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421" r:id="rId2"/>
    <p:sldId id="490" r:id="rId3"/>
    <p:sldId id="443" r:id="rId4"/>
    <p:sldId id="445" r:id="rId5"/>
    <p:sldId id="436" r:id="rId6"/>
    <p:sldId id="446" r:id="rId7"/>
    <p:sldId id="444" r:id="rId8"/>
    <p:sldId id="506" r:id="rId9"/>
    <p:sldId id="505" r:id="rId10"/>
    <p:sldId id="447" r:id="rId11"/>
    <p:sldId id="448" r:id="rId12"/>
    <p:sldId id="449" r:id="rId13"/>
    <p:sldId id="451" r:id="rId14"/>
    <p:sldId id="422" r:id="rId15"/>
    <p:sldId id="442" r:id="rId16"/>
    <p:sldId id="491" r:id="rId17"/>
    <p:sldId id="492" r:id="rId18"/>
    <p:sldId id="482" r:id="rId19"/>
    <p:sldId id="488" r:id="rId20"/>
    <p:sldId id="496" r:id="rId21"/>
    <p:sldId id="507" r:id="rId22"/>
    <p:sldId id="493" r:id="rId23"/>
    <p:sldId id="517" r:id="rId24"/>
    <p:sldId id="494" r:id="rId25"/>
    <p:sldId id="502" r:id="rId26"/>
    <p:sldId id="503" r:id="rId27"/>
    <p:sldId id="508" r:id="rId28"/>
    <p:sldId id="504" r:id="rId29"/>
    <p:sldId id="509" r:id="rId30"/>
    <p:sldId id="510" r:id="rId31"/>
    <p:sldId id="511" r:id="rId32"/>
    <p:sldId id="512" r:id="rId33"/>
    <p:sldId id="513" r:id="rId34"/>
    <p:sldId id="514" r:id="rId35"/>
    <p:sldId id="516" r:id="rId36"/>
    <p:sldId id="416" r:id="rId37"/>
    <p:sldId id="518"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223" autoAdjust="0"/>
  </p:normalViewPr>
  <p:slideViewPr>
    <p:cSldViewPr snapToGrid="0" snapToObjects="1">
      <p:cViewPr>
        <p:scale>
          <a:sx n="75" d="100"/>
          <a:sy n="75" d="100"/>
        </p:scale>
        <p:origin x="-2016" y="-80"/>
      </p:cViewPr>
      <p:guideLst>
        <p:guide orient="horz" pos="2160"/>
        <p:guide pos="2880"/>
      </p:guideLst>
    </p:cSldViewPr>
  </p:slideViewPr>
  <p:notesTextViewPr>
    <p:cViewPr>
      <p:scale>
        <a:sx n="100" d="100"/>
        <a:sy n="100" d="100"/>
      </p:scale>
      <p:origin x="0" y="0"/>
    </p:cViewPr>
  </p:notesTextViewPr>
  <p:sorterViewPr>
    <p:cViewPr>
      <p:scale>
        <a:sx n="75" d="100"/>
        <a:sy n="75" d="100"/>
      </p:scale>
      <p:origin x="0" y="2176"/>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BAC582-8F62-7B4C-8814-BA33F5DEDCBE}" type="datetimeFigureOut">
              <a:rPr lang="en-US" smtClean="0"/>
              <a:t>5/16/18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8EB864-C0B1-6645-B180-5DFA5C55D00F}" type="slidenum">
              <a:rPr lang="en-US" smtClean="0"/>
              <a:t>‹#›</a:t>
            </a:fld>
            <a:endParaRPr lang="en-US"/>
          </a:p>
        </p:txBody>
      </p:sp>
    </p:spTree>
    <p:extLst>
      <p:ext uri="{BB962C8B-B14F-4D97-AF65-F5344CB8AC3E}">
        <p14:creationId xmlns:p14="http://schemas.microsoft.com/office/powerpoint/2010/main" val="26307415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metadata.ces.mil/dse/ns/GSIP/rs/datum" TargetMode="External"/><Relationship Id="rId4" Type="http://schemas.openxmlformats.org/officeDocument/2006/relationships/hyperlink" Target="https://www.scientificamerican.com/article.cfm?id=are-the-earths-magnetic-p" TargetMode="External"/><Relationship Id="rId5" Type="http://schemas.openxmlformats.org/officeDocument/2006/relationships/hyperlink" Target="https://earthquake.usgs.gov/monitoring/gps/CentralCalifornia/velocities/" TargetMode="External"/><Relationship Id="rId6" Type="http://schemas.openxmlformats.org/officeDocument/2006/relationships/hyperlink" Target="http://csrc.ucsd.edu"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noProof="0" dirty="0" smtClean="0"/>
              <a:t>ITRF da un campo de velocidades horizontales.</a:t>
            </a:r>
          </a:p>
          <a:p>
            <a:r>
              <a:rPr lang="es-ES_tradnl" baseline="0" noProof="0" dirty="0" smtClean="0"/>
              <a:t>Nota que son NNR – son “absolutas” con respecto a una litosfera que no rota con respecto al momento angular del marco (que no esta fijada a nada).</a:t>
            </a:r>
          </a:p>
          <a:p>
            <a:endParaRPr lang="es-ES_tradnl" baseline="0" noProof="0" dirty="0" smtClean="0"/>
          </a:p>
          <a:p>
            <a:r>
              <a:rPr lang="es-ES_tradnl" baseline="0" noProof="0" dirty="0" smtClean="0"/>
              <a:t>Toma en cuenta – deformaciones “instantáneas” </a:t>
            </a:r>
            <a:r>
              <a:rPr lang="es-ES_tradnl" baseline="0" noProof="0" dirty="0" err="1" smtClean="0"/>
              <a:t>co</a:t>
            </a:r>
            <a:r>
              <a:rPr lang="es-ES_tradnl" baseline="0" noProof="0" dirty="0" smtClean="0"/>
              <a:t> sísmicas (modelación de 4000 sismos, si el modelo de </a:t>
            </a:r>
            <a:r>
              <a:rPr lang="es-ES_tradnl" baseline="0" noProof="0" dirty="0" err="1" smtClean="0"/>
              <a:t>Okada</a:t>
            </a:r>
            <a:r>
              <a:rPr lang="es-ES_tradnl" baseline="0" noProof="0" dirty="0" smtClean="0"/>
              <a:t> predijo un salto mas que 1 mm, incluyó un potencial salto en el serie de tiempo), pos sísmica, y harmónicas.</a:t>
            </a:r>
          </a:p>
          <a:p>
            <a:endParaRPr lang="es-ES_tradnl" baseline="0" noProof="0" dirty="0" smtClean="0"/>
          </a:p>
          <a:p>
            <a:r>
              <a:rPr lang="es-ES_tradnl" baseline="0" noProof="0" dirty="0" smtClean="0"/>
              <a:t>Sacan todos los efectos non seculares para obtener velocidades (constante magnitud y dirección – si no, hay aceleraciones y la velocidad no tiene sentido mas que instantáneo).</a:t>
            </a:r>
          </a:p>
        </p:txBody>
      </p:sp>
      <p:sp>
        <p:nvSpPr>
          <p:cNvPr id="4" name="Slide Number Placeholder 3"/>
          <p:cNvSpPr>
            <a:spLocks noGrp="1"/>
          </p:cNvSpPr>
          <p:nvPr>
            <p:ph type="sldNum" sz="quarter" idx="10"/>
          </p:nvPr>
        </p:nvSpPr>
        <p:spPr/>
        <p:txBody>
          <a:bodyPr/>
          <a:lstStyle/>
          <a:p>
            <a:fld id="{627097BF-FEFC-FB47-9CF7-B9A0F1DCE5B4}" type="slidenum">
              <a:rPr lang="en-US" smtClean="0"/>
              <a:t>3</a:t>
            </a:fld>
            <a:endParaRPr lang="en-US"/>
          </a:p>
        </p:txBody>
      </p:sp>
    </p:spTree>
    <p:extLst>
      <p:ext uri="{BB962C8B-B14F-4D97-AF65-F5344CB8AC3E}">
        <p14:creationId xmlns:p14="http://schemas.microsoft.com/office/powerpoint/2010/main" val="3134235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CA69CDCA-E70C-7B43-ABB2-89C177E71FF7}" type="slidenum">
              <a:rPr lang="en-US" sz="1200" b="0">
                <a:latin typeface="Papyrus" charset="0"/>
                <a:cs typeface="Papyrus" charset="0"/>
              </a:rPr>
              <a:pPr eaLnBrk="1" hangingPunct="1"/>
              <a:t>16</a:t>
            </a:fld>
            <a:endParaRPr lang="en-US" sz="1200" b="0">
              <a:latin typeface="Papyrus" charset="0"/>
              <a:cs typeface="Papyrus"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s-ES_tradnl" baseline="0" noProof="0" dirty="0" smtClean="0">
                <a:latin typeface="Papyrus" charset="0"/>
                <a:ea typeface="ＭＳ Ｐゴシック" charset="0"/>
                <a:cs typeface="ＭＳ Ｐゴシック" charset="0"/>
              </a:rPr>
              <a:t>los sismos funciona similar al caso de romper un palito.</a:t>
            </a:r>
          </a:p>
          <a:p>
            <a:pPr eaLnBrk="1" hangingPunct="1"/>
            <a:r>
              <a:rPr lang="es-ES_tradnl" baseline="0" noProof="0" dirty="0" smtClean="0">
                <a:latin typeface="Papyrus" charset="0"/>
                <a:ea typeface="ＭＳ Ｐゴシック" charset="0"/>
                <a:cs typeface="ＭＳ Ｐゴシック" charset="0"/>
              </a:rPr>
              <a:t>Algo aplica una fuerza/estrés.</a:t>
            </a:r>
          </a:p>
          <a:p>
            <a:pPr eaLnBrk="1" hangingPunct="1"/>
            <a:r>
              <a:rPr lang="es-ES_tradnl" baseline="0" noProof="0" dirty="0" smtClean="0">
                <a:latin typeface="Papyrus" charset="0"/>
                <a:ea typeface="ＭＳ Ｐゴシック" charset="0"/>
                <a:cs typeface="ＭＳ Ｐゴシック" charset="0"/>
              </a:rPr>
              <a:t>El material deforma inicialmente –</a:t>
            </a:r>
          </a:p>
          <a:p>
            <a:pPr eaLnBrk="1" hangingPunct="1"/>
            <a:r>
              <a:rPr lang="es-ES_tradnl" baseline="0" noProof="0" dirty="0" smtClean="0">
                <a:latin typeface="Papyrus" charset="0"/>
                <a:ea typeface="ＭＳ Ｐゴシック" charset="0"/>
                <a:cs typeface="ＭＳ Ｐゴシック" charset="0"/>
              </a:rPr>
              <a:t>hasta que su fuerza no aguanta la fuerza aplicada y</a:t>
            </a:r>
          </a:p>
          <a:p>
            <a:pPr eaLnBrk="1" hangingPunct="1"/>
            <a:r>
              <a:rPr lang="es-ES_tradnl" baseline="0" noProof="0" dirty="0" smtClean="0">
                <a:latin typeface="Papyrus" charset="0"/>
                <a:ea typeface="ＭＳ Ｐゴシック" charset="0"/>
                <a:cs typeface="ＭＳ Ｐゴシック" charset="0"/>
              </a:rPr>
              <a:t>Se rompe!</a:t>
            </a:r>
          </a:p>
          <a:p>
            <a:pPr eaLnBrk="1" hangingPunct="1"/>
            <a:endParaRPr lang="es-ES_tradnl" baseline="0" noProof="0" dirty="0" smtClean="0">
              <a:latin typeface="Papyrus" charset="0"/>
              <a:ea typeface="ＭＳ Ｐゴシック" charset="0"/>
              <a:cs typeface="ＭＳ Ｐゴシック" charset="0"/>
            </a:endParaRPr>
          </a:p>
          <a:p>
            <a:pPr eaLnBrk="1" hangingPunct="1"/>
            <a:r>
              <a:rPr lang="es-ES_tradnl" dirty="0" smtClean="0"/>
              <a:t>En ciencias de la tierra,</a:t>
            </a:r>
            <a:r>
              <a:rPr lang="es-ES_tradnl" baseline="0" dirty="0" smtClean="0"/>
              <a:t> deformación es un cambio en el tamaño o forma de rocas. Deformación es la resulta de estrés, una fuerza aplicada por una área.</a:t>
            </a:r>
          </a:p>
          <a:p>
            <a:pPr eaLnBrk="1" hangingPunct="1"/>
            <a:endParaRPr lang="es-ES_tradnl" baseline="0"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3</a:t>
            </a:r>
            <a:r>
              <a:rPr lang="es-ES_tradnl" baseline="0" noProof="0" dirty="0" smtClean="0"/>
              <a:t> t</a:t>
            </a:r>
            <a:r>
              <a:rPr lang="es-ES_tradnl" noProof="0" dirty="0" smtClean="0"/>
              <a:t>ipos de deformaciones</a:t>
            </a:r>
          </a:p>
          <a:p>
            <a:endParaRPr lang="es-ES_tradnl" noProof="0" dirty="0" smtClean="0"/>
          </a:p>
          <a:p>
            <a:r>
              <a:rPr lang="es-ES_tradnl" noProof="0" dirty="0" smtClean="0"/>
              <a:t>Elásticas lineares – inicialmente amos a concentrar</a:t>
            </a:r>
            <a:r>
              <a:rPr lang="es-ES_tradnl" baseline="0" noProof="0" dirty="0" smtClean="0"/>
              <a:t> en esas</a:t>
            </a:r>
            <a:endParaRPr lang="es-ES_tradnl" noProof="0" dirty="0" smtClean="0"/>
          </a:p>
          <a:p>
            <a:endParaRPr lang="es-ES_tradnl" noProof="0" dirty="0" smtClean="0"/>
          </a:p>
          <a:p>
            <a:r>
              <a:rPr lang="es-ES_tradnl" noProof="0" dirty="0" smtClean="0"/>
              <a:t>Visco elásticas lineares – vamos</a:t>
            </a:r>
            <a:r>
              <a:rPr lang="es-ES_tradnl" baseline="0" noProof="0" dirty="0" smtClean="0"/>
              <a:t> a ver esas cunado tememos que considerar el ajuste isostático. </a:t>
            </a:r>
            <a:endParaRPr lang="es-ES_tradnl" noProof="0" dirty="0" smtClean="0"/>
          </a:p>
          <a:p>
            <a:endParaRPr lang="es-ES_tradnl" noProof="0" dirty="0" smtClean="0"/>
          </a:p>
          <a:p>
            <a:r>
              <a:rPr lang="es-ES_tradnl" noProof="0" dirty="0" smtClean="0"/>
              <a:t>Plásticas –</a:t>
            </a:r>
            <a:r>
              <a:rPr lang="es-ES_tradnl" baseline="0" noProof="0" dirty="0" smtClean="0"/>
              <a:t> no vamos a ver con los resultados de agrimensura.</a:t>
            </a:r>
          </a:p>
          <a:p>
            <a:endParaRPr lang="es-ES_tradnl" baseline="0" noProof="0" dirty="0" smtClean="0"/>
          </a:p>
          <a:p>
            <a:r>
              <a:rPr lang="es-ES_tradnl" noProof="0" dirty="0" smtClean="0"/>
              <a:t>Elásticas lineares – propiedades</a:t>
            </a:r>
            <a:r>
              <a:rPr lang="es-ES_tradnl" baseline="0" noProof="0" dirty="0" smtClean="0"/>
              <a:t>:</a:t>
            </a:r>
          </a:p>
          <a:p>
            <a:endParaRPr lang="es-ES_tradnl" baseline="0" noProof="0" dirty="0" smtClean="0"/>
          </a:p>
          <a:p>
            <a:r>
              <a:rPr lang="es-ES_tradnl" baseline="0" noProof="0" dirty="0" smtClean="0"/>
              <a:t>La relación entre estrés y deformación es lineal. Eso no es necesario por una  deformación elástica general, pero con la limitación de ser lineal funciona bien el modelo.</a:t>
            </a:r>
          </a:p>
          <a:p>
            <a:endParaRPr lang="es-ES_tradnl" baseline="0" noProof="0" dirty="0" smtClean="0"/>
          </a:p>
          <a:p>
            <a:r>
              <a:rPr lang="es-ES_tradnl" baseline="0" noProof="0" dirty="0" smtClean="0"/>
              <a:t>Deformaciones elásticas son instantáneas – mas o menos, “señales” elásticas, como la luz, viajan por la velocidad de las ondas sísmicas, pero esa demora no afecta el movimiento de las placas o agrimensura común (ya hemos visto que GPS puede grabar las ondas sísmicas).</a:t>
            </a:r>
          </a:p>
          <a:p>
            <a:endParaRPr lang="es-ES_tradnl" baseline="0" noProof="0" dirty="0" smtClean="0"/>
          </a:p>
          <a:p>
            <a:r>
              <a:rPr lang="es-ES_tradnl" baseline="0" noProof="0" dirty="0" smtClean="0"/>
              <a:t>Finalmente – las deformaciones no son permanentes, </a:t>
            </a:r>
            <a:r>
              <a:rPr lang="es-ES" baseline="0" noProof="0" dirty="0" smtClean="0"/>
              <a:t>s</a:t>
            </a:r>
            <a:r>
              <a:rPr lang="es-ES" dirty="0" smtClean="0"/>
              <a:t>i liberas la fuerza vuelva</a:t>
            </a:r>
            <a:r>
              <a:rPr lang="es-ES" baseline="0" dirty="0" smtClean="0"/>
              <a:t> a su forma original. Entonces – las deformaciones que vemos por el limite de las placas - no forman los Andes directamente – son fundamentalmente involucradas pero no por el proceso que estamos modelando aquí.</a:t>
            </a:r>
          </a:p>
          <a:p>
            <a:endParaRPr lang="es-ES" baseline="0" noProof="0" dirty="0" smtClean="0"/>
          </a:p>
          <a:p>
            <a:endParaRPr lang="es-ES" baseline="0" noProof="0" dirty="0" smtClean="0"/>
          </a:p>
          <a:p>
            <a:r>
              <a:rPr lang="es-ES" baseline="0" noProof="0" dirty="0" smtClean="0"/>
              <a:t>Las propiedades de las deformaciones visco elásticas – también tiene una relación lineal, pero ahora es entre la fuerza aplicada y el ritmo de la deformación, no el magnitud de deformación.</a:t>
            </a:r>
          </a:p>
          <a:p>
            <a:endParaRPr lang="es-ES" baseline="0" noProof="0" dirty="0" smtClean="0"/>
          </a:p>
          <a:p>
            <a:r>
              <a:rPr lang="es-ES" baseline="0" noProof="0" dirty="0" smtClean="0"/>
              <a:t>El ritmo de deformación depende en la fuerza aplicada y es lineal (doble la fuerza, doble el ritmo).</a:t>
            </a:r>
          </a:p>
          <a:p>
            <a:endParaRPr lang="es-ES" baseline="0" noProof="0" dirty="0" smtClean="0"/>
          </a:p>
          <a:p>
            <a:r>
              <a:rPr lang="es-ES" baseline="0" noProof="0" dirty="0" smtClean="0"/>
              <a:t>Hay una demora en la repuesta. Si aplica una fuerza, por ejemplo con un resorte y conecta el resorte a algo fijo, con la deformación la fuerza baja, pero sigue, que cause mas deformación hasta que el resorte no aplica mas fuerza y todo queda quieta y sin fuerzas y movimientos.</a:t>
            </a:r>
          </a:p>
          <a:p>
            <a:endParaRPr lang="es-ES" baseline="0" noProof="0" dirty="0" smtClean="0"/>
          </a:p>
          <a:p>
            <a:r>
              <a:rPr lang="es-ES" baseline="0" noProof="0" dirty="0" smtClean="0"/>
              <a:t>La deformación es permanente, la fuerza se fue por la deformación.</a:t>
            </a:r>
          </a:p>
          <a:p>
            <a:endParaRPr lang="es-ES" baseline="0" noProof="0" dirty="0" smtClean="0"/>
          </a:p>
          <a:p>
            <a:r>
              <a:rPr lang="es-ES" baseline="0" noProof="0" dirty="0" smtClean="0"/>
              <a:t>No esta dibujado porque es dinámico – deformación quebradizo. Eso es la deformación de romper.</a:t>
            </a:r>
            <a:endParaRPr lang="es-ES_tradnl" baseline="0" noProof="0" dirty="0" smtClean="0"/>
          </a:p>
          <a:p>
            <a:endParaRPr lang="es-ES_tradnl" baseline="0" noProof="0" dirty="0" smtClean="0"/>
          </a:p>
          <a:p>
            <a:endParaRPr lang="es-ES_tradnl" noProof="0" dirty="0" smtClean="0"/>
          </a:p>
          <a:p>
            <a:endParaRPr lang="es-ES_tradnl" noProof="0" dirty="0" smtClean="0"/>
          </a:p>
          <a:p>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17</a:t>
            </a:fld>
            <a:endParaRPr lang="en-US"/>
          </a:p>
        </p:txBody>
      </p:sp>
    </p:spTree>
    <p:extLst>
      <p:ext uri="{BB962C8B-B14F-4D97-AF65-F5344CB8AC3E}">
        <p14:creationId xmlns:p14="http://schemas.microsoft.com/office/powerpoint/2010/main" val="1782031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38096A-D828-9642-821F-D4F9F778EA43}" type="slidenum">
              <a:rPr lang="en-US"/>
              <a:pPr>
                <a:defRPr/>
              </a:pPr>
              <a:t>18</a:t>
            </a:fld>
            <a:endParaRPr lang="en-US"/>
          </a:p>
        </p:txBody>
      </p:sp>
      <p:sp>
        <p:nvSpPr>
          <p:cNvPr id="372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2739" name="Rectangle 3"/>
          <p:cNvSpPr>
            <a:spLocks noGrp="1" noChangeArrowheads="1"/>
          </p:cNvSpPr>
          <p:nvPr>
            <p:ph type="body" idx="1"/>
          </p:nvPr>
        </p:nvSpPr>
        <p:spPr/>
        <p:txBody>
          <a:bodyPr/>
          <a:lstStyle/>
          <a:p>
            <a:pPr marL="0" indent="0">
              <a:buFontTx/>
              <a:buNone/>
              <a:defRPr/>
            </a:pPr>
            <a:r>
              <a:rPr lang="es-ES_tradnl" noProof="0" dirty="0" smtClean="0">
                <a:cs typeface="+mn-cs"/>
              </a:rPr>
              <a:t>Hemos visto gráficos</a:t>
            </a:r>
            <a:r>
              <a:rPr lang="es-ES_tradnl" baseline="0" noProof="0" dirty="0" smtClean="0">
                <a:cs typeface="+mn-cs"/>
              </a:rPr>
              <a:t> similares </a:t>
            </a:r>
            <a:r>
              <a:rPr lang="es-ES_tradnl" noProof="0" dirty="0" smtClean="0">
                <a:cs typeface="+mn-cs"/>
              </a:rPr>
              <a:t>antes.</a:t>
            </a:r>
          </a:p>
          <a:p>
            <a:pPr marL="0" indent="0">
              <a:buFontTx/>
              <a:buNone/>
              <a:defRPr/>
            </a:pPr>
            <a:endParaRPr lang="es-ES_tradnl" noProof="0" dirty="0" smtClean="0">
              <a:cs typeface="+mn-cs"/>
            </a:endParaRPr>
          </a:p>
          <a:p>
            <a:pPr marL="0" indent="0">
              <a:buFontTx/>
              <a:buNone/>
              <a:defRPr/>
            </a:pPr>
            <a:r>
              <a:rPr lang="es-ES_tradnl" noProof="0" dirty="0" smtClean="0">
                <a:cs typeface="+mn-cs"/>
              </a:rPr>
              <a:t>Ahora</a:t>
            </a:r>
            <a:r>
              <a:rPr lang="es-ES_tradnl" baseline="0" noProof="0" dirty="0" smtClean="0">
                <a:cs typeface="+mn-cs"/>
              </a:rPr>
              <a:t> vamos a verlo en un poco mas detalle.</a:t>
            </a:r>
          </a:p>
          <a:p>
            <a:pPr marL="0" indent="0">
              <a:buFontTx/>
              <a:buNone/>
              <a:defRPr/>
            </a:pPr>
            <a:endParaRPr lang="es-ES_tradnl" baseline="0" noProof="0" dirty="0" smtClean="0">
              <a:cs typeface="+mn-cs"/>
            </a:endParaRPr>
          </a:p>
          <a:p>
            <a:pPr marL="0" indent="0">
              <a:buFontTx/>
              <a:buNone/>
              <a:defRPr/>
            </a:pPr>
            <a:r>
              <a:rPr lang="es-ES_tradnl" baseline="0" noProof="0" dirty="0" smtClean="0">
                <a:cs typeface="+mn-cs"/>
              </a:rPr>
              <a:t>La parte arriba es la parte quebradizo que no tiene movimiento, menos durante los sismos. . La parte abajo tiene movimiento continuo. Normalmente pensamos que la parte quebradizo es la parte que participa en los sismos, pero la parte abajo puede cambiar de dúctil a quebradizo se el ritmo de deformación es suficiente rápido.</a:t>
            </a:r>
            <a:endParaRPr lang="es-ES_tradnl" noProof="0" dirty="0" smtClean="0">
              <a:cs typeface="+mn-cs"/>
            </a:endParaRPr>
          </a:p>
          <a:p>
            <a:pPr marL="0" indent="0">
              <a:buFontTx/>
              <a:buNone/>
              <a:defRPr/>
            </a:pPr>
            <a:endParaRPr lang="es-ES_tradnl" noProof="0" dirty="0"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38096A-D828-9642-821F-D4F9F778EA43}" type="slidenum">
              <a:rPr lang="en-US"/>
              <a:pPr>
                <a:defRPr/>
              </a:pPr>
              <a:t>19</a:t>
            </a:fld>
            <a:endParaRPr lang="en-US"/>
          </a:p>
        </p:txBody>
      </p:sp>
      <p:sp>
        <p:nvSpPr>
          <p:cNvPr id="372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2739" name="Rectangle 3"/>
          <p:cNvSpPr>
            <a:spLocks noGrp="1" noChangeArrowheads="1"/>
          </p:cNvSpPr>
          <p:nvPr>
            <p:ph type="body" idx="1"/>
          </p:nvPr>
        </p:nvSpPr>
        <p:spPr/>
        <p:txBody>
          <a:bodyPr/>
          <a:lstStyle/>
          <a:p>
            <a:pPr marL="0" indent="0">
              <a:buFontTx/>
              <a:buNone/>
              <a:defRPr/>
            </a:pPr>
            <a:r>
              <a:rPr lang="es-ES_tradnl" baseline="0" noProof="0" dirty="0" smtClean="0">
                <a:cs typeface="+mn-cs"/>
              </a:rPr>
              <a:t>Hemos visto este antes en croquis - la deformación de una línea recta por deformación asociada con una falla de rumbo es un tangente.</a:t>
            </a:r>
          </a:p>
          <a:p>
            <a:pPr marL="0" indent="0">
              <a:buFontTx/>
              <a:buNone/>
              <a:defRPr/>
            </a:pPr>
            <a:r>
              <a:rPr lang="es-ES_tradnl" baseline="0" noProof="0" dirty="0" smtClean="0">
                <a:cs typeface="+mn-cs"/>
              </a:rPr>
              <a:t>No hay deformaciones lejos de la falla – la falla esta en 0.</a:t>
            </a:r>
            <a:endParaRPr lang="es-ES_tradnl" noProof="0" dirty="0"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0" hangingPunct="0">
              <a:spcBef>
                <a:spcPct val="50000"/>
              </a:spcBef>
              <a:defRPr/>
            </a:pPr>
            <a:r>
              <a:rPr lang="es-ES_tradnl" sz="1200" noProof="0" dirty="0" smtClean="0">
                <a:latin typeface="Times" charset="0"/>
                <a:cs typeface="+mn-cs"/>
              </a:rPr>
              <a:t>Modelo simple por el desarrollo de deformación </a:t>
            </a:r>
            <a:r>
              <a:rPr lang="es-ES_tradnl" sz="1200" noProof="0" dirty="0" err="1" smtClean="0">
                <a:latin typeface="Times" charset="0"/>
                <a:cs typeface="+mn-cs"/>
              </a:rPr>
              <a:t>or</a:t>
            </a:r>
            <a:r>
              <a:rPr lang="es-ES_tradnl" sz="1200" noProof="0" dirty="0" smtClean="0">
                <a:latin typeface="Times" charset="0"/>
                <a:cs typeface="+mn-cs"/>
              </a:rPr>
              <a:t> una falla de rumbo</a:t>
            </a:r>
            <a:r>
              <a:rPr lang="es-ES_tradnl" sz="1200" baseline="0" noProof="0" dirty="0" smtClean="0">
                <a:latin typeface="Times" charset="0"/>
                <a:cs typeface="+mn-cs"/>
              </a:rPr>
              <a:t> en un medio espacio, homogéneo, elástico.</a:t>
            </a:r>
          </a:p>
          <a:p>
            <a:pPr algn="l" eaLnBrk="0" hangingPunct="0">
              <a:spcBef>
                <a:spcPct val="50000"/>
              </a:spcBef>
              <a:defRPr/>
            </a:pPr>
            <a:endParaRPr lang="es-ES_tradnl" sz="1200" baseline="0" noProof="0" dirty="0" smtClean="0">
              <a:latin typeface="Times" charset="0"/>
              <a:cs typeface="+mn-cs"/>
            </a:endParaRPr>
          </a:p>
          <a:p>
            <a:pPr algn="l" eaLnBrk="0" hangingPunct="0">
              <a:spcBef>
                <a:spcPct val="50000"/>
              </a:spcBef>
              <a:defRPr/>
            </a:pPr>
            <a:r>
              <a:rPr lang="es-ES_tradnl" sz="1200" baseline="0" noProof="0" dirty="0" smtClean="0">
                <a:latin typeface="Times" charset="0"/>
                <a:cs typeface="+mn-cs"/>
              </a:rPr>
              <a:t>La falla es “cerrada” desde el superficie hasta una profundidad D.</a:t>
            </a:r>
          </a:p>
          <a:p>
            <a:pPr algn="l" eaLnBrk="0" hangingPunct="0">
              <a:spcBef>
                <a:spcPct val="50000"/>
              </a:spcBef>
              <a:defRPr/>
            </a:pPr>
            <a:endParaRPr lang="es-ES_tradnl" sz="1200" baseline="0" noProof="0" dirty="0" smtClean="0">
              <a:latin typeface="Times" charset="0"/>
              <a:cs typeface="+mn-cs"/>
            </a:endParaRPr>
          </a:p>
          <a:p>
            <a:pPr algn="l" eaLnBrk="0" hangingPunct="0">
              <a:spcBef>
                <a:spcPct val="50000"/>
              </a:spcBef>
              <a:defRPr/>
            </a:pPr>
            <a:r>
              <a:rPr lang="es-ES_tradnl" sz="1200" baseline="0" noProof="0" dirty="0" smtClean="0">
                <a:latin typeface="Times" charset="0"/>
                <a:cs typeface="+mn-cs"/>
              </a:rPr>
              <a:t>Una falla cerrada, mientras que físicamente existe – es una zona de roca molida, etc., si no tiene desplazamientos relativos NO EXISTE en el modelo.</a:t>
            </a:r>
          </a:p>
          <a:p>
            <a:pPr algn="l" eaLnBrk="0" hangingPunct="0">
              <a:spcBef>
                <a:spcPct val="50000"/>
              </a:spcBef>
              <a:defRPr/>
            </a:pPr>
            <a:endParaRPr lang="es-ES_tradnl" sz="1200" baseline="0" noProof="0" dirty="0" smtClean="0">
              <a:latin typeface="Times" charset="0"/>
              <a:cs typeface="+mn-cs"/>
            </a:endParaRPr>
          </a:p>
          <a:p>
            <a:pPr algn="l" eaLnBrk="0" hangingPunct="0">
              <a:spcBef>
                <a:spcPct val="50000"/>
              </a:spcBef>
              <a:defRPr/>
            </a:pPr>
            <a:r>
              <a:rPr lang="es-ES_tradnl" sz="1200" baseline="0" noProof="0" dirty="0" smtClean="0">
                <a:latin typeface="Times" charset="0"/>
                <a:cs typeface="+mn-cs"/>
              </a:rPr>
              <a:t>Fallas no se junta/concentra deformaciones por su existencia (vamos a ver una buena ejemplo pronto).</a:t>
            </a:r>
          </a:p>
          <a:p>
            <a:pPr algn="l" eaLnBrk="0" hangingPunct="0">
              <a:spcBef>
                <a:spcPct val="50000"/>
              </a:spcBef>
              <a:defRPr/>
            </a:pPr>
            <a:endParaRPr lang="es-ES_tradnl" sz="1200" baseline="0" noProof="0" dirty="0" smtClean="0">
              <a:latin typeface="Times" charset="0"/>
              <a:cs typeface="+mn-cs"/>
            </a:endParaRPr>
          </a:p>
          <a:p>
            <a:pPr algn="l" eaLnBrk="0" hangingPunct="0">
              <a:spcBef>
                <a:spcPct val="50000"/>
              </a:spcBef>
              <a:defRPr/>
            </a:pPr>
            <a:r>
              <a:rPr lang="es-ES_tradnl" sz="1200" baseline="0" noProof="0" dirty="0" smtClean="0">
                <a:latin typeface="Times" charset="0"/>
                <a:cs typeface="+mn-cs"/>
              </a:rPr>
              <a:t>Lo que empuja las deformaciones es el movimiento abajo.</a:t>
            </a:r>
          </a:p>
          <a:p>
            <a:pPr algn="l" eaLnBrk="0" hangingPunct="0">
              <a:spcBef>
                <a:spcPct val="50000"/>
              </a:spcBef>
              <a:defRPr/>
            </a:pPr>
            <a:endParaRPr lang="es-ES_tradnl" sz="1200" baseline="0" noProof="0" dirty="0" smtClean="0">
              <a:latin typeface="Times" charset="0"/>
              <a:cs typeface="+mn-cs"/>
            </a:endParaRPr>
          </a:p>
          <a:p>
            <a:pPr algn="l" eaLnBrk="0" hangingPunct="0">
              <a:spcBef>
                <a:spcPct val="50000"/>
              </a:spcBef>
              <a:defRPr/>
            </a:pPr>
            <a:r>
              <a:rPr lang="es-ES_tradnl" sz="1200" baseline="0" noProof="0" dirty="0" smtClean="0">
                <a:latin typeface="Times" charset="0"/>
                <a:cs typeface="+mn-cs"/>
              </a:rPr>
              <a:t>Desde la profundidad D hasta el infinito es libre de fuerzas aplicadas. Los limites en infinito – arriba, abajo y los lados mueven con un desplazamiento campo-lejos aplicado  con  velocidad V . No hay deformaciones, hay discontinuidades donde pasa la limite entere los bloques.</a:t>
            </a:r>
          </a:p>
          <a:p>
            <a:pPr algn="l" eaLnBrk="0" hangingPunct="0">
              <a:spcBef>
                <a:spcPct val="50000"/>
              </a:spcBef>
              <a:defRPr/>
            </a:pPr>
            <a:endParaRPr lang="es-ES_tradnl" sz="1200" baseline="0" noProof="0" dirty="0" smtClean="0">
              <a:latin typeface="Times" charset="0"/>
              <a:cs typeface="+mn-cs"/>
            </a:endParaRPr>
          </a:p>
          <a:p>
            <a:pPr algn="l" eaLnBrk="0" hangingPunct="0">
              <a:spcBef>
                <a:spcPct val="50000"/>
              </a:spcBef>
              <a:defRPr/>
            </a:pPr>
            <a:r>
              <a:rPr lang="es-ES_tradnl" sz="1200" baseline="0" noProof="0" dirty="0" smtClean="0">
                <a:latin typeface="Times" charset="0"/>
                <a:cs typeface="+mn-cs"/>
              </a:rPr>
              <a:t>V(x) y w(x) son los velocidades y desplazamientos a distancia x de la falla. Son paralelo el eje y y sin efectos de limite de la falla que tiene en la actualidad no hay deformaciones verticales.</a:t>
            </a:r>
          </a:p>
          <a:p>
            <a:pPr algn="l" eaLnBrk="0" hangingPunct="0">
              <a:spcBef>
                <a:spcPct val="50000"/>
              </a:spcBef>
              <a:defRPr/>
            </a:pPr>
            <a:endParaRPr lang="es-ES_tradnl" sz="1200" baseline="0" noProof="0" dirty="0" smtClean="0">
              <a:latin typeface="Times" charset="0"/>
              <a:cs typeface="+mn-cs"/>
            </a:endParaRPr>
          </a:p>
          <a:p>
            <a:pPr marL="0" marR="0" indent="0" algn="l" defTabSz="457200" rtl="0" eaLnBrk="0" fontAlgn="auto" latinLnBrk="0" hangingPunct="0">
              <a:lnSpc>
                <a:spcPct val="100000"/>
              </a:lnSpc>
              <a:spcBef>
                <a:spcPct val="50000"/>
              </a:spcBef>
              <a:spcAft>
                <a:spcPts val="0"/>
              </a:spcAft>
              <a:buClrTx/>
              <a:buSzTx/>
              <a:buFontTx/>
              <a:buNone/>
              <a:tabLst/>
              <a:defRPr/>
            </a:pPr>
            <a:r>
              <a:rPr lang="es-ES_tradnl" sz="1200" b="0" i="0" noProof="0" dirty="0" smtClean="0">
                <a:latin typeface="Times" charset="0"/>
                <a:cs typeface="+mn-cs"/>
              </a:rPr>
              <a:t>El </a:t>
            </a:r>
            <a:r>
              <a:rPr lang="es-ES_tradnl" sz="1200" b="1" i="0" noProof="0" dirty="0" smtClean="0">
                <a:latin typeface="Times" charset="0"/>
                <a:cs typeface="+mn-cs"/>
              </a:rPr>
              <a:t>ancho</a:t>
            </a:r>
            <a:r>
              <a:rPr lang="es-ES_tradnl" sz="1200" b="0" i="0" baseline="0" noProof="0" dirty="0" smtClean="0">
                <a:latin typeface="Times" charset="0"/>
                <a:cs typeface="+mn-cs"/>
              </a:rPr>
              <a:t> de la deformación entonces es una función de la proporción x/D, o distancia de la falla sobre la dimensión cerrada.</a:t>
            </a:r>
            <a:endParaRPr lang="es-ES_tradnl" sz="1200" baseline="0" noProof="0" dirty="0" smtClean="0">
              <a:latin typeface="Times" charset="0"/>
              <a:cs typeface="+mn-cs"/>
            </a:endParaRPr>
          </a:p>
          <a:p>
            <a:pPr algn="l" eaLnBrk="0" hangingPunct="0">
              <a:spcBef>
                <a:spcPct val="50000"/>
              </a:spcBef>
              <a:defRPr/>
            </a:pPr>
            <a:endParaRPr lang="es-ES_tradnl" sz="1200" baseline="0" noProof="0" dirty="0" smtClean="0">
              <a:latin typeface="Times" charset="0"/>
              <a:cs typeface="+mn-cs"/>
            </a:endParaRPr>
          </a:p>
          <a:p>
            <a:pPr algn="l" eaLnBrk="0" hangingPunct="0">
              <a:spcBef>
                <a:spcPct val="50000"/>
              </a:spcBef>
              <a:defRPr/>
            </a:pPr>
            <a:r>
              <a:rPr lang="es-ES_tradnl" sz="1200" b="1" i="1" noProof="0" dirty="0" smtClean="0">
                <a:latin typeface="Times" charset="0"/>
                <a:cs typeface="+mn-cs"/>
              </a:rPr>
              <a:t>|w|</a:t>
            </a:r>
            <a:r>
              <a:rPr lang="es-ES_tradnl" sz="1200" noProof="0" dirty="0" smtClean="0">
                <a:latin typeface="Times" charset="0"/>
                <a:cs typeface="+mn-cs"/>
              </a:rPr>
              <a:t> es </a:t>
            </a:r>
            <a:r>
              <a:rPr lang="es-ES_tradnl" sz="1200" b="1" i="1" noProof="0" dirty="0" smtClean="0">
                <a:latin typeface="Times" charset="0"/>
                <a:cs typeface="+mn-cs"/>
              </a:rPr>
              <a:t>50%</a:t>
            </a:r>
            <a:r>
              <a:rPr lang="es-ES_tradnl" sz="1200" noProof="0" dirty="0" smtClean="0">
                <a:latin typeface="Times" charset="0"/>
                <a:cs typeface="+mn-cs"/>
              </a:rPr>
              <a:t> de</a:t>
            </a:r>
            <a:r>
              <a:rPr lang="es-ES_tradnl" sz="1200" baseline="0" noProof="0" dirty="0" smtClean="0">
                <a:latin typeface="Times" charset="0"/>
                <a:cs typeface="+mn-cs"/>
              </a:rPr>
              <a:t> su </a:t>
            </a:r>
            <a:r>
              <a:rPr lang="es-ES_tradnl" sz="1200" baseline="0" noProof="0" dirty="0" err="1" smtClean="0">
                <a:latin typeface="Times" charset="0"/>
                <a:cs typeface="+mn-cs"/>
              </a:rPr>
              <a:t>maximo</a:t>
            </a:r>
            <a:r>
              <a:rPr lang="es-ES_tradnl" sz="1200" baseline="0" noProof="0" dirty="0" smtClean="0">
                <a:latin typeface="Times" charset="0"/>
                <a:cs typeface="+mn-cs"/>
              </a:rPr>
              <a:t> en</a:t>
            </a:r>
            <a:r>
              <a:rPr lang="es-ES_tradnl" sz="1200" noProof="0" dirty="0" smtClean="0">
                <a:latin typeface="Times" charset="0"/>
                <a:cs typeface="+mn-cs"/>
              </a:rPr>
              <a:t> </a:t>
            </a:r>
            <a:r>
              <a:rPr lang="es-ES_tradnl" sz="1200" b="1" i="1" noProof="0" dirty="0" smtClean="0">
                <a:latin typeface="Times" charset="0"/>
                <a:cs typeface="+mn-cs"/>
              </a:rPr>
              <a:t>x/D=.93</a:t>
            </a:r>
            <a:r>
              <a:rPr lang="es-ES_tradnl" sz="1200" noProof="0" dirty="0" smtClean="0">
                <a:latin typeface="Times" charset="0"/>
                <a:cs typeface="+mn-cs"/>
              </a:rPr>
              <a:t>; </a:t>
            </a:r>
            <a:r>
              <a:rPr lang="es-ES_tradnl" sz="1200" b="1" i="1" noProof="0" dirty="0" smtClean="0">
                <a:latin typeface="Times" charset="0"/>
                <a:cs typeface="+mn-cs"/>
              </a:rPr>
              <a:t>63%</a:t>
            </a:r>
            <a:r>
              <a:rPr lang="es-ES_tradnl" sz="1200" noProof="0" dirty="0" smtClean="0">
                <a:latin typeface="Times" charset="0"/>
                <a:cs typeface="+mn-cs"/>
              </a:rPr>
              <a:t> en </a:t>
            </a:r>
            <a:r>
              <a:rPr lang="es-ES_tradnl" sz="1200" b="1" i="1" noProof="0" dirty="0" smtClean="0">
                <a:latin typeface="Times" charset="0"/>
                <a:cs typeface="+mn-cs"/>
              </a:rPr>
              <a:t>x/D=1.47</a:t>
            </a:r>
            <a:r>
              <a:rPr lang="es-ES_tradnl" sz="1200" noProof="0" dirty="0" smtClean="0">
                <a:latin typeface="Times" charset="0"/>
                <a:cs typeface="+mn-cs"/>
              </a:rPr>
              <a:t> y </a:t>
            </a:r>
            <a:r>
              <a:rPr lang="es-ES_tradnl" sz="1200" b="1" i="1" noProof="0" dirty="0" smtClean="0">
                <a:latin typeface="Times" charset="0"/>
                <a:cs typeface="+mn-cs"/>
              </a:rPr>
              <a:t>90%</a:t>
            </a:r>
            <a:r>
              <a:rPr lang="es-ES_tradnl" sz="1200" noProof="0" dirty="0" smtClean="0">
                <a:latin typeface="Times" charset="0"/>
                <a:cs typeface="+mn-cs"/>
              </a:rPr>
              <a:t> en </a:t>
            </a:r>
            <a:r>
              <a:rPr lang="es-ES_tradnl" sz="1200" b="1" i="1" noProof="0" dirty="0" smtClean="0">
                <a:latin typeface="Times" charset="0"/>
                <a:cs typeface="+mn-cs"/>
              </a:rPr>
              <a:t>x/D=6.3</a:t>
            </a:r>
            <a:r>
              <a:rPr lang="es-ES_tradnl" sz="1200" b="0" i="0" noProof="0" dirty="0" smtClean="0">
                <a:latin typeface="Times" charset="0"/>
                <a:cs typeface="+mn-cs"/>
              </a:rPr>
              <a:t>.</a:t>
            </a:r>
          </a:p>
          <a:p>
            <a:pPr algn="l" eaLnBrk="0" hangingPunct="0">
              <a:spcBef>
                <a:spcPct val="50000"/>
              </a:spcBef>
              <a:defRPr/>
            </a:pPr>
            <a:endParaRPr lang="es-ES_tradnl" sz="1200" b="0" i="0" noProof="0" dirty="0" smtClean="0">
              <a:latin typeface="Times" charset="0"/>
              <a:cs typeface="+mn-cs"/>
            </a:endParaRPr>
          </a:p>
          <a:p>
            <a:r>
              <a:rPr lang="es-ES_tradnl" sz="1200" b="0" i="0" baseline="0" noProof="0" dirty="0" smtClean="0">
                <a:latin typeface="Times" charset="0"/>
                <a:cs typeface="+mn-cs"/>
              </a:rPr>
              <a:t>Eso es importante, el ancho no depende en la velocidad (la velocidad controla el amplitud del señal).</a:t>
            </a:r>
          </a:p>
          <a:p>
            <a:endParaRPr lang="es-ES_tradnl" sz="1200" b="0" i="0" baseline="0" noProof="0" dirty="0" smtClean="0">
              <a:latin typeface="Times" charset="0"/>
              <a:cs typeface="+mn-cs"/>
            </a:endParaRPr>
          </a:p>
          <a:p>
            <a:r>
              <a:rPr lang="es-ES_tradnl" sz="1200" b="0" i="0" baseline="0" noProof="0" dirty="0" smtClean="0">
                <a:latin typeface="Times" charset="0"/>
                <a:cs typeface="+mn-cs"/>
              </a:rPr>
              <a:t>También, en un medio homogéneo el campo de deformación no depende en la fuerza de el material involucrado – es igual con roca o gelatina! (Si dependía en la fuerza del material hubiera sido un parámetro elástico, como lo parámetros de lame o la rigidez, etc. en la formula).</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20</a:t>
            </a:fld>
            <a:endParaRPr lang="en-US"/>
          </a:p>
        </p:txBody>
      </p:sp>
    </p:spTree>
    <p:extLst>
      <p:ext uri="{BB962C8B-B14F-4D97-AF65-F5344CB8AC3E}">
        <p14:creationId xmlns:p14="http://schemas.microsoft.com/office/powerpoint/2010/main" val="1489912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38096A-D828-9642-821F-D4F9F778EA43}" type="slidenum">
              <a:rPr lang="en-US"/>
              <a:pPr>
                <a:defRPr/>
              </a:pPr>
              <a:t>21</a:t>
            </a:fld>
            <a:endParaRPr lang="en-US"/>
          </a:p>
        </p:txBody>
      </p:sp>
      <p:sp>
        <p:nvSpPr>
          <p:cNvPr id="372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2739" name="Rectangle 3"/>
          <p:cNvSpPr>
            <a:spLocks noGrp="1" noChangeArrowheads="1"/>
          </p:cNvSpPr>
          <p:nvPr>
            <p:ph type="body" idx="1"/>
          </p:nvPr>
        </p:nvSpPr>
        <p:spPr/>
        <p:txBody>
          <a:bodyPr/>
          <a:lstStyle/>
          <a:p>
            <a:pPr marL="0" indent="0">
              <a:buFontTx/>
              <a:buNone/>
              <a:defRPr/>
            </a:pPr>
            <a:r>
              <a:rPr lang="en-US" dirty="0" smtClean="0">
                <a:cs typeface="+mn-cs"/>
              </a:rPr>
              <a:t>Strike slip interseismic (fault from -40</a:t>
            </a:r>
            <a:r>
              <a:rPr lang="en-US" baseline="0" dirty="0" smtClean="0">
                <a:cs typeface="+mn-cs"/>
              </a:rPr>
              <a:t> to infinity – but since this is a computer model the fault bottom is just very far away) displacement placed on that fault, “locked” fault from locking depth to surface “does not exist” as far as elastic behavior is concerned. </a:t>
            </a:r>
            <a:endParaRPr lang="en-US" dirty="0"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No</a:t>
            </a:r>
            <a:r>
              <a:rPr lang="es-ES_tradnl" baseline="0" noProof="0" dirty="0" smtClean="0"/>
              <a:t> hay movimiento lejos – donde no había deformaciones.</a:t>
            </a:r>
          </a:p>
          <a:p>
            <a:endParaRPr lang="es-ES_tradnl" baseline="0" noProof="0" dirty="0" smtClean="0"/>
          </a:p>
          <a:p>
            <a:r>
              <a:rPr lang="es-ES_tradnl" noProof="0" dirty="0" smtClean="0"/>
              <a:t>Hemos visto fotos del</a:t>
            </a:r>
            <a:r>
              <a:rPr lang="es-ES_tradnl" baseline="0" noProof="0" dirty="0" smtClean="0"/>
              <a:t> desplazamiento total donde se rompe la falla.</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22</a:t>
            </a:fld>
            <a:endParaRPr lang="en-US"/>
          </a:p>
        </p:txBody>
      </p:sp>
    </p:spTree>
    <p:extLst>
      <p:ext uri="{BB962C8B-B14F-4D97-AF65-F5344CB8AC3E}">
        <p14:creationId xmlns:p14="http://schemas.microsoft.com/office/powerpoint/2010/main" val="2968988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38096A-D828-9642-821F-D4F9F778EA43}" type="slidenum">
              <a:rPr lang="en-US"/>
              <a:pPr>
                <a:defRPr/>
              </a:pPr>
              <a:t>23</a:t>
            </a:fld>
            <a:endParaRPr lang="en-US"/>
          </a:p>
        </p:txBody>
      </p:sp>
      <p:sp>
        <p:nvSpPr>
          <p:cNvPr id="372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2739" name="Rectangle 3"/>
          <p:cNvSpPr>
            <a:spLocks noGrp="1" noChangeArrowheads="1"/>
          </p:cNvSpPr>
          <p:nvPr>
            <p:ph type="body" idx="1"/>
          </p:nvPr>
        </p:nvSpPr>
        <p:spPr/>
        <p:txBody>
          <a:bodyPr/>
          <a:lstStyle/>
          <a:p>
            <a:pPr marL="0" indent="0">
              <a:buFontTx/>
              <a:buNone/>
              <a:defRPr/>
            </a:pPr>
            <a:r>
              <a:rPr lang="en-US" dirty="0" smtClean="0">
                <a:cs typeface="+mn-cs"/>
              </a:rPr>
              <a:t>Surface displacements</a:t>
            </a:r>
            <a:r>
              <a:rPr lang="en-US" baseline="0" dirty="0" smtClean="0">
                <a:cs typeface="+mn-cs"/>
              </a:rPr>
              <a:t> for earthquake on a vertical strike slip fault</a:t>
            </a:r>
          </a:p>
          <a:p>
            <a:pPr marL="0" indent="0">
              <a:buFontTx/>
              <a:buNone/>
              <a:defRPr/>
            </a:pPr>
            <a:r>
              <a:rPr lang="en-US" baseline="0" dirty="0" smtClean="0">
                <a:cs typeface="+mn-cs"/>
              </a:rPr>
              <a:t>Grid is km ns and </a:t>
            </a:r>
            <a:r>
              <a:rPr lang="en-US" baseline="0" dirty="0" err="1" smtClean="0">
                <a:cs typeface="+mn-cs"/>
              </a:rPr>
              <a:t>ew</a:t>
            </a:r>
            <a:endParaRPr lang="en-US" baseline="0" dirty="0" smtClean="0">
              <a:cs typeface="+mn-cs"/>
            </a:endParaRPr>
          </a:p>
          <a:p>
            <a:pPr marL="0" indent="0">
              <a:buFontTx/>
              <a:buNone/>
              <a:defRPr/>
            </a:pPr>
            <a:r>
              <a:rPr lang="en-US" baseline="0" dirty="0" smtClean="0">
                <a:cs typeface="+mn-cs"/>
              </a:rPr>
              <a:t>Fault oriented vertically, strikes  NS, and is 200 km long, from -100 to 100 km, and 20 km deep.</a:t>
            </a:r>
          </a:p>
          <a:p>
            <a:pPr marL="0" indent="0">
              <a:buFontTx/>
              <a:buNone/>
              <a:defRPr/>
            </a:pPr>
            <a:r>
              <a:rPr lang="en-US" baseline="0" dirty="0" smtClean="0">
                <a:cs typeface="+mn-cs"/>
              </a:rPr>
              <a:t>Fault is a plane (approximation, in earth is fractal surface) 200 km by 20 km</a:t>
            </a:r>
          </a:p>
          <a:p>
            <a:pPr marL="0" indent="0">
              <a:buFontTx/>
              <a:buNone/>
              <a:defRPr/>
            </a:pPr>
            <a:r>
              <a:rPr lang="en-US" dirty="0" smtClean="0">
                <a:cs typeface="+mn-cs"/>
              </a:rPr>
              <a:t>Slip on fault is VECTOR in that plane</a:t>
            </a:r>
          </a:p>
          <a:p>
            <a:pPr marL="0" indent="0">
              <a:buFontTx/>
              <a:buNone/>
              <a:defRPr/>
            </a:pPr>
            <a:r>
              <a:rPr lang="en-US" baseline="0" dirty="0" smtClean="0">
                <a:cs typeface="+mn-cs"/>
              </a:rPr>
              <a:t>For strike-slip/transform faults the slip is horizontal, in this case east side to north, west side to south (left lateral)</a:t>
            </a:r>
          </a:p>
          <a:p>
            <a:pPr marL="0" indent="0">
              <a:buFontTx/>
              <a:buNone/>
              <a:defRPr/>
            </a:pPr>
            <a:r>
              <a:rPr lang="en-US" baseline="0" dirty="0" smtClean="0">
                <a:cs typeface="+mn-cs"/>
              </a:rPr>
              <a:t>Fault breaks surface (very small percentage of earthquakes break to surface) </a:t>
            </a:r>
          </a:p>
          <a:p>
            <a:pPr marL="0" indent="0">
              <a:buFontTx/>
              <a:buNone/>
              <a:defRPr/>
            </a:pPr>
            <a:r>
              <a:rPr lang="en-US" baseline="0" dirty="0" smtClean="0">
                <a:cs typeface="+mn-cs"/>
              </a:rPr>
              <a:t>Red vectors 10x the blue vectors to show pattern and magnitude variation without overlapping vectors.</a:t>
            </a:r>
            <a:endParaRPr lang="en-US" dirty="0"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Cada</a:t>
            </a:r>
            <a:r>
              <a:rPr lang="es-ES_tradnl" baseline="0" noProof="0" dirty="0" smtClean="0"/>
              <a:t> lado de la falla v</a:t>
            </a:r>
            <a:r>
              <a:rPr lang="es-ES_tradnl" noProof="0" dirty="0" smtClean="0"/>
              <a:t>uelve</a:t>
            </a:r>
            <a:r>
              <a:rPr lang="es-ES_tradnl" baseline="0" noProof="0" dirty="0" smtClean="0"/>
              <a:t> a un estado sin deformaciones, entonces hay un desplazamiento cruzando la falla.</a:t>
            </a:r>
          </a:p>
          <a:p>
            <a:endParaRPr lang="es-ES_tradnl" baseline="0" noProof="0" dirty="0" smtClean="0"/>
          </a:p>
          <a:p>
            <a:r>
              <a:rPr lang="es-ES_tradnl" baseline="0" noProof="0" dirty="0" smtClean="0"/>
              <a:t>La línea verde, deformación antes el sismo, tiene que volver – y mueve por la línea roja.</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24</a:t>
            </a:fld>
            <a:endParaRPr lang="en-US"/>
          </a:p>
        </p:txBody>
      </p:sp>
    </p:spTree>
    <p:extLst>
      <p:ext uri="{BB962C8B-B14F-4D97-AF65-F5344CB8AC3E}">
        <p14:creationId xmlns:p14="http://schemas.microsoft.com/office/powerpoint/2010/main" val="3406992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38096A-D828-9642-821F-D4F9F778EA43}" type="slidenum">
              <a:rPr lang="en-US"/>
              <a:pPr>
                <a:defRPr/>
              </a:pPr>
              <a:t>27</a:t>
            </a:fld>
            <a:endParaRPr lang="en-US"/>
          </a:p>
        </p:txBody>
      </p:sp>
      <p:sp>
        <p:nvSpPr>
          <p:cNvPr id="372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2739" name="Rectangle 3"/>
          <p:cNvSpPr>
            <a:spLocks noGrp="1" noChangeArrowheads="1"/>
          </p:cNvSpPr>
          <p:nvPr>
            <p:ph type="body" idx="1"/>
          </p:nvPr>
        </p:nvSpPr>
        <p:spPr/>
        <p:txBody>
          <a:bodyPr/>
          <a:lstStyle/>
          <a:p>
            <a:pPr marL="0" indent="0">
              <a:buFontTx/>
              <a:buNone/>
              <a:defRPr/>
            </a:pPr>
            <a:r>
              <a:rPr lang="en-US" dirty="0" smtClean="0">
                <a:cs typeface="+mn-cs"/>
              </a:rPr>
              <a:t>Add fault,</a:t>
            </a:r>
            <a:r>
              <a:rPr lang="en-US" baseline="0" dirty="0" smtClean="0">
                <a:cs typeface="+mn-cs"/>
              </a:rPr>
              <a:t> with no applied drive, at surface (weak zone) and let is slip under the forces/stresses induced on the crust by the fault driven below the locking depth.</a:t>
            </a:r>
            <a:endParaRPr lang="en-US" dirty="0"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El marco actual de Australia fue implementado</a:t>
            </a:r>
            <a:r>
              <a:rPr lang="es-ES_tradnl" baseline="0" dirty="0" smtClean="0"/>
              <a:t> en 1994.</a:t>
            </a:r>
          </a:p>
          <a:p>
            <a:r>
              <a:rPr lang="es-ES_tradnl" baseline="0" dirty="0" smtClean="0"/>
              <a:t>Desde entonces la placa de Australia ha corrido aproximadamente 1.6 m.</a:t>
            </a:r>
          </a:p>
          <a:p>
            <a:r>
              <a:rPr lang="es-ES_tradnl" baseline="0" noProof="0" dirty="0" smtClean="0"/>
              <a:t>Australia – es castigado como la placa mas rápida en ITRF - NNR (6,9 – decimos 7 - cm/año, pero hay otros cerca de este velocidad – </a:t>
            </a:r>
            <a:r>
              <a:rPr lang="es-ES_tradnl" baseline="0" noProof="0" dirty="0" err="1" smtClean="0"/>
              <a:t>Naza</a:t>
            </a:r>
            <a:r>
              <a:rPr lang="es-ES_tradnl" baseline="0" noProof="0" dirty="0" smtClean="0"/>
              <a:t> y Pacifico por ejemplo).</a:t>
            </a:r>
          </a:p>
          <a:p>
            <a:r>
              <a:rPr lang="es-ES_tradnl" baseline="0" noProof="0" dirty="0" smtClean="0"/>
              <a:t>No pueden ignorar su movimiento en agrimensura común.</a:t>
            </a:r>
          </a:p>
          <a:p>
            <a:r>
              <a:rPr lang="es-ES_tradnl" baseline="0" noProof="0" dirty="0" smtClean="0"/>
              <a:t>No tiene deformaciones (entonces es una vez y terminado, el sueno de agrimensura).</a:t>
            </a:r>
          </a:p>
          <a:p>
            <a:r>
              <a:rPr lang="es-ES_tradnl" baseline="0" noProof="0" dirty="0" smtClean="0"/>
              <a:t>Prácticamente por agrimensura de ingeniería es solo notar cuando fue hecho la medición y aplicar la velocidad – no tiene que medir la velocidad – usar herramienta como  </a:t>
            </a:r>
            <a:r>
              <a:rPr lang="es-ES_tradnl" baseline="0" noProof="0" dirty="0" err="1" smtClean="0"/>
              <a:t>VelAR</a:t>
            </a:r>
            <a:r>
              <a:rPr lang="es-ES_tradnl" baseline="0" noProof="0" dirty="0" smtClean="0"/>
              <a:t>.)</a:t>
            </a:r>
          </a:p>
        </p:txBody>
      </p:sp>
      <p:sp>
        <p:nvSpPr>
          <p:cNvPr id="4" name="Slide Number Placeholder 3"/>
          <p:cNvSpPr>
            <a:spLocks noGrp="1"/>
          </p:cNvSpPr>
          <p:nvPr>
            <p:ph type="sldNum" sz="quarter" idx="10"/>
          </p:nvPr>
        </p:nvSpPr>
        <p:spPr/>
        <p:txBody>
          <a:bodyPr/>
          <a:lstStyle/>
          <a:p>
            <a:fld id="{627097BF-FEFC-FB47-9CF7-B9A0F1DCE5B4}" type="slidenum">
              <a:rPr lang="en-US" smtClean="0"/>
              <a:t>4</a:t>
            </a:fld>
            <a:endParaRPr lang="en-US"/>
          </a:p>
        </p:txBody>
      </p:sp>
    </p:spTree>
    <p:extLst>
      <p:ext uri="{BB962C8B-B14F-4D97-AF65-F5344CB8AC3E}">
        <p14:creationId xmlns:p14="http://schemas.microsoft.com/office/powerpoint/2010/main" val="3134235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38096A-D828-9642-821F-D4F9F778EA43}" type="slidenum">
              <a:rPr lang="en-US"/>
              <a:pPr>
                <a:defRPr/>
              </a:pPr>
              <a:t>29</a:t>
            </a:fld>
            <a:endParaRPr lang="en-US"/>
          </a:p>
        </p:txBody>
      </p:sp>
      <p:sp>
        <p:nvSpPr>
          <p:cNvPr id="372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2739" name="Rectangle 3"/>
          <p:cNvSpPr>
            <a:spLocks noGrp="1" noChangeArrowheads="1"/>
          </p:cNvSpPr>
          <p:nvPr>
            <p:ph type="body" idx="1"/>
          </p:nvPr>
        </p:nvSpPr>
        <p:spPr/>
        <p:txBody>
          <a:bodyPr/>
          <a:lstStyle/>
          <a:p>
            <a:pPr marL="0" indent="0">
              <a:buFontTx/>
              <a:buNone/>
              <a:defRPr/>
            </a:pPr>
            <a:r>
              <a:rPr lang="en-US" dirty="0" smtClean="0">
                <a:cs typeface="+mn-cs"/>
              </a:rPr>
              <a:t>Co</a:t>
            </a:r>
            <a:r>
              <a:rPr lang="en-US" baseline="0" dirty="0" smtClean="0">
                <a:cs typeface="+mn-cs"/>
              </a:rPr>
              <a:t>-seismic su</a:t>
            </a:r>
            <a:r>
              <a:rPr lang="en-US" dirty="0" smtClean="0">
                <a:cs typeface="+mn-cs"/>
              </a:rPr>
              <a:t>rface</a:t>
            </a:r>
            <a:r>
              <a:rPr lang="en-US" baseline="0" dirty="0" smtClean="0">
                <a:cs typeface="+mn-cs"/>
              </a:rPr>
              <a:t> deformation you measure</a:t>
            </a:r>
            <a:endParaRPr lang="en-US" dirty="0"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noProof="0" dirty="0" smtClean="0"/>
              <a:t>Richard </a:t>
            </a:r>
            <a:r>
              <a:rPr lang="es-ES_tradnl" baseline="0" noProof="0" dirty="0" err="1" smtClean="0"/>
              <a:t>Stanway</a:t>
            </a:r>
            <a:endParaRPr lang="es-ES_tradnl" baseline="0" noProof="0" dirty="0" smtClean="0"/>
          </a:p>
          <a:p>
            <a:r>
              <a:rPr lang="es-ES_tradnl" baseline="0" noProof="0" dirty="0" err="1" smtClean="0"/>
              <a:t>https</a:t>
            </a:r>
            <a:r>
              <a:rPr lang="es-ES_tradnl" baseline="0" noProof="0" dirty="0" smtClean="0"/>
              <a:t>://</a:t>
            </a:r>
            <a:r>
              <a:rPr lang="es-ES_tradnl" baseline="0" noProof="0" dirty="0" err="1" smtClean="0"/>
              <a:t>www.researchgate.net</a:t>
            </a:r>
            <a:r>
              <a:rPr lang="es-ES_tradnl" baseline="0" noProof="0" dirty="0" smtClean="0"/>
              <a:t>/</a:t>
            </a:r>
            <a:r>
              <a:rPr lang="es-ES_tradnl" baseline="0" noProof="0" dirty="0" err="1" smtClean="0"/>
              <a:t>publication</a:t>
            </a:r>
            <a:r>
              <a:rPr lang="es-ES_tradnl" baseline="0" noProof="0" dirty="0" smtClean="0"/>
              <a:t>/284723859_TS02C_-_Geodetic_Datum_II_Four_Dimensional_Deformation_Modelling_the_link_between_International_Regional_and_Local_Reference_Frames_Four_Dimensional_Deformation_Modelling_the_link_between_Internationa/</a:t>
            </a:r>
            <a:r>
              <a:rPr lang="es-ES_tradnl" baseline="0" noProof="0" dirty="0" err="1" smtClean="0"/>
              <a:t>figures?lo</a:t>
            </a:r>
            <a:r>
              <a:rPr lang="es-ES_tradnl" baseline="0" noProof="0" dirty="0" smtClean="0"/>
              <a:t>=1</a:t>
            </a:r>
          </a:p>
          <a:p>
            <a:endParaRPr lang="es-ES_tradnl" baseline="0" noProof="0" dirty="0" smtClean="0"/>
          </a:p>
          <a:p>
            <a:r>
              <a:rPr lang="es-ES_tradnl" baseline="0" noProof="0" dirty="0" err="1" smtClean="0"/>
              <a:t>What</a:t>
            </a:r>
            <a:r>
              <a:rPr lang="es-ES_tradnl" baseline="0" noProof="0" dirty="0" smtClean="0"/>
              <a:t> </a:t>
            </a:r>
            <a:r>
              <a:rPr lang="es-ES_tradnl" baseline="0" noProof="0" dirty="0" err="1" smtClean="0"/>
              <a:t>your</a:t>
            </a:r>
            <a:r>
              <a:rPr lang="es-ES_tradnl" baseline="0" noProof="0" dirty="0" smtClean="0"/>
              <a:t> </a:t>
            </a:r>
            <a:r>
              <a:rPr lang="es-ES_tradnl" baseline="0" noProof="0" dirty="0" err="1" smtClean="0"/>
              <a:t>parcel</a:t>
            </a:r>
            <a:r>
              <a:rPr lang="es-ES_tradnl" baseline="0" noProof="0" dirty="0" smtClean="0"/>
              <a:t> looks </a:t>
            </a:r>
            <a:r>
              <a:rPr lang="es-ES_tradnl" baseline="0" noProof="0" dirty="0" err="1" smtClean="0"/>
              <a:t>like</a:t>
            </a:r>
            <a:r>
              <a:rPr lang="es-ES_tradnl" baseline="0" noProof="0" dirty="0" smtClean="0"/>
              <a:t> </a:t>
            </a:r>
            <a:r>
              <a:rPr lang="es-ES_tradnl" baseline="0" noProof="0" dirty="0" err="1" smtClean="0"/>
              <a:t>after</a:t>
            </a:r>
            <a:r>
              <a:rPr lang="es-ES_tradnl" baseline="0" noProof="0" dirty="0" smtClean="0"/>
              <a:t> </a:t>
            </a:r>
            <a:r>
              <a:rPr lang="es-ES_tradnl" baseline="0" noProof="0" dirty="0" err="1" smtClean="0"/>
              <a:t>earthquake</a:t>
            </a:r>
            <a:r>
              <a:rPr lang="es-ES_tradnl" baseline="0" noProof="0" dirty="0" smtClean="0"/>
              <a:t>.</a:t>
            </a:r>
          </a:p>
          <a:p>
            <a:r>
              <a:rPr lang="es-ES_tradnl" baseline="0" noProof="0" dirty="0" err="1" smtClean="0"/>
              <a:t>Remember</a:t>
            </a:r>
            <a:r>
              <a:rPr lang="es-ES_tradnl" baseline="0" noProof="0" dirty="0" smtClean="0"/>
              <a:t> </a:t>
            </a:r>
            <a:r>
              <a:rPr lang="es-ES_tradnl" baseline="0" noProof="0" dirty="0" err="1" smtClean="0"/>
              <a:t>Skinner</a:t>
            </a:r>
            <a:r>
              <a:rPr lang="es-ES_tradnl" baseline="0" noProof="0" dirty="0" smtClean="0"/>
              <a:t> Farm.</a:t>
            </a:r>
          </a:p>
          <a:p>
            <a:endParaRPr lang="es-ES_tradnl" baseline="0" noProof="0" dirty="0" smtClean="0"/>
          </a:p>
        </p:txBody>
      </p:sp>
      <p:sp>
        <p:nvSpPr>
          <p:cNvPr id="4" name="Slide Number Placeholder 3"/>
          <p:cNvSpPr>
            <a:spLocks noGrp="1"/>
          </p:cNvSpPr>
          <p:nvPr>
            <p:ph type="sldNum" sz="quarter" idx="10"/>
          </p:nvPr>
        </p:nvSpPr>
        <p:spPr/>
        <p:txBody>
          <a:bodyPr/>
          <a:lstStyle/>
          <a:p>
            <a:fld id="{2C959041-EDFF-CF44-AC7F-A8AECB154F71}" type="slidenum">
              <a:rPr lang="en-US" smtClean="0"/>
              <a:t>36</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Errores entran</a:t>
            </a:r>
            <a:r>
              <a:rPr lang="es-ES_tradnl" baseline="0" noProof="0" dirty="0" smtClean="0"/>
              <a:t> en la Agrimensura porque el marco no esta “concedido por dios”, </a:t>
            </a:r>
            <a:r>
              <a:rPr lang="es-ES_tradnl" baseline="0" noProof="0" dirty="0" err="1" smtClean="0"/>
              <a:t>tien</a:t>
            </a:r>
            <a:r>
              <a:rPr lang="es-ES_tradnl" baseline="0" noProof="0" dirty="0" smtClean="0"/>
              <a:t> que ser vinculado a un modelo de la forma de la planeta.</a:t>
            </a:r>
          </a:p>
          <a:p>
            <a:r>
              <a:rPr lang="es-ES_tradnl" baseline="0" noProof="0" dirty="0" smtClean="0"/>
              <a:t>Eso es donde efectos de la </a:t>
            </a:r>
            <a:r>
              <a:rPr lang="es-ES_tradnl" baseline="0" noProof="0" dirty="0" err="1" smtClean="0"/>
              <a:t>tectonnca</a:t>
            </a:r>
            <a:r>
              <a:rPr lang="es-ES_tradnl" baseline="0" noProof="0" dirty="0" smtClean="0"/>
              <a:t> de la palca entra.</a:t>
            </a:r>
          </a:p>
          <a:p>
            <a:endParaRPr lang="es-ES_tradnl" baseline="0" noProof="0" dirty="0" smtClean="0"/>
          </a:p>
          <a:p>
            <a:r>
              <a:rPr lang="es-ES_tradnl" baseline="0" noProof="0" dirty="0" smtClean="0"/>
              <a:t>El cambio en los EEUU entere el marco de 1927 y 1983 era la versión geográfica del cambio del Calendario Juliano al Calendario Gregorio.</a:t>
            </a:r>
          </a:p>
          <a:p>
            <a:endParaRPr lang="es-ES_tradnl" baseline="0" noProof="0" dirty="0" smtClean="0"/>
          </a:p>
          <a:p>
            <a:r>
              <a:rPr lang="es-ES_tradnl" baseline="0" noProof="0" dirty="0" smtClean="0"/>
              <a:t>Despertaste en día después para encontrar que ha cambiado coordenadas por hasta 100 metros!</a:t>
            </a:r>
            <a:endParaRPr lang="es-ES_tradnl" noProof="0" dirty="0" smtClean="0"/>
          </a:p>
          <a:p>
            <a:endParaRPr lang="es-ES_tradnl" noProof="0" dirty="0" smtClean="0"/>
          </a:p>
          <a:p>
            <a:r>
              <a:rPr lang="es-ES_tradnl" noProof="0" dirty="0" smtClean="0"/>
              <a:t>Geodesta</a:t>
            </a:r>
            <a:r>
              <a:rPr lang="es-ES_tradnl" baseline="0" noProof="0" dirty="0" smtClean="0"/>
              <a:t>s </a:t>
            </a:r>
            <a:r>
              <a:rPr lang="es-ES" dirty="0" smtClean="0"/>
              <a:t>buscando desenredar latitud y longitud de los movimientos de cualquier</a:t>
            </a:r>
            <a:r>
              <a:rPr lang="es-ES" baseline="0" dirty="0" smtClean="0"/>
              <a:t> </a:t>
            </a:r>
            <a:r>
              <a:rPr lang="es-ES" dirty="0" smtClean="0"/>
              <a:t>placa</a:t>
            </a:r>
            <a:r>
              <a:rPr lang="es-ES" baseline="0" dirty="0" smtClean="0"/>
              <a:t> en particular asumen que las placas </a:t>
            </a:r>
            <a:r>
              <a:rPr lang="es-ES" baseline="0" dirty="0" err="1" smtClean="0"/>
              <a:t>tectonicas</a:t>
            </a:r>
            <a:r>
              <a:rPr lang="es-ES" baseline="0" dirty="0" smtClean="0"/>
              <a:t> son como </a:t>
            </a:r>
            <a:r>
              <a:rPr lang="es-ES" dirty="0" smtClean="0"/>
              <a:t>engranajes de enclavamiento y cuando uno mueve, todos mueve, y la adición de los movimientos tiene que cerrar.</a:t>
            </a:r>
          </a:p>
          <a:p>
            <a:endParaRPr lang="es-ES" baseline="0" dirty="0" smtClean="0"/>
          </a:p>
          <a:p>
            <a:r>
              <a:rPr lang="es-ES_tradnl" noProof="0" dirty="0" smtClean="0"/>
              <a:t>El</a:t>
            </a:r>
            <a:r>
              <a:rPr lang="es-ES_tradnl" baseline="0" noProof="0" dirty="0" smtClean="0"/>
              <a:t> efecto de no vincular coordinadas a una placa es que las posiciones medidas, y los marcos, mapas, </a:t>
            </a:r>
            <a:r>
              <a:rPr lang="es-ES_tradnl" baseline="0" noProof="0" dirty="0" err="1" smtClean="0"/>
              <a:t>etc</a:t>
            </a:r>
            <a:r>
              <a:rPr lang="es-ES_tradnl" baseline="0" noProof="0" dirty="0" smtClean="0"/>
              <a:t>, .construidas de esas mediciones cambian con tiempo.</a:t>
            </a:r>
          </a:p>
          <a:p>
            <a:endParaRPr lang="es-ES_tradnl" baseline="0" noProof="0" dirty="0" smtClean="0"/>
          </a:p>
          <a:p>
            <a:r>
              <a:rPr lang="es-ES_tradnl" baseline="0" noProof="0" dirty="0" smtClean="0"/>
              <a:t>Pero en un mundo conectado, no puede tener marcos inconsistentes</a:t>
            </a:r>
            <a:endParaRPr lang="es-ES_tradnl" noProof="0" dirty="0" smtClean="0"/>
          </a:p>
          <a:p>
            <a:endParaRPr lang="es-ES_tradnl" noProof="0" dirty="0" smtClean="0"/>
          </a:p>
          <a:p>
            <a:r>
              <a:rPr lang="es-ES_tradnl" noProof="0" dirty="0" smtClean="0"/>
              <a:t>NAD 83 </a:t>
            </a:r>
            <a:r>
              <a:rPr lang="es-ES_tradnl" noProof="0" dirty="0" err="1" smtClean="0"/>
              <a:t>sits</a:t>
            </a:r>
            <a:r>
              <a:rPr lang="es-ES_tradnl" noProof="0" dirty="0" smtClean="0"/>
              <a:t> </a:t>
            </a:r>
            <a:r>
              <a:rPr lang="es-ES_tradnl" noProof="0" dirty="0" err="1" smtClean="0"/>
              <a:t>atop</a:t>
            </a:r>
            <a:r>
              <a:rPr lang="es-ES_tradnl" noProof="0" dirty="0" smtClean="0"/>
              <a:t> </a:t>
            </a:r>
            <a:r>
              <a:rPr lang="es-ES_tradnl" noProof="0" dirty="0" err="1" smtClean="0"/>
              <a:t>the</a:t>
            </a:r>
            <a:r>
              <a:rPr lang="es-ES_tradnl" noProof="0" dirty="0" smtClean="0"/>
              <a:t> North American </a:t>
            </a:r>
            <a:r>
              <a:rPr lang="es-ES_tradnl" noProof="0" dirty="0" err="1" smtClean="0"/>
              <a:t>plate</a:t>
            </a:r>
            <a:r>
              <a:rPr lang="es-ES_tradnl" noProof="0" dirty="0" smtClean="0"/>
              <a:t> </a:t>
            </a:r>
            <a:r>
              <a:rPr lang="es-ES_tradnl" noProof="0" dirty="0" err="1" smtClean="0"/>
              <a:t>like</a:t>
            </a:r>
            <a:r>
              <a:rPr lang="es-ES_tradnl" noProof="0" dirty="0" smtClean="0"/>
              <a:t> a </a:t>
            </a:r>
            <a:r>
              <a:rPr lang="es-ES_tradnl" noProof="0" dirty="0" err="1" smtClean="0"/>
              <a:t>fishnet</a:t>
            </a:r>
            <a:r>
              <a:rPr lang="es-ES_tradnl" noProof="0" dirty="0" smtClean="0"/>
              <a:t> </a:t>
            </a:r>
            <a:r>
              <a:rPr lang="es-ES_tradnl" noProof="0" dirty="0" err="1" smtClean="0"/>
              <a:t>laid</a:t>
            </a:r>
            <a:r>
              <a:rPr lang="es-ES_tradnl" noProof="0" dirty="0" smtClean="0"/>
              <a:t> </a:t>
            </a:r>
            <a:r>
              <a:rPr lang="es-ES_tradnl" noProof="0" dirty="0" err="1" smtClean="0"/>
              <a:t>out</a:t>
            </a:r>
            <a:r>
              <a:rPr lang="es-ES_tradnl" noProof="0" dirty="0" smtClean="0"/>
              <a:t> </a:t>
            </a:r>
            <a:r>
              <a:rPr lang="es-ES_tradnl" noProof="0" dirty="0" err="1" smtClean="0"/>
              <a:t>on</a:t>
            </a:r>
            <a:r>
              <a:rPr lang="es-ES_tradnl" noProof="0" dirty="0" smtClean="0"/>
              <a:t> </a:t>
            </a:r>
            <a:r>
              <a:rPr lang="es-ES_tradnl" noProof="0" dirty="0" err="1" smtClean="0"/>
              <a:t>the</a:t>
            </a:r>
            <a:r>
              <a:rPr lang="es-ES_tradnl" noProof="0" dirty="0" smtClean="0"/>
              <a:t> </a:t>
            </a:r>
            <a:r>
              <a:rPr lang="es-ES_tradnl" noProof="0" dirty="0" err="1" smtClean="0"/>
              <a:t>deck</a:t>
            </a:r>
            <a:r>
              <a:rPr lang="es-ES_tradnl" noProof="0" dirty="0" smtClean="0"/>
              <a:t> of a </a:t>
            </a:r>
            <a:r>
              <a:rPr lang="es-ES_tradnl" noProof="0" dirty="0" err="1" smtClean="0"/>
              <a:t>boat</a:t>
            </a:r>
            <a:r>
              <a:rPr lang="es-ES_tradnl" noProof="0" dirty="0" smtClean="0"/>
              <a:t>. As </a:t>
            </a:r>
            <a:r>
              <a:rPr lang="es-ES_tradnl" noProof="0" dirty="0" err="1" smtClean="0"/>
              <a:t>the</a:t>
            </a:r>
            <a:r>
              <a:rPr lang="es-ES_tradnl" noProof="0" dirty="0" smtClean="0"/>
              <a:t> </a:t>
            </a:r>
            <a:r>
              <a:rPr lang="es-ES_tradnl" noProof="0" dirty="0" err="1" smtClean="0"/>
              <a:t>plate</a:t>
            </a:r>
            <a:r>
              <a:rPr lang="es-ES_tradnl" noProof="0" dirty="0" smtClean="0"/>
              <a:t> </a:t>
            </a:r>
            <a:r>
              <a:rPr lang="es-ES_tradnl" noProof="0" dirty="0" err="1" smtClean="0"/>
              <a:t>moves</a:t>
            </a:r>
            <a:r>
              <a:rPr lang="es-ES_tradnl" noProof="0" dirty="0" smtClean="0"/>
              <a:t>, so </a:t>
            </a:r>
            <a:r>
              <a:rPr lang="es-ES_tradnl" noProof="0" dirty="0" err="1" smtClean="0"/>
              <a:t>does</a:t>
            </a:r>
            <a:r>
              <a:rPr lang="es-ES_tradnl" noProof="0" dirty="0" smtClean="0"/>
              <a:t> </a:t>
            </a:r>
            <a:r>
              <a:rPr lang="es-ES_tradnl" noProof="0" dirty="0" err="1" smtClean="0"/>
              <a:t>the</a:t>
            </a:r>
            <a:r>
              <a:rPr lang="es-ES_tradnl" noProof="0" dirty="0" smtClean="0"/>
              <a:t> </a:t>
            </a:r>
            <a:r>
              <a:rPr lang="es-ES_tradnl" noProof="0" dirty="0" err="1" smtClean="0"/>
              <a:t>datum</a:t>
            </a:r>
            <a:r>
              <a:rPr lang="es-ES_tradnl" noProof="0" dirty="0" smtClean="0"/>
              <a:t>. </a:t>
            </a:r>
            <a:r>
              <a:rPr lang="es-ES_tradnl" noProof="0" dirty="0" err="1" smtClean="0"/>
              <a:t>Other</a:t>
            </a:r>
            <a:r>
              <a:rPr lang="es-ES_tradnl" noProof="0" dirty="0" smtClean="0"/>
              <a:t> </a:t>
            </a:r>
            <a:r>
              <a:rPr lang="es-ES_tradnl" noProof="0" dirty="0" err="1" smtClean="0"/>
              <a:t>regions</a:t>
            </a:r>
            <a:r>
              <a:rPr lang="es-ES_tradnl" noProof="0" dirty="0" smtClean="0"/>
              <a:t> of </a:t>
            </a:r>
            <a:r>
              <a:rPr lang="es-ES_tradnl" noProof="0" dirty="0" err="1" smtClean="0"/>
              <a:t>the</a:t>
            </a:r>
            <a:r>
              <a:rPr lang="es-ES_tradnl" noProof="0" dirty="0" smtClean="0"/>
              <a:t> </a:t>
            </a:r>
            <a:r>
              <a:rPr lang="es-ES_tradnl" noProof="0" dirty="0" err="1" smtClean="0"/>
              <a:t>world</a:t>
            </a:r>
            <a:r>
              <a:rPr lang="es-ES_tradnl" noProof="0" dirty="0" smtClean="0"/>
              <a:t> </a:t>
            </a:r>
            <a:r>
              <a:rPr lang="es-ES_tradnl" noProof="0" dirty="0" err="1" smtClean="0"/>
              <a:t>likewise</a:t>
            </a:r>
            <a:r>
              <a:rPr lang="es-ES_tradnl" noProof="0" dirty="0" smtClean="0"/>
              <a:t> </a:t>
            </a:r>
            <a:r>
              <a:rPr lang="es-ES_tradnl" noProof="0" dirty="0" err="1" smtClean="0"/>
              <a:t>have</a:t>
            </a:r>
            <a:r>
              <a:rPr lang="es-ES_tradnl" noProof="0" dirty="0" smtClean="0"/>
              <a:t> </a:t>
            </a:r>
            <a:r>
              <a:rPr lang="es-ES_tradnl" noProof="0" dirty="0" err="1" smtClean="0"/>
              <a:t>their</a:t>
            </a:r>
            <a:r>
              <a:rPr lang="es-ES_tradnl" noProof="0" dirty="0" smtClean="0"/>
              <a:t> </a:t>
            </a:r>
            <a:r>
              <a:rPr lang="es-ES_tradnl" noProof="0" dirty="0" err="1" smtClean="0"/>
              <a:t>own</a:t>
            </a:r>
            <a:r>
              <a:rPr lang="es-ES_tradnl" noProof="0" dirty="0" smtClean="0"/>
              <a:t> </a:t>
            </a:r>
            <a:r>
              <a:rPr lang="es-ES_tradnl" noProof="0" dirty="0" smtClean="0">
                <a:hlinkClick r:id="rId3"/>
              </a:rPr>
              <a:t>local datums</a:t>
            </a:r>
            <a:r>
              <a:rPr lang="es-ES_tradnl" noProof="0" dirty="0" smtClean="0"/>
              <a:t>. </a:t>
            </a:r>
            <a:r>
              <a:rPr lang="es-ES_tradnl" noProof="0" dirty="0" err="1" smtClean="0"/>
              <a:t>That</a:t>
            </a:r>
            <a:r>
              <a:rPr lang="es-ES_tradnl" noProof="0" dirty="0" smtClean="0"/>
              <a:t> </a:t>
            </a:r>
            <a:r>
              <a:rPr lang="es-ES_tradnl" noProof="0" dirty="0" err="1" smtClean="0"/>
              <a:t>way</a:t>
            </a:r>
            <a:r>
              <a:rPr lang="es-ES_tradnl" noProof="0" dirty="0" smtClean="0"/>
              <a:t>, drivers can </a:t>
            </a:r>
            <a:r>
              <a:rPr lang="es-ES_tradnl" noProof="0" dirty="0" err="1" smtClean="0"/>
              <a:t>find</a:t>
            </a:r>
            <a:r>
              <a:rPr lang="es-ES_tradnl" noProof="0" dirty="0" smtClean="0"/>
              <a:t> </a:t>
            </a:r>
            <a:r>
              <a:rPr lang="es-ES_tradnl" noProof="0" dirty="0" err="1" smtClean="0"/>
              <a:t>their</a:t>
            </a:r>
            <a:r>
              <a:rPr lang="es-ES_tradnl" noProof="0" dirty="0" smtClean="0"/>
              <a:t> </a:t>
            </a:r>
            <a:r>
              <a:rPr lang="es-ES_tradnl" noProof="0" dirty="0" err="1" smtClean="0"/>
              <a:t>way</a:t>
            </a:r>
            <a:r>
              <a:rPr lang="es-ES_tradnl" noProof="0" dirty="0" smtClean="0"/>
              <a:t> and </a:t>
            </a:r>
            <a:r>
              <a:rPr lang="es-ES_tradnl" noProof="0" dirty="0" err="1" smtClean="0"/>
              <a:t>surveyors</a:t>
            </a:r>
            <a:r>
              <a:rPr lang="es-ES_tradnl" noProof="0" dirty="0" smtClean="0"/>
              <a:t> can </a:t>
            </a:r>
            <a:r>
              <a:rPr lang="es-ES_tradnl" noProof="0" dirty="0" err="1" smtClean="0"/>
              <a:t>draw</a:t>
            </a:r>
            <a:r>
              <a:rPr lang="es-ES_tradnl" noProof="0" dirty="0" smtClean="0"/>
              <a:t> </a:t>
            </a:r>
            <a:r>
              <a:rPr lang="es-ES_tradnl" noProof="0" dirty="0" err="1" smtClean="0"/>
              <a:t>their</a:t>
            </a:r>
            <a:r>
              <a:rPr lang="es-ES_tradnl" noProof="0" dirty="0" smtClean="0"/>
              <a:t> </a:t>
            </a:r>
            <a:r>
              <a:rPr lang="es-ES_tradnl" noProof="0" dirty="0" err="1" smtClean="0"/>
              <a:t>property</a:t>
            </a:r>
            <a:r>
              <a:rPr lang="es-ES_tradnl" noProof="0" dirty="0" smtClean="0"/>
              <a:t> </a:t>
            </a:r>
            <a:r>
              <a:rPr lang="es-ES_tradnl" noProof="0" dirty="0" err="1" smtClean="0"/>
              <a:t>lines</a:t>
            </a:r>
            <a:r>
              <a:rPr lang="es-ES_tradnl" noProof="0" dirty="0" smtClean="0"/>
              <a:t> in </a:t>
            </a:r>
            <a:r>
              <a:rPr lang="es-ES_tradnl" noProof="0" dirty="0" err="1" smtClean="0"/>
              <a:t>blissful</a:t>
            </a:r>
            <a:r>
              <a:rPr lang="es-ES_tradnl" noProof="0" dirty="0" smtClean="0"/>
              <a:t> </a:t>
            </a:r>
            <a:r>
              <a:rPr lang="es-ES_tradnl" noProof="0" dirty="0" err="1" smtClean="0"/>
              <a:t>ignorance</a:t>
            </a:r>
            <a:r>
              <a:rPr lang="es-ES_tradnl" noProof="0" dirty="0" smtClean="0"/>
              <a:t> of </a:t>
            </a:r>
            <a:r>
              <a:rPr lang="es-ES_tradnl" noProof="0" dirty="0" err="1" smtClean="0"/>
              <a:t>large-scale</a:t>
            </a:r>
            <a:r>
              <a:rPr lang="es-ES_tradnl" noProof="0" dirty="0" smtClean="0"/>
              <a:t> </a:t>
            </a:r>
            <a:r>
              <a:rPr lang="es-ES_tradnl" noProof="0" dirty="0" err="1" smtClean="0"/>
              <a:t>tectonic</a:t>
            </a:r>
            <a:r>
              <a:rPr lang="es-ES_tradnl" noProof="0" dirty="0" smtClean="0"/>
              <a:t> and </a:t>
            </a:r>
            <a:r>
              <a:rPr lang="es-ES_tradnl" noProof="0" dirty="0" smtClean="0">
                <a:hlinkClick r:id="rId4"/>
              </a:rPr>
              <a:t>polar motion</a:t>
            </a:r>
            <a:r>
              <a:rPr lang="es-ES_tradnl" noProof="0" dirty="0" smtClean="0"/>
              <a:t>. “</a:t>
            </a:r>
            <a:r>
              <a:rPr lang="es-ES_tradnl" noProof="0" dirty="0" err="1" smtClean="0"/>
              <a:t>Most</a:t>
            </a:r>
            <a:r>
              <a:rPr lang="es-ES_tradnl" noProof="0" dirty="0" smtClean="0"/>
              <a:t> </a:t>
            </a:r>
            <a:r>
              <a:rPr lang="es-ES_tradnl" noProof="0" dirty="0" err="1" smtClean="0"/>
              <a:t>surveyors</a:t>
            </a:r>
            <a:r>
              <a:rPr lang="es-ES_tradnl" noProof="0" dirty="0" smtClean="0"/>
              <a:t> and </a:t>
            </a:r>
            <a:r>
              <a:rPr lang="es-ES_tradnl" noProof="0" dirty="0" err="1" smtClean="0"/>
              <a:t>mapmakers</a:t>
            </a:r>
            <a:r>
              <a:rPr lang="es-ES_tradnl" noProof="0" dirty="0" smtClean="0"/>
              <a:t> </a:t>
            </a:r>
            <a:r>
              <a:rPr lang="es-ES_tradnl" noProof="0" dirty="0" err="1" smtClean="0"/>
              <a:t>would</a:t>
            </a:r>
            <a:r>
              <a:rPr lang="es-ES_tradnl" noProof="0" dirty="0" smtClean="0"/>
              <a:t> be </a:t>
            </a:r>
            <a:r>
              <a:rPr lang="es-ES_tradnl" noProof="0" dirty="0" err="1" smtClean="0"/>
              <a:t>happy</a:t>
            </a:r>
            <a:r>
              <a:rPr lang="es-ES_tradnl" noProof="0" dirty="0" smtClean="0"/>
              <a:t> </a:t>
            </a:r>
            <a:r>
              <a:rPr lang="es-ES_tradnl" noProof="0" dirty="0" err="1" smtClean="0"/>
              <a:t>to</a:t>
            </a:r>
            <a:r>
              <a:rPr lang="es-ES_tradnl" noProof="0" dirty="0" smtClean="0"/>
              <a:t> </a:t>
            </a:r>
            <a:r>
              <a:rPr lang="es-ES_tradnl" noProof="0" dirty="0" err="1" smtClean="0"/>
              <a:t>live</a:t>
            </a:r>
            <a:r>
              <a:rPr lang="es-ES_tradnl" noProof="0" dirty="0" smtClean="0"/>
              <a:t> in a </a:t>
            </a:r>
            <a:r>
              <a:rPr lang="es-ES_tradnl" noProof="0" dirty="0" err="1" smtClean="0"/>
              <a:t>world</a:t>
            </a:r>
            <a:r>
              <a:rPr lang="es-ES_tradnl" noProof="0" dirty="0" smtClean="0"/>
              <a:t> </a:t>
            </a:r>
            <a:r>
              <a:rPr lang="es-ES_tradnl" noProof="0" dirty="0" err="1" smtClean="0"/>
              <a:t>where</a:t>
            </a:r>
            <a:r>
              <a:rPr lang="es-ES_tradnl" noProof="0" dirty="0" smtClean="0"/>
              <a:t> </a:t>
            </a:r>
            <a:r>
              <a:rPr lang="es-ES_tradnl" noProof="0" dirty="0" err="1" smtClean="0"/>
              <a:t>the</a:t>
            </a:r>
            <a:r>
              <a:rPr lang="es-ES_tradnl" noProof="0" dirty="0" smtClean="0"/>
              <a:t> </a:t>
            </a:r>
            <a:r>
              <a:rPr lang="es-ES_tradnl" noProof="0" dirty="0" err="1" smtClean="0"/>
              <a:t>plates</a:t>
            </a:r>
            <a:r>
              <a:rPr lang="es-ES_tradnl" noProof="0" dirty="0" smtClean="0"/>
              <a:t> </a:t>
            </a:r>
            <a:r>
              <a:rPr lang="es-ES_tradnl" noProof="0" dirty="0" err="1" smtClean="0"/>
              <a:t>don’t</a:t>
            </a:r>
            <a:r>
              <a:rPr lang="es-ES_tradnl" noProof="0" dirty="0" smtClean="0"/>
              <a:t> </a:t>
            </a:r>
            <a:r>
              <a:rPr lang="es-ES_tradnl" noProof="0" dirty="0" err="1" smtClean="0"/>
              <a:t>move</a:t>
            </a:r>
            <a:r>
              <a:rPr lang="es-ES_tradnl" noProof="0" dirty="0" smtClean="0"/>
              <a:t>,” Smith </a:t>
            </a:r>
            <a:r>
              <a:rPr lang="es-ES_tradnl" noProof="0" dirty="0" err="1" smtClean="0"/>
              <a:t>explains</a:t>
            </a:r>
            <a:r>
              <a:rPr lang="es-ES_tradnl" noProof="0" dirty="0" smtClean="0"/>
              <a:t>. “</a:t>
            </a:r>
            <a:r>
              <a:rPr lang="es-ES_tradnl" noProof="0" dirty="0" err="1" smtClean="0"/>
              <a:t>We</a:t>
            </a:r>
            <a:r>
              <a:rPr lang="es-ES_tradnl" noProof="0" dirty="0" smtClean="0"/>
              <a:t> </a:t>
            </a:r>
            <a:r>
              <a:rPr lang="es-ES_tradnl" noProof="0" dirty="0" err="1" smtClean="0"/>
              <a:t>can’t</a:t>
            </a:r>
            <a:r>
              <a:rPr lang="es-ES_tradnl" noProof="0" dirty="0" smtClean="0"/>
              <a:t> </a:t>
            </a:r>
            <a:r>
              <a:rPr lang="es-ES_tradnl" noProof="0" dirty="0" err="1" smtClean="0"/>
              <a:t>fix</a:t>
            </a:r>
            <a:r>
              <a:rPr lang="es-ES_tradnl" noProof="0" dirty="0" smtClean="0"/>
              <a:t> </a:t>
            </a:r>
            <a:r>
              <a:rPr lang="es-ES_tradnl" noProof="0" dirty="0" err="1" smtClean="0"/>
              <a:t>that</a:t>
            </a:r>
            <a:r>
              <a:rPr lang="es-ES_tradnl" noProof="0" dirty="0" smtClean="0"/>
              <a:t>, </a:t>
            </a:r>
            <a:r>
              <a:rPr lang="es-ES_tradnl" noProof="0" dirty="0" err="1" smtClean="0"/>
              <a:t>but</a:t>
            </a:r>
            <a:r>
              <a:rPr lang="es-ES_tradnl" noProof="0" dirty="0" smtClean="0"/>
              <a:t> </a:t>
            </a:r>
            <a:r>
              <a:rPr lang="es-ES_tradnl" noProof="0" dirty="0" err="1" smtClean="0"/>
              <a:t>we</a:t>
            </a:r>
            <a:r>
              <a:rPr lang="es-ES_tradnl" noProof="0" dirty="0" smtClean="0"/>
              <a:t> can </a:t>
            </a:r>
            <a:r>
              <a:rPr lang="es-ES_tradnl" noProof="0" dirty="0" err="1" smtClean="0"/>
              <a:t>fix</a:t>
            </a:r>
            <a:r>
              <a:rPr lang="es-ES_tradnl" noProof="0" dirty="0" smtClean="0"/>
              <a:t> </a:t>
            </a:r>
            <a:r>
              <a:rPr lang="es-ES_tradnl" noProof="0" dirty="0" err="1" smtClean="0"/>
              <a:t>the</a:t>
            </a:r>
            <a:r>
              <a:rPr lang="es-ES_tradnl" noProof="0" dirty="0" smtClean="0"/>
              <a:t> </a:t>
            </a:r>
            <a:r>
              <a:rPr lang="es-ES_tradnl" noProof="0" dirty="0" err="1" smtClean="0"/>
              <a:t>datum</a:t>
            </a:r>
            <a:r>
              <a:rPr lang="es-ES_tradnl" noProof="0" dirty="0" smtClean="0"/>
              <a:t> so </a:t>
            </a:r>
            <a:r>
              <a:rPr lang="es-ES_tradnl" noProof="0" dirty="0" err="1" smtClean="0"/>
              <a:t>that</a:t>
            </a:r>
            <a:r>
              <a:rPr lang="es-ES_tradnl" noProof="0" dirty="0" smtClean="0"/>
              <a:t> </a:t>
            </a:r>
            <a:r>
              <a:rPr lang="es-ES_tradnl" noProof="0" dirty="0" err="1" smtClean="0"/>
              <a:t>the</a:t>
            </a:r>
            <a:r>
              <a:rPr lang="es-ES_tradnl" noProof="0" dirty="0" smtClean="0"/>
              <a:t> </a:t>
            </a:r>
            <a:r>
              <a:rPr lang="es-ES_tradnl" noProof="0" dirty="0" err="1" smtClean="0"/>
              <a:t>effect</a:t>
            </a:r>
            <a:r>
              <a:rPr lang="es-ES_tradnl" noProof="0" dirty="0" smtClean="0"/>
              <a:t> </a:t>
            </a:r>
            <a:r>
              <a:rPr lang="es-ES_tradnl" noProof="0" dirty="0" err="1" smtClean="0"/>
              <a:t>is</a:t>
            </a:r>
            <a:r>
              <a:rPr lang="es-ES_tradnl" noProof="0" dirty="0" smtClean="0"/>
              <a:t> </a:t>
            </a:r>
            <a:r>
              <a:rPr lang="es-ES_tradnl" noProof="0" dirty="0" err="1" smtClean="0"/>
              <a:t>not</a:t>
            </a:r>
            <a:r>
              <a:rPr lang="es-ES_tradnl" noProof="0" dirty="0" smtClean="0"/>
              <a:t> </a:t>
            </a:r>
            <a:r>
              <a:rPr lang="es-ES_tradnl" noProof="0" dirty="0" err="1" smtClean="0"/>
              <a:t>felt</a:t>
            </a:r>
            <a:r>
              <a:rPr lang="es-ES_tradnl" noProof="0" dirty="0" smtClean="0"/>
              <a:t> </a:t>
            </a:r>
            <a:r>
              <a:rPr lang="es-ES_tradnl" noProof="0" dirty="0" err="1" smtClean="0"/>
              <a:t>by</a:t>
            </a:r>
            <a:r>
              <a:rPr lang="es-ES_tradnl" noProof="0" dirty="0" smtClean="0"/>
              <a:t> </a:t>
            </a:r>
            <a:r>
              <a:rPr lang="es-ES_tradnl" noProof="0" dirty="0" err="1" smtClean="0"/>
              <a:t>the</a:t>
            </a:r>
            <a:r>
              <a:rPr lang="es-ES_tradnl" noProof="0" dirty="0" smtClean="0"/>
              <a:t> </a:t>
            </a:r>
            <a:r>
              <a:rPr lang="es-ES_tradnl" noProof="0" dirty="0" err="1" smtClean="0"/>
              <a:t>predominant</a:t>
            </a:r>
            <a:r>
              <a:rPr lang="es-ES_tradnl" noProof="0" dirty="0" smtClean="0"/>
              <a:t> </a:t>
            </a:r>
            <a:r>
              <a:rPr lang="es-ES_tradnl" noProof="0" dirty="0" err="1" smtClean="0"/>
              <a:t>number</a:t>
            </a:r>
            <a:r>
              <a:rPr lang="es-ES_tradnl" noProof="0" dirty="0" smtClean="0"/>
              <a:t> of </a:t>
            </a:r>
            <a:r>
              <a:rPr lang="es-ES_tradnl" noProof="0" dirty="0" err="1" smtClean="0"/>
              <a:t>users</a:t>
            </a:r>
            <a:r>
              <a:rPr lang="es-ES_tradnl" noProof="0" dirty="0" smtClean="0"/>
              <a:t>…. </a:t>
            </a:r>
            <a:r>
              <a:rPr lang="es-ES_tradnl" noProof="0" dirty="0" err="1" smtClean="0"/>
              <a:t>Generally</a:t>
            </a:r>
            <a:r>
              <a:rPr lang="es-ES_tradnl" noProof="0" dirty="0" smtClean="0"/>
              <a:t> </a:t>
            </a:r>
            <a:r>
              <a:rPr lang="es-ES_tradnl" noProof="0" dirty="0" err="1" smtClean="0"/>
              <a:t>speaking</a:t>
            </a:r>
            <a:r>
              <a:rPr lang="es-ES_tradnl" noProof="0" dirty="0" smtClean="0"/>
              <a:t>, a </a:t>
            </a:r>
            <a:r>
              <a:rPr lang="es-ES_tradnl" noProof="0" dirty="0" err="1" smtClean="0"/>
              <a:t>point</a:t>
            </a:r>
            <a:r>
              <a:rPr lang="es-ES_tradnl" noProof="0" dirty="0" smtClean="0"/>
              <a:t> in Kansas </a:t>
            </a:r>
            <a:r>
              <a:rPr lang="es-ES_tradnl" noProof="0" dirty="0" err="1" smtClean="0"/>
              <a:t>with</a:t>
            </a:r>
            <a:r>
              <a:rPr lang="es-ES_tradnl" noProof="0" dirty="0" smtClean="0"/>
              <a:t> a </a:t>
            </a:r>
            <a:r>
              <a:rPr lang="es-ES_tradnl" noProof="0" dirty="0" err="1" smtClean="0"/>
              <a:t>certain</a:t>
            </a:r>
            <a:r>
              <a:rPr lang="es-ES_tradnl" noProof="0" dirty="0" smtClean="0"/>
              <a:t> </a:t>
            </a:r>
            <a:r>
              <a:rPr lang="es-ES_tradnl" noProof="0" dirty="0" err="1" smtClean="0"/>
              <a:t>latitude</a:t>
            </a:r>
            <a:r>
              <a:rPr lang="es-ES_tradnl" noProof="0" dirty="0" smtClean="0"/>
              <a:t> and </a:t>
            </a:r>
            <a:r>
              <a:rPr lang="es-ES_tradnl" noProof="0" dirty="0" err="1" smtClean="0"/>
              <a:t>longitude</a:t>
            </a:r>
            <a:r>
              <a:rPr lang="es-ES_tradnl" noProof="0" dirty="0" smtClean="0"/>
              <a:t> </a:t>
            </a:r>
            <a:r>
              <a:rPr lang="es-ES_tradnl" noProof="0" dirty="0" err="1" smtClean="0"/>
              <a:t>this</a:t>
            </a:r>
            <a:r>
              <a:rPr lang="es-ES_tradnl" noProof="0" dirty="0" smtClean="0"/>
              <a:t> </a:t>
            </a:r>
            <a:r>
              <a:rPr lang="es-ES_tradnl" noProof="0" dirty="0" err="1" smtClean="0"/>
              <a:t>year</a:t>
            </a:r>
            <a:r>
              <a:rPr lang="es-ES_tradnl" noProof="0" dirty="0" smtClean="0"/>
              <a:t> </a:t>
            </a:r>
            <a:r>
              <a:rPr lang="es-ES_tradnl" noProof="0" dirty="0" err="1" smtClean="0"/>
              <a:t>had</a:t>
            </a:r>
            <a:r>
              <a:rPr lang="es-ES_tradnl" noProof="0" dirty="0" smtClean="0"/>
              <a:t> </a:t>
            </a:r>
            <a:r>
              <a:rPr lang="es-ES_tradnl" noProof="0" dirty="0" err="1" smtClean="0"/>
              <a:t>that</a:t>
            </a:r>
            <a:r>
              <a:rPr lang="es-ES_tradnl" noProof="0" dirty="0" smtClean="0"/>
              <a:t> </a:t>
            </a:r>
            <a:r>
              <a:rPr lang="es-ES_tradnl" noProof="0" dirty="0" err="1" smtClean="0"/>
              <a:t>exact</a:t>
            </a:r>
            <a:r>
              <a:rPr lang="es-ES_tradnl" noProof="0" dirty="0" smtClean="0"/>
              <a:t> </a:t>
            </a:r>
            <a:r>
              <a:rPr lang="es-ES_tradnl" noProof="0" dirty="0" err="1" smtClean="0"/>
              <a:t>same</a:t>
            </a:r>
            <a:r>
              <a:rPr lang="es-ES_tradnl" noProof="0" dirty="0" smtClean="0"/>
              <a:t> </a:t>
            </a:r>
            <a:r>
              <a:rPr lang="es-ES_tradnl" noProof="0" dirty="0" err="1" smtClean="0"/>
              <a:t>latitude</a:t>
            </a:r>
            <a:r>
              <a:rPr lang="es-ES_tradnl" noProof="0" dirty="0" smtClean="0"/>
              <a:t> and </a:t>
            </a:r>
            <a:r>
              <a:rPr lang="es-ES_tradnl" noProof="0" dirty="0" err="1" smtClean="0"/>
              <a:t>longitude</a:t>
            </a:r>
            <a:r>
              <a:rPr lang="es-ES_tradnl" noProof="0" dirty="0" smtClean="0"/>
              <a:t> 10 </a:t>
            </a:r>
            <a:r>
              <a:rPr lang="es-ES_tradnl" noProof="0" dirty="0" err="1" smtClean="0"/>
              <a:t>years</a:t>
            </a:r>
            <a:r>
              <a:rPr lang="es-ES_tradnl" noProof="0" dirty="0" smtClean="0"/>
              <a:t> </a:t>
            </a:r>
            <a:r>
              <a:rPr lang="es-ES_tradnl" noProof="0" dirty="0" err="1" smtClean="0"/>
              <a:t>ago</a:t>
            </a:r>
            <a:r>
              <a:rPr lang="es-ES_tradnl" noProof="0" dirty="0" smtClean="0"/>
              <a:t> </a:t>
            </a:r>
            <a:r>
              <a:rPr lang="es-ES_tradnl" noProof="0" dirty="0" err="1" smtClean="0"/>
              <a:t>or</a:t>
            </a:r>
            <a:r>
              <a:rPr lang="es-ES_tradnl" noProof="0" dirty="0" smtClean="0"/>
              <a:t> 10 </a:t>
            </a:r>
            <a:r>
              <a:rPr lang="es-ES_tradnl" noProof="0" dirty="0" err="1" smtClean="0"/>
              <a:t>years</a:t>
            </a:r>
            <a:r>
              <a:rPr lang="es-ES_tradnl" noProof="0" dirty="0" smtClean="0"/>
              <a:t> </a:t>
            </a:r>
            <a:r>
              <a:rPr lang="es-ES_tradnl" noProof="0" dirty="0" err="1" smtClean="0"/>
              <a:t>from</a:t>
            </a:r>
            <a:r>
              <a:rPr lang="es-ES_tradnl" noProof="0" dirty="0" smtClean="0"/>
              <a:t> </a:t>
            </a:r>
            <a:r>
              <a:rPr lang="es-ES_tradnl" noProof="0" dirty="0" err="1" smtClean="0"/>
              <a:t>now</a:t>
            </a:r>
            <a:r>
              <a:rPr lang="es-ES_tradnl" noProof="0" dirty="0" smtClean="0"/>
              <a:t>…. </a:t>
            </a:r>
            <a:r>
              <a:rPr lang="es-ES_tradnl" noProof="0" dirty="0" err="1" smtClean="0"/>
              <a:t>We</a:t>
            </a:r>
            <a:r>
              <a:rPr lang="es-ES_tradnl" noProof="0" dirty="0" smtClean="0"/>
              <a:t> try </a:t>
            </a:r>
            <a:r>
              <a:rPr lang="es-ES_tradnl" noProof="0" dirty="0" err="1" smtClean="0"/>
              <a:t>to</a:t>
            </a:r>
            <a:r>
              <a:rPr lang="es-ES_tradnl" noProof="0" dirty="0" smtClean="0"/>
              <a:t> </a:t>
            </a:r>
            <a:r>
              <a:rPr lang="es-ES_tradnl" noProof="0" dirty="0" err="1" smtClean="0"/>
              <a:t>make</a:t>
            </a:r>
            <a:r>
              <a:rPr lang="es-ES_tradnl" noProof="0" dirty="0" smtClean="0"/>
              <a:t> </a:t>
            </a:r>
            <a:r>
              <a:rPr lang="es-ES_tradnl" noProof="0" dirty="0" err="1" smtClean="0"/>
              <a:t>the</a:t>
            </a:r>
            <a:r>
              <a:rPr lang="es-ES_tradnl" noProof="0" dirty="0" smtClean="0"/>
              <a:t> </a:t>
            </a:r>
            <a:r>
              <a:rPr lang="es-ES_tradnl" noProof="0" dirty="0" err="1" smtClean="0"/>
              <a:t>planet</a:t>
            </a:r>
            <a:r>
              <a:rPr lang="es-ES_tradnl" noProof="0" dirty="0" smtClean="0"/>
              <a:t> non-</a:t>
            </a:r>
            <a:r>
              <a:rPr lang="es-ES_tradnl" noProof="0" dirty="0" err="1" smtClean="0"/>
              <a:t>dynamic</a:t>
            </a:r>
            <a:r>
              <a:rPr lang="es-ES_tradnl" noProof="0" dirty="0" smtClean="0"/>
              <a:t>.”</a:t>
            </a:r>
          </a:p>
          <a:p>
            <a:endParaRPr lang="es-ES_tradnl" noProof="0" dirty="0" smtClean="0"/>
          </a:p>
          <a:p>
            <a:r>
              <a:rPr lang="es-ES_tradnl" noProof="0" dirty="0" err="1" smtClean="0"/>
              <a:t>The</a:t>
            </a:r>
            <a:r>
              <a:rPr lang="es-ES_tradnl" noProof="0" dirty="0" smtClean="0"/>
              <a:t> </a:t>
            </a:r>
            <a:r>
              <a:rPr lang="es-ES_tradnl" noProof="0" dirty="0" err="1" smtClean="0"/>
              <a:t>tradeoff</a:t>
            </a:r>
            <a:r>
              <a:rPr lang="es-ES_tradnl" noProof="0" dirty="0" smtClean="0"/>
              <a:t> </a:t>
            </a:r>
            <a:r>
              <a:rPr lang="es-ES_tradnl" noProof="0" dirty="0" err="1" smtClean="0"/>
              <a:t>for</a:t>
            </a:r>
            <a:r>
              <a:rPr lang="es-ES_tradnl" noProof="0" dirty="0" smtClean="0"/>
              <a:t> </a:t>
            </a:r>
            <a:r>
              <a:rPr lang="es-ES_tradnl" noProof="0" dirty="0" err="1" smtClean="0"/>
              <a:t>keeping</a:t>
            </a:r>
            <a:r>
              <a:rPr lang="es-ES_tradnl" noProof="0" dirty="0" smtClean="0"/>
              <a:t> </a:t>
            </a:r>
            <a:r>
              <a:rPr lang="es-ES_tradnl" noProof="0" dirty="0" err="1" smtClean="0"/>
              <a:t>surveyors</a:t>
            </a:r>
            <a:r>
              <a:rPr lang="es-ES_tradnl" noProof="0" dirty="0" smtClean="0"/>
              <a:t> </a:t>
            </a:r>
            <a:r>
              <a:rPr lang="es-ES_tradnl" noProof="0" dirty="0" err="1" smtClean="0"/>
              <a:t>happy</a:t>
            </a:r>
            <a:r>
              <a:rPr lang="es-ES_tradnl" noProof="0" dirty="0" smtClean="0"/>
              <a:t> </a:t>
            </a:r>
            <a:r>
              <a:rPr lang="es-ES_tradnl" noProof="0" dirty="0" err="1" smtClean="0"/>
              <a:t>is</a:t>
            </a:r>
            <a:r>
              <a:rPr lang="es-ES_tradnl" noProof="0" dirty="0" smtClean="0"/>
              <a:t> </a:t>
            </a:r>
            <a:r>
              <a:rPr lang="es-ES_tradnl" noProof="0" dirty="0" err="1" smtClean="0"/>
              <a:t>that</a:t>
            </a:r>
            <a:r>
              <a:rPr lang="es-ES_tradnl" noProof="0" dirty="0" smtClean="0"/>
              <a:t> </a:t>
            </a:r>
            <a:r>
              <a:rPr lang="es-ES_tradnl" noProof="0" dirty="0" err="1" smtClean="0"/>
              <a:t>the</a:t>
            </a:r>
            <a:r>
              <a:rPr lang="es-ES_tradnl" noProof="0" dirty="0" smtClean="0"/>
              <a:t> North American </a:t>
            </a:r>
            <a:r>
              <a:rPr lang="es-ES_tradnl" noProof="0" dirty="0" err="1" smtClean="0"/>
              <a:t>latitude</a:t>
            </a:r>
            <a:r>
              <a:rPr lang="es-ES_tradnl" noProof="0" dirty="0" smtClean="0"/>
              <a:t> and </a:t>
            </a:r>
            <a:r>
              <a:rPr lang="es-ES_tradnl" noProof="0" dirty="0" err="1" smtClean="0"/>
              <a:t>longitude</a:t>
            </a:r>
            <a:r>
              <a:rPr lang="es-ES_tradnl" noProof="0" dirty="0" smtClean="0"/>
              <a:t> </a:t>
            </a:r>
            <a:r>
              <a:rPr lang="es-ES_tradnl" noProof="0" dirty="0" err="1" smtClean="0"/>
              <a:t>grid</a:t>
            </a:r>
            <a:r>
              <a:rPr lang="es-ES_tradnl" noProof="0" dirty="0" smtClean="0"/>
              <a:t> </a:t>
            </a:r>
            <a:r>
              <a:rPr lang="es-ES_tradnl" noProof="0" dirty="0" err="1" smtClean="0"/>
              <a:t>is</a:t>
            </a:r>
            <a:r>
              <a:rPr lang="es-ES_tradnl" noProof="0" dirty="0" smtClean="0"/>
              <a:t> </a:t>
            </a:r>
            <a:r>
              <a:rPr lang="es-ES_tradnl" noProof="0" dirty="0" err="1" smtClean="0"/>
              <a:t>increasingly</a:t>
            </a:r>
            <a:r>
              <a:rPr lang="es-ES_tradnl" noProof="0" dirty="0" smtClean="0"/>
              <a:t> </a:t>
            </a:r>
            <a:r>
              <a:rPr lang="es-ES_tradnl" noProof="0" dirty="0" err="1" smtClean="0"/>
              <a:t>out</a:t>
            </a:r>
            <a:r>
              <a:rPr lang="es-ES_tradnl" noProof="0" dirty="0" smtClean="0"/>
              <a:t> of </a:t>
            </a:r>
            <a:r>
              <a:rPr lang="es-ES_tradnl" noProof="0" dirty="0" err="1" smtClean="0"/>
              <a:t>sync</a:t>
            </a:r>
            <a:r>
              <a:rPr lang="es-ES_tradnl" noProof="0" dirty="0" smtClean="0"/>
              <a:t> </a:t>
            </a:r>
            <a:r>
              <a:rPr lang="es-ES_tradnl" noProof="0" dirty="0" err="1" smtClean="0"/>
              <a:t>with</a:t>
            </a:r>
            <a:r>
              <a:rPr lang="es-ES_tradnl" noProof="0" dirty="0" smtClean="0"/>
              <a:t> </a:t>
            </a:r>
            <a:r>
              <a:rPr lang="es-ES_tradnl" noProof="0" dirty="0" err="1" smtClean="0"/>
              <a:t>the</a:t>
            </a:r>
            <a:r>
              <a:rPr lang="es-ES_tradnl" noProof="0" dirty="0" smtClean="0"/>
              <a:t> </a:t>
            </a:r>
            <a:r>
              <a:rPr lang="es-ES_tradnl" noProof="0" dirty="0" err="1" smtClean="0"/>
              <a:t>rest</a:t>
            </a:r>
            <a:r>
              <a:rPr lang="es-ES_tradnl" noProof="0" dirty="0" smtClean="0"/>
              <a:t> of </a:t>
            </a:r>
            <a:r>
              <a:rPr lang="es-ES_tradnl" noProof="0" dirty="0" err="1" smtClean="0"/>
              <a:t>the</a:t>
            </a:r>
            <a:r>
              <a:rPr lang="es-ES_tradnl" noProof="0" dirty="0" smtClean="0"/>
              <a:t> </a:t>
            </a:r>
            <a:r>
              <a:rPr lang="es-ES_tradnl" noProof="0" dirty="0" err="1" smtClean="0"/>
              <a:t>world</a:t>
            </a:r>
            <a:r>
              <a:rPr lang="es-ES_tradnl" noProof="0" dirty="0" smtClean="0"/>
              <a:t> (as </a:t>
            </a:r>
            <a:r>
              <a:rPr lang="es-ES_tradnl" noProof="0" dirty="0" err="1" smtClean="0"/>
              <a:t>shown</a:t>
            </a:r>
            <a:r>
              <a:rPr lang="es-ES_tradnl" noProof="0" dirty="0" smtClean="0"/>
              <a:t> in </a:t>
            </a:r>
            <a:r>
              <a:rPr lang="es-ES_tradnl" noProof="0" dirty="0" err="1" smtClean="0"/>
              <a:t>the</a:t>
            </a:r>
            <a:r>
              <a:rPr lang="es-ES_tradnl" noProof="0" dirty="0" smtClean="0"/>
              <a:t> </a:t>
            </a:r>
            <a:r>
              <a:rPr lang="es-ES_tradnl" noProof="0" dirty="0" err="1" smtClean="0"/>
              <a:t>diagram</a:t>
            </a:r>
            <a:r>
              <a:rPr lang="es-ES_tradnl" noProof="0" dirty="0" smtClean="0"/>
              <a:t> at </a:t>
            </a:r>
            <a:r>
              <a:rPr lang="es-ES_tradnl" noProof="0" dirty="0" err="1" smtClean="0"/>
              <a:t>left</a:t>
            </a:r>
            <a:r>
              <a:rPr lang="es-ES_tradnl" noProof="0" dirty="0" smtClean="0"/>
              <a:t>, in </a:t>
            </a:r>
            <a:r>
              <a:rPr lang="es-ES_tradnl" noProof="0" dirty="0" err="1" smtClean="0"/>
              <a:t>which</a:t>
            </a:r>
            <a:r>
              <a:rPr lang="es-ES_tradnl" noProof="0" dirty="0" smtClean="0"/>
              <a:t> </a:t>
            </a:r>
            <a:r>
              <a:rPr lang="es-ES_tradnl" noProof="0" dirty="0" err="1" smtClean="0"/>
              <a:t>you</a:t>
            </a:r>
            <a:r>
              <a:rPr lang="es-ES_tradnl" noProof="0" dirty="0" smtClean="0"/>
              <a:t> can </a:t>
            </a:r>
            <a:r>
              <a:rPr lang="es-ES_tradnl" noProof="0" dirty="0" err="1" smtClean="0"/>
              <a:t>see</a:t>
            </a:r>
            <a:r>
              <a:rPr lang="es-ES_tradnl" noProof="0" dirty="0" smtClean="0"/>
              <a:t> </a:t>
            </a:r>
            <a:r>
              <a:rPr lang="es-ES_tradnl" noProof="0" dirty="0" err="1" smtClean="0"/>
              <a:t>how</a:t>
            </a:r>
            <a:r>
              <a:rPr lang="es-ES_tradnl" noProof="0" dirty="0" smtClean="0"/>
              <a:t> </a:t>
            </a:r>
            <a:r>
              <a:rPr lang="es-ES_tradnl" noProof="0" dirty="0" err="1" smtClean="0"/>
              <a:t>the</a:t>
            </a:r>
            <a:r>
              <a:rPr lang="es-ES_tradnl" noProof="0" dirty="0" smtClean="0"/>
              <a:t> North American </a:t>
            </a:r>
            <a:r>
              <a:rPr lang="es-ES_tradnl" noProof="0" dirty="0" err="1" smtClean="0"/>
              <a:t>plate</a:t>
            </a:r>
            <a:r>
              <a:rPr lang="es-ES_tradnl" noProof="0" dirty="0" smtClean="0"/>
              <a:t> </a:t>
            </a:r>
            <a:r>
              <a:rPr lang="es-ES_tradnl" noProof="0" dirty="0" err="1" smtClean="0"/>
              <a:t>is</a:t>
            </a:r>
            <a:r>
              <a:rPr lang="es-ES_tradnl" noProof="0" dirty="0" smtClean="0"/>
              <a:t> </a:t>
            </a:r>
            <a:r>
              <a:rPr lang="es-ES_tradnl" noProof="0" dirty="0" err="1" smtClean="0"/>
              <a:t>rotating</a:t>
            </a:r>
            <a:r>
              <a:rPr lang="es-ES_tradnl" noProof="0" dirty="0" smtClean="0"/>
              <a:t> </a:t>
            </a:r>
            <a:r>
              <a:rPr lang="es-ES_tradnl" noProof="0" dirty="0" err="1" smtClean="0"/>
              <a:t>about</a:t>
            </a:r>
            <a:r>
              <a:rPr lang="es-ES_tradnl" noProof="0" dirty="0" smtClean="0"/>
              <a:t> a </a:t>
            </a:r>
            <a:r>
              <a:rPr lang="es-ES_tradnl" noProof="0" dirty="0" err="1" smtClean="0"/>
              <a:t>point</a:t>
            </a:r>
            <a:r>
              <a:rPr lang="es-ES_tradnl" noProof="0" dirty="0" smtClean="0"/>
              <a:t> in </a:t>
            </a:r>
            <a:r>
              <a:rPr lang="es-ES_tradnl" noProof="0" dirty="0" err="1" smtClean="0"/>
              <a:t>the</a:t>
            </a:r>
            <a:r>
              <a:rPr lang="es-ES_tradnl" noProof="0" dirty="0" smtClean="0"/>
              <a:t> </a:t>
            </a:r>
            <a:r>
              <a:rPr lang="es-ES_tradnl" noProof="0" dirty="0" err="1" smtClean="0"/>
              <a:t>Yucat?n</a:t>
            </a:r>
            <a:r>
              <a:rPr lang="es-ES_tradnl" noProof="0" dirty="0" smtClean="0"/>
              <a:t>). </a:t>
            </a:r>
            <a:r>
              <a:rPr lang="es-ES_tradnl" noProof="0" dirty="0" err="1" smtClean="0"/>
              <a:t>The</a:t>
            </a:r>
            <a:r>
              <a:rPr lang="es-ES_tradnl" noProof="0" dirty="0" smtClean="0"/>
              <a:t> “</a:t>
            </a:r>
            <a:r>
              <a:rPr lang="es-ES_tradnl" noProof="0" dirty="0" err="1" smtClean="0"/>
              <a:t>rest</a:t>
            </a:r>
            <a:r>
              <a:rPr lang="es-ES_tradnl" noProof="0" dirty="0" smtClean="0"/>
              <a:t> of </a:t>
            </a:r>
            <a:r>
              <a:rPr lang="es-ES_tradnl" noProof="0" dirty="0" err="1" smtClean="0"/>
              <a:t>the</a:t>
            </a:r>
            <a:r>
              <a:rPr lang="es-ES_tradnl" noProof="0" dirty="0" smtClean="0"/>
              <a:t> </a:t>
            </a:r>
            <a:r>
              <a:rPr lang="es-ES_tradnl" noProof="0" dirty="0" err="1" smtClean="0"/>
              <a:t>world</a:t>
            </a:r>
            <a:r>
              <a:rPr lang="es-ES_tradnl" noProof="0" dirty="0" smtClean="0"/>
              <a:t>” </a:t>
            </a:r>
            <a:r>
              <a:rPr lang="es-ES_tradnl" noProof="0" dirty="0" err="1" smtClean="0"/>
              <a:t>includes</a:t>
            </a:r>
            <a:r>
              <a:rPr lang="es-ES_tradnl" noProof="0" dirty="0" smtClean="0"/>
              <a:t> </a:t>
            </a:r>
            <a:r>
              <a:rPr lang="es-ES_tradnl" noProof="0" dirty="0" err="1" smtClean="0"/>
              <a:t>Southern</a:t>
            </a:r>
            <a:r>
              <a:rPr lang="es-ES_tradnl" noProof="0" dirty="0" smtClean="0"/>
              <a:t> California, </a:t>
            </a:r>
            <a:r>
              <a:rPr lang="es-ES_tradnl" noProof="0" dirty="0" err="1" smtClean="0"/>
              <a:t>which</a:t>
            </a:r>
            <a:r>
              <a:rPr lang="es-ES_tradnl" noProof="0" dirty="0" smtClean="0"/>
              <a:t> </a:t>
            </a:r>
            <a:r>
              <a:rPr lang="es-ES_tradnl" noProof="0" dirty="0" err="1" smtClean="0"/>
              <a:t>straddles</a:t>
            </a:r>
            <a:r>
              <a:rPr lang="es-ES_tradnl" noProof="0" dirty="0" smtClean="0"/>
              <a:t> </a:t>
            </a:r>
            <a:r>
              <a:rPr lang="es-ES_tradnl" noProof="0" dirty="0" err="1" smtClean="0"/>
              <a:t>the</a:t>
            </a:r>
            <a:r>
              <a:rPr lang="es-ES_tradnl" noProof="0" dirty="0" smtClean="0"/>
              <a:t> North American and </a:t>
            </a:r>
            <a:r>
              <a:rPr lang="es-ES_tradnl" noProof="0" dirty="0" err="1" smtClean="0"/>
              <a:t>Pacific</a:t>
            </a:r>
            <a:r>
              <a:rPr lang="es-ES_tradnl" noProof="0" dirty="0" smtClean="0"/>
              <a:t> </a:t>
            </a:r>
            <a:r>
              <a:rPr lang="es-ES_tradnl" noProof="0" dirty="0" err="1" smtClean="0"/>
              <a:t>plates</a:t>
            </a:r>
            <a:r>
              <a:rPr lang="es-ES_tradnl" noProof="0" dirty="0" smtClean="0"/>
              <a:t>. </a:t>
            </a:r>
            <a:r>
              <a:rPr lang="es-ES_tradnl" noProof="0" dirty="0" err="1" smtClean="0"/>
              <a:t>The</a:t>
            </a:r>
            <a:r>
              <a:rPr lang="es-ES_tradnl" noProof="0" dirty="0" smtClean="0"/>
              <a:t> </a:t>
            </a:r>
            <a:r>
              <a:rPr lang="es-ES_tradnl" noProof="0" dirty="0" err="1" smtClean="0"/>
              <a:t>Pacific</a:t>
            </a:r>
            <a:r>
              <a:rPr lang="es-ES_tradnl" noProof="0" dirty="0" smtClean="0"/>
              <a:t> </a:t>
            </a:r>
            <a:r>
              <a:rPr lang="es-ES_tradnl" noProof="0" dirty="0" err="1" smtClean="0"/>
              <a:t>plate</a:t>
            </a:r>
            <a:r>
              <a:rPr lang="es-ES_tradnl" noProof="0" dirty="0" smtClean="0"/>
              <a:t> </a:t>
            </a:r>
            <a:r>
              <a:rPr lang="es-ES_tradnl" noProof="0" dirty="0" err="1" smtClean="0"/>
              <a:t>creeps</a:t>
            </a:r>
            <a:r>
              <a:rPr lang="es-ES_tradnl" noProof="0" dirty="0" smtClean="0"/>
              <a:t> </a:t>
            </a:r>
            <a:r>
              <a:rPr lang="es-ES_tradnl" noProof="0" dirty="0" smtClean="0">
                <a:hlinkClick r:id="rId5"/>
              </a:rPr>
              <a:t>a couple of inches toward the northwest</a:t>
            </a:r>
            <a:r>
              <a:rPr lang="es-ES_tradnl" noProof="0" dirty="0" smtClean="0"/>
              <a:t> </a:t>
            </a:r>
            <a:r>
              <a:rPr lang="es-ES_tradnl" noProof="0" dirty="0" err="1" smtClean="0"/>
              <a:t>every</a:t>
            </a:r>
            <a:r>
              <a:rPr lang="es-ES_tradnl" noProof="0" dirty="0" smtClean="0"/>
              <a:t> </a:t>
            </a:r>
            <a:r>
              <a:rPr lang="es-ES_tradnl" noProof="0" dirty="0" err="1" smtClean="0"/>
              <a:t>year</a:t>
            </a:r>
            <a:r>
              <a:rPr lang="es-ES_tradnl" noProof="0" dirty="0" smtClean="0"/>
              <a:t> </a:t>
            </a:r>
            <a:r>
              <a:rPr lang="es-ES_tradnl" noProof="0" dirty="0" err="1" smtClean="0"/>
              <a:t>relative</a:t>
            </a:r>
            <a:r>
              <a:rPr lang="es-ES_tradnl" noProof="0" dirty="0" smtClean="0"/>
              <a:t> </a:t>
            </a:r>
            <a:r>
              <a:rPr lang="es-ES_tradnl" noProof="0" dirty="0" err="1" smtClean="0"/>
              <a:t>to</a:t>
            </a:r>
            <a:r>
              <a:rPr lang="es-ES_tradnl" noProof="0" dirty="0" smtClean="0"/>
              <a:t> </a:t>
            </a:r>
            <a:r>
              <a:rPr lang="es-ES_tradnl" noProof="0" dirty="0" err="1" smtClean="0"/>
              <a:t>the</a:t>
            </a:r>
            <a:r>
              <a:rPr lang="es-ES_tradnl" noProof="0" dirty="0" smtClean="0"/>
              <a:t> </a:t>
            </a:r>
            <a:r>
              <a:rPr lang="es-ES_tradnl" noProof="0" dirty="0" err="1" smtClean="0"/>
              <a:t>rest</a:t>
            </a:r>
            <a:r>
              <a:rPr lang="es-ES_tradnl" noProof="0" dirty="0" smtClean="0"/>
              <a:t> of North </a:t>
            </a:r>
            <a:r>
              <a:rPr lang="es-ES_tradnl" noProof="0" dirty="0" err="1" smtClean="0"/>
              <a:t>America</a:t>
            </a:r>
            <a:r>
              <a:rPr lang="es-ES_tradnl" noProof="0" dirty="0" smtClean="0"/>
              <a:t>. </a:t>
            </a:r>
            <a:r>
              <a:rPr lang="es-ES_tradnl" noProof="0" dirty="0" err="1" smtClean="0"/>
              <a:t>The</a:t>
            </a:r>
            <a:r>
              <a:rPr lang="es-ES_tradnl" noProof="0" dirty="0" smtClean="0"/>
              <a:t> </a:t>
            </a:r>
            <a:r>
              <a:rPr lang="es-ES_tradnl" noProof="0" dirty="0" err="1" smtClean="0"/>
              <a:t>plate</a:t>
            </a:r>
            <a:r>
              <a:rPr lang="es-ES_tradnl" noProof="0" dirty="0" smtClean="0"/>
              <a:t> </a:t>
            </a:r>
            <a:r>
              <a:rPr lang="es-ES_tradnl" noProof="0" dirty="0" err="1" smtClean="0"/>
              <a:t>boundary</a:t>
            </a:r>
            <a:r>
              <a:rPr lang="es-ES_tradnl" noProof="0" dirty="0" smtClean="0"/>
              <a:t> </a:t>
            </a:r>
            <a:r>
              <a:rPr lang="es-ES_tradnl" noProof="0" dirty="0" err="1" smtClean="0"/>
              <a:t>is</a:t>
            </a:r>
            <a:r>
              <a:rPr lang="es-ES_tradnl" noProof="0" dirty="0" smtClean="0"/>
              <a:t> </a:t>
            </a:r>
            <a:r>
              <a:rPr lang="es-ES_tradnl" noProof="0" dirty="0" err="1" smtClean="0"/>
              <a:t>not</a:t>
            </a:r>
            <a:r>
              <a:rPr lang="es-ES_tradnl" noProof="0" dirty="0" smtClean="0"/>
              <a:t> </a:t>
            </a:r>
            <a:r>
              <a:rPr lang="es-ES_tradnl" noProof="0" dirty="0" err="1" smtClean="0"/>
              <a:t>sharp</a:t>
            </a:r>
            <a:r>
              <a:rPr lang="es-ES_tradnl" noProof="0" dirty="0" smtClean="0"/>
              <a:t>, so </a:t>
            </a:r>
            <a:r>
              <a:rPr lang="es-ES_tradnl" noProof="0" dirty="0" err="1" smtClean="0"/>
              <a:t>the</a:t>
            </a:r>
            <a:r>
              <a:rPr lang="es-ES_tradnl" noProof="0" dirty="0" smtClean="0"/>
              <a:t> actual </a:t>
            </a:r>
            <a:r>
              <a:rPr lang="es-ES_tradnl" noProof="0" dirty="0" err="1" smtClean="0"/>
              <a:t>amount</a:t>
            </a:r>
            <a:r>
              <a:rPr lang="es-ES_tradnl" noProof="0" dirty="0" smtClean="0"/>
              <a:t> of </a:t>
            </a:r>
            <a:r>
              <a:rPr lang="es-ES_tradnl" noProof="0" dirty="0" err="1" smtClean="0"/>
              <a:t>movement</a:t>
            </a:r>
            <a:r>
              <a:rPr lang="es-ES_tradnl" noProof="0" dirty="0" smtClean="0"/>
              <a:t> </a:t>
            </a:r>
            <a:r>
              <a:rPr lang="es-ES_tradnl" noProof="0" dirty="0" err="1" smtClean="0"/>
              <a:t>varies</a:t>
            </a:r>
            <a:r>
              <a:rPr lang="es-ES_tradnl" noProof="0" dirty="0" smtClean="0"/>
              <a:t> in a </a:t>
            </a:r>
            <a:r>
              <a:rPr lang="es-ES_tradnl" noProof="0" dirty="0" err="1" smtClean="0"/>
              <a:t>complicated</a:t>
            </a:r>
            <a:r>
              <a:rPr lang="es-ES_tradnl" noProof="0" dirty="0" smtClean="0"/>
              <a:t> </a:t>
            </a:r>
            <a:r>
              <a:rPr lang="es-ES_tradnl" noProof="0" dirty="0" err="1" smtClean="0"/>
              <a:t>way</a:t>
            </a:r>
            <a:r>
              <a:rPr lang="es-ES_tradnl" noProof="0" dirty="0" smtClean="0"/>
              <a:t>. </a:t>
            </a:r>
            <a:r>
              <a:rPr lang="es-ES_tradnl" noProof="0" dirty="0" err="1" smtClean="0"/>
              <a:t>The</a:t>
            </a:r>
            <a:r>
              <a:rPr lang="es-ES_tradnl" noProof="0" dirty="0" smtClean="0"/>
              <a:t> </a:t>
            </a:r>
            <a:r>
              <a:rPr lang="es-ES_tradnl" noProof="0" dirty="0" smtClean="0">
                <a:hlinkClick r:id="rId6"/>
              </a:rPr>
              <a:t>California Spatial Reference Center</a:t>
            </a:r>
            <a:r>
              <a:rPr lang="es-ES_tradnl" noProof="0" dirty="0" smtClean="0"/>
              <a:t> in La </a:t>
            </a:r>
            <a:r>
              <a:rPr lang="es-ES_tradnl" noProof="0" dirty="0" err="1" smtClean="0"/>
              <a:t>Jolla</a:t>
            </a:r>
            <a:r>
              <a:rPr lang="es-ES_tradnl" noProof="0" dirty="0" smtClean="0"/>
              <a:t> has a </a:t>
            </a:r>
            <a:r>
              <a:rPr lang="es-ES_tradnl" noProof="0" dirty="0" err="1" smtClean="0"/>
              <a:t>network</a:t>
            </a:r>
            <a:r>
              <a:rPr lang="es-ES_tradnl" noProof="0" dirty="0" smtClean="0"/>
              <a:t> of tracking </a:t>
            </a:r>
            <a:r>
              <a:rPr lang="es-ES_tradnl" noProof="0" dirty="0" err="1" smtClean="0"/>
              <a:t>stations</a:t>
            </a:r>
            <a:r>
              <a:rPr lang="es-ES_tradnl" noProof="0" dirty="0" smtClean="0"/>
              <a:t> and </a:t>
            </a:r>
            <a:r>
              <a:rPr lang="es-ES_tradnl" noProof="0" dirty="0" err="1" smtClean="0"/>
              <a:t>periodically</a:t>
            </a:r>
            <a:r>
              <a:rPr lang="es-ES_tradnl" noProof="0" dirty="0" smtClean="0"/>
              <a:t> </a:t>
            </a:r>
            <a:r>
              <a:rPr lang="es-ES_tradnl" noProof="0" dirty="0" err="1" smtClean="0"/>
              <a:t>updates</a:t>
            </a:r>
            <a:r>
              <a:rPr lang="es-ES_tradnl" noProof="0" dirty="0" smtClean="0"/>
              <a:t> </a:t>
            </a:r>
            <a:r>
              <a:rPr lang="es-ES_tradnl" noProof="0" dirty="0" err="1" smtClean="0"/>
              <a:t>the</a:t>
            </a:r>
            <a:r>
              <a:rPr lang="es-ES_tradnl" noProof="0" dirty="0" smtClean="0"/>
              <a:t> </a:t>
            </a:r>
            <a:r>
              <a:rPr lang="es-ES_tradnl" noProof="0" dirty="0" err="1" smtClean="0"/>
              <a:t>coordinates</a:t>
            </a:r>
            <a:r>
              <a:rPr lang="es-ES_tradnl" noProof="0" dirty="0" smtClean="0"/>
              <a:t> of </a:t>
            </a:r>
            <a:r>
              <a:rPr lang="es-ES_tradnl" noProof="0" dirty="0" err="1" smtClean="0"/>
              <a:t>reference</a:t>
            </a:r>
            <a:r>
              <a:rPr lang="es-ES_tradnl" noProof="0" dirty="0" smtClean="0"/>
              <a:t> </a:t>
            </a:r>
            <a:r>
              <a:rPr lang="es-ES_tradnl" noProof="0" dirty="0" err="1" smtClean="0"/>
              <a:t>points</a:t>
            </a:r>
            <a:r>
              <a:rPr lang="es-ES_tradnl" noProof="0" dirty="0" smtClean="0"/>
              <a:t> in </a:t>
            </a:r>
            <a:r>
              <a:rPr lang="es-ES_tradnl" noProof="0" dirty="0" err="1" smtClean="0"/>
              <a:t>the</a:t>
            </a:r>
            <a:r>
              <a:rPr lang="es-ES_tradnl" noProof="0" dirty="0" smtClean="0"/>
              <a:t> </a:t>
            </a:r>
            <a:r>
              <a:rPr lang="es-ES_tradnl" noProof="0" dirty="0" err="1" smtClean="0"/>
              <a:t>state</a:t>
            </a:r>
            <a:r>
              <a:rPr lang="es-ES_tradnl" noProof="0" dirty="0" smtClean="0"/>
              <a:t>. “</a:t>
            </a:r>
            <a:r>
              <a:rPr lang="es-ES_tradnl" noProof="0" dirty="0" err="1" smtClean="0"/>
              <a:t>That’s</a:t>
            </a:r>
            <a:r>
              <a:rPr lang="es-ES_tradnl" noProof="0" dirty="0" smtClean="0"/>
              <a:t> </a:t>
            </a:r>
            <a:r>
              <a:rPr lang="es-ES_tradnl" noProof="0" dirty="0" err="1" smtClean="0"/>
              <a:t>what</a:t>
            </a:r>
            <a:r>
              <a:rPr lang="es-ES_tradnl" noProof="0" dirty="0" smtClean="0"/>
              <a:t> </a:t>
            </a:r>
            <a:r>
              <a:rPr lang="es-ES_tradnl" noProof="0" dirty="0" err="1" smtClean="0"/>
              <a:t>the</a:t>
            </a:r>
            <a:r>
              <a:rPr lang="es-ES_tradnl" noProof="0" dirty="0" smtClean="0"/>
              <a:t> </a:t>
            </a:r>
            <a:r>
              <a:rPr lang="es-ES_tradnl" noProof="0" dirty="0" err="1" smtClean="0"/>
              <a:t>surveyors</a:t>
            </a:r>
            <a:r>
              <a:rPr lang="es-ES_tradnl" noProof="0" dirty="0" smtClean="0"/>
              <a:t> </a:t>
            </a:r>
            <a:r>
              <a:rPr lang="es-ES_tradnl" noProof="0" dirty="0" err="1" smtClean="0"/>
              <a:t>then</a:t>
            </a:r>
            <a:r>
              <a:rPr lang="es-ES_tradnl" noProof="0" dirty="0" smtClean="0"/>
              <a:t> use </a:t>
            </a:r>
            <a:r>
              <a:rPr lang="es-ES_tradnl" noProof="0" dirty="0" err="1" smtClean="0"/>
              <a:t>to</a:t>
            </a:r>
            <a:r>
              <a:rPr lang="es-ES_tradnl" noProof="0" dirty="0" smtClean="0"/>
              <a:t> </a:t>
            </a:r>
            <a:r>
              <a:rPr lang="es-ES_tradnl" noProof="0" dirty="0" err="1" smtClean="0"/>
              <a:t>tie</a:t>
            </a:r>
            <a:r>
              <a:rPr lang="es-ES_tradnl" noProof="0" dirty="0" smtClean="0"/>
              <a:t> </a:t>
            </a:r>
            <a:r>
              <a:rPr lang="es-ES_tradnl" noProof="0" dirty="0" err="1" smtClean="0"/>
              <a:t>themselves</a:t>
            </a:r>
            <a:r>
              <a:rPr lang="es-ES_tradnl" noProof="0" dirty="0" smtClean="0"/>
              <a:t> </a:t>
            </a:r>
            <a:r>
              <a:rPr lang="es-ES_tradnl" noProof="0" dirty="0" err="1" smtClean="0"/>
              <a:t>into</a:t>
            </a:r>
            <a:r>
              <a:rPr lang="es-ES_tradnl" noProof="0" dirty="0" smtClean="0"/>
              <a:t> NAD 83,” </a:t>
            </a:r>
            <a:r>
              <a:rPr lang="es-ES_tradnl" noProof="0" dirty="0" err="1" smtClean="0"/>
              <a:t>says</a:t>
            </a:r>
            <a:r>
              <a:rPr lang="es-ES_tradnl" noProof="0" dirty="0" smtClean="0"/>
              <a:t> </a:t>
            </a:r>
            <a:r>
              <a:rPr lang="es-ES_tradnl" noProof="0" dirty="0" err="1" smtClean="0"/>
              <a:t>the</a:t>
            </a:r>
            <a:r>
              <a:rPr lang="es-ES_tradnl" noProof="0" dirty="0" smtClean="0"/>
              <a:t> </a:t>
            </a:r>
            <a:r>
              <a:rPr lang="es-ES_tradnl" noProof="0" dirty="0" err="1" smtClean="0"/>
              <a:t>center’s</a:t>
            </a:r>
            <a:r>
              <a:rPr lang="es-ES_tradnl" noProof="0" dirty="0" smtClean="0"/>
              <a:t> director, </a:t>
            </a:r>
            <a:r>
              <a:rPr lang="es-ES_tradnl" noProof="0" dirty="0" err="1" smtClean="0"/>
              <a:t>Yehuda</a:t>
            </a:r>
            <a:r>
              <a:rPr lang="es-ES_tradnl" noProof="0" dirty="0" smtClean="0"/>
              <a:t> Bock. </a:t>
            </a:r>
            <a:r>
              <a:rPr lang="es-ES_tradnl" noProof="0" dirty="0" err="1" smtClean="0"/>
              <a:t>The</a:t>
            </a:r>
            <a:r>
              <a:rPr lang="es-ES_tradnl" noProof="0" dirty="0" smtClean="0"/>
              <a:t> </a:t>
            </a:r>
            <a:r>
              <a:rPr lang="es-ES_tradnl" noProof="0" dirty="0" err="1" smtClean="0"/>
              <a:t>last</a:t>
            </a:r>
            <a:r>
              <a:rPr lang="es-ES_tradnl" noProof="0" dirty="0" smtClean="0"/>
              <a:t> </a:t>
            </a:r>
            <a:r>
              <a:rPr lang="es-ES_tradnl" noProof="0" dirty="0" err="1" smtClean="0"/>
              <a:t>update</a:t>
            </a:r>
            <a:r>
              <a:rPr lang="es-ES_tradnl" noProof="0" dirty="0" smtClean="0"/>
              <a:t> </a:t>
            </a:r>
            <a:r>
              <a:rPr lang="es-ES_tradnl" noProof="0" dirty="0" err="1" smtClean="0"/>
              <a:t>was</a:t>
            </a:r>
            <a:r>
              <a:rPr lang="es-ES_tradnl" noProof="0" dirty="0" smtClean="0"/>
              <a:t> in 2011 and </a:t>
            </a:r>
            <a:r>
              <a:rPr lang="es-ES_tradnl" noProof="0" dirty="0" err="1" smtClean="0"/>
              <a:t>another</a:t>
            </a:r>
            <a:r>
              <a:rPr lang="es-ES_tradnl" noProof="0" dirty="0" smtClean="0"/>
              <a:t> </a:t>
            </a:r>
            <a:r>
              <a:rPr lang="es-ES_tradnl" noProof="0" dirty="0" err="1" smtClean="0"/>
              <a:t>is</a:t>
            </a:r>
            <a:r>
              <a:rPr lang="es-ES_tradnl" noProof="0" dirty="0" smtClean="0"/>
              <a:t> </a:t>
            </a:r>
            <a:r>
              <a:rPr lang="es-ES_tradnl" noProof="0" dirty="0" err="1" smtClean="0"/>
              <a:t>planned</a:t>
            </a:r>
            <a:r>
              <a:rPr lang="es-ES_tradnl" noProof="0" dirty="0" smtClean="0"/>
              <a:t> </a:t>
            </a:r>
            <a:r>
              <a:rPr lang="es-ES_tradnl" noProof="0" dirty="0" err="1" smtClean="0"/>
              <a:t>for</a:t>
            </a:r>
            <a:r>
              <a:rPr lang="es-ES_tradnl" noProof="0" dirty="0" smtClean="0"/>
              <a:t> </a:t>
            </a:r>
            <a:r>
              <a:rPr lang="es-ES_tradnl" noProof="0" dirty="0" err="1" smtClean="0"/>
              <a:t>next</a:t>
            </a:r>
            <a:r>
              <a:rPr lang="es-ES_tradnl" noProof="0" dirty="0" smtClean="0"/>
              <a:t> </a:t>
            </a:r>
            <a:r>
              <a:rPr lang="es-ES_tradnl" noProof="0" dirty="0" err="1" smtClean="0"/>
              <a:t>year</a:t>
            </a:r>
            <a:r>
              <a:rPr lang="es-ES_tradnl" noProof="0" dirty="0" smtClean="0"/>
              <a:t>.</a:t>
            </a:r>
          </a:p>
          <a:p>
            <a:r>
              <a:rPr lang="es-ES_tradnl" noProof="0" dirty="0" err="1" smtClean="0"/>
              <a:t>Like</a:t>
            </a:r>
            <a:r>
              <a:rPr lang="es-ES_tradnl" noProof="0" dirty="0" smtClean="0"/>
              <a:t> Smith, Bock </a:t>
            </a:r>
            <a:r>
              <a:rPr lang="es-ES_tradnl" noProof="0" dirty="0" err="1" smtClean="0"/>
              <a:t>says</a:t>
            </a:r>
            <a:r>
              <a:rPr lang="es-ES_tradnl" noProof="0" dirty="0" smtClean="0"/>
              <a:t> </a:t>
            </a:r>
            <a:r>
              <a:rPr lang="es-ES_tradnl" noProof="0" dirty="0" err="1" smtClean="0"/>
              <a:t>that</a:t>
            </a:r>
            <a:r>
              <a:rPr lang="es-ES_tradnl" noProof="0" dirty="0" smtClean="0"/>
              <a:t> more </a:t>
            </a:r>
            <a:r>
              <a:rPr lang="es-ES_tradnl" noProof="0" dirty="0" err="1" smtClean="0"/>
              <a:t>frequent</a:t>
            </a:r>
            <a:r>
              <a:rPr lang="es-ES_tradnl" noProof="0" dirty="0" smtClean="0"/>
              <a:t> </a:t>
            </a:r>
            <a:r>
              <a:rPr lang="es-ES_tradnl" noProof="0" dirty="0" err="1" smtClean="0"/>
              <a:t>updating</a:t>
            </a:r>
            <a:r>
              <a:rPr lang="es-ES_tradnl" noProof="0" dirty="0" smtClean="0"/>
              <a:t> </a:t>
            </a:r>
            <a:r>
              <a:rPr lang="es-ES_tradnl" noProof="0" dirty="0" err="1" smtClean="0"/>
              <a:t>would</a:t>
            </a:r>
            <a:r>
              <a:rPr lang="es-ES_tradnl" noProof="0" dirty="0" smtClean="0"/>
              <a:t> </a:t>
            </a:r>
            <a:r>
              <a:rPr lang="es-ES_tradnl" noProof="0" dirty="0" err="1" smtClean="0"/>
              <a:t>actually</a:t>
            </a:r>
            <a:r>
              <a:rPr lang="es-ES_tradnl" noProof="0" dirty="0" smtClean="0"/>
              <a:t> </a:t>
            </a:r>
            <a:r>
              <a:rPr lang="es-ES_tradnl" noProof="0" dirty="0" err="1" smtClean="0"/>
              <a:t>complicate</a:t>
            </a:r>
            <a:r>
              <a:rPr lang="es-ES_tradnl" noProof="0" dirty="0" smtClean="0"/>
              <a:t> </a:t>
            </a:r>
            <a:r>
              <a:rPr lang="es-ES_tradnl" noProof="0" dirty="0" err="1" smtClean="0"/>
              <a:t>matters</a:t>
            </a:r>
            <a:r>
              <a:rPr lang="es-ES_tradnl" noProof="0" dirty="0" smtClean="0"/>
              <a:t>: “</a:t>
            </a:r>
            <a:r>
              <a:rPr lang="es-ES_tradnl" noProof="0" dirty="0" err="1" smtClean="0"/>
              <a:t>Surveyors</a:t>
            </a:r>
            <a:r>
              <a:rPr lang="es-ES_tradnl" noProof="0" dirty="0" smtClean="0"/>
              <a:t> do </a:t>
            </a:r>
            <a:r>
              <a:rPr lang="es-ES_tradnl" noProof="0" dirty="0" err="1" smtClean="0"/>
              <a:t>not</a:t>
            </a:r>
            <a:r>
              <a:rPr lang="es-ES_tradnl" noProof="0" dirty="0" smtClean="0"/>
              <a:t> </a:t>
            </a:r>
            <a:r>
              <a:rPr lang="es-ES_tradnl" noProof="0" dirty="0" err="1" smtClean="0"/>
              <a:t>like</a:t>
            </a:r>
            <a:r>
              <a:rPr lang="es-ES_tradnl" noProof="0" dirty="0" smtClean="0"/>
              <a:t> </a:t>
            </a:r>
            <a:r>
              <a:rPr lang="es-ES_tradnl" noProof="0" dirty="0" err="1" smtClean="0"/>
              <a:t>it</a:t>
            </a:r>
            <a:r>
              <a:rPr lang="es-ES_tradnl" noProof="0" dirty="0" smtClean="0"/>
              <a:t> </a:t>
            </a:r>
            <a:r>
              <a:rPr lang="es-ES_tradnl" noProof="0" dirty="0" err="1" smtClean="0"/>
              <a:t>if</a:t>
            </a:r>
            <a:r>
              <a:rPr lang="es-ES_tradnl" noProof="0" dirty="0" smtClean="0"/>
              <a:t> </a:t>
            </a:r>
            <a:r>
              <a:rPr lang="es-ES_tradnl" noProof="0" dirty="0" err="1" smtClean="0"/>
              <a:t>coordinates</a:t>
            </a:r>
            <a:r>
              <a:rPr lang="es-ES_tradnl" noProof="0" dirty="0" smtClean="0"/>
              <a:t> </a:t>
            </a:r>
            <a:r>
              <a:rPr lang="es-ES_tradnl" noProof="0" dirty="0" err="1" smtClean="0"/>
              <a:t>change</a:t>
            </a:r>
            <a:r>
              <a:rPr lang="es-ES_tradnl" noProof="0" dirty="0" smtClean="0"/>
              <a:t>, so </a:t>
            </a:r>
            <a:r>
              <a:rPr lang="es-ES_tradnl" noProof="0" dirty="0" err="1" smtClean="0"/>
              <a:t>this</a:t>
            </a:r>
            <a:r>
              <a:rPr lang="es-ES_tradnl" noProof="0" dirty="0" smtClean="0"/>
              <a:t> </a:t>
            </a:r>
            <a:r>
              <a:rPr lang="es-ES_tradnl" noProof="0" dirty="0" err="1" smtClean="0"/>
              <a:t>is</a:t>
            </a:r>
            <a:r>
              <a:rPr lang="es-ES_tradnl" noProof="0" dirty="0" smtClean="0"/>
              <a:t> </a:t>
            </a:r>
            <a:r>
              <a:rPr lang="es-ES_tradnl" noProof="0" dirty="0" err="1" smtClean="0"/>
              <a:t>kind</a:t>
            </a:r>
            <a:r>
              <a:rPr lang="es-ES_tradnl" noProof="0" dirty="0" smtClean="0"/>
              <a:t> of a </a:t>
            </a:r>
            <a:r>
              <a:rPr lang="es-ES_tradnl" noProof="0" dirty="0" err="1" smtClean="0"/>
              <a:t>compromise</a:t>
            </a:r>
            <a:r>
              <a:rPr lang="es-ES_tradnl" noProof="0" dirty="0" smtClean="0"/>
              <a:t>.” </a:t>
            </a:r>
            <a:r>
              <a:rPr lang="es-ES_tradnl" noProof="0" dirty="0" err="1" smtClean="0"/>
              <a:t>For</a:t>
            </a:r>
            <a:r>
              <a:rPr lang="es-ES_tradnl" noProof="0" dirty="0" smtClean="0"/>
              <a:t> </a:t>
            </a:r>
            <a:r>
              <a:rPr lang="es-ES_tradnl" noProof="0" dirty="0" err="1" smtClean="0"/>
              <a:t>localized</a:t>
            </a:r>
            <a:r>
              <a:rPr lang="es-ES_tradnl" noProof="0" dirty="0" smtClean="0"/>
              <a:t> line-</a:t>
            </a:r>
            <a:r>
              <a:rPr lang="es-ES_tradnl" noProof="0" dirty="0" err="1" smtClean="0"/>
              <a:t>drawing</a:t>
            </a:r>
            <a:r>
              <a:rPr lang="es-ES_tradnl" noProof="0" dirty="0" smtClean="0"/>
              <a:t>, </a:t>
            </a:r>
            <a:r>
              <a:rPr lang="es-ES_tradnl" noProof="0" dirty="0" err="1" smtClean="0"/>
              <a:t>it</a:t>
            </a:r>
            <a:r>
              <a:rPr lang="es-ES_tradnl" noProof="0" dirty="0" smtClean="0"/>
              <a:t> </a:t>
            </a:r>
            <a:r>
              <a:rPr lang="es-ES_tradnl" noProof="0" dirty="0" err="1" smtClean="0"/>
              <a:t>doesn’t</a:t>
            </a:r>
            <a:r>
              <a:rPr lang="es-ES_tradnl" noProof="0" dirty="0" smtClean="0"/>
              <a:t> </a:t>
            </a:r>
            <a:r>
              <a:rPr lang="es-ES_tradnl" noProof="0" dirty="0" err="1" smtClean="0"/>
              <a:t>much</a:t>
            </a:r>
            <a:r>
              <a:rPr lang="es-ES_tradnl" noProof="0" dirty="0" smtClean="0"/>
              <a:t> </a:t>
            </a:r>
            <a:r>
              <a:rPr lang="es-ES_tradnl" noProof="0" dirty="0" err="1" smtClean="0"/>
              <a:t>matter</a:t>
            </a:r>
            <a:r>
              <a:rPr lang="es-ES_tradnl" noProof="0" dirty="0" smtClean="0"/>
              <a:t>, </a:t>
            </a:r>
            <a:r>
              <a:rPr lang="es-ES_tradnl" noProof="0" dirty="0" err="1" smtClean="0"/>
              <a:t>but</a:t>
            </a:r>
            <a:r>
              <a:rPr lang="es-ES_tradnl" noProof="0" dirty="0" smtClean="0"/>
              <a:t> </a:t>
            </a:r>
            <a:r>
              <a:rPr lang="es-ES_tradnl" noProof="0" dirty="0" err="1" smtClean="0"/>
              <a:t>large-scale</a:t>
            </a:r>
            <a:r>
              <a:rPr lang="es-ES_tradnl" noProof="0" dirty="0" smtClean="0"/>
              <a:t> </a:t>
            </a:r>
            <a:r>
              <a:rPr lang="es-ES_tradnl" noProof="0" dirty="0" err="1" smtClean="0"/>
              <a:t>projects</a:t>
            </a:r>
            <a:r>
              <a:rPr lang="es-ES_tradnl" noProof="0" dirty="0" smtClean="0"/>
              <a:t> </a:t>
            </a:r>
            <a:r>
              <a:rPr lang="es-ES_tradnl" noProof="0" dirty="0" err="1" smtClean="0"/>
              <a:t>such</a:t>
            </a:r>
            <a:r>
              <a:rPr lang="es-ES_tradnl" noProof="0" dirty="0" smtClean="0"/>
              <a:t> as </a:t>
            </a:r>
            <a:r>
              <a:rPr lang="es-ES_tradnl" noProof="0" dirty="0" err="1" smtClean="0"/>
              <a:t>the</a:t>
            </a:r>
            <a:r>
              <a:rPr lang="es-ES_tradnl" noProof="0" dirty="0" smtClean="0"/>
              <a:t> California </a:t>
            </a:r>
            <a:r>
              <a:rPr lang="es-ES_tradnl" noProof="0" dirty="0" err="1" smtClean="0"/>
              <a:t>high-speed</a:t>
            </a:r>
            <a:r>
              <a:rPr lang="es-ES_tradnl" noProof="0" dirty="0" smtClean="0"/>
              <a:t> rail </a:t>
            </a:r>
            <a:r>
              <a:rPr lang="es-ES_tradnl" noProof="0" dirty="0" err="1" smtClean="0"/>
              <a:t>system</a:t>
            </a:r>
            <a:r>
              <a:rPr lang="es-ES_tradnl" noProof="0" dirty="0" smtClean="0"/>
              <a:t> </a:t>
            </a:r>
            <a:r>
              <a:rPr lang="es-ES_tradnl" noProof="0" dirty="0" err="1" smtClean="0"/>
              <a:t>have</a:t>
            </a:r>
            <a:r>
              <a:rPr lang="es-ES_tradnl" noProof="0" dirty="0" smtClean="0"/>
              <a:t> </a:t>
            </a:r>
            <a:r>
              <a:rPr lang="es-ES_tradnl" noProof="0" dirty="0" err="1" smtClean="0"/>
              <a:t>to</a:t>
            </a:r>
            <a:r>
              <a:rPr lang="es-ES_tradnl" noProof="0" dirty="0" smtClean="0"/>
              <a:t> </a:t>
            </a:r>
            <a:r>
              <a:rPr lang="es-ES_tradnl" noProof="0" dirty="0" err="1" smtClean="0"/>
              <a:t>keep</a:t>
            </a:r>
            <a:r>
              <a:rPr lang="es-ES_tradnl" noProof="0" dirty="0" smtClean="0"/>
              <a:t> up </a:t>
            </a:r>
            <a:r>
              <a:rPr lang="es-ES_tradnl" noProof="0" dirty="0" err="1" smtClean="0"/>
              <a:t>with</a:t>
            </a:r>
            <a:r>
              <a:rPr lang="es-ES_tradnl" noProof="0" dirty="0" smtClean="0"/>
              <a:t> </a:t>
            </a:r>
            <a:r>
              <a:rPr lang="es-ES_tradnl" noProof="0" dirty="0" err="1" smtClean="0"/>
              <a:t>tectonic</a:t>
            </a:r>
            <a:r>
              <a:rPr lang="es-ES_tradnl" noProof="0" dirty="0" smtClean="0"/>
              <a:t> </a:t>
            </a:r>
            <a:r>
              <a:rPr lang="es-ES_tradnl" noProof="0" dirty="0" err="1" smtClean="0"/>
              <a:t>motion</a:t>
            </a:r>
            <a:r>
              <a:rPr lang="es-ES_tradnl" noProof="0" dirty="0" smtClean="0"/>
              <a:t>.</a:t>
            </a:r>
          </a:p>
          <a:p>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5</a:t>
            </a:fld>
            <a:endParaRPr lang="en-US"/>
          </a:p>
        </p:txBody>
      </p:sp>
    </p:spTree>
    <p:extLst>
      <p:ext uri="{BB962C8B-B14F-4D97-AF65-F5344CB8AC3E}">
        <p14:creationId xmlns:p14="http://schemas.microsoft.com/office/powerpoint/2010/main" val="3642581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noProof="0" dirty="0" smtClean="0"/>
              <a:t>Volviendo a la vista mundial.</a:t>
            </a:r>
          </a:p>
          <a:p>
            <a:r>
              <a:rPr lang="es-ES_tradnl" baseline="0" noProof="0" dirty="0" smtClean="0"/>
              <a:t>América del Sur, por su suerte, es uno de las placas mas lentas (1,3 cm/año).</a:t>
            </a:r>
          </a:p>
          <a:p>
            <a:r>
              <a:rPr lang="es-ES_tradnl" baseline="0" noProof="0" dirty="0" smtClean="0"/>
              <a:t>Pero recuerde que este no significa nada con respecto algún marco “fijo”, este marco es NNR.</a:t>
            </a:r>
          </a:p>
          <a:p>
            <a:r>
              <a:rPr lang="es-ES_tradnl" baseline="0" noProof="0" dirty="0" smtClean="0"/>
              <a:t>El padrón de velocidades en América del Sur tiene los vectores mas pequeños. Necesita casi 125 años desplazarse una cantidad igual a Australia en 24. (Casi) pueden ignorar el movimiento de placas durante periodos de  décadas – podemos respirar aliviados.</a:t>
            </a:r>
          </a:p>
          <a:p>
            <a:endParaRPr lang="es-ES_tradnl" baseline="0" noProof="0" dirty="0" smtClean="0"/>
          </a:p>
          <a:p>
            <a:r>
              <a:rPr lang="es-ES_tradnl" baseline="0" noProof="0" dirty="0" smtClean="0"/>
              <a:t>!Pero! – que esta pasando por el oeste? Flechas grandes y también tienen otra dirección. Entonces hay deformaciones notables por el limite de placas allá.</a:t>
            </a:r>
          </a:p>
          <a:p>
            <a:endParaRPr lang="es-ES_tradnl" baseline="0" noProof="0" dirty="0" smtClean="0"/>
          </a:p>
          <a:p>
            <a:endParaRPr lang="es-ES_tradnl" noProof="0" dirty="0" smtClean="0"/>
          </a:p>
        </p:txBody>
      </p:sp>
      <p:sp>
        <p:nvSpPr>
          <p:cNvPr id="4" name="Slide Number Placeholder 3"/>
          <p:cNvSpPr>
            <a:spLocks noGrp="1"/>
          </p:cNvSpPr>
          <p:nvPr>
            <p:ph type="sldNum" sz="quarter" idx="10"/>
          </p:nvPr>
        </p:nvSpPr>
        <p:spPr/>
        <p:txBody>
          <a:bodyPr/>
          <a:lstStyle/>
          <a:p>
            <a:fld id="{627097BF-FEFC-FB47-9CF7-B9A0F1DCE5B4}" type="slidenum">
              <a:rPr lang="en-US" smtClean="0"/>
              <a:t>6</a:t>
            </a:fld>
            <a:endParaRPr lang="en-US"/>
          </a:p>
        </p:txBody>
      </p:sp>
    </p:spTree>
    <p:extLst>
      <p:ext uri="{BB962C8B-B14F-4D97-AF65-F5344CB8AC3E}">
        <p14:creationId xmlns:p14="http://schemas.microsoft.com/office/powerpoint/2010/main" val="3134235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noProof="0" dirty="0" smtClean="0"/>
              <a:t>Estación continua en Brasil – MAPA en </a:t>
            </a:r>
            <a:r>
              <a:rPr lang="es-ES_tradnl" baseline="0" noProof="0" dirty="0" err="1" smtClean="0"/>
              <a:t>Macapá</a:t>
            </a:r>
            <a:r>
              <a:rPr lang="es-ES_tradnl" baseline="0" noProof="0" dirty="0" smtClean="0"/>
              <a:t>.</a:t>
            </a:r>
          </a:p>
          <a:p>
            <a:r>
              <a:rPr lang="es-ES_tradnl" baseline="0" noProof="0" dirty="0" smtClean="0"/>
              <a:t>Velocidad 13 mm/año.</a:t>
            </a:r>
          </a:p>
          <a:p>
            <a:r>
              <a:rPr lang="es-ES_tradnl" baseline="0" noProof="0" dirty="0" smtClean="0"/>
              <a:t>Australia es 5,4 veces mas rápido. Necesita ~125 años para América del Sur correr la misma distancia que Australia corrió en 24 años.</a:t>
            </a:r>
          </a:p>
          <a:p>
            <a:endParaRPr lang="es-ES_tradnl" baseline="0" noProof="0" dirty="0" smtClean="0"/>
          </a:p>
          <a:p>
            <a:r>
              <a:rPr lang="es-ES_tradnl" baseline="0" noProof="0" dirty="0" smtClean="0"/>
              <a:t>Nota, por la escala para mostrar las velocidades, no se nota tantas las oscilaciones en los series de tiempo N y E. Pero tienen (son mas pequeños).</a:t>
            </a:r>
          </a:p>
          <a:p>
            <a:endParaRPr lang="es-ES_tradnl" baseline="0" noProof="0" dirty="0" smtClean="0"/>
          </a:p>
          <a:p>
            <a:endParaRPr lang="es-ES_tradnl" baseline="0" noProof="0" dirty="0" smtClean="0"/>
          </a:p>
          <a:p>
            <a:endParaRPr lang="es-ES_tradnl" noProof="0" dirty="0" smtClean="0"/>
          </a:p>
        </p:txBody>
      </p:sp>
      <p:sp>
        <p:nvSpPr>
          <p:cNvPr id="4" name="Slide Number Placeholder 3"/>
          <p:cNvSpPr>
            <a:spLocks noGrp="1"/>
          </p:cNvSpPr>
          <p:nvPr>
            <p:ph type="sldNum" sz="quarter" idx="10"/>
          </p:nvPr>
        </p:nvSpPr>
        <p:spPr/>
        <p:txBody>
          <a:bodyPr/>
          <a:lstStyle/>
          <a:p>
            <a:fld id="{627097BF-FEFC-FB47-9CF7-B9A0F1DCE5B4}" type="slidenum">
              <a:rPr lang="en-US" smtClean="0"/>
              <a:t>7</a:t>
            </a:fld>
            <a:endParaRPr lang="en-US"/>
          </a:p>
        </p:txBody>
      </p:sp>
    </p:spTree>
    <p:extLst>
      <p:ext uri="{BB962C8B-B14F-4D97-AF65-F5344CB8AC3E}">
        <p14:creationId xmlns:p14="http://schemas.microsoft.com/office/powerpoint/2010/main" val="3134235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noProof="0" dirty="0" smtClean="0"/>
              <a:t>Ahora concentrando en América de Sur. La placa incluye al isla de Ascensión, cerca el dorsal. Es </a:t>
            </a:r>
            <a:r>
              <a:rPr lang="es-ES_tradnl" baseline="0" noProof="0" dirty="0" err="1" smtClean="0"/>
              <a:t>volcanica</a:t>
            </a:r>
            <a:r>
              <a:rPr lang="es-ES_tradnl" baseline="0" noProof="0" dirty="0" smtClean="0"/>
              <a:t>, entonces tenemos que ver como va (como la placa o deformación local de volcán). </a:t>
            </a:r>
          </a:p>
          <a:p>
            <a:endParaRPr lang="es-ES_tradnl" baseline="0" noProof="0" dirty="0" smtClean="0"/>
          </a:p>
          <a:p>
            <a:r>
              <a:rPr lang="es-ES_tradnl" baseline="0" noProof="0" dirty="0" smtClean="0"/>
              <a:t>Hay un vector </a:t>
            </a:r>
            <a:r>
              <a:rPr lang="es-ES_tradnl" baseline="0" noProof="0" dirty="0" err="1" smtClean="0"/>
              <a:t>malisimo</a:t>
            </a:r>
            <a:r>
              <a:rPr lang="es-ES_tradnl" baseline="0" noProof="0" dirty="0" smtClean="0"/>
              <a:t>!</a:t>
            </a:r>
          </a:p>
          <a:p>
            <a:endParaRPr lang="es-ES_tradnl" baseline="0" noProof="0" dirty="0" smtClean="0"/>
          </a:p>
          <a:p>
            <a:r>
              <a:rPr lang="es-ES_tradnl" baseline="0" noProof="0" dirty="0" smtClean="0"/>
              <a:t>Hay dos campos de vectores dibujado aquí – cabeza verde es el movimiento predijo por ITRF y cabezas rojas y negras los movimientos actuales medidos.</a:t>
            </a:r>
          </a:p>
          <a:p>
            <a:endParaRPr lang="es-ES_tradnl" baseline="0" noProof="0" dirty="0" smtClean="0"/>
          </a:p>
          <a:p>
            <a:r>
              <a:rPr lang="es-ES_tradnl" baseline="0" noProof="0" dirty="0" smtClean="0"/>
              <a:t>Nota la consistencia de las flechas con cabezas rojas con el campo de vectores en el </a:t>
            </a:r>
            <a:r>
              <a:rPr lang="es-ES_tradnl" baseline="0" noProof="0" dirty="0" err="1" smtClean="0"/>
              <a:t>nor</a:t>
            </a:r>
            <a:r>
              <a:rPr lang="es-ES_tradnl" baseline="0" noProof="0" dirty="0" smtClean="0"/>
              <a:t>-este.</a:t>
            </a:r>
          </a:p>
          <a:p>
            <a:endParaRPr lang="es-ES_tradnl" baseline="0" noProof="0" dirty="0" smtClean="0"/>
          </a:p>
          <a:p>
            <a:r>
              <a:rPr lang="es-ES_tradnl" baseline="0" noProof="0" dirty="0" smtClean="0"/>
              <a:t>También nota que por todo la costa oeste hay una gran diferencia entre la flechas con cabezas negras y verdes.</a:t>
            </a:r>
          </a:p>
          <a:p>
            <a:endParaRPr lang="es-ES_tradnl" baseline="0" noProof="0" dirty="0" smtClean="0"/>
          </a:p>
          <a:p>
            <a:r>
              <a:rPr lang="es-ES_tradnl" baseline="0" noProof="0" dirty="0" smtClean="0"/>
              <a:t>En el sur en Tierra del Fuego, también hay un desacuerdo, donde hay otro limite de placa.</a:t>
            </a:r>
          </a:p>
          <a:p>
            <a:endParaRPr lang="es-ES_tradnl" baseline="0" noProof="0" dirty="0" smtClean="0"/>
          </a:p>
          <a:p>
            <a:endParaRPr lang="es-ES_tradnl" baseline="0" noProof="0" dirty="0" smtClean="0"/>
          </a:p>
          <a:p>
            <a:endParaRPr lang="es-ES_tradnl" baseline="0" noProof="0" dirty="0" smtClean="0"/>
          </a:p>
          <a:p>
            <a:endParaRPr lang="es-ES_tradnl" noProof="0" dirty="0" smtClean="0"/>
          </a:p>
        </p:txBody>
      </p:sp>
      <p:sp>
        <p:nvSpPr>
          <p:cNvPr id="4" name="Slide Number Placeholder 3"/>
          <p:cNvSpPr>
            <a:spLocks noGrp="1"/>
          </p:cNvSpPr>
          <p:nvPr>
            <p:ph type="sldNum" sz="quarter" idx="10"/>
          </p:nvPr>
        </p:nvSpPr>
        <p:spPr/>
        <p:txBody>
          <a:bodyPr/>
          <a:lstStyle/>
          <a:p>
            <a:fld id="{627097BF-FEFC-FB47-9CF7-B9A0F1DCE5B4}" type="slidenum">
              <a:rPr lang="en-US" smtClean="0"/>
              <a:t>10</a:t>
            </a:fld>
            <a:endParaRPr lang="en-US"/>
          </a:p>
        </p:txBody>
      </p:sp>
    </p:spTree>
    <p:extLst>
      <p:ext uri="{BB962C8B-B14F-4D97-AF65-F5344CB8AC3E}">
        <p14:creationId xmlns:p14="http://schemas.microsoft.com/office/powerpoint/2010/main" val="3134235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noProof="0" dirty="0" smtClean="0"/>
              <a:t>Tomando las flechas en rojo podemos invertir por un polo de Euler por América del Sur.</a:t>
            </a:r>
          </a:p>
          <a:p>
            <a:endParaRPr lang="es-ES_tradnl" baseline="0" noProof="0" dirty="0" smtClean="0"/>
          </a:p>
          <a:p>
            <a:r>
              <a:rPr lang="es-ES_tradnl" baseline="0" noProof="0" dirty="0" smtClean="0"/>
              <a:t>Podemos predecir el movimiento de los puntos por este polo (es casi lo mismo de las del ITRF en verde en la figura anterior) y sustraer (esta bien?) la predicción de las mediciones y hacer un nuevo figura.</a:t>
            </a:r>
          </a:p>
          <a:p>
            <a:endParaRPr lang="es-ES_tradnl" baseline="0" noProof="0" dirty="0" smtClean="0"/>
          </a:p>
          <a:p>
            <a:r>
              <a:rPr lang="es-ES_tradnl" baseline="0" noProof="0" dirty="0" smtClean="0"/>
              <a:t>Esta </a:t>
            </a:r>
            <a:r>
              <a:rPr lang="es-ES_tradnl" i="0" baseline="0" noProof="0" dirty="0" smtClean="0"/>
              <a:t>muestra las </a:t>
            </a:r>
            <a:r>
              <a:rPr lang="es-ES_tradnl" i="0" dirty="0" smtClean="0"/>
              <a:t>varianzas residuales entre</a:t>
            </a:r>
            <a:r>
              <a:rPr lang="es-ES_tradnl" i="0" baseline="0" dirty="0" smtClean="0"/>
              <a:t> los datos y el modelo.</a:t>
            </a:r>
          </a:p>
          <a:p>
            <a:endParaRPr lang="es-ES_tradnl" i="0" baseline="0" noProof="0" dirty="0" smtClean="0"/>
          </a:p>
          <a:p>
            <a:r>
              <a:rPr lang="es-ES_tradnl" i="0" baseline="0" noProof="0" dirty="0" smtClean="0"/>
              <a:t>Es bastante pequeño.</a:t>
            </a:r>
          </a:p>
          <a:p>
            <a:endParaRPr lang="es-ES_tradnl" i="0" baseline="0" noProof="0" dirty="0" smtClean="0"/>
          </a:p>
          <a:p>
            <a:r>
              <a:rPr lang="es-ES_tradnl" i="0" baseline="0" noProof="0" dirty="0" smtClean="0"/>
              <a:t>No son graficado la mayoría de las flechas de los puntos en el oeste porque salen del imagen por su magnitud (nota que la escala ahora </a:t>
            </a:r>
            <a:r>
              <a:rPr lang="es-ES_tradnl" i="0" baseline="0" noProof="0" dirty="0" err="1" smtClean="0"/>
              <a:t>is</a:t>
            </a:r>
            <a:r>
              <a:rPr lang="es-ES_tradnl" i="0" baseline="0" noProof="0" dirty="0" smtClean="0"/>
              <a:t> 10% de la última).</a:t>
            </a:r>
          </a:p>
          <a:p>
            <a:endParaRPr lang="es-ES_tradnl" i="0" baseline="0" noProof="0" dirty="0" smtClean="0"/>
          </a:p>
          <a:p>
            <a:r>
              <a:rPr lang="es-ES_tradnl" i="0" baseline="0" noProof="0" dirty="0" smtClean="0"/>
              <a:t>También, nota que la Isla de Ascensión, por su comportamiento, esta parte de la placa de América del Sur.</a:t>
            </a:r>
          </a:p>
          <a:p>
            <a:endParaRPr lang="es-ES_tradnl" i="0" baseline="0" noProof="0" dirty="0" smtClean="0"/>
          </a:p>
          <a:p>
            <a:r>
              <a:rPr lang="es-ES_tradnl" i="0" baseline="0" noProof="0" dirty="0" smtClean="0"/>
              <a:t>Es posible usar este marco en Brasil, y partes de Argentina y no tiene que fijar en los movimientos, pero todos las otras placas ahora serán corriendo con respecto a América del Sur.</a:t>
            </a:r>
          </a:p>
          <a:p>
            <a:endParaRPr lang="es-ES_tradnl" i="0" baseline="0" noProof="0" dirty="0" smtClean="0"/>
          </a:p>
          <a:p>
            <a:endParaRPr lang="es-ES_tradnl" baseline="0" noProof="0" dirty="0" smtClean="0"/>
          </a:p>
          <a:p>
            <a:endParaRPr lang="es-ES_tradnl" noProof="0" dirty="0" smtClean="0"/>
          </a:p>
        </p:txBody>
      </p:sp>
      <p:sp>
        <p:nvSpPr>
          <p:cNvPr id="4" name="Slide Number Placeholder 3"/>
          <p:cNvSpPr>
            <a:spLocks noGrp="1"/>
          </p:cNvSpPr>
          <p:nvPr>
            <p:ph type="sldNum" sz="quarter" idx="10"/>
          </p:nvPr>
        </p:nvSpPr>
        <p:spPr/>
        <p:txBody>
          <a:bodyPr/>
          <a:lstStyle/>
          <a:p>
            <a:fld id="{627097BF-FEFC-FB47-9CF7-B9A0F1DCE5B4}" type="slidenum">
              <a:rPr lang="en-US" smtClean="0"/>
              <a:t>11</a:t>
            </a:fld>
            <a:endParaRPr lang="en-US"/>
          </a:p>
        </p:txBody>
      </p:sp>
    </p:spTree>
    <p:extLst>
      <p:ext uri="{BB962C8B-B14F-4D97-AF65-F5344CB8AC3E}">
        <p14:creationId xmlns:p14="http://schemas.microsoft.com/office/powerpoint/2010/main" val="3134235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Nota –</a:t>
            </a:r>
          </a:p>
          <a:p>
            <a:endParaRPr lang="es-ES_tradnl" noProof="0" dirty="0" smtClean="0"/>
          </a:p>
          <a:p>
            <a:r>
              <a:rPr lang="es-ES_tradnl" noProof="0" dirty="0" smtClean="0"/>
              <a:t>Las</a:t>
            </a:r>
            <a:r>
              <a:rPr lang="es-ES_tradnl" baseline="0" noProof="0" dirty="0" smtClean="0"/>
              <a:t> estaciones en el este tiene </a:t>
            </a:r>
            <a:r>
              <a:rPr lang="es-ES_tradnl" baseline="0" noProof="0" dirty="0" err="1" smtClean="0"/>
              <a:t>zero</a:t>
            </a:r>
            <a:r>
              <a:rPr lang="es-ES_tradnl" baseline="0" noProof="0" dirty="0" smtClean="0"/>
              <a:t> velocidad.</a:t>
            </a:r>
          </a:p>
          <a:p>
            <a:endParaRPr lang="es-ES_tradnl" baseline="0" noProof="0" dirty="0" smtClean="0"/>
          </a:p>
          <a:p>
            <a:r>
              <a:rPr lang="es-ES_tradnl" baseline="0" noProof="0" dirty="0" smtClean="0"/>
              <a:t>Las de Nazca muestra el padrón de movimiento rígido de otra placa con respecto a América del Sur.</a:t>
            </a:r>
          </a:p>
          <a:p>
            <a:endParaRPr lang="es-ES_tradnl" baseline="0" noProof="0" dirty="0" smtClean="0"/>
          </a:p>
          <a:p>
            <a:r>
              <a:rPr lang="es-ES_tradnl" baseline="0" noProof="0" dirty="0" smtClean="0"/>
              <a:t>Vamos a ver como son formados los vectores en </a:t>
            </a:r>
            <a:r>
              <a:rPr lang="es-ES_tradnl" baseline="0" noProof="0" dirty="0" err="1" smtClean="0"/>
              <a:t>laregión</a:t>
            </a:r>
            <a:r>
              <a:rPr lang="es-ES_tradnl" baseline="0" noProof="0" dirty="0" smtClean="0"/>
              <a:t> de deformación.</a:t>
            </a:r>
          </a:p>
          <a:p>
            <a:endParaRPr lang="es-ES_tradnl" baseline="0" noProof="0" dirty="0" smtClean="0"/>
          </a:p>
          <a:p>
            <a:r>
              <a:rPr lang="es-ES_tradnl" baseline="0" noProof="0" dirty="0" smtClean="0"/>
              <a:t>Tenemos que tomar en cuenta, </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13</a:t>
            </a:fld>
            <a:endParaRPr lang="en-US"/>
          </a:p>
        </p:txBody>
      </p:sp>
    </p:spTree>
    <p:extLst>
      <p:ext uri="{BB962C8B-B14F-4D97-AF65-F5344CB8AC3E}">
        <p14:creationId xmlns:p14="http://schemas.microsoft.com/office/powerpoint/2010/main" val="2894326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noProof="0" dirty="0" smtClean="0"/>
              <a:t>En Australia es fácil, porque es rígida. Solo tiene que corregir por el efecto del polo de Euler.</a:t>
            </a:r>
          </a:p>
        </p:txBody>
      </p:sp>
      <p:sp>
        <p:nvSpPr>
          <p:cNvPr id="4" name="Slide Number Placeholder 3"/>
          <p:cNvSpPr>
            <a:spLocks noGrp="1"/>
          </p:cNvSpPr>
          <p:nvPr>
            <p:ph type="sldNum" sz="quarter" idx="10"/>
          </p:nvPr>
        </p:nvSpPr>
        <p:spPr/>
        <p:txBody>
          <a:bodyPr/>
          <a:lstStyle/>
          <a:p>
            <a:fld id="{2C959041-EDFF-CF44-AC7F-A8AECB154F71}" type="slidenum">
              <a:rPr lang="en-US" smtClean="0"/>
              <a:t>15</a:t>
            </a:fld>
            <a:endParaRPr lang="en-US"/>
          </a:p>
        </p:txBody>
      </p:sp>
    </p:spTree>
    <p:extLst>
      <p:ext uri="{BB962C8B-B14F-4D97-AF65-F5344CB8AC3E}">
        <p14:creationId xmlns:p14="http://schemas.microsoft.com/office/powerpoint/2010/main" val="787492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29C9F6-9D0D-7D46-9BBE-DDC44C03EE84}" type="datetimeFigureOut">
              <a:rPr lang="en-US" smtClean="0"/>
              <a:t>5/16/18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1229292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29C9F6-9D0D-7D46-9BBE-DDC44C03EE84}" type="datetimeFigureOut">
              <a:rPr lang="en-US" smtClean="0"/>
              <a:t>5/16/18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724593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29C9F6-9D0D-7D46-9BBE-DDC44C03EE84}" type="datetimeFigureOut">
              <a:rPr lang="en-US" smtClean="0"/>
              <a:t>5/16/18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1965210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29C9F6-9D0D-7D46-9BBE-DDC44C03EE84}" type="datetimeFigureOut">
              <a:rPr lang="en-US" smtClean="0"/>
              <a:t>5/16/18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712583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29C9F6-9D0D-7D46-9BBE-DDC44C03EE84}" type="datetimeFigureOut">
              <a:rPr lang="en-US" smtClean="0"/>
              <a:t>5/16/18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221613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29C9F6-9D0D-7D46-9BBE-DDC44C03EE84}" type="datetimeFigureOut">
              <a:rPr lang="en-US" smtClean="0"/>
              <a:t>5/16/18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3083843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29C9F6-9D0D-7D46-9BBE-DDC44C03EE84}" type="datetimeFigureOut">
              <a:rPr lang="en-US" smtClean="0"/>
              <a:t>5/16/18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3909536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29C9F6-9D0D-7D46-9BBE-DDC44C03EE84}" type="datetimeFigureOut">
              <a:rPr lang="en-US" smtClean="0"/>
              <a:t>5/16/18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1001413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29C9F6-9D0D-7D46-9BBE-DDC44C03EE84}" type="datetimeFigureOut">
              <a:rPr lang="en-US" smtClean="0"/>
              <a:t>5/16/18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1667413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29C9F6-9D0D-7D46-9BBE-DDC44C03EE84}" type="datetimeFigureOut">
              <a:rPr lang="en-US" smtClean="0"/>
              <a:t>5/16/18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4202916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29C9F6-9D0D-7D46-9BBE-DDC44C03EE84}" type="datetimeFigureOut">
              <a:rPr lang="en-US" smtClean="0"/>
              <a:t>5/16/18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25886996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29C9F6-9D0D-7D46-9BBE-DDC44C03EE84}" type="datetimeFigureOut">
              <a:rPr lang="en-US" smtClean="0"/>
              <a:t>5/16/18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C08346-8F19-CE40-9306-BFAE7BE776F0}" type="slidenum">
              <a:rPr lang="en-US" smtClean="0"/>
              <a:t>‹#›</a:t>
            </a:fld>
            <a:endParaRPr lang="en-US"/>
          </a:p>
        </p:txBody>
      </p:sp>
    </p:spTree>
    <p:extLst>
      <p:ext uri="{BB962C8B-B14F-4D97-AF65-F5344CB8AC3E}">
        <p14:creationId xmlns:p14="http://schemas.microsoft.com/office/powerpoint/2010/main" val="2235502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6.gif"/><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3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3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45367"/>
            <a:ext cx="9144000" cy="681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269" tIns="23134" rIns="46269" bIns="23134">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a:r>
              <a:rPr lang="es-ES_tradnl" sz="4000" dirty="0">
                <a:latin typeface="Times New Roman"/>
                <a:cs typeface="Papyrus" charset="0"/>
              </a:rPr>
              <a:t>Nuevas aplicaciones geodésicas en la agrimensura moderna.</a:t>
            </a:r>
          </a:p>
          <a:p>
            <a:pPr algn="ctr"/>
            <a:endParaRPr lang="es-ES_tradnl" sz="4000" b="0" dirty="0">
              <a:latin typeface="Times New Roman"/>
              <a:cs typeface="Papyrus" charset="0"/>
            </a:endParaRPr>
          </a:p>
          <a:p>
            <a:pPr algn="ctr"/>
            <a:r>
              <a:rPr lang="es-ES_tradnl" sz="4000" b="0" dirty="0">
                <a:latin typeface="Times New Roman"/>
                <a:cs typeface="Papyrus" charset="0"/>
              </a:rPr>
              <a:t>Universidad de Buenos Aires</a:t>
            </a:r>
          </a:p>
          <a:p>
            <a:pPr algn="ctr"/>
            <a:r>
              <a:rPr lang="es-ES_tradnl" sz="4000" b="0" dirty="0">
                <a:latin typeface="Times New Roman"/>
                <a:cs typeface="Papyrus" charset="0"/>
              </a:rPr>
              <a:t>Marzo-Mayo, 2018</a:t>
            </a:r>
          </a:p>
          <a:p>
            <a:pPr algn="ctr"/>
            <a:endParaRPr lang="es-ES_tradnl" sz="4000" b="0" dirty="0">
              <a:latin typeface="Times New Roman"/>
              <a:cs typeface="Papyrus" charset="0"/>
            </a:endParaRPr>
          </a:p>
          <a:p>
            <a:pPr algn="ctr"/>
            <a:endParaRPr lang="es-ES_tradnl" sz="4000" b="0" dirty="0">
              <a:latin typeface="Times New Roman"/>
              <a:cs typeface="Papyrus" charset="0"/>
            </a:endParaRPr>
          </a:p>
          <a:p>
            <a:pPr algn="ctr"/>
            <a:r>
              <a:rPr lang="es-ES_tradnl" sz="4000" b="0" dirty="0">
                <a:latin typeface="Times New Roman"/>
                <a:cs typeface="Papyrus" charset="0"/>
              </a:rPr>
              <a:t>Dr. Robert Smalley</a:t>
            </a:r>
          </a:p>
          <a:p>
            <a:pPr algn="ctr"/>
            <a:r>
              <a:rPr lang="es-ES_tradnl" sz="4000" b="0" dirty="0" err="1">
                <a:latin typeface="Times New Roman"/>
                <a:cs typeface="Papyrus" charset="0"/>
              </a:rPr>
              <a:t>Fulbright</a:t>
            </a:r>
            <a:r>
              <a:rPr lang="es-ES_tradnl" sz="4000" b="0" dirty="0">
                <a:latin typeface="Times New Roman"/>
                <a:cs typeface="Papyrus" charset="0"/>
              </a:rPr>
              <a:t> </a:t>
            </a:r>
            <a:r>
              <a:rPr lang="es-ES_tradnl" sz="4000" b="0" dirty="0" err="1">
                <a:latin typeface="Times New Roman"/>
                <a:cs typeface="Papyrus" charset="0"/>
              </a:rPr>
              <a:t>Scholar</a:t>
            </a:r>
            <a:endParaRPr lang="es-ES_tradnl" sz="4000" b="0" dirty="0">
              <a:latin typeface="Times New Roman"/>
              <a:cs typeface="Papyrus" charset="0"/>
            </a:endParaRPr>
          </a:p>
          <a:p>
            <a:pPr algn="ctr"/>
            <a:endParaRPr lang="es-ES_tradnl" sz="4000" b="0" dirty="0">
              <a:latin typeface="Times New Roman"/>
              <a:cs typeface="Papyrus" charset="0"/>
            </a:endParaRPr>
          </a:p>
          <a:p>
            <a:pPr algn="ctr"/>
            <a:r>
              <a:rPr lang="es-ES_tradnl" sz="4000" b="0" dirty="0">
                <a:latin typeface="Times New Roman"/>
                <a:cs typeface="Papyrus" charset="0"/>
              </a:rPr>
              <a:t>Reunión </a:t>
            </a:r>
            <a:r>
              <a:rPr lang="es-ES_tradnl" sz="4000" b="0" dirty="0" smtClean="0">
                <a:latin typeface="Times New Roman"/>
                <a:cs typeface="Papyrus" charset="0"/>
              </a:rPr>
              <a:t>6         Mayo 3, </a:t>
            </a:r>
            <a:r>
              <a:rPr lang="es-ES_tradnl" sz="4000" b="0" dirty="0">
                <a:latin typeface="Times New Roman"/>
                <a:cs typeface="Papyrus" charset="0"/>
              </a:rPr>
              <a:t>2018</a:t>
            </a:r>
            <a:endParaRPr lang="en-US" sz="4000" b="0" dirty="0">
              <a:latin typeface="Times New Roman"/>
              <a:cs typeface="Papyrus" charset="0"/>
            </a:endParaRPr>
          </a:p>
        </p:txBody>
      </p:sp>
    </p:spTree>
    <p:extLst>
      <p:ext uri="{BB962C8B-B14F-4D97-AF65-F5344CB8AC3E}">
        <p14:creationId xmlns:p14="http://schemas.microsoft.com/office/powerpoint/2010/main" val="211805356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descr="sam_map_itrf_ve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06600" y="0"/>
            <a:ext cx="5111795" cy="6858000"/>
          </a:xfrm>
          <a:prstGeom prst="rect">
            <a:avLst/>
          </a:prstGeom>
        </p:spPr>
      </p:pic>
    </p:spTree>
    <p:extLst>
      <p:ext uri="{BB962C8B-B14F-4D97-AF65-F5344CB8AC3E}">
        <p14:creationId xmlns:p14="http://schemas.microsoft.com/office/powerpoint/2010/main" val="95121764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sam_map_sam_ve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19300" y="0"/>
            <a:ext cx="5104534" cy="6858000"/>
          </a:xfrm>
          <a:prstGeom prst="rect">
            <a:avLst/>
          </a:prstGeom>
        </p:spPr>
      </p:pic>
    </p:spTree>
    <p:extLst>
      <p:ext uri="{BB962C8B-B14F-4D97-AF65-F5344CB8AC3E}">
        <p14:creationId xmlns:p14="http://schemas.microsoft.com/office/powerpoint/2010/main" val="316037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548867" name="Text Box 3"/>
          <p:cNvSpPr txBox="1">
            <a:spLocks noChangeArrowheads="1"/>
          </p:cNvSpPr>
          <p:nvPr/>
        </p:nvSpPr>
        <p:spPr bwMode="auto">
          <a:xfrm>
            <a:off x="0" y="0"/>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pPr>
            <a:endParaRPr lang="en-US" sz="2400">
              <a:latin typeface="Times" charset="0"/>
            </a:endParaRPr>
          </a:p>
        </p:txBody>
      </p:sp>
      <p:sp>
        <p:nvSpPr>
          <p:cNvPr id="548868" name="Text Box 4"/>
          <p:cNvSpPr txBox="1">
            <a:spLocks noChangeArrowheads="1"/>
          </p:cNvSpPr>
          <p:nvPr/>
        </p:nvSpPr>
        <p:spPr bwMode="auto">
          <a:xfrm>
            <a:off x="20638" y="838200"/>
            <a:ext cx="2574925"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pPr>
            <a:r>
              <a:rPr lang="es-ES_tradnl" sz="2800" dirty="0" smtClean="0">
                <a:latin typeface="Times New Roman"/>
                <a:cs typeface="Times New Roman"/>
              </a:rPr>
              <a:t>Proyección oblicua de Mercator por el polo de movimiento relativa entre la placa de América de Sur (fijo) y la placa de Nazca. </a:t>
            </a:r>
            <a:endParaRPr lang="es-ES_tradnl" sz="2800" dirty="0">
              <a:latin typeface="Times New Roman"/>
              <a:cs typeface="Times New Roman"/>
            </a:endParaRPr>
          </a:p>
        </p:txBody>
      </p:sp>
      <p:pic>
        <p:nvPicPr>
          <p:cNvPr id="2" name="Picture 1" descr="sam obliq merc about pole cop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60290" y="1"/>
            <a:ext cx="6871010" cy="6829198"/>
          </a:xfrm>
          <a:prstGeom prst="rect">
            <a:avLst/>
          </a:prstGeom>
        </p:spPr>
      </p:pic>
    </p:spTree>
    <p:extLst>
      <p:ext uri="{BB962C8B-B14F-4D97-AF65-F5344CB8AC3E}">
        <p14:creationId xmlns:p14="http://schemas.microsoft.com/office/powerpoint/2010/main" val="922529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131077" name="Text Box 5"/>
          <p:cNvSpPr txBox="1">
            <a:spLocks noChangeArrowheads="1"/>
          </p:cNvSpPr>
          <p:nvPr/>
        </p:nvSpPr>
        <p:spPr bwMode="auto">
          <a:xfrm>
            <a:off x="1625600" y="304800"/>
            <a:ext cx="27093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a:cs typeface="+mn-cs"/>
            </a:endParaRPr>
          </a:p>
        </p:txBody>
      </p:sp>
      <p:sp>
        <p:nvSpPr>
          <p:cNvPr id="131079" name="Text Box 7"/>
          <p:cNvSpPr txBox="1">
            <a:spLocks noChangeArrowheads="1"/>
          </p:cNvSpPr>
          <p:nvPr/>
        </p:nvSpPr>
        <p:spPr bwMode="auto">
          <a:xfrm>
            <a:off x="0" y="-152399"/>
            <a:ext cx="4334933" cy="698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sz="2800" dirty="0" smtClean="0">
                <a:latin typeface="Times New Roman"/>
                <a:cs typeface="Times New Roman"/>
              </a:rPr>
              <a:t>En una proyección </a:t>
            </a:r>
            <a:r>
              <a:rPr lang="es-ES_tradnl" sz="2800" dirty="0">
                <a:latin typeface="Times New Roman"/>
                <a:cs typeface="Times New Roman"/>
              </a:rPr>
              <a:t>oblicua de Mercator por el polo de movimiento/rotación entre la placa de América del Sur (fijo, marco) y la placa de </a:t>
            </a:r>
            <a:r>
              <a:rPr lang="es-ES_tradnl" sz="2800" dirty="0" smtClean="0">
                <a:latin typeface="Times New Roman"/>
                <a:cs typeface="Times New Roman"/>
              </a:rPr>
              <a:t>Nazca los vectores en las regiones con deformación muestran su movimiento con respecto la “placa” (el marco definido por el polo de Euler) de América del Sur.</a:t>
            </a:r>
          </a:p>
          <a:p>
            <a:pPr algn="ctr">
              <a:spcBef>
                <a:spcPct val="50000"/>
              </a:spcBef>
              <a:defRPr/>
            </a:pPr>
            <a:endParaRPr lang="es-ES_tradnl" sz="2800" dirty="0">
              <a:latin typeface="Times New Roman"/>
              <a:cs typeface="Times New Roman"/>
            </a:endParaRPr>
          </a:p>
          <a:p>
            <a:pPr algn="ctr">
              <a:spcBef>
                <a:spcPct val="50000"/>
              </a:spcBef>
              <a:defRPr/>
            </a:pPr>
            <a:r>
              <a:rPr lang="es-ES_tradnl" sz="2800" dirty="0" smtClean="0">
                <a:latin typeface="Times New Roman"/>
                <a:cs typeface="Times New Roman"/>
              </a:rPr>
              <a:t>Esas movimientos los importantes por la tectónica y geodinámica.</a:t>
            </a:r>
            <a:endParaRPr lang="es-ES_tradnl" sz="2800" dirty="0">
              <a:latin typeface="Times New Roman"/>
              <a:cs typeface="Times New Roman"/>
            </a:endParaRPr>
          </a:p>
        </p:txBody>
      </p:sp>
      <p:pic>
        <p:nvPicPr>
          <p:cNvPr id="2" name="Picture 1" descr="transmercplusdefo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62400" y="16385"/>
            <a:ext cx="5173114" cy="6893007"/>
          </a:xfrm>
          <a:prstGeom prst="rect">
            <a:avLst/>
          </a:prstGeom>
        </p:spPr>
      </p:pic>
    </p:spTree>
    <p:extLst>
      <p:ext uri="{BB962C8B-B14F-4D97-AF65-F5344CB8AC3E}">
        <p14:creationId xmlns:p14="http://schemas.microsoft.com/office/powerpoint/2010/main" val="2178658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0" y="368300"/>
            <a:ext cx="9144000" cy="5539979"/>
          </a:xfrm>
          <a:prstGeom prst="rect">
            <a:avLst/>
          </a:prstGeom>
          <a:noFill/>
        </p:spPr>
        <p:txBody>
          <a:bodyPr wrap="square" rtlCol="0">
            <a:spAutoFit/>
          </a:bodyPr>
          <a:lstStyle/>
          <a:p>
            <a:pPr algn="ctr"/>
            <a:r>
              <a:rPr lang="es-ES_tradnl" sz="2800" dirty="0" smtClean="0">
                <a:latin typeface="Times New Roman"/>
                <a:cs typeface="Times New Roman"/>
              </a:rPr>
              <a:t>Entonces tenemos 2 casos –</a:t>
            </a:r>
          </a:p>
          <a:p>
            <a:pPr algn="ctr"/>
            <a:endParaRPr lang="es-ES_tradnl" sz="2800" dirty="0" smtClean="0">
              <a:latin typeface="Times New Roman"/>
              <a:cs typeface="Times New Roman"/>
            </a:endParaRPr>
          </a:p>
          <a:p>
            <a:pPr algn="ctr"/>
            <a:r>
              <a:rPr lang="es-ES_tradnl" sz="2800" dirty="0" smtClean="0">
                <a:latin typeface="Times New Roman"/>
                <a:cs typeface="Times New Roman"/>
              </a:rPr>
              <a:t>Sin deformación – solamente movimiento de las placas. No hay problemas don coordinadas internas (GPS diferencial, pero solo si las coordinadas de la estación fija no son demasiado corridos con respecto a GPS.)</a:t>
            </a:r>
          </a:p>
          <a:p>
            <a:pPr algn="ctr"/>
            <a:r>
              <a:rPr lang="es-ES_tradnl" sz="2800" dirty="0" smtClean="0">
                <a:latin typeface="Times New Roman"/>
                <a:cs typeface="Times New Roman"/>
              </a:rPr>
              <a:t>El problema es con las coordinadas internas (los de GPS que no es fijo a tu placa).</a:t>
            </a:r>
          </a:p>
          <a:p>
            <a:pPr algn="ctr"/>
            <a:endParaRPr lang="es-ES_tradnl" sz="2800" dirty="0" smtClean="0">
              <a:latin typeface="Times New Roman"/>
              <a:cs typeface="Times New Roman"/>
            </a:endParaRPr>
          </a:p>
          <a:p>
            <a:pPr algn="ctr"/>
            <a:endParaRPr lang="es-ES_tradnl" sz="2800" dirty="0" smtClean="0">
              <a:latin typeface="Times New Roman"/>
              <a:cs typeface="Times New Roman"/>
            </a:endParaRPr>
          </a:p>
          <a:p>
            <a:pPr algn="ctr"/>
            <a:r>
              <a:rPr lang="es-ES_tradnl" sz="2800" dirty="0" smtClean="0">
                <a:latin typeface="Times New Roman"/>
                <a:cs typeface="Times New Roman"/>
              </a:rPr>
              <a:t>Con deformación – tiene problemas con ambas coordinadas, internas y externas, porque las </a:t>
            </a:r>
            <a:r>
              <a:rPr lang="es-ES_tradnl" sz="2800" dirty="0" err="1" smtClean="0">
                <a:latin typeface="Times New Roman"/>
                <a:cs typeface="Times New Roman"/>
              </a:rPr>
              <a:t>lineas</a:t>
            </a:r>
            <a:r>
              <a:rPr lang="es-ES_tradnl" sz="2800" dirty="0" smtClean="0">
                <a:latin typeface="Times New Roman"/>
                <a:cs typeface="Times New Roman"/>
              </a:rPr>
              <a:t> de base no son constante. </a:t>
            </a:r>
            <a:endParaRPr lang="es-ES_tradnl" dirty="0" smtClean="0"/>
          </a:p>
          <a:p>
            <a:endParaRPr lang="es-ES_tradnl" dirty="0"/>
          </a:p>
        </p:txBody>
      </p:sp>
    </p:spTree>
    <p:extLst>
      <p:ext uri="{BB962C8B-B14F-4D97-AF65-F5344CB8AC3E}">
        <p14:creationId xmlns:p14="http://schemas.microsoft.com/office/powerpoint/2010/main" val="27165722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descr="rigid plate rotation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2425" y="0"/>
            <a:ext cx="8281851" cy="6858000"/>
          </a:xfrm>
          <a:prstGeom prst="rect">
            <a:avLst/>
          </a:prstGeom>
        </p:spPr>
      </p:pic>
      <p:sp>
        <p:nvSpPr>
          <p:cNvPr id="2" name="Rectangle 1"/>
          <p:cNvSpPr/>
          <p:nvPr/>
        </p:nvSpPr>
        <p:spPr>
          <a:xfrm>
            <a:off x="208438" y="4192601"/>
            <a:ext cx="2569934" cy="523220"/>
          </a:xfrm>
          <a:prstGeom prst="rect">
            <a:avLst/>
          </a:prstGeom>
        </p:spPr>
        <p:txBody>
          <a:bodyPr wrap="none">
            <a:spAutoFit/>
          </a:bodyPr>
          <a:lstStyle/>
          <a:p>
            <a:r>
              <a:rPr lang="es-ES_tradnl" sz="2800" dirty="0">
                <a:latin typeface="Times New Roman"/>
                <a:cs typeface="Times New Roman"/>
              </a:rPr>
              <a:t>Sin deformación</a:t>
            </a:r>
            <a:endParaRPr lang="en-US" sz="2800" dirty="0"/>
          </a:p>
        </p:txBody>
      </p:sp>
    </p:spTree>
    <p:extLst>
      <p:ext uri="{BB962C8B-B14F-4D97-AF65-F5344CB8AC3E}">
        <p14:creationId xmlns:p14="http://schemas.microsoft.com/office/powerpoint/2010/main" val="130789188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17410" name="Picture 4" descr="hand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2884488"/>
            <a:ext cx="8763000"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5"/>
          <p:cNvSpPr txBox="1">
            <a:spLocks noChangeArrowheads="1"/>
          </p:cNvSpPr>
          <p:nvPr/>
        </p:nvSpPr>
        <p:spPr bwMode="auto">
          <a:xfrm>
            <a:off x="0" y="411163"/>
            <a:ext cx="9144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dirty="0" smtClean="0">
                <a:latin typeface="Times New Roman"/>
                <a:cs typeface="Times New Roman"/>
              </a:rPr>
              <a:t>Ahora: Deformaciones y sismos</a:t>
            </a:r>
          </a:p>
          <a:p>
            <a:pPr algn="ctr" eaLnBrk="1" hangingPunct="1">
              <a:spcBef>
                <a:spcPct val="50000"/>
              </a:spcBef>
            </a:pPr>
            <a:endParaRPr lang="es-ES_tradnl" b="0" dirty="0">
              <a:latin typeface="Times New Roman"/>
              <a:cs typeface="Times New Roman"/>
            </a:endParaRPr>
          </a:p>
          <a:p>
            <a:pPr algn="ctr" eaLnBrk="1" hangingPunct="1">
              <a:spcBef>
                <a:spcPct val="50000"/>
              </a:spcBef>
            </a:pPr>
            <a:r>
              <a:rPr lang="es-ES_tradnl" b="0" dirty="0" smtClean="0">
                <a:latin typeface="Times New Roman"/>
                <a:cs typeface="Times New Roman"/>
              </a:rPr>
              <a:t>y como afectan la agrimensura.</a:t>
            </a:r>
            <a:endParaRPr lang="es-ES_tradnl" b="0" dirty="0">
              <a:latin typeface="Times New Roman"/>
              <a:cs typeface="Times New Roman"/>
            </a:endParaRPr>
          </a:p>
        </p:txBody>
      </p:sp>
    </p:spTree>
    <p:extLst>
      <p:ext uri="{BB962C8B-B14F-4D97-AF65-F5344CB8AC3E}">
        <p14:creationId xmlns:p14="http://schemas.microsoft.com/office/powerpoint/2010/main" val="7302491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descr="tiposdedeformación.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6852" y="812799"/>
            <a:ext cx="7692840" cy="5063067"/>
          </a:xfrm>
          <a:prstGeom prst="rect">
            <a:avLst/>
          </a:prstGeom>
        </p:spPr>
      </p:pic>
      <p:sp>
        <p:nvSpPr>
          <p:cNvPr id="2" name="Rectangle 1"/>
          <p:cNvSpPr/>
          <p:nvPr/>
        </p:nvSpPr>
        <p:spPr>
          <a:xfrm>
            <a:off x="1004293" y="6156868"/>
            <a:ext cx="1511389" cy="369332"/>
          </a:xfrm>
          <a:prstGeom prst="rect">
            <a:avLst/>
          </a:prstGeom>
        </p:spPr>
        <p:txBody>
          <a:bodyPr wrap="none">
            <a:spAutoFit/>
          </a:bodyPr>
          <a:lstStyle/>
          <a:p>
            <a:r>
              <a:rPr lang="es-ES_tradnl" dirty="0" smtClean="0">
                <a:latin typeface="Times New Roman"/>
                <a:cs typeface="Times New Roman"/>
              </a:rPr>
              <a:t>d) Quebradizo</a:t>
            </a:r>
            <a:endParaRPr lang="en-US" dirty="0"/>
          </a:p>
        </p:txBody>
      </p:sp>
    </p:spTree>
    <p:extLst>
      <p:ext uri="{BB962C8B-B14F-4D97-AF65-F5344CB8AC3E}">
        <p14:creationId xmlns:p14="http://schemas.microsoft.com/office/powerpoint/2010/main" val="351077447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descr="BlockElastic.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4500" y="876300"/>
            <a:ext cx="8255000" cy="5092700"/>
          </a:xfrm>
          <a:prstGeom prst="rect">
            <a:avLst/>
          </a:prstGeom>
        </p:spPr>
      </p:pic>
    </p:spTree>
    <p:extLst>
      <p:ext uri="{BB962C8B-B14F-4D97-AF65-F5344CB8AC3E}">
        <p14:creationId xmlns:p14="http://schemas.microsoft.com/office/powerpoint/2010/main" val="1695623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descr="intseisalldipsoverla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22400" y="931333"/>
            <a:ext cx="6278880" cy="5013960"/>
          </a:xfrm>
          <a:prstGeom prst="rect">
            <a:avLst/>
          </a:prstGeom>
        </p:spPr>
      </p:pic>
      <p:sp>
        <p:nvSpPr>
          <p:cNvPr id="4" name="TextBox 3"/>
          <p:cNvSpPr txBox="1"/>
          <p:nvPr/>
        </p:nvSpPr>
        <p:spPr>
          <a:xfrm>
            <a:off x="0" y="135469"/>
            <a:ext cx="9144000" cy="523220"/>
          </a:xfrm>
          <a:prstGeom prst="rect">
            <a:avLst/>
          </a:prstGeom>
          <a:noFill/>
        </p:spPr>
        <p:txBody>
          <a:bodyPr wrap="square" rtlCol="0">
            <a:spAutoFit/>
          </a:bodyPr>
          <a:lstStyle/>
          <a:p>
            <a:pPr algn="ctr"/>
            <a:r>
              <a:rPr lang="es-ES_tradnl" sz="2800" dirty="0" smtClean="0">
                <a:latin typeface="Times New Roman"/>
                <a:cs typeface="Times New Roman"/>
              </a:rPr>
              <a:t>Deformación inter-sísmica</a:t>
            </a:r>
            <a:endParaRPr lang="es-ES_tradnl" sz="2800" dirty="0">
              <a:latin typeface="Times New Roman"/>
              <a:cs typeface="Times New Roman"/>
            </a:endParaRPr>
          </a:p>
        </p:txBody>
      </p:sp>
    </p:spTree>
    <p:extLst>
      <p:ext uri="{BB962C8B-B14F-4D97-AF65-F5344CB8AC3E}">
        <p14:creationId xmlns:p14="http://schemas.microsoft.com/office/powerpoint/2010/main" val="4020793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1638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4663" y="-441325"/>
            <a:ext cx="10025063" cy="779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8627" name="Text Box 3"/>
          <p:cNvSpPr txBox="1">
            <a:spLocks noChangeArrowheads="1"/>
          </p:cNvSpPr>
          <p:nvPr/>
        </p:nvSpPr>
        <p:spPr bwMode="auto">
          <a:xfrm>
            <a:off x="-474662" y="762000"/>
            <a:ext cx="99234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s-ES_tradnl" sz="2400" b="1" smtClean="0">
                <a:latin typeface="Times" charset="0"/>
                <a:cs typeface="+mn-cs"/>
              </a:rPr>
              <a:t>Mediciones en el campo</a:t>
            </a:r>
            <a:endParaRPr lang="es-ES_tradnl" sz="2400" b="1">
              <a:latin typeface="Times" charset="0"/>
              <a:cs typeface="+mn-cs"/>
            </a:endParaRPr>
          </a:p>
        </p:txBody>
      </p:sp>
    </p:spTree>
    <p:extLst>
      <p:ext uri="{BB962C8B-B14F-4D97-AF65-F5344CB8AC3E}">
        <p14:creationId xmlns:p14="http://schemas.microsoft.com/office/powerpoint/2010/main" val="3165036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strikeslipfigure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632" y="1659463"/>
            <a:ext cx="8954720" cy="3826933"/>
          </a:xfrm>
          <a:prstGeom prst="rect">
            <a:avLst/>
          </a:prstGeom>
        </p:spPr>
      </p:pic>
      <p:sp>
        <p:nvSpPr>
          <p:cNvPr id="5" name="TextBox 4"/>
          <p:cNvSpPr txBox="1"/>
          <p:nvPr/>
        </p:nvSpPr>
        <p:spPr>
          <a:xfrm>
            <a:off x="16937" y="135469"/>
            <a:ext cx="9144000" cy="523220"/>
          </a:xfrm>
          <a:prstGeom prst="rect">
            <a:avLst/>
          </a:prstGeom>
          <a:noFill/>
        </p:spPr>
        <p:txBody>
          <a:bodyPr wrap="square" rtlCol="0">
            <a:spAutoFit/>
          </a:bodyPr>
          <a:lstStyle/>
          <a:p>
            <a:pPr algn="ctr"/>
            <a:r>
              <a:rPr lang="es-ES_tradnl" sz="2800" dirty="0" smtClean="0">
                <a:latin typeface="Times New Roman"/>
                <a:cs typeface="Times New Roman"/>
              </a:rPr>
              <a:t>Modelo de deformación inter-sísmica</a:t>
            </a:r>
            <a:endParaRPr lang="es-ES_tradnl" sz="2800" dirty="0">
              <a:latin typeface="Times New Roman"/>
              <a:cs typeface="Times New Roman"/>
            </a:endParaRPr>
          </a:p>
        </p:txBody>
      </p:sp>
      <p:sp>
        <p:nvSpPr>
          <p:cNvPr id="6" name="TextBox 5"/>
          <p:cNvSpPr txBox="1"/>
          <p:nvPr/>
        </p:nvSpPr>
        <p:spPr>
          <a:xfrm>
            <a:off x="0" y="5774269"/>
            <a:ext cx="9144000" cy="523220"/>
          </a:xfrm>
          <a:prstGeom prst="rect">
            <a:avLst/>
          </a:prstGeom>
          <a:noFill/>
        </p:spPr>
        <p:txBody>
          <a:bodyPr wrap="square" rtlCol="0">
            <a:spAutoFit/>
          </a:bodyPr>
          <a:lstStyle/>
          <a:p>
            <a:pPr algn="ctr"/>
            <a:r>
              <a:rPr lang="es-ES_tradnl" sz="2800" dirty="0" smtClean="0">
                <a:latin typeface="Times New Roman"/>
                <a:cs typeface="Times New Roman"/>
              </a:rPr>
              <a:t>V(x)</a:t>
            </a:r>
            <a:r>
              <a:rPr lang="es-ES_tradnl" sz="2800" dirty="0" smtClean="0">
                <a:latin typeface="Symbol" charset="2"/>
                <a:cs typeface="Symbol" charset="2"/>
              </a:rPr>
              <a:t>~</a:t>
            </a:r>
            <a:r>
              <a:rPr lang="es-ES_tradnl" sz="2800" dirty="0" smtClean="0">
                <a:latin typeface="Times New Roman"/>
                <a:cs typeface="Times New Roman"/>
              </a:rPr>
              <a:t>V*tan(x/D)               w(x)</a:t>
            </a:r>
            <a:r>
              <a:rPr lang="es-ES_tradnl" sz="2800" dirty="0">
                <a:latin typeface="Symbol" charset="2"/>
                <a:cs typeface="Symbol" charset="2"/>
              </a:rPr>
              <a:t> ~</a:t>
            </a:r>
            <a:r>
              <a:rPr lang="es-ES_tradnl" sz="2800" dirty="0">
                <a:latin typeface="Times New Roman"/>
                <a:cs typeface="Times New Roman"/>
              </a:rPr>
              <a:t>V</a:t>
            </a:r>
            <a:r>
              <a:rPr lang="es-ES_tradnl" sz="2800" dirty="0" smtClean="0">
                <a:latin typeface="Times New Roman"/>
                <a:cs typeface="Times New Roman"/>
              </a:rPr>
              <a:t>*t*tan</a:t>
            </a:r>
            <a:r>
              <a:rPr lang="es-ES_tradnl" sz="2800" dirty="0">
                <a:latin typeface="Times New Roman"/>
                <a:cs typeface="Times New Roman"/>
              </a:rPr>
              <a:t>(x/D</a:t>
            </a:r>
            <a:r>
              <a:rPr lang="es-ES_tradnl" sz="2800" dirty="0" smtClean="0">
                <a:latin typeface="Times New Roman"/>
                <a:cs typeface="Times New Roman"/>
              </a:rPr>
              <a:t>)</a:t>
            </a:r>
            <a:endParaRPr lang="es-ES_tradnl" sz="2800" dirty="0">
              <a:latin typeface="Times New Roman"/>
              <a:cs typeface="Times New Roman"/>
            </a:endParaRPr>
          </a:p>
        </p:txBody>
      </p:sp>
    </p:spTree>
    <p:extLst>
      <p:ext uri="{BB962C8B-B14F-4D97-AF65-F5344CB8AC3E}">
        <p14:creationId xmlns:p14="http://schemas.microsoft.com/office/powerpoint/2010/main" val="1325014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4" name="Picture 3" descr="stkslpfaultalong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51000" y="2362200"/>
            <a:ext cx="5842000" cy="2120900"/>
          </a:xfrm>
          <a:prstGeom prst="rect">
            <a:avLst/>
          </a:prstGeom>
        </p:spPr>
      </p:pic>
    </p:spTree>
    <p:extLst>
      <p:ext uri="{BB962C8B-B14F-4D97-AF65-F5344CB8AC3E}">
        <p14:creationId xmlns:p14="http://schemas.microsoft.com/office/powerpoint/2010/main" val="3007407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3877733" y="2184400"/>
            <a:ext cx="184666" cy="369332"/>
          </a:xfrm>
          <a:prstGeom prst="rect">
            <a:avLst/>
          </a:prstGeom>
          <a:noFill/>
        </p:spPr>
        <p:txBody>
          <a:bodyPr wrap="none" rtlCol="0">
            <a:spAutoFit/>
          </a:bodyPr>
          <a:lstStyle/>
          <a:p>
            <a:endParaRPr lang="en-US" dirty="0"/>
          </a:p>
        </p:txBody>
      </p:sp>
      <p:pic>
        <p:nvPicPr>
          <p:cNvPr id="3" name="Picture 2" descr="eqcoseis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22400" y="1058325"/>
            <a:ext cx="6604000" cy="5130800"/>
          </a:xfrm>
          <a:prstGeom prst="rect">
            <a:avLst/>
          </a:prstGeom>
        </p:spPr>
      </p:pic>
      <p:sp>
        <p:nvSpPr>
          <p:cNvPr id="4" name="TextBox 3"/>
          <p:cNvSpPr txBox="1"/>
          <p:nvPr/>
        </p:nvSpPr>
        <p:spPr>
          <a:xfrm>
            <a:off x="0" y="254000"/>
            <a:ext cx="9144000" cy="523220"/>
          </a:xfrm>
          <a:prstGeom prst="rect">
            <a:avLst/>
          </a:prstGeom>
          <a:noFill/>
        </p:spPr>
        <p:txBody>
          <a:bodyPr wrap="square" rtlCol="0">
            <a:spAutoFit/>
          </a:bodyPr>
          <a:lstStyle/>
          <a:p>
            <a:pPr algn="ctr"/>
            <a:r>
              <a:rPr lang="es-ES_tradnl" sz="2800" dirty="0" smtClean="0">
                <a:latin typeface="Times New Roman"/>
                <a:cs typeface="Times New Roman"/>
              </a:rPr>
              <a:t>Deformación </a:t>
            </a:r>
            <a:r>
              <a:rPr lang="es-ES_tradnl" sz="2800" dirty="0" err="1" smtClean="0">
                <a:latin typeface="Times New Roman"/>
                <a:cs typeface="Times New Roman"/>
              </a:rPr>
              <a:t>co</a:t>
            </a:r>
            <a:r>
              <a:rPr lang="es-ES_tradnl" sz="2800" dirty="0" smtClean="0">
                <a:latin typeface="Times New Roman"/>
                <a:cs typeface="Times New Roman"/>
              </a:rPr>
              <a:t>-sísmica</a:t>
            </a:r>
            <a:endParaRPr lang="es-ES_tradnl" sz="2800" dirty="0">
              <a:latin typeface="Times New Roman"/>
              <a:cs typeface="Times New Roman"/>
            </a:endParaRPr>
          </a:p>
        </p:txBody>
      </p:sp>
    </p:spTree>
    <p:extLst>
      <p:ext uri="{BB962C8B-B14F-4D97-AF65-F5344CB8AC3E}">
        <p14:creationId xmlns:p14="http://schemas.microsoft.com/office/powerpoint/2010/main" val="137564968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descr="plot_ss_3d.sh.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97000" y="457200"/>
            <a:ext cx="6345936" cy="5919216"/>
          </a:xfrm>
          <a:prstGeom prst="rect">
            <a:avLst/>
          </a:prstGeom>
        </p:spPr>
      </p:pic>
    </p:spTree>
    <p:extLst>
      <p:ext uri="{BB962C8B-B14F-4D97-AF65-F5344CB8AC3E}">
        <p14:creationId xmlns:p14="http://schemas.microsoft.com/office/powerpoint/2010/main" val="1014022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3877733" y="2184400"/>
            <a:ext cx="184666" cy="369332"/>
          </a:xfrm>
          <a:prstGeom prst="rect">
            <a:avLst/>
          </a:prstGeom>
          <a:noFill/>
        </p:spPr>
        <p:txBody>
          <a:bodyPr wrap="none" rtlCol="0">
            <a:spAutoFit/>
          </a:bodyPr>
          <a:lstStyle/>
          <a:p>
            <a:endParaRPr lang="en-US" dirty="0"/>
          </a:p>
        </p:txBody>
      </p:sp>
      <p:pic>
        <p:nvPicPr>
          <p:cNvPr id="3" name="Picture 2" descr="wholecycle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40936" y="1181100"/>
            <a:ext cx="6362700" cy="5156200"/>
          </a:xfrm>
          <a:prstGeom prst="rect">
            <a:avLst/>
          </a:prstGeom>
        </p:spPr>
      </p:pic>
      <p:sp>
        <p:nvSpPr>
          <p:cNvPr id="4" name="TextBox 3"/>
          <p:cNvSpPr txBox="1"/>
          <p:nvPr/>
        </p:nvSpPr>
        <p:spPr>
          <a:xfrm>
            <a:off x="0" y="254000"/>
            <a:ext cx="9144000" cy="523220"/>
          </a:xfrm>
          <a:prstGeom prst="rect">
            <a:avLst/>
          </a:prstGeom>
          <a:noFill/>
        </p:spPr>
        <p:txBody>
          <a:bodyPr wrap="square" rtlCol="0">
            <a:spAutoFit/>
          </a:bodyPr>
          <a:lstStyle/>
          <a:p>
            <a:pPr algn="ctr"/>
            <a:r>
              <a:rPr lang="es-ES_tradnl" sz="2800" dirty="0" smtClean="0">
                <a:latin typeface="Times New Roman"/>
                <a:cs typeface="Times New Roman"/>
              </a:rPr>
              <a:t>Combinación de las deformaciones inter- y </a:t>
            </a:r>
            <a:r>
              <a:rPr lang="es-ES_tradnl" sz="2800" dirty="0" err="1" smtClean="0">
                <a:latin typeface="Times New Roman"/>
                <a:cs typeface="Times New Roman"/>
              </a:rPr>
              <a:t>co</a:t>
            </a:r>
            <a:r>
              <a:rPr lang="es-ES_tradnl" sz="2800" dirty="0" smtClean="0">
                <a:latin typeface="Times New Roman"/>
                <a:cs typeface="Times New Roman"/>
              </a:rPr>
              <a:t>-sísmica</a:t>
            </a:r>
            <a:endParaRPr lang="es-ES_tradnl" sz="2800" dirty="0">
              <a:latin typeface="Times New Roman"/>
              <a:cs typeface="Times New Roman"/>
            </a:endParaRPr>
          </a:p>
        </p:txBody>
      </p:sp>
      <p:cxnSp>
        <p:nvCxnSpPr>
          <p:cNvPr id="6" name="Straight Connector 5"/>
          <p:cNvCxnSpPr/>
          <p:nvPr/>
        </p:nvCxnSpPr>
        <p:spPr>
          <a:xfrm>
            <a:off x="4842933" y="1591733"/>
            <a:ext cx="291253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913466" y="5825068"/>
            <a:ext cx="2912534"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101159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53250" name="Picture 2" descr="fig ss new s&amp;b 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2713" y="257175"/>
            <a:ext cx="567848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3"/>
          <p:cNvSpPr txBox="1">
            <a:spLocks noChangeArrowheads="1"/>
          </p:cNvSpPr>
          <p:nvPr/>
        </p:nvSpPr>
        <p:spPr bwMode="auto">
          <a:xfrm>
            <a:off x="5748338" y="347137"/>
            <a:ext cx="3319462"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spcBef>
                <a:spcPct val="50000"/>
              </a:spcBef>
            </a:pPr>
            <a:r>
              <a:rPr lang="es-ES_tradnl" b="0" dirty="0" smtClean="0">
                <a:latin typeface="Times New Roman"/>
                <a:cs typeface="Times New Roman"/>
              </a:rPr>
              <a:t>Efecto de la inclinación de la falla</a:t>
            </a:r>
          </a:p>
          <a:p>
            <a:pPr>
              <a:spcBef>
                <a:spcPct val="50000"/>
              </a:spcBef>
            </a:pPr>
            <a:r>
              <a:rPr lang="es-ES_tradnl" b="0" dirty="0" smtClean="0">
                <a:latin typeface="Times New Roman"/>
                <a:cs typeface="Times New Roman"/>
              </a:rPr>
              <a:t>La falla es cerrada desde el superficie hasta una profundidad D (no un largo por la dirección de la </a:t>
            </a:r>
            <a:r>
              <a:rPr lang="es-ES_tradnl" b="0" dirty="0" err="1" smtClean="0">
                <a:latin typeface="Times New Roman"/>
                <a:cs typeface="Times New Roman"/>
              </a:rPr>
              <a:t>inclinacion</a:t>
            </a:r>
            <a:r>
              <a:rPr lang="es-ES_tradnl" b="0" dirty="0" smtClean="0">
                <a:latin typeface="Times New Roman"/>
                <a:cs typeface="Times New Roman"/>
              </a:rPr>
              <a:t> de D)</a:t>
            </a:r>
          </a:p>
          <a:p>
            <a:pPr>
              <a:spcBef>
                <a:spcPct val="50000"/>
              </a:spcBef>
            </a:pPr>
            <a:endParaRPr lang="es-ES_tradnl" b="0" dirty="0" smtClean="0">
              <a:latin typeface="Times New Roman"/>
              <a:cs typeface="Times New Roman"/>
            </a:endParaRPr>
          </a:p>
          <a:p>
            <a:pPr>
              <a:spcBef>
                <a:spcPct val="50000"/>
              </a:spcBef>
            </a:pPr>
            <a:r>
              <a:rPr lang="es-ES_tradnl" b="0" dirty="0" smtClean="0">
                <a:latin typeface="Times New Roman"/>
                <a:cs typeface="Times New Roman"/>
              </a:rPr>
              <a:t>La falla es libre desde D hasta infinito.</a:t>
            </a:r>
            <a:endParaRPr lang="es-ES_tradnl" b="0" dirty="0">
              <a:latin typeface="Times New Roman"/>
              <a:cs typeface="Times New Roman"/>
            </a:endParaRPr>
          </a:p>
        </p:txBody>
      </p:sp>
      <p:sp>
        <p:nvSpPr>
          <p:cNvPr id="53252" name="Line 4"/>
          <p:cNvSpPr>
            <a:spLocks noChangeShapeType="1"/>
          </p:cNvSpPr>
          <p:nvPr/>
        </p:nvSpPr>
        <p:spPr bwMode="auto">
          <a:xfrm>
            <a:off x="3733800" y="6324600"/>
            <a:ext cx="474663" cy="533400"/>
          </a:xfrm>
          <a:prstGeom prst="line">
            <a:avLst/>
          </a:prstGeom>
          <a:noFill/>
          <a:ln w="31750">
            <a:solidFill>
              <a:srgbClr val="00FF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3253" name="Line 5"/>
          <p:cNvSpPr>
            <a:spLocks noChangeShapeType="1"/>
          </p:cNvSpPr>
          <p:nvPr/>
        </p:nvSpPr>
        <p:spPr bwMode="auto">
          <a:xfrm>
            <a:off x="3733800" y="2424113"/>
            <a:ext cx="474663" cy="533400"/>
          </a:xfrm>
          <a:prstGeom prst="line">
            <a:avLst/>
          </a:prstGeom>
          <a:noFill/>
          <a:ln w="31750">
            <a:solidFill>
              <a:srgbClr val="00FF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 name="TextBox 1"/>
          <p:cNvSpPr txBox="1"/>
          <p:nvPr/>
        </p:nvSpPr>
        <p:spPr>
          <a:xfrm>
            <a:off x="3712451" y="5890182"/>
            <a:ext cx="326682" cy="369332"/>
          </a:xfrm>
          <a:prstGeom prst="rect">
            <a:avLst/>
          </a:prstGeom>
          <a:noFill/>
        </p:spPr>
        <p:txBody>
          <a:bodyPr wrap="none" rtlCol="0">
            <a:spAutoFit/>
          </a:bodyPr>
          <a:lstStyle/>
          <a:p>
            <a:r>
              <a:rPr lang="en-US" dirty="0" smtClean="0"/>
              <a:t>D</a:t>
            </a:r>
            <a:endParaRPr lang="en-US" dirty="0"/>
          </a:p>
        </p:txBody>
      </p:sp>
    </p:spTree>
    <p:extLst>
      <p:ext uri="{BB962C8B-B14F-4D97-AF65-F5344CB8AC3E}">
        <p14:creationId xmlns:p14="http://schemas.microsoft.com/office/powerpoint/2010/main" val="27193275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5427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57DFCA1A-2C45-9A4D-8C6B-3805D06D8402}" type="slidenum">
              <a:rPr lang="en-US" sz="1200">
                <a:solidFill>
                  <a:srgbClr val="D38E27"/>
                </a:solidFill>
                <a:latin typeface="Papyrus" charset="0"/>
                <a:cs typeface="Papyrus" charset="0"/>
              </a:rPr>
              <a:pPr eaLnBrk="1" hangingPunct="1"/>
              <a:t>26</a:t>
            </a:fld>
            <a:endParaRPr lang="en-US" sz="1200">
              <a:solidFill>
                <a:srgbClr val="D38E27"/>
              </a:solidFill>
              <a:latin typeface="Papyrus" charset="0"/>
              <a:cs typeface="Papyrus" charset="0"/>
            </a:endParaRPr>
          </a:p>
        </p:txBody>
      </p:sp>
      <p:pic>
        <p:nvPicPr>
          <p:cNvPr id="54274" name="Picture 2" descr="fig ss new s&amp;b 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81" y="257175"/>
            <a:ext cx="567848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3"/>
          <p:cNvSpPr txBox="1">
            <a:spLocks noChangeArrowheads="1"/>
          </p:cNvSpPr>
          <p:nvPr/>
        </p:nvSpPr>
        <p:spPr bwMode="auto">
          <a:xfrm>
            <a:off x="5604933" y="42343"/>
            <a:ext cx="3539067" cy="6340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spcBef>
                <a:spcPct val="50000"/>
              </a:spcBef>
            </a:pPr>
            <a:r>
              <a:rPr lang="es-ES_tradnl" b="0" dirty="0" smtClean="0">
                <a:latin typeface="Times New Roman"/>
                <a:cs typeface="Times New Roman"/>
              </a:rPr>
              <a:t>El </a:t>
            </a:r>
            <a:r>
              <a:rPr lang="es-ES_tradnl" b="0" dirty="0" err="1" smtClean="0">
                <a:latin typeface="Times New Roman"/>
                <a:cs typeface="Times New Roman"/>
              </a:rPr>
              <a:t>padron</a:t>
            </a:r>
            <a:r>
              <a:rPr lang="es-ES_tradnl" b="0" dirty="0" smtClean="0">
                <a:latin typeface="Times New Roman"/>
                <a:cs typeface="Times New Roman"/>
              </a:rPr>
              <a:t> de la deformación en el superficie es </a:t>
            </a:r>
            <a:r>
              <a:rPr lang="es-ES_tradnl" b="0" u="sng" dirty="0" smtClean="0">
                <a:latin typeface="Times New Roman"/>
                <a:cs typeface="Times New Roman"/>
              </a:rPr>
              <a:t>lo mismo </a:t>
            </a:r>
            <a:r>
              <a:rPr lang="es-ES_tradnl" b="0" dirty="0" smtClean="0">
                <a:latin typeface="Times New Roman"/>
                <a:cs typeface="Times New Roman"/>
              </a:rPr>
              <a:t>como una falla vertical, pero vinculado con la terminación de la falla abajo.</a:t>
            </a:r>
          </a:p>
          <a:p>
            <a:pPr>
              <a:spcBef>
                <a:spcPct val="50000"/>
              </a:spcBef>
            </a:pPr>
            <a:r>
              <a:rPr lang="es-ES_tradnl" b="0" dirty="0" smtClean="0">
                <a:latin typeface="Times New Roman"/>
                <a:cs typeface="Times New Roman"/>
              </a:rPr>
              <a:t>Se puede estimar la inclinación por la distancia entre en centro de </a:t>
            </a:r>
            <a:r>
              <a:rPr lang="es-ES_tradnl" b="0" dirty="0" err="1" smtClean="0">
                <a:latin typeface="Times New Roman"/>
                <a:cs typeface="Times New Roman"/>
              </a:rPr>
              <a:t>deformacion</a:t>
            </a:r>
            <a:r>
              <a:rPr lang="es-ES_tradnl" b="0" dirty="0" smtClean="0">
                <a:latin typeface="Times New Roman"/>
                <a:cs typeface="Times New Roman"/>
              </a:rPr>
              <a:t>, la falla en el superficie y la </a:t>
            </a:r>
            <a:r>
              <a:rPr lang="es-ES_tradnl" b="0" dirty="0" err="1" smtClean="0">
                <a:latin typeface="Times New Roman"/>
                <a:cs typeface="Times New Roman"/>
              </a:rPr>
              <a:t>profuncidad</a:t>
            </a:r>
            <a:r>
              <a:rPr lang="es-ES_tradnl" b="0" dirty="0" smtClean="0">
                <a:latin typeface="Times New Roman"/>
                <a:cs typeface="Times New Roman"/>
              </a:rPr>
              <a:t> de cierre de la falla.</a:t>
            </a:r>
            <a:endParaRPr lang="es-ES_tradnl" b="0" dirty="0">
              <a:latin typeface="Times New Roman"/>
              <a:cs typeface="Times New Roman"/>
            </a:endParaRPr>
          </a:p>
        </p:txBody>
      </p:sp>
      <p:sp>
        <p:nvSpPr>
          <p:cNvPr id="54276" name="Line 6"/>
          <p:cNvSpPr>
            <a:spLocks noChangeShapeType="1"/>
          </p:cNvSpPr>
          <p:nvPr/>
        </p:nvSpPr>
        <p:spPr bwMode="auto">
          <a:xfrm>
            <a:off x="3744913" y="6324600"/>
            <a:ext cx="474662" cy="533400"/>
          </a:xfrm>
          <a:prstGeom prst="line">
            <a:avLst/>
          </a:prstGeom>
          <a:noFill/>
          <a:ln w="31750">
            <a:solidFill>
              <a:srgbClr val="00FF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4277" name="Line 7"/>
          <p:cNvSpPr>
            <a:spLocks noChangeShapeType="1"/>
          </p:cNvSpPr>
          <p:nvPr/>
        </p:nvSpPr>
        <p:spPr bwMode="auto">
          <a:xfrm>
            <a:off x="3759200" y="2438400"/>
            <a:ext cx="474663" cy="533400"/>
          </a:xfrm>
          <a:prstGeom prst="line">
            <a:avLst/>
          </a:prstGeom>
          <a:noFill/>
          <a:ln w="31750">
            <a:solidFill>
              <a:srgbClr val="00FF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0782183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stkslp_creep.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51000" y="2120900"/>
            <a:ext cx="5842000" cy="2616200"/>
          </a:xfrm>
          <a:prstGeom prst="rect">
            <a:avLst/>
          </a:prstGeom>
        </p:spPr>
      </p:pic>
    </p:spTree>
    <p:extLst>
      <p:ext uri="{BB962C8B-B14F-4D97-AF65-F5344CB8AC3E}">
        <p14:creationId xmlns:p14="http://schemas.microsoft.com/office/powerpoint/2010/main" val="1217255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5529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CCDA8857-1A82-2849-A14C-76FD70A06CD2}" type="slidenum">
              <a:rPr lang="en-US" sz="1200">
                <a:solidFill>
                  <a:srgbClr val="D38E27"/>
                </a:solidFill>
                <a:latin typeface="Papyrus" charset="0"/>
                <a:cs typeface="Papyrus" charset="0"/>
              </a:rPr>
              <a:pPr eaLnBrk="1" hangingPunct="1"/>
              <a:t>28</a:t>
            </a:fld>
            <a:endParaRPr lang="en-US" sz="1200">
              <a:solidFill>
                <a:srgbClr val="D38E27"/>
              </a:solidFill>
              <a:latin typeface="Papyrus" charset="0"/>
              <a:cs typeface="Papyrus" charset="0"/>
            </a:endParaRPr>
          </a:p>
        </p:txBody>
      </p:sp>
      <p:pic>
        <p:nvPicPr>
          <p:cNvPr id="55298" name="Picture 4" descr="realigned_dippi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0" y="685800"/>
            <a:ext cx="4300538"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5" descr="dippi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2400" y="685800"/>
            <a:ext cx="4291013"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Rectangle 6"/>
          <p:cNvSpPr>
            <a:spLocks noChangeArrowheads="1"/>
          </p:cNvSpPr>
          <p:nvPr/>
        </p:nvSpPr>
        <p:spPr bwMode="auto">
          <a:xfrm>
            <a:off x="4572000" y="685800"/>
            <a:ext cx="4343400" cy="2667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Papyrus" charset="0"/>
            </a:endParaRPr>
          </a:p>
        </p:txBody>
      </p:sp>
      <p:sp>
        <p:nvSpPr>
          <p:cNvPr id="55301" name="Freeform 8"/>
          <p:cNvSpPr>
            <a:spLocks/>
          </p:cNvSpPr>
          <p:nvPr/>
        </p:nvSpPr>
        <p:spPr bwMode="auto">
          <a:xfrm>
            <a:off x="6110288" y="990600"/>
            <a:ext cx="1371600" cy="1524000"/>
          </a:xfrm>
          <a:custGeom>
            <a:avLst/>
            <a:gdLst>
              <a:gd name="T0" fmla="*/ 2147483647 w 864"/>
              <a:gd name="T1" fmla="*/ 2147483647 h 960"/>
              <a:gd name="T2" fmla="*/ 0 w 864"/>
              <a:gd name="T3" fmla="*/ 2147483647 h 960"/>
              <a:gd name="T4" fmla="*/ 2147483647 w 864"/>
              <a:gd name="T5" fmla="*/ 0 h 960"/>
              <a:gd name="T6" fmla="*/ 2147483647 w 864"/>
              <a:gd name="T7" fmla="*/ 2147483647 h 960"/>
              <a:gd name="T8" fmla="*/ 2147483647 w 864"/>
              <a:gd name="T9" fmla="*/ 2147483647 h 960"/>
              <a:gd name="T10" fmla="*/ 2147483647 w 864"/>
              <a:gd name="T11" fmla="*/ 2147483647 h 960"/>
              <a:gd name="T12" fmla="*/ 0 60000 65536"/>
              <a:gd name="T13" fmla="*/ 0 60000 65536"/>
              <a:gd name="T14" fmla="*/ 0 60000 65536"/>
              <a:gd name="T15" fmla="*/ 0 60000 65536"/>
              <a:gd name="T16" fmla="*/ 0 60000 65536"/>
              <a:gd name="T17" fmla="*/ 0 60000 65536"/>
              <a:gd name="T18" fmla="*/ 0 w 864"/>
              <a:gd name="T19" fmla="*/ 0 h 960"/>
              <a:gd name="T20" fmla="*/ 864 w 864"/>
              <a:gd name="T21" fmla="*/ 960 h 960"/>
            </a:gdLst>
            <a:ahLst/>
            <a:cxnLst>
              <a:cxn ang="T12">
                <a:pos x="T0" y="T1"/>
              </a:cxn>
              <a:cxn ang="T13">
                <a:pos x="T2" y="T3"/>
              </a:cxn>
              <a:cxn ang="T14">
                <a:pos x="T4" y="T5"/>
              </a:cxn>
              <a:cxn ang="T15">
                <a:pos x="T6" y="T7"/>
              </a:cxn>
              <a:cxn ang="T16">
                <a:pos x="T8" y="T9"/>
              </a:cxn>
              <a:cxn ang="T17">
                <a:pos x="T10" y="T11"/>
              </a:cxn>
            </a:cxnLst>
            <a:rect l="T18" t="T19" r="T20" b="T21"/>
            <a:pathLst>
              <a:path w="864" h="960">
                <a:moveTo>
                  <a:pt x="480" y="960"/>
                </a:moveTo>
                <a:lnTo>
                  <a:pt x="0" y="480"/>
                </a:lnTo>
                <a:lnTo>
                  <a:pt x="672" y="0"/>
                </a:lnTo>
                <a:lnTo>
                  <a:pt x="864" y="192"/>
                </a:lnTo>
                <a:lnTo>
                  <a:pt x="480" y="480"/>
                </a:lnTo>
                <a:lnTo>
                  <a:pt x="480" y="960"/>
                </a:lnTo>
                <a:close/>
              </a:path>
            </a:pathLst>
          </a:custGeom>
          <a:solidFill>
            <a:srgbClr val="00FF00"/>
          </a:solidFill>
          <a:ln w="9525">
            <a:solidFill>
              <a:schemeClr val="tx1"/>
            </a:solidFill>
            <a:round/>
            <a:headEnd/>
            <a:tailEnd/>
          </a:ln>
        </p:spPr>
        <p:txBody>
          <a:bodyPr/>
          <a:lstStyle/>
          <a:p>
            <a:endParaRPr lang="en-US"/>
          </a:p>
        </p:txBody>
      </p:sp>
      <p:sp>
        <p:nvSpPr>
          <p:cNvPr id="55302" name="Freeform 9"/>
          <p:cNvSpPr>
            <a:spLocks/>
          </p:cNvSpPr>
          <p:nvPr/>
        </p:nvSpPr>
        <p:spPr bwMode="auto">
          <a:xfrm>
            <a:off x="6796088" y="914400"/>
            <a:ext cx="1066800" cy="1600200"/>
          </a:xfrm>
          <a:custGeom>
            <a:avLst/>
            <a:gdLst>
              <a:gd name="T0" fmla="*/ 0 w 672"/>
              <a:gd name="T1" fmla="*/ 2147483647 h 1008"/>
              <a:gd name="T2" fmla="*/ 2147483647 w 672"/>
              <a:gd name="T3" fmla="*/ 0 h 1008"/>
              <a:gd name="T4" fmla="*/ 2147483647 w 672"/>
              <a:gd name="T5" fmla="*/ 2147483647 h 1008"/>
              <a:gd name="T6" fmla="*/ 0 w 672"/>
              <a:gd name="T7" fmla="*/ 2147483647 h 1008"/>
              <a:gd name="T8" fmla="*/ 0 w 672"/>
              <a:gd name="T9" fmla="*/ 2147483647 h 1008"/>
              <a:gd name="T10" fmla="*/ 0 60000 65536"/>
              <a:gd name="T11" fmla="*/ 0 60000 65536"/>
              <a:gd name="T12" fmla="*/ 0 60000 65536"/>
              <a:gd name="T13" fmla="*/ 0 60000 65536"/>
              <a:gd name="T14" fmla="*/ 0 60000 65536"/>
              <a:gd name="T15" fmla="*/ 0 w 672"/>
              <a:gd name="T16" fmla="*/ 0 h 1008"/>
              <a:gd name="T17" fmla="*/ 672 w 672"/>
              <a:gd name="T18" fmla="*/ 1008 h 1008"/>
            </a:gdLst>
            <a:ahLst/>
            <a:cxnLst>
              <a:cxn ang="T10">
                <a:pos x="T0" y="T1"/>
              </a:cxn>
              <a:cxn ang="T11">
                <a:pos x="T2" y="T3"/>
              </a:cxn>
              <a:cxn ang="T12">
                <a:pos x="T4" y="T5"/>
              </a:cxn>
              <a:cxn ang="T13">
                <a:pos x="T6" y="T7"/>
              </a:cxn>
              <a:cxn ang="T14">
                <a:pos x="T8" y="T9"/>
              </a:cxn>
            </a:cxnLst>
            <a:rect l="T15" t="T16" r="T17" b="T18"/>
            <a:pathLst>
              <a:path w="672" h="1008">
                <a:moveTo>
                  <a:pt x="0" y="576"/>
                </a:moveTo>
                <a:lnTo>
                  <a:pt x="672" y="0"/>
                </a:lnTo>
                <a:lnTo>
                  <a:pt x="672" y="432"/>
                </a:lnTo>
                <a:lnTo>
                  <a:pt x="0" y="1008"/>
                </a:lnTo>
                <a:lnTo>
                  <a:pt x="0" y="576"/>
                </a:lnTo>
                <a:close/>
              </a:path>
            </a:pathLst>
          </a:custGeom>
          <a:solidFill>
            <a:schemeClr val="accent2"/>
          </a:solidFill>
          <a:ln w="9525">
            <a:solidFill>
              <a:schemeClr val="tx1"/>
            </a:solidFill>
            <a:round/>
            <a:headEnd/>
            <a:tailEnd/>
          </a:ln>
        </p:spPr>
        <p:txBody>
          <a:bodyPr/>
          <a:lstStyle/>
          <a:p>
            <a:endParaRPr lang="en-US"/>
          </a:p>
        </p:txBody>
      </p:sp>
      <p:sp>
        <p:nvSpPr>
          <p:cNvPr id="55303" name="Line 10"/>
          <p:cNvSpPr>
            <a:spLocks noChangeShapeType="1"/>
          </p:cNvSpPr>
          <p:nvPr/>
        </p:nvSpPr>
        <p:spPr bwMode="auto">
          <a:xfrm>
            <a:off x="6034088" y="990600"/>
            <a:ext cx="24384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04" name="Line 11"/>
          <p:cNvSpPr>
            <a:spLocks noChangeShapeType="1"/>
          </p:cNvSpPr>
          <p:nvPr/>
        </p:nvSpPr>
        <p:spPr bwMode="auto">
          <a:xfrm>
            <a:off x="5729288" y="1828800"/>
            <a:ext cx="24384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05" name="Line 14"/>
          <p:cNvSpPr>
            <a:spLocks noChangeShapeType="1"/>
          </p:cNvSpPr>
          <p:nvPr/>
        </p:nvSpPr>
        <p:spPr bwMode="auto">
          <a:xfrm>
            <a:off x="6796088" y="457200"/>
            <a:ext cx="0" cy="6019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92470033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4" name="Picture 3" descr="eq.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22400" y="914400"/>
            <a:ext cx="6278880" cy="5013960"/>
          </a:xfrm>
          <a:prstGeom prst="rect">
            <a:avLst/>
          </a:prstGeom>
        </p:spPr>
      </p:pic>
    </p:spTree>
    <p:extLst>
      <p:ext uri="{BB962C8B-B14F-4D97-AF65-F5344CB8AC3E}">
        <p14:creationId xmlns:p14="http://schemas.microsoft.com/office/powerpoint/2010/main" val="1726262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ITRF2014-vel cop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889000"/>
            <a:ext cx="9144000" cy="5938251"/>
          </a:xfrm>
          <a:prstGeom prst="rect">
            <a:avLst/>
          </a:prstGeom>
        </p:spPr>
      </p:pic>
      <p:sp>
        <p:nvSpPr>
          <p:cNvPr id="3" name="TextBox 2"/>
          <p:cNvSpPr txBox="1"/>
          <p:nvPr/>
        </p:nvSpPr>
        <p:spPr>
          <a:xfrm>
            <a:off x="0" y="203200"/>
            <a:ext cx="9144000" cy="523220"/>
          </a:xfrm>
          <a:prstGeom prst="rect">
            <a:avLst/>
          </a:prstGeom>
          <a:noFill/>
        </p:spPr>
        <p:txBody>
          <a:bodyPr wrap="square" rtlCol="0">
            <a:spAutoFit/>
          </a:bodyPr>
          <a:lstStyle/>
          <a:p>
            <a:pPr algn="ctr"/>
            <a:r>
              <a:rPr lang="es-ES_tradnl" sz="2800" dirty="0" smtClean="0">
                <a:latin typeface="Times New Roman"/>
                <a:cs typeface="Times New Roman"/>
              </a:rPr>
              <a:t>ITRF2014 NNR campo de velocidades horizontales</a:t>
            </a:r>
            <a:endParaRPr lang="es-ES_tradnl" sz="2800" dirty="0">
              <a:latin typeface="Times New Roman"/>
              <a:cs typeface="Times New Roman"/>
            </a:endParaRPr>
          </a:p>
        </p:txBody>
      </p:sp>
    </p:spTree>
    <p:extLst>
      <p:ext uri="{BB962C8B-B14F-4D97-AF65-F5344CB8AC3E}">
        <p14:creationId xmlns:p14="http://schemas.microsoft.com/office/powerpoint/2010/main" val="76084991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578562" name="Rectangle 2"/>
          <p:cNvSpPr>
            <a:spLocks noChangeArrowheads="1"/>
          </p:cNvSpPr>
          <p:nvPr/>
        </p:nvSpPr>
        <p:spPr bwMode="auto">
          <a:xfrm>
            <a:off x="4605338" y="3276600"/>
            <a:ext cx="3048000" cy="28956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11776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0938" y="-457200"/>
            <a:ext cx="4622801" cy="780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55788" y="-282575"/>
            <a:ext cx="7288212" cy="714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8565" name="Rectangle 5"/>
          <p:cNvSpPr>
            <a:spLocks noChangeArrowheads="1"/>
          </p:cNvSpPr>
          <p:nvPr/>
        </p:nvSpPr>
        <p:spPr bwMode="auto">
          <a:xfrm rot="-882513">
            <a:off x="5849938" y="255588"/>
            <a:ext cx="2235200" cy="605631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8566" name="Text Box 6"/>
          <p:cNvSpPr txBox="1">
            <a:spLocks noChangeArrowheads="1"/>
          </p:cNvSpPr>
          <p:nvPr/>
        </p:nvSpPr>
        <p:spPr bwMode="auto">
          <a:xfrm>
            <a:off x="7924800" y="914400"/>
            <a:ext cx="8810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sz="1200">
                <a:latin typeface="Times" charset="0"/>
                <a:cs typeface="+mn-cs"/>
              </a:rPr>
              <a:t>All vectors with respect to stable S. America defined by GPS</a:t>
            </a:r>
          </a:p>
        </p:txBody>
      </p:sp>
    </p:spTree>
    <p:extLst>
      <p:ext uri="{BB962C8B-B14F-4D97-AF65-F5344CB8AC3E}">
        <p14:creationId xmlns:p14="http://schemas.microsoft.com/office/powerpoint/2010/main" val="2900720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11878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09600"/>
            <a:ext cx="9144000" cy="728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7257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12083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493713"/>
            <a:ext cx="7848600" cy="592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1635" name="Text Box 3"/>
          <p:cNvSpPr txBox="1">
            <a:spLocks noChangeArrowheads="1"/>
          </p:cNvSpPr>
          <p:nvPr/>
        </p:nvSpPr>
        <p:spPr bwMode="auto">
          <a:xfrm>
            <a:off x="3352800" y="6172200"/>
            <a:ext cx="335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sz="2400">
                <a:latin typeface="Times" charset="0"/>
                <a:cs typeface="+mn-cs"/>
              </a:rPr>
              <a:t>Degrees South</a:t>
            </a:r>
          </a:p>
        </p:txBody>
      </p:sp>
      <p:sp>
        <p:nvSpPr>
          <p:cNvPr id="581636" name="Text Box 4"/>
          <p:cNvSpPr txBox="1">
            <a:spLocks noChangeArrowheads="1"/>
          </p:cNvSpPr>
          <p:nvPr/>
        </p:nvSpPr>
        <p:spPr bwMode="auto">
          <a:xfrm rot="-5400000">
            <a:off x="-1167606" y="3220244"/>
            <a:ext cx="4265612"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sz="2400">
                <a:latin typeface="Times" charset="0"/>
                <a:cs typeface="+mn-cs"/>
              </a:rPr>
              <a:t>mm/year east/west component</a:t>
            </a:r>
          </a:p>
        </p:txBody>
      </p:sp>
    </p:spTree>
    <p:extLst>
      <p:ext uri="{BB962C8B-B14F-4D97-AF65-F5344CB8AC3E}">
        <p14:creationId xmlns:p14="http://schemas.microsoft.com/office/powerpoint/2010/main" val="657447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121857"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22238"/>
            <a:ext cx="9144000"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2659" name="Line 3"/>
          <p:cNvSpPr>
            <a:spLocks noChangeShapeType="1"/>
          </p:cNvSpPr>
          <p:nvPr/>
        </p:nvSpPr>
        <p:spPr bwMode="auto">
          <a:xfrm flipH="1" flipV="1">
            <a:off x="2303463" y="685800"/>
            <a:ext cx="1692275" cy="510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548856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1228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18400" y="0"/>
            <a:ext cx="4403725"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2"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738" y="-304800"/>
            <a:ext cx="8001000" cy="698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684" name="Rectangle 4"/>
          <p:cNvSpPr>
            <a:spLocks noChangeArrowheads="1"/>
          </p:cNvSpPr>
          <p:nvPr/>
        </p:nvSpPr>
        <p:spPr bwMode="auto">
          <a:xfrm rot="-1303671">
            <a:off x="1684338" y="184150"/>
            <a:ext cx="2779712" cy="38862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891065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12697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8418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8"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35463" y="871538"/>
            <a:ext cx="4808537" cy="420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7780" name="Text Box 4"/>
          <p:cNvSpPr txBox="1">
            <a:spLocks noChangeArrowheads="1"/>
          </p:cNvSpPr>
          <p:nvPr/>
        </p:nvSpPr>
        <p:spPr bwMode="auto">
          <a:xfrm>
            <a:off x="4808538" y="5334000"/>
            <a:ext cx="4132262"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sz="2400">
                <a:latin typeface="Times" charset="0"/>
                <a:cs typeface="+mn-cs"/>
              </a:rPr>
              <a:t>Simple corner condition models for interaction of Antarctic, S. American and Scotia plates.</a:t>
            </a:r>
          </a:p>
        </p:txBody>
      </p:sp>
    </p:spTree>
    <p:extLst>
      <p:ext uri="{BB962C8B-B14F-4D97-AF65-F5344CB8AC3E}">
        <p14:creationId xmlns:p14="http://schemas.microsoft.com/office/powerpoint/2010/main" val="1063035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Effect-of-coseismic-deformation-on-the-cadastre-and-geodetic-network.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96237"/>
            <a:ext cx="9144000" cy="4613945"/>
          </a:xfrm>
          <a:prstGeom prst="rect">
            <a:avLst/>
          </a:prstGeom>
        </p:spPr>
      </p:pic>
    </p:spTree>
    <p:extLst>
      <p:ext uri="{BB962C8B-B14F-4D97-AF65-F5344CB8AC3E}">
        <p14:creationId xmlns:p14="http://schemas.microsoft.com/office/powerpoint/2010/main" val="374873424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bduction cartoon.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196" y="0"/>
            <a:ext cx="6120384" cy="6858000"/>
          </a:xfrm>
          <a:prstGeom prst="rect">
            <a:avLst/>
          </a:prstGeom>
        </p:spPr>
      </p:pic>
      <p:sp>
        <p:nvSpPr>
          <p:cNvPr id="114694" name="Text Box 6"/>
          <p:cNvSpPr txBox="1">
            <a:spLocks noChangeArrowheads="1"/>
          </p:cNvSpPr>
          <p:nvPr/>
        </p:nvSpPr>
        <p:spPr bwMode="auto">
          <a:xfrm>
            <a:off x="338667" y="6096000"/>
            <a:ext cx="31157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cs typeface="+mn-cs"/>
              </a:rPr>
              <a:t>After Hyndman</a:t>
            </a:r>
          </a:p>
        </p:txBody>
      </p:sp>
      <p:sp>
        <p:nvSpPr>
          <p:cNvPr id="114695" name="Text Box 7"/>
          <p:cNvSpPr txBox="1">
            <a:spLocks noChangeArrowheads="1"/>
          </p:cNvSpPr>
          <p:nvPr/>
        </p:nvSpPr>
        <p:spPr bwMode="auto">
          <a:xfrm>
            <a:off x="4809067" y="2120900"/>
            <a:ext cx="4334933"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s-ES_tradnl" sz="2800" u="sng" dirty="0" err="1" smtClean="0">
                <a:latin typeface="Times New Roman"/>
                <a:cs typeface="Times New Roman"/>
              </a:rPr>
              <a:t>Cartoons</a:t>
            </a:r>
            <a:r>
              <a:rPr lang="es-ES_tradnl" sz="2800" dirty="0" smtClean="0">
                <a:latin typeface="Times New Roman"/>
                <a:cs typeface="Times New Roman"/>
              </a:rPr>
              <a:t> por la deformación de la placa arriba durante el periodo entre sísmico y </a:t>
            </a:r>
            <a:r>
              <a:rPr lang="es-ES_tradnl" sz="2800" dirty="0" err="1" smtClean="0">
                <a:latin typeface="Times New Roman"/>
                <a:cs typeface="Times New Roman"/>
              </a:rPr>
              <a:t>co</a:t>
            </a:r>
            <a:r>
              <a:rPr lang="es-ES_tradnl" sz="2800" dirty="0" smtClean="0">
                <a:latin typeface="Times New Roman"/>
                <a:cs typeface="Times New Roman"/>
              </a:rPr>
              <a:t> sísmico etapas del ciclo de los sismos.</a:t>
            </a:r>
          </a:p>
        </p:txBody>
      </p:sp>
    </p:spTree>
    <p:extLst>
      <p:ext uri="{BB962C8B-B14F-4D97-AF65-F5344CB8AC3E}">
        <p14:creationId xmlns:p14="http://schemas.microsoft.com/office/powerpoint/2010/main" val="1140365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platemotio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3387"/>
            <a:ext cx="9144000" cy="6264613"/>
          </a:xfrm>
          <a:prstGeom prst="rect">
            <a:avLst/>
          </a:prstGeom>
        </p:spPr>
      </p:pic>
      <p:sp>
        <p:nvSpPr>
          <p:cNvPr id="3" name="TextBox 2"/>
          <p:cNvSpPr txBox="1"/>
          <p:nvPr/>
        </p:nvSpPr>
        <p:spPr>
          <a:xfrm>
            <a:off x="0" y="63500"/>
            <a:ext cx="9144000" cy="523220"/>
          </a:xfrm>
          <a:prstGeom prst="rect">
            <a:avLst/>
          </a:prstGeom>
          <a:noFill/>
        </p:spPr>
        <p:txBody>
          <a:bodyPr wrap="square" rtlCol="0">
            <a:spAutoFit/>
          </a:bodyPr>
          <a:lstStyle/>
          <a:p>
            <a:pPr algn="ctr"/>
            <a:r>
              <a:rPr lang="en-US" sz="2800" dirty="0" smtClean="0">
                <a:latin typeface="Times New Roman"/>
                <a:cs typeface="Times New Roman"/>
              </a:rPr>
              <a:t>El </a:t>
            </a:r>
            <a:r>
              <a:rPr lang="en-US" sz="2800" dirty="0" err="1" smtClean="0">
                <a:latin typeface="Times New Roman"/>
                <a:cs typeface="Times New Roman"/>
              </a:rPr>
              <a:t>problema</a:t>
            </a:r>
            <a:endParaRPr lang="en-US" sz="2800" dirty="0">
              <a:latin typeface="Times New Roman"/>
              <a:cs typeface="Times New Roman"/>
            </a:endParaRPr>
          </a:p>
        </p:txBody>
      </p:sp>
    </p:spTree>
    <p:extLst>
      <p:ext uri="{BB962C8B-B14F-4D97-AF65-F5344CB8AC3E}">
        <p14:creationId xmlns:p14="http://schemas.microsoft.com/office/powerpoint/2010/main" val="93537596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032000" y="1524000"/>
            <a:ext cx="5080000" cy="3810000"/>
          </a:xfrm>
          <a:prstGeom prst="rect">
            <a:avLst/>
          </a:prstGeom>
        </p:spPr>
      </p:pic>
    </p:spTree>
    <p:extLst>
      <p:ext uri="{BB962C8B-B14F-4D97-AF65-F5344CB8AC3E}">
        <p14:creationId xmlns:p14="http://schemas.microsoft.com/office/powerpoint/2010/main" val="334883498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ITRF2014-vel cop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889000"/>
            <a:ext cx="9144000" cy="5938251"/>
          </a:xfrm>
          <a:prstGeom prst="rect">
            <a:avLst/>
          </a:prstGeom>
        </p:spPr>
      </p:pic>
      <p:sp>
        <p:nvSpPr>
          <p:cNvPr id="3" name="TextBox 2"/>
          <p:cNvSpPr txBox="1"/>
          <p:nvPr/>
        </p:nvSpPr>
        <p:spPr>
          <a:xfrm>
            <a:off x="0" y="203200"/>
            <a:ext cx="9144000" cy="523220"/>
          </a:xfrm>
          <a:prstGeom prst="rect">
            <a:avLst/>
          </a:prstGeom>
          <a:noFill/>
        </p:spPr>
        <p:txBody>
          <a:bodyPr wrap="square" rtlCol="0">
            <a:spAutoFit/>
          </a:bodyPr>
          <a:lstStyle/>
          <a:p>
            <a:pPr algn="ctr"/>
            <a:r>
              <a:rPr lang="es-ES_tradnl" sz="2800" dirty="0" smtClean="0">
                <a:latin typeface="Times New Roman"/>
                <a:cs typeface="Times New Roman"/>
              </a:rPr>
              <a:t>ITRF2014 NNR campo de velocidades horizontales</a:t>
            </a:r>
            <a:endParaRPr lang="es-ES_tradnl" sz="2800" dirty="0">
              <a:latin typeface="Times New Roman"/>
              <a:cs typeface="Times New Roman"/>
            </a:endParaRPr>
          </a:p>
        </p:txBody>
      </p:sp>
    </p:spTree>
    <p:extLst>
      <p:ext uri="{BB962C8B-B14F-4D97-AF65-F5344CB8AC3E}">
        <p14:creationId xmlns:p14="http://schemas.microsoft.com/office/powerpoint/2010/main" val="17797975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6" name="Picture 5" descr="bra.mapa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6049530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540674" name="Text Box 2"/>
          <p:cNvSpPr txBox="1">
            <a:spLocks noChangeArrowheads="1"/>
          </p:cNvSpPr>
          <p:nvPr/>
        </p:nvSpPr>
        <p:spPr bwMode="auto">
          <a:xfrm>
            <a:off x="0" y="723900"/>
            <a:ext cx="1760538"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sz="2400" b="1">
                <a:latin typeface="Times" charset="0"/>
                <a:cs typeface="+mn-cs"/>
              </a:rPr>
              <a:t>Velocities of IGS global tracking GPS sites in ITRF. Small circles for European and North American plate poles shown. Velocities are tangent to small circles.</a:t>
            </a:r>
          </a:p>
        </p:txBody>
      </p:sp>
      <p:pic>
        <p:nvPicPr>
          <p:cNvPr id="18434"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11325" y="285750"/>
            <a:ext cx="7297738"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2748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2662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79588" y="285750"/>
            <a:ext cx="7296150"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7843" name="Text Box 3"/>
          <p:cNvSpPr txBox="1">
            <a:spLocks noChangeArrowheads="1"/>
          </p:cNvSpPr>
          <p:nvPr/>
        </p:nvSpPr>
        <p:spPr bwMode="auto">
          <a:xfrm>
            <a:off x="0" y="609600"/>
            <a:ext cx="20320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sz="2400" b="1">
                <a:latin typeface="Times" charset="0"/>
                <a:cs typeface="+mn-cs"/>
              </a:rPr>
              <a:t>Small circles about South America - Nazca and South America - Scotia relative poles of rotation</a:t>
            </a:r>
          </a:p>
        </p:txBody>
      </p:sp>
    </p:spTree>
    <p:extLst>
      <p:ext uri="{BB962C8B-B14F-4D97-AF65-F5344CB8AC3E}">
        <p14:creationId xmlns:p14="http://schemas.microsoft.com/office/powerpoint/2010/main" val="1795257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10869</TotalTime>
  <Words>3048</Words>
  <Application>Microsoft Macintosh PowerPoint</Application>
  <PresentationFormat>On-screen Show (4:3)</PresentationFormat>
  <Paragraphs>236</Paragraphs>
  <Slides>37</Slides>
  <Notes>21</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unknown unknown</dc:creator>
  <cp:lastModifiedBy>unknown unknown</cp:lastModifiedBy>
  <cp:revision>320</cp:revision>
  <dcterms:created xsi:type="dcterms:W3CDTF">2018-04-18T01:24:05Z</dcterms:created>
  <dcterms:modified xsi:type="dcterms:W3CDTF">2018-05-16T12:00:55Z</dcterms:modified>
</cp:coreProperties>
</file>