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258" r:id="rId3"/>
    <p:sldId id="259" r:id="rId4"/>
    <p:sldId id="260" r:id="rId5"/>
    <p:sldId id="427" r:id="rId6"/>
    <p:sldId id="261" r:id="rId7"/>
    <p:sldId id="262" r:id="rId8"/>
    <p:sldId id="340" r:id="rId9"/>
    <p:sldId id="341" r:id="rId10"/>
    <p:sldId id="407" r:id="rId11"/>
    <p:sldId id="342" r:id="rId12"/>
    <p:sldId id="403" r:id="rId13"/>
    <p:sldId id="401" r:id="rId14"/>
    <p:sldId id="406" r:id="rId15"/>
    <p:sldId id="343" r:id="rId16"/>
    <p:sldId id="408" r:id="rId17"/>
    <p:sldId id="344" r:id="rId18"/>
    <p:sldId id="409" r:id="rId19"/>
    <p:sldId id="345" r:id="rId20"/>
    <p:sldId id="404" r:id="rId21"/>
    <p:sldId id="410" r:id="rId22"/>
    <p:sldId id="413" r:id="rId23"/>
    <p:sldId id="415" r:id="rId24"/>
    <p:sldId id="421" r:id="rId25"/>
    <p:sldId id="414" r:id="rId26"/>
    <p:sldId id="419" r:id="rId27"/>
    <p:sldId id="411" r:id="rId28"/>
    <p:sldId id="412" r:id="rId29"/>
    <p:sldId id="422" r:id="rId30"/>
    <p:sldId id="423" r:id="rId31"/>
    <p:sldId id="424" r:id="rId32"/>
    <p:sldId id="425" r:id="rId33"/>
    <p:sldId id="426" r:id="rId34"/>
    <p:sldId id="416" r:id="rId35"/>
    <p:sldId id="433" r:id="rId36"/>
    <p:sldId id="417" r:id="rId37"/>
    <p:sldId id="428" r:id="rId38"/>
    <p:sldId id="438" r:id="rId39"/>
    <p:sldId id="439" r:id="rId40"/>
    <p:sldId id="429" r:id="rId41"/>
    <p:sldId id="420" r:id="rId42"/>
    <p:sldId id="430" r:id="rId43"/>
    <p:sldId id="434" r:id="rId44"/>
    <p:sldId id="441" r:id="rId45"/>
    <p:sldId id="435" r:id="rId46"/>
    <p:sldId id="442" r:id="rId47"/>
    <p:sldId id="436" r:id="rId48"/>
    <p:sldId id="437" r:id="rId49"/>
    <p:sldId id="44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66" autoAdjust="0"/>
  </p:normalViewPr>
  <p:slideViewPr>
    <p:cSldViewPr snapToGrid="0" snapToObjects="1">
      <p:cViewPr>
        <p:scale>
          <a:sx n="75" d="100"/>
          <a:sy n="75" d="100"/>
        </p:scale>
        <p:origin x="-201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AC582-8F62-7B4C-8814-BA33F5DEDCBE}" type="datetimeFigureOut">
              <a:rPr lang="en-US" smtClean="0"/>
              <a:t>5/16/18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B864-C0B1-6645-B180-5DFA5C55D00F}" type="slidenum">
              <a:rPr lang="en-US" smtClean="0"/>
              <a:t>‹#›</a:t>
            </a:fld>
            <a:endParaRPr lang="en-US"/>
          </a:p>
        </p:txBody>
      </p:sp>
    </p:spTree>
    <p:extLst>
      <p:ext uri="{BB962C8B-B14F-4D97-AF65-F5344CB8AC3E}">
        <p14:creationId xmlns:p14="http://schemas.microsoft.com/office/powerpoint/2010/main" val="26307415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hyperphysics.phy-astr.gsu.edu/hbase/geophys/gphysref.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Mostrar</a:t>
            </a:r>
            <a:r>
              <a:rPr lang="es-ES_tradnl" baseline="0" noProof="0" dirty="0" smtClean="0"/>
              <a:t> archivo IGS_talk_2014.pptx.</a:t>
            </a:r>
          </a:p>
          <a:p>
            <a:r>
              <a:rPr lang="es-ES_tradnl" baseline="0" noProof="0" dirty="0" smtClean="0"/>
              <a:t>Vamos </a:t>
            </a:r>
            <a:r>
              <a:rPr lang="es-ES_tradnl" baseline="0" noProof="0" dirty="0" err="1" smtClean="0"/>
              <a:t>rapido</a:t>
            </a:r>
            <a:r>
              <a:rPr lang="es-ES_tradnl" baseline="0" noProof="0" dirty="0" smtClean="0"/>
              <a:t>.</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2</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dirty="0" smtClean="0"/>
              <a:t>Evidencia de la deriva continental </a:t>
            </a:r>
            <a:r>
              <a:rPr lang="es-ES_tradnl" b="0" baseline="0" noProof="0" dirty="0" smtClean="0"/>
              <a:t>de </a:t>
            </a:r>
            <a:r>
              <a:rPr lang="es-ES_tradnl" b="0" noProof="0" dirty="0" err="1" smtClean="0"/>
              <a:t>Wegener</a:t>
            </a:r>
            <a:endParaRPr lang="es-ES_tradnl" b="0" noProof="0" dirty="0" smtClean="0"/>
          </a:p>
          <a:p>
            <a:r>
              <a:rPr lang="es-ES_tradnl" b="0" noProof="0" dirty="0" smtClean="0"/>
              <a:t> </a:t>
            </a:r>
          </a:p>
          <a:p>
            <a:r>
              <a:rPr lang="es-ES_tradnl" dirty="0" smtClean="0"/>
              <a:t>Sugirió que un continente súper enorme, que nombró </a:t>
            </a:r>
            <a:r>
              <a:rPr lang="es-ES_tradnl" dirty="0" err="1" smtClean="0"/>
              <a:t>Pangaea</a:t>
            </a:r>
            <a:r>
              <a:rPr lang="es-ES_tradnl" dirty="0" smtClean="0"/>
              <a:t>,</a:t>
            </a:r>
            <a:r>
              <a:rPr lang="es-ES_tradnl" baseline="0" dirty="0" smtClean="0"/>
              <a:t> existía desde aproximadamente desde 250 millones hasta aproximadamente 70 millones de años atrás.</a:t>
            </a:r>
            <a:endParaRPr lang="es-ES_tradnl" dirty="0" smtClean="0"/>
          </a:p>
          <a:p>
            <a:r>
              <a:rPr lang="es-ES_tradnl" b="0" noProof="0" dirty="0" smtClean="0"/>
              <a:t> </a:t>
            </a:r>
          </a:p>
          <a:p>
            <a:r>
              <a:rPr lang="es-ES_tradnl" b="0" noProof="0" dirty="0" err="1" smtClean="0"/>
              <a:t>Wegener</a:t>
            </a:r>
            <a:r>
              <a:rPr lang="es-ES_tradnl" b="0" noProof="0" dirty="0" smtClean="0"/>
              <a:t> propuso</a:t>
            </a:r>
            <a:r>
              <a:rPr lang="es-ES_tradnl" b="0" baseline="0" noProof="0" dirty="0" smtClean="0"/>
              <a:t> que </a:t>
            </a:r>
            <a:r>
              <a:rPr lang="es-ES_tradnl" b="0" baseline="0" noProof="0" dirty="0" err="1" smtClean="0"/>
              <a:t>Pangaea</a:t>
            </a:r>
            <a:r>
              <a:rPr lang="es-ES_tradnl" b="0" baseline="0" noProof="0" dirty="0" smtClean="0"/>
              <a:t> se rompió y las masas terrestres </a:t>
            </a:r>
            <a:r>
              <a:rPr lang="es-ES_tradnl" dirty="0" smtClean="0"/>
              <a:t>se alejaron unos de otros</a:t>
            </a:r>
            <a:r>
              <a:rPr lang="es-ES_tradnl" baseline="0" dirty="0" smtClean="0"/>
              <a:t> formando los continentes que conocimos hoy.</a:t>
            </a:r>
            <a:endParaRPr lang="es-ES_tradnl" b="0" noProof="0" dirty="0" smtClean="0"/>
          </a:p>
          <a:p>
            <a:r>
              <a:rPr lang="es-ES_tradnl" b="0" noProof="0" dirty="0" smtClean="0"/>
              <a:t> </a:t>
            </a:r>
          </a:p>
          <a:p>
            <a:r>
              <a:rPr lang="es-ES_tradnl" b="0" noProof="0" dirty="0" smtClean="0"/>
              <a:t>Ahora vamos a ver la evidencia que el tenia:</a:t>
            </a:r>
          </a:p>
          <a:p>
            <a:r>
              <a:rPr lang="es-ES_tradnl" b="0" noProof="0" dirty="0" smtClean="0"/>
              <a:t>Primero,</a:t>
            </a:r>
            <a:r>
              <a:rPr lang="es-ES_tradnl" b="0" baseline="0" noProof="0" dirty="0" smtClean="0"/>
              <a:t> examinando un globo terráqueo</a:t>
            </a:r>
            <a:r>
              <a:rPr lang="es-ES_tradnl" b="0" noProof="0" dirty="0" smtClean="0"/>
              <a:t>, los continentes parecen </a:t>
            </a:r>
            <a:r>
              <a:rPr lang="es-ES_tradnl" dirty="0" smtClean="0"/>
              <a:t>piezas de un rompecabezas,</a:t>
            </a:r>
            <a:r>
              <a:rPr lang="es-ES_tradnl" baseline="0" dirty="0" smtClean="0"/>
              <a:t> y se puede armarlos</a:t>
            </a:r>
            <a:endParaRPr lang="es-ES_tradnl" b="0" noProof="0" dirty="0" smtClean="0"/>
          </a:p>
          <a:p>
            <a:endParaRPr lang="es-ES_tradnl" b="0" noProof="0" dirty="0" smtClean="0"/>
          </a:p>
          <a:p>
            <a:r>
              <a:rPr lang="es-ES_tradnl" b="0" noProof="0" dirty="0" smtClean="0"/>
              <a:t>http://</a:t>
            </a:r>
            <a:r>
              <a:rPr lang="es-ES_tradnl" b="0" noProof="0" dirty="0" err="1" smtClean="0"/>
              <a:t>www.geo.hunter.cuny.edu</a:t>
            </a:r>
            <a:r>
              <a:rPr lang="es-ES_tradnl" b="0" noProof="0" dirty="0" smtClean="0"/>
              <a:t>/</a:t>
            </a:r>
            <a:r>
              <a:rPr lang="es-ES_tradnl" b="0" noProof="0" dirty="0" err="1" smtClean="0"/>
              <a:t>tbw</a:t>
            </a:r>
            <a:r>
              <a:rPr lang="es-ES_tradnl" b="0" noProof="0" dirty="0" smtClean="0"/>
              <a:t>/</a:t>
            </a:r>
            <a:r>
              <a:rPr lang="es-ES_tradnl" b="0" noProof="0" dirty="0" err="1" smtClean="0"/>
              <a:t>Iceland.Field.Trip</a:t>
            </a:r>
            <a:r>
              <a:rPr lang="es-ES_tradnl" b="0" noProof="0" dirty="0" smtClean="0"/>
              <a:t>/</a:t>
            </a:r>
            <a:r>
              <a:rPr lang="es-ES_tradnl" b="0" noProof="0" dirty="0" err="1" smtClean="0"/>
              <a:t>Lectures</a:t>
            </a:r>
            <a:r>
              <a:rPr lang="es-ES_tradnl" b="0" noProof="0" dirty="0" smtClean="0"/>
              <a:t>/2.plate.tectonics/</a:t>
            </a:r>
            <a:r>
              <a:rPr lang="es-ES_tradnl" b="0" noProof="0" dirty="0" err="1" smtClean="0"/>
              <a:t>plate_tectonics.htm</a:t>
            </a:r>
            <a:endParaRPr lang="es-ES_tradnl" b="0" noProof="0" dirty="0" smtClean="0"/>
          </a:p>
          <a:p>
            <a:endParaRPr lang="es-ES_tradnl" b="0"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11</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hlinkClick r:id="rId3"/>
              </a:rPr>
              <a:t>Lutgens and Tarbuck</a:t>
            </a:r>
            <a:r>
              <a:rPr lang="es-ES_tradnl" noProof="0" dirty="0" smtClean="0"/>
              <a:t/>
            </a:r>
            <a:br>
              <a:rPr lang="es-ES_tradnl" noProof="0" dirty="0" smtClean="0"/>
            </a:br>
            <a:r>
              <a:rPr lang="es-ES_tradnl" noProof="0" dirty="0" smtClean="0"/>
              <a:t>Tiene que emparejar</a:t>
            </a:r>
            <a:r>
              <a:rPr lang="es-ES_tradnl" baseline="0" noProof="0" dirty="0" smtClean="0"/>
              <a:t> las plataformas continentales, no las costas.</a:t>
            </a:r>
          </a:p>
          <a:p>
            <a:r>
              <a:rPr lang="es-ES_tradnl" baseline="0" noProof="0" dirty="0" smtClean="0"/>
              <a:t>Hay lugares de sobrepaso.</a:t>
            </a:r>
          </a:p>
          <a:p>
            <a:r>
              <a:rPr lang="es-ES_tradnl" noProof="0" dirty="0" smtClean="0"/>
              <a:t>También había</a:t>
            </a:r>
            <a:r>
              <a:rPr lang="es-ES_tradnl" baseline="0" noProof="0" dirty="0" smtClean="0"/>
              <a:t> algo de deformación, extensión, y con pedazos moviéndose especialmente en el sur.</a:t>
            </a:r>
            <a:endParaRPr lang="es-ES_tradnl"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12</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http://</a:t>
            </a:r>
            <a:r>
              <a:rPr lang="es-ES_tradnl" noProof="0" dirty="0" err="1" smtClean="0"/>
              <a:t>www.esri.com</a:t>
            </a:r>
            <a:r>
              <a:rPr lang="es-ES_tradnl" noProof="0" dirty="0" smtClean="0"/>
              <a:t>/</a:t>
            </a:r>
            <a:r>
              <a:rPr lang="es-ES_tradnl" noProof="0" dirty="0" err="1" smtClean="0"/>
              <a:t>news</a:t>
            </a:r>
            <a:r>
              <a:rPr lang="es-ES_tradnl" noProof="0" dirty="0" smtClean="0"/>
              <a:t>/</a:t>
            </a:r>
            <a:r>
              <a:rPr lang="es-ES_tradnl" noProof="0" dirty="0" err="1" smtClean="0"/>
              <a:t>arcnews</a:t>
            </a:r>
            <a:r>
              <a:rPr lang="es-ES_tradnl" noProof="0" dirty="0" smtClean="0"/>
              <a:t>/winter1112articles/</a:t>
            </a:r>
            <a:r>
              <a:rPr lang="es-ES_tradnl" noProof="0" dirty="0" err="1" smtClean="0"/>
              <a:t>through</a:t>
            </a:r>
            <a:r>
              <a:rPr lang="es-ES_tradnl" noProof="0" dirty="0" smtClean="0"/>
              <a:t>-</a:t>
            </a:r>
            <a:r>
              <a:rPr lang="es-ES_tradnl" noProof="0" dirty="0" err="1" smtClean="0"/>
              <a:t>the</a:t>
            </a:r>
            <a:r>
              <a:rPr lang="es-ES_tradnl" noProof="0" dirty="0" smtClean="0"/>
              <a:t>-</a:t>
            </a:r>
            <a:r>
              <a:rPr lang="es-ES_tradnl" noProof="0" dirty="0" err="1" smtClean="0"/>
              <a:t>macroscope</a:t>
            </a:r>
            <a:r>
              <a:rPr lang="es-ES_tradnl" noProof="0" dirty="0" smtClean="0"/>
              <a:t>-</a:t>
            </a:r>
            <a:r>
              <a:rPr lang="es-ES_tradnl" noProof="0" dirty="0" err="1" smtClean="0"/>
              <a:t>geographys</a:t>
            </a:r>
            <a:r>
              <a:rPr lang="es-ES_tradnl" noProof="0" dirty="0" smtClean="0"/>
              <a:t>-</a:t>
            </a:r>
            <a:r>
              <a:rPr lang="es-ES_tradnl" noProof="0" dirty="0" err="1" smtClean="0"/>
              <a:t>view</a:t>
            </a:r>
            <a:r>
              <a:rPr lang="es-ES_tradnl" noProof="0" dirty="0" smtClean="0"/>
              <a:t>-of-</a:t>
            </a:r>
            <a:r>
              <a:rPr lang="es-ES_tradnl" noProof="0" dirty="0" err="1" smtClean="0"/>
              <a:t>the</a:t>
            </a:r>
            <a:r>
              <a:rPr lang="es-ES_tradnl" noProof="0" dirty="0" smtClean="0"/>
              <a:t>-</a:t>
            </a:r>
            <a:r>
              <a:rPr lang="es-ES_tradnl" noProof="0" dirty="0" err="1" smtClean="0"/>
              <a:t>world.html</a:t>
            </a:r>
            <a:endParaRPr lang="es-ES_tradnl" noProof="0" dirty="0" smtClean="0"/>
          </a:p>
          <a:p>
            <a:endParaRPr lang="es-ES_tradnl" noProof="0" dirty="0" smtClean="0"/>
          </a:p>
          <a:p>
            <a:r>
              <a:rPr lang="es-ES_tradnl" noProof="0" dirty="0" smtClean="0"/>
              <a:t>Con la computadora se puede investigar</a:t>
            </a:r>
            <a:r>
              <a:rPr lang="es-ES_tradnl" baseline="0" noProof="0" dirty="0" smtClean="0"/>
              <a:t> fuera de la caja - probando muchos ajustes. Es posible que este ajuste, que tiene una rotación de 90° con respecto el obvio ajuste que hemos usado por 400 años, es mejor geométricamente.</a:t>
            </a:r>
          </a:p>
          <a:p>
            <a:endParaRPr lang="es-ES_tradnl" baseline="0" noProof="0" dirty="0" smtClean="0"/>
          </a:p>
          <a:p>
            <a:r>
              <a:rPr lang="es-ES_tradnl" baseline="0" noProof="0" dirty="0" smtClean="0"/>
              <a:t>¿Como podemos elegir?</a:t>
            </a:r>
            <a:endParaRPr lang="es-ES_tradnl" noProof="0" dirty="0"/>
          </a:p>
        </p:txBody>
      </p:sp>
      <p:sp>
        <p:nvSpPr>
          <p:cNvPr id="4" name="Slide Number Placeholder 3"/>
          <p:cNvSpPr>
            <a:spLocks noGrp="1"/>
          </p:cNvSpPr>
          <p:nvPr>
            <p:ph type="sldNum" sz="quarter" idx="10"/>
          </p:nvPr>
        </p:nvSpPr>
        <p:spPr/>
        <p:txBody>
          <a:bodyPr/>
          <a:lstStyle/>
          <a:p>
            <a:fld id="{627097BF-FEFC-FB47-9CF7-B9A0F1DCE5B4}" type="slidenum">
              <a:rPr lang="en-US" smtClean="0"/>
              <a:t>13</a:t>
            </a:fld>
            <a:endParaRPr lang="en-US"/>
          </a:p>
        </p:txBody>
      </p:sp>
    </p:spTree>
    <p:extLst>
      <p:ext uri="{BB962C8B-B14F-4D97-AF65-F5344CB8AC3E}">
        <p14:creationId xmlns:p14="http://schemas.microsoft.com/office/powerpoint/2010/main" val="124732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dirty="0" smtClean="0"/>
              <a:t>La repuesta</a:t>
            </a:r>
            <a:r>
              <a:rPr lang="es-ES_tradnl" b="0" baseline="0" dirty="0" smtClean="0"/>
              <a:t> queda en las otras evidencias por la </a:t>
            </a:r>
            <a:r>
              <a:rPr lang="es-ES_tradnl" b="0" dirty="0" smtClean="0"/>
              <a:t>deriva continental </a:t>
            </a:r>
            <a:r>
              <a:rPr lang="es-ES_tradnl" b="0" baseline="0" noProof="0" dirty="0" smtClean="0"/>
              <a:t>de </a:t>
            </a:r>
            <a:r>
              <a:rPr lang="es-ES_tradnl" b="0" noProof="0" dirty="0" err="1" smtClean="0"/>
              <a:t>Wegener</a:t>
            </a:r>
            <a:endParaRPr lang="es-ES_tradnl" b="0" noProof="0" dirty="0" smtClean="0"/>
          </a:p>
          <a:p>
            <a:r>
              <a:rPr lang="es-ES_tradnl" b="0" noProof="0" dirty="0" smtClean="0"/>
              <a:t>  </a:t>
            </a:r>
          </a:p>
          <a:p>
            <a:endParaRPr lang="es-ES_tradnl" b="0" noProof="0" dirty="0" smtClean="0"/>
          </a:p>
          <a:p>
            <a:r>
              <a:rPr lang="es-ES_tradnl" b="0" noProof="0" dirty="0" smtClean="0"/>
              <a:t>http://</a:t>
            </a:r>
            <a:r>
              <a:rPr lang="es-ES_tradnl" b="0" noProof="0" dirty="0" err="1" smtClean="0"/>
              <a:t>www.geo.hunter.cuny.edu</a:t>
            </a:r>
            <a:r>
              <a:rPr lang="es-ES_tradnl" b="0" noProof="0" dirty="0" smtClean="0"/>
              <a:t>/</a:t>
            </a:r>
            <a:r>
              <a:rPr lang="es-ES_tradnl" b="0" noProof="0" dirty="0" err="1" smtClean="0"/>
              <a:t>tbw</a:t>
            </a:r>
            <a:r>
              <a:rPr lang="es-ES_tradnl" b="0" noProof="0" dirty="0" smtClean="0"/>
              <a:t>/</a:t>
            </a:r>
            <a:r>
              <a:rPr lang="es-ES_tradnl" b="0" noProof="0" dirty="0" err="1" smtClean="0"/>
              <a:t>Iceland.Field.Trip</a:t>
            </a:r>
            <a:r>
              <a:rPr lang="es-ES_tradnl" b="0" noProof="0" dirty="0" smtClean="0"/>
              <a:t>/</a:t>
            </a:r>
            <a:r>
              <a:rPr lang="es-ES_tradnl" b="0" noProof="0" dirty="0" err="1" smtClean="0"/>
              <a:t>Lectures</a:t>
            </a:r>
            <a:r>
              <a:rPr lang="es-ES_tradnl" b="0" noProof="0" dirty="0" smtClean="0"/>
              <a:t>/2.plate.tectonics/</a:t>
            </a:r>
            <a:r>
              <a:rPr lang="es-ES_tradnl" b="0" noProof="0" dirty="0" err="1" smtClean="0"/>
              <a:t>plate_tectonics.htm</a:t>
            </a:r>
            <a:endParaRPr lang="es-ES_tradnl" b="0" noProof="0" dirty="0" smtClean="0"/>
          </a:p>
          <a:p>
            <a:endParaRPr lang="es-ES_tradnl" b="0"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14</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err="1" smtClean="0"/>
              <a:t>Wegener</a:t>
            </a:r>
            <a:r>
              <a:rPr lang="es-ES_tradnl" noProof="0" dirty="0" smtClean="0"/>
              <a:t> fue un científico de clima árctico</a:t>
            </a:r>
          </a:p>
          <a:p>
            <a:r>
              <a:rPr lang="es-ES_tradnl" noProof="0" dirty="0" smtClean="0"/>
              <a:t>Fue molestado</a:t>
            </a:r>
            <a:r>
              <a:rPr lang="es-ES_tradnl" baseline="0" noProof="0" dirty="0" smtClean="0"/>
              <a:t> que había mucha evidencia geológica de glaciación en lugares dispersas y generalmente cálidos en el hemisferio sur.</a:t>
            </a:r>
          </a:p>
          <a:p>
            <a:r>
              <a:rPr lang="es-ES_tradnl" baseline="0" noProof="0" dirty="0" smtClean="0"/>
              <a:t>Patagonia</a:t>
            </a:r>
          </a:p>
          <a:p>
            <a:r>
              <a:rPr lang="es-ES_tradnl" baseline="0" noProof="0" dirty="0" smtClean="0"/>
              <a:t>Sur de África</a:t>
            </a:r>
          </a:p>
          <a:p>
            <a:r>
              <a:rPr lang="es-ES_tradnl" baseline="0" noProof="0" dirty="0" smtClean="0"/>
              <a:t>Sur de India</a:t>
            </a:r>
          </a:p>
          <a:p>
            <a:r>
              <a:rPr lang="es-ES_tradnl" baseline="0" noProof="0" dirty="0" smtClean="0"/>
              <a:t>Sur de Australia</a:t>
            </a:r>
          </a:p>
          <a:p>
            <a:endParaRPr lang="es-ES_tradnl" baseline="0" noProof="0" dirty="0" smtClean="0"/>
          </a:p>
          <a:p>
            <a:r>
              <a:rPr lang="es-ES_tradnl" baseline="0" noProof="0" dirty="0" smtClean="0"/>
              <a:t>mas Antártida (dispersa, pero no cálido)</a:t>
            </a:r>
          </a:p>
          <a:p>
            <a:endParaRPr lang="es-ES_tradnl" baseline="0" noProof="0" dirty="0" smtClean="0"/>
          </a:p>
          <a:p>
            <a:r>
              <a:rPr lang="es-ES_tradnl" baseline="0" noProof="0" dirty="0" smtClean="0"/>
              <a:t>Ya estaba conocido que había un glaciación desde aproximadamente 280 a 260 millones de años atrás.</a:t>
            </a:r>
            <a:endParaRPr lang="es-ES_tradnl" noProof="0" dirty="0" smtClean="0"/>
          </a:p>
          <a:p>
            <a:r>
              <a:rPr lang="es-ES_tradnl" noProof="0" dirty="0" err="1" smtClean="0"/>
              <a:t>Wegner</a:t>
            </a:r>
            <a:r>
              <a:rPr lang="es-ES_tradnl" noProof="0" dirty="0" smtClean="0"/>
              <a:t> encontró que todas</a:t>
            </a:r>
            <a:r>
              <a:rPr lang="es-ES_tradnl" baseline="0" noProof="0" dirty="0" smtClean="0"/>
              <a:t> las regiones con glaciación fueron colocados </a:t>
            </a:r>
            <a:r>
              <a:rPr lang="es-ES_tradnl" dirty="0" smtClean="0"/>
              <a:t>adyacente en su mapa de </a:t>
            </a:r>
            <a:r>
              <a:rPr lang="es-ES_tradnl" dirty="0" err="1" smtClean="0"/>
              <a:t>Pangaea</a:t>
            </a:r>
            <a:r>
              <a:rPr lang="es-ES_tradnl" dirty="0" smtClean="0"/>
              <a:t>.</a:t>
            </a:r>
            <a:endParaRPr lang="es-ES_tradnl" noProof="0" dirty="0" smtClean="0"/>
          </a:p>
          <a:p>
            <a:endParaRPr lang="es-ES_tradnl" noProof="0" dirty="0" smtClean="0"/>
          </a:p>
          <a:p>
            <a:r>
              <a:rPr lang="es-ES_tradnl" noProof="0" dirty="0" smtClean="0"/>
              <a:t>http://</a:t>
            </a:r>
            <a:r>
              <a:rPr lang="es-ES_tradnl" noProof="0" dirty="0" err="1" smtClean="0"/>
              <a:t>www.geo.hunter.cuny.edu</a:t>
            </a:r>
            <a:r>
              <a:rPr lang="es-ES_tradnl" noProof="0" dirty="0" smtClean="0"/>
              <a:t>/</a:t>
            </a:r>
            <a:r>
              <a:rPr lang="es-ES_tradnl" noProof="0" dirty="0" err="1" smtClean="0"/>
              <a:t>tbw</a:t>
            </a:r>
            <a:r>
              <a:rPr lang="es-ES_tradnl" noProof="0" dirty="0" smtClean="0"/>
              <a:t>/</a:t>
            </a:r>
            <a:r>
              <a:rPr lang="es-ES_tradnl" noProof="0" dirty="0" err="1" smtClean="0"/>
              <a:t>Iceland.Field.Trip</a:t>
            </a:r>
            <a:r>
              <a:rPr lang="es-ES_tradnl" noProof="0" dirty="0" smtClean="0"/>
              <a:t>/</a:t>
            </a:r>
            <a:r>
              <a:rPr lang="es-ES_tradnl" noProof="0" dirty="0" err="1" smtClean="0"/>
              <a:t>Lectures</a:t>
            </a:r>
            <a:r>
              <a:rPr lang="es-ES_tradnl" noProof="0" dirty="0" smtClean="0"/>
              <a:t>/2.plate.tectonics/</a:t>
            </a:r>
            <a:r>
              <a:rPr lang="es-ES_tradnl" noProof="0" dirty="0" err="1" smtClean="0"/>
              <a:t>plate_tectonics.htm</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15</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Y</a:t>
            </a:r>
            <a:r>
              <a:rPr lang="es-ES_tradnl" baseline="0" noProof="0" dirty="0" smtClean="0"/>
              <a:t> mas, cuando dibujó las estriaciones glaciales (rascas dejados por los glaciares paralelo la dirección de su movimiento), encontró que formaran un padrón radialmente hacia fuera de una posición en el sur este de África.</a:t>
            </a:r>
            <a:endParaRPr lang="es-ES_tradnl" noProof="0" dirty="0" smtClean="0"/>
          </a:p>
          <a:p>
            <a:r>
              <a:rPr lang="es-ES_tradnl" noProof="0" dirty="0" err="1" smtClean="0"/>
              <a:t>Wegener</a:t>
            </a:r>
            <a:r>
              <a:rPr lang="es-ES_tradnl" noProof="0" dirty="0" smtClean="0"/>
              <a:t> entonces determinó que la distribución de glaciación por el fin de Paleozoico puede ser explicado fácilmente</a:t>
            </a:r>
            <a:r>
              <a:rPr lang="es-ES_tradnl" baseline="0" noProof="0" dirty="0" smtClean="0"/>
              <a:t> se los continentes fueron unidos en </a:t>
            </a:r>
            <a:r>
              <a:rPr lang="es-ES_tradnl" baseline="0" noProof="0" dirty="0" err="1" smtClean="0"/>
              <a:t>Pangaea</a:t>
            </a:r>
            <a:r>
              <a:rPr lang="es-ES_tradnl" baseline="0" noProof="0" dirty="0" smtClean="0"/>
              <a:t>. </a:t>
            </a:r>
          </a:p>
          <a:p>
            <a:endParaRPr lang="es-ES_tradnl" noProof="0" dirty="0" smtClean="0"/>
          </a:p>
          <a:p>
            <a:r>
              <a:rPr lang="es-ES_tradnl" noProof="0" dirty="0" smtClean="0"/>
              <a:t>http://</a:t>
            </a:r>
            <a:r>
              <a:rPr lang="es-ES_tradnl" noProof="0" dirty="0" err="1" smtClean="0"/>
              <a:t>www.geo.hunter.cuny.edu</a:t>
            </a:r>
            <a:r>
              <a:rPr lang="es-ES_tradnl" noProof="0" dirty="0" smtClean="0"/>
              <a:t>/</a:t>
            </a:r>
            <a:r>
              <a:rPr lang="es-ES_tradnl" noProof="0" dirty="0" err="1" smtClean="0"/>
              <a:t>tbw</a:t>
            </a:r>
            <a:r>
              <a:rPr lang="es-ES_tradnl" noProof="0" dirty="0" smtClean="0"/>
              <a:t>/</a:t>
            </a:r>
            <a:r>
              <a:rPr lang="es-ES_tradnl" noProof="0" dirty="0" err="1" smtClean="0"/>
              <a:t>Iceland.Field.Trip</a:t>
            </a:r>
            <a:r>
              <a:rPr lang="es-ES_tradnl" noProof="0" dirty="0" smtClean="0"/>
              <a:t>/</a:t>
            </a:r>
            <a:r>
              <a:rPr lang="es-ES_tradnl" noProof="0" dirty="0" err="1" smtClean="0"/>
              <a:t>Lectures</a:t>
            </a:r>
            <a:r>
              <a:rPr lang="es-ES_tradnl" noProof="0" dirty="0" smtClean="0"/>
              <a:t>/2.plate.tectonics/</a:t>
            </a:r>
            <a:r>
              <a:rPr lang="es-ES_tradnl" noProof="0" dirty="0" err="1" smtClean="0"/>
              <a:t>plate_tectonics.htm</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16</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Pero hay mas. </a:t>
            </a:r>
          </a:p>
          <a:p>
            <a:r>
              <a:rPr lang="es-ES_tradnl" noProof="0" dirty="0" smtClean="0"/>
              <a:t>Si la parte sur de </a:t>
            </a:r>
            <a:r>
              <a:rPr lang="es-ES_tradnl" noProof="0" dirty="0" err="1" smtClean="0"/>
              <a:t>Pangaea</a:t>
            </a:r>
            <a:r>
              <a:rPr lang="es-ES_tradnl" noProof="0" dirty="0" smtClean="0"/>
              <a:t> estaba</a:t>
            </a:r>
            <a:r>
              <a:rPr lang="es-ES_tradnl" baseline="0" noProof="0" dirty="0" smtClean="0"/>
              <a:t> sobre el Polo Sur al fin del Paleozoico, luego durante el mismo intervalo de tiempo, los lugares siguientes fueron por el ecuador.</a:t>
            </a:r>
          </a:p>
          <a:p>
            <a:r>
              <a:rPr lang="es-ES_tradnl" baseline="0" noProof="0" dirty="0" err="1" smtClean="0"/>
              <a:t>America</a:t>
            </a:r>
            <a:r>
              <a:rPr lang="es-ES_tradnl" baseline="0" noProof="0" dirty="0" smtClean="0"/>
              <a:t> del Norte</a:t>
            </a:r>
          </a:p>
          <a:p>
            <a:r>
              <a:rPr lang="es-ES_tradnl" baseline="0" noProof="0" dirty="0" smtClean="0"/>
              <a:t>Sur de Europa</a:t>
            </a:r>
          </a:p>
          <a:p>
            <a:r>
              <a:rPr lang="es-ES_tradnl" baseline="0" noProof="0" dirty="0" smtClean="0"/>
              <a:t>Noroeste de África</a:t>
            </a:r>
          </a:p>
          <a:p>
            <a:r>
              <a:rPr lang="es-ES_tradnl" baseline="0" noProof="0" dirty="0" smtClean="0"/>
              <a:t>“Sur” (en este mapa) de Asia</a:t>
            </a:r>
            <a:endParaRPr lang="es-ES_tradnl" noProof="0" dirty="0" smtClean="0"/>
          </a:p>
          <a:p>
            <a:r>
              <a:rPr lang="es-ES_tradnl" baseline="0" noProof="0" dirty="0" smtClean="0"/>
              <a:t>y deben tener tropicales y subtropicales.</a:t>
            </a:r>
          </a:p>
          <a:p>
            <a:r>
              <a:rPr lang="es-ES_tradnl" baseline="0" noProof="0" dirty="0" smtClean="0"/>
              <a:t>En esas zonas </a:t>
            </a:r>
            <a:r>
              <a:rPr lang="es-ES_tradnl" baseline="0" noProof="0" dirty="0" err="1" smtClean="0"/>
              <a:t>Wegener</a:t>
            </a:r>
            <a:r>
              <a:rPr lang="es-ES_tradnl" baseline="0" noProof="0" dirty="0" smtClean="0"/>
              <a:t> encontró evidencia geológica de </a:t>
            </a:r>
          </a:p>
          <a:p>
            <a:r>
              <a:rPr lang="es-ES_tradnl" baseline="0" noProof="0" dirty="0" smtClean="0"/>
              <a:t>Depósitos de carbón</a:t>
            </a:r>
          </a:p>
          <a:p>
            <a:r>
              <a:rPr lang="es-ES_tradnl" baseline="0" noProof="0" dirty="0" smtClean="0"/>
              <a:t>Médanos de arena del desierto</a:t>
            </a:r>
          </a:p>
          <a:p>
            <a:r>
              <a:rPr lang="es-ES_tradnl" baseline="0" noProof="0" dirty="0" smtClean="0"/>
              <a:t>Salinas de evaporación</a:t>
            </a:r>
          </a:p>
          <a:p>
            <a:r>
              <a:rPr lang="es-ES_tradnl" baseline="0" noProof="0" dirty="0" smtClean="0"/>
              <a:t>Arrecifes corales</a:t>
            </a:r>
          </a:p>
          <a:p>
            <a:r>
              <a:rPr lang="es-ES_tradnl" baseline="0" noProof="0" dirty="0" smtClean="0"/>
              <a:t>Entonces la distribución de clima también podría ser explicado fácilmente con su propuesta continente </a:t>
            </a:r>
            <a:r>
              <a:rPr lang="es-ES_tradnl" baseline="0" noProof="0" dirty="0" err="1" smtClean="0"/>
              <a:t>Pangaea</a:t>
            </a:r>
            <a:r>
              <a:rPr lang="es-ES_tradnl" baseline="0" noProof="0" dirty="0" smtClean="0"/>
              <a:t>.</a:t>
            </a:r>
          </a:p>
          <a:p>
            <a:pPr lvl="1"/>
            <a:endParaRPr lang="es-ES_tradnl" i="1" noProof="0" dirty="0" smtClean="0"/>
          </a:p>
          <a:p>
            <a:pPr lvl="1"/>
            <a:r>
              <a:rPr lang="es-ES_tradnl" i="1" noProof="0" dirty="0" smtClean="0"/>
              <a:t>http://</a:t>
            </a:r>
            <a:r>
              <a:rPr lang="es-ES_tradnl" i="1" noProof="0" dirty="0" err="1" smtClean="0"/>
              <a:t>www.geo.hunter.cuny.edu</a:t>
            </a:r>
            <a:r>
              <a:rPr lang="es-ES_tradnl" i="1" noProof="0" dirty="0" smtClean="0"/>
              <a:t>/</a:t>
            </a:r>
            <a:r>
              <a:rPr lang="es-ES_tradnl" i="1" noProof="0" dirty="0" err="1" smtClean="0"/>
              <a:t>tbw</a:t>
            </a:r>
            <a:r>
              <a:rPr lang="es-ES_tradnl" i="1" noProof="0" dirty="0" smtClean="0"/>
              <a:t>/</a:t>
            </a:r>
            <a:r>
              <a:rPr lang="es-ES_tradnl" i="1" noProof="0" dirty="0" err="1" smtClean="0"/>
              <a:t>Iceland.Field.Trip</a:t>
            </a:r>
            <a:r>
              <a:rPr lang="es-ES_tradnl" i="1" noProof="0" dirty="0" smtClean="0"/>
              <a:t>/</a:t>
            </a:r>
            <a:r>
              <a:rPr lang="es-ES_tradnl" i="1" noProof="0" dirty="0" err="1" smtClean="0"/>
              <a:t>Lectures</a:t>
            </a:r>
            <a:r>
              <a:rPr lang="es-ES_tradnl" i="1" noProof="0" dirty="0" smtClean="0"/>
              <a:t>/2.plate.tectonics/</a:t>
            </a:r>
            <a:r>
              <a:rPr lang="es-ES_tradnl" i="1" noProof="0" dirty="0" err="1" smtClean="0"/>
              <a:t>plate_tectonics.htm</a:t>
            </a:r>
            <a:endParaRPr lang="es-ES_tradnl" i="1"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17</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Pero hay mas todavía. </a:t>
            </a:r>
          </a:p>
          <a:p>
            <a:r>
              <a:rPr lang="es-ES_tradnl" noProof="0" dirty="0" smtClean="0"/>
              <a:t>Notando</a:t>
            </a:r>
            <a:r>
              <a:rPr lang="es-ES_tradnl" baseline="0" noProof="0" dirty="0" smtClean="0"/>
              <a:t> la distribución de fósiles encontró que también podría ser explicado fácilmente con su propuesta continente </a:t>
            </a:r>
            <a:r>
              <a:rPr lang="es-ES_tradnl" baseline="0" noProof="0" dirty="0" err="1" smtClean="0"/>
              <a:t>Pangaea</a:t>
            </a:r>
            <a:r>
              <a:rPr lang="es-ES_tradnl" baseline="0" noProof="0" dirty="0" smtClean="0"/>
              <a:t>.</a:t>
            </a:r>
          </a:p>
          <a:p>
            <a:pPr lvl="1"/>
            <a:endParaRPr lang="es-ES_tradnl" i="1" noProof="0" dirty="0" smtClean="0"/>
          </a:p>
          <a:p>
            <a:pPr lvl="1"/>
            <a:r>
              <a:rPr lang="es-ES_tradnl" i="1" noProof="0" dirty="0" smtClean="0"/>
              <a:t>http://</a:t>
            </a:r>
            <a:r>
              <a:rPr lang="es-ES_tradnl" i="1" noProof="0" dirty="0" err="1" smtClean="0"/>
              <a:t>www.geo.hunter.cuny.edu</a:t>
            </a:r>
            <a:r>
              <a:rPr lang="es-ES_tradnl" i="1" noProof="0" dirty="0" smtClean="0"/>
              <a:t>/</a:t>
            </a:r>
            <a:r>
              <a:rPr lang="es-ES_tradnl" i="1" noProof="0" dirty="0" err="1" smtClean="0"/>
              <a:t>tbw</a:t>
            </a:r>
            <a:r>
              <a:rPr lang="es-ES_tradnl" i="1" noProof="0" dirty="0" smtClean="0"/>
              <a:t>/</a:t>
            </a:r>
            <a:r>
              <a:rPr lang="es-ES_tradnl" i="1" noProof="0" dirty="0" err="1" smtClean="0"/>
              <a:t>Iceland.Field.Trip</a:t>
            </a:r>
            <a:r>
              <a:rPr lang="es-ES_tradnl" i="1" noProof="0" dirty="0" smtClean="0"/>
              <a:t>/</a:t>
            </a:r>
            <a:r>
              <a:rPr lang="es-ES_tradnl" i="1" noProof="0" dirty="0" err="1" smtClean="0"/>
              <a:t>Lectures</a:t>
            </a:r>
            <a:r>
              <a:rPr lang="es-ES_tradnl" i="1" noProof="0" dirty="0" smtClean="0"/>
              <a:t>/2.plate.tectonics/</a:t>
            </a:r>
            <a:r>
              <a:rPr lang="es-ES_tradnl" i="1" noProof="0" dirty="0" err="1" smtClean="0"/>
              <a:t>plate_tectonics.htm</a:t>
            </a:r>
            <a:endParaRPr lang="es-ES_tradnl" i="1"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18</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Finalmente,</a:t>
            </a:r>
            <a:r>
              <a:rPr lang="es-ES_tradnl" baseline="0" noProof="0" dirty="0" smtClean="0"/>
              <a:t> considerando geología – asociación de áreas con geología común y la distribución de las cordilleras en los dos lados del Atlántico.</a:t>
            </a:r>
          </a:p>
          <a:p>
            <a:r>
              <a:rPr lang="es-ES_tradnl" baseline="0" noProof="0" dirty="0" smtClean="0"/>
              <a:t>En América del sur es mas geología – provincias </a:t>
            </a:r>
            <a:r>
              <a:rPr lang="es-ES_tradnl" baseline="0" noProof="0" dirty="0" err="1" smtClean="0"/>
              <a:t>cratonicos</a:t>
            </a:r>
            <a:r>
              <a:rPr lang="es-ES_tradnl" baseline="0" noProof="0" dirty="0" smtClean="0"/>
              <a:t> similares en los dos lados, en América del norte es mas las cordilleras(dad – de fósiles, y correspondencia a estructuras .</a:t>
            </a:r>
            <a:endParaRPr lang="es-ES_tradnl" noProof="0" dirty="0" smtClean="0"/>
          </a:p>
          <a:p>
            <a:endParaRPr lang="es-ES_tradnl" noProof="0" dirty="0" smtClean="0"/>
          </a:p>
          <a:p>
            <a:endParaRPr lang="es-ES_tradnl" noProof="0" dirty="0" smtClean="0"/>
          </a:p>
          <a:p>
            <a:r>
              <a:rPr lang="es-ES_tradnl" noProof="0" dirty="0" smtClean="0"/>
              <a:t>http://</a:t>
            </a:r>
            <a:r>
              <a:rPr lang="es-ES_tradnl" noProof="0" dirty="0" err="1" smtClean="0"/>
              <a:t>www.geo.hunter.cuny.edu</a:t>
            </a:r>
            <a:r>
              <a:rPr lang="es-ES_tradnl" noProof="0" dirty="0" smtClean="0"/>
              <a:t>/</a:t>
            </a:r>
            <a:r>
              <a:rPr lang="es-ES_tradnl" noProof="0" dirty="0" err="1" smtClean="0"/>
              <a:t>tbw</a:t>
            </a:r>
            <a:r>
              <a:rPr lang="es-ES_tradnl" noProof="0" dirty="0" smtClean="0"/>
              <a:t>/</a:t>
            </a:r>
            <a:r>
              <a:rPr lang="es-ES_tradnl" noProof="0" dirty="0" err="1" smtClean="0"/>
              <a:t>Iceland.Field.Trip</a:t>
            </a:r>
            <a:r>
              <a:rPr lang="es-ES_tradnl" noProof="0" dirty="0" smtClean="0"/>
              <a:t>/</a:t>
            </a:r>
            <a:r>
              <a:rPr lang="es-ES_tradnl" noProof="0" dirty="0" err="1" smtClean="0"/>
              <a:t>Lectures</a:t>
            </a:r>
            <a:r>
              <a:rPr lang="es-ES_tradnl" noProof="0" dirty="0" smtClean="0"/>
              <a:t>/2.plate.tectonics/</a:t>
            </a:r>
            <a:r>
              <a:rPr lang="es-ES_tradnl" noProof="0" dirty="0" err="1" smtClean="0"/>
              <a:t>plate_tectonics.htm</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19</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El</a:t>
            </a:r>
            <a:r>
              <a:rPr lang="es-ES_tradnl" baseline="0" noProof="0" dirty="0" smtClean="0"/>
              <a:t> hipótesis de </a:t>
            </a:r>
            <a:r>
              <a:rPr lang="es-ES_tradnl" baseline="0" noProof="0" dirty="0" err="1" smtClean="0"/>
              <a:t>Wegener</a:t>
            </a:r>
            <a:r>
              <a:rPr lang="es-ES_tradnl" baseline="0" noProof="0" dirty="0" smtClean="0"/>
              <a:t>, publicado en 1912, aceptado poco entusiasta como un hipótesis para probar en Europa y vehementemente rechazado en los EE.UU.</a:t>
            </a:r>
          </a:p>
          <a:p>
            <a:r>
              <a:rPr lang="es-ES_tradnl" baseline="0" noProof="0" dirty="0" smtClean="0"/>
              <a:t>Un gran problema fue que no propuso un mecanismo de cómo paso. (pero en retrospectiva la explicación </a:t>
            </a:r>
            <a:r>
              <a:rPr lang="es-ES_tradnl" baseline="0" noProof="0" dirty="0" err="1" smtClean="0"/>
              <a:t>téctonica</a:t>
            </a:r>
            <a:r>
              <a:rPr lang="es-ES_tradnl" baseline="0" noProof="0" dirty="0" smtClean="0"/>
              <a:t> del época – geosinclinales – no tenia mecanismo tampoco. Geología en esa época explico todo con movimientos verticales, sin mecanismo. Pero no podría aceptar como los continentes podrían pasar horizontales por los océanos).</a:t>
            </a:r>
          </a:p>
          <a:p>
            <a:endParaRPr lang="es-ES_tradnl" baseline="0" noProof="0" dirty="0" smtClean="0"/>
          </a:p>
          <a:p>
            <a:r>
              <a:rPr lang="es-ES_tradnl" baseline="0" noProof="0" dirty="0" smtClean="0"/>
              <a:t>Holmes, un geólogo ingles, propuso durante el mismo periodo que una convección por calentamiento radioactivo en el manto y la extensión del fondo del mar puede ser un mecanismo.</a:t>
            </a:r>
          </a:p>
          <a:p>
            <a:r>
              <a:rPr lang="es-ES_tradnl" baseline="0" noProof="0" dirty="0" err="1" smtClean="0"/>
              <a:t>Wegener</a:t>
            </a:r>
            <a:r>
              <a:rPr lang="es-ES_tradnl" baseline="0" noProof="0" dirty="0" smtClean="0"/>
              <a:t> también propuso que la tierra fue mucho mas viejo que la estimación de los físicos – 200 millón de años, basado en un modelo de enfriamiento solo (sin la contribución del calor de radioactividad).</a:t>
            </a:r>
          </a:p>
          <a:p>
            <a:endParaRPr lang="es-ES_tradnl" baseline="0" noProof="0" dirty="0" smtClean="0"/>
          </a:p>
          <a:p>
            <a:r>
              <a:rPr lang="es-ES_tradnl" dirty="0" smtClean="0"/>
              <a:t>Las</a:t>
            </a:r>
            <a:r>
              <a:rPr lang="es-ES_tradnl" baseline="0" dirty="0" smtClean="0"/>
              <a:t> ideas por ciertas observaciones, corrieron adelante de los datos.</a:t>
            </a:r>
            <a:endParaRPr lang="es-ES_tradnl" dirty="0"/>
          </a:p>
        </p:txBody>
      </p:sp>
      <p:sp>
        <p:nvSpPr>
          <p:cNvPr id="4" name="Slide Number Placeholder 3"/>
          <p:cNvSpPr>
            <a:spLocks noGrp="1"/>
          </p:cNvSpPr>
          <p:nvPr>
            <p:ph type="sldNum" sz="quarter" idx="10"/>
          </p:nvPr>
        </p:nvSpPr>
        <p:spPr/>
        <p:txBody>
          <a:bodyPr/>
          <a:lstStyle/>
          <a:p>
            <a:fld id="{2C959041-EDFF-CF44-AC7F-A8AECB154F71}" type="slidenum">
              <a:rPr lang="en-US" smtClean="0"/>
              <a:t>20</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Excavar un poso 1m x 1m</a:t>
            </a:r>
            <a:r>
              <a:rPr lang="es-ES_tradnl" baseline="0" noProof="0" dirty="0" smtClean="0"/>
              <a:t> x 30 cm, poner un molde de madera y llenarlo con concreto.  </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3</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El magnetómetro marino fue desarrollado para encontrar</a:t>
            </a:r>
            <a:r>
              <a:rPr lang="es-ES_tradnl" baseline="0" noProof="0" dirty="0" smtClean="0"/>
              <a:t> submarinos de acero, pero notaron que los equipos dieron señales casi todo el tiempo. Nadie tenia idea porque o que significa.</a:t>
            </a:r>
          </a:p>
          <a:p>
            <a:r>
              <a:rPr lang="es-ES_tradnl" baseline="0" noProof="0" dirty="0" smtClean="0"/>
              <a:t>La primera red mundial de sismología importante fue desarrollado, instalado y operado por los EE.UU. para detectar las pruebas subterráneas de bombas atómicas.</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21</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b="0" noProof="0" dirty="0" smtClean="0">
                <a:latin typeface="Times New Roman"/>
                <a:cs typeface="Times New Roman"/>
              </a:rPr>
              <a:t>Cuando las rocas enfrían/congelan, los cristales</a:t>
            </a:r>
            <a:r>
              <a:rPr lang="es-ES_tradnl" b="0" baseline="0" noProof="0" dirty="0" smtClean="0">
                <a:latin typeface="Times New Roman"/>
                <a:cs typeface="Times New Roman"/>
              </a:rPr>
              <a:t> de hierro se alinea con el campo magnético – la dirección horizontal y la inclinación. Entonces sabemos por donde estaba el polo magnético en el azimut y el latitud (por la inclinación).</a:t>
            </a:r>
            <a:endParaRPr lang="es-ES_tradnl" b="0" noProof="0" dirty="0" smtClean="0">
              <a:latin typeface="Times New Roman"/>
              <a:cs typeface="Times New Roman"/>
            </a:endParaRPr>
          </a:p>
          <a:p>
            <a:endParaRPr lang="es-ES_tradnl" b="0" noProof="0" dirty="0" smtClean="0">
              <a:latin typeface="Times New Roman"/>
              <a:cs typeface="Times New Roman"/>
            </a:endParaRPr>
          </a:p>
        </p:txBody>
      </p:sp>
      <p:sp>
        <p:nvSpPr>
          <p:cNvPr id="4" name="Slide Number Placeholder 3"/>
          <p:cNvSpPr>
            <a:spLocks noGrp="1"/>
          </p:cNvSpPr>
          <p:nvPr>
            <p:ph type="sldNum" sz="quarter" idx="10"/>
          </p:nvPr>
        </p:nvSpPr>
        <p:spPr/>
        <p:txBody>
          <a:bodyPr/>
          <a:lstStyle/>
          <a:p>
            <a:fld id="{2C959041-EDFF-CF44-AC7F-A8AECB154F71}" type="slidenum">
              <a:rPr lang="en-US" smtClean="0"/>
              <a:t>22</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b="0" noProof="0" dirty="0" smtClean="0">
                <a:latin typeface="Times New Roman"/>
                <a:cs typeface="Times New Roman"/>
              </a:rPr>
              <a:t>En volcanes y otros</a:t>
            </a:r>
            <a:r>
              <a:rPr lang="es-ES_tradnl" b="0" baseline="0" noProof="0" dirty="0" smtClean="0">
                <a:latin typeface="Times New Roman"/>
                <a:cs typeface="Times New Roman"/>
              </a:rPr>
              <a:t> depósitos de lava se graba una historia del campo magnético del momento que la lava fue depositado.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b="0" baseline="0" noProof="0" dirty="0" smtClean="0">
                <a:latin typeface="Times New Roman"/>
                <a:cs typeface="Times New Roman"/>
              </a:rPr>
              <a:t>Fechando las lavas (por varias técnicas usando las lavas o por fechando sedimentos intercalados) podemos hacer una historia de su position.</a:t>
            </a:r>
            <a:endParaRPr lang="es-ES_tradnl" b="0" noProof="0" dirty="0" smtClean="0">
              <a:latin typeface="Times New Roman"/>
              <a:cs typeface="Times New Roman"/>
            </a:endParaRPr>
          </a:p>
        </p:txBody>
      </p:sp>
      <p:sp>
        <p:nvSpPr>
          <p:cNvPr id="4" name="Slide Number Placeholder 3"/>
          <p:cNvSpPr>
            <a:spLocks noGrp="1"/>
          </p:cNvSpPr>
          <p:nvPr>
            <p:ph type="sldNum" sz="quarter" idx="10"/>
          </p:nvPr>
        </p:nvSpPr>
        <p:spPr/>
        <p:txBody>
          <a:bodyPr/>
          <a:lstStyle/>
          <a:p>
            <a:fld id="{2C959041-EDFF-CF44-AC7F-A8AECB154F71}" type="slidenum">
              <a:rPr lang="en-US" smtClean="0"/>
              <a:t>23</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noProof="0" dirty="0" smtClean="0">
                <a:latin typeface="Times New Roman"/>
                <a:cs typeface="Times New Roman"/>
              </a:rPr>
              <a:t>Cuando los partículas sedimentarias</a:t>
            </a:r>
            <a:r>
              <a:rPr lang="es-ES_tradnl" b="0" baseline="0" noProof="0" dirty="0" smtClean="0">
                <a:latin typeface="Times New Roman"/>
                <a:cs typeface="Times New Roman"/>
              </a:rPr>
              <a:t> finos se </a:t>
            </a:r>
            <a:r>
              <a:rPr lang="es-ES_tradnl" b="0" noProof="0" dirty="0" smtClean="0">
                <a:latin typeface="Times New Roman"/>
                <a:cs typeface="Times New Roman"/>
              </a:rPr>
              <a:t>cayán, si tienen hierro</a:t>
            </a:r>
            <a:r>
              <a:rPr lang="es-ES_tradnl" b="0" baseline="0" noProof="0" dirty="0" smtClean="0">
                <a:latin typeface="Times New Roman"/>
                <a:cs typeface="Times New Roman"/>
              </a:rPr>
              <a:t>, se alinean con el campo magnético – y podemos sacar datos similares a los de los volcanes.</a:t>
            </a:r>
          </a:p>
          <a:p>
            <a:r>
              <a:rPr lang="es-ES_tradnl" b="0" baseline="0" noProof="0" dirty="0" smtClean="0">
                <a:latin typeface="Times New Roman"/>
                <a:cs typeface="Times New Roman"/>
              </a:rPr>
              <a:t>Con los datos podemos dibujar una senda de direcciones y latitudes del sitio.</a:t>
            </a:r>
          </a:p>
          <a:p>
            <a:r>
              <a:rPr lang="es-ES_tradnl" b="0" baseline="0" noProof="0" dirty="0" smtClean="0">
                <a:latin typeface="Times New Roman"/>
                <a:cs typeface="Times New Roman"/>
              </a:rPr>
              <a:t>Suponiendo que el sitio esta fijo, y sabiendo que el polo esta “cambiando su lugar”, eso nos da una senda del movimiento del polo.</a:t>
            </a:r>
          </a:p>
          <a:p>
            <a:r>
              <a:rPr lang="es-ES_tradnl" b="0" baseline="0" noProof="0" dirty="0" smtClean="0">
                <a:latin typeface="Times New Roman"/>
                <a:cs typeface="Times New Roman"/>
              </a:rPr>
              <a:t>La senda se llama deriva de polo.</a:t>
            </a:r>
          </a:p>
        </p:txBody>
      </p:sp>
      <p:sp>
        <p:nvSpPr>
          <p:cNvPr id="4" name="Slide Number Placeholder 3"/>
          <p:cNvSpPr>
            <a:spLocks noGrp="1"/>
          </p:cNvSpPr>
          <p:nvPr>
            <p:ph type="sldNum" sz="quarter" idx="10"/>
          </p:nvPr>
        </p:nvSpPr>
        <p:spPr/>
        <p:txBody>
          <a:bodyPr/>
          <a:lstStyle/>
          <a:p>
            <a:fld id="{2C959041-EDFF-CF44-AC7F-A8AECB154F71}" type="slidenum">
              <a:rPr lang="en-US" smtClean="0"/>
              <a:t>25</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0" baseline="0" noProof="0" dirty="0" smtClean="0">
                <a:latin typeface="Times New Roman"/>
                <a:cs typeface="Times New Roman"/>
              </a:rPr>
              <a:t>Desarrollaron una cronología mundial</a:t>
            </a:r>
          </a:p>
        </p:txBody>
      </p:sp>
      <p:sp>
        <p:nvSpPr>
          <p:cNvPr id="4" name="Slide Number Placeholder 3"/>
          <p:cNvSpPr>
            <a:spLocks noGrp="1"/>
          </p:cNvSpPr>
          <p:nvPr>
            <p:ph type="sldNum" sz="quarter" idx="10"/>
          </p:nvPr>
        </p:nvSpPr>
        <p:spPr/>
        <p:txBody>
          <a:bodyPr/>
          <a:lstStyle/>
          <a:p>
            <a:fld id="{2C959041-EDFF-CF44-AC7F-A8AECB154F71}" type="slidenum">
              <a:rPr lang="en-US" smtClean="0"/>
              <a:t>26</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Una problema</a:t>
            </a:r>
            <a:r>
              <a:rPr lang="es-ES_tradnl" baseline="0" noProof="0" dirty="0" smtClean="0"/>
              <a:t> llegó cuando fueron a combinar las sendas de deriva del polo de diferentes continentes.</a:t>
            </a:r>
          </a:p>
          <a:p>
            <a:r>
              <a:rPr lang="es-ES_tradnl" baseline="0" noProof="0" dirty="0" smtClean="0"/>
              <a:t>Cada continente tenia una senda de deriva del polo diferente.</a:t>
            </a:r>
          </a:p>
          <a:p>
            <a:r>
              <a:rPr lang="es-ES_tradnl" baseline="0" noProof="0" dirty="0" smtClean="0"/>
              <a:t>Si los continentes son fijas, no se puede explicar esa observación.</a:t>
            </a:r>
            <a:endParaRPr lang="es-ES_tradnl" noProof="0" dirty="0" smtClean="0"/>
          </a:p>
          <a:p>
            <a:endParaRPr lang="es-ES_tradnl" noProof="0" dirty="0" smtClean="0"/>
          </a:p>
          <a:p>
            <a:r>
              <a:rPr lang="es-ES_tradnl" noProof="0" dirty="0" smtClean="0"/>
              <a:t>http://</a:t>
            </a:r>
            <a:r>
              <a:rPr lang="es-ES_tradnl" noProof="0" dirty="0" err="1" smtClean="0"/>
              <a:t>www.geo.hunter.cuny.edu</a:t>
            </a:r>
            <a:r>
              <a:rPr lang="es-ES_tradnl" noProof="0" dirty="0" smtClean="0"/>
              <a:t>/</a:t>
            </a:r>
            <a:r>
              <a:rPr lang="es-ES_tradnl" noProof="0" dirty="0" err="1" smtClean="0"/>
              <a:t>tbw</a:t>
            </a:r>
            <a:r>
              <a:rPr lang="es-ES_tradnl" noProof="0" dirty="0" smtClean="0"/>
              <a:t>/</a:t>
            </a:r>
            <a:r>
              <a:rPr lang="es-ES_tradnl" noProof="0" dirty="0" err="1" smtClean="0"/>
              <a:t>Iceland.Field.Trip</a:t>
            </a:r>
            <a:r>
              <a:rPr lang="es-ES_tradnl" noProof="0" dirty="0" smtClean="0"/>
              <a:t>/</a:t>
            </a:r>
            <a:r>
              <a:rPr lang="es-ES_tradnl" noProof="0" dirty="0" err="1" smtClean="0"/>
              <a:t>Lectures</a:t>
            </a:r>
            <a:r>
              <a:rPr lang="es-ES_tradnl" noProof="0" dirty="0" smtClean="0"/>
              <a:t>/2.plate.tectonics/</a:t>
            </a:r>
            <a:r>
              <a:rPr lang="es-ES_tradnl" noProof="0" dirty="0" err="1" smtClean="0"/>
              <a:t>plate_tectonics.htm</a:t>
            </a:r>
            <a:endParaRPr lang="es-ES_tradnl" noProof="0" dirty="0" smtClean="0"/>
          </a:p>
          <a:p>
            <a:endParaRPr lang="en-US" dirty="0"/>
          </a:p>
        </p:txBody>
      </p:sp>
      <p:sp>
        <p:nvSpPr>
          <p:cNvPr id="4" name="Slide Number Placeholder 3"/>
          <p:cNvSpPr>
            <a:spLocks noGrp="1"/>
          </p:cNvSpPr>
          <p:nvPr>
            <p:ph type="sldNum" sz="quarter" idx="10"/>
          </p:nvPr>
        </p:nvSpPr>
        <p:spPr/>
        <p:txBody>
          <a:bodyPr/>
          <a:lstStyle/>
          <a:p>
            <a:fld id="{2C959041-EDFF-CF44-AC7F-A8AECB154F71}" type="slidenum">
              <a:rPr lang="en-US" smtClean="0"/>
              <a:t>27</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Si</a:t>
            </a:r>
            <a:r>
              <a:rPr lang="es-ES_tradnl" baseline="0" noProof="0" dirty="0" smtClean="0"/>
              <a:t> había deriva del polo con todos los continentes fijos, todos los continentes deben producir el mismo deriva del polo.</a:t>
            </a:r>
          </a:p>
          <a:p>
            <a:r>
              <a:rPr lang="es-ES_tradnl" baseline="0" noProof="0" dirty="0" smtClean="0"/>
              <a:t>Pero, si el polo esta fijo, implica que los continentes tiene que derivar relativamente al polo.</a:t>
            </a:r>
          </a:p>
          <a:p>
            <a:r>
              <a:rPr lang="es-ES_tradnl" dirty="0" smtClean="0"/>
              <a:t>Porque</a:t>
            </a:r>
            <a:r>
              <a:rPr lang="es-ES_tradnl" baseline="0" dirty="0" smtClean="0"/>
              <a:t> cada continente tiene su propio deriva del polo, cada continente tiene que moverse con respecto a los otros.</a:t>
            </a:r>
            <a:endParaRPr lang="es-ES_tradnl" dirty="0" smtClean="0"/>
          </a:p>
          <a:p>
            <a:endParaRPr lang="es-ES_tradnl" dirty="0" smtClean="0"/>
          </a:p>
          <a:p>
            <a:endParaRPr lang="es-ES_tradnl" dirty="0" smtClean="0"/>
          </a:p>
          <a:p>
            <a:r>
              <a:rPr lang="es-ES_tradnl" dirty="0" smtClean="0"/>
              <a:t>http://</a:t>
            </a:r>
            <a:r>
              <a:rPr lang="es-ES_tradnl" dirty="0" err="1" smtClean="0"/>
              <a:t>www.geo.hunter.cuny.edu</a:t>
            </a:r>
            <a:r>
              <a:rPr lang="es-ES_tradnl" dirty="0" smtClean="0"/>
              <a:t>/</a:t>
            </a:r>
            <a:r>
              <a:rPr lang="es-ES_tradnl" dirty="0" err="1" smtClean="0"/>
              <a:t>tbw</a:t>
            </a:r>
            <a:r>
              <a:rPr lang="es-ES_tradnl" dirty="0" smtClean="0"/>
              <a:t>/</a:t>
            </a:r>
            <a:r>
              <a:rPr lang="es-ES_tradnl" dirty="0" err="1" smtClean="0"/>
              <a:t>Iceland.Field.Trip</a:t>
            </a:r>
            <a:r>
              <a:rPr lang="es-ES_tradnl" dirty="0" smtClean="0"/>
              <a:t>/</a:t>
            </a:r>
            <a:r>
              <a:rPr lang="es-ES_tradnl" dirty="0" err="1" smtClean="0"/>
              <a:t>Lectures</a:t>
            </a:r>
            <a:r>
              <a:rPr lang="es-ES_tradnl" dirty="0" smtClean="0"/>
              <a:t>/2.plate.tectonics/</a:t>
            </a:r>
            <a:r>
              <a:rPr lang="es-ES_tradnl" dirty="0" err="1" smtClean="0"/>
              <a:t>plate_tectonics.htm</a:t>
            </a:r>
            <a:endParaRPr lang="es-ES_tradnl" dirty="0"/>
          </a:p>
        </p:txBody>
      </p:sp>
      <p:sp>
        <p:nvSpPr>
          <p:cNvPr id="4" name="Slide Number Placeholder 3"/>
          <p:cNvSpPr>
            <a:spLocks noGrp="1"/>
          </p:cNvSpPr>
          <p:nvPr>
            <p:ph type="sldNum" sz="quarter" idx="10"/>
          </p:nvPr>
        </p:nvSpPr>
        <p:spPr/>
        <p:txBody>
          <a:bodyPr/>
          <a:lstStyle/>
          <a:p>
            <a:fld id="{2C959041-EDFF-CF44-AC7F-A8AECB154F71}" type="slidenum">
              <a:rPr lang="en-US" smtClean="0"/>
              <a:t>28</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dirty="0" smtClean="0"/>
              <a:t>Entonces, manteniendo el polo fijo y permitiendo los continentes moverse, podemos llegar a tener un solo deriva del polo entre los dos (o mas) continentes.</a:t>
            </a:r>
          </a:p>
          <a:p>
            <a:r>
              <a:rPr lang="es-ES_tradnl" baseline="0" dirty="0" smtClean="0"/>
              <a:t>Entonces cambiaron el nombre de la deriva por deriva del polo aparente, porque no es verdadero.</a:t>
            </a:r>
          </a:p>
          <a:p>
            <a:r>
              <a:rPr lang="es-ES_tradnl" baseline="0" dirty="0" smtClean="0"/>
              <a:t>Pero eso tampoco fue suficiente para aceptar deriva de los continentes – por no tener un mecanismo para que mueven. Todavía necesitaba que los continentes viajan como barcos por la corteza de océano.</a:t>
            </a:r>
          </a:p>
          <a:p>
            <a:endParaRPr lang="es-ES_tradnl" baseline="0" dirty="0" smtClean="0"/>
          </a:p>
          <a:p>
            <a:r>
              <a:rPr lang="es-ES_tradnl" baseline="0" dirty="0" smtClean="0"/>
              <a:t>Vamos a ver que el movimiento para unificar la deriva es el mismo tipo que explica las velocidades en GPS.</a:t>
            </a:r>
            <a:endParaRPr lang="es-ES_tradnl"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34</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59041-EDFF-CF44-AC7F-A8AECB154F71}" type="slidenum">
              <a:rPr lang="en-US" smtClean="0"/>
              <a:t>35</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smtClean="0"/>
          </a:p>
          <a:p>
            <a:endParaRPr lang="es-ES_tradnl"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36</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Lo mismo pero no hacer</a:t>
            </a:r>
            <a:r>
              <a:rPr lang="es-ES_tradnl" baseline="0" noProof="0" dirty="0" smtClean="0"/>
              <a:t> derroche con el concreto extra.</a:t>
            </a:r>
          </a:p>
          <a:p>
            <a:r>
              <a:rPr lang="es-ES_tradnl" baseline="0" noProof="0" dirty="0" smtClean="0"/>
              <a:t>Hay huecos de erosión por el limite de los dos.  </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4</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Ahora</a:t>
            </a:r>
            <a:r>
              <a:rPr lang="es-ES_tradnl" baseline="0" noProof="0" dirty="0" smtClean="0"/>
              <a:t> estamos llegando a la técnica de las placas. Tenemos la deriva de los continentes y la extensión del fondo del mar.</a:t>
            </a:r>
          </a:p>
          <a:p>
            <a:r>
              <a:rPr lang="es-ES_tradnl" baseline="0" noProof="0" dirty="0" smtClean="0"/>
              <a:t>Materia nueva sale por volcanes haciendo nuevo fondo del mar (vamos a tener una problema de área). Podemos ver eso por la “grabación de cinta” registrada el fondo del mar.</a:t>
            </a:r>
          </a:p>
          <a:p>
            <a:r>
              <a:rPr lang="es-ES_tradnl" baseline="0" noProof="0" dirty="0" smtClean="0"/>
              <a:t>Por la cronograma de los cambios del campo magnético y los sedimentos (ningunos en los dorsales, y se ponen mas espesor cuando nos alejamos del dorsal y podemos fecharlos por los fósiles).</a:t>
            </a:r>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37</a:t>
            </a:fld>
            <a:endParaRPr lang="en-US"/>
          </a:p>
        </p:txBody>
      </p:sp>
    </p:spTree>
    <p:extLst>
      <p:ext uri="{BB962C8B-B14F-4D97-AF65-F5344CB8AC3E}">
        <p14:creationId xmlns:p14="http://schemas.microsoft.com/office/powerpoint/2010/main" val="2279948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38</a:t>
            </a:fld>
            <a:endParaRPr lang="en-US"/>
          </a:p>
        </p:txBody>
      </p:sp>
    </p:spTree>
    <p:extLst>
      <p:ext uri="{BB962C8B-B14F-4D97-AF65-F5344CB8AC3E}">
        <p14:creationId xmlns:p14="http://schemas.microsoft.com/office/powerpoint/2010/main" val="2279948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39</a:t>
            </a:fld>
            <a:endParaRPr lang="en-US"/>
          </a:p>
        </p:txBody>
      </p:sp>
    </p:spTree>
    <p:extLst>
      <p:ext uri="{BB962C8B-B14F-4D97-AF65-F5344CB8AC3E}">
        <p14:creationId xmlns:p14="http://schemas.microsoft.com/office/powerpoint/2010/main" val="2279948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40</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El complejo militar industrial al rescate.</a:t>
            </a:r>
          </a:p>
          <a:p>
            <a:r>
              <a:rPr lang="es-ES_tradnl" noProof="0" dirty="0" smtClean="0"/>
              <a:t>Tecnología para encontrar submarinos fue usado para mapear</a:t>
            </a:r>
            <a:r>
              <a:rPr lang="es-ES_tradnl" baseline="0" noProof="0" dirty="0" smtClean="0"/>
              <a:t> el señal de la extensión del fondo del mar.</a:t>
            </a:r>
          </a:p>
          <a:p>
            <a:r>
              <a:rPr lang="es-ES_tradnl" baseline="0" noProof="0" dirty="0" smtClean="0"/>
              <a:t>Nota que es un señal bastante organizado, con un padrón claro.</a:t>
            </a:r>
          </a:p>
          <a:p>
            <a:r>
              <a:rPr lang="es-ES_tradnl" baseline="0" noProof="0" dirty="0" smtClean="0"/>
              <a:t>Compara con el padrón desorganizado en el continente de América del norte. Hay información en este padrón, pero todavía no hemos entendidos las todavía.</a:t>
            </a:r>
          </a:p>
          <a:p>
            <a:r>
              <a:rPr lang="es-ES_tradnl" baseline="0" noProof="0" dirty="0" smtClean="0"/>
              <a:t>Europa y África están fuera de foco (África peor) por falta de datos.</a:t>
            </a:r>
          </a:p>
          <a:p>
            <a:endParaRPr lang="es-ES_tradnl" baseline="0" noProof="0" dirty="0" smtClean="0"/>
          </a:p>
          <a:p>
            <a:r>
              <a:rPr lang="es-ES_tradnl" baseline="0" noProof="0" dirty="0" smtClean="0"/>
              <a:t>Aquí vemos claramente porque las placas tienen que ser rígidas por la teoría de placas funcionar. Si no fueron rígidas, no será posible hacer funcionar el grabador de cinta hacia atrás para rearmar los continentes. Nota que este restricción esta puesta sobre la placa oceánica del Atlántico y el limite este de América del norte y los limites oeste de Europa y África.</a:t>
            </a:r>
          </a:p>
          <a:p>
            <a:r>
              <a:rPr lang="es-ES_tradnl" baseline="0" noProof="0" dirty="0" smtClean="0"/>
              <a:t>Por el tamaño de la tierra y la velocidad de los movimientos de las placas podemos restringir la taza de deformación máxima de las placas oceánicas para que podemos hacer funcionar el grabador de cinta hacia atrás entre 10</a:t>
            </a:r>
            <a:r>
              <a:rPr lang="es-ES_tradnl" baseline="30000" noProof="0" dirty="0" smtClean="0"/>
              <a:t>-12</a:t>
            </a:r>
            <a:r>
              <a:rPr lang="es-ES_tradnl" baseline="0" noProof="0" dirty="0" smtClean="0"/>
              <a:t>-10</a:t>
            </a:r>
            <a:r>
              <a:rPr lang="es-ES_tradnl" baseline="30000" noProof="0" dirty="0" smtClean="0"/>
              <a:t>-11 </a:t>
            </a:r>
            <a:r>
              <a:rPr lang="es-ES_tradnl" baseline="0" noProof="0" dirty="0" smtClean="0"/>
              <a:t>a 4*10</a:t>
            </a:r>
            <a:r>
              <a:rPr lang="es-ES_tradnl" baseline="30000" noProof="0" dirty="0" smtClean="0"/>
              <a:t>-10</a:t>
            </a:r>
            <a:r>
              <a:rPr lang="es-ES_tradnl" baseline="0" noProof="0" dirty="0" smtClean="0"/>
              <a:t>/año, o 3*10</a:t>
            </a:r>
            <a:r>
              <a:rPr lang="es-ES_tradnl" baseline="30000" noProof="0" dirty="0" smtClean="0"/>
              <a:t>-19</a:t>
            </a:r>
            <a:r>
              <a:rPr lang="es-ES_tradnl" baseline="0" noProof="0" dirty="0" smtClean="0"/>
              <a:t>-10</a:t>
            </a:r>
            <a:r>
              <a:rPr lang="es-ES_tradnl" baseline="30000" noProof="0" dirty="0" smtClean="0"/>
              <a:t>-18 </a:t>
            </a:r>
            <a:r>
              <a:rPr lang="es-ES_tradnl" baseline="0" noProof="0" dirty="0" err="1" smtClean="0"/>
              <a:t>to</a:t>
            </a:r>
            <a:r>
              <a:rPr lang="es-ES_tradnl" baseline="0" noProof="0" dirty="0" smtClean="0"/>
              <a:t> 10</a:t>
            </a:r>
            <a:r>
              <a:rPr lang="es-ES_tradnl" baseline="30000" noProof="0" dirty="0" smtClean="0"/>
              <a:t>-17</a:t>
            </a:r>
            <a:r>
              <a:rPr lang="es-ES_tradnl" baseline="0" noProof="0" dirty="0" smtClean="0"/>
              <a:t>/</a:t>
            </a:r>
            <a:r>
              <a:rPr lang="es-ES_tradnl" baseline="0" noProof="0" dirty="0" err="1" smtClean="0"/>
              <a:t>sec</a:t>
            </a:r>
            <a:r>
              <a:rPr lang="es-ES_tradnl" baseline="0" noProof="0" dirty="0" smtClean="0"/>
              <a:t> (cambio en largo/largo)</a:t>
            </a:r>
            <a:endParaRPr lang="es-ES_tradnl" noProof="0" dirty="0" smtClean="0"/>
          </a:p>
          <a:p>
            <a:endParaRPr lang="es-ES_tradnl" noProof="0" dirty="0" smtClean="0"/>
          </a:p>
          <a:p>
            <a:r>
              <a:rPr lang="es-ES_tradnl" noProof="0" dirty="0" smtClean="0"/>
              <a:t>http://</a:t>
            </a:r>
            <a:r>
              <a:rPr lang="es-ES_tradnl" noProof="0" dirty="0" err="1" smtClean="0"/>
              <a:t>freegeographytools.com</a:t>
            </a:r>
            <a:r>
              <a:rPr lang="es-ES_tradnl" noProof="0" dirty="0" smtClean="0"/>
              <a:t>/2007/</a:t>
            </a:r>
            <a:r>
              <a:rPr lang="es-ES_tradnl" noProof="0" dirty="0" err="1" smtClean="0"/>
              <a:t>world</a:t>
            </a:r>
            <a:r>
              <a:rPr lang="es-ES_tradnl" noProof="0" dirty="0" smtClean="0"/>
              <a:t>-digital-</a:t>
            </a:r>
            <a:r>
              <a:rPr lang="es-ES_tradnl" noProof="0" dirty="0" err="1" smtClean="0"/>
              <a:t>magnetic</a:t>
            </a:r>
            <a:r>
              <a:rPr lang="es-ES_tradnl" noProof="0" dirty="0" smtClean="0"/>
              <a:t>-</a:t>
            </a:r>
            <a:r>
              <a:rPr lang="es-ES_tradnl" noProof="0" dirty="0" err="1" smtClean="0"/>
              <a:t>anomaly-map-wdmam-released</a:t>
            </a:r>
            <a:endParaRPr lang="es-ES_tradnl"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41</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El problema es grande – la superficie del océano atlántico creció desde 0 a su tamaño actual en el orden de 200 millones de años. Hay dorsales produciendo litosfera por todos los océanos. Los dorsales producen ~2 km</a:t>
            </a:r>
            <a:r>
              <a:rPr lang="es-ES_tradnl" baseline="30000" noProof="0" dirty="0" smtClean="0"/>
              <a:t>2</a:t>
            </a:r>
            <a:r>
              <a:rPr lang="es-ES_tradnl" baseline="0" noProof="0" dirty="0" smtClean="0"/>
              <a:t>/año. La tierra tiene ~4,5 mil-millón de años. Suma cuando pasa por mil-millones de año. Necesitamos hacer algo con este litosfera.</a:t>
            </a:r>
          </a:p>
        </p:txBody>
      </p:sp>
      <p:sp>
        <p:nvSpPr>
          <p:cNvPr id="4" name="Slide Number Placeholder 3"/>
          <p:cNvSpPr>
            <a:spLocks noGrp="1"/>
          </p:cNvSpPr>
          <p:nvPr>
            <p:ph type="sldNum" sz="quarter" idx="10"/>
          </p:nvPr>
        </p:nvSpPr>
        <p:spPr/>
        <p:txBody>
          <a:bodyPr/>
          <a:lstStyle/>
          <a:p>
            <a:fld id="{2C959041-EDFF-CF44-AC7F-A8AECB154F71}" type="slidenum">
              <a:rPr lang="en-US" smtClean="0"/>
              <a:t>42</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Sismología al rescate.</a:t>
            </a:r>
          </a:p>
          <a:p>
            <a:r>
              <a:rPr lang="es-ES_tradnl" baseline="0" noProof="0" dirty="0" smtClean="0"/>
              <a:t>Recuerde que los sismos non son distribuidos uniformemente por la tierra. Son concentradas en líneas.</a:t>
            </a:r>
          </a:p>
          <a:p>
            <a:r>
              <a:rPr lang="es-ES_tradnl" baseline="0" noProof="0" dirty="0" smtClean="0"/>
              <a:t>Este mapa tiene un poco mas información que solamente la ubicación del sismo en el mapa (epicentro).</a:t>
            </a:r>
          </a:p>
          <a:p>
            <a:r>
              <a:rPr lang="es-ES_tradnl" baseline="0" noProof="0" dirty="0" smtClean="0"/>
              <a:t>Los colores representen la profundidad de los sismos.</a:t>
            </a:r>
          </a:p>
          <a:p>
            <a:r>
              <a:rPr lang="es-ES_tradnl" baseline="0" noProof="0" dirty="0" smtClean="0"/>
              <a:t>Color significa cortical muy-superficial, menor que 20 km.</a:t>
            </a:r>
          </a:p>
          <a:p>
            <a:r>
              <a:rPr lang="es-ES_tradnl" baseline="0" noProof="0" dirty="0" smtClean="0"/>
              <a:t>Naranja entre 20 y 50, cortical</a:t>
            </a:r>
          </a:p>
          <a:p>
            <a:r>
              <a:rPr lang="es-ES_tradnl" baseline="0" noProof="0" dirty="0" smtClean="0"/>
              <a:t>Pasando por verde – 50-100, cian 100-200, azul claro 200-400, y azul oscuro 400-700. </a:t>
            </a:r>
          </a:p>
          <a:p>
            <a:r>
              <a:rPr lang="es-ES_tradnl" baseline="0" noProof="0" dirty="0" smtClean="0"/>
              <a:t>Nota que todos los sismos por los dorsales definen una línea muy estrecha y son corticales muy superficiales.</a:t>
            </a:r>
          </a:p>
          <a:p>
            <a:r>
              <a:rPr lang="es-ES_tradnl" baseline="0" noProof="0" dirty="0" smtClean="0"/>
              <a:t>Después tenemos zonas de sismos – como un anillo por el Pacifico que son mas anchar y pasan de rojo a azul oscuro.</a:t>
            </a:r>
          </a:p>
          <a:p>
            <a:r>
              <a:rPr lang="es-ES_tradnl" baseline="0" noProof="0" dirty="0" smtClean="0"/>
              <a:t>Esas zonas de sismos profundos fueron conocidos (con muy poca precisión) por 25 o mas años también, y no fueron entendidos. Pensaron que había fallas grandes hasta 700 km.</a:t>
            </a:r>
          </a:p>
          <a:p>
            <a:r>
              <a:rPr lang="es-ES_tradnl" baseline="0" noProof="0" dirty="0" smtClean="0"/>
              <a:t>Ahora, vamos a ver que pasa en esas zonas.</a:t>
            </a:r>
          </a:p>
        </p:txBody>
      </p:sp>
      <p:sp>
        <p:nvSpPr>
          <p:cNvPr id="4" name="Slide Number Placeholder 3"/>
          <p:cNvSpPr>
            <a:spLocks noGrp="1"/>
          </p:cNvSpPr>
          <p:nvPr>
            <p:ph type="sldNum" sz="quarter" idx="10"/>
          </p:nvPr>
        </p:nvSpPr>
        <p:spPr/>
        <p:txBody>
          <a:bodyPr/>
          <a:lstStyle/>
          <a:p>
            <a:fld id="{2C959041-EDFF-CF44-AC7F-A8AECB154F71}" type="slidenum">
              <a:rPr lang="en-US" smtClean="0"/>
              <a:t>43</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Los sismos forman una estructura estrecho.</a:t>
            </a:r>
          </a:p>
          <a:p>
            <a:r>
              <a:rPr lang="es-ES_tradnl" baseline="0" noProof="0" dirty="0" smtClean="0"/>
              <a:t>La estrella es un sismo de magnitud 8 que ocurrió en la zona de interacción entre las placas.</a:t>
            </a:r>
          </a:p>
          <a:p>
            <a:r>
              <a:rPr lang="es-ES_tradnl" baseline="0" noProof="0" dirty="0" smtClean="0"/>
              <a:t>Los sismos que bajan, muestran la placa oceánica que esta metiéndose adentro, donde por procesos no bien entendidos es eventualmente reciclada.</a:t>
            </a:r>
          </a:p>
          <a:p>
            <a:r>
              <a:rPr lang="es-ES_tradnl" baseline="0" noProof="0" dirty="0" smtClean="0"/>
              <a:t>Solo placas oceánicos </a:t>
            </a:r>
            <a:r>
              <a:rPr lang="es-ES_tradnl" baseline="0" noProof="0" dirty="0" err="1" smtClean="0"/>
              <a:t>subducen</a:t>
            </a:r>
            <a:r>
              <a:rPr lang="es-ES_tradnl" baseline="0" noProof="0" dirty="0" smtClean="0"/>
              <a:t>. Son densos y en un modelo bajan por su propio peso.</a:t>
            </a:r>
          </a:p>
          <a:p>
            <a:r>
              <a:rPr lang="es-ES_tradnl" baseline="0" noProof="0" dirty="0" smtClean="0"/>
              <a:t>Por eso motivo los fondos de los océanos son jóvenes.</a:t>
            </a:r>
          </a:p>
          <a:p>
            <a:r>
              <a:rPr lang="es-ES_tradnl" baseline="0" noProof="0" dirty="0" smtClean="0"/>
              <a:t>La litosfera oceánica tiene una vida. Nace, envejecen, y mueren.</a:t>
            </a:r>
          </a:p>
          <a:p>
            <a:r>
              <a:rPr lang="es-ES_tradnl" baseline="0" noProof="0" dirty="0" smtClean="0"/>
              <a:t>Las placas continentales, la parte de la corteza por lo  menos, son menos densos, muy livianos, y quedan arriba. Hay rocas conténtales hasta ~4 mil-millones de años.</a:t>
            </a:r>
          </a:p>
        </p:txBody>
      </p:sp>
      <p:sp>
        <p:nvSpPr>
          <p:cNvPr id="4" name="Slide Number Placeholder 3"/>
          <p:cNvSpPr>
            <a:spLocks noGrp="1"/>
          </p:cNvSpPr>
          <p:nvPr>
            <p:ph type="sldNum" sz="quarter" idx="10"/>
          </p:nvPr>
        </p:nvSpPr>
        <p:spPr/>
        <p:txBody>
          <a:bodyPr/>
          <a:lstStyle/>
          <a:p>
            <a:fld id="{2C959041-EDFF-CF44-AC7F-A8AECB154F71}" type="slidenum">
              <a:rPr lang="en-US" smtClean="0"/>
              <a:t>44</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Donde solucionamos el problema de área.</a:t>
            </a:r>
          </a:p>
          <a:p>
            <a:r>
              <a:rPr lang="es-ES_tradnl" baseline="0" noProof="0" dirty="0" smtClean="0"/>
              <a:t>Hay varios tipos de sismos aquí – intraplacas – en una sola placa, y interplacas (entre) – por la interacción de dos placas..</a:t>
            </a:r>
          </a:p>
        </p:txBody>
      </p:sp>
      <p:sp>
        <p:nvSpPr>
          <p:cNvPr id="4" name="Slide Number Placeholder 3"/>
          <p:cNvSpPr>
            <a:spLocks noGrp="1"/>
          </p:cNvSpPr>
          <p:nvPr>
            <p:ph type="sldNum" sz="quarter" idx="10"/>
          </p:nvPr>
        </p:nvSpPr>
        <p:spPr/>
        <p:txBody>
          <a:bodyPr/>
          <a:lstStyle/>
          <a:p>
            <a:fld id="{2C959041-EDFF-CF44-AC7F-A8AECB154F71}" type="slidenum">
              <a:rPr lang="en-US" smtClean="0"/>
              <a:t>45</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From </a:t>
            </a:r>
            <a:r>
              <a:rPr lang="en-US" i="1" dirty="0" err="1" smtClean="0"/>
              <a:t>www.wvgs.wvnet.edu</a:t>
            </a:r>
            <a:r>
              <a:rPr lang="en-US" i="1" dirty="0" smtClean="0"/>
              <a:t>/www/</a:t>
            </a:r>
            <a:r>
              <a:rPr lang="en-US" i="1" dirty="0" err="1" smtClean="0"/>
              <a:t>geoeduc</a:t>
            </a:r>
            <a:r>
              <a:rPr lang="en-US" i="1" dirty="0" smtClean="0"/>
              <a:t>/</a:t>
            </a:r>
            <a:r>
              <a:rPr lang="en-US" i="1" dirty="0" err="1" smtClean="0"/>
              <a:t>AnnotatedIllustrations</a:t>
            </a:r>
            <a:r>
              <a:rPr lang="en-US" i="1" dirty="0" smtClean="0"/>
              <a:t>/</a:t>
            </a:r>
            <a:r>
              <a:rPr lang="en-US" i="1" dirty="0" err="1" smtClean="0"/>
              <a:t>PlateTectonics.pptx</a:t>
            </a:r>
            <a:endParaRPr lang="en-US" i="1" dirty="0" smtClean="0"/>
          </a:p>
          <a:p>
            <a:r>
              <a:rPr lang="en-US" i="0" dirty="0" smtClean="0"/>
              <a:t>West Virginia Geological and Economic</a:t>
            </a:r>
            <a:r>
              <a:rPr lang="en-US" i="0" baseline="0" dirty="0" smtClean="0"/>
              <a:t> Survey</a:t>
            </a:r>
          </a:p>
          <a:p>
            <a:endParaRPr lang="en-US" i="0" baseline="0" dirty="0" smtClean="0"/>
          </a:p>
          <a:p>
            <a:r>
              <a:rPr lang="es-ES_tradnl" i="0" baseline="0" noProof="0" dirty="0" smtClean="0"/>
              <a:t>La subducción destruya/consume litosfera </a:t>
            </a:r>
            <a:r>
              <a:rPr lang="es-ES_tradnl" i="0" baseline="0" noProof="0" dirty="0" err="1" smtClean="0"/>
              <a:t>oceanica</a:t>
            </a:r>
            <a:r>
              <a:rPr lang="es-ES_tradnl" i="0" baseline="0" noProof="0" dirty="0" smtClean="0"/>
              <a:t> para mantener el tamaño de </a:t>
            </a:r>
            <a:r>
              <a:rPr lang="es-ES_tradnl" i="0" baseline="0" noProof="0" smtClean="0"/>
              <a:t>la tierra.</a:t>
            </a:r>
            <a:endParaRPr lang="es-ES_tradnl" i="0" dirty="0" smtClean="0"/>
          </a:p>
          <a:p>
            <a:endParaRPr lang="es-ES_tradnl" i="1" dirty="0" smtClean="0"/>
          </a:p>
          <a:p>
            <a:endParaRPr lang="es-ES_tradnl"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46</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Aquí se nota que los océanos son jóvenes!</a:t>
            </a:r>
          </a:p>
          <a:p>
            <a:r>
              <a:rPr lang="es-ES_tradnl" baseline="0" noProof="0" dirty="0" smtClean="0"/>
              <a:t>Nota también que las palcas pueden tener ambos tipos de corteza/litosfera. Por las costas este de las Américas, y oeste de Europa y África están en el medio de una placa donde cambia de oceánico a continental. Esos limites se llama margines pasivas.</a:t>
            </a:r>
          </a:p>
          <a:p>
            <a:r>
              <a:rPr lang="es-ES_tradnl" baseline="0" noProof="0" dirty="0" smtClean="0"/>
              <a:t>Los limites dorsales/constructivas y subducción/destructivas se llama margines activas.</a:t>
            </a:r>
          </a:p>
        </p:txBody>
      </p:sp>
      <p:sp>
        <p:nvSpPr>
          <p:cNvPr id="4" name="Slide Number Placeholder 3"/>
          <p:cNvSpPr>
            <a:spLocks noGrp="1"/>
          </p:cNvSpPr>
          <p:nvPr>
            <p:ph type="sldNum" sz="quarter" idx="10"/>
          </p:nvPr>
        </p:nvSpPr>
        <p:spPr/>
        <p:txBody>
          <a:bodyPr/>
          <a:lstStyle/>
          <a:p>
            <a:fld id="{2C959041-EDFF-CF44-AC7F-A8AECB154F71}" type="slidenum">
              <a:rPr lang="en-US" smtClean="0"/>
              <a:t>47</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48</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www.uwgb.edu</a:t>
            </a:r>
            <a:r>
              <a:rPr lang="en-US" dirty="0" smtClean="0"/>
              <a:t>/</a:t>
            </a:r>
            <a:r>
              <a:rPr lang="en-US" dirty="0" err="1" smtClean="0"/>
              <a:t>dutchs</a:t>
            </a:r>
            <a:r>
              <a:rPr lang="en-US" dirty="0" smtClean="0"/>
              <a:t>/EnvSC102Notes/102PlateTectonics.htm</a:t>
            </a:r>
          </a:p>
          <a:p>
            <a:endParaRPr lang="en-US" dirty="0" smtClean="0"/>
          </a:p>
          <a:p>
            <a:r>
              <a:rPr lang="en-US" dirty="0" smtClean="0"/>
              <a:t>Plate tectonics</a:t>
            </a:r>
            <a:r>
              <a:rPr lang="en-US" baseline="0" dirty="0" smtClean="0"/>
              <a:t> is really tectonics of the ocean plates. Describe the relatively short, compared to age of earth, life cycle of oceanic lithosphere – born at ridges, moves away, die/recycled in trenches within ~250 My.</a:t>
            </a:r>
          </a:p>
          <a:p>
            <a:endParaRPr lang="en-US" baseline="0" dirty="0" smtClean="0"/>
          </a:p>
          <a:p>
            <a:r>
              <a:rPr lang="en-US" baseline="0" dirty="0" smtClean="0"/>
              <a:t>Mention without justification – plate = crust and lithosphere is “binary” – oceanic crust 5-7 km thick, dense basalt, lithosphere 0 to 100 km thick as function </a:t>
            </a:r>
            <a:r>
              <a:rPr lang="en-US" baseline="0" dirty="0" err="1" smtClean="0"/>
              <a:t>sqrt</a:t>
            </a:r>
            <a:r>
              <a:rPr lang="en-US" baseline="0" dirty="0" smtClean="0"/>
              <a:t>(age) to ~80 my, then constant lithospheric thickness. Continental crust 15-&gt;70 km, </a:t>
            </a:r>
            <a:r>
              <a:rPr lang="en-US" baseline="0" dirty="0" err="1" smtClean="0"/>
              <a:t>ave</a:t>
            </a:r>
            <a:r>
              <a:rPr lang="en-US" baseline="0" dirty="0" smtClean="0"/>
              <a:t> stable continental crust ~40 km, less dense granite, lithosphere less well defined, by be as thick as 250 km, making “keel”.</a:t>
            </a:r>
            <a:endParaRPr lang="en-US" dirty="0" smtClean="0"/>
          </a:p>
          <a:p>
            <a:endParaRPr lang="en-US" dirty="0"/>
          </a:p>
        </p:txBody>
      </p:sp>
      <p:sp>
        <p:nvSpPr>
          <p:cNvPr id="4" name="Slide Number Placeholder 3"/>
          <p:cNvSpPr>
            <a:spLocks noGrp="1"/>
          </p:cNvSpPr>
          <p:nvPr>
            <p:ph type="sldNum" sz="quarter" idx="10"/>
          </p:nvPr>
        </p:nvSpPr>
        <p:spPr/>
        <p:txBody>
          <a:bodyPr/>
          <a:lstStyle/>
          <a:p>
            <a:fld id="{2C959041-EDFF-CF44-AC7F-A8AECB154F71}" type="slidenum">
              <a:rPr lang="en-US" smtClean="0"/>
              <a:t>49</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Ah</a:t>
            </a:r>
            <a:r>
              <a:rPr lang="es-ES_tradnl" noProof="0" dirty="0" smtClean="0"/>
              <a:t>ora vamos a ver que</a:t>
            </a:r>
            <a:r>
              <a:rPr lang="es-ES_tradnl" baseline="0" noProof="0" dirty="0" smtClean="0"/>
              <a:t> significa - esas flechas, su padrón, y el modelo </a:t>
            </a:r>
            <a:r>
              <a:rPr lang="es-ES_tradnl" baseline="0" noProof="0" dirty="0" err="1" smtClean="0"/>
              <a:t>fisico</a:t>
            </a:r>
            <a:r>
              <a:rPr lang="es-ES_tradnl" baseline="0" noProof="0" dirty="0" smtClean="0"/>
              <a:t>/</a:t>
            </a:r>
            <a:r>
              <a:rPr lang="es-ES_tradnl" baseline="0" noProof="0" dirty="0" err="1" smtClean="0"/>
              <a:t>matematico</a:t>
            </a:r>
            <a:r>
              <a:rPr lang="es-ES_tradnl" baseline="0" noProof="0" dirty="0" smtClean="0"/>
              <a:t> de la tierra.</a:t>
            </a:r>
          </a:p>
          <a:p>
            <a:endParaRPr lang="es-ES_tradnl" baseline="0" noProof="0" dirty="0" smtClean="0"/>
          </a:p>
          <a:p>
            <a:r>
              <a:rPr lang="es-ES_tradnl" baseline="0" noProof="0" dirty="0" smtClean="0"/>
              <a:t>Primero vamos a ver un modelo simple de la estructura de la tierra y después un modelo simple por su comportamiento.</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6</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¿Porque</a:t>
            </a:r>
            <a:r>
              <a:rPr lang="es-ES_tradnl" baseline="0" noProof="0" dirty="0" smtClean="0"/>
              <a:t> hay tantos nombres que sobrepasan en la parte arriba?</a:t>
            </a:r>
          </a:p>
          <a:p>
            <a:r>
              <a:rPr lang="es-ES_tradnl" baseline="0" noProof="0" dirty="0" smtClean="0"/>
              <a:t>Los nombres vienen de su punto de vista – mecánica o química.</a:t>
            </a:r>
          </a:p>
          <a:p>
            <a:endParaRPr lang="es-ES_tradnl" baseline="0" noProof="0" dirty="0" smtClean="0"/>
          </a:p>
          <a:p>
            <a:r>
              <a:rPr lang="es-ES_tradnl" baseline="0" noProof="0" dirty="0" smtClean="0"/>
              <a:t>Litósfera y astenosfera es una división mecánica.</a:t>
            </a:r>
          </a:p>
          <a:p>
            <a:endParaRPr lang="es-ES_tradnl" baseline="0" noProof="0" dirty="0" smtClean="0"/>
          </a:p>
          <a:p>
            <a:r>
              <a:rPr lang="es-ES_tradnl" baseline="0" noProof="0" dirty="0" smtClean="0"/>
              <a:t>Corteza y manto es una división química.</a:t>
            </a:r>
          </a:p>
        </p:txBody>
      </p:sp>
      <p:sp>
        <p:nvSpPr>
          <p:cNvPr id="4" name="Slide Number Placeholder 3"/>
          <p:cNvSpPr>
            <a:spLocks noGrp="1"/>
          </p:cNvSpPr>
          <p:nvPr>
            <p:ph type="sldNum" sz="quarter" idx="10"/>
          </p:nvPr>
        </p:nvSpPr>
        <p:spPr/>
        <p:txBody>
          <a:bodyPr/>
          <a:lstStyle/>
          <a:p>
            <a:fld id="{2C959041-EDFF-CF44-AC7F-A8AECB154F71}" type="slidenum">
              <a:rPr lang="en-US" smtClean="0"/>
              <a:t>7</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Enfoco en la división de la parte superficial.</a:t>
            </a:r>
          </a:p>
          <a:p>
            <a:endParaRPr lang="es-ES_tradnl" baseline="0" noProof="0" dirty="0" smtClean="0"/>
          </a:p>
          <a:p>
            <a:r>
              <a:rPr lang="es-ES_tradnl" baseline="0" noProof="0" dirty="0" smtClean="0"/>
              <a:t>Litósfera y astenosfera es una división mecánica, o por el comportamiento físico – principalmente entre comportamiento rígida/quebradizo en la litosfera y dúctil en la astenosfera.</a:t>
            </a:r>
          </a:p>
          <a:p>
            <a:endParaRPr lang="es-ES_tradnl" baseline="0" noProof="0" dirty="0" smtClean="0"/>
          </a:p>
          <a:p>
            <a:r>
              <a:rPr lang="es-ES_tradnl" baseline="0" noProof="0" dirty="0" smtClean="0"/>
              <a:t>Corteza y manto es una división química.</a:t>
            </a:r>
          </a:p>
          <a:p>
            <a:endParaRPr lang="es-ES_tradnl" baseline="0" noProof="0" dirty="0" smtClean="0"/>
          </a:p>
          <a:p>
            <a:r>
              <a:rPr lang="es-ES_tradnl" baseline="0" noProof="0" dirty="0" smtClean="0"/>
              <a:t>También nota aquí, y vamos a ver mucho mas de ese tema, que hay otra división entre continentes y océanos. Son de distintas composiciones y densidades entre ellos y el manto.</a:t>
            </a:r>
          </a:p>
          <a:p>
            <a:endParaRPr lang="es-ES_tradnl"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8</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La litósfera – (del griego - “</a:t>
            </a:r>
            <a:r>
              <a:rPr lang="es-ES_tradnl" baseline="0" noProof="0" dirty="0" err="1" smtClean="0"/>
              <a:t>litho</a:t>
            </a:r>
            <a:r>
              <a:rPr lang="es-ES_tradnl" baseline="0" noProof="0" dirty="0" smtClean="0"/>
              <a:t>”: roca y “</a:t>
            </a:r>
            <a:r>
              <a:rPr lang="es-ES_tradnl" baseline="0" noProof="0" dirty="0" err="1" smtClean="0"/>
              <a:t>sphera</a:t>
            </a:r>
            <a:r>
              <a:rPr lang="es-ES_tradnl" baseline="0" noProof="0" dirty="0" smtClean="0"/>
              <a:t>”: </a:t>
            </a:r>
            <a:r>
              <a:rPr lang="es-ES_tradnl" baseline="0" noProof="0" dirty="0" err="1" smtClean="0"/>
              <a:t>sphere</a:t>
            </a:r>
            <a:r>
              <a:rPr lang="es-ES_tradnl" baseline="0" noProof="0" dirty="0" smtClean="0"/>
              <a:t>) es la parte fuerte (la tierra “solida” de nuestra experiencia diaria).</a:t>
            </a:r>
          </a:p>
          <a:p>
            <a:r>
              <a:rPr lang="es-ES_tradnl" baseline="0" noProof="0" dirty="0" smtClean="0"/>
              <a:t>El espesor varia, entre 0 en los dorsales a los océanos, hasta 100 km en los océanos, y posiblemente hasta mas que 250 km en los continentes.</a:t>
            </a:r>
          </a:p>
          <a:p>
            <a:r>
              <a:rPr lang="es-ES_tradnl" baseline="0" noProof="0" dirty="0" smtClean="0"/>
              <a:t>En los océanos es una capa de limite termal, y en los continentes es mal definido.</a:t>
            </a:r>
          </a:p>
          <a:p>
            <a:r>
              <a:rPr lang="es-ES_tradnl" b="1" baseline="0" noProof="0" dirty="0" smtClean="0"/>
              <a:t>La litósfera forma las placas de la teoría de la placas</a:t>
            </a:r>
            <a:r>
              <a:rPr lang="es-ES_tradnl" baseline="0" noProof="0" dirty="0" smtClean="0"/>
              <a:t>.</a:t>
            </a:r>
          </a:p>
          <a:p>
            <a:endParaRPr lang="es-ES_tradnl" baseline="0" noProof="0" dirty="0" smtClean="0"/>
          </a:p>
          <a:p>
            <a:r>
              <a:rPr lang="es-ES_tradnl" baseline="0" noProof="0" dirty="0" smtClean="0"/>
              <a:t>La Astenosfera (del griego - “a”: sin y “</a:t>
            </a:r>
            <a:r>
              <a:rPr lang="es-ES_tradnl" baseline="0" noProof="0" dirty="0" err="1" smtClean="0"/>
              <a:t>steno</a:t>
            </a:r>
            <a:r>
              <a:rPr lang="es-ES_tradnl" baseline="0" noProof="0" dirty="0" smtClean="0"/>
              <a:t>”: fuerza) es una capa débil que deforma fácilmente.</a:t>
            </a:r>
          </a:p>
          <a:p>
            <a:r>
              <a:rPr lang="es-ES_tradnl" baseline="0" noProof="0" dirty="0" smtClean="0"/>
              <a:t>Funciona como lubricante por el movimiento de las placas.</a:t>
            </a:r>
          </a:p>
          <a:p>
            <a:endParaRPr lang="es-ES_tradnl" baseline="0" noProof="0" dirty="0" smtClean="0"/>
          </a:p>
          <a:p>
            <a:r>
              <a:rPr lang="es-ES_tradnl" baseline="0" noProof="0" dirty="0" smtClean="0"/>
              <a:t>Entre la Astenosfera y el núcleo es la mesósfera, otra capa fuerte.</a:t>
            </a:r>
          </a:p>
          <a:p>
            <a:r>
              <a:rPr lang="es-ES_tradnl" baseline="0" noProof="0" dirty="0" smtClean="0"/>
              <a:t>Tiene el mismo nombre que una capa de la atmosfera (lamentablemente).</a:t>
            </a:r>
          </a:p>
          <a:p>
            <a:endParaRPr lang="es-ES_tradnl" baseline="0" noProof="0" dirty="0" smtClean="0"/>
          </a:p>
          <a:p>
            <a:r>
              <a:rPr lang="es-ES_tradnl" baseline="0" noProof="0" dirty="0" smtClean="0"/>
              <a:t>Corteza y manto es una división química.</a:t>
            </a:r>
          </a:p>
          <a:p>
            <a:r>
              <a:rPr lang="es-ES_tradnl" baseline="0" noProof="0" dirty="0" smtClean="0"/>
              <a:t>La corteza es una </a:t>
            </a:r>
            <a:r>
              <a:rPr lang="es-ES_tradnl" dirty="0" smtClean="0"/>
              <a:t>capa químicamente distinta que forma el</a:t>
            </a:r>
            <a:r>
              <a:rPr lang="es-ES_tradnl" baseline="0" dirty="0" smtClean="0"/>
              <a:t> superficie de la Tierra.</a:t>
            </a:r>
          </a:p>
          <a:p>
            <a:r>
              <a:rPr lang="es-ES_tradnl" baseline="0" dirty="0" smtClean="0"/>
              <a:t>Se puede dividir la corteza en dos tipos – oceánico y continental. </a:t>
            </a:r>
          </a:p>
          <a:p>
            <a:r>
              <a:rPr lang="es-ES_tradnl" baseline="0" dirty="0" smtClean="0"/>
              <a:t>La corteza continental es “</a:t>
            </a:r>
            <a:r>
              <a:rPr lang="es-ES_tradnl" baseline="0" dirty="0" err="1" smtClean="0"/>
              <a:t>siálico</a:t>
            </a:r>
            <a:r>
              <a:rPr lang="es-ES_tradnl" baseline="0" dirty="0" smtClean="0"/>
              <a:t>” (granito) tiene los elementos livianos (Si – silicio, O - oxígeno, Al - </a:t>
            </a:r>
            <a:r>
              <a:rPr lang="es-ES_tradnl" baseline="0" dirty="0" err="1" smtClean="0"/>
              <a:t>alumino</a:t>
            </a:r>
            <a:r>
              <a:rPr lang="es-ES_tradnl" baseline="0" dirty="0" smtClean="0"/>
              <a:t>, Ca - calcio, K - potasio , </a:t>
            </a:r>
            <a:r>
              <a:rPr lang="es-ES_tradnl" baseline="0" dirty="0" err="1" smtClean="0"/>
              <a:t>Na</a:t>
            </a:r>
            <a:r>
              <a:rPr lang="es-ES_tradnl" baseline="0" dirty="0" smtClean="0"/>
              <a:t>- sodio,  …).</a:t>
            </a:r>
          </a:p>
          <a:p>
            <a:r>
              <a:rPr lang="es-ES_tradnl" baseline="0" dirty="0" smtClean="0"/>
              <a:t>La corteza oceánica es “</a:t>
            </a:r>
            <a:r>
              <a:rPr lang="es-ES_tradnl" baseline="0" dirty="0" err="1" smtClean="0"/>
              <a:t>mafica</a:t>
            </a:r>
            <a:r>
              <a:rPr lang="es-ES_tradnl" baseline="0" dirty="0" smtClean="0"/>
              <a:t>”, sigue con Si – silicio, O – oxígeno, pero tiene mas hierro y magnesio.</a:t>
            </a:r>
          </a:p>
          <a:p>
            <a:r>
              <a:rPr lang="es-ES_tradnl" baseline="0" dirty="0" smtClean="0"/>
              <a:t>La corteza oceánica tiene 5-10 km de espesor y es basáltico, mientras que la corteza continental varia en espesor entre 5-10km hasta alrededor de 100 km, con un promedio de 45km en los cratones, y es de composición muy variable en ambas las capas y horizontalmente.</a:t>
            </a:r>
          </a:p>
          <a:p>
            <a:endParaRPr lang="es-ES_tradnl" baseline="0" dirty="0" smtClean="0"/>
          </a:p>
          <a:p>
            <a:r>
              <a:rPr lang="es-ES_tradnl" baseline="0" dirty="0" smtClean="0"/>
              <a:t>Debajo de la corteza, el manto es compuesto de silicio y oxígeno, con mas hierro y magnesio que la corteza. El manto sigue hasta el núcleo.</a:t>
            </a:r>
          </a:p>
          <a:p>
            <a:endParaRPr lang="es-ES_tradnl" baseline="0" noProof="0" dirty="0" smtClean="0"/>
          </a:p>
          <a:p>
            <a:r>
              <a:rPr lang="es-ES_tradnl" baseline="0" noProof="0" dirty="0" smtClean="0"/>
              <a:t>La litosfera entonces incluye la corteza y el </a:t>
            </a:r>
            <a:r>
              <a:rPr lang="es-ES_tradnl" dirty="0" smtClean="0"/>
              <a:t>manto litosférica.</a:t>
            </a:r>
          </a:p>
          <a:p>
            <a:endParaRPr lang="es-ES_tradnl" baseline="0" noProof="0" dirty="0" smtClean="0"/>
          </a:p>
          <a:p>
            <a:r>
              <a:rPr lang="es-ES_tradnl" baseline="0" noProof="0" dirty="0" smtClean="0"/>
              <a:t>El movimiento de las placas es el movimiento de las placa litósféricas, no solo la corteza.</a:t>
            </a:r>
          </a:p>
          <a:p>
            <a:endParaRPr lang="es-ES_tradnl" baseline="0" noProof="0" dirty="0" smtClean="0"/>
          </a:p>
          <a:p>
            <a:r>
              <a:rPr lang="es-ES_tradnl" baseline="0" noProof="0" dirty="0" smtClean="0"/>
              <a:t>Finalmente – el núcleo. Es un cambio de todo. Su composición es principalmente hierro. La parte externa es liquido y interna solido.</a:t>
            </a:r>
          </a:p>
        </p:txBody>
      </p:sp>
      <p:sp>
        <p:nvSpPr>
          <p:cNvPr id="4" name="Slide Number Placeholder 3"/>
          <p:cNvSpPr>
            <a:spLocks noGrp="1"/>
          </p:cNvSpPr>
          <p:nvPr>
            <p:ph type="sldNum" sz="quarter" idx="10"/>
          </p:nvPr>
        </p:nvSpPr>
        <p:spPr/>
        <p:txBody>
          <a:bodyPr/>
          <a:lstStyle/>
          <a:p>
            <a:fld id="{2C959041-EDFF-CF44-AC7F-A8AECB154F71}" type="slidenum">
              <a:rPr lang="en-US" smtClean="0"/>
              <a:t>9</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Un modelo de la tierra en escala es un huevo. La cascara del huevo en comparación de su diámetro esta aproximadamente lo mismo como la litósfera e diámetro de la tierra (~2%).</a:t>
            </a:r>
          </a:p>
          <a:p>
            <a:r>
              <a:rPr lang="es-ES_tradnl" baseline="0" noProof="0" dirty="0" smtClean="0"/>
              <a:t>Y la yema del huevo es como el núcleo de la tierra.</a:t>
            </a:r>
          </a:p>
        </p:txBody>
      </p:sp>
      <p:sp>
        <p:nvSpPr>
          <p:cNvPr id="4" name="Slide Number Placeholder 3"/>
          <p:cNvSpPr>
            <a:spLocks noGrp="1"/>
          </p:cNvSpPr>
          <p:nvPr>
            <p:ph type="sldNum" sz="quarter" idx="10"/>
          </p:nvPr>
        </p:nvSpPr>
        <p:spPr/>
        <p:txBody>
          <a:bodyPr/>
          <a:lstStyle/>
          <a:p>
            <a:fld id="{2C959041-EDFF-CF44-AC7F-A8AECB154F71}" type="slidenum">
              <a:rPr lang="en-US" smtClean="0"/>
              <a:t>10</a:t>
            </a:fld>
            <a:endParaRPr lang="en-US"/>
          </a:p>
        </p:txBody>
      </p:sp>
    </p:spTree>
    <p:extLst>
      <p:ext uri="{BB962C8B-B14F-4D97-AF65-F5344CB8AC3E}">
        <p14:creationId xmlns:p14="http://schemas.microsoft.com/office/powerpoint/2010/main" val="787492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22929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2459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965210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B4C18D1-93D3-C447-90CF-BA33816B6359}" type="slidenum">
              <a:rPr lang="en-US"/>
              <a:pPr/>
              <a:t>‹#›</a:t>
            </a:fld>
            <a:endParaRPr lang="en-US"/>
          </a:p>
        </p:txBody>
      </p:sp>
    </p:spTree>
    <p:extLst>
      <p:ext uri="{BB962C8B-B14F-4D97-AF65-F5344CB8AC3E}">
        <p14:creationId xmlns:p14="http://schemas.microsoft.com/office/powerpoint/2010/main" val="2748165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C2F67F3-DD67-8148-B789-5EE4C9CF13FE}" type="slidenum">
              <a:rPr lang="en-US"/>
              <a:pPr/>
              <a:t>‹#›</a:t>
            </a:fld>
            <a:endParaRPr lang="en-US"/>
          </a:p>
        </p:txBody>
      </p:sp>
    </p:spTree>
    <p:extLst>
      <p:ext uri="{BB962C8B-B14F-4D97-AF65-F5344CB8AC3E}">
        <p14:creationId xmlns:p14="http://schemas.microsoft.com/office/powerpoint/2010/main" val="1381830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1258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216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29C9F6-9D0D-7D46-9BBE-DDC44C03EE84}"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08384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29C9F6-9D0D-7D46-9BBE-DDC44C03EE84}" type="datetimeFigureOut">
              <a:rPr lang="en-US" smtClean="0"/>
              <a:t>5/16/18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90953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29C9F6-9D0D-7D46-9BBE-DDC44C03EE84}" type="datetimeFigureOut">
              <a:rPr lang="en-US" smtClean="0"/>
              <a:t>5/16/18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00141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9C9F6-9D0D-7D46-9BBE-DDC44C03EE84}" type="datetimeFigureOut">
              <a:rPr lang="en-US" smtClean="0"/>
              <a:t>5/16/18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66741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42029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5886996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9C9F6-9D0D-7D46-9BBE-DDC44C03EE84}" type="datetimeFigureOut">
              <a:rPr lang="en-US" smtClean="0"/>
              <a:t>5/16/18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08346-8F19-CE40-9306-BFAE7BE776F0}" type="slidenum">
              <a:rPr lang="en-US" smtClean="0"/>
              <a:t>‹#›</a:t>
            </a:fld>
            <a:endParaRPr lang="en-US"/>
          </a:p>
        </p:txBody>
      </p:sp>
    </p:spTree>
    <p:extLst>
      <p:ext uri="{BB962C8B-B14F-4D97-AF65-F5344CB8AC3E}">
        <p14:creationId xmlns:p14="http://schemas.microsoft.com/office/powerpoint/2010/main" val="223550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gi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jp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gif"/><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ti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45367"/>
            <a:ext cx="9144000" cy="681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dirty="0">
                <a:latin typeface="Times New Roman"/>
                <a:cs typeface="Papyrus" charset="0"/>
              </a:rPr>
              <a:t>Nuevas aplicaciones geodésicas en la agrimensura moderna.</a:t>
            </a:r>
          </a:p>
          <a:p>
            <a:pPr algn="ctr"/>
            <a:endParaRPr lang="es-ES_tradnl" sz="4000" b="0" dirty="0">
              <a:latin typeface="Times New Roman"/>
              <a:cs typeface="Papyrus" charset="0"/>
            </a:endParaRPr>
          </a:p>
          <a:p>
            <a:pPr algn="ctr"/>
            <a:r>
              <a:rPr lang="es-ES_tradnl" sz="4000" b="0" dirty="0">
                <a:latin typeface="Times New Roman"/>
                <a:cs typeface="Papyrus" charset="0"/>
              </a:rPr>
              <a:t>Universidad de Buenos Aires</a:t>
            </a:r>
          </a:p>
          <a:p>
            <a:pPr algn="ctr"/>
            <a:r>
              <a:rPr lang="es-ES_tradnl" sz="4000" b="0" dirty="0">
                <a:latin typeface="Times New Roman"/>
                <a:cs typeface="Papyrus" charset="0"/>
              </a:rPr>
              <a:t>Marzo-Mayo, 2018</a:t>
            </a:r>
          </a:p>
          <a:p>
            <a:pPr algn="ct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Dr. Robert Smalley</a:t>
            </a:r>
          </a:p>
          <a:p>
            <a:pPr algn="ctr"/>
            <a:r>
              <a:rPr lang="es-ES_tradnl" sz="4000" b="0" dirty="0" err="1">
                <a:latin typeface="Times New Roman"/>
                <a:cs typeface="Papyrus" charset="0"/>
              </a:rPr>
              <a:t>Fulbright</a:t>
            </a:r>
            <a:r>
              <a:rPr lang="es-ES_tradnl" sz="4000" b="0" dirty="0">
                <a:latin typeface="Times New Roman"/>
                <a:cs typeface="Papyrus" charset="0"/>
              </a:rPr>
              <a:t> </a:t>
            </a:r>
            <a:r>
              <a:rPr lang="es-ES_tradnl" sz="4000" b="0" dirty="0" err="1">
                <a:latin typeface="Times New Roman"/>
                <a:cs typeface="Papyrus" charset="0"/>
              </a:rPr>
              <a:t>Scholar</a:t>
            </a: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Reunión 4         Abril 19, 2018</a:t>
            </a:r>
            <a:endParaRPr lang="en-US" sz="4000" b="0" dirty="0">
              <a:latin typeface="Times New Roman"/>
              <a:cs typeface="Papyrus" charset="0"/>
            </a:endParaRPr>
          </a:p>
        </p:txBody>
      </p:sp>
    </p:spTree>
    <p:extLst>
      <p:ext uri="{BB962C8B-B14F-4D97-AF65-F5344CB8AC3E}">
        <p14:creationId xmlns:p14="http://schemas.microsoft.com/office/powerpoint/2010/main" val="9019696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8" name="Picture 7" descr="1280px-Earth-cutaway-schematic-english.big.sv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457200"/>
            <a:ext cx="9296400" cy="6536531"/>
          </a:xfrm>
          <a:prstGeom prst="rect">
            <a:avLst/>
          </a:prstGeom>
        </p:spPr>
      </p:pic>
      <p:sp>
        <p:nvSpPr>
          <p:cNvPr id="3" name="Text Box 2"/>
          <p:cNvSpPr txBox="1">
            <a:spLocks noChangeArrowheads="1"/>
          </p:cNvSpPr>
          <p:nvPr/>
        </p:nvSpPr>
        <p:spPr bwMode="auto">
          <a:xfrm>
            <a:off x="0" y="0"/>
            <a:ext cx="9144000" cy="47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b="0" dirty="0" smtClean="0">
                <a:latin typeface="Times New Roman"/>
                <a:cs typeface="Papyrus" charset="0"/>
              </a:rPr>
              <a:t>Primero un poco de la estructura de la tierra.</a:t>
            </a:r>
            <a:endParaRPr lang="es-ES_tradnl" b="0" dirty="0">
              <a:latin typeface="Times New Roman"/>
              <a:cs typeface="Papyrus" charset="0"/>
            </a:endParaRPr>
          </a:p>
        </p:txBody>
      </p:sp>
      <p:sp>
        <p:nvSpPr>
          <p:cNvPr id="11" name="Freeform 10"/>
          <p:cNvSpPr/>
          <p:nvPr/>
        </p:nvSpPr>
        <p:spPr>
          <a:xfrm>
            <a:off x="5410200" y="914400"/>
            <a:ext cx="2438400" cy="5181600"/>
          </a:xfrm>
          <a:custGeom>
            <a:avLst/>
            <a:gdLst>
              <a:gd name="connsiteX0" fmla="*/ 2164687 w 2381156"/>
              <a:gd name="connsiteY0" fmla="*/ 0 h 4704278"/>
              <a:gd name="connsiteX1" fmla="*/ 0 w 2381156"/>
              <a:gd name="connsiteY1" fmla="*/ 4704278 h 4704278"/>
              <a:gd name="connsiteX2" fmla="*/ 2381156 w 2381156"/>
              <a:gd name="connsiteY2" fmla="*/ 4617696 h 4704278"/>
              <a:gd name="connsiteX3" fmla="*/ 2164687 w 2381156"/>
              <a:gd name="connsiteY3" fmla="*/ 0 h 4704278"/>
            </a:gdLst>
            <a:ahLst/>
            <a:cxnLst>
              <a:cxn ang="0">
                <a:pos x="connsiteX0" y="connsiteY0"/>
              </a:cxn>
              <a:cxn ang="0">
                <a:pos x="connsiteX1" y="connsiteY1"/>
              </a:cxn>
              <a:cxn ang="0">
                <a:pos x="connsiteX2" y="connsiteY2"/>
              </a:cxn>
              <a:cxn ang="0">
                <a:pos x="connsiteX3" y="connsiteY3"/>
              </a:cxn>
            </a:cxnLst>
            <a:rect l="l" t="t" r="r" b="b"/>
            <a:pathLst>
              <a:path w="2381156" h="4704278">
                <a:moveTo>
                  <a:pt x="2164687" y="0"/>
                </a:moveTo>
                <a:lnTo>
                  <a:pt x="0" y="4704278"/>
                </a:lnTo>
                <a:lnTo>
                  <a:pt x="2381156" y="4617696"/>
                </a:lnTo>
                <a:lnTo>
                  <a:pt x="2164687" y="0"/>
                </a:lnTo>
                <a:close/>
              </a:path>
            </a:pathLst>
          </a:cu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8600" y="1295400"/>
            <a:ext cx="1828800" cy="646331"/>
          </a:xfrm>
          <a:prstGeom prst="rect">
            <a:avLst/>
          </a:prstGeom>
          <a:blipFill rotWithShape="1">
            <a:blip r:embed="rId3"/>
            <a:tile tx="0" ty="0" sx="100000" sy="100000" flip="none" algn="tl"/>
          </a:blipFill>
        </p:spPr>
        <p:txBody>
          <a:bodyPr wrap="square" rtlCol="0">
            <a:spAutoFit/>
          </a:bodyPr>
          <a:lstStyle/>
          <a:p>
            <a:r>
              <a:rPr lang="es-ES_tradnl" sz="1800" b="1" smtClean="0"/>
              <a:t>Corteza –100 km de espesor</a:t>
            </a:r>
            <a:endParaRPr lang="es-ES_tradnl" sz="1800" b="1"/>
          </a:p>
        </p:txBody>
      </p:sp>
      <p:sp>
        <p:nvSpPr>
          <p:cNvPr id="10" name="TextBox 9"/>
          <p:cNvSpPr txBox="1"/>
          <p:nvPr/>
        </p:nvSpPr>
        <p:spPr>
          <a:xfrm>
            <a:off x="7543800" y="990600"/>
            <a:ext cx="1676400" cy="1200329"/>
          </a:xfrm>
          <a:prstGeom prst="rect">
            <a:avLst/>
          </a:prstGeom>
          <a:blipFill rotWithShape="1">
            <a:blip r:embed="rId3"/>
            <a:tile tx="0" ty="0" sx="100000" sy="100000" flip="none" algn="tl"/>
          </a:blipFill>
        </p:spPr>
        <p:txBody>
          <a:bodyPr wrap="square" rtlCol="0">
            <a:spAutoFit/>
          </a:bodyPr>
          <a:lstStyle/>
          <a:p>
            <a:r>
              <a:rPr lang="es-ES_tradnl" sz="1800" b="1" smtClean="0"/>
              <a:t>Litósfera (corteza y Manto-superior solido</a:t>
            </a:r>
            <a:endParaRPr lang="es-ES_tradnl" sz="1800" b="1"/>
          </a:p>
        </p:txBody>
      </p:sp>
      <p:sp>
        <p:nvSpPr>
          <p:cNvPr id="12" name="TextBox 11"/>
          <p:cNvSpPr txBox="1"/>
          <p:nvPr/>
        </p:nvSpPr>
        <p:spPr>
          <a:xfrm>
            <a:off x="7010400" y="2286000"/>
            <a:ext cx="914400" cy="369332"/>
          </a:xfrm>
          <a:prstGeom prst="rect">
            <a:avLst/>
          </a:prstGeom>
          <a:blipFill rotWithShape="1">
            <a:blip r:embed="rId3"/>
            <a:tile tx="0" ty="0" sx="100000" sy="100000" flip="none" algn="tl"/>
          </a:blipFill>
        </p:spPr>
        <p:txBody>
          <a:bodyPr wrap="square" rtlCol="0">
            <a:spAutoFit/>
          </a:bodyPr>
          <a:lstStyle/>
          <a:p>
            <a:r>
              <a:rPr lang="es-ES_tradnl" sz="1800" b="1" smtClean="0"/>
              <a:t>Manto</a:t>
            </a:r>
            <a:endParaRPr lang="es-ES_tradnl" sz="1800" b="1"/>
          </a:p>
        </p:txBody>
      </p:sp>
      <p:sp>
        <p:nvSpPr>
          <p:cNvPr id="13" name="TextBox 12"/>
          <p:cNvSpPr txBox="1"/>
          <p:nvPr/>
        </p:nvSpPr>
        <p:spPr>
          <a:xfrm>
            <a:off x="6527793" y="3313687"/>
            <a:ext cx="914400" cy="369332"/>
          </a:xfrm>
          <a:prstGeom prst="rect">
            <a:avLst/>
          </a:prstGeom>
          <a:blipFill rotWithShape="1">
            <a:blip r:embed="rId3"/>
            <a:tile tx="0" ty="0" sx="100000" sy="100000" flip="none" algn="tl"/>
          </a:blipFill>
        </p:spPr>
        <p:txBody>
          <a:bodyPr wrap="square" rtlCol="0">
            <a:spAutoFit/>
          </a:bodyPr>
          <a:lstStyle/>
          <a:p>
            <a:r>
              <a:rPr lang="es-ES_tradnl" sz="1800" b="1" smtClean="0"/>
              <a:t>Nucleo</a:t>
            </a:r>
            <a:endParaRPr lang="es-ES_tradnl" sz="1800" b="1"/>
          </a:p>
        </p:txBody>
      </p:sp>
      <p:sp>
        <p:nvSpPr>
          <p:cNvPr id="14" name="TextBox 13"/>
          <p:cNvSpPr txBox="1"/>
          <p:nvPr/>
        </p:nvSpPr>
        <p:spPr>
          <a:xfrm>
            <a:off x="5181600" y="3776246"/>
            <a:ext cx="838200" cy="338554"/>
          </a:xfrm>
          <a:prstGeom prst="rect">
            <a:avLst/>
          </a:prstGeom>
          <a:solidFill>
            <a:srgbClr val="A2A2A2"/>
          </a:solidFill>
        </p:spPr>
        <p:txBody>
          <a:bodyPr wrap="square" rtlCol="0">
            <a:spAutoFit/>
          </a:bodyPr>
          <a:lstStyle/>
          <a:p>
            <a:r>
              <a:rPr lang="es-ES_tradnl" sz="1600" b="1" smtClean="0"/>
              <a:t>Liquido</a:t>
            </a:r>
            <a:endParaRPr lang="es-ES_tradnl" sz="1600" b="1"/>
          </a:p>
        </p:txBody>
      </p:sp>
      <p:sp>
        <p:nvSpPr>
          <p:cNvPr id="15" name="TextBox 14"/>
          <p:cNvSpPr txBox="1"/>
          <p:nvPr/>
        </p:nvSpPr>
        <p:spPr>
          <a:xfrm>
            <a:off x="4648200" y="4995446"/>
            <a:ext cx="762000" cy="338554"/>
          </a:xfrm>
          <a:prstGeom prst="rect">
            <a:avLst/>
          </a:prstGeom>
          <a:solidFill>
            <a:srgbClr val="D7D7D7"/>
          </a:solidFill>
        </p:spPr>
        <p:txBody>
          <a:bodyPr wrap="square" rtlCol="0">
            <a:spAutoFit/>
          </a:bodyPr>
          <a:lstStyle/>
          <a:p>
            <a:r>
              <a:rPr lang="es-ES_tradnl" sz="1600" b="1" smtClean="0"/>
              <a:t>Solido</a:t>
            </a:r>
            <a:endParaRPr lang="es-ES_tradnl" sz="1600" b="1"/>
          </a:p>
        </p:txBody>
      </p:sp>
      <p:sp>
        <p:nvSpPr>
          <p:cNvPr id="16" name="TextBox 15"/>
          <p:cNvSpPr txBox="1"/>
          <p:nvPr/>
        </p:nvSpPr>
        <p:spPr>
          <a:xfrm>
            <a:off x="584200" y="2470666"/>
            <a:ext cx="1168400" cy="369332"/>
          </a:xfrm>
          <a:prstGeom prst="rect">
            <a:avLst/>
          </a:prstGeom>
          <a:blipFill rotWithShape="1">
            <a:blip r:embed="rId3"/>
            <a:tile tx="0" ty="0" sx="100000" sy="100000" flip="none" algn="tl"/>
          </a:blipFill>
        </p:spPr>
        <p:txBody>
          <a:bodyPr wrap="square" rtlCol="0">
            <a:spAutoFit/>
          </a:bodyPr>
          <a:lstStyle/>
          <a:p>
            <a:r>
              <a:rPr lang="es-ES_tradnl" sz="1800" b="1" dirty="0" smtClean="0"/>
              <a:t>sin escala</a:t>
            </a:r>
            <a:endParaRPr lang="es-ES_tradnl" sz="1800" b="1" dirty="0"/>
          </a:p>
        </p:txBody>
      </p:sp>
      <p:sp>
        <p:nvSpPr>
          <p:cNvPr id="19" name="TextBox 18"/>
          <p:cNvSpPr txBox="1"/>
          <p:nvPr/>
        </p:nvSpPr>
        <p:spPr>
          <a:xfrm>
            <a:off x="2514600" y="4114800"/>
            <a:ext cx="914400" cy="584776"/>
          </a:xfrm>
          <a:prstGeom prst="rect">
            <a:avLst/>
          </a:prstGeom>
          <a:blipFill rotWithShape="1">
            <a:blip r:embed="rId3"/>
            <a:tile tx="0" ty="0" sx="100000" sy="100000" flip="none" algn="tl"/>
          </a:blipFill>
        </p:spPr>
        <p:txBody>
          <a:bodyPr wrap="square" rtlCol="0">
            <a:spAutoFit/>
          </a:bodyPr>
          <a:lstStyle/>
          <a:p>
            <a:r>
              <a:rPr lang="es-ES_tradnl" sz="1600" b="1" smtClean="0"/>
              <a:t>Nucleo externo</a:t>
            </a:r>
            <a:endParaRPr lang="es-ES_tradnl" sz="1600" b="1"/>
          </a:p>
        </p:txBody>
      </p:sp>
      <p:sp>
        <p:nvSpPr>
          <p:cNvPr id="20" name="TextBox 19"/>
          <p:cNvSpPr txBox="1"/>
          <p:nvPr/>
        </p:nvSpPr>
        <p:spPr>
          <a:xfrm>
            <a:off x="2799862" y="4876800"/>
            <a:ext cx="914400" cy="584776"/>
          </a:xfrm>
          <a:prstGeom prst="rect">
            <a:avLst/>
          </a:prstGeom>
          <a:blipFill rotWithShape="1">
            <a:blip r:embed="rId3"/>
            <a:tile tx="0" ty="0" sx="100000" sy="100000" flip="none" algn="tl"/>
          </a:blipFill>
        </p:spPr>
        <p:txBody>
          <a:bodyPr wrap="square" rtlCol="0">
            <a:spAutoFit/>
          </a:bodyPr>
          <a:lstStyle/>
          <a:p>
            <a:r>
              <a:rPr lang="es-ES_tradnl" sz="1600" b="1" smtClean="0"/>
              <a:t>Nucleo</a:t>
            </a:r>
          </a:p>
          <a:p>
            <a:r>
              <a:rPr lang="es-ES_tradnl" sz="1600" b="1" smtClean="0"/>
              <a:t>interno</a:t>
            </a:r>
            <a:endParaRPr lang="es-ES_tradnl" sz="1600" b="1"/>
          </a:p>
        </p:txBody>
      </p:sp>
      <p:sp>
        <p:nvSpPr>
          <p:cNvPr id="22" name="TextBox 21"/>
          <p:cNvSpPr txBox="1"/>
          <p:nvPr/>
        </p:nvSpPr>
        <p:spPr>
          <a:xfrm>
            <a:off x="2133600" y="3059668"/>
            <a:ext cx="838200" cy="369332"/>
          </a:xfrm>
          <a:prstGeom prst="rect">
            <a:avLst/>
          </a:prstGeom>
          <a:blipFill rotWithShape="1">
            <a:blip r:embed="rId3"/>
            <a:tile tx="0" ty="0" sx="100000" sy="100000" flip="none" algn="tl"/>
          </a:blipFill>
        </p:spPr>
        <p:txBody>
          <a:bodyPr wrap="square" rtlCol="0">
            <a:spAutoFit/>
          </a:bodyPr>
          <a:lstStyle/>
          <a:p>
            <a:r>
              <a:rPr lang="es-ES_tradnl" sz="1800" b="1" smtClean="0"/>
              <a:t>Manto</a:t>
            </a:r>
            <a:endParaRPr lang="es-ES_tradnl" sz="1800" b="1"/>
          </a:p>
        </p:txBody>
      </p:sp>
      <p:sp>
        <p:nvSpPr>
          <p:cNvPr id="23" name="TextBox 22"/>
          <p:cNvSpPr txBox="1"/>
          <p:nvPr/>
        </p:nvSpPr>
        <p:spPr>
          <a:xfrm>
            <a:off x="838200" y="3276600"/>
            <a:ext cx="914400" cy="369332"/>
          </a:xfrm>
          <a:prstGeom prst="rect">
            <a:avLst/>
          </a:prstGeom>
          <a:blipFill rotWithShape="1">
            <a:blip r:embed="rId3"/>
            <a:tile tx="0" ty="0" sx="100000" sy="100000" flip="none" algn="tl"/>
          </a:blipFill>
        </p:spPr>
        <p:txBody>
          <a:bodyPr wrap="square" rtlCol="0">
            <a:spAutoFit/>
          </a:bodyPr>
          <a:lstStyle/>
          <a:p>
            <a:r>
              <a:rPr lang="es-ES_tradnl" sz="1800" b="1" smtClean="0"/>
              <a:t>Corteza</a:t>
            </a:r>
            <a:endParaRPr lang="es-ES_tradnl" sz="1800" b="1"/>
          </a:p>
        </p:txBody>
      </p:sp>
      <p:sp>
        <p:nvSpPr>
          <p:cNvPr id="24" name="TextBox 23"/>
          <p:cNvSpPr txBox="1"/>
          <p:nvPr/>
        </p:nvSpPr>
        <p:spPr>
          <a:xfrm>
            <a:off x="67753" y="6383861"/>
            <a:ext cx="1066800" cy="369332"/>
          </a:xfrm>
          <a:prstGeom prst="rect">
            <a:avLst/>
          </a:prstGeom>
          <a:blipFill rotWithShape="1">
            <a:blip r:embed="rId3"/>
            <a:tile tx="0" ty="0" sx="100000" sy="100000" flip="none" algn="tl"/>
          </a:blipFill>
        </p:spPr>
        <p:txBody>
          <a:bodyPr wrap="square" rtlCol="0">
            <a:spAutoFit/>
          </a:bodyPr>
          <a:lstStyle/>
          <a:p>
            <a:r>
              <a:rPr lang="es-ES_tradnl" sz="1800" b="1" dirty="0" smtClean="0"/>
              <a:t>a escala</a:t>
            </a:r>
            <a:endParaRPr lang="es-ES_tradnl" sz="1800" b="1" dirty="0"/>
          </a:p>
        </p:txBody>
      </p:sp>
      <p:sp>
        <p:nvSpPr>
          <p:cNvPr id="25" name="TextBox 24"/>
          <p:cNvSpPr txBox="1"/>
          <p:nvPr/>
        </p:nvSpPr>
        <p:spPr>
          <a:xfrm>
            <a:off x="2819400" y="1905000"/>
            <a:ext cx="1371600" cy="369332"/>
          </a:xfrm>
          <a:prstGeom prst="rect">
            <a:avLst/>
          </a:prstGeom>
          <a:solidFill>
            <a:srgbClr val="FF6600"/>
          </a:solidFill>
        </p:spPr>
        <p:txBody>
          <a:bodyPr wrap="square" rtlCol="0">
            <a:spAutoFit/>
          </a:bodyPr>
          <a:lstStyle/>
          <a:p>
            <a:r>
              <a:rPr lang="es-ES_tradnl" sz="1800" b="1" smtClean="0"/>
              <a:t>Astenosfera</a:t>
            </a:r>
            <a:endParaRPr lang="es-ES_tradnl" sz="1800" b="1"/>
          </a:p>
        </p:txBody>
      </p:sp>
      <p:sp>
        <p:nvSpPr>
          <p:cNvPr id="26" name="Rectangle 25"/>
          <p:cNvSpPr/>
          <p:nvPr/>
        </p:nvSpPr>
        <p:spPr>
          <a:xfrm>
            <a:off x="4114800" y="2057400"/>
            <a:ext cx="457200" cy="1524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hicke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85739" y="4699576"/>
            <a:ext cx="3430788" cy="2141476"/>
          </a:xfrm>
          <a:prstGeom prst="rect">
            <a:avLst/>
          </a:prstGeom>
        </p:spPr>
      </p:pic>
      <p:sp>
        <p:nvSpPr>
          <p:cNvPr id="21" name="TextBox 20"/>
          <p:cNvSpPr txBox="1"/>
          <p:nvPr/>
        </p:nvSpPr>
        <p:spPr>
          <a:xfrm>
            <a:off x="6527793" y="5837296"/>
            <a:ext cx="1066800" cy="369332"/>
          </a:xfrm>
          <a:prstGeom prst="rect">
            <a:avLst/>
          </a:prstGeom>
          <a:noFill/>
        </p:spPr>
        <p:txBody>
          <a:bodyPr wrap="square" rtlCol="0">
            <a:spAutoFit/>
          </a:bodyPr>
          <a:lstStyle/>
          <a:p>
            <a:r>
              <a:rPr lang="es-ES_tradnl" sz="1800" b="1" dirty="0" smtClean="0"/>
              <a:t>a escala</a:t>
            </a:r>
            <a:endParaRPr lang="es-ES_tradnl" sz="1800" b="1" dirty="0"/>
          </a:p>
        </p:txBody>
      </p:sp>
    </p:spTree>
    <p:extLst>
      <p:ext uri="{BB962C8B-B14F-4D97-AF65-F5344CB8AC3E}">
        <p14:creationId xmlns:p14="http://schemas.microsoft.com/office/powerpoint/2010/main" val="2659100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6331"/>
            <a:ext cx="9144000" cy="1323439"/>
          </a:xfrm>
          <a:prstGeom prst="rect">
            <a:avLst/>
          </a:prstGeom>
          <a:noFill/>
        </p:spPr>
        <p:txBody>
          <a:bodyPr wrap="square" rtlCol="0">
            <a:spAutoFit/>
          </a:bodyPr>
          <a:lstStyle/>
          <a:p>
            <a:pPr algn="ctr"/>
            <a:r>
              <a:rPr lang="es-ES_tradnl" sz="4000" smtClean="0">
                <a:latin typeface="Times New Roman"/>
                <a:cs typeface="Times New Roman"/>
              </a:rPr>
              <a:t>Continumaos con la deriva de los continentes</a:t>
            </a:r>
            <a:endParaRPr lang="es-ES_tradnl" sz="4000">
              <a:latin typeface="Times New Roman"/>
              <a:cs typeface="Times New Roman"/>
            </a:endParaRPr>
          </a:p>
        </p:txBody>
      </p:sp>
      <p:pic>
        <p:nvPicPr>
          <p:cNvPr id="3" name="Picture 2" descr="ESSGEO5_0201b.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1175988"/>
            <a:ext cx="8534400" cy="5681472"/>
          </a:xfrm>
          <a:prstGeom prst="rect">
            <a:avLst/>
          </a:prstGeom>
        </p:spPr>
      </p:pic>
    </p:spTree>
    <p:extLst>
      <p:ext uri="{BB962C8B-B14F-4D97-AF65-F5344CB8AC3E}">
        <p14:creationId xmlns:p14="http://schemas.microsoft.com/office/powerpoint/2010/main" val="19654546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platesaafrica.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4200" y="169333"/>
            <a:ext cx="5562600" cy="6311900"/>
          </a:xfrm>
          <a:prstGeom prst="rect">
            <a:avLst/>
          </a:prstGeom>
        </p:spPr>
      </p:pic>
    </p:spTree>
    <p:extLst>
      <p:ext uri="{BB962C8B-B14F-4D97-AF65-F5344CB8AC3E}">
        <p14:creationId xmlns:p14="http://schemas.microsoft.com/office/powerpoint/2010/main" val="30392994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6p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71592" y="772115"/>
            <a:ext cx="6485467" cy="5901775"/>
          </a:xfrm>
          <a:prstGeom prst="rect">
            <a:avLst/>
          </a:prstGeom>
        </p:spPr>
      </p:pic>
    </p:spTree>
    <p:extLst>
      <p:ext uri="{BB962C8B-B14F-4D97-AF65-F5344CB8AC3E}">
        <p14:creationId xmlns:p14="http://schemas.microsoft.com/office/powerpoint/2010/main" val="27701912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324892"/>
            <a:ext cx="9144000" cy="707886"/>
          </a:xfrm>
          <a:prstGeom prst="rect">
            <a:avLst/>
          </a:prstGeom>
          <a:noFill/>
        </p:spPr>
        <p:txBody>
          <a:bodyPr wrap="square" rtlCol="0">
            <a:spAutoFit/>
          </a:bodyPr>
          <a:lstStyle/>
          <a:p>
            <a:pPr algn="ctr"/>
            <a:r>
              <a:rPr lang="en-US" sz="4000" dirty="0" err="1" smtClean="0">
                <a:latin typeface="Times New Roman"/>
                <a:cs typeface="Times New Roman"/>
              </a:rPr>
              <a:t>Deriva</a:t>
            </a:r>
            <a:r>
              <a:rPr lang="en-US" sz="4000" dirty="0" smtClean="0">
                <a:latin typeface="Times New Roman"/>
                <a:cs typeface="Times New Roman"/>
              </a:rPr>
              <a:t> de los </a:t>
            </a:r>
            <a:r>
              <a:rPr lang="en-US" sz="4000" dirty="0" err="1" smtClean="0">
                <a:latin typeface="Times New Roman"/>
                <a:cs typeface="Times New Roman"/>
              </a:rPr>
              <a:t>continentes</a:t>
            </a:r>
            <a:endParaRPr lang="en-US" sz="4000" dirty="0">
              <a:latin typeface="Times New Roman"/>
              <a:cs typeface="Times New Roman"/>
            </a:endParaRPr>
          </a:p>
        </p:txBody>
      </p:sp>
      <p:pic>
        <p:nvPicPr>
          <p:cNvPr id="3" name="Picture 2" descr="ESSGEO5_0201b.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1108256"/>
            <a:ext cx="8534400" cy="5681472"/>
          </a:xfrm>
          <a:prstGeom prst="rect">
            <a:avLst/>
          </a:prstGeom>
        </p:spPr>
      </p:pic>
    </p:spTree>
    <p:extLst>
      <p:ext uri="{BB962C8B-B14F-4D97-AF65-F5344CB8AC3E}">
        <p14:creationId xmlns:p14="http://schemas.microsoft.com/office/powerpoint/2010/main" val="9696564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ESSGEO5_0202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969455"/>
            <a:ext cx="8534400" cy="2694432"/>
          </a:xfrm>
          <a:prstGeom prst="rect">
            <a:avLst/>
          </a:prstGeom>
        </p:spPr>
      </p:pic>
      <p:sp>
        <p:nvSpPr>
          <p:cNvPr id="4" name="TextBox 3"/>
          <p:cNvSpPr txBox="1"/>
          <p:nvPr/>
        </p:nvSpPr>
        <p:spPr>
          <a:xfrm>
            <a:off x="0" y="70897"/>
            <a:ext cx="9144000" cy="707886"/>
          </a:xfrm>
          <a:prstGeom prst="rect">
            <a:avLst/>
          </a:prstGeom>
          <a:noFill/>
        </p:spPr>
        <p:txBody>
          <a:bodyPr wrap="square" rtlCol="0">
            <a:spAutoFit/>
          </a:bodyPr>
          <a:lstStyle/>
          <a:p>
            <a:pPr algn="ctr"/>
            <a:r>
              <a:rPr lang="es-ES_tradnl" sz="4000" smtClean="0">
                <a:latin typeface="Times New Roman"/>
                <a:cs typeface="Times New Roman"/>
              </a:rPr>
              <a:t>Deriva de los continentes</a:t>
            </a:r>
            <a:endParaRPr lang="es-ES_tradnl" sz="4000">
              <a:latin typeface="Times New Roman"/>
              <a:cs typeface="Times New Roman"/>
            </a:endParaRPr>
          </a:p>
        </p:txBody>
      </p:sp>
    </p:spTree>
    <p:extLst>
      <p:ext uri="{BB962C8B-B14F-4D97-AF65-F5344CB8AC3E}">
        <p14:creationId xmlns:p14="http://schemas.microsoft.com/office/powerpoint/2010/main" val="26278329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ESSGEO5_0202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969455"/>
            <a:ext cx="8534400" cy="2694432"/>
          </a:xfrm>
          <a:prstGeom prst="rect">
            <a:avLst/>
          </a:prstGeom>
        </p:spPr>
      </p:pic>
      <p:sp>
        <p:nvSpPr>
          <p:cNvPr id="4" name="TextBox 3"/>
          <p:cNvSpPr txBox="1"/>
          <p:nvPr/>
        </p:nvSpPr>
        <p:spPr>
          <a:xfrm>
            <a:off x="0" y="70897"/>
            <a:ext cx="9144000" cy="707886"/>
          </a:xfrm>
          <a:prstGeom prst="rect">
            <a:avLst/>
          </a:prstGeom>
          <a:noFill/>
        </p:spPr>
        <p:txBody>
          <a:bodyPr wrap="square" rtlCol="0">
            <a:spAutoFit/>
          </a:bodyPr>
          <a:lstStyle/>
          <a:p>
            <a:pPr algn="ctr"/>
            <a:r>
              <a:rPr lang="es-ES_tradnl" sz="4000" smtClean="0">
                <a:latin typeface="Times New Roman"/>
                <a:cs typeface="Times New Roman"/>
              </a:rPr>
              <a:t>Deriva de los continentes</a:t>
            </a:r>
            <a:endParaRPr lang="es-ES_tradnl" sz="4000">
              <a:latin typeface="Times New Roman"/>
              <a:cs typeface="Times New Roman"/>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33408" y="3850150"/>
            <a:ext cx="2872386" cy="287238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919" y="3873503"/>
            <a:ext cx="3776132" cy="2832099"/>
          </a:xfrm>
          <a:prstGeom prst="rect">
            <a:avLst/>
          </a:prstGeom>
        </p:spPr>
      </p:pic>
    </p:spTree>
    <p:extLst>
      <p:ext uri="{BB962C8B-B14F-4D97-AF65-F5344CB8AC3E}">
        <p14:creationId xmlns:p14="http://schemas.microsoft.com/office/powerpoint/2010/main" val="23145545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189428"/>
            <a:ext cx="9144000" cy="707886"/>
          </a:xfrm>
          <a:prstGeom prst="rect">
            <a:avLst/>
          </a:prstGeom>
          <a:noFill/>
        </p:spPr>
        <p:txBody>
          <a:bodyPr wrap="square" rtlCol="0">
            <a:spAutoFit/>
          </a:bodyPr>
          <a:lstStyle/>
          <a:p>
            <a:pPr algn="ctr"/>
            <a:r>
              <a:rPr lang="es-ES_tradnl" sz="4000" smtClean="0">
                <a:latin typeface="Times New Roman"/>
                <a:cs typeface="Times New Roman"/>
              </a:rPr>
              <a:t>Deriva de los continentes</a:t>
            </a:r>
            <a:endParaRPr lang="es-ES_tradnl" sz="4000">
              <a:latin typeface="Times New Roman"/>
              <a:cs typeface="Times New Roman"/>
            </a:endParaRPr>
          </a:p>
        </p:txBody>
      </p:sp>
      <p:pic>
        <p:nvPicPr>
          <p:cNvPr id="3" name="Picture 2" descr="ESSGEO5_0202b.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200" y="982124"/>
            <a:ext cx="5169408" cy="5839968"/>
          </a:xfrm>
          <a:prstGeom prst="rect">
            <a:avLst/>
          </a:prstGeom>
        </p:spPr>
      </p:pic>
    </p:spTree>
    <p:extLst>
      <p:ext uri="{BB962C8B-B14F-4D97-AF65-F5344CB8AC3E}">
        <p14:creationId xmlns:p14="http://schemas.microsoft.com/office/powerpoint/2010/main" val="42281628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910666" y="189428"/>
            <a:ext cx="4233333" cy="1323439"/>
          </a:xfrm>
          <a:prstGeom prst="rect">
            <a:avLst/>
          </a:prstGeom>
          <a:noFill/>
        </p:spPr>
        <p:txBody>
          <a:bodyPr wrap="square" rtlCol="0">
            <a:spAutoFit/>
          </a:bodyPr>
          <a:lstStyle/>
          <a:p>
            <a:pPr algn="ctr"/>
            <a:r>
              <a:rPr lang="es-ES_tradnl" sz="4000" dirty="0" smtClean="0">
                <a:latin typeface="Times New Roman"/>
                <a:cs typeface="Times New Roman"/>
              </a:rPr>
              <a:t>Deriva de los continentes</a:t>
            </a:r>
            <a:endParaRPr lang="es-ES_tradnl" sz="4000" dirty="0">
              <a:latin typeface="Times New Roman"/>
              <a:cs typeface="Times New Roman"/>
            </a:endParaRPr>
          </a:p>
        </p:txBody>
      </p:sp>
      <p:pic>
        <p:nvPicPr>
          <p:cNvPr id="8" name="Picture 7" descr="pangea fossil distrib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60801" y="2988768"/>
            <a:ext cx="5283200" cy="4056252"/>
          </a:xfrm>
          <a:prstGeom prst="rect">
            <a:avLst/>
          </a:prstGeom>
        </p:spPr>
      </p:pic>
      <p:pic>
        <p:nvPicPr>
          <p:cNvPr id="6" name="Picture 5" descr="ESSGEO5_0202c.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89" y="50664"/>
            <a:ext cx="5028550" cy="4282090"/>
          </a:xfrm>
          <a:prstGeom prst="rect">
            <a:avLst/>
          </a:prstGeom>
        </p:spPr>
      </p:pic>
    </p:spTree>
    <p:extLst>
      <p:ext uri="{BB962C8B-B14F-4D97-AF65-F5344CB8AC3E}">
        <p14:creationId xmlns:p14="http://schemas.microsoft.com/office/powerpoint/2010/main" val="19925275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37031"/>
            <a:ext cx="9144000" cy="707886"/>
          </a:xfrm>
          <a:prstGeom prst="rect">
            <a:avLst/>
          </a:prstGeom>
          <a:noFill/>
        </p:spPr>
        <p:txBody>
          <a:bodyPr wrap="square" rtlCol="0">
            <a:spAutoFit/>
          </a:bodyPr>
          <a:lstStyle/>
          <a:p>
            <a:pPr algn="ctr"/>
            <a:r>
              <a:rPr lang="es-ES_tradnl" sz="4000" smtClean="0">
                <a:latin typeface="Times New Roman"/>
                <a:cs typeface="Times New Roman"/>
              </a:rPr>
              <a:t>Deriva de los continentes</a:t>
            </a:r>
            <a:endParaRPr lang="es-ES_tradnl" sz="4000">
              <a:latin typeface="Times New Roman"/>
              <a:cs typeface="Times New Roman"/>
            </a:endParaRPr>
          </a:p>
        </p:txBody>
      </p:sp>
      <p:pic>
        <p:nvPicPr>
          <p:cNvPr id="4" name="Picture 3" descr="illustrations_Evidence_from_rock.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77277" y="744917"/>
            <a:ext cx="5315724" cy="6113083"/>
          </a:xfrm>
          <a:prstGeom prst="rect">
            <a:avLst/>
          </a:prstGeom>
        </p:spPr>
      </p:pic>
      <p:pic>
        <p:nvPicPr>
          <p:cNvPr id="3" name="Picture 2" descr="ESSGEO5_0203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0382" y="744917"/>
            <a:ext cx="6074206" cy="6144762"/>
          </a:xfrm>
          <a:prstGeom prst="rect">
            <a:avLst/>
          </a:prstGeom>
        </p:spPr>
      </p:pic>
    </p:spTree>
    <p:extLst>
      <p:ext uri="{BB962C8B-B14F-4D97-AF65-F5344CB8AC3E}">
        <p14:creationId xmlns:p14="http://schemas.microsoft.com/office/powerpoint/2010/main" val="3273833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873157"/>
            <a:ext cx="9144000" cy="435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b="0" smtClean="0">
                <a:latin typeface="Times New Roman"/>
                <a:cs typeface="Papyrus" charset="0"/>
              </a:rPr>
              <a:t>Un poco sobre - Monumentation</a:t>
            </a:r>
          </a:p>
          <a:p>
            <a:pPr algn="ctr"/>
            <a:endParaRPr lang="es-ES_tradnl" b="0" smtClean="0">
              <a:latin typeface="Times New Roman"/>
              <a:cs typeface="Papyrus" charset="0"/>
            </a:endParaRPr>
          </a:p>
          <a:p>
            <a:pPr algn="ctr"/>
            <a:r>
              <a:rPr lang="es-ES_tradnl" b="0" smtClean="0">
                <a:latin typeface="Times New Roman"/>
                <a:cs typeface="Papyrus" charset="0"/>
              </a:rPr>
              <a:t>Los pies de barro de Geodesia.</a:t>
            </a:r>
          </a:p>
          <a:p>
            <a:pPr algn="ctr"/>
            <a:endParaRPr lang="es-ES_tradnl" b="0" smtClean="0">
              <a:latin typeface="Times New Roman"/>
              <a:cs typeface="Papyrus" charset="0"/>
            </a:endParaRPr>
          </a:p>
          <a:p>
            <a:pPr algn="ctr"/>
            <a:endParaRPr lang="es-ES_tradnl" b="0" smtClean="0">
              <a:latin typeface="Times New Roman"/>
              <a:cs typeface="Papyrus" charset="0"/>
            </a:endParaRPr>
          </a:p>
          <a:p>
            <a:pPr algn="ctr"/>
            <a:r>
              <a:rPr lang="es-ES_tradnl" b="0" smtClean="0">
                <a:latin typeface="Times New Roman"/>
                <a:cs typeface="Papyrus" charset="0"/>
              </a:rPr>
              <a:t>Presentation de F. Blume, del UNAVCO Facility, en la reunion del IGS en 2014.</a:t>
            </a:r>
          </a:p>
          <a:p>
            <a:pPr algn="ctr"/>
            <a:endParaRPr lang="es-ES_tradnl" b="0" smtClean="0">
              <a:latin typeface="Times New Roman"/>
              <a:cs typeface="Papyrus" charset="0"/>
            </a:endParaRPr>
          </a:p>
          <a:p>
            <a:pPr algn="ctr"/>
            <a:r>
              <a:rPr lang="es-ES_tradnl" b="0" smtClean="0">
                <a:latin typeface="Times New Roman"/>
                <a:cs typeface="Papyrus" charset="0"/>
              </a:rPr>
              <a:t>(el UNAVCO [University Navstar Consortium] Facility tiene un monton d</a:t>
            </a:r>
            <a:endParaRPr lang="es-ES_tradnl" b="0">
              <a:latin typeface="Times New Roman"/>
              <a:cs typeface="Papyrus" charset="0"/>
            </a:endParaRPr>
          </a:p>
        </p:txBody>
      </p:sp>
    </p:spTree>
    <p:extLst>
      <p:ext uri="{BB962C8B-B14F-4D97-AF65-F5344CB8AC3E}">
        <p14:creationId xmlns:p14="http://schemas.microsoft.com/office/powerpoint/2010/main" val="28066417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BullardFit1965Euler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02933" y="295727"/>
            <a:ext cx="4837900" cy="6392940"/>
          </a:xfrm>
          <a:prstGeom prst="rect">
            <a:avLst/>
          </a:prstGeom>
        </p:spPr>
      </p:pic>
    </p:spTree>
    <p:extLst>
      <p:ext uri="{BB962C8B-B14F-4D97-AF65-F5344CB8AC3E}">
        <p14:creationId xmlns:p14="http://schemas.microsoft.com/office/powerpoint/2010/main" val="35244961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731284"/>
            <a:ext cx="9144000" cy="4401205"/>
          </a:xfrm>
          <a:prstGeom prst="rect">
            <a:avLst/>
          </a:prstGeom>
          <a:noFill/>
        </p:spPr>
        <p:txBody>
          <a:bodyPr wrap="square" rtlCol="0">
            <a:spAutoFit/>
          </a:bodyPr>
          <a:lstStyle/>
          <a:p>
            <a:pPr algn="ctr"/>
            <a:r>
              <a:rPr lang="es-ES_tradnl" sz="4000" dirty="0" smtClean="0">
                <a:latin typeface="Times New Roman"/>
                <a:cs typeface="Times New Roman"/>
              </a:rPr>
              <a:t>Hacia la </a:t>
            </a:r>
            <a:r>
              <a:rPr lang="es-ES_tradnl" sz="4000" dirty="0" err="1" smtClean="0">
                <a:latin typeface="Times New Roman"/>
                <a:cs typeface="Times New Roman"/>
              </a:rPr>
              <a:t>Teconica</a:t>
            </a:r>
            <a:r>
              <a:rPr lang="es-ES_tradnl" sz="4000" dirty="0" smtClean="0">
                <a:latin typeface="Times New Roman"/>
                <a:cs typeface="Times New Roman"/>
              </a:rPr>
              <a:t> de las placas</a:t>
            </a:r>
          </a:p>
          <a:p>
            <a:pPr algn="ctr"/>
            <a:endParaRPr lang="es-ES_tradnl" sz="4000" dirty="0" smtClean="0">
              <a:latin typeface="Times New Roman"/>
              <a:cs typeface="Times New Roman"/>
            </a:endParaRPr>
          </a:p>
          <a:p>
            <a:pPr algn="ctr"/>
            <a:r>
              <a:rPr lang="es-ES_tradnl" sz="4000" dirty="0" smtClean="0">
                <a:latin typeface="Times New Roman"/>
                <a:cs typeface="Times New Roman"/>
              </a:rPr>
              <a:t>Los </a:t>
            </a:r>
            <a:r>
              <a:rPr lang="es-ES_tradnl" sz="4000" dirty="0" err="1" smtClean="0">
                <a:latin typeface="Times New Roman"/>
                <a:cs typeface="Times New Roman"/>
              </a:rPr>
              <a:t>geofisicos</a:t>
            </a:r>
            <a:r>
              <a:rPr lang="es-ES_tradnl" sz="4000" dirty="0" smtClean="0">
                <a:latin typeface="Times New Roman"/>
                <a:cs typeface="Times New Roman"/>
              </a:rPr>
              <a:t> cambian lados</a:t>
            </a:r>
          </a:p>
          <a:p>
            <a:pPr algn="ctr"/>
            <a:r>
              <a:rPr lang="es-ES_tradnl" sz="4000" dirty="0" smtClean="0">
                <a:latin typeface="Times New Roman"/>
                <a:cs typeface="Times New Roman"/>
              </a:rPr>
              <a:t>(pateando y gritando).</a:t>
            </a:r>
          </a:p>
          <a:p>
            <a:pPr algn="ctr"/>
            <a:endParaRPr lang="es-ES_tradnl" sz="4000" dirty="0">
              <a:latin typeface="Times New Roman"/>
              <a:cs typeface="Times New Roman"/>
            </a:endParaRPr>
          </a:p>
          <a:p>
            <a:pPr algn="ctr"/>
            <a:r>
              <a:rPr lang="es-ES_tradnl" sz="4000" dirty="0" smtClean="0">
                <a:latin typeface="Times New Roman"/>
                <a:cs typeface="Times New Roman"/>
              </a:rPr>
              <a:t>La tecnología de la segunda guerra mundial y la guerra </a:t>
            </a:r>
            <a:r>
              <a:rPr lang="es-ES_tradnl" sz="4000" dirty="0" err="1" smtClean="0">
                <a:latin typeface="Times New Roman"/>
                <a:cs typeface="Times New Roman"/>
              </a:rPr>
              <a:t>fria</a:t>
            </a:r>
            <a:r>
              <a:rPr lang="es-ES_tradnl" sz="4000" dirty="0" smtClean="0">
                <a:latin typeface="Times New Roman"/>
                <a:cs typeface="Times New Roman"/>
              </a:rPr>
              <a:t>. </a:t>
            </a:r>
            <a:endParaRPr lang="es-ES_tradnl" sz="4000" dirty="0">
              <a:latin typeface="Times New Roman"/>
              <a:cs typeface="Times New Roman"/>
            </a:endParaRPr>
          </a:p>
        </p:txBody>
      </p:sp>
    </p:spTree>
    <p:extLst>
      <p:ext uri="{BB962C8B-B14F-4D97-AF65-F5344CB8AC3E}">
        <p14:creationId xmlns:p14="http://schemas.microsoft.com/office/powerpoint/2010/main" val="26082858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37031"/>
            <a:ext cx="9144000" cy="707886"/>
          </a:xfrm>
          <a:prstGeom prst="rect">
            <a:avLst/>
          </a:prstGeom>
          <a:noFill/>
        </p:spPr>
        <p:txBody>
          <a:bodyPr wrap="square" rtlCol="0">
            <a:spAutoFit/>
          </a:bodyPr>
          <a:lstStyle/>
          <a:p>
            <a:pPr algn="ctr"/>
            <a:r>
              <a:rPr lang="es-ES_tradnl" sz="4000" dirty="0" smtClean="0">
                <a:latin typeface="Times New Roman"/>
                <a:cs typeface="Times New Roman"/>
              </a:rPr>
              <a:t>Paleomagnetismo – rocas volcánicas</a:t>
            </a:r>
            <a:endParaRPr lang="es-ES_tradnl" sz="4000" dirty="0">
              <a:latin typeface="Times New Roman"/>
              <a:cs typeface="Times New Roman"/>
            </a:endParaRPr>
          </a:p>
        </p:txBody>
      </p:sp>
      <p:pic>
        <p:nvPicPr>
          <p:cNvPr id="3" name="Picture 2" descr="2.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50991" y="896894"/>
            <a:ext cx="5867400" cy="5961105"/>
          </a:xfrm>
          <a:prstGeom prst="rect">
            <a:avLst/>
          </a:prstGeom>
        </p:spPr>
      </p:pic>
    </p:spTree>
    <p:extLst>
      <p:ext uri="{BB962C8B-B14F-4D97-AF65-F5344CB8AC3E}">
        <p14:creationId xmlns:p14="http://schemas.microsoft.com/office/powerpoint/2010/main" val="257181936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37031"/>
            <a:ext cx="9144000" cy="707886"/>
          </a:xfrm>
          <a:prstGeom prst="rect">
            <a:avLst/>
          </a:prstGeom>
          <a:noFill/>
        </p:spPr>
        <p:txBody>
          <a:bodyPr wrap="square" rtlCol="0">
            <a:spAutoFit/>
          </a:bodyPr>
          <a:lstStyle/>
          <a:p>
            <a:pPr algn="ctr"/>
            <a:r>
              <a:rPr lang="es-ES_tradnl" sz="4000" dirty="0" smtClean="0">
                <a:latin typeface="Times New Roman"/>
                <a:cs typeface="Times New Roman"/>
              </a:rPr>
              <a:t>Paleomagnetismo – rocas volcánicas</a:t>
            </a:r>
            <a:endParaRPr lang="es-ES_tradnl" sz="4000" dirty="0">
              <a:latin typeface="Times New Roman"/>
              <a:cs typeface="Times New Roman"/>
            </a:endParaRPr>
          </a:p>
        </p:txBody>
      </p:sp>
      <p:pic>
        <p:nvPicPr>
          <p:cNvPr id="4" name="Picture 3" descr="*+Taking+magnetic+stratigraphy+back+in+time+is+paleomagnetis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500"/>
            <a:ext cx="9144000" cy="3667125"/>
          </a:xfrm>
          <a:prstGeom prst="rect">
            <a:avLst/>
          </a:prstGeom>
        </p:spPr>
      </p:pic>
    </p:spTree>
    <p:extLst>
      <p:ext uri="{BB962C8B-B14F-4D97-AF65-F5344CB8AC3E}">
        <p14:creationId xmlns:p14="http://schemas.microsoft.com/office/powerpoint/2010/main" val="9223402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7650" name="Picture 2" descr="magnetic field inclination with latitud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914400"/>
            <a:ext cx="5524500" cy="5699125"/>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type="title" idx="4294967295"/>
          </p:nvPr>
        </p:nvSpPr>
        <p:spPr>
          <a:xfrm>
            <a:off x="457200" y="228600"/>
            <a:ext cx="8153400" cy="762000"/>
          </a:xfrm>
        </p:spPr>
        <p:txBody>
          <a:bodyPr/>
          <a:lstStyle/>
          <a:p>
            <a:r>
              <a:rPr lang="en-US">
                <a:latin typeface="Times New Roman" charset="0"/>
              </a:rPr>
              <a:t>Magnetic Inclination and Latitude</a:t>
            </a:r>
          </a:p>
        </p:txBody>
      </p:sp>
      <p:pic>
        <p:nvPicPr>
          <p:cNvPr id="27652" name="Picture 4" descr="Earths magnetic fiel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3843338"/>
            <a:ext cx="2895600" cy="264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6174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37031"/>
            <a:ext cx="9144000" cy="707886"/>
          </a:xfrm>
          <a:prstGeom prst="rect">
            <a:avLst/>
          </a:prstGeom>
          <a:noFill/>
        </p:spPr>
        <p:txBody>
          <a:bodyPr wrap="square" rtlCol="0">
            <a:spAutoFit/>
          </a:bodyPr>
          <a:lstStyle/>
          <a:p>
            <a:pPr algn="ctr"/>
            <a:r>
              <a:rPr lang="es-ES_tradnl" sz="4000" dirty="0" smtClean="0">
                <a:latin typeface="Times New Roman"/>
                <a:cs typeface="Times New Roman"/>
              </a:rPr>
              <a:t>Paleomagnetismo – en sedimentos</a:t>
            </a:r>
            <a:endParaRPr lang="es-ES_tradnl" sz="4000" dirty="0">
              <a:latin typeface="Times New Roman"/>
              <a:cs typeface="Times New Roman"/>
            </a:endParaRPr>
          </a:p>
        </p:txBody>
      </p:sp>
      <p:pic>
        <p:nvPicPr>
          <p:cNvPr id="4" name="Picture 3" descr="ESSGEO5_0206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4765" y="914392"/>
            <a:ext cx="4998720" cy="5839968"/>
          </a:xfrm>
          <a:prstGeom prst="rect">
            <a:avLst/>
          </a:prstGeom>
          <a:blipFill rotWithShape="1">
            <a:blip r:embed="rId3"/>
            <a:tile tx="0" ty="0" sx="100000" sy="100000" flip="none" algn="tl"/>
          </a:blipFill>
        </p:spPr>
      </p:pic>
    </p:spTree>
    <p:extLst>
      <p:ext uri="{BB962C8B-B14F-4D97-AF65-F5344CB8AC3E}">
        <p14:creationId xmlns:p14="http://schemas.microsoft.com/office/powerpoint/2010/main" val="29914146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37031"/>
            <a:ext cx="9144000" cy="707886"/>
          </a:xfrm>
          <a:prstGeom prst="rect">
            <a:avLst/>
          </a:prstGeom>
          <a:noFill/>
        </p:spPr>
        <p:txBody>
          <a:bodyPr wrap="square" rtlCol="0">
            <a:spAutoFit/>
          </a:bodyPr>
          <a:lstStyle/>
          <a:p>
            <a:pPr algn="ctr"/>
            <a:r>
              <a:rPr lang="es-ES_tradnl" sz="4000" dirty="0" smtClean="0">
                <a:latin typeface="Times New Roman"/>
                <a:cs typeface="Times New Roman"/>
              </a:rPr>
              <a:t>Paleomagnetismo- </a:t>
            </a:r>
            <a:r>
              <a:rPr lang="es-ES_tradnl" sz="4000" dirty="0" err="1" smtClean="0">
                <a:latin typeface="Times New Roman"/>
                <a:cs typeface="Times New Roman"/>
              </a:rPr>
              <a:t>cronologia</a:t>
            </a:r>
            <a:endParaRPr lang="es-ES_tradnl" sz="4000" dirty="0">
              <a:latin typeface="Times New Roman"/>
              <a:cs typeface="Times New Roman"/>
            </a:endParaRPr>
          </a:p>
        </p:txBody>
      </p:sp>
      <p:pic>
        <p:nvPicPr>
          <p:cNvPr id="3" name="Picture 2" descr="paleomag chronology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0" y="1143000"/>
            <a:ext cx="6087291" cy="4572000"/>
          </a:xfrm>
          <a:prstGeom prst="rect">
            <a:avLst/>
          </a:prstGeom>
        </p:spPr>
      </p:pic>
    </p:spTree>
    <p:extLst>
      <p:ext uri="{BB962C8B-B14F-4D97-AF65-F5344CB8AC3E}">
        <p14:creationId xmlns:p14="http://schemas.microsoft.com/office/powerpoint/2010/main" val="39586448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ESSGEO5_0206b.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52600" y="965191"/>
            <a:ext cx="5638800" cy="5839968"/>
          </a:xfrm>
          <a:prstGeom prst="rect">
            <a:avLst/>
          </a:prstGeom>
        </p:spPr>
      </p:pic>
      <p:sp>
        <p:nvSpPr>
          <p:cNvPr id="4" name="TextBox 3"/>
          <p:cNvSpPr txBox="1"/>
          <p:nvPr/>
        </p:nvSpPr>
        <p:spPr>
          <a:xfrm>
            <a:off x="0" y="37031"/>
            <a:ext cx="9144000" cy="707886"/>
          </a:xfrm>
          <a:prstGeom prst="rect">
            <a:avLst/>
          </a:prstGeom>
          <a:noFill/>
        </p:spPr>
        <p:txBody>
          <a:bodyPr wrap="square" rtlCol="0">
            <a:spAutoFit/>
          </a:bodyPr>
          <a:lstStyle/>
          <a:p>
            <a:pPr algn="ctr"/>
            <a:r>
              <a:rPr lang="es-ES_tradnl" sz="4000" dirty="0">
                <a:latin typeface="Times New Roman"/>
                <a:cs typeface="Times New Roman"/>
              </a:rPr>
              <a:t>Paleomagnetismo </a:t>
            </a:r>
            <a:r>
              <a:rPr lang="es-ES_tradnl" sz="4000" dirty="0" smtClean="0">
                <a:latin typeface="Times New Roman"/>
                <a:cs typeface="Times New Roman"/>
              </a:rPr>
              <a:t>- deriva </a:t>
            </a:r>
            <a:r>
              <a:rPr lang="es-ES_tradnl" sz="4000" dirty="0">
                <a:latin typeface="Times New Roman"/>
                <a:cs typeface="Times New Roman"/>
              </a:rPr>
              <a:t>del polo </a:t>
            </a:r>
          </a:p>
        </p:txBody>
      </p:sp>
    </p:spTree>
    <p:extLst>
      <p:ext uri="{BB962C8B-B14F-4D97-AF65-F5344CB8AC3E}">
        <p14:creationId xmlns:p14="http://schemas.microsoft.com/office/powerpoint/2010/main" val="16004721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ESSGEO5_0206c.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3600" y="965191"/>
            <a:ext cx="7406640" cy="5839968"/>
          </a:xfrm>
          <a:prstGeom prst="rect">
            <a:avLst/>
          </a:prstGeom>
        </p:spPr>
      </p:pic>
      <p:sp>
        <p:nvSpPr>
          <p:cNvPr id="4" name="TextBox 3"/>
          <p:cNvSpPr txBox="1"/>
          <p:nvPr/>
        </p:nvSpPr>
        <p:spPr>
          <a:xfrm>
            <a:off x="0" y="37031"/>
            <a:ext cx="9144000" cy="707886"/>
          </a:xfrm>
          <a:prstGeom prst="rect">
            <a:avLst/>
          </a:prstGeom>
          <a:noFill/>
        </p:spPr>
        <p:txBody>
          <a:bodyPr wrap="square" rtlCol="0">
            <a:spAutoFit/>
          </a:bodyPr>
          <a:lstStyle/>
          <a:p>
            <a:pPr algn="ctr"/>
            <a:r>
              <a:rPr lang="es-ES_tradnl" sz="4000" dirty="0">
                <a:latin typeface="Times New Roman"/>
                <a:cs typeface="Times New Roman"/>
              </a:rPr>
              <a:t>Paleomagnetismo </a:t>
            </a:r>
            <a:r>
              <a:rPr lang="es-ES_tradnl" sz="4000" dirty="0" smtClean="0">
                <a:latin typeface="Times New Roman"/>
                <a:cs typeface="Times New Roman"/>
              </a:rPr>
              <a:t>- deriva </a:t>
            </a:r>
            <a:r>
              <a:rPr lang="es-ES_tradnl" sz="4000" dirty="0">
                <a:latin typeface="Times New Roman"/>
                <a:cs typeface="Times New Roman"/>
              </a:rPr>
              <a:t>del polo </a:t>
            </a:r>
          </a:p>
        </p:txBody>
      </p:sp>
    </p:spTree>
    <p:extLst>
      <p:ext uri="{BB962C8B-B14F-4D97-AF65-F5344CB8AC3E}">
        <p14:creationId xmlns:p14="http://schemas.microsoft.com/office/powerpoint/2010/main" val="12346267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8674"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15875"/>
            <a:ext cx="9120187"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75" name="Oval 3"/>
          <p:cNvSpPr>
            <a:spLocks noChangeArrowheads="1"/>
          </p:cNvSpPr>
          <p:nvPr/>
        </p:nvSpPr>
        <p:spPr bwMode="auto">
          <a:xfrm>
            <a:off x="3429000" y="3276600"/>
            <a:ext cx="1143000" cy="12192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76" name="Rectangle 4"/>
          <p:cNvSpPr>
            <a:spLocks noChangeArrowheads="1"/>
          </p:cNvSpPr>
          <p:nvPr/>
        </p:nvSpPr>
        <p:spPr bwMode="auto">
          <a:xfrm>
            <a:off x="838200" y="2438400"/>
            <a:ext cx="2667000" cy="1524000"/>
          </a:xfrm>
          <a:prstGeom prst="rect">
            <a:avLst/>
          </a:prstGeom>
          <a:noFill/>
          <a:ln w="19050"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868096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76600" y="0"/>
            <a:ext cx="5867400" cy="177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b="0" dirty="0" smtClean="0">
                <a:latin typeface="Times New Roman"/>
                <a:cs typeface="Papyrus" charset="0"/>
              </a:rPr>
              <a:t>(Entre) La absoluta peor monumentación que he visto</a:t>
            </a:r>
          </a:p>
          <a:p>
            <a:pPr algn="ctr"/>
            <a:endParaRPr lang="es-ES_tradnl" b="0" dirty="0">
              <a:latin typeface="Times New Roman"/>
              <a:cs typeface="Papyrus" charset="0"/>
            </a:endParaRPr>
          </a:p>
          <a:p>
            <a:pPr algn="ctr"/>
            <a:r>
              <a:rPr lang="es-ES_tradnl" b="0" dirty="0" smtClean="0">
                <a:latin typeface="Times New Roman"/>
                <a:cs typeface="Papyrus" charset="0"/>
              </a:rPr>
              <a:t>Una estación CORS.</a:t>
            </a:r>
          </a:p>
        </p:txBody>
      </p:sp>
      <p:pic>
        <p:nvPicPr>
          <p:cNvPr id="4" name="Picture 3" descr="mem2_9_crop.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 y="228599"/>
            <a:ext cx="2931353" cy="6553201"/>
          </a:xfrm>
          <a:prstGeom prst="rect">
            <a:avLst/>
          </a:prstGeom>
        </p:spPr>
      </p:pic>
      <p:pic>
        <p:nvPicPr>
          <p:cNvPr id="5" name="Picture 4" descr="DSCN1774_crop.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23359" y="1828800"/>
            <a:ext cx="4711041" cy="2438400"/>
          </a:xfrm>
          <a:prstGeom prst="rect">
            <a:avLst/>
          </a:prstGeom>
        </p:spPr>
      </p:pic>
      <p:sp>
        <p:nvSpPr>
          <p:cNvPr id="6" name="Text Box 2"/>
          <p:cNvSpPr txBox="1">
            <a:spLocks noChangeArrowheads="1"/>
          </p:cNvSpPr>
          <p:nvPr/>
        </p:nvSpPr>
        <p:spPr bwMode="auto">
          <a:xfrm>
            <a:off x="3048000" y="4275674"/>
            <a:ext cx="6096000" cy="263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b="0" dirty="0" smtClean="0">
                <a:latin typeface="Times New Roman"/>
                <a:cs typeface="Papyrus" charset="0"/>
              </a:rPr>
              <a:t>Esa red proveía correcciones diferenciales, por una transmisión de radio, en tiempo real para navegación en el Río Mississippi y aviación (las fumigadores) antes de WAAS en los EE.UU.</a:t>
            </a:r>
            <a:endParaRPr lang="es-ES_tradnl" b="0" dirty="0">
              <a:latin typeface="Times New Roman"/>
              <a:cs typeface="Papyrus" charset="0"/>
            </a:endParaRPr>
          </a:p>
        </p:txBody>
      </p:sp>
    </p:spTree>
    <p:extLst>
      <p:ext uri="{BB962C8B-B14F-4D97-AF65-F5344CB8AC3E}">
        <p14:creationId xmlns:p14="http://schemas.microsoft.com/office/powerpoint/2010/main" val="13936342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969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15875"/>
            <a:ext cx="9120187"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699" name="Oval 3"/>
          <p:cNvSpPr>
            <a:spLocks noChangeArrowheads="1"/>
          </p:cNvSpPr>
          <p:nvPr/>
        </p:nvSpPr>
        <p:spPr bwMode="auto">
          <a:xfrm>
            <a:off x="4267200" y="4114800"/>
            <a:ext cx="1143000" cy="1219200"/>
          </a:xfrm>
          <a:prstGeom prst="ellipse">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0" name="Rectangle 4"/>
          <p:cNvSpPr>
            <a:spLocks noChangeArrowheads="1"/>
          </p:cNvSpPr>
          <p:nvPr/>
        </p:nvSpPr>
        <p:spPr bwMode="auto">
          <a:xfrm>
            <a:off x="1752600" y="4800600"/>
            <a:ext cx="2667000" cy="1676400"/>
          </a:xfrm>
          <a:prstGeom prst="rect">
            <a:avLst/>
          </a:prstGeom>
          <a:noFill/>
          <a:ln w="19050" cap="rnd">
            <a:solidFill>
              <a:srgbClr val="008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364442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30722"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15875"/>
            <a:ext cx="9120187"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23" name="Oval 3"/>
          <p:cNvSpPr>
            <a:spLocks noChangeArrowheads="1"/>
          </p:cNvSpPr>
          <p:nvPr/>
        </p:nvSpPr>
        <p:spPr bwMode="auto">
          <a:xfrm>
            <a:off x="5257800" y="3657600"/>
            <a:ext cx="1143000" cy="1219200"/>
          </a:xfrm>
          <a:prstGeom prst="ellipse">
            <a:avLst/>
          </a:prstGeom>
          <a:noFill/>
          <a:ln w="254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4" name="Rectangle 4"/>
          <p:cNvSpPr>
            <a:spLocks noChangeArrowheads="1"/>
          </p:cNvSpPr>
          <p:nvPr/>
        </p:nvSpPr>
        <p:spPr bwMode="auto">
          <a:xfrm>
            <a:off x="5715000" y="4724400"/>
            <a:ext cx="2667000" cy="1295400"/>
          </a:xfrm>
          <a:prstGeom prst="rect">
            <a:avLst/>
          </a:prstGeom>
          <a:noFill/>
          <a:ln w="19050" cap="rnd">
            <a:solidFill>
              <a:srgbClr val="00008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335310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31746"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15875"/>
            <a:ext cx="9120187"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747" name="Oval 3"/>
          <p:cNvSpPr>
            <a:spLocks noChangeArrowheads="1"/>
          </p:cNvSpPr>
          <p:nvPr/>
        </p:nvSpPr>
        <p:spPr bwMode="auto">
          <a:xfrm>
            <a:off x="6248400" y="2971800"/>
            <a:ext cx="1143000" cy="1219200"/>
          </a:xfrm>
          <a:prstGeom prst="ellipse">
            <a:avLst/>
          </a:prstGeom>
          <a:noFill/>
          <a:ln w="2540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748" name="Rectangle 4"/>
          <p:cNvSpPr>
            <a:spLocks noChangeArrowheads="1"/>
          </p:cNvSpPr>
          <p:nvPr/>
        </p:nvSpPr>
        <p:spPr bwMode="auto">
          <a:xfrm>
            <a:off x="3886200" y="2209800"/>
            <a:ext cx="2667000" cy="1371600"/>
          </a:xfrm>
          <a:prstGeom prst="rect">
            <a:avLst/>
          </a:prstGeom>
          <a:noFill/>
          <a:ln w="19050" cap="rnd">
            <a:solidFill>
              <a:srgbClr val="00CCFF"/>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627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32770"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15875"/>
            <a:ext cx="9120187"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93344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0" y="37031"/>
            <a:ext cx="9144000" cy="707886"/>
          </a:xfrm>
          <a:prstGeom prst="rect">
            <a:avLst/>
          </a:prstGeom>
          <a:noFill/>
        </p:spPr>
        <p:txBody>
          <a:bodyPr wrap="square" rtlCol="0">
            <a:spAutoFit/>
          </a:bodyPr>
          <a:lstStyle/>
          <a:p>
            <a:pPr algn="ctr"/>
            <a:r>
              <a:rPr lang="es-ES_tradnl" sz="4000" dirty="0">
                <a:latin typeface="Times New Roman"/>
                <a:cs typeface="Times New Roman"/>
              </a:rPr>
              <a:t>Paleomagnetismo </a:t>
            </a:r>
            <a:r>
              <a:rPr lang="es-ES_tradnl" sz="4000" dirty="0" smtClean="0">
                <a:latin typeface="Times New Roman"/>
                <a:cs typeface="Times New Roman"/>
              </a:rPr>
              <a:t>- deriva </a:t>
            </a:r>
            <a:r>
              <a:rPr lang="es-ES_tradnl" sz="4000" dirty="0">
                <a:latin typeface="Times New Roman"/>
                <a:cs typeface="Times New Roman"/>
              </a:rPr>
              <a:t>del </a:t>
            </a:r>
            <a:r>
              <a:rPr lang="es-ES_tradnl" sz="4000" dirty="0" smtClean="0">
                <a:latin typeface="Times New Roman"/>
                <a:cs typeface="Times New Roman"/>
              </a:rPr>
              <a:t>polo aparente </a:t>
            </a:r>
            <a:endParaRPr lang="es-ES_tradnl" sz="4000" dirty="0">
              <a:latin typeface="Times New Roman"/>
              <a:cs typeface="Times New Roman"/>
            </a:endParaRPr>
          </a:p>
        </p:txBody>
      </p:sp>
      <p:pic>
        <p:nvPicPr>
          <p:cNvPr id="5" name="Picture 4" descr="main-qimg-5635b5ad97b0bf330cb65ea87f34278e-c.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6903" y="1422393"/>
            <a:ext cx="8128596" cy="4415367"/>
          </a:xfrm>
          <a:prstGeom prst="rect">
            <a:avLst/>
          </a:prstGeom>
        </p:spPr>
      </p:pic>
    </p:spTree>
    <p:extLst>
      <p:ext uri="{BB962C8B-B14F-4D97-AF65-F5344CB8AC3E}">
        <p14:creationId xmlns:p14="http://schemas.microsoft.com/office/powerpoint/2010/main" val="4727586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104763"/>
            <a:ext cx="9144000" cy="1323439"/>
          </a:xfrm>
          <a:prstGeom prst="rect">
            <a:avLst/>
          </a:prstGeom>
          <a:noFill/>
        </p:spPr>
        <p:txBody>
          <a:bodyPr wrap="square" rtlCol="0">
            <a:spAutoFit/>
          </a:bodyPr>
          <a:lstStyle/>
          <a:p>
            <a:pPr algn="ctr"/>
            <a:r>
              <a:rPr lang="es-ES_tradnl" sz="4000" smtClean="0">
                <a:latin typeface="Times New Roman"/>
                <a:cs typeface="Times New Roman"/>
              </a:rPr>
              <a:t>Deriva del polo actual (fuente de ruido en los datos paleomagneticos)</a:t>
            </a:r>
            <a:endParaRPr lang="es-ES_tradnl" sz="4000">
              <a:latin typeface="Times New Roman"/>
              <a:cs typeface="Times New Roman"/>
            </a:endParaRPr>
          </a:p>
        </p:txBody>
      </p:sp>
      <p:pic>
        <p:nvPicPr>
          <p:cNvPr id="3" name="Picture 2" descr="ESSGEO5_0204c.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0" y="1642519"/>
            <a:ext cx="8369808" cy="5010912"/>
          </a:xfrm>
          <a:prstGeom prst="rect">
            <a:avLst/>
          </a:prstGeom>
        </p:spPr>
      </p:pic>
    </p:spTree>
    <p:extLst>
      <p:ext uri="{BB962C8B-B14F-4D97-AF65-F5344CB8AC3E}">
        <p14:creationId xmlns:p14="http://schemas.microsoft.com/office/powerpoint/2010/main" val="13842324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0" y="37031"/>
            <a:ext cx="9144000" cy="707886"/>
          </a:xfrm>
          <a:prstGeom prst="rect">
            <a:avLst/>
          </a:prstGeom>
          <a:noFill/>
        </p:spPr>
        <p:txBody>
          <a:bodyPr wrap="square" rtlCol="0">
            <a:spAutoFit/>
          </a:bodyPr>
          <a:lstStyle/>
          <a:p>
            <a:pPr algn="ctr"/>
            <a:r>
              <a:rPr lang="es-ES_tradnl" sz="4000" dirty="0" smtClean="0">
                <a:latin typeface="Times New Roman"/>
                <a:cs typeface="Times New Roman"/>
              </a:rPr>
              <a:t>Paleomagnetismo marino </a:t>
            </a:r>
            <a:endParaRPr lang="es-ES_tradnl" sz="4000" dirty="0">
              <a:latin typeface="Times New Roman"/>
              <a:cs typeface="Times New Roman"/>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141" y="1583273"/>
            <a:ext cx="4033838"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4389443" y="1193817"/>
            <a:ext cx="4754558"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spcBef>
                <a:spcPct val="50000"/>
              </a:spcBef>
            </a:pPr>
            <a:r>
              <a:rPr lang="es-ES_tradnl" sz="2800" dirty="0" smtClean="0"/>
              <a:t>Encontraron un padrón de señales magnéticos casi simétrica por el dorsal del océano Atlántico (que ahora ya sabían que formaron una cadena de volcanes que circulaba el mundo).</a:t>
            </a:r>
          </a:p>
          <a:p>
            <a:pPr algn="l">
              <a:spcBef>
                <a:spcPct val="50000"/>
              </a:spcBef>
            </a:pPr>
            <a:r>
              <a:rPr lang="es-ES_tradnl" sz="2800" dirty="0" smtClean="0"/>
              <a:t>Las fechas de los sectores del padrón estaban conforme con los datos terrestre. </a:t>
            </a:r>
            <a:endParaRPr lang="es-ES_tradnl" sz="2800" dirty="0"/>
          </a:p>
        </p:txBody>
      </p:sp>
    </p:spTree>
    <p:extLst>
      <p:ext uri="{BB962C8B-B14F-4D97-AF65-F5344CB8AC3E}">
        <p14:creationId xmlns:p14="http://schemas.microsoft.com/office/powerpoint/2010/main" val="36622464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203200"/>
            <a:ext cx="9144000" cy="707886"/>
          </a:xfrm>
          <a:prstGeom prst="rect">
            <a:avLst/>
          </a:prstGeom>
          <a:noFill/>
        </p:spPr>
        <p:txBody>
          <a:bodyPr wrap="square" rtlCol="0">
            <a:spAutoFit/>
          </a:bodyPr>
          <a:lstStyle/>
          <a:p>
            <a:pPr algn="ctr"/>
            <a:r>
              <a:rPr lang="es-ES_tradnl" sz="4000" dirty="0">
                <a:latin typeface="Times New Roman"/>
                <a:cs typeface="Times New Roman"/>
              </a:rPr>
              <a:t>Bandas </a:t>
            </a:r>
            <a:r>
              <a:rPr lang="es-ES_tradnl" sz="4000" dirty="0" smtClean="0">
                <a:latin typeface="Times New Roman"/>
                <a:cs typeface="Times New Roman"/>
              </a:rPr>
              <a:t>magnéticas</a:t>
            </a:r>
            <a:endParaRPr lang="en-US" sz="4000" dirty="0"/>
          </a:p>
        </p:txBody>
      </p:sp>
      <p:pic>
        <p:nvPicPr>
          <p:cNvPr id="5" name="Picture 4" descr="sea floor spread zoom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6263" y="1456268"/>
            <a:ext cx="9505918" cy="3780452"/>
          </a:xfrm>
          <a:prstGeom prst="rect">
            <a:avLst/>
          </a:prstGeom>
        </p:spPr>
      </p:pic>
      <p:pic>
        <p:nvPicPr>
          <p:cNvPr id="6" name="Picture 5" descr="sea floor spread time scal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18000" y="4351867"/>
            <a:ext cx="4579266" cy="984789"/>
          </a:xfrm>
          <a:prstGeom prst="rect">
            <a:avLst/>
          </a:prstGeom>
        </p:spPr>
      </p:pic>
      <p:sp>
        <p:nvSpPr>
          <p:cNvPr id="7" name="TextBox 6"/>
          <p:cNvSpPr txBox="1"/>
          <p:nvPr/>
        </p:nvSpPr>
        <p:spPr>
          <a:xfrm>
            <a:off x="5774267" y="57404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3388734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1602"/>
            <a:ext cx="9144000" cy="707886"/>
          </a:xfrm>
          <a:prstGeom prst="rect">
            <a:avLst/>
          </a:prstGeom>
          <a:noFill/>
        </p:spPr>
        <p:txBody>
          <a:bodyPr wrap="square" rtlCol="0">
            <a:spAutoFit/>
          </a:bodyPr>
          <a:lstStyle/>
          <a:p>
            <a:pPr algn="ctr"/>
            <a:r>
              <a:rPr lang="es-ES_tradnl" sz="4000" dirty="0">
                <a:latin typeface="Times New Roman"/>
                <a:cs typeface="Times New Roman"/>
              </a:rPr>
              <a:t>Bandas </a:t>
            </a:r>
            <a:r>
              <a:rPr lang="es-ES_tradnl" sz="4000" dirty="0" smtClean="0">
                <a:latin typeface="Times New Roman"/>
                <a:cs typeface="Times New Roman"/>
              </a:rPr>
              <a:t>magnéticas</a:t>
            </a:r>
            <a:endParaRPr lang="en-US" sz="4000" dirty="0"/>
          </a:p>
        </p:txBody>
      </p:sp>
      <p:sp>
        <p:nvSpPr>
          <p:cNvPr id="7" name="TextBox 6"/>
          <p:cNvSpPr txBox="1"/>
          <p:nvPr/>
        </p:nvSpPr>
        <p:spPr>
          <a:xfrm>
            <a:off x="5774267" y="5740400"/>
            <a:ext cx="184666" cy="369332"/>
          </a:xfrm>
          <a:prstGeom prst="rect">
            <a:avLst/>
          </a:prstGeom>
          <a:noFill/>
        </p:spPr>
        <p:txBody>
          <a:bodyPr wrap="none" rtlCol="0">
            <a:spAutoFit/>
          </a:bodyPr>
          <a:lstStyle/>
          <a:p>
            <a:endParaRPr lang="en-US" dirty="0"/>
          </a:p>
        </p:txBody>
      </p:sp>
      <p:pic>
        <p:nvPicPr>
          <p:cNvPr id="8" name="Picture 7" descr="ESSGEO5_0212c.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500" y="897459"/>
            <a:ext cx="8485632" cy="5839968"/>
          </a:xfrm>
          <a:prstGeom prst="rect">
            <a:avLst/>
          </a:prstGeom>
        </p:spPr>
      </p:pic>
    </p:spTree>
    <p:extLst>
      <p:ext uri="{BB962C8B-B14F-4D97-AF65-F5344CB8AC3E}">
        <p14:creationId xmlns:p14="http://schemas.microsoft.com/office/powerpoint/2010/main" val="29271069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1602"/>
            <a:ext cx="9144000" cy="707886"/>
          </a:xfrm>
          <a:prstGeom prst="rect">
            <a:avLst/>
          </a:prstGeom>
          <a:noFill/>
        </p:spPr>
        <p:txBody>
          <a:bodyPr wrap="square" rtlCol="0">
            <a:spAutoFit/>
          </a:bodyPr>
          <a:lstStyle/>
          <a:p>
            <a:pPr algn="ctr"/>
            <a:r>
              <a:rPr lang="es-ES_tradnl" sz="4000" dirty="0">
                <a:latin typeface="Times New Roman"/>
                <a:cs typeface="Times New Roman"/>
              </a:rPr>
              <a:t>Bandas </a:t>
            </a:r>
            <a:r>
              <a:rPr lang="es-ES_tradnl" sz="4000" dirty="0" smtClean="0">
                <a:latin typeface="Times New Roman"/>
                <a:cs typeface="Times New Roman"/>
              </a:rPr>
              <a:t>magnéticas</a:t>
            </a:r>
            <a:endParaRPr lang="en-US" sz="4000" dirty="0"/>
          </a:p>
        </p:txBody>
      </p:sp>
      <p:sp>
        <p:nvSpPr>
          <p:cNvPr id="7" name="TextBox 6"/>
          <p:cNvSpPr txBox="1"/>
          <p:nvPr/>
        </p:nvSpPr>
        <p:spPr>
          <a:xfrm>
            <a:off x="5774267" y="5740400"/>
            <a:ext cx="184666" cy="369332"/>
          </a:xfrm>
          <a:prstGeom prst="rect">
            <a:avLst/>
          </a:prstGeom>
          <a:noFill/>
        </p:spPr>
        <p:txBody>
          <a:bodyPr wrap="none" rtlCol="0">
            <a:spAutoFit/>
          </a:bodyPr>
          <a:lstStyle/>
          <a:p>
            <a:endParaRPr lang="en-US" dirty="0"/>
          </a:p>
        </p:txBody>
      </p:sp>
      <p:pic>
        <p:nvPicPr>
          <p:cNvPr id="2" name="Picture 1" descr="ESSGEO5_0212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1350424"/>
            <a:ext cx="8534400" cy="5096256"/>
          </a:xfrm>
          <a:prstGeom prst="rect">
            <a:avLst/>
          </a:prstGeom>
        </p:spPr>
      </p:pic>
    </p:spTree>
    <p:extLst>
      <p:ext uri="{BB962C8B-B14F-4D97-AF65-F5344CB8AC3E}">
        <p14:creationId xmlns:p14="http://schemas.microsoft.com/office/powerpoint/2010/main" val="18557242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83243"/>
            <a:ext cx="2057400" cy="607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b="0" dirty="0" smtClean="0">
                <a:latin typeface="Times New Roman"/>
                <a:cs typeface="Papyrus" charset="0"/>
              </a:rPr>
              <a:t>El previo fue lo mejor fondo de los dos monumentos (torres).</a:t>
            </a:r>
          </a:p>
          <a:p>
            <a:pPr algn="ctr"/>
            <a:endParaRPr lang="es-ES_tradnl" b="0" dirty="0">
              <a:latin typeface="Times New Roman"/>
              <a:cs typeface="Papyrus" charset="0"/>
            </a:endParaRPr>
          </a:p>
          <a:p>
            <a:pPr algn="ctr"/>
            <a:r>
              <a:rPr lang="es-ES_tradnl" b="0" dirty="0" smtClean="0">
                <a:latin typeface="Times New Roman"/>
                <a:cs typeface="Papyrus" charset="0"/>
              </a:rPr>
              <a:t>La tierra aquí </a:t>
            </a:r>
            <a:r>
              <a:rPr lang="es-ES_tradnl" b="0" dirty="0">
                <a:latin typeface="Times New Roman"/>
                <a:cs typeface="Papyrus" charset="0"/>
              </a:rPr>
              <a:t>es </a:t>
            </a:r>
            <a:r>
              <a:rPr lang="es-ES" b="0" dirty="0">
                <a:latin typeface="Times New Roman"/>
                <a:cs typeface="Papyrus" charset="0"/>
              </a:rPr>
              <a:t>arcilla </a:t>
            </a:r>
            <a:r>
              <a:rPr lang="es-ES" b="0" dirty="0" smtClean="0">
                <a:latin typeface="Times New Roman"/>
                <a:cs typeface="Papyrus" charset="0"/>
              </a:rPr>
              <a:t>expansiva/greda.</a:t>
            </a:r>
            <a:endParaRPr lang="es-ES_tradnl" b="0" dirty="0">
              <a:latin typeface="Times New Roman"/>
              <a:cs typeface="Papyrus" charset="0"/>
            </a:endParaRPr>
          </a:p>
          <a:p>
            <a:pPr algn="ctr"/>
            <a:endParaRPr lang="es-ES_tradnl" b="0" dirty="0">
              <a:latin typeface="Times New Roman"/>
              <a:cs typeface="Papyrus" charset="0"/>
            </a:endParaRPr>
          </a:p>
          <a:p>
            <a:pPr algn="ctr"/>
            <a:r>
              <a:rPr lang="es-ES_tradnl" b="0" dirty="0" smtClean="0">
                <a:latin typeface="Times New Roman"/>
                <a:cs typeface="Papyrus" charset="0"/>
              </a:rPr>
              <a:t>¡No hay nada estable! </a:t>
            </a:r>
            <a:endParaRPr lang="es-ES_tradnl" b="0" dirty="0">
              <a:latin typeface="Times New Roman"/>
              <a:cs typeface="Papyrus" charset="0"/>
            </a:endParaRPr>
          </a:p>
        </p:txBody>
      </p:sp>
      <p:pic>
        <p:nvPicPr>
          <p:cNvPr id="9" name="Picture 8" descr="DSCN1768fixed.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57400" y="109359"/>
            <a:ext cx="7010400" cy="3929241"/>
          </a:xfrm>
          <a:prstGeom prst="rect">
            <a:avLst/>
          </a:prstGeom>
        </p:spPr>
      </p:pic>
      <p:pic>
        <p:nvPicPr>
          <p:cNvPr id="10" name="Picture 9" descr="DSCN1771fixed.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33600" y="4230803"/>
            <a:ext cx="6868042" cy="2474797"/>
          </a:xfrm>
          <a:prstGeom prst="rect">
            <a:avLst/>
          </a:prstGeom>
        </p:spPr>
      </p:pic>
    </p:spTree>
    <p:extLst>
      <p:ext uri="{BB962C8B-B14F-4D97-AF65-F5344CB8AC3E}">
        <p14:creationId xmlns:p14="http://schemas.microsoft.com/office/powerpoint/2010/main" val="292255723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ivergente.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0" y="1676397"/>
            <a:ext cx="7620000" cy="3810000"/>
          </a:xfrm>
          <a:prstGeom prst="rect">
            <a:avLst/>
          </a:prstGeom>
        </p:spPr>
      </p:pic>
      <p:sp>
        <p:nvSpPr>
          <p:cNvPr id="3" name="TextBox 2"/>
          <p:cNvSpPr txBox="1"/>
          <p:nvPr/>
        </p:nvSpPr>
        <p:spPr>
          <a:xfrm>
            <a:off x="0" y="33870"/>
            <a:ext cx="9144000" cy="707886"/>
          </a:xfrm>
          <a:prstGeom prst="rect">
            <a:avLst/>
          </a:prstGeom>
          <a:noFill/>
        </p:spPr>
        <p:txBody>
          <a:bodyPr wrap="square" rtlCol="0">
            <a:spAutoFit/>
          </a:bodyPr>
          <a:lstStyle/>
          <a:p>
            <a:pPr algn="ctr"/>
            <a:r>
              <a:rPr lang="es-ES_tradnl" sz="4000" dirty="0" smtClean="0">
                <a:latin typeface="Times New Roman"/>
                <a:cs typeface="Times New Roman"/>
              </a:rPr>
              <a:t>Expansión del fondo del mar.</a:t>
            </a:r>
            <a:endParaRPr lang="es-ES_tradnl" sz="4000" dirty="0"/>
          </a:p>
        </p:txBody>
      </p:sp>
    </p:spTree>
    <p:extLst>
      <p:ext uri="{BB962C8B-B14F-4D97-AF65-F5344CB8AC3E}">
        <p14:creationId xmlns:p14="http://schemas.microsoft.com/office/powerpoint/2010/main" val="30393812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magnetic.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600" y="1428728"/>
            <a:ext cx="9004300" cy="5295900"/>
          </a:xfrm>
          <a:prstGeom prst="rect">
            <a:avLst/>
          </a:prstGeom>
        </p:spPr>
      </p:pic>
      <p:sp>
        <p:nvSpPr>
          <p:cNvPr id="4" name="TextBox 3"/>
          <p:cNvSpPr txBox="1"/>
          <p:nvPr/>
        </p:nvSpPr>
        <p:spPr>
          <a:xfrm>
            <a:off x="0" y="33870"/>
            <a:ext cx="9144000" cy="1323439"/>
          </a:xfrm>
          <a:prstGeom prst="rect">
            <a:avLst/>
          </a:prstGeom>
          <a:noFill/>
        </p:spPr>
        <p:txBody>
          <a:bodyPr wrap="square" rtlCol="0">
            <a:spAutoFit/>
          </a:bodyPr>
          <a:lstStyle/>
          <a:p>
            <a:pPr algn="ctr"/>
            <a:r>
              <a:rPr lang="es-ES_tradnl" sz="4000" dirty="0" smtClean="0">
                <a:latin typeface="Times New Roman"/>
                <a:cs typeface="Times New Roman"/>
              </a:rPr>
              <a:t>Las bandas magnéticas de todo el océano Atlántico norte.</a:t>
            </a:r>
            <a:endParaRPr lang="en-US" sz="4000" dirty="0"/>
          </a:p>
        </p:txBody>
      </p:sp>
    </p:spTree>
    <p:extLst>
      <p:ext uri="{BB962C8B-B14F-4D97-AF65-F5344CB8AC3E}">
        <p14:creationId xmlns:p14="http://schemas.microsoft.com/office/powerpoint/2010/main" val="28174992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626525"/>
            <a:ext cx="9144000" cy="4401205"/>
          </a:xfrm>
          <a:prstGeom prst="rect">
            <a:avLst/>
          </a:prstGeom>
          <a:noFill/>
        </p:spPr>
        <p:txBody>
          <a:bodyPr wrap="square" rtlCol="0">
            <a:spAutoFit/>
          </a:bodyPr>
          <a:lstStyle/>
          <a:p>
            <a:pPr algn="ctr"/>
            <a:r>
              <a:rPr lang="es-ES_tradnl" sz="4000" dirty="0" smtClean="0">
                <a:latin typeface="Times New Roman"/>
                <a:cs typeface="Times New Roman"/>
              </a:rPr>
              <a:t>Estamos llegando a la teoría de la placas.</a:t>
            </a:r>
          </a:p>
          <a:p>
            <a:pPr algn="ctr"/>
            <a:endParaRPr lang="es-ES_tradnl" sz="4000" dirty="0" smtClean="0">
              <a:latin typeface="Times New Roman"/>
              <a:cs typeface="Times New Roman"/>
            </a:endParaRPr>
          </a:p>
          <a:p>
            <a:pPr algn="ctr"/>
            <a:r>
              <a:rPr lang="es-ES_tradnl" sz="4000" dirty="0" smtClean="0">
                <a:latin typeface="Times New Roman"/>
                <a:cs typeface="Times New Roman"/>
              </a:rPr>
              <a:t>Nos falta una parte.</a:t>
            </a:r>
          </a:p>
          <a:p>
            <a:pPr algn="ctr"/>
            <a:endParaRPr lang="es-ES_tradnl" sz="4000" dirty="0">
              <a:latin typeface="Times New Roman"/>
              <a:cs typeface="Times New Roman"/>
            </a:endParaRPr>
          </a:p>
          <a:p>
            <a:pPr algn="ctr"/>
            <a:r>
              <a:rPr lang="es-ES_tradnl" sz="4000" dirty="0" smtClean="0">
                <a:latin typeface="Times New Roman"/>
                <a:cs typeface="Times New Roman"/>
              </a:rPr>
              <a:t>El superficie de la tierra esta creciendo, pero pensamos que la tierra tiene un tamaño fijo.</a:t>
            </a:r>
            <a:endParaRPr lang="es-ES_tradnl" sz="4000" dirty="0"/>
          </a:p>
        </p:txBody>
      </p:sp>
    </p:spTree>
    <p:extLst>
      <p:ext uri="{BB962C8B-B14F-4D97-AF65-F5344CB8AC3E}">
        <p14:creationId xmlns:p14="http://schemas.microsoft.com/office/powerpoint/2010/main" val="157581834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33870"/>
            <a:ext cx="9144000" cy="707886"/>
          </a:xfrm>
          <a:prstGeom prst="rect">
            <a:avLst/>
          </a:prstGeom>
          <a:noFill/>
        </p:spPr>
        <p:txBody>
          <a:bodyPr wrap="square" rtlCol="0">
            <a:spAutoFit/>
          </a:bodyPr>
          <a:lstStyle/>
          <a:p>
            <a:pPr algn="ctr"/>
            <a:r>
              <a:rPr lang="es-ES_tradnl" sz="4000" dirty="0" smtClean="0">
                <a:latin typeface="Times New Roman"/>
                <a:cs typeface="Times New Roman"/>
              </a:rPr>
              <a:t>Volviendo el mapa de sismos.</a:t>
            </a:r>
            <a:endParaRPr lang="es-ES_tradnl" sz="4000" dirty="0"/>
          </a:p>
        </p:txBody>
      </p:sp>
      <p:pic>
        <p:nvPicPr>
          <p:cNvPr id="5" name="Picture 4" descr="gem_map_v3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71" y="741756"/>
            <a:ext cx="9178294" cy="6116239"/>
          </a:xfrm>
          <a:prstGeom prst="rect">
            <a:avLst/>
          </a:prstGeom>
        </p:spPr>
      </p:pic>
    </p:spTree>
    <p:extLst>
      <p:ext uri="{BB962C8B-B14F-4D97-AF65-F5344CB8AC3E}">
        <p14:creationId xmlns:p14="http://schemas.microsoft.com/office/powerpoint/2010/main" val="246612232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33870"/>
            <a:ext cx="9144000" cy="707886"/>
          </a:xfrm>
          <a:prstGeom prst="rect">
            <a:avLst/>
          </a:prstGeom>
          <a:noFill/>
        </p:spPr>
        <p:txBody>
          <a:bodyPr wrap="square" rtlCol="0">
            <a:spAutoFit/>
          </a:bodyPr>
          <a:lstStyle/>
          <a:p>
            <a:pPr algn="ctr"/>
            <a:r>
              <a:rPr lang="es-ES_tradnl" sz="4000" dirty="0" smtClean="0">
                <a:latin typeface="Times New Roman"/>
                <a:cs typeface="Times New Roman"/>
              </a:rPr>
              <a:t>Un trazado de los sismos en perfil.</a:t>
            </a:r>
            <a:endParaRPr lang="es-ES_tradnl" sz="4000" dirty="0"/>
          </a:p>
        </p:txBody>
      </p:sp>
      <p:pic>
        <p:nvPicPr>
          <p:cNvPr id="2" name="Picture 1" descr="Kuril_Benioff_zon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7334" y="1014934"/>
            <a:ext cx="7552266" cy="5419862"/>
          </a:xfrm>
          <a:prstGeom prst="rect">
            <a:avLst/>
          </a:prstGeom>
        </p:spPr>
      </p:pic>
    </p:spTree>
    <p:extLst>
      <p:ext uri="{BB962C8B-B14F-4D97-AF65-F5344CB8AC3E}">
        <p14:creationId xmlns:p14="http://schemas.microsoft.com/office/powerpoint/2010/main" val="11949476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33870"/>
            <a:ext cx="9144000" cy="707886"/>
          </a:xfrm>
          <a:prstGeom prst="rect">
            <a:avLst/>
          </a:prstGeom>
          <a:noFill/>
        </p:spPr>
        <p:txBody>
          <a:bodyPr wrap="square" rtlCol="0">
            <a:spAutoFit/>
          </a:bodyPr>
          <a:lstStyle/>
          <a:p>
            <a:pPr algn="ctr"/>
            <a:r>
              <a:rPr lang="es-ES_tradnl" sz="4000" dirty="0" smtClean="0">
                <a:latin typeface="Times New Roman"/>
                <a:cs typeface="Times New Roman"/>
              </a:rPr>
              <a:t>.</a:t>
            </a:r>
            <a:endParaRPr lang="es-ES_tradnl" sz="4000" dirty="0"/>
          </a:p>
        </p:txBody>
      </p:sp>
      <p:pic>
        <p:nvPicPr>
          <p:cNvPr id="4" name="Picture 4" descr="subd_zo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19200" y="1145105"/>
            <a:ext cx="67056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936" y="-118524"/>
            <a:ext cx="9144000" cy="1323439"/>
          </a:xfrm>
          <a:prstGeom prst="rect">
            <a:avLst/>
          </a:prstGeom>
          <a:noFill/>
        </p:spPr>
        <p:txBody>
          <a:bodyPr wrap="square" rtlCol="0">
            <a:spAutoFit/>
          </a:bodyPr>
          <a:lstStyle/>
          <a:p>
            <a:pPr algn="ctr"/>
            <a:r>
              <a:rPr lang="es-ES_tradnl" sz="4000" dirty="0" smtClean="0">
                <a:latin typeface="Times New Roman"/>
                <a:cs typeface="Times New Roman"/>
              </a:rPr>
              <a:t>Zonas de subducción – limite convergente o destructiva</a:t>
            </a:r>
            <a:endParaRPr lang="es-ES_tradnl" sz="4000" dirty="0">
              <a:latin typeface="Times New Roman"/>
              <a:cs typeface="Times New Roman"/>
            </a:endParaRPr>
          </a:p>
        </p:txBody>
      </p:sp>
    </p:spTree>
    <p:extLst>
      <p:ext uri="{BB962C8B-B14F-4D97-AF65-F5344CB8AC3E}">
        <p14:creationId xmlns:p14="http://schemas.microsoft.com/office/powerpoint/2010/main" val="343825695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33870"/>
            <a:ext cx="9144000" cy="707886"/>
          </a:xfrm>
          <a:prstGeom prst="rect">
            <a:avLst/>
          </a:prstGeom>
          <a:noFill/>
        </p:spPr>
        <p:txBody>
          <a:bodyPr wrap="square" rtlCol="0">
            <a:spAutoFit/>
          </a:bodyPr>
          <a:lstStyle/>
          <a:p>
            <a:pPr algn="ctr"/>
            <a:r>
              <a:rPr lang="es-ES_tradnl" sz="4000" dirty="0" smtClean="0">
                <a:latin typeface="Times New Roman"/>
                <a:cs typeface="Times New Roman"/>
              </a:rPr>
              <a:t>.</a:t>
            </a:r>
            <a:endParaRPr lang="es-ES_tradnl" sz="4000" dirty="0"/>
          </a:p>
        </p:txBody>
      </p:sp>
      <p:sp>
        <p:nvSpPr>
          <p:cNvPr id="5" name="TextBox 4"/>
          <p:cNvSpPr txBox="1"/>
          <p:nvPr/>
        </p:nvSpPr>
        <p:spPr>
          <a:xfrm>
            <a:off x="16936" y="-118524"/>
            <a:ext cx="9144000" cy="707886"/>
          </a:xfrm>
          <a:prstGeom prst="rect">
            <a:avLst/>
          </a:prstGeom>
          <a:noFill/>
        </p:spPr>
        <p:txBody>
          <a:bodyPr wrap="square" rtlCol="0">
            <a:spAutoFit/>
          </a:bodyPr>
          <a:lstStyle/>
          <a:p>
            <a:pPr algn="ctr"/>
            <a:r>
              <a:rPr lang="es-ES_tradnl" sz="4000" dirty="0" smtClean="0">
                <a:latin typeface="Times New Roman"/>
                <a:cs typeface="Times New Roman"/>
              </a:rPr>
              <a:t>Croquis del problema y solución</a:t>
            </a:r>
            <a:endParaRPr lang="es-ES_tradnl" sz="4000" dirty="0">
              <a:latin typeface="Times New Roman"/>
              <a:cs typeface="Times New Roman"/>
            </a:endParaRPr>
          </a:p>
        </p:txBody>
      </p:sp>
      <p:pic>
        <p:nvPicPr>
          <p:cNvPr id="2" name="Picture 1" descr="constsizeplatetectearth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00712" y="336471"/>
            <a:ext cx="6288617" cy="6521529"/>
          </a:xfrm>
          <a:prstGeom prst="rect">
            <a:avLst/>
          </a:prstGeom>
        </p:spPr>
      </p:pic>
    </p:spTree>
    <p:extLst>
      <p:ext uri="{BB962C8B-B14F-4D97-AF65-F5344CB8AC3E}">
        <p14:creationId xmlns:p14="http://schemas.microsoft.com/office/powerpoint/2010/main" val="130291259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33870"/>
            <a:ext cx="9144000" cy="707886"/>
          </a:xfrm>
          <a:prstGeom prst="rect">
            <a:avLst/>
          </a:prstGeom>
          <a:noFill/>
        </p:spPr>
        <p:txBody>
          <a:bodyPr wrap="square" rtlCol="0">
            <a:spAutoFit/>
          </a:bodyPr>
          <a:lstStyle/>
          <a:p>
            <a:pPr algn="ctr"/>
            <a:r>
              <a:rPr lang="es-ES_tradnl" sz="4000" dirty="0" smtClean="0">
                <a:latin typeface="Times New Roman"/>
                <a:cs typeface="Times New Roman"/>
              </a:rPr>
              <a:t>Edad del fondo del mar.</a:t>
            </a:r>
            <a:endParaRPr lang="es-ES_tradnl" sz="4000" dirty="0"/>
          </a:p>
        </p:txBody>
      </p:sp>
      <p:pic>
        <p:nvPicPr>
          <p:cNvPr id="2" name="Picture 1" descr="ocean age and spreading rate trans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44" y="917441"/>
            <a:ext cx="9127056" cy="11971926"/>
          </a:xfrm>
          <a:prstGeom prst="rect">
            <a:avLst/>
          </a:prstGeom>
        </p:spPr>
      </p:pic>
    </p:spTree>
    <p:extLst>
      <p:ext uri="{BB962C8B-B14F-4D97-AF65-F5344CB8AC3E}">
        <p14:creationId xmlns:p14="http://schemas.microsoft.com/office/powerpoint/2010/main" val="117367813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ocean age and spreading rate trans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178551"/>
            <a:ext cx="9127056" cy="11971926"/>
          </a:xfrm>
          <a:prstGeom prst="rect">
            <a:avLst/>
          </a:prstGeom>
        </p:spPr>
      </p:pic>
      <p:sp>
        <p:nvSpPr>
          <p:cNvPr id="3" name="TextBox 2"/>
          <p:cNvSpPr txBox="1"/>
          <p:nvPr/>
        </p:nvSpPr>
        <p:spPr>
          <a:xfrm>
            <a:off x="0" y="-33862"/>
            <a:ext cx="9144000" cy="707886"/>
          </a:xfrm>
          <a:prstGeom prst="rect">
            <a:avLst/>
          </a:prstGeom>
          <a:blipFill rotWithShape="1">
            <a:blip r:embed="rId3"/>
            <a:tile tx="0" ty="0" sx="100000" sy="100000" flip="none" algn="tl"/>
          </a:blipFill>
        </p:spPr>
        <p:txBody>
          <a:bodyPr wrap="square" rtlCol="0">
            <a:spAutoFit/>
          </a:bodyPr>
          <a:lstStyle/>
          <a:p>
            <a:pPr algn="ctr"/>
            <a:r>
              <a:rPr lang="es-ES_tradnl" sz="4000" dirty="0" smtClean="0">
                <a:latin typeface="Times New Roman"/>
                <a:cs typeface="Times New Roman"/>
              </a:rPr>
              <a:t>Velocidad del expansión del fondo del mar.</a:t>
            </a:r>
            <a:endParaRPr lang="es-ES_tradnl" sz="4000" dirty="0"/>
          </a:p>
        </p:txBody>
      </p:sp>
    </p:spTree>
    <p:extLst>
      <p:ext uri="{BB962C8B-B14F-4D97-AF65-F5344CB8AC3E}">
        <p14:creationId xmlns:p14="http://schemas.microsoft.com/office/powerpoint/2010/main" val="9908281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os plate tect figure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01" y="2019288"/>
            <a:ext cx="9065623" cy="4023360"/>
          </a:xfrm>
          <a:prstGeom prst="rect">
            <a:avLst/>
          </a:prstGeom>
        </p:spPr>
      </p:pic>
    </p:spTree>
    <p:extLst>
      <p:ext uri="{BB962C8B-B14F-4D97-AF65-F5344CB8AC3E}">
        <p14:creationId xmlns:p14="http://schemas.microsoft.com/office/powerpoint/2010/main" val="26400132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C092E10-0550-3641-8C6F-40DA95714B6A}" type="slidenum">
              <a:rPr lang="en-US"/>
              <a:pPr/>
              <a:t>5</a:t>
            </a:fld>
            <a:endParaRPr lang="en-US"/>
          </a:p>
        </p:txBody>
      </p:sp>
      <p:pic>
        <p:nvPicPr>
          <p:cNvPr id="2" name="Picture 1" descr="the tectonic pla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9300" y="762000"/>
            <a:ext cx="5105400" cy="5334000"/>
          </a:xfrm>
          <a:prstGeom prst="rect">
            <a:avLst/>
          </a:prstGeom>
        </p:spPr>
      </p:pic>
    </p:spTree>
    <p:extLst>
      <p:ext uri="{BB962C8B-B14F-4D97-AF65-F5344CB8AC3E}">
        <p14:creationId xmlns:p14="http://schemas.microsoft.com/office/powerpoint/2010/main" val="13233908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64267"/>
            <a:ext cx="9144000" cy="127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b="0" dirty="0" smtClean="0">
                <a:latin typeface="Times New Roman"/>
                <a:cs typeface="Papyrus" charset="0"/>
              </a:rPr>
              <a:t>Cinemática de los movimientos de las placas.</a:t>
            </a:r>
            <a:endParaRPr lang="es-ES_tradnl" sz="4000" b="0" dirty="0">
              <a:latin typeface="Times New Roman"/>
              <a:cs typeface="Papyrus" charset="0"/>
            </a:endParaRPr>
          </a:p>
        </p:txBody>
      </p:sp>
      <p:pic>
        <p:nvPicPr>
          <p:cNvPr id="4" name="Picture 3" descr="ITRF08_Poster.t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1608659"/>
            <a:ext cx="9017691" cy="5105400"/>
          </a:xfrm>
          <a:prstGeom prst="rect">
            <a:avLst/>
          </a:prstGeom>
        </p:spPr>
      </p:pic>
    </p:spTree>
    <p:extLst>
      <p:ext uri="{BB962C8B-B14F-4D97-AF65-F5344CB8AC3E}">
        <p14:creationId xmlns:p14="http://schemas.microsoft.com/office/powerpoint/2010/main" val="16391249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8" name="Picture 7" descr="1280px-Earth-cutaway-schematic-english.big.sv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457200"/>
            <a:ext cx="9296400" cy="6536531"/>
          </a:xfrm>
          <a:prstGeom prst="rect">
            <a:avLst/>
          </a:prstGeom>
        </p:spPr>
      </p:pic>
      <p:sp>
        <p:nvSpPr>
          <p:cNvPr id="3" name="Text Box 2"/>
          <p:cNvSpPr txBox="1">
            <a:spLocks noChangeArrowheads="1"/>
          </p:cNvSpPr>
          <p:nvPr/>
        </p:nvSpPr>
        <p:spPr bwMode="auto">
          <a:xfrm>
            <a:off x="0" y="0"/>
            <a:ext cx="9144000" cy="66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b="0" dirty="0" smtClean="0">
                <a:latin typeface="Times New Roman"/>
                <a:cs typeface="Papyrus" charset="0"/>
              </a:rPr>
              <a:t>Primero un poco de la estructura de la tierra.</a:t>
            </a:r>
            <a:endParaRPr lang="es-ES_tradnl" sz="4000" b="0" dirty="0">
              <a:latin typeface="Times New Roman"/>
              <a:cs typeface="Papyrus" charset="0"/>
            </a:endParaRPr>
          </a:p>
        </p:txBody>
      </p:sp>
      <p:sp>
        <p:nvSpPr>
          <p:cNvPr id="11" name="Freeform 10"/>
          <p:cNvSpPr/>
          <p:nvPr/>
        </p:nvSpPr>
        <p:spPr>
          <a:xfrm>
            <a:off x="5410200" y="914400"/>
            <a:ext cx="2438400" cy="5181600"/>
          </a:xfrm>
          <a:custGeom>
            <a:avLst/>
            <a:gdLst>
              <a:gd name="connsiteX0" fmla="*/ 2164687 w 2381156"/>
              <a:gd name="connsiteY0" fmla="*/ 0 h 4704278"/>
              <a:gd name="connsiteX1" fmla="*/ 0 w 2381156"/>
              <a:gd name="connsiteY1" fmla="*/ 4704278 h 4704278"/>
              <a:gd name="connsiteX2" fmla="*/ 2381156 w 2381156"/>
              <a:gd name="connsiteY2" fmla="*/ 4617696 h 4704278"/>
              <a:gd name="connsiteX3" fmla="*/ 2164687 w 2381156"/>
              <a:gd name="connsiteY3" fmla="*/ 0 h 4704278"/>
            </a:gdLst>
            <a:ahLst/>
            <a:cxnLst>
              <a:cxn ang="0">
                <a:pos x="connsiteX0" y="connsiteY0"/>
              </a:cxn>
              <a:cxn ang="0">
                <a:pos x="connsiteX1" y="connsiteY1"/>
              </a:cxn>
              <a:cxn ang="0">
                <a:pos x="connsiteX2" y="connsiteY2"/>
              </a:cxn>
              <a:cxn ang="0">
                <a:pos x="connsiteX3" y="connsiteY3"/>
              </a:cxn>
            </a:cxnLst>
            <a:rect l="l" t="t" r="r" b="b"/>
            <a:pathLst>
              <a:path w="2381156" h="4704278">
                <a:moveTo>
                  <a:pt x="2164687" y="0"/>
                </a:moveTo>
                <a:lnTo>
                  <a:pt x="0" y="4704278"/>
                </a:lnTo>
                <a:lnTo>
                  <a:pt x="2381156" y="4617696"/>
                </a:lnTo>
                <a:lnTo>
                  <a:pt x="2164687" y="0"/>
                </a:lnTo>
                <a:close/>
              </a:path>
            </a:pathLst>
          </a:cu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8600" y="1295400"/>
            <a:ext cx="1828800" cy="646331"/>
          </a:xfrm>
          <a:prstGeom prst="rect">
            <a:avLst/>
          </a:prstGeom>
          <a:blipFill rotWithShape="1">
            <a:blip r:embed="rId3"/>
            <a:tile tx="0" ty="0" sx="100000" sy="100000" flip="none" algn="tl"/>
          </a:blipFill>
        </p:spPr>
        <p:txBody>
          <a:bodyPr wrap="square" rtlCol="0">
            <a:spAutoFit/>
          </a:bodyPr>
          <a:lstStyle/>
          <a:p>
            <a:r>
              <a:rPr lang="en-US" sz="1800" b="1" dirty="0" err="1" smtClean="0"/>
              <a:t>Corteza</a:t>
            </a:r>
            <a:r>
              <a:rPr lang="en-US" sz="1800" b="1" dirty="0" smtClean="0"/>
              <a:t> –100 km de </a:t>
            </a:r>
            <a:r>
              <a:rPr lang="en-US" sz="1800" b="1" dirty="0" err="1" smtClean="0"/>
              <a:t>espesor</a:t>
            </a:r>
            <a:endParaRPr lang="en-US" sz="1800" b="1" dirty="0"/>
          </a:p>
        </p:txBody>
      </p:sp>
      <p:sp>
        <p:nvSpPr>
          <p:cNvPr id="10" name="TextBox 9"/>
          <p:cNvSpPr txBox="1"/>
          <p:nvPr/>
        </p:nvSpPr>
        <p:spPr>
          <a:xfrm>
            <a:off x="7543800" y="990600"/>
            <a:ext cx="1676400" cy="1200329"/>
          </a:xfrm>
          <a:prstGeom prst="rect">
            <a:avLst/>
          </a:prstGeom>
          <a:blipFill rotWithShape="1">
            <a:blip r:embed="rId3"/>
            <a:tile tx="0" ty="0" sx="100000" sy="100000" flip="none" algn="tl"/>
          </a:blipFill>
        </p:spPr>
        <p:txBody>
          <a:bodyPr wrap="square" rtlCol="0">
            <a:spAutoFit/>
          </a:bodyPr>
          <a:lstStyle/>
          <a:p>
            <a:r>
              <a:rPr lang="en-US" sz="1800" b="1" dirty="0" err="1" smtClean="0"/>
              <a:t>Litósfera</a:t>
            </a:r>
            <a:r>
              <a:rPr lang="en-US" sz="1800" b="1" dirty="0" smtClean="0"/>
              <a:t> (</a:t>
            </a:r>
            <a:r>
              <a:rPr lang="en-US" sz="1800" b="1" dirty="0" err="1" smtClean="0"/>
              <a:t>corteza</a:t>
            </a:r>
            <a:r>
              <a:rPr lang="en-US" sz="1800" b="1" dirty="0" smtClean="0"/>
              <a:t> y </a:t>
            </a:r>
            <a:r>
              <a:rPr lang="en-US" sz="1800" b="1" dirty="0" err="1"/>
              <a:t>M</a:t>
            </a:r>
            <a:r>
              <a:rPr lang="en-US" sz="1800" b="1" dirty="0" err="1" smtClean="0"/>
              <a:t>anto</a:t>
            </a:r>
            <a:r>
              <a:rPr lang="en-US" sz="1800" b="1" dirty="0" smtClean="0"/>
              <a:t>-superior </a:t>
            </a:r>
            <a:r>
              <a:rPr lang="en-US" sz="1800" b="1" dirty="0" err="1" smtClean="0"/>
              <a:t>solido</a:t>
            </a:r>
            <a:endParaRPr lang="en-US" sz="1800" b="1" dirty="0"/>
          </a:p>
        </p:txBody>
      </p:sp>
      <p:sp>
        <p:nvSpPr>
          <p:cNvPr id="12" name="TextBox 11"/>
          <p:cNvSpPr txBox="1"/>
          <p:nvPr/>
        </p:nvSpPr>
        <p:spPr>
          <a:xfrm>
            <a:off x="7010400" y="2286000"/>
            <a:ext cx="914400" cy="369332"/>
          </a:xfrm>
          <a:prstGeom prst="rect">
            <a:avLst/>
          </a:prstGeom>
          <a:blipFill rotWithShape="1">
            <a:blip r:embed="rId3"/>
            <a:tile tx="0" ty="0" sx="100000" sy="100000" flip="none" algn="tl"/>
          </a:blipFill>
        </p:spPr>
        <p:txBody>
          <a:bodyPr wrap="square" rtlCol="0">
            <a:spAutoFit/>
          </a:bodyPr>
          <a:lstStyle/>
          <a:p>
            <a:r>
              <a:rPr lang="en-US" sz="1800" b="1" dirty="0" err="1"/>
              <a:t>M</a:t>
            </a:r>
            <a:r>
              <a:rPr lang="en-US" sz="1800" b="1" dirty="0" err="1" smtClean="0"/>
              <a:t>anto</a:t>
            </a:r>
            <a:endParaRPr lang="en-US" sz="1800" b="1" dirty="0"/>
          </a:p>
        </p:txBody>
      </p:sp>
      <p:sp>
        <p:nvSpPr>
          <p:cNvPr id="13" name="TextBox 12"/>
          <p:cNvSpPr txBox="1"/>
          <p:nvPr/>
        </p:nvSpPr>
        <p:spPr>
          <a:xfrm>
            <a:off x="6172200" y="4278868"/>
            <a:ext cx="914400" cy="369332"/>
          </a:xfrm>
          <a:prstGeom prst="rect">
            <a:avLst/>
          </a:prstGeom>
          <a:blipFill rotWithShape="1">
            <a:blip r:embed="rId3"/>
            <a:tile tx="0" ty="0" sx="100000" sy="100000" flip="none" algn="tl"/>
          </a:blipFill>
        </p:spPr>
        <p:txBody>
          <a:bodyPr wrap="square" rtlCol="0">
            <a:spAutoFit/>
          </a:bodyPr>
          <a:lstStyle/>
          <a:p>
            <a:r>
              <a:rPr lang="en-US" sz="1800" b="1" dirty="0" err="1" smtClean="0"/>
              <a:t>Nucleo</a:t>
            </a:r>
            <a:endParaRPr lang="en-US" sz="1800" b="1" dirty="0"/>
          </a:p>
        </p:txBody>
      </p:sp>
      <p:sp>
        <p:nvSpPr>
          <p:cNvPr id="14" name="TextBox 13"/>
          <p:cNvSpPr txBox="1"/>
          <p:nvPr/>
        </p:nvSpPr>
        <p:spPr>
          <a:xfrm>
            <a:off x="5181600" y="3776246"/>
            <a:ext cx="838200" cy="338554"/>
          </a:xfrm>
          <a:prstGeom prst="rect">
            <a:avLst/>
          </a:prstGeom>
          <a:solidFill>
            <a:srgbClr val="A2A2A2"/>
          </a:solidFill>
        </p:spPr>
        <p:txBody>
          <a:bodyPr wrap="square" rtlCol="0">
            <a:spAutoFit/>
          </a:bodyPr>
          <a:lstStyle/>
          <a:p>
            <a:r>
              <a:rPr lang="en-US" sz="1600" b="1" dirty="0" err="1" smtClean="0"/>
              <a:t>Liquido</a:t>
            </a:r>
            <a:endParaRPr lang="en-US" sz="1600" b="1" dirty="0"/>
          </a:p>
        </p:txBody>
      </p:sp>
      <p:sp>
        <p:nvSpPr>
          <p:cNvPr id="15" name="TextBox 14"/>
          <p:cNvSpPr txBox="1"/>
          <p:nvPr/>
        </p:nvSpPr>
        <p:spPr>
          <a:xfrm>
            <a:off x="4648200" y="4995446"/>
            <a:ext cx="762000" cy="338554"/>
          </a:xfrm>
          <a:prstGeom prst="rect">
            <a:avLst/>
          </a:prstGeom>
          <a:solidFill>
            <a:srgbClr val="D7D7D7"/>
          </a:solidFill>
        </p:spPr>
        <p:txBody>
          <a:bodyPr wrap="square" rtlCol="0">
            <a:spAutoFit/>
          </a:bodyPr>
          <a:lstStyle/>
          <a:p>
            <a:r>
              <a:rPr lang="en-US" sz="1600" b="1" dirty="0" err="1" smtClean="0"/>
              <a:t>Solido</a:t>
            </a:r>
            <a:endParaRPr lang="en-US" sz="1600" b="1" dirty="0"/>
          </a:p>
        </p:txBody>
      </p:sp>
      <p:sp>
        <p:nvSpPr>
          <p:cNvPr id="16" name="TextBox 15"/>
          <p:cNvSpPr txBox="1"/>
          <p:nvPr/>
        </p:nvSpPr>
        <p:spPr>
          <a:xfrm>
            <a:off x="6629400" y="6248400"/>
            <a:ext cx="1676400" cy="369332"/>
          </a:xfrm>
          <a:prstGeom prst="rect">
            <a:avLst/>
          </a:prstGeom>
          <a:blipFill rotWithShape="1">
            <a:blip r:embed="rId3"/>
            <a:tile tx="0" ty="0" sx="100000" sy="100000" flip="none" algn="tl"/>
          </a:blipFill>
        </p:spPr>
        <p:txBody>
          <a:bodyPr wrap="square" rtlCol="0">
            <a:spAutoFit/>
          </a:bodyPr>
          <a:lstStyle/>
          <a:p>
            <a:r>
              <a:rPr lang="en-US" sz="1800" b="1" dirty="0"/>
              <a:t>s</a:t>
            </a:r>
            <a:r>
              <a:rPr lang="en-US" sz="1800" b="1" dirty="0" smtClean="0"/>
              <a:t>in </a:t>
            </a:r>
            <a:r>
              <a:rPr lang="en-US" sz="1800" b="1" dirty="0" err="1"/>
              <a:t>e</a:t>
            </a:r>
            <a:r>
              <a:rPr lang="en-US" sz="1800" b="1" dirty="0" err="1" smtClean="0"/>
              <a:t>scala</a:t>
            </a:r>
            <a:endParaRPr lang="en-US" sz="1800" b="1" dirty="0"/>
          </a:p>
        </p:txBody>
      </p:sp>
      <p:sp>
        <p:nvSpPr>
          <p:cNvPr id="19" name="TextBox 18"/>
          <p:cNvSpPr txBox="1"/>
          <p:nvPr/>
        </p:nvSpPr>
        <p:spPr>
          <a:xfrm>
            <a:off x="2514600" y="4114800"/>
            <a:ext cx="914400" cy="584776"/>
          </a:xfrm>
          <a:prstGeom prst="rect">
            <a:avLst/>
          </a:prstGeom>
          <a:blipFill rotWithShape="1">
            <a:blip r:embed="rId3"/>
            <a:tile tx="0" ty="0" sx="100000" sy="100000" flip="none" algn="tl"/>
          </a:blipFill>
        </p:spPr>
        <p:txBody>
          <a:bodyPr wrap="square" rtlCol="0">
            <a:spAutoFit/>
          </a:bodyPr>
          <a:lstStyle/>
          <a:p>
            <a:r>
              <a:rPr lang="en-US" sz="1600" b="1" dirty="0" err="1" smtClean="0"/>
              <a:t>Nucleo</a:t>
            </a:r>
            <a:r>
              <a:rPr lang="en-US" sz="1600" b="1" dirty="0" smtClean="0"/>
              <a:t> </a:t>
            </a:r>
            <a:r>
              <a:rPr lang="en-US" sz="1600" b="1" dirty="0" err="1" smtClean="0"/>
              <a:t>externo</a:t>
            </a:r>
            <a:endParaRPr lang="en-US" sz="1600" b="1" dirty="0"/>
          </a:p>
        </p:txBody>
      </p:sp>
      <p:sp>
        <p:nvSpPr>
          <p:cNvPr id="20" name="TextBox 19"/>
          <p:cNvSpPr txBox="1"/>
          <p:nvPr/>
        </p:nvSpPr>
        <p:spPr>
          <a:xfrm>
            <a:off x="2799862" y="4876800"/>
            <a:ext cx="914400" cy="584776"/>
          </a:xfrm>
          <a:prstGeom prst="rect">
            <a:avLst/>
          </a:prstGeom>
          <a:blipFill rotWithShape="1">
            <a:blip r:embed="rId3"/>
            <a:tile tx="0" ty="0" sx="100000" sy="100000" flip="none" algn="tl"/>
          </a:blipFill>
        </p:spPr>
        <p:txBody>
          <a:bodyPr wrap="square" rtlCol="0">
            <a:spAutoFit/>
          </a:bodyPr>
          <a:lstStyle/>
          <a:p>
            <a:r>
              <a:rPr lang="en-US" sz="1600" b="1" dirty="0" err="1" smtClean="0"/>
              <a:t>Nucleo</a:t>
            </a:r>
            <a:endParaRPr lang="en-US" sz="1600" b="1" dirty="0"/>
          </a:p>
          <a:p>
            <a:r>
              <a:rPr lang="en-US" sz="1600" b="1" dirty="0" err="1" smtClean="0"/>
              <a:t>interno</a:t>
            </a:r>
            <a:endParaRPr lang="en-US" sz="1600" b="1" dirty="0"/>
          </a:p>
        </p:txBody>
      </p:sp>
      <p:sp>
        <p:nvSpPr>
          <p:cNvPr id="22" name="TextBox 21"/>
          <p:cNvSpPr txBox="1"/>
          <p:nvPr/>
        </p:nvSpPr>
        <p:spPr>
          <a:xfrm>
            <a:off x="2133600" y="3059668"/>
            <a:ext cx="838200" cy="369332"/>
          </a:xfrm>
          <a:prstGeom prst="rect">
            <a:avLst/>
          </a:prstGeom>
          <a:blipFill rotWithShape="1">
            <a:blip r:embed="rId3"/>
            <a:tile tx="0" ty="0" sx="100000" sy="100000" flip="none" algn="tl"/>
          </a:blipFill>
        </p:spPr>
        <p:txBody>
          <a:bodyPr wrap="square" rtlCol="0">
            <a:spAutoFit/>
          </a:bodyPr>
          <a:lstStyle/>
          <a:p>
            <a:r>
              <a:rPr lang="en-US" sz="1800" b="1" dirty="0" err="1" smtClean="0"/>
              <a:t>Manto</a:t>
            </a:r>
            <a:endParaRPr lang="en-US" sz="1800" b="1" dirty="0"/>
          </a:p>
        </p:txBody>
      </p:sp>
      <p:sp>
        <p:nvSpPr>
          <p:cNvPr id="23" name="TextBox 22"/>
          <p:cNvSpPr txBox="1"/>
          <p:nvPr/>
        </p:nvSpPr>
        <p:spPr>
          <a:xfrm>
            <a:off x="838200" y="3276600"/>
            <a:ext cx="914400" cy="369332"/>
          </a:xfrm>
          <a:prstGeom prst="rect">
            <a:avLst/>
          </a:prstGeom>
          <a:blipFill rotWithShape="1">
            <a:blip r:embed="rId3"/>
            <a:tile tx="0" ty="0" sx="100000" sy="100000" flip="none" algn="tl"/>
          </a:blipFill>
        </p:spPr>
        <p:txBody>
          <a:bodyPr wrap="square" rtlCol="0">
            <a:spAutoFit/>
          </a:bodyPr>
          <a:lstStyle/>
          <a:p>
            <a:r>
              <a:rPr lang="en-US" sz="1800" b="1" dirty="0" err="1" smtClean="0"/>
              <a:t>Corteza</a:t>
            </a:r>
            <a:endParaRPr lang="en-US" sz="1800" b="1" dirty="0"/>
          </a:p>
        </p:txBody>
      </p:sp>
      <p:sp>
        <p:nvSpPr>
          <p:cNvPr id="24" name="TextBox 23"/>
          <p:cNvSpPr txBox="1"/>
          <p:nvPr/>
        </p:nvSpPr>
        <p:spPr>
          <a:xfrm>
            <a:off x="0" y="6477000"/>
            <a:ext cx="1066800" cy="369332"/>
          </a:xfrm>
          <a:prstGeom prst="rect">
            <a:avLst/>
          </a:prstGeom>
          <a:blipFill rotWithShape="1">
            <a:blip r:embed="rId3"/>
            <a:tile tx="0" ty="0" sx="100000" sy="100000" flip="none" algn="tl"/>
          </a:blipFill>
        </p:spPr>
        <p:txBody>
          <a:bodyPr wrap="square" rtlCol="0">
            <a:spAutoFit/>
          </a:bodyPr>
          <a:lstStyle/>
          <a:p>
            <a:r>
              <a:rPr lang="en-US" sz="1800" b="1" dirty="0"/>
              <a:t>a</a:t>
            </a:r>
            <a:r>
              <a:rPr lang="en-US" sz="1800" b="1" dirty="0" smtClean="0"/>
              <a:t> </a:t>
            </a:r>
            <a:r>
              <a:rPr lang="en-US" sz="1800" b="1" dirty="0" err="1"/>
              <a:t>e</a:t>
            </a:r>
            <a:r>
              <a:rPr lang="en-US" sz="1800" b="1" dirty="0" err="1" smtClean="0"/>
              <a:t>scala</a:t>
            </a:r>
            <a:endParaRPr lang="en-US" sz="1800" b="1" dirty="0"/>
          </a:p>
        </p:txBody>
      </p:sp>
      <p:sp>
        <p:nvSpPr>
          <p:cNvPr id="25" name="TextBox 24"/>
          <p:cNvSpPr txBox="1"/>
          <p:nvPr/>
        </p:nvSpPr>
        <p:spPr>
          <a:xfrm>
            <a:off x="2819400" y="1905000"/>
            <a:ext cx="1371600" cy="369332"/>
          </a:xfrm>
          <a:prstGeom prst="rect">
            <a:avLst/>
          </a:prstGeom>
          <a:solidFill>
            <a:srgbClr val="FF6600"/>
          </a:solidFill>
        </p:spPr>
        <p:txBody>
          <a:bodyPr wrap="square" rtlCol="0">
            <a:spAutoFit/>
          </a:bodyPr>
          <a:lstStyle/>
          <a:p>
            <a:r>
              <a:rPr lang="en-US" sz="1800" b="1" dirty="0" err="1" smtClean="0"/>
              <a:t>Astenosfera</a:t>
            </a:r>
            <a:endParaRPr lang="en-US" sz="1800" b="1" dirty="0"/>
          </a:p>
        </p:txBody>
      </p:sp>
      <p:sp>
        <p:nvSpPr>
          <p:cNvPr id="26" name="Rectangle 25"/>
          <p:cNvSpPr/>
          <p:nvPr/>
        </p:nvSpPr>
        <p:spPr>
          <a:xfrm>
            <a:off x="4114800" y="2057400"/>
            <a:ext cx="457200" cy="1524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8322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1121CrMaLiAsthenospher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00" y="25400"/>
            <a:ext cx="9042400" cy="6807200"/>
          </a:xfrm>
          <a:prstGeom prst="rect">
            <a:avLst/>
          </a:prstGeom>
        </p:spPr>
      </p:pic>
      <p:sp>
        <p:nvSpPr>
          <p:cNvPr id="4" name="TextBox 3"/>
          <p:cNvSpPr txBox="1"/>
          <p:nvPr/>
        </p:nvSpPr>
        <p:spPr>
          <a:xfrm>
            <a:off x="186267" y="4842937"/>
            <a:ext cx="914400" cy="369332"/>
          </a:xfrm>
          <a:prstGeom prst="rect">
            <a:avLst/>
          </a:prstGeom>
          <a:blipFill rotWithShape="1">
            <a:blip r:embed="rId3"/>
            <a:tile tx="0" ty="0" sx="100000" sy="100000" flip="none" algn="tl"/>
          </a:blipFill>
        </p:spPr>
        <p:txBody>
          <a:bodyPr wrap="square" rtlCol="0">
            <a:spAutoFit/>
          </a:bodyPr>
          <a:lstStyle/>
          <a:p>
            <a:endParaRPr lang="en-US" dirty="0"/>
          </a:p>
        </p:txBody>
      </p:sp>
    </p:spTree>
    <p:extLst>
      <p:ext uri="{BB962C8B-B14F-4D97-AF65-F5344CB8AC3E}">
        <p14:creationId xmlns:p14="http://schemas.microsoft.com/office/powerpoint/2010/main" val="3755908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8" name="Picture 7" descr="1280px-Earth-cutaway-schematic-english.big.sv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457200"/>
            <a:ext cx="9296400" cy="6536531"/>
          </a:xfrm>
          <a:prstGeom prst="rect">
            <a:avLst/>
          </a:prstGeom>
        </p:spPr>
      </p:pic>
      <p:sp>
        <p:nvSpPr>
          <p:cNvPr id="3" name="Text Box 2"/>
          <p:cNvSpPr txBox="1">
            <a:spLocks noChangeArrowheads="1"/>
          </p:cNvSpPr>
          <p:nvPr/>
        </p:nvSpPr>
        <p:spPr bwMode="auto">
          <a:xfrm>
            <a:off x="0" y="0"/>
            <a:ext cx="9144000" cy="47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b="0" dirty="0" smtClean="0">
                <a:latin typeface="Times New Roman"/>
                <a:cs typeface="Papyrus" charset="0"/>
              </a:rPr>
              <a:t>Primero un poco de la estructura de la tierra.</a:t>
            </a:r>
            <a:endParaRPr lang="es-ES_tradnl" b="0" dirty="0">
              <a:latin typeface="Times New Roman"/>
              <a:cs typeface="Papyrus" charset="0"/>
            </a:endParaRPr>
          </a:p>
        </p:txBody>
      </p:sp>
      <p:sp>
        <p:nvSpPr>
          <p:cNvPr id="11" name="Freeform 10"/>
          <p:cNvSpPr/>
          <p:nvPr/>
        </p:nvSpPr>
        <p:spPr>
          <a:xfrm>
            <a:off x="5410200" y="914400"/>
            <a:ext cx="2438400" cy="5181600"/>
          </a:xfrm>
          <a:custGeom>
            <a:avLst/>
            <a:gdLst>
              <a:gd name="connsiteX0" fmla="*/ 2164687 w 2381156"/>
              <a:gd name="connsiteY0" fmla="*/ 0 h 4704278"/>
              <a:gd name="connsiteX1" fmla="*/ 0 w 2381156"/>
              <a:gd name="connsiteY1" fmla="*/ 4704278 h 4704278"/>
              <a:gd name="connsiteX2" fmla="*/ 2381156 w 2381156"/>
              <a:gd name="connsiteY2" fmla="*/ 4617696 h 4704278"/>
              <a:gd name="connsiteX3" fmla="*/ 2164687 w 2381156"/>
              <a:gd name="connsiteY3" fmla="*/ 0 h 4704278"/>
            </a:gdLst>
            <a:ahLst/>
            <a:cxnLst>
              <a:cxn ang="0">
                <a:pos x="connsiteX0" y="connsiteY0"/>
              </a:cxn>
              <a:cxn ang="0">
                <a:pos x="connsiteX1" y="connsiteY1"/>
              </a:cxn>
              <a:cxn ang="0">
                <a:pos x="connsiteX2" y="connsiteY2"/>
              </a:cxn>
              <a:cxn ang="0">
                <a:pos x="connsiteX3" y="connsiteY3"/>
              </a:cxn>
            </a:cxnLst>
            <a:rect l="l" t="t" r="r" b="b"/>
            <a:pathLst>
              <a:path w="2381156" h="4704278">
                <a:moveTo>
                  <a:pt x="2164687" y="0"/>
                </a:moveTo>
                <a:lnTo>
                  <a:pt x="0" y="4704278"/>
                </a:lnTo>
                <a:lnTo>
                  <a:pt x="2381156" y="4617696"/>
                </a:lnTo>
                <a:lnTo>
                  <a:pt x="2164687" y="0"/>
                </a:lnTo>
                <a:close/>
              </a:path>
            </a:pathLst>
          </a:cu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8600" y="1295400"/>
            <a:ext cx="1828800" cy="646331"/>
          </a:xfrm>
          <a:prstGeom prst="rect">
            <a:avLst/>
          </a:prstGeom>
          <a:blipFill rotWithShape="1">
            <a:blip r:embed="rId3"/>
            <a:tile tx="0" ty="0" sx="100000" sy="100000" flip="none" algn="tl"/>
          </a:blipFill>
        </p:spPr>
        <p:txBody>
          <a:bodyPr wrap="square" rtlCol="0">
            <a:spAutoFit/>
          </a:bodyPr>
          <a:lstStyle/>
          <a:p>
            <a:r>
              <a:rPr lang="en-US" sz="1800" b="1" dirty="0" err="1" smtClean="0"/>
              <a:t>Corteza</a:t>
            </a:r>
            <a:r>
              <a:rPr lang="en-US" sz="1800" b="1" dirty="0" smtClean="0"/>
              <a:t> –100 km de </a:t>
            </a:r>
            <a:r>
              <a:rPr lang="en-US" sz="1800" b="1" dirty="0" err="1" smtClean="0"/>
              <a:t>espesor</a:t>
            </a:r>
            <a:endParaRPr lang="en-US" sz="1800" b="1" dirty="0"/>
          </a:p>
        </p:txBody>
      </p:sp>
      <p:sp>
        <p:nvSpPr>
          <p:cNvPr id="10" name="TextBox 9"/>
          <p:cNvSpPr txBox="1"/>
          <p:nvPr/>
        </p:nvSpPr>
        <p:spPr>
          <a:xfrm>
            <a:off x="7543800" y="990600"/>
            <a:ext cx="1676400" cy="1200329"/>
          </a:xfrm>
          <a:prstGeom prst="rect">
            <a:avLst/>
          </a:prstGeom>
          <a:blipFill rotWithShape="1">
            <a:blip r:embed="rId3"/>
            <a:tile tx="0" ty="0" sx="100000" sy="100000" flip="none" algn="tl"/>
          </a:blipFill>
        </p:spPr>
        <p:txBody>
          <a:bodyPr wrap="square" rtlCol="0">
            <a:spAutoFit/>
          </a:bodyPr>
          <a:lstStyle/>
          <a:p>
            <a:r>
              <a:rPr lang="en-US" sz="1800" b="1" dirty="0" err="1" smtClean="0"/>
              <a:t>Litósfera</a:t>
            </a:r>
            <a:r>
              <a:rPr lang="en-US" sz="1800" b="1" dirty="0" smtClean="0"/>
              <a:t> (</a:t>
            </a:r>
            <a:r>
              <a:rPr lang="en-US" sz="1800" b="1" dirty="0" err="1" smtClean="0"/>
              <a:t>corteza</a:t>
            </a:r>
            <a:r>
              <a:rPr lang="en-US" sz="1800" b="1" dirty="0" smtClean="0"/>
              <a:t> y </a:t>
            </a:r>
            <a:r>
              <a:rPr lang="en-US" sz="1800" b="1" dirty="0" err="1"/>
              <a:t>M</a:t>
            </a:r>
            <a:r>
              <a:rPr lang="en-US" sz="1800" b="1" dirty="0" err="1" smtClean="0"/>
              <a:t>anto</a:t>
            </a:r>
            <a:r>
              <a:rPr lang="en-US" sz="1800" b="1" dirty="0" smtClean="0"/>
              <a:t>-superior </a:t>
            </a:r>
            <a:r>
              <a:rPr lang="en-US" sz="1800" b="1" dirty="0" err="1" smtClean="0"/>
              <a:t>solido</a:t>
            </a:r>
            <a:endParaRPr lang="en-US" sz="1800" b="1" dirty="0"/>
          </a:p>
        </p:txBody>
      </p:sp>
      <p:sp>
        <p:nvSpPr>
          <p:cNvPr id="12" name="TextBox 11"/>
          <p:cNvSpPr txBox="1"/>
          <p:nvPr/>
        </p:nvSpPr>
        <p:spPr>
          <a:xfrm>
            <a:off x="7010400" y="2286000"/>
            <a:ext cx="914400" cy="369332"/>
          </a:xfrm>
          <a:prstGeom prst="rect">
            <a:avLst/>
          </a:prstGeom>
          <a:blipFill rotWithShape="1">
            <a:blip r:embed="rId3"/>
            <a:tile tx="0" ty="0" sx="100000" sy="100000" flip="none" algn="tl"/>
          </a:blipFill>
        </p:spPr>
        <p:txBody>
          <a:bodyPr wrap="square" rtlCol="0">
            <a:spAutoFit/>
          </a:bodyPr>
          <a:lstStyle/>
          <a:p>
            <a:r>
              <a:rPr lang="en-US" sz="1800" b="1" dirty="0" err="1"/>
              <a:t>M</a:t>
            </a:r>
            <a:r>
              <a:rPr lang="en-US" sz="1800" b="1" dirty="0" err="1" smtClean="0"/>
              <a:t>anto</a:t>
            </a:r>
            <a:endParaRPr lang="en-US" sz="1800" b="1" dirty="0"/>
          </a:p>
        </p:txBody>
      </p:sp>
      <p:sp>
        <p:nvSpPr>
          <p:cNvPr id="13" name="TextBox 12"/>
          <p:cNvSpPr txBox="1"/>
          <p:nvPr/>
        </p:nvSpPr>
        <p:spPr>
          <a:xfrm>
            <a:off x="6172200" y="4278868"/>
            <a:ext cx="914400" cy="369332"/>
          </a:xfrm>
          <a:prstGeom prst="rect">
            <a:avLst/>
          </a:prstGeom>
          <a:blipFill rotWithShape="1">
            <a:blip r:embed="rId3"/>
            <a:tile tx="0" ty="0" sx="100000" sy="100000" flip="none" algn="tl"/>
          </a:blipFill>
        </p:spPr>
        <p:txBody>
          <a:bodyPr wrap="square" rtlCol="0">
            <a:spAutoFit/>
          </a:bodyPr>
          <a:lstStyle/>
          <a:p>
            <a:r>
              <a:rPr lang="en-US" sz="1800" b="1" dirty="0" err="1" smtClean="0"/>
              <a:t>Nucleo</a:t>
            </a:r>
            <a:endParaRPr lang="en-US" sz="1800" b="1" dirty="0"/>
          </a:p>
        </p:txBody>
      </p:sp>
      <p:sp>
        <p:nvSpPr>
          <p:cNvPr id="14" name="TextBox 13"/>
          <p:cNvSpPr txBox="1"/>
          <p:nvPr/>
        </p:nvSpPr>
        <p:spPr>
          <a:xfrm>
            <a:off x="5181600" y="3776246"/>
            <a:ext cx="838200" cy="338554"/>
          </a:xfrm>
          <a:prstGeom prst="rect">
            <a:avLst/>
          </a:prstGeom>
          <a:solidFill>
            <a:srgbClr val="A2A2A2"/>
          </a:solidFill>
        </p:spPr>
        <p:txBody>
          <a:bodyPr wrap="square" rtlCol="0">
            <a:spAutoFit/>
          </a:bodyPr>
          <a:lstStyle/>
          <a:p>
            <a:r>
              <a:rPr lang="en-US" sz="1600" b="1" dirty="0" err="1" smtClean="0"/>
              <a:t>Liquido</a:t>
            </a:r>
            <a:endParaRPr lang="en-US" sz="1600" b="1" dirty="0"/>
          </a:p>
        </p:txBody>
      </p:sp>
      <p:sp>
        <p:nvSpPr>
          <p:cNvPr id="15" name="TextBox 14"/>
          <p:cNvSpPr txBox="1"/>
          <p:nvPr/>
        </p:nvSpPr>
        <p:spPr>
          <a:xfrm>
            <a:off x="4648200" y="4995446"/>
            <a:ext cx="762000" cy="338554"/>
          </a:xfrm>
          <a:prstGeom prst="rect">
            <a:avLst/>
          </a:prstGeom>
          <a:solidFill>
            <a:srgbClr val="D7D7D7"/>
          </a:solidFill>
        </p:spPr>
        <p:txBody>
          <a:bodyPr wrap="square" rtlCol="0">
            <a:spAutoFit/>
          </a:bodyPr>
          <a:lstStyle/>
          <a:p>
            <a:r>
              <a:rPr lang="en-US" sz="1600" b="1" dirty="0" err="1" smtClean="0"/>
              <a:t>Solido</a:t>
            </a:r>
            <a:endParaRPr lang="en-US" sz="1600" b="1" dirty="0"/>
          </a:p>
        </p:txBody>
      </p:sp>
      <p:sp>
        <p:nvSpPr>
          <p:cNvPr id="16" name="TextBox 15"/>
          <p:cNvSpPr txBox="1"/>
          <p:nvPr/>
        </p:nvSpPr>
        <p:spPr>
          <a:xfrm>
            <a:off x="6629400" y="6248400"/>
            <a:ext cx="1676400" cy="369332"/>
          </a:xfrm>
          <a:prstGeom prst="rect">
            <a:avLst/>
          </a:prstGeom>
          <a:blipFill rotWithShape="1">
            <a:blip r:embed="rId3"/>
            <a:tile tx="0" ty="0" sx="100000" sy="100000" flip="none" algn="tl"/>
          </a:blipFill>
        </p:spPr>
        <p:txBody>
          <a:bodyPr wrap="square" rtlCol="0">
            <a:spAutoFit/>
          </a:bodyPr>
          <a:lstStyle/>
          <a:p>
            <a:r>
              <a:rPr lang="en-US" sz="1800" b="1" dirty="0"/>
              <a:t>s</a:t>
            </a:r>
            <a:r>
              <a:rPr lang="en-US" sz="1800" b="1" dirty="0" smtClean="0"/>
              <a:t>in </a:t>
            </a:r>
            <a:r>
              <a:rPr lang="en-US" sz="1800" b="1" dirty="0" err="1"/>
              <a:t>e</a:t>
            </a:r>
            <a:r>
              <a:rPr lang="en-US" sz="1800" b="1" dirty="0" err="1" smtClean="0"/>
              <a:t>scala</a:t>
            </a:r>
            <a:endParaRPr lang="en-US" sz="1800" b="1" dirty="0"/>
          </a:p>
        </p:txBody>
      </p:sp>
      <p:sp>
        <p:nvSpPr>
          <p:cNvPr id="19" name="TextBox 18"/>
          <p:cNvSpPr txBox="1"/>
          <p:nvPr/>
        </p:nvSpPr>
        <p:spPr>
          <a:xfrm>
            <a:off x="2514600" y="4114800"/>
            <a:ext cx="914400" cy="584776"/>
          </a:xfrm>
          <a:prstGeom prst="rect">
            <a:avLst/>
          </a:prstGeom>
          <a:blipFill rotWithShape="1">
            <a:blip r:embed="rId3"/>
            <a:tile tx="0" ty="0" sx="100000" sy="100000" flip="none" algn="tl"/>
          </a:blipFill>
        </p:spPr>
        <p:txBody>
          <a:bodyPr wrap="square" rtlCol="0">
            <a:spAutoFit/>
          </a:bodyPr>
          <a:lstStyle/>
          <a:p>
            <a:r>
              <a:rPr lang="en-US" sz="1600" b="1" dirty="0" err="1" smtClean="0"/>
              <a:t>Nucleo</a:t>
            </a:r>
            <a:r>
              <a:rPr lang="en-US" sz="1600" b="1" dirty="0" smtClean="0"/>
              <a:t> </a:t>
            </a:r>
            <a:r>
              <a:rPr lang="en-US" sz="1600" b="1" dirty="0" err="1" smtClean="0"/>
              <a:t>externo</a:t>
            </a:r>
            <a:endParaRPr lang="en-US" sz="1600" b="1" dirty="0"/>
          </a:p>
        </p:txBody>
      </p:sp>
      <p:sp>
        <p:nvSpPr>
          <p:cNvPr id="20" name="TextBox 19"/>
          <p:cNvSpPr txBox="1"/>
          <p:nvPr/>
        </p:nvSpPr>
        <p:spPr>
          <a:xfrm>
            <a:off x="2799862" y="4876800"/>
            <a:ext cx="914400" cy="584776"/>
          </a:xfrm>
          <a:prstGeom prst="rect">
            <a:avLst/>
          </a:prstGeom>
          <a:blipFill rotWithShape="1">
            <a:blip r:embed="rId3"/>
            <a:tile tx="0" ty="0" sx="100000" sy="100000" flip="none" algn="tl"/>
          </a:blipFill>
        </p:spPr>
        <p:txBody>
          <a:bodyPr wrap="square" rtlCol="0">
            <a:spAutoFit/>
          </a:bodyPr>
          <a:lstStyle/>
          <a:p>
            <a:r>
              <a:rPr lang="en-US" sz="1600" b="1" dirty="0" err="1" smtClean="0"/>
              <a:t>Nucleo</a:t>
            </a:r>
            <a:endParaRPr lang="en-US" sz="1600" b="1" dirty="0"/>
          </a:p>
          <a:p>
            <a:r>
              <a:rPr lang="en-US" sz="1600" b="1" dirty="0" err="1" smtClean="0"/>
              <a:t>interno</a:t>
            </a:r>
            <a:endParaRPr lang="en-US" sz="1600" b="1" dirty="0"/>
          </a:p>
        </p:txBody>
      </p:sp>
      <p:sp>
        <p:nvSpPr>
          <p:cNvPr id="22" name="TextBox 21"/>
          <p:cNvSpPr txBox="1"/>
          <p:nvPr/>
        </p:nvSpPr>
        <p:spPr>
          <a:xfrm>
            <a:off x="2133600" y="3059668"/>
            <a:ext cx="838200" cy="369332"/>
          </a:xfrm>
          <a:prstGeom prst="rect">
            <a:avLst/>
          </a:prstGeom>
          <a:blipFill rotWithShape="1">
            <a:blip r:embed="rId3"/>
            <a:tile tx="0" ty="0" sx="100000" sy="100000" flip="none" algn="tl"/>
          </a:blipFill>
        </p:spPr>
        <p:txBody>
          <a:bodyPr wrap="square" rtlCol="0">
            <a:spAutoFit/>
          </a:bodyPr>
          <a:lstStyle/>
          <a:p>
            <a:r>
              <a:rPr lang="en-US" sz="1800" b="1" dirty="0" err="1" smtClean="0"/>
              <a:t>Manto</a:t>
            </a:r>
            <a:endParaRPr lang="en-US" sz="1800" b="1" dirty="0"/>
          </a:p>
        </p:txBody>
      </p:sp>
      <p:sp>
        <p:nvSpPr>
          <p:cNvPr id="23" name="TextBox 22"/>
          <p:cNvSpPr txBox="1"/>
          <p:nvPr/>
        </p:nvSpPr>
        <p:spPr>
          <a:xfrm>
            <a:off x="838200" y="3276600"/>
            <a:ext cx="914400" cy="369332"/>
          </a:xfrm>
          <a:prstGeom prst="rect">
            <a:avLst/>
          </a:prstGeom>
          <a:blipFill rotWithShape="1">
            <a:blip r:embed="rId3"/>
            <a:tile tx="0" ty="0" sx="100000" sy="100000" flip="none" algn="tl"/>
          </a:blipFill>
        </p:spPr>
        <p:txBody>
          <a:bodyPr wrap="square" rtlCol="0">
            <a:spAutoFit/>
          </a:bodyPr>
          <a:lstStyle/>
          <a:p>
            <a:r>
              <a:rPr lang="en-US" sz="1800" b="1" dirty="0" err="1" smtClean="0"/>
              <a:t>Corteza</a:t>
            </a:r>
            <a:endParaRPr lang="en-US" sz="1800" b="1" dirty="0"/>
          </a:p>
        </p:txBody>
      </p:sp>
      <p:sp>
        <p:nvSpPr>
          <p:cNvPr id="24" name="TextBox 23"/>
          <p:cNvSpPr txBox="1"/>
          <p:nvPr/>
        </p:nvSpPr>
        <p:spPr>
          <a:xfrm>
            <a:off x="0" y="6477000"/>
            <a:ext cx="1066800" cy="369332"/>
          </a:xfrm>
          <a:prstGeom prst="rect">
            <a:avLst/>
          </a:prstGeom>
          <a:blipFill rotWithShape="1">
            <a:blip r:embed="rId3"/>
            <a:tile tx="0" ty="0" sx="100000" sy="100000" flip="none" algn="tl"/>
          </a:blipFill>
        </p:spPr>
        <p:txBody>
          <a:bodyPr wrap="square" rtlCol="0">
            <a:spAutoFit/>
          </a:bodyPr>
          <a:lstStyle/>
          <a:p>
            <a:r>
              <a:rPr lang="en-US" sz="1800" b="1" dirty="0"/>
              <a:t>a</a:t>
            </a:r>
            <a:r>
              <a:rPr lang="en-US" sz="1800" b="1" dirty="0" smtClean="0"/>
              <a:t> </a:t>
            </a:r>
            <a:r>
              <a:rPr lang="en-US" sz="1800" b="1" dirty="0" err="1"/>
              <a:t>e</a:t>
            </a:r>
            <a:r>
              <a:rPr lang="en-US" sz="1800" b="1" dirty="0" err="1" smtClean="0"/>
              <a:t>scala</a:t>
            </a:r>
            <a:endParaRPr lang="en-US" sz="1800" b="1" dirty="0"/>
          </a:p>
        </p:txBody>
      </p:sp>
      <p:sp>
        <p:nvSpPr>
          <p:cNvPr id="25" name="TextBox 24"/>
          <p:cNvSpPr txBox="1"/>
          <p:nvPr/>
        </p:nvSpPr>
        <p:spPr>
          <a:xfrm>
            <a:off x="2819400" y="1905000"/>
            <a:ext cx="1371600" cy="369332"/>
          </a:xfrm>
          <a:prstGeom prst="rect">
            <a:avLst/>
          </a:prstGeom>
          <a:solidFill>
            <a:srgbClr val="FF6600"/>
          </a:solidFill>
        </p:spPr>
        <p:txBody>
          <a:bodyPr wrap="square" rtlCol="0">
            <a:spAutoFit/>
          </a:bodyPr>
          <a:lstStyle/>
          <a:p>
            <a:r>
              <a:rPr lang="en-US" sz="1800" b="1" dirty="0" err="1" smtClean="0"/>
              <a:t>Astenosfera</a:t>
            </a:r>
            <a:endParaRPr lang="en-US" sz="1800" b="1" dirty="0"/>
          </a:p>
        </p:txBody>
      </p:sp>
      <p:sp>
        <p:nvSpPr>
          <p:cNvPr id="26" name="Rectangle 25"/>
          <p:cNvSpPr/>
          <p:nvPr/>
        </p:nvSpPr>
        <p:spPr>
          <a:xfrm>
            <a:off x="4114800" y="2057400"/>
            <a:ext cx="457200" cy="1524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5583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2211</TotalTime>
  <Words>3395</Words>
  <Application>Microsoft Macintosh PowerPoint</Application>
  <PresentationFormat>On-screen Show (4:3)</PresentationFormat>
  <Paragraphs>350</Paragraphs>
  <Slides>49</Slides>
  <Notes>42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Magnetic Inclination and Latitude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unknown unknown</dc:creator>
  <cp:lastModifiedBy>unknown unknown</cp:lastModifiedBy>
  <cp:revision>109</cp:revision>
  <dcterms:created xsi:type="dcterms:W3CDTF">2018-04-18T01:24:05Z</dcterms:created>
  <dcterms:modified xsi:type="dcterms:W3CDTF">2018-05-16T12:12:25Z</dcterms:modified>
</cp:coreProperties>
</file>