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4123" r:id="rId1"/>
  </p:sldMasterIdLst>
  <p:notesMasterIdLst>
    <p:notesMasterId r:id="rId34"/>
  </p:notesMasterIdLst>
  <p:handoutMasterIdLst>
    <p:handoutMasterId r:id="rId35"/>
  </p:handoutMasterIdLst>
  <p:sldIdLst>
    <p:sldId id="862" r:id="rId2"/>
    <p:sldId id="864" r:id="rId3"/>
    <p:sldId id="865" r:id="rId4"/>
    <p:sldId id="863" r:id="rId5"/>
    <p:sldId id="867" r:id="rId6"/>
    <p:sldId id="868" r:id="rId7"/>
    <p:sldId id="869" r:id="rId8"/>
    <p:sldId id="878" r:id="rId9"/>
    <p:sldId id="870" r:id="rId10"/>
    <p:sldId id="879" r:id="rId11"/>
    <p:sldId id="871" r:id="rId12"/>
    <p:sldId id="875" r:id="rId13"/>
    <p:sldId id="876" r:id="rId14"/>
    <p:sldId id="884" r:id="rId15"/>
    <p:sldId id="883" r:id="rId16"/>
    <p:sldId id="877" r:id="rId17"/>
    <p:sldId id="880" r:id="rId18"/>
    <p:sldId id="882" r:id="rId19"/>
    <p:sldId id="885" r:id="rId20"/>
    <p:sldId id="886" r:id="rId21"/>
    <p:sldId id="887" r:id="rId22"/>
    <p:sldId id="888" r:id="rId23"/>
    <p:sldId id="889" r:id="rId24"/>
    <p:sldId id="890" r:id="rId25"/>
    <p:sldId id="891" r:id="rId26"/>
    <p:sldId id="892" r:id="rId27"/>
    <p:sldId id="893" r:id="rId28"/>
    <p:sldId id="894" r:id="rId29"/>
    <p:sldId id="895" r:id="rId30"/>
    <p:sldId id="896" r:id="rId31"/>
    <p:sldId id="866" r:id="rId32"/>
    <p:sldId id="872" r:id="rId3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empus Sans ITC" pitchFamily="82" charset="0"/>
        <a:ea typeface="Arial" charset="0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empus Sans ITC" pitchFamily="82" charset="0"/>
        <a:ea typeface="Arial" charset="0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empus Sans ITC" pitchFamily="82" charset="0"/>
        <a:ea typeface="Arial" charset="0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empus Sans ITC" pitchFamily="82" charset="0"/>
        <a:ea typeface="Arial" charset="0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empus Sans ITC" pitchFamily="82" charset="0"/>
        <a:ea typeface="Arial" charset="0"/>
        <a:cs typeface="Arial" charset="0"/>
      </a:defRPr>
    </a:lvl5pPr>
    <a:lvl6pPr marL="2286000" algn="l" defTabSz="457200" rtl="0" eaLnBrk="1" latinLnBrk="0" hangingPunct="1">
      <a:defRPr sz="2800" b="1" kern="1200">
        <a:solidFill>
          <a:schemeClr val="tx1"/>
        </a:solidFill>
        <a:latin typeface="Tempus Sans ITC" pitchFamily="82" charset="0"/>
        <a:ea typeface="Arial" charset="0"/>
        <a:cs typeface="Arial" charset="0"/>
      </a:defRPr>
    </a:lvl6pPr>
    <a:lvl7pPr marL="2743200" algn="l" defTabSz="457200" rtl="0" eaLnBrk="1" latinLnBrk="0" hangingPunct="1">
      <a:defRPr sz="2800" b="1" kern="1200">
        <a:solidFill>
          <a:schemeClr val="tx1"/>
        </a:solidFill>
        <a:latin typeface="Tempus Sans ITC" pitchFamily="82" charset="0"/>
        <a:ea typeface="Arial" charset="0"/>
        <a:cs typeface="Arial" charset="0"/>
      </a:defRPr>
    </a:lvl7pPr>
    <a:lvl8pPr marL="3200400" algn="l" defTabSz="457200" rtl="0" eaLnBrk="1" latinLnBrk="0" hangingPunct="1">
      <a:defRPr sz="2800" b="1" kern="1200">
        <a:solidFill>
          <a:schemeClr val="tx1"/>
        </a:solidFill>
        <a:latin typeface="Tempus Sans ITC" pitchFamily="82" charset="0"/>
        <a:ea typeface="Arial" charset="0"/>
        <a:cs typeface="Arial" charset="0"/>
      </a:defRPr>
    </a:lvl8pPr>
    <a:lvl9pPr marL="3657600" algn="l" defTabSz="457200" rtl="0" eaLnBrk="1" latinLnBrk="0" hangingPunct="1">
      <a:defRPr sz="2800" b="1" kern="1200">
        <a:solidFill>
          <a:schemeClr val="tx1"/>
        </a:solidFill>
        <a:latin typeface="Tempus Sans ITC" pitchFamily="82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00FF"/>
    <a:srgbClr val="66FFFF"/>
    <a:srgbClr val="66FF33"/>
    <a:srgbClr val="008000"/>
    <a:srgbClr val="00FF00"/>
    <a:srgbClr val="FF0000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vertBarState="maximized">
    <p:restoredLeft sz="16347" autoAdjust="0"/>
    <p:restoredTop sz="94660"/>
  </p:normalViewPr>
  <p:slideViewPr>
    <p:cSldViewPr showGuides="1">
      <p:cViewPr>
        <p:scale>
          <a:sx n="150" d="100"/>
          <a:sy n="150" d="100"/>
        </p:scale>
        <p:origin x="-1544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5304"/>
    </p:cViewPr>
  </p:sorterViewPr>
  <p:notesViewPr>
    <p:cSldViewPr showGuides="1">
      <p:cViewPr>
        <p:scale>
          <a:sx n="200" d="100"/>
          <a:sy n="200" d="100"/>
        </p:scale>
        <p:origin x="-72" y="42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apyrus"/>
                <a:ea typeface="Papyrus"/>
                <a:cs typeface="Papyru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apyrus"/>
                <a:ea typeface="Papyrus"/>
                <a:cs typeface="Papyrus"/>
              </a:defRPr>
            </a:lvl1pPr>
          </a:lstStyle>
          <a:p>
            <a:pPr>
              <a:defRPr/>
            </a:pPr>
            <a:fld id="{D5AF8F2E-8C3B-CE40-AA1E-6A1DCE69D853}" type="datetime1">
              <a:rPr lang="en-US"/>
              <a:pPr>
                <a:defRPr/>
              </a:pPr>
              <a:t>12/2/10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apyrus"/>
                <a:ea typeface="Papyrus"/>
                <a:cs typeface="Papyru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apyrus"/>
                <a:ea typeface="Papyrus"/>
                <a:cs typeface="Papyrus"/>
              </a:defRPr>
            </a:lvl1pPr>
          </a:lstStyle>
          <a:p>
            <a:pPr>
              <a:defRPr/>
            </a:pPr>
            <a:fld id="{5AAFEFC7-8058-3141-9F60-EC6D215137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Papyrus"/>
                <a:ea typeface="Papyrus"/>
                <a:cs typeface="Papyru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Papyrus"/>
                <a:ea typeface="Papyrus"/>
                <a:cs typeface="Papyru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69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Papyrus"/>
                <a:ea typeface="Papyrus"/>
                <a:cs typeface="Papyru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9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Papyrus"/>
                <a:ea typeface="Papyrus"/>
                <a:cs typeface="Papyrus"/>
              </a:defRPr>
            </a:lvl1pPr>
          </a:lstStyle>
          <a:p>
            <a:pPr>
              <a:defRPr/>
            </a:pPr>
            <a:fld id="{57CADD9E-A6D0-3A48-8394-DBD37C7FBB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pyrus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pyrus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pyrus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pyrus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pyrus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Papyrus"/>
              <a:ea typeface="Papyrus"/>
              <a:cs typeface="Papyru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67785-D22A-F441-995E-896CBD9E0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5212B-BDD7-FC4E-99A7-B01B755800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A6DF1-89BE-2746-81F1-6609C7851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11CE6-EABE-D54A-A696-49786AB372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Papyrus"/>
              <a:ea typeface="Papyrus"/>
              <a:cs typeface="Papyru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2C51A-D195-6B42-A9DB-AFB5D4FD5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0A195-1C29-EC4F-8F2B-7A72072668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Papyrus"/>
              <a:ea typeface="Papyrus"/>
              <a:cs typeface="Papyru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Papyrus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Papyrus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E9AC2-3FF7-0844-B471-6F41A0AEE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5CB3E-0513-A544-A280-BA3349CC3E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1F37A-C01E-CB4F-886E-5B05B9F2F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Papyrus"/>
              <a:ea typeface="Papyrus"/>
              <a:cs typeface="Papyru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AD8BE-E78E-AF42-8560-609F2AEEC5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FE40C-F423-7149-A6A6-F4C17F6E7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Papyrus"/>
              <a:ea typeface="Papyrus"/>
              <a:cs typeface="Papyrus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Papyrus"/>
                <a:ea typeface="Papyrus"/>
                <a:cs typeface="Papyru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Papyrus"/>
                <a:ea typeface="Papyrus"/>
                <a:cs typeface="Papyru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Papyrus"/>
                <a:ea typeface="Papyrus"/>
                <a:cs typeface="Papyrus"/>
              </a:defRPr>
            </a:lvl1pPr>
          </a:lstStyle>
          <a:p>
            <a:pPr>
              <a:defRPr/>
            </a:pPr>
            <a:fld id="{32E35B81-2718-FA4E-BA76-55937C40F9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Papyrus"/>
              <a:ea typeface="Papyrus"/>
              <a:cs typeface="Papyru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Papyrus"/>
              <a:ea typeface="Papyrus"/>
              <a:cs typeface="Papyru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7" r:id="rId1"/>
    <p:sldLayoutId id="2147484758" r:id="rId2"/>
    <p:sldLayoutId id="2147484759" r:id="rId3"/>
    <p:sldLayoutId id="2147484754" r:id="rId4"/>
    <p:sldLayoutId id="2147484760" r:id="rId5"/>
    <p:sldLayoutId id="2147484755" r:id="rId6"/>
    <p:sldLayoutId id="2147484761" r:id="rId7"/>
    <p:sldLayoutId id="2147484762" r:id="rId8"/>
    <p:sldLayoutId id="2147484763" r:id="rId9"/>
    <p:sldLayoutId id="2147484756" r:id="rId10"/>
    <p:sldLayoutId id="214748476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Papyrus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charset="2"/>
        <a:buChar char=""/>
        <a:defRPr sz="3200" kern="1200">
          <a:solidFill>
            <a:schemeClr val="tx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charset="2"/>
        <a:buChar char=""/>
        <a:defRPr sz="2800" kern="1200">
          <a:solidFill>
            <a:schemeClr val="tx2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charset="2"/>
        <a:buChar char=""/>
        <a:defRPr sz="2400" kern="1200">
          <a:solidFill>
            <a:schemeClr val="tx2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charset="2"/>
        <a:buChar char=""/>
        <a:defRPr sz="2000" kern="1200">
          <a:solidFill>
            <a:schemeClr val="tx2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charset="2"/>
        <a:buChar char=""/>
        <a:defRPr kern="1200">
          <a:solidFill>
            <a:schemeClr val="tx2"/>
          </a:solidFill>
          <a:latin typeface="+mn-lt"/>
          <a:ea typeface="ＭＳ Ｐゴシック" charset="-128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717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Papyrus" charset="0"/>
                <a:ea typeface="Papyrus" charset="0"/>
                <a:cs typeface="Papyrus" charset="0"/>
              </a:rPr>
              <a:t>Earth Science Applications of Space Based Geodesy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Papyrus" charset="0"/>
                <a:ea typeface="Papyrus" charset="0"/>
                <a:cs typeface="Papyrus" charset="0"/>
              </a:rPr>
              <a:t>DES-7355</a:t>
            </a:r>
          </a:p>
          <a:p>
            <a:pPr>
              <a:spcBef>
                <a:spcPct val="50000"/>
              </a:spcBef>
            </a:pPr>
            <a:r>
              <a:rPr lang="en-US" dirty="0" err="1">
                <a:latin typeface="Papyrus" charset="0"/>
                <a:ea typeface="Papyrus" charset="0"/>
                <a:cs typeface="Papyrus" charset="0"/>
              </a:rPr>
              <a:t>Tu-</a:t>
            </a:r>
            <a:r>
              <a:rPr lang="en-US" dirty="0" err="1" smtClean="0">
                <a:latin typeface="Papyrus" charset="0"/>
                <a:ea typeface="Papyrus" charset="0"/>
                <a:cs typeface="Papyrus" charset="0"/>
              </a:rPr>
              <a:t>Th</a:t>
            </a: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   </a:t>
            </a:r>
            <a:r>
              <a:rPr lang="en-US" dirty="0">
                <a:latin typeface="Papyrus" charset="0"/>
                <a:ea typeface="Papyrus" charset="0"/>
                <a:cs typeface="Papyrus" charset="0"/>
              </a:rPr>
              <a:t>9:40-11:05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Papyrus" charset="0"/>
                <a:ea typeface="Papyrus" charset="0"/>
                <a:cs typeface="Papyrus" charset="0"/>
              </a:rPr>
              <a:t>Seminar Room in 3892 Central Ave. (Long building)</a:t>
            </a:r>
          </a:p>
          <a:p>
            <a:pPr>
              <a:spcBef>
                <a:spcPct val="50000"/>
              </a:spcBef>
            </a:pPr>
            <a:endParaRPr lang="en-US" dirty="0">
              <a:latin typeface="Papyrus" charset="0"/>
              <a:ea typeface="Papyrus" charset="0"/>
              <a:cs typeface="Papyrus" charset="0"/>
            </a:endParaRPr>
          </a:p>
          <a:p>
            <a:pPr>
              <a:spcBef>
                <a:spcPct val="50000"/>
              </a:spcBef>
            </a:pPr>
            <a:r>
              <a:rPr lang="en-US" dirty="0">
                <a:latin typeface="Papyrus" charset="0"/>
                <a:ea typeface="Papyrus" charset="0"/>
                <a:cs typeface="Papyrus" charset="0"/>
              </a:rPr>
              <a:t>Bob Smalley</a:t>
            </a:r>
          </a:p>
          <a:p>
            <a:r>
              <a:rPr lang="en-US" dirty="0">
                <a:latin typeface="Papyrus" charset="0"/>
                <a:ea typeface="Papyrus" charset="0"/>
                <a:cs typeface="Papyrus" charset="0"/>
              </a:rPr>
              <a:t>Office: 3892 Central Ave, Room 103</a:t>
            </a:r>
          </a:p>
          <a:p>
            <a:r>
              <a:rPr lang="en-US" dirty="0">
                <a:latin typeface="Papyrus" charset="0"/>
                <a:ea typeface="Papyrus" charset="0"/>
                <a:cs typeface="Papyrus" charset="0"/>
              </a:rPr>
              <a:t>678-4929</a:t>
            </a:r>
          </a:p>
          <a:p>
            <a:r>
              <a:rPr lang="en-US" dirty="0">
                <a:latin typeface="Papyrus" charset="0"/>
                <a:ea typeface="Papyrus" charset="0"/>
                <a:cs typeface="Papyrus" charset="0"/>
              </a:rPr>
              <a:t>Office Hours – Wed 14:00-16:00 or if I’m in my office.</a:t>
            </a:r>
          </a:p>
          <a:p>
            <a:pPr>
              <a:spcBef>
                <a:spcPct val="50000"/>
              </a:spcBef>
            </a:pPr>
            <a:endParaRPr lang="en-US" sz="1200" dirty="0">
              <a:latin typeface="Papyrus" charset="0"/>
              <a:ea typeface="Papyrus" charset="0"/>
              <a:cs typeface="Papyrus" charset="0"/>
            </a:endParaRPr>
          </a:p>
          <a:p>
            <a:pPr>
              <a:spcBef>
                <a:spcPct val="50000"/>
              </a:spcBef>
            </a:pPr>
            <a:r>
              <a:rPr lang="en-US" sz="1200" dirty="0">
                <a:latin typeface="Papyrus" charset="0"/>
                <a:ea typeface="Papyrus" charset="0"/>
                <a:cs typeface="Papyrus" charset="0"/>
              </a:rPr>
              <a:t>http://www.ceri.memphis.edu/people/smalley/ESCI7355/ESCI_7355_Applications_of_Space_Based_Geodesy.html</a:t>
            </a:r>
          </a:p>
          <a:p>
            <a:pPr>
              <a:spcBef>
                <a:spcPct val="50000"/>
              </a:spcBef>
            </a:pPr>
            <a:endParaRPr lang="en-US" sz="1200" dirty="0">
              <a:latin typeface="Papyrus" charset="0"/>
              <a:ea typeface="Papyrus" charset="0"/>
              <a:cs typeface="Papyrus" charset="0"/>
            </a:endParaRPr>
          </a:p>
          <a:p>
            <a:pPr>
              <a:spcBef>
                <a:spcPct val="50000"/>
              </a:spcBef>
            </a:pPr>
            <a:r>
              <a:rPr lang="en-US" dirty="0">
                <a:latin typeface="Papyrus" charset="0"/>
                <a:ea typeface="Papyrus" charset="0"/>
                <a:cs typeface="Papyrus" charset="0"/>
              </a:rPr>
              <a:t>Class</a:t>
            </a: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 </a:t>
            </a: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24</a:t>
            </a:r>
          </a:p>
          <a:p>
            <a:pPr>
              <a:spcBef>
                <a:spcPct val="50000"/>
              </a:spcBef>
            </a:pPr>
            <a:endParaRPr lang="en-US" dirty="0">
              <a:latin typeface="Papyrus" charset="0"/>
              <a:ea typeface="Papyrus" charset="0"/>
              <a:cs typeface="Papyrus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3255C1-C2F6-9D4E-A949-2A6CF0D78E2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495800" y="162580"/>
            <a:ext cx="4648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Getting tabular </a:t>
            </a: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metadata on data availability from </a:t>
            </a:r>
            <a:r>
              <a:rPr lang="en-US" dirty="0" err="1" smtClean="0">
                <a:latin typeface="Papyrus" charset="0"/>
                <a:ea typeface="Papyrus" charset="0"/>
                <a:cs typeface="Papyrus" charset="0"/>
              </a:rPr>
              <a:t>sopac</a:t>
            </a:r>
            <a:endParaRPr lang="en-US" dirty="0" smtClean="0">
              <a:latin typeface="Papyrus" charset="0"/>
              <a:ea typeface="Papyrus" charset="0"/>
              <a:cs typeface="Papyrus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3255C1-C2F6-9D4E-A949-2A6CF0D78E2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90500"/>
            <a:ext cx="3302399" cy="6667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752600" y="2514600"/>
            <a:ext cx="1219200" cy="304800"/>
          </a:xfrm>
          <a:prstGeom prst="rect">
            <a:avLst/>
          </a:prstGeom>
          <a:noFill/>
          <a:ln w="32258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7200" y="6172200"/>
            <a:ext cx="2438400" cy="685800"/>
          </a:xfrm>
          <a:prstGeom prst="rect">
            <a:avLst/>
          </a:prstGeom>
          <a:noFill/>
          <a:ln w="32258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1487031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Things looke</a:t>
            </a: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d “ok” for the sites we selected, so we continue on --</a:t>
            </a:r>
            <a:endParaRPr lang="en-US" dirty="0" smtClean="0">
              <a:latin typeface="Papyrus" charset="0"/>
              <a:ea typeface="Papyrus" charset="0"/>
              <a:cs typeface="Papyrus" charset="0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Process with </a:t>
            </a:r>
            <a:r>
              <a:rPr lang="en-US" dirty="0" err="1" smtClean="0">
                <a:latin typeface="Papyrus" charset="0"/>
                <a:ea typeface="Papyrus" charset="0"/>
                <a:cs typeface="Papyrus" charset="0"/>
              </a:rPr>
              <a:t>sh_gamit</a:t>
            </a: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 and then </a:t>
            </a:r>
            <a:r>
              <a:rPr lang="en-US" dirty="0" err="1" smtClean="0">
                <a:latin typeface="Papyrus" charset="0"/>
                <a:ea typeface="Papyrus" charset="0"/>
                <a:cs typeface="Papyrus" charset="0"/>
              </a:rPr>
              <a:t>sh_glred</a:t>
            </a: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dirty="0" smtClean="0">
              <a:latin typeface="Papyrus" charset="0"/>
              <a:ea typeface="Papyrus" charset="0"/>
              <a:cs typeface="Papyrus" charset="0"/>
            </a:endParaRPr>
          </a:p>
          <a:p>
            <a:pPr>
              <a:spcBef>
                <a:spcPct val="50000"/>
              </a:spcBef>
            </a:pPr>
            <a:endParaRPr lang="en-US" dirty="0" smtClean="0">
              <a:latin typeface="Papyrus" charset="0"/>
              <a:ea typeface="Papyrus" charset="0"/>
              <a:cs typeface="Papyrus" charset="0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Look at </a:t>
            </a:r>
            <a:r>
              <a:rPr lang="en-US" dirty="0" err="1" smtClean="0">
                <a:latin typeface="Papyrus" charset="0"/>
                <a:ea typeface="Papyrus" charset="0"/>
                <a:cs typeface="Papyrus" charset="0"/>
              </a:rPr>
              <a:t>repeatabilities</a:t>
            </a: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.</a:t>
            </a:r>
            <a:endParaRPr lang="en-US" dirty="0" smtClean="0">
              <a:latin typeface="Papyrus" charset="0"/>
              <a:ea typeface="Papyrus" charset="0"/>
              <a:cs typeface="Papyrus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3255C1-C2F6-9D4E-A949-2A6CF0D78E2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Output of </a:t>
            </a:r>
            <a:r>
              <a:rPr lang="en-US" dirty="0" err="1" smtClean="0">
                <a:latin typeface="Papyrus" charset="0"/>
                <a:ea typeface="Papyrus" charset="0"/>
                <a:cs typeface="Papyrus" charset="0"/>
              </a:rPr>
              <a:t>gl</a:t>
            </a:r>
            <a:r>
              <a:rPr lang="en-US" dirty="0" err="1" smtClean="0">
                <a:latin typeface="Papyrus" charset="0"/>
                <a:ea typeface="Papyrus" charset="0"/>
                <a:cs typeface="Papyrus" charset="0"/>
              </a:rPr>
              <a:t>_</a:t>
            </a:r>
            <a:r>
              <a:rPr lang="en-US" dirty="0" err="1" smtClean="0">
                <a:latin typeface="Papyrus" charset="0"/>
                <a:ea typeface="Papyrus" charset="0"/>
                <a:cs typeface="Papyrus" charset="0"/>
              </a:rPr>
              <a:t>red</a:t>
            </a: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: problem – 2 regions with “jumps” common to all sites, plus several small sets of jumps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3255C1-C2F6-9D4E-A949-2A6CF0D78E2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4" name="Picture 3" descr="common proble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98613"/>
            <a:ext cx="3970337" cy="5683187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267200" y="1353264"/>
            <a:ext cx="4876800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This is most likely due to a “bad” reference station.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“bad” in this case does not necessarily mean the station has bad data (you would catch that in the </a:t>
            </a:r>
            <a:r>
              <a:rPr lang="en-US" dirty="0" err="1" smtClean="0">
                <a:latin typeface="Papyrus" charset="0"/>
                <a:ea typeface="Papyrus" charset="0"/>
                <a:cs typeface="Papyrus" charset="0"/>
              </a:rPr>
              <a:t>gamit</a:t>
            </a: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 processing – probably has big </a:t>
            </a:r>
            <a:r>
              <a:rPr lang="en-US" dirty="0" err="1" smtClean="0">
                <a:latin typeface="Papyrus" charset="0"/>
                <a:ea typeface="Papyrus" charset="0"/>
                <a:cs typeface="Papyrus" charset="0"/>
              </a:rPr>
              <a:t>rms</a:t>
            </a: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 residual), but in this case the “bad” reference station probably has two periods of missing data.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3255C1-C2F6-9D4E-A949-2A6CF0D78E2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4" name="Picture 3" descr="common proble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70013"/>
            <a:ext cx="3970337" cy="5683187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191000" y="838200"/>
            <a:ext cx="4953000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When you have a small number of reference sites this is what happens when one or more reference sites are missing – the whole network jumps.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If we used 100 reference sites (it would have taken several weeks for </a:t>
            </a:r>
            <a:r>
              <a:rPr lang="en-US" dirty="0" err="1" smtClean="0">
                <a:latin typeface="Papyrus" charset="0"/>
                <a:ea typeface="Papyrus" charset="0"/>
                <a:cs typeface="Papyrus" charset="0"/>
              </a:rPr>
              <a:t>gamit</a:t>
            </a: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 to run), the network would still jump when there is missing data, but the jump would be very small.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153418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We have to fix this before we estimate velocities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3255C1-C2F6-9D4E-A949-2A6CF0D78E2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1487031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000" b="0" dirty="0" err="1" smtClean="0">
                <a:latin typeface="Courier"/>
              </a:rPr>
              <a:t>capybara:rinex</a:t>
            </a:r>
            <a:r>
              <a:rPr lang="en-US" sz="1000" b="0" dirty="0" smtClean="0">
                <a:latin typeface="Courier"/>
              </a:rPr>
              <a:t> </a:t>
            </a:r>
            <a:r>
              <a:rPr lang="en-US" sz="1000" b="0" dirty="0" smtClean="0">
                <a:latin typeface="Courier"/>
              </a:rPr>
              <a:t>bob</a:t>
            </a:r>
            <a:r>
              <a:rPr lang="en-US" sz="1000" b="0" dirty="0" smtClean="0">
                <a:latin typeface="Courier"/>
              </a:rPr>
              <a:t>$ files=`</a:t>
            </a:r>
            <a:r>
              <a:rPr lang="en-US" sz="1000" b="0" dirty="0" err="1" smtClean="0">
                <a:latin typeface="Courier"/>
              </a:rPr>
              <a:t>ls</a:t>
            </a:r>
            <a:r>
              <a:rPr lang="en-US" sz="1000" b="0" dirty="0" smtClean="0">
                <a:latin typeface="Courier"/>
              </a:rPr>
              <a:t> *</a:t>
            </a:r>
            <a:r>
              <a:rPr lang="en-US" sz="1000" b="0" dirty="0" smtClean="0">
                <a:latin typeface="Courier"/>
              </a:rPr>
              <a:t>1500.09o </a:t>
            </a:r>
            <a:r>
              <a:rPr lang="en-US" sz="1000" b="0" dirty="0" smtClean="0">
                <a:latin typeface="Courier"/>
              </a:rPr>
              <a:t>| </a:t>
            </a:r>
            <a:r>
              <a:rPr lang="en-US" sz="1000" b="0" dirty="0" err="1" smtClean="0">
                <a:latin typeface="Courier"/>
              </a:rPr>
              <a:t>nawk</a:t>
            </a:r>
            <a:r>
              <a:rPr lang="en-US" sz="1000" b="0" dirty="0" smtClean="0">
                <a:latin typeface="Courier"/>
              </a:rPr>
              <a:t> '{print substr($1,1,4)}'`</a:t>
            </a:r>
            <a:r>
              <a:rPr lang="en-US" sz="1000" b="0" dirty="0" smtClean="0">
                <a:latin typeface="Courier"/>
              </a:rPr>
              <a:t> </a:t>
            </a:r>
          </a:p>
          <a:p>
            <a:pPr algn="l">
              <a:spcBef>
                <a:spcPts val="0"/>
              </a:spcBef>
            </a:pPr>
            <a:r>
              <a:rPr lang="en-US" sz="1000" b="0" dirty="0" err="1" smtClean="0">
                <a:latin typeface="Courier"/>
              </a:rPr>
              <a:t>capybara:rinex</a:t>
            </a:r>
            <a:r>
              <a:rPr lang="en-US" sz="1000" b="0" dirty="0" smtClean="0">
                <a:latin typeface="Courier"/>
              </a:rPr>
              <a:t> </a:t>
            </a:r>
            <a:r>
              <a:rPr lang="en-US" sz="1000" b="0" dirty="0" smtClean="0">
                <a:latin typeface="Courier"/>
              </a:rPr>
              <a:t>bob$ for file in $files; do echo $file; </a:t>
            </a:r>
            <a:r>
              <a:rPr lang="en-US" sz="1000" b="0" dirty="0" err="1" smtClean="0">
                <a:latin typeface="Courier"/>
              </a:rPr>
              <a:t>ls</a:t>
            </a:r>
            <a:r>
              <a:rPr lang="en-US" sz="1000" b="0" dirty="0" smtClean="0">
                <a:latin typeface="Courier"/>
              </a:rPr>
              <a:t> *$file* | </a:t>
            </a:r>
            <a:r>
              <a:rPr lang="en-US" sz="1000" b="0" dirty="0" err="1" smtClean="0">
                <a:latin typeface="Courier"/>
              </a:rPr>
              <a:t>wc</a:t>
            </a:r>
            <a:r>
              <a:rPr lang="en-US" sz="1000" b="0" dirty="0" smtClean="0">
                <a:latin typeface="Courier"/>
              </a:rPr>
              <a:t>; done</a:t>
            </a:r>
            <a:r>
              <a:rPr lang="en-US" sz="1000" b="0" dirty="0" smtClean="0">
                <a:latin typeface="Courier"/>
              </a:rPr>
              <a:t> </a:t>
            </a:r>
          </a:p>
          <a:p>
            <a:pPr algn="l">
              <a:spcBef>
                <a:spcPts val="0"/>
              </a:spcBef>
            </a:pPr>
            <a:r>
              <a:rPr lang="en-US" sz="1000" b="0" dirty="0" err="1" smtClean="0">
                <a:latin typeface="Courier"/>
              </a:rPr>
              <a:t>a</a:t>
            </a:r>
            <a:r>
              <a:rPr lang="en-US" sz="1000" b="0" dirty="0" err="1" smtClean="0">
                <a:latin typeface="Courier"/>
              </a:rPr>
              <a:t>req</a:t>
            </a:r>
            <a:r>
              <a:rPr lang="en-US" sz="1000" b="0" dirty="0" smtClean="0">
                <a:latin typeface="Courier"/>
              </a:rPr>
              <a:t> 357 </a:t>
            </a:r>
            <a:r>
              <a:rPr lang="en-US" sz="1000" b="0" dirty="0" smtClean="0">
                <a:latin typeface="Courier"/>
              </a:rPr>
              <a:t>357 4641</a:t>
            </a:r>
            <a:r>
              <a:rPr lang="en-US" sz="1000" b="0" dirty="0" smtClean="0">
                <a:latin typeface="Courier"/>
              </a:rPr>
              <a:t> </a:t>
            </a:r>
          </a:p>
          <a:p>
            <a:pPr algn="l">
              <a:spcBef>
                <a:spcPts val="0"/>
              </a:spcBef>
            </a:pPr>
            <a:r>
              <a:rPr lang="en-US" sz="1000" b="0" dirty="0" err="1" smtClean="0">
                <a:latin typeface="Courier"/>
              </a:rPr>
              <a:t>braz</a:t>
            </a:r>
            <a:r>
              <a:rPr lang="en-US" sz="1000" b="0" dirty="0" smtClean="0">
                <a:latin typeface="Courier"/>
              </a:rPr>
              <a:t> </a:t>
            </a:r>
            <a:r>
              <a:rPr lang="en-US" sz="1000" b="0" dirty="0" smtClean="0">
                <a:latin typeface="Courier"/>
              </a:rPr>
              <a:t>338 338 4394</a:t>
            </a:r>
            <a:r>
              <a:rPr lang="en-US" sz="1000" b="0" dirty="0" smtClean="0">
                <a:latin typeface="Courier"/>
              </a:rPr>
              <a:t> </a:t>
            </a:r>
          </a:p>
          <a:p>
            <a:pPr algn="l">
              <a:spcBef>
                <a:spcPts val="0"/>
              </a:spcBef>
            </a:pPr>
            <a:r>
              <a:rPr lang="en-US" sz="1000" b="0" dirty="0" err="1" smtClean="0">
                <a:latin typeface="Courier"/>
              </a:rPr>
              <a:t>cfag</a:t>
            </a:r>
            <a:r>
              <a:rPr lang="en-US" sz="1000" b="0" dirty="0" smtClean="0">
                <a:latin typeface="Courier"/>
              </a:rPr>
              <a:t> </a:t>
            </a:r>
            <a:r>
              <a:rPr lang="en-US" sz="1000" b="0" dirty="0" smtClean="0">
                <a:latin typeface="Courier"/>
              </a:rPr>
              <a:t>346 346 4498</a:t>
            </a:r>
            <a:r>
              <a:rPr lang="en-US" sz="1000" b="0" dirty="0" smtClean="0">
                <a:latin typeface="Courier"/>
              </a:rPr>
              <a:t> </a:t>
            </a:r>
          </a:p>
          <a:p>
            <a:pPr algn="l">
              <a:spcBef>
                <a:spcPts val="0"/>
              </a:spcBef>
            </a:pPr>
            <a:r>
              <a:rPr lang="en-US" sz="1000" b="0" dirty="0" err="1" smtClean="0">
                <a:latin typeface="Courier"/>
              </a:rPr>
              <a:t>chpi</a:t>
            </a:r>
            <a:r>
              <a:rPr lang="en-US" sz="1000" b="0" dirty="0" smtClean="0">
                <a:latin typeface="Courier"/>
              </a:rPr>
              <a:t> </a:t>
            </a:r>
            <a:r>
              <a:rPr lang="en-US" sz="1000" b="0" dirty="0" smtClean="0">
                <a:latin typeface="Courier"/>
              </a:rPr>
              <a:t>363 363 4719</a:t>
            </a:r>
            <a:r>
              <a:rPr lang="en-US" sz="1000" b="0" dirty="0" smtClean="0">
                <a:latin typeface="Courier"/>
              </a:rPr>
              <a:t> </a:t>
            </a:r>
          </a:p>
          <a:p>
            <a:pPr algn="l">
              <a:spcBef>
                <a:spcPts val="0"/>
              </a:spcBef>
            </a:pPr>
            <a:r>
              <a:rPr lang="en-US" sz="1000" b="0" dirty="0" err="1" smtClean="0">
                <a:latin typeface="Courier"/>
              </a:rPr>
              <a:t>conz</a:t>
            </a:r>
            <a:r>
              <a:rPr lang="en-US" sz="1000" b="0" dirty="0" smtClean="0">
                <a:latin typeface="Courier"/>
              </a:rPr>
              <a:t> </a:t>
            </a:r>
            <a:r>
              <a:rPr lang="en-US" sz="1000" b="0" dirty="0" smtClean="0">
                <a:latin typeface="Courier"/>
              </a:rPr>
              <a:t>365 365 4745</a:t>
            </a:r>
            <a:r>
              <a:rPr lang="en-US" sz="1000" b="0" dirty="0" smtClean="0">
                <a:latin typeface="Courier"/>
              </a:rPr>
              <a:t> </a:t>
            </a:r>
          </a:p>
          <a:p>
            <a:pPr algn="l">
              <a:spcBef>
                <a:spcPts val="0"/>
              </a:spcBef>
            </a:pPr>
            <a:r>
              <a:rPr lang="en-US" sz="1000" b="0" dirty="0" err="1" smtClean="0">
                <a:latin typeface="Courier"/>
              </a:rPr>
              <a:t>copo</a:t>
            </a:r>
            <a:r>
              <a:rPr lang="en-US" sz="1000" b="0" dirty="0" smtClean="0">
                <a:latin typeface="Courier"/>
              </a:rPr>
              <a:t> </a:t>
            </a:r>
            <a:r>
              <a:rPr lang="en-US" sz="1000" b="0" dirty="0" smtClean="0">
                <a:latin typeface="Courier"/>
              </a:rPr>
              <a:t>361 361 4693</a:t>
            </a:r>
            <a:r>
              <a:rPr lang="en-US" sz="1000" b="0" dirty="0" smtClean="0">
                <a:latin typeface="Courier"/>
              </a:rPr>
              <a:t> </a:t>
            </a:r>
          </a:p>
          <a:p>
            <a:pPr algn="l">
              <a:spcBef>
                <a:spcPts val="0"/>
              </a:spcBef>
            </a:pPr>
            <a:r>
              <a:rPr lang="en-US" sz="1000" b="0" dirty="0" err="1" smtClean="0">
                <a:latin typeface="Courier"/>
              </a:rPr>
              <a:t>cslo</a:t>
            </a:r>
            <a:r>
              <a:rPr lang="en-US" sz="1000" b="0" dirty="0" smtClean="0">
                <a:latin typeface="Courier"/>
              </a:rPr>
              <a:t> </a:t>
            </a:r>
            <a:r>
              <a:rPr lang="en-US" sz="1000" b="0" dirty="0" smtClean="0">
                <a:latin typeface="Courier"/>
              </a:rPr>
              <a:t>367 367 4765</a:t>
            </a:r>
            <a:r>
              <a:rPr lang="en-US" sz="1000" b="0" dirty="0" smtClean="0">
                <a:latin typeface="Courier"/>
              </a:rPr>
              <a:t> </a:t>
            </a:r>
          </a:p>
          <a:p>
            <a:pPr algn="l">
              <a:spcBef>
                <a:spcPts val="0"/>
              </a:spcBef>
            </a:pPr>
            <a:r>
              <a:rPr lang="en-US" sz="1000" b="0" dirty="0" err="1" smtClean="0">
                <a:latin typeface="Courier"/>
              </a:rPr>
              <a:t>harb</a:t>
            </a:r>
            <a:r>
              <a:rPr lang="en-US" sz="1000" b="0" dirty="0" smtClean="0">
                <a:latin typeface="Courier"/>
              </a:rPr>
              <a:t> </a:t>
            </a:r>
            <a:r>
              <a:rPr lang="en-US" sz="1000" b="0" dirty="0" smtClean="0">
                <a:latin typeface="Courier"/>
              </a:rPr>
              <a:t>358 358 4654</a:t>
            </a:r>
            <a:r>
              <a:rPr lang="en-US" sz="1000" b="0" dirty="0" smtClean="0">
                <a:latin typeface="Courier"/>
              </a:rPr>
              <a:t> </a:t>
            </a:r>
          </a:p>
          <a:p>
            <a:pPr algn="l">
              <a:spcBef>
                <a:spcPts val="0"/>
              </a:spcBef>
            </a:pPr>
            <a:r>
              <a:rPr lang="en-US" sz="1000" b="0" dirty="0" err="1" smtClean="0">
                <a:latin typeface="Courier"/>
              </a:rPr>
              <a:t>ispa</a:t>
            </a:r>
            <a:r>
              <a:rPr lang="en-US" sz="1000" b="0" dirty="0" smtClean="0">
                <a:latin typeface="Courier"/>
              </a:rPr>
              <a:t> </a:t>
            </a:r>
            <a:r>
              <a:rPr lang="en-US" sz="1000" b="0" dirty="0" smtClean="0">
                <a:latin typeface="Courier"/>
              </a:rPr>
              <a:t>351 351 4563</a:t>
            </a:r>
            <a:r>
              <a:rPr lang="en-US" sz="1000" b="0" dirty="0" smtClean="0">
                <a:latin typeface="Courier"/>
              </a:rPr>
              <a:t> </a:t>
            </a:r>
          </a:p>
          <a:p>
            <a:pPr algn="l">
              <a:spcBef>
                <a:spcPts val="0"/>
              </a:spcBef>
            </a:pPr>
            <a:r>
              <a:rPr lang="en-US" sz="1000" b="0" dirty="0" err="1" smtClean="0">
                <a:latin typeface="Courier"/>
              </a:rPr>
              <a:t>kour</a:t>
            </a:r>
            <a:r>
              <a:rPr lang="en-US" sz="1000" b="0" dirty="0" smtClean="0">
                <a:latin typeface="Courier"/>
              </a:rPr>
              <a:t> </a:t>
            </a:r>
            <a:r>
              <a:rPr lang="en-US" sz="1000" b="0" dirty="0" smtClean="0">
                <a:latin typeface="Courier"/>
              </a:rPr>
              <a:t>361 361 4693</a:t>
            </a:r>
            <a:r>
              <a:rPr lang="en-US" sz="1000" b="0" dirty="0" smtClean="0">
                <a:latin typeface="Courier"/>
              </a:rPr>
              <a:t> </a:t>
            </a:r>
          </a:p>
          <a:p>
            <a:pPr algn="l">
              <a:spcBef>
                <a:spcPts val="0"/>
              </a:spcBef>
            </a:pPr>
            <a:r>
              <a:rPr lang="en-US" sz="1000" b="0" dirty="0" err="1" smtClean="0">
                <a:latin typeface="Courier"/>
              </a:rPr>
              <a:t>lhcl</a:t>
            </a:r>
            <a:r>
              <a:rPr lang="en-US" sz="1000" b="0" dirty="0" smtClean="0">
                <a:latin typeface="Courier"/>
              </a:rPr>
              <a:t> </a:t>
            </a:r>
            <a:r>
              <a:rPr lang="en-US" sz="1000" b="0" dirty="0" smtClean="0">
                <a:latin typeface="Courier"/>
              </a:rPr>
              <a:t>340 340 4420</a:t>
            </a:r>
            <a:r>
              <a:rPr lang="en-US" sz="1000" b="0" dirty="0" smtClean="0">
                <a:latin typeface="Courier"/>
              </a:rPr>
              <a:t> </a:t>
            </a:r>
          </a:p>
          <a:p>
            <a:pPr algn="l">
              <a:spcBef>
                <a:spcPts val="0"/>
              </a:spcBef>
            </a:pPr>
            <a:r>
              <a:rPr lang="en-US" sz="1000" b="0" dirty="0" err="1" smtClean="0">
                <a:latin typeface="Courier"/>
              </a:rPr>
              <a:t>lpgs</a:t>
            </a:r>
            <a:r>
              <a:rPr lang="en-US" sz="1000" b="0" dirty="0" smtClean="0">
                <a:latin typeface="Courier"/>
              </a:rPr>
              <a:t> </a:t>
            </a:r>
            <a:r>
              <a:rPr lang="en-US" sz="1000" b="0" dirty="0" smtClean="0">
                <a:latin typeface="Courier"/>
              </a:rPr>
              <a:t>363 363 4719</a:t>
            </a:r>
            <a:r>
              <a:rPr lang="en-US" sz="1000" b="0" dirty="0" smtClean="0">
                <a:latin typeface="Courier"/>
              </a:rPr>
              <a:t> </a:t>
            </a:r>
          </a:p>
          <a:p>
            <a:pPr algn="l">
              <a:spcBef>
                <a:spcPts val="0"/>
              </a:spcBef>
            </a:pPr>
            <a:r>
              <a:rPr lang="en-US" sz="1000" b="0" dirty="0" smtClean="0">
                <a:latin typeface="Courier"/>
              </a:rPr>
              <a:t>mbar </a:t>
            </a:r>
            <a:r>
              <a:rPr lang="en-US" sz="1000" b="0" dirty="0" smtClean="0">
                <a:latin typeface="Courier"/>
              </a:rPr>
              <a:t>365 365 4745</a:t>
            </a:r>
            <a:r>
              <a:rPr lang="en-US" sz="1000" b="0" dirty="0" smtClean="0">
                <a:latin typeface="Courier"/>
              </a:rPr>
              <a:t> </a:t>
            </a:r>
          </a:p>
          <a:p>
            <a:pPr algn="l">
              <a:spcBef>
                <a:spcPts val="0"/>
              </a:spcBef>
            </a:pPr>
            <a:r>
              <a:rPr lang="en-US" sz="1000" b="0" dirty="0" err="1" smtClean="0">
                <a:latin typeface="Courier"/>
              </a:rPr>
              <a:t>nklg</a:t>
            </a:r>
            <a:r>
              <a:rPr lang="en-US" sz="1000" b="0" dirty="0" smtClean="0">
                <a:latin typeface="Courier"/>
              </a:rPr>
              <a:t> </a:t>
            </a:r>
            <a:r>
              <a:rPr lang="en-US" sz="1000" b="0" dirty="0" smtClean="0">
                <a:latin typeface="Courier"/>
              </a:rPr>
              <a:t>328 328 4264</a:t>
            </a:r>
            <a:r>
              <a:rPr lang="en-US" sz="1000" b="0" dirty="0" smtClean="0">
                <a:latin typeface="Courier"/>
              </a:rPr>
              <a:t> </a:t>
            </a:r>
          </a:p>
          <a:p>
            <a:pPr algn="l">
              <a:spcBef>
                <a:spcPts val="0"/>
              </a:spcBef>
            </a:pPr>
            <a:r>
              <a:rPr lang="en-US" sz="1000" b="0" dirty="0" err="1" smtClean="0">
                <a:latin typeface="Courier"/>
              </a:rPr>
              <a:t>sant</a:t>
            </a:r>
            <a:r>
              <a:rPr lang="en-US" sz="1000" b="0" dirty="0" smtClean="0">
                <a:latin typeface="Courier"/>
              </a:rPr>
              <a:t> </a:t>
            </a:r>
            <a:r>
              <a:rPr lang="en-US" sz="1000" b="0" dirty="0" smtClean="0">
                <a:latin typeface="Courier"/>
              </a:rPr>
              <a:t>365 365 4745</a:t>
            </a:r>
            <a:r>
              <a:rPr lang="en-US" sz="1000" b="0" dirty="0" smtClean="0">
                <a:latin typeface="Courier"/>
              </a:rPr>
              <a:t> </a:t>
            </a:r>
          </a:p>
          <a:p>
            <a:pPr algn="l">
              <a:spcBef>
                <a:spcPts val="0"/>
              </a:spcBef>
            </a:pPr>
            <a:r>
              <a:rPr lang="en-US" sz="1000" b="0" dirty="0" err="1" smtClean="0">
                <a:latin typeface="Courier"/>
              </a:rPr>
              <a:t>unsa</a:t>
            </a:r>
            <a:r>
              <a:rPr lang="en-US" sz="1000" b="0" dirty="0" smtClean="0">
                <a:latin typeface="Courier"/>
              </a:rPr>
              <a:t> </a:t>
            </a:r>
            <a:r>
              <a:rPr lang="en-US" sz="1000" b="0" dirty="0" smtClean="0">
                <a:latin typeface="Courier"/>
              </a:rPr>
              <a:t>365 365 4745 </a:t>
            </a:r>
            <a:endParaRPr lang="en-US" sz="1000" b="0" dirty="0" smtClean="0">
              <a:latin typeface="Courier"/>
              <a:ea typeface="Papyrus" charset="0"/>
              <a:cs typeface="Papyrus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3255C1-C2F6-9D4E-A949-2A6CF0D78E2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1828800"/>
            <a:ext cx="381000" cy="2514600"/>
          </a:xfrm>
          <a:prstGeom prst="rect">
            <a:avLst/>
          </a:prstGeom>
          <a:noFill/>
          <a:ln w="32258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3048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Quick check on data (after </a:t>
            </a:r>
            <a:r>
              <a:rPr lang="en-US" dirty="0" err="1" smtClean="0">
                <a:latin typeface="Papyrus" charset="0"/>
                <a:ea typeface="Papyrus" charset="0"/>
                <a:cs typeface="Papyrus" charset="0"/>
              </a:rPr>
              <a:t>sh_gamit</a:t>
            </a: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 processing)</a:t>
            </a: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.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4648200"/>
            <a:ext cx="91440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A couple of sites are “perfect” (365 days, but </a:t>
            </a: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don’t know if 100% data for each day).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Worst site, </a:t>
            </a:r>
            <a:r>
              <a:rPr lang="en-US" dirty="0" err="1" smtClean="0">
                <a:latin typeface="Papyrus" charset="0"/>
                <a:ea typeface="Papyrus" charset="0"/>
                <a:cs typeface="Papyrus" charset="0"/>
              </a:rPr>
              <a:t>nklg</a:t>
            </a: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, is missing total of 37 days.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153418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Nothing particularly obvious here (no single bad site from ~125 to ~160.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3255C1-C2F6-9D4E-A949-2A6CF0D78E2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91" y="3657600"/>
            <a:ext cx="8574009" cy="1797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8638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Look for ref sites with missing data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3255C1-C2F6-9D4E-A949-2A6CF0D78E2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Go to the database where  you will obtain this data and try to find the time series.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3255C1-C2F6-9D4E-A949-2A6CF0D78E2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" y="1143000"/>
            <a:ext cx="9023350" cy="3290283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4724400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Lots of missing data, but not correlated with periods of jumps (and we have data for 338 days – lots more than shown here. This plot is from </a:t>
            </a:r>
            <a:r>
              <a:rPr lang="en-US" dirty="0" err="1" smtClean="0">
                <a:latin typeface="Papyrus" charset="0"/>
                <a:ea typeface="Papyrus" charset="0"/>
                <a:cs typeface="Papyrus" charset="0"/>
              </a:rPr>
              <a:t>scripps</a:t>
            </a: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, but we are using orbits and </a:t>
            </a:r>
            <a:r>
              <a:rPr lang="en-US" dirty="0" err="1" smtClean="0">
                <a:latin typeface="Papyrus" charset="0"/>
                <a:ea typeface="Papyrus" charset="0"/>
                <a:cs typeface="Papyrus" charset="0"/>
              </a:rPr>
              <a:t>h</a:t>
            </a: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-files from </a:t>
            </a:r>
            <a:r>
              <a:rPr lang="en-US" dirty="0" err="1" smtClean="0">
                <a:latin typeface="Papyrus" charset="0"/>
                <a:ea typeface="Papyrus" charset="0"/>
                <a:cs typeface="Papyrus" charset="0"/>
              </a:rPr>
              <a:t>mit</a:t>
            </a: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3255C1-C2F6-9D4E-A949-2A6CF0D78E2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47244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Looks pretty good.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36" y="990600"/>
            <a:ext cx="8961864" cy="3223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402134"/>
            <a:ext cx="91440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First ---</a:t>
            </a: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 when you are going to be entering the same command many times, even if it is a one liner:</a:t>
            </a:r>
          </a:p>
          <a:p>
            <a:pPr>
              <a:spcBef>
                <a:spcPct val="50000"/>
              </a:spcBef>
            </a:pPr>
            <a:endParaRPr lang="en-US" dirty="0" smtClean="0">
              <a:latin typeface="Papyrus" charset="0"/>
              <a:ea typeface="Papyrus" charset="0"/>
              <a:cs typeface="Papyrus" charset="0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Put it in a shell script</a:t>
            </a:r>
          </a:p>
          <a:p>
            <a:pPr>
              <a:spcBef>
                <a:spcPct val="50000"/>
              </a:spcBef>
            </a:pPr>
            <a:endParaRPr lang="en-US" dirty="0" smtClean="0">
              <a:latin typeface="Papyrus" charset="0"/>
              <a:ea typeface="Papyrus" charset="0"/>
              <a:cs typeface="Papyrus" charset="0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AUTOMATE, AUTOMATE, AUTOMATE</a:t>
            </a:r>
          </a:p>
          <a:p>
            <a:pPr>
              <a:spcBef>
                <a:spcPct val="50000"/>
              </a:spcBef>
            </a:pPr>
            <a:endParaRPr lang="en-US" dirty="0" smtClean="0">
              <a:latin typeface="Papyrus" charset="0"/>
              <a:ea typeface="Papyrus" charset="0"/>
              <a:cs typeface="Papyrus" charset="0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Don’t depend on the history feature and continuously be searching for the same command over and over and over.</a:t>
            </a:r>
            <a:endParaRPr lang="en-US" dirty="0" smtClean="0">
              <a:latin typeface="Papyrus" charset="0"/>
              <a:ea typeface="Papyrus" charset="0"/>
              <a:cs typeface="Papyrus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3255C1-C2F6-9D4E-A949-2A6CF0D78E2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3255C1-C2F6-9D4E-A949-2A6CF0D78E2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47244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Looks pretty good.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90600"/>
            <a:ext cx="8813180" cy="3169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3255C1-C2F6-9D4E-A949-2A6CF0D78E2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47244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Looks pretty good.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990600"/>
            <a:ext cx="8915399" cy="31189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3255C1-C2F6-9D4E-A949-2A6CF0D78E2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4724400"/>
            <a:ext cx="914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Gaps match up with problem areas on </a:t>
            </a:r>
            <a:r>
              <a:rPr lang="en-US" dirty="0" err="1" smtClean="0">
                <a:latin typeface="Papyrus" charset="0"/>
                <a:ea typeface="Papyrus" charset="0"/>
                <a:cs typeface="Papyrus" charset="0"/>
              </a:rPr>
              <a:t>gl_red</a:t>
            </a: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 results.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Potential problem station identified.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38200"/>
            <a:ext cx="8915400" cy="3082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3255C1-C2F6-9D4E-A949-2A6CF0D78E2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47244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Looks pretty good.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666666"/>
            <a:ext cx="8991600" cy="31450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3255C1-C2F6-9D4E-A949-2A6CF0D78E2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47244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Looks pretty good.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85800"/>
            <a:ext cx="8839200" cy="3120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3255C1-C2F6-9D4E-A949-2A6CF0D78E2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47244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Looks pretty good.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07050"/>
            <a:ext cx="8839200" cy="3079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3255C1-C2F6-9D4E-A949-2A6CF0D78E2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47244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Looks pretty good.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38800"/>
            <a:ext cx="8839200" cy="3079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3255C1-C2F6-9D4E-A949-2A6CF0D78E2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19812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So there seems to be a lone culprit -- IPSA.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3255C1-C2F6-9D4E-A949-2A6CF0D78E2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76200"/>
            <a:ext cx="9144000" cy="68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Remove IPSA from the list of reference stations in </a:t>
            </a:r>
            <a:r>
              <a:rPr lang="en-US" dirty="0" err="1" smtClean="0">
                <a:latin typeface="Papyrus" charset="0"/>
                <a:ea typeface="Papyrus" charset="0"/>
                <a:cs typeface="Papyrus" charset="0"/>
              </a:rPr>
              <a:t>sites.defaults</a:t>
            </a: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 (just remove the “</a:t>
            </a:r>
            <a:r>
              <a:rPr lang="en-US" dirty="0" err="1" smtClean="0">
                <a:latin typeface="Papyrus" charset="0"/>
                <a:ea typeface="Papyrus" charset="0"/>
                <a:cs typeface="Papyrus" charset="0"/>
              </a:rPr>
              <a:t>glreps</a:t>
            </a: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” code from the  line for station </a:t>
            </a:r>
            <a:r>
              <a:rPr lang="en-US" dirty="0" err="1" smtClean="0">
                <a:latin typeface="Papyrus" charset="0"/>
                <a:ea typeface="Papyrus" charset="0"/>
                <a:cs typeface="Papyrus" charset="0"/>
              </a:rPr>
              <a:t>ipsa</a:t>
            </a: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) and remove it from the list of stabilization sites in your stab site file (look in </a:t>
            </a:r>
            <a:r>
              <a:rPr lang="en-US" dirty="0" err="1" smtClean="0">
                <a:latin typeface="Papyrus" charset="0"/>
                <a:ea typeface="Papyrus" charset="0"/>
                <a:cs typeface="Papyrus" charset="0"/>
              </a:rPr>
              <a:t>glorg_comb.cmd</a:t>
            </a: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 for a line that looks like </a:t>
            </a:r>
          </a:p>
          <a:p>
            <a:pPr>
              <a:spcBef>
                <a:spcPct val="50000"/>
              </a:spcBef>
            </a:pPr>
            <a:r>
              <a:rPr lang="en-US" b="0" dirty="0" smtClean="0">
                <a:latin typeface="Courier"/>
                <a:ea typeface="Papyrus" charset="0"/>
                <a:cs typeface="Papyrus" charset="0"/>
              </a:rPr>
              <a:t>s</a:t>
            </a:r>
            <a:r>
              <a:rPr lang="en-US" b="0" dirty="0" smtClean="0">
                <a:latin typeface="Courier"/>
                <a:ea typeface="Papyrus" charset="0"/>
                <a:cs typeface="Papyrus" charset="0"/>
              </a:rPr>
              <a:t>ource ../tables/</a:t>
            </a:r>
            <a:r>
              <a:rPr lang="en-US" b="0" dirty="0" err="1" smtClean="0">
                <a:latin typeface="Courier"/>
                <a:ea typeface="Papyrus" charset="0"/>
                <a:cs typeface="Papyrus" charset="0"/>
              </a:rPr>
              <a:t>stab_site.global</a:t>
            </a:r>
            <a:endParaRPr lang="en-US" b="0" dirty="0" smtClean="0">
              <a:latin typeface="Courier"/>
              <a:ea typeface="Papyrus" charset="0"/>
              <a:cs typeface="Papyrus" charset="0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To identify to stabilization site file. Here is what is in my file (after removing </a:t>
            </a:r>
            <a:r>
              <a:rPr lang="en-US" dirty="0" err="1" smtClean="0">
                <a:latin typeface="Papyrus" charset="0"/>
                <a:ea typeface="Papyrus" charset="0"/>
                <a:cs typeface="Papyrus" charset="0"/>
              </a:rPr>
              <a:t>ispa</a:t>
            </a: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)</a:t>
            </a:r>
          </a:p>
          <a:p>
            <a:pPr algn="l">
              <a:spcBef>
                <a:spcPts val="0"/>
              </a:spcBef>
            </a:pPr>
            <a:endParaRPr lang="en-US" b="0" dirty="0" smtClean="0">
              <a:latin typeface="Courier"/>
            </a:endParaRPr>
          </a:p>
          <a:p>
            <a:pPr algn="l">
              <a:spcBef>
                <a:spcPts val="0"/>
              </a:spcBef>
            </a:pPr>
            <a:r>
              <a:rPr lang="en-US" sz="2000" b="0" dirty="0" smtClean="0">
                <a:latin typeface="Courier"/>
              </a:rPr>
              <a:t>*Global </a:t>
            </a:r>
            <a:r>
              <a:rPr lang="en-US" sz="2000" b="0" dirty="0" smtClean="0">
                <a:latin typeface="Courier"/>
              </a:rPr>
              <a:t>stabilization list for </a:t>
            </a:r>
            <a:r>
              <a:rPr lang="en-US" sz="2000" b="0" dirty="0" smtClean="0">
                <a:latin typeface="Courier"/>
              </a:rPr>
              <a:t>ITRF05</a:t>
            </a:r>
            <a:endParaRPr lang="en-US" sz="2000" b="0" dirty="0" smtClean="0">
              <a:latin typeface="Courier"/>
            </a:endParaRPr>
          </a:p>
          <a:p>
            <a:pPr algn="l">
              <a:spcBef>
                <a:spcPts val="0"/>
              </a:spcBef>
            </a:pPr>
            <a:r>
              <a:rPr lang="en-US" sz="2000" b="0" dirty="0" err="1" smtClean="0">
                <a:latin typeface="Courier"/>
              </a:rPr>
              <a:t>stab_site</a:t>
            </a:r>
            <a:r>
              <a:rPr lang="en-US" sz="2000" b="0" dirty="0" smtClean="0">
                <a:latin typeface="Courier"/>
              </a:rPr>
              <a:t> </a:t>
            </a:r>
            <a:r>
              <a:rPr lang="en-US" sz="2000" b="0" dirty="0" smtClean="0">
                <a:latin typeface="Courier"/>
              </a:rPr>
              <a:t>clear</a:t>
            </a:r>
            <a:r>
              <a:rPr lang="en-US" sz="2000" b="0" dirty="0" smtClean="0">
                <a:latin typeface="Courier"/>
              </a:rPr>
              <a:t> </a:t>
            </a:r>
          </a:p>
          <a:p>
            <a:pPr algn="l">
              <a:spcBef>
                <a:spcPts val="0"/>
              </a:spcBef>
            </a:pPr>
            <a:r>
              <a:rPr lang="en-US" sz="2000" b="0" dirty="0" err="1" smtClean="0">
                <a:latin typeface="Courier"/>
              </a:rPr>
              <a:t>stab_site</a:t>
            </a:r>
            <a:r>
              <a:rPr lang="en-US" sz="2000" b="0" dirty="0" smtClean="0">
                <a:latin typeface="Courier"/>
              </a:rPr>
              <a:t> </a:t>
            </a:r>
            <a:r>
              <a:rPr lang="en-US" sz="2000" b="0" dirty="0" err="1" smtClean="0">
                <a:latin typeface="Courier"/>
              </a:rPr>
              <a:t>kour</a:t>
            </a:r>
            <a:r>
              <a:rPr lang="en-US" sz="2000" b="0" dirty="0" smtClean="0">
                <a:latin typeface="Courier"/>
              </a:rPr>
              <a:t> </a:t>
            </a:r>
            <a:r>
              <a:rPr lang="en-US" sz="2000" b="0" dirty="0" err="1" smtClean="0">
                <a:latin typeface="Courier"/>
              </a:rPr>
              <a:t>braz</a:t>
            </a:r>
            <a:r>
              <a:rPr lang="en-US" sz="2000" b="0" dirty="0" smtClean="0">
                <a:latin typeface="Courier"/>
              </a:rPr>
              <a:t> </a:t>
            </a:r>
            <a:r>
              <a:rPr lang="en-US" sz="2000" b="0" dirty="0" err="1" smtClean="0">
                <a:latin typeface="Courier"/>
              </a:rPr>
              <a:t>chpi</a:t>
            </a:r>
            <a:r>
              <a:rPr lang="en-US" sz="2000" b="0" dirty="0" smtClean="0">
                <a:latin typeface="Courier"/>
              </a:rPr>
              <a:t> </a:t>
            </a:r>
            <a:r>
              <a:rPr lang="en-US" sz="2000" b="0" dirty="0" err="1" smtClean="0">
                <a:latin typeface="Courier"/>
              </a:rPr>
              <a:t>unsa</a:t>
            </a:r>
            <a:r>
              <a:rPr lang="en-US" sz="2000" b="0" dirty="0" smtClean="0">
                <a:latin typeface="Courier"/>
              </a:rPr>
              <a:t> </a:t>
            </a:r>
            <a:r>
              <a:rPr lang="en-US" sz="2000" b="0" dirty="0" err="1" smtClean="0">
                <a:latin typeface="Courier"/>
              </a:rPr>
              <a:t>lpgs</a:t>
            </a:r>
            <a:r>
              <a:rPr lang="en-US" sz="2000" b="0" dirty="0" smtClean="0">
                <a:latin typeface="Courier"/>
              </a:rPr>
              <a:t> </a:t>
            </a:r>
            <a:r>
              <a:rPr lang="en-US" sz="2000" b="0" dirty="0" err="1" smtClean="0">
                <a:latin typeface="Courier"/>
              </a:rPr>
              <a:t>conz</a:t>
            </a:r>
            <a:r>
              <a:rPr lang="en-US" sz="2000" b="0" dirty="0" smtClean="0">
                <a:latin typeface="Courier"/>
              </a:rPr>
              <a:t> </a:t>
            </a:r>
            <a:r>
              <a:rPr lang="en-US" sz="2000" b="0" dirty="0" err="1" smtClean="0">
                <a:latin typeface="Courier"/>
              </a:rPr>
              <a:t>nklg</a:t>
            </a:r>
            <a:r>
              <a:rPr lang="en-US" sz="2000" b="0" dirty="0" smtClean="0">
                <a:latin typeface="Courier"/>
              </a:rPr>
              <a:t> mbar </a:t>
            </a:r>
            <a:r>
              <a:rPr lang="en-US" sz="2000" b="0" dirty="0" err="1" smtClean="0">
                <a:latin typeface="Courier"/>
              </a:rPr>
              <a:t>harb</a:t>
            </a:r>
            <a:endParaRPr lang="en-US" sz="2000" dirty="0" smtClean="0">
              <a:latin typeface="Papyrus" charset="0"/>
              <a:ea typeface="Papyrus" charset="0"/>
              <a:cs typeface="Papyrus" charset="0"/>
            </a:endParaRPr>
          </a:p>
          <a:p>
            <a:pPr algn="l">
              <a:spcBef>
                <a:spcPts val="0"/>
              </a:spcBef>
            </a:pPr>
            <a:endParaRPr lang="en-US" sz="2000" dirty="0" smtClean="0">
              <a:latin typeface="Papyrus" charset="0"/>
              <a:ea typeface="Papyrus" charset="0"/>
              <a:cs typeface="Papyrus" charset="0"/>
            </a:endParaRPr>
          </a:p>
          <a:p>
            <a:pPr algn="l">
              <a:spcBef>
                <a:spcPts val="0"/>
              </a:spcBef>
            </a:pP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You will need to place a file like this in your tables directory – list your stabilization sites.</a:t>
            </a:r>
          </a:p>
          <a:p>
            <a:pPr algn="l">
              <a:spcBef>
                <a:spcPts val="0"/>
              </a:spcBef>
            </a:pPr>
            <a:r>
              <a:rPr lang="en-US" sz="2000" b="0" dirty="0" smtClean="0">
                <a:latin typeface="Courier"/>
              </a:rPr>
              <a:t> </a:t>
            </a:r>
            <a:endParaRPr lang="en-US" sz="2000" b="0" dirty="0" smtClean="0">
              <a:latin typeface="Courier"/>
              <a:ea typeface="Papyrus" charset="0"/>
              <a:cs typeface="Papyru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3255C1-C2F6-9D4E-A949-2A6CF0D78E2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1981200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Re-run </a:t>
            </a:r>
            <a:r>
              <a:rPr lang="en-US" dirty="0" err="1" smtClean="0">
                <a:latin typeface="Papyrus" charset="0"/>
                <a:ea typeface="Papyrus" charset="0"/>
                <a:cs typeface="Papyrus" charset="0"/>
              </a:rPr>
              <a:t>sh_glred</a:t>
            </a: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dirty="0" smtClean="0">
              <a:latin typeface="Papyrus" charset="0"/>
              <a:ea typeface="Papyrus" charset="0"/>
              <a:cs typeface="Papyrus" charset="0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(this is fast, no need to re-run </a:t>
            </a:r>
            <a:r>
              <a:rPr lang="en-US" dirty="0" err="1" smtClean="0">
                <a:latin typeface="Papyrus" charset="0"/>
                <a:ea typeface="Papyrus" charset="0"/>
                <a:cs typeface="Papyrus" charset="0"/>
              </a:rPr>
              <a:t>sh_gamit</a:t>
            </a: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, which is slow)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74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Try to g</a:t>
            </a: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ive your shell script a name whose first few characters </a:t>
            </a: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are not the same as a system command or another command you are running.</a:t>
            </a:r>
          </a:p>
          <a:p>
            <a:pPr>
              <a:spcBef>
                <a:spcPct val="50000"/>
              </a:spcBef>
            </a:pPr>
            <a:endParaRPr lang="en-US" dirty="0" smtClean="0">
              <a:latin typeface="Papyrus" charset="0"/>
              <a:ea typeface="Papyrus" charset="0"/>
              <a:cs typeface="Papyrus" charset="0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You can then use the “!</a:t>
            </a:r>
            <a:r>
              <a:rPr lang="en-US" dirty="0" err="1" smtClean="0">
                <a:latin typeface="Papyrus" charset="0"/>
                <a:ea typeface="Papyrus" charset="0"/>
                <a:cs typeface="Papyrus" charset="0"/>
              </a:rPr>
              <a:t>x</a:t>
            </a: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…” construct to rerun it while in an edit, run, look at it loop.</a:t>
            </a:r>
          </a:p>
          <a:p>
            <a:pPr>
              <a:spcBef>
                <a:spcPct val="50000"/>
              </a:spcBef>
            </a:pPr>
            <a:endParaRPr lang="en-US" dirty="0" smtClean="0">
              <a:latin typeface="Papyrus" charset="0"/>
              <a:ea typeface="Papyrus" charset="0"/>
              <a:cs typeface="Papyrus" charset="0"/>
            </a:endParaRPr>
          </a:p>
          <a:p>
            <a:pPr>
              <a:spcBef>
                <a:spcPct val="50000"/>
              </a:spcBef>
            </a:pPr>
            <a:r>
              <a:rPr lang="en-US" dirty="0" err="1" smtClean="0">
                <a:latin typeface="Papyrus" charset="0"/>
                <a:ea typeface="Papyrus" charset="0"/>
                <a:cs typeface="Papyrus" charset="0"/>
              </a:rPr>
              <a:t>eg</a:t>
            </a: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.</a:t>
            </a:r>
          </a:p>
          <a:p>
            <a:pPr algn="l">
              <a:spcBef>
                <a:spcPct val="50000"/>
              </a:spcBef>
            </a:pPr>
            <a:r>
              <a:rPr lang="en-US" sz="1200" dirty="0" smtClean="0">
                <a:latin typeface="Courier"/>
                <a:ea typeface="Papyrus" charset="0"/>
                <a:cs typeface="Papyrus" charset="0"/>
              </a:rPr>
              <a:t>&gt; vi </a:t>
            </a:r>
            <a:r>
              <a:rPr lang="en-US" sz="1200" dirty="0" err="1" smtClean="0">
                <a:latin typeface="Courier"/>
                <a:ea typeface="Papyrus" charset="0"/>
                <a:cs typeface="Papyrus" charset="0"/>
              </a:rPr>
              <a:t>my_gmt_script.sh</a:t>
            </a:r>
            <a:endParaRPr lang="en-US" sz="1200" dirty="0" smtClean="0">
              <a:latin typeface="Courier"/>
              <a:ea typeface="Papyrus" charset="0"/>
              <a:cs typeface="Papyrus" charset="0"/>
            </a:endParaRPr>
          </a:p>
          <a:p>
            <a:pPr algn="l">
              <a:spcBef>
                <a:spcPts val="0"/>
              </a:spcBef>
            </a:pPr>
            <a:r>
              <a:rPr lang="en-US" sz="1200" dirty="0" smtClean="0">
                <a:latin typeface="Courier"/>
                <a:ea typeface="Papyrus" charset="0"/>
                <a:cs typeface="Papyrus" charset="0"/>
              </a:rPr>
              <a:t>&gt; </a:t>
            </a:r>
            <a:r>
              <a:rPr lang="en-US" sz="1200" dirty="0" err="1" smtClean="0">
                <a:latin typeface="Courier"/>
                <a:ea typeface="Papyrus" charset="0"/>
                <a:cs typeface="Papyrus" charset="0"/>
              </a:rPr>
              <a:t>my_gmt_script.sh</a:t>
            </a:r>
            <a:endParaRPr lang="en-US" sz="1200" dirty="0" smtClean="0">
              <a:latin typeface="Courier"/>
              <a:ea typeface="Papyrus" charset="0"/>
              <a:cs typeface="Papyrus" charset="0"/>
            </a:endParaRPr>
          </a:p>
          <a:p>
            <a:pPr algn="l">
              <a:spcBef>
                <a:spcPts val="0"/>
              </a:spcBef>
            </a:pPr>
            <a:r>
              <a:rPr lang="en-US" sz="1200" dirty="0" smtClean="0">
                <a:latin typeface="Courier"/>
                <a:ea typeface="Papyrus" charset="0"/>
                <a:cs typeface="Papyrus" charset="0"/>
              </a:rPr>
              <a:t>&gt; </a:t>
            </a:r>
            <a:r>
              <a:rPr lang="en-US" sz="1200" dirty="0" err="1" smtClean="0">
                <a:latin typeface="Courier"/>
                <a:ea typeface="Papyrus" charset="0"/>
                <a:cs typeface="Papyrus" charset="0"/>
              </a:rPr>
              <a:t>gs</a:t>
            </a:r>
            <a:r>
              <a:rPr lang="en-US" sz="1200" dirty="0" smtClean="0">
                <a:latin typeface="Courier"/>
                <a:ea typeface="Papyrus" charset="0"/>
                <a:cs typeface="Papyrus" charset="0"/>
              </a:rPr>
              <a:t> </a:t>
            </a:r>
            <a:r>
              <a:rPr lang="en-US" sz="1200" dirty="0" err="1" smtClean="0">
                <a:latin typeface="Courier"/>
                <a:ea typeface="Papyrus" charset="0"/>
                <a:cs typeface="Papyrus" charset="0"/>
              </a:rPr>
              <a:t>my_gmt_script.sh.ps</a:t>
            </a:r>
            <a:endParaRPr lang="en-US" sz="1200" dirty="0" smtClean="0">
              <a:latin typeface="Courier"/>
              <a:ea typeface="Papyrus" charset="0"/>
              <a:cs typeface="Papyrus" charset="0"/>
            </a:endParaRPr>
          </a:p>
          <a:p>
            <a:pPr algn="l">
              <a:spcBef>
                <a:spcPts val="0"/>
              </a:spcBef>
            </a:pPr>
            <a:r>
              <a:rPr lang="en-US" sz="1200" dirty="0" smtClean="0">
                <a:latin typeface="Courier"/>
                <a:ea typeface="Papyrus" charset="0"/>
                <a:cs typeface="Papyrus" charset="0"/>
              </a:rPr>
              <a:t>&gt; !vi</a:t>
            </a:r>
          </a:p>
          <a:p>
            <a:pPr algn="l">
              <a:spcBef>
                <a:spcPts val="0"/>
              </a:spcBef>
            </a:pPr>
            <a:r>
              <a:rPr lang="en-US" sz="1200" dirty="0" smtClean="0">
                <a:latin typeface="Courier"/>
                <a:ea typeface="Papyrus" charset="0"/>
                <a:cs typeface="Papyrus" charset="0"/>
              </a:rPr>
              <a:t>&gt; !my</a:t>
            </a:r>
          </a:p>
          <a:p>
            <a:pPr algn="l">
              <a:spcBef>
                <a:spcPts val="0"/>
              </a:spcBef>
            </a:pPr>
            <a:r>
              <a:rPr lang="en-US" sz="1200" dirty="0" smtClean="0">
                <a:latin typeface="Courier"/>
                <a:ea typeface="Papyrus" charset="0"/>
                <a:cs typeface="Papyrus" charset="0"/>
              </a:rPr>
              <a:t>&gt; !</a:t>
            </a:r>
            <a:r>
              <a:rPr lang="en-US" sz="1200" dirty="0" err="1" smtClean="0">
                <a:latin typeface="Courier"/>
                <a:ea typeface="Papyrus" charset="0"/>
                <a:cs typeface="Papyrus" charset="0"/>
              </a:rPr>
              <a:t>gs</a:t>
            </a:r>
            <a:endParaRPr lang="en-US" sz="1200" dirty="0" smtClean="0">
              <a:latin typeface="Courier"/>
              <a:ea typeface="Papyrus" charset="0"/>
              <a:cs typeface="Papyrus" charset="0"/>
            </a:endParaRPr>
          </a:p>
          <a:p>
            <a:pPr algn="l">
              <a:spcBef>
                <a:spcPts val="0"/>
              </a:spcBef>
            </a:pPr>
            <a:endParaRPr lang="en-US" sz="1200" dirty="0" smtClean="0">
              <a:latin typeface="Courier"/>
              <a:ea typeface="Papyrus" charset="0"/>
              <a:cs typeface="Papyrus" charset="0"/>
            </a:endParaRPr>
          </a:p>
          <a:p>
            <a:pPr>
              <a:spcBef>
                <a:spcPts val="0"/>
              </a:spcBef>
            </a:pPr>
            <a:endParaRPr lang="en-US" dirty="0" smtClean="0">
              <a:latin typeface="Papyrus" charset="0"/>
              <a:ea typeface="Papyrus" charset="0"/>
              <a:cs typeface="Papyrus" charset="0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w</a:t>
            </a: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hile developing a GMT script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3255C1-C2F6-9D4E-A949-2A6CF0D78E2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3255C1-C2F6-9D4E-A949-2A6CF0D78E2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029200" y="1460718"/>
            <a:ext cx="41148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Look at outputs.</a:t>
            </a:r>
          </a:p>
          <a:p>
            <a:pPr>
              <a:spcBef>
                <a:spcPct val="50000"/>
              </a:spcBef>
            </a:pPr>
            <a:endParaRPr lang="en-US" dirty="0" smtClean="0">
              <a:latin typeface="Papyrus" charset="0"/>
              <a:ea typeface="Papyrus" charset="0"/>
              <a:cs typeface="Papyrus" charset="0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Problem fixed.</a:t>
            </a:r>
          </a:p>
          <a:p>
            <a:pPr>
              <a:spcBef>
                <a:spcPct val="50000"/>
              </a:spcBef>
            </a:pPr>
            <a:endParaRPr lang="en-US" dirty="0" smtClean="0">
              <a:latin typeface="Papyrus" charset="0"/>
              <a:ea typeface="Papyrus" charset="0"/>
              <a:cs typeface="Papyrus" charset="0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Still a few single day problems – ignore for now.</a:t>
            </a:r>
          </a:p>
        </p:txBody>
      </p:sp>
      <p:pic>
        <p:nvPicPr>
          <p:cNvPr id="6" name="Picture 5" descr="common problem fix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474662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3255C1-C2F6-9D4E-A949-2A6CF0D78E2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228665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000" dirty="0" smtClean="0">
                <a:latin typeface="Courier"/>
              </a:rPr>
              <a:t>#!/bin/</a:t>
            </a:r>
            <a:r>
              <a:rPr lang="en-US" sz="1000" dirty="0" err="1" smtClean="0">
                <a:latin typeface="Courier"/>
              </a:rPr>
              <a:t>sh</a:t>
            </a:r>
            <a:endParaRPr lang="en-US" sz="1000" dirty="0" smtClean="0">
              <a:latin typeface="Courier"/>
            </a:endParaRPr>
          </a:p>
          <a:p>
            <a:pPr algn="l"/>
            <a:r>
              <a:rPr lang="en-US" sz="1000" dirty="0" smtClean="0">
                <a:latin typeface="Courier"/>
              </a:rPr>
              <a:t>YR=2009</a:t>
            </a:r>
          </a:p>
          <a:p>
            <a:pPr algn="l"/>
            <a:r>
              <a:rPr lang="en-US" sz="1000" dirty="0" smtClean="0">
                <a:latin typeface="Courier"/>
              </a:rPr>
              <a:t>START=015</a:t>
            </a:r>
          </a:p>
          <a:p>
            <a:pPr algn="l"/>
            <a:r>
              <a:rPr lang="en-US" sz="1000" dirty="0" smtClean="0">
                <a:latin typeface="Courier"/>
              </a:rPr>
              <a:t>FINIS=365</a:t>
            </a:r>
          </a:p>
          <a:p>
            <a:pPr algn="l"/>
            <a:r>
              <a:rPr lang="en-US" sz="1000" dirty="0" smtClean="0">
                <a:latin typeface="Courier"/>
              </a:rPr>
              <a:t>YREXT=-</a:t>
            </a:r>
            <a:r>
              <a:rPr lang="en-US" sz="1000" dirty="0" err="1" smtClean="0">
                <a:latin typeface="Courier"/>
              </a:rPr>
              <a:t>yrext</a:t>
            </a:r>
            <a:endParaRPr lang="en-US" sz="1000" dirty="0" smtClean="0">
              <a:latin typeface="Courier"/>
            </a:endParaRPr>
          </a:p>
          <a:p>
            <a:pPr algn="l"/>
            <a:endParaRPr lang="en-US" sz="1000" dirty="0" smtClean="0">
              <a:latin typeface="Courier"/>
            </a:endParaRPr>
          </a:p>
          <a:p>
            <a:pPr algn="l"/>
            <a:r>
              <a:rPr lang="en-US" sz="1000" dirty="0" smtClean="0">
                <a:latin typeface="Courier"/>
              </a:rPr>
              <a:t>#daily position estimation of your data plus some stations from global nets</a:t>
            </a:r>
            <a:endParaRPr lang="en-US" sz="1000" dirty="0" smtClean="0">
              <a:latin typeface="Courier"/>
            </a:endParaRPr>
          </a:p>
          <a:p>
            <a:pPr algn="l"/>
            <a:r>
              <a:rPr lang="en-US" sz="1000" dirty="0" err="1" smtClean="0">
                <a:latin typeface="Courier"/>
              </a:rPr>
              <a:t>sh_gamit</a:t>
            </a:r>
            <a:r>
              <a:rPr lang="en-US" sz="1000" dirty="0" smtClean="0">
                <a:latin typeface="Courier"/>
              </a:rPr>
              <a:t> </a:t>
            </a:r>
            <a:r>
              <a:rPr lang="en-US" sz="1000" dirty="0" smtClean="0">
                <a:latin typeface="Courier"/>
              </a:rPr>
              <a:t>-</a:t>
            </a:r>
            <a:r>
              <a:rPr lang="en-US" sz="1000" dirty="0" err="1" smtClean="0">
                <a:latin typeface="Courier"/>
              </a:rPr>
              <a:t>s</a:t>
            </a:r>
            <a:r>
              <a:rPr lang="en-US" sz="1000" dirty="0" smtClean="0">
                <a:latin typeface="Courier"/>
              </a:rPr>
              <a:t> $YR $START $FINIS -</a:t>
            </a:r>
            <a:r>
              <a:rPr lang="en-US" sz="1000" dirty="0" err="1" smtClean="0">
                <a:latin typeface="Courier"/>
              </a:rPr>
              <a:t>expt</a:t>
            </a:r>
            <a:r>
              <a:rPr lang="en-US" sz="1000" dirty="0" smtClean="0">
                <a:latin typeface="Courier"/>
              </a:rPr>
              <a:t> same -orbit IGSF -</a:t>
            </a:r>
            <a:r>
              <a:rPr lang="en-US" sz="1000" dirty="0" err="1" smtClean="0">
                <a:latin typeface="Courier"/>
              </a:rPr>
              <a:t>copt</a:t>
            </a:r>
            <a:r>
              <a:rPr lang="en-US" sz="1000" dirty="0" smtClean="0">
                <a:latin typeface="Courier"/>
              </a:rPr>
              <a:t> </a:t>
            </a:r>
            <a:r>
              <a:rPr lang="en-US" sz="1000" dirty="0" err="1" smtClean="0">
                <a:latin typeface="Courier"/>
              </a:rPr>
              <a:t>x</a:t>
            </a:r>
            <a:r>
              <a:rPr lang="en-US" sz="1000" dirty="0" smtClean="0">
                <a:latin typeface="Courier"/>
              </a:rPr>
              <a:t> </a:t>
            </a:r>
            <a:r>
              <a:rPr lang="en-US" sz="1000" dirty="0" err="1" smtClean="0">
                <a:latin typeface="Courier"/>
              </a:rPr>
              <a:t>k</a:t>
            </a:r>
            <a:r>
              <a:rPr lang="en-US" sz="1000" dirty="0" smtClean="0">
                <a:latin typeface="Courier"/>
              </a:rPr>
              <a:t> </a:t>
            </a:r>
            <a:r>
              <a:rPr lang="en-US" sz="1000" dirty="0" err="1" smtClean="0">
                <a:latin typeface="Courier"/>
              </a:rPr>
              <a:t>p</a:t>
            </a:r>
            <a:r>
              <a:rPr lang="en-US" sz="1000" dirty="0" smtClean="0">
                <a:latin typeface="Courier"/>
              </a:rPr>
              <a:t> -</a:t>
            </a:r>
            <a:r>
              <a:rPr lang="en-US" sz="1000" dirty="0" err="1" smtClean="0">
                <a:latin typeface="Courier"/>
              </a:rPr>
              <a:t>dopt</a:t>
            </a:r>
            <a:r>
              <a:rPr lang="en-US" sz="1000" dirty="0" smtClean="0">
                <a:latin typeface="Courier"/>
              </a:rPr>
              <a:t> </a:t>
            </a:r>
            <a:r>
              <a:rPr lang="en-US" sz="1000" dirty="0" err="1" smtClean="0">
                <a:latin typeface="Courier"/>
              </a:rPr>
              <a:t>c</a:t>
            </a:r>
            <a:r>
              <a:rPr lang="en-US" sz="1000" dirty="0" smtClean="0">
                <a:latin typeface="Courier"/>
              </a:rPr>
              <a:t> </a:t>
            </a:r>
            <a:r>
              <a:rPr lang="en-US" sz="1000" dirty="0" err="1" smtClean="0">
                <a:latin typeface="Courier"/>
              </a:rPr>
              <a:t>ao</a:t>
            </a:r>
            <a:r>
              <a:rPr lang="en-US" sz="1000" dirty="0" smtClean="0">
                <a:latin typeface="Courier"/>
              </a:rPr>
              <a:t> -</a:t>
            </a:r>
            <a:r>
              <a:rPr lang="en-US" sz="1000" dirty="0" err="1" smtClean="0">
                <a:latin typeface="Courier"/>
              </a:rPr>
              <a:t>remakex</a:t>
            </a:r>
            <a:r>
              <a:rPr lang="en-US" sz="1000" dirty="0" smtClean="0">
                <a:latin typeface="Courier"/>
              </a:rPr>
              <a:t> Y $YREXT &gt; </a:t>
            </a:r>
            <a:r>
              <a:rPr lang="en-US" sz="1000" dirty="0" err="1" smtClean="0">
                <a:latin typeface="Courier"/>
              </a:rPr>
              <a:t>sh_gamit.log</a:t>
            </a:r>
            <a:endParaRPr lang="en-US" sz="1000" dirty="0" smtClean="0">
              <a:latin typeface="Courier"/>
            </a:endParaRPr>
          </a:p>
          <a:p>
            <a:pPr algn="l"/>
            <a:endParaRPr lang="en-US" sz="1000" dirty="0" smtClean="0">
              <a:latin typeface="Courier"/>
            </a:endParaRPr>
          </a:p>
          <a:p>
            <a:pPr algn="l"/>
            <a:r>
              <a:rPr lang="en-US" sz="1000" dirty="0" smtClean="0">
                <a:latin typeface="Courier"/>
              </a:rPr>
              <a:t>#now combine your daily results with those of processing center</a:t>
            </a:r>
          </a:p>
          <a:p>
            <a:pPr algn="l"/>
            <a:r>
              <a:rPr lang="en-US" sz="1000" dirty="0" smtClean="0">
                <a:latin typeface="Courier"/>
              </a:rPr>
              <a:t>#first clean up a </a:t>
            </a:r>
            <a:r>
              <a:rPr lang="en-US" sz="1000" dirty="0" smtClean="0">
                <a:latin typeface="Courier"/>
              </a:rPr>
              <a:t>little so you don’t use old </a:t>
            </a:r>
            <a:r>
              <a:rPr lang="en-US" sz="1000" dirty="0" err="1" smtClean="0">
                <a:latin typeface="Courier"/>
              </a:rPr>
              <a:t>cmd</a:t>
            </a:r>
            <a:r>
              <a:rPr lang="en-US" sz="1000" dirty="0" smtClean="0">
                <a:latin typeface="Courier"/>
              </a:rPr>
              <a:t> files, etc.</a:t>
            </a:r>
          </a:p>
          <a:p>
            <a:pPr algn="l"/>
            <a:r>
              <a:rPr lang="en-US" sz="1000" dirty="0" err="1" smtClean="0">
                <a:latin typeface="Courier"/>
              </a:rPr>
              <a:t>cd</a:t>
            </a:r>
            <a:r>
              <a:rPr lang="en-US" sz="1000" dirty="0" smtClean="0">
                <a:latin typeface="Courier"/>
              </a:rPr>
              <a:t> </a:t>
            </a:r>
            <a:r>
              <a:rPr lang="en-US" sz="1000" dirty="0" err="1" smtClean="0">
                <a:latin typeface="Courier"/>
              </a:rPr>
              <a:t>gsoln</a:t>
            </a:r>
            <a:endParaRPr lang="en-US" sz="1000" dirty="0" smtClean="0">
              <a:latin typeface="Courier"/>
            </a:endParaRPr>
          </a:p>
          <a:p>
            <a:pPr algn="l"/>
            <a:r>
              <a:rPr lang="en-US" sz="1000" dirty="0" smtClean="0">
                <a:latin typeface="Courier"/>
              </a:rPr>
              <a:t>\</a:t>
            </a:r>
            <a:r>
              <a:rPr lang="en-US" sz="1000" dirty="0" err="1" smtClean="0">
                <a:latin typeface="Courier"/>
              </a:rPr>
              <a:t>rm</a:t>
            </a:r>
            <a:r>
              <a:rPr lang="en-US" sz="1000" dirty="0" smtClean="0">
                <a:latin typeface="Courier"/>
              </a:rPr>
              <a:t> </a:t>
            </a:r>
            <a:r>
              <a:rPr lang="en-US" sz="1000" dirty="0" err="1" smtClean="0">
                <a:latin typeface="Courier"/>
              </a:rPr>
              <a:t>globk_comb.cmd</a:t>
            </a:r>
            <a:endParaRPr lang="en-US" sz="1000" dirty="0" smtClean="0">
              <a:latin typeface="Courier"/>
            </a:endParaRPr>
          </a:p>
          <a:p>
            <a:pPr algn="l"/>
            <a:r>
              <a:rPr lang="en-US" sz="1000" dirty="0" smtClean="0">
                <a:latin typeface="Courier"/>
              </a:rPr>
              <a:t>\</a:t>
            </a:r>
            <a:r>
              <a:rPr lang="en-US" sz="1000" dirty="0" err="1" smtClean="0">
                <a:latin typeface="Courier"/>
              </a:rPr>
              <a:t>rm</a:t>
            </a:r>
            <a:r>
              <a:rPr lang="en-US" sz="1000" dirty="0" smtClean="0">
                <a:latin typeface="Courier"/>
              </a:rPr>
              <a:t> </a:t>
            </a:r>
            <a:r>
              <a:rPr lang="en-US" sz="1000" dirty="0" err="1" smtClean="0">
                <a:latin typeface="Courier"/>
              </a:rPr>
              <a:t>glorg_comb.cmd</a:t>
            </a:r>
            <a:endParaRPr lang="en-US" sz="1000" dirty="0" smtClean="0">
              <a:latin typeface="Courier"/>
            </a:endParaRPr>
          </a:p>
          <a:p>
            <a:pPr algn="l"/>
            <a:r>
              <a:rPr lang="en-US" sz="1000" dirty="0" smtClean="0">
                <a:latin typeface="Courier"/>
              </a:rPr>
              <a:t>\</a:t>
            </a:r>
            <a:r>
              <a:rPr lang="en-US" sz="1000" dirty="0" err="1" smtClean="0">
                <a:latin typeface="Courier"/>
              </a:rPr>
              <a:t>rm</a:t>
            </a:r>
            <a:r>
              <a:rPr lang="en-US" sz="1000" dirty="0" smtClean="0">
                <a:latin typeface="Courier"/>
              </a:rPr>
              <a:t> *.org</a:t>
            </a:r>
          </a:p>
          <a:p>
            <a:pPr algn="l"/>
            <a:r>
              <a:rPr lang="en-US" sz="1000" dirty="0" smtClean="0">
                <a:latin typeface="Courier"/>
              </a:rPr>
              <a:t>\</a:t>
            </a:r>
            <a:r>
              <a:rPr lang="en-US" sz="1000" dirty="0" err="1" smtClean="0">
                <a:latin typeface="Courier"/>
              </a:rPr>
              <a:t>rm</a:t>
            </a:r>
            <a:r>
              <a:rPr lang="en-US" sz="1000" dirty="0" smtClean="0">
                <a:latin typeface="Courier"/>
              </a:rPr>
              <a:t> *.</a:t>
            </a:r>
            <a:r>
              <a:rPr lang="en-US" sz="1000" dirty="0" err="1" smtClean="0">
                <a:latin typeface="Courier"/>
              </a:rPr>
              <a:t>prt</a:t>
            </a:r>
            <a:endParaRPr lang="en-US" sz="1000" dirty="0" smtClean="0">
              <a:latin typeface="Courier"/>
            </a:endParaRPr>
          </a:p>
          <a:p>
            <a:pPr algn="l"/>
            <a:r>
              <a:rPr lang="en-US" sz="1000" dirty="0" smtClean="0">
                <a:latin typeface="Courier"/>
              </a:rPr>
              <a:t>\</a:t>
            </a:r>
            <a:r>
              <a:rPr lang="en-US" sz="1000" dirty="0" err="1" smtClean="0">
                <a:latin typeface="Courier"/>
              </a:rPr>
              <a:t>rm</a:t>
            </a:r>
            <a:r>
              <a:rPr lang="en-US" sz="1000" dirty="0" smtClean="0">
                <a:latin typeface="Courier"/>
              </a:rPr>
              <a:t> *.log</a:t>
            </a:r>
          </a:p>
          <a:p>
            <a:pPr algn="l"/>
            <a:r>
              <a:rPr lang="en-US" sz="1000" dirty="0" err="1" smtClean="0">
                <a:latin typeface="Courier"/>
              </a:rPr>
              <a:t>cd</a:t>
            </a:r>
            <a:r>
              <a:rPr lang="en-US" sz="1000" dirty="0" smtClean="0">
                <a:latin typeface="Courier"/>
              </a:rPr>
              <a:t> ..</a:t>
            </a:r>
            <a:endParaRPr lang="en-US" sz="1000" dirty="0" smtClean="0">
              <a:latin typeface="Courier"/>
            </a:endParaRPr>
          </a:p>
          <a:p>
            <a:pPr algn="l"/>
            <a:r>
              <a:rPr lang="en-US" sz="1000" dirty="0" err="1" smtClean="0">
                <a:latin typeface="Courier"/>
              </a:rPr>
              <a:t>sh_glred</a:t>
            </a:r>
            <a:r>
              <a:rPr lang="en-US" sz="1000" dirty="0" smtClean="0">
                <a:latin typeface="Courier"/>
              </a:rPr>
              <a:t> </a:t>
            </a:r>
            <a:r>
              <a:rPr lang="en-US" sz="1000" dirty="0" smtClean="0">
                <a:latin typeface="Courier"/>
              </a:rPr>
              <a:t>-</a:t>
            </a:r>
            <a:r>
              <a:rPr lang="en-US" sz="1000" dirty="0" err="1" smtClean="0">
                <a:latin typeface="Courier"/>
              </a:rPr>
              <a:t>expt</a:t>
            </a:r>
            <a:r>
              <a:rPr lang="en-US" sz="1000" dirty="0" smtClean="0">
                <a:latin typeface="Courier"/>
              </a:rPr>
              <a:t> same -</a:t>
            </a:r>
            <a:r>
              <a:rPr lang="en-US" sz="1000" dirty="0" err="1" smtClean="0">
                <a:latin typeface="Courier"/>
              </a:rPr>
              <a:t>s</a:t>
            </a:r>
            <a:r>
              <a:rPr lang="en-US" sz="1000" dirty="0" smtClean="0">
                <a:latin typeface="Courier"/>
              </a:rPr>
              <a:t> $YR $START $YR $FINIS  -net MIT -opt H G E F $YREXT &gt; </a:t>
            </a:r>
            <a:r>
              <a:rPr lang="en-US" sz="1000" dirty="0" err="1" smtClean="0">
                <a:latin typeface="Courier"/>
              </a:rPr>
              <a:t>sh_glred.log</a:t>
            </a:r>
            <a:endParaRPr lang="en-US" sz="1000" dirty="0" smtClean="0">
              <a:latin typeface="Courier"/>
            </a:endParaRPr>
          </a:p>
          <a:p>
            <a:pPr algn="l"/>
            <a:endParaRPr lang="en-US" sz="1000" dirty="0" smtClean="0">
              <a:latin typeface="Courier"/>
            </a:endParaRPr>
          </a:p>
          <a:p>
            <a:pPr algn="l"/>
            <a:r>
              <a:rPr lang="en-US" sz="1000" dirty="0" smtClean="0">
                <a:latin typeface="Courier"/>
              </a:rPr>
              <a:t>#make list stations to process for velocities</a:t>
            </a:r>
            <a:endParaRPr lang="en-US" sz="1000" dirty="0" smtClean="0">
              <a:latin typeface="Courier"/>
            </a:endParaRPr>
          </a:p>
          <a:p>
            <a:pPr algn="l"/>
            <a:r>
              <a:rPr lang="en-US" sz="1000" dirty="0" err="1" smtClean="0">
                <a:latin typeface="Courier"/>
              </a:rPr>
              <a:t>cd</a:t>
            </a:r>
            <a:r>
              <a:rPr lang="en-US" sz="1000" dirty="0" smtClean="0">
                <a:latin typeface="Courier"/>
              </a:rPr>
              <a:t> </a:t>
            </a:r>
            <a:r>
              <a:rPr lang="en-US" sz="1000" dirty="0" err="1" smtClean="0">
                <a:latin typeface="Courier"/>
              </a:rPr>
              <a:t>gsoln</a:t>
            </a:r>
            <a:endParaRPr lang="en-US" sz="1000" dirty="0" smtClean="0">
              <a:latin typeface="Courier"/>
            </a:endParaRPr>
          </a:p>
          <a:p>
            <a:pPr algn="l"/>
            <a:r>
              <a:rPr lang="en-US" sz="1000" dirty="0" err="1" smtClean="0">
                <a:latin typeface="Courier"/>
              </a:rPr>
              <a:t>create_gdl.sh</a:t>
            </a:r>
            <a:endParaRPr lang="en-US" sz="1000" dirty="0" smtClean="0">
              <a:latin typeface="Courier"/>
            </a:endParaRPr>
          </a:p>
          <a:p>
            <a:pPr algn="l"/>
            <a:r>
              <a:rPr lang="en-US" sz="1000" dirty="0" smtClean="0">
                <a:latin typeface="Courier"/>
              </a:rPr>
              <a:t>##make *</a:t>
            </a:r>
            <a:r>
              <a:rPr lang="en-US" sz="1000" dirty="0" err="1" smtClean="0">
                <a:latin typeface="Courier"/>
              </a:rPr>
              <a:t>vel.cmd</a:t>
            </a:r>
            <a:r>
              <a:rPr lang="en-US" sz="1000" dirty="0" smtClean="0">
                <a:latin typeface="Courier"/>
              </a:rPr>
              <a:t>, make </a:t>
            </a:r>
            <a:r>
              <a:rPr lang="en-US" sz="1000" dirty="0" err="1" smtClean="0">
                <a:latin typeface="Courier"/>
              </a:rPr>
              <a:t>uselist</a:t>
            </a:r>
            <a:endParaRPr lang="en-US" sz="1000" dirty="0" smtClean="0">
              <a:latin typeface="Courier"/>
            </a:endParaRPr>
          </a:p>
          <a:p>
            <a:pPr algn="l"/>
            <a:r>
              <a:rPr lang="en-US" sz="1000" dirty="0" smtClean="0">
                <a:latin typeface="Courier"/>
              </a:rPr>
              <a:t>clean </a:t>
            </a:r>
            <a:r>
              <a:rPr lang="en-US" sz="1000" dirty="0" smtClean="0">
                <a:latin typeface="Courier"/>
              </a:rPr>
              <a:t>up</a:t>
            </a:r>
            <a:endParaRPr lang="en-US" sz="1000" dirty="0" smtClean="0">
              <a:latin typeface="Courier"/>
            </a:endParaRPr>
          </a:p>
          <a:p>
            <a:pPr algn="l"/>
            <a:r>
              <a:rPr lang="en-US" sz="1000" dirty="0" smtClean="0">
                <a:latin typeface="Courier"/>
              </a:rPr>
              <a:t>\</a:t>
            </a:r>
            <a:r>
              <a:rPr lang="en-US" sz="1000" dirty="0" err="1" smtClean="0">
                <a:latin typeface="Courier"/>
              </a:rPr>
              <a:t>rm</a:t>
            </a:r>
            <a:r>
              <a:rPr lang="en-US" sz="1000" dirty="0" smtClean="0">
                <a:latin typeface="Courier"/>
              </a:rPr>
              <a:t> </a:t>
            </a:r>
            <a:r>
              <a:rPr lang="en-US" sz="1000" dirty="0" err="1" smtClean="0">
                <a:latin typeface="Courier"/>
              </a:rPr>
              <a:t>same.prt</a:t>
            </a:r>
            <a:endParaRPr lang="en-US" sz="1000" dirty="0" smtClean="0">
              <a:latin typeface="Courier"/>
            </a:endParaRPr>
          </a:p>
          <a:p>
            <a:pPr algn="l"/>
            <a:r>
              <a:rPr lang="en-US" sz="1000" dirty="0" smtClean="0">
                <a:latin typeface="Courier"/>
              </a:rPr>
              <a:t>\</a:t>
            </a:r>
            <a:r>
              <a:rPr lang="en-US" sz="1000" dirty="0" err="1" smtClean="0">
                <a:latin typeface="Courier"/>
              </a:rPr>
              <a:t>rm</a:t>
            </a:r>
            <a:r>
              <a:rPr lang="en-US" sz="1000" dirty="0" smtClean="0">
                <a:latin typeface="Courier"/>
              </a:rPr>
              <a:t> </a:t>
            </a:r>
            <a:r>
              <a:rPr lang="en-US" sz="1000" dirty="0" err="1" smtClean="0">
                <a:latin typeface="Courier"/>
              </a:rPr>
              <a:t>same.log</a:t>
            </a:r>
            <a:endParaRPr lang="en-US" sz="1000" dirty="0" smtClean="0">
              <a:latin typeface="Courier"/>
            </a:endParaRPr>
          </a:p>
          <a:p>
            <a:pPr algn="l"/>
            <a:r>
              <a:rPr lang="en-US" sz="1000" dirty="0" smtClean="0">
                <a:latin typeface="Courier"/>
              </a:rPr>
              <a:t>\</a:t>
            </a:r>
            <a:r>
              <a:rPr lang="en-US" sz="1000" dirty="0" err="1" smtClean="0">
                <a:latin typeface="Courier"/>
              </a:rPr>
              <a:t>rm</a:t>
            </a:r>
            <a:r>
              <a:rPr lang="en-US" sz="1000" dirty="0" smtClean="0">
                <a:latin typeface="Courier"/>
              </a:rPr>
              <a:t> </a:t>
            </a:r>
            <a:r>
              <a:rPr lang="en-US" sz="1000" dirty="0" err="1" smtClean="0">
                <a:latin typeface="Courier"/>
              </a:rPr>
              <a:t>globk_vel.org</a:t>
            </a:r>
            <a:endParaRPr lang="en-US" sz="1000" dirty="0" smtClean="0">
              <a:latin typeface="Courier"/>
            </a:endParaRPr>
          </a:p>
          <a:p>
            <a:pPr algn="l"/>
            <a:r>
              <a:rPr lang="en-US" sz="1000" dirty="0" smtClean="0">
                <a:latin typeface="Courier"/>
              </a:rPr>
              <a:t>#estimate velocities</a:t>
            </a:r>
            <a:endParaRPr lang="en-US" sz="1000" dirty="0" smtClean="0">
              <a:latin typeface="Courier"/>
            </a:endParaRPr>
          </a:p>
          <a:p>
            <a:pPr algn="l"/>
            <a:r>
              <a:rPr lang="en-US" sz="1000" dirty="0" err="1" smtClean="0">
                <a:latin typeface="Courier"/>
              </a:rPr>
              <a:t>globk</a:t>
            </a:r>
            <a:r>
              <a:rPr lang="en-US" sz="1000" dirty="0" smtClean="0">
                <a:latin typeface="Courier"/>
              </a:rPr>
              <a:t> </a:t>
            </a:r>
            <a:r>
              <a:rPr lang="en-US" sz="1000" dirty="0" smtClean="0">
                <a:latin typeface="Courier"/>
              </a:rPr>
              <a:t>6 </a:t>
            </a:r>
            <a:r>
              <a:rPr lang="en-US" sz="1000" dirty="0" err="1" smtClean="0">
                <a:latin typeface="Courier"/>
              </a:rPr>
              <a:t>same.prt</a:t>
            </a:r>
            <a:r>
              <a:rPr lang="en-US" sz="1000" dirty="0" smtClean="0">
                <a:latin typeface="Courier"/>
              </a:rPr>
              <a:t> </a:t>
            </a:r>
            <a:r>
              <a:rPr lang="en-US" sz="1000" dirty="0" err="1" smtClean="0">
                <a:latin typeface="Courier"/>
              </a:rPr>
              <a:t>same.log</a:t>
            </a:r>
            <a:r>
              <a:rPr lang="en-US" sz="1000" dirty="0" smtClean="0">
                <a:latin typeface="Courier"/>
              </a:rPr>
              <a:t> </a:t>
            </a:r>
            <a:r>
              <a:rPr lang="en-US" sz="1000" dirty="0" err="1" smtClean="0">
                <a:latin typeface="Courier"/>
              </a:rPr>
              <a:t>new.gdl</a:t>
            </a:r>
            <a:r>
              <a:rPr lang="en-US" sz="1000" dirty="0" smtClean="0">
                <a:latin typeface="Courier"/>
              </a:rPr>
              <a:t> </a:t>
            </a:r>
            <a:r>
              <a:rPr lang="en-US" sz="1000" dirty="0" err="1" smtClean="0">
                <a:latin typeface="Courier"/>
              </a:rPr>
              <a:t>globk_vel.cmd</a:t>
            </a:r>
            <a:endParaRPr lang="en-US" sz="1000" dirty="0" smtClean="0">
              <a:latin typeface="Courier"/>
            </a:endParaRPr>
          </a:p>
          <a:p>
            <a:pPr algn="l"/>
            <a:r>
              <a:rPr lang="en-US" sz="1000" dirty="0" err="1" smtClean="0">
                <a:latin typeface="Courier"/>
              </a:rPr>
              <a:t>sh_plotvel</a:t>
            </a:r>
            <a:r>
              <a:rPr lang="en-US" sz="1000" dirty="0" smtClean="0">
                <a:latin typeface="Courier"/>
              </a:rPr>
              <a:t> </a:t>
            </a:r>
            <a:r>
              <a:rPr lang="en-US" sz="1000" dirty="0" smtClean="0">
                <a:latin typeface="Courier"/>
              </a:rPr>
              <a:t>-</a:t>
            </a:r>
            <a:r>
              <a:rPr lang="en-US" sz="1000" dirty="0" err="1" smtClean="0">
                <a:latin typeface="Courier"/>
              </a:rPr>
              <a:t>f</a:t>
            </a:r>
            <a:r>
              <a:rPr lang="en-US" sz="1000" dirty="0" smtClean="0">
                <a:latin typeface="Courier"/>
              </a:rPr>
              <a:t> </a:t>
            </a:r>
            <a:r>
              <a:rPr lang="en-US" sz="1000" dirty="0" err="1" smtClean="0">
                <a:latin typeface="Courier"/>
              </a:rPr>
              <a:t>globk_vel.org</a:t>
            </a:r>
            <a:endParaRPr lang="en-US" sz="1000" dirty="0" smtClean="0">
              <a:latin typeface="Courie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572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The rest of the command file.</a:t>
            </a:r>
            <a:endParaRPr lang="en-US" dirty="0" smtClean="0">
              <a:latin typeface="Papyrus" charset="0"/>
              <a:ea typeface="Papyrus" charset="0"/>
              <a:cs typeface="Papyru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3255C1-C2F6-9D4E-A949-2A6CF0D78E2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2311837"/>
            <a:ext cx="91440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000" dirty="0" smtClean="0">
                <a:latin typeface="Courier"/>
              </a:rPr>
              <a:t>#!/bin/</a:t>
            </a:r>
            <a:r>
              <a:rPr lang="en-US" sz="1000" dirty="0" err="1" smtClean="0">
                <a:latin typeface="Courier"/>
              </a:rPr>
              <a:t>csh</a:t>
            </a:r>
            <a:r>
              <a:rPr lang="en-US" sz="1000" dirty="0" smtClean="0">
                <a:latin typeface="Courier"/>
              </a:rPr>
              <a:t> -</a:t>
            </a:r>
            <a:r>
              <a:rPr lang="en-US" sz="1000" dirty="0" err="1" smtClean="0">
                <a:latin typeface="Courier"/>
              </a:rPr>
              <a:t>f</a:t>
            </a:r>
            <a:endParaRPr lang="en-US" sz="1000" dirty="0" smtClean="0">
              <a:latin typeface="Courier"/>
            </a:endParaRPr>
          </a:p>
          <a:p>
            <a:pPr algn="l"/>
            <a:endParaRPr lang="en-US" sz="1000" dirty="0" smtClean="0">
              <a:latin typeface="Courier"/>
            </a:endParaRPr>
          </a:p>
          <a:p>
            <a:pPr algn="l"/>
            <a:r>
              <a:rPr lang="en-US" sz="1000" dirty="0" smtClean="0">
                <a:latin typeface="Courier"/>
              </a:rPr>
              <a:t>set a=1</a:t>
            </a:r>
          </a:p>
          <a:p>
            <a:pPr algn="l"/>
            <a:r>
              <a:rPr lang="en-US" sz="1000" dirty="0" err="1" smtClean="0">
                <a:latin typeface="Courier"/>
              </a:rPr>
              <a:t>ls</a:t>
            </a:r>
            <a:r>
              <a:rPr lang="en-US" sz="1000" dirty="0" smtClean="0">
                <a:latin typeface="Courier"/>
              </a:rPr>
              <a:t> -1 ../glbf/h$1*_</a:t>
            </a:r>
            <a:r>
              <a:rPr lang="en-US" sz="1000" dirty="0" err="1" smtClean="0">
                <a:latin typeface="Courier"/>
              </a:rPr>
              <a:t>same.glx</a:t>
            </a:r>
            <a:r>
              <a:rPr lang="en-US" sz="1000" dirty="0" smtClean="0">
                <a:latin typeface="Courier"/>
              </a:rPr>
              <a:t> &gt;! newtemp1</a:t>
            </a:r>
          </a:p>
          <a:p>
            <a:pPr algn="l"/>
            <a:r>
              <a:rPr lang="en-US" sz="1000" dirty="0" smtClean="0">
                <a:latin typeface="Courier"/>
              </a:rPr>
              <a:t>set </a:t>
            </a:r>
            <a:r>
              <a:rPr lang="en-US" sz="1000" dirty="0" err="1" smtClean="0">
                <a:latin typeface="Courier"/>
              </a:rPr>
              <a:t>nn</a:t>
            </a:r>
            <a:r>
              <a:rPr lang="en-US" sz="1000" dirty="0" smtClean="0">
                <a:latin typeface="Courier"/>
              </a:rPr>
              <a:t>=`cat newtemp1 | </a:t>
            </a:r>
            <a:r>
              <a:rPr lang="en-US" sz="1000" dirty="0" err="1" smtClean="0">
                <a:latin typeface="Courier"/>
              </a:rPr>
              <a:t>wc</a:t>
            </a:r>
            <a:r>
              <a:rPr lang="en-US" sz="1000" dirty="0" smtClean="0">
                <a:latin typeface="Courier"/>
              </a:rPr>
              <a:t> -</a:t>
            </a:r>
            <a:r>
              <a:rPr lang="en-US" sz="1000" dirty="0" err="1" smtClean="0">
                <a:latin typeface="Courier"/>
              </a:rPr>
              <a:t>l</a:t>
            </a:r>
            <a:r>
              <a:rPr lang="en-US" sz="1000" dirty="0" smtClean="0">
                <a:latin typeface="Courier"/>
              </a:rPr>
              <a:t>`</a:t>
            </a:r>
          </a:p>
          <a:p>
            <a:pPr algn="l"/>
            <a:endParaRPr lang="en-US" sz="1000" dirty="0" smtClean="0">
              <a:latin typeface="Courier"/>
            </a:endParaRPr>
          </a:p>
          <a:p>
            <a:pPr algn="l"/>
            <a:r>
              <a:rPr lang="en-US" sz="1000" dirty="0" smtClean="0">
                <a:latin typeface="Courier"/>
              </a:rPr>
              <a:t>#../glbf/h0901011200_same.glx</a:t>
            </a:r>
          </a:p>
          <a:p>
            <a:pPr algn="l"/>
            <a:r>
              <a:rPr lang="en-US" sz="1000" dirty="0" smtClean="0">
                <a:latin typeface="Courier"/>
              </a:rPr>
              <a:t>#000000000111111111122222222223</a:t>
            </a:r>
          </a:p>
          <a:p>
            <a:pPr algn="l"/>
            <a:r>
              <a:rPr lang="en-US" sz="1000" dirty="0" smtClean="0">
                <a:latin typeface="Courier"/>
              </a:rPr>
              <a:t>#123456789012345678901234567890</a:t>
            </a:r>
          </a:p>
          <a:p>
            <a:pPr algn="l"/>
            <a:endParaRPr lang="en-US" sz="1000" dirty="0" smtClean="0">
              <a:latin typeface="Courier"/>
            </a:endParaRPr>
          </a:p>
          <a:p>
            <a:pPr algn="l"/>
            <a:r>
              <a:rPr lang="en-US" sz="1000" dirty="0" err="1" smtClean="0">
                <a:latin typeface="Courier"/>
              </a:rPr>
              <a:t>while($a</a:t>
            </a:r>
            <a:r>
              <a:rPr lang="en-US" sz="1000" dirty="0" smtClean="0">
                <a:latin typeface="Courier"/>
              </a:rPr>
              <a:t> &lt;= $</a:t>
            </a:r>
            <a:r>
              <a:rPr lang="en-US" sz="1000" dirty="0" err="1" smtClean="0">
                <a:latin typeface="Courier"/>
              </a:rPr>
              <a:t>nn</a:t>
            </a:r>
            <a:r>
              <a:rPr lang="en-US" sz="1000" dirty="0" smtClean="0">
                <a:latin typeface="Courier"/>
              </a:rPr>
              <a:t>)</a:t>
            </a:r>
          </a:p>
          <a:p>
            <a:pPr algn="l"/>
            <a:r>
              <a:rPr lang="en-US" sz="1000" dirty="0" smtClean="0">
                <a:latin typeface="Courier"/>
              </a:rPr>
              <a:t>set mm=`head -</a:t>
            </a:r>
            <a:r>
              <a:rPr lang="en-US" sz="1000" dirty="0" err="1" smtClean="0">
                <a:latin typeface="Courier"/>
              </a:rPr>
              <a:t>n$a</a:t>
            </a:r>
            <a:r>
              <a:rPr lang="en-US" sz="1000" dirty="0" smtClean="0">
                <a:latin typeface="Courier"/>
              </a:rPr>
              <a:t> newtemp1 | tail -1 | cut -c12-13`</a:t>
            </a:r>
          </a:p>
          <a:p>
            <a:pPr algn="l"/>
            <a:r>
              <a:rPr lang="en-US" sz="1000" dirty="0" smtClean="0">
                <a:latin typeface="Courier"/>
              </a:rPr>
              <a:t>set </a:t>
            </a:r>
            <a:r>
              <a:rPr lang="en-US" sz="1000" dirty="0" err="1" smtClean="0">
                <a:latin typeface="Courier"/>
              </a:rPr>
              <a:t>dd</a:t>
            </a:r>
            <a:r>
              <a:rPr lang="en-US" sz="1000" dirty="0" smtClean="0">
                <a:latin typeface="Courier"/>
              </a:rPr>
              <a:t>=`head -</a:t>
            </a:r>
            <a:r>
              <a:rPr lang="en-US" sz="1000" dirty="0" err="1" smtClean="0">
                <a:latin typeface="Courier"/>
              </a:rPr>
              <a:t>n$a</a:t>
            </a:r>
            <a:r>
              <a:rPr lang="en-US" sz="1000" dirty="0" smtClean="0">
                <a:latin typeface="Courier"/>
              </a:rPr>
              <a:t> newtemp1 | tail -1 | cut -c14-15`</a:t>
            </a:r>
          </a:p>
          <a:p>
            <a:pPr algn="l"/>
            <a:r>
              <a:rPr lang="en-US" sz="1000" dirty="0" smtClean="0">
                <a:latin typeface="Courier"/>
              </a:rPr>
              <a:t>set yr=`head -</a:t>
            </a:r>
            <a:r>
              <a:rPr lang="en-US" sz="1000" dirty="0" err="1" smtClean="0">
                <a:latin typeface="Courier"/>
              </a:rPr>
              <a:t>n$a</a:t>
            </a:r>
            <a:r>
              <a:rPr lang="en-US" sz="1000" dirty="0" smtClean="0">
                <a:latin typeface="Courier"/>
              </a:rPr>
              <a:t> newtemp1 | tail -1 | cut -c10-11`</a:t>
            </a:r>
          </a:p>
          <a:p>
            <a:pPr algn="l"/>
            <a:r>
              <a:rPr lang="en-US" sz="1000" dirty="0" smtClean="0">
                <a:latin typeface="Courier"/>
              </a:rPr>
              <a:t>set jd1=`</a:t>
            </a:r>
            <a:r>
              <a:rPr lang="en-US" sz="1000" dirty="0" err="1" smtClean="0">
                <a:latin typeface="Courier"/>
              </a:rPr>
              <a:t>doy</a:t>
            </a:r>
            <a:r>
              <a:rPr lang="en-US" sz="1000" dirty="0" smtClean="0">
                <a:latin typeface="Courier"/>
              </a:rPr>
              <a:t> $yr $mm $</a:t>
            </a:r>
            <a:r>
              <a:rPr lang="en-US" sz="1000" dirty="0" err="1" smtClean="0">
                <a:latin typeface="Courier"/>
              </a:rPr>
              <a:t>dd</a:t>
            </a:r>
            <a:r>
              <a:rPr lang="en-US" sz="1000" dirty="0" smtClean="0">
                <a:latin typeface="Courier"/>
              </a:rPr>
              <a:t> | </a:t>
            </a:r>
            <a:r>
              <a:rPr lang="en-US" sz="1000" dirty="0" err="1" smtClean="0">
                <a:latin typeface="Courier"/>
              </a:rPr>
              <a:t>grep</a:t>
            </a:r>
            <a:r>
              <a:rPr lang="en-US" sz="1000" dirty="0" smtClean="0">
                <a:latin typeface="Courier"/>
              </a:rPr>
              <a:t> DOY | cut -c32-35`</a:t>
            </a:r>
          </a:p>
          <a:p>
            <a:pPr algn="l"/>
            <a:r>
              <a:rPr lang="en-US" sz="1000" dirty="0" smtClean="0">
                <a:latin typeface="Courier"/>
              </a:rPr>
              <a:t>set </a:t>
            </a:r>
            <a:r>
              <a:rPr lang="en-US" sz="1000" dirty="0" err="1" smtClean="0">
                <a:latin typeface="Courier"/>
              </a:rPr>
              <a:t>jdd</a:t>
            </a:r>
            <a:r>
              <a:rPr lang="en-US" sz="1000" dirty="0" smtClean="0">
                <a:latin typeface="Courier"/>
              </a:rPr>
              <a:t>=`echo $jd1 | </a:t>
            </a:r>
            <a:r>
              <a:rPr lang="en-US" sz="1000" dirty="0" err="1" smtClean="0">
                <a:latin typeface="Courier"/>
              </a:rPr>
              <a:t>awk</a:t>
            </a:r>
            <a:r>
              <a:rPr lang="en-US" sz="1000" dirty="0" smtClean="0">
                <a:latin typeface="Courier"/>
              </a:rPr>
              <a:t> '{</a:t>
            </a:r>
            <a:r>
              <a:rPr lang="en-US" sz="1000" dirty="0" err="1" smtClean="0">
                <a:latin typeface="Courier"/>
              </a:rPr>
              <a:t>printf</a:t>
            </a:r>
            <a:r>
              <a:rPr lang="en-US" sz="1000" dirty="0" smtClean="0">
                <a:latin typeface="Courier"/>
              </a:rPr>
              <a:t> "%03s",$1}'`</a:t>
            </a:r>
          </a:p>
          <a:p>
            <a:pPr algn="l"/>
            <a:r>
              <a:rPr lang="en-US" sz="1000" dirty="0" smtClean="0">
                <a:latin typeface="Courier"/>
              </a:rPr>
              <a:t>echo "../glbf/h"$yr$mm$dd"1200_same.glx +" &gt;&gt; </a:t>
            </a:r>
            <a:r>
              <a:rPr lang="en-US" sz="1000" dirty="0" err="1" smtClean="0">
                <a:latin typeface="Courier"/>
              </a:rPr>
              <a:t>new.gdl</a:t>
            </a:r>
            <a:endParaRPr lang="en-US" sz="1000" dirty="0" smtClean="0">
              <a:latin typeface="Courier"/>
            </a:endParaRPr>
          </a:p>
          <a:p>
            <a:pPr algn="l"/>
            <a:r>
              <a:rPr lang="en-US" sz="1000" dirty="0" smtClean="0">
                <a:latin typeface="Courier"/>
              </a:rPr>
              <a:t>echo "../</a:t>
            </a:r>
            <a:r>
              <a:rPr lang="en-US" sz="1000" dirty="0" err="1" smtClean="0">
                <a:latin typeface="Courier"/>
              </a:rPr>
              <a:t>glbf/H"$yr$jdd"_MIT.GLX</a:t>
            </a:r>
            <a:r>
              <a:rPr lang="en-US" sz="1000" dirty="0" smtClean="0">
                <a:latin typeface="Courier"/>
              </a:rPr>
              <a:t> 1.0 " &gt;&gt; </a:t>
            </a:r>
            <a:r>
              <a:rPr lang="en-US" sz="1000" dirty="0" err="1" smtClean="0">
                <a:latin typeface="Courier"/>
              </a:rPr>
              <a:t>new.gdl</a:t>
            </a:r>
            <a:endParaRPr lang="en-US" sz="1000" dirty="0" smtClean="0">
              <a:latin typeface="Courier"/>
            </a:endParaRPr>
          </a:p>
          <a:p>
            <a:pPr algn="l"/>
            <a:r>
              <a:rPr lang="en-US" sz="1000" dirty="0" smtClean="0">
                <a:latin typeface="Courier"/>
              </a:rPr>
              <a:t>set a = `</a:t>
            </a:r>
            <a:r>
              <a:rPr lang="en-US" sz="1000" dirty="0" err="1" smtClean="0">
                <a:latin typeface="Courier"/>
              </a:rPr>
              <a:t>expr</a:t>
            </a:r>
            <a:r>
              <a:rPr lang="en-US" sz="1000" dirty="0" smtClean="0">
                <a:latin typeface="Courier"/>
              </a:rPr>
              <a:t> $a + 1`</a:t>
            </a:r>
          </a:p>
          <a:p>
            <a:pPr algn="l"/>
            <a:r>
              <a:rPr lang="en-US" sz="1000" dirty="0" smtClean="0">
                <a:latin typeface="Courier"/>
              </a:rPr>
              <a:t>end</a:t>
            </a:r>
          </a:p>
          <a:p>
            <a:pPr algn="l"/>
            <a:endParaRPr lang="en-US" sz="1000" dirty="0" smtClean="0">
              <a:latin typeface="Courier"/>
            </a:endParaRPr>
          </a:p>
          <a:p>
            <a:pPr algn="l"/>
            <a:r>
              <a:rPr lang="en-US" sz="1000" dirty="0" err="1" smtClean="0">
                <a:latin typeface="Courier"/>
              </a:rPr>
              <a:t>rm</a:t>
            </a:r>
            <a:r>
              <a:rPr lang="en-US" sz="1000" dirty="0" smtClean="0">
                <a:latin typeface="Courier"/>
              </a:rPr>
              <a:t> newtemp1</a:t>
            </a:r>
          </a:p>
          <a:p>
            <a:pPr algn="l"/>
            <a:endParaRPr lang="en-US" sz="1000" dirty="0" smtClean="0">
              <a:latin typeface="Courie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57200"/>
            <a:ext cx="9144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How to make the velocity command data file.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This is dependent on your processing tree and file naming.</a:t>
            </a:r>
            <a:endParaRPr lang="en-US" dirty="0" smtClean="0">
              <a:latin typeface="Papyrus" charset="0"/>
              <a:ea typeface="Papyrus" charset="0"/>
              <a:cs typeface="Papyru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3255C1-C2F6-9D4E-A949-2A6CF0D78E2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32004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000" dirty="0" smtClean="0">
                <a:latin typeface="Courier"/>
              </a:rPr>
              <a:t>#!/bin/</a:t>
            </a:r>
            <a:r>
              <a:rPr lang="en-US" sz="1000" dirty="0" err="1" smtClean="0">
                <a:latin typeface="Courier"/>
              </a:rPr>
              <a:t>sh</a:t>
            </a:r>
            <a:endParaRPr lang="en-US" sz="1000" dirty="0" smtClean="0">
              <a:latin typeface="Courier"/>
            </a:endParaRPr>
          </a:p>
          <a:p>
            <a:pPr algn="l"/>
            <a:r>
              <a:rPr lang="en-US" sz="1000" dirty="0" smtClean="0">
                <a:latin typeface="Courier"/>
              </a:rPr>
              <a:t>YR=2009</a:t>
            </a:r>
          </a:p>
          <a:p>
            <a:pPr algn="l"/>
            <a:r>
              <a:rPr lang="en-US" sz="1000" dirty="0" smtClean="0">
                <a:latin typeface="Courier"/>
              </a:rPr>
              <a:t>START=015</a:t>
            </a:r>
          </a:p>
          <a:p>
            <a:pPr algn="l"/>
            <a:r>
              <a:rPr lang="en-US" sz="1000" dirty="0" smtClean="0">
                <a:latin typeface="Courier"/>
              </a:rPr>
              <a:t>FINIS=365</a:t>
            </a:r>
          </a:p>
          <a:p>
            <a:pPr algn="l"/>
            <a:r>
              <a:rPr lang="en-US" sz="1000" dirty="0" smtClean="0">
                <a:latin typeface="Courier"/>
              </a:rPr>
              <a:t>YREXT=-</a:t>
            </a:r>
            <a:r>
              <a:rPr lang="en-US" sz="1000" dirty="0" err="1" smtClean="0">
                <a:latin typeface="Courier"/>
              </a:rPr>
              <a:t>yrext</a:t>
            </a:r>
            <a:endParaRPr lang="en-US" sz="1000" dirty="0" smtClean="0">
              <a:latin typeface="Courier"/>
            </a:endParaRPr>
          </a:p>
          <a:p>
            <a:pPr algn="l"/>
            <a:endParaRPr lang="en-US" sz="1000" dirty="0" smtClean="0">
              <a:latin typeface="Courier"/>
            </a:endParaRPr>
          </a:p>
          <a:p>
            <a:pPr algn="l"/>
            <a:r>
              <a:rPr lang="en-US" sz="1000" dirty="0" smtClean="0">
                <a:latin typeface="Courier"/>
              </a:rPr>
              <a:t>#daily position estimation of your data plus some stations from global nets</a:t>
            </a:r>
            <a:endParaRPr lang="en-US" sz="1000" dirty="0" smtClean="0">
              <a:latin typeface="Courier"/>
            </a:endParaRPr>
          </a:p>
          <a:p>
            <a:pPr algn="l"/>
            <a:r>
              <a:rPr lang="en-US" sz="1000" dirty="0" err="1" smtClean="0">
                <a:latin typeface="Courier"/>
              </a:rPr>
              <a:t>sh_gamit</a:t>
            </a:r>
            <a:r>
              <a:rPr lang="en-US" sz="1000" dirty="0" smtClean="0">
                <a:latin typeface="Courier"/>
              </a:rPr>
              <a:t> </a:t>
            </a:r>
            <a:r>
              <a:rPr lang="en-US" sz="1000" dirty="0" smtClean="0">
                <a:latin typeface="Courier"/>
              </a:rPr>
              <a:t>-</a:t>
            </a:r>
            <a:r>
              <a:rPr lang="en-US" sz="1000" dirty="0" err="1" smtClean="0">
                <a:latin typeface="Courier"/>
              </a:rPr>
              <a:t>s</a:t>
            </a:r>
            <a:r>
              <a:rPr lang="en-US" sz="1000" dirty="0" smtClean="0">
                <a:latin typeface="Courier"/>
              </a:rPr>
              <a:t> $YR $START $FINIS -</a:t>
            </a:r>
            <a:r>
              <a:rPr lang="en-US" sz="1000" dirty="0" err="1" smtClean="0">
                <a:latin typeface="Courier"/>
              </a:rPr>
              <a:t>expt</a:t>
            </a:r>
            <a:r>
              <a:rPr lang="en-US" sz="1000" dirty="0" smtClean="0">
                <a:latin typeface="Courier"/>
              </a:rPr>
              <a:t> same -orbit IGSF -</a:t>
            </a:r>
            <a:r>
              <a:rPr lang="en-US" sz="1000" dirty="0" err="1" smtClean="0">
                <a:latin typeface="Courier"/>
              </a:rPr>
              <a:t>copt</a:t>
            </a:r>
            <a:r>
              <a:rPr lang="en-US" sz="1000" dirty="0" smtClean="0">
                <a:latin typeface="Courier"/>
              </a:rPr>
              <a:t> </a:t>
            </a:r>
            <a:r>
              <a:rPr lang="en-US" sz="1000" dirty="0" err="1" smtClean="0">
                <a:latin typeface="Courier"/>
              </a:rPr>
              <a:t>x</a:t>
            </a:r>
            <a:r>
              <a:rPr lang="en-US" sz="1000" dirty="0" smtClean="0">
                <a:latin typeface="Courier"/>
              </a:rPr>
              <a:t> </a:t>
            </a:r>
            <a:r>
              <a:rPr lang="en-US" sz="1000" dirty="0" err="1" smtClean="0">
                <a:latin typeface="Courier"/>
              </a:rPr>
              <a:t>k</a:t>
            </a:r>
            <a:r>
              <a:rPr lang="en-US" sz="1000" dirty="0" smtClean="0">
                <a:latin typeface="Courier"/>
              </a:rPr>
              <a:t> </a:t>
            </a:r>
            <a:r>
              <a:rPr lang="en-US" sz="1000" dirty="0" err="1" smtClean="0">
                <a:latin typeface="Courier"/>
              </a:rPr>
              <a:t>p</a:t>
            </a:r>
            <a:r>
              <a:rPr lang="en-US" sz="1000" dirty="0" smtClean="0">
                <a:latin typeface="Courier"/>
              </a:rPr>
              <a:t> -</a:t>
            </a:r>
            <a:r>
              <a:rPr lang="en-US" sz="1000" dirty="0" err="1" smtClean="0">
                <a:latin typeface="Courier"/>
              </a:rPr>
              <a:t>dopt</a:t>
            </a:r>
            <a:r>
              <a:rPr lang="en-US" sz="1000" dirty="0" smtClean="0">
                <a:latin typeface="Courier"/>
              </a:rPr>
              <a:t> </a:t>
            </a:r>
            <a:r>
              <a:rPr lang="en-US" sz="1000" dirty="0" err="1" smtClean="0">
                <a:latin typeface="Courier"/>
              </a:rPr>
              <a:t>c</a:t>
            </a:r>
            <a:r>
              <a:rPr lang="en-US" sz="1000" dirty="0" smtClean="0">
                <a:latin typeface="Courier"/>
              </a:rPr>
              <a:t> </a:t>
            </a:r>
            <a:r>
              <a:rPr lang="en-US" sz="1000" dirty="0" err="1" smtClean="0">
                <a:latin typeface="Courier"/>
              </a:rPr>
              <a:t>ao</a:t>
            </a:r>
            <a:r>
              <a:rPr lang="en-US" sz="1000" dirty="0" smtClean="0">
                <a:latin typeface="Courier"/>
              </a:rPr>
              <a:t> -</a:t>
            </a:r>
            <a:r>
              <a:rPr lang="en-US" sz="1000" dirty="0" err="1" smtClean="0">
                <a:latin typeface="Courier"/>
              </a:rPr>
              <a:t>remakex</a:t>
            </a:r>
            <a:r>
              <a:rPr lang="en-US" sz="1000" dirty="0" smtClean="0">
                <a:latin typeface="Courier"/>
              </a:rPr>
              <a:t> Y $YREXT &gt; </a:t>
            </a:r>
            <a:r>
              <a:rPr lang="en-US" sz="1000" dirty="0" err="1" smtClean="0">
                <a:latin typeface="Courier"/>
              </a:rPr>
              <a:t>sh_gamit.log</a:t>
            </a:r>
            <a:endParaRPr lang="en-US" sz="1000" dirty="0">
              <a:latin typeface="Courie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5720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If you are going to do a test run and then do the same command for a larger data set – use variables.</a:t>
            </a:r>
          </a:p>
          <a:p>
            <a:pPr>
              <a:spcBef>
                <a:spcPct val="50000"/>
              </a:spcBef>
            </a:pPr>
            <a:endParaRPr lang="en-US" dirty="0" smtClean="0">
              <a:latin typeface="Papyrus" charset="0"/>
              <a:ea typeface="Papyrus" charset="0"/>
              <a:cs typeface="Papyrus" charset="0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Also - put in some comments.</a:t>
            </a:r>
            <a:endParaRPr lang="en-US" dirty="0" smtClean="0">
              <a:latin typeface="Papyrus" charset="0"/>
              <a:ea typeface="Papyrus" charset="0"/>
              <a:cs typeface="Papyru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609600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Things </a:t>
            </a: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that trip you up.</a:t>
            </a:r>
          </a:p>
          <a:p>
            <a:pPr>
              <a:spcBef>
                <a:spcPct val="50000"/>
              </a:spcBef>
            </a:pPr>
            <a:endParaRPr lang="en-US" dirty="0" smtClean="0">
              <a:latin typeface="Papyrus" charset="0"/>
              <a:ea typeface="Papyrus" charset="0"/>
              <a:cs typeface="Papyrus" charset="0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Metadata: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You need correct station information in</a:t>
            </a:r>
          </a:p>
          <a:p>
            <a:pPr>
              <a:spcBef>
                <a:spcPct val="50000"/>
              </a:spcBef>
            </a:pPr>
            <a:r>
              <a:rPr lang="en-US" u="sng" dirty="0" err="1" smtClean="0">
                <a:latin typeface="Papyrus" charset="0"/>
                <a:ea typeface="Papyrus" charset="0"/>
                <a:cs typeface="Papyrus" charset="0"/>
              </a:rPr>
              <a:t>station.info</a:t>
            </a: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 (metadata about receiver, antenna, firmware, offsets to reference point, etc.) 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and the</a:t>
            </a:r>
          </a:p>
          <a:p>
            <a:pPr>
              <a:spcBef>
                <a:spcPct val="50000"/>
              </a:spcBef>
            </a:pPr>
            <a:r>
              <a:rPr lang="en-US" u="sng" dirty="0" smtClean="0">
                <a:latin typeface="Papyrus" charset="0"/>
                <a:ea typeface="Papyrus" charset="0"/>
                <a:cs typeface="Papyrus" charset="0"/>
              </a:rPr>
              <a:t>a-priori </a:t>
            </a:r>
            <a:r>
              <a:rPr lang="en-US" u="sng" dirty="0" smtClean="0">
                <a:latin typeface="Papyrus" charset="0"/>
                <a:ea typeface="Papyrus" charset="0"/>
                <a:cs typeface="Papyrus" charset="0"/>
              </a:rPr>
              <a:t>file</a:t>
            </a: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 </a:t>
            </a: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where you need </a:t>
            </a: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a good </a:t>
            </a: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starting location (velocity can be zero)</a:t>
            </a:r>
            <a:endParaRPr lang="en-US" dirty="0" smtClean="0">
              <a:latin typeface="Papyrus" charset="0"/>
              <a:ea typeface="Papyrus" charset="0"/>
              <a:cs typeface="Papyrus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3255C1-C2F6-9D4E-A949-2A6CF0D78E2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144780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You can get the good </a:t>
            </a: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starting location from one of the </a:t>
            </a:r>
            <a:r>
              <a:rPr lang="en-US" dirty="0" err="1" smtClean="0">
                <a:latin typeface="Papyrus" charset="0"/>
                <a:ea typeface="Papyrus" charset="0"/>
                <a:cs typeface="Papyrus" charset="0"/>
              </a:rPr>
              <a:t>rinex</a:t>
            </a: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 processing/location services on the web page.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3255C1-C2F6-9D4E-A949-2A6CF0D78E2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654308"/>
            <a:ext cx="9144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Getting the metadata for station info can be challenging</a:t>
            </a: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dirty="0" smtClean="0">
              <a:latin typeface="Papyrus" charset="0"/>
              <a:ea typeface="Papyrus" charset="0"/>
              <a:cs typeface="Papyrus" charset="0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First see if someone you know has it in a </a:t>
            </a:r>
            <a:r>
              <a:rPr lang="en-US" dirty="0" err="1" smtClean="0">
                <a:latin typeface="Papyrus" charset="0"/>
                <a:ea typeface="Papyrus" charset="0"/>
                <a:cs typeface="Papyrus" charset="0"/>
              </a:rPr>
              <a:t>station.info</a:t>
            </a: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 file already and ask (beg?) them for it.</a:t>
            </a:r>
          </a:p>
          <a:p>
            <a:pPr>
              <a:spcBef>
                <a:spcPct val="50000"/>
              </a:spcBef>
            </a:pPr>
            <a:endParaRPr lang="en-US" dirty="0" smtClean="0">
              <a:latin typeface="Papyrus" charset="0"/>
              <a:ea typeface="Papyrus" charset="0"/>
              <a:cs typeface="Papyrus" charset="0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If not you will have to construct it yourself by trying to get copies of the station logs (usually available in various formats from the GPS archive data servers – but accuracy and currency sometimes questionable).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3255C1-C2F6-9D4E-A949-2A6CF0D78E2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415291"/>
            <a:ext cx="9144000" cy="5909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If you have </a:t>
            </a: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a bad a priori estimate (or a </a:t>
            </a:r>
            <a:r>
              <a:rPr lang="en-US" dirty="0" err="1" smtClean="0">
                <a:latin typeface="Papyrus" charset="0"/>
                <a:ea typeface="Papyrus" charset="0"/>
                <a:cs typeface="Papyrus" charset="0"/>
              </a:rPr>
              <a:t>rinex</a:t>
            </a: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 file has bad observation data) you will probably get a bad </a:t>
            </a:r>
            <a:r>
              <a:rPr lang="en-US" dirty="0" err="1" smtClean="0">
                <a:latin typeface="Papyrus" charset="0"/>
                <a:ea typeface="Papyrus" charset="0"/>
                <a:cs typeface="Papyrus" charset="0"/>
              </a:rPr>
              <a:t>rms</a:t>
            </a: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 in the </a:t>
            </a:r>
            <a:r>
              <a:rPr lang="en-US" dirty="0" err="1" smtClean="0">
                <a:latin typeface="Papyrus" charset="0"/>
                <a:ea typeface="Papyrus" charset="0"/>
                <a:cs typeface="Papyrus" charset="0"/>
              </a:rPr>
              <a:t>qfile</a:t>
            </a: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dirty="0" smtClean="0">
              <a:latin typeface="Papyrus" charset="0"/>
              <a:ea typeface="Papyrus" charset="0"/>
              <a:cs typeface="Papyrus" charset="0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-----</a:t>
            </a:r>
          </a:p>
          <a:p>
            <a:pPr>
              <a:spcBef>
                <a:spcPct val="50000"/>
              </a:spcBef>
            </a:pPr>
            <a:endParaRPr lang="en-US" dirty="0" smtClean="0">
              <a:latin typeface="Papyrus" charset="0"/>
              <a:ea typeface="Papyrus" charset="0"/>
              <a:cs typeface="Papyrus" charset="0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If you are missing metadata in </a:t>
            </a:r>
            <a:r>
              <a:rPr lang="en-US" dirty="0" err="1" smtClean="0">
                <a:latin typeface="Papyrus" charset="0"/>
                <a:ea typeface="Papyrus" charset="0"/>
                <a:cs typeface="Papyrus" charset="0"/>
              </a:rPr>
              <a:t>station.info</a:t>
            </a: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 - it may just run, ignoring the station that does not have the metadata – so the only error will be no results for that station.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It may try to construct the metadata from the </a:t>
            </a:r>
            <a:r>
              <a:rPr lang="en-US" dirty="0" err="1" smtClean="0">
                <a:latin typeface="Papyrus" charset="0"/>
                <a:ea typeface="Papyrus" charset="0"/>
                <a:cs typeface="Papyrus" charset="0"/>
              </a:rPr>
              <a:t>rinex</a:t>
            </a: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 header – things work.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3255C1-C2F6-9D4E-A949-2A6CF0D78E2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15656"/>
            <a:ext cx="9144000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Now is also a good time to select and check your reference stations.</a:t>
            </a:r>
            <a:endParaRPr lang="en-US" dirty="0" smtClean="0">
              <a:latin typeface="Papyrus" charset="0"/>
              <a:ea typeface="Papyrus" charset="0"/>
              <a:cs typeface="Papyrus" charset="0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Make an initial selection of at least 6 well distributed IGS core sites (select from the map on the </a:t>
            </a:r>
            <a:r>
              <a:rPr lang="en-US" dirty="0" err="1" smtClean="0">
                <a:latin typeface="Papyrus" charset="0"/>
                <a:ea typeface="Papyrus" charset="0"/>
                <a:cs typeface="Papyrus" charset="0"/>
              </a:rPr>
              <a:t>igs</a:t>
            </a: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 core sites web page) within a few thousand km of your area of interest.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3255C1-C2F6-9D4E-A949-2A6CF0D78E2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2667000"/>
            <a:ext cx="7702550" cy="41718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flipV="1">
            <a:off x="2667000" y="5486400"/>
            <a:ext cx="838200" cy="304800"/>
          </a:xfrm>
          <a:prstGeom prst="rect">
            <a:avLst/>
          </a:prstGeom>
          <a:noFill/>
          <a:ln w="32258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2971800"/>
            <a:ext cx="9144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000" b="0" dirty="0" err="1" smtClean="0">
                <a:latin typeface="Courier"/>
              </a:rPr>
              <a:t>b</a:t>
            </a:r>
            <a:r>
              <a:rPr lang="en-US" sz="1000" b="0" dirty="0" err="1" smtClean="0">
                <a:latin typeface="Courier"/>
              </a:rPr>
              <a:t>raz</a:t>
            </a:r>
            <a:endParaRPr lang="en-US" sz="1000" b="0" dirty="0" smtClean="0">
              <a:latin typeface="Courier"/>
            </a:endParaRPr>
          </a:p>
          <a:p>
            <a:pPr algn="l">
              <a:spcBef>
                <a:spcPts val="0"/>
              </a:spcBef>
            </a:pPr>
            <a:r>
              <a:rPr lang="en-US" sz="1000" b="0" dirty="0" err="1" smtClean="0">
                <a:latin typeface="Courier"/>
              </a:rPr>
              <a:t>c</a:t>
            </a:r>
            <a:r>
              <a:rPr lang="en-US" sz="1000" b="0" dirty="0" err="1" smtClean="0">
                <a:latin typeface="Courier"/>
              </a:rPr>
              <a:t>hpi</a:t>
            </a:r>
            <a:endParaRPr lang="en-US" sz="1000" b="0" dirty="0" smtClean="0">
              <a:latin typeface="Courier"/>
            </a:endParaRPr>
          </a:p>
          <a:p>
            <a:pPr algn="l">
              <a:spcBef>
                <a:spcPts val="0"/>
              </a:spcBef>
            </a:pPr>
            <a:r>
              <a:rPr lang="en-US" sz="1000" b="0" dirty="0" err="1" smtClean="0">
                <a:latin typeface="Courier"/>
              </a:rPr>
              <a:t>c</a:t>
            </a:r>
            <a:r>
              <a:rPr lang="en-US" sz="1000" b="0" dirty="0" err="1" smtClean="0">
                <a:latin typeface="Courier"/>
              </a:rPr>
              <a:t>onz</a:t>
            </a:r>
            <a:endParaRPr lang="en-US" sz="1000" b="0" dirty="0" smtClean="0">
              <a:latin typeface="Courier"/>
            </a:endParaRPr>
          </a:p>
          <a:p>
            <a:pPr algn="l">
              <a:spcBef>
                <a:spcPts val="0"/>
              </a:spcBef>
            </a:pPr>
            <a:r>
              <a:rPr lang="en-US" sz="1000" b="0" dirty="0" err="1" smtClean="0">
                <a:latin typeface="Courier"/>
              </a:rPr>
              <a:t>h</a:t>
            </a:r>
            <a:r>
              <a:rPr lang="en-US" sz="1000" b="0" dirty="0" err="1" smtClean="0">
                <a:latin typeface="Courier"/>
              </a:rPr>
              <a:t>arb</a:t>
            </a:r>
            <a:endParaRPr lang="en-US" sz="1000" b="0" dirty="0" smtClean="0">
              <a:latin typeface="Courier"/>
            </a:endParaRPr>
          </a:p>
          <a:p>
            <a:pPr algn="l">
              <a:spcBef>
                <a:spcPts val="0"/>
              </a:spcBef>
            </a:pPr>
            <a:r>
              <a:rPr lang="en-US" sz="1000" b="0" dirty="0" err="1" smtClean="0">
                <a:latin typeface="Courier"/>
              </a:rPr>
              <a:t>i</a:t>
            </a:r>
            <a:r>
              <a:rPr lang="en-US" sz="1000" b="0" dirty="0" err="1" smtClean="0">
                <a:latin typeface="Courier"/>
              </a:rPr>
              <a:t>spa</a:t>
            </a:r>
            <a:endParaRPr lang="en-US" sz="1000" b="0" dirty="0" smtClean="0">
              <a:latin typeface="Courier"/>
            </a:endParaRPr>
          </a:p>
          <a:p>
            <a:pPr algn="l">
              <a:spcBef>
                <a:spcPts val="0"/>
              </a:spcBef>
            </a:pPr>
            <a:r>
              <a:rPr lang="en-US" sz="1000" b="0" dirty="0" err="1" smtClean="0">
                <a:latin typeface="Courier"/>
              </a:rPr>
              <a:t>l</a:t>
            </a:r>
            <a:r>
              <a:rPr lang="en-US" sz="1000" b="0" dirty="0" err="1" smtClean="0">
                <a:latin typeface="Courier"/>
              </a:rPr>
              <a:t>pgs</a:t>
            </a:r>
            <a:endParaRPr lang="en-US" sz="1000" b="0" dirty="0" smtClean="0">
              <a:latin typeface="Courier"/>
            </a:endParaRPr>
          </a:p>
          <a:p>
            <a:pPr algn="l">
              <a:spcBef>
                <a:spcPts val="0"/>
              </a:spcBef>
            </a:pPr>
            <a:r>
              <a:rPr lang="en-US" sz="1000" b="0" dirty="0" smtClean="0">
                <a:latin typeface="Courier"/>
              </a:rPr>
              <a:t>m</a:t>
            </a:r>
            <a:r>
              <a:rPr lang="en-US" sz="1000" b="0" dirty="0" smtClean="0">
                <a:latin typeface="Courier"/>
              </a:rPr>
              <a:t>bar</a:t>
            </a:r>
          </a:p>
          <a:p>
            <a:pPr algn="l">
              <a:spcBef>
                <a:spcPts val="0"/>
              </a:spcBef>
            </a:pPr>
            <a:r>
              <a:rPr lang="en-US" sz="1000" b="0" dirty="0" err="1" smtClean="0">
                <a:latin typeface="Courier"/>
              </a:rPr>
              <a:t>n</a:t>
            </a:r>
            <a:r>
              <a:rPr lang="en-US" sz="1000" b="0" dirty="0" err="1" smtClean="0">
                <a:latin typeface="Courier"/>
              </a:rPr>
              <a:t>klg</a:t>
            </a:r>
            <a:endParaRPr lang="en-US" sz="1000" b="0" dirty="0" smtClean="0">
              <a:latin typeface="Courier"/>
            </a:endParaRPr>
          </a:p>
          <a:p>
            <a:pPr algn="l">
              <a:spcBef>
                <a:spcPts val="0"/>
              </a:spcBef>
            </a:pPr>
            <a:r>
              <a:rPr lang="en-US" sz="1000" b="0" dirty="0" err="1" smtClean="0">
                <a:latin typeface="Courier"/>
              </a:rPr>
              <a:t>s</a:t>
            </a:r>
            <a:r>
              <a:rPr lang="en-US" sz="1000" b="0" dirty="0" err="1" smtClean="0">
                <a:latin typeface="Courier"/>
              </a:rPr>
              <a:t>ant</a:t>
            </a:r>
            <a:endParaRPr lang="en-US" sz="1000" b="0" dirty="0" smtClean="0">
              <a:latin typeface="Courier"/>
            </a:endParaRPr>
          </a:p>
          <a:p>
            <a:pPr algn="l">
              <a:spcBef>
                <a:spcPts val="0"/>
              </a:spcBef>
            </a:pPr>
            <a:r>
              <a:rPr lang="en-US" sz="1000" b="0" dirty="0" err="1" smtClean="0">
                <a:latin typeface="Courier"/>
              </a:rPr>
              <a:t>u</a:t>
            </a:r>
            <a:r>
              <a:rPr lang="en-US" sz="1000" b="0" dirty="0" err="1" smtClean="0">
                <a:latin typeface="Courier"/>
              </a:rPr>
              <a:t>nsa</a:t>
            </a:r>
            <a:endParaRPr lang="en-US" sz="1000" b="0" dirty="0" smtClean="0">
              <a:latin typeface="Courier"/>
            </a:endParaRPr>
          </a:p>
          <a:p>
            <a:pPr algn="l">
              <a:spcBef>
                <a:spcPts val="0"/>
              </a:spcBef>
            </a:pPr>
            <a:endParaRPr lang="en-US" sz="1000" b="0" dirty="0" smtClean="0">
              <a:latin typeface="Courier"/>
            </a:endParaRPr>
          </a:p>
          <a:p>
            <a:pPr algn="l">
              <a:spcBef>
                <a:spcPts val="0"/>
              </a:spcBef>
            </a:pPr>
            <a:r>
              <a:rPr lang="en-US" sz="1000" b="0" dirty="0" err="1" smtClean="0">
                <a:latin typeface="Courier"/>
              </a:rPr>
              <a:t>a</a:t>
            </a:r>
            <a:r>
              <a:rPr lang="en-US" sz="1000" b="0" dirty="0" err="1" smtClean="0">
                <a:latin typeface="Courier"/>
              </a:rPr>
              <a:t>req</a:t>
            </a:r>
            <a:endParaRPr lang="en-US" sz="1000" b="0" dirty="0" smtClean="0">
              <a:latin typeface="Courier"/>
            </a:endParaRPr>
          </a:p>
          <a:p>
            <a:pPr algn="l">
              <a:spcBef>
                <a:spcPts val="0"/>
              </a:spcBef>
            </a:pPr>
            <a:r>
              <a:rPr lang="en-US" sz="1000" b="0" dirty="0" err="1" smtClean="0">
                <a:latin typeface="Courier"/>
              </a:rPr>
              <a:t>c</a:t>
            </a:r>
            <a:r>
              <a:rPr lang="en-US" sz="1000" b="0" dirty="0" err="1" smtClean="0">
                <a:latin typeface="Courier"/>
              </a:rPr>
              <a:t>fag</a:t>
            </a:r>
            <a:endParaRPr lang="en-US" sz="1000" b="0" dirty="0" smtClean="0">
              <a:latin typeface="Courier"/>
            </a:endParaRPr>
          </a:p>
          <a:p>
            <a:pPr algn="l">
              <a:spcBef>
                <a:spcPts val="0"/>
              </a:spcBef>
            </a:pPr>
            <a:r>
              <a:rPr lang="en-US" sz="1000" b="0" dirty="0" err="1" smtClean="0">
                <a:latin typeface="Courier"/>
              </a:rPr>
              <a:t>Copo</a:t>
            </a:r>
            <a:endParaRPr lang="en-US" sz="1000" b="0" dirty="0" smtClean="0">
              <a:latin typeface="Courier"/>
            </a:endParaRPr>
          </a:p>
          <a:p>
            <a:pPr algn="l">
              <a:spcBef>
                <a:spcPts val="0"/>
              </a:spcBef>
            </a:pPr>
            <a:r>
              <a:rPr lang="en-US" sz="1000" b="0" dirty="0" err="1" smtClean="0">
                <a:latin typeface="Courier"/>
              </a:rPr>
              <a:t>c</a:t>
            </a:r>
            <a:r>
              <a:rPr lang="en-US" sz="1000" b="0" dirty="0" err="1" smtClean="0">
                <a:latin typeface="Courier"/>
              </a:rPr>
              <a:t>slo</a:t>
            </a:r>
            <a:endParaRPr lang="en-US" sz="1000" b="0" dirty="0" smtClean="0">
              <a:latin typeface="Courier"/>
            </a:endParaRPr>
          </a:p>
          <a:p>
            <a:pPr algn="l">
              <a:spcBef>
                <a:spcPts val="0"/>
              </a:spcBef>
            </a:pPr>
            <a:r>
              <a:rPr lang="en-US" sz="1000" b="0" dirty="0" err="1" smtClean="0">
                <a:latin typeface="Courier"/>
              </a:rPr>
              <a:t>kour</a:t>
            </a:r>
            <a:endParaRPr lang="en-US" sz="1000" b="0" dirty="0" smtClean="0">
              <a:latin typeface="Courier"/>
            </a:endParaRPr>
          </a:p>
          <a:p>
            <a:pPr algn="l">
              <a:spcBef>
                <a:spcPts val="0"/>
              </a:spcBef>
            </a:pPr>
            <a:r>
              <a:rPr lang="en-US" sz="1000" b="0" dirty="0" err="1" smtClean="0">
                <a:latin typeface="Courier"/>
              </a:rPr>
              <a:t>lhcl</a:t>
            </a:r>
            <a:endParaRPr lang="en-US" sz="1000" b="0" dirty="0" smtClean="0">
              <a:latin typeface="Courier"/>
            </a:endParaRPr>
          </a:p>
          <a:p>
            <a:pPr algn="l">
              <a:spcBef>
                <a:spcPts val="0"/>
              </a:spcBef>
            </a:pPr>
            <a:endParaRPr lang="en-US" sz="1000" b="0" dirty="0" smtClean="0">
              <a:latin typeface="Courier"/>
            </a:endParaRPr>
          </a:p>
          <a:p>
            <a:pPr algn="l">
              <a:spcBef>
                <a:spcPts val="0"/>
              </a:spcBef>
            </a:pPr>
            <a:endParaRPr lang="en-US" sz="1000" b="0" dirty="0" smtClean="0">
              <a:latin typeface="Courier"/>
            </a:endParaRPr>
          </a:p>
          <a:p>
            <a:pPr algn="l">
              <a:spcBef>
                <a:spcPts val="0"/>
              </a:spcBef>
            </a:pPr>
            <a:endParaRPr lang="en-US" sz="1000" b="0" dirty="0" smtClean="0">
              <a:latin typeface="Courier"/>
            </a:endParaRPr>
          </a:p>
          <a:p>
            <a:pPr algn="l">
              <a:spcBef>
                <a:spcPts val="0"/>
              </a:spcBef>
            </a:pPr>
            <a:endParaRPr lang="en-US" sz="1000" b="0" dirty="0" smtClean="0">
              <a:latin typeface="Courier"/>
              <a:ea typeface="Papyrus" charset="0"/>
              <a:cs typeface="Papyrus" charset="0"/>
            </a:endParaRPr>
          </a:p>
          <a:p>
            <a:pPr algn="l">
              <a:spcBef>
                <a:spcPts val="0"/>
              </a:spcBef>
            </a:pPr>
            <a:endParaRPr lang="en-US" sz="1000" b="0" dirty="0" smtClean="0">
              <a:latin typeface="Courier"/>
              <a:ea typeface="Papyrus" charset="0"/>
              <a:cs typeface="Papyru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ヒラギノ角ゴ Pro W6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ＭＳ Ｐゴシック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Trek.thmx</Template>
  <TotalTime>21472</TotalTime>
  <Words>1710</Words>
  <Application>Microsoft Macintosh PowerPoint</Application>
  <PresentationFormat>On-screen Show (4:3)</PresentationFormat>
  <Paragraphs>239</Paragraphs>
  <Slides>32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> ceri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Preferred Customer</dc:creator>
  <cp:lastModifiedBy>Robert Smalley</cp:lastModifiedBy>
  <cp:revision>630</cp:revision>
  <dcterms:created xsi:type="dcterms:W3CDTF">2010-12-02T13:20:04Z</dcterms:created>
  <dcterms:modified xsi:type="dcterms:W3CDTF">2010-12-03T00:04:41Z</dcterms:modified>
</cp:coreProperties>
</file>