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23" r:id="rId1"/>
  </p:sldMasterIdLst>
  <p:notesMasterIdLst>
    <p:notesMasterId r:id="rId41"/>
  </p:notesMasterIdLst>
  <p:handoutMasterIdLst>
    <p:handoutMasterId r:id="rId42"/>
  </p:handoutMasterIdLst>
  <p:sldIdLst>
    <p:sldId id="862" r:id="rId2"/>
    <p:sldId id="1872" r:id="rId3"/>
    <p:sldId id="1875" r:id="rId4"/>
    <p:sldId id="1901" r:id="rId5"/>
    <p:sldId id="1902" r:id="rId6"/>
    <p:sldId id="1903" r:id="rId7"/>
    <p:sldId id="1910" r:id="rId8"/>
    <p:sldId id="1904" r:id="rId9"/>
    <p:sldId id="1876" r:id="rId10"/>
    <p:sldId id="1911" r:id="rId11"/>
    <p:sldId id="1874" r:id="rId12"/>
    <p:sldId id="1912" r:id="rId13"/>
    <p:sldId id="1885" r:id="rId14"/>
    <p:sldId id="1915" r:id="rId15"/>
    <p:sldId id="1905" r:id="rId16"/>
    <p:sldId id="1906" r:id="rId17"/>
    <p:sldId id="1907" r:id="rId18"/>
    <p:sldId id="1908" r:id="rId19"/>
    <p:sldId id="1909" r:id="rId20"/>
    <p:sldId id="1913" r:id="rId21"/>
    <p:sldId id="1914" r:id="rId22"/>
    <p:sldId id="1892" r:id="rId23"/>
    <p:sldId id="1886" r:id="rId24"/>
    <p:sldId id="1887" r:id="rId25"/>
    <p:sldId id="1888" r:id="rId26"/>
    <p:sldId id="1889" r:id="rId27"/>
    <p:sldId id="1891" r:id="rId28"/>
    <p:sldId id="1890" r:id="rId29"/>
    <p:sldId id="1883" r:id="rId30"/>
    <p:sldId id="1884" r:id="rId31"/>
    <p:sldId id="1877" r:id="rId32"/>
    <p:sldId id="1916" r:id="rId33"/>
    <p:sldId id="1895" r:id="rId34"/>
    <p:sldId id="1896" r:id="rId35"/>
    <p:sldId id="1897" r:id="rId36"/>
    <p:sldId id="1868" r:id="rId37"/>
    <p:sldId id="1869" r:id="rId38"/>
    <p:sldId id="1870" r:id="rId39"/>
    <p:sldId id="1871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66FFFF"/>
    <a:srgbClr val="66FF33"/>
    <a:srgbClr val="008000"/>
    <a:srgbClr val="00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6347" autoAdjust="0"/>
    <p:restoredTop sz="94660"/>
  </p:normalViewPr>
  <p:slideViewPr>
    <p:cSldViewPr showGuides="1">
      <p:cViewPr>
        <p:scale>
          <a:sx n="150" d="100"/>
          <a:sy n="150" d="100"/>
        </p:scale>
        <p:origin x="-928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200" d="100"/>
          <a:sy n="200" d="100"/>
        </p:scale>
        <p:origin x="-72" y="42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D5AF8F2E-8C3B-CE40-AA1E-6A1DCE69D853}" type="datetime1">
              <a:rPr lang="en-US"/>
              <a:pPr>
                <a:defRPr/>
              </a:pPr>
              <a:t>11/18/10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5AAFEFC7-8058-3141-9F60-EC6D21513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57CADD9E-A6D0-3A48-8394-DBD37C7FB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 Displacement-</a:t>
            </a:r>
            <a:r>
              <a:rPr lang="en-US" dirty="0" err="1" smtClean="0"/>
              <a:t>Strain.pdf</a:t>
            </a:r>
            <a:r>
              <a:rPr lang="en-US" dirty="0" smtClean="0"/>
              <a:t>, Also see - 4 State of </a:t>
            </a:r>
            <a:r>
              <a:rPr lang="en-US" dirty="0" err="1" smtClean="0"/>
              <a:t>Stress.pdf</a:t>
            </a:r>
            <a:r>
              <a:rPr lang="en-US" dirty="0" smtClean="0"/>
              <a:t> and - 5 Earth </a:t>
            </a:r>
            <a:r>
              <a:rPr lang="en-US" dirty="0" err="1" smtClean="0"/>
              <a:t>Materials.pdf</a:t>
            </a:r>
            <a:r>
              <a:rPr lang="en-US" dirty="0" smtClean="0"/>
              <a:t> -- </a:t>
            </a:r>
            <a:r>
              <a:rPr lang="en-US" dirty="0" err="1" smtClean="0"/>
              <a:t>sammonds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DD9E-A6D0-3A48-8394-DBD37C7FBB4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7785-D22A-F441-995E-896CBD9E0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212B-BDD7-FC4E-99A7-B01B75580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6DF1-89BE-2746-81F1-6609C785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1CE6-EABE-D54A-A696-49786AB3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C51A-D195-6B42-A9DB-AFB5D4FD5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A195-1C29-EC4F-8F2B-7A7207266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9AC2-3FF7-0844-B471-6F41A0AEE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CB3E-0513-A544-A280-BA3349CC3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F37A-C01E-CB4F-886E-5B05B9F2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D8BE-E78E-AF42-8560-609F2AEE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E40C-F423-7149-A6A6-F4C17F6E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32E35B81-2718-FA4E-BA76-55937C40F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59" r:id="rId3"/>
    <p:sldLayoutId id="2147484754" r:id="rId4"/>
    <p:sldLayoutId id="2147484760" r:id="rId5"/>
    <p:sldLayoutId id="2147484755" r:id="rId6"/>
    <p:sldLayoutId id="2147484761" r:id="rId7"/>
    <p:sldLayoutId id="2147484762" r:id="rId8"/>
    <p:sldLayoutId id="2147484763" r:id="rId9"/>
    <p:sldLayoutId id="2147484756" r:id="rId10"/>
    <p:sldLayoutId id="21474847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2"/>
        <a:buChar char="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Earth Science Applications of Space Based Geodesy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DES-7355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Papyrus" charset="0"/>
                <a:ea typeface="Papyrus" charset="0"/>
                <a:cs typeface="Papyrus" charset="0"/>
              </a:rPr>
              <a:t>Tu-Th</a:t>
            </a:r>
            <a:r>
              <a:rPr lang="en-US" dirty="0">
                <a:latin typeface="Papyrus" charset="0"/>
                <a:ea typeface="Papyrus" charset="0"/>
                <a:cs typeface="Papyrus" charset="0"/>
              </a:rPr>
              <a:t>                 9:40-11:05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Seminar Room in 3892 Central Ave. (Long building)</a:t>
            </a:r>
          </a:p>
          <a:p>
            <a:pPr>
              <a:spcBef>
                <a:spcPct val="50000"/>
              </a:spcBef>
            </a:pPr>
            <a:endParaRPr lang="en-US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Bob Smalley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Office: 3892 Central Ave, Room 103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678-4929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Office Hours – Wed 14:00-16:00 or if I’m in my office.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Papyrus" charset="0"/>
                <a:ea typeface="Papyrus" charset="0"/>
                <a:cs typeface="Papyrus" charset="0"/>
              </a:rPr>
              <a:t>http://www.ceri.memphis.edu/people/smalley/ESCI7355/ESCI_7355_Applications_of_Space_Based_Geodesy.html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Class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21</a:t>
            </a:r>
          </a:p>
          <a:p>
            <a:pPr>
              <a:spcBef>
                <a:spcPct val="50000"/>
              </a:spcBef>
            </a:pPr>
            <a:endParaRPr lang="en-US" dirty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 descr="thrust_intse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87500"/>
            <a:ext cx="7327900" cy="549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59309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Red – horizontal – zero arbitrary, no change in sign</a:t>
            </a:r>
            <a:endParaRPr lang="en-US" sz="1200" u="sng" dirty="0">
              <a:latin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6539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Blue – vertical</a:t>
            </a:r>
            <a:endParaRPr lang="en-US" sz="1200" dirty="0">
              <a:latin typeface="Papyru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114800" y="23495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886200" y="24257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038600" y="47117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810000" y="47879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854200" y="1958975"/>
            <a:ext cx="2606675" cy="892175"/>
          </a:xfrm>
          <a:custGeom>
            <a:avLst/>
            <a:gdLst>
              <a:gd name="connsiteX0" fmla="*/ 2606675 w 2606675"/>
              <a:gd name="connsiteY0" fmla="*/ 892175 h 892175"/>
              <a:gd name="connsiteX1" fmla="*/ 1670050 w 2606675"/>
              <a:gd name="connsiteY1" fmla="*/ 0 h 892175"/>
              <a:gd name="connsiteX2" fmla="*/ 0 w 2606675"/>
              <a:gd name="connsiteY2" fmla="*/ 0 h 892175"/>
              <a:gd name="connsiteX3" fmla="*/ 6350 w 2606675"/>
              <a:gd name="connsiteY3" fmla="*/ 701675 h 892175"/>
              <a:gd name="connsiteX4" fmla="*/ 1384300 w 2606675"/>
              <a:gd name="connsiteY4" fmla="*/ 695325 h 892175"/>
              <a:gd name="connsiteX5" fmla="*/ 1597025 w 2606675"/>
              <a:gd name="connsiteY5" fmla="*/ 892175 h 892175"/>
              <a:gd name="connsiteX6" fmla="*/ 2606675 w 2606675"/>
              <a:gd name="connsiteY6" fmla="*/ 892175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6675" h="892175">
                <a:moveTo>
                  <a:pt x="2606675" y="892175"/>
                </a:moveTo>
                <a:lnTo>
                  <a:pt x="1670050" y="0"/>
                </a:lnTo>
                <a:lnTo>
                  <a:pt x="0" y="0"/>
                </a:lnTo>
                <a:cubicBezTo>
                  <a:pt x="2117" y="233892"/>
                  <a:pt x="6350" y="701675"/>
                  <a:pt x="6350" y="701675"/>
                </a:cubicBezTo>
                <a:lnTo>
                  <a:pt x="1384300" y="695325"/>
                </a:lnTo>
                <a:lnTo>
                  <a:pt x="1597025" y="892175"/>
                </a:lnTo>
                <a:lnTo>
                  <a:pt x="2606675" y="892175"/>
                </a:lnTo>
                <a:close/>
              </a:path>
            </a:pathLst>
          </a:cu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828800" y="4352925"/>
            <a:ext cx="2606675" cy="892175"/>
          </a:xfrm>
          <a:custGeom>
            <a:avLst/>
            <a:gdLst>
              <a:gd name="connsiteX0" fmla="*/ 2606675 w 2606675"/>
              <a:gd name="connsiteY0" fmla="*/ 892175 h 892175"/>
              <a:gd name="connsiteX1" fmla="*/ 1670050 w 2606675"/>
              <a:gd name="connsiteY1" fmla="*/ 0 h 892175"/>
              <a:gd name="connsiteX2" fmla="*/ 0 w 2606675"/>
              <a:gd name="connsiteY2" fmla="*/ 0 h 892175"/>
              <a:gd name="connsiteX3" fmla="*/ 6350 w 2606675"/>
              <a:gd name="connsiteY3" fmla="*/ 701675 h 892175"/>
              <a:gd name="connsiteX4" fmla="*/ 1384300 w 2606675"/>
              <a:gd name="connsiteY4" fmla="*/ 695325 h 892175"/>
              <a:gd name="connsiteX5" fmla="*/ 1597025 w 2606675"/>
              <a:gd name="connsiteY5" fmla="*/ 892175 h 892175"/>
              <a:gd name="connsiteX6" fmla="*/ 2606675 w 2606675"/>
              <a:gd name="connsiteY6" fmla="*/ 892175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6675" h="892175">
                <a:moveTo>
                  <a:pt x="2606675" y="892175"/>
                </a:moveTo>
                <a:lnTo>
                  <a:pt x="1670050" y="0"/>
                </a:lnTo>
                <a:lnTo>
                  <a:pt x="0" y="0"/>
                </a:lnTo>
                <a:cubicBezTo>
                  <a:pt x="2117" y="233892"/>
                  <a:pt x="6350" y="701675"/>
                  <a:pt x="6350" y="701675"/>
                </a:cubicBezTo>
                <a:lnTo>
                  <a:pt x="1384300" y="695325"/>
                </a:lnTo>
                <a:lnTo>
                  <a:pt x="1597025" y="892175"/>
                </a:lnTo>
                <a:lnTo>
                  <a:pt x="2606675" y="892175"/>
                </a:lnTo>
                <a:close/>
              </a:path>
            </a:pathLst>
          </a:cu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0" y="20079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Papyrus"/>
              </a:rPr>
              <a:t>Locked</a:t>
            </a:r>
          </a:p>
          <a:p>
            <a:pPr algn="l"/>
            <a:endParaRPr lang="en-US" sz="1200" dirty="0" smtClean="0">
              <a:solidFill>
                <a:schemeClr val="bg1"/>
              </a:solidFill>
              <a:latin typeface="Papyrus"/>
            </a:endParaRP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Papyrus"/>
              </a:rPr>
              <a:t>               Freely slipping</a:t>
            </a:r>
            <a:endParaRPr lang="en-US" sz="1200" dirty="0">
              <a:solidFill>
                <a:schemeClr val="bg1"/>
              </a:solidFill>
              <a:latin typeface="Papyru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19400" y="2347912"/>
            <a:ext cx="609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3429000" y="23495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23495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Papyrus"/>
              </a:rPr>
              <a:t>V plate</a:t>
            </a:r>
            <a:endParaRPr lang="en-US" sz="1200" dirty="0">
              <a:solidFill>
                <a:schemeClr val="bg1"/>
              </a:solidFill>
              <a:latin typeface="Papyru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15113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Papyrus"/>
              </a:rPr>
              <a:t>&lt;V plate=</a:t>
            </a:r>
            <a:r>
              <a:rPr lang="en-US" sz="1200" dirty="0" err="1" smtClean="0">
                <a:latin typeface="Papyrus"/>
              </a:rPr>
              <a:t>cos(dip)v_fault</a:t>
            </a:r>
            <a:endParaRPr lang="en-US" sz="1200" dirty="0">
              <a:latin typeface="Papyru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90800" y="18161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Relative velocity across fault – broken into horizontal and vertical components, so don’t get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v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-plate along surface (the desired physics), get horizontal component.</a:t>
            </a:r>
            <a:endParaRPr lang="en-US" b="0" dirty="0" smtClean="0">
              <a:latin typeface="Papyrus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61125"/>
            <a:ext cx="762000" cy="244475"/>
          </a:xfrm>
        </p:spPr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 descr="comp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30299"/>
            <a:ext cx="7327901" cy="5499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52094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Red: co-seismic, + up</a:t>
            </a:r>
            <a:endParaRPr lang="en-US" sz="1200" dirty="0">
              <a:latin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209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Green: interseismic-seismic, + up</a:t>
            </a:r>
            <a:endParaRPr lang="en-US" sz="1200" dirty="0">
              <a:latin typeface="Papyru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625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Vertical –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inter-seismic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and co-seismic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comp_v total cy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1295400"/>
            <a:ext cx="6172201" cy="53721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6258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Vertical –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inter-seismic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and co-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seismic, total cycle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wrt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far field upper plate.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 descr="com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49" y="1219200"/>
            <a:ext cx="7327901" cy="549910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Compare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Savage back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-slip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&amp; down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-dip extension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model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Basically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 descr="com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49" y="1511299"/>
            <a:ext cx="7327901" cy="549910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Horizontal has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tectonics without “fix” (but at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cos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of dip angle), but vertical has whole half of medium on hanging wall side going up (at sin of dip angle)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 descr="xsec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327901" cy="549910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625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Popular variations – multi-segment interplate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 descr="single_xsec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49" y="914400"/>
            <a:ext cx="7327901" cy="54991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625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Compare to single-segment interplate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comp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2700"/>
            <a:ext cx="7327900" cy="54991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Compare single-, multi-segment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horizontal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33600" y="3113544"/>
            <a:ext cx="137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Position of fault changes, otherwise almost the </a:t>
            </a: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same</a:t>
            </a:r>
          </a:p>
          <a:p>
            <a:pPr>
              <a:spcBef>
                <a:spcPct val="50000"/>
              </a:spcBef>
            </a:pPr>
            <a:endParaRPr lang="en-US" sz="1200" b="0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Certainly can’t tell difference with GPS, especially considering where have measurements on land.</a:t>
            </a:r>
            <a:endParaRPr lang="en-US" sz="1200" b="0" dirty="0" smtClean="0">
              <a:latin typeface="Papyrus" charset="0"/>
              <a:ea typeface="Papyrus" charset="0"/>
              <a:cs typeface="Papyrus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247900" y="3924300"/>
            <a:ext cx="2971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86200" y="3290500"/>
            <a:ext cx="3429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Only have GPS measurements </a:t>
            </a: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to right on land</a:t>
            </a:r>
            <a:endParaRPr lang="en-US" sz="1200" b="0" dirty="0" smtClean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24200" y="19812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Typical position of coast</a:t>
            </a:r>
            <a:endParaRPr lang="en-US" sz="1200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 descr="comp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2699"/>
            <a:ext cx="7327900" cy="549910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Compare single-, multi-segment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Vertical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33800" y="46482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Modeling problems (edge effects) – need more segments.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 descr="pb 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99" y="1295400"/>
            <a:ext cx="5651501" cy="4191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Popular variations – fault does not outcrop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(locked at top)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57400" y="30480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971800" y="17526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Typical position of coast</a:t>
            </a:r>
            <a:endParaRPr lang="en-US" sz="1200" b="0" dirty="0" smtClean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568844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Geology, geophysics modeling support this, geodesy can’t see it.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Interplate thrust faulting</a:t>
            </a:r>
            <a:r>
              <a:rPr lang="en-US" b="0" dirty="0" smtClean="0">
                <a:latin typeface="Papyrus"/>
              </a:rPr>
              <a:t>.</a:t>
            </a:r>
          </a:p>
          <a:p>
            <a:pPr>
              <a:spcBef>
                <a:spcPct val="50000"/>
              </a:spcBef>
            </a:pPr>
            <a:endParaRPr lang="en-US" b="0" dirty="0" smtClean="0">
              <a:latin typeface="Papyrus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/>
                <a:ea typeface="Papyrus" charset="0"/>
                <a:cs typeface="Papyrus" charset="0"/>
              </a:rPr>
              <a:t>Co-seismic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 descr="a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95" y="838200"/>
            <a:ext cx="4806705" cy="58039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Going overboard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1512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Single locked fault, does not match GPS data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in central part of profile.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086600" y="4648200"/>
            <a:ext cx="1905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10x topography</a:t>
            </a:r>
          </a:p>
          <a:p>
            <a:pPr>
              <a:spcBef>
                <a:spcPct val="50000"/>
              </a:spcBef>
            </a:pPr>
            <a:r>
              <a:rPr lang="en-US" sz="1200" b="0" dirty="0" err="1" smtClean="0">
                <a:latin typeface="Papyrus" charset="0"/>
                <a:ea typeface="Papyrus" charset="0"/>
                <a:cs typeface="Papyrus" charset="0"/>
              </a:rPr>
              <a:t>Moho</a:t>
            </a:r>
            <a:endParaRPr lang="en-US" sz="1200" b="0" dirty="0" smtClean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Bottom South American Plate</a:t>
            </a:r>
          </a:p>
          <a:p>
            <a:pPr>
              <a:spcBef>
                <a:spcPct val="50000"/>
              </a:spcBef>
            </a:pP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Top </a:t>
            </a: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and bottom of subducting plate and intervening </a:t>
            </a:r>
            <a:r>
              <a:rPr lang="en-US" sz="1200" b="0" dirty="0" err="1" smtClean="0">
                <a:latin typeface="Papyrus" charset="0"/>
                <a:ea typeface="Papyrus" charset="0"/>
                <a:cs typeface="Papyrus" charset="0"/>
              </a:rPr>
              <a:t>asthenosphere</a:t>
            </a: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sz="1200" b="0" dirty="0" smtClean="0">
              <a:latin typeface="Papyrus" charset="0"/>
              <a:ea typeface="Papyrus" charset="0"/>
              <a:cs typeface="Papyrus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181600" y="4800600"/>
            <a:ext cx="2286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562600" y="5105400"/>
            <a:ext cx="22098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562600" y="5486400"/>
            <a:ext cx="2286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791200" y="5867400"/>
            <a:ext cx="1600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 descr="b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99" y="1435100"/>
            <a:ext cx="5588001" cy="51943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Add friction free fault representing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decollement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beneath thin-skinned thrust belt.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 descr="b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62100"/>
            <a:ext cx="5562601" cy="51435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Add friction free fault representing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decollement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beneath thin-skinned thrust belt and “scoop” below main mountains </a:t>
            </a: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(the dashed line geologists are wont to draw there)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 descr="b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96999"/>
            <a:ext cx="5651500" cy="508000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Send “scoop”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all the way to the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moho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/intersection with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subducted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plate.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 descr="b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49" y="139699"/>
            <a:ext cx="5448301" cy="657860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2773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Add friction free extension of plate boundary.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 descr="b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0"/>
            <a:ext cx="5448300" cy="65786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7338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Add friction free extension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of plate boundary and friction free base of upper lithosphere, not crustal structures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 descr="b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49" y="0"/>
            <a:ext cx="5448301" cy="65786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733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F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riction free extension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of plate boundary and friction free base of upper lithosphere, with crustal structures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 descr="b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-381000"/>
            <a:ext cx="5448300" cy="657860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733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F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riction free extension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of plate boundary to 150 km depth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" name="Picture 2" descr="b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-228600"/>
            <a:ext cx="5448300" cy="657860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733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F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riction free extension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of plate boundary and friction free base of upper lithosphere at 150 km depth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700" y="5560536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arker Felt Thin"/>
              </a:rPr>
              <a:t>Horizontal displacement</a:t>
            </a:r>
            <a:endParaRPr lang="en-US" dirty="0">
              <a:latin typeface="Marker Felt Thin"/>
            </a:endParaRPr>
          </a:p>
        </p:txBody>
      </p:sp>
      <p:pic>
        <p:nvPicPr>
          <p:cNvPr id="3" name="Picture 2" descr="ba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6850"/>
            <a:ext cx="5588000" cy="519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8500" y="0"/>
            <a:ext cx="33655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arker Felt Thin"/>
              </a:rPr>
              <a:t>Add freely slipping décollement in back arc crust.</a:t>
            </a:r>
          </a:p>
          <a:p>
            <a:pPr algn="ctr"/>
            <a:endParaRPr lang="en-US" sz="3200" dirty="0" smtClean="0">
              <a:latin typeface="Marker Felt Thin"/>
            </a:endParaRPr>
          </a:p>
          <a:p>
            <a:pPr algn="ctr"/>
            <a:r>
              <a:rPr lang="en-US" sz="3200" dirty="0" smtClean="0">
                <a:latin typeface="Marker Felt Thin"/>
              </a:rPr>
              <a:t>“sucks-up” deformation into crust above décollement to match GPS data.</a:t>
            </a:r>
          </a:p>
          <a:p>
            <a:pPr algn="ctr"/>
            <a:endParaRPr lang="en-US" sz="3200" dirty="0" smtClean="0">
              <a:latin typeface="Marker Felt Thin"/>
            </a:endParaRPr>
          </a:p>
          <a:p>
            <a:pPr algn="ctr"/>
            <a:r>
              <a:rPr lang="en-US" sz="3200" dirty="0" smtClean="0">
                <a:latin typeface="Marker Felt Thin"/>
              </a:rPr>
              <a:t>Still too slow at greater distances.</a:t>
            </a:r>
            <a:endParaRPr lang="en-US" sz="3200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72989"/>
            <a:ext cx="762000" cy="244475"/>
          </a:xfrm>
        </p:spPr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 descr="thrust_e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1211"/>
            <a:ext cx="7391400" cy="6244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371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to right</a:t>
            </a:r>
            <a:endParaRPr lang="en-US" sz="1200" dirty="0">
              <a:latin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962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up</a:t>
            </a:r>
            <a:endParaRPr lang="en-US" sz="1200" dirty="0">
              <a:latin typeface="Papyru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667000" y="990600"/>
            <a:ext cx="533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1219200"/>
            <a:ext cx="533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667000" y="4038600"/>
            <a:ext cx="533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4267200"/>
            <a:ext cx="533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60960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Red – horizontal, + right</a:t>
            </a:r>
            <a:endParaRPr lang="en-US" sz="1200" dirty="0">
              <a:latin typeface="Papyru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5626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Blue – vertical, + up</a:t>
            </a:r>
            <a:endParaRPr lang="en-US" sz="1200" dirty="0">
              <a:latin typeface="Papyru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Co-seismic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,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no tectonics</a:t>
            </a:r>
            <a:endParaRPr lang="en-US" b="0" dirty="0" smtClean="0">
              <a:latin typeface="Papyrus"/>
              <a:ea typeface="Papyrus" charset="0"/>
              <a:cs typeface="Papyru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1143000"/>
            <a:ext cx="1600200" cy="341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Papyrus"/>
              </a:rPr>
              <a:t>Horizontal X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latin typeface="Papyrus"/>
              </a:rPr>
              <a:t>Horizontal Y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latin typeface="Papyrus"/>
              </a:rPr>
              <a:t>Vertical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j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6850"/>
            <a:ext cx="55626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7700" y="5535136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arker Felt Thin"/>
              </a:rPr>
              <a:t>Horizontal displacement</a:t>
            </a:r>
            <a:endParaRPr lang="en-US" dirty="0">
              <a:latin typeface="Marker Felt Th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500" y="322958"/>
            <a:ext cx="33655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arker Felt Thin"/>
              </a:rPr>
              <a:t>Add “push” from relative plate convergence (normal force only on dipping plate interfaces at &gt;50 km depth).</a:t>
            </a:r>
          </a:p>
          <a:p>
            <a:pPr algn="ctr"/>
            <a:endParaRPr lang="en-US" sz="3200" dirty="0" smtClean="0">
              <a:latin typeface="Marker Felt Thin"/>
            </a:endParaRPr>
          </a:p>
          <a:p>
            <a:pPr algn="ctr"/>
            <a:r>
              <a:rPr lang="en-US" sz="3200" dirty="0" smtClean="0">
                <a:latin typeface="Marker Felt Thin"/>
              </a:rPr>
              <a:t>“throws” deformation to greater distances.</a:t>
            </a:r>
            <a:endParaRPr lang="en-US" sz="3200" dirty="0">
              <a:latin typeface="Marker Felt Thi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057400" y="3810000"/>
            <a:ext cx="3886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9649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Other popular variant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Creeping section at surface on otherwise locked fault.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Can do it by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putting in fault with specified slip, or in a self-consistent manner by putting in frictionless fault and letting it find equilibrium.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  <p:pic>
        <p:nvPicPr>
          <p:cNvPr id="4" name="Picture 3" descr="stkslp+cr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99" y="3048000"/>
            <a:ext cx="5842001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9649"/>
            <a:ext cx="91440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Use physically based model (slip on fault starting at locking depth and going to “infinity) rather than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backslip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(top, green line), with friction free fault (bottom, red line).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Now have offset across fault trace (from creep). 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  <p:pic>
        <p:nvPicPr>
          <p:cNvPr id="4" name="Picture 3" descr="stkslp+cr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0"/>
            <a:ext cx="5842001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" name="Picture 2" descr="singleopenbottom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87499"/>
            <a:ext cx="7340600" cy="549910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Random Stuff: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Simulate end loaded plate </a:t>
            </a: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(right end not rigidly mounted)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 “smoothness”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of result depends on number </a:t>
            </a:r>
            <a:r>
              <a:rPr lang="en-US" b="0" dirty="0" err="1" smtClean="0">
                <a:latin typeface="Papyrus" charset="0"/>
                <a:ea typeface="Papyrus" charset="0"/>
                <a:cs typeface="Papyrus" charset="0"/>
              </a:rPr>
              <a:t>subelements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.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 descr="singleopenbottom_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990600"/>
            <a:ext cx="7340600" cy="54991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Smaller elements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" name="Picture 2" descr="singleopensymmbot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54100"/>
            <a:ext cx="7340601" cy="54991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Push out</a:t>
            </a:r>
            <a:endParaRPr lang="en-US" b="0" dirty="0" smtClean="0">
              <a:latin typeface="Papyrus" charset="0"/>
              <a:ea typeface="Papyrus" charset="0"/>
              <a:cs typeface="Papyru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12708-9B17-B446-9186-0B97F8BE0FF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-36513"/>
            <a:ext cx="93043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4AF0A-B8F7-7A49-9B48-EB240147EC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-36513"/>
            <a:ext cx="93043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2CBB0-E829-4A41-99F2-6ED3B58FD80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-36513"/>
            <a:ext cx="93043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65768-9B55-7A42-8BA6-A0D9427FA2F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75" y="-36513"/>
            <a:ext cx="9304338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791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Interplate interseismic</a:t>
            </a:r>
            <a:r>
              <a:rPr lang="en-US" b="0" dirty="0" smtClean="0">
                <a:latin typeface="Papyrus"/>
              </a:rPr>
              <a:t>.</a:t>
            </a:r>
          </a:p>
          <a:p>
            <a:pPr>
              <a:spcBef>
                <a:spcPct val="50000"/>
              </a:spcBef>
            </a:pPr>
            <a:endParaRPr lang="en-US" b="0" dirty="0" smtClean="0">
              <a:latin typeface="Papyrus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/>
                <a:ea typeface="Papyrus" charset="0"/>
                <a:cs typeface="Papyrus" charset="0"/>
              </a:rPr>
              <a:t>Two 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avage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58952"/>
            <a:ext cx="6995046" cy="5841848"/>
          </a:xfrm>
          <a:prstGeom prst="rect">
            <a:avLst/>
          </a:prstGeom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Savage back-slip model for interseismic</a:t>
            </a:r>
            <a:endParaRPr lang="en-US" b="0" dirty="0" smtClean="0">
              <a:latin typeface="Papyrus"/>
              <a:ea typeface="Papyrus" charset="0"/>
              <a:cs typeface="Papyrus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Tectonic + </a:t>
            </a:r>
            <a:r>
              <a:rPr lang="en-US" b="0" u="sng" dirty="0" smtClean="0">
                <a:latin typeface="Papyrus" charset="0"/>
                <a:ea typeface="Papyrus" charset="0"/>
                <a:cs typeface="Papyrus" charset="0"/>
              </a:rPr>
              <a:t>Elastic perturbation</a:t>
            </a:r>
            <a:endParaRPr lang="en-US" b="0" u="sng" dirty="0" smtClean="0">
              <a:latin typeface="Papyrus"/>
              <a:ea typeface="Papyrus" charset="0"/>
              <a:cs typeface="Papyru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00400" y="1066800"/>
            <a:ext cx="533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29000" y="914400"/>
            <a:ext cx="533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4800" y="990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to right</a:t>
            </a:r>
            <a:endParaRPr lang="en-US" sz="1200" dirty="0">
              <a:latin typeface="Papyru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3810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up</a:t>
            </a:r>
            <a:endParaRPr lang="en-US" sz="1200" dirty="0">
              <a:latin typeface="Papyru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1066800"/>
            <a:ext cx="1600200" cy="341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Papyrus"/>
              </a:rPr>
              <a:t>Horizontal X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latin typeface="Papyrus"/>
              </a:rPr>
              <a:t>Horizontal Y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latin typeface="Papyrus"/>
              </a:rPr>
              <a:t>Vertical 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51816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Red – horizontal, + right</a:t>
            </a:r>
            <a:endParaRPr lang="en-US" sz="1200" dirty="0">
              <a:latin typeface="Papyru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5638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Blue – vertical, + up</a:t>
            </a:r>
            <a:endParaRPr lang="en-US" sz="1200" dirty="0">
              <a:latin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avage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58952"/>
            <a:ext cx="6995046" cy="5841848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Run the earthquake “backwards”</a:t>
            </a:r>
            <a:endParaRPr lang="en-US" b="0" dirty="0" smtClean="0">
              <a:latin typeface="Papyrus"/>
              <a:ea typeface="Papyrus" charset="0"/>
              <a:cs typeface="Papyrus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Tectonic + </a:t>
            </a:r>
            <a:r>
              <a:rPr lang="en-US" b="0" u="sng" dirty="0" smtClean="0">
                <a:latin typeface="Papyrus" charset="0"/>
                <a:ea typeface="Papyrus" charset="0"/>
                <a:cs typeface="Papyrus" charset="0"/>
              </a:rPr>
              <a:t>Elastic </a:t>
            </a:r>
            <a:r>
              <a:rPr lang="en-US" b="0" u="sng" dirty="0" smtClean="0">
                <a:latin typeface="Papyrus" charset="0"/>
                <a:ea typeface="Papyrus" charset="0"/>
                <a:cs typeface="Papyrus" charset="0"/>
              </a:rPr>
              <a:t>perturbation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</a:t>
            </a:r>
            <a:r>
              <a:rPr lang="en-US" sz="1200" b="0" dirty="0" smtClean="0">
                <a:latin typeface="Papyrus" charset="0"/>
                <a:ea typeface="Papyrus" charset="0"/>
                <a:cs typeface="Papyrus" charset="0"/>
              </a:rPr>
              <a:t>(works for horizontal, not vertical)</a:t>
            </a:r>
            <a:endParaRPr lang="en-US" sz="1200" b="0" u="sng" dirty="0" smtClean="0">
              <a:latin typeface="Papyrus"/>
              <a:ea typeface="Papyrus" charset="0"/>
              <a:cs typeface="Papyru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00400" y="1066800"/>
            <a:ext cx="533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29000" y="914400"/>
            <a:ext cx="533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4800" y="990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to right</a:t>
            </a:r>
            <a:endParaRPr lang="en-US" sz="1200" dirty="0">
              <a:latin typeface="Papyru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3810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up</a:t>
            </a:r>
            <a:endParaRPr lang="en-US" sz="1200" dirty="0">
              <a:latin typeface="Papyru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1066800"/>
            <a:ext cx="1600200" cy="341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Papyrus"/>
              </a:rPr>
              <a:t>Horizontal X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latin typeface="Papyrus"/>
              </a:rPr>
              <a:t>Horizontal Y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latin typeface="Papyrus"/>
              </a:rPr>
              <a:t>Vertical 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51816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Red – horizontal, + right</a:t>
            </a:r>
            <a:endParaRPr lang="en-US" sz="1200" dirty="0">
              <a:latin typeface="Papyru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5638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Blue – vertical, + up</a:t>
            </a:r>
            <a:endParaRPr lang="en-US" sz="1200" dirty="0">
              <a:latin typeface="Papyru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51332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“fix”</a:t>
            </a:r>
            <a:endParaRPr lang="en-US" sz="1200" dirty="0">
              <a:latin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 descr="thrust_intse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327900" cy="54991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Down-dip slip model for interseismic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(does 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not have</a:t>
            </a: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 name)</a:t>
            </a:r>
            <a:endParaRPr lang="en-US" b="0" dirty="0" smtClean="0">
              <a:latin typeface="Papyrus"/>
              <a:ea typeface="Papyrus" charset="0"/>
              <a:cs typeface="Papyru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to right</a:t>
            </a:r>
            <a:endParaRPr lang="en-US" sz="1200" dirty="0">
              <a:latin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038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up</a:t>
            </a:r>
            <a:endParaRPr lang="en-US" sz="1200" dirty="0">
              <a:latin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676400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Papyrus"/>
              </a:rPr>
              <a:t>Horizontal X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latin typeface="Papyrus"/>
              </a:rPr>
              <a:t>Horizontal Y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solidFill>
                  <a:schemeClr val="bg1"/>
                </a:solidFill>
                <a:latin typeface="Papyrus"/>
              </a:rPr>
              <a:t>Vertical 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5562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Red – horizontal – zero arbitrary, no change in sign</a:t>
            </a:r>
            <a:endParaRPr lang="en-US" sz="1200" u="sng" dirty="0">
              <a:latin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2856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Blue – vertical</a:t>
            </a:r>
            <a:endParaRPr lang="en-US" sz="1200" dirty="0">
              <a:latin typeface="Papyru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114800" y="19812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886200" y="20574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038600" y="43434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810000" y="44196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 descr="thrust_intse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327900" cy="54991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Down-dip slip model for interseismic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latin typeface="Papyrus" charset="0"/>
                <a:ea typeface="Papyrus" charset="0"/>
                <a:cs typeface="Papyrus" charset="0"/>
              </a:rPr>
              <a:t>(based on idea of subducting plate continuing)</a:t>
            </a:r>
            <a:endParaRPr lang="en-US" b="0" dirty="0" smtClean="0">
              <a:latin typeface="Papyrus"/>
              <a:ea typeface="Papyrus" charset="0"/>
              <a:cs typeface="Papyru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to right</a:t>
            </a:r>
            <a:endParaRPr lang="en-US" sz="1200" dirty="0">
              <a:latin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038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+ red  up</a:t>
            </a:r>
            <a:endParaRPr lang="en-US" sz="1200" dirty="0">
              <a:latin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676400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Papyrus"/>
              </a:rPr>
              <a:t>Horizontal X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latin typeface="Papyrus"/>
              </a:rPr>
              <a:t>Horizontal Y</a:t>
            </a: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endParaRPr lang="en-US" sz="1200" b="0" dirty="0" smtClean="0">
              <a:latin typeface="Papyrus"/>
            </a:endParaRPr>
          </a:p>
          <a:p>
            <a:r>
              <a:rPr lang="en-US" sz="1200" b="0" dirty="0" smtClean="0">
                <a:solidFill>
                  <a:schemeClr val="bg1"/>
                </a:solidFill>
                <a:latin typeface="Papyrus"/>
              </a:rPr>
              <a:t>Vertical 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5562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Red – horizontal – zero arbitrary, no change in sign</a:t>
            </a:r>
            <a:endParaRPr lang="en-US" sz="1200" u="sng" dirty="0">
              <a:latin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2856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Blue – vertical</a:t>
            </a:r>
            <a:endParaRPr lang="en-US" sz="1200" dirty="0">
              <a:latin typeface="Papyru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114800" y="19812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886200" y="20574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4038600" y="43434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810000" y="44196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854200" y="1590675"/>
            <a:ext cx="2606675" cy="892175"/>
          </a:xfrm>
          <a:custGeom>
            <a:avLst/>
            <a:gdLst>
              <a:gd name="connsiteX0" fmla="*/ 2606675 w 2606675"/>
              <a:gd name="connsiteY0" fmla="*/ 892175 h 892175"/>
              <a:gd name="connsiteX1" fmla="*/ 1670050 w 2606675"/>
              <a:gd name="connsiteY1" fmla="*/ 0 h 892175"/>
              <a:gd name="connsiteX2" fmla="*/ 0 w 2606675"/>
              <a:gd name="connsiteY2" fmla="*/ 0 h 892175"/>
              <a:gd name="connsiteX3" fmla="*/ 6350 w 2606675"/>
              <a:gd name="connsiteY3" fmla="*/ 701675 h 892175"/>
              <a:gd name="connsiteX4" fmla="*/ 1384300 w 2606675"/>
              <a:gd name="connsiteY4" fmla="*/ 695325 h 892175"/>
              <a:gd name="connsiteX5" fmla="*/ 1597025 w 2606675"/>
              <a:gd name="connsiteY5" fmla="*/ 892175 h 892175"/>
              <a:gd name="connsiteX6" fmla="*/ 2606675 w 2606675"/>
              <a:gd name="connsiteY6" fmla="*/ 892175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6675" h="892175">
                <a:moveTo>
                  <a:pt x="2606675" y="892175"/>
                </a:moveTo>
                <a:lnTo>
                  <a:pt x="1670050" y="0"/>
                </a:lnTo>
                <a:lnTo>
                  <a:pt x="0" y="0"/>
                </a:lnTo>
                <a:cubicBezTo>
                  <a:pt x="2117" y="233892"/>
                  <a:pt x="6350" y="701675"/>
                  <a:pt x="6350" y="701675"/>
                </a:cubicBezTo>
                <a:lnTo>
                  <a:pt x="1384300" y="695325"/>
                </a:lnTo>
                <a:lnTo>
                  <a:pt x="1597025" y="892175"/>
                </a:lnTo>
                <a:lnTo>
                  <a:pt x="2606675" y="892175"/>
                </a:lnTo>
                <a:close/>
              </a:path>
            </a:pathLst>
          </a:cu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828800" y="3984625"/>
            <a:ext cx="2606675" cy="892175"/>
          </a:xfrm>
          <a:custGeom>
            <a:avLst/>
            <a:gdLst>
              <a:gd name="connsiteX0" fmla="*/ 2606675 w 2606675"/>
              <a:gd name="connsiteY0" fmla="*/ 892175 h 892175"/>
              <a:gd name="connsiteX1" fmla="*/ 1670050 w 2606675"/>
              <a:gd name="connsiteY1" fmla="*/ 0 h 892175"/>
              <a:gd name="connsiteX2" fmla="*/ 0 w 2606675"/>
              <a:gd name="connsiteY2" fmla="*/ 0 h 892175"/>
              <a:gd name="connsiteX3" fmla="*/ 6350 w 2606675"/>
              <a:gd name="connsiteY3" fmla="*/ 701675 h 892175"/>
              <a:gd name="connsiteX4" fmla="*/ 1384300 w 2606675"/>
              <a:gd name="connsiteY4" fmla="*/ 695325 h 892175"/>
              <a:gd name="connsiteX5" fmla="*/ 1597025 w 2606675"/>
              <a:gd name="connsiteY5" fmla="*/ 892175 h 892175"/>
              <a:gd name="connsiteX6" fmla="*/ 2606675 w 2606675"/>
              <a:gd name="connsiteY6" fmla="*/ 892175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6675" h="892175">
                <a:moveTo>
                  <a:pt x="2606675" y="892175"/>
                </a:moveTo>
                <a:lnTo>
                  <a:pt x="1670050" y="0"/>
                </a:lnTo>
                <a:lnTo>
                  <a:pt x="0" y="0"/>
                </a:lnTo>
                <a:cubicBezTo>
                  <a:pt x="2117" y="233892"/>
                  <a:pt x="6350" y="701675"/>
                  <a:pt x="6350" y="701675"/>
                </a:cubicBezTo>
                <a:lnTo>
                  <a:pt x="1384300" y="695325"/>
                </a:lnTo>
                <a:lnTo>
                  <a:pt x="1597025" y="892175"/>
                </a:lnTo>
                <a:lnTo>
                  <a:pt x="2606675" y="892175"/>
                </a:lnTo>
                <a:close/>
              </a:path>
            </a:pathLst>
          </a:cu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0" y="160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Papyrus"/>
              </a:rPr>
              <a:t>Locked</a:t>
            </a:r>
          </a:p>
          <a:p>
            <a:pPr algn="l"/>
            <a:endParaRPr lang="en-US" sz="1200" dirty="0" smtClean="0">
              <a:solidFill>
                <a:schemeClr val="bg1"/>
              </a:solidFill>
              <a:latin typeface="Papyrus"/>
            </a:endParaRP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Papyrus"/>
              </a:rPr>
              <a:t>               Freely slipping</a:t>
            </a:r>
            <a:endParaRPr lang="en-US" sz="1200" dirty="0">
              <a:solidFill>
                <a:schemeClr val="bg1"/>
              </a:solidFill>
              <a:latin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 descr="whole_p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99" y="673100"/>
            <a:ext cx="7327901" cy="549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4114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Red: co-seismic, + right</a:t>
            </a:r>
            <a:endParaRPr lang="en-US" sz="1200" dirty="0">
              <a:latin typeface="Papyr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328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Green: interseismic-seismic, + right</a:t>
            </a:r>
            <a:endParaRPr lang="en-US" sz="1200" dirty="0">
              <a:latin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739205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apyrus"/>
              </a:rPr>
              <a:t>Blue: tectonic, + </a:t>
            </a:r>
            <a:r>
              <a:rPr lang="en-US" sz="1200" dirty="0" smtClean="0">
                <a:latin typeface="Papyrus"/>
              </a:rPr>
              <a:t>right. Sum of co- </a:t>
            </a:r>
            <a:r>
              <a:rPr lang="en-US" sz="1200" dirty="0" smtClean="0">
                <a:latin typeface="Papyrus"/>
              </a:rPr>
              <a:t>and inter-seismic </a:t>
            </a:r>
            <a:r>
              <a:rPr lang="en-US" sz="1200" dirty="0" smtClean="0">
                <a:latin typeface="Papyrus"/>
              </a:rPr>
              <a:t>(note – for plate rate on fault, get</a:t>
            </a:r>
          </a:p>
          <a:p>
            <a:r>
              <a:rPr lang="en-US" sz="1200" dirty="0" err="1" smtClean="0">
                <a:latin typeface="Papyrus"/>
              </a:rPr>
              <a:t>cos(dip</a:t>
            </a:r>
            <a:r>
              <a:rPr lang="en-US" sz="1200" dirty="0" smtClean="0">
                <a:latin typeface="Papyrus"/>
              </a:rPr>
              <a:t>)*plate rate for “plate” on surface on  lhs)</a:t>
            </a:r>
            <a:endParaRPr lang="en-US" sz="1200" dirty="0">
              <a:latin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19310</TotalTime>
  <Words>1018</Words>
  <Application>Microsoft Macintosh PowerPoint</Application>
  <PresentationFormat>On-screen Show (4:3)</PresentationFormat>
  <Paragraphs>243</Paragraphs>
  <Slides>39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 ceri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Robert Smalley</cp:lastModifiedBy>
  <cp:revision>564</cp:revision>
  <dcterms:created xsi:type="dcterms:W3CDTF">2010-11-18T21:02:32Z</dcterms:created>
  <dcterms:modified xsi:type="dcterms:W3CDTF">2010-11-19T03:37:06Z</dcterms:modified>
</cp:coreProperties>
</file>