
<file path=[Content_Types].xml><?xml version="1.0" encoding="utf-8"?>
<Types xmlns="http://schemas.openxmlformats.org/package/2006/content-types">
  <Default Extension="gif" ContentType="image/gif"/>
  <Default Extension="rels" ContentType="application/vnd.openxmlformats-package.relationships+xml"/>
  <Override PartName="/ppt/slides/slide14.xml" ContentType="application/vnd.openxmlformats-officedocument.presentationml.slide+xml"/>
  <Default Extension="xml" ContentType="application/xml"/>
  <Override PartName="/ppt/slides/slide45.xml" ContentType="application/vnd.openxmlformats-officedocument.presentationml.slide+xml"/>
  <Override PartName="/ppt/tableStyles.xml" ContentType="application/vnd.openxmlformats-officedocument.presentationml.tableStyles+xml"/>
  <Override PartName="/ppt/notesSlides/notesSlide1.xml" ContentType="application/vnd.openxmlformats-officedocument.presentationml.notesSlide+xml"/>
  <Override PartName="/ppt/slides/slide28.xml" ContentType="application/vnd.openxmlformats-officedocument.presentationml.slide+xml"/>
  <Override PartName="/ppt/slides/slide21.xml" ContentType="application/vnd.openxmlformats-officedocument.presentationml.slide+xml"/>
  <Override PartName="/ppt/slides/slide37.xml" ContentType="application/vnd.openxmlformats-officedocument.presentationml.slide+xml"/>
  <Override PartName="/ppt/slides/slide5.xml" ContentType="application/vnd.openxmlformats-officedocument.presentationml.slide+xml"/>
  <Override PartName="/ppt/notesSlides/notesSlide9.xml" ContentType="application/vnd.openxmlformats-officedocument.presentationml.notesSlide+xml"/>
  <Override PartName="/ppt/slideLayouts/slideLayout5.xml" ContentType="application/vnd.openxmlformats-officedocument.presentationml.slideLayout+xml"/>
  <Override PartName="/ppt/slides/slide30.xml" ContentType="application/vnd.openxmlformats-officedocument.presentationml.slide+xml"/>
  <Override PartName="/ppt/slides/slide13.xml" ContentType="application/vnd.openxmlformats-officedocument.presentationml.slide+xml"/>
  <Override PartName="/ppt/slideMasters/slideMaster1.xml" ContentType="application/vnd.openxmlformats-officedocument.presentationml.slideMaster+xml"/>
  <Override PartName="/docProps/core.xml" ContentType="application/vnd.openxmlformats-package.core-properties+xml"/>
  <Override PartName="/ppt/notesSlides/notesSlide7.xml" ContentType="application/vnd.openxmlformats-officedocument.presentationml.notesSlide+xml"/>
  <Override PartName="/ppt/slides/slide44.xml" ContentType="application/vnd.openxmlformats-officedocument.presentationml.slide+xml"/>
  <Override PartName="/ppt/handoutMasters/handoutMaster1.xml" ContentType="application/vnd.openxmlformats-officedocument.presentationml.handoutMaster+xml"/>
  <Override PartName="/ppt/slides/slide27.xml" ContentType="application/vnd.openxmlformats-officedocument.presentationml.slide+xml"/>
  <Override PartName="/ppt/slides/slide20.xml" ContentType="application/vnd.openxmlformats-officedocument.presentationml.slide+xml"/>
  <Override PartName="/ppt/slides/slide36.xml" ContentType="application/vnd.openxmlformats-officedocument.presentationml.slide+xml"/>
  <Override PartName="/ppt/slides/slide4.xml" ContentType="application/vnd.openxmlformats-officedocument.presentationml.slide+xml"/>
  <Override PartName="/ppt/theme/themeOverride1.xml" ContentType="application/vnd.openxmlformats-officedocument.themeOverride+xml"/>
  <Override PartName="/ppt/slides/slide19.xml" ContentType="application/vnd.openxmlformats-officedocument.presentationml.slide+xml"/>
  <Override PartName="/ppt/notesSlides/notesSlide8.xml" ContentType="application/vnd.openxmlformats-officedocument.presentationml.notesSlide+xml"/>
  <Default Extension="png" ContentType="image/png"/>
  <Override PartName="/ppt/slideLayouts/slideLayout4.xml" ContentType="application/vnd.openxmlformats-officedocument.presentationml.slideLayout+xml"/>
  <Override PartName="/ppt/slides/slide12.xml" ContentType="application/vnd.openxmlformats-officedocument.presentationml.slide+xml"/>
  <Override PartName="/ppt/notesSlides/notesSlide6.xml" ContentType="application/vnd.openxmlformats-officedocument.presentationml.notesSlide+xml"/>
  <Override PartName="/ppt/presProps.xml" ContentType="application/vnd.openxmlformats-officedocument.presentationml.presProps+xml"/>
  <Override PartName="/ppt/slides/slide43.xml" ContentType="application/vnd.openxmlformats-officedocument.presentationml.slide+xml"/>
  <Override PartName="/ppt/slides/slide26.xml" ContentType="application/vnd.openxmlformats-officedocument.presentationml.slide+xml"/>
  <Override PartName="/ppt/slides/slide35.xml" ContentType="application/vnd.openxmlformats-officedocument.presentationml.slide+xml"/>
  <Override PartName="/ppt/slides/slide3.xml" ContentType="application/vnd.openxmlformats-officedocument.presentationml.slide+xml"/>
  <Override PartName="/ppt/slides/slide18.xml" ContentType="application/vnd.openxmlformats-officedocument.presentationml.slide+xml"/>
  <Override PartName="/ppt/slideLayouts/slideLayout3.xml" ContentType="application/vnd.openxmlformats-officedocument.presentationml.slideLayout+xml"/>
  <Override PartName="/ppt/slides/slide11.xml" ContentType="application/vnd.openxmlformats-officedocument.presentationml.slide+xml"/>
  <Override PartName="/ppt/notesSlides/notesSlide5.xml" ContentType="application/vnd.openxmlformats-officedocument.presentationml.notesSlide+xml"/>
  <Override PartName="/ppt/slides/slide42.xml" ContentType="application/vnd.openxmlformats-officedocument.presentationml.slide+xml"/>
  <Override PartName="/ppt/slideLayouts/slideLayout13.xml" ContentType="application/vnd.openxmlformats-officedocument.presentationml.slideLayout+xml"/>
  <Override PartName="/ppt/slides/slide25.xml" ContentType="application/vnd.openxmlformats-officedocument.presentationml.slide+xml"/>
  <Override PartName="/ppt/slides/slide9.xml" ContentType="application/vnd.openxmlformats-officedocument.presentationml.slide+xml"/>
  <Override PartName="/ppt/slideLayouts/slideLayout9.xml" ContentType="application/vnd.openxmlformats-officedocument.presentationml.slideLayout+xml"/>
  <Override PartName="/ppt/slides/slide34.xml" ContentType="application/vnd.openxmlformats-officedocument.presentationml.slide+xml"/>
  <Override PartName="/ppt/slides/slide2.xml" ContentType="application/vnd.openxmlformats-officedocument.presentationml.slide+xml"/>
  <Override PartName="/ppt/slideLayouts/slideLayout2.xml" ContentType="application/vnd.openxmlformats-officedocument.presentationml.slideLayout+xml"/>
  <Override PartName="/ppt/slides/slide17.xml" ContentType="application/vnd.openxmlformats-officedocument.presentationml.slide+xml"/>
  <Override PartName="/ppt/slides/slide10.xml" ContentType="application/vnd.openxmlformats-officedocument.presentationml.slide+xml"/>
  <Override PartName="/ppt/notesSlides/notesSlide12.xml" ContentType="application/vnd.openxmlformats-officedocument.presentationml.notesSlide+xml"/>
  <Override PartName="/docProps/app.xml" ContentType="application/vnd.openxmlformats-officedocument.extended-properties+xml"/>
  <Override PartName="/ppt/notesSlides/notesSlide4.xml" ContentType="application/vnd.openxmlformats-officedocument.presentationml.notesSlide+xml"/>
  <Override PartName="/ppt/slides/slide41.xml" ContentType="application/vnd.openxmlformats-officedocument.presentationml.slide+xml"/>
  <Override PartName="/ppt/theme/theme3.xml" ContentType="application/vnd.openxmlformats-officedocument.theme+xml"/>
  <Override PartName="/ppt/slideLayouts/slideLayout12.xml" ContentType="application/vnd.openxmlformats-officedocument.presentationml.slideLayout+xml"/>
  <Override PartName="/ppt/slides/slide24.xml" ContentType="application/vnd.openxmlformats-officedocument.presentationml.slide+xml"/>
  <Override PartName="/ppt/notesSlides/notesSlide10.xml" ContentType="application/vnd.openxmlformats-officedocument.presentationml.notesSlide+xml"/>
  <Override PartName="/ppt/slides/slide8.xml" ContentType="application/vnd.openxmlformats-officedocument.presentationml.slide+xml"/>
  <Override PartName="/ppt/slideLayouts/slideLayout8.xml" ContentType="application/vnd.openxmlformats-officedocument.presentationml.slideLayout+xml"/>
  <Override PartName="/ppt/slides/slide33.xml" ContentType="application/vnd.openxmlformats-officedocument.presentationml.slide+xml"/>
  <Override PartName="/ppt/slides/slide1.xml" ContentType="application/vnd.openxmlformats-officedocument.presentationml.slide+xml"/>
  <Override PartName="/ppt/slideLayouts/slideLayout1.xml" ContentType="application/vnd.openxmlformats-officedocument.presentationml.slideLayout+xml"/>
  <Override PartName="/ppt/slides/slide16.xml" ContentType="application/vnd.openxmlformats-officedocument.presentationml.slide+xml"/>
  <Default Extension="jpeg" ContentType="image/jpeg"/>
  <Override PartName="/ppt/viewProps.xml" ContentType="application/vnd.openxmlformats-officedocument.presentationml.viewProps+xml"/>
  <Override PartName="/ppt/notesSlides/notesSlide11.xml" ContentType="application/vnd.openxmlformats-officedocument.presentationml.notesSlide+xml"/>
  <Override PartName="/ppt/notesSlides/notesSlide3.xml" ContentType="application/vnd.openxmlformats-officedocument.presentationml.notesSlide+xml"/>
  <Override PartName="/ppt/slides/slide40.xml" ContentType="application/vnd.openxmlformats-officedocument.presentationml.slide+xml"/>
  <Override PartName="/ppt/theme/theme2.xml" ContentType="application/vnd.openxmlformats-officedocument.theme+xml"/>
  <Override PartName="/ppt/slideLayouts/slideLayout11.xml" ContentType="application/vnd.openxmlformats-officedocument.presentationml.slideLayout+xml"/>
  <Override PartName="/ppt/slides/slide39.xml" ContentType="application/vnd.openxmlformats-officedocument.presentationml.slide+xml"/>
  <Override PartName="/ppt/slides/slide23.xml" ContentType="application/vnd.openxmlformats-officedocument.presentationml.slide+xml"/>
  <Override PartName="/ppt/slides/slide7.xml" ContentType="application/vnd.openxmlformats-officedocument.presentationml.slide+xml"/>
  <Override PartName="/ppt/slideLayouts/slideLayout7.xml" ContentType="application/vnd.openxmlformats-officedocument.presentationml.slideLayout+xml"/>
  <Override PartName="/ppt/slides/slide32.xml" ContentType="application/vnd.openxmlformats-officedocument.presentationml.slide+xml"/>
  <Override PartName="/ppt/notesMasters/notesMaster1.xml" ContentType="application/vnd.openxmlformats-officedocument.presentationml.notesMaster+xml"/>
  <Override PartName="/ppt/slides/slide15.xml" ContentType="application/vnd.openxmlformats-officedocument.presentationml.slide+xml"/>
  <Default Extension="tiff" ContentType="image/tiff"/>
  <Override PartName="/ppt/slides/slide46.xml" ContentType="application/vnd.openxmlformats-officedocument.presentationml.slide+xml"/>
  <Override PartName="/ppt/notesSlides/notesSlide2.xml" ContentType="application/vnd.openxmlformats-officedocument.presentationml.notesSlide+xml"/>
  <Override PartName="/ppt/slides/slide29.xml" ContentType="application/vnd.openxmlformats-officedocument.presentationml.slide+xml"/>
  <Override PartName="/ppt/theme/theme1.xml" ContentType="application/vnd.openxmlformats-officedocument.theme+xml"/>
  <Override PartName="/ppt/slides/slide22.xml" ContentType="application/vnd.openxmlformats-officedocument.presentationml.slide+xml"/>
  <Override PartName="/ppt/slides/slide38.xml" ContentType="application/vnd.openxmlformats-officedocument.presentationml.slide+xml"/>
  <Override PartName="/ppt/presentation.xml" ContentType="application/vnd.openxmlformats-officedocument.presentationml.presentation.main+xml"/>
  <Override PartName="/ppt/slides/slide6.xml" ContentType="application/vnd.openxmlformats-officedocument.presentationml.slide+xml"/>
  <Override PartName="/ppt/slideLayouts/slideLayout10.xml" ContentType="application/vnd.openxmlformats-officedocument.presentationml.slideLayout+xml"/>
  <Override PartName="/ppt/slideLayouts/slideLayout6.xml" ContentType="application/vnd.openxmlformats-officedocument.presentationml.slideLayout+xml"/>
  <Override PartName="/ppt/slides/slide31.xml" ContentType="application/vnd.openxmlformats-officedocument.presentationml.slide+xml"/>
  <Default Extension="bin" ContentType="application/vnd.openxmlformats-officedocument.presentationml.printerSettings"/>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autoCompressPictures="0">
  <p:sldMasterIdLst>
    <p:sldMasterId id="2147484123" r:id="rId1"/>
  </p:sldMasterIdLst>
  <p:notesMasterIdLst>
    <p:notesMasterId r:id="rId48"/>
  </p:notesMasterIdLst>
  <p:handoutMasterIdLst>
    <p:handoutMasterId r:id="rId49"/>
  </p:handoutMasterIdLst>
  <p:sldIdLst>
    <p:sldId id="862" r:id="rId2"/>
    <p:sldId id="1893" r:id="rId3"/>
    <p:sldId id="1894" r:id="rId4"/>
    <p:sldId id="1895" r:id="rId5"/>
    <p:sldId id="1847" r:id="rId6"/>
    <p:sldId id="1855" r:id="rId7"/>
    <p:sldId id="1856" r:id="rId8"/>
    <p:sldId id="1745" r:id="rId9"/>
    <p:sldId id="1860" r:id="rId10"/>
    <p:sldId id="1857" r:id="rId11"/>
    <p:sldId id="1861" r:id="rId12"/>
    <p:sldId id="1862" r:id="rId13"/>
    <p:sldId id="1859" r:id="rId14"/>
    <p:sldId id="1858" r:id="rId15"/>
    <p:sldId id="1863" r:id="rId16"/>
    <p:sldId id="1848" r:id="rId17"/>
    <p:sldId id="1864" r:id="rId18"/>
    <p:sldId id="1684" r:id="rId19"/>
    <p:sldId id="1866" r:id="rId20"/>
    <p:sldId id="1865" r:id="rId21"/>
    <p:sldId id="1884" r:id="rId22"/>
    <p:sldId id="1888" r:id="rId23"/>
    <p:sldId id="1873" r:id="rId24"/>
    <p:sldId id="1874" r:id="rId25"/>
    <p:sldId id="1869" r:id="rId26"/>
    <p:sldId id="1870" r:id="rId27"/>
    <p:sldId id="1871" r:id="rId28"/>
    <p:sldId id="1872" r:id="rId29"/>
    <p:sldId id="1886" r:id="rId30"/>
    <p:sldId id="1887" r:id="rId31"/>
    <p:sldId id="1686" r:id="rId32"/>
    <p:sldId id="1687" r:id="rId33"/>
    <p:sldId id="1849" r:id="rId34"/>
    <p:sldId id="1688" r:id="rId35"/>
    <p:sldId id="1883" r:id="rId36"/>
    <p:sldId id="1892" r:id="rId37"/>
    <p:sldId id="1689" r:id="rId38"/>
    <p:sldId id="1889" r:id="rId39"/>
    <p:sldId id="1875" r:id="rId40"/>
    <p:sldId id="1876" r:id="rId41"/>
    <p:sldId id="1877" r:id="rId42"/>
    <p:sldId id="1890" r:id="rId43"/>
    <p:sldId id="1891" r:id="rId44"/>
    <p:sldId id="1878" r:id="rId45"/>
    <p:sldId id="1879" r:id="rId46"/>
    <p:sldId id="1854" r:id="rId47"/>
  </p:sldIdLst>
  <p:sldSz cx="9144000" cy="6858000" type="screen4x3"/>
  <p:notesSz cx="6858000" cy="9144000"/>
  <p:defaultTextStyle>
    <a:defPPr>
      <a:defRPr lang="en-US"/>
    </a:defPPr>
    <a:lvl1pPr algn="ctr" rtl="0" fontAlgn="base">
      <a:spcBef>
        <a:spcPct val="0"/>
      </a:spcBef>
      <a:spcAft>
        <a:spcPct val="0"/>
      </a:spcAft>
      <a:defRPr sz="2800" b="1" kern="1200">
        <a:solidFill>
          <a:schemeClr val="tx1"/>
        </a:solidFill>
        <a:latin typeface="Tempus Sans ITC" pitchFamily="82" charset="0"/>
        <a:ea typeface="Arial" charset="0"/>
        <a:cs typeface="Arial" charset="0"/>
      </a:defRPr>
    </a:lvl1pPr>
    <a:lvl2pPr marL="457200" algn="ctr" rtl="0" fontAlgn="base">
      <a:spcBef>
        <a:spcPct val="0"/>
      </a:spcBef>
      <a:spcAft>
        <a:spcPct val="0"/>
      </a:spcAft>
      <a:defRPr sz="2800" b="1" kern="1200">
        <a:solidFill>
          <a:schemeClr val="tx1"/>
        </a:solidFill>
        <a:latin typeface="Tempus Sans ITC" pitchFamily="82" charset="0"/>
        <a:ea typeface="Arial" charset="0"/>
        <a:cs typeface="Arial" charset="0"/>
      </a:defRPr>
    </a:lvl2pPr>
    <a:lvl3pPr marL="914400" algn="ctr" rtl="0" fontAlgn="base">
      <a:spcBef>
        <a:spcPct val="0"/>
      </a:spcBef>
      <a:spcAft>
        <a:spcPct val="0"/>
      </a:spcAft>
      <a:defRPr sz="2800" b="1" kern="1200">
        <a:solidFill>
          <a:schemeClr val="tx1"/>
        </a:solidFill>
        <a:latin typeface="Tempus Sans ITC" pitchFamily="82" charset="0"/>
        <a:ea typeface="Arial" charset="0"/>
        <a:cs typeface="Arial" charset="0"/>
      </a:defRPr>
    </a:lvl3pPr>
    <a:lvl4pPr marL="1371600" algn="ctr" rtl="0" fontAlgn="base">
      <a:spcBef>
        <a:spcPct val="0"/>
      </a:spcBef>
      <a:spcAft>
        <a:spcPct val="0"/>
      </a:spcAft>
      <a:defRPr sz="2800" b="1" kern="1200">
        <a:solidFill>
          <a:schemeClr val="tx1"/>
        </a:solidFill>
        <a:latin typeface="Tempus Sans ITC" pitchFamily="82" charset="0"/>
        <a:ea typeface="Arial" charset="0"/>
        <a:cs typeface="Arial" charset="0"/>
      </a:defRPr>
    </a:lvl4pPr>
    <a:lvl5pPr marL="1828800" algn="ctr" rtl="0" fontAlgn="base">
      <a:spcBef>
        <a:spcPct val="0"/>
      </a:spcBef>
      <a:spcAft>
        <a:spcPct val="0"/>
      </a:spcAft>
      <a:defRPr sz="2800" b="1" kern="1200">
        <a:solidFill>
          <a:schemeClr val="tx1"/>
        </a:solidFill>
        <a:latin typeface="Tempus Sans ITC" pitchFamily="82" charset="0"/>
        <a:ea typeface="Arial" charset="0"/>
        <a:cs typeface="Arial" charset="0"/>
      </a:defRPr>
    </a:lvl5pPr>
    <a:lvl6pPr marL="2286000" algn="l" defTabSz="457200" rtl="0" eaLnBrk="1" latinLnBrk="0" hangingPunct="1">
      <a:defRPr sz="2800" b="1" kern="1200">
        <a:solidFill>
          <a:schemeClr val="tx1"/>
        </a:solidFill>
        <a:latin typeface="Tempus Sans ITC" pitchFamily="82" charset="0"/>
        <a:ea typeface="Arial" charset="0"/>
        <a:cs typeface="Arial" charset="0"/>
      </a:defRPr>
    </a:lvl6pPr>
    <a:lvl7pPr marL="2743200" algn="l" defTabSz="457200" rtl="0" eaLnBrk="1" latinLnBrk="0" hangingPunct="1">
      <a:defRPr sz="2800" b="1" kern="1200">
        <a:solidFill>
          <a:schemeClr val="tx1"/>
        </a:solidFill>
        <a:latin typeface="Tempus Sans ITC" pitchFamily="82" charset="0"/>
        <a:ea typeface="Arial" charset="0"/>
        <a:cs typeface="Arial" charset="0"/>
      </a:defRPr>
    </a:lvl7pPr>
    <a:lvl8pPr marL="3200400" algn="l" defTabSz="457200" rtl="0" eaLnBrk="1" latinLnBrk="0" hangingPunct="1">
      <a:defRPr sz="2800" b="1" kern="1200">
        <a:solidFill>
          <a:schemeClr val="tx1"/>
        </a:solidFill>
        <a:latin typeface="Tempus Sans ITC" pitchFamily="82" charset="0"/>
        <a:ea typeface="Arial" charset="0"/>
        <a:cs typeface="Arial" charset="0"/>
      </a:defRPr>
    </a:lvl8pPr>
    <a:lvl9pPr marL="3657600" algn="l" defTabSz="457200" rtl="0" eaLnBrk="1" latinLnBrk="0" hangingPunct="1">
      <a:defRPr sz="2800" b="1" kern="1200">
        <a:solidFill>
          <a:schemeClr val="tx1"/>
        </a:solidFill>
        <a:latin typeface="Tempus Sans ITC" pitchFamily="82" charset="0"/>
        <a:ea typeface="Arial" charset="0"/>
        <a:cs typeface="Arial" charset="0"/>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lrMru>
    <a:srgbClr val="66FFFF"/>
    <a:srgbClr val="66FF33"/>
    <a:srgbClr val="008000"/>
    <a:srgbClr val="00FF00"/>
    <a:srgbClr val="FF0000"/>
    <a:srgbClr val="0000FF"/>
  </p:clrMru>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normalViewPr>
    <p:restoredLeft sz="16347" autoAdjust="0"/>
    <p:restoredTop sz="94660"/>
  </p:normalViewPr>
  <p:slideViewPr>
    <p:cSldViewPr showGuides="1">
      <p:cViewPr>
        <p:scale>
          <a:sx n="150" d="100"/>
          <a:sy n="150" d="100"/>
        </p:scale>
        <p:origin x="-1208" y="-192"/>
      </p:cViewPr>
      <p:guideLst>
        <p:guide orient="horz" pos="2160"/>
        <p:guide pos="2880"/>
      </p:guideLst>
    </p:cSldViewPr>
  </p:slideViewPr>
  <p:outlineViewPr>
    <p:cViewPr>
      <p:scale>
        <a:sx n="33" d="100"/>
        <a:sy n="33" d="100"/>
      </p:scale>
      <p:origin x="0" y="0"/>
    </p:cViewPr>
    <p:sldLst>
      <p:sld r:id="rId1" collapse="1"/>
      <p:sld r:id="rId2" collapse="1"/>
      <p:sld r:id="rId3" collapse="1"/>
    </p:sldLst>
  </p:outlineViewPr>
  <p:notesTextViewPr>
    <p:cViewPr>
      <p:scale>
        <a:sx n="100" d="100"/>
        <a:sy n="100" d="100"/>
      </p:scale>
      <p:origin x="0" y="0"/>
    </p:cViewPr>
  </p:notesTextViewPr>
  <p:sorterViewPr>
    <p:cViewPr>
      <p:scale>
        <a:sx n="100" d="100"/>
        <a:sy n="100" d="100"/>
      </p:scale>
      <p:origin x="0" y="0"/>
    </p:cViewPr>
  </p:sorterViewPr>
  <p:notesViewPr>
    <p:cSldViewPr showGuides="1">
      <p:cViewPr>
        <p:scale>
          <a:sx n="200" d="100"/>
          <a:sy n="200" d="100"/>
        </p:scale>
        <p:origin x="-72" y="4278"/>
      </p:cViewPr>
      <p:guideLst>
        <p:guide orient="horz" pos="2880"/>
        <p:guide pos="2160"/>
      </p:guideLst>
    </p:cSldViewPr>
  </p:notes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printerSettings" Target="printerSettings/printerSettings1.bin"/><Relationship Id="rId51" Type="http://schemas.openxmlformats.org/officeDocument/2006/relationships/presProps" Target="presProps.xml"/><Relationship Id="rId52" Type="http://schemas.openxmlformats.org/officeDocument/2006/relationships/viewProps" Target="viewProps.xml"/><Relationship Id="rId53" Type="http://schemas.openxmlformats.org/officeDocument/2006/relationships/theme" Target="theme/theme1.xml"/><Relationship Id="rId54"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notesMaster" Target="notesMasters/notesMaster1.xml"/><Relationship Id="rId49" Type="http://schemas.openxmlformats.org/officeDocument/2006/relationships/handoutMaster" Target="handoutMasters/handoutMaster1.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_rels/viewProps.xml.rels><?xml version="1.0" encoding="UTF-8" standalone="yes"?>
<Relationships xmlns="http://schemas.openxmlformats.org/package/2006/relationships"><Relationship Id="rId1" Type="http://schemas.openxmlformats.org/officeDocument/2006/relationships/slide" Target="slides/slide18.xml"/><Relationship Id="rId2" Type="http://schemas.openxmlformats.org/officeDocument/2006/relationships/slide" Target="slides/slide34.xml"/><Relationship Id="rId3" Type="http://schemas.openxmlformats.org/officeDocument/2006/relationships/slide" Target="slides/slide3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Papyrus"/>
                <a:ea typeface="Papyrus"/>
                <a:cs typeface="Papyrus"/>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atin typeface="Papyrus"/>
                <a:ea typeface="Papyrus"/>
                <a:cs typeface="Papyrus"/>
              </a:defRPr>
            </a:lvl1pPr>
          </a:lstStyle>
          <a:p>
            <a:pPr>
              <a:defRPr/>
            </a:pPr>
            <a:fld id="{D5AF8F2E-8C3B-CE40-AA1E-6A1DCE69D853}" type="datetime1">
              <a:rPr lang="en-US"/>
              <a:pPr>
                <a:defRPr/>
              </a:pPr>
              <a:t>10/28/10</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atin typeface="Papyrus"/>
                <a:ea typeface="Papyrus"/>
                <a:cs typeface="Papyrus"/>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atin typeface="Papyrus"/>
                <a:ea typeface="Papyrus"/>
                <a:cs typeface="Papyrus"/>
              </a:defRPr>
            </a:lvl1pPr>
          </a:lstStyle>
          <a:p>
            <a:pPr>
              <a:defRPr/>
            </a:pPr>
            <a:fld id="{5AAFEFC7-8058-3141-9F60-EC6D21513733}" type="slidenum">
              <a:rPr lang="en-US"/>
              <a:pPr>
                <a:defRPr/>
              </a:pPr>
              <a:t>‹#›</a:t>
            </a:fld>
            <a:endParaRPr lang="en-US" dirty="0"/>
          </a:p>
        </p:txBody>
      </p:sp>
    </p:spTree>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169986"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200" b="0">
                <a:latin typeface="Papyrus"/>
                <a:ea typeface="Papyrus"/>
                <a:cs typeface="Papyrus"/>
              </a:defRPr>
            </a:lvl1pPr>
          </a:lstStyle>
          <a:p>
            <a:pPr>
              <a:defRPr/>
            </a:pPr>
            <a:endParaRPr lang="en-US"/>
          </a:p>
        </p:txBody>
      </p:sp>
      <p:sp>
        <p:nvSpPr>
          <p:cNvPr id="169987"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b="0">
                <a:latin typeface="Papyrus"/>
                <a:ea typeface="Papyrus"/>
                <a:cs typeface="Papyrus"/>
              </a:defRPr>
            </a:lvl1pPr>
          </a:lstStyle>
          <a:p>
            <a:pPr>
              <a:defRPr/>
            </a:pPr>
            <a:endParaRPr lang="en-US"/>
          </a:p>
        </p:txBody>
      </p:sp>
      <p:sp>
        <p:nvSpPr>
          <p:cNvPr id="1536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169989"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69990"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200" b="0">
                <a:latin typeface="Papyrus"/>
                <a:ea typeface="Papyrus"/>
                <a:cs typeface="Papyrus"/>
              </a:defRPr>
            </a:lvl1pPr>
          </a:lstStyle>
          <a:p>
            <a:pPr>
              <a:defRPr/>
            </a:pPr>
            <a:endParaRPr lang="en-US"/>
          </a:p>
        </p:txBody>
      </p:sp>
      <p:sp>
        <p:nvSpPr>
          <p:cNvPr id="169991"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b="0">
                <a:latin typeface="Papyrus"/>
                <a:ea typeface="Papyrus"/>
                <a:cs typeface="Papyrus"/>
              </a:defRPr>
            </a:lvl1pPr>
          </a:lstStyle>
          <a:p>
            <a:pPr>
              <a:defRPr/>
            </a:pPr>
            <a:fld id="{57CADD9E-A6D0-3A48-8394-DBD37C7FBB4D}" type="slidenum">
              <a:rPr lang="en-US"/>
              <a:pPr>
                <a:defRPr/>
              </a:pPr>
              <a:t>‹#›</a:t>
            </a:fld>
            <a:endParaRPr lang="en-US" dirty="0"/>
          </a:p>
        </p:txBody>
      </p:sp>
    </p:spTree>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Papyrus"/>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Papyrus"/>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Papyrus"/>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Papyrus"/>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Papyrus"/>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r>
              <a:rPr lang="en-US" sz="1200" kern="1200" baseline="0" dirty="0" smtClean="0">
                <a:solidFill>
                  <a:schemeClr val="tx1"/>
                </a:solidFill>
                <a:latin typeface="Papyrus"/>
                <a:ea typeface="ＭＳ Ｐゴシック" charset="-128"/>
                <a:cs typeface="ＭＳ Ｐゴシック" charset="-128"/>
              </a:rPr>
              <a:t>HRGPS (A) and seismic (B) displacement time series from the Maule event recorded in the</a:t>
            </a:r>
          </a:p>
          <a:p>
            <a:r>
              <a:rPr lang="en-US" sz="1200" kern="1200" baseline="0" dirty="0" smtClean="0">
                <a:solidFill>
                  <a:schemeClr val="tx1"/>
                </a:solidFill>
                <a:latin typeface="Papyrus"/>
                <a:ea typeface="ＭＳ Ｐゴシック" charset="-128"/>
                <a:cs typeface="ＭＳ Ｐゴシック" charset="-128"/>
              </a:rPr>
              <a:t>continental US. This is very preliminary processing of the HRGPS data for absolute displacements,</a:t>
            </a:r>
          </a:p>
          <a:p>
            <a:r>
              <a:rPr lang="en-US" sz="1200" kern="1200" baseline="0" dirty="0" smtClean="0">
                <a:solidFill>
                  <a:schemeClr val="tx1"/>
                </a:solidFill>
                <a:latin typeface="Papyrus"/>
                <a:ea typeface="ＭＳ Ｐゴシック" charset="-128"/>
                <a:cs typeface="ＭＳ Ｐゴシック" charset="-128"/>
              </a:rPr>
              <a:t>9</a:t>
            </a:r>
          </a:p>
          <a:p>
            <a:r>
              <a:rPr lang="en-US" sz="1200" kern="1200" baseline="0" dirty="0" smtClean="0">
                <a:solidFill>
                  <a:schemeClr val="tx1"/>
                </a:solidFill>
                <a:latin typeface="Papyrus"/>
                <a:ea typeface="ＭＳ Ｐゴシック" charset="-128"/>
                <a:cs typeface="ＭＳ Ｐゴシック" charset="-128"/>
              </a:rPr>
              <a:t>obtained using generalized spatial filtering (Davis and Smalley, 2009) and the time series have not been</a:t>
            </a:r>
          </a:p>
          <a:p>
            <a:r>
              <a:rPr lang="en-US" sz="1200" kern="1200" baseline="0" dirty="0" err="1" smtClean="0">
                <a:solidFill>
                  <a:schemeClr val="tx1"/>
                </a:solidFill>
                <a:latin typeface="Papyrus"/>
                <a:ea typeface="ＭＳ Ｐゴシック" charset="-128"/>
                <a:cs typeface="ＭＳ Ｐゴシック" charset="-128"/>
              </a:rPr>
              <a:t>sidereally</a:t>
            </a:r>
            <a:r>
              <a:rPr lang="en-US" sz="1200" kern="1200" baseline="0" dirty="0" smtClean="0">
                <a:solidFill>
                  <a:schemeClr val="tx1"/>
                </a:solidFill>
                <a:latin typeface="Papyrus"/>
                <a:ea typeface="ＭＳ Ｐゴシック" charset="-128"/>
                <a:cs typeface="ＭＳ Ｐゴシック" charset="-128"/>
              </a:rPr>
              <a:t> or phase match filtered. The plots in A and B are also not record sections but are simply</a:t>
            </a:r>
          </a:p>
          <a:p>
            <a:r>
              <a:rPr lang="en-US" sz="1200" kern="1200" baseline="0" dirty="0" smtClean="0">
                <a:solidFill>
                  <a:schemeClr val="tx1"/>
                </a:solidFill>
                <a:latin typeface="Papyrus"/>
                <a:ea typeface="ＭＳ Ｐゴシック" charset="-128"/>
                <a:cs typeface="ＭＳ Ｐゴシック" charset="-128"/>
              </a:rPr>
              <a:t>ordered by distance (the trace counter goes from the farthest station at the bottom to the closest station at</a:t>
            </a:r>
          </a:p>
          <a:p>
            <a:r>
              <a:rPr lang="en-US" sz="1200" kern="1200" baseline="0" dirty="0" smtClean="0">
                <a:solidFill>
                  <a:schemeClr val="tx1"/>
                </a:solidFill>
                <a:latin typeface="Papyrus"/>
                <a:ea typeface="ＭＳ Ｐゴシック" charset="-128"/>
                <a:cs typeface="ＭＳ Ｐゴシック" charset="-128"/>
              </a:rPr>
              <a:t>the top). The secondary labels in parts A and B identify the transverse (T), radial (R), and vertical (V)</a:t>
            </a:r>
          </a:p>
          <a:p>
            <a:r>
              <a:rPr lang="en-US" sz="1200" kern="1200" baseline="0" dirty="0" smtClean="0">
                <a:solidFill>
                  <a:schemeClr val="tx1"/>
                </a:solidFill>
                <a:latin typeface="Papyrus"/>
                <a:ea typeface="ＭＳ Ｐゴシック" charset="-128"/>
                <a:cs typeface="ＭＳ Ｐゴシック" charset="-128"/>
              </a:rPr>
              <a:t>components. C) Map showing all the broadband seismic stations and HRGPS stations in the continental</a:t>
            </a:r>
          </a:p>
          <a:p>
            <a:r>
              <a:rPr lang="en-US" sz="1200" kern="1200" baseline="0" dirty="0" smtClean="0">
                <a:solidFill>
                  <a:schemeClr val="tx1"/>
                </a:solidFill>
                <a:latin typeface="Papyrus"/>
                <a:ea typeface="ＭＳ Ｐゴシック" charset="-128"/>
                <a:cs typeface="ＭＳ Ｐゴシック" charset="-128"/>
              </a:rPr>
              <a:t>US, the broadband sites are color-coded according to relative arrival time of the Love waves (red for</a:t>
            </a:r>
          </a:p>
          <a:p>
            <a:r>
              <a:rPr lang="en-US" sz="1200" kern="1200" baseline="0" dirty="0" smtClean="0">
                <a:solidFill>
                  <a:schemeClr val="tx1"/>
                </a:solidFill>
                <a:latin typeface="Papyrus"/>
                <a:ea typeface="ＭＳ Ｐゴシック" charset="-128"/>
                <a:cs typeface="ＭＳ Ｐゴシック" charset="-128"/>
              </a:rPr>
              <a:t>slow, blue for fast). Great circle paths from the earthquake to several HRGPS stations are shown. D) Plot</a:t>
            </a:r>
          </a:p>
          <a:p>
            <a:r>
              <a:rPr lang="en-US" sz="1200" kern="1200" baseline="0" dirty="0" smtClean="0">
                <a:solidFill>
                  <a:schemeClr val="tx1"/>
                </a:solidFill>
                <a:latin typeface="Papyrus"/>
                <a:ea typeface="ＭＳ Ｐゴシック" charset="-128"/>
                <a:cs typeface="ＭＳ Ｐゴシック" charset="-128"/>
              </a:rPr>
              <a:t>of the arrival times of the maximum of the Love wave train as a function of distance showing the distinct</a:t>
            </a:r>
          </a:p>
          <a:p>
            <a:r>
              <a:rPr lang="en-US" sz="1200" kern="1200" baseline="0" dirty="0" smtClean="0">
                <a:solidFill>
                  <a:schemeClr val="tx1"/>
                </a:solidFill>
                <a:latin typeface="Papyrus"/>
                <a:ea typeface="ＭＳ Ｐゴシック" charset="-128"/>
                <a:cs typeface="ＭＳ Ｐゴシック" charset="-128"/>
              </a:rPr>
              <a:t>separation between sites in the Basin and Range and eastern Rocky Mountain front (red) from sites in the</a:t>
            </a:r>
          </a:p>
          <a:p>
            <a:r>
              <a:rPr lang="en-US" sz="1200" kern="1200" baseline="0" dirty="0" smtClean="0">
                <a:solidFill>
                  <a:schemeClr val="tx1"/>
                </a:solidFill>
                <a:latin typeface="Papyrus"/>
                <a:ea typeface="ＭＳ Ｐゴシック" charset="-128"/>
                <a:cs typeface="ＭＳ Ｐゴシック" charset="-128"/>
              </a:rPr>
              <a:t>western Great Planes (blue). This distinct division of velocities by region is the source of the “chatter”</a:t>
            </a:r>
          </a:p>
          <a:p>
            <a:r>
              <a:rPr lang="en-US" sz="1200" kern="1200" baseline="0" dirty="0" smtClean="0">
                <a:solidFill>
                  <a:schemeClr val="tx1"/>
                </a:solidFill>
                <a:latin typeface="Papyrus"/>
                <a:ea typeface="ＭＳ Ｐゴシック" charset="-128"/>
                <a:cs typeface="ＭＳ Ｐゴシック" charset="-128"/>
              </a:rPr>
              <a:t>observed in A and B. E) Similar plot for HRGPS absolute displacement time series. One can see a similar</a:t>
            </a:r>
          </a:p>
          <a:p>
            <a:r>
              <a:rPr lang="en-US" sz="1200" kern="1200" baseline="0" dirty="0" smtClean="0">
                <a:solidFill>
                  <a:schemeClr val="tx1"/>
                </a:solidFill>
                <a:latin typeface="Papyrus"/>
                <a:ea typeface="ＭＳ Ｐゴシック" charset="-128"/>
                <a:cs typeface="ＭＳ Ｐゴシック" charset="-128"/>
              </a:rPr>
              <a:t>division, although we have not separated them yet. F) HRGPS sites in South America used in the</a:t>
            </a:r>
          </a:p>
          <a:p>
            <a:r>
              <a:rPr lang="en-US" sz="1200" kern="1200" baseline="0" dirty="0" smtClean="0">
                <a:solidFill>
                  <a:schemeClr val="tx1"/>
                </a:solidFill>
                <a:latin typeface="Papyrus"/>
                <a:ea typeface="ＭＳ Ｐゴシック" charset="-128"/>
                <a:cs typeface="ＭＳ Ｐゴシック" charset="-128"/>
              </a:rPr>
              <a:t>preparation of this proposal. The great circle ray paths to these sites are also shown.</a:t>
            </a:r>
          </a:p>
        </p:txBody>
      </p:sp>
      <p:sp>
        <p:nvSpPr>
          <p:cNvPr id="4" name="Slide Number Placeholder 3"/>
          <p:cNvSpPr>
            <a:spLocks noGrp="1"/>
          </p:cNvSpPr>
          <p:nvPr>
            <p:ph type="sldNum" sz="quarter" idx="10"/>
          </p:nvPr>
        </p:nvSpPr>
        <p:spPr/>
        <p:txBody>
          <a:bodyPr/>
          <a:lstStyle/>
          <a:p>
            <a:pPr>
              <a:defRPr/>
            </a:pPr>
            <a:fld id="{57CADD9E-A6D0-3A48-8394-DBD37C7FBB4D}" type="slidenum">
              <a:rPr lang="en-US" smtClean="0"/>
              <a:pPr>
                <a:defRPr/>
              </a:pPr>
              <a:t>9</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35522" name="Rectangle 7"/>
          <p:cNvSpPr>
            <a:spLocks noGrp="1" noChangeArrowheads="1"/>
          </p:cNvSpPr>
          <p:nvPr>
            <p:ph type="sldNum" sz="quarter" idx="5"/>
          </p:nvPr>
        </p:nvSpPr>
        <p:spPr>
          <a:noFill/>
        </p:spPr>
        <p:txBody>
          <a:bodyPr/>
          <a:lstStyle/>
          <a:p>
            <a:fld id="{6C2D0999-9599-8E4F-8028-75EEC74F8456}" type="slidenum">
              <a:rPr lang="en-US">
                <a:latin typeface="Papyrus" charset="0"/>
                <a:ea typeface="Papyrus" charset="0"/>
                <a:cs typeface="Papyrus" charset="0"/>
              </a:rPr>
              <a:pPr/>
              <a:t>34</a:t>
            </a:fld>
            <a:endParaRPr lang="en-US">
              <a:latin typeface="Papyrus" charset="0"/>
              <a:ea typeface="Papyrus" charset="0"/>
              <a:cs typeface="Papyrus" charset="0"/>
            </a:endParaRPr>
          </a:p>
        </p:txBody>
      </p:sp>
      <p:sp>
        <p:nvSpPr>
          <p:cNvPr id="235523" name="Rectangle 2"/>
          <p:cNvSpPr>
            <a:spLocks noGrp="1" noRot="1" noChangeAspect="1" noChangeArrowheads="1" noTextEdit="1"/>
          </p:cNvSpPr>
          <p:nvPr>
            <p:ph type="sldImg"/>
          </p:nvPr>
        </p:nvSpPr>
        <p:spPr>
          <a:ln/>
        </p:spPr>
      </p:sp>
      <p:sp>
        <p:nvSpPr>
          <p:cNvPr id="235524" name="Rectangle 3"/>
          <p:cNvSpPr>
            <a:spLocks noGrp="1" noChangeArrowheads="1"/>
          </p:cNvSpPr>
          <p:nvPr>
            <p:ph type="body" idx="1"/>
          </p:nvPr>
        </p:nvSpPr>
        <p:spPr>
          <a:xfrm>
            <a:off x="914400" y="4343400"/>
            <a:ext cx="5029200" cy="4114800"/>
          </a:xfrm>
          <a:noFill/>
          <a:ln/>
        </p:spPr>
        <p:txBody>
          <a:bodyPr/>
          <a:lstStyle/>
          <a:p>
            <a:r>
              <a:rPr lang="en-US" sz="2400" dirty="0"/>
              <a:t>Troposphere is where the temperature stops decreasing in the atmosphere. (~10 km altitude)</a:t>
            </a:r>
          </a:p>
          <a:p>
            <a:r>
              <a:rPr lang="en-US" sz="2400" dirty="0"/>
              <a:t>Ionosphere: free electrons due to the breaking away of electrons from atmospheric gases due to solar radiation</a:t>
            </a:r>
          </a:p>
          <a:p>
            <a:r>
              <a:rPr lang="en-US" sz="2400" dirty="0"/>
              <a:t>Effects different frequencies differently</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00B8003-DD13-3642-B81F-D9A82A201B12}" type="slidenum">
              <a:rPr lang="en-US"/>
              <a:pPr/>
              <a:t>36</a:t>
            </a:fld>
            <a:endParaRPr lang="en-US"/>
          </a:p>
        </p:txBody>
      </p:sp>
      <p:sp>
        <p:nvSpPr>
          <p:cNvPr id="164866"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64867"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prstTxWarp prst="textNoShape">
              <a:avLst/>
            </a:prstTxWarp>
          </a:bodyPr>
          <a:lstStyle/>
          <a:p>
            <a:r>
              <a:rPr lang="en-US" dirty="0"/>
              <a:t>… so once the orbits have been  determined well it is possible to determine atmospheric profiles. </a:t>
            </a:r>
          </a:p>
          <a:p>
            <a:r>
              <a:rPr lang="en-US" dirty="0"/>
              <a:t>The lower right panel on this slide shows a birds-eye view of the CHAMP satellite in LEO.  The white line indicates the ray to the GPS which is not shown and the while dot shows the location of the tangent point introduced in the top left panel.</a:t>
            </a:r>
          </a:p>
          <a:p>
            <a:r>
              <a:rPr lang="en-US" dirty="0"/>
              <a:t>As the tangent point descends through the atmosphere the temperature profile is shown in the little panel to the right of the globe. </a:t>
            </a:r>
          </a:p>
          <a:p>
            <a:r>
              <a:rPr lang="en-US" dirty="0"/>
              <a:t>The temperature profiles is obtained in post processing.</a:t>
            </a:r>
          </a:p>
          <a:p>
            <a:endParaRPr lang="en-US" dirty="0"/>
          </a:p>
          <a:p>
            <a:r>
              <a:rPr lang="en-US" dirty="0"/>
              <a:t> </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37570" name="Rectangle 7"/>
          <p:cNvSpPr>
            <a:spLocks noGrp="1" noChangeArrowheads="1"/>
          </p:cNvSpPr>
          <p:nvPr>
            <p:ph type="sldNum" sz="quarter" idx="5"/>
          </p:nvPr>
        </p:nvSpPr>
        <p:spPr>
          <a:noFill/>
        </p:spPr>
        <p:txBody>
          <a:bodyPr/>
          <a:lstStyle/>
          <a:p>
            <a:fld id="{B34CF17F-0317-9C40-8907-2D3A7CFFD3DC}" type="slidenum">
              <a:rPr lang="en-US">
                <a:latin typeface="Papyrus" charset="0"/>
                <a:ea typeface="Papyrus" charset="0"/>
                <a:cs typeface="Papyrus" charset="0"/>
              </a:rPr>
              <a:pPr/>
              <a:t>37</a:t>
            </a:fld>
            <a:endParaRPr lang="en-US">
              <a:latin typeface="Papyrus" charset="0"/>
              <a:ea typeface="Papyrus" charset="0"/>
              <a:cs typeface="Papyrus" charset="0"/>
            </a:endParaRPr>
          </a:p>
        </p:txBody>
      </p:sp>
      <p:sp>
        <p:nvSpPr>
          <p:cNvPr id="237571" name="Rectangle 2"/>
          <p:cNvSpPr>
            <a:spLocks noGrp="1" noRot="1" noChangeAspect="1" noChangeArrowheads="1" noTextEdit="1"/>
          </p:cNvSpPr>
          <p:nvPr>
            <p:ph type="sldImg"/>
          </p:nvPr>
        </p:nvSpPr>
        <p:spPr>
          <a:ln/>
        </p:spPr>
      </p:sp>
      <p:sp>
        <p:nvSpPr>
          <p:cNvPr id="237572" name="Rectangle 3"/>
          <p:cNvSpPr>
            <a:spLocks noGrp="1" noChangeArrowheads="1"/>
          </p:cNvSpPr>
          <p:nvPr>
            <p:ph type="body" idx="1"/>
          </p:nvPr>
        </p:nvSpPr>
        <p:spPr>
          <a:xfrm>
            <a:off x="914400" y="4343400"/>
            <a:ext cx="5029200" cy="4114800"/>
          </a:xfrm>
          <a:noFill/>
          <a:ln/>
        </p:spPr>
        <p:txBody>
          <a:bodyPr/>
          <a:lstStyle/>
          <a:p>
            <a:r>
              <a:rPr lang="en-US">
                <a:latin typeface="Papyrus" charset="0"/>
              </a:rPr>
              <a:t>The zenith delay is determined by the integration of refractivity vertically.</a:t>
            </a:r>
          </a:p>
          <a:p>
            <a:r>
              <a:rPr lang="en-US">
                <a:latin typeface="Papyrus" charset="0"/>
              </a:rPr>
              <a:t>The atmospheric is very close to hydrostatic equilibrium meaning that surface pressure is given by the vertical integration of density.  Since the first term in refractivity depends only on density, its vertical integration will depend only on surface pressure.  This integral is called the “zenith hydrostatic delay (ZHD)”.  (Often referred to as “dry delay” but this is incorrect because has water vapor contribution).</a:t>
            </a:r>
          </a:p>
          <a:p>
            <a:endParaRPr lang="en-US">
              <a:latin typeface="Papyrus"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r>
              <a:rPr lang="en-US" sz="1200" kern="1200" baseline="0" dirty="0" smtClean="0">
                <a:solidFill>
                  <a:schemeClr val="tx1"/>
                </a:solidFill>
                <a:latin typeface="Papyrus"/>
                <a:ea typeface="ＭＳ Ｐゴシック" charset="-128"/>
                <a:cs typeface="ＭＳ Ｐゴシック" charset="-128"/>
              </a:rPr>
              <a:t>HRGPS (A) and seismic (B) displacement time series from the Maule event recorded in the</a:t>
            </a:r>
          </a:p>
          <a:p>
            <a:r>
              <a:rPr lang="en-US" sz="1200" kern="1200" baseline="0" dirty="0" smtClean="0">
                <a:solidFill>
                  <a:schemeClr val="tx1"/>
                </a:solidFill>
                <a:latin typeface="Papyrus"/>
                <a:ea typeface="ＭＳ Ｐゴシック" charset="-128"/>
                <a:cs typeface="ＭＳ Ｐゴシック" charset="-128"/>
              </a:rPr>
              <a:t>continental US. This is very preliminary processing of the HRGPS data for absolute displacements,</a:t>
            </a:r>
          </a:p>
          <a:p>
            <a:r>
              <a:rPr lang="en-US" sz="1200" kern="1200" baseline="0" dirty="0" smtClean="0">
                <a:solidFill>
                  <a:schemeClr val="tx1"/>
                </a:solidFill>
                <a:latin typeface="Papyrus"/>
                <a:ea typeface="ＭＳ Ｐゴシック" charset="-128"/>
                <a:cs typeface="ＭＳ Ｐゴシック" charset="-128"/>
              </a:rPr>
              <a:t>9</a:t>
            </a:r>
          </a:p>
          <a:p>
            <a:r>
              <a:rPr lang="en-US" sz="1200" kern="1200" baseline="0" dirty="0" smtClean="0">
                <a:solidFill>
                  <a:schemeClr val="tx1"/>
                </a:solidFill>
                <a:latin typeface="Papyrus"/>
                <a:ea typeface="ＭＳ Ｐゴシック" charset="-128"/>
                <a:cs typeface="ＭＳ Ｐゴシック" charset="-128"/>
              </a:rPr>
              <a:t>obtained using generalized spatial filtering (Davis and Smalley, 2009) and the time series have not been</a:t>
            </a:r>
          </a:p>
          <a:p>
            <a:r>
              <a:rPr lang="en-US" sz="1200" kern="1200" baseline="0" dirty="0" err="1" smtClean="0">
                <a:solidFill>
                  <a:schemeClr val="tx1"/>
                </a:solidFill>
                <a:latin typeface="Papyrus"/>
                <a:ea typeface="ＭＳ Ｐゴシック" charset="-128"/>
                <a:cs typeface="ＭＳ Ｐゴシック" charset="-128"/>
              </a:rPr>
              <a:t>sidereally</a:t>
            </a:r>
            <a:r>
              <a:rPr lang="en-US" sz="1200" kern="1200" baseline="0" dirty="0" smtClean="0">
                <a:solidFill>
                  <a:schemeClr val="tx1"/>
                </a:solidFill>
                <a:latin typeface="Papyrus"/>
                <a:ea typeface="ＭＳ Ｐゴシック" charset="-128"/>
                <a:cs typeface="ＭＳ Ｐゴシック" charset="-128"/>
              </a:rPr>
              <a:t> or phase match filtered. The plots in A and B are also not record sections but are simply</a:t>
            </a:r>
          </a:p>
          <a:p>
            <a:r>
              <a:rPr lang="en-US" sz="1200" kern="1200" baseline="0" dirty="0" smtClean="0">
                <a:solidFill>
                  <a:schemeClr val="tx1"/>
                </a:solidFill>
                <a:latin typeface="Papyrus"/>
                <a:ea typeface="ＭＳ Ｐゴシック" charset="-128"/>
                <a:cs typeface="ＭＳ Ｐゴシック" charset="-128"/>
              </a:rPr>
              <a:t>ordered by distance (the trace counter goes from the farthest station at the bottom to the closest station at</a:t>
            </a:r>
          </a:p>
          <a:p>
            <a:r>
              <a:rPr lang="en-US" sz="1200" kern="1200" baseline="0" dirty="0" smtClean="0">
                <a:solidFill>
                  <a:schemeClr val="tx1"/>
                </a:solidFill>
                <a:latin typeface="Papyrus"/>
                <a:ea typeface="ＭＳ Ｐゴシック" charset="-128"/>
                <a:cs typeface="ＭＳ Ｐゴシック" charset="-128"/>
              </a:rPr>
              <a:t>the top). The secondary labels in parts A and B identify the transverse (T), radial (R), and vertical (V)</a:t>
            </a:r>
          </a:p>
          <a:p>
            <a:r>
              <a:rPr lang="en-US" sz="1200" kern="1200" baseline="0" dirty="0" smtClean="0">
                <a:solidFill>
                  <a:schemeClr val="tx1"/>
                </a:solidFill>
                <a:latin typeface="Papyrus"/>
                <a:ea typeface="ＭＳ Ｐゴシック" charset="-128"/>
                <a:cs typeface="ＭＳ Ｐゴシック" charset="-128"/>
              </a:rPr>
              <a:t>components. C) Map showing all the broadband seismic stations and HRGPS stations in the continental</a:t>
            </a:r>
          </a:p>
          <a:p>
            <a:r>
              <a:rPr lang="en-US" sz="1200" kern="1200" baseline="0" dirty="0" smtClean="0">
                <a:solidFill>
                  <a:schemeClr val="tx1"/>
                </a:solidFill>
                <a:latin typeface="Papyrus"/>
                <a:ea typeface="ＭＳ Ｐゴシック" charset="-128"/>
                <a:cs typeface="ＭＳ Ｐゴシック" charset="-128"/>
              </a:rPr>
              <a:t>US, the broadband sites are color-coded according to relative arrival time of the Love waves (red for</a:t>
            </a:r>
          </a:p>
          <a:p>
            <a:r>
              <a:rPr lang="en-US" sz="1200" kern="1200" baseline="0" dirty="0" smtClean="0">
                <a:solidFill>
                  <a:schemeClr val="tx1"/>
                </a:solidFill>
                <a:latin typeface="Papyrus"/>
                <a:ea typeface="ＭＳ Ｐゴシック" charset="-128"/>
                <a:cs typeface="ＭＳ Ｐゴシック" charset="-128"/>
              </a:rPr>
              <a:t>slow, blue for fast). Great circle paths from the earthquake to several HRGPS stations are shown. D) Plot</a:t>
            </a:r>
          </a:p>
          <a:p>
            <a:r>
              <a:rPr lang="en-US" sz="1200" kern="1200" baseline="0" dirty="0" smtClean="0">
                <a:solidFill>
                  <a:schemeClr val="tx1"/>
                </a:solidFill>
                <a:latin typeface="Papyrus"/>
                <a:ea typeface="ＭＳ Ｐゴシック" charset="-128"/>
                <a:cs typeface="ＭＳ Ｐゴシック" charset="-128"/>
              </a:rPr>
              <a:t>of the arrival times of the maximum of the Love wave train as a function of distance showing the distinct</a:t>
            </a:r>
          </a:p>
          <a:p>
            <a:r>
              <a:rPr lang="en-US" sz="1200" kern="1200" baseline="0" dirty="0" smtClean="0">
                <a:solidFill>
                  <a:schemeClr val="tx1"/>
                </a:solidFill>
                <a:latin typeface="Papyrus"/>
                <a:ea typeface="ＭＳ Ｐゴシック" charset="-128"/>
                <a:cs typeface="ＭＳ Ｐゴシック" charset="-128"/>
              </a:rPr>
              <a:t>separation between sites in the Basin and Range and eastern Rocky Mountain front (red) from sites in the</a:t>
            </a:r>
          </a:p>
          <a:p>
            <a:r>
              <a:rPr lang="en-US" sz="1200" kern="1200" baseline="0" dirty="0" smtClean="0">
                <a:solidFill>
                  <a:schemeClr val="tx1"/>
                </a:solidFill>
                <a:latin typeface="Papyrus"/>
                <a:ea typeface="ＭＳ Ｐゴシック" charset="-128"/>
                <a:cs typeface="ＭＳ Ｐゴシック" charset="-128"/>
              </a:rPr>
              <a:t>western Great Planes (blue). This distinct division of velocities by region is the source of the “chatter”</a:t>
            </a:r>
          </a:p>
          <a:p>
            <a:r>
              <a:rPr lang="en-US" sz="1200" kern="1200" baseline="0" dirty="0" smtClean="0">
                <a:solidFill>
                  <a:schemeClr val="tx1"/>
                </a:solidFill>
                <a:latin typeface="Papyrus"/>
                <a:ea typeface="ＭＳ Ｐゴシック" charset="-128"/>
                <a:cs typeface="ＭＳ Ｐゴシック" charset="-128"/>
              </a:rPr>
              <a:t>observed in A and B. E) Similar plot for HRGPS absolute displacement time series. One can see a similar</a:t>
            </a:r>
          </a:p>
          <a:p>
            <a:r>
              <a:rPr lang="en-US" sz="1200" kern="1200" baseline="0" dirty="0" smtClean="0">
                <a:solidFill>
                  <a:schemeClr val="tx1"/>
                </a:solidFill>
                <a:latin typeface="Papyrus"/>
                <a:ea typeface="ＭＳ Ｐゴシック" charset="-128"/>
                <a:cs typeface="ＭＳ Ｐゴシック" charset="-128"/>
              </a:rPr>
              <a:t>division, although we have not separated them yet. F) HRGPS sites in South America used in the</a:t>
            </a:r>
          </a:p>
          <a:p>
            <a:r>
              <a:rPr lang="en-US" sz="1200" kern="1200" baseline="0" dirty="0" smtClean="0">
                <a:solidFill>
                  <a:schemeClr val="tx1"/>
                </a:solidFill>
                <a:latin typeface="Papyrus"/>
                <a:ea typeface="ＭＳ Ｐゴシック" charset="-128"/>
                <a:cs typeface="ＭＳ Ｐゴシック" charset="-128"/>
              </a:rPr>
              <a:t>preparation of this proposal. The great circle ray paths to these sites are also shown.</a:t>
            </a:r>
          </a:p>
        </p:txBody>
      </p:sp>
      <p:sp>
        <p:nvSpPr>
          <p:cNvPr id="4" name="Slide Number Placeholder 3"/>
          <p:cNvSpPr>
            <a:spLocks noGrp="1"/>
          </p:cNvSpPr>
          <p:nvPr>
            <p:ph type="sldNum" sz="quarter" idx="10"/>
          </p:nvPr>
        </p:nvSpPr>
        <p:spPr/>
        <p:txBody>
          <a:bodyPr/>
          <a:lstStyle/>
          <a:p>
            <a:pPr>
              <a:defRPr/>
            </a:pPr>
            <a:fld id="{57CADD9E-A6D0-3A48-8394-DBD37C7FBB4D}" type="slidenum">
              <a:rPr lang="en-US" smtClean="0"/>
              <a:pPr>
                <a:defRPr/>
              </a:pPr>
              <a:t>10</a:t>
            </a:fld>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r>
              <a:rPr lang="en-US" sz="1200" kern="1200" baseline="0" dirty="0" smtClean="0">
                <a:solidFill>
                  <a:schemeClr val="tx1"/>
                </a:solidFill>
                <a:latin typeface="Papyrus"/>
                <a:ea typeface="ＭＳ Ｐゴシック" charset="-128"/>
                <a:cs typeface="ＭＳ Ｐゴシック" charset="-128"/>
              </a:rPr>
              <a:t>HRGPS (A) and seismic (B) displacement time series from the Maule event recorded in the</a:t>
            </a:r>
          </a:p>
          <a:p>
            <a:r>
              <a:rPr lang="en-US" sz="1200" kern="1200" baseline="0" dirty="0" smtClean="0">
                <a:solidFill>
                  <a:schemeClr val="tx1"/>
                </a:solidFill>
                <a:latin typeface="Papyrus"/>
                <a:ea typeface="ＭＳ Ｐゴシック" charset="-128"/>
                <a:cs typeface="ＭＳ Ｐゴシック" charset="-128"/>
              </a:rPr>
              <a:t>continental US. This is very preliminary processing of the HRGPS data for absolute displacements,</a:t>
            </a:r>
          </a:p>
          <a:p>
            <a:r>
              <a:rPr lang="en-US" sz="1200" kern="1200" baseline="0" dirty="0" smtClean="0">
                <a:solidFill>
                  <a:schemeClr val="tx1"/>
                </a:solidFill>
                <a:latin typeface="Papyrus"/>
                <a:ea typeface="ＭＳ Ｐゴシック" charset="-128"/>
                <a:cs typeface="ＭＳ Ｐゴシック" charset="-128"/>
              </a:rPr>
              <a:t>9</a:t>
            </a:r>
          </a:p>
          <a:p>
            <a:r>
              <a:rPr lang="en-US" sz="1200" kern="1200" baseline="0" dirty="0" smtClean="0">
                <a:solidFill>
                  <a:schemeClr val="tx1"/>
                </a:solidFill>
                <a:latin typeface="Papyrus"/>
                <a:ea typeface="ＭＳ Ｐゴシック" charset="-128"/>
                <a:cs typeface="ＭＳ Ｐゴシック" charset="-128"/>
              </a:rPr>
              <a:t>obtained using generalized spatial filtering (Davis and Smalley, 2009) and the time series have not been</a:t>
            </a:r>
          </a:p>
          <a:p>
            <a:r>
              <a:rPr lang="en-US" sz="1200" kern="1200" baseline="0" dirty="0" err="1" smtClean="0">
                <a:solidFill>
                  <a:schemeClr val="tx1"/>
                </a:solidFill>
                <a:latin typeface="Papyrus"/>
                <a:ea typeface="ＭＳ Ｐゴシック" charset="-128"/>
                <a:cs typeface="ＭＳ Ｐゴシック" charset="-128"/>
              </a:rPr>
              <a:t>sidereally</a:t>
            </a:r>
            <a:r>
              <a:rPr lang="en-US" sz="1200" kern="1200" baseline="0" dirty="0" smtClean="0">
                <a:solidFill>
                  <a:schemeClr val="tx1"/>
                </a:solidFill>
                <a:latin typeface="Papyrus"/>
                <a:ea typeface="ＭＳ Ｐゴシック" charset="-128"/>
                <a:cs typeface="ＭＳ Ｐゴシック" charset="-128"/>
              </a:rPr>
              <a:t> or phase match filtered. The plots in A and B are also not record sections but are simply</a:t>
            </a:r>
          </a:p>
          <a:p>
            <a:r>
              <a:rPr lang="en-US" sz="1200" kern="1200" baseline="0" dirty="0" smtClean="0">
                <a:solidFill>
                  <a:schemeClr val="tx1"/>
                </a:solidFill>
                <a:latin typeface="Papyrus"/>
                <a:ea typeface="ＭＳ Ｐゴシック" charset="-128"/>
                <a:cs typeface="ＭＳ Ｐゴシック" charset="-128"/>
              </a:rPr>
              <a:t>ordered by distance (the trace counter goes from the farthest station at the bottom to the closest station at</a:t>
            </a:r>
          </a:p>
          <a:p>
            <a:r>
              <a:rPr lang="en-US" sz="1200" kern="1200" baseline="0" dirty="0" smtClean="0">
                <a:solidFill>
                  <a:schemeClr val="tx1"/>
                </a:solidFill>
                <a:latin typeface="Papyrus"/>
                <a:ea typeface="ＭＳ Ｐゴシック" charset="-128"/>
                <a:cs typeface="ＭＳ Ｐゴシック" charset="-128"/>
              </a:rPr>
              <a:t>the top). The secondary labels in parts A and B identify the transverse (T), radial (R), and vertical (V)</a:t>
            </a:r>
          </a:p>
          <a:p>
            <a:r>
              <a:rPr lang="en-US" sz="1200" kern="1200" baseline="0" dirty="0" smtClean="0">
                <a:solidFill>
                  <a:schemeClr val="tx1"/>
                </a:solidFill>
                <a:latin typeface="Papyrus"/>
                <a:ea typeface="ＭＳ Ｐゴシック" charset="-128"/>
                <a:cs typeface="ＭＳ Ｐゴシック" charset="-128"/>
              </a:rPr>
              <a:t>components. C) Map showing all the broadband seismic stations and HRGPS stations in the continental</a:t>
            </a:r>
          </a:p>
          <a:p>
            <a:r>
              <a:rPr lang="en-US" sz="1200" kern="1200" baseline="0" dirty="0" smtClean="0">
                <a:solidFill>
                  <a:schemeClr val="tx1"/>
                </a:solidFill>
                <a:latin typeface="Papyrus"/>
                <a:ea typeface="ＭＳ Ｐゴシック" charset="-128"/>
                <a:cs typeface="ＭＳ Ｐゴシック" charset="-128"/>
              </a:rPr>
              <a:t>US, the broadband sites are color-coded according to relative arrival time of the Love waves (red for</a:t>
            </a:r>
          </a:p>
          <a:p>
            <a:r>
              <a:rPr lang="en-US" sz="1200" kern="1200" baseline="0" dirty="0" smtClean="0">
                <a:solidFill>
                  <a:schemeClr val="tx1"/>
                </a:solidFill>
                <a:latin typeface="Papyrus"/>
                <a:ea typeface="ＭＳ Ｐゴシック" charset="-128"/>
                <a:cs typeface="ＭＳ Ｐゴシック" charset="-128"/>
              </a:rPr>
              <a:t>slow, blue for fast). Great circle paths from the earthquake to several HRGPS stations are shown. D) Plot</a:t>
            </a:r>
          </a:p>
          <a:p>
            <a:r>
              <a:rPr lang="en-US" sz="1200" kern="1200" baseline="0" dirty="0" smtClean="0">
                <a:solidFill>
                  <a:schemeClr val="tx1"/>
                </a:solidFill>
                <a:latin typeface="Papyrus"/>
                <a:ea typeface="ＭＳ Ｐゴシック" charset="-128"/>
                <a:cs typeface="ＭＳ Ｐゴシック" charset="-128"/>
              </a:rPr>
              <a:t>of the arrival times of the maximum of the Love wave train as a function of distance showing the distinct</a:t>
            </a:r>
          </a:p>
          <a:p>
            <a:r>
              <a:rPr lang="en-US" sz="1200" kern="1200" baseline="0" dirty="0" smtClean="0">
                <a:solidFill>
                  <a:schemeClr val="tx1"/>
                </a:solidFill>
                <a:latin typeface="Papyrus"/>
                <a:ea typeface="ＭＳ Ｐゴシック" charset="-128"/>
                <a:cs typeface="ＭＳ Ｐゴシック" charset="-128"/>
              </a:rPr>
              <a:t>separation between sites in the Basin and Range and eastern Rocky Mountain front (red) from sites in the</a:t>
            </a:r>
          </a:p>
          <a:p>
            <a:r>
              <a:rPr lang="en-US" sz="1200" kern="1200" baseline="0" dirty="0" smtClean="0">
                <a:solidFill>
                  <a:schemeClr val="tx1"/>
                </a:solidFill>
                <a:latin typeface="Papyrus"/>
                <a:ea typeface="ＭＳ Ｐゴシック" charset="-128"/>
                <a:cs typeface="ＭＳ Ｐゴシック" charset="-128"/>
              </a:rPr>
              <a:t>western Great Planes (blue). This distinct division of velocities by region is the source of the “chatter”</a:t>
            </a:r>
          </a:p>
          <a:p>
            <a:r>
              <a:rPr lang="en-US" sz="1200" kern="1200" baseline="0" dirty="0" smtClean="0">
                <a:solidFill>
                  <a:schemeClr val="tx1"/>
                </a:solidFill>
                <a:latin typeface="Papyrus"/>
                <a:ea typeface="ＭＳ Ｐゴシック" charset="-128"/>
                <a:cs typeface="ＭＳ Ｐゴシック" charset="-128"/>
              </a:rPr>
              <a:t>observed in A and B. E) Similar plot for HRGPS absolute displacement time series. One can see a similar</a:t>
            </a:r>
          </a:p>
          <a:p>
            <a:r>
              <a:rPr lang="en-US" sz="1200" kern="1200" baseline="0" dirty="0" smtClean="0">
                <a:solidFill>
                  <a:schemeClr val="tx1"/>
                </a:solidFill>
                <a:latin typeface="Papyrus"/>
                <a:ea typeface="ＭＳ Ｐゴシック" charset="-128"/>
                <a:cs typeface="ＭＳ Ｐゴシック" charset="-128"/>
              </a:rPr>
              <a:t>division, although we have not separated them yet. F) HRGPS sites in South America used in the</a:t>
            </a:r>
          </a:p>
          <a:p>
            <a:r>
              <a:rPr lang="en-US" sz="1200" kern="1200" baseline="0" dirty="0" smtClean="0">
                <a:solidFill>
                  <a:schemeClr val="tx1"/>
                </a:solidFill>
                <a:latin typeface="Papyrus"/>
                <a:ea typeface="ＭＳ Ｐゴシック" charset="-128"/>
                <a:cs typeface="ＭＳ Ｐゴシック" charset="-128"/>
              </a:rPr>
              <a:t>preparation of this proposal. The great circle ray paths to these sites are also shown.</a:t>
            </a:r>
          </a:p>
        </p:txBody>
      </p:sp>
      <p:sp>
        <p:nvSpPr>
          <p:cNvPr id="4" name="Slide Number Placeholder 3"/>
          <p:cNvSpPr>
            <a:spLocks noGrp="1"/>
          </p:cNvSpPr>
          <p:nvPr>
            <p:ph type="sldNum" sz="quarter" idx="10"/>
          </p:nvPr>
        </p:nvSpPr>
        <p:spPr/>
        <p:txBody>
          <a:bodyPr/>
          <a:lstStyle/>
          <a:p>
            <a:pPr>
              <a:defRPr/>
            </a:pPr>
            <a:fld id="{57CADD9E-A6D0-3A48-8394-DBD37C7FBB4D}" type="slidenum">
              <a:rPr lang="en-US" smtClean="0"/>
              <a:pPr>
                <a:defRPr/>
              </a:pPr>
              <a:t>11</a:t>
            </a:fld>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r>
              <a:rPr lang="en-US" sz="1200" kern="1200" baseline="0" dirty="0" smtClean="0">
                <a:solidFill>
                  <a:schemeClr val="tx1"/>
                </a:solidFill>
                <a:latin typeface="Papyrus"/>
                <a:ea typeface="ＭＳ Ｐゴシック" charset="-128"/>
                <a:cs typeface="ＭＳ Ｐゴシック" charset="-128"/>
              </a:rPr>
              <a:t>HRGPS (A) and seismic (B) displacement time series from the Maule event recorded in the</a:t>
            </a:r>
          </a:p>
          <a:p>
            <a:r>
              <a:rPr lang="en-US" sz="1200" kern="1200" baseline="0" dirty="0" smtClean="0">
                <a:solidFill>
                  <a:schemeClr val="tx1"/>
                </a:solidFill>
                <a:latin typeface="Papyrus"/>
                <a:ea typeface="ＭＳ Ｐゴシック" charset="-128"/>
                <a:cs typeface="ＭＳ Ｐゴシック" charset="-128"/>
              </a:rPr>
              <a:t>continental US. This is very preliminary processing of the HRGPS data for absolute displacements,</a:t>
            </a:r>
          </a:p>
          <a:p>
            <a:r>
              <a:rPr lang="en-US" sz="1200" kern="1200" baseline="0" dirty="0" smtClean="0">
                <a:solidFill>
                  <a:schemeClr val="tx1"/>
                </a:solidFill>
                <a:latin typeface="Papyrus"/>
                <a:ea typeface="ＭＳ Ｐゴシック" charset="-128"/>
                <a:cs typeface="ＭＳ Ｐゴシック" charset="-128"/>
              </a:rPr>
              <a:t>9</a:t>
            </a:r>
          </a:p>
          <a:p>
            <a:r>
              <a:rPr lang="en-US" sz="1200" kern="1200" baseline="0" dirty="0" smtClean="0">
                <a:solidFill>
                  <a:schemeClr val="tx1"/>
                </a:solidFill>
                <a:latin typeface="Papyrus"/>
                <a:ea typeface="ＭＳ Ｐゴシック" charset="-128"/>
                <a:cs typeface="ＭＳ Ｐゴシック" charset="-128"/>
              </a:rPr>
              <a:t>obtained using generalized spatial filtering (Davis and Smalley, 2009) and the time series have not been</a:t>
            </a:r>
          </a:p>
          <a:p>
            <a:r>
              <a:rPr lang="en-US" sz="1200" kern="1200" baseline="0" dirty="0" err="1" smtClean="0">
                <a:solidFill>
                  <a:schemeClr val="tx1"/>
                </a:solidFill>
                <a:latin typeface="Papyrus"/>
                <a:ea typeface="ＭＳ Ｐゴシック" charset="-128"/>
                <a:cs typeface="ＭＳ Ｐゴシック" charset="-128"/>
              </a:rPr>
              <a:t>sidereally</a:t>
            </a:r>
            <a:r>
              <a:rPr lang="en-US" sz="1200" kern="1200" baseline="0" dirty="0" smtClean="0">
                <a:solidFill>
                  <a:schemeClr val="tx1"/>
                </a:solidFill>
                <a:latin typeface="Papyrus"/>
                <a:ea typeface="ＭＳ Ｐゴシック" charset="-128"/>
                <a:cs typeface="ＭＳ Ｐゴシック" charset="-128"/>
              </a:rPr>
              <a:t> or phase match filtered. The plots in A and B are also not record sections but are simply</a:t>
            </a:r>
          </a:p>
          <a:p>
            <a:r>
              <a:rPr lang="en-US" sz="1200" kern="1200" baseline="0" dirty="0" smtClean="0">
                <a:solidFill>
                  <a:schemeClr val="tx1"/>
                </a:solidFill>
                <a:latin typeface="Papyrus"/>
                <a:ea typeface="ＭＳ Ｐゴシック" charset="-128"/>
                <a:cs typeface="ＭＳ Ｐゴシック" charset="-128"/>
              </a:rPr>
              <a:t>ordered by distance (the trace counter goes from the farthest station at the bottom to the closest station at</a:t>
            </a:r>
          </a:p>
          <a:p>
            <a:r>
              <a:rPr lang="en-US" sz="1200" kern="1200" baseline="0" dirty="0" smtClean="0">
                <a:solidFill>
                  <a:schemeClr val="tx1"/>
                </a:solidFill>
                <a:latin typeface="Papyrus"/>
                <a:ea typeface="ＭＳ Ｐゴシック" charset="-128"/>
                <a:cs typeface="ＭＳ Ｐゴシック" charset="-128"/>
              </a:rPr>
              <a:t>the top). The secondary labels in parts A and B identify the transverse (T), radial (R), and vertical (V)</a:t>
            </a:r>
          </a:p>
          <a:p>
            <a:r>
              <a:rPr lang="en-US" sz="1200" kern="1200" baseline="0" dirty="0" smtClean="0">
                <a:solidFill>
                  <a:schemeClr val="tx1"/>
                </a:solidFill>
                <a:latin typeface="Papyrus"/>
                <a:ea typeface="ＭＳ Ｐゴシック" charset="-128"/>
                <a:cs typeface="ＭＳ Ｐゴシック" charset="-128"/>
              </a:rPr>
              <a:t>components. C) Map showing all the broadband seismic stations and HRGPS stations in the continental</a:t>
            </a:r>
          </a:p>
          <a:p>
            <a:r>
              <a:rPr lang="en-US" sz="1200" kern="1200" baseline="0" dirty="0" smtClean="0">
                <a:solidFill>
                  <a:schemeClr val="tx1"/>
                </a:solidFill>
                <a:latin typeface="Papyrus"/>
                <a:ea typeface="ＭＳ Ｐゴシック" charset="-128"/>
                <a:cs typeface="ＭＳ Ｐゴシック" charset="-128"/>
              </a:rPr>
              <a:t>US, the broadband sites are color-coded according to relative arrival time of the Love waves (red for</a:t>
            </a:r>
          </a:p>
          <a:p>
            <a:r>
              <a:rPr lang="en-US" sz="1200" kern="1200" baseline="0" dirty="0" smtClean="0">
                <a:solidFill>
                  <a:schemeClr val="tx1"/>
                </a:solidFill>
                <a:latin typeface="Papyrus"/>
                <a:ea typeface="ＭＳ Ｐゴシック" charset="-128"/>
                <a:cs typeface="ＭＳ Ｐゴシック" charset="-128"/>
              </a:rPr>
              <a:t>slow, blue for fast). Great circle paths from the earthquake to several HRGPS stations are shown. D) Plot</a:t>
            </a:r>
          </a:p>
          <a:p>
            <a:r>
              <a:rPr lang="en-US" sz="1200" kern="1200" baseline="0" dirty="0" smtClean="0">
                <a:solidFill>
                  <a:schemeClr val="tx1"/>
                </a:solidFill>
                <a:latin typeface="Papyrus"/>
                <a:ea typeface="ＭＳ Ｐゴシック" charset="-128"/>
                <a:cs typeface="ＭＳ Ｐゴシック" charset="-128"/>
              </a:rPr>
              <a:t>of the arrival times of the maximum of the Love wave train as a function of distance showing the distinct</a:t>
            </a:r>
          </a:p>
          <a:p>
            <a:r>
              <a:rPr lang="en-US" sz="1200" kern="1200" baseline="0" dirty="0" smtClean="0">
                <a:solidFill>
                  <a:schemeClr val="tx1"/>
                </a:solidFill>
                <a:latin typeface="Papyrus"/>
                <a:ea typeface="ＭＳ Ｐゴシック" charset="-128"/>
                <a:cs typeface="ＭＳ Ｐゴシック" charset="-128"/>
              </a:rPr>
              <a:t>separation between sites in the Basin and Range and eastern Rocky Mountain front (red) from sites in the</a:t>
            </a:r>
          </a:p>
          <a:p>
            <a:r>
              <a:rPr lang="en-US" sz="1200" kern="1200" baseline="0" dirty="0" smtClean="0">
                <a:solidFill>
                  <a:schemeClr val="tx1"/>
                </a:solidFill>
                <a:latin typeface="Papyrus"/>
                <a:ea typeface="ＭＳ Ｐゴシック" charset="-128"/>
                <a:cs typeface="ＭＳ Ｐゴシック" charset="-128"/>
              </a:rPr>
              <a:t>western Great Planes (blue). This distinct division of velocities by region is the source of the “chatter”</a:t>
            </a:r>
          </a:p>
          <a:p>
            <a:r>
              <a:rPr lang="en-US" sz="1200" kern="1200" baseline="0" dirty="0" smtClean="0">
                <a:solidFill>
                  <a:schemeClr val="tx1"/>
                </a:solidFill>
                <a:latin typeface="Papyrus"/>
                <a:ea typeface="ＭＳ Ｐゴシック" charset="-128"/>
                <a:cs typeface="ＭＳ Ｐゴシック" charset="-128"/>
              </a:rPr>
              <a:t>observed in A and B. E) Similar plot for HRGPS absolute displacement time series. One can see a similar</a:t>
            </a:r>
          </a:p>
          <a:p>
            <a:r>
              <a:rPr lang="en-US" sz="1200" kern="1200" baseline="0" dirty="0" smtClean="0">
                <a:solidFill>
                  <a:schemeClr val="tx1"/>
                </a:solidFill>
                <a:latin typeface="Papyrus"/>
                <a:ea typeface="ＭＳ Ｐゴシック" charset="-128"/>
                <a:cs typeface="ＭＳ Ｐゴシック" charset="-128"/>
              </a:rPr>
              <a:t>division, although we have not separated them yet. F) HRGPS sites in South America used in the</a:t>
            </a:r>
          </a:p>
          <a:p>
            <a:r>
              <a:rPr lang="en-US" sz="1200" kern="1200" baseline="0" dirty="0" smtClean="0">
                <a:solidFill>
                  <a:schemeClr val="tx1"/>
                </a:solidFill>
                <a:latin typeface="Papyrus"/>
                <a:ea typeface="ＭＳ Ｐゴシック" charset="-128"/>
                <a:cs typeface="ＭＳ Ｐゴシック" charset="-128"/>
              </a:rPr>
              <a:t>preparation of this proposal. The great circle ray paths to these sites are also shown.</a:t>
            </a:r>
          </a:p>
        </p:txBody>
      </p:sp>
      <p:sp>
        <p:nvSpPr>
          <p:cNvPr id="4" name="Slide Number Placeholder 3"/>
          <p:cNvSpPr>
            <a:spLocks noGrp="1"/>
          </p:cNvSpPr>
          <p:nvPr>
            <p:ph type="sldNum" sz="quarter" idx="10"/>
          </p:nvPr>
        </p:nvSpPr>
        <p:spPr/>
        <p:txBody>
          <a:bodyPr/>
          <a:lstStyle/>
          <a:p>
            <a:pPr>
              <a:defRPr/>
            </a:pPr>
            <a:fld id="{57CADD9E-A6D0-3A48-8394-DBD37C7FBB4D}" type="slidenum">
              <a:rPr lang="en-US" smtClean="0"/>
              <a:pPr>
                <a:defRPr/>
              </a:pPr>
              <a:t>13</a:t>
            </a:fld>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7330" name="Rectangle 7"/>
          <p:cNvSpPr>
            <a:spLocks noGrp="1" noChangeArrowheads="1"/>
          </p:cNvSpPr>
          <p:nvPr>
            <p:ph type="sldNum" sz="quarter" idx="5"/>
          </p:nvPr>
        </p:nvSpPr>
        <p:spPr>
          <a:noFill/>
        </p:spPr>
        <p:txBody>
          <a:bodyPr/>
          <a:lstStyle/>
          <a:p>
            <a:fld id="{7A7F277E-1205-3049-BAA7-1B969D94984E}" type="slidenum">
              <a:rPr lang="en-US">
                <a:latin typeface="Papyrus" charset="0"/>
                <a:ea typeface="Papyrus" charset="0"/>
                <a:cs typeface="Papyrus" charset="0"/>
              </a:rPr>
              <a:pPr/>
              <a:t>18</a:t>
            </a:fld>
            <a:endParaRPr lang="en-US">
              <a:latin typeface="Papyrus" charset="0"/>
              <a:ea typeface="Papyrus" charset="0"/>
              <a:cs typeface="Papyrus" charset="0"/>
            </a:endParaRPr>
          </a:p>
        </p:txBody>
      </p:sp>
      <p:sp>
        <p:nvSpPr>
          <p:cNvPr id="227331" name="Rectangle 2"/>
          <p:cNvSpPr>
            <a:spLocks noGrp="1" noRot="1" noChangeAspect="1" noChangeArrowheads="1" noTextEdit="1"/>
          </p:cNvSpPr>
          <p:nvPr>
            <p:ph type="sldImg"/>
          </p:nvPr>
        </p:nvSpPr>
        <p:spPr>
          <a:ln/>
        </p:spPr>
      </p:sp>
      <p:sp>
        <p:nvSpPr>
          <p:cNvPr id="227332" name="Rectangle 3"/>
          <p:cNvSpPr>
            <a:spLocks noGrp="1" noChangeArrowheads="1"/>
          </p:cNvSpPr>
          <p:nvPr>
            <p:ph type="body" idx="1"/>
          </p:nvPr>
        </p:nvSpPr>
        <p:spPr>
          <a:xfrm>
            <a:off x="914400" y="4343400"/>
            <a:ext cx="5029200" cy="4114800"/>
          </a:xfrm>
          <a:noFill/>
          <a:ln/>
        </p:spPr>
        <p:txBody>
          <a:bodyPr/>
          <a:lstStyle/>
          <a:p>
            <a:r>
              <a:rPr lang="en-US" sz="2400" dirty="0"/>
              <a:t>Troposphere is where the temperature stops decreasing in the atmosphere. (~10 km altitude)</a:t>
            </a:r>
          </a:p>
          <a:p>
            <a:r>
              <a:rPr lang="en-US" sz="2400" dirty="0"/>
              <a:t>Ionosphere: free electrons due to the breaking away of electrons from atmospheric gases due to solar radiation</a:t>
            </a:r>
          </a:p>
          <a:p>
            <a:r>
              <a:rPr lang="en-US" sz="2400" dirty="0"/>
              <a:t>Effects different frequencies differently</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a:ln/>
        </p:spPr>
        <p:txBody>
          <a:bodyPr/>
          <a:lstStyle/>
          <a:p>
            <a:fld id="{FBEF2698-9333-5440-9A85-70D8EEB4F252}" type="slidenum">
              <a:rPr lang="en-US"/>
              <a:pPr/>
              <a:t>19</a:t>
            </a:fld>
            <a:endParaRPr lang="en-US"/>
          </a:p>
        </p:txBody>
      </p:sp>
      <p:sp>
        <p:nvSpPr>
          <p:cNvPr id="1782786" name="Rectangle 2"/>
          <p:cNvSpPr>
            <a:spLocks noGrp="1" noRot="1" noChangeAspect="1" noChangeArrowheads="1" noTextEdit="1"/>
          </p:cNvSpPr>
          <p:nvPr>
            <p:ph type="sldImg"/>
          </p:nvPr>
        </p:nvSpPr>
        <p:spPr>
          <a:ln/>
        </p:spPr>
      </p:sp>
      <p:sp>
        <p:nvSpPr>
          <p:cNvPr id="1782787" name="Rectangle 3"/>
          <p:cNvSpPr>
            <a:spLocks noGrp="1" noChangeArrowheads="1"/>
          </p:cNvSpPr>
          <p:nvPr>
            <p:ph type="body" idx="1"/>
          </p:nvPr>
        </p:nvSpPr>
        <p:spPr/>
        <p:txBody>
          <a:bodyPr/>
          <a:lstStyle/>
          <a:p>
            <a:r>
              <a:rPr lang="en-US"/>
              <a:t>Code delay and phase advance result in range errors. </a:t>
            </a:r>
          </a:p>
          <a:p>
            <a:r>
              <a:rPr lang="en-US"/>
              <a:t>Small-scale irregularities in electron density cause cycle slips or loss of lock.</a:t>
            </a:r>
          </a:p>
          <a:p>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XPI@JPL: IWSSAR Strategy</a:t>
            </a:r>
          </a:p>
          <a:p>
            <a:endParaRPr lang="en-US" dirty="0"/>
          </a:p>
        </p:txBody>
      </p:sp>
      <p:sp>
        <p:nvSpPr>
          <p:cNvPr id="4" name="Slide Number Placeholder 3"/>
          <p:cNvSpPr>
            <a:spLocks noGrp="1"/>
          </p:cNvSpPr>
          <p:nvPr>
            <p:ph type="sldNum" sz="quarter" idx="10"/>
          </p:nvPr>
        </p:nvSpPr>
        <p:spPr/>
        <p:txBody>
          <a:bodyPr/>
          <a:lstStyle/>
          <a:p>
            <a:pPr>
              <a:defRPr/>
            </a:pPr>
            <a:fld id="{57CADD9E-A6D0-3A48-8394-DBD37C7FBB4D}" type="slidenum">
              <a:rPr lang="en-US" smtClean="0"/>
              <a:pPr>
                <a:defRPr/>
              </a:pPr>
              <a:t>26</a:t>
            </a:fld>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31426" name="Rectangle 7"/>
          <p:cNvSpPr>
            <a:spLocks noGrp="1" noChangeArrowheads="1"/>
          </p:cNvSpPr>
          <p:nvPr>
            <p:ph type="sldNum" sz="quarter" idx="5"/>
          </p:nvPr>
        </p:nvSpPr>
        <p:spPr>
          <a:noFill/>
        </p:spPr>
        <p:txBody>
          <a:bodyPr/>
          <a:lstStyle/>
          <a:p>
            <a:fld id="{384F2A06-BC1F-F449-ADE1-81A984CDDA92}" type="slidenum">
              <a:rPr lang="en-US">
                <a:latin typeface="Papyrus" charset="0"/>
                <a:ea typeface="Papyrus" charset="0"/>
                <a:cs typeface="Papyrus" charset="0"/>
              </a:rPr>
              <a:pPr/>
              <a:t>31</a:t>
            </a:fld>
            <a:endParaRPr lang="en-US">
              <a:latin typeface="Papyrus" charset="0"/>
              <a:ea typeface="Papyrus" charset="0"/>
              <a:cs typeface="Papyrus" charset="0"/>
            </a:endParaRPr>
          </a:p>
        </p:txBody>
      </p:sp>
      <p:sp>
        <p:nvSpPr>
          <p:cNvPr id="231427" name="Rectangle 2"/>
          <p:cNvSpPr>
            <a:spLocks noGrp="1" noRot="1" noChangeAspect="1" noChangeArrowheads="1" noTextEdit="1"/>
          </p:cNvSpPr>
          <p:nvPr>
            <p:ph type="sldImg"/>
          </p:nvPr>
        </p:nvSpPr>
        <p:spPr>
          <a:ln/>
        </p:spPr>
      </p:sp>
      <p:sp>
        <p:nvSpPr>
          <p:cNvPr id="231428" name="Rectangle 3"/>
          <p:cNvSpPr>
            <a:spLocks noGrp="1" noChangeArrowheads="1"/>
          </p:cNvSpPr>
          <p:nvPr>
            <p:ph type="body" idx="1"/>
          </p:nvPr>
        </p:nvSpPr>
        <p:spPr>
          <a:xfrm>
            <a:off x="914400" y="4343400"/>
            <a:ext cx="5029200" cy="4114800"/>
          </a:xfrm>
          <a:noFill/>
          <a:ln/>
        </p:spPr>
        <p:txBody>
          <a:bodyPr/>
          <a:lstStyle/>
          <a:p>
            <a:r>
              <a:rPr lang="en-US" sz="2400" dirty="0"/>
              <a:t>Troposphere is where the temperature stops decreasing in the atmosphere. (~10 km altitude)</a:t>
            </a:r>
          </a:p>
          <a:p>
            <a:r>
              <a:rPr lang="en-US" sz="2400" dirty="0"/>
              <a:t>Ionosphere: free electrons due to the breaking away of electrons from atmospheric gases due to solar radiation</a:t>
            </a:r>
          </a:p>
          <a:p>
            <a:r>
              <a:rPr lang="en-US" sz="2400" dirty="0"/>
              <a:t>Effects different frequencies differently</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33474" name="Rectangle 7"/>
          <p:cNvSpPr>
            <a:spLocks noGrp="1" noChangeArrowheads="1"/>
          </p:cNvSpPr>
          <p:nvPr>
            <p:ph type="sldNum" sz="quarter" idx="5"/>
          </p:nvPr>
        </p:nvSpPr>
        <p:spPr>
          <a:noFill/>
        </p:spPr>
        <p:txBody>
          <a:bodyPr/>
          <a:lstStyle/>
          <a:p>
            <a:fld id="{96F9581A-E83E-C64B-A27D-771C4FD13E2C}" type="slidenum">
              <a:rPr lang="en-US">
                <a:latin typeface="Papyrus" charset="0"/>
                <a:ea typeface="Papyrus" charset="0"/>
                <a:cs typeface="Papyrus" charset="0"/>
              </a:rPr>
              <a:pPr/>
              <a:t>32</a:t>
            </a:fld>
            <a:endParaRPr lang="en-US">
              <a:latin typeface="Papyrus" charset="0"/>
              <a:ea typeface="Papyrus" charset="0"/>
              <a:cs typeface="Papyrus" charset="0"/>
            </a:endParaRPr>
          </a:p>
        </p:txBody>
      </p:sp>
      <p:sp>
        <p:nvSpPr>
          <p:cNvPr id="233475" name="Rectangle 2"/>
          <p:cNvSpPr>
            <a:spLocks noGrp="1" noRot="1" noChangeAspect="1" noChangeArrowheads="1" noTextEdit="1"/>
          </p:cNvSpPr>
          <p:nvPr>
            <p:ph type="sldImg"/>
          </p:nvPr>
        </p:nvSpPr>
        <p:spPr>
          <a:ln/>
        </p:spPr>
      </p:sp>
      <p:sp>
        <p:nvSpPr>
          <p:cNvPr id="233476" name="Rectangle 3"/>
          <p:cNvSpPr>
            <a:spLocks noGrp="1" noChangeArrowheads="1"/>
          </p:cNvSpPr>
          <p:nvPr>
            <p:ph type="body" idx="1"/>
          </p:nvPr>
        </p:nvSpPr>
        <p:spPr>
          <a:xfrm>
            <a:off x="914400" y="4343400"/>
            <a:ext cx="5029200" cy="4114800"/>
          </a:xfrm>
          <a:noFill/>
          <a:ln/>
        </p:spPr>
        <p:txBody>
          <a:bodyPr/>
          <a:lstStyle/>
          <a:p>
            <a:pPr lvl="1"/>
            <a:r>
              <a:rPr lang="en-US">
                <a:latin typeface="Papyrus" charset="0"/>
              </a:rPr>
              <a:t>- Epoch : year (2 digits), month,day,hour,min,sec</a:t>
            </a:r>
            <a:br>
              <a:rPr lang="en-US">
                <a:latin typeface="Papyrus" charset="0"/>
              </a:rPr>
            </a:br>
            <a:r>
              <a:rPr lang="en-US">
                <a:latin typeface="Papyrus" charset="0"/>
              </a:rPr>
              <a:t>- Epoch flag 0: OK</a:t>
            </a:r>
            <a:br>
              <a:rPr lang="en-US">
                <a:latin typeface="Papyrus" charset="0"/>
              </a:rPr>
            </a:br>
            <a:r>
              <a:rPr lang="en-US">
                <a:latin typeface="Papyrus" charset="0"/>
              </a:rPr>
              <a:t>1: power failure between </a:t>
            </a:r>
          </a:p>
          <a:p>
            <a:pPr lvl="1"/>
            <a:r>
              <a:rPr lang="en-US">
                <a:latin typeface="Papyrus" charset="0"/>
              </a:rPr>
              <a:t>previous and current epoch </a:t>
            </a:r>
          </a:p>
          <a:p>
            <a:pPr lvl="1"/>
            <a:r>
              <a:rPr lang="en-US">
                <a:latin typeface="Papyrus" charset="0"/>
              </a:rPr>
              <a:t>&gt;1: Event flag</a:t>
            </a:r>
            <a:br>
              <a:rPr lang="en-US">
                <a:latin typeface="Papyrus" charset="0"/>
              </a:rPr>
            </a:br>
            <a:r>
              <a:rPr lang="en-US">
                <a:latin typeface="Papyrus" charset="0"/>
              </a:rPr>
              <a:t>- Number of satellites in current epoch</a:t>
            </a:r>
            <a:br>
              <a:rPr lang="en-US">
                <a:latin typeface="Papyrus" charset="0"/>
              </a:rPr>
            </a:br>
            <a:r>
              <a:rPr lang="en-US">
                <a:latin typeface="Papyrus" charset="0"/>
              </a:rPr>
              <a:t>- List of PRNs (sat.numbers) in current epoch</a:t>
            </a:r>
            <a:br>
              <a:rPr lang="en-US">
                <a:latin typeface="Papyrus" charset="0"/>
              </a:rPr>
            </a:br>
            <a:endParaRPr lang="en-US">
              <a:latin typeface="Papyrus" charset="0"/>
            </a:endParaRPr>
          </a:p>
          <a:p>
            <a:pPr lvl="1"/>
            <a:r>
              <a:rPr lang="en-US">
                <a:latin typeface="Papyrus" charset="0"/>
              </a:rPr>
              <a:t>If more than 12 satellites: Continued </a:t>
            </a:r>
          </a:p>
          <a:p>
            <a:pPr lvl="1"/>
            <a:r>
              <a:rPr lang="en-US">
                <a:latin typeface="Papyrus" charset="0"/>
              </a:rPr>
              <a:t>in next line with n(A1,I2)</a:t>
            </a:r>
          </a:p>
          <a:p>
            <a:endParaRPr lang="en-US">
              <a:latin typeface="Papyrus"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themeOverride" Target="../theme/themeOverride1.xml"/><Relationship Id="rId2"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itle" preserve="1">
  <p:cSld name="Title Slide">
    <p:spTree>
      <p:nvGrpSpPr>
        <p:cNvPr id="1" name=""/>
        <p:cNvGrpSpPr/>
        <p:nvPr/>
      </p:nvGrpSpPr>
      <p:grpSpPr>
        <a:xfrm>
          <a:off x="0" y="0"/>
          <a:ext cx="0" cy="0"/>
          <a:chOff x="0" y="0"/>
          <a:chExt cx="0" cy="0"/>
        </a:xfrm>
      </p:grpSpPr>
      <p:sp>
        <p:nvSpPr>
          <p:cNvPr id="4" name="Straight Connector 3"/>
          <p:cNvSpPr>
            <a:spLocks noChangeShapeType="1"/>
          </p:cNvSpPr>
          <p:nvPr/>
        </p:nvSpPr>
        <p:spPr bwMode="auto">
          <a:xfrm>
            <a:off x="514350" y="5349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a:defRPr/>
            </a:pPr>
            <a:endParaRPr lang="en-US" dirty="0">
              <a:latin typeface="Papyrus"/>
              <a:ea typeface="Papyrus"/>
              <a:cs typeface="Papyrus"/>
            </a:endParaRPr>
          </a:p>
        </p:txBody>
      </p:sp>
      <p:sp>
        <p:nvSpPr>
          <p:cNvPr id="29" name="Title 28"/>
          <p:cNvSpPr>
            <a:spLocks noGrp="1"/>
          </p:cNvSpPr>
          <p:nvPr>
            <p:ph type="ctrTitle"/>
          </p:nvPr>
        </p:nvSpPr>
        <p:spPr>
          <a:xfrm>
            <a:off x="381000" y="4853411"/>
            <a:ext cx="8458200" cy="1222375"/>
          </a:xfrm>
        </p:spPr>
        <p:txBody>
          <a:bodyPr anchor="t"/>
          <a:lstStyle/>
          <a:p>
            <a:r>
              <a:rPr lang="en-US" smtClean="0"/>
              <a:t>Click to edit Master title style</a:t>
            </a:r>
            <a:endParaRPr lang="en-US"/>
          </a:p>
        </p:txBody>
      </p:sp>
      <p:sp>
        <p:nvSpPr>
          <p:cNvPr id="9" name="Subtitle 8"/>
          <p:cNvSpPr>
            <a:spLocks noGrp="1"/>
          </p:cNvSpPr>
          <p:nvPr>
            <p:ph type="subTitle" idx="1"/>
          </p:nvPr>
        </p:nvSpPr>
        <p:spPr>
          <a:xfrm>
            <a:off x="381000" y="3886200"/>
            <a:ext cx="8458200" cy="914400"/>
          </a:xfrm>
        </p:spPr>
        <p:txBody>
          <a:bodyPr anchor="b"/>
          <a:lstStyle>
            <a:lvl1pPr marL="0" indent="0" algn="l">
              <a:buNone/>
              <a:defRPr sz="2400">
                <a:solidFill>
                  <a:schemeClr val="tx2">
                    <a:shade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a:p>
        </p:txBody>
      </p:sp>
      <p:sp>
        <p:nvSpPr>
          <p:cNvPr id="5" name="Date Placeholder 15"/>
          <p:cNvSpPr>
            <a:spLocks noGrp="1"/>
          </p:cNvSpPr>
          <p:nvPr>
            <p:ph type="dt" sz="half" idx="10"/>
          </p:nvPr>
        </p:nvSpPr>
        <p:spPr/>
        <p:txBody>
          <a:bodyPr/>
          <a:lstStyle>
            <a:lvl1pPr>
              <a:defRPr/>
            </a:lvl1pPr>
          </a:lstStyle>
          <a:p>
            <a:pPr>
              <a:defRPr/>
            </a:pPr>
            <a:endParaRPr lang="en-US"/>
          </a:p>
        </p:txBody>
      </p:sp>
      <p:sp>
        <p:nvSpPr>
          <p:cNvPr id="6" name="Footer Placeholder 1"/>
          <p:cNvSpPr>
            <a:spLocks noGrp="1"/>
          </p:cNvSpPr>
          <p:nvPr>
            <p:ph type="ftr" sz="quarter" idx="11"/>
          </p:nvPr>
        </p:nvSpPr>
        <p:spPr/>
        <p:txBody>
          <a:bodyPr/>
          <a:lstStyle>
            <a:lvl1pPr>
              <a:defRPr/>
            </a:lvl1pPr>
          </a:lstStyle>
          <a:p>
            <a:pPr>
              <a:defRPr/>
            </a:pPr>
            <a:endParaRPr lang="en-US"/>
          </a:p>
        </p:txBody>
      </p:sp>
      <p:sp>
        <p:nvSpPr>
          <p:cNvPr id="7" name="Slide Number Placeholder 14"/>
          <p:cNvSpPr>
            <a:spLocks noGrp="1"/>
          </p:cNvSpPr>
          <p:nvPr>
            <p:ph type="sldNum" sz="quarter" idx="12"/>
          </p:nvPr>
        </p:nvSpPr>
        <p:spPr>
          <a:xfrm>
            <a:off x="8229600" y="6473825"/>
            <a:ext cx="758825" cy="247650"/>
          </a:xfrm>
        </p:spPr>
        <p:txBody>
          <a:bodyPr/>
          <a:lstStyle>
            <a:lvl1pPr>
              <a:defRPr/>
            </a:lvl1pPr>
          </a:lstStyle>
          <a:p>
            <a:pPr>
              <a:defRPr/>
            </a:pPr>
            <a:fld id="{C2C67785-D22A-F441-995E-896CBD9E0689}"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0"/>
          <p:cNvSpPr>
            <a:spLocks noGrp="1"/>
          </p:cNvSpPr>
          <p:nvPr>
            <p:ph type="dt" sz="half" idx="10"/>
          </p:nvPr>
        </p:nvSpPr>
        <p:spPr/>
        <p:txBody>
          <a:bodyPr/>
          <a:lstStyle>
            <a:lvl1pPr>
              <a:defRPr/>
            </a:lvl1pPr>
          </a:lstStyle>
          <a:p>
            <a:pPr>
              <a:defRPr/>
            </a:pPr>
            <a:endParaRPr lang="en-US"/>
          </a:p>
        </p:txBody>
      </p:sp>
      <p:sp>
        <p:nvSpPr>
          <p:cNvPr id="5" name="Footer Placeholder 27"/>
          <p:cNvSpPr>
            <a:spLocks noGrp="1"/>
          </p:cNvSpPr>
          <p:nvPr>
            <p:ph type="ftr" sz="quarter" idx="11"/>
          </p:nvPr>
        </p:nvSpPr>
        <p:spPr/>
        <p:txBody>
          <a:bodyPr/>
          <a:lstStyle>
            <a:lvl1pPr>
              <a:defRPr/>
            </a:lvl1pPr>
          </a:lstStyle>
          <a:p>
            <a:pPr>
              <a:defRPr/>
            </a:pPr>
            <a:endParaRPr lang="en-US"/>
          </a:p>
        </p:txBody>
      </p:sp>
      <p:sp>
        <p:nvSpPr>
          <p:cNvPr id="6" name="Slide Number Placeholder 4"/>
          <p:cNvSpPr>
            <a:spLocks noGrp="1"/>
          </p:cNvSpPr>
          <p:nvPr>
            <p:ph type="sldNum" sz="quarter" idx="12"/>
          </p:nvPr>
        </p:nvSpPr>
        <p:spPr/>
        <p:txBody>
          <a:bodyPr/>
          <a:lstStyle>
            <a:lvl1pPr>
              <a:defRPr/>
            </a:lvl1pPr>
          </a:lstStyle>
          <a:p>
            <a:pPr>
              <a:defRPr/>
            </a:pPr>
            <a:fld id="{FAC5212B-BDD7-FC4E-99A7-B01B7558001C}" type="slidenum">
              <a:rPr lang="en-US"/>
              <a:pPr>
                <a:defRPr/>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549276"/>
            <a:ext cx="18288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549276"/>
            <a:ext cx="6248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47A6DF1-89BE-2746-81F1-6609C78517A1}"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OverTx">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1231900" y="482600"/>
            <a:ext cx="6705600" cy="3048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990600" y="1181100"/>
            <a:ext cx="7175500" cy="2419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990600" y="3752850"/>
            <a:ext cx="7175500" cy="2419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76200" y="6527800"/>
            <a:ext cx="1905000" cy="304800"/>
          </a:xfrm>
        </p:spPr>
        <p:txBody>
          <a:bodyPr/>
          <a:lstStyle>
            <a:lvl1pPr>
              <a:defRPr/>
            </a:lvl1pPr>
          </a:lstStyle>
          <a:p>
            <a:r>
              <a:rPr lang="en-US"/>
              <a:t>November 14, 2006</a:t>
            </a:r>
          </a:p>
        </p:txBody>
      </p:sp>
      <p:sp>
        <p:nvSpPr>
          <p:cNvPr id="6" name="Footer Placeholder 5"/>
          <p:cNvSpPr>
            <a:spLocks noGrp="1"/>
          </p:cNvSpPr>
          <p:nvPr>
            <p:ph type="ftr" sz="quarter" idx="11"/>
          </p:nvPr>
        </p:nvSpPr>
        <p:spPr>
          <a:xfrm>
            <a:off x="2362200" y="6515100"/>
            <a:ext cx="5029200" cy="457200"/>
          </a:xfrm>
        </p:spPr>
        <p:txBody>
          <a:bodyPr/>
          <a:lstStyle>
            <a:lvl1pPr>
              <a:defRPr/>
            </a:lvl1pPr>
          </a:lstStyle>
          <a:p>
            <a:r>
              <a:rPr lang="en-US"/>
              <a:t>XPI@JPL: IWSSAR Strategy</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231900" y="482600"/>
            <a:ext cx="6705600" cy="3048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990600" y="1181100"/>
            <a:ext cx="3511550" cy="49911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54550" y="1181100"/>
            <a:ext cx="3511550" cy="2419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54550" y="3752850"/>
            <a:ext cx="3511550" cy="2419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76200" y="6527800"/>
            <a:ext cx="1905000" cy="304800"/>
          </a:xfrm>
        </p:spPr>
        <p:txBody>
          <a:bodyPr/>
          <a:lstStyle>
            <a:lvl1pPr>
              <a:defRPr/>
            </a:lvl1pPr>
          </a:lstStyle>
          <a:p>
            <a:r>
              <a:rPr lang="en-US"/>
              <a:t>November 14, 2006</a:t>
            </a:r>
          </a:p>
        </p:txBody>
      </p:sp>
      <p:sp>
        <p:nvSpPr>
          <p:cNvPr id="7" name="Footer Placeholder 6"/>
          <p:cNvSpPr>
            <a:spLocks noGrp="1"/>
          </p:cNvSpPr>
          <p:nvPr>
            <p:ph type="ftr" sz="quarter" idx="11"/>
          </p:nvPr>
        </p:nvSpPr>
        <p:spPr>
          <a:xfrm>
            <a:off x="2362200" y="6515100"/>
            <a:ext cx="5029200" cy="457200"/>
          </a:xfrm>
        </p:spPr>
        <p:txBody>
          <a:bodyPr/>
          <a:lstStyle>
            <a:lvl1pPr>
              <a:defRPr/>
            </a:lvl1pPr>
          </a:lstStyle>
          <a:p>
            <a:r>
              <a:rPr lang="en-US"/>
              <a:t>XPI@JPL: IWSSAR Strategy</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2" name="Title 21"/>
          <p:cNvSpPr>
            <a:spLocks noGrp="1"/>
          </p:cNvSpPr>
          <p:nvPr>
            <p:ph type="title"/>
          </p:nvPr>
        </p:nvSpPr>
        <p:spPr/>
        <p:txBody>
          <a:bodyPr/>
          <a:lstStyle/>
          <a:p>
            <a:r>
              <a:rPr lang="en-US" smtClean="0"/>
              <a:t>Click to edit Master title style</a:t>
            </a:r>
            <a:endParaRPr lang="en-US"/>
          </a:p>
        </p:txBody>
      </p:sp>
      <p:sp>
        <p:nvSpPr>
          <p:cNvPr id="27" name="Content Placeholder 26"/>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24"/>
          <p:cNvSpPr>
            <a:spLocks noGrp="1"/>
          </p:cNvSpPr>
          <p:nvPr>
            <p:ph type="dt" sz="half" idx="10"/>
          </p:nvPr>
        </p:nvSpPr>
        <p:spPr/>
        <p:txBody>
          <a:bodyPr/>
          <a:lstStyle>
            <a:lvl1pPr>
              <a:defRPr/>
            </a:lvl1pPr>
          </a:lstStyle>
          <a:p>
            <a:pPr>
              <a:defRPr/>
            </a:pPr>
            <a:endParaRPr lang="en-US"/>
          </a:p>
        </p:txBody>
      </p:sp>
      <p:sp>
        <p:nvSpPr>
          <p:cNvPr id="5" name="Footer Placeholder 18"/>
          <p:cNvSpPr>
            <a:spLocks noGrp="1"/>
          </p:cNvSpPr>
          <p:nvPr>
            <p:ph type="ftr" sz="quarter" idx="11"/>
          </p:nvPr>
        </p:nvSpPr>
        <p:spPr>
          <a:xfrm>
            <a:off x="3581400" y="76200"/>
            <a:ext cx="2895600" cy="288925"/>
          </a:xfrm>
        </p:spPr>
        <p:txBody>
          <a:bodyPr/>
          <a:lstStyle>
            <a:lvl1pPr>
              <a:defRPr/>
            </a:lvl1pPr>
          </a:lstStyle>
          <a:p>
            <a:pPr>
              <a:defRPr/>
            </a:pPr>
            <a:endParaRPr lang="en-US"/>
          </a:p>
        </p:txBody>
      </p:sp>
      <p:sp>
        <p:nvSpPr>
          <p:cNvPr id="6" name="Slide Number Placeholder 15"/>
          <p:cNvSpPr>
            <a:spLocks noGrp="1"/>
          </p:cNvSpPr>
          <p:nvPr>
            <p:ph type="sldNum" sz="quarter" idx="12"/>
          </p:nvPr>
        </p:nvSpPr>
        <p:spPr>
          <a:xfrm>
            <a:off x="8229600" y="6473825"/>
            <a:ext cx="758825" cy="247650"/>
          </a:xfrm>
        </p:spPr>
        <p:txBody>
          <a:bodyPr/>
          <a:lstStyle>
            <a:lvl1pPr>
              <a:defRPr/>
            </a:lvl1pPr>
          </a:lstStyle>
          <a:p>
            <a:pPr>
              <a:defRPr/>
            </a:pPr>
            <a:fld id="{08411CE6-EABE-D54A-A696-49786AB372F2}"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secHead" preserve="1">
  <p:cSld name="Section Header">
    <p:spTree>
      <p:nvGrpSpPr>
        <p:cNvPr id="1" name=""/>
        <p:cNvGrpSpPr/>
        <p:nvPr/>
      </p:nvGrpSpPr>
      <p:grpSpPr>
        <a:xfrm>
          <a:off x="0" y="0"/>
          <a:ext cx="0" cy="0"/>
          <a:chOff x="0" y="0"/>
          <a:chExt cx="0" cy="0"/>
        </a:xfrm>
      </p:grpSpPr>
      <p:sp>
        <p:nvSpPr>
          <p:cNvPr id="4" name="Straight Connector 3"/>
          <p:cNvSpPr>
            <a:spLocks noChangeShapeType="1"/>
          </p:cNvSpPr>
          <p:nvPr/>
        </p:nvSpPr>
        <p:spPr bwMode="auto">
          <a:xfrm>
            <a:off x="514350" y="3444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a:defRPr/>
            </a:pPr>
            <a:endParaRPr lang="en-US" dirty="0">
              <a:latin typeface="Papyrus"/>
              <a:ea typeface="Papyrus"/>
              <a:cs typeface="Papyrus"/>
            </a:endParaRPr>
          </a:p>
        </p:txBody>
      </p:sp>
      <p:sp>
        <p:nvSpPr>
          <p:cNvPr id="6" name="Text Placeholder 5"/>
          <p:cNvSpPr>
            <a:spLocks noGrp="1"/>
          </p:cNvSpPr>
          <p:nvPr>
            <p:ph type="body" idx="1"/>
          </p:nvPr>
        </p:nvSpPr>
        <p:spPr>
          <a:xfrm>
            <a:off x="381000" y="1676400"/>
            <a:ext cx="8458200" cy="1219200"/>
          </a:xfrm>
        </p:spPr>
        <p:txBody>
          <a:bodyPr anchor="b"/>
          <a:lstStyle>
            <a:lvl1pPr marL="0" indent="0" algn="r">
              <a:buNone/>
              <a:defRPr sz="2000">
                <a:solidFill>
                  <a:schemeClr val="tx2">
                    <a:shade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8" name="Title 7"/>
          <p:cNvSpPr>
            <a:spLocks noGrp="1"/>
          </p:cNvSpPr>
          <p:nvPr>
            <p:ph type="title"/>
          </p:nvPr>
        </p:nvSpPr>
        <p:spPr>
          <a:xfrm>
            <a:off x="180475" y="2947085"/>
            <a:ext cx="8686800" cy="1184825"/>
          </a:xfrm>
        </p:spPr>
        <p:txBody>
          <a:bodyPr rtlCol="0" anchor="t"/>
          <a:lstStyle>
            <a:lvl1pPr algn="r">
              <a:defRPr/>
            </a:lvl1pPr>
          </a:lstStyle>
          <a:p>
            <a:r>
              <a:rPr lang="en-US" smtClean="0"/>
              <a:t>Click to edit Master title style</a:t>
            </a:r>
            <a:endParaRPr lang="en-US"/>
          </a:p>
        </p:txBody>
      </p:sp>
      <p:sp>
        <p:nvSpPr>
          <p:cNvPr id="5" name="Date Placeholder 18"/>
          <p:cNvSpPr>
            <a:spLocks noGrp="1"/>
          </p:cNvSpPr>
          <p:nvPr>
            <p:ph type="dt" sz="half" idx="10"/>
          </p:nvPr>
        </p:nvSpPr>
        <p:spPr/>
        <p:txBody>
          <a:bodyPr/>
          <a:lstStyle>
            <a:lvl1pPr>
              <a:defRPr/>
            </a:lvl1pPr>
          </a:lstStyle>
          <a:p>
            <a:pPr>
              <a:defRPr/>
            </a:pPr>
            <a:endParaRPr lang="en-US"/>
          </a:p>
        </p:txBody>
      </p:sp>
      <p:sp>
        <p:nvSpPr>
          <p:cNvPr id="7" name="Footer Placeholder 10"/>
          <p:cNvSpPr>
            <a:spLocks noGrp="1"/>
          </p:cNvSpPr>
          <p:nvPr>
            <p:ph type="ftr" sz="quarter" idx="11"/>
          </p:nvPr>
        </p:nvSpPr>
        <p:spPr/>
        <p:txBody>
          <a:bodyPr/>
          <a:lstStyle>
            <a:lvl1pPr>
              <a:defRPr/>
            </a:lvl1pPr>
          </a:lstStyle>
          <a:p>
            <a:pPr>
              <a:defRPr/>
            </a:pPr>
            <a:endParaRPr lang="en-US"/>
          </a:p>
        </p:txBody>
      </p:sp>
      <p:sp>
        <p:nvSpPr>
          <p:cNvPr id="9" name="Slide Number Placeholder 15"/>
          <p:cNvSpPr>
            <a:spLocks noGrp="1"/>
          </p:cNvSpPr>
          <p:nvPr>
            <p:ph type="sldNum" sz="quarter" idx="12"/>
          </p:nvPr>
        </p:nvSpPr>
        <p:spPr/>
        <p:txBody>
          <a:bodyPr/>
          <a:lstStyle>
            <a:lvl1pPr>
              <a:defRPr/>
            </a:lvl1pPr>
          </a:lstStyle>
          <a:p>
            <a:pPr>
              <a:defRPr/>
            </a:pPr>
            <a:fld id="{F732C51A-D195-6B42-A9DB-AFB5D4FD51A2}" type="slidenum">
              <a:rPr lang="en-US"/>
              <a:pPr>
                <a:defRPr/>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0" name="Title 19"/>
          <p:cNvSpPr>
            <a:spLocks noGrp="1"/>
          </p:cNvSpPr>
          <p:nvPr>
            <p:ph type="title"/>
          </p:nvPr>
        </p:nvSpPr>
        <p:spPr>
          <a:xfrm>
            <a:off x="301752" y="457200"/>
            <a:ext cx="8686800" cy="841248"/>
          </a:xfrm>
        </p:spPr>
        <p:txBody>
          <a:bodyPr/>
          <a:lstStyle/>
          <a:p>
            <a:r>
              <a:rPr lang="en-US" smtClean="0"/>
              <a:t>Click to edit Master title style</a:t>
            </a:r>
            <a:endParaRPr lang="en-US"/>
          </a:p>
        </p:txBody>
      </p:sp>
      <p:sp>
        <p:nvSpPr>
          <p:cNvPr id="14" name="Content Placeholder 13"/>
          <p:cNvSpPr>
            <a:spLocks noGrp="1"/>
          </p:cNvSpPr>
          <p:nvPr>
            <p:ph sz="half" idx="1"/>
          </p:nvPr>
        </p:nvSpPr>
        <p:spPr>
          <a:xfrm>
            <a:off x="304800" y="1600200"/>
            <a:ext cx="4191000" cy="4724400"/>
          </a:xfrm>
        </p:spPr>
        <p:txBody>
          <a:bodyPr/>
          <a:lstStyle>
            <a:lvl1pPr>
              <a:defRPr sz="2800"/>
            </a:lvl1pPr>
            <a:lvl2pPr>
              <a:defRPr sz="24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Content Placeholder 12"/>
          <p:cNvSpPr>
            <a:spLocks noGrp="1"/>
          </p:cNvSpPr>
          <p:nvPr>
            <p:ph sz="half" idx="2"/>
          </p:nvPr>
        </p:nvSpPr>
        <p:spPr>
          <a:xfrm>
            <a:off x="4648200" y="1600200"/>
            <a:ext cx="4343400" cy="4724400"/>
          </a:xfrm>
        </p:spPr>
        <p:txBody>
          <a:bodyPr/>
          <a:lstStyle>
            <a:lvl1pPr>
              <a:defRPr sz="2800"/>
            </a:lvl1pPr>
            <a:lvl2pPr>
              <a:defRPr sz="24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10"/>
          <p:cNvSpPr>
            <a:spLocks noGrp="1"/>
          </p:cNvSpPr>
          <p:nvPr>
            <p:ph type="dt" sz="half" idx="10"/>
          </p:nvPr>
        </p:nvSpPr>
        <p:spPr/>
        <p:txBody>
          <a:bodyPr/>
          <a:lstStyle>
            <a:lvl1pPr>
              <a:defRPr/>
            </a:lvl1pPr>
          </a:lstStyle>
          <a:p>
            <a:pPr>
              <a:defRPr/>
            </a:pPr>
            <a:endParaRPr lang="en-US"/>
          </a:p>
        </p:txBody>
      </p:sp>
      <p:sp>
        <p:nvSpPr>
          <p:cNvPr id="6" name="Footer Placeholder 27"/>
          <p:cNvSpPr>
            <a:spLocks noGrp="1"/>
          </p:cNvSpPr>
          <p:nvPr>
            <p:ph type="ftr" sz="quarter" idx="11"/>
          </p:nvPr>
        </p:nvSpPr>
        <p:spPr/>
        <p:txBody>
          <a:bodyPr/>
          <a:lstStyle>
            <a:lvl1pPr>
              <a:defRPr/>
            </a:lvl1pPr>
          </a:lstStyle>
          <a:p>
            <a:pPr>
              <a:defRPr/>
            </a:pPr>
            <a:endParaRPr lang="en-US"/>
          </a:p>
        </p:txBody>
      </p:sp>
      <p:sp>
        <p:nvSpPr>
          <p:cNvPr id="7" name="Slide Number Placeholder 4"/>
          <p:cNvSpPr>
            <a:spLocks noGrp="1"/>
          </p:cNvSpPr>
          <p:nvPr>
            <p:ph type="sldNum" sz="quarter" idx="12"/>
          </p:nvPr>
        </p:nvSpPr>
        <p:spPr/>
        <p:txBody>
          <a:bodyPr/>
          <a:lstStyle>
            <a:lvl1pPr>
              <a:defRPr/>
            </a:lvl1pPr>
          </a:lstStyle>
          <a:p>
            <a:pPr>
              <a:defRPr/>
            </a:pPr>
            <a:fld id="{E570A195-1C29-EC4F-8F2B-7A72072668F3}" type="slidenum">
              <a:rPr lang="en-US"/>
              <a:pPr>
                <a:defRPr/>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woTxTwoObj" preserve="1">
  <p:cSld name="Comparison">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514350" y="6019800"/>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a:defRPr/>
            </a:pPr>
            <a:endParaRPr lang="en-US" dirty="0">
              <a:latin typeface="Papyrus"/>
              <a:ea typeface="Papyrus"/>
              <a:cs typeface="Papyrus"/>
            </a:endParaRPr>
          </a:p>
        </p:txBody>
      </p:sp>
      <p:sp>
        <p:nvSpPr>
          <p:cNvPr id="29" name="Title 28"/>
          <p:cNvSpPr>
            <a:spLocks noGrp="1"/>
          </p:cNvSpPr>
          <p:nvPr>
            <p:ph type="title"/>
          </p:nvPr>
        </p:nvSpPr>
        <p:spPr>
          <a:xfrm>
            <a:off x="304800" y="5410200"/>
            <a:ext cx="8610600" cy="882650"/>
          </a:xfrm>
        </p:spPr>
        <p:txBody>
          <a:bodyPr/>
          <a:lstStyle>
            <a:lvl1pPr>
              <a:defRPr/>
            </a:lvl1pPr>
          </a:lstStyle>
          <a:p>
            <a:r>
              <a:rPr lang="en-US" smtClean="0"/>
              <a:t>Click to edit Master title style</a:t>
            </a:r>
            <a:endParaRPr lang="en-US"/>
          </a:p>
        </p:txBody>
      </p:sp>
      <p:sp>
        <p:nvSpPr>
          <p:cNvPr id="13" name="Text Placeholder 12"/>
          <p:cNvSpPr>
            <a:spLocks noGrp="1"/>
          </p:cNvSpPr>
          <p:nvPr>
            <p:ph type="body" idx="1"/>
          </p:nvPr>
        </p:nvSpPr>
        <p:spPr>
          <a:xfrm>
            <a:off x="281444" y="666750"/>
            <a:ext cx="4290556" cy="639762"/>
          </a:xfrm>
        </p:spPr>
        <p:txBody>
          <a:bodyPr anchor="ctr"/>
          <a:lstStyle>
            <a:lvl1pPr marL="0" indent="0">
              <a:buNone/>
              <a:defRPr sz="1800" b="0" cap="all" baseline="0">
                <a:solidFill>
                  <a:schemeClr val="accent1">
                    <a:shade val="50000"/>
                  </a:schemeClr>
                </a:solidFill>
                <a:latin typeface="Papyrus"/>
                <a:ea typeface="+mj-ea"/>
                <a:cs typeface="+mj-cs"/>
              </a:defRPr>
            </a:lvl1pPr>
            <a:lvl2pPr>
              <a:buNone/>
              <a:defRPr sz="2000" b="1"/>
            </a:lvl2pPr>
            <a:lvl3pPr>
              <a:buNone/>
              <a:defRPr sz="1800" b="1"/>
            </a:lvl3pPr>
            <a:lvl4pPr>
              <a:buNone/>
              <a:defRPr sz="1600" b="1"/>
            </a:lvl4pPr>
            <a:lvl5pPr>
              <a:buNone/>
              <a:defRPr sz="1600" b="1"/>
            </a:lvl5pPr>
          </a:lstStyle>
          <a:p>
            <a:pPr lvl="0"/>
            <a:r>
              <a:rPr lang="en-US" dirty="0" smtClean="0"/>
              <a:t>Click to edit Master text styles</a:t>
            </a:r>
          </a:p>
        </p:txBody>
      </p:sp>
      <p:sp>
        <p:nvSpPr>
          <p:cNvPr id="25" name="Text Placeholder 24"/>
          <p:cNvSpPr>
            <a:spLocks noGrp="1"/>
          </p:cNvSpPr>
          <p:nvPr>
            <p:ph type="body" sz="half" idx="3"/>
          </p:nvPr>
        </p:nvSpPr>
        <p:spPr>
          <a:xfrm>
            <a:off x="4645025" y="666750"/>
            <a:ext cx="4292241" cy="639762"/>
          </a:xfrm>
        </p:spPr>
        <p:txBody>
          <a:bodyPr anchor="ctr"/>
          <a:lstStyle>
            <a:lvl1pPr marL="0" indent="0">
              <a:buNone/>
              <a:defRPr sz="1800" b="0" cap="all" baseline="0">
                <a:solidFill>
                  <a:schemeClr val="accent1">
                    <a:shade val="50000"/>
                  </a:schemeClr>
                </a:solidFill>
                <a:latin typeface="Papyrus"/>
                <a:ea typeface="+mj-ea"/>
                <a:cs typeface="+mj-cs"/>
              </a:defRPr>
            </a:lvl1pPr>
            <a:lvl2pPr>
              <a:buNone/>
              <a:defRPr sz="2000" b="1"/>
            </a:lvl2pPr>
            <a:lvl3pPr>
              <a:buNone/>
              <a:defRPr sz="1800" b="1"/>
            </a:lvl3pPr>
            <a:lvl4pPr>
              <a:buNone/>
              <a:defRPr sz="1600" b="1"/>
            </a:lvl4pPr>
            <a:lvl5pPr>
              <a:buNone/>
              <a:defRPr sz="1600" b="1"/>
            </a:lvl5pPr>
          </a:lstStyle>
          <a:p>
            <a:pPr lvl="0"/>
            <a:r>
              <a:rPr lang="en-US" dirty="0" smtClean="0"/>
              <a:t>Click to edit Master text styles</a:t>
            </a:r>
          </a:p>
        </p:txBody>
      </p:sp>
      <p:sp>
        <p:nvSpPr>
          <p:cNvPr id="4" name="Content Placeholder 3"/>
          <p:cNvSpPr>
            <a:spLocks noGrp="1"/>
          </p:cNvSpPr>
          <p:nvPr>
            <p:ph sz="quarter" idx="2"/>
          </p:nvPr>
        </p:nvSpPr>
        <p:spPr>
          <a:xfrm>
            <a:off x="281444" y="1316037"/>
            <a:ext cx="4290556" cy="3941763"/>
          </a:xfrm>
        </p:spPr>
        <p:txBody>
          <a:bodyPr/>
          <a:lstStyle>
            <a:lvl1pPr>
              <a:defRPr sz="2400"/>
            </a:lvl1pPr>
            <a:lvl2pPr>
              <a:defRPr sz="2000"/>
            </a:lvl2pPr>
            <a:lvl3pPr>
              <a:defRPr sz="18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28" name="Content Placeholder 27"/>
          <p:cNvSpPr>
            <a:spLocks noGrp="1"/>
          </p:cNvSpPr>
          <p:nvPr>
            <p:ph sz="quarter" idx="4"/>
          </p:nvPr>
        </p:nvSpPr>
        <p:spPr>
          <a:xfrm>
            <a:off x="4648730" y="1316037"/>
            <a:ext cx="4288536" cy="3941763"/>
          </a:xfrm>
        </p:spPr>
        <p:txBody>
          <a:bodyPr/>
          <a:lstStyle>
            <a:lvl1pPr>
              <a:defRPr sz="2400"/>
            </a:lvl1pPr>
            <a:lvl2pPr>
              <a:defRPr sz="2000"/>
            </a:lvl2pPr>
            <a:lvl3pPr>
              <a:defRPr sz="18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Date Placeholder 9"/>
          <p:cNvSpPr>
            <a:spLocks noGrp="1"/>
          </p:cNvSpPr>
          <p:nvPr>
            <p:ph type="dt" sz="half" idx="10"/>
          </p:nvPr>
        </p:nvSpPr>
        <p:spPr/>
        <p:txBody>
          <a:bodyPr/>
          <a:lstStyle>
            <a:lvl1pPr>
              <a:defRPr/>
            </a:lvl1pPr>
          </a:lstStyle>
          <a:p>
            <a:pPr>
              <a:defRPr/>
            </a:pPr>
            <a:endParaRPr lang="en-US"/>
          </a:p>
        </p:txBody>
      </p:sp>
      <p:sp>
        <p:nvSpPr>
          <p:cNvPr id="9" name="Footer Placeholder 5"/>
          <p:cNvSpPr>
            <a:spLocks noGrp="1"/>
          </p:cNvSpPr>
          <p:nvPr>
            <p:ph type="ftr" sz="quarter" idx="11"/>
          </p:nvPr>
        </p:nvSpPr>
        <p:spPr/>
        <p:txBody>
          <a:bodyPr/>
          <a:lstStyle>
            <a:lvl1pPr>
              <a:defRPr/>
            </a:lvl1pPr>
          </a:lstStyle>
          <a:p>
            <a:pPr>
              <a:defRPr/>
            </a:pPr>
            <a:endParaRPr lang="en-US"/>
          </a:p>
        </p:txBody>
      </p:sp>
      <p:sp>
        <p:nvSpPr>
          <p:cNvPr id="10" name="Slide Number Placeholder 6"/>
          <p:cNvSpPr>
            <a:spLocks noGrp="1"/>
          </p:cNvSpPr>
          <p:nvPr>
            <p:ph type="sldNum" sz="quarter" idx="12"/>
          </p:nvPr>
        </p:nvSpPr>
        <p:spPr>
          <a:xfrm>
            <a:off x="8229600" y="6477000"/>
            <a:ext cx="762000" cy="247650"/>
          </a:xfrm>
        </p:spPr>
        <p:txBody>
          <a:bodyPr/>
          <a:lstStyle>
            <a:lvl1pPr>
              <a:defRPr/>
            </a:lvl1pPr>
          </a:lstStyle>
          <a:p>
            <a:pPr>
              <a:defRPr/>
            </a:pPr>
            <a:fld id="{D47E9AC2-3FF7-0844-B471-6F41A0AEE34F}"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30" name="Title 29"/>
          <p:cNvSpPr>
            <a:spLocks noGrp="1"/>
          </p:cNvSpPr>
          <p:nvPr>
            <p:ph type="title"/>
          </p:nvPr>
        </p:nvSpPr>
        <p:spPr>
          <a:xfrm>
            <a:off x="301752" y="457200"/>
            <a:ext cx="8686800" cy="841248"/>
          </a:xfrm>
        </p:spPr>
        <p:txBody>
          <a:bodyPr/>
          <a:lstStyle/>
          <a:p>
            <a:r>
              <a:rPr lang="en-US" smtClean="0"/>
              <a:t>Click to edit Master title style</a:t>
            </a:r>
            <a:endParaRPr lang="en-US"/>
          </a:p>
        </p:txBody>
      </p:sp>
      <p:sp>
        <p:nvSpPr>
          <p:cNvPr id="3" name="Date Placeholder 10"/>
          <p:cNvSpPr>
            <a:spLocks noGrp="1"/>
          </p:cNvSpPr>
          <p:nvPr>
            <p:ph type="dt" sz="half" idx="10"/>
          </p:nvPr>
        </p:nvSpPr>
        <p:spPr/>
        <p:txBody>
          <a:bodyPr/>
          <a:lstStyle>
            <a:lvl1pPr>
              <a:defRPr/>
            </a:lvl1pPr>
          </a:lstStyle>
          <a:p>
            <a:pPr>
              <a:defRPr/>
            </a:pPr>
            <a:endParaRPr lang="en-US"/>
          </a:p>
        </p:txBody>
      </p:sp>
      <p:sp>
        <p:nvSpPr>
          <p:cNvPr id="4" name="Footer Placeholder 27"/>
          <p:cNvSpPr>
            <a:spLocks noGrp="1"/>
          </p:cNvSpPr>
          <p:nvPr>
            <p:ph type="ftr" sz="quarter" idx="11"/>
          </p:nvPr>
        </p:nvSpPr>
        <p:spPr/>
        <p:txBody>
          <a:bodyPr/>
          <a:lstStyle>
            <a:lvl1pPr>
              <a:defRPr/>
            </a:lvl1pPr>
          </a:lstStyle>
          <a:p>
            <a:pPr>
              <a:defRPr/>
            </a:pPr>
            <a:endParaRPr lang="en-US"/>
          </a:p>
        </p:txBody>
      </p:sp>
      <p:sp>
        <p:nvSpPr>
          <p:cNvPr id="5" name="Slide Number Placeholder 4"/>
          <p:cNvSpPr>
            <a:spLocks noGrp="1"/>
          </p:cNvSpPr>
          <p:nvPr>
            <p:ph type="sldNum" sz="quarter" idx="12"/>
          </p:nvPr>
        </p:nvSpPr>
        <p:spPr/>
        <p:txBody>
          <a:bodyPr/>
          <a:lstStyle>
            <a:lvl1pPr>
              <a:defRPr/>
            </a:lvl1pPr>
          </a:lstStyle>
          <a:p>
            <a:pPr>
              <a:defRPr/>
            </a:pPr>
            <a:fld id="{D6E5CB3E-0513-A544-A280-BA3349CC3E90}" type="slidenum">
              <a:rPr lang="en-US"/>
              <a:pPr>
                <a:defRPr/>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blank" preserve="1">
  <p:cSld name="Blank">
    <p:spTree>
      <p:nvGrpSpPr>
        <p:cNvPr id="1" name=""/>
        <p:cNvGrpSpPr/>
        <p:nvPr/>
      </p:nvGrpSpPr>
      <p:grpSpPr>
        <a:xfrm>
          <a:off x="0" y="0"/>
          <a:ext cx="0" cy="0"/>
          <a:chOff x="0" y="0"/>
          <a:chExt cx="0" cy="0"/>
        </a:xfrm>
      </p:grpSpPr>
      <p:sp>
        <p:nvSpPr>
          <p:cNvPr id="2" name="Date Placeholder 2"/>
          <p:cNvSpPr>
            <a:spLocks noGrp="1"/>
          </p:cNvSpPr>
          <p:nvPr>
            <p:ph type="dt" sz="half" idx="10"/>
          </p:nvPr>
        </p:nvSpPr>
        <p:spPr/>
        <p:txBody>
          <a:bodyPr/>
          <a:lstStyle>
            <a:lvl1pPr>
              <a:defRPr/>
            </a:lvl1pPr>
          </a:lstStyle>
          <a:p>
            <a:pPr>
              <a:defRPr/>
            </a:pPr>
            <a:endParaRPr lang="en-US"/>
          </a:p>
        </p:txBody>
      </p:sp>
      <p:sp>
        <p:nvSpPr>
          <p:cNvPr id="3" name="Footer Placeholder 23"/>
          <p:cNvSpPr>
            <a:spLocks noGrp="1"/>
          </p:cNvSpPr>
          <p:nvPr>
            <p:ph type="ftr" sz="quarter" idx="11"/>
          </p:nvPr>
        </p:nvSpPr>
        <p:spPr/>
        <p:txBody>
          <a:bodyPr/>
          <a:lstStyle>
            <a:lvl1pPr>
              <a:defRPr/>
            </a:lvl1pPr>
          </a:lstStyle>
          <a:p>
            <a:pPr>
              <a:defRPr/>
            </a:pPr>
            <a:endParaRPr lang="en-US"/>
          </a:p>
        </p:txBody>
      </p:sp>
      <p:sp>
        <p:nvSpPr>
          <p:cNvPr id="4" name="Slide Number Placeholder 6"/>
          <p:cNvSpPr>
            <a:spLocks noGrp="1"/>
          </p:cNvSpPr>
          <p:nvPr>
            <p:ph type="sldNum" sz="quarter" idx="12"/>
          </p:nvPr>
        </p:nvSpPr>
        <p:spPr/>
        <p:txBody>
          <a:bodyPr/>
          <a:lstStyle>
            <a:lvl1pPr>
              <a:defRPr/>
            </a:lvl1pPr>
          </a:lstStyle>
          <a:p>
            <a:pPr>
              <a:defRPr/>
            </a:pPr>
            <a:fld id="{2731F37A-C01E-CB4F-886E-5B05B9F2F8B8}"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objTx" preserve="1">
  <p:cSld name="Content with Caption">
    <p:spTree>
      <p:nvGrpSpPr>
        <p:cNvPr id="1" name=""/>
        <p:cNvGrpSpPr/>
        <p:nvPr/>
      </p:nvGrpSpPr>
      <p:grpSpPr>
        <a:xfrm>
          <a:off x="0" y="0"/>
          <a:ext cx="0" cy="0"/>
          <a:chOff x="0" y="0"/>
          <a:chExt cx="0" cy="0"/>
        </a:xfrm>
      </p:grpSpPr>
      <p:sp>
        <p:nvSpPr>
          <p:cNvPr id="5" name="Straight Connector 4"/>
          <p:cNvSpPr>
            <a:spLocks noChangeShapeType="1"/>
          </p:cNvSpPr>
          <p:nvPr/>
        </p:nvSpPr>
        <p:spPr bwMode="auto">
          <a:xfrm>
            <a:off x="514350" y="5849117"/>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a:defRPr/>
            </a:pPr>
            <a:endParaRPr lang="en-US" dirty="0">
              <a:latin typeface="Papyrus"/>
              <a:ea typeface="Papyrus"/>
              <a:cs typeface="Papyrus"/>
            </a:endParaRPr>
          </a:p>
        </p:txBody>
      </p:sp>
      <p:sp>
        <p:nvSpPr>
          <p:cNvPr id="12" name="Title 11"/>
          <p:cNvSpPr>
            <a:spLocks noGrp="1"/>
          </p:cNvSpPr>
          <p:nvPr>
            <p:ph type="title"/>
          </p:nvPr>
        </p:nvSpPr>
        <p:spPr>
          <a:xfrm>
            <a:off x="457200" y="5486400"/>
            <a:ext cx="8458200" cy="520700"/>
          </a:xfrm>
        </p:spPr>
        <p:txBody>
          <a:bodyPr/>
          <a:lstStyle>
            <a:lvl1pPr algn="l">
              <a:buNone/>
              <a:defRPr sz="2000" b="1"/>
            </a:lvl1pPr>
          </a:lstStyle>
          <a:p>
            <a:r>
              <a:rPr lang="en-US" smtClean="0"/>
              <a:t>Click to edit Master title style</a:t>
            </a:r>
            <a:endParaRPr lang="en-US"/>
          </a:p>
        </p:txBody>
      </p:sp>
      <p:sp>
        <p:nvSpPr>
          <p:cNvPr id="26" name="Text Placeholder 25"/>
          <p:cNvSpPr>
            <a:spLocks noGrp="1"/>
          </p:cNvSpPr>
          <p:nvPr>
            <p:ph type="body" idx="2"/>
          </p:nvPr>
        </p:nvSpPr>
        <p:spPr>
          <a:xfrm>
            <a:off x="457200" y="609600"/>
            <a:ext cx="3008313" cy="4800600"/>
          </a:xfrm>
        </p:spPr>
        <p:txBody>
          <a:bodyPr/>
          <a:lstStyle>
            <a:lvl1pPr marL="0" indent="0">
              <a:buNone/>
              <a:defRPr sz="1400"/>
            </a:lvl1pPr>
            <a:lvl2pPr>
              <a:buNone/>
              <a:defRPr sz="1200"/>
            </a:lvl2pPr>
            <a:lvl3pPr>
              <a:buNone/>
              <a:defRPr sz="1000"/>
            </a:lvl3pPr>
            <a:lvl4pPr>
              <a:buNone/>
              <a:defRPr sz="900"/>
            </a:lvl4pPr>
            <a:lvl5pPr>
              <a:buNone/>
              <a:defRPr sz="900"/>
            </a:lvl5pPr>
          </a:lstStyle>
          <a:p>
            <a:pPr lvl="0"/>
            <a:r>
              <a:rPr lang="en-US" smtClean="0"/>
              <a:t>Click to edit Master text styles</a:t>
            </a:r>
          </a:p>
        </p:txBody>
      </p:sp>
      <p:sp>
        <p:nvSpPr>
          <p:cNvPr id="14" name="Content Placeholder 13"/>
          <p:cNvSpPr>
            <a:spLocks noGrp="1"/>
          </p:cNvSpPr>
          <p:nvPr>
            <p:ph sz="half" idx="1"/>
          </p:nvPr>
        </p:nvSpPr>
        <p:spPr>
          <a:xfrm>
            <a:off x="3575050" y="609600"/>
            <a:ext cx="5340350" cy="4800600"/>
          </a:xfrm>
        </p:spPr>
        <p:txBody>
          <a:bodyPr/>
          <a:lstStyle>
            <a:lvl1pPr>
              <a:defRPr sz="3200"/>
            </a:lvl1pPr>
            <a:lvl2pPr>
              <a:defRPr sz="2800"/>
            </a:lvl2pPr>
            <a:lvl3pPr>
              <a:defRPr sz="2400"/>
            </a:lvl3pPr>
            <a:lvl4pPr>
              <a:defRPr sz="2000"/>
            </a:lvl4pPr>
            <a:lvl5pPr>
              <a:defRPr sz="20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24"/>
          <p:cNvSpPr>
            <a:spLocks noGrp="1"/>
          </p:cNvSpPr>
          <p:nvPr>
            <p:ph type="dt" sz="half" idx="10"/>
          </p:nvPr>
        </p:nvSpPr>
        <p:spPr/>
        <p:txBody>
          <a:bodyPr/>
          <a:lstStyle>
            <a:lvl1pPr>
              <a:defRPr/>
            </a:lvl1pPr>
          </a:lstStyle>
          <a:p>
            <a:pPr>
              <a:defRPr/>
            </a:pPr>
            <a:endParaRPr lang="en-US"/>
          </a:p>
        </p:txBody>
      </p:sp>
      <p:sp>
        <p:nvSpPr>
          <p:cNvPr id="7" name="Footer Placeholder 28"/>
          <p:cNvSpPr>
            <a:spLocks noGrp="1"/>
          </p:cNvSpPr>
          <p:nvPr>
            <p:ph type="ftr" sz="quarter" idx="11"/>
          </p:nvPr>
        </p:nvSpPr>
        <p:spPr/>
        <p:txBody>
          <a:bodyPr/>
          <a:lstStyle>
            <a:lvl1pPr>
              <a:defRPr/>
            </a:lvl1pPr>
          </a:lstStyle>
          <a:p>
            <a:pPr>
              <a:defRPr/>
            </a:pPr>
            <a:endParaRPr lang="en-US"/>
          </a:p>
        </p:txBody>
      </p:sp>
      <p:sp>
        <p:nvSpPr>
          <p:cNvPr id="8" name="Slide Number Placeholder 6"/>
          <p:cNvSpPr>
            <a:spLocks noGrp="1"/>
          </p:cNvSpPr>
          <p:nvPr>
            <p:ph type="sldNum" sz="quarter" idx="12"/>
          </p:nvPr>
        </p:nvSpPr>
        <p:spPr/>
        <p:txBody>
          <a:bodyPr/>
          <a:lstStyle>
            <a:lvl1pPr>
              <a:defRPr/>
            </a:lvl1pPr>
          </a:lstStyle>
          <a:p>
            <a:pPr>
              <a:defRPr/>
            </a:pPr>
            <a:fld id="{10EAD8BE-E78E-AF42-8560-609F2AEEC575}"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picTx" preserve="1">
  <p:cSld name="Picture with Caption">
    <p:spTree>
      <p:nvGrpSpPr>
        <p:cNvPr id="1" name=""/>
        <p:cNvGrpSpPr/>
        <p:nvPr/>
      </p:nvGrpSpPr>
      <p:grpSpPr>
        <a:xfrm>
          <a:off x="0" y="0"/>
          <a:ext cx="0" cy="0"/>
          <a:chOff x="0" y="0"/>
          <a:chExt cx="0" cy="0"/>
        </a:xfrm>
      </p:grpSpPr>
      <p:sp>
        <p:nvSpPr>
          <p:cNvPr id="13" name="Picture Placeholder 12"/>
          <p:cNvSpPr>
            <a:spLocks noGrp="1"/>
          </p:cNvSpPr>
          <p:nvPr>
            <p:ph type="pic" idx="1"/>
          </p:nvPr>
        </p:nvSpPr>
        <p:spPr>
          <a:xfrm>
            <a:off x="3505200" y="616634"/>
            <a:ext cx="5029200" cy="3657600"/>
          </a:xfrm>
          <a:solidFill>
            <a:schemeClr val="bg1"/>
          </a:solidFill>
          <a:ln w="6350">
            <a:solidFill>
              <a:schemeClr val="accent1"/>
            </a:solidFill>
          </a:ln>
          <a:effectLst>
            <a:reflection blurRad="1000" stA="49000" endA="500" endPos="10000" dist="900" dir="5400000" sy="-90000" algn="bl" rotWithShape="0"/>
          </a:effectLst>
        </p:spPr>
        <p:txBody>
          <a:bodyPr>
            <a:normAutofit/>
          </a:bodyPr>
          <a:lstStyle>
            <a:lvl1pPr marL="0" indent="0">
              <a:buNone/>
              <a:defRPr sz="3200"/>
            </a:lvl1pPr>
          </a:lstStyle>
          <a:p>
            <a:pPr lvl="0"/>
            <a:r>
              <a:rPr lang="en-US" noProof="0" smtClean="0"/>
              <a:t>Click icon to add picture</a:t>
            </a:r>
            <a:endParaRPr lang="en-US" noProof="0" dirty="0"/>
          </a:p>
        </p:txBody>
      </p:sp>
      <p:sp>
        <p:nvSpPr>
          <p:cNvPr id="17" name="Title 16"/>
          <p:cNvSpPr>
            <a:spLocks noGrp="1"/>
          </p:cNvSpPr>
          <p:nvPr>
            <p:ph type="title"/>
          </p:nvPr>
        </p:nvSpPr>
        <p:spPr>
          <a:xfrm>
            <a:off x="381000" y="4993760"/>
            <a:ext cx="5867400" cy="522288"/>
          </a:xfrm>
        </p:spPr>
        <p:txBody>
          <a:bodyPr/>
          <a:lstStyle>
            <a:lvl1pPr algn="l">
              <a:buNone/>
              <a:defRPr sz="2000" b="1"/>
            </a:lvl1pPr>
          </a:lstStyle>
          <a:p>
            <a:r>
              <a:rPr lang="en-US" smtClean="0"/>
              <a:t>Click to edit Master title style</a:t>
            </a:r>
            <a:endParaRPr lang="en-US"/>
          </a:p>
        </p:txBody>
      </p:sp>
      <p:sp>
        <p:nvSpPr>
          <p:cNvPr id="26" name="Text Placeholder 25"/>
          <p:cNvSpPr>
            <a:spLocks noGrp="1"/>
          </p:cNvSpPr>
          <p:nvPr>
            <p:ph type="body" sz="half" idx="2"/>
          </p:nvPr>
        </p:nvSpPr>
        <p:spPr>
          <a:xfrm>
            <a:off x="381000" y="5533218"/>
            <a:ext cx="5867400" cy="768350"/>
          </a:xfrm>
        </p:spPr>
        <p:txBody>
          <a:bodyPr lIns="109728" tIns="0"/>
          <a:lstStyle>
            <a:lvl1pPr marL="0" indent="0">
              <a:buNone/>
              <a:defRPr sz="1400"/>
            </a:lvl1pPr>
            <a:lvl2pPr>
              <a:defRPr sz="1200"/>
            </a:lvl2pPr>
            <a:lvl3pPr>
              <a:defRPr sz="1000"/>
            </a:lvl3pPr>
            <a:lvl4pPr>
              <a:defRPr sz="900"/>
            </a:lvl4pPr>
            <a:lvl5pPr>
              <a:defRPr sz="900"/>
            </a:lvl5pPr>
          </a:lstStyle>
          <a:p>
            <a:pPr lvl="0"/>
            <a:r>
              <a:rPr lang="en-US" smtClean="0"/>
              <a:t>Click to edit Master text styles</a:t>
            </a:r>
          </a:p>
        </p:txBody>
      </p:sp>
      <p:sp>
        <p:nvSpPr>
          <p:cNvPr id="5" name="Date Placeholder 6"/>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30"/>
          <p:cNvSpPr>
            <a:spLocks noGrp="1"/>
          </p:cNvSpPr>
          <p:nvPr>
            <p:ph type="sldNum" sz="quarter" idx="12"/>
          </p:nvPr>
        </p:nvSpPr>
        <p:spPr/>
        <p:txBody>
          <a:bodyPr/>
          <a:lstStyle>
            <a:lvl1pPr>
              <a:defRPr/>
            </a:lvl1pPr>
          </a:lstStyle>
          <a:p>
            <a:pPr>
              <a:defRPr/>
            </a:pPr>
            <a:fld id="{AA3FE40C-F423-7149-A6A6-F4C17F6E73DB}"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3">
        <a:schemeClr val="bg2"/>
      </p:bgRef>
    </p:bg>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a:defRPr/>
            </a:pPr>
            <a:endParaRPr lang="en-US" dirty="0">
              <a:latin typeface="Papyrus"/>
              <a:ea typeface="Papyrus"/>
              <a:cs typeface="Papyrus"/>
            </a:endParaRPr>
          </a:p>
        </p:txBody>
      </p:sp>
      <p:sp>
        <p:nvSpPr>
          <p:cNvPr id="1029" name="Text Placeholder 7"/>
          <p:cNvSpPr>
            <a:spLocks noGrp="1"/>
          </p:cNvSpPr>
          <p:nvPr>
            <p:ph type="body" idx="1"/>
          </p:nvPr>
        </p:nvSpPr>
        <p:spPr bwMode="auto">
          <a:xfrm>
            <a:off x="304800" y="1554163"/>
            <a:ext cx="8686800" cy="45259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Date Placeholder 10"/>
          <p:cNvSpPr>
            <a:spLocks noGrp="1"/>
          </p:cNvSpPr>
          <p:nvPr>
            <p:ph type="dt" sz="half" idx="2"/>
          </p:nvPr>
        </p:nvSpPr>
        <p:spPr>
          <a:xfrm>
            <a:off x="6477000" y="76200"/>
            <a:ext cx="2514600" cy="288925"/>
          </a:xfrm>
          <a:prstGeom prst="rect">
            <a:avLst/>
          </a:prstGeom>
        </p:spPr>
        <p:txBody>
          <a:bodyPr vert="horz"/>
          <a:lstStyle>
            <a:lvl1pPr algn="l" eaLnBrk="1" latinLnBrk="0" hangingPunct="1">
              <a:defRPr kumimoji="0" sz="1200">
                <a:solidFill>
                  <a:schemeClr val="accent1">
                    <a:shade val="75000"/>
                  </a:schemeClr>
                </a:solidFill>
                <a:latin typeface="Papyrus"/>
                <a:ea typeface="Papyrus"/>
                <a:cs typeface="Papyrus"/>
              </a:defRPr>
            </a:lvl1pPr>
          </a:lstStyle>
          <a:p>
            <a:pPr>
              <a:defRPr/>
            </a:pPr>
            <a:endParaRPr lang="en-US"/>
          </a:p>
        </p:txBody>
      </p:sp>
      <p:sp>
        <p:nvSpPr>
          <p:cNvPr id="28" name="Footer Placeholder 27"/>
          <p:cNvSpPr>
            <a:spLocks noGrp="1"/>
          </p:cNvSpPr>
          <p:nvPr>
            <p:ph type="ftr" sz="quarter" idx="3"/>
          </p:nvPr>
        </p:nvSpPr>
        <p:spPr>
          <a:xfrm>
            <a:off x="3124200" y="76200"/>
            <a:ext cx="3352800" cy="288925"/>
          </a:xfrm>
          <a:prstGeom prst="rect">
            <a:avLst/>
          </a:prstGeom>
        </p:spPr>
        <p:txBody>
          <a:bodyPr vert="horz"/>
          <a:lstStyle>
            <a:lvl1pPr algn="r" eaLnBrk="1" latinLnBrk="0" hangingPunct="1">
              <a:defRPr kumimoji="0" sz="1200">
                <a:solidFill>
                  <a:schemeClr val="accent1">
                    <a:shade val="75000"/>
                  </a:schemeClr>
                </a:solidFill>
                <a:latin typeface="Papyrus"/>
                <a:ea typeface="Papyrus"/>
                <a:cs typeface="Papyrus"/>
              </a:defRPr>
            </a:lvl1pPr>
          </a:lstStyle>
          <a:p>
            <a:pPr>
              <a:defRPr/>
            </a:pPr>
            <a:endParaRPr lang="en-US"/>
          </a:p>
        </p:txBody>
      </p:sp>
      <p:sp>
        <p:nvSpPr>
          <p:cNvPr id="5" name="Slide Number Placeholder 4"/>
          <p:cNvSpPr>
            <a:spLocks noGrp="1"/>
          </p:cNvSpPr>
          <p:nvPr>
            <p:ph type="sldNum" sz="quarter" idx="4"/>
          </p:nvPr>
        </p:nvSpPr>
        <p:spPr>
          <a:xfrm>
            <a:off x="8229600" y="6477000"/>
            <a:ext cx="762000" cy="244475"/>
          </a:xfrm>
          <a:prstGeom prst="rect">
            <a:avLst/>
          </a:prstGeom>
        </p:spPr>
        <p:txBody>
          <a:bodyPr vert="horz"/>
          <a:lstStyle>
            <a:lvl1pPr algn="r" eaLnBrk="1" latinLnBrk="0" hangingPunct="1">
              <a:defRPr kumimoji="0" sz="1200">
                <a:solidFill>
                  <a:schemeClr val="accent1">
                    <a:shade val="75000"/>
                  </a:schemeClr>
                </a:solidFill>
                <a:latin typeface="Papyrus"/>
                <a:ea typeface="Papyrus"/>
                <a:cs typeface="Papyrus"/>
              </a:defRPr>
            </a:lvl1pPr>
          </a:lstStyle>
          <a:p>
            <a:pPr>
              <a:defRPr/>
            </a:pPr>
            <a:fld id="{32E35B81-2718-FA4E-BA76-55937C40F9D9}" type="slidenum">
              <a:rPr lang="en-US"/>
              <a:pPr>
                <a:defRPr/>
              </a:pPr>
              <a:t>‹#›</a:t>
            </a:fld>
            <a:endParaRPr lang="en-US" dirty="0"/>
          </a:p>
        </p:txBody>
      </p:sp>
      <p:sp>
        <p:nvSpPr>
          <p:cNvPr id="10" name="Title Placeholder 9"/>
          <p:cNvSpPr>
            <a:spLocks noGrp="1"/>
          </p:cNvSpPr>
          <p:nvPr>
            <p:ph type="title"/>
          </p:nvPr>
        </p:nvSpPr>
        <p:spPr>
          <a:xfrm>
            <a:off x="304800" y="457200"/>
            <a:ext cx="8686800" cy="838200"/>
          </a:xfrm>
          <a:prstGeom prst="rect">
            <a:avLst/>
          </a:prstGeom>
        </p:spPr>
        <p:txBody>
          <a:bodyPr vert="horz" anchor="ctr">
            <a:normAutofit/>
          </a:bodyPr>
          <a:lstStyle/>
          <a:p>
            <a:r>
              <a:rPr lang="en-US" dirty="0" smtClean="0"/>
              <a:t>Click to edit Master title style</a:t>
            </a:r>
            <a:endParaRPr lang="en-US" dirty="0"/>
          </a:p>
        </p:txBody>
      </p:sp>
      <p:sp>
        <p:nvSpPr>
          <p:cNvPr id="9" name="Straight Connector 8"/>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a:defRPr/>
            </a:pPr>
            <a:endParaRPr lang="en-US" dirty="0">
              <a:latin typeface="Papyrus"/>
              <a:ea typeface="Papyrus"/>
              <a:cs typeface="Papyrus"/>
            </a:endParaRPr>
          </a:p>
        </p:txBody>
      </p:sp>
      <p:sp>
        <p:nvSpPr>
          <p:cNvPr id="12" name="Straight Connector 11"/>
          <p:cNvSpPr>
            <a:spLocks noChangeShapeType="1"/>
          </p:cNvSpPr>
          <p:nvPr/>
        </p:nvSpPr>
        <p:spPr bwMode="auto">
          <a:xfrm>
            <a:off x="514350" y="1057986"/>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a:defRPr/>
            </a:pPr>
            <a:endParaRPr lang="en-US" dirty="0">
              <a:latin typeface="Papyrus"/>
              <a:ea typeface="Papyrus"/>
              <a:cs typeface="Papyrus"/>
            </a:endParaRPr>
          </a:p>
        </p:txBody>
      </p:sp>
    </p:spTree>
  </p:cSld>
  <p:clrMap bg1="lt1" tx1="dk1" bg2="lt2" tx2="dk2" accent1="accent1" accent2="accent2" accent3="accent3" accent4="accent4" accent5="accent5" accent6="accent6" hlink="hlink" folHlink="folHlink"/>
  <p:sldLayoutIdLst>
    <p:sldLayoutId id="2147484757" r:id="rId1"/>
    <p:sldLayoutId id="2147484758" r:id="rId2"/>
    <p:sldLayoutId id="2147484759" r:id="rId3"/>
    <p:sldLayoutId id="2147484754" r:id="rId4"/>
    <p:sldLayoutId id="2147484760" r:id="rId5"/>
    <p:sldLayoutId id="2147484755" r:id="rId6"/>
    <p:sldLayoutId id="2147484761" r:id="rId7"/>
    <p:sldLayoutId id="2147484762" r:id="rId8"/>
    <p:sldLayoutId id="2147484763" r:id="rId9"/>
    <p:sldLayoutId id="2147484756" r:id="rId10"/>
    <p:sldLayoutId id="2147484764" r:id="rId11"/>
    <p:sldLayoutId id="2147484765" r:id="rId12"/>
    <p:sldLayoutId id="2147484766" r:id="rId13"/>
  </p:sldLayoutIdLst>
  <p:hf hdr="0" ftr="0" dt="0"/>
  <p:txStyles>
    <p:titleStyle>
      <a:lvl1pPr algn="l" rtl="0" eaLnBrk="0" fontAlgn="base" hangingPunct="0">
        <a:spcBef>
          <a:spcPct val="0"/>
        </a:spcBef>
        <a:spcAft>
          <a:spcPct val="0"/>
        </a:spcAft>
        <a:defRPr sz="3600" kern="1200" cap="all">
          <a:solidFill>
            <a:schemeClr val="tx2"/>
          </a:solidFill>
          <a:effectLst>
            <a:reflection blurRad="12700" stA="48000" endA="300" endPos="55000" dir="5400000" sy="-90000" algn="bl" rotWithShape="0"/>
          </a:effectLst>
          <a:latin typeface="Papyrus"/>
          <a:ea typeface="ＭＳ Ｐゴシック" charset="-128"/>
          <a:cs typeface="ＭＳ Ｐゴシック" charset="-128"/>
        </a:defRPr>
      </a:lvl1pPr>
      <a:lvl2pPr algn="l" rtl="0" eaLnBrk="0" fontAlgn="base" hangingPunct="0">
        <a:spcBef>
          <a:spcPct val="0"/>
        </a:spcBef>
        <a:spcAft>
          <a:spcPct val="0"/>
        </a:spcAft>
        <a:defRPr sz="3600">
          <a:solidFill>
            <a:schemeClr val="tx2"/>
          </a:solidFill>
          <a:latin typeface="Franklin Gothic Medium" charset="0"/>
          <a:ea typeface="ＭＳ Ｐゴシック" charset="-128"/>
          <a:cs typeface="ＭＳ Ｐゴシック" charset="-128"/>
        </a:defRPr>
      </a:lvl2pPr>
      <a:lvl3pPr algn="l" rtl="0" eaLnBrk="0" fontAlgn="base" hangingPunct="0">
        <a:spcBef>
          <a:spcPct val="0"/>
        </a:spcBef>
        <a:spcAft>
          <a:spcPct val="0"/>
        </a:spcAft>
        <a:defRPr sz="3600">
          <a:solidFill>
            <a:schemeClr val="tx2"/>
          </a:solidFill>
          <a:latin typeface="Franklin Gothic Medium" charset="0"/>
          <a:ea typeface="ＭＳ Ｐゴシック" charset="-128"/>
          <a:cs typeface="ＭＳ Ｐゴシック" charset="-128"/>
        </a:defRPr>
      </a:lvl3pPr>
      <a:lvl4pPr algn="l" rtl="0" eaLnBrk="0" fontAlgn="base" hangingPunct="0">
        <a:spcBef>
          <a:spcPct val="0"/>
        </a:spcBef>
        <a:spcAft>
          <a:spcPct val="0"/>
        </a:spcAft>
        <a:defRPr sz="3600">
          <a:solidFill>
            <a:schemeClr val="tx2"/>
          </a:solidFill>
          <a:latin typeface="Franklin Gothic Medium" charset="0"/>
          <a:ea typeface="ＭＳ Ｐゴシック" charset="-128"/>
          <a:cs typeface="ＭＳ Ｐゴシック" charset="-128"/>
        </a:defRPr>
      </a:lvl4pPr>
      <a:lvl5pPr algn="l" rtl="0" eaLnBrk="0" fontAlgn="base" hangingPunct="0">
        <a:spcBef>
          <a:spcPct val="0"/>
        </a:spcBef>
        <a:spcAft>
          <a:spcPct val="0"/>
        </a:spcAft>
        <a:defRPr sz="3600">
          <a:solidFill>
            <a:schemeClr val="tx2"/>
          </a:solidFill>
          <a:latin typeface="Franklin Gothic Medium" charset="0"/>
          <a:ea typeface="ＭＳ Ｐゴシック" charset="-128"/>
          <a:cs typeface="ＭＳ Ｐゴシック" charset="-128"/>
        </a:defRPr>
      </a:lvl5pPr>
      <a:lvl6pPr marL="457200" algn="l" rtl="0" fontAlgn="base">
        <a:spcBef>
          <a:spcPct val="0"/>
        </a:spcBef>
        <a:spcAft>
          <a:spcPct val="0"/>
        </a:spcAft>
        <a:defRPr sz="3600">
          <a:solidFill>
            <a:schemeClr val="tx2"/>
          </a:solidFill>
          <a:latin typeface="Franklin Gothic Medium" charset="0"/>
          <a:ea typeface="ＭＳ Ｐゴシック" charset="-128"/>
          <a:cs typeface="ＭＳ Ｐゴシック" charset="-128"/>
        </a:defRPr>
      </a:lvl6pPr>
      <a:lvl7pPr marL="914400" algn="l" rtl="0" fontAlgn="base">
        <a:spcBef>
          <a:spcPct val="0"/>
        </a:spcBef>
        <a:spcAft>
          <a:spcPct val="0"/>
        </a:spcAft>
        <a:defRPr sz="3600">
          <a:solidFill>
            <a:schemeClr val="tx2"/>
          </a:solidFill>
          <a:latin typeface="Franklin Gothic Medium" charset="0"/>
          <a:ea typeface="ＭＳ Ｐゴシック" charset="-128"/>
          <a:cs typeface="ＭＳ Ｐゴシック" charset="-128"/>
        </a:defRPr>
      </a:lvl7pPr>
      <a:lvl8pPr marL="1371600" algn="l" rtl="0" fontAlgn="base">
        <a:spcBef>
          <a:spcPct val="0"/>
        </a:spcBef>
        <a:spcAft>
          <a:spcPct val="0"/>
        </a:spcAft>
        <a:defRPr sz="3600">
          <a:solidFill>
            <a:schemeClr val="tx2"/>
          </a:solidFill>
          <a:latin typeface="Franklin Gothic Medium" charset="0"/>
          <a:ea typeface="ＭＳ Ｐゴシック" charset="-128"/>
          <a:cs typeface="ＭＳ Ｐゴシック" charset="-128"/>
        </a:defRPr>
      </a:lvl8pPr>
      <a:lvl9pPr marL="1828800" algn="l" rtl="0" fontAlgn="base">
        <a:spcBef>
          <a:spcPct val="0"/>
        </a:spcBef>
        <a:spcAft>
          <a:spcPct val="0"/>
        </a:spcAft>
        <a:defRPr sz="3600">
          <a:solidFill>
            <a:schemeClr val="tx2"/>
          </a:solidFill>
          <a:latin typeface="Franklin Gothic Medium" charset="0"/>
          <a:ea typeface="ＭＳ Ｐゴシック" charset="-128"/>
          <a:cs typeface="ＭＳ Ｐゴシック" charset="-128"/>
        </a:defRPr>
      </a:lvl9pPr>
    </p:titleStyle>
    <p:bodyStyle>
      <a:lvl1pPr marL="342900" indent="-342900" algn="l" rtl="0" eaLnBrk="0" fontAlgn="base" hangingPunct="0">
        <a:spcBef>
          <a:spcPct val="20000"/>
        </a:spcBef>
        <a:spcAft>
          <a:spcPct val="0"/>
        </a:spcAft>
        <a:buClr>
          <a:schemeClr val="accent1"/>
        </a:buClr>
        <a:buSzPct val="70000"/>
        <a:buFont typeface="Wingdings 2" charset="2"/>
        <a:buChar char=""/>
        <a:defRPr sz="3200" kern="1200">
          <a:solidFill>
            <a:schemeClr val="tx2"/>
          </a:solidFill>
          <a:latin typeface="Papyrus"/>
          <a:ea typeface="ＭＳ Ｐゴシック" charset="-128"/>
          <a:cs typeface="ＭＳ Ｐゴシック" charset="-128"/>
        </a:defRPr>
      </a:lvl1pPr>
      <a:lvl2pPr marL="742950" indent="-285750" algn="l" rtl="0" eaLnBrk="0" fontAlgn="base" hangingPunct="0">
        <a:spcBef>
          <a:spcPct val="20000"/>
        </a:spcBef>
        <a:spcAft>
          <a:spcPct val="0"/>
        </a:spcAft>
        <a:buClr>
          <a:schemeClr val="accent1"/>
        </a:buClr>
        <a:buSzPct val="70000"/>
        <a:buFont typeface="Wingdings 2" charset="2"/>
        <a:buChar char=""/>
        <a:defRPr sz="2800" kern="1200">
          <a:solidFill>
            <a:schemeClr val="tx2"/>
          </a:solidFill>
          <a:latin typeface="Papyrus"/>
          <a:ea typeface="ＭＳ Ｐゴシック" charset="-128"/>
          <a:cs typeface="+mn-cs"/>
        </a:defRPr>
      </a:lvl2pPr>
      <a:lvl3pPr marL="1143000" indent="-228600" algn="l" rtl="0" eaLnBrk="0" fontAlgn="base" hangingPunct="0">
        <a:spcBef>
          <a:spcPct val="20000"/>
        </a:spcBef>
        <a:spcAft>
          <a:spcPct val="0"/>
        </a:spcAft>
        <a:buClr>
          <a:schemeClr val="accent1"/>
        </a:buClr>
        <a:buSzPct val="70000"/>
        <a:buFont typeface="Wingdings 2" charset="2"/>
        <a:buChar char=""/>
        <a:defRPr sz="2400" kern="1200">
          <a:solidFill>
            <a:schemeClr val="tx2"/>
          </a:solidFill>
          <a:latin typeface="Papyrus"/>
          <a:ea typeface="ＭＳ Ｐゴシック" charset="-128"/>
          <a:cs typeface="+mn-cs"/>
        </a:defRPr>
      </a:lvl3pPr>
      <a:lvl4pPr marL="1600200" indent="-228600" algn="l" rtl="0" eaLnBrk="0" fontAlgn="base" hangingPunct="0">
        <a:spcBef>
          <a:spcPct val="20000"/>
        </a:spcBef>
        <a:spcAft>
          <a:spcPct val="0"/>
        </a:spcAft>
        <a:buClr>
          <a:schemeClr val="accent1"/>
        </a:buClr>
        <a:buSzPct val="70000"/>
        <a:buFont typeface="Wingdings 2" charset="2"/>
        <a:buChar char=""/>
        <a:defRPr sz="2000" kern="1200">
          <a:solidFill>
            <a:schemeClr val="tx2"/>
          </a:solidFill>
          <a:latin typeface="Papyrus"/>
          <a:ea typeface="ＭＳ Ｐゴシック" charset="-128"/>
          <a:cs typeface="+mn-cs"/>
        </a:defRPr>
      </a:lvl4pPr>
      <a:lvl5pPr marL="2057400" indent="-228600" algn="l" rtl="0" eaLnBrk="0" fontAlgn="base" hangingPunct="0">
        <a:spcBef>
          <a:spcPct val="20000"/>
        </a:spcBef>
        <a:spcAft>
          <a:spcPct val="0"/>
        </a:spcAft>
        <a:buClr>
          <a:schemeClr val="accent1"/>
        </a:buClr>
        <a:buSzPct val="60000"/>
        <a:buFont typeface="Wingdings 2" charset="2"/>
        <a:buChar char=""/>
        <a:defRPr kern="1200">
          <a:solidFill>
            <a:schemeClr val="tx2"/>
          </a:solidFill>
          <a:latin typeface="Papyrus"/>
          <a:ea typeface="ＭＳ Ｐゴシック" charset="-128"/>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 Id="rId3" Type="http://schemas.openxmlformats.org/officeDocument/2006/relationships/image" Target="../media/image2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 Id="rId3" Type="http://schemas.openxmlformats.org/officeDocument/2006/relationships/image" Target="../media/image2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2.png"/><Relationship Id="rId3" Type="http://schemas.openxmlformats.org/officeDocument/2006/relationships/image" Target="../media/image2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 Id="rId3" Type="http://schemas.openxmlformats.org/officeDocument/2006/relationships/image" Target="../media/image2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5.tiff"/><Relationship Id="rId3" Type="http://schemas.openxmlformats.org/officeDocument/2006/relationships/image" Target="../media/image26.tif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2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28.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jpeg"/><Relationship Id="rId1" Type="http://schemas.openxmlformats.org/officeDocument/2006/relationships/slideLayout" Target="../slideLayouts/slideLayout7.xml"/><Relationship Id="rId2" Type="http://schemas.openxmlformats.org/officeDocument/2006/relationships/hyperlink" Target="http://news.bbc.co.uk/2/hi/uk_news/wales/north_east/7257555.stm"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hyperlink" Target="http://terra1.spacenvironment.net/~ionops/current_files/Google_TEC.kml" TargetMode="External"/><Relationship Id="rId3" Type="http://schemas.openxmlformats.org/officeDocument/2006/relationships/image" Target="../media/image29.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2.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7.xml"/><Relationship Id="rId3" Type="http://schemas.openxmlformats.org/officeDocument/2006/relationships/image" Target="../media/image33.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4.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5.png"/><Relationship Id="rId3" Type="http://schemas.openxmlformats.org/officeDocument/2006/relationships/image" Target="../media/image36.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7.png"/><Relationship Id="rId3" Type="http://schemas.openxmlformats.org/officeDocument/2006/relationships/image" Target="../media/image38.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hyperlink" Target="http://news.bbc.co.uk/2/hi/uk_news/wales/north_east/7257555.stm" TargetMode="External"/><Relationship Id="rId1" Type="http://schemas.openxmlformats.org/officeDocument/2006/relationships/slideLayout" Target="../slideLayouts/slideLayout7.xml"/><Relationship Id="rId2" Type="http://schemas.openxmlformats.org/officeDocument/2006/relationships/image" Target="../media/image8.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9.png"/><Relationship Id="rId3" Type="http://schemas.openxmlformats.org/officeDocument/2006/relationships/image" Target="../media/image40.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9.xml"/><Relationship Id="rId4" Type="http://schemas.openxmlformats.org/officeDocument/2006/relationships/image" Target="../media/image41.png"/><Relationship Id="rId1" Type="http://schemas.openxmlformats.org/officeDocument/2006/relationships/video" Target="file://localhost/C/%5CCOURSES%5CFULBRIGHT%5CFIGURES%5Ctec_movie.wmv" TargetMode="External"/><Relationship Id="rId2"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2.jpeg"/><Relationship Id="rId3" Type="http://schemas.openxmlformats.org/officeDocument/2006/relationships/image" Target="../media/image43.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44.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5.png"/></Relationships>
</file>

<file path=ppt/slides/_rels/slide36.xml.rels><?xml version="1.0" encoding="UTF-8" standalone="yes"?>
<Relationships xmlns="http://schemas.openxmlformats.org/package/2006/relationships"><Relationship Id="rId3" Type="http://schemas.openxmlformats.org/officeDocument/2006/relationships/image" Target="../media/image46.png"/><Relationship Id="rId4" Type="http://schemas.openxmlformats.org/officeDocument/2006/relationships/image" Target="../media/image47.gif"/><Relationship Id="rId1" Type="http://schemas.openxmlformats.org/officeDocument/2006/relationships/slideLayout" Target="../slideLayouts/slideLayout7.xml"/><Relationship Id="rId2" Type="http://schemas.openxmlformats.org/officeDocument/2006/relationships/notesSlide" Target="../notesSlides/notesSlide1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48.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9.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png"/><Relationship Id="rId3" Type="http://schemas.openxmlformats.org/officeDocument/2006/relationships/image" Target="../media/image11.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0.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1.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2.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hyperlink" Target="http://web.ics.purdue.edu/~ecalais/teaching/geodesy/EAS_591T_2003_lab_9.htm"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4" Type="http://schemas.openxmlformats.org/officeDocument/2006/relationships/image" Target="../media/image14.jpeg"/><Relationship Id="rId5" Type="http://schemas.openxmlformats.org/officeDocument/2006/relationships/image" Target="../media/image15.jpeg"/><Relationship Id="rId1" Type="http://schemas.openxmlformats.org/officeDocument/2006/relationships/slideLayout" Target="../slideLayouts/slideLayout1.xml"/><Relationship Id="rId2" Type="http://schemas.openxmlformats.org/officeDocument/2006/relationships/image" Target="../media/image12.jpeg"/></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4" Type="http://schemas.openxmlformats.org/officeDocument/2006/relationships/image" Target="../media/image17.jpeg"/><Relationship Id="rId5" Type="http://schemas.openxmlformats.org/officeDocument/2006/relationships/image" Target="../media/image18.jpeg"/><Relationship Id="rId1" Type="http://schemas.openxmlformats.org/officeDocument/2006/relationships/slideLayout" Target="../slideLayouts/slideLayout2.xml"/><Relationship Id="rId2" Type="http://schemas.openxmlformats.org/officeDocument/2006/relationships/image" Target="../media/image12.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xml"/><Relationship Id="rId3"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386" name="Text Box 2"/>
          <p:cNvSpPr txBox="1">
            <a:spLocks noChangeArrowheads="1"/>
          </p:cNvSpPr>
          <p:nvPr/>
        </p:nvSpPr>
        <p:spPr bwMode="auto">
          <a:xfrm>
            <a:off x="0" y="228600"/>
            <a:ext cx="9144000" cy="7171194"/>
          </a:xfrm>
          <a:prstGeom prst="rect">
            <a:avLst/>
          </a:prstGeom>
          <a:noFill/>
          <a:ln w="9525">
            <a:noFill/>
            <a:miter lim="800000"/>
            <a:headEnd/>
            <a:tailEnd/>
          </a:ln>
        </p:spPr>
        <p:txBody>
          <a:bodyPr>
            <a:prstTxWarp prst="textNoShape">
              <a:avLst/>
            </a:prstTxWarp>
            <a:spAutoFit/>
          </a:bodyPr>
          <a:lstStyle/>
          <a:p>
            <a:pPr>
              <a:spcBef>
                <a:spcPct val="50000"/>
              </a:spcBef>
            </a:pPr>
            <a:r>
              <a:rPr lang="en-US" dirty="0">
                <a:latin typeface="Papyrus" charset="0"/>
                <a:ea typeface="Papyrus" charset="0"/>
                <a:cs typeface="Papyrus" charset="0"/>
              </a:rPr>
              <a:t>Earth Science Applications of Space Based Geodesy</a:t>
            </a:r>
          </a:p>
          <a:p>
            <a:pPr>
              <a:spcBef>
                <a:spcPct val="50000"/>
              </a:spcBef>
            </a:pPr>
            <a:r>
              <a:rPr lang="en-US" dirty="0">
                <a:latin typeface="Papyrus" charset="0"/>
                <a:ea typeface="Papyrus" charset="0"/>
                <a:cs typeface="Papyrus" charset="0"/>
              </a:rPr>
              <a:t>DES-7355</a:t>
            </a:r>
          </a:p>
          <a:p>
            <a:pPr>
              <a:spcBef>
                <a:spcPct val="50000"/>
              </a:spcBef>
            </a:pPr>
            <a:r>
              <a:rPr lang="en-US" dirty="0" err="1">
                <a:latin typeface="Papyrus" charset="0"/>
                <a:ea typeface="Papyrus" charset="0"/>
                <a:cs typeface="Papyrus" charset="0"/>
              </a:rPr>
              <a:t>Tu-Th</a:t>
            </a:r>
            <a:r>
              <a:rPr lang="en-US" dirty="0">
                <a:latin typeface="Papyrus" charset="0"/>
                <a:ea typeface="Papyrus" charset="0"/>
                <a:cs typeface="Papyrus" charset="0"/>
              </a:rPr>
              <a:t>                 9:40-11:05</a:t>
            </a:r>
          </a:p>
          <a:p>
            <a:pPr>
              <a:spcBef>
                <a:spcPct val="50000"/>
              </a:spcBef>
            </a:pPr>
            <a:r>
              <a:rPr lang="en-US" dirty="0">
                <a:latin typeface="Papyrus" charset="0"/>
                <a:ea typeface="Papyrus" charset="0"/>
                <a:cs typeface="Papyrus" charset="0"/>
              </a:rPr>
              <a:t>Seminar Room in 3892 Central Ave. (Long building)</a:t>
            </a:r>
          </a:p>
          <a:p>
            <a:pPr>
              <a:spcBef>
                <a:spcPct val="50000"/>
              </a:spcBef>
            </a:pPr>
            <a:endParaRPr lang="en-US" dirty="0">
              <a:latin typeface="Papyrus" charset="0"/>
              <a:ea typeface="Papyrus" charset="0"/>
              <a:cs typeface="Papyrus" charset="0"/>
            </a:endParaRPr>
          </a:p>
          <a:p>
            <a:pPr>
              <a:spcBef>
                <a:spcPct val="50000"/>
              </a:spcBef>
            </a:pPr>
            <a:r>
              <a:rPr lang="en-US" dirty="0">
                <a:latin typeface="Papyrus" charset="0"/>
                <a:ea typeface="Papyrus" charset="0"/>
                <a:cs typeface="Papyrus" charset="0"/>
              </a:rPr>
              <a:t>Bob Smalley</a:t>
            </a:r>
          </a:p>
          <a:p>
            <a:r>
              <a:rPr lang="en-US" dirty="0">
                <a:latin typeface="Papyrus" charset="0"/>
                <a:ea typeface="Papyrus" charset="0"/>
                <a:cs typeface="Papyrus" charset="0"/>
              </a:rPr>
              <a:t>Office: 3892 Central Ave, Room 103</a:t>
            </a:r>
          </a:p>
          <a:p>
            <a:r>
              <a:rPr lang="en-US" dirty="0">
                <a:latin typeface="Papyrus" charset="0"/>
                <a:ea typeface="Papyrus" charset="0"/>
                <a:cs typeface="Papyrus" charset="0"/>
              </a:rPr>
              <a:t>678-4929</a:t>
            </a:r>
          </a:p>
          <a:p>
            <a:r>
              <a:rPr lang="en-US" dirty="0">
                <a:latin typeface="Papyrus" charset="0"/>
                <a:ea typeface="Papyrus" charset="0"/>
                <a:cs typeface="Papyrus" charset="0"/>
              </a:rPr>
              <a:t>Office Hours – Wed 14:00-16:00 or if I’m in my office.</a:t>
            </a:r>
          </a:p>
          <a:p>
            <a:pPr>
              <a:spcBef>
                <a:spcPct val="50000"/>
              </a:spcBef>
            </a:pPr>
            <a:endParaRPr lang="en-US" sz="1200" dirty="0">
              <a:latin typeface="Papyrus" charset="0"/>
              <a:ea typeface="Papyrus" charset="0"/>
              <a:cs typeface="Papyrus" charset="0"/>
            </a:endParaRPr>
          </a:p>
          <a:p>
            <a:pPr>
              <a:spcBef>
                <a:spcPct val="50000"/>
              </a:spcBef>
            </a:pPr>
            <a:r>
              <a:rPr lang="en-US" sz="1200" dirty="0">
                <a:latin typeface="Papyrus" charset="0"/>
                <a:ea typeface="Papyrus" charset="0"/>
                <a:cs typeface="Papyrus" charset="0"/>
              </a:rPr>
              <a:t>http://www.ceri.memphis.edu/people/smalley/ESCI7355/ESCI_7355_Applications_of_Space_Based_Geodesy.html</a:t>
            </a:r>
          </a:p>
          <a:p>
            <a:pPr>
              <a:spcBef>
                <a:spcPct val="50000"/>
              </a:spcBef>
            </a:pPr>
            <a:endParaRPr lang="en-US" sz="1200" dirty="0">
              <a:latin typeface="Papyrus" charset="0"/>
              <a:ea typeface="Papyrus" charset="0"/>
              <a:cs typeface="Papyrus" charset="0"/>
            </a:endParaRPr>
          </a:p>
          <a:p>
            <a:pPr>
              <a:spcBef>
                <a:spcPct val="50000"/>
              </a:spcBef>
            </a:pPr>
            <a:r>
              <a:rPr lang="en-US" dirty="0">
                <a:latin typeface="Papyrus" charset="0"/>
                <a:ea typeface="Papyrus" charset="0"/>
                <a:cs typeface="Papyrus" charset="0"/>
              </a:rPr>
              <a:t>Class </a:t>
            </a:r>
            <a:r>
              <a:rPr lang="en-US" dirty="0" smtClean="0">
                <a:latin typeface="Papyrus" charset="0"/>
                <a:ea typeface="Papyrus" charset="0"/>
                <a:cs typeface="Papyrus" charset="0"/>
              </a:rPr>
              <a:t>15</a:t>
            </a:r>
          </a:p>
          <a:p>
            <a:pPr>
              <a:spcBef>
                <a:spcPct val="50000"/>
              </a:spcBef>
            </a:pPr>
            <a:endParaRPr lang="en-US" dirty="0">
              <a:latin typeface="Papyrus" charset="0"/>
              <a:ea typeface="Papyrus" charset="0"/>
              <a:cs typeface="Papyrus" charset="0"/>
            </a:endParaRPr>
          </a:p>
        </p:txBody>
      </p:sp>
      <p:sp>
        <p:nvSpPr>
          <p:cNvPr id="3" name="Slide Number Placeholder 2"/>
          <p:cNvSpPr>
            <a:spLocks noGrp="1"/>
          </p:cNvSpPr>
          <p:nvPr>
            <p:ph type="sldNum" sz="quarter" idx="12"/>
          </p:nvPr>
        </p:nvSpPr>
        <p:spPr/>
        <p:txBody>
          <a:bodyPr/>
          <a:lstStyle/>
          <a:p>
            <a:pPr>
              <a:defRPr/>
            </a:pPr>
            <a:fld id="{393255C1-C2F6-9D4E-A949-2A6CF0D78E2B}" type="slidenum">
              <a:rPr lang="en-US" smtClean="0"/>
              <a:pPr>
                <a:defRPr/>
              </a:pPr>
              <a:t>1</a:t>
            </a:fld>
            <a:endParaRPr lang="en-US"/>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2731F37A-C01E-CB4F-886E-5B05B9F2F8B8}" type="slidenum">
              <a:rPr lang="en-US" smtClean="0"/>
              <a:pPr>
                <a:defRPr/>
              </a:pPr>
              <a:t>10</a:t>
            </a:fld>
            <a:endParaRPr lang="en-US"/>
          </a:p>
        </p:txBody>
      </p:sp>
      <p:pic>
        <p:nvPicPr>
          <p:cNvPr id="3" name="Picture 2"/>
          <p:cNvPicPr>
            <a:picLocks noChangeAspect="1"/>
          </p:cNvPicPr>
          <p:nvPr/>
        </p:nvPicPr>
        <p:blipFill>
          <a:blip r:embed="rId3"/>
          <a:stretch>
            <a:fillRect/>
          </a:stretch>
        </p:blipFill>
        <p:spPr>
          <a:xfrm>
            <a:off x="313690" y="152400"/>
            <a:ext cx="5020310" cy="6560990"/>
          </a:xfrm>
          <a:prstGeom prst="rect">
            <a:avLst/>
          </a:prstGeom>
        </p:spPr>
      </p:pic>
      <p:sp>
        <p:nvSpPr>
          <p:cNvPr id="4" name="TextBox 3"/>
          <p:cNvSpPr txBox="1"/>
          <p:nvPr/>
        </p:nvSpPr>
        <p:spPr>
          <a:xfrm>
            <a:off x="5334000" y="457200"/>
            <a:ext cx="3810000" cy="5693867"/>
          </a:xfrm>
          <a:prstGeom prst="rect">
            <a:avLst/>
          </a:prstGeom>
          <a:noFill/>
        </p:spPr>
        <p:txBody>
          <a:bodyPr wrap="square" rtlCol="0">
            <a:spAutoFit/>
          </a:bodyPr>
          <a:lstStyle/>
          <a:p>
            <a:r>
              <a:rPr lang="en-US" b="0" dirty="0" smtClean="0">
                <a:latin typeface="Papyrus"/>
              </a:rPr>
              <a:t>Can see S (on transverse), </a:t>
            </a:r>
          </a:p>
          <a:p>
            <a:endParaRPr lang="en-US" b="0" dirty="0" smtClean="0">
              <a:latin typeface="Papyrus"/>
            </a:endParaRPr>
          </a:p>
          <a:p>
            <a:r>
              <a:rPr lang="en-US" b="0" dirty="0" smtClean="0">
                <a:latin typeface="Papyrus"/>
              </a:rPr>
              <a:t>Shear coupled P</a:t>
            </a:r>
            <a:r>
              <a:rPr lang="en-US" b="0" baseline="-25000" dirty="0" smtClean="0">
                <a:latin typeface="Papyrus"/>
              </a:rPr>
              <a:t>L</a:t>
            </a:r>
            <a:r>
              <a:rPr lang="en-US" b="0" dirty="0" smtClean="0">
                <a:latin typeface="Papyrus"/>
              </a:rPr>
              <a:t> (on Radial and Vertical, </a:t>
            </a:r>
          </a:p>
          <a:p>
            <a:endParaRPr lang="en-US" b="0" dirty="0" smtClean="0">
              <a:latin typeface="Papyrus"/>
            </a:endParaRPr>
          </a:p>
          <a:p>
            <a:r>
              <a:rPr lang="en-US" b="0" dirty="0" smtClean="0">
                <a:latin typeface="Papyrus"/>
              </a:rPr>
              <a:t>Love (on transverse) and </a:t>
            </a:r>
          </a:p>
          <a:p>
            <a:endParaRPr lang="en-US" b="0" dirty="0" smtClean="0">
              <a:latin typeface="Papyrus"/>
            </a:endParaRPr>
          </a:p>
          <a:p>
            <a:r>
              <a:rPr lang="en-US" b="0" dirty="0" smtClean="0">
                <a:latin typeface="Papyrus"/>
              </a:rPr>
              <a:t>Rayleigh (on Radial and Vertical)</a:t>
            </a:r>
          </a:p>
          <a:p>
            <a:endParaRPr lang="en-US" b="0" dirty="0" smtClean="0">
              <a:latin typeface="Papyrus"/>
            </a:endParaRPr>
          </a:p>
          <a:p>
            <a:r>
              <a:rPr lang="en-US" b="0" dirty="0" smtClean="0">
                <a:latin typeface="Papyrus"/>
              </a:rPr>
              <a:t>waves. </a:t>
            </a:r>
            <a:endParaRPr lang="en-US" b="0" dirty="0">
              <a:latin typeface="Papyrus"/>
            </a:endParaRPr>
          </a:p>
        </p:txBody>
      </p:sp>
      <p:sp>
        <p:nvSpPr>
          <p:cNvPr id="5" name="Text Box 4"/>
          <p:cNvSpPr txBox="1">
            <a:spLocks noChangeArrowheads="1"/>
          </p:cNvSpPr>
          <p:nvPr/>
        </p:nvSpPr>
        <p:spPr bwMode="auto">
          <a:xfrm>
            <a:off x="5638800" y="6550223"/>
            <a:ext cx="2446337" cy="307777"/>
          </a:xfrm>
          <a:prstGeom prst="rect">
            <a:avLst/>
          </a:prstGeom>
          <a:noFill/>
          <a:ln w="9525">
            <a:noFill/>
            <a:miter lim="800000"/>
            <a:headEnd/>
            <a:tailEnd/>
          </a:ln>
          <a:effectLst/>
        </p:spPr>
        <p:txBody>
          <a:bodyPr wrap="square">
            <a:prstTxWarp prst="textNoShape">
              <a:avLst/>
            </a:prstTxWarp>
            <a:spAutoFit/>
          </a:bodyPr>
          <a:lstStyle/>
          <a:p>
            <a:pPr>
              <a:spcBef>
                <a:spcPct val="50000"/>
              </a:spcBef>
              <a:defRPr/>
            </a:pPr>
            <a:r>
              <a:rPr lang="en-US" sz="1400" b="0" dirty="0" smtClean="0">
                <a:effectLst>
                  <a:outerShdw blurRad="38100" dist="38100" dir="2700000" algn="tl">
                    <a:srgbClr val="000000">
                      <a:alpha val="43137"/>
                    </a:srgbClr>
                  </a:outerShdw>
                </a:effectLst>
                <a:latin typeface="Papyrus"/>
                <a:ea typeface="Arial" pitchFamily="-109" charset="0"/>
                <a:cs typeface="Comic Sans MS"/>
              </a:rPr>
              <a:t>Davis and Smalley</a:t>
            </a:r>
            <a:endParaRPr lang="en-US" sz="1400" b="0" dirty="0">
              <a:effectLst>
                <a:outerShdw blurRad="38100" dist="38100" dir="2700000" algn="tl">
                  <a:srgbClr val="000000">
                    <a:alpha val="43137"/>
                  </a:srgbClr>
                </a:outerShdw>
              </a:effectLst>
              <a:latin typeface="Papyrus"/>
              <a:ea typeface="Arial" pitchFamily="-109" charset="0"/>
              <a:cs typeface="Comic Sans MS"/>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2731F37A-C01E-CB4F-886E-5B05B9F2F8B8}" type="slidenum">
              <a:rPr lang="en-US" smtClean="0"/>
              <a:pPr>
                <a:defRPr/>
              </a:pPr>
              <a:t>11</a:t>
            </a:fld>
            <a:endParaRPr lang="en-US"/>
          </a:p>
        </p:txBody>
      </p:sp>
      <p:sp>
        <p:nvSpPr>
          <p:cNvPr id="4" name="TextBox 3"/>
          <p:cNvSpPr txBox="1"/>
          <p:nvPr/>
        </p:nvSpPr>
        <p:spPr>
          <a:xfrm>
            <a:off x="0" y="-10656"/>
            <a:ext cx="9144000" cy="2677656"/>
          </a:xfrm>
          <a:prstGeom prst="rect">
            <a:avLst/>
          </a:prstGeom>
          <a:noFill/>
        </p:spPr>
        <p:txBody>
          <a:bodyPr wrap="square" rtlCol="0">
            <a:spAutoFit/>
          </a:bodyPr>
          <a:lstStyle/>
          <a:p>
            <a:r>
              <a:rPr lang="en-US" b="0" dirty="0" smtClean="0">
                <a:latin typeface="Papyrus"/>
              </a:rPr>
              <a:t>What is Shear (or S) coupled P</a:t>
            </a:r>
            <a:r>
              <a:rPr lang="en-US" b="0" baseline="-25000" dirty="0" smtClean="0">
                <a:latin typeface="Papyrus"/>
              </a:rPr>
              <a:t>L</a:t>
            </a:r>
            <a:r>
              <a:rPr lang="en-US" b="0" dirty="0" smtClean="0">
                <a:latin typeface="Papyrus"/>
              </a:rPr>
              <a:t> ?</a:t>
            </a:r>
          </a:p>
          <a:p>
            <a:endParaRPr lang="en-US" b="0" dirty="0" smtClean="0">
              <a:latin typeface="Papyrus"/>
            </a:endParaRPr>
          </a:p>
          <a:p>
            <a:r>
              <a:rPr lang="en-US" b="0" dirty="0" smtClean="0">
                <a:latin typeface="Papyrus"/>
              </a:rPr>
              <a:t>“L” stands for Leaky (originally stood for Long period, lucked out again).</a:t>
            </a:r>
          </a:p>
          <a:p>
            <a:endParaRPr lang="en-US" b="0" dirty="0" smtClean="0">
              <a:latin typeface="Papyrus"/>
            </a:endParaRPr>
          </a:p>
          <a:p>
            <a:r>
              <a:rPr lang="en-US" b="0" dirty="0" smtClean="0">
                <a:latin typeface="Papyrus"/>
              </a:rPr>
              <a:t>S apparent velocity same as P</a:t>
            </a:r>
            <a:r>
              <a:rPr lang="en-US" b="0" baseline="-25000" dirty="0" smtClean="0">
                <a:latin typeface="Papyrus"/>
              </a:rPr>
              <a:t>L</a:t>
            </a:r>
            <a:r>
              <a:rPr lang="en-US" b="0" dirty="0" smtClean="0">
                <a:latin typeface="Papyrus"/>
              </a:rPr>
              <a:t> velocity. </a:t>
            </a:r>
          </a:p>
        </p:txBody>
      </p:sp>
      <p:pic>
        <p:nvPicPr>
          <p:cNvPr id="5" name="Picture 4"/>
          <p:cNvPicPr>
            <a:picLocks noChangeAspect="1"/>
          </p:cNvPicPr>
          <p:nvPr/>
        </p:nvPicPr>
        <p:blipFill>
          <a:blip r:embed="rId3"/>
          <a:stretch>
            <a:fillRect/>
          </a:stretch>
        </p:blipFill>
        <p:spPr>
          <a:xfrm>
            <a:off x="342900" y="2705100"/>
            <a:ext cx="3238500" cy="4076700"/>
          </a:xfrm>
          <a:prstGeom prst="rect">
            <a:avLst/>
          </a:prstGeom>
        </p:spPr>
      </p:pic>
      <p:sp>
        <p:nvSpPr>
          <p:cNvPr id="6" name="Text Box 4"/>
          <p:cNvSpPr txBox="1">
            <a:spLocks noChangeArrowheads="1"/>
          </p:cNvSpPr>
          <p:nvPr/>
        </p:nvSpPr>
        <p:spPr bwMode="auto">
          <a:xfrm>
            <a:off x="4114800" y="6248400"/>
            <a:ext cx="5029200" cy="523220"/>
          </a:xfrm>
          <a:prstGeom prst="rect">
            <a:avLst/>
          </a:prstGeom>
          <a:noFill/>
          <a:ln w="9525">
            <a:noFill/>
            <a:miter lim="800000"/>
            <a:headEnd/>
            <a:tailEnd/>
          </a:ln>
          <a:effectLst/>
        </p:spPr>
        <p:txBody>
          <a:bodyPr wrap="square">
            <a:prstTxWarp prst="textNoShape">
              <a:avLst/>
            </a:prstTxWarp>
            <a:spAutoFit/>
          </a:bodyPr>
          <a:lstStyle/>
          <a:p>
            <a:pPr>
              <a:spcBef>
                <a:spcPct val="50000"/>
              </a:spcBef>
              <a:defRPr/>
            </a:pPr>
            <a:r>
              <a:rPr lang="en-US" sz="1400" b="0" dirty="0" smtClean="0">
                <a:effectLst>
                  <a:outerShdw blurRad="38100" dist="38100" dir="2700000" algn="tl">
                    <a:srgbClr val="000000">
                      <a:alpha val="43137"/>
                    </a:srgbClr>
                  </a:outerShdw>
                </a:effectLst>
                <a:latin typeface="Papyrus"/>
                <a:ea typeface="Arial" pitchFamily="-109" charset="0"/>
                <a:cs typeface="Comic Sans MS"/>
              </a:rPr>
              <a:t>Pulliam et al., 2008 after </a:t>
            </a:r>
            <a:r>
              <a:rPr lang="en-US" sz="1400" b="0" dirty="0" err="1" smtClean="0">
                <a:effectLst>
                  <a:outerShdw blurRad="38100" dist="38100" dir="2700000" algn="tl">
                    <a:srgbClr val="000000">
                      <a:alpha val="43137"/>
                    </a:srgbClr>
                  </a:outerShdw>
                </a:effectLst>
                <a:latin typeface="Papyrus"/>
                <a:ea typeface="Arial" pitchFamily="-109" charset="0"/>
                <a:cs typeface="Comic Sans MS"/>
              </a:rPr>
              <a:t>Baag</a:t>
            </a:r>
            <a:r>
              <a:rPr lang="en-US" sz="1400" b="0" dirty="0" smtClean="0">
                <a:effectLst>
                  <a:outerShdw blurRad="38100" dist="38100" dir="2700000" algn="tl">
                    <a:srgbClr val="000000">
                      <a:alpha val="43137"/>
                    </a:srgbClr>
                  </a:outerShdw>
                </a:effectLst>
                <a:latin typeface="Papyrus"/>
                <a:ea typeface="Arial" pitchFamily="-109" charset="0"/>
                <a:cs typeface="Comic Sans MS"/>
              </a:rPr>
              <a:t> and Langston, 1985, after </a:t>
            </a:r>
            <a:r>
              <a:rPr lang="en-US" sz="1400" b="0" dirty="0" err="1" smtClean="0">
                <a:effectLst>
                  <a:outerShdw blurRad="38100" dist="38100" dir="2700000" algn="tl">
                    <a:srgbClr val="000000">
                      <a:alpha val="43137"/>
                    </a:srgbClr>
                  </a:outerShdw>
                </a:effectLst>
                <a:latin typeface="Papyrus"/>
                <a:ea typeface="Arial" pitchFamily="-109" charset="0"/>
                <a:cs typeface="Comic Sans MS"/>
              </a:rPr>
              <a:t>Chander</a:t>
            </a:r>
            <a:r>
              <a:rPr lang="en-US" sz="1400" b="0" dirty="0" smtClean="0">
                <a:effectLst>
                  <a:outerShdw blurRad="38100" dist="38100" dir="2700000" algn="tl">
                    <a:srgbClr val="000000">
                      <a:alpha val="43137"/>
                    </a:srgbClr>
                  </a:outerShdw>
                </a:effectLst>
                <a:latin typeface="Papyrus"/>
                <a:ea typeface="Arial" pitchFamily="-109" charset="0"/>
                <a:cs typeface="Comic Sans MS"/>
              </a:rPr>
              <a:t> et al., 1968, after Oliver, 1961.</a:t>
            </a:r>
            <a:endParaRPr lang="en-US" sz="1400" b="0" dirty="0">
              <a:effectLst>
                <a:outerShdw blurRad="38100" dist="38100" dir="2700000" algn="tl">
                  <a:srgbClr val="000000">
                    <a:alpha val="43137"/>
                  </a:srgbClr>
                </a:outerShdw>
              </a:effectLst>
              <a:latin typeface="Papyrus"/>
              <a:ea typeface="Arial" pitchFamily="-109" charset="0"/>
              <a:cs typeface="Comic Sans MS"/>
            </a:endParaRPr>
          </a:p>
        </p:txBody>
      </p:sp>
      <p:sp>
        <p:nvSpPr>
          <p:cNvPr id="7" name="TextBox 6"/>
          <p:cNvSpPr txBox="1"/>
          <p:nvPr/>
        </p:nvSpPr>
        <p:spPr>
          <a:xfrm>
            <a:off x="3657600" y="3163431"/>
            <a:ext cx="5334000" cy="2677656"/>
          </a:xfrm>
          <a:prstGeom prst="rect">
            <a:avLst/>
          </a:prstGeom>
          <a:noFill/>
        </p:spPr>
        <p:txBody>
          <a:bodyPr wrap="square" rtlCol="0">
            <a:spAutoFit/>
          </a:bodyPr>
          <a:lstStyle/>
          <a:p>
            <a:r>
              <a:rPr lang="en-US" b="0" dirty="0" smtClean="0">
                <a:latin typeface="Papyrus"/>
              </a:rPr>
              <a:t>Teleseismic S enters crust, converts to P, which is trapped (supercritical), but when P reflects off </a:t>
            </a:r>
            <a:r>
              <a:rPr lang="en-US" b="0" dirty="0" err="1" smtClean="0">
                <a:latin typeface="Papyrus"/>
              </a:rPr>
              <a:t>Moho</a:t>
            </a:r>
            <a:r>
              <a:rPr lang="en-US" b="0" dirty="0" smtClean="0">
                <a:latin typeface="Papyrus"/>
              </a:rPr>
              <a:t> (total internal reflection) some converts to S and “leaks” out. </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2731F37A-C01E-CB4F-886E-5B05B9F2F8B8}" type="slidenum">
              <a:rPr lang="en-US" smtClean="0"/>
              <a:pPr>
                <a:defRPr/>
              </a:pPr>
              <a:t>12</a:t>
            </a:fld>
            <a:endParaRPr lang="en-US"/>
          </a:p>
        </p:txBody>
      </p:sp>
      <p:pic>
        <p:nvPicPr>
          <p:cNvPr id="3" name="Picture 2"/>
          <p:cNvPicPr>
            <a:picLocks noChangeAspect="1"/>
          </p:cNvPicPr>
          <p:nvPr/>
        </p:nvPicPr>
        <p:blipFill>
          <a:blip r:embed="rId2"/>
          <a:stretch>
            <a:fillRect/>
          </a:stretch>
        </p:blipFill>
        <p:spPr>
          <a:xfrm>
            <a:off x="381000" y="1600200"/>
            <a:ext cx="5257800" cy="2690323"/>
          </a:xfrm>
          <a:prstGeom prst="rect">
            <a:avLst/>
          </a:prstGeom>
        </p:spPr>
      </p:pic>
      <p:pic>
        <p:nvPicPr>
          <p:cNvPr id="4" name="Picture 3"/>
          <p:cNvPicPr>
            <a:picLocks noChangeAspect="1"/>
          </p:cNvPicPr>
          <p:nvPr/>
        </p:nvPicPr>
        <p:blipFill>
          <a:blip r:embed="rId3"/>
          <a:stretch>
            <a:fillRect/>
          </a:stretch>
        </p:blipFill>
        <p:spPr>
          <a:xfrm>
            <a:off x="381000" y="4829840"/>
            <a:ext cx="5257800" cy="1742410"/>
          </a:xfrm>
          <a:prstGeom prst="rect">
            <a:avLst/>
          </a:prstGeom>
        </p:spPr>
      </p:pic>
      <p:sp>
        <p:nvSpPr>
          <p:cNvPr id="5" name="Text Box 4"/>
          <p:cNvSpPr txBox="1">
            <a:spLocks noChangeArrowheads="1"/>
          </p:cNvSpPr>
          <p:nvPr/>
        </p:nvSpPr>
        <p:spPr bwMode="auto">
          <a:xfrm>
            <a:off x="381000" y="6550223"/>
            <a:ext cx="2446337" cy="307777"/>
          </a:xfrm>
          <a:prstGeom prst="rect">
            <a:avLst/>
          </a:prstGeom>
          <a:noFill/>
          <a:ln w="9525">
            <a:noFill/>
            <a:miter lim="800000"/>
            <a:headEnd/>
            <a:tailEnd/>
          </a:ln>
          <a:effectLst/>
        </p:spPr>
        <p:txBody>
          <a:bodyPr wrap="square">
            <a:prstTxWarp prst="textNoShape">
              <a:avLst/>
            </a:prstTxWarp>
            <a:spAutoFit/>
          </a:bodyPr>
          <a:lstStyle/>
          <a:p>
            <a:pPr>
              <a:spcBef>
                <a:spcPct val="50000"/>
              </a:spcBef>
              <a:defRPr/>
            </a:pPr>
            <a:r>
              <a:rPr lang="en-US" sz="1400" b="0" dirty="0" smtClean="0">
                <a:effectLst>
                  <a:outerShdw blurRad="38100" dist="38100" dir="2700000" algn="tl">
                    <a:srgbClr val="000000">
                      <a:alpha val="43137"/>
                    </a:srgbClr>
                  </a:outerShdw>
                </a:effectLst>
                <a:latin typeface="Papyrus"/>
                <a:ea typeface="Arial" pitchFamily="-109" charset="0"/>
                <a:cs typeface="Comic Sans MS"/>
              </a:rPr>
              <a:t>Zhang and Langston, 1996</a:t>
            </a:r>
            <a:endParaRPr lang="en-US" sz="1400" b="0" dirty="0">
              <a:effectLst>
                <a:outerShdw blurRad="38100" dist="38100" dir="2700000" algn="tl">
                  <a:srgbClr val="000000">
                    <a:alpha val="43137"/>
                  </a:srgbClr>
                </a:outerShdw>
              </a:effectLst>
              <a:latin typeface="Papyrus"/>
              <a:ea typeface="Arial" pitchFamily="-109" charset="0"/>
              <a:cs typeface="Comic Sans MS"/>
            </a:endParaRPr>
          </a:p>
        </p:txBody>
      </p:sp>
      <p:sp>
        <p:nvSpPr>
          <p:cNvPr id="6" name="Text Box 4"/>
          <p:cNvSpPr txBox="1">
            <a:spLocks noChangeArrowheads="1"/>
          </p:cNvSpPr>
          <p:nvPr/>
        </p:nvSpPr>
        <p:spPr bwMode="auto">
          <a:xfrm>
            <a:off x="381000" y="4264223"/>
            <a:ext cx="1905000" cy="307777"/>
          </a:xfrm>
          <a:prstGeom prst="rect">
            <a:avLst/>
          </a:prstGeom>
          <a:noFill/>
          <a:ln w="9525">
            <a:noFill/>
            <a:miter lim="800000"/>
            <a:headEnd/>
            <a:tailEnd/>
          </a:ln>
          <a:effectLst/>
        </p:spPr>
        <p:txBody>
          <a:bodyPr wrap="square">
            <a:prstTxWarp prst="textNoShape">
              <a:avLst/>
            </a:prstTxWarp>
            <a:spAutoFit/>
          </a:bodyPr>
          <a:lstStyle/>
          <a:p>
            <a:pPr>
              <a:spcBef>
                <a:spcPct val="50000"/>
              </a:spcBef>
              <a:defRPr/>
            </a:pPr>
            <a:r>
              <a:rPr lang="en-US" sz="1400" b="0" dirty="0" err="1" smtClean="0">
                <a:effectLst>
                  <a:outerShdw blurRad="38100" dist="38100" dir="2700000" algn="tl">
                    <a:srgbClr val="000000">
                      <a:alpha val="43137"/>
                    </a:srgbClr>
                  </a:outerShdw>
                </a:effectLst>
                <a:latin typeface="Papyrus"/>
                <a:ea typeface="Arial" pitchFamily="-109" charset="0"/>
                <a:cs typeface="Comic Sans MS"/>
              </a:rPr>
              <a:t>Chander</a:t>
            </a:r>
            <a:r>
              <a:rPr lang="en-US" sz="1400" b="0" dirty="0" smtClean="0">
                <a:effectLst>
                  <a:outerShdw blurRad="38100" dist="38100" dir="2700000" algn="tl">
                    <a:srgbClr val="000000">
                      <a:alpha val="43137"/>
                    </a:srgbClr>
                  </a:outerShdw>
                </a:effectLst>
                <a:latin typeface="Papyrus"/>
                <a:ea typeface="Arial" pitchFamily="-109" charset="0"/>
                <a:cs typeface="Comic Sans MS"/>
              </a:rPr>
              <a:t> et al., 1968</a:t>
            </a:r>
            <a:endParaRPr lang="en-US" sz="1400" b="0" dirty="0">
              <a:effectLst>
                <a:outerShdw blurRad="38100" dist="38100" dir="2700000" algn="tl">
                  <a:srgbClr val="000000">
                    <a:alpha val="43137"/>
                  </a:srgbClr>
                </a:outerShdw>
              </a:effectLst>
              <a:latin typeface="Papyrus"/>
              <a:ea typeface="Arial" pitchFamily="-109" charset="0"/>
              <a:cs typeface="Comic Sans MS"/>
            </a:endParaRPr>
          </a:p>
        </p:txBody>
      </p:sp>
      <p:sp>
        <p:nvSpPr>
          <p:cNvPr id="7" name="TextBox 6"/>
          <p:cNvSpPr txBox="1"/>
          <p:nvPr/>
        </p:nvSpPr>
        <p:spPr>
          <a:xfrm>
            <a:off x="0" y="0"/>
            <a:ext cx="9144000" cy="954107"/>
          </a:xfrm>
          <a:prstGeom prst="rect">
            <a:avLst/>
          </a:prstGeom>
          <a:noFill/>
        </p:spPr>
        <p:txBody>
          <a:bodyPr wrap="square" rtlCol="0">
            <a:spAutoFit/>
          </a:bodyPr>
          <a:lstStyle/>
          <a:p>
            <a:r>
              <a:rPr lang="en-US" b="0" dirty="0" smtClean="0">
                <a:latin typeface="Papyrus"/>
              </a:rPr>
              <a:t>Particle motion of P</a:t>
            </a:r>
            <a:r>
              <a:rPr lang="en-US" b="0" baseline="-25000" dirty="0" smtClean="0">
                <a:latin typeface="Papyrus"/>
              </a:rPr>
              <a:t>L</a:t>
            </a:r>
            <a:r>
              <a:rPr lang="en-US" b="0" dirty="0" smtClean="0">
                <a:latin typeface="Papyrus"/>
              </a:rPr>
              <a:t> </a:t>
            </a:r>
          </a:p>
          <a:p>
            <a:r>
              <a:rPr lang="en-US" b="0" dirty="0" err="1" smtClean="0">
                <a:latin typeface="Papyrus"/>
              </a:rPr>
              <a:t>Prograde</a:t>
            </a:r>
            <a:r>
              <a:rPr lang="en-US" b="0" dirty="0" smtClean="0">
                <a:latin typeface="Papyrus"/>
              </a:rPr>
              <a:t> Elliptical. </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2731F37A-C01E-CB4F-886E-5B05B9F2F8B8}" type="slidenum">
              <a:rPr lang="en-US" smtClean="0"/>
              <a:pPr>
                <a:defRPr/>
              </a:pPr>
              <a:t>13</a:t>
            </a:fld>
            <a:endParaRPr lang="en-US"/>
          </a:p>
        </p:txBody>
      </p:sp>
      <p:pic>
        <p:nvPicPr>
          <p:cNvPr id="3" name="Picture 2"/>
          <p:cNvPicPr>
            <a:picLocks noChangeAspect="1"/>
          </p:cNvPicPr>
          <p:nvPr/>
        </p:nvPicPr>
        <p:blipFill>
          <a:blip r:embed="rId3"/>
          <a:stretch>
            <a:fillRect/>
          </a:stretch>
        </p:blipFill>
        <p:spPr>
          <a:xfrm>
            <a:off x="313690" y="152400"/>
            <a:ext cx="5020310" cy="6560990"/>
          </a:xfrm>
          <a:prstGeom prst="rect">
            <a:avLst/>
          </a:prstGeom>
        </p:spPr>
      </p:pic>
      <p:sp>
        <p:nvSpPr>
          <p:cNvPr id="4" name="TextBox 3"/>
          <p:cNvSpPr txBox="1"/>
          <p:nvPr/>
        </p:nvSpPr>
        <p:spPr>
          <a:xfrm>
            <a:off x="5334000" y="152400"/>
            <a:ext cx="3810000" cy="3539431"/>
          </a:xfrm>
          <a:prstGeom prst="rect">
            <a:avLst/>
          </a:prstGeom>
          <a:noFill/>
        </p:spPr>
        <p:txBody>
          <a:bodyPr wrap="square" rtlCol="0">
            <a:spAutoFit/>
          </a:bodyPr>
          <a:lstStyle/>
          <a:p>
            <a:r>
              <a:rPr lang="en-US" b="0" dirty="0" smtClean="0">
                <a:latin typeface="Papyrus"/>
              </a:rPr>
              <a:t>“Chatter” due to difference between crustal structure of Basin and Range (red slow), and Rocky mountains </a:t>
            </a:r>
            <a:r>
              <a:rPr lang="en-US" b="0" dirty="0" err="1" smtClean="0">
                <a:latin typeface="Papyrus"/>
              </a:rPr>
              <a:t>vs</a:t>
            </a:r>
            <a:r>
              <a:rPr lang="en-US" b="0" dirty="0" smtClean="0">
                <a:latin typeface="Papyrus"/>
              </a:rPr>
              <a:t> stable craton in eastern North America. </a:t>
            </a:r>
            <a:endParaRPr lang="en-US" b="0" dirty="0">
              <a:latin typeface="Papyrus"/>
            </a:endParaRPr>
          </a:p>
        </p:txBody>
      </p:sp>
      <p:sp>
        <p:nvSpPr>
          <p:cNvPr id="5" name="Text Box 4"/>
          <p:cNvSpPr txBox="1">
            <a:spLocks noChangeArrowheads="1"/>
          </p:cNvSpPr>
          <p:nvPr/>
        </p:nvSpPr>
        <p:spPr bwMode="auto">
          <a:xfrm>
            <a:off x="5638800" y="6550223"/>
            <a:ext cx="2446337" cy="307777"/>
          </a:xfrm>
          <a:prstGeom prst="rect">
            <a:avLst/>
          </a:prstGeom>
          <a:noFill/>
          <a:ln w="9525">
            <a:noFill/>
            <a:miter lim="800000"/>
            <a:headEnd/>
            <a:tailEnd/>
          </a:ln>
          <a:effectLst/>
        </p:spPr>
        <p:txBody>
          <a:bodyPr wrap="square">
            <a:prstTxWarp prst="textNoShape">
              <a:avLst/>
            </a:prstTxWarp>
            <a:spAutoFit/>
          </a:bodyPr>
          <a:lstStyle/>
          <a:p>
            <a:pPr>
              <a:spcBef>
                <a:spcPct val="50000"/>
              </a:spcBef>
              <a:defRPr/>
            </a:pPr>
            <a:r>
              <a:rPr lang="en-US" sz="1400" b="0" dirty="0" smtClean="0">
                <a:effectLst>
                  <a:outerShdw blurRad="38100" dist="38100" dir="2700000" algn="tl">
                    <a:srgbClr val="000000">
                      <a:alpha val="43137"/>
                    </a:srgbClr>
                  </a:outerShdw>
                </a:effectLst>
                <a:latin typeface="Papyrus"/>
                <a:ea typeface="Arial" pitchFamily="-109" charset="0"/>
                <a:cs typeface="Comic Sans MS"/>
              </a:rPr>
              <a:t>Davis and Smalley</a:t>
            </a:r>
            <a:endParaRPr lang="en-US" sz="1400" b="0" dirty="0">
              <a:effectLst>
                <a:outerShdw blurRad="38100" dist="38100" dir="2700000" algn="tl">
                  <a:srgbClr val="000000">
                    <a:alpha val="43137"/>
                  </a:srgbClr>
                </a:outerShdw>
              </a:effectLst>
              <a:latin typeface="Papyrus"/>
              <a:ea typeface="Arial" pitchFamily="-109" charset="0"/>
              <a:cs typeface="Comic Sans MS"/>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2731F37A-C01E-CB4F-886E-5B05B9F2F8B8}" type="slidenum">
              <a:rPr lang="en-US" smtClean="0"/>
              <a:pPr>
                <a:defRPr/>
              </a:pPr>
              <a:t>14</a:t>
            </a:fld>
            <a:endParaRPr lang="en-US"/>
          </a:p>
        </p:txBody>
      </p:sp>
      <p:pic>
        <p:nvPicPr>
          <p:cNvPr id="3" name="Picture 2"/>
          <p:cNvPicPr>
            <a:picLocks noChangeAspect="1"/>
          </p:cNvPicPr>
          <p:nvPr/>
        </p:nvPicPr>
        <p:blipFill>
          <a:blip r:embed="rId2"/>
          <a:stretch>
            <a:fillRect/>
          </a:stretch>
        </p:blipFill>
        <p:spPr>
          <a:xfrm>
            <a:off x="152400" y="228600"/>
            <a:ext cx="4114800" cy="6410904"/>
          </a:xfrm>
          <a:prstGeom prst="rect">
            <a:avLst/>
          </a:prstGeom>
        </p:spPr>
      </p:pic>
      <p:sp>
        <p:nvSpPr>
          <p:cNvPr id="4" name="TextBox 3"/>
          <p:cNvSpPr txBox="1"/>
          <p:nvPr/>
        </p:nvSpPr>
        <p:spPr>
          <a:xfrm>
            <a:off x="4419600" y="2017693"/>
            <a:ext cx="4572000" cy="954107"/>
          </a:xfrm>
          <a:prstGeom prst="rect">
            <a:avLst/>
          </a:prstGeom>
          <a:noFill/>
        </p:spPr>
        <p:txBody>
          <a:bodyPr wrap="square" rtlCol="0">
            <a:spAutoFit/>
          </a:bodyPr>
          <a:lstStyle/>
          <a:p>
            <a:r>
              <a:rPr lang="en-US" b="0" dirty="0" smtClean="0">
                <a:latin typeface="Papyrus"/>
              </a:rPr>
              <a:t>Phase match filtering to remove multipath. </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2731F37A-C01E-CB4F-886E-5B05B9F2F8B8}" type="slidenum">
              <a:rPr lang="en-US" smtClean="0"/>
              <a:pPr>
                <a:defRPr/>
              </a:pPr>
              <a:t>15</a:t>
            </a:fld>
            <a:endParaRPr lang="en-US"/>
          </a:p>
        </p:txBody>
      </p:sp>
      <p:sp>
        <p:nvSpPr>
          <p:cNvPr id="4" name="TextBox 3"/>
          <p:cNvSpPr txBox="1"/>
          <p:nvPr/>
        </p:nvSpPr>
        <p:spPr>
          <a:xfrm>
            <a:off x="0" y="457200"/>
            <a:ext cx="9144000" cy="523220"/>
          </a:xfrm>
          <a:prstGeom prst="rect">
            <a:avLst/>
          </a:prstGeom>
          <a:noFill/>
        </p:spPr>
        <p:txBody>
          <a:bodyPr wrap="square" rtlCol="0">
            <a:spAutoFit/>
          </a:bodyPr>
          <a:lstStyle/>
          <a:p>
            <a:r>
              <a:rPr lang="en-US" b="0" dirty="0" smtClean="0">
                <a:latin typeface="Papyrus"/>
              </a:rPr>
              <a:t>How does phase match filtering work? </a:t>
            </a:r>
          </a:p>
        </p:txBody>
      </p:sp>
      <p:pic>
        <p:nvPicPr>
          <p:cNvPr id="5" name="Picture 4" descr="visphase_india.tif"/>
          <p:cNvPicPr>
            <a:picLocks noChangeAspect="1"/>
          </p:cNvPicPr>
          <p:nvPr/>
        </p:nvPicPr>
        <p:blipFill>
          <a:blip r:embed="rId2"/>
          <a:stretch>
            <a:fillRect/>
          </a:stretch>
        </p:blipFill>
        <p:spPr>
          <a:xfrm>
            <a:off x="-533400" y="1600200"/>
            <a:ext cx="7318375" cy="5489575"/>
          </a:xfrm>
          <a:prstGeom prst="rect">
            <a:avLst/>
          </a:prstGeom>
        </p:spPr>
      </p:pic>
      <p:pic>
        <p:nvPicPr>
          <p:cNvPr id="6" name="Picture 5" descr="dispersed seismogram fd integrand.tif"/>
          <p:cNvPicPr>
            <a:picLocks noChangeAspect="1"/>
          </p:cNvPicPr>
          <p:nvPr/>
        </p:nvPicPr>
        <p:blipFill>
          <a:blip r:embed="rId3"/>
          <a:stretch>
            <a:fillRect/>
          </a:stretch>
        </p:blipFill>
        <p:spPr>
          <a:xfrm>
            <a:off x="5638800" y="2209800"/>
            <a:ext cx="3440514" cy="3200400"/>
          </a:xfrm>
          <a:prstGeom prst="rect">
            <a:avLst/>
          </a:prstGeom>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4627" name="Rectangle 2"/>
          <p:cNvSpPr>
            <a:spLocks noChangeArrowheads="1"/>
          </p:cNvSpPr>
          <p:nvPr/>
        </p:nvSpPr>
        <p:spPr bwMode="auto">
          <a:xfrm>
            <a:off x="0" y="1609725"/>
            <a:ext cx="9144000" cy="2677656"/>
          </a:xfrm>
          <a:prstGeom prst="rect">
            <a:avLst/>
          </a:prstGeom>
          <a:noFill/>
          <a:ln w="9525">
            <a:noFill/>
            <a:miter lim="800000"/>
            <a:headEnd/>
            <a:tailEnd/>
          </a:ln>
        </p:spPr>
        <p:txBody>
          <a:bodyPr>
            <a:prstTxWarp prst="textNoShape">
              <a:avLst/>
            </a:prstTxWarp>
            <a:spAutoFit/>
          </a:bodyPr>
          <a:lstStyle/>
          <a:p>
            <a:r>
              <a:rPr lang="en-US" dirty="0" smtClean="0">
                <a:latin typeface="Papyrus" charset="0"/>
                <a:ea typeface="Papyrus" charset="0"/>
                <a:cs typeface="Papyrus" charset="0"/>
              </a:rPr>
              <a:t>James is working on this for his thesis.</a:t>
            </a:r>
          </a:p>
          <a:p>
            <a:endParaRPr lang="en-US" dirty="0" smtClean="0">
              <a:latin typeface="Papyrus" charset="0"/>
              <a:ea typeface="Papyrus" charset="0"/>
              <a:cs typeface="Papyrus" charset="0"/>
            </a:endParaRPr>
          </a:p>
          <a:p>
            <a:endParaRPr lang="en-US" dirty="0" smtClean="0">
              <a:latin typeface="Papyrus" charset="0"/>
              <a:ea typeface="Papyrus" charset="0"/>
              <a:cs typeface="Papyrus" charset="0"/>
            </a:endParaRPr>
          </a:p>
          <a:p>
            <a:endParaRPr lang="en-US" dirty="0" smtClean="0">
              <a:latin typeface="Papyrus" charset="0"/>
              <a:ea typeface="Papyrus" charset="0"/>
              <a:cs typeface="Papyrus" charset="0"/>
            </a:endParaRPr>
          </a:p>
          <a:p>
            <a:r>
              <a:rPr lang="en-US" dirty="0" smtClean="0">
                <a:latin typeface="Papyrus" charset="0"/>
                <a:ea typeface="Papyrus" charset="0"/>
                <a:cs typeface="Papyrus" charset="0"/>
              </a:rPr>
              <a:t>Further improvements to estimating HRGPS time series.</a:t>
            </a:r>
          </a:p>
          <a:p>
            <a:r>
              <a:rPr lang="en-US" dirty="0" smtClean="0">
                <a:latin typeface="Papyrus" charset="0"/>
                <a:ea typeface="Papyrus" charset="0"/>
                <a:cs typeface="Papyrus" charset="0"/>
              </a:rPr>
              <a:t>Additional applications (</a:t>
            </a:r>
            <a:r>
              <a:rPr lang="en-US" dirty="0" err="1" smtClean="0">
                <a:latin typeface="Papyrus" charset="0"/>
                <a:ea typeface="Papyrus" charset="0"/>
                <a:cs typeface="Papyrus" charset="0"/>
              </a:rPr>
              <a:t>gradiometry</a:t>
            </a:r>
            <a:r>
              <a:rPr lang="en-US" dirty="0" smtClean="0">
                <a:latin typeface="Papyrus" charset="0"/>
                <a:ea typeface="Papyrus" charset="0"/>
                <a:cs typeface="Papyrus" charset="0"/>
              </a:rPr>
              <a:t>).</a:t>
            </a:r>
            <a:endParaRPr lang="en-US" dirty="0">
              <a:latin typeface="Papyrus" charset="0"/>
              <a:ea typeface="Papyrus" charset="0"/>
              <a:cs typeface="Papyrus" charset="0"/>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4627" name="Rectangle 2"/>
          <p:cNvSpPr>
            <a:spLocks noChangeArrowheads="1"/>
          </p:cNvSpPr>
          <p:nvPr/>
        </p:nvSpPr>
        <p:spPr bwMode="auto">
          <a:xfrm>
            <a:off x="0" y="1609725"/>
            <a:ext cx="9144000" cy="1384995"/>
          </a:xfrm>
          <a:prstGeom prst="rect">
            <a:avLst/>
          </a:prstGeom>
          <a:noFill/>
          <a:ln w="9525">
            <a:noFill/>
            <a:miter lim="800000"/>
            <a:headEnd/>
            <a:tailEnd/>
          </a:ln>
        </p:spPr>
        <p:txBody>
          <a:bodyPr>
            <a:prstTxWarp prst="textNoShape">
              <a:avLst/>
            </a:prstTxWarp>
            <a:spAutoFit/>
          </a:bodyPr>
          <a:lstStyle/>
          <a:p>
            <a:r>
              <a:rPr lang="en-US" dirty="0" smtClean="0">
                <a:latin typeface="Papyrus" charset="0"/>
                <a:ea typeface="Papyrus" charset="0"/>
                <a:cs typeface="Papyrus" charset="0"/>
              </a:rPr>
              <a:t>Remote sensing with GPS.</a:t>
            </a:r>
          </a:p>
          <a:p>
            <a:endParaRPr lang="en-US" dirty="0" smtClean="0">
              <a:latin typeface="Papyrus" charset="0"/>
              <a:ea typeface="Papyrus" charset="0"/>
              <a:cs typeface="Papyrus" charset="0"/>
            </a:endParaRPr>
          </a:p>
          <a:p>
            <a:r>
              <a:rPr lang="en-US" dirty="0" smtClean="0">
                <a:latin typeface="Papyrus" charset="0"/>
                <a:ea typeface="Papyrus" charset="0"/>
                <a:cs typeface="Papyrus" charset="0"/>
              </a:rPr>
              <a:t>Exploiting the noise in GPS data.</a:t>
            </a:r>
            <a:endParaRPr lang="en-US" dirty="0">
              <a:latin typeface="Papyrus" charset="0"/>
              <a:ea typeface="Papyrus" charset="0"/>
              <a:cs typeface="Papyrus" charset="0"/>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 name="Slide Number Placeholder 5"/>
          <p:cNvSpPr>
            <a:spLocks noGrp="1"/>
          </p:cNvSpPr>
          <p:nvPr>
            <p:ph type="sldNum" sz="quarter" idx="12"/>
          </p:nvPr>
        </p:nvSpPr>
        <p:spPr/>
        <p:txBody>
          <a:bodyPr/>
          <a:lstStyle/>
          <a:p>
            <a:pPr>
              <a:defRPr/>
            </a:pPr>
            <a:fld id="{853585ED-0FE3-0B4A-B555-26152B3C34A0}" type="slidenum">
              <a:rPr lang="en-US"/>
              <a:pPr>
                <a:defRPr/>
              </a:pPr>
              <a:t>18</a:t>
            </a:fld>
            <a:endParaRPr lang="en-US"/>
          </a:p>
        </p:txBody>
      </p:sp>
      <p:sp>
        <p:nvSpPr>
          <p:cNvPr id="226308" name="Rectangle 3"/>
          <p:cNvSpPr>
            <a:spLocks noGrp="1" noChangeArrowheads="1"/>
          </p:cNvSpPr>
          <p:nvPr>
            <p:ph type="body" idx="1"/>
          </p:nvPr>
        </p:nvSpPr>
        <p:spPr>
          <a:xfrm>
            <a:off x="1981200" y="1752600"/>
            <a:ext cx="7772400" cy="4114800"/>
          </a:xfrm>
        </p:spPr>
        <p:txBody>
          <a:bodyPr/>
          <a:lstStyle/>
          <a:p>
            <a:pPr>
              <a:spcBef>
                <a:spcPct val="50000"/>
              </a:spcBef>
              <a:buClr>
                <a:schemeClr val="hlink"/>
              </a:buClr>
              <a:buFontTx/>
              <a:buNone/>
            </a:pPr>
            <a:endParaRPr lang="en-US" sz="2000">
              <a:solidFill>
                <a:srgbClr val="ECF2CC"/>
              </a:solidFill>
              <a:latin typeface="Helvetica" charset="0"/>
            </a:endParaRPr>
          </a:p>
          <a:p>
            <a:pPr>
              <a:spcBef>
                <a:spcPct val="50000"/>
              </a:spcBef>
              <a:buClr>
                <a:schemeClr val="hlink"/>
              </a:buClr>
              <a:buFontTx/>
              <a:buNone/>
            </a:pPr>
            <a:endParaRPr lang="en-US" sz="2000">
              <a:latin typeface="Helvetica" charset="0"/>
            </a:endParaRPr>
          </a:p>
          <a:p>
            <a:pPr>
              <a:spcBef>
                <a:spcPct val="50000"/>
              </a:spcBef>
              <a:buClr>
                <a:schemeClr val="hlink"/>
              </a:buClr>
            </a:pPr>
            <a:endParaRPr lang="en-US" sz="2400">
              <a:latin typeface="Helvetica" charset="0"/>
            </a:endParaRPr>
          </a:p>
          <a:p>
            <a:pPr>
              <a:buClr>
                <a:srgbClr val="FE1016"/>
              </a:buClr>
              <a:buFontTx/>
              <a:buNone/>
            </a:pPr>
            <a:endParaRPr lang="en-US" sz="2400">
              <a:latin typeface="Helvetica" charset="0"/>
            </a:endParaRPr>
          </a:p>
        </p:txBody>
      </p:sp>
      <p:pic>
        <p:nvPicPr>
          <p:cNvPr id="226309" name="Picture 4"/>
          <p:cNvPicPr>
            <a:picLocks noChangeAspect="1" noChangeArrowheads="1"/>
          </p:cNvPicPr>
          <p:nvPr/>
        </p:nvPicPr>
        <p:blipFill>
          <a:blip r:embed="rId3"/>
          <a:srcRect/>
          <a:stretch>
            <a:fillRect/>
          </a:stretch>
        </p:blipFill>
        <p:spPr bwMode="auto">
          <a:xfrm>
            <a:off x="1981200" y="1066800"/>
            <a:ext cx="5080000" cy="5080000"/>
          </a:xfrm>
          <a:prstGeom prst="rect">
            <a:avLst/>
          </a:prstGeom>
          <a:noFill/>
          <a:ln w="9525">
            <a:noFill/>
            <a:miter lim="800000"/>
            <a:headEnd/>
            <a:tailEnd/>
          </a:ln>
        </p:spPr>
      </p:pic>
      <p:sp>
        <p:nvSpPr>
          <p:cNvPr id="226310" name="Rectangle 5"/>
          <p:cNvSpPr>
            <a:spLocks noChangeArrowheads="1"/>
          </p:cNvSpPr>
          <p:nvPr/>
        </p:nvSpPr>
        <p:spPr bwMode="auto">
          <a:xfrm>
            <a:off x="176213" y="6423025"/>
            <a:ext cx="2318588" cy="276999"/>
          </a:xfrm>
          <a:prstGeom prst="rect">
            <a:avLst/>
          </a:prstGeom>
          <a:noFill/>
          <a:ln w="9525">
            <a:noFill/>
            <a:miter lim="800000"/>
            <a:headEnd/>
            <a:tailEnd/>
          </a:ln>
        </p:spPr>
        <p:txBody>
          <a:bodyPr wrap="none">
            <a:prstTxWarp prst="textNoShape">
              <a:avLst/>
            </a:prstTxWarp>
            <a:spAutoFit/>
          </a:bodyPr>
          <a:lstStyle/>
          <a:p>
            <a:pPr algn="l"/>
            <a:r>
              <a:rPr lang="en-US" sz="1200" b="0" dirty="0">
                <a:latin typeface="Papyrus"/>
                <a:ea typeface="Papyrus"/>
                <a:cs typeface="Papyrus"/>
              </a:rPr>
              <a:t>http://www-</a:t>
            </a:r>
            <a:r>
              <a:rPr lang="en-US" sz="1200" b="0" dirty="0" err="1">
                <a:latin typeface="Papyrus"/>
                <a:ea typeface="Papyrus"/>
                <a:cs typeface="Papyrus"/>
              </a:rPr>
              <a:t>gpsg.mit.edu/~tah</a:t>
            </a:r>
            <a:endParaRPr lang="en-US" sz="1200" b="0" dirty="0">
              <a:latin typeface="Papyrus"/>
              <a:ea typeface="Papyrus"/>
              <a:cs typeface="Papyrus"/>
            </a:endParaRPr>
          </a:p>
        </p:txBody>
      </p:sp>
      <p:sp>
        <p:nvSpPr>
          <p:cNvPr id="226311" name="Line 6"/>
          <p:cNvSpPr>
            <a:spLocks noChangeShapeType="1"/>
          </p:cNvSpPr>
          <p:nvPr/>
        </p:nvSpPr>
        <p:spPr bwMode="auto">
          <a:xfrm flipV="1">
            <a:off x="7391400" y="609600"/>
            <a:ext cx="0" cy="4114800"/>
          </a:xfrm>
          <a:prstGeom prst="line">
            <a:avLst/>
          </a:prstGeom>
          <a:noFill/>
          <a:ln w="9525">
            <a:solidFill>
              <a:srgbClr val="800000"/>
            </a:solidFill>
            <a:round/>
            <a:headEnd/>
            <a:tailEnd type="triangle" w="med" len="med"/>
          </a:ln>
        </p:spPr>
        <p:txBody>
          <a:bodyPr wrap="none">
            <a:prstTxWarp prst="textNoShape">
              <a:avLst/>
            </a:prstTxWarp>
          </a:bodyPr>
          <a:lstStyle/>
          <a:p>
            <a:endParaRPr lang="en-US" b="0" dirty="0">
              <a:latin typeface="Papyrus"/>
              <a:ea typeface="Papyrus"/>
              <a:cs typeface="Papyrus"/>
            </a:endParaRPr>
          </a:p>
        </p:txBody>
      </p:sp>
      <p:sp>
        <p:nvSpPr>
          <p:cNvPr id="226312" name="Text Box 7"/>
          <p:cNvSpPr txBox="1">
            <a:spLocks noChangeArrowheads="1"/>
          </p:cNvSpPr>
          <p:nvPr/>
        </p:nvSpPr>
        <p:spPr bwMode="auto">
          <a:xfrm>
            <a:off x="6969125" y="112713"/>
            <a:ext cx="825542" cy="369332"/>
          </a:xfrm>
          <a:prstGeom prst="rect">
            <a:avLst/>
          </a:prstGeom>
          <a:noFill/>
          <a:ln w="9525">
            <a:noFill/>
            <a:miter lim="800000"/>
            <a:headEnd/>
            <a:tailEnd/>
          </a:ln>
        </p:spPr>
        <p:txBody>
          <a:bodyPr wrap="none">
            <a:prstTxWarp prst="textNoShape">
              <a:avLst/>
            </a:prstTxWarp>
            <a:spAutoFit/>
          </a:bodyPr>
          <a:lstStyle/>
          <a:p>
            <a:pPr algn="l"/>
            <a:r>
              <a:rPr lang="en-US" sz="1800" b="0" dirty="0">
                <a:latin typeface="Papyrus"/>
                <a:ea typeface="Papyrus"/>
                <a:cs typeface="Papyrus"/>
              </a:rPr>
              <a:t>1500m</a:t>
            </a:r>
          </a:p>
        </p:txBody>
      </p:sp>
      <p:sp>
        <p:nvSpPr>
          <p:cNvPr id="226313" name="Text Box 8"/>
          <p:cNvSpPr txBox="1">
            <a:spLocks noChangeArrowheads="1"/>
          </p:cNvSpPr>
          <p:nvPr/>
        </p:nvSpPr>
        <p:spPr bwMode="auto">
          <a:xfrm>
            <a:off x="7543800" y="2667000"/>
            <a:ext cx="1352015" cy="369332"/>
          </a:xfrm>
          <a:prstGeom prst="rect">
            <a:avLst/>
          </a:prstGeom>
          <a:noFill/>
          <a:ln w="9525">
            <a:noFill/>
            <a:miter lim="800000"/>
            <a:headEnd/>
            <a:tailEnd/>
          </a:ln>
        </p:spPr>
        <p:txBody>
          <a:bodyPr wrap="none">
            <a:prstTxWarp prst="textNoShape">
              <a:avLst/>
            </a:prstTxWarp>
            <a:spAutoFit/>
          </a:bodyPr>
          <a:lstStyle/>
          <a:p>
            <a:pPr algn="l"/>
            <a:r>
              <a:rPr lang="en-US" sz="1800" b="0" dirty="0">
                <a:latin typeface="Papyrus"/>
                <a:ea typeface="Papyrus"/>
                <a:cs typeface="Papyrus"/>
              </a:rPr>
              <a:t>Ionosphere</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 name="Slide Number Placeholder 3"/>
          <p:cNvSpPr>
            <a:spLocks noGrp="1"/>
          </p:cNvSpPr>
          <p:nvPr>
            <p:ph type="sldNum" sz="quarter" idx="10"/>
          </p:nvPr>
        </p:nvSpPr>
        <p:spPr/>
        <p:txBody>
          <a:bodyPr/>
          <a:lstStyle/>
          <a:p>
            <a:fld id="{6E9172EC-110A-B54A-B4A4-BCA7A645FACB}" type="slidenum">
              <a:rPr lang="en-US"/>
              <a:pPr/>
              <a:t>19</a:t>
            </a:fld>
            <a:endParaRPr lang="en-US"/>
          </a:p>
        </p:txBody>
      </p:sp>
      <p:sp>
        <p:nvSpPr>
          <p:cNvPr id="1781764" name="Rectangle 4"/>
          <p:cNvSpPr>
            <a:spLocks noChangeArrowheads="1"/>
          </p:cNvSpPr>
          <p:nvPr/>
        </p:nvSpPr>
        <p:spPr bwMode="auto">
          <a:xfrm>
            <a:off x="152400" y="2362200"/>
            <a:ext cx="457200" cy="381000"/>
          </a:xfrm>
          <a:prstGeom prst="rect">
            <a:avLst/>
          </a:prstGeom>
          <a:noFill/>
          <a:ln w="9525">
            <a:noFill/>
            <a:miter lim="800000"/>
            <a:headEnd/>
            <a:tailEnd/>
          </a:ln>
          <a:effectLst/>
        </p:spPr>
        <p:txBody>
          <a:bodyPr>
            <a:prstTxWarp prst="textNoShape">
              <a:avLst/>
            </a:prstTxWarp>
          </a:bodyPr>
          <a:lstStyle/>
          <a:p>
            <a:pPr marL="342900" indent="-342900">
              <a:lnSpc>
                <a:spcPct val="75000"/>
              </a:lnSpc>
              <a:spcBef>
                <a:spcPct val="40000"/>
              </a:spcBef>
              <a:buFont typeface="Georgia" charset="0"/>
              <a:buNone/>
            </a:pPr>
            <a:endParaRPr lang="en-US" sz="3200" b="1">
              <a:solidFill>
                <a:srgbClr val="C0C0C0"/>
              </a:solidFill>
              <a:latin typeface="Eras Bold ITC" pitchFamily="34" charset="0"/>
            </a:endParaRPr>
          </a:p>
        </p:txBody>
      </p:sp>
      <p:sp>
        <p:nvSpPr>
          <p:cNvPr id="1781765" name="Rectangle 5"/>
          <p:cNvSpPr>
            <a:spLocks noChangeArrowheads="1"/>
          </p:cNvSpPr>
          <p:nvPr/>
        </p:nvSpPr>
        <p:spPr bwMode="auto">
          <a:xfrm>
            <a:off x="152400" y="1828800"/>
            <a:ext cx="457200" cy="381000"/>
          </a:xfrm>
          <a:prstGeom prst="rect">
            <a:avLst/>
          </a:prstGeom>
          <a:noFill/>
          <a:ln w="9525">
            <a:noFill/>
            <a:miter lim="800000"/>
            <a:headEnd/>
            <a:tailEnd/>
          </a:ln>
          <a:effectLst/>
        </p:spPr>
        <p:txBody>
          <a:bodyPr>
            <a:prstTxWarp prst="textNoShape">
              <a:avLst/>
            </a:prstTxWarp>
          </a:bodyPr>
          <a:lstStyle/>
          <a:p>
            <a:pPr marL="342900" indent="-342900">
              <a:lnSpc>
                <a:spcPct val="75000"/>
              </a:lnSpc>
              <a:spcBef>
                <a:spcPct val="40000"/>
              </a:spcBef>
              <a:buFont typeface="Georgia" charset="0"/>
              <a:buNone/>
            </a:pPr>
            <a:endParaRPr lang="en-US" sz="3200" b="1">
              <a:solidFill>
                <a:srgbClr val="C0C0C0"/>
              </a:solidFill>
              <a:latin typeface="Eras Bold ITC" pitchFamily="34" charset="0"/>
            </a:endParaRPr>
          </a:p>
        </p:txBody>
      </p:sp>
      <p:sp>
        <p:nvSpPr>
          <p:cNvPr id="1781766" name="Rectangle 6"/>
          <p:cNvSpPr>
            <a:spLocks noChangeArrowheads="1"/>
          </p:cNvSpPr>
          <p:nvPr/>
        </p:nvSpPr>
        <p:spPr bwMode="auto">
          <a:xfrm>
            <a:off x="152400" y="2895600"/>
            <a:ext cx="457200" cy="381000"/>
          </a:xfrm>
          <a:prstGeom prst="rect">
            <a:avLst/>
          </a:prstGeom>
          <a:noFill/>
          <a:ln w="9525">
            <a:noFill/>
            <a:miter lim="800000"/>
            <a:headEnd/>
            <a:tailEnd/>
          </a:ln>
          <a:effectLst/>
        </p:spPr>
        <p:txBody>
          <a:bodyPr>
            <a:prstTxWarp prst="textNoShape">
              <a:avLst/>
            </a:prstTxWarp>
          </a:bodyPr>
          <a:lstStyle/>
          <a:p>
            <a:pPr marL="342900" indent="-342900">
              <a:lnSpc>
                <a:spcPct val="75000"/>
              </a:lnSpc>
              <a:spcBef>
                <a:spcPct val="40000"/>
              </a:spcBef>
              <a:buFont typeface="Georgia" charset="0"/>
              <a:buNone/>
            </a:pPr>
            <a:endParaRPr lang="en-US" sz="3200" b="1">
              <a:solidFill>
                <a:srgbClr val="C0C0C0"/>
              </a:solidFill>
              <a:latin typeface="Eras Bold ITC" pitchFamily="34" charset="0"/>
            </a:endParaRPr>
          </a:p>
        </p:txBody>
      </p:sp>
      <p:sp>
        <p:nvSpPr>
          <p:cNvPr id="1781767" name="Rectangle 7"/>
          <p:cNvSpPr>
            <a:spLocks noChangeArrowheads="1"/>
          </p:cNvSpPr>
          <p:nvPr/>
        </p:nvSpPr>
        <p:spPr bwMode="auto">
          <a:xfrm>
            <a:off x="152400" y="3352800"/>
            <a:ext cx="457200" cy="381000"/>
          </a:xfrm>
          <a:prstGeom prst="rect">
            <a:avLst/>
          </a:prstGeom>
          <a:noFill/>
          <a:ln w="9525">
            <a:noFill/>
            <a:miter lim="800000"/>
            <a:headEnd/>
            <a:tailEnd/>
          </a:ln>
          <a:effectLst/>
        </p:spPr>
        <p:txBody>
          <a:bodyPr>
            <a:prstTxWarp prst="textNoShape">
              <a:avLst/>
            </a:prstTxWarp>
          </a:bodyPr>
          <a:lstStyle/>
          <a:p>
            <a:pPr marL="342900" indent="-342900">
              <a:lnSpc>
                <a:spcPct val="75000"/>
              </a:lnSpc>
              <a:spcBef>
                <a:spcPct val="40000"/>
              </a:spcBef>
              <a:buFont typeface="Georgia" charset="0"/>
              <a:buNone/>
            </a:pPr>
            <a:endParaRPr lang="en-US" sz="3200" b="1">
              <a:solidFill>
                <a:srgbClr val="C0C0C0"/>
              </a:solidFill>
              <a:latin typeface="Eras Bold ITC" pitchFamily="34" charset="0"/>
            </a:endParaRPr>
          </a:p>
        </p:txBody>
      </p:sp>
      <p:sp>
        <p:nvSpPr>
          <p:cNvPr id="1781768" name="Rectangle 8"/>
          <p:cNvSpPr>
            <a:spLocks noChangeArrowheads="1"/>
          </p:cNvSpPr>
          <p:nvPr/>
        </p:nvSpPr>
        <p:spPr bwMode="auto">
          <a:xfrm>
            <a:off x="152400" y="3810000"/>
            <a:ext cx="457200" cy="381000"/>
          </a:xfrm>
          <a:prstGeom prst="rect">
            <a:avLst/>
          </a:prstGeom>
          <a:noFill/>
          <a:ln w="9525">
            <a:noFill/>
            <a:miter lim="800000"/>
            <a:headEnd/>
            <a:tailEnd/>
          </a:ln>
          <a:effectLst/>
        </p:spPr>
        <p:txBody>
          <a:bodyPr>
            <a:prstTxWarp prst="textNoShape">
              <a:avLst/>
            </a:prstTxWarp>
          </a:bodyPr>
          <a:lstStyle/>
          <a:p>
            <a:pPr marL="342900" indent="-342900">
              <a:lnSpc>
                <a:spcPct val="75000"/>
              </a:lnSpc>
              <a:spcBef>
                <a:spcPct val="40000"/>
              </a:spcBef>
              <a:buFont typeface="Georgia" charset="0"/>
              <a:buNone/>
            </a:pPr>
            <a:endParaRPr lang="en-US" sz="3200" b="1">
              <a:solidFill>
                <a:srgbClr val="C0C0C0"/>
              </a:solidFill>
              <a:latin typeface="Eras Bold ITC" pitchFamily="34" charset="0"/>
            </a:endParaRPr>
          </a:p>
        </p:txBody>
      </p:sp>
      <p:sp>
        <p:nvSpPr>
          <p:cNvPr id="1781769" name="Text Box 9"/>
          <p:cNvSpPr txBox="1">
            <a:spLocks noChangeArrowheads="1"/>
          </p:cNvSpPr>
          <p:nvPr/>
        </p:nvSpPr>
        <p:spPr bwMode="auto">
          <a:xfrm>
            <a:off x="460375" y="4970463"/>
            <a:ext cx="8272463" cy="1571625"/>
          </a:xfrm>
          <a:prstGeom prst="rect">
            <a:avLst/>
          </a:prstGeom>
          <a:solidFill>
            <a:srgbClr val="CC9900"/>
          </a:solidFill>
          <a:ln w="9525">
            <a:noFill/>
            <a:miter lim="800000"/>
            <a:headEnd/>
            <a:tailEnd/>
          </a:ln>
          <a:effectLst/>
        </p:spPr>
        <p:txBody>
          <a:bodyPr>
            <a:prstTxWarp prst="textNoShape">
              <a:avLst/>
            </a:prstTxWarp>
            <a:spAutoFit/>
          </a:bodyPr>
          <a:lstStyle/>
          <a:p>
            <a:r>
              <a:rPr lang="en-US" sz="2800" dirty="0">
                <a:solidFill>
                  <a:srgbClr val="000000"/>
                </a:solidFill>
                <a:latin typeface="Papyrus"/>
              </a:rPr>
              <a:t>The ionosphere is defined as the region of the upper atmosphere where radio signal propagation is affected by charged particles.</a:t>
            </a:r>
          </a:p>
          <a:p>
            <a:endParaRPr lang="en-US" sz="1300" dirty="0">
              <a:solidFill>
                <a:srgbClr val="000000"/>
              </a:solidFill>
              <a:latin typeface="Lucida Grande" charset="0"/>
            </a:endParaRPr>
          </a:p>
        </p:txBody>
      </p:sp>
      <p:pic>
        <p:nvPicPr>
          <p:cNvPr id="1781770" name="Picture 10" descr="effectsgps450"/>
          <p:cNvPicPr>
            <a:picLocks noChangeAspect="1" noChangeArrowheads="1"/>
          </p:cNvPicPr>
          <p:nvPr/>
        </p:nvPicPr>
        <p:blipFill>
          <a:blip r:embed="rId3"/>
          <a:srcRect/>
          <a:stretch>
            <a:fillRect/>
          </a:stretch>
        </p:blipFill>
        <p:spPr bwMode="auto">
          <a:xfrm>
            <a:off x="2362200" y="1425575"/>
            <a:ext cx="4495800" cy="3146425"/>
          </a:xfrm>
          <a:prstGeom prst="rect">
            <a:avLst/>
          </a:prstGeom>
          <a:noFill/>
          <a:ln w="9525">
            <a:noFill/>
            <a:miter lim="800000"/>
            <a:headEnd/>
            <a:tailEnd/>
          </a:ln>
        </p:spPr>
      </p:pic>
      <p:sp>
        <p:nvSpPr>
          <p:cNvPr id="12" name="Rectangle 11"/>
          <p:cNvSpPr/>
          <p:nvPr/>
        </p:nvSpPr>
        <p:spPr>
          <a:xfrm>
            <a:off x="2286000" y="304800"/>
            <a:ext cx="4572000" cy="523220"/>
          </a:xfrm>
          <a:prstGeom prst="rect">
            <a:avLst/>
          </a:prstGeom>
        </p:spPr>
        <p:txBody>
          <a:bodyPr>
            <a:spAutoFit/>
          </a:bodyPr>
          <a:lstStyle/>
          <a:p>
            <a:r>
              <a:rPr lang="en-US" b="0" dirty="0" smtClean="0">
                <a:latin typeface="Papyrus"/>
              </a:rPr>
              <a:t>Ionosphere Effects on GPS</a:t>
            </a:r>
            <a:endParaRPr lang="en-US" b="0" dirty="0">
              <a:latin typeface="Papyrus"/>
            </a:endParaRPr>
          </a:p>
        </p:txBody>
      </p:sp>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5059" name="Text Box 3"/>
          <p:cNvSpPr txBox="1">
            <a:spLocks noChangeArrowheads="1"/>
          </p:cNvSpPr>
          <p:nvPr/>
        </p:nvSpPr>
        <p:spPr bwMode="auto">
          <a:xfrm>
            <a:off x="319088" y="152400"/>
            <a:ext cx="8561387" cy="400050"/>
          </a:xfrm>
          <a:prstGeom prst="rect">
            <a:avLst/>
          </a:prstGeom>
          <a:noFill/>
          <a:ln w="9525">
            <a:noFill/>
            <a:miter lim="800000"/>
            <a:headEnd/>
            <a:tailEnd/>
          </a:ln>
        </p:spPr>
        <p:txBody>
          <a:bodyPr>
            <a:prstTxWarp prst="textNoShape">
              <a:avLst/>
            </a:prstTxWarp>
            <a:spAutoFit/>
          </a:bodyPr>
          <a:lstStyle/>
          <a:p>
            <a:r>
              <a:rPr lang="en-US" sz="2000" dirty="0">
                <a:latin typeface="Papyrus"/>
              </a:rPr>
              <a:t>Does GPS make</a:t>
            </a:r>
            <a:r>
              <a:rPr lang="en-US" sz="2000" dirty="0" smtClean="0">
                <a:latin typeface="Papyrus"/>
              </a:rPr>
              <a:t> us </a:t>
            </a:r>
            <a:r>
              <a:rPr lang="en-US" sz="2000" dirty="0">
                <a:latin typeface="Papyrus"/>
              </a:rPr>
              <a:t>dumber…?</a:t>
            </a:r>
            <a:r>
              <a:rPr lang="en-US" sz="2000" b="1" dirty="0"/>
              <a:t> </a:t>
            </a:r>
          </a:p>
        </p:txBody>
      </p:sp>
      <p:sp>
        <p:nvSpPr>
          <p:cNvPr id="45060" name="TextBox 4"/>
          <p:cNvSpPr txBox="1">
            <a:spLocks noChangeArrowheads="1"/>
          </p:cNvSpPr>
          <p:nvPr/>
        </p:nvSpPr>
        <p:spPr bwMode="auto">
          <a:xfrm>
            <a:off x="-7451" y="6331803"/>
            <a:ext cx="5189051" cy="461665"/>
          </a:xfrm>
          <a:prstGeom prst="rect">
            <a:avLst/>
          </a:prstGeom>
          <a:noFill/>
          <a:ln w="9525">
            <a:noFill/>
            <a:miter lim="800000"/>
            <a:headEnd/>
            <a:tailEnd/>
          </a:ln>
        </p:spPr>
        <p:txBody>
          <a:bodyPr wrap="square">
            <a:prstTxWarp prst="textNoShape">
              <a:avLst/>
            </a:prstTxWarp>
            <a:spAutoFit/>
          </a:bodyPr>
          <a:lstStyle/>
          <a:p>
            <a:pPr algn="ctr"/>
            <a:r>
              <a:rPr lang="en-US" sz="1200" b="0" dirty="0">
                <a:latin typeface="Papyrus"/>
              </a:rPr>
              <a:t>http://</a:t>
            </a:r>
            <a:r>
              <a:rPr lang="en-US" sz="1200" b="0" dirty="0" err="1">
                <a:latin typeface="Papyrus"/>
              </a:rPr>
              <a:t>www.engadget.com/tag/gps+crash</a:t>
            </a:r>
            <a:r>
              <a:rPr lang="en-US" sz="1200" b="0" dirty="0">
                <a:latin typeface="Papyrus"/>
              </a:rPr>
              <a:t>/</a:t>
            </a:r>
          </a:p>
          <a:p>
            <a:pPr algn="ctr"/>
            <a:r>
              <a:rPr lang="en-US" sz="1200" b="0" dirty="0">
                <a:latin typeface="Papyrus"/>
                <a:hlinkClick r:id="rId2"/>
              </a:rPr>
              <a:t>http://news.bbc.co.uk/2/hi/uk_news/wales/north_east/7257555.stm</a:t>
            </a:r>
            <a:r>
              <a:rPr lang="en-US" sz="1200" b="0" dirty="0" smtClean="0">
                <a:latin typeface="Papyrus"/>
              </a:rPr>
              <a:t> </a:t>
            </a:r>
          </a:p>
        </p:txBody>
      </p:sp>
      <p:pic>
        <p:nvPicPr>
          <p:cNvPr id="45061" name="Picture 2"/>
          <p:cNvPicPr>
            <a:picLocks noChangeAspect="1" noChangeArrowheads="1"/>
          </p:cNvPicPr>
          <p:nvPr/>
        </p:nvPicPr>
        <p:blipFill>
          <a:blip r:embed="rId3"/>
          <a:srcRect/>
          <a:stretch>
            <a:fillRect/>
          </a:stretch>
        </p:blipFill>
        <p:spPr bwMode="auto">
          <a:xfrm>
            <a:off x="3124200" y="2947988"/>
            <a:ext cx="2925763" cy="1951037"/>
          </a:xfrm>
          <a:prstGeom prst="rect">
            <a:avLst/>
          </a:prstGeom>
          <a:noFill/>
          <a:ln w="9525">
            <a:noFill/>
            <a:miter lim="800000"/>
            <a:headEnd/>
            <a:tailEnd/>
          </a:ln>
        </p:spPr>
      </p:pic>
      <p:sp>
        <p:nvSpPr>
          <p:cNvPr id="45062" name="Text Box 3"/>
          <p:cNvSpPr txBox="1">
            <a:spLocks noChangeArrowheads="1"/>
          </p:cNvSpPr>
          <p:nvPr/>
        </p:nvSpPr>
        <p:spPr bwMode="auto">
          <a:xfrm>
            <a:off x="76201" y="4343400"/>
            <a:ext cx="3047999" cy="523875"/>
          </a:xfrm>
          <a:prstGeom prst="rect">
            <a:avLst/>
          </a:prstGeom>
          <a:noFill/>
          <a:ln w="9525">
            <a:noFill/>
            <a:miter lim="800000"/>
            <a:headEnd/>
            <a:tailEnd/>
          </a:ln>
        </p:spPr>
        <p:txBody>
          <a:bodyPr wrap="square">
            <a:prstTxWarp prst="textNoShape">
              <a:avLst/>
            </a:prstTxWarp>
            <a:spAutoFit/>
          </a:bodyPr>
          <a:lstStyle/>
          <a:p>
            <a:r>
              <a:rPr lang="en-US" sz="1400" dirty="0">
                <a:latin typeface="Papyrus"/>
              </a:rPr>
              <a:t>Bus driver follows GPS directions, ignores signs, plows into overpass…</a:t>
            </a:r>
            <a:endParaRPr lang="en-US" sz="1400" b="1" dirty="0"/>
          </a:p>
        </p:txBody>
      </p:sp>
      <p:pic>
        <p:nvPicPr>
          <p:cNvPr id="45063" name="Picture 3"/>
          <p:cNvPicPr>
            <a:picLocks noChangeAspect="1" noChangeArrowheads="1"/>
          </p:cNvPicPr>
          <p:nvPr/>
        </p:nvPicPr>
        <p:blipFill>
          <a:blip r:embed="rId4"/>
          <a:srcRect/>
          <a:stretch>
            <a:fillRect/>
          </a:stretch>
        </p:blipFill>
        <p:spPr bwMode="auto">
          <a:xfrm>
            <a:off x="98425" y="1198563"/>
            <a:ext cx="2965450" cy="1898650"/>
          </a:xfrm>
          <a:prstGeom prst="rect">
            <a:avLst/>
          </a:prstGeom>
          <a:noFill/>
          <a:ln w="9525">
            <a:noFill/>
            <a:miter lim="800000"/>
            <a:headEnd/>
            <a:tailEnd/>
          </a:ln>
        </p:spPr>
      </p:pic>
      <p:sp>
        <p:nvSpPr>
          <p:cNvPr id="45064" name="Text Box 3"/>
          <p:cNvSpPr txBox="1">
            <a:spLocks noChangeArrowheads="1"/>
          </p:cNvSpPr>
          <p:nvPr/>
        </p:nvSpPr>
        <p:spPr bwMode="auto">
          <a:xfrm>
            <a:off x="131763" y="3170238"/>
            <a:ext cx="2855912" cy="523875"/>
          </a:xfrm>
          <a:prstGeom prst="rect">
            <a:avLst/>
          </a:prstGeom>
          <a:noFill/>
          <a:ln w="9525">
            <a:noFill/>
            <a:miter lim="800000"/>
            <a:headEnd/>
            <a:tailEnd/>
          </a:ln>
        </p:spPr>
        <p:txBody>
          <a:bodyPr>
            <a:prstTxWarp prst="textNoShape">
              <a:avLst/>
            </a:prstTxWarp>
            <a:spAutoFit/>
          </a:bodyPr>
          <a:lstStyle/>
          <a:p>
            <a:r>
              <a:rPr lang="en-US" sz="1400" dirty="0">
                <a:latin typeface="Papyrus"/>
              </a:rPr>
              <a:t>GPS directions send Mercedes downstream…</a:t>
            </a:r>
            <a:endParaRPr lang="en-US" sz="1400" b="1" dirty="0"/>
          </a:p>
        </p:txBody>
      </p:sp>
      <p:pic>
        <p:nvPicPr>
          <p:cNvPr id="45065" name="Picture 4"/>
          <p:cNvPicPr>
            <a:picLocks noChangeAspect="1" noChangeArrowheads="1"/>
          </p:cNvPicPr>
          <p:nvPr/>
        </p:nvPicPr>
        <p:blipFill>
          <a:blip r:embed="rId5"/>
          <a:srcRect/>
          <a:stretch>
            <a:fillRect/>
          </a:stretch>
        </p:blipFill>
        <p:spPr bwMode="auto">
          <a:xfrm>
            <a:off x="5103813" y="4954588"/>
            <a:ext cx="1933575" cy="1447800"/>
          </a:xfrm>
          <a:prstGeom prst="rect">
            <a:avLst/>
          </a:prstGeom>
          <a:noFill/>
          <a:ln w="9525">
            <a:noFill/>
            <a:miter lim="800000"/>
            <a:headEnd/>
            <a:tailEnd/>
          </a:ln>
        </p:spPr>
      </p:pic>
      <p:pic>
        <p:nvPicPr>
          <p:cNvPr id="45066" name="Picture 5"/>
          <p:cNvPicPr>
            <a:picLocks noChangeAspect="1" noChangeArrowheads="1"/>
          </p:cNvPicPr>
          <p:nvPr/>
        </p:nvPicPr>
        <p:blipFill>
          <a:blip r:embed="rId6"/>
          <a:srcRect/>
          <a:stretch>
            <a:fillRect/>
          </a:stretch>
        </p:blipFill>
        <p:spPr bwMode="auto">
          <a:xfrm>
            <a:off x="6940550" y="5248275"/>
            <a:ext cx="1933575" cy="1447800"/>
          </a:xfrm>
          <a:prstGeom prst="rect">
            <a:avLst/>
          </a:prstGeom>
          <a:noFill/>
          <a:ln w="9525">
            <a:noFill/>
            <a:miter lim="800000"/>
            <a:headEnd/>
            <a:tailEnd/>
          </a:ln>
        </p:spPr>
      </p:pic>
      <p:sp>
        <p:nvSpPr>
          <p:cNvPr id="45067" name="Text Box 3"/>
          <p:cNvSpPr txBox="1">
            <a:spLocks noChangeArrowheads="1"/>
          </p:cNvSpPr>
          <p:nvPr/>
        </p:nvSpPr>
        <p:spPr bwMode="auto">
          <a:xfrm>
            <a:off x="6567488" y="4114800"/>
            <a:ext cx="2576512" cy="954107"/>
          </a:xfrm>
          <a:prstGeom prst="rect">
            <a:avLst/>
          </a:prstGeom>
          <a:noFill/>
          <a:ln w="9525">
            <a:noFill/>
            <a:miter lim="800000"/>
            <a:headEnd/>
            <a:tailEnd/>
          </a:ln>
        </p:spPr>
        <p:txBody>
          <a:bodyPr>
            <a:prstTxWarp prst="textNoShape">
              <a:avLst/>
            </a:prstTxWarp>
            <a:spAutoFit/>
          </a:bodyPr>
          <a:lstStyle/>
          <a:p>
            <a:r>
              <a:rPr lang="en-US" sz="1400" b="0" dirty="0" smtClean="0">
                <a:latin typeface="Papyrus"/>
              </a:rPr>
              <a:t>Sat-</a:t>
            </a:r>
            <a:r>
              <a:rPr lang="en-US" sz="1400" b="0" dirty="0" err="1" smtClean="0">
                <a:latin typeface="Papyrus"/>
              </a:rPr>
              <a:t>nav</a:t>
            </a:r>
            <a:r>
              <a:rPr lang="en-US" sz="1400" b="0" dirty="0" smtClean="0">
                <a:latin typeface="Papyrus"/>
              </a:rPr>
              <a:t> lorry stuck in farm lane - Trucker </a:t>
            </a:r>
            <a:r>
              <a:rPr lang="en-US" sz="1400" b="0" dirty="0">
                <a:latin typeface="Papyrus"/>
              </a:rPr>
              <a:t>drives past sign, becomes wedged in small  </a:t>
            </a:r>
          </a:p>
          <a:p>
            <a:r>
              <a:rPr lang="en-US" sz="1400" b="0" dirty="0">
                <a:latin typeface="Papyrus"/>
              </a:rPr>
              <a:t>        farm lane…</a:t>
            </a:r>
          </a:p>
        </p:txBody>
      </p:sp>
      <p:pic>
        <p:nvPicPr>
          <p:cNvPr id="45068" name="Picture 8"/>
          <p:cNvPicPr>
            <a:picLocks noChangeAspect="1" noChangeArrowheads="1"/>
          </p:cNvPicPr>
          <p:nvPr/>
        </p:nvPicPr>
        <p:blipFill>
          <a:blip r:embed="rId7"/>
          <a:srcRect/>
          <a:stretch>
            <a:fillRect/>
          </a:stretch>
        </p:blipFill>
        <p:spPr bwMode="auto">
          <a:xfrm>
            <a:off x="4759325" y="736600"/>
            <a:ext cx="4000500" cy="1819275"/>
          </a:xfrm>
          <a:prstGeom prst="rect">
            <a:avLst/>
          </a:prstGeom>
          <a:noFill/>
          <a:ln w="9525">
            <a:noFill/>
            <a:miter lim="800000"/>
            <a:headEnd/>
            <a:tailEnd/>
          </a:ln>
        </p:spPr>
      </p:pic>
      <p:sp>
        <p:nvSpPr>
          <p:cNvPr id="45069" name="Text Box 3"/>
          <p:cNvSpPr txBox="1">
            <a:spLocks noChangeArrowheads="1"/>
          </p:cNvSpPr>
          <p:nvPr/>
        </p:nvSpPr>
        <p:spPr bwMode="auto">
          <a:xfrm>
            <a:off x="4645025" y="2576513"/>
            <a:ext cx="4498975" cy="307975"/>
          </a:xfrm>
          <a:prstGeom prst="rect">
            <a:avLst/>
          </a:prstGeom>
          <a:noFill/>
          <a:ln w="9525">
            <a:noFill/>
            <a:miter lim="800000"/>
            <a:headEnd/>
            <a:tailEnd/>
          </a:ln>
        </p:spPr>
        <p:txBody>
          <a:bodyPr>
            <a:prstTxWarp prst="textNoShape">
              <a:avLst/>
            </a:prstTxWarp>
            <a:spAutoFit/>
          </a:bodyPr>
          <a:lstStyle/>
          <a:p>
            <a:r>
              <a:rPr lang="en-US" sz="1400" dirty="0">
                <a:latin typeface="Papyrus"/>
              </a:rPr>
              <a:t>Driver follows GPS directions onto train tracks…</a:t>
            </a:r>
            <a:endParaRPr lang="en-US" sz="1400" b="1"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PhAnim="0">
  <p:cSld>
    <p:spTree>
      <p:nvGrpSpPr>
        <p:cNvPr id="1" name=""/>
        <p:cNvGrpSpPr/>
        <p:nvPr/>
      </p:nvGrpSpPr>
      <p:grpSpPr>
        <a:xfrm>
          <a:off x="0" y="0"/>
          <a:ext cx="0" cy="0"/>
          <a:chOff x="0" y="0"/>
          <a:chExt cx="0" cy="0"/>
        </a:xfrm>
      </p:grpSpPr>
      <p:sp>
        <p:nvSpPr>
          <p:cNvPr id="2" name="Text Box 3"/>
          <p:cNvSpPr txBox="1">
            <a:spLocks noChangeArrowheads="1"/>
          </p:cNvSpPr>
          <p:nvPr/>
        </p:nvSpPr>
        <p:spPr bwMode="auto">
          <a:xfrm>
            <a:off x="0" y="1752600"/>
            <a:ext cx="9143999" cy="5170646"/>
          </a:xfrm>
          <a:prstGeom prst="rect">
            <a:avLst/>
          </a:prstGeom>
          <a:noFill/>
          <a:ln w="9525">
            <a:noFill/>
            <a:miter lim="800000"/>
            <a:headEnd/>
            <a:tailEnd/>
          </a:ln>
        </p:spPr>
        <p:txBody>
          <a:bodyPr wrap="square">
            <a:prstTxWarp prst="textNoShape">
              <a:avLst/>
            </a:prstTxWarp>
            <a:spAutoFit/>
          </a:bodyPr>
          <a:lstStyle/>
          <a:p>
            <a:pPr marL="457200" indent="-457200">
              <a:spcAft>
                <a:spcPts val="600"/>
              </a:spcAft>
              <a:buFontTx/>
              <a:buChar char="•"/>
            </a:pPr>
            <a:r>
              <a:rPr lang="en-US" sz="2000" dirty="0">
                <a:latin typeface="Papyrus"/>
              </a:rPr>
              <a:t>Space ‘weather’ can effect the speed of GPS signal, and thus the accuracy of the location estimate of the receivers</a:t>
            </a:r>
          </a:p>
          <a:p>
            <a:pPr marL="914400" lvl="1" indent="-457200">
              <a:spcAft>
                <a:spcPts val="600"/>
              </a:spcAft>
            </a:pPr>
            <a:r>
              <a:rPr lang="en-US" sz="1800" dirty="0">
                <a:latin typeface="Papyrus"/>
              </a:rPr>
              <a:t>	Solar flares, coronal holes, etc. producing </a:t>
            </a:r>
          </a:p>
          <a:p>
            <a:pPr marL="914400" lvl="1" indent="-457200">
              <a:spcAft>
                <a:spcPts val="600"/>
              </a:spcAft>
            </a:pPr>
            <a:r>
              <a:rPr lang="en-US" sz="1800" dirty="0">
                <a:latin typeface="Papyrus"/>
              </a:rPr>
              <a:t>	strong geomagnetic storms</a:t>
            </a:r>
          </a:p>
          <a:p>
            <a:pPr marL="457200" indent="-457200">
              <a:spcAft>
                <a:spcPts val="600"/>
              </a:spcAft>
              <a:buFontTx/>
              <a:buChar char="•"/>
            </a:pPr>
            <a:r>
              <a:rPr lang="en-US" sz="2000" dirty="0">
                <a:latin typeface="Papyrus"/>
              </a:rPr>
              <a:t>Measured in Total Electron Content (TEC) </a:t>
            </a:r>
          </a:p>
          <a:p>
            <a:pPr marL="457200" indent="-457200">
              <a:spcAft>
                <a:spcPts val="600"/>
              </a:spcAft>
            </a:pPr>
            <a:r>
              <a:rPr lang="en-US" sz="2000" dirty="0">
                <a:latin typeface="Papyrus"/>
              </a:rPr>
              <a:t>	of the Ionosphere</a:t>
            </a:r>
          </a:p>
          <a:p>
            <a:pPr marL="914400" lvl="1" indent="-457200">
              <a:spcAft>
                <a:spcPts val="600"/>
              </a:spcAft>
            </a:pPr>
            <a:r>
              <a:rPr lang="en-US" sz="1800" dirty="0">
                <a:latin typeface="Papyrus"/>
              </a:rPr>
              <a:t>		See</a:t>
            </a:r>
            <a:r>
              <a:rPr lang="en-US" sz="2000" dirty="0">
                <a:latin typeface="Papyrus"/>
              </a:rPr>
              <a:t> </a:t>
            </a:r>
            <a:r>
              <a:rPr lang="en-US" sz="1200" dirty="0">
                <a:solidFill>
                  <a:srgbClr val="00B0F0"/>
                </a:solidFill>
                <a:latin typeface="Papyrus"/>
                <a:hlinkClick r:id="rId2"/>
              </a:rPr>
              <a:t>http://terra1.spacenvironment.net/%7Eionops/current_files/Google_TEC.kml</a:t>
            </a:r>
            <a:r>
              <a:rPr lang="en-US" sz="1200" dirty="0">
                <a:solidFill>
                  <a:srgbClr val="00B0F0"/>
                </a:solidFill>
                <a:latin typeface="Papyrus"/>
              </a:rPr>
              <a:t>  </a:t>
            </a:r>
          </a:p>
          <a:p>
            <a:pPr marL="914400" lvl="1" indent="-457200">
              <a:spcAft>
                <a:spcPts val="600"/>
              </a:spcAft>
            </a:pPr>
            <a:r>
              <a:rPr lang="en-US" sz="1400" i="1" dirty="0">
                <a:latin typeface="Papyrus"/>
              </a:rPr>
              <a:t>     		    Real time (10 min) TEC on Google Earth, Blue=good, Red = Bad</a:t>
            </a:r>
          </a:p>
          <a:p>
            <a:pPr marL="457200" indent="-457200">
              <a:spcAft>
                <a:spcPts val="600"/>
              </a:spcAft>
              <a:buFontTx/>
              <a:buChar char="•"/>
            </a:pPr>
            <a:r>
              <a:rPr lang="en-US" sz="2000" dirty="0">
                <a:latin typeface="Papyrus"/>
              </a:rPr>
              <a:t>Degradation of GPS locations (</a:t>
            </a:r>
            <a:r>
              <a:rPr lang="en-US" sz="1600" dirty="0">
                <a:latin typeface="Papyrus"/>
              </a:rPr>
              <a:t>more electrons = delay of signal</a:t>
            </a:r>
            <a:r>
              <a:rPr lang="en-US" sz="2000" dirty="0">
                <a:latin typeface="Papyrus"/>
              </a:rPr>
              <a:t>)</a:t>
            </a:r>
            <a:endParaRPr lang="en-US" sz="2000" dirty="0" smtClean="0">
              <a:latin typeface="Papyrus"/>
            </a:endParaRPr>
          </a:p>
          <a:p>
            <a:pPr marL="914400" lvl="1" indent="-457200">
              <a:spcAft>
                <a:spcPts val="600"/>
              </a:spcAft>
              <a:buFontTx/>
              <a:buChar char="•"/>
            </a:pPr>
            <a:r>
              <a:rPr lang="en-US" sz="2000" dirty="0" smtClean="0">
                <a:latin typeface="Papyrus"/>
              </a:rPr>
              <a:t>Especially </a:t>
            </a:r>
            <a:r>
              <a:rPr lang="en-US" sz="2000" dirty="0">
                <a:latin typeface="Papyrus"/>
              </a:rPr>
              <a:t>in the mid-latitudes – and can be highly variable </a:t>
            </a:r>
          </a:p>
          <a:p>
            <a:pPr marL="914400" lvl="1" indent="-457200">
              <a:spcAft>
                <a:spcPts val="600"/>
              </a:spcAft>
              <a:buFontTx/>
              <a:buChar char="•"/>
            </a:pPr>
            <a:r>
              <a:rPr lang="en-US" sz="2000" dirty="0">
                <a:latin typeface="Papyrus"/>
              </a:rPr>
              <a:t>In severe cases, can prevent Satellite fix entirely</a:t>
            </a:r>
          </a:p>
          <a:p>
            <a:pPr marL="457200" indent="-457200">
              <a:spcAft>
                <a:spcPts val="600"/>
              </a:spcAft>
              <a:buFontTx/>
              <a:buChar char="•"/>
            </a:pPr>
            <a:r>
              <a:rPr lang="en-US" sz="2000" dirty="0">
                <a:latin typeface="Papyrus"/>
              </a:rPr>
              <a:t>GPS receivers attempt to correct for effects</a:t>
            </a:r>
          </a:p>
          <a:p>
            <a:pPr marL="457200" indent="-457200">
              <a:spcAft>
                <a:spcPts val="600"/>
              </a:spcAft>
              <a:buFontTx/>
              <a:buChar char="•"/>
            </a:pPr>
            <a:r>
              <a:rPr lang="en-US" sz="2000" dirty="0">
                <a:latin typeface="Papyrus"/>
              </a:rPr>
              <a:t>Can also use GPS error to measure Ionosphere (TEC)</a:t>
            </a:r>
          </a:p>
          <a:p>
            <a:pPr marL="457200" indent="-457200"/>
            <a:endParaRPr lang="en-US" sz="2000" dirty="0">
              <a:latin typeface="Papyrus"/>
            </a:endParaRPr>
          </a:p>
        </p:txBody>
      </p:sp>
      <p:pic>
        <p:nvPicPr>
          <p:cNvPr id="33797" name="Picture 2"/>
          <p:cNvPicPr>
            <a:picLocks noChangeAspect="1" noChangeArrowheads="1"/>
          </p:cNvPicPr>
          <p:nvPr/>
        </p:nvPicPr>
        <p:blipFill>
          <a:blip r:embed="rId3"/>
          <a:srcRect/>
          <a:stretch>
            <a:fillRect/>
          </a:stretch>
        </p:blipFill>
        <p:spPr bwMode="auto">
          <a:xfrm>
            <a:off x="6400800" y="107950"/>
            <a:ext cx="2276475" cy="1568450"/>
          </a:xfrm>
          <a:prstGeom prst="rect">
            <a:avLst/>
          </a:prstGeom>
          <a:noFill/>
          <a:ln w="9525">
            <a:noFill/>
            <a:miter lim="800000"/>
            <a:headEnd/>
            <a:tailEnd/>
          </a:ln>
        </p:spPr>
      </p:pic>
      <p:sp>
        <p:nvSpPr>
          <p:cNvPr id="6" name="Rectangle 5"/>
          <p:cNvSpPr/>
          <p:nvPr/>
        </p:nvSpPr>
        <p:spPr>
          <a:xfrm>
            <a:off x="2208649" y="152400"/>
            <a:ext cx="3714904" cy="523220"/>
          </a:xfrm>
          <a:prstGeom prst="rect">
            <a:avLst/>
          </a:prstGeom>
        </p:spPr>
        <p:txBody>
          <a:bodyPr wrap="none">
            <a:spAutoFit/>
          </a:bodyPr>
          <a:lstStyle/>
          <a:p>
            <a:r>
              <a:rPr lang="en-US" dirty="0" err="1" smtClean="0">
                <a:latin typeface="Papyrus"/>
              </a:rPr>
              <a:t>Ionospheric</a:t>
            </a:r>
            <a:r>
              <a:rPr lang="en-US" dirty="0" smtClean="0">
                <a:latin typeface="Papyrus"/>
              </a:rPr>
              <a:t> Effects…</a:t>
            </a:r>
            <a:endParaRPr lang="en-US" dirty="0"/>
          </a:p>
        </p:txBody>
      </p:sp>
      <p:sp>
        <p:nvSpPr>
          <p:cNvPr id="7" name="Text Box 3"/>
          <p:cNvSpPr txBox="1">
            <a:spLocks noChangeArrowheads="1"/>
          </p:cNvSpPr>
          <p:nvPr/>
        </p:nvSpPr>
        <p:spPr bwMode="auto">
          <a:xfrm>
            <a:off x="60325" y="6553200"/>
            <a:ext cx="2601644" cy="276999"/>
          </a:xfrm>
          <a:prstGeom prst="rect">
            <a:avLst/>
          </a:prstGeom>
          <a:noFill/>
          <a:ln w="9525">
            <a:noFill/>
            <a:miter lim="800000"/>
            <a:headEnd/>
            <a:tailEnd/>
          </a:ln>
        </p:spPr>
        <p:txBody>
          <a:bodyPr wrap="none">
            <a:prstTxWarp prst="textNoShape">
              <a:avLst/>
            </a:prstTxWarp>
            <a:spAutoFit/>
          </a:bodyPr>
          <a:lstStyle/>
          <a:p>
            <a:pPr algn="l"/>
            <a:r>
              <a:rPr lang="en-US" sz="1200" b="0" dirty="0" err="1" smtClean="0">
                <a:latin typeface="Papyrus"/>
                <a:ea typeface="Papyrus"/>
                <a:cs typeface="Papyrus"/>
              </a:rPr>
              <a:t>GPS_intro.ppt</a:t>
            </a:r>
            <a:r>
              <a:rPr lang="en-US" sz="1200" b="0" dirty="0" smtClean="0">
                <a:latin typeface="Papyrus"/>
                <a:ea typeface="Papyrus"/>
                <a:cs typeface="Papyrus"/>
              </a:rPr>
              <a:t> from Huxley College</a:t>
            </a:r>
            <a:endParaRPr lang="en-US" sz="1200" b="0" dirty="0">
              <a:latin typeface="Papyrus"/>
              <a:ea typeface="Papyrus"/>
              <a:cs typeface="Papyrus"/>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2731F37A-C01E-CB4F-886E-5B05B9F2F8B8}" type="slidenum">
              <a:rPr lang="en-US" smtClean="0"/>
              <a:pPr>
                <a:defRPr/>
              </a:pPr>
              <a:t>21</a:t>
            </a:fld>
            <a:endParaRPr lang="en-US"/>
          </a:p>
        </p:txBody>
      </p:sp>
      <p:sp>
        <p:nvSpPr>
          <p:cNvPr id="5" name="Text Box 3"/>
          <p:cNvSpPr txBox="1">
            <a:spLocks noChangeArrowheads="1"/>
          </p:cNvSpPr>
          <p:nvPr/>
        </p:nvSpPr>
        <p:spPr bwMode="auto">
          <a:xfrm>
            <a:off x="60325" y="6553200"/>
            <a:ext cx="1207407" cy="276999"/>
          </a:xfrm>
          <a:prstGeom prst="rect">
            <a:avLst/>
          </a:prstGeom>
          <a:noFill/>
          <a:ln w="9525">
            <a:noFill/>
            <a:miter lim="800000"/>
            <a:headEnd/>
            <a:tailEnd/>
          </a:ln>
        </p:spPr>
        <p:txBody>
          <a:bodyPr wrap="none">
            <a:prstTxWarp prst="textNoShape">
              <a:avLst/>
            </a:prstTxWarp>
            <a:spAutoFit/>
          </a:bodyPr>
          <a:lstStyle/>
          <a:p>
            <a:pPr algn="l"/>
            <a:r>
              <a:rPr lang="en-US" sz="1200" b="0" dirty="0" err="1" smtClean="0">
                <a:latin typeface="Papyrus"/>
                <a:ea typeface="Papyrus"/>
                <a:cs typeface="Papyrus"/>
              </a:rPr>
              <a:t>Tsugawa</a:t>
            </a:r>
            <a:r>
              <a:rPr lang="en-US" sz="1200" b="0" dirty="0" smtClean="0">
                <a:latin typeface="Papyrus"/>
                <a:ea typeface="Papyrus"/>
                <a:cs typeface="Papyrus"/>
              </a:rPr>
              <a:t>, 2006</a:t>
            </a:r>
            <a:endParaRPr lang="en-US" sz="1200" b="0" dirty="0">
              <a:latin typeface="Papyrus"/>
              <a:ea typeface="Papyrus"/>
              <a:cs typeface="Papyrus"/>
            </a:endParaRPr>
          </a:p>
        </p:txBody>
      </p:sp>
      <p:pic>
        <p:nvPicPr>
          <p:cNvPr id="7" name="Picture 6"/>
          <p:cNvPicPr>
            <a:picLocks noChangeAspect="1"/>
          </p:cNvPicPr>
          <p:nvPr/>
        </p:nvPicPr>
        <p:blipFill>
          <a:blip r:embed="rId2"/>
          <a:stretch>
            <a:fillRect/>
          </a:stretch>
        </p:blipFill>
        <p:spPr>
          <a:xfrm>
            <a:off x="685800" y="381000"/>
            <a:ext cx="7782700" cy="5810250"/>
          </a:xfrm>
          <a:prstGeom prst="rect">
            <a:avLst/>
          </a:prstGeom>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2731F37A-C01E-CB4F-886E-5B05B9F2F8B8}" type="slidenum">
              <a:rPr lang="en-US" smtClean="0"/>
              <a:pPr>
                <a:defRPr/>
              </a:pPr>
              <a:t>22</a:t>
            </a:fld>
            <a:endParaRPr lang="en-US"/>
          </a:p>
        </p:txBody>
      </p:sp>
      <p:sp>
        <p:nvSpPr>
          <p:cNvPr id="5" name="Text Box 3"/>
          <p:cNvSpPr txBox="1">
            <a:spLocks noChangeArrowheads="1"/>
          </p:cNvSpPr>
          <p:nvPr/>
        </p:nvSpPr>
        <p:spPr bwMode="auto">
          <a:xfrm>
            <a:off x="60325" y="6553200"/>
            <a:ext cx="1454244" cy="276999"/>
          </a:xfrm>
          <a:prstGeom prst="rect">
            <a:avLst/>
          </a:prstGeom>
          <a:noFill/>
          <a:ln w="9525">
            <a:noFill/>
            <a:miter lim="800000"/>
            <a:headEnd/>
            <a:tailEnd/>
          </a:ln>
        </p:spPr>
        <p:txBody>
          <a:bodyPr wrap="none">
            <a:prstTxWarp prst="textNoShape">
              <a:avLst/>
            </a:prstTxWarp>
            <a:spAutoFit/>
          </a:bodyPr>
          <a:lstStyle/>
          <a:p>
            <a:pPr algn="l"/>
            <a:r>
              <a:rPr lang="en-US" sz="1200" b="0" dirty="0" err="1" smtClean="0">
                <a:latin typeface="Papyrus"/>
                <a:ea typeface="Papyrus"/>
                <a:cs typeface="Papyrus"/>
              </a:rPr>
              <a:t>Dyrud</a:t>
            </a:r>
            <a:r>
              <a:rPr lang="en-US" sz="1200" b="0" dirty="0" smtClean="0">
                <a:latin typeface="Papyrus"/>
                <a:ea typeface="Papyrus"/>
                <a:cs typeface="Papyrus"/>
              </a:rPr>
              <a:t> et al., 2007</a:t>
            </a:r>
            <a:endParaRPr lang="en-US" sz="1200" b="0" dirty="0">
              <a:latin typeface="Papyrus"/>
              <a:ea typeface="Papyrus"/>
              <a:cs typeface="Papyrus"/>
            </a:endParaRPr>
          </a:p>
        </p:txBody>
      </p:sp>
      <p:pic>
        <p:nvPicPr>
          <p:cNvPr id="7" name="Picture 6"/>
          <p:cNvPicPr>
            <a:picLocks noChangeAspect="1"/>
          </p:cNvPicPr>
          <p:nvPr/>
        </p:nvPicPr>
        <p:blipFill>
          <a:blip r:embed="rId2"/>
          <a:stretch>
            <a:fillRect/>
          </a:stretch>
        </p:blipFill>
        <p:spPr>
          <a:xfrm>
            <a:off x="381000" y="1066800"/>
            <a:ext cx="8350250" cy="4503131"/>
          </a:xfrm>
          <a:prstGeom prst="rect">
            <a:avLst/>
          </a:prstGeom>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p:txBody>
          <a:bodyPr/>
          <a:lstStyle/>
          <a:p>
            <a:r>
              <a:rPr lang="en-US"/>
              <a:t>Ionospheric Delay</a:t>
            </a:r>
          </a:p>
        </p:txBody>
      </p:sp>
      <p:sp>
        <p:nvSpPr>
          <p:cNvPr id="20483" name="Rectangle 3"/>
          <p:cNvSpPr>
            <a:spLocks noGrp="1" noChangeArrowheads="1"/>
          </p:cNvSpPr>
          <p:nvPr>
            <p:ph type="body" idx="1"/>
          </p:nvPr>
        </p:nvSpPr>
        <p:spPr/>
        <p:txBody>
          <a:bodyPr/>
          <a:lstStyle/>
          <a:p>
            <a:r>
              <a:rPr lang="en-US" dirty="0"/>
              <a:t>Measured range given by </a:t>
            </a:r>
            <a:r>
              <a:rPr lang="en-US" dirty="0" err="1"/>
              <a:t>s</a:t>
            </a:r>
            <a:r>
              <a:rPr lang="en-US" dirty="0"/>
              <a:t> = </a:t>
            </a:r>
            <a:r>
              <a:rPr lang="en-US" dirty="0">
                <a:ea typeface="Papyrus"/>
                <a:cs typeface="Papyrus"/>
              </a:rPr>
              <a:t>∫</a:t>
            </a:r>
            <a:r>
              <a:rPr lang="en-US" dirty="0" err="1">
                <a:ea typeface="Papyrus"/>
                <a:cs typeface="Papyrus"/>
              </a:rPr>
              <a:t>n</a:t>
            </a:r>
            <a:r>
              <a:rPr lang="en-US" dirty="0">
                <a:ea typeface="Papyrus"/>
                <a:cs typeface="Papyrus"/>
              </a:rPr>
              <a:t> </a:t>
            </a:r>
            <a:r>
              <a:rPr lang="en-US" dirty="0" err="1">
                <a:ea typeface="Papyrus"/>
                <a:cs typeface="Papyrus"/>
              </a:rPr>
              <a:t>ds</a:t>
            </a:r>
            <a:endParaRPr lang="en-US" dirty="0">
              <a:ea typeface="Papyrus"/>
              <a:cs typeface="Papyrus"/>
            </a:endParaRPr>
          </a:p>
          <a:p>
            <a:pPr lvl="1"/>
            <a:r>
              <a:rPr lang="en-US" dirty="0" err="1"/>
              <a:t>n</a:t>
            </a:r>
            <a:r>
              <a:rPr lang="en-US" dirty="0"/>
              <a:t> is the refractive index</a:t>
            </a:r>
          </a:p>
          <a:p>
            <a:pPr lvl="1"/>
            <a:r>
              <a:rPr lang="en-US" dirty="0" err="1"/>
              <a:t>ds</a:t>
            </a:r>
            <a:r>
              <a:rPr lang="en-US" dirty="0"/>
              <a:t> is the path that the signal takes</a:t>
            </a:r>
          </a:p>
          <a:p>
            <a:r>
              <a:rPr lang="en-US" dirty="0"/>
              <a:t>The path delay is given by</a:t>
            </a:r>
          </a:p>
          <a:p>
            <a:pPr lvl="1"/>
            <a:r>
              <a:rPr lang="en-US" dirty="0" err="1">
                <a:ea typeface="Papyrus"/>
                <a:cs typeface="Papyrus"/>
              </a:rPr>
              <a:t>Δ</a:t>
            </a:r>
            <a:r>
              <a:rPr lang="en-US" baseline="-25000" dirty="0" err="1">
                <a:ea typeface="Papyrus"/>
                <a:cs typeface="Papyrus"/>
              </a:rPr>
              <a:t>ph</a:t>
            </a:r>
            <a:r>
              <a:rPr lang="en-US" baseline="30000" dirty="0" err="1">
                <a:ea typeface="Papyrus"/>
                <a:cs typeface="Papyrus"/>
              </a:rPr>
              <a:t>iono</a:t>
            </a:r>
            <a:r>
              <a:rPr lang="en-US" dirty="0">
                <a:ea typeface="Papyrus"/>
                <a:cs typeface="Papyrus"/>
              </a:rPr>
              <a:t> = –(40.3/f</a:t>
            </a:r>
            <a:r>
              <a:rPr lang="en-US" baseline="30000" dirty="0">
                <a:ea typeface="Papyrus"/>
                <a:cs typeface="Papyrus"/>
              </a:rPr>
              <a:t>2</a:t>
            </a:r>
            <a:r>
              <a:rPr lang="en-US" dirty="0">
                <a:ea typeface="Papyrus"/>
                <a:cs typeface="Papyrus"/>
              </a:rPr>
              <a:t>) ∫N</a:t>
            </a:r>
            <a:r>
              <a:rPr lang="en-US" baseline="-25000" dirty="0">
                <a:ea typeface="Papyrus"/>
                <a:cs typeface="Papyrus"/>
              </a:rPr>
              <a:t>e</a:t>
            </a:r>
            <a:r>
              <a:rPr lang="en-US" dirty="0">
                <a:ea typeface="Papyrus"/>
                <a:cs typeface="Papyrus"/>
              </a:rPr>
              <a:t> ds</a:t>
            </a:r>
            <a:r>
              <a:rPr lang="en-US" baseline="-25000" dirty="0">
                <a:ea typeface="Papyrus"/>
                <a:cs typeface="Papyrus"/>
              </a:rPr>
              <a:t>0</a:t>
            </a:r>
            <a:r>
              <a:rPr lang="en-US" dirty="0">
                <a:ea typeface="Papyrus"/>
                <a:cs typeface="Papyrus"/>
              </a:rPr>
              <a:t> = –40.3/f</a:t>
            </a:r>
            <a:r>
              <a:rPr lang="en-US" baseline="30000" dirty="0">
                <a:ea typeface="Papyrus"/>
                <a:cs typeface="Papyrus"/>
              </a:rPr>
              <a:t>2</a:t>
            </a:r>
            <a:r>
              <a:rPr lang="en-US" dirty="0">
                <a:ea typeface="Papyrus"/>
                <a:cs typeface="Papyrus"/>
              </a:rPr>
              <a:t> TEC</a:t>
            </a:r>
          </a:p>
          <a:p>
            <a:pPr lvl="1"/>
            <a:r>
              <a:rPr lang="en-US" dirty="0" err="1">
                <a:ea typeface="Papyrus"/>
                <a:cs typeface="Papyrus"/>
              </a:rPr>
              <a:t>Δ</a:t>
            </a:r>
            <a:r>
              <a:rPr lang="en-US" baseline="-25000" dirty="0" err="1">
                <a:ea typeface="Papyrus"/>
                <a:cs typeface="Papyrus"/>
              </a:rPr>
              <a:t>gr</a:t>
            </a:r>
            <a:r>
              <a:rPr lang="en-US" baseline="30000" dirty="0" err="1">
                <a:ea typeface="Papyrus"/>
                <a:cs typeface="Papyrus"/>
              </a:rPr>
              <a:t>iono</a:t>
            </a:r>
            <a:r>
              <a:rPr lang="en-US" dirty="0">
                <a:ea typeface="Papyrus"/>
                <a:cs typeface="Papyrus"/>
              </a:rPr>
              <a:t> = (40.3/f</a:t>
            </a:r>
            <a:r>
              <a:rPr lang="en-US" baseline="30000" dirty="0">
                <a:ea typeface="Papyrus"/>
                <a:cs typeface="Papyrus"/>
              </a:rPr>
              <a:t>2</a:t>
            </a:r>
            <a:r>
              <a:rPr lang="en-US" dirty="0">
                <a:ea typeface="Papyrus"/>
                <a:cs typeface="Papyrus"/>
              </a:rPr>
              <a:t>) ∫N</a:t>
            </a:r>
            <a:r>
              <a:rPr lang="en-US" baseline="-25000" dirty="0">
                <a:ea typeface="Papyrus"/>
                <a:cs typeface="Papyrus"/>
              </a:rPr>
              <a:t>e</a:t>
            </a:r>
            <a:r>
              <a:rPr lang="en-US" dirty="0">
                <a:ea typeface="Papyrus"/>
                <a:cs typeface="Papyrus"/>
              </a:rPr>
              <a:t> ds</a:t>
            </a:r>
            <a:r>
              <a:rPr lang="en-US" baseline="-25000" dirty="0">
                <a:ea typeface="Papyrus"/>
                <a:cs typeface="Papyrus"/>
              </a:rPr>
              <a:t>0</a:t>
            </a:r>
            <a:r>
              <a:rPr lang="en-US" dirty="0">
                <a:ea typeface="Papyrus"/>
                <a:cs typeface="Papyrus"/>
              </a:rPr>
              <a:t> = 40.3/f</a:t>
            </a:r>
            <a:r>
              <a:rPr lang="en-US" baseline="30000" dirty="0">
                <a:ea typeface="Papyrus"/>
                <a:cs typeface="Papyrus"/>
              </a:rPr>
              <a:t>2</a:t>
            </a:r>
            <a:r>
              <a:rPr lang="en-US" dirty="0">
                <a:ea typeface="Papyrus"/>
                <a:cs typeface="Papyrus"/>
              </a:rPr>
              <a:t> TEC</a:t>
            </a:r>
          </a:p>
          <a:p>
            <a:pPr lvl="2"/>
            <a:r>
              <a:rPr lang="en-US" dirty="0">
                <a:ea typeface="Papyrus"/>
                <a:cs typeface="Papyrus"/>
              </a:rPr>
              <a:t>Where TEC = ∫N</a:t>
            </a:r>
            <a:r>
              <a:rPr lang="en-US" baseline="-25000" dirty="0">
                <a:ea typeface="Papyrus"/>
                <a:cs typeface="Papyrus"/>
              </a:rPr>
              <a:t>e</a:t>
            </a:r>
            <a:r>
              <a:rPr lang="en-US" dirty="0">
                <a:ea typeface="Papyrus"/>
                <a:cs typeface="Papyrus"/>
              </a:rPr>
              <a:t> ds</a:t>
            </a:r>
            <a:r>
              <a:rPr lang="en-US" baseline="-25000" dirty="0">
                <a:ea typeface="Papyrus"/>
                <a:cs typeface="Papyrus"/>
              </a:rPr>
              <a:t>0</a:t>
            </a:r>
            <a:r>
              <a:rPr lang="en-US" dirty="0">
                <a:ea typeface="Papyrus"/>
                <a:cs typeface="Papyrus"/>
              </a:rPr>
              <a:t> is the total electron content</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r>
              <a:rPr lang="en-US"/>
              <a:t>Ionospheric Delay</a:t>
            </a:r>
          </a:p>
        </p:txBody>
      </p:sp>
      <p:sp>
        <p:nvSpPr>
          <p:cNvPr id="21507" name="Rectangle 3"/>
          <p:cNvSpPr>
            <a:spLocks noGrp="1" noChangeArrowheads="1"/>
          </p:cNvSpPr>
          <p:nvPr>
            <p:ph type="body" idx="1"/>
          </p:nvPr>
        </p:nvSpPr>
        <p:spPr/>
        <p:txBody>
          <a:bodyPr/>
          <a:lstStyle/>
          <a:p>
            <a:r>
              <a:rPr lang="en-US"/>
              <a:t>Still need to know TEC</a:t>
            </a:r>
          </a:p>
          <a:p>
            <a:r>
              <a:rPr lang="en-US"/>
              <a:t>Can either</a:t>
            </a:r>
          </a:p>
          <a:p>
            <a:pPr lvl="1"/>
            <a:r>
              <a:rPr lang="en-US"/>
              <a:t>Measure using observations</a:t>
            </a:r>
          </a:p>
          <a:p>
            <a:pPr lvl="1"/>
            <a:r>
              <a:rPr lang="en-US"/>
              <a:t>Estimate using models</a:t>
            </a:r>
          </a:p>
          <a:p>
            <a:r>
              <a:rPr lang="en-US"/>
              <a:t>Note that with data on 2 frequencies, estimates of the unknowns can be made</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68292" name="Rectangle 4"/>
          <p:cNvSpPr>
            <a:spLocks noGrp="1" noChangeArrowheads="1"/>
          </p:cNvSpPr>
          <p:nvPr>
            <p:ph type="title"/>
          </p:nvPr>
        </p:nvSpPr>
        <p:spPr>
          <a:xfrm>
            <a:off x="0" y="0"/>
            <a:ext cx="9144000" cy="685800"/>
          </a:xfrm>
        </p:spPr>
        <p:txBody>
          <a:bodyPr>
            <a:normAutofit fontScale="90000"/>
          </a:bodyPr>
          <a:lstStyle/>
          <a:p>
            <a:pPr algn="ctr"/>
            <a:r>
              <a:rPr lang="en-US" sz="2200" dirty="0"/>
              <a:t>Latitudinal Variation of the </a:t>
            </a:r>
            <a:r>
              <a:rPr lang="en-US" sz="2200" dirty="0" smtClean="0"/>
              <a:t>Ionosphere A </a:t>
            </a:r>
            <a:r>
              <a:rPr lang="en-US" sz="2200" dirty="0"/>
              <a:t>Concern at </a:t>
            </a:r>
            <a:r>
              <a:rPr lang="en-US" sz="2200" dirty="0">
                <a:solidFill>
                  <a:srgbClr val="CC3300"/>
                </a:solidFill>
              </a:rPr>
              <a:t>Low and Mid Latitudes</a:t>
            </a:r>
          </a:p>
        </p:txBody>
      </p:sp>
      <p:sp>
        <p:nvSpPr>
          <p:cNvPr id="268294" name="Rectangle 6"/>
          <p:cNvSpPr>
            <a:spLocks noGrp="1" noChangeArrowheads="1"/>
          </p:cNvSpPr>
          <p:nvPr>
            <p:ph type="body" sz="half" idx="2"/>
          </p:nvPr>
        </p:nvSpPr>
        <p:spPr>
          <a:xfrm>
            <a:off x="1752600" y="5791200"/>
            <a:ext cx="5334000" cy="609600"/>
          </a:xfrm>
          <a:noFill/>
          <a:ln w="19050">
            <a:solidFill>
              <a:schemeClr val="tx1"/>
            </a:solidFill>
          </a:ln>
        </p:spPr>
        <p:txBody>
          <a:bodyPr/>
          <a:lstStyle/>
          <a:p>
            <a:pPr algn="ctr">
              <a:lnSpc>
                <a:spcPct val="80000"/>
              </a:lnSpc>
              <a:buFontTx/>
              <a:buNone/>
            </a:pPr>
            <a:r>
              <a:rPr lang="en-US" sz="2000"/>
              <a:t>Most of blue areas are not a concern for the Faraday rotation effect at L-band</a:t>
            </a:r>
          </a:p>
        </p:txBody>
      </p:sp>
      <p:pic>
        <p:nvPicPr>
          <p:cNvPr id="268295" name="Picture 7" descr="mpk81hdbentnasa031027_1930_1945"/>
          <p:cNvPicPr>
            <a:picLocks noChangeAspect="1" noChangeArrowheads="1"/>
          </p:cNvPicPr>
          <p:nvPr/>
        </p:nvPicPr>
        <p:blipFill>
          <a:blip r:embed="rId2"/>
          <a:srcRect/>
          <a:stretch>
            <a:fillRect/>
          </a:stretch>
        </p:blipFill>
        <p:spPr bwMode="auto">
          <a:xfrm>
            <a:off x="76200" y="762000"/>
            <a:ext cx="8001000" cy="4422775"/>
          </a:xfrm>
          <a:prstGeom prst="rect">
            <a:avLst/>
          </a:prstGeom>
          <a:noFill/>
        </p:spPr>
      </p:pic>
      <p:sp>
        <p:nvSpPr>
          <p:cNvPr id="268298" name="Text Box 10"/>
          <p:cNvSpPr txBox="1">
            <a:spLocks noChangeArrowheads="1"/>
          </p:cNvSpPr>
          <p:nvPr/>
        </p:nvSpPr>
        <p:spPr bwMode="auto">
          <a:xfrm>
            <a:off x="2552592" y="5378450"/>
            <a:ext cx="1846479" cy="338554"/>
          </a:xfrm>
          <a:prstGeom prst="rect">
            <a:avLst/>
          </a:prstGeom>
          <a:noFill/>
          <a:ln w="12700">
            <a:noFill/>
            <a:miter lim="800000"/>
            <a:headEnd/>
            <a:tailEnd/>
          </a:ln>
          <a:effectLst/>
        </p:spPr>
        <p:txBody>
          <a:bodyPr wrap="none">
            <a:prstTxWarp prst="textNoShape">
              <a:avLst/>
            </a:prstTxWarp>
            <a:spAutoFit/>
          </a:bodyPr>
          <a:lstStyle/>
          <a:p>
            <a:r>
              <a:rPr lang="en-US" sz="1600" b="1" dirty="0">
                <a:solidFill>
                  <a:srgbClr val="CC3300"/>
                </a:solidFill>
                <a:latin typeface="Papyrus"/>
              </a:rPr>
              <a:t>Dawn (ascending)</a:t>
            </a:r>
          </a:p>
        </p:txBody>
      </p:sp>
      <p:sp>
        <p:nvSpPr>
          <p:cNvPr id="268299" name="Text Box 11"/>
          <p:cNvSpPr txBox="1">
            <a:spLocks noChangeArrowheads="1"/>
          </p:cNvSpPr>
          <p:nvPr/>
        </p:nvSpPr>
        <p:spPr bwMode="auto">
          <a:xfrm>
            <a:off x="5486400" y="5410200"/>
            <a:ext cx="2001838" cy="336550"/>
          </a:xfrm>
          <a:prstGeom prst="rect">
            <a:avLst/>
          </a:prstGeom>
          <a:noFill/>
          <a:ln w="12700">
            <a:noFill/>
            <a:miter lim="800000"/>
            <a:headEnd/>
            <a:tailEnd/>
          </a:ln>
          <a:effectLst/>
        </p:spPr>
        <p:txBody>
          <a:bodyPr wrap="none">
            <a:prstTxWarp prst="textNoShape">
              <a:avLst/>
            </a:prstTxWarp>
            <a:spAutoFit/>
          </a:bodyPr>
          <a:lstStyle/>
          <a:p>
            <a:r>
              <a:rPr lang="en-US" sz="1600" b="1" dirty="0">
                <a:solidFill>
                  <a:srgbClr val="CC3300"/>
                </a:solidFill>
                <a:latin typeface="Papyrus"/>
              </a:rPr>
              <a:t>Dusk (descending)</a:t>
            </a:r>
          </a:p>
        </p:txBody>
      </p:sp>
      <p:sp>
        <p:nvSpPr>
          <p:cNvPr id="268300" name="Line 12"/>
          <p:cNvSpPr>
            <a:spLocks noChangeShapeType="1"/>
          </p:cNvSpPr>
          <p:nvPr/>
        </p:nvSpPr>
        <p:spPr bwMode="auto">
          <a:xfrm flipV="1">
            <a:off x="2911475" y="5105400"/>
            <a:ext cx="0" cy="304800"/>
          </a:xfrm>
          <a:prstGeom prst="line">
            <a:avLst/>
          </a:prstGeom>
          <a:noFill/>
          <a:ln w="57150">
            <a:solidFill>
              <a:srgbClr val="CC3300"/>
            </a:solidFill>
            <a:round/>
            <a:headEnd/>
            <a:tailEnd type="triangle" w="med" len="med"/>
          </a:ln>
          <a:effectLst/>
        </p:spPr>
        <p:txBody>
          <a:bodyPr>
            <a:prstTxWarp prst="textNoShape">
              <a:avLst/>
            </a:prstTxWarp>
          </a:bodyPr>
          <a:lstStyle/>
          <a:p>
            <a:endParaRPr lang="en-US" dirty="0">
              <a:latin typeface="Papyrus"/>
            </a:endParaRPr>
          </a:p>
        </p:txBody>
      </p:sp>
      <p:sp>
        <p:nvSpPr>
          <p:cNvPr id="268301" name="Line 13"/>
          <p:cNvSpPr>
            <a:spLocks noChangeShapeType="1"/>
          </p:cNvSpPr>
          <p:nvPr/>
        </p:nvSpPr>
        <p:spPr bwMode="auto">
          <a:xfrm flipV="1">
            <a:off x="5867400" y="5105400"/>
            <a:ext cx="0" cy="304800"/>
          </a:xfrm>
          <a:prstGeom prst="line">
            <a:avLst/>
          </a:prstGeom>
          <a:noFill/>
          <a:ln w="57150">
            <a:solidFill>
              <a:srgbClr val="CC3300"/>
            </a:solidFill>
            <a:round/>
            <a:headEnd/>
            <a:tailEnd type="triangle" w="med" len="med"/>
          </a:ln>
          <a:effectLst/>
        </p:spPr>
        <p:txBody>
          <a:bodyPr>
            <a:prstTxWarp prst="textNoShape">
              <a:avLst/>
            </a:prstTxWarp>
          </a:bodyPr>
          <a:lstStyle/>
          <a:p>
            <a:endParaRPr lang="en-US" dirty="0">
              <a:latin typeface="Papyrus"/>
            </a:endParaRPr>
          </a:p>
        </p:txBody>
      </p:sp>
      <p:sp>
        <p:nvSpPr>
          <p:cNvPr id="268304" name="Line 16"/>
          <p:cNvSpPr>
            <a:spLocks noChangeShapeType="1"/>
          </p:cNvSpPr>
          <p:nvPr/>
        </p:nvSpPr>
        <p:spPr bwMode="auto">
          <a:xfrm>
            <a:off x="8382000" y="3962400"/>
            <a:ext cx="304800" cy="0"/>
          </a:xfrm>
          <a:prstGeom prst="line">
            <a:avLst/>
          </a:prstGeom>
          <a:noFill/>
          <a:ln w="38100">
            <a:solidFill>
              <a:schemeClr val="accent2"/>
            </a:solidFill>
            <a:round/>
            <a:headEnd/>
            <a:tailEnd/>
          </a:ln>
          <a:effectLst/>
        </p:spPr>
        <p:txBody>
          <a:bodyPr>
            <a:prstTxWarp prst="textNoShape">
              <a:avLst/>
            </a:prstTxWarp>
          </a:bodyPr>
          <a:lstStyle/>
          <a:p>
            <a:endParaRPr lang="en-US" dirty="0">
              <a:latin typeface="Papyrus"/>
            </a:endParaRPr>
          </a:p>
        </p:txBody>
      </p:sp>
      <p:sp>
        <p:nvSpPr>
          <p:cNvPr id="268305" name="Line 17"/>
          <p:cNvSpPr>
            <a:spLocks noChangeShapeType="1"/>
          </p:cNvSpPr>
          <p:nvPr/>
        </p:nvSpPr>
        <p:spPr bwMode="auto">
          <a:xfrm flipV="1">
            <a:off x="8534400" y="3962400"/>
            <a:ext cx="0" cy="533400"/>
          </a:xfrm>
          <a:prstGeom prst="line">
            <a:avLst/>
          </a:prstGeom>
          <a:noFill/>
          <a:ln w="38100">
            <a:solidFill>
              <a:srgbClr val="1619FD"/>
            </a:solidFill>
            <a:round/>
            <a:headEnd/>
            <a:tailEnd type="triangle" w="med" len="med"/>
          </a:ln>
          <a:effectLst/>
        </p:spPr>
        <p:txBody>
          <a:bodyPr>
            <a:prstTxWarp prst="textNoShape">
              <a:avLst/>
            </a:prstTxWarp>
          </a:bodyPr>
          <a:lstStyle/>
          <a:p>
            <a:endParaRPr lang="en-US" dirty="0">
              <a:latin typeface="Papyrus"/>
            </a:endParaRPr>
          </a:p>
        </p:txBody>
      </p:sp>
      <p:sp>
        <p:nvSpPr>
          <p:cNvPr id="268306" name="Line 18"/>
          <p:cNvSpPr>
            <a:spLocks noChangeShapeType="1"/>
          </p:cNvSpPr>
          <p:nvPr/>
        </p:nvSpPr>
        <p:spPr bwMode="auto">
          <a:xfrm>
            <a:off x="8382000" y="4495800"/>
            <a:ext cx="304800" cy="0"/>
          </a:xfrm>
          <a:prstGeom prst="line">
            <a:avLst/>
          </a:prstGeom>
          <a:noFill/>
          <a:ln w="38100">
            <a:solidFill>
              <a:srgbClr val="1619FD"/>
            </a:solidFill>
            <a:round/>
            <a:headEnd/>
            <a:tailEnd/>
          </a:ln>
          <a:effectLst/>
        </p:spPr>
        <p:txBody>
          <a:bodyPr>
            <a:prstTxWarp prst="textNoShape">
              <a:avLst/>
            </a:prstTxWarp>
          </a:bodyPr>
          <a:lstStyle/>
          <a:p>
            <a:endParaRPr lang="en-US" dirty="0">
              <a:latin typeface="Papyrus"/>
            </a:endParaRPr>
          </a:p>
        </p:txBody>
      </p:sp>
      <p:sp>
        <p:nvSpPr>
          <p:cNvPr id="268307" name="Line 19"/>
          <p:cNvSpPr>
            <a:spLocks noChangeShapeType="1"/>
          </p:cNvSpPr>
          <p:nvPr/>
        </p:nvSpPr>
        <p:spPr bwMode="auto">
          <a:xfrm flipV="1">
            <a:off x="8534400" y="3429000"/>
            <a:ext cx="0" cy="533400"/>
          </a:xfrm>
          <a:prstGeom prst="line">
            <a:avLst/>
          </a:prstGeom>
          <a:noFill/>
          <a:ln w="38100">
            <a:solidFill>
              <a:schemeClr val="accent2"/>
            </a:solidFill>
            <a:round/>
            <a:headEnd/>
            <a:tailEnd type="triangle" w="med" len="med"/>
          </a:ln>
          <a:effectLst/>
        </p:spPr>
        <p:txBody>
          <a:bodyPr>
            <a:prstTxWarp prst="textNoShape">
              <a:avLst/>
            </a:prstTxWarp>
          </a:bodyPr>
          <a:lstStyle/>
          <a:p>
            <a:endParaRPr lang="en-US" dirty="0">
              <a:latin typeface="Papyrus"/>
            </a:endParaRPr>
          </a:p>
        </p:txBody>
      </p:sp>
      <p:sp>
        <p:nvSpPr>
          <p:cNvPr id="268308" name="Text Box 20"/>
          <p:cNvSpPr txBox="1">
            <a:spLocks noChangeArrowheads="1"/>
          </p:cNvSpPr>
          <p:nvPr/>
        </p:nvSpPr>
        <p:spPr bwMode="auto">
          <a:xfrm>
            <a:off x="8633771" y="4201180"/>
            <a:ext cx="428322" cy="523220"/>
          </a:xfrm>
          <a:prstGeom prst="rect">
            <a:avLst/>
          </a:prstGeom>
          <a:noFill/>
          <a:ln w="12700">
            <a:noFill/>
            <a:miter lim="800000"/>
            <a:headEnd/>
            <a:tailEnd/>
          </a:ln>
          <a:effectLst/>
        </p:spPr>
        <p:txBody>
          <a:bodyPr wrap="none">
            <a:prstTxWarp prst="textNoShape">
              <a:avLst/>
            </a:prstTxWarp>
            <a:spAutoFit/>
          </a:bodyPr>
          <a:lstStyle/>
          <a:p>
            <a:r>
              <a:rPr lang="en-US" b="1" dirty="0">
                <a:latin typeface="Papyrus"/>
              </a:rPr>
              <a:t>P</a:t>
            </a:r>
          </a:p>
        </p:txBody>
      </p:sp>
      <p:sp>
        <p:nvSpPr>
          <p:cNvPr id="268309" name="Text Box 21"/>
          <p:cNvSpPr txBox="1">
            <a:spLocks noChangeArrowheads="1"/>
          </p:cNvSpPr>
          <p:nvPr/>
        </p:nvSpPr>
        <p:spPr bwMode="auto">
          <a:xfrm>
            <a:off x="8633039" y="3489325"/>
            <a:ext cx="415498" cy="523220"/>
          </a:xfrm>
          <a:prstGeom prst="rect">
            <a:avLst/>
          </a:prstGeom>
          <a:noFill/>
          <a:ln w="12700">
            <a:noFill/>
            <a:miter lim="800000"/>
            <a:headEnd/>
            <a:tailEnd/>
          </a:ln>
          <a:effectLst/>
        </p:spPr>
        <p:txBody>
          <a:bodyPr wrap="none">
            <a:prstTxWarp prst="textNoShape">
              <a:avLst/>
            </a:prstTxWarp>
            <a:spAutoFit/>
          </a:bodyPr>
          <a:lstStyle/>
          <a:p>
            <a:r>
              <a:rPr lang="en-US" b="1" dirty="0">
                <a:latin typeface="Papyrus"/>
              </a:rPr>
              <a:t>L</a:t>
            </a:r>
          </a:p>
        </p:txBody>
      </p:sp>
      <p:sp>
        <p:nvSpPr>
          <p:cNvPr id="268312" name="Text Box 24"/>
          <p:cNvSpPr txBox="1">
            <a:spLocks noChangeArrowheads="1"/>
          </p:cNvSpPr>
          <p:nvPr/>
        </p:nvSpPr>
        <p:spPr bwMode="auto">
          <a:xfrm>
            <a:off x="8001000" y="5019675"/>
            <a:ext cx="1066800" cy="847725"/>
          </a:xfrm>
          <a:prstGeom prst="rect">
            <a:avLst/>
          </a:prstGeom>
          <a:noFill/>
          <a:ln w="25400">
            <a:solidFill>
              <a:schemeClr val="tx1"/>
            </a:solidFill>
            <a:miter lim="800000"/>
            <a:headEnd/>
            <a:tailEnd/>
          </a:ln>
          <a:effectLst/>
        </p:spPr>
        <p:txBody>
          <a:bodyPr>
            <a:prstTxWarp prst="textNoShape">
              <a:avLst/>
            </a:prstTxWarp>
            <a:spAutoFit/>
          </a:bodyPr>
          <a:lstStyle/>
          <a:p>
            <a:r>
              <a:rPr lang="en-US" sz="1200" dirty="0">
                <a:latin typeface="Papyrus"/>
              </a:rPr>
              <a:t>Suborbital</a:t>
            </a:r>
          </a:p>
          <a:p>
            <a:r>
              <a:rPr lang="en-US" sz="1200" dirty="0">
                <a:latin typeface="Papyrus"/>
              </a:rPr>
              <a:t>&amp; slant path (45</a:t>
            </a:r>
            <a:r>
              <a:rPr lang="en-US" sz="1200" dirty="0">
                <a:latin typeface="Papyrus"/>
                <a:sym typeface="Symbol" charset="2"/>
              </a:rPr>
              <a:t>)</a:t>
            </a:r>
            <a:r>
              <a:rPr lang="en-US" sz="1200" dirty="0">
                <a:latin typeface="Papyrus"/>
              </a:rPr>
              <a:t> are considered</a:t>
            </a:r>
          </a:p>
        </p:txBody>
      </p:sp>
      <p:sp>
        <p:nvSpPr>
          <p:cNvPr id="268313" name="Oval 25"/>
          <p:cNvSpPr>
            <a:spLocks noChangeArrowheads="1"/>
          </p:cNvSpPr>
          <p:nvPr/>
        </p:nvSpPr>
        <p:spPr bwMode="auto">
          <a:xfrm>
            <a:off x="5029200" y="3733800"/>
            <a:ext cx="152400" cy="152400"/>
          </a:xfrm>
          <a:prstGeom prst="ellipse">
            <a:avLst/>
          </a:prstGeom>
          <a:solidFill>
            <a:srgbClr val="FF00FF"/>
          </a:solidFill>
          <a:ln w="12700">
            <a:solidFill>
              <a:schemeClr val="bg1"/>
            </a:solidFill>
            <a:round/>
            <a:headEnd/>
            <a:tailEnd/>
          </a:ln>
          <a:effectLst/>
        </p:spPr>
        <p:txBody>
          <a:bodyPr wrap="none" anchor="ctr">
            <a:prstTxWarp prst="textNoShape">
              <a:avLst/>
            </a:prstTxWarp>
          </a:bodyPr>
          <a:lstStyle/>
          <a:p>
            <a:endParaRPr lang="en-US" dirty="0">
              <a:latin typeface="Papyrus"/>
            </a:endParaRPr>
          </a:p>
        </p:txBody>
      </p:sp>
      <p:sp>
        <p:nvSpPr>
          <p:cNvPr id="268314" name="Oval 26"/>
          <p:cNvSpPr>
            <a:spLocks noChangeArrowheads="1"/>
          </p:cNvSpPr>
          <p:nvPr/>
        </p:nvSpPr>
        <p:spPr bwMode="auto">
          <a:xfrm>
            <a:off x="5029200" y="3429000"/>
            <a:ext cx="152400" cy="152400"/>
          </a:xfrm>
          <a:prstGeom prst="ellipse">
            <a:avLst/>
          </a:prstGeom>
          <a:solidFill>
            <a:srgbClr val="FF00FF"/>
          </a:solidFill>
          <a:ln w="12700">
            <a:solidFill>
              <a:schemeClr val="bg1"/>
            </a:solidFill>
            <a:round/>
            <a:headEnd/>
            <a:tailEnd/>
          </a:ln>
          <a:effectLst/>
        </p:spPr>
        <p:txBody>
          <a:bodyPr wrap="none" anchor="ctr">
            <a:prstTxWarp prst="textNoShape">
              <a:avLst/>
            </a:prstTxWarp>
          </a:bodyPr>
          <a:lstStyle/>
          <a:p>
            <a:endParaRPr lang="en-US" dirty="0">
              <a:latin typeface="Papyrus"/>
            </a:endParaRPr>
          </a:p>
        </p:txBody>
      </p:sp>
      <p:sp>
        <p:nvSpPr>
          <p:cNvPr id="268315" name="Oval 27"/>
          <p:cNvSpPr>
            <a:spLocks noChangeArrowheads="1"/>
          </p:cNvSpPr>
          <p:nvPr/>
        </p:nvSpPr>
        <p:spPr bwMode="auto">
          <a:xfrm>
            <a:off x="4953000" y="3048000"/>
            <a:ext cx="152400" cy="152400"/>
          </a:xfrm>
          <a:prstGeom prst="ellipse">
            <a:avLst/>
          </a:prstGeom>
          <a:solidFill>
            <a:srgbClr val="FF00FF"/>
          </a:solidFill>
          <a:ln w="12700">
            <a:solidFill>
              <a:schemeClr val="bg1"/>
            </a:solidFill>
            <a:round/>
            <a:headEnd/>
            <a:tailEnd/>
          </a:ln>
          <a:effectLst/>
        </p:spPr>
        <p:txBody>
          <a:bodyPr wrap="none" anchor="ctr">
            <a:prstTxWarp prst="textNoShape">
              <a:avLst/>
            </a:prstTxWarp>
          </a:bodyPr>
          <a:lstStyle/>
          <a:p>
            <a:endParaRPr lang="en-US" dirty="0">
              <a:latin typeface="Papyrus"/>
            </a:endParaRPr>
          </a:p>
        </p:txBody>
      </p:sp>
      <p:sp>
        <p:nvSpPr>
          <p:cNvPr id="268316" name="Oval 28"/>
          <p:cNvSpPr>
            <a:spLocks noChangeArrowheads="1"/>
          </p:cNvSpPr>
          <p:nvPr/>
        </p:nvSpPr>
        <p:spPr bwMode="auto">
          <a:xfrm>
            <a:off x="4648200" y="2362200"/>
            <a:ext cx="152400" cy="152400"/>
          </a:xfrm>
          <a:prstGeom prst="ellipse">
            <a:avLst/>
          </a:prstGeom>
          <a:solidFill>
            <a:srgbClr val="FF00FF"/>
          </a:solidFill>
          <a:ln w="12700">
            <a:solidFill>
              <a:schemeClr val="bg1"/>
            </a:solidFill>
            <a:round/>
            <a:headEnd/>
            <a:tailEnd/>
          </a:ln>
          <a:effectLst/>
        </p:spPr>
        <p:txBody>
          <a:bodyPr wrap="none" anchor="ctr">
            <a:prstTxWarp prst="textNoShape">
              <a:avLst/>
            </a:prstTxWarp>
          </a:bodyPr>
          <a:lstStyle/>
          <a:p>
            <a:endParaRPr lang="en-US" dirty="0">
              <a:latin typeface="Papyrus"/>
            </a:endParaRPr>
          </a:p>
        </p:txBody>
      </p:sp>
      <p:sp>
        <p:nvSpPr>
          <p:cNvPr id="268317" name="Oval 29"/>
          <p:cNvSpPr>
            <a:spLocks noChangeArrowheads="1"/>
          </p:cNvSpPr>
          <p:nvPr/>
        </p:nvSpPr>
        <p:spPr bwMode="auto">
          <a:xfrm>
            <a:off x="3733800" y="1981200"/>
            <a:ext cx="152400" cy="152400"/>
          </a:xfrm>
          <a:prstGeom prst="ellipse">
            <a:avLst/>
          </a:prstGeom>
          <a:solidFill>
            <a:srgbClr val="FF00FF"/>
          </a:solidFill>
          <a:ln w="12700">
            <a:solidFill>
              <a:schemeClr val="bg1"/>
            </a:solidFill>
            <a:round/>
            <a:headEnd/>
            <a:tailEnd/>
          </a:ln>
          <a:effectLst/>
        </p:spPr>
        <p:txBody>
          <a:bodyPr wrap="none" anchor="ctr">
            <a:prstTxWarp prst="textNoShape">
              <a:avLst/>
            </a:prstTxWarp>
          </a:bodyPr>
          <a:lstStyle/>
          <a:p>
            <a:endParaRPr lang="en-US" dirty="0">
              <a:latin typeface="Papyrus"/>
            </a:endParaRPr>
          </a:p>
        </p:txBody>
      </p:sp>
      <p:sp>
        <p:nvSpPr>
          <p:cNvPr id="268318" name="Oval 30"/>
          <p:cNvSpPr>
            <a:spLocks noChangeArrowheads="1"/>
          </p:cNvSpPr>
          <p:nvPr/>
        </p:nvSpPr>
        <p:spPr bwMode="auto">
          <a:xfrm>
            <a:off x="6858000" y="990600"/>
            <a:ext cx="128588" cy="152400"/>
          </a:xfrm>
          <a:prstGeom prst="ellipse">
            <a:avLst/>
          </a:prstGeom>
          <a:solidFill>
            <a:srgbClr val="FF00FF"/>
          </a:solidFill>
          <a:ln w="12700">
            <a:solidFill>
              <a:schemeClr val="bg1"/>
            </a:solidFill>
            <a:round/>
            <a:headEnd/>
            <a:tailEnd/>
          </a:ln>
          <a:effectLst/>
        </p:spPr>
        <p:txBody>
          <a:bodyPr wrap="none" anchor="ctr">
            <a:prstTxWarp prst="textNoShape">
              <a:avLst/>
            </a:prstTxWarp>
          </a:bodyPr>
          <a:lstStyle/>
          <a:p>
            <a:endParaRPr lang="en-US" dirty="0">
              <a:latin typeface="Papyrus"/>
            </a:endParaRPr>
          </a:p>
        </p:txBody>
      </p:sp>
      <p:sp>
        <p:nvSpPr>
          <p:cNvPr id="268319" name="Text Box 31"/>
          <p:cNvSpPr txBox="1">
            <a:spLocks noChangeArrowheads="1"/>
          </p:cNvSpPr>
          <p:nvPr/>
        </p:nvSpPr>
        <p:spPr bwMode="auto">
          <a:xfrm>
            <a:off x="7162800" y="457200"/>
            <a:ext cx="1981200" cy="646331"/>
          </a:xfrm>
          <a:prstGeom prst="rect">
            <a:avLst/>
          </a:prstGeom>
          <a:noFill/>
          <a:ln w="12700">
            <a:noFill/>
            <a:miter lim="800000"/>
            <a:headEnd/>
            <a:tailEnd/>
          </a:ln>
          <a:effectLst/>
        </p:spPr>
        <p:txBody>
          <a:bodyPr>
            <a:prstTxWarp prst="textNoShape">
              <a:avLst/>
            </a:prstTxWarp>
            <a:spAutoFit/>
          </a:bodyPr>
          <a:lstStyle/>
          <a:p>
            <a:r>
              <a:rPr lang="en-US" sz="1200" b="1" dirty="0">
                <a:latin typeface="Papyrus"/>
              </a:rPr>
              <a:t>Locations where some detailed </a:t>
            </a:r>
            <a:r>
              <a:rPr lang="en-US" sz="1200" b="1" dirty="0" err="1">
                <a:latin typeface="Papyrus"/>
              </a:rPr>
              <a:t>ionospheric</a:t>
            </a:r>
            <a:r>
              <a:rPr lang="en-US" sz="1200" b="1" dirty="0">
                <a:latin typeface="Papyrus"/>
              </a:rPr>
              <a:t> </a:t>
            </a:r>
          </a:p>
          <a:p>
            <a:r>
              <a:rPr lang="en-US" sz="1200" b="1" dirty="0">
                <a:latin typeface="Papyrus"/>
              </a:rPr>
              <a:t>effects are assessed</a:t>
            </a:r>
          </a:p>
        </p:txBody>
      </p:sp>
      <p:sp>
        <p:nvSpPr>
          <p:cNvPr id="268320" name="Text Box 32"/>
          <p:cNvSpPr txBox="1">
            <a:spLocks noChangeArrowheads="1"/>
          </p:cNvSpPr>
          <p:nvPr/>
        </p:nvSpPr>
        <p:spPr bwMode="auto">
          <a:xfrm>
            <a:off x="76200" y="5334000"/>
            <a:ext cx="1447800" cy="1095375"/>
          </a:xfrm>
          <a:prstGeom prst="rect">
            <a:avLst/>
          </a:prstGeom>
          <a:noFill/>
          <a:ln w="25400">
            <a:solidFill>
              <a:srgbClr val="CC3300"/>
            </a:solidFill>
            <a:miter lim="800000"/>
            <a:headEnd/>
            <a:tailEnd/>
          </a:ln>
          <a:effectLst/>
        </p:spPr>
        <p:txBody>
          <a:bodyPr>
            <a:prstTxWarp prst="textNoShape">
              <a:avLst/>
            </a:prstTxWarp>
            <a:spAutoFit/>
          </a:bodyPr>
          <a:lstStyle/>
          <a:p>
            <a:r>
              <a:rPr lang="en-US" sz="1600" dirty="0">
                <a:latin typeface="Papyrus"/>
              </a:rPr>
              <a:t>A year similar to the target launch year - 2014</a:t>
            </a:r>
          </a:p>
        </p:txBody>
      </p:sp>
      <p:sp>
        <p:nvSpPr>
          <p:cNvPr id="268322" name="Text Box 34"/>
          <p:cNvSpPr txBox="1">
            <a:spLocks noChangeArrowheads="1"/>
          </p:cNvSpPr>
          <p:nvPr/>
        </p:nvSpPr>
        <p:spPr bwMode="auto">
          <a:xfrm>
            <a:off x="8338521" y="3276600"/>
            <a:ext cx="915635" cy="523220"/>
          </a:xfrm>
          <a:prstGeom prst="rect">
            <a:avLst/>
          </a:prstGeom>
          <a:noFill/>
          <a:ln w="12700">
            <a:noFill/>
            <a:miter lim="800000"/>
            <a:headEnd/>
            <a:tailEnd/>
          </a:ln>
          <a:effectLst/>
        </p:spPr>
        <p:txBody>
          <a:bodyPr wrap="none">
            <a:prstTxWarp prst="textNoShape">
              <a:avLst/>
            </a:prstTxWarp>
            <a:spAutoFit/>
          </a:bodyPr>
          <a:lstStyle/>
          <a:p>
            <a:r>
              <a:rPr lang="en-US" dirty="0">
                <a:latin typeface="Papyrus"/>
              </a:rPr>
              <a:t>FRE</a:t>
            </a:r>
          </a:p>
        </p:txBody>
      </p:sp>
      <p:sp>
        <p:nvSpPr>
          <p:cNvPr id="28" name="Footer Placeholder 6"/>
          <p:cNvSpPr txBox="1">
            <a:spLocks/>
          </p:cNvSpPr>
          <p:nvPr/>
        </p:nvSpPr>
        <p:spPr>
          <a:xfrm>
            <a:off x="228600" y="6515100"/>
            <a:ext cx="762000" cy="266700"/>
          </a:xfrm>
          <a:prstGeom prst="rect">
            <a:avLst/>
          </a:prstGeom>
        </p:spPr>
        <p:txBody>
          <a:bodyPr vert="horz"/>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smtClean="0">
                <a:ln>
                  <a:noFill/>
                </a:ln>
                <a:solidFill>
                  <a:schemeClr val="tx1"/>
                </a:solidFill>
                <a:effectLst/>
                <a:uLnTx/>
                <a:uFillTx/>
                <a:latin typeface="Papyrus"/>
                <a:ea typeface="Papyrus"/>
                <a:cs typeface="Papyrus"/>
              </a:rPr>
              <a:t>Pi, 2006</a:t>
            </a:r>
            <a:endParaRPr kumimoji="0" lang="en-US" sz="1200" b="1" i="0" u="none" strike="noStrike" kern="1200" cap="none" spc="0" normalizeH="0" baseline="0" noProof="0" dirty="0">
              <a:ln>
                <a:noFill/>
              </a:ln>
              <a:solidFill>
                <a:schemeClr val="tx1"/>
              </a:solidFill>
              <a:effectLst/>
              <a:uLnTx/>
              <a:uFillTx/>
              <a:latin typeface="Papyrus"/>
              <a:ea typeface="Papyrus"/>
              <a:cs typeface="Papyrus"/>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08226" name="Rectangle 2"/>
          <p:cNvSpPr>
            <a:spLocks noGrp="1" noChangeArrowheads="1"/>
          </p:cNvSpPr>
          <p:nvPr>
            <p:ph type="title"/>
          </p:nvPr>
        </p:nvSpPr>
        <p:spPr>
          <a:xfrm>
            <a:off x="0" y="0"/>
            <a:ext cx="9144000" cy="685800"/>
          </a:xfrm>
        </p:spPr>
        <p:txBody>
          <a:bodyPr>
            <a:normAutofit/>
          </a:bodyPr>
          <a:lstStyle/>
          <a:p>
            <a:r>
              <a:rPr lang="en-US" sz="2200" dirty="0"/>
              <a:t>TEC Reduces Significantly</a:t>
            </a:r>
            <a:r>
              <a:rPr lang="en-US" sz="2200" dirty="0" smtClean="0"/>
              <a:t>  in </a:t>
            </a:r>
            <a:r>
              <a:rPr lang="en-US" sz="2200" dirty="0"/>
              <a:t>Low Solar Activity Years</a:t>
            </a:r>
          </a:p>
        </p:txBody>
      </p:sp>
      <p:pic>
        <p:nvPicPr>
          <p:cNvPr id="308229" name="Picture 5" descr="060806_2200_2215"/>
          <p:cNvPicPr>
            <a:picLocks noChangeAspect="1" noChangeArrowheads="1"/>
          </p:cNvPicPr>
          <p:nvPr/>
        </p:nvPicPr>
        <p:blipFill>
          <a:blip r:embed="rId3"/>
          <a:srcRect/>
          <a:stretch>
            <a:fillRect/>
          </a:stretch>
        </p:blipFill>
        <p:spPr bwMode="auto">
          <a:xfrm>
            <a:off x="76200" y="665162"/>
            <a:ext cx="8001000" cy="4211638"/>
          </a:xfrm>
          <a:prstGeom prst="rect">
            <a:avLst/>
          </a:prstGeom>
          <a:noFill/>
        </p:spPr>
      </p:pic>
      <p:sp>
        <p:nvSpPr>
          <p:cNvPr id="308231" name="Line 7"/>
          <p:cNvSpPr>
            <a:spLocks noChangeShapeType="1"/>
          </p:cNvSpPr>
          <p:nvPr/>
        </p:nvSpPr>
        <p:spPr bwMode="auto">
          <a:xfrm flipV="1">
            <a:off x="8382000" y="3124200"/>
            <a:ext cx="0" cy="533400"/>
          </a:xfrm>
          <a:prstGeom prst="line">
            <a:avLst/>
          </a:prstGeom>
          <a:noFill/>
          <a:ln w="38100">
            <a:solidFill>
              <a:srgbClr val="1619FD"/>
            </a:solidFill>
            <a:round/>
            <a:headEnd/>
            <a:tailEnd type="triangle" w="med" len="med"/>
          </a:ln>
          <a:effectLst/>
        </p:spPr>
        <p:txBody>
          <a:bodyPr>
            <a:prstTxWarp prst="textNoShape">
              <a:avLst/>
            </a:prstTxWarp>
          </a:bodyPr>
          <a:lstStyle/>
          <a:p>
            <a:endParaRPr lang="en-US" dirty="0">
              <a:latin typeface="Papyrus"/>
            </a:endParaRPr>
          </a:p>
        </p:txBody>
      </p:sp>
      <p:sp>
        <p:nvSpPr>
          <p:cNvPr id="308232" name="Line 8"/>
          <p:cNvSpPr>
            <a:spLocks noChangeShapeType="1"/>
          </p:cNvSpPr>
          <p:nvPr/>
        </p:nvSpPr>
        <p:spPr bwMode="auto">
          <a:xfrm>
            <a:off x="8229600" y="3657600"/>
            <a:ext cx="304800" cy="0"/>
          </a:xfrm>
          <a:prstGeom prst="line">
            <a:avLst/>
          </a:prstGeom>
          <a:noFill/>
          <a:ln w="38100">
            <a:solidFill>
              <a:srgbClr val="1619FD"/>
            </a:solidFill>
            <a:round/>
            <a:headEnd/>
            <a:tailEnd/>
          </a:ln>
          <a:effectLst/>
        </p:spPr>
        <p:txBody>
          <a:bodyPr>
            <a:prstTxWarp prst="textNoShape">
              <a:avLst/>
            </a:prstTxWarp>
          </a:bodyPr>
          <a:lstStyle/>
          <a:p>
            <a:endParaRPr lang="en-US" dirty="0">
              <a:latin typeface="Papyrus"/>
            </a:endParaRPr>
          </a:p>
        </p:txBody>
      </p:sp>
      <p:sp>
        <p:nvSpPr>
          <p:cNvPr id="308234" name="Text Box 10"/>
          <p:cNvSpPr txBox="1">
            <a:spLocks noChangeArrowheads="1"/>
          </p:cNvSpPr>
          <p:nvPr/>
        </p:nvSpPr>
        <p:spPr bwMode="auto">
          <a:xfrm>
            <a:off x="8481371" y="3211513"/>
            <a:ext cx="428322" cy="523220"/>
          </a:xfrm>
          <a:prstGeom prst="rect">
            <a:avLst/>
          </a:prstGeom>
          <a:noFill/>
          <a:ln w="12700">
            <a:noFill/>
            <a:miter lim="800000"/>
            <a:headEnd/>
            <a:tailEnd/>
          </a:ln>
          <a:effectLst/>
        </p:spPr>
        <p:txBody>
          <a:bodyPr wrap="none">
            <a:prstTxWarp prst="textNoShape">
              <a:avLst/>
            </a:prstTxWarp>
            <a:spAutoFit/>
          </a:bodyPr>
          <a:lstStyle/>
          <a:p>
            <a:r>
              <a:rPr lang="en-US" b="1" dirty="0">
                <a:latin typeface="Papyrus"/>
              </a:rPr>
              <a:t>P</a:t>
            </a:r>
          </a:p>
        </p:txBody>
      </p:sp>
      <p:sp>
        <p:nvSpPr>
          <p:cNvPr id="308237" name="Text Box 13"/>
          <p:cNvSpPr txBox="1">
            <a:spLocks noChangeArrowheads="1"/>
          </p:cNvSpPr>
          <p:nvPr/>
        </p:nvSpPr>
        <p:spPr bwMode="auto">
          <a:xfrm>
            <a:off x="8077200" y="4267200"/>
            <a:ext cx="1066800" cy="847725"/>
          </a:xfrm>
          <a:prstGeom prst="rect">
            <a:avLst/>
          </a:prstGeom>
          <a:noFill/>
          <a:ln w="25400">
            <a:solidFill>
              <a:schemeClr val="tx1"/>
            </a:solidFill>
            <a:miter lim="800000"/>
            <a:headEnd/>
            <a:tailEnd/>
          </a:ln>
          <a:effectLst/>
        </p:spPr>
        <p:txBody>
          <a:bodyPr>
            <a:prstTxWarp prst="textNoShape">
              <a:avLst/>
            </a:prstTxWarp>
            <a:spAutoFit/>
          </a:bodyPr>
          <a:lstStyle/>
          <a:p>
            <a:r>
              <a:rPr lang="en-US" sz="1200" dirty="0">
                <a:latin typeface="Papyrus"/>
              </a:rPr>
              <a:t>Suborbital</a:t>
            </a:r>
          </a:p>
          <a:p>
            <a:r>
              <a:rPr lang="en-US" sz="1200" dirty="0">
                <a:latin typeface="Papyrus"/>
              </a:rPr>
              <a:t>&amp; slant path (45</a:t>
            </a:r>
            <a:r>
              <a:rPr lang="en-US" sz="1200" dirty="0">
                <a:latin typeface="Papyrus"/>
                <a:sym typeface="Symbol" charset="2"/>
              </a:rPr>
              <a:t>)</a:t>
            </a:r>
            <a:r>
              <a:rPr lang="en-US" sz="1200" dirty="0">
                <a:latin typeface="Papyrus"/>
              </a:rPr>
              <a:t> are considered</a:t>
            </a:r>
          </a:p>
        </p:txBody>
      </p:sp>
      <p:sp>
        <p:nvSpPr>
          <p:cNvPr id="308238" name="Text Box 14"/>
          <p:cNvSpPr txBox="1">
            <a:spLocks noChangeArrowheads="1"/>
          </p:cNvSpPr>
          <p:nvPr/>
        </p:nvSpPr>
        <p:spPr bwMode="auto">
          <a:xfrm>
            <a:off x="0" y="5334000"/>
            <a:ext cx="9144000" cy="1485535"/>
          </a:xfrm>
          <a:prstGeom prst="rect">
            <a:avLst/>
          </a:prstGeom>
          <a:noFill/>
          <a:ln w="25400">
            <a:solidFill>
              <a:schemeClr val="tx1"/>
            </a:solidFill>
            <a:miter lim="800000"/>
            <a:headEnd/>
            <a:tailEnd/>
          </a:ln>
          <a:effectLst/>
        </p:spPr>
        <p:txBody>
          <a:bodyPr wrap="square">
            <a:prstTxWarp prst="textNoShape">
              <a:avLst/>
            </a:prstTxWarp>
            <a:spAutoFit/>
          </a:bodyPr>
          <a:lstStyle/>
          <a:p>
            <a:pPr>
              <a:lnSpc>
                <a:spcPct val="80000"/>
              </a:lnSpc>
              <a:spcBef>
                <a:spcPct val="30000"/>
              </a:spcBef>
              <a:buClr>
                <a:schemeClr val="tx2"/>
              </a:buClr>
              <a:buSzPct val="100000"/>
            </a:pPr>
            <a:r>
              <a:rPr lang="en-US" b="1" dirty="0">
                <a:latin typeface="Papyrus"/>
              </a:rPr>
              <a:t>In low solar activity years (e.g., 2006), </a:t>
            </a:r>
            <a:r>
              <a:rPr lang="en-US" b="1" dirty="0" err="1">
                <a:latin typeface="Papyrus"/>
              </a:rPr>
              <a:t>ionospheric</a:t>
            </a:r>
            <a:r>
              <a:rPr lang="en-US" b="1" dirty="0">
                <a:latin typeface="Papyrus"/>
              </a:rPr>
              <a:t> TEC can be a </a:t>
            </a:r>
            <a:r>
              <a:rPr lang="en-US" b="1" dirty="0">
                <a:solidFill>
                  <a:srgbClr val="1619FD"/>
                </a:solidFill>
                <a:latin typeface="Papyrus"/>
              </a:rPr>
              <a:t>factor of 5 smaller</a:t>
            </a:r>
            <a:r>
              <a:rPr lang="en-US" dirty="0">
                <a:latin typeface="Papyrus"/>
              </a:rPr>
              <a:t> </a:t>
            </a:r>
            <a:r>
              <a:rPr lang="en-US" b="1" dirty="0">
                <a:latin typeface="Papyrus"/>
              </a:rPr>
              <a:t>than in high activity years, and </a:t>
            </a:r>
            <a:r>
              <a:rPr lang="en-US" dirty="0">
                <a:latin typeface="Papyrus"/>
              </a:rPr>
              <a:t> </a:t>
            </a:r>
            <a:r>
              <a:rPr lang="en-US" b="1" dirty="0">
                <a:solidFill>
                  <a:srgbClr val="CC3300"/>
                </a:solidFill>
                <a:latin typeface="Papyrus"/>
              </a:rPr>
              <a:t>the Faraday rotation effects on L-band SAR will be reduced to minimum</a:t>
            </a:r>
            <a:r>
              <a:rPr lang="en-US" b="1" dirty="0">
                <a:latin typeface="Papyrus"/>
              </a:rPr>
              <a:t>.</a:t>
            </a:r>
          </a:p>
        </p:txBody>
      </p:sp>
      <p:sp>
        <p:nvSpPr>
          <p:cNvPr id="308239" name="Line 15"/>
          <p:cNvSpPr>
            <a:spLocks noChangeShapeType="1"/>
          </p:cNvSpPr>
          <p:nvPr/>
        </p:nvSpPr>
        <p:spPr bwMode="auto">
          <a:xfrm>
            <a:off x="8229600" y="1905000"/>
            <a:ext cx="304800" cy="0"/>
          </a:xfrm>
          <a:prstGeom prst="line">
            <a:avLst/>
          </a:prstGeom>
          <a:noFill/>
          <a:ln w="38100">
            <a:solidFill>
              <a:schemeClr val="accent2"/>
            </a:solidFill>
            <a:round/>
            <a:headEnd/>
            <a:tailEnd/>
          </a:ln>
          <a:effectLst/>
        </p:spPr>
        <p:txBody>
          <a:bodyPr>
            <a:prstTxWarp prst="textNoShape">
              <a:avLst/>
            </a:prstTxWarp>
          </a:bodyPr>
          <a:lstStyle/>
          <a:p>
            <a:endParaRPr lang="en-US" dirty="0">
              <a:latin typeface="Papyrus"/>
            </a:endParaRPr>
          </a:p>
        </p:txBody>
      </p:sp>
      <p:sp>
        <p:nvSpPr>
          <p:cNvPr id="308240" name="Line 16"/>
          <p:cNvSpPr>
            <a:spLocks noChangeShapeType="1"/>
          </p:cNvSpPr>
          <p:nvPr/>
        </p:nvSpPr>
        <p:spPr bwMode="auto">
          <a:xfrm flipV="1">
            <a:off x="8382000" y="1371600"/>
            <a:ext cx="0" cy="533400"/>
          </a:xfrm>
          <a:prstGeom prst="line">
            <a:avLst/>
          </a:prstGeom>
          <a:noFill/>
          <a:ln w="38100">
            <a:solidFill>
              <a:schemeClr val="accent2"/>
            </a:solidFill>
            <a:round/>
            <a:headEnd/>
            <a:tailEnd type="triangle" w="med" len="med"/>
          </a:ln>
          <a:effectLst/>
        </p:spPr>
        <p:txBody>
          <a:bodyPr>
            <a:prstTxWarp prst="textNoShape">
              <a:avLst/>
            </a:prstTxWarp>
          </a:bodyPr>
          <a:lstStyle/>
          <a:p>
            <a:endParaRPr lang="en-US" dirty="0">
              <a:latin typeface="Papyrus"/>
            </a:endParaRPr>
          </a:p>
        </p:txBody>
      </p:sp>
      <p:sp>
        <p:nvSpPr>
          <p:cNvPr id="308241" name="Text Box 17"/>
          <p:cNvSpPr txBox="1">
            <a:spLocks noChangeArrowheads="1"/>
          </p:cNvSpPr>
          <p:nvPr/>
        </p:nvSpPr>
        <p:spPr bwMode="auto">
          <a:xfrm>
            <a:off x="8480639" y="1431925"/>
            <a:ext cx="415498" cy="523220"/>
          </a:xfrm>
          <a:prstGeom prst="rect">
            <a:avLst/>
          </a:prstGeom>
          <a:noFill/>
          <a:ln w="12700">
            <a:noFill/>
            <a:miter lim="800000"/>
            <a:headEnd/>
            <a:tailEnd/>
          </a:ln>
          <a:effectLst/>
        </p:spPr>
        <p:txBody>
          <a:bodyPr wrap="none">
            <a:prstTxWarp prst="textNoShape">
              <a:avLst/>
            </a:prstTxWarp>
            <a:spAutoFit/>
          </a:bodyPr>
          <a:lstStyle/>
          <a:p>
            <a:r>
              <a:rPr lang="en-US" b="1" dirty="0">
                <a:latin typeface="Papyrus"/>
              </a:rPr>
              <a:t>L</a:t>
            </a:r>
          </a:p>
        </p:txBody>
      </p:sp>
      <p:sp>
        <p:nvSpPr>
          <p:cNvPr id="308242" name="Text Box 18"/>
          <p:cNvSpPr txBox="1">
            <a:spLocks noChangeArrowheads="1"/>
          </p:cNvSpPr>
          <p:nvPr/>
        </p:nvSpPr>
        <p:spPr bwMode="auto">
          <a:xfrm>
            <a:off x="8153400" y="2362200"/>
            <a:ext cx="914400" cy="523220"/>
          </a:xfrm>
          <a:prstGeom prst="rect">
            <a:avLst/>
          </a:prstGeom>
          <a:noFill/>
          <a:ln w="12700">
            <a:noFill/>
            <a:miter lim="800000"/>
            <a:headEnd/>
            <a:tailEnd/>
          </a:ln>
          <a:effectLst/>
        </p:spPr>
        <p:txBody>
          <a:bodyPr wrap="square">
            <a:prstTxWarp prst="textNoShape">
              <a:avLst/>
            </a:prstTxWarp>
            <a:spAutoFit/>
          </a:bodyPr>
          <a:lstStyle/>
          <a:p>
            <a:r>
              <a:rPr lang="en-US" dirty="0">
                <a:latin typeface="Papyrus"/>
              </a:rPr>
              <a:t>FRE</a:t>
            </a:r>
          </a:p>
        </p:txBody>
      </p:sp>
      <p:sp>
        <p:nvSpPr>
          <p:cNvPr id="308243" name="Line 19"/>
          <p:cNvSpPr>
            <a:spLocks noChangeShapeType="1"/>
          </p:cNvSpPr>
          <p:nvPr/>
        </p:nvSpPr>
        <p:spPr bwMode="auto">
          <a:xfrm flipV="1">
            <a:off x="2593975" y="4899025"/>
            <a:ext cx="0" cy="304800"/>
          </a:xfrm>
          <a:prstGeom prst="line">
            <a:avLst/>
          </a:prstGeom>
          <a:noFill/>
          <a:ln w="57150">
            <a:solidFill>
              <a:srgbClr val="CC3300"/>
            </a:solidFill>
            <a:round/>
            <a:headEnd/>
            <a:tailEnd type="triangle" w="med" len="med"/>
          </a:ln>
          <a:effectLst/>
        </p:spPr>
        <p:txBody>
          <a:bodyPr>
            <a:prstTxWarp prst="textNoShape">
              <a:avLst/>
            </a:prstTxWarp>
          </a:bodyPr>
          <a:lstStyle/>
          <a:p>
            <a:endParaRPr lang="en-US" dirty="0">
              <a:latin typeface="Papyrus"/>
            </a:endParaRPr>
          </a:p>
        </p:txBody>
      </p:sp>
      <p:sp>
        <p:nvSpPr>
          <p:cNvPr id="308244" name="Line 20"/>
          <p:cNvSpPr>
            <a:spLocks noChangeShapeType="1"/>
          </p:cNvSpPr>
          <p:nvPr/>
        </p:nvSpPr>
        <p:spPr bwMode="auto">
          <a:xfrm flipV="1">
            <a:off x="5572125" y="4892675"/>
            <a:ext cx="0" cy="304800"/>
          </a:xfrm>
          <a:prstGeom prst="line">
            <a:avLst/>
          </a:prstGeom>
          <a:noFill/>
          <a:ln w="57150">
            <a:solidFill>
              <a:srgbClr val="CC3300"/>
            </a:solidFill>
            <a:round/>
            <a:headEnd/>
            <a:tailEnd type="triangle" w="med" len="med"/>
          </a:ln>
          <a:effectLst/>
        </p:spPr>
        <p:txBody>
          <a:bodyPr>
            <a:prstTxWarp prst="textNoShape">
              <a:avLst/>
            </a:prstTxWarp>
          </a:bodyPr>
          <a:lstStyle/>
          <a:p>
            <a:endParaRPr lang="en-US" dirty="0">
              <a:latin typeface="Papyrus"/>
            </a:endParaRPr>
          </a:p>
        </p:txBody>
      </p:sp>
      <p:sp>
        <p:nvSpPr>
          <p:cNvPr id="17" name="Footer Placeholder 6"/>
          <p:cNvSpPr txBox="1">
            <a:spLocks/>
          </p:cNvSpPr>
          <p:nvPr/>
        </p:nvSpPr>
        <p:spPr>
          <a:xfrm>
            <a:off x="228600" y="6515100"/>
            <a:ext cx="762000" cy="266700"/>
          </a:xfrm>
          <a:prstGeom prst="rect">
            <a:avLst/>
          </a:prstGeom>
        </p:spPr>
        <p:txBody>
          <a:bodyPr vert="horz"/>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smtClean="0">
                <a:ln>
                  <a:noFill/>
                </a:ln>
                <a:solidFill>
                  <a:schemeClr val="tx1"/>
                </a:solidFill>
                <a:effectLst/>
                <a:uLnTx/>
                <a:uFillTx/>
                <a:latin typeface="Papyrus"/>
                <a:ea typeface="Papyrus"/>
                <a:cs typeface="Papyrus"/>
              </a:rPr>
              <a:t>Pi, 2006</a:t>
            </a:r>
            <a:endParaRPr kumimoji="0" lang="en-US" sz="1200" b="1" i="0" u="none" strike="noStrike" kern="1200" cap="none" spc="0" normalizeH="0" baseline="0" noProof="0" dirty="0">
              <a:ln>
                <a:noFill/>
              </a:ln>
              <a:solidFill>
                <a:schemeClr val="tx1"/>
              </a:solidFill>
              <a:effectLst/>
              <a:uLnTx/>
              <a:uFillTx/>
              <a:latin typeface="Papyrus"/>
              <a:ea typeface="Papyrus"/>
              <a:cs typeface="Papyrus"/>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30754" name="Rectangle 2"/>
          <p:cNvSpPr>
            <a:spLocks noGrp="1" noChangeArrowheads="1"/>
          </p:cNvSpPr>
          <p:nvPr>
            <p:ph type="title"/>
          </p:nvPr>
        </p:nvSpPr>
        <p:spPr>
          <a:xfrm>
            <a:off x="457200" y="198438"/>
            <a:ext cx="8229600" cy="563562"/>
          </a:xfrm>
        </p:spPr>
        <p:txBody>
          <a:bodyPr/>
          <a:lstStyle/>
          <a:p>
            <a:r>
              <a:rPr lang="en-US" sz="2000" dirty="0"/>
              <a:t>The Solar Cycle Phase of the Target Launch Year</a:t>
            </a:r>
          </a:p>
        </p:txBody>
      </p:sp>
      <p:graphicFrame>
        <p:nvGraphicFramePr>
          <p:cNvPr id="330794" name="Group 42"/>
          <p:cNvGraphicFramePr>
            <a:graphicFrameLocks noGrp="1"/>
          </p:cNvGraphicFramePr>
          <p:nvPr>
            <p:ph sz="half" idx="2"/>
          </p:nvPr>
        </p:nvGraphicFramePr>
        <p:xfrm>
          <a:off x="990600" y="5475288"/>
          <a:ext cx="7391400" cy="925513"/>
        </p:xfrm>
        <a:graphic>
          <a:graphicData uri="http://schemas.openxmlformats.org/drawingml/2006/table">
            <a:tbl>
              <a:tblPr/>
              <a:tblGrid>
                <a:gridCol w="1231900"/>
                <a:gridCol w="1231900"/>
                <a:gridCol w="1231900"/>
                <a:gridCol w="1231900"/>
                <a:gridCol w="1231900"/>
                <a:gridCol w="1231900"/>
              </a:tblGrid>
              <a:tr h="463550">
                <a:tc>
                  <a:txBody>
                    <a:bodyPr/>
                    <a:lstStyle/>
                    <a:p>
                      <a:pPr marL="0" marR="0" lvl="0" indent="0" algn="l" defTabSz="914400" rtl="0" eaLnBrk="0" fontAlgn="base" latinLnBrk="0" hangingPunct="0">
                        <a:lnSpc>
                          <a:spcPct val="90000"/>
                        </a:lnSpc>
                        <a:spcBef>
                          <a:spcPct val="30000"/>
                        </a:spcBef>
                        <a:spcAft>
                          <a:spcPct val="0"/>
                        </a:spcAft>
                        <a:buClr>
                          <a:schemeClr val="tx2"/>
                        </a:buClr>
                        <a:buSzPct val="100000"/>
                        <a:buFontTx/>
                        <a:buNone/>
                        <a:tabLst/>
                      </a:pPr>
                      <a:r>
                        <a:rPr kumimoji="0" lang="en-US" sz="1200" b="1" i="0" u="none" strike="noStrike" cap="none" normalizeH="0" baseline="0">
                          <a:ln>
                            <a:noFill/>
                          </a:ln>
                          <a:solidFill>
                            <a:schemeClr val="tx1"/>
                          </a:solidFill>
                          <a:effectLst/>
                          <a:latin typeface="Arial" charset="0"/>
                        </a:rPr>
                        <a:t>Sunspot Maximum</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90000"/>
                        </a:lnSpc>
                        <a:spcBef>
                          <a:spcPct val="30000"/>
                        </a:spcBef>
                        <a:spcAft>
                          <a:spcPct val="0"/>
                        </a:spcAft>
                        <a:buClr>
                          <a:schemeClr val="tx2"/>
                        </a:buClr>
                        <a:buSzPct val="100000"/>
                        <a:buFontTx/>
                        <a:buNone/>
                        <a:tabLst/>
                      </a:pPr>
                      <a:r>
                        <a:rPr kumimoji="0" lang="en-US" sz="1200" b="1" i="0" u="none" strike="noStrike" cap="none" normalizeH="0" baseline="0">
                          <a:ln>
                            <a:noFill/>
                          </a:ln>
                          <a:solidFill>
                            <a:schemeClr val="tx1"/>
                          </a:solidFill>
                          <a:effectLst/>
                          <a:latin typeface="Arial" charset="0"/>
                        </a:rPr>
                        <a:t>1979</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90000"/>
                        </a:lnSpc>
                        <a:spcBef>
                          <a:spcPct val="30000"/>
                        </a:spcBef>
                        <a:spcAft>
                          <a:spcPct val="0"/>
                        </a:spcAft>
                        <a:buClr>
                          <a:schemeClr val="tx2"/>
                        </a:buClr>
                        <a:buSzPct val="100000"/>
                        <a:buFontTx/>
                        <a:buNone/>
                        <a:tabLst/>
                      </a:pPr>
                      <a:r>
                        <a:rPr kumimoji="0" lang="en-US" sz="1200" b="1" i="0" u="none" strike="noStrike" cap="none" normalizeH="0" baseline="0">
                          <a:ln>
                            <a:noFill/>
                          </a:ln>
                          <a:solidFill>
                            <a:schemeClr val="tx1"/>
                          </a:solidFill>
                          <a:effectLst/>
                          <a:latin typeface="Arial" charset="0"/>
                        </a:rPr>
                        <a:t>1990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90000"/>
                        </a:lnSpc>
                        <a:spcBef>
                          <a:spcPct val="30000"/>
                        </a:spcBef>
                        <a:spcAft>
                          <a:spcPct val="0"/>
                        </a:spcAft>
                        <a:buClr>
                          <a:schemeClr val="tx2"/>
                        </a:buClr>
                        <a:buSzPct val="100000"/>
                        <a:buFontTx/>
                        <a:buNone/>
                        <a:tabLst/>
                      </a:pPr>
                      <a:r>
                        <a:rPr kumimoji="0" lang="en-US" sz="1200" b="1" i="0" u="none" strike="noStrike" cap="none" normalizeH="0" baseline="0">
                          <a:ln>
                            <a:noFill/>
                          </a:ln>
                          <a:solidFill>
                            <a:schemeClr val="tx1"/>
                          </a:solidFill>
                          <a:effectLst/>
                          <a:latin typeface="Arial" charset="0"/>
                        </a:rPr>
                        <a:t>2001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90000"/>
                        </a:lnSpc>
                        <a:spcBef>
                          <a:spcPct val="30000"/>
                        </a:spcBef>
                        <a:spcAft>
                          <a:spcPct val="0"/>
                        </a:spcAft>
                        <a:buClr>
                          <a:schemeClr val="tx2"/>
                        </a:buClr>
                        <a:buSzPct val="100000"/>
                        <a:buFontTx/>
                        <a:buNone/>
                        <a:tabLst/>
                      </a:pPr>
                      <a:r>
                        <a:rPr kumimoji="0" lang="en-US" sz="1200" b="1" i="0" u="none" strike="noStrike" cap="none" normalizeH="0" baseline="0">
                          <a:ln>
                            <a:noFill/>
                          </a:ln>
                          <a:solidFill>
                            <a:schemeClr val="tx1"/>
                          </a:solidFill>
                          <a:effectLst/>
                          <a:latin typeface="Arial" charset="0"/>
                        </a:rPr>
                        <a:t>2012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90000"/>
                        </a:lnSpc>
                        <a:spcBef>
                          <a:spcPct val="30000"/>
                        </a:spcBef>
                        <a:spcAft>
                          <a:spcPct val="0"/>
                        </a:spcAft>
                        <a:buClr>
                          <a:schemeClr val="tx2"/>
                        </a:buClr>
                        <a:buSzPct val="100000"/>
                        <a:buFontTx/>
                        <a:buNone/>
                        <a:tabLst/>
                      </a:pPr>
                      <a:r>
                        <a:rPr kumimoji="0" lang="en-US" sz="1200" b="1" i="0" u="none" strike="noStrike" cap="none" normalizeH="0" baseline="0">
                          <a:ln>
                            <a:noFill/>
                          </a:ln>
                          <a:solidFill>
                            <a:schemeClr val="tx1"/>
                          </a:solidFill>
                          <a:effectLst/>
                          <a:latin typeface="Arial" charset="0"/>
                        </a:rPr>
                        <a:t>2023</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61963">
                <a:tc>
                  <a:txBody>
                    <a:bodyPr/>
                    <a:lstStyle/>
                    <a:p>
                      <a:pPr marL="0" marR="0" lvl="0" indent="0" algn="l" defTabSz="914400" rtl="0" eaLnBrk="0" fontAlgn="base" latinLnBrk="0" hangingPunct="0">
                        <a:lnSpc>
                          <a:spcPct val="90000"/>
                        </a:lnSpc>
                        <a:spcBef>
                          <a:spcPct val="30000"/>
                        </a:spcBef>
                        <a:spcAft>
                          <a:spcPct val="0"/>
                        </a:spcAft>
                        <a:buClr>
                          <a:schemeClr val="tx2"/>
                        </a:buClr>
                        <a:buSzPct val="100000"/>
                        <a:buFontTx/>
                        <a:buNone/>
                        <a:tabLst/>
                      </a:pPr>
                      <a:r>
                        <a:rPr kumimoji="0" lang="en-US" sz="1200" b="1" i="0" u="none" strike="noStrike" cap="none" normalizeH="0" baseline="0">
                          <a:ln>
                            <a:noFill/>
                          </a:ln>
                          <a:solidFill>
                            <a:schemeClr val="tx1"/>
                          </a:solidFill>
                          <a:effectLst/>
                          <a:latin typeface="Arial" charset="0"/>
                        </a:rPr>
                        <a:t>Sunspot Minimum</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90000"/>
                        </a:lnSpc>
                        <a:spcBef>
                          <a:spcPct val="30000"/>
                        </a:spcBef>
                        <a:spcAft>
                          <a:spcPct val="0"/>
                        </a:spcAft>
                        <a:buClr>
                          <a:schemeClr val="tx2"/>
                        </a:buClr>
                        <a:buSzPct val="100000"/>
                        <a:buFontTx/>
                        <a:buNone/>
                        <a:tabLst/>
                      </a:pPr>
                      <a:r>
                        <a:rPr kumimoji="0" lang="en-US" sz="1200" b="1" i="0" u="none" strike="noStrike" cap="none" normalizeH="0" baseline="0">
                          <a:ln>
                            <a:noFill/>
                          </a:ln>
                          <a:solidFill>
                            <a:schemeClr val="tx1"/>
                          </a:solidFill>
                          <a:effectLst/>
                          <a:latin typeface="Arial" charset="0"/>
                        </a:rPr>
                        <a:t>1985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90000"/>
                        </a:lnSpc>
                        <a:spcBef>
                          <a:spcPct val="30000"/>
                        </a:spcBef>
                        <a:spcAft>
                          <a:spcPct val="0"/>
                        </a:spcAft>
                        <a:buClr>
                          <a:schemeClr val="tx2"/>
                        </a:buClr>
                        <a:buSzPct val="100000"/>
                        <a:buFontTx/>
                        <a:buNone/>
                        <a:tabLst/>
                      </a:pPr>
                      <a:r>
                        <a:rPr kumimoji="0" lang="en-US" sz="1200" b="1" i="0" u="none" strike="noStrike" cap="none" normalizeH="0" baseline="0">
                          <a:ln>
                            <a:noFill/>
                          </a:ln>
                          <a:solidFill>
                            <a:schemeClr val="tx1"/>
                          </a:solidFill>
                          <a:effectLst/>
                          <a:latin typeface="Arial" charset="0"/>
                        </a:rPr>
                        <a:t>1996</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90000"/>
                        </a:lnSpc>
                        <a:spcBef>
                          <a:spcPct val="30000"/>
                        </a:spcBef>
                        <a:spcAft>
                          <a:spcPct val="0"/>
                        </a:spcAft>
                        <a:buClr>
                          <a:schemeClr val="tx2"/>
                        </a:buClr>
                        <a:buSzPct val="100000"/>
                        <a:buFontTx/>
                        <a:buNone/>
                        <a:tabLst/>
                      </a:pPr>
                      <a:r>
                        <a:rPr kumimoji="0" lang="en-US" sz="1200" b="1" i="0" u="none" strike="noStrike" cap="none" normalizeH="0" baseline="0">
                          <a:ln>
                            <a:noFill/>
                          </a:ln>
                          <a:solidFill>
                            <a:schemeClr val="tx1"/>
                          </a:solidFill>
                          <a:effectLst/>
                          <a:latin typeface="Arial" charset="0"/>
                        </a:rPr>
                        <a:t>2007</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90000"/>
                        </a:lnSpc>
                        <a:spcBef>
                          <a:spcPct val="30000"/>
                        </a:spcBef>
                        <a:spcAft>
                          <a:spcPct val="0"/>
                        </a:spcAft>
                        <a:buClr>
                          <a:schemeClr val="tx2"/>
                        </a:buClr>
                        <a:buSzPct val="100000"/>
                        <a:buFontTx/>
                        <a:buNone/>
                        <a:tabLst/>
                      </a:pPr>
                      <a:r>
                        <a:rPr kumimoji="0" lang="en-US" sz="1200" b="1" i="0" u="none" strike="noStrike" cap="none" normalizeH="0" baseline="0">
                          <a:ln>
                            <a:noFill/>
                          </a:ln>
                          <a:solidFill>
                            <a:schemeClr val="tx1"/>
                          </a:solidFill>
                          <a:effectLst/>
                          <a:latin typeface="Arial" charset="0"/>
                        </a:rPr>
                        <a:t>2018</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90000"/>
                        </a:lnSpc>
                        <a:spcBef>
                          <a:spcPct val="30000"/>
                        </a:spcBef>
                        <a:spcAft>
                          <a:spcPct val="0"/>
                        </a:spcAft>
                        <a:buClr>
                          <a:schemeClr val="tx2"/>
                        </a:buClr>
                        <a:buSzPct val="100000"/>
                        <a:buFontTx/>
                        <a:buNone/>
                        <a:tabLst/>
                      </a:pPr>
                      <a:r>
                        <a:rPr kumimoji="0" lang="en-US" sz="1200" b="1" i="0" u="none" strike="noStrike" cap="none" normalizeH="0" baseline="0">
                          <a:ln>
                            <a:noFill/>
                          </a:ln>
                          <a:solidFill>
                            <a:schemeClr val="tx1"/>
                          </a:solidFill>
                          <a:effectLst/>
                          <a:latin typeface="Arial" charset="0"/>
                        </a:rPr>
                        <a:t>2029</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pic>
        <p:nvPicPr>
          <p:cNvPr id="330801" name="Picture 49" descr="f107_1965_2005"/>
          <p:cNvPicPr>
            <a:picLocks noChangeAspect="1" noChangeArrowheads="1"/>
          </p:cNvPicPr>
          <p:nvPr/>
        </p:nvPicPr>
        <p:blipFill>
          <a:blip r:embed="rId2"/>
          <a:srcRect/>
          <a:stretch>
            <a:fillRect/>
          </a:stretch>
        </p:blipFill>
        <p:spPr bwMode="auto">
          <a:xfrm>
            <a:off x="304800" y="977900"/>
            <a:ext cx="8539163" cy="4422775"/>
          </a:xfrm>
          <a:prstGeom prst="rect">
            <a:avLst/>
          </a:prstGeom>
          <a:noFill/>
        </p:spPr>
      </p:pic>
      <p:sp>
        <p:nvSpPr>
          <p:cNvPr id="330802" name="Text Box 50"/>
          <p:cNvSpPr txBox="1">
            <a:spLocks noChangeArrowheads="1"/>
          </p:cNvSpPr>
          <p:nvPr/>
        </p:nvSpPr>
        <p:spPr bwMode="auto">
          <a:xfrm>
            <a:off x="5486400" y="2773363"/>
            <a:ext cx="184150" cy="366712"/>
          </a:xfrm>
          <a:prstGeom prst="rect">
            <a:avLst/>
          </a:prstGeom>
          <a:noFill/>
          <a:ln w="9525">
            <a:noFill/>
            <a:miter lim="800000"/>
            <a:headEnd/>
            <a:tailEnd/>
          </a:ln>
          <a:effectLst/>
        </p:spPr>
        <p:txBody>
          <a:bodyPr wrap="none">
            <a:prstTxWarp prst="textNoShape">
              <a:avLst/>
            </a:prstTxWarp>
            <a:spAutoFit/>
          </a:bodyPr>
          <a:lstStyle/>
          <a:p>
            <a:pPr eaLnBrk="1" hangingPunct="1"/>
            <a:endParaRPr lang="en-US" sz="1800" dirty="0">
              <a:latin typeface="Papyrus"/>
            </a:endParaRPr>
          </a:p>
        </p:txBody>
      </p:sp>
      <p:sp>
        <p:nvSpPr>
          <p:cNvPr id="330803" name="Text Box 51"/>
          <p:cNvSpPr txBox="1">
            <a:spLocks noChangeArrowheads="1"/>
          </p:cNvSpPr>
          <p:nvPr/>
        </p:nvSpPr>
        <p:spPr bwMode="auto">
          <a:xfrm>
            <a:off x="5089525" y="2809875"/>
            <a:ext cx="184150" cy="366713"/>
          </a:xfrm>
          <a:prstGeom prst="rect">
            <a:avLst/>
          </a:prstGeom>
          <a:noFill/>
          <a:ln w="9525">
            <a:noFill/>
            <a:miter lim="800000"/>
            <a:headEnd/>
            <a:tailEnd/>
          </a:ln>
          <a:effectLst/>
        </p:spPr>
        <p:txBody>
          <a:bodyPr wrap="none">
            <a:prstTxWarp prst="textNoShape">
              <a:avLst/>
            </a:prstTxWarp>
            <a:spAutoFit/>
          </a:bodyPr>
          <a:lstStyle/>
          <a:p>
            <a:pPr eaLnBrk="1" hangingPunct="1"/>
            <a:endParaRPr lang="en-US" sz="1800" dirty="0">
              <a:latin typeface="Papyrus"/>
            </a:endParaRPr>
          </a:p>
        </p:txBody>
      </p:sp>
      <p:sp>
        <p:nvSpPr>
          <p:cNvPr id="330804" name="Line 52"/>
          <p:cNvSpPr>
            <a:spLocks noChangeShapeType="1"/>
          </p:cNvSpPr>
          <p:nvPr/>
        </p:nvSpPr>
        <p:spPr bwMode="auto">
          <a:xfrm>
            <a:off x="6934200" y="1905000"/>
            <a:ext cx="0" cy="1066800"/>
          </a:xfrm>
          <a:prstGeom prst="line">
            <a:avLst/>
          </a:prstGeom>
          <a:noFill/>
          <a:ln w="38100">
            <a:solidFill>
              <a:srgbClr val="CC3300"/>
            </a:solidFill>
            <a:round/>
            <a:headEnd/>
            <a:tailEnd type="triangle" w="med" len="med"/>
          </a:ln>
          <a:effectLst/>
        </p:spPr>
        <p:txBody>
          <a:bodyPr>
            <a:prstTxWarp prst="textNoShape">
              <a:avLst/>
            </a:prstTxWarp>
          </a:bodyPr>
          <a:lstStyle/>
          <a:p>
            <a:endParaRPr lang="en-US" dirty="0">
              <a:latin typeface="Papyrus"/>
            </a:endParaRPr>
          </a:p>
        </p:txBody>
      </p:sp>
      <p:sp>
        <p:nvSpPr>
          <p:cNvPr id="330805" name="Text Box 53"/>
          <p:cNvSpPr txBox="1">
            <a:spLocks noChangeArrowheads="1"/>
          </p:cNvSpPr>
          <p:nvPr/>
        </p:nvSpPr>
        <p:spPr bwMode="auto">
          <a:xfrm>
            <a:off x="3338094" y="1355725"/>
            <a:ext cx="3993401" cy="523220"/>
          </a:xfrm>
          <a:prstGeom prst="rect">
            <a:avLst/>
          </a:prstGeom>
          <a:noFill/>
          <a:ln w="12700">
            <a:noFill/>
            <a:miter lim="800000"/>
            <a:headEnd/>
            <a:tailEnd/>
          </a:ln>
          <a:effectLst/>
        </p:spPr>
        <p:txBody>
          <a:bodyPr wrap="none">
            <a:prstTxWarp prst="textNoShape">
              <a:avLst/>
            </a:prstTxWarp>
            <a:spAutoFit/>
          </a:bodyPr>
          <a:lstStyle/>
          <a:p>
            <a:pPr algn="ctr"/>
            <a:r>
              <a:rPr lang="en-US" b="1" dirty="0">
                <a:solidFill>
                  <a:srgbClr val="CC3300"/>
                </a:solidFill>
                <a:latin typeface="Papyrus"/>
              </a:rPr>
              <a:t>Back Projection of 2014</a:t>
            </a:r>
          </a:p>
        </p:txBody>
      </p:sp>
      <p:sp>
        <p:nvSpPr>
          <p:cNvPr id="330806" name="Line 54"/>
          <p:cNvSpPr>
            <a:spLocks noChangeShapeType="1"/>
          </p:cNvSpPr>
          <p:nvPr/>
        </p:nvSpPr>
        <p:spPr bwMode="auto">
          <a:xfrm>
            <a:off x="5334000" y="1905000"/>
            <a:ext cx="0" cy="1066800"/>
          </a:xfrm>
          <a:prstGeom prst="line">
            <a:avLst/>
          </a:prstGeom>
          <a:noFill/>
          <a:ln w="38100">
            <a:solidFill>
              <a:srgbClr val="CC3300"/>
            </a:solidFill>
            <a:round/>
            <a:headEnd/>
            <a:tailEnd type="triangle" w="med" len="med"/>
          </a:ln>
          <a:effectLst/>
        </p:spPr>
        <p:txBody>
          <a:bodyPr>
            <a:prstTxWarp prst="textNoShape">
              <a:avLst/>
            </a:prstTxWarp>
          </a:bodyPr>
          <a:lstStyle/>
          <a:p>
            <a:endParaRPr lang="en-US" dirty="0">
              <a:latin typeface="Papyrus"/>
            </a:endParaRPr>
          </a:p>
        </p:txBody>
      </p:sp>
      <p:sp>
        <p:nvSpPr>
          <p:cNvPr id="330807" name="Line 55"/>
          <p:cNvSpPr>
            <a:spLocks noChangeShapeType="1"/>
          </p:cNvSpPr>
          <p:nvPr/>
        </p:nvSpPr>
        <p:spPr bwMode="auto">
          <a:xfrm>
            <a:off x="3733800" y="1905000"/>
            <a:ext cx="0" cy="1066800"/>
          </a:xfrm>
          <a:prstGeom prst="line">
            <a:avLst/>
          </a:prstGeom>
          <a:noFill/>
          <a:ln w="38100">
            <a:solidFill>
              <a:srgbClr val="CC3300"/>
            </a:solidFill>
            <a:round/>
            <a:headEnd/>
            <a:tailEnd type="triangle" w="med" len="med"/>
          </a:ln>
          <a:effectLst/>
        </p:spPr>
        <p:txBody>
          <a:bodyPr>
            <a:prstTxWarp prst="textNoShape">
              <a:avLst/>
            </a:prstTxWarp>
          </a:bodyPr>
          <a:lstStyle/>
          <a:p>
            <a:endParaRPr lang="en-US" dirty="0">
              <a:latin typeface="Papyrus"/>
            </a:endParaRPr>
          </a:p>
        </p:txBody>
      </p:sp>
      <p:sp>
        <p:nvSpPr>
          <p:cNvPr id="13" name="Footer Placeholder 6"/>
          <p:cNvSpPr>
            <a:spLocks noGrp="1"/>
          </p:cNvSpPr>
          <p:nvPr>
            <p:ph type="ftr" sz="quarter" idx="11"/>
          </p:nvPr>
        </p:nvSpPr>
        <p:spPr>
          <a:xfrm>
            <a:off x="228600" y="6477000"/>
            <a:ext cx="762000" cy="266700"/>
          </a:xfrm>
        </p:spPr>
        <p:txBody>
          <a:bodyPr/>
          <a:lstStyle/>
          <a:p>
            <a:r>
              <a:rPr lang="en-US" dirty="0" smtClean="0">
                <a:solidFill>
                  <a:schemeClr val="tx1"/>
                </a:solidFill>
              </a:rPr>
              <a:t>Pi, 2006</a:t>
            </a:r>
            <a:endParaRPr lang="en-US" dirty="0">
              <a:solidFill>
                <a:schemeClr val="tx1"/>
              </a:solidFill>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Footer Placeholder 6"/>
          <p:cNvSpPr>
            <a:spLocks noGrp="1"/>
          </p:cNvSpPr>
          <p:nvPr>
            <p:ph type="ftr" sz="quarter" idx="11"/>
          </p:nvPr>
        </p:nvSpPr>
        <p:spPr>
          <a:xfrm>
            <a:off x="381000" y="6324600"/>
            <a:ext cx="762000" cy="266700"/>
          </a:xfrm>
        </p:spPr>
        <p:txBody>
          <a:bodyPr/>
          <a:lstStyle/>
          <a:p>
            <a:r>
              <a:rPr lang="en-US" dirty="0" smtClean="0">
                <a:solidFill>
                  <a:schemeClr val="tx1"/>
                </a:solidFill>
              </a:rPr>
              <a:t>Pi, 2006</a:t>
            </a:r>
            <a:endParaRPr lang="en-US" dirty="0">
              <a:solidFill>
                <a:schemeClr val="tx1"/>
              </a:solidFill>
            </a:endParaRPr>
          </a:p>
        </p:txBody>
      </p:sp>
      <p:sp>
        <p:nvSpPr>
          <p:cNvPr id="331779" name="Rectangle 3"/>
          <p:cNvSpPr>
            <a:spLocks noGrp="1" noChangeArrowheads="1"/>
          </p:cNvSpPr>
          <p:nvPr>
            <p:ph type="body" sz="half" idx="1"/>
          </p:nvPr>
        </p:nvSpPr>
        <p:spPr>
          <a:xfrm>
            <a:off x="152400" y="1219200"/>
            <a:ext cx="3810000" cy="4876800"/>
          </a:xfrm>
          <a:noFill/>
          <a:ln w="25400">
            <a:solidFill>
              <a:schemeClr val="tx1"/>
            </a:solidFill>
          </a:ln>
        </p:spPr>
        <p:txBody>
          <a:bodyPr/>
          <a:lstStyle/>
          <a:p>
            <a:pPr>
              <a:lnSpc>
                <a:spcPct val="80000"/>
              </a:lnSpc>
            </a:pPr>
            <a:r>
              <a:rPr lang="en-US" sz="2800" dirty="0"/>
              <a:t>Quiet ionosphere</a:t>
            </a:r>
          </a:p>
          <a:p>
            <a:pPr lvl="1">
              <a:lnSpc>
                <a:spcPct val="80000"/>
              </a:lnSpc>
            </a:pPr>
            <a:r>
              <a:rPr lang="en-US" dirty="0"/>
              <a:t>Smooth</a:t>
            </a:r>
          </a:p>
          <a:p>
            <a:pPr lvl="1">
              <a:lnSpc>
                <a:spcPct val="80000"/>
              </a:lnSpc>
            </a:pPr>
            <a:r>
              <a:rPr lang="en-US" dirty="0"/>
              <a:t>Small gradient</a:t>
            </a:r>
          </a:p>
          <a:p>
            <a:pPr>
              <a:lnSpc>
                <a:spcPct val="80000"/>
              </a:lnSpc>
            </a:pPr>
            <a:r>
              <a:rPr lang="en-US" sz="2800" dirty="0"/>
              <a:t>Disturbed  ionosphere</a:t>
            </a:r>
          </a:p>
          <a:p>
            <a:pPr lvl="1">
              <a:lnSpc>
                <a:spcPct val="80000"/>
              </a:lnSpc>
            </a:pPr>
            <a:r>
              <a:rPr lang="en-US" dirty="0"/>
              <a:t>Large gradient</a:t>
            </a:r>
          </a:p>
          <a:p>
            <a:pPr lvl="1">
              <a:lnSpc>
                <a:spcPct val="80000"/>
              </a:lnSpc>
            </a:pPr>
            <a:r>
              <a:rPr lang="en-US" dirty="0"/>
              <a:t>Curvature</a:t>
            </a:r>
          </a:p>
          <a:p>
            <a:pPr lvl="1">
              <a:lnSpc>
                <a:spcPct val="80000"/>
              </a:lnSpc>
            </a:pPr>
            <a:r>
              <a:rPr lang="en-US" dirty="0"/>
              <a:t>Irregular structures</a:t>
            </a:r>
          </a:p>
          <a:p>
            <a:pPr>
              <a:lnSpc>
                <a:spcPct val="80000"/>
              </a:lnSpc>
            </a:pPr>
            <a:r>
              <a:rPr lang="en-US" sz="2800" dirty="0">
                <a:solidFill>
                  <a:srgbClr val="1619FD"/>
                </a:solidFill>
              </a:rPr>
              <a:t>Adjacent drop showing 50 TECU difference</a:t>
            </a:r>
          </a:p>
        </p:txBody>
      </p:sp>
      <p:pic>
        <p:nvPicPr>
          <p:cNvPr id="331780" name="Picture 4" descr="map20000405_233000"/>
          <p:cNvPicPr>
            <a:picLocks noChangeAspect="1" noChangeArrowheads="1"/>
          </p:cNvPicPr>
          <p:nvPr/>
        </p:nvPicPr>
        <p:blipFill>
          <a:blip r:embed="rId2"/>
          <a:srcRect/>
          <a:stretch>
            <a:fillRect/>
          </a:stretch>
        </p:blipFill>
        <p:spPr bwMode="auto">
          <a:xfrm>
            <a:off x="4043362" y="990600"/>
            <a:ext cx="4948238" cy="2690813"/>
          </a:xfrm>
          <a:prstGeom prst="rect">
            <a:avLst/>
          </a:prstGeom>
          <a:noFill/>
          <a:effectLst>
            <a:outerShdw blurRad="63500" dist="107763" dir="2700000" algn="ctr" rotWithShape="0">
              <a:srgbClr val="000000">
                <a:alpha val="74998"/>
              </a:srgbClr>
            </a:outerShdw>
          </a:effectLst>
        </p:spPr>
      </p:pic>
      <p:pic>
        <p:nvPicPr>
          <p:cNvPr id="331781" name="Picture 5" descr="map20000406_233000"/>
          <p:cNvPicPr>
            <a:picLocks noChangeAspect="1" noChangeArrowheads="1"/>
          </p:cNvPicPr>
          <p:nvPr/>
        </p:nvPicPr>
        <p:blipFill>
          <a:blip r:embed="rId3"/>
          <a:srcRect/>
          <a:stretch>
            <a:fillRect/>
          </a:stretch>
        </p:blipFill>
        <p:spPr bwMode="auto">
          <a:xfrm>
            <a:off x="4041775" y="3709988"/>
            <a:ext cx="4949825" cy="2690812"/>
          </a:xfrm>
          <a:prstGeom prst="rect">
            <a:avLst/>
          </a:prstGeom>
          <a:noFill/>
          <a:effectLst>
            <a:outerShdw blurRad="63500" dist="107763" dir="2700000" algn="ctr" rotWithShape="0">
              <a:srgbClr val="000000">
                <a:alpha val="74998"/>
              </a:srgbClr>
            </a:outerShdw>
          </a:effectLst>
        </p:spPr>
      </p:pic>
      <p:sp>
        <p:nvSpPr>
          <p:cNvPr id="8" name="Rectangle 7"/>
          <p:cNvSpPr/>
          <p:nvPr/>
        </p:nvSpPr>
        <p:spPr>
          <a:xfrm>
            <a:off x="0" y="238780"/>
            <a:ext cx="9144000" cy="523220"/>
          </a:xfrm>
          <a:prstGeom prst="rect">
            <a:avLst/>
          </a:prstGeom>
        </p:spPr>
        <p:txBody>
          <a:bodyPr wrap="square">
            <a:spAutoFit/>
          </a:bodyPr>
          <a:lstStyle/>
          <a:p>
            <a:r>
              <a:rPr lang="en-US" b="0" dirty="0" err="1" smtClean="0">
                <a:latin typeface="Papyrus"/>
              </a:rPr>
              <a:t>Ionospheric</a:t>
            </a:r>
            <a:r>
              <a:rPr lang="en-US" b="0" dirty="0" smtClean="0">
                <a:latin typeface="Papyrus"/>
              </a:rPr>
              <a:t> Spatial Structures during Storms</a:t>
            </a:r>
            <a:endParaRPr lang="en-US" b="0" dirty="0">
              <a:latin typeface="Papyrus"/>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2731F37A-C01E-CB4F-886E-5B05B9F2F8B8}" type="slidenum">
              <a:rPr lang="en-US" smtClean="0"/>
              <a:pPr>
                <a:defRPr/>
              </a:pPr>
              <a:t>29</a:t>
            </a:fld>
            <a:endParaRPr lang="en-US"/>
          </a:p>
        </p:txBody>
      </p:sp>
      <p:sp>
        <p:nvSpPr>
          <p:cNvPr id="5" name="Text Box 3"/>
          <p:cNvSpPr txBox="1">
            <a:spLocks noChangeArrowheads="1"/>
          </p:cNvSpPr>
          <p:nvPr/>
        </p:nvSpPr>
        <p:spPr bwMode="auto">
          <a:xfrm>
            <a:off x="60325" y="6553200"/>
            <a:ext cx="1390124" cy="276999"/>
          </a:xfrm>
          <a:prstGeom prst="rect">
            <a:avLst/>
          </a:prstGeom>
          <a:noFill/>
          <a:ln w="9525">
            <a:noFill/>
            <a:miter lim="800000"/>
            <a:headEnd/>
            <a:tailEnd/>
          </a:ln>
        </p:spPr>
        <p:txBody>
          <a:bodyPr wrap="none">
            <a:prstTxWarp prst="textNoShape">
              <a:avLst/>
            </a:prstTxWarp>
            <a:spAutoFit/>
          </a:bodyPr>
          <a:lstStyle/>
          <a:p>
            <a:pPr algn="l"/>
            <a:r>
              <a:rPr lang="en-US" sz="1200" b="0" dirty="0" err="1" smtClean="0">
                <a:latin typeface="Papyrus"/>
                <a:ea typeface="Papyrus"/>
                <a:cs typeface="Papyrus"/>
              </a:rPr>
              <a:t>Ducic</a:t>
            </a:r>
            <a:r>
              <a:rPr lang="en-US" sz="1200" b="0" dirty="0" smtClean="0">
                <a:latin typeface="Papyrus"/>
                <a:ea typeface="Papyrus"/>
                <a:cs typeface="Papyrus"/>
              </a:rPr>
              <a:t> et al., 2003</a:t>
            </a:r>
            <a:endParaRPr lang="en-US" sz="1200" b="0" dirty="0">
              <a:latin typeface="Papyrus"/>
              <a:ea typeface="Papyrus"/>
              <a:cs typeface="Papyrus"/>
            </a:endParaRPr>
          </a:p>
        </p:txBody>
      </p:sp>
      <p:pic>
        <p:nvPicPr>
          <p:cNvPr id="7" name="Picture 6"/>
          <p:cNvPicPr>
            <a:picLocks noChangeAspect="1"/>
          </p:cNvPicPr>
          <p:nvPr/>
        </p:nvPicPr>
        <p:blipFill>
          <a:blip r:embed="rId2"/>
          <a:stretch>
            <a:fillRect/>
          </a:stretch>
        </p:blipFill>
        <p:spPr>
          <a:xfrm>
            <a:off x="152400" y="152400"/>
            <a:ext cx="5905500" cy="3276600"/>
          </a:xfrm>
          <a:prstGeom prst="rect">
            <a:avLst/>
          </a:prstGeom>
        </p:spPr>
      </p:pic>
      <p:pic>
        <p:nvPicPr>
          <p:cNvPr id="8" name="Picture 7"/>
          <p:cNvPicPr>
            <a:picLocks noChangeAspect="1"/>
          </p:cNvPicPr>
          <p:nvPr/>
        </p:nvPicPr>
        <p:blipFill>
          <a:blip r:embed="rId3"/>
          <a:stretch>
            <a:fillRect/>
          </a:stretch>
        </p:blipFill>
        <p:spPr>
          <a:xfrm>
            <a:off x="3581400" y="3581400"/>
            <a:ext cx="4775200" cy="2870200"/>
          </a:xfrm>
          <a:prstGeom prst="rect">
            <a:avLst/>
          </a:prstGeom>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6083" name="Text Box 3"/>
          <p:cNvSpPr txBox="1">
            <a:spLocks noChangeArrowheads="1"/>
          </p:cNvSpPr>
          <p:nvPr/>
        </p:nvSpPr>
        <p:spPr bwMode="auto">
          <a:xfrm>
            <a:off x="319088" y="228600"/>
            <a:ext cx="8561387" cy="400050"/>
          </a:xfrm>
          <a:prstGeom prst="rect">
            <a:avLst/>
          </a:prstGeom>
          <a:noFill/>
          <a:ln w="9525">
            <a:noFill/>
            <a:miter lim="800000"/>
            <a:headEnd/>
            <a:tailEnd/>
          </a:ln>
        </p:spPr>
        <p:txBody>
          <a:bodyPr>
            <a:prstTxWarp prst="textNoShape">
              <a:avLst/>
            </a:prstTxWarp>
            <a:spAutoFit/>
          </a:bodyPr>
          <a:lstStyle/>
          <a:p>
            <a:r>
              <a:rPr lang="en-US" sz="2000" dirty="0">
                <a:latin typeface="Papyrus"/>
              </a:rPr>
              <a:t>Does GPS make</a:t>
            </a:r>
            <a:r>
              <a:rPr lang="en-US" sz="2000" dirty="0" smtClean="0">
                <a:latin typeface="Papyrus"/>
              </a:rPr>
              <a:t> us </a:t>
            </a:r>
            <a:r>
              <a:rPr lang="en-US" sz="2000" dirty="0">
                <a:latin typeface="Papyrus"/>
              </a:rPr>
              <a:t>dumber…?</a:t>
            </a:r>
            <a:r>
              <a:rPr lang="en-US" sz="2000" b="1" dirty="0"/>
              <a:t> </a:t>
            </a:r>
          </a:p>
        </p:txBody>
      </p:sp>
      <p:pic>
        <p:nvPicPr>
          <p:cNvPr id="46085" name="Picture 6"/>
          <p:cNvPicPr>
            <a:picLocks noChangeAspect="1" noChangeArrowheads="1"/>
          </p:cNvPicPr>
          <p:nvPr/>
        </p:nvPicPr>
        <p:blipFill>
          <a:blip r:embed="rId2"/>
          <a:srcRect/>
          <a:stretch>
            <a:fillRect/>
          </a:stretch>
        </p:blipFill>
        <p:spPr bwMode="auto">
          <a:xfrm>
            <a:off x="2505075" y="2276475"/>
            <a:ext cx="2811463" cy="2008188"/>
          </a:xfrm>
          <a:prstGeom prst="rect">
            <a:avLst/>
          </a:prstGeom>
          <a:noFill/>
          <a:ln w="9525">
            <a:noFill/>
            <a:miter lim="800000"/>
            <a:headEnd/>
            <a:tailEnd/>
          </a:ln>
        </p:spPr>
      </p:pic>
      <p:pic>
        <p:nvPicPr>
          <p:cNvPr id="46086" name="Picture 7"/>
          <p:cNvPicPr>
            <a:picLocks noChangeAspect="1" noChangeArrowheads="1"/>
          </p:cNvPicPr>
          <p:nvPr/>
        </p:nvPicPr>
        <p:blipFill>
          <a:blip r:embed="rId3"/>
          <a:srcRect/>
          <a:stretch>
            <a:fillRect/>
          </a:stretch>
        </p:blipFill>
        <p:spPr bwMode="auto">
          <a:xfrm>
            <a:off x="5640388" y="1011238"/>
            <a:ext cx="2857500" cy="2857500"/>
          </a:xfrm>
          <a:prstGeom prst="rect">
            <a:avLst/>
          </a:prstGeom>
          <a:noFill/>
          <a:ln w="9525">
            <a:noFill/>
            <a:miter lim="800000"/>
            <a:headEnd/>
            <a:tailEnd/>
          </a:ln>
        </p:spPr>
      </p:pic>
      <p:sp>
        <p:nvSpPr>
          <p:cNvPr id="7" name="TextBox 4"/>
          <p:cNvSpPr txBox="1">
            <a:spLocks noChangeArrowheads="1"/>
          </p:cNvSpPr>
          <p:nvPr/>
        </p:nvSpPr>
        <p:spPr bwMode="auto">
          <a:xfrm>
            <a:off x="-7451" y="6331803"/>
            <a:ext cx="5189051" cy="461665"/>
          </a:xfrm>
          <a:prstGeom prst="rect">
            <a:avLst/>
          </a:prstGeom>
          <a:noFill/>
          <a:ln w="9525">
            <a:noFill/>
            <a:miter lim="800000"/>
            <a:headEnd/>
            <a:tailEnd/>
          </a:ln>
        </p:spPr>
        <p:txBody>
          <a:bodyPr wrap="square">
            <a:prstTxWarp prst="textNoShape">
              <a:avLst/>
            </a:prstTxWarp>
            <a:spAutoFit/>
          </a:bodyPr>
          <a:lstStyle/>
          <a:p>
            <a:pPr algn="ctr"/>
            <a:r>
              <a:rPr lang="en-US" sz="1200" b="0" dirty="0">
                <a:latin typeface="Papyrus"/>
              </a:rPr>
              <a:t>http://</a:t>
            </a:r>
            <a:r>
              <a:rPr lang="en-US" sz="1200" b="0" dirty="0" err="1">
                <a:latin typeface="Papyrus"/>
              </a:rPr>
              <a:t>www.engadget.com/tag/gps+crash</a:t>
            </a:r>
            <a:r>
              <a:rPr lang="en-US" sz="1200" b="0" dirty="0">
                <a:latin typeface="Papyrus"/>
              </a:rPr>
              <a:t>/</a:t>
            </a:r>
          </a:p>
          <a:p>
            <a:pPr algn="ctr"/>
            <a:r>
              <a:rPr lang="en-US" sz="1200" b="0" dirty="0">
                <a:latin typeface="Papyrus"/>
                <a:hlinkClick r:id="rId4"/>
              </a:rPr>
              <a:t>http://news.bbc.co.uk/2/hi/uk_news/wales/north_east/7257555.stm</a:t>
            </a:r>
            <a:r>
              <a:rPr lang="en-US" sz="1200" b="0" dirty="0" smtClean="0">
                <a:latin typeface="Papyrus"/>
              </a:rPr>
              <a:t> </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2731F37A-C01E-CB4F-886E-5B05B9F2F8B8}" type="slidenum">
              <a:rPr lang="en-US" smtClean="0"/>
              <a:pPr>
                <a:defRPr/>
              </a:pPr>
              <a:t>30</a:t>
            </a:fld>
            <a:endParaRPr lang="en-US"/>
          </a:p>
        </p:txBody>
      </p:sp>
      <p:sp>
        <p:nvSpPr>
          <p:cNvPr id="5" name="Text Box 3"/>
          <p:cNvSpPr txBox="1">
            <a:spLocks noChangeArrowheads="1"/>
          </p:cNvSpPr>
          <p:nvPr/>
        </p:nvSpPr>
        <p:spPr bwMode="auto">
          <a:xfrm>
            <a:off x="60325" y="6553200"/>
            <a:ext cx="1390124" cy="276999"/>
          </a:xfrm>
          <a:prstGeom prst="rect">
            <a:avLst/>
          </a:prstGeom>
          <a:noFill/>
          <a:ln w="9525">
            <a:noFill/>
            <a:miter lim="800000"/>
            <a:headEnd/>
            <a:tailEnd/>
          </a:ln>
        </p:spPr>
        <p:txBody>
          <a:bodyPr wrap="none">
            <a:prstTxWarp prst="textNoShape">
              <a:avLst/>
            </a:prstTxWarp>
            <a:spAutoFit/>
          </a:bodyPr>
          <a:lstStyle/>
          <a:p>
            <a:pPr algn="l"/>
            <a:r>
              <a:rPr lang="en-US" sz="1200" b="0" dirty="0" err="1" smtClean="0">
                <a:latin typeface="Papyrus"/>
                <a:ea typeface="Papyrus"/>
                <a:cs typeface="Papyrus"/>
              </a:rPr>
              <a:t>Ducic</a:t>
            </a:r>
            <a:r>
              <a:rPr lang="en-US" sz="1200" b="0" dirty="0" smtClean="0">
                <a:latin typeface="Papyrus"/>
                <a:ea typeface="Papyrus"/>
                <a:cs typeface="Papyrus"/>
              </a:rPr>
              <a:t> et al., 2003</a:t>
            </a:r>
            <a:endParaRPr lang="en-US" sz="1200" b="0" dirty="0">
              <a:latin typeface="Papyrus"/>
              <a:ea typeface="Papyrus"/>
              <a:cs typeface="Papyrus"/>
            </a:endParaRPr>
          </a:p>
        </p:txBody>
      </p:sp>
      <p:pic>
        <p:nvPicPr>
          <p:cNvPr id="6" name="Picture 5"/>
          <p:cNvPicPr>
            <a:picLocks noChangeAspect="1"/>
          </p:cNvPicPr>
          <p:nvPr/>
        </p:nvPicPr>
        <p:blipFill>
          <a:blip r:embed="rId2"/>
          <a:stretch>
            <a:fillRect/>
          </a:stretch>
        </p:blipFill>
        <p:spPr>
          <a:xfrm>
            <a:off x="349250" y="2667000"/>
            <a:ext cx="8489950" cy="3909425"/>
          </a:xfrm>
          <a:prstGeom prst="rect">
            <a:avLst/>
          </a:prstGeom>
        </p:spPr>
      </p:pic>
      <p:pic>
        <p:nvPicPr>
          <p:cNvPr id="7" name="Picture 6"/>
          <p:cNvPicPr>
            <a:picLocks noChangeAspect="1"/>
          </p:cNvPicPr>
          <p:nvPr/>
        </p:nvPicPr>
        <p:blipFill>
          <a:blip r:embed="rId3"/>
          <a:stretch>
            <a:fillRect/>
          </a:stretch>
        </p:blipFill>
        <p:spPr>
          <a:xfrm>
            <a:off x="5264150" y="152400"/>
            <a:ext cx="3346450" cy="2258406"/>
          </a:xfrm>
          <a:prstGeom prst="rect">
            <a:avLst/>
          </a:prstGeom>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65F55969-B9BB-524E-B903-3D8EB50C91CC}" type="slidenum">
              <a:rPr lang="en-US"/>
              <a:pPr>
                <a:defRPr/>
              </a:pPr>
              <a:t>31</a:t>
            </a:fld>
            <a:endParaRPr lang="en-US"/>
          </a:p>
        </p:txBody>
      </p:sp>
      <p:sp>
        <p:nvSpPr>
          <p:cNvPr id="230404" name="Rectangle 3"/>
          <p:cNvSpPr>
            <a:spLocks noGrp="1" noChangeArrowheads="1"/>
          </p:cNvSpPr>
          <p:nvPr>
            <p:ph type="body" idx="1"/>
          </p:nvPr>
        </p:nvSpPr>
        <p:spPr>
          <a:xfrm>
            <a:off x="1981200" y="1752600"/>
            <a:ext cx="7772400" cy="4114800"/>
          </a:xfrm>
        </p:spPr>
        <p:txBody>
          <a:bodyPr/>
          <a:lstStyle/>
          <a:p>
            <a:pPr>
              <a:spcBef>
                <a:spcPct val="50000"/>
              </a:spcBef>
              <a:buClr>
                <a:schemeClr val="hlink"/>
              </a:buClr>
              <a:buFontTx/>
              <a:buNone/>
            </a:pPr>
            <a:endParaRPr lang="en-US" sz="2000">
              <a:solidFill>
                <a:srgbClr val="ECF2CC"/>
              </a:solidFill>
              <a:latin typeface="Helvetica" charset="0"/>
            </a:endParaRPr>
          </a:p>
          <a:p>
            <a:pPr>
              <a:spcBef>
                <a:spcPct val="50000"/>
              </a:spcBef>
              <a:buClr>
                <a:schemeClr val="hlink"/>
              </a:buClr>
              <a:buFontTx/>
              <a:buNone/>
            </a:pPr>
            <a:endParaRPr lang="en-US" sz="2000">
              <a:latin typeface="Helvetica" charset="0"/>
            </a:endParaRPr>
          </a:p>
          <a:p>
            <a:pPr>
              <a:spcBef>
                <a:spcPct val="50000"/>
              </a:spcBef>
              <a:buClr>
                <a:schemeClr val="hlink"/>
              </a:buClr>
            </a:pPr>
            <a:endParaRPr lang="en-US" sz="2400">
              <a:latin typeface="Helvetica" charset="0"/>
            </a:endParaRPr>
          </a:p>
          <a:p>
            <a:pPr>
              <a:buClr>
                <a:srgbClr val="FE1016"/>
              </a:buClr>
              <a:buFontTx/>
              <a:buNone/>
            </a:pPr>
            <a:endParaRPr lang="en-US" sz="2400">
              <a:latin typeface="Helvetica" charset="0"/>
            </a:endParaRPr>
          </a:p>
        </p:txBody>
      </p:sp>
      <p:sp>
        <p:nvSpPr>
          <p:cNvPr id="230405" name="Rectangle 4"/>
          <p:cNvSpPr>
            <a:spLocks noChangeArrowheads="1"/>
          </p:cNvSpPr>
          <p:nvPr/>
        </p:nvSpPr>
        <p:spPr bwMode="auto">
          <a:xfrm>
            <a:off x="176213" y="6553200"/>
            <a:ext cx="1814169" cy="276999"/>
          </a:xfrm>
          <a:prstGeom prst="rect">
            <a:avLst/>
          </a:prstGeom>
          <a:noFill/>
          <a:ln w="9525">
            <a:noFill/>
            <a:miter lim="800000"/>
            <a:headEnd/>
            <a:tailEnd/>
          </a:ln>
        </p:spPr>
        <p:txBody>
          <a:bodyPr wrap="none">
            <a:prstTxWarp prst="textNoShape">
              <a:avLst/>
            </a:prstTxWarp>
            <a:spAutoFit/>
          </a:bodyPr>
          <a:lstStyle/>
          <a:p>
            <a:pPr algn="l"/>
            <a:r>
              <a:rPr lang="en-US" sz="1200" b="0" dirty="0">
                <a:latin typeface="Papyrus"/>
                <a:ea typeface="Papyrus"/>
                <a:cs typeface="Papyrus"/>
              </a:rPr>
              <a:t>Brian </a:t>
            </a:r>
            <a:r>
              <a:rPr lang="en-US" sz="1200" b="0" dirty="0" err="1">
                <a:latin typeface="Papyrus"/>
                <a:ea typeface="Papyrus"/>
                <a:cs typeface="Papyrus"/>
              </a:rPr>
              <a:t>Luzum</a:t>
            </a:r>
            <a:r>
              <a:rPr lang="en-US" sz="1200" b="0" dirty="0">
                <a:latin typeface="Papyrus"/>
                <a:ea typeface="Papyrus"/>
                <a:cs typeface="Papyrus"/>
              </a:rPr>
              <a:t>, U Florida</a:t>
            </a:r>
          </a:p>
        </p:txBody>
      </p:sp>
      <p:sp>
        <p:nvSpPr>
          <p:cNvPr id="230406" name="Rectangle 5"/>
          <p:cNvSpPr>
            <a:spLocks noChangeArrowheads="1"/>
          </p:cNvSpPr>
          <p:nvPr/>
        </p:nvSpPr>
        <p:spPr bwMode="auto">
          <a:xfrm>
            <a:off x="0" y="228600"/>
            <a:ext cx="9144000" cy="6019800"/>
          </a:xfrm>
          <a:prstGeom prst="rect">
            <a:avLst/>
          </a:prstGeom>
          <a:noFill/>
          <a:ln w="9525">
            <a:noFill/>
            <a:miter lim="800000"/>
            <a:headEnd/>
            <a:tailEnd/>
          </a:ln>
        </p:spPr>
        <p:txBody>
          <a:bodyPr>
            <a:prstTxWarp prst="textNoShape">
              <a:avLst/>
            </a:prstTxWarp>
          </a:bodyPr>
          <a:lstStyle/>
          <a:p>
            <a:pPr marL="342900" indent="-342900">
              <a:spcBef>
                <a:spcPct val="20000"/>
              </a:spcBef>
              <a:buClr>
                <a:schemeClr val="hlink"/>
              </a:buClr>
            </a:pPr>
            <a:r>
              <a:rPr lang="en-US" b="0" dirty="0" smtClean="0">
                <a:latin typeface="Papyrus"/>
              </a:rPr>
              <a:t>Ionosphere Delay</a:t>
            </a:r>
          </a:p>
          <a:p>
            <a:pPr marL="342900" indent="-342900">
              <a:spcBef>
                <a:spcPct val="20000"/>
              </a:spcBef>
              <a:buClr>
                <a:schemeClr val="hlink"/>
              </a:buClr>
            </a:pPr>
            <a:r>
              <a:rPr lang="en-US" b="0" dirty="0" smtClean="0">
                <a:latin typeface="Papyrus"/>
              </a:rPr>
              <a:t> </a:t>
            </a:r>
            <a:endParaRPr lang="en-US" b="0" dirty="0" smtClean="0">
              <a:latin typeface="Papyrus"/>
              <a:ea typeface="Papyrus"/>
              <a:cs typeface="Papyrus"/>
            </a:endParaRPr>
          </a:p>
          <a:p>
            <a:pPr marL="342900" indent="-342900" algn="l">
              <a:spcBef>
                <a:spcPct val="20000"/>
              </a:spcBef>
              <a:buClr>
                <a:schemeClr val="hlink"/>
              </a:buClr>
              <a:buFontTx/>
              <a:buChar char="•"/>
            </a:pPr>
            <a:r>
              <a:rPr lang="en-US" b="0" dirty="0" smtClean="0">
                <a:latin typeface="Papyrus"/>
                <a:ea typeface="Papyrus"/>
                <a:cs typeface="Papyrus"/>
              </a:rPr>
              <a:t>Measured </a:t>
            </a:r>
            <a:r>
              <a:rPr lang="en-US" b="0" dirty="0">
                <a:latin typeface="Papyrus"/>
                <a:ea typeface="Papyrus"/>
                <a:cs typeface="Papyrus"/>
              </a:rPr>
              <a:t>range given by </a:t>
            </a:r>
            <a:r>
              <a:rPr lang="en-US" b="0" dirty="0" err="1">
                <a:latin typeface="Papyrus"/>
                <a:ea typeface="Papyrus"/>
                <a:cs typeface="Papyrus"/>
              </a:rPr>
              <a:t>s</a:t>
            </a:r>
            <a:r>
              <a:rPr lang="en-US" b="0" dirty="0">
                <a:latin typeface="Papyrus"/>
                <a:ea typeface="Papyrus"/>
                <a:cs typeface="Papyrus"/>
              </a:rPr>
              <a:t> = ∫</a:t>
            </a:r>
            <a:r>
              <a:rPr lang="en-US" b="0" dirty="0" err="1">
                <a:latin typeface="Papyrus"/>
                <a:ea typeface="Papyrus"/>
                <a:cs typeface="Papyrus"/>
              </a:rPr>
              <a:t>n</a:t>
            </a:r>
            <a:r>
              <a:rPr lang="en-US" b="0" dirty="0">
                <a:latin typeface="Papyrus"/>
                <a:ea typeface="Papyrus"/>
                <a:cs typeface="Papyrus"/>
              </a:rPr>
              <a:t> </a:t>
            </a:r>
            <a:r>
              <a:rPr lang="en-US" b="0" dirty="0" err="1">
                <a:latin typeface="Papyrus"/>
                <a:ea typeface="Papyrus"/>
                <a:cs typeface="Papyrus"/>
              </a:rPr>
              <a:t>ds</a:t>
            </a:r>
            <a:endParaRPr lang="en-US" b="0" dirty="0">
              <a:latin typeface="Papyrus"/>
              <a:ea typeface="Papyrus"/>
              <a:cs typeface="Papyrus"/>
            </a:endParaRPr>
          </a:p>
          <a:p>
            <a:pPr marL="742950" lvl="1" indent="-285750" algn="l">
              <a:spcBef>
                <a:spcPct val="20000"/>
              </a:spcBef>
              <a:buClr>
                <a:schemeClr val="hlink"/>
              </a:buClr>
            </a:pPr>
            <a:r>
              <a:rPr lang="en-US" b="0" dirty="0" err="1">
                <a:latin typeface="Papyrus"/>
                <a:ea typeface="Papyrus"/>
                <a:cs typeface="Papyrus"/>
              </a:rPr>
              <a:t>n</a:t>
            </a:r>
            <a:r>
              <a:rPr lang="en-US" b="0" dirty="0">
                <a:latin typeface="Papyrus"/>
                <a:ea typeface="Papyrus"/>
                <a:cs typeface="Papyrus"/>
              </a:rPr>
              <a:t> : refractive index</a:t>
            </a:r>
          </a:p>
          <a:p>
            <a:pPr marL="742950" lvl="1" indent="-285750" algn="l">
              <a:spcBef>
                <a:spcPct val="20000"/>
              </a:spcBef>
              <a:buClr>
                <a:schemeClr val="hlink"/>
              </a:buClr>
            </a:pPr>
            <a:r>
              <a:rPr lang="en-US" b="0" dirty="0" err="1">
                <a:latin typeface="Papyrus"/>
                <a:ea typeface="Papyrus"/>
                <a:cs typeface="Papyrus"/>
              </a:rPr>
              <a:t>ds</a:t>
            </a:r>
            <a:r>
              <a:rPr lang="en-US" b="0" dirty="0">
                <a:latin typeface="Papyrus"/>
                <a:ea typeface="Papyrus"/>
                <a:cs typeface="Papyrus"/>
              </a:rPr>
              <a:t> : signal path</a:t>
            </a:r>
          </a:p>
          <a:p>
            <a:pPr marL="742950" lvl="1" indent="-285750" algn="l">
              <a:spcBef>
                <a:spcPct val="20000"/>
              </a:spcBef>
              <a:buClr>
                <a:schemeClr val="hlink"/>
              </a:buClr>
            </a:pPr>
            <a:endParaRPr lang="en-US" b="0" dirty="0">
              <a:latin typeface="Papyrus"/>
              <a:ea typeface="Papyrus"/>
              <a:cs typeface="Papyrus"/>
            </a:endParaRPr>
          </a:p>
          <a:p>
            <a:pPr marL="342900" indent="-342900" algn="l">
              <a:spcBef>
                <a:spcPct val="20000"/>
              </a:spcBef>
              <a:buClr>
                <a:schemeClr val="hlink"/>
              </a:buClr>
              <a:buFontTx/>
              <a:buChar char="•"/>
            </a:pPr>
            <a:r>
              <a:rPr lang="en-US" b="0" dirty="0">
                <a:latin typeface="Papyrus"/>
                <a:ea typeface="Papyrus"/>
                <a:cs typeface="Papyrus"/>
              </a:rPr>
              <a:t>The path delay is given by</a:t>
            </a:r>
          </a:p>
          <a:p>
            <a:pPr marL="742950" lvl="1" indent="-285750" algn="l">
              <a:spcBef>
                <a:spcPct val="20000"/>
              </a:spcBef>
              <a:buClr>
                <a:schemeClr val="hlink"/>
              </a:buClr>
              <a:buFontTx/>
              <a:buChar char="•"/>
            </a:pPr>
            <a:r>
              <a:rPr lang="en-US" b="0" dirty="0" err="1">
                <a:latin typeface="Papyrus"/>
                <a:ea typeface="Papyrus"/>
                <a:cs typeface="Papyrus"/>
              </a:rPr>
              <a:t>Δ</a:t>
            </a:r>
            <a:r>
              <a:rPr lang="en-US" b="0" baseline="-25000" dirty="0" err="1">
                <a:latin typeface="Papyrus"/>
                <a:ea typeface="Papyrus"/>
                <a:cs typeface="Papyrus"/>
              </a:rPr>
              <a:t>ph</a:t>
            </a:r>
            <a:r>
              <a:rPr lang="en-US" b="0" baseline="30000" dirty="0" err="1">
                <a:latin typeface="Papyrus"/>
                <a:ea typeface="Papyrus"/>
                <a:cs typeface="Papyrus"/>
              </a:rPr>
              <a:t>iono</a:t>
            </a:r>
            <a:r>
              <a:rPr lang="en-US" b="0" dirty="0">
                <a:latin typeface="Papyrus"/>
                <a:ea typeface="Papyrus"/>
                <a:cs typeface="Papyrus"/>
              </a:rPr>
              <a:t> = –(40.3/f</a:t>
            </a:r>
            <a:r>
              <a:rPr lang="en-US" b="0" baseline="30000" dirty="0">
                <a:latin typeface="Papyrus"/>
                <a:ea typeface="Papyrus"/>
                <a:cs typeface="Papyrus"/>
              </a:rPr>
              <a:t>2</a:t>
            </a:r>
            <a:r>
              <a:rPr lang="en-US" b="0" dirty="0">
                <a:latin typeface="Papyrus"/>
                <a:ea typeface="Papyrus"/>
                <a:cs typeface="Papyrus"/>
              </a:rPr>
              <a:t>) ∫N</a:t>
            </a:r>
            <a:r>
              <a:rPr lang="en-US" b="0" baseline="-25000" dirty="0">
                <a:latin typeface="Papyrus"/>
                <a:ea typeface="Papyrus"/>
                <a:cs typeface="Papyrus"/>
              </a:rPr>
              <a:t>e</a:t>
            </a:r>
            <a:r>
              <a:rPr lang="en-US" b="0" dirty="0">
                <a:latin typeface="Papyrus"/>
                <a:ea typeface="Papyrus"/>
                <a:cs typeface="Papyrus"/>
              </a:rPr>
              <a:t> ds</a:t>
            </a:r>
            <a:r>
              <a:rPr lang="en-US" b="0" baseline="-25000" dirty="0">
                <a:latin typeface="Papyrus"/>
                <a:ea typeface="Papyrus"/>
                <a:cs typeface="Papyrus"/>
              </a:rPr>
              <a:t>0</a:t>
            </a:r>
            <a:r>
              <a:rPr lang="en-US" b="0" dirty="0">
                <a:latin typeface="Papyrus"/>
                <a:ea typeface="Papyrus"/>
                <a:cs typeface="Papyrus"/>
              </a:rPr>
              <a:t> = –40.3/f</a:t>
            </a:r>
            <a:r>
              <a:rPr lang="en-US" b="0" baseline="30000" dirty="0">
                <a:latin typeface="Papyrus"/>
                <a:ea typeface="Papyrus"/>
                <a:cs typeface="Papyrus"/>
              </a:rPr>
              <a:t>2</a:t>
            </a:r>
            <a:r>
              <a:rPr lang="en-US" b="0" dirty="0">
                <a:latin typeface="Papyrus"/>
                <a:ea typeface="Papyrus"/>
                <a:cs typeface="Papyrus"/>
              </a:rPr>
              <a:t> TEC</a:t>
            </a:r>
          </a:p>
          <a:p>
            <a:pPr marL="742950" lvl="1" indent="-285750" algn="l">
              <a:spcBef>
                <a:spcPct val="20000"/>
              </a:spcBef>
              <a:buClr>
                <a:schemeClr val="hlink"/>
              </a:buClr>
              <a:buFontTx/>
              <a:buChar char="•"/>
            </a:pPr>
            <a:r>
              <a:rPr lang="en-US" b="0" dirty="0" err="1">
                <a:latin typeface="Papyrus"/>
                <a:ea typeface="Papyrus"/>
                <a:cs typeface="Papyrus"/>
              </a:rPr>
              <a:t>Δ</a:t>
            </a:r>
            <a:r>
              <a:rPr lang="en-US" b="0" baseline="-25000" dirty="0" err="1">
                <a:latin typeface="Papyrus"/>
                <a:ea typeface="Papyrus"/>
                <a:cs typeface="Papyrus"/>
              </a:rPr>
              <a:t>gr</a:t>
            </a:r>
            <a:r>
              <a:rPr lang="en-US" b="0" baseline="30000" dirty="0" err="1">
                <a:latin typeface="Papyrus"/>
                <a:ea typeface="Papyrus"/>
                <a:cs typeface="Papyrus"/>
              </a:rPr>
              <a:t>iono</a:t>
            </a:r>
            <a:r>
              <a:rPr lang="en-US" b="0" dirty="0">
                <a:latin typeface="Papyrus"/>
                <a:ea typeface="Papyrus"/>
                <a:cs typeface="Papyrus"/>
              </a:rPr>
              <a:t> = (40.3/f</a:t>
            </a:r>
            <a:r>
              <a:rPr lang="en-US" b="0" baseline="30000" dirty="0">
                <a:latin typeface="Papyrus"/>
                <a:ea typeface="Papyrus"/>
                <a:cs typeface="Papyrus"/>
              </a:rPr>
              <a:t>2</a:t>
            </a:r>
            <a:r>
              <a:rPr lang="en-US" b="0" dirty="0">
                <a:latin typeface="Papyrus"/>
                <a:ea typeface="Papyrus"/>
                <a:cs typeface="Papyrus"/>
              </a:rPr>
              <a:t>) ∫N</a:t>
            </a:r>
            <a:r>
              <a:rPr lang="en-US" b="0" baseline="-25000" dirty="0">
                <a:latin typeface="Papyrus"/>
                <a:ea typeface="Papyrus"/>
                <a:cs typeface="Papyrus"/>
              </a:rPr>
              <a:t>e</a:t>
            </a:r>
            <a:r>
              <a:rPr lang="en-US" b="0" dirty="0">
                <a:latin typeface="Papyrus"/>
                <a:ea typeface="Papyrus"/>
                <a:cs typeface="Papyrus"/>
              </a:rPr>
              <a:t> ds</a:t>
            </a:r>
            <a:r>
              <a:rPr lang="en-US" b="0" baseline="-25000" dirty="0">
                <a:latin typeface="Papyrus"/>
                <a:ea typeface="Papyrus"/>
                <a:cs typeface="Papyrus"/>
              </a:rPr>
              <a:t>0</a:t>
            </a:r>
            <a:r>
              <a:rPr lang="en-US" b="0" dirty="0">
                <a:latin typeface="Papyrus"/>
                <a:ea typeface="Papyrus"/>
                <a:cs typeface="Papyrus"/>
              </a:rPr>
              <a:t> = 40.3/f</a:t>
            </a:r>
            <a:r>
              <a:rPr lang="en-US" b="0" baseline="30000" dirty="0">
                <a:latin typeface="Papyrus"/>
                <a:ea typeface="Papyrus"/>
                <a:cs typeface="Papyrus"/>
              </a:rPr>
              <a:t>2</a:t>
            </a:r>
            <a:r>
              <a:rPr lang="en-US" b="0" dirty="0">
                <a:latin typeface="Papyrus"/>
                <a:ea typeface="Papyrus"/>
                <a:cs typeface="Papyrus"/>
              </a:rPr>
              <a:t> TEC</a:t>
            </a:r>
          </a:p>
          <a:p>
            <a:pPr marL="742950" lvl="1" indent="-285750" algn="l">
              <a:spcBef>
                <a:spcPct val="20000"/>
              </a:spcBef>
              <a:buClr>
                <a:schemeClr val="hlink"/>
              </a:buClr>
            </a:pPr>
            <a:endParaRPr lang="en-US" b="0" dirty="0">
              <a:latin typeface="Papyrus"/>
              <a:ea typeface="Papyrus"/>
              <a:cs typeface="Papyrus"/>
            </a:endParaRPr>
          </a:p>
          <a:p>
            <a:pPr marL="1143000" lvl="2" indent="-228600" algn="l">
              <a:spcBef>
                <a:spcPct val="20000"/>
              </a:spcBef>
              <a:buClr>
                <a:schemeClr val="hlink"/>
              </a:buClr>
              <a:buFontTx/>
              <a:buChar char="•"/>
            </a:pPr>
            <a:r>
              <a:rPr lang="en-US" b="0" dirty="0">
                <a:latin typeface="Papyrus"/>
                <a:ea typeface="Papyrus"/>
                <a:cs typeface="Papyrus"/>
              </a:rPr>
              <a:t>Where TEC = ∫N</a:t>
            </a:r>
            <a:r>
              <a:rPr lang="en-US" b="0" baseline="-25000" dirty="0">
                <a:latin typeface="Papyrus"/>
                <a:ea typeface="Papyrus"/>
                <a:cs typeface="Papyrus"/>
              </a:rPr>
              <a:t>e</a:t>
            </a:r>
            <a:r>
              <a:rPr lang="en-US" b="0" dirty="0">
                <a:latin typeface="Papyrus"/>
                <a:ea typeface="Papyrus"/>
                <a:cs typeface="Papyrus"/>
              </a:rPr>
              <a:t> ds</a:t>
            </a:r>
            <a:r>
              <a:rPr lang="en-US" b="0" baseline="-25000" dirty="0">
                <a:latin typeface="Papyrus"/>
                <a:ea typeface="Papyrus"/>
                <a:cs typeface="Papyrus"/>
              </a:rPr>
              <a:t>0</a:t>
            </a:r>
            <a:r>
              <a:rPr lang="en-US" b="0" dirty="0">
                <a:latin typeface="Papyrus"/>
                <a:ea typeface="Papyrus"/>
                <a:cs typeface="Papyrus"/>
              </a:rPr>
              <a:t> is the total electron content</a:t>
            </a: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p:txBody>
          <a:bodyPr/>
          <a:lstStyle/>
          <a:p>
            <a:pPr>
              <a:defRPr/>
            </a:pPr>
            <a:fld id="{F2A5201C-8F16-F04C-900D-C5490ABB0CB7}" type="slidenum">
              <a:rPr lang="en-US"/>
              <a:pPr>
                <a:defRPr/>
              </a:pPr>
              <a:t>32</a:t>
            </a:fld>
            <a:endParaRPr lang="en-US"/>
          </a:p>
        </p:txBody>
      </p:sp>
      <p:pic>
        <p:nvPicPr>
          <p:cNvPr id="232452" name="Picture 4">
            <a:hlinkClick r:id="" action="ppaction://media"/>
          </p:cNvPr>
          <p:cNvPicPr/>
          <p:nvPr>
            <a:videoFile r:link="rId1"/>
          </p:nvPr>
        </p:nvPicPr>
        <p:blipFill>
          <a:blip r:embed="rId4"/>
          <a:srcRect/>
          <a:stretch>
            <a:fillRect/>
          </a:stretch>
        </p:blipFill>
        <p:spPr bwMode="auto">
          <a:xfrm>
            <a:off x="990600" y="914400"/>
            <a:ext cx="7315200" cy="5486400"/>
          </a:xfrm>
          <a:prstGeom prst="rect">
            <a:avLst/>
          </a:prstGeom>
          <a:noFill/>
          <a:ln w="9525">
            <a:noFill/>
            <a:miter lim="800000"/>
            <a:headEnd/>
            <a:tailEnd/>
          </a:ln>
        </p:spPr>
      </p:pic>
      <p:sp>
        <p:nvSpPr>
          <p:cNvPr id="6" name="Rectangle 5"/>
          <p:cNvSpPr/>
          <p:nvPr/>
        </p:nvSpPr>
        <p:spPr>
          <a:xfrm>
            <a:off x="0" y="228600"/>
            <a:ext cx="9144000" cy="523220"/>
          </a:xfrm>
          <a:prstGeom prst="rect">
            <a:avLst/>
          </a:prstGeom>
        </p:spPr>
        <p:txBody>
          <a:bodyPr wrap="square">
            <a:spAutoFit/>
          </a:bodyPr>
          <a:lstStyle/>
          <a:p>
            <a:r>
              <a:rPr lang="en-US" b="0" dirty="0" smtClean="0">
                <a:latin typeface="Papyrus"/>
              </a:rPr>
              <a:t>Ionosphere TEC </a:t>
            </a:r>
            <a:endParaRPr lang="en-US" b="0" dirty="0">
              <a:latin typeface="Papyrus"/>
            </a:endParaRP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3245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32452"/>
                                        </p:tgtEl>
                                      </p:cBhvr>
                                    </p:cmd>
                                  </p:childTnLst>
                                </p:cTn>
                              </p:par>
                            </p:childTnLst>
                          </p:cTn>
                        </p:par>
                      </p:childTnLst>
                    </p:cTn>
                  </p:par>
                </p:childTnLst>
              </p:cTn>
              <p:nextCondLst>
                <p:cond evt="onClick" delay="0">
                  <p:tgtEl>
                    <p:spTgt spid="232452"/>
                  </p:tgtEl>
                </p:cond>
              </p:nextCondLst>
            </p:seq>
            <p:video>
              <p:cMediaNode>
                <p:cTn id="7" fill="hold" display="0">
                  <p:stCondLst>
                    <p:cond delay="indefinite"/>
                  </p:stCondLst>
                  <p:endCondLst>
                    <p:cond evt="onNext" delay="0">
                      <p:tgtEl>
                        <p:sldTgt/>
                      </p:tgtEl>
                    </p:cond>
                    <p:cond evt="onPrev" delay="0">
                      <p:tgtEl>
                        <p:sldTgt/>
                      </p:tgtEl>
                    </p:cond>
                  </p:endCondLst>
                </p:cTn>
                <p:tgtEl>
                  <p:spTgt spid="232452"/>
                </p:tgtEl>
              </p:cMediaNode>
            </p:video>
          </p:childTnLst>
        </p:cTn>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2731F37A-C01E-CB4F-886E-5B05B9F2F8B8}" type="slidenum">
              <a:rPr lang="en-US" smtClean="0"/>
              <a:pPr>
                <a:defRPr/>
              </a:pPr>
              <a:t>33</a:t>
            </a:fld>
            <a:endParaRPr lang="en-US"/>
          </a:p>
        </p:txBody>
      </p:sp>
      <p:pic>
        <p:nvPicPr>
          <p:cNvPr id="8" name="Picture 7" descr="HKgji05-1.jpg"/>
          <p:cNvPicPr>
            <a:picLocks noChangeAspect="1"/>
          </p:cNvPicPr>
          <p:nvPr/>
        </p:nvPicPr>
        <p:blipFill>
          <a:blip r:embed="rId2"/>
          <a:stretch>
            <a:fillRect/>
          </a:stretch>
        </p:blipFill>
        <p:spPr>
          <a:xfrm>
            <a:off x="1996180" y="0"/>
            <a:ext cx="4869758" cy="3581400"/>
          </a:xfrm>
          <a:prstGeom prst="rect">
            <a:avLst/>
          </a:prstGeom>
        </p:spPr>
      </p:pic>
      <p:pic>
        <p:nvPicPr>
          <p:cNvPr id="9" name="Picture 8" descr="HKgji05-2.jpg"/>
          <p:cNvPicPr>
            <a:picLocks noChangeAspect="1"/>
          </p:cNvPicPr>
          <p:nvPr/>
        </p:nvPicPr>
        <p:blipFill>
          <a:blip r:embed="rId3"/>
          <a:stretch>
            <a:fillRect/>
          </a:stretch>
        </p:blipFill>
        <p:spPr>
          <a:xfrm>
            <a:off x="1993502" y="3606800"/>
            <a:ext cx="4864497" cy="3022600"/>
          </a:xfrm>
          <a:prstGeom prst="rect">
            <a:avLst/>
          </a:prstGeom>
        </p:spPr>
      </p:pic>
      <p:sp>
        <p:nvSpPr>
          <p:cNvPr id="10" name="Rectangle 2"/>
          <p:cNvSpPr>
            <a:spLocks noChangeArrowheads="1"/>
          </p:cNvSpPr>
          <p:nvPr/>
        </p:nvSpPr>
        <p:spPr bwMode="auto">
          <a:xfrm>
            <a:off x="0" y="6581001"/>
            <a:ext cx="3581400" cy="276999"/>
          </a:xfrm>
          <a:prstGeom prst="rect">
            <a:avLst/>
          </a:prstGeom>
          <a:noFill/>
          <a:ln w="9525">
            <a:noFill/>
            <a:miter lim="800000"/>
            <a:headEnd/>
            <a:tailEnd/>
          </a:ln>
        </p:spPr>
        <p:txBody>
          <a:bodyPr wrap="square">
            <a:prstTxWarp prst="textNoShape">
              <a:avLst/>
            </a:prstTxWarp>
            <a:spAutoFit/>
          </a:bodyPr>
          <a:lstStyle/>
          <a:p>
            <a:r>
              <a:rPr lang="en-US" sz="1200" dirty="0" err="1" smtClean="0">
                <a:latin typeface="Papyrus" charset="0"/>
                <a:ea typeface="Papyrus" charset="0"/>
                <a:cs typeface="Papyrus" charset="0"/>
              </a:rPr>
              <a:t>Artru</a:t>
            </a:r>
            <a:r>
              <a:rPr lang="en-US" sz="1200" dirty="0" smtClean="0">
                <a:latin typeface="Papyrus" charset="0"/>
                <a:ea typeface="Papyrus" charset="0"/>
                <a:cs typeface="Papyrus" charset="0"/>
              </a:rPr>
              <a:t> et al., 2005</a:t>
            </a:r>
            <a:endParaRPr lang="en-US" sz="1200" dirty="0">
              <a:latin typeface="Papyrus" charset="0"/>
              <a:ea typeface="Papyrus" charset="0"/>
              <a:cs typeface="Papyrus" charset="0"/>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4E389997-60CE-B841-ACFA-D2D3F8F036F6}" type="slidenum">
              <a:rPr lang="en-US"/>
              <a:pPr>
                <a:defRPr/>
              </a:pPr>
              <a:t>34</a:t>
            </a:fld>
            <a:endParaRPr lang="en-US"/>
          </a:p>
        </p:txBody>
      </p:sp>
      <p:sp>
        <p:nvSpPr>
          <p:cNvPr id="234500" name="Rectangle 3"/>
          <p:cNvSpPr>
            <a:spLocks noGrp="1" noChangeArrowheads="1"/>
          </p:cNvSpPr>
          <p:nvPr>
            <p:ph type="body" idx="1"/>
          </p:nvPr>
        </p:nvSpPr>
        <p:spPr>
          <a:xfrm>
            <a:off x="1981200" y="1752600"/>
            <a:ext cx="7772400" cy="4114800"/>
          </a:xfrm>
        </p:spPr>
        <p:txBody>
          <a:bodyPr/>
          <a:lstStyle/>
          <a:p>
            <a:pPr>
              <a:spcBef>
                <a:spcPct val="50000"/>
              </a:spcBef>
              <a:buClr>
                <a:schemeClr val="hlink"/>
              </a:buClr>
              <a:buFontTx/>
              <a:buNone/>
            </a:pPr>
            <a:endParaRPr lang="en-US" sz="2000">
              <a:solidFill>
                <a:srgbClr val="ECF2CC"/>
              </a:solidFill>
              <a:latin typeface="Helvetica" charset="0"/>
            </a:endParaRPr>
          </a:p>
          <a:p>
            <a:pPr>
              <a:spcBef>
                <a:spcPct val="50000"/>
              </a:spcBef>
              <a:buClr>
                <a:schemeClr val="hlink"/>
              </a:buClr>
              <a:buFontTx/>
              <a:buNone/>
            </a:pPr>
            <a:endParaRPr lang="en-US" sz="2000">
              <a:latin typeface="Helvetica" charset="0"/>
            </a:endParaRPr>
          </a:p>
          <a:p>
            <a:pPr>
              <a:spcBef>
                <a:spcPct val="50000"/>
              </a:spcBef>
              <a:buClr>
                <a:schemeClr val="hlink"/>
              </a:buClr>
            </a:pPr>
            <a:endParaRPr lang="en-US" sz="2400">
              <a:latin typeface="Helvetica" charset="0"/>
            </a:endParaRPr>
          </a:p>
          <a:p>
            <a:pPr>
              <a:buClr>
                <a:srgbClr val="FE1016"/>
              </a:buClr>
              <a:buFontTx/>
              <a:buNone/>
            </a:pPr>
            <a:endParaRPr lang="en-US" sz="2400">
              <a:latin typeface="Helvetica" charset="0"/>
            </a:endParaRPr>
          </a:p>
        </p:txBody>
      </p:sp>
      <p:sp>
        <p:nvSpPr>
          <p:cNvPr id="234501" name="Rectangle 4"/>
          <p:cNvSpPr>
            <a:spLocks noChangeArrowheads="1"/>
          </p:cNvSpPr>
          <p:nvPr/>
        </p:nvSpPr>
        <p:spPr bwMode="auto">
          <a:xfrm>
            <a:off x="176213" y="6423025"/>
            <a:ext cx="3359739" cy="276999"/>
          </a:xfrm>
          <a:prstGeom prst="rect">
            <a:avLst/>
          </a:prstGeom>
          <a:noFill/>
          <a:ln w="9525">
            <a:noFill/>
            <a:miter lim="800000"/>
            <a:headEnd/>
            <a:tailEnd/>
          </a:ln>
        </p:spPr>
        <p:txBody>
          <a:bodyPr wrap="none">
            <a:prstTxWarp prst="textNoShape">
              <a:avLst/>
            </a:prstTxWarp>
            <a:spAutoFit/>
          </a:bodyPr>
          <a:lstStyle/>
          <a:p>
            <a:pPr algn="l"/>
            <a:r>
              <a:rPr lang="en-US" sz="1200" b="0" dirty="0">
                <a:latin typeface="Papyrus"/>
                <a:ea typeface="Papyrus"/>
                <a:cs typeface="Papyrus"/>
              </a:rPr>
              <a:t>http://</a:t>
            </a:r>
            <a:r>
              <a:rPr lang="en-US" sz="1200" b="0" dirty="0" err="1">
                <a:latin typeface="Papyrus"/>
                <a:ea typeface="Papyrus"/>
                <a:cs typeface="Papyrus"/>
              </a:rPr>
              <a:t>www.cx.unibe.ch/aiub/ionosphere.html</a:t>
            </a:r>
            <a:endParaRPr lang="en-US" sz="1200" b="0" dirty="0">
              <a:latin typeface="Papyrus"/>
              <a:ea typeface="Papyrus"/>
              <a:cs typeface="Papyrus"/>
            </a:endParaRPr>
          </a:p>
        </p:txBody>
      </p:sp>
      <p:pic>
        <p:nvPicPr>
          <p:cNvPr id="234502" name="Picture 5"/>
          <p:cNvPicPr>
            <a:picLocks noChangeAspect="1" noChangeArrowheads="1"/>
          </p:cNvPicPr>
          <p:nvPr/>
        </p:nvPicPr>
        <p:blipFill>
          <a:blip r:embed="rId3"/>
          <a:srcRect/>
          <a:stretch>
            <a:fillRect/>
          </a:stretch>
        </p:blipFill>
        <p:spPr bwMode="auto">
          <a:xfrm>
            <a:off x="838200" y="1219200"/>
            <a:ext cx="7315200" cy="4956175"/>
          </a:xfrm>
          <a:prstGeom prst="rect">
            <a:avLst/>
          </a:prstGeom>
          <a:noFill/>
          <a:ln w="9525">
            <a:noFill/>
            <a:miter lim="800000"/>
            <a:headEnd/>
            <a:tailEnd/>
          </a:ln>
        </p:spPr>
      </p:pic>
      <p:sp>
        <p:nvSpPr>
          <p:cNvPr id="7" name="Rectangle 6"/>
          <p:cNvSpPr/>
          <p:nvPr/>
        </p:nvSpPr>
        <p:spPr>
          <a:xfrm>
            <a:off x="2819400" y="152400"/>
            <a:ext cx="3481191" cy="523220"/>
          </a:xfrm>
          <a:prstGeom prst="rect">
            <a:avLst/>
          </a:prstGeom>
        </p:spPr>
        <p:txBody>
          <a:bodyPr wrap="none">
            <a:spAutoFit/>
          </a:bodyPr>
          <a:lstStyle/>
          <a:p>
            <a:r>
              <a:rPr lang="en-US" b="0" dirty="0" smtClean="0">
                <a:latin typeface="Papyrus"/>
              </a:rPr>
              <a:t>Ionosphere Variation </a:t>
            </a:r>
            <a:endParaRPr lang="en-US" b="0" dirty="0">
              <a:latin typeface="Papyrus"/>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2731F37A-C01E-CB4F-886E-5B05B9F2F8B8}" type="slidenum">
              <a:rPr lang="en-US" smtClean="0"/>
              <a:pPr>
                <a:defRPr/>
              </a:pPr>
              <a:t>35</a:t>
            </a:fld>
            <a:endParaRPr lang="en-US"/>
          </a:p>
        </p:txBody>
      </p:sp>
      <p:sp>
        <p:nvSpPr>
          <p:cNvPr id="5" name="Text Box 3"/>
          <p:cNvSpPr txBox="1">
            <a:spLocks noChangeArrowheads="1"/>
          </p:cNvSpPr>
          <p:nvPr/>
        </p:nvSpPr>
        <p:spPr bwMode="auto">
          <a:xfrm>
            <a:off x="60325" y="6553200"/>
            <a:ext cx="1207407" cy="276999"/>
          </a:xfrm>
          <a:prstGeom prst="rect">
            <a:avLst/>
          </a:prstGeom>
          <a:noFill/>
          <a:ln w="9525">
            <a:noFill/>
            <a:miter lim="800000"/>
            <a:headEnd/>
            <a:tailEnd/>
          </a:ln>
        </p:spPr>
        <p:txBody>
          <a:bodyPr wrap="none">
            <a:prstTxWarp prst="textNoShape">
              <a:avLst/>
            </a:prstTxWarp>
            <a:spAutoFit/>
          </a:bodyPr>
          <a:lstStyle/>
          <a:p>
            <a:pPr algn="l"/>
            <a:r>
              <a:rPr lang="en-US" sz="1200" b="0" dirty="0" err="1" smtClean="0">
                <a:latin typeface="Papyrus"/>
                <a:ea typeface="Papyrus"/>
                <a:cs typeface="Papyrus"/>
              </a:rPr>
              <a:t>Tsugawa</a:t>
            </a:r>
            <a:r>
              <a:rPr lang="en-US" sz="1200" b="0" dirty="0" smtClean="0">
                <a:latin typeface="Papyrus"/>
                <a:ea typeface="Papyrus"/>
                <a:cs typeface="Papyrus"/>
              </a:rPr>
              <a:t>, 2006</a:t>
            </a:r>
            <a:endParaRPr lang="en-US" sz="1200" b="0" dirty="0">
              <a:latin typeface="Papyrus"/>
              <a:ea typeface="Papyrus"/>
              <a:cs typeface="Papyrus"/>
            </a:endParaRPr>
          </a:p>
        </p:txBody>
      </p:sp>
      <p:pic>
        <p:nvPicPr>
          <p:cNvPr id="6" name="Picture 5"/>
          <p:cNvPicPr>
            <a:picLocks noChangeAspect="1"/>
          </p:cNvPicPr>
          <p:nvPr/>
        </p:nvPicPr>
        <p:blipFill>
          <a:blip r:embed="rId2"/>
          <a:stretch>
            <a:fillRect/>
          </a:stretch>
        </p:blipFill>
        <p:spPr>
          <a:xfrm>
            <a:off x="1618106" y="76200"/>
            <a:ext cx="6494654" cy="6746240"/>
          </a:xfrm>
          <a:prstGeom prst="rect">
            <a:avLst/>
          </a:prstGeom>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3842" name="Rectangle 2"/>
          <p:cNvSpPr>
            <a:spLocks noChangeArrowheads="1"/>
          </p:cNvSpPr>
          <p:nvPr/>
        </p:nvSpPr>
        <p:spPr bwMode="auto">
          <a:xfrm>
            <a:off x="8594467" y="4467553"/>
            <a:ext cx="184666" cy="523220"/>
          </a:xfrm>
          <a:prstGeom prst="rect">
            <a:avLst/>
          </a:prstGeom>
          <a:noFill/>
          <a:ln w="9525">
            <a:noFill/>
            <a:miter lim="800000"/>
            <a:headEnd/>
            <a:tailEnd/>
          </a:ln>
          <a:effectLst/>
        </p:spPr>
        <p:txBody>
          <a:bodyPr wrap="none" anchor="ctr">
            <a:prstTxWarp prst="textNoShape">
              <a:avLst/>
            </a:prstTxWarp>
            <a:spAutoFit/>
          </a:bodyPr>
          <a:lstStyle/>
          <a:p>
            <a:endParaRPr lang="en-US" dirty="0">
              <a:latin typeface="Papyrus"/>
            </a:endParaRPr>
          </a:p>
        </p:txBody>
      </p:sp>
      <p:sp>
        <p:nvSpPr>
          <p:cNvPr id="163843" name="Rectangle 3"/>
          <p:cNvSpPr>
            <a:spLocks noChangeArrowheads="1"/>
          </p:cNvSpPr>
          <p:nvPr/>
        </p:nvSpPr>
        <p:spPr bwMode="auto">
          <a:xfrm>
            <a:off x="261938" y="3865890"/>
            <a:ext cx="8659812" cy="523220"/>
          </a:xfrm>
          <a:prstGeom prst="rect">
            <a:avLst/>
          </a:prstGeom>
          <a:noFill/>
          <a:ln w="9525">
            <a:noFill/>
            <a:miter lim="800000"/>
            <a:headEnd/>
            <a:tailEnd/>
          </a:ln>
          <a:effectLst/>
        </p:spPr>
        <p:txBody>
          <a:bodyPr anchor="ctr">
            <a:prstTxWarp prst="textNoShape">
              <a:avLst/>
            </a:prstTxWarp>
            <a:spAutoFit/>
          </a:bodyPr>
          <a:lstStyle/>
          <a:p>
            <a:endParaRPr lang="en-US" dirty="0">
              <a:latin typeface="Papyrus"/>
            </a:endParaRPr>
          </a:p>
        </p:txBody>
      </p:sp>
      <p:sp>
        <p:nvSpPr>
          <p:cNvPr id="163844" name="Text Box 4"/>
          <p:cNvSpPr txBox="1">
            <a:spLocks noChangeArrowheads="1"/>
          </p:cNvSpPr>
          <p:nvPr/>
        </p:nvSpPr>
        <p:spPr bwMode="auto">
          <a:xfrm>
            <a:off x="-31750" y="3886200"/>
            <a:ext cx="4070350" cy="2677656"/>
          </a:xfrm>
          <a:prstGeom prst="rect">
            <a:avLst/>
          </a:prstGeom>
          <a:noFill/>
          <a:ln w="9525">
            <a:noFill/>
            <a:miter lim="800000"/>
            <a:headEnd/>
            <a:tailEnd/>
          </a:ln>
          <a:effectLst/>
        </p:spPr>
        <p:txBody>
          <a:bodyPr>
            <a:prstTxWarp prst="textNoShape">
              <a:avLst/>
            </a:prstTxWarp>
            <a:spAutoFit/>
          </a:bodyPr>
          <a:lstStyle/>
          <a:p>
            <a:r>
              <a:rPr lang="en-US" dirty="0">
                <a:latin typeface="Papyrus"/>
              </a:rPr>
              <a:t>The velocity of GPS relative to LEO must be estimated to </a:t>
            </a:r>
            <a:r>
              <a:rPr lang="en-US" b="1" dirty="0">
                <a:latin typeface="Papyrus"/>
              </a:rPr>
              <a:t>~0.2 mm/sec</a:t>
            </a:r>
            <a:r>
              <a:rPr lang="en-US" dirty="0">
                <a:latin typeface="Papyrus"/>
              </a:rPr>
              <a:t> (20 ppb) to determine precise temperature profiles       </a:t>
            </a:r>
          </a:p>
        </p:txBody>
      </p:sp>
      <p:sp>
        <p:nvSpPr>
          <p:cNvPr id="26" name="Text Box 3"/>
          <p:cNvSpPr txBox="1">
            <a:spLocks noChangeArrowheads="1"/>
          </p:cNvSpPr>
          <p:nvPr/>
        </p:nvSpPr>
        <p:spPr bwMode="auto">
          <a:xfrm>
            <a:off x="60325" y="6553200"/>
            <a:ext cx="704640" cy="276999"/>
          </a:xfrm>
          <a:prstGeom prst="rect">
            <a:avLst/>
          </a:prstGeom>
          <a:noFill/>
          <a:ln w="9525">
            <a:noFill/>
            <a:miter lim="800000"/>
            <a:headEnd/>
            <a:tailEnd/>
          </a:ln>
        </p:spPr>
        <p:txBody>
          <a:bodyPr wrap="none">
            <a:prstTxWarp prst="textNoShape">
              <a:avLst/>
            </a:prstTxWarp>
            <a:spAutoFit/>
          </a:bodyPr>
          <a:lstStyle/>
          <a:p>
            <a:pPr algn="l"/>
            <a:r>
              <a:rPr lang="en-US" sz="1200" b="0" dirty="0" err="1" smtClean="0">
                <a:latin typeface="Papyrus"/>
                <a:ea typeface="Papyrus"/>
                <a:cs typeface="Papyrus"/>
              </a:rPr>
              <a:t>Rocken</a:t>
            </a:r>
            <a:endParaRPr lang="en-US" sz="1200" b="0" dirty="0">
              <a:latin typeface="Papyrus"/>
              <a:ea typeface="Papyrus"/>
              <a:cs typeface="Papyrus"/>
            </a:endParaRPr>
          </a:p>
        </p:txBody>
      </p:sp>
      <p:pic>
        <p:nvPicPr>
          <p:cNvPr id="28" name="Picture 27"/>
          <p:cNvPicPr>
            <a:picLocks noChangeAspect="1"/>
          </p:cNvPicPr>
          <p:nvPr/>
        </p:nvPicPr>
        <p:blipFill>
          <a:blip r:embed="rId3"/>
          <a:stretch>
            <a:fillRect/>
          </a:stretch>
        </p:blipFill>
        <p:spPr>
          <a:xfrm>
            <a:off x="76200" y="76200"/>
            <a:ext cx="4311650" cy="3761006"/>
          </a:xfrm>
          <a:prstGeom prst="rect">
            <a:avLst/>
          </a:prstGeom>
        </p:spPr>
      </p:pic>
      <p:sp>
        <p:nvSpPr>
          <p:cNvPr id="25" name="Text Box 6"/>
          <p:cNvSpPr txBox="1">
            <a:spLocks noChangeArrowheads="1"/>
          </p:cNvSpPr>
          <p:nvPr/>
        </p:nvSpPr>
        <p:spPr bwMode="auto">
          <a:xfrm>
            <a:off x="4648200" y="228600"/>
            <a:ext cx="4286250" cy="2246769"/>
          </a:xfrm>
          <a:prstGeom prst="rect">
            <a:avLst/>
          </a:prstGeom>
          <a:noFill/>
          <a:ln w="9525">
            <a:noFill/>
            <a:miter lim="800000"/>
            <a:headEnd/>
            <a:tailEnd/>
          </a:ln>
          <a:effectLst/>
        </p:spPr>
        <p:txBody>
          <a:bodyPr>
            <a:prstTxWarp prst="textNoShape">
              <a:avLst/>
            </a:prstTxWarp>
            <a:spAutoFit/>
          </a:bodyPr>
          <a:lstStyle/>
          <a:p>
            <a:r>
              <a:rPr lang="en-US" dirty="0">
                <a:latin typeface="Papyrus"/>
              </a:rPr>
              <a:t>The LEO tracks the GPS phase </a:t>
            </a:r>
          </a:p>
          <a:p>
            <a:r>
              <a:rPr lang="en-US" dirty="0">
                <a:latin typeface="Papyrus"/>
              </a:rPr>
              <a:t>while the signal is occulted to determine the Doppler    </a:t>
            </a:r>
          </a:p>
        </p:txBody>
      </p:sp>
      <p:pic>
        <p:nvPicPr>
          <p:cNvPr id="27" name="Picture 26" descr="satmov_C003.gif"/>
          <p:cNvPicPr>
            <a:picLocks noChangeAspect="1"/>
          </p:cNvPicPr>
          <p:nvPr/>
        </p:nvPicPr>
        <p:blipFill>
          <a:blip r:embed="rId4"/>
          <a:stretch>
            <a:fillRect/>
          </a:stretch>
        </p:blipFill>
        <p:spPr>
          <a:xfrm>
            <a:off x="4343400" y="3200400"/>
            <a:ext cx="4652504" cy="3505200"/>
          </a:xfrm>
          <a:prstGeom prst="rect">
            <a:avLst/>
          </a:prstGeom>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E7388491-99D6-2F47-9478-00579FF9C5F2}" type="slidenum">
              <a:rPr lang="en-US"/>
              <a:pPr>
                <a:defRPr/>
              </a:pPr>
              <a:t>37</a:t>
            </a:fld>
            <a:endParaRPr lang="en-US"/>
          </a:p>
        </p:txBody>
      </p:sp>
      <p:sp>
        <p:nvSpPr>
          <p:cNvPr id="236548" name="Text Box 3"/>
          <p:cNvSpPr txBox="1">
            <a:spLocks noChangeArrowheads="1"/>
          </p:cNvSpPr>
          <p:nvPr/>
        </p:nvSpPr>
        <p:spPr bwMode="auto">
          <a:xfrm>
            <a:off x="60325" y="6553200"/>
            <a:ext cx="2005677" cy="276999"/>
          </a:xfrm>
          <a:prstGeom prst="rect">
            <a:avLst/>
          </a:prstGeom>
          <a:noFill/>
          <a:ln w="9525">
            <a:noFill/>
            <a:miter lim="800000"/>
            <a:headEnd/>
            <a:tailEnd/>
          </a:ln>
        </p:spPr>
        <p:txBody>
          <a:bodyPr wrap="none">
            <a:prstTxWarp prst="textNoShape">
              <a:avLst/>
            </a:prstTxWarp>
            <a:spAutoFit/>
          </a:bodyPr>
          <a:lstStyle/>
          <a:p>
            <a:pPr algn="l"/>
            <a:r>
              <a:rPr lang="en-US" sz="1200" b="0" dirty="0">
                <a:latin typeface="Papyrus"/>
                <a:ea typeface="Papyrus"/>
                <a:cs typeface="Papyrus"/>
              </a:rPr>
              <a:t>James Foster, Univ. Hawaii</a:t>
            </a:r>
          </a:p>
        </p:txBody>
      </p:sp>
      <p:pic>
        <p:nvPicPr>
          <p:cNvPr id="236549" name="Picture 4" descr="Gps_met_landscape"/>
          <p:cNvPicPr>
            <a:picLocks noChangeAspect="1" noChangeArrowheads="1"/>
          </p:cNvPicPr>
          <p:nvPr/>
        </p:nvPicPr>
        <p:blipFill>
          <a:blip r:embed="rId3"/>
          <a:srcRect/>
          <a:stretch>
            <a:fillRect/>
          </a:stretch>
        </p:blipFill>
        <p:spPr bwMode="auto">
          <a:xfrm>
            <a:off x="1295400" y="688975"/>
            <a:ext cx="6477000" cy="4857750"/>
          </a:xfrm>
          <a:prstGeom prst="rect">
            <a:avLst/>
          </a:prstGeom>
          <a:noFill/>
          <a:ln w="9525">
            <a:noFill/>
            <a:miter lim="800000"/>
            <a:headEnd/>
            <a:tailEnd/>
          </a:ln>
        </p:spPr>
      </p:pic>
      <p:sp>
        <p:nvSpPr>
          <p:cNvPr id="236550" name="Rectangle 5"/>
          <p:cNvSpPr>
            <a:spLocks noGrp="1" noChangeArrowheads="1"/>
          </p:cNvSpPr>
          <p:nvPr>
            <p:ph type="body" idx="1"/>
          </p:nvPr>
        </p:nvSpPr>
        <p:spPr>
          <a:xfrm>
            <a:off x="228600" y="5562600"/>
            <a:ext cx="8458200" cy="838200"/>
          </a:xfrm>
          <a:noFill/>
        </p:spPr>
        <p:txBody>
          <a:bodyPr/>
          <a:lstStyle/>
          <a:p>
            <a:pPr marL="233363" indent="-233363">
              <a:lnSpc>
                <a:spcPct val="90000"/>
              </a:lnSpc>
              <a:buClr>
                <a:schemeClr val="hlink"/>
              </a:buClr>
            </a:pPr>
            <a:r>
              <a:rPr lang="en-US" sz="2800" dirty="0" err="1"/>
              <a:t>Tropospheric</a:t>
            </a:r>
            <a:r>
              <a:rPr lang="en-US" sz="2800" dirty="0"/>
              <a:t> delays increase with decreasing elevation angle (more atmosphere to traverse) </a:t>
            </a:r>
          </a:p>
        </p:txBody>
      </p:sp>
      <p:sp>
        <p:nvSpPr>
          <p:cNvPr id="7" name="Rectangle 6"/>
          <p:cNvSpPr/>
          <p:nvPr/>
        </p:nvSpPr>
        <p:spPr>
          <a:xfrm>
            <a:off x="2819400" y="10180"/>
            <a:ext cx="3487328" cy="523220"/>
          </a:xfrm>
          <a:prstGeom prst="rect">
            <a:avLst/>
          </a:prstGeom>
        </p:spPr>
        <p:txBody>
          <a:bodyPr wrap="none">
            <a:spAutoFit/>
          </a:bodyPr>
          <a:lstStyle/>
          <a:p>
            <a:r>
              <a:rPr lang="en-US" b="0" dirty="0" smtClean="0">
                <a:latin typeface="Papyrus"/>
              </a:rPr>
              <a:t>Zenith Neutral Delay</a:t>
            </a:r>
            <a:endParaRPr lang="en-US" b="0" dirty="0">
              <a:latin typeface="Papyrus"/>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2731F37A-C01E-CB4F-886E-5B05B9F2F8B8}" type="slidenum">
              <a:rPr lang="en-US" smtClean="0"/>
              <a:pPr>
                <a:defRPr/>
              </a:pPr>
              <a:t>38</a:t>
            </a:fld>
            <a:endParaRPr lang="en-US"/>
          </a:p>
        </p:txBody>
      </p:sp>
      <p:sp>
        <p:nvSpPr>
          <p:cNvPr id="5" name="Text Box 3"/>
          <p:cNvSpPr txBox="1">
            <a:spLocks noChangeArrowheads="1"/>
          </p:cNvSpPr>
          <p:nvPr/>
        </p:nvSpPr>
        <p:spPr bwMode="auto">
          <a:xfrm>
            <a:off x="60325" y="6553200"/>
            <a:ext cx="1351652" cy="276999"/>
          </a:xfrm>
          <a:prstGeom prst="rect">
            <a:avLst/>
          </a:prstGeom>
          <a:noFill/>
          <a:ln w="9525">
            <a:noFill/>
            <a:miter lim="800000"/>
            <a:headEnd/>
            <a:tailEnd/>
          </a:ln>
        </p:spPr>
        <p:txBody>
          <a:bodyPr wrap="none">
            <a:prstTxWarp prst="textNoShape">
              <a:avLst/>
            </a:prstTxWarp>
            <a:spAutoFit/>
          </a:bodyPr>
          <a:lstStyle/>
          <a:p>
            <a:pPr algn="l"/>
            <a:r>
              <a:rPr lang="en-US" sz="1200" b="0" dirty="0" smtClean="0">
                <a:latin typeface="Papyrus"/>
                <a:ea typeface="Papyrus"/>
                <a:cs typeface="Papyrus"/>
              </a:rPr>
              <a:t>Ware et al., 2000</a:t>
            </a:r>
            <a:endParaRPr lang="en-US" sz="1200" b="0" dirty="0">
              <a:latin typeface="Papyrus"/>
              <a:ea typeface="Papyrus"/>
              <a:cs typeface="Papyrus"/>
            </a:endParaRPr>
          </a:p>
        </p:txBody>
      </p:sp>
      <p:pic>
        <p:nvPicPr>
          <p:cNvPr id="6" name="Picture 5"/>
          <p:cNvPicPr>
            <a:picLocks noChangeAspect="1"/>
          </p:cNvPicPr>
          <p:nvPr/>
        </p:nvPicPr>
        <p:blipFill>
          <a:blip r:embed="rId2"/>
          <a:stretch>
            <a:fillRect/>
          </a:stretch>
        </p:blipFill>
        <p:spPr>
          <a:xfrm>
            <a:off x="527050" y="857250"/>
            <a:ext cx="8089900" cy="5143500"/>
          </a:xfrm>
          <a:prstGeom prst="rect">
            <a:avLst/>
          </a:prstGeom>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685800" y="228600"/>
            <a:ext cx="7772400" cy="1143000"/>
          </a:xfrm>
        </p:spPr>
        <p:txBody>
          <a:bodyPr/>
          <a:lstStyle/>
          <a:p>
            <a:r>
              <a:rPr lang="en-US"/>
              <a:t>Tropospheric Delay</a:t>
            </a:r>
          </a:p>
        </p:txBody>
      </p:sp>
      <p:sp>
        <p:nvSpPr>
          <p:cNvPr id="11267" name="Rectangle 3"/>
          <p:cNvSpPr>
            <a:spLocks noGrp="1" noChangeArrowheads="1"/>
          </p:cNvSpPr>
          <p:nvPr>
            <p:ph type="body" idx="1"/>
          </p:nvPr>
        </p:nvSpPr>
        <p:spPr>
          <a:xfrm>
            <a:off x="685800" y="1524000"/>
            <a:ext cx="7772400" cy="4572000"/>
          </a:xfrm>
        </p:spPr>
        <p:txBody>
          <a:bodyPr/>
          <a:lstStyle/>
          <a:p>
            <a:pPr>
              <a:lnSpc>
                <a:spcPct val="90000"/>
              </a:lnSpc>
            </a:pPr>
            <a:r>
              <a:rPr lang="en-US" sz="2800" dirty="0"/>
              <a:t>Caused by the neutral atmosphere, which is a </a:t>
            </a:r>
            <a:r>
              <a:rPr lang="en-US" sz="2800" dirty="0" err="1"/>
              <a:t>nondispersive</a:t>
            </a:r>
            <a:r>
              <a:rPr lang="en-US" sz="2800" dirty="0"/>
              <a:t> medium (as far as GPS is concerned)</a:t>
            </a:r>
          </a:p>
          <a:p>
            <a:pPr lvl="1">
              <a:lnSpc>
                <a:spcPct val="90000"/>
              </a:lnSpc>
            </a:pPr>
            <a:r>
              <a:rPr lang="en-US" sz="2400" dirty="0"/>
              <a:t>Troposphere extends up to 40 km</a:t>
            </a:r>
          </a:p>
          <a:p>
            <a:pPr lvl="1">
              <a:lnSpc>
                <a:spcPct val="90000"/>
              </a:lnSpc>
            </a:pPr>
            <a:r>
              <a:rPr lang="en-US" sz="2400" dirty="0"/>
              <a:t>Effects carrier phase and code ranges the same</a:t>
            </a:r>
          </a:p>
          <a:p>
            <a:pPr>
              <a:lnSpc>
                <a:spcPct val="90000"/>
              </a:lnSpc>
            </a:pPr>
            <a:r>
              <a:rPr lang="en-US" sz="2800" dirty="0"/>
              <a:t>Typically separate the effect into</a:t>
            </a:r>
          </a:p>
          <a:p>
            <a:pPr lvl="1">
              <a:lnSpc>
                <a:spcPct val="90000"/>
              </a:lnSpc>
            </a:pPr>
            <a:r>
              <a:rPr lang="en-US" sz="2400" dirty="0"/>
              <a:t>Dry component</a:t>
            </a:r>
          </a:p>
          <a:p>
            <a:pPr lvl="1">
              <a:lnSpc>
                <a:spcPct val="90000"/>
              </a:lnSpc>
            </a:pPr>
            <a:r>
              <a:rPr lang="en-US" sz="2400" dirty="0"/>
              <a:t>Wet component</a:t>
            </a:r>
          </a:p>
          <a:p>
            <a:pPr>
              <a:lnSpc>
                <a:spcPct val="90000"/>
              </a:lnSpc>
            </a:pPr>
            <a:r>
              <a:rPr lang="en-US" sz="2800" dirty="0" err="1">
                <a:ea typeface="Papyrus"/>
                <a:cs typeface="Papyrus"/>
              </a:rPr>
              <a:t>Δ</a:t>
            </a:r>
            <a:r>
              <a:rPr lang="en-US" sz="2800" baseline="30000" dirty="0" err="1">
                <a:ea typeface="Papyrus"/>
                <a:cs typeface="Papyrus"/>
              </a:rPr>
              <a:t>Trop</a:t>
            </a:r>
            <a:r>
              <a:rPr lang="en-US" sz="2800" dirty="0">
                <a:ea typeface="Papyrus"/>
                <a:cs typeface="Papyrus"/>
              </a:rPr>
              <a:t> = 10</a:t>
            </a:r>
            <a:r>
              <a:rPr lang="en-US" sz="2800" baseline="30000" dirty="0">
                <a:ea typeface="Papyrus"/>
                <a:cs typeface="Papyrus"/>
              </a:rPr>
              <a:t>-6</a:t>
            </a:r>
            <a:r>
              <a:rPr lang="en-US" sz="2800" dirty="0">
                <a:ea typeface="Papyrus"/>
                <a:cs typeface="Papyrus"/>
              </a:rPr>
              <a:t>∫N</a:t>
            </a:r>
            <a:r>
              <a:rPr lang="en-US" sz="2800" baseline="-25000" dirty="0">
                <a:ea typeface="Papyrus"/>
                <a:cs typeface="Papyrus"/>
              </a:rPr>
              <a:t>d</a:t>
            </a:r>
            <a:r>
              <a:rPr lang="en-US" sz="2800" baseline="30000" dirty="0">
                <a:ea typeface="Papyrus"/>
                <a:cs typeface="Papyrus"/>
              </a:rPr>
              <a:t>Trop</a:t>
            </a:r>
            <a:r>
              <a:rPr lang="en-US" sz="2800" dirty="0">
                <a:ea typeface="Papyrus"/>
                <a:cs typeface="Papyrus"/>
              </a:rPr>
              <a:t> </a:t>
            </a:r>
            <a:r>
              <a:rPr lang="en-US" sz="2800" dirty="0" err="1">
                <a:ea typeface="Papyrus"/>
                <a:cs typeface="Papyrus"/>
              </a:rPr>
              <a:t>ds</a:t>
            </a:r>
            <a:r>
              <a:rPr lang="en-US" sz="2800" dirty="0">
                <a:ea typeface="Papyrus"/>
                <a:cs typeface="Papyrus"/>
              </a:rPr>
              <a:t> + 10</a:t>
            </a:r>
            <a:r>
              <a:rPr lang="en-US" sz="2800" baseline="30000" dirty="0">
                <a:ea typeface="Papyrus"/>
                <a:cs typeface="Papyrus"/>
              </a:rPr>
              <a:t>-6</a:t>
            </a:r>
            <a:r>
              <a:rPr lang="en-US" sz="2800" dirty="0">
                <a:ea typeface="Papyrus"/>
                <a:cs typeface="Papyrus"/>
              </a:rPr>
              <a:t>∫N</a:t>
            </a:r>
            <a:r>
              <a:rPr lang="en-US" sz="2800" baseline="-25000" dirty="0">
                <a:ea typeface="Papyrus"/>
                <a:cs typeface="Papyrus"/>
              </a:rPr>
              <a:t>w</a:t>
            </a:r>
            <a:r>
              <a:rPr lang="en-US" sz="2800" baseline="30000" dirty="0">
                <a:ea typeface="Papyrus"/>
                <a:cs typeface="Papyrus"/>
              </a:rPr>
              <a:t>Trop</a:t>
            </a:r>
            <a:r>
              <a:rPr lang="en-US" sz="2800" dirty="0">
                <a:ea typeface="Papyrus"/>
                <a:cs typeface="Papyrus"/>
              </a:rPr>
              <a:t> </a:t>
            </a:r>
            <a:r>
              <a:rPr lang="en-US" sz="2800" dirty="0" err="1">
                <a:ea typeface="Papyrus"/>
                <a:cs typeface="Papyrus"/>
              </a:rPr>
              <a:t>ds</a:t>
            </a:r>
            <a:endParaRPr lang="en-US" sz="2800" dirty="0">
              <a:ea typeface="Papyrus"/>
              <a:cs typeface="Papyrus"/>
            </a:endParaRPr>
          </a:p>
          <a:p>
            <a:pPr lvl="1">
              <a:lnSpc>
                <a:spcPct val="90000"/>
              </a:lnSpc>
            </a:pPr>
            <a:r>
              <a:rPr lang="en-US" sz="2400" dirty="0">
                <a:ea typeface="Papyrus"/>
                <a:cs typeface="Papyrus"/>
              </a:rPr>
              <a:t>Where N is the refractivity</a:t>
            </a:r>
          </a:p>
          <a:p>
            <a:pPr lvl="1">
              <a:lnSpc>
                <a:spcPct val="90000"/>
              </a:lnSpc>
            </a:pPr>
            <a:r>
              <a:rPr lang="en-US" sz="2400" dirty="0" err="1">
                <a:ea typeface="Papyrus"/>
                <a:cs typeface="Papyrus"/>
              </a:rPr>
              <a:t>ds</a:t>
            </a:r>
            <a:r>
              <a:rPr lang="en-US" sz="2400" dirty="0">
                <a:ea typeface="Papyrus"/>
                <a:cs typeface="Papyrus"/>
              </a:rPr>
              <a:t> is the path length</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7107" name="Text Box 3"/>
          <p:cNvSpPr txBox="1">
            <a:spLocks noChangeArrowheads="1"/>
          </p:cNvSpPr>
          <p:nvPr/>
        </p:nvSpPr>
        <p:spPr bwMode="auto">
          <a:xfrm>
            <a:off x="319088" y="152400"/>
            <a:ext cx="8561387" cy="400050"/>
          </a:xfrm>
          <a:prstGeom prst="rect">
            <a:avLst/>
          </a:prstGeom>
          <a:noFill/>
          <a:ln w="9525">
            <a:noFill/>
            <a:miter lim="800000"/>
            <a:headEnd/>
            <a:tailEnd/>
          </a:ln>
        </p:spPr>
        <p:txBody>
          <a:bodyPr>
            <a:prstTxWarp prst="textNoShape">
              <a:avLst/>
            </a:prstTxWarp>
            <a:spAutoFit/>
          </a:bodyPr>
          <a:lstStyle/>
          <a:p>
            <a:r>
              <a:rPr lang="en-US" sz="2000" dirty="0">
                <a:latin typeface="Papyrus"/>
              </a:rPr>
              <a:t>Does GPS make</a:t>
            </a:r>
            <a:r>
              <a:rPr lang="en-US" sz="2000" dirty="0" smtClean="0">
                <a:latin typeface="Papyrus"/>
              </a:rPr>
              <a:t> us </a:t>
            </a:r>
            <a:r>
              <a:rPr lang="en-US" sz="2000" dirty="0">
                <a:latin typeface="Papyrus"/>
              </a:rPr>
              <a:t>dumber…?</a:t>
            </a:r>
            <a:r>
              <a:rPr lang="en-US" sz="2000" b="1" dirty="0"/>
              <a:t> </a:t>
            </a:r>
          </a:p>
        </p:txBody>
      </p:sp>
      <p:sp>
        <p:nvSpPr>
          <p:cNvPr id="47108" name="TextBox 4"/>
          <p:cNvSpPr txBox="1">
            <a:spLocks noChangeArrowheads="1"/>
          </p:cNvSpPr>
          <p:nvPr/>
        </p:nvSpPr>
        <p:spPr bwMode="auto">
          <a:xfrm>
            <a:off x="83448" y="6396335"/>
            <a:ext cx="7917552" cy="461665"/>
          </a:xfrm>
          <a:prstGeom prst="rect">
            <a:avLst/>
          </a:prstGeom>
          <a:noFill/>
          <a:ln w="9525">
            <a:noFill/>
            <a:miter lim="800000"/>
            <a:headEnd/>
            <a:tailEnd/>
          </a:ln>
        </p:spPr>
        <p:txBody>
          <a:bodyPr wrap="none">
            <a:prstTxWarp prst="textNoShape">
              <a:avLst/>
            </a:prstTxWarp>
            <a:spAutoFit/>
          </a:bodyPr>
          <a:lstStyle/>
          <a:p>
            <a:pPr algn="ctr"/>
            <a:r>
              <a:rPr lang="en-US" sz="1200" b="0" dirty="0">
                <a:latin typeface="Papyrus"/>
              </a:rPr>
              <a:t>http://www.walrusmagazine.com/articles/2009.11-health-global-impositioning-systems/ </a:t>
            </a:r>
          </a:p>
          <a:p>
            <a:pPr algn="ctr"/>
            <a:r>
              <a:rPr lang="en-US" sz="1200" b="0" dirty="0" err="1">
                <a:latin typeface="Papyrus"/>
              </a:rPr>
              <a:t>http://www.calfinder.com/blog/calfinder-news/oops-how-gps-led-contractors-to-demolish-the-wrong-house</a:t>
            </a:r>
            <a:r>
              <a:rPr lang="en-US" sz="1200" b="0" dirty="0" err="1" smtClean="0">
                <a:latin typeface="Papyrus"/>
              </a:rPr>
              <a:t>/</a:t>
            </a:r>
            <a:endParaRPr lang="en-US" sz="1200" b="0" dirty="0">
              <a:latin typeface="Papyrus"/>
            </a:endParaRPr>
          </a:p>
        </p:txBody>
      </p:sp>
      <p:sp>
        <p:nvSpPr>
          <p:cNvPr id="7" name="Rectangle 6"/>
          <p:cNvSpPr/>
          <p:nvPr/>
        </p:nvSpPr>
        <p:spPr>
          <a:xfrm>
            <a:off x="76200" y="3986213"/>
            <a:ext cx="5418138" cy="1754327"/>
          </a:xfrm>
          <a:prstGeom prst="rect">
            <a:avLst/>
          </a:prstGeom>
        </p:spPr>
        <p:txBody>
          <a:bodyPr wrap="square">
            <a:prstTxWarp prst="textNoShape">
              <a:avLst/>
            </a:prstTxWarp>
            <a:spAutoFit/>
          </a:bodyPr>
          <a:lstStyle/>
          <a:p>
            <a:r>
              <a:rPr lang="en-US" sz="1800" b="0" dirty="0">
                <a:latin typeface="Papyrus"/>
              </a:rPr>
              <a:t>Al Byrd’s three-bedroom home, built by his father on the western outskirts of Atlanta, was mistakenly torn down by a demolition company. “I said, ‘Don’t you have an address?’ ” a distraught Byrd later recounted. “He said, ‘Yes, my GPS coordinates led me right to this address here.’ ” </a:t>
            </a:r>
          </a:p>
        </p:txBody>
      </p:sp>
      <p:pic>
        <p:nvPicPr>
          <p:cNvPr id="47110" name="Picture 9"/>
          <p:cNvPicPr>
            <a:picLocks noChangeAspect="1" noChangeArrowheads="1"/>
          </p:cNvPicPr>
          <p:nvPr/>
        </p:nvPicPr>
        <p:blipFill>
          <a:blip r:embed="rId2"/>
          <a:srcRect/>
          <a:stretch>
            <a:fillRect/>
          </a:stretch>
        </p:blipFill>
        <p:spPr bwMode="auto">
          <a:xfrm>
            <a:off x="5867400" y="773113"/>
            <a:ext cx="3162300" cy="4762500"/>
          </a:xfrm>
          <a:prstGeom prst="rect">
            <a:avLst/>
          </a:prstGeom>
          <a:noFill/>
          <a:ln w="9525">
            <a:noFill/>
            <a:miter lim="800000"/>
            <a:headEnd/>
            <a:tailEnd/>
          </a:ln>
        </p:spPr>
      </p:pic>
      <p:pic>
        <p:nvPicPr>
          <p:cNvPr id="47111" name="Picture 10"/>
          <p:cNvPicPr>
            <a:picLocks noChangeAspect="1" noChangeArrowheads="1"/>
          </p:cNvPicPr>
          <p:nvPr/>
        </p:nvPicPr>
        <p:blipFill>
          <a:blip r:embed="rId3"/>
          <a:srcRect/>
          <a:stretch>
            <a:fillRect/>
          </a:stretch>
        </p:blipFill>
        <p:spPr bwMode="auto">
          <a:xfrm>
            <a:off x="739775" y="1058863"/>
            <a:ext cx="4456113" cy="270033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lstStyle/>
          <a:p>
            <a:r>
              <a:rPr lang="en-US"/>
              <a:t>Tropospheric Delay</a:t>
            </a:r>
          </a:p>
        </p:txBody>
      </p:sp>
      <p:sp>
        <p:nvSpPr>
          <p:cNvPr id="19459" name="Rectangle 3"/>
          <p:cNvSpPr>
            <a:spLocks noGrp="1" noChangeArrowheads="1"/>
          </p:cNvSpPr>
          <p:nvPr>
            <p:ph type="body" idx="1"/>
          </p:nvPr>
        </p:nvSpPr>
        <p:spPr/>
        <p:txBody>
          <a:bodyPr/>
          <a:lstStyle/>
          <a:p>
            <a:r>
              <a:rPr lang="en-US"/>
              <a:t>Dry component contributes 90% of the error</a:t>
            </a:r>
          </a:p>
          <a:p>
            <a:pPr lvl="1"/>
            <a:r>
              <a:rPr lang="en-US"/>
              <a:t>Easily modeled</a:t>
            </a:r>
          </a:p>
          <a:p>
            <a:r>
              <a:rPr lang="en-US"/>
              <a:t>Wet component contributes 10% of the error</a:t>
            </a:r>
          </a:p>
          <a:p>
            <a:pPr lvl="1"/>
            <a:r>
              <a:rPr lang="en-US"/>
              <a:t>Difficult to model because you need to know the amount of water vapor along the entire path </a:t>
            </a: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lstStyle/>
          <a:p>
            <a:r>
              <a:rPr lang="en-US"/>
              <a:t>Tropospheric Delay</a:t>
            </a:r>
          </a:p>
        </p:txBody>
      </p:sp>
      <p:sp>
        <p:nvSpPr>
          <p:cNvPr id="22531" name="Rectangle 3"/>
          <p:cNvSpPr>
            <a:spLocks noGrp="1" noChangeArrowheads="1"/>
          </p:cNvSpPr>
          <p:nvPr>
            <p:ph type="body" idx="1"/>
          </p:nvPr>
        </p:nvSpPr>
        <p:spPr/>
        <p:txBody>
          <a:bodyPr/>
          <a:lstStyle/>
          <a:p>
            <a:pPr>
              <a:lnSpc>
                <a:spcPct val="90000"/>
              </a:lnSpc>
            </a:pPr>
            <a:r>
              <a:rPr lang="en-US"/>
              <a:t>There are many models which estimate the wet component of the tropospheric delay</a:t>
            </a:r>
          </a:p>
          <a:p>
            <a:pPr lvl="1">
              <a:lnSpc>
                <a:spcPct val="90000"/>
              </a:lnSpc>
            </a:pPr>
            <a:r>
              <a:rPr lang="en-US"/>
              <a:t>Hopfield Model</a:t>
            </a:r>
          </a:p>
          <a:p>
            <a:pPr lvl="1">
              <a:lnSpc>
                <a:spcPct val="90000"/>
              </a:lnSpc>
            </a:pPr>
            <a:r>
              <a:rPr lang="en-US"/>
              <a:t>Modified Hopfield Model</a:t>
            </a:r>
          </a:p>
          <a:p>
            <a:pPr lvl="1">
              <a:lnSpc>
                <a:spcPct val="90000"/>
              </a:lnSpc>
            </a:pPr>
            <a:r>
              <a:rPr lang="en-US"/>
              <a:t>Saastamoinen Model</a:t>
            </a:r>
          </a:p>
          <a:p>
            <a:pPr lvl="1">
              <a:lnSpc>
                <a:spcPct val="90000"/>
              </a:lnSpc>
            </a:pPr>
            <a:r>
              <a:rPr lang="en-US"/>
              <a:t>Lanyi Model</a:t>
            </a:r>
          </a:p>
          <a:p>
            <a:pPr lvl="1">
              <a:lnSpc>
                <a:spcPct val="90000"/>
              </a:lnSpc>
            </a:pPr>
            <a:r>
              <a:rPr lang="en-US"/>
              <a:t>NMF (Niell)</a:t>
            </a:r>
          </a:p>
          <a:p>
            <a:pPr lvl="1">
              <a:lnSpc>
                <a:spcPct val="90000"/>
              </a:lnSpc>
            </a:pPr>
            <a:r>
              <a:rPr lang="en-US"/>
              <a:t>Many, many more</a:t>
            </a: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2731F37A-C01E-CB4F-886E-5B05B9F2F8B8}" type="slidenum">
              <a:rPr lang="en-US" smtClean="0"/>
              <a:pPr>
                <a:defRPr/>
              </a:pPr>
              <a:t>42</a:t>
            </a:fld>
            <a:endParaRPr lang="en-US"/>
          </a:p>
        </p:txBody>
      </p:sp>
      <p:sp>
        <p:nvSpPr>
          <p:cNvPr id="5" name="Text Box 3"/>
          <p:cNvSpPr txBox="1">
            <a:spLocks noChangeArrowheads="1"/>
          </p:cNvSpPr>
          <p:nvPr/>
        </p:nvSpPr>
        <p:spPr bwMode="auto">
          <a:xfrm>
            <a:off x="60325" y="6553200"/>
            <a:ext cx="1351652" cy="276999"/>
          </a:xfrm>
          <a:prstGeom prst="rect">
            <a:avLst/>
          </a:prstGeom>
          <a:noFill/>
          <a:ln w="9525">
            <a:noFill/>
            <a:miter lim="800000"/>
            <a:headEnd/>
            <a:tailEnd/>
          </a:ln>
        </p:spPr>
        <p:txBody>
          <a:bodyPr wrap="none">
            <a:prstTxWarp prst="textNoShape">
              <a:avLst/>
            </a:prstTxWarp>
            <a:spAutoFit/>
          </a:bodyPr>
          <a:lstStyle/>
          <a:p>
            <a:pPr algn="l"/>
            <a:r>
              <a:rPr lang="en-US" sz="1200" b="0" dirty="0" smtClean="0">
                <a:latin typeface="Papyrus"/>
                <a:ea typeface="Papyrus"/>
                <a:cs typeface="Papyrus"/>
              </a:rPr>
              <a:t>Ware et al., 2000</a:t>
            </a:r>
            <a:endParaRPr lang="en-US" sz="1200" b="0" dirty="0">
              <a:latin typeface="Papyrus"/>
              <a:ea typeface="Papyrus"/>
              <a:cs typeface="Papyrus"/>
            </a:endParaRPr>
          </a:p>
        </p:txBody>
      </p:sp>
      <p:pic>
        <p:nvPicPr>
          <p:cNvPr id="7" name="Picture 6"/>
          <p:cNvPicPr>
            <a:picLocks noChangeAspect="1"/>
          </p:cNvPicPr>
          <p:nvPr/>
        </p:nvPicPr>
        <p:blipFill>
          <a:blip r:embed="rId2"/>
          <a:stretch>
            <a:fillRect/>
          </a:stretch>
        </p:blipFill>
        <p:spPr>
          <a:xfrm>
            <a:off x="1646335" y="381000"/>
            <a:ext cx="6126065" cy="5791200"/>
          </a:xfrm>
          <a:prstGeom prst="rect">
            <a:avLst/>
          </a:prstGeom>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2731F37A-C01E-CB4F-886E-5B05B9F2F8B8}" type="slidenum">
              <a:rPr lang="en-US" smtClean="0"/>
              <a:pPr>
                <a:defRPr/>
              </a:pPr>
              <a:t>43</a:t>
            </a:fld>
            <a:endParaRPr lang="en-US"/>
          </a:p>
        </p:txBody>
      </p:sp>
      <p:sp>
        <p:nvSpPr>
          <p:cNvPr id="5" name="Text Box 3"/>
          <p:cNvSpPr txBox="1">
            <a:spLocks noChangeArrowheads="1"/>
          </p:cNvSpPr>
          <p:nvPr/>
        </p:nvSpPr>
        <p:spPr bwMode="auto">
          <a:xfrm>
            <a:off x="60325" y="6553200"/>
            <a:ext cx="1351652" cy="276999"/>
          </a:xfrm>
          <a:prstGeom prst="rect">
            <a:avLst/>
          </a:prstGeom>
          <a:noFill/>
          <a:ln w="9525">
            <a:noFill/>
            <a:miter lim="800000"/>
            <a:headEnd/>
            <a:tailEnd/>
          </a:ln>
        </p:spPr>
        <p:txBody>
          <a:bodyPr wrap="none">
            <a:prstTxWarp prst="textNoShape">
              <a:avLst/>
            </a:prstTxWarp>
            <a:spAutoFit/>
          </a:bodyPr>
          <a:lstStyle/>
          <a:p>
            <a:pPr algn="l"/>
            <a:r>
              <a:rPr lang="en-US" sz="1200" b="0" dirty="0" smtClean="0">
                <a:latin typeface="Papyrus"/>
                <a:ea typeface="Papyrus"/>
                <a:cs typeface="Papyrus"/>
              </a:rPr>
              <a:t>Ware et al., 2000</a:t>
            </a:r>
            <a:endParaRPr lang="en-US" sz="1200" b="0" dirty="0">
              <a:latin typeface="Papyrus"/>
              <a:ea typeface="Papyrus"/>
              <a:cs typeface="Papyrus"/>
            </a:endParaRPr>
          </a:p>
        </p:txBody>
      </p:sp>
      <p:pic>
        <p:nvPicPr>
          <p:cNvPr id="8" name="Picture 7"/>
          <p:cNvPicPr>
            <a:picLocks noChangeAspect="1"/>
          </p:cNvPicPr>
          <p:nvPr/>
        </p:nvPicPr>
        <p:blipFill>
          <a:blip r:embed="rId2"/>
          <a:stretch>
            <a:fillRect/>
          </a:stretch>
        </p:blipFill>
        <p:spPr>
          <a:xfrm>
            <a:off x="241300" y="495300"/>
            <a:ext cx="8661400" cy="5867400"/>
          </a:xfrm>
          <a:prstGeom prst="rect">
            <a:avLst/>
          </a:prstGeom>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r>
              <a:rPr lang="en-US"/>
              <a:t>Multipath Errors</a:t>
            </a:r>
          </a:p>
        </p:txBody>
      </p:sp>
      <p:sp>
        <p:nvSpPr>
          <p:cNvPr id="7171" name="Rectangle 3"/>
          <p:cNvSpPr>
            <a:spLocks noGrp="1" noChangeArrowheads="1"/>
          </p:cNvSpPr>
          <p:nvPr>
            <p:ph type="body" idx="1"/>
          </p:nvPr>
        </p:nvSpPr>
        <p:spPr/>
        <p:txBody>
          <a:bodyPr/>
          <a:lstStyle/>
          <a:p>
            <a:r>
              <a:rPr lang="en-US" dirty="0"/>
              <a:t>GPS assumes that the signal travels directly from the satellite to the receiver</a:t>
            </a:r>
          </a:p>
          <a:p>
            <a:r>
              <a:rPr lang="en-US" dirty="0"/>
              <a:t>Multipath results from signal reflecting off of surface before entering the receiver</a:t>
            </a:r>
          </a:p>
          <a:p>
            <a:pPr lvl="1"/>
            <a:r>
              <a:rPr lang="en-US" dirty="0"/>
              <a:t>Adds additional (erroneous) path length to the signal</a:t>
            </a:r>
          </a:p>
          <a:p>
            <a:r>
              <a:rPr lang="en-US" dirty="0"/>
              <a:t>Difficult to remove; best to avoid</a:t>
            </a: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8439" name="Picture 7" descr="http://www.gmat.unsw.edu.au/snap/gps/gps_survey/chap6/fig629.gif"/>
          <p:cNvPicPr>
            <a:picLocks noChangeAspect="1" noChangeArrowheads="1"/>
          </p:cNvPicPr>
          <p:nvPr/>
        </p:nvPicPr>
        <p:blipFill>
          <a:blip r:embed="rId2"/>
          <a:srcRect/>
          <a:stretch>
            <a:fillRect/>
          </a:stretch>
        </p:blipFill>
        <p:spPr bwMode="auto">
          <a:xfrm>
            <a:off x="762000" y="2257425"/>
            <a:ext cx="8001000" cy="3179763"/>
          </a:xfrm>
          <a:prstGeom prst="rect">
            <a:avLst/>
          </a:prstGeom>
          <a:noFill/>
        </p:spPr>
      </p:pic>
      <p:sp>
        <p:nvSpPr>
          <p:cNvPr id="18440" name="Text Box 8"/>
          <p:cNvSpPr txBox="1">
            <a:spLocks noChangeArrowheads="1"/>
          </p:cNvSpPr>
          <p:nvPr/>
        </p:nvSpPr>
        <p:spPr bwMode="auto">
          <a:xfrm>
            <a:off x="304800" y="5791200"/>
            <a:ext cx="8610600" cy="276999"/>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sz="1200" dirty="0">
                <a:latin typeface="Papyrus"/>
              </a:rPr>
              <a:t>From http://www.gmat.unsw.edu.au/snap/gps/gps_survey/chap6/6212.htm</a:t>
            </a:r>
          </a:p>
        </p:txBody>
      </p:sp>
      <p:sp>
        <p:nvSpPr>
          <p:cNvPr id="5" name="Rectangle 4"/>
          <p:cNvSpPr/>
          <p:nvPr/>
        </p:nvSpPr>
        <p:spPr>
          <a:xfrm>
            <a:off x="1939783" y="381000"/>
            <a:ext cx="3493289" cy="523220"/>
          </a:xfrm>
          <a:prstGeom prst="rect">
            <a:avLst/>
          </a:prstGeom>
        </p:spPr>
        <p:txBody>
          <a:bodyPr wrap="none">
            <a:spAutoFit/>
          </a:bodyPr>
          <a:lstStyle/>
          <a:p>
            <a:r>
              <a:rPr lang="en-US" b="0" dirty="0" smtClean="0">
                <a:latin typeface="Papyrus"/>
              </a:rPr>
              <a:t>Multipath Illustration</a:t>
            </a:r>
            <a:endParaRPr lang="en-US" b="0" dirty="0">
              <a:latin typeface="Papyrus"/>
            </a:endParaRP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2731F37A-C01E-CB4F-886E-5B05B9F2F8B8}" type="slidenum">
              <a:rPr lang="en-US" smtClean="0"/>
              <a:pPr>
                <a:defRPr/>
              </a:pPr>
              <a:t>46</a:t>
            </a:fld>
            <a:endParaRPr lang="en-US"/>
          </a:p>
        </p:txBody>
      </p:sp>
      <p:sp>
        <p:nvSpPr>
          <p:cNvPr id="4" name="Rectangle 3"/>
          <p:cNvSpPr/>
          <p:nvPr/>
        </p:nvSpPr>
        <p:spPr>
          <a:xfrm>
            <a:off x="0" y="2090172"/>
            <a:ext cx="9144000" cy="523220"/>
          </a:xfrm>
          <a:prstGeom prst="rect">
            <a:avLst/>
          </a:prstGeom>
        </p:spPr>
        <p:txBody>
          <a:bodyPr wrap="square">
            <a:spAutoFit/>
          </a:bodyPr>
          <a:lstStyle/>
          <a:p>
            <a:r>
              <a:rPr lang="en-US" b="0" dirty="0" smtClean="0">
                <a:latin typeface="Papyrus"/>
                <a:hlinkClick r:id="rId2"/>
              </a:rPr>
              <a:t>Eric Calais’ GAMIT overview</a:t>
            </a:r>
            <a:endParaRPr lang="en-US" b="0" dirty="0">
              <a:latin typeface="Papyrus"/>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2731F37A-C01E-CB4F-886E-5B05B9F2F8B8}" type="slidenum">
              <a:rPr lang="en-US" smtClean="0"/>
              <a:pPr>
                <a:defRPr/>
              </a:pPr>
              <a:t>5</a:t>
            </a:fld>
            <a:endParaRPr lang="en-US"/>
          </a:p>
        </p:txBody>
      </p:sp>
      <p:sp>
        <p:nvSpPr>
          <p:cNvPr id="5" name="Text Box 4"/>
          <p:cNvSpPr txBox="1">
            <a:spLocks noChangeArrowheads="1"/>
          </p:cNvSpPr>
          <p:nvPr/>
        </p:nvSpPr>
        <p:spPr bwMode="auto">
          <a:xfrm>
            <a:off x="0" y="1610380"/>
            <a:ext cx="9144000" cy="523220"/>
          </a:xfrm>
          <a:prstGeom prst="rect">
            <a:avLst/>
          </a:prstGeom>
          <a:noFill/>
          <a:ln w="9525">
            <a:noFill/>
            <a:miter lim="800000"/>
            <a:headEnd/>
            <a:tailEnd/>
          </a:ln>
        </p:spPr>
        <p:txBody>
          <a:bodyPr>
            <a:prstTxWarp prst="textNoShape">
              <a:avLst/>
            </a:prstTxWarp>
            <a:spAutoFit/>
          </a:bodyPr>
          <a:lstStyle/>
          <a:p>
            <a:pPr>
              <a:spcBef>
                <a:spcPct val="50000"/>
              </a:spcBef>
            </a:pPr>
            <a:r>
              <a:rPr lang="en-US" b="0" dirty="0" smtClean="0">
                <a:latin typeface="Papyrus" charset="0"/>
                <a:ea typeface="Papyrus"/>
                <a:cs typeface="Papyrus"/>
              </a:rPr>
              <a:t>More Hi-Rate GPS from “LARGE” earthquake.</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TextBox 6"/>
          <p:cNvSpPr txBox="1"/>
          <p:nvPr/>
        </p:nvSpPr>
        <p:spPr>
          <a:xfrm>
            <a:off x="0" y="27208"/>
            <a:ext cx="9144001" cy="769441"/>
          </a:xfrm>
          <a:prstGeom prst="rect">
            <a:avLst/>
          </a:prstGeom>
          <a:noFill/>
        </p:spPr>
        <p:txBody>
          <a:bodyPr wrap="square" rtlCol="0">
            <a:spAutoFit/>
          </a:bodyPr>
          <a:lstStyle/>
          <a:p>
            <a:pPr algn="ctr"/>
            <a:r>
              <a:rPr lang="en-US" sz="2200" b="1" dirty="0">
                <a:latin typeface="Papyrus"/>
              </a:rPr>
              <a:t>High-Rate GPS Seismograms from the 27 Feb. 2010, M=8.8, Maule Chile Earthquake</a:t>
            </a:r>
            <a:r>
              <a:rPr lang="en-US" sz="2200" b="1" dirty="0" smtClean="0">
                <a:latin typeface="Papyrus"/>
              </a:rPr>
              <a:t>.</a:t>
            </a:r>
          </a:p>
        </p:txBody>
      </p:sp>
      <p:pic>
        <p:nvPicPr>
          <p:cNvPr id="8" name="Picture 7" descr="cap_maulehiratezoom.jpg"/>
          <p:cNvPicPr>
            <a:picLocks noChangeAspect="1"/>
          </p:cNvPicPr>
          <p:nvPr/>
        </p:nvPicPr>
        <p:blipFill>
          <a:blip r:embed="rId2"/>
          <a:stretch>
            <a:fillRect/>
          </a:stretch>
        </p:blipFill>
        <p:spPr>
          <a:xfrm>
            <a:off x="288139" y="1290636"/>
            <a:ext cx="2879275" cy="2290764"/>
          </a:xfrm>
          <a:prstGeom prst="rect">
            <a:avLst/>
          </a:prstGeom>
        </p:spPr>
      </p:pic>
      <p:sp>
        <p:nvSpPr>
          <p:cNvPr id="5" name="Rectangle 4"/>
          <p:cNvSpPr/>
          <p:nvPr/>
        </p:nvSpPr>
        <p:spPr>
          <a:xfrm>
            <a:off x="288139" y="4048006"/>
            <a:ext cx="3427666" cy="225872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Papyrus"/>
            </a:endParaRPr>
          </a:p>
        </p:txBody>
      </p:sp>
      <p:sp>
        <p:nvSpPr>
          <p:cNvPr id="12" name="TextBox 11"/>
          <p:cNvSpPr txBox="1"/>
          <p:nvPr/>
        </p:nvSpPr>
        <p:spPr>
          <a:xfrm>
            <a:off x="73194" y="6282976"/>
            <a:ext cx="3787606" cy="523220"/>
          </a:xfrm>
          <a:prstGeom prst="rect">
            <a:avLst/>
          </a:prstGeom>
          <a:noFill/>
        </p:spPr>
        <p:txBody>
          <a:bodyPr wrap="square" rtlCol="0">
            <a:spAutoFit/>
          </a:bodyPr>
          <a:lstStyle/>
          <a:p>
            <a:r>
              <a:rPr lang="en-US" sz="1400" dirty="0" smtClean="0">
                <a:latin typeface="Papyrus"/>
              </a:rPr>
              <a:t>CONZ –absolute displacement </a:t>
            </a:r>
            <a:r>
              <a:rPr lang="en-US" sz="1400" dirty="0" err="1" smtClean="0">
                <a:latin typeface="Papyrus"/>
              </a:rPr>
              <a:t>coseismic</a:t>
            </a:r>
            <a:r>
              <a:rPr lang="en-US" sz="1400" dirty="0" smtClean="0">
                <a:latin typeface="Papyrus"/>
              </a:rPr>
              <a:t> time series</a:t>
            </a:r>
            <a:endParaRPr lang="en-US" sz="1400" dirty="0">
              <a:latin typeface="Papyrus"/>
            </a:endParaRPr>
          </a:p>
        </p:txBody>
      </p:sp>
      <p:sp>
        <p:nvSpPr>
          <p:cNvPr id="14" name="TextBox 13"/>
          <p:cNvSpPr txBox="1"/>
          <p:nvPr/>
        </p:nvSpPr>
        <p:spPr>
          <a:xfrm>
            <a:off x="4959350" y="3825350"/>
            <a:ext cx="4022115" cy="584776"/>
          </a:xfrm>
          <a:prstGeom prst="rect">
            <a:avLst/>
          </a:prstGeom>
          <a:noFill/>
        </p:spPr>
        <p:txBody>
          <a:bodyPr wrap="square" rtlCol="0">
            <a:spAutoFit/>
          </a:bodyPr>
          <a:lstStyle/>
          <a:p>
            <a:r>
              <a:rPr lang="en-US" sz="1600" dirty="0" smtClean="0">
                <a:latin typeface="Papyrus"/>
              </a:rPr>
              <a:t>Near-Field, absolute displacement time series with static displacements.</a:t>
            </a:r>
            <a:endParaRPr lang="en-US" sz="1600" dirty="0">
              <a:latin typeface="Papyrus"/>
            </a:endParaRPr>
          </a:p>
        </p:txBody>
      </p:sp>
      <p:cxnSp>
        <p:nvCxnSpPr>
          <p:cNvPr id="20" name="Straight Arrow Connector 19"/>
          <p:cNvCxnSpPr/>
          <p:nvPr/>
        </p:nvCxnSpPr>
        <p:spPr>
          <a:xfrm rot="16200000" flipV="1">
            <a:off x="394136" y="3509677"/>
            <a:ext cx="952369" cy="26596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35" name="Rectangle 34"/>
          <p:cNvSpPr/>
          <p:nvPr/>
        </p:nvSpPr>
        <p:spPr>
          <a:xfrm>
            <a:off x="5451558" y="1442979"/>
            <a:ext cx="3417915" cy="2382371"/>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Papyrus"/>
            </a:endParaRPr>
          </a:p>
        </p:txBody>
      </p:sp>
      <p:cxnSp>
        <p:nvCxnSpPr>
          <p:cNvPr id="36" name="Straight Arrow Connector 35"/>
          <p:cNvCxnSpPr/>
          <p:nvPr/>
        </p:nvCxnSpPr>
        <p:spPr>
          <a:xfrm rot="10800000" flipV="1">
            <a:off x="1003302" y="1657350"/>
            <a:ext cx="4763150" cy="106045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pic>
        <p:nvPicPr>
          <p:cNvPr id="45" name="Picture 44" descr="CSLO.jpg"/>
          <p:cNvPicPr>
            <a:picLocks noChangeAspect="1"/>
          </p:cNvPicPr>
          <p:nvPr/>
        </p:nvPicPr>
        <p:blipFill>
          <a:blip r:embed="rId3"/>
          <a:stretch>
            <a:fillRect/>
          </a:stretch>
        </p:blipFill>
        <p:spPr>
          <a:xfrm>
            <a:off x="5766452" y="1542830"/>
            <a:ext cx="2823502" cy="2184083"/>
          </a:xfrm>
          <a:prstGeom prst="rect">
            <a:avLst/>
          </a:prstGeom>
        </p:spPr>
      </p:pic>
      <p:sp>
        <p:nvSpPr>
          <p:cNvPr id="48" name="Rectangle 47"/>
          <p:cNvSpPr/>
          <p:nvPr/>
        </p:nvSpPr>
        <p:spPr>
          <a:xfrm>
            <a:off x="5441807" y="4443804"/>
            <a:ext cx="3427665" cy="225872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Papyrus"/>
            </a:endParaRPr>
          </a:p>
        </p:txBody>
      </p:sp>
      <p:pic>
        <p:nvPicPr>
          <p:cNvPr id="49" name="Picture 48" descr="MZAS.jpg"/>
          <p:cNvPicPr>
            <a:picLocks noChangeAspect="1"/>
          </p:cNvPicPr>
          <p:nvPr/>
        </p:nvPicPr>
        <p:blipFill>
          <a:blip r:embed="rId4"/>
          <a:stretch>
            <a:fillRect/>
          </a:stretch>
        </p:blipFill>
        <p:spPr>
          <a:xfrm>
            <a:off x="5677019" y="4535670"/>
            <a:ext cx="2720524" cy="2104425"/>
          </a:xfrm>
          <a:prstGeom prst="rect">
            <a:avLst/>
          </a:prstGeom>
        </p:spPr>
      </p:pic>
      <p:cxnSp>
        <p:nvCxnSpPr>
          <p:cNvPr id="50" name="Straight Arrow Connector 49"/>
          <p:cNvCxnSpPr/>
          <p:nvPr/>
        </p:nvCxnSpPr>
        <p:spPr>
          <a:xfrm rot="10800000">
            <a:off x="1092203" y="2986082"/>
            <a:ext cx="4584817" cy="162401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pic>
        <p:nvPicPr>
          <p:cNvPr id="15" name="Picture 14" descr="CONZ_morenewer.jpg"/>
          <p:cNvPicPr>
            <a:picLocks noChangeAspect="1"/>
          </p:cNvPicPr>
          <p:nvPr/>
        </p:nvPicPr>
        <p:blipFill>
          <a:blip r:embed="rId5"/>
          <a:stretch>
            <a:fillRect/>
          </a:stretch>
        </p:blipFill>
        <p:spPr>
          <a:xfrm>
            <a:off x="552280" y="4087094"/>
            <a:ext cx="2883451" cy="2164132"/>
          </a:xfrm>
          <a:prstGeom prst="rect">
            <a:avLst/>
          </a:prstGeom>
        </p:spPr>
      </p:pic>
      <p:sp>
        <p:nvSpPr>
          <p:cNvPr id="16" name="Text Box 4"/>
          <p:cNvSpPr txBox="1">
            <a:spLocks noChangeArrowheads="1"/>
          </p:cNvSpPr>
          <p:nvPr/>
        </p:nvSpPr>
        <p:spPr bwMode="auto">
          <a:xfrm>
            <a:off x="6697663" y="6550223"/>
            <a:ext cx="2446337" cy="307777"/>
          </a:xfrm>
          <a:prstGeom prst="rect">
            <a:avLst/>
          </a:prstGeom>
          <a:noFill/>
          <a:ln w="9525">
            <a:noFill/>
            <a:miter lim="800000"/>
            <a:headEnd/>
            <a:tailEnd/>
          </a:ln>
          <a:effectLst/>
        </p:spPr>
        <p:txBody>
          <a:bodyPr wrap="square">
            <a:prstTxWarp prst="textNoShape">
              <a:avLst/>
            </a:prstTxWarp>
            <a:spAutoFit/>
          </a:bodyPr>
          <a:lstStyle/>
          <a:p>
            <a:pPr>
              <a:spcBef>
                <a:spcPct val="50000"/>
              </a:spcBef>
              <a:defRPr/>
            </a:pPr>
            <a:r>
              <a:rPr lang="en-US" sz="1400" b="0" dirty="0" smtClean="0">
                <a:effectLst>
                  <a:outerShdw blurRad="38100" dist="38100" dir="2700000" algn="tl">
                    <a:srgbClr val="000000">
                      <a:alpha val="43137"/>
                    </a:srgbClr>
                  </a:outerShdw>
                </a:effectLst>
                <a:latin typeface="Papyrus"/>
                <a:ea typeface="Arial" pitchFamily="-109" charset="0"/>
                <a:cs typeface="Comic Sans MS"/>
              </a:rPr>
              <a:t>Davis and Smalley, 2009</a:t>
            </a:r>
            <a:endParaRPr lang="en-US" sz="1400" b="0" dirty="0">
              <a:effectLst>
                <a:outerShdw blurRad="38100" dist="38100" dir="2700000" algn="tl">
                  <a:srgbClr val="000000">
                    <a:alpha val="43137"/>
                  </a:srgbClr>
                </a:outerShdw>
              </a:effectLst>
              <a:latin typeface="Papyrus"/>
              <a:ea typeface="Arial" pitchFamily="-109" charset="0"/>
              <a:cs typeface="Comic Sans MS"/>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Rectangle 4"/>
          <p:cNvSpPr/>
          <p:nvPr/>
        </p:nvSpPr>
        <p:spPr>
          <a:xfrm>
            <a:off x="515110" y="3743549"/>
            <a:ext cx="4342640" cy="272415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Papyrus"/>
            </a:endParaRPr>
          </a:p>
        </p:txBody>
      </p:sp>
      <p:sp>
        <p:nvSpPr>
          <p:cNvPr id="6" name="Rectangle 5"/>
          <p:cNvSpPr/>
          <p:nvPr/>
        </p:nvSpPr>
        <p:spPr>
          <a:xfrm>
            <a:off x="5502974" y="206110"/>
            <a:ext cx="3398233" cy="2422626"/>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Papyrus"/>
            </a:endParaRPr>
          </a:p>
        </p:txBody>
      </p:sp>
      <p:sp>
        <p:nvSpPr>
          <p:cNvPr id="7" name="TextBox 6"/>
          <p:cNvSpPr txBox="1"/>
          <p:nvPr/>
        </p:nvSpPr>
        <p:spPr>
          <a:xfrm>
            <a:off x="279400" y="3299827"/>
            <a:ext cx="8621807" cy="338554"/>
          </a:xfrm>
          <a:prstGeom prst="rect">
            <a:avLst/>
          </a:prstGeom>
          <a:noFill/>
        </p:spPr>
        <p:txBody>
          <a:bodyPr wrap="square" rtlCol="0">
            <a:spAutoFit/>
          </a:bodyPr>
          <a:lstStyle/>
          <a:p>
            <a:pPr algn="ctr"/>
            <a:r>
              <a:rPr lang="en-US" sz="1600" dirty="0" smtClean="0">
                <a:latin typeface="Papyrus"/>
              </a:rPr>
              <a:t>Gradiometry – dynamic strains, apparent velocity, azimuth. </a:t>
            </a:r>
            <a:endParaRPr lang="en-US" sz="1600" dirty="0">
              <a:latin typeface="Papyrus"/>
            </a:endParaRPr>
          </a:p>
        </p:txBody>
      </p:sp>
      <p:sp>
        <p:nvSpPr>
          <p:cNvPr id="8" name="TextBox 7"/>
          <p:cNvSpPr txBox="1"/>
          <p:nvPr/>
        </p:nvSpPr>
        <p:spPr>
          <a:xfrm>
            <a:off x="3138432" y="333530"/>
            <a:ext cx="2320092" cy="1815882"/>
          </a:xfrm>
          <a:prstGeom prst="rect">
            <a:avLst/>
          </a:prstGeom>
          <a:noFill/>
        </p:spPr>
        <p:txBody>
          <a:bodyPr wrap="square" rtlCol="0">
            <a:spAutoFit/>
          </a:bodyPr>
          <a:lstStyle/>
          <a:p>
            <a:r>
              <a:rPr lang="en-US" sz="1600" dirty="0" smtClean="0">
                <a:latin typeface="Papyrus"/>
              </a:rPr>
              <a:t>Absolute displacement, band passed (125-250 sec), phase matched filter for dispersion and gradiometry (“array” where wavelength&gt;&gt; spacing).</a:t>
            </a:r>
            <a:endParaRPr lang="en-US" sz="1600" dirty="0">
              <a:latin typeface="Papyrus"/>
            </a:endParaRPr>
          </a:p>
        </p:txBody>
      </p:sp>
      <p:pic>
        <p:nvPicPr>
          <p:cNvPr id="10" name="Picture 9" descr="cap_maulehiratezoom.jpg"/>
          <p:cNvPicPr>
            <a:picLocks noChangeAspect="1"/>
          </p:cNvPicPr>
          <p:nvPr/>
        </p:nvPicPr>
        <p:blipFill>
          <a:blip r:embed="rId2"/>
          <a:stretch>
            <a:fillRect/>
          </a:stretch>
        </p:blipFill>
        <p:spPr>
          <a:xfrm>
            <a:off x="199239" y="274636"/>
            <a:ext cx="2879275" cy="2290764"/>
          </a:xfrm>
          <a:prstGeom prst="rect">
            <a:avLst/>
          </a:prstGeom>
          <a:ln w="12700" cmpd="sng">
            <a:solidFill>
              <a:schemeClr val="tx1"/>
            </a:solidFill>
          </a:ln>
        </p:spPr>
      </p:pic>
      <p:sp>
        <p:nvSpPr>
          <p:cNvPr id="11" name="Oval 10"/>
          <p:cNvSpPr/>
          <p:nvPr/>
        </p:nvSpPr>
        <p:spPr>
          <a:xfrm>
            <a:off x="996950" y="1241471"/>
            <a:ext cx="330200" cy="307929"/>
          </a:xfrm>
          <a:prstGeom prst="ellipse">
            <a:avLst/>
          </a:prstGeom>
          <a:noFill/>
          <a:effectLst>
            <a:glow rad="25400">
              <a:schemeClr val="tx2">
                <a:lumMod val="60000"/>
                <a:lumOff val="40000"/>
                <a:alpha val="75000"/>
              </a:scheme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Papyrus"/>
            </a:endParaRPr>
          </a:p>
        </p:txBody>
      </p:sp>
      <p:pic>
        <p:nvPicPr>
          <p:cNvPr id="12" name="Picture 11" descr="filt_timeseries 125-250.jpg"/>
          <p:cNvPicPr>
            <a:picLocks noChangeAspect="1"/>
          </p:cNvPicPr>
          <p:nvPr/>
        </p:nvPicPr>
        <p:blipFill>
          <a:blip r:embed="rId3"/>
          <a:stretch>
            <a:fillRect/>
          </a:stretch>
        </p:blipFill>
        <p:spPr>
          <a:xfrm>
            <a:off x="5783145" y="274636"/>
            <a:ext cx="2852520" cy="2255563"/>
          </a:xfrm>
          <a:prstGeom prst="rect">
            <a:avLst/>
          </a:prstGeom>
        </p:spPr>
      </p:pic>
      <p:pic>
        <p:nvPicPr>
          <p:cNvPr id="13" name="Picture 12" descr="hstrains 125-250.jpg"/>
          <p:cNvPicPr>
            <a:picLocks noChangeAspect="1"/>
          </p:cNvPicPr>
          <p:nvPr/>
        </p:nvPicPr>
        <p:blipFill>
          <a:blip r:embed="rId4"/>
          <a:stretch>
            <a:fillRect/>
          </a:stretch>
        </p:blipFill>
        <p:spPr>
          <a:xfrm>
            <a:off x="1117600" y="3838077"/>
            <a:ext cx="2990850" cy="2370326"/>
          </a:xfrm>
          <a:prstGeom prst="rect">
            <a:avLst/>
          </a:prstGeom>
        </p:spPr>
      </p:pic>
      <p:sp>
        <p:nvSpPr>
          <p:cNvPr id="14" name="TextBox 13"/>
          <p:cNvSpPr txBox="1"/>
          <p:nvPr/>
        </p:nvSpPr>
        <p:spPr>
          <a:xfrm>
            <a:off x="2484936" y="5982754"/>
            <a:ext cx="338554" cy="184666"/>
          </a:xfrm>
          <a:prstGeom prst="rect">
            <a:avLst/>
          </a:prstGeom>
          <a:noFill/>
        </p:spPr>
        <p:txBody>
          <a:bodyPr wrap="none" rtlCol="0">
            <a:spAutoFit/>
          </a:bodyPr>
          <a:lstStyle/>
          <a:p>
            <a:r>
              <a:rPr lang="en-US" sz="600" dirty="0" smtClean="0">
                <a:latin typeface="Papyrus"/>
              </a:rPr>
              <a:t>time</a:t>
            </a:r>
            <a:endParaRPr lang="en-US" sz="600" dirty="0">
              <a:latin typeface="Papyrus"/>
            </a:endParaRPr>
          </a:p>
        </p:txBody>
      </p:sp>
      <p:sp>
        <p:nvSpPr>
          <p:cNvPr id="16" name="Rectangle 15"/>
          <p:cNvSpPr/>
          <p:nvPr/>
        </p:nvSpPr>
        <p:spPr>
          <a:xfrm>
            <a:off x="5783145" y="3743549"/>
            <a:ext cx="3053590" cy="272415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Papyrus"/>
            </a:endParaRPr>
          </a:p>
        </p:txBody>
      </p:sp>
      <p:pic>
        <p:nvPicPr>
          <p:cNvPr id="17" name="Picture 16" descr="dudx_dudy_azi 125-250.jpg"/>
          <p:cNvPicPr>
            <a:picLocks noChangeAspect="1"/>
          </p:cNvPicPr>
          <p:nvPr/>
        </p:nvPicPr>
        <p:blipFill>
          <a:blip r:embed="rId5"/>
          <a:stretch>
            <a:fillRect/>
          </a:stretch>
        </p:blipFill>
        <p:spPr>
          <a:xfrm>
            <a:off x="6245473" y="3959449"/>
            <a:ext cx="2187327" cy="2282601"/>
          </a:xfrm>
          <a:prstGeom prst="rect">
            <a:avLst/>
          </a:prstGeom>
        </p:spPr>
      </p:pic>
      <p:sp>
        <p:nvSpPr>
          <p:cNvPr id="15" name="Text Box 4"/>
          <p:cNvSpPr txBox="1">
            <a:spLocks noChangeArrowheads="1"/>
          </p:cNvSpPr>
          <p:nvPr/>
        </p:nvSpPr>
        <p:spPr bwMode="auto">
          <a:xfrm>
            <a:off x="0" y="6550223"/>
            <a:ext cx="2446337" cy="307777"/>
          </a:xfrm>
          <a:prstGeom prst="rect">
            <a:avLst/>
          </a:prstGeom>
          <a:noFill/>
          <a:ln w="9525">
            <a:noFill/>
            <a:miter lim="800000"/>
            <a:headEnd/>
            <a:tailEnd/>
          </a:ln>
          <a:effectLst/>
        </p:spPr>
        <p:txBody>
          <a:bodyPr wrap="square">
            <a:prstTxWarp prst="textNoShape">
              <a:avLst/>
            </a:prstTxWarp>
            <a:spAutoFit/>
          </a:bodyPr>
          <a:lstStyle/>
          <a:p>
            <a:pPr>
              <a:spcBef>
                <a:spcPct val="50000"/>
              </a:spcBef>
              <a:defRPr/>
            </a:pPr>
            <a:r>
              <a:rPr lang="en-US" sz="1400" b="0" dirty="0" smtClean="0">
                <a:effectLst>
                  <a:outerShdw blurRad="38100" dist="38100" dir="2700000" algn="tl">
                    <a:srgbClr val="000000">
                      <a:alpha val="43137"/>
                    </a:srgbClr>
                  </a:outerShdw>
                </a:effectLst>
                <a:latin typeface="Papyrus"/>
                <a:ea typeface="Arial" pitchFamily="-109" charset="0"/>
                <a:cs typeface="Comic Sans MS"/>
              </a:rPr>
              <a:t>Davis and Smalley, 2009</a:t>
            </a:r>
            <a:endParaRPr lang="en-US" sz="1400" b="0" dirty="0">
              <a:effectLst>
                <a:outerShdw blurRad="38100" dist="38100" dir="2700000" algn="tl">
                  <a:srgbClr val="000000">
                    <a:alpha val="43137"/>
                  </a:srgbClr>
                </a:outerShdw>
              </a:effectLst>
              <a:latin typeface="Papyrus"/>
              <a:ea typeface="Arial" pitchFamily="-109" charset="0"/>
              <a:cs typeface="Comic Sans MS"/>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49506" name="Picture 2"/>
          <p:cNvPicPr>
            <a:picLocks noChangeAspect="1"/>
          </p:cNvPicPr>
          <p:nvPr/>
        </p:nvPicPr>
        <p:blipFill>
          <a:blip r:embed="rId2"/>
          <a:srcRect/>
          <a:stretch>
            <a:fillRect/>
          </a:stretch>
        </p:blipFill>
        <p:spPr bwMode="auto">
          <a:xfrm>
            <a:off x="-406400" y="311150"/>
            <a:ext cx="9550400" cy="6273800"/>
          </a:xfrm>
          <a:prstGeom prst="rect">
            <a:avLst/>
          </a:prstGeom>
          <a:noFill/>
          <a:ln w="9525">
            <a:noFill/>
            <a:miter lim="800000"/>
            <a:headEnd/>
            <a:tailEnd/>
          </a:ln>
        </p:spPr>
      </p:pic>
      <p:cxnSp>
        <p:nvCxnSpPr>
          <p:cNvPr id="5" name="Straight Arrow Connector 4"/>
          <p:cNvCxnSpPr/>
          <p:nvPr/>
        </p:nvCxnSpPr>
        <p:spPr>
          <a:xfrm rot="10800000">
            <a:off x="955675" y="4521200"/>
            <a:ext cx="1785938" cy="576263"/>
          </a:xfrm>
          <a:prstGeom prst="straightConnector1">
            <a:avLst/>
          </a:prstGeom>
          <a:ln>
            <a:solidFill>
              <a:srgbClr val="FFFF00"/>
            </a:solidFill>
            <a:tailEnd type="arrow"/>
          </a:ln>
        </p:spPr>
        <p:style>
          <a:lnRef idx="2">
            <a:schemeClr val="accent1"/>
          </a:lnRef>
          <a:fillRef idx="0">
            <a:schemeClr val="accent1"/>
          </a:fillRef>
          <a:effectRef idx="1">
            <a:schemeClr val="accent1"/>
          </a:effectRef>
          <a:fontRef idx="minor">
            <a:schemeClr val="tx1"/>
          </a:fontRef>
        </p:style>
      </p:cxnSp>
      <p:cxnSp>
        <p:nvCxnSpPr>
          <p:cNvPr id="6" name="Straight Arrow Connector 5"/>
          <p:cNvCxnSpPr/>
          <p:nvPr/>
        </p:nvCxnSpPr>
        <p:spPr>
          <a:xfrm rot="16200000" flipV="1">
            <a:off x="3352007" y="2150269"/>
            <a:ext cx="546100" cy="528637"/>
          </a:xfrm>
          <a:prstGeom prst="straightConnector1">
            <a:avLst/>
          </a:prstGeom>
          <a:ln>
            <a:solidFill>
              <a:srgbClr val="FFFF00"/>
            </a:solidFill>
            <a:tailEnd type="arrow"/>
          </a:ln>
        </p:spPr>
        <p:style>
          <a:lnRef idx="2">
            <a:schemeClr val="accent1"/>
          </a:lnRef>
          <a:fillRef idx="0">
            <a:schemeClr val="accent1"/>
          </a:fillRef>
          <a:effectRef idx="1">
            <a:schemeClr val="accent1"/>
          </a:effectRef>
          <a:fontRef idx="minor">
            <a:schemeClr val="tx1"/>
          </a:fontRef>
        </p:style>
      </p:cxnSp>
      <p:cxnSp>
        <p:nvCxnSpPr>
          <p:cNvPr id="7" name="Straight Arrow Connector 6"/>
          <p:cNvCxnSpPr/>
          <p:nvPr/>
        </p:nvCxnSpPr>
        <p:spPr>
          <a:xfrm rot="10800000">
            <a:off x="3282950" y="3011488"/>
            <a:ext cx="492125" cy="412750"/>
          </a:xfrm>
          <a:prstGeom prst="straightConnector1">
            <a:avLst/>
          </a:prstGeom>
          <a:ln>
            <a:solidFill>
              <a:srgbClr val="FFFF00"/>
            </a:solidFill>
            <a:tailEnd type="arrow"/>
          </a:ln>
        </p:spPr>
        <p:style>
          <a:lnRef idx="2">
            <a:schemeClr val="accent1"/>
          </a:lnRef>
          <a:fillRef idx="0">
            <a:schemeClr val="accent1"/>
          </a:fillRef>
          <a:effectRef idx="1">
            <a:schemeClr val="accent1"/>
          </a:effectRef>
          <a:fontRef idx="minor">
            <a:schemeClr val="tx1"/>
          </a:fontRef>
        </p:style>
      </p:cxnSp>
      <p:cxnSp>
        <p:nvCxnSpPr>
          <p:cNvPr id="8" name="Straight Arrow Connector 7"/>
          <p:cNvCxnSpPr/>
          <p:nvPr/>
        </p:nvCxnSpPr>
        <p:spPr>
          <a:xfrm>
            <a:off x="1847850" y="798513"/>
            <a:ext cx="731838" cy="311150"/>
          </a:xfrm>
          <a:prstGeom prst="straightConnector1">
            <a:avLst/>
          </a:prstGeom>
          <a:ln>
            <a:solidFill>
              <a:srgbClr val="FFFF00"/>
            </a:solidFill>
            <a:tailEnd type="arrow"/>
          </a:ln>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p:nvPr/>
        </p:nvCxnSpPr>
        <p:spPr>
          <a:xfrm rot="10800000">
            <a:off x="3309938" y="1101725"/>
            <a:ext cx="492125" cy="485775"/>
          </a:xfrm>
          <a:prstGeom prst="straightConnector1">
            <a:avLst/>
          </a:prstGeom>
          <a:ln>
            <a:solidFill>
              <a:srgbClr val="FFFF00"/>
            </a:solidFill>
            <a:tailEnd type="arrow"/>
          </a:ln>
        </p:spPr>
        <p:style>
          <a:lnRef idx="2">
            <a:schemeClr val="accent1"/>
          </a:lnRef>
          <a:fillRef idx="0">
            <a:schemeClr val="accent1"/>
          </a:fillRef>
          <a:effectRef idx="1">
            <a:schemeClr val="accent1"/>
          </a:effectRef>
          <a:fontRef idx="minor">
            <a:schemeClr val="tx1"/>
          </a:fontRef>
        </p:style>
      </p:cxnSp>
      <p:sp>
        <p:nvSpPr>
          <p:cNvPr id="149512" name="TextBox 13"/>
          <p:cNvSpPr txBox="1">
            <a:spLocks noChangeArrowheads="1"/>
          </p:cNvSpPr>
          <p:nvPr/>
        </p:nvSpPr>
        <p:spPr bwMode="auto">
          <a:xfrm>
            <a:off x="3532188" y="3357563"/>
            <a:ext cx="1249362" cy="523875"/>
          </a:xfrm>
          <a:prstGeom prst="rect">
            <a:avLst/>
          </a:prstGeom>
          <a:noFill/>
          <a:ln w="9525">
            <a:noFill/>
            <a:miter lim="800000"/>
            <a:headEnd/>
            <a:tailEnd/>
          </a:ln>
        </p:spPr>
        <p:txBody>
          <a:bodyPr wrap="none">
            <a:prstTxWarp prst="textNoShape">
              <a:avLst/>
            </a:prstTxWarp>
            <a:spAutoFit/>
          </a:bodyPr>
          <a:lstStyle/>
          <a:p>
            <a:r>
              <a:rPr lang="en-US">
                <a:solidFill>
                  <a:srgbClr val="FFFF00"/>
                </a:solidFill>
                <a:latin typeface="Papyrus" charset="0"/>
                <a:ea typeface="Papyrus" charset="0"/>
                <a:cs typeface="Papyrus" charset="0"/>
              </a:rPr>
              <a:t>MZAS</a:t>
            </a:r>
          </a:p>
        </p:txBody>
      </p:sp>
      <p:sp>
        <p:nvSpPr>
          <p:cNvPr id="149513" name="TextBox 14"/>
          <p:cNvSpPr txBox="1">
            <a:spLocks noChangeArrowheads="1"/>
          </p:cNvSpPr>
          <p:nvPr/>
        </p:nvSpPr>
        <p:spPr bwMode="auto">
          <a:xfrm>
            <a:off x="2476500" y="5013325"/>
            <a:ext cx="1274763" cy="523875"/>
          </a:xfrm>
          <a:prstGeom prst="rect">
            <a:avLst/>
          </a:prstGeom>
          <a:noFill/>
          <a:ln w="9525">
            <a:noFill/>
            <a:miter lim="800000"/>
            <a:headEnd/>
            <a:tailEnd/>
          </a:ln>
        </p:spPr>
        <p:txBody>
          <a:bodyPr wrap="none">
            <a:prstTxWarp prst="textNoShape">
              <a:avLst/>
            </a:prstTxWarp>
            <a:spAutoFit/>
          </a:bodyPr>
          <a:lstStyle/>
          <a:p>
            <a:r>
              <a:rPr lang="en-US">
                <a:solidFill>
                  <a:srgbClr val="FFFF00"/>
                </a:solidFill>
                <a:latin typeface="Papyrus" charset="0"/>
                <a:ea typeface="Papyrus" charset="0"/>
                <a:cs typeface="Papyrus" charset="0"/>
              </a:rPr>
              <a:t>CONZ</a:t>
            </a:r>
          </a:p>
        </p:txBody>
      </p:sp>
      <p:sp>
        <p:nvSpPr>
          <p:cNvPr id="149514" name="TextBox 15"/>
          <p:cNvSpPr txBox="1">
            <a:spLocks noChangeArrowheads="1"/>
          </p:cNvSpPr>
          <p:nvPr/>
        </p:nvSpPr>
        <p:spPr bwMode="auto">
          <a:xfrm>
            <a:off x="881063" y="495300"/>
            <a:ext cx="1223962" cy="523875"/>
          </a:xfrm>
          <a:prstGeom prst="rect">
            <a:avLst/>
          </a:prstGeom>
          <a:noFill/>
          <a:ln w="9525">
            <a:noFill/>
            <a:miter lim="800000"/>
            <a:headEnd/>
            <a:tailEnd/>
          </a:ln>
        </p:spPr>
        <p:txBody>
          <a:bodyPr wrap="none">
            <a:prstTxWarp prst="textNoShape">
              <a:avLst/>
            </a:prstTxWarp>
            <a:spAutoFit/>
          </a:bodyPr>
          <a:lstStyle/>
          <a:p>
            <a:r>
              <a:rPr lang="en-US">
                <a:solidFill>
                  <a:srgbClr val="FFFF00"/>
                </a:solidFill>
                <a:latin typeface="Papyrus" charset="0"/>
                <a:ea typeface="Papyrus" charset="0"/>
                <a:cs typeface="Papyrus" charset="0"/>
              </a:rPr>
              <a:t>CSLO</a:t>
            </a:r>
          </a:p>
        </p:txBody>
      </p:sp>
      <p:sp>
        <p:nvSpPr>
          <p:cNvPr id="149515" name="TextBox 16"/>
          <p:cNvSpPr txBox="1">
            <a:spLocks noChangeArrowheads="1"/>
          </p:cNvSpPr>
          <p:nvPr/>
        </p:nvSpPr>
        <p:spPr bwMode="auto">
          <a:xfrm>
            <a:off x="3571875" y="1444625"/>
            <a:ext cx="1147763" cy="523875"/>
          </a:xfrm>
          <a:prstGeom prst="rect">
            <a:avLst/>
          </a:prstGeom>
          <a:noFill/>
          <a:ln w="9525">
            <a:noFill/>
            <a:miter lim="800000"/>
            <a:headEnd/>
            <a:tailEnd/>
          </a:ln>
        </p:spPr>
        <p:txBody>
          <a:bodyPr wrap="none">
            <a:prstTxWarp prst="textNoShape">
              <a:avLst/>
            </a:prstTxWarp>
            <a:spAutoFit/>
          </a:bodyPr>
          <a:lstStyle/>
          <a:p>
            <a:r>
              <a:rPr lang="en-US">
                <a:solidFill>
                  <a:srgbClr val="FFFF00"/>
                </a:solidFill>
                <a:latin typeface="Papyrus" charset="0"/>
                <a:ea typeface="Papyrus" charset="0"/>
                <a:cs typeface="Papyrus" charset="0"/>
              </a:rPr>
              <a:t>CFAG</a:t>
            </a:r>
          </a:p>
        </p:txBody>
      </p:sp>
      <p:sp>
        <p:nvSpPr>
          <p:cNvPr id="149516" name="TextBox 18"/>
          <p:cNvSpPr txBox="1">
            <a:spLocks noChangeArrowheads="1"/>
          </p:cNvSpPr>
          <p:nvPr/>
        </p:nvSpPr>
        <p:spPr bwMode="auto">
          <a:xfrm>
            <a:off x="3592513" y="2625725"/>
            <a:ext cx="1273175" cy="523875"/>
          </a:xfrm>
          <a:prstGeom prst="rect">
            <a:avLst/>
          </a:prstGeom>
          <a:noFill/>
          <a:ln w="9525">
            <a:noFill/>
            <a:miter lim="800000"/>
            <a:headEnd/>
            <a:tailEnd/>
          </a:ln>
        </p:spPr>
        <p:txBody>
          <a:bodyPr wrap="none">
            <a:prstTxWarp prst="textNoShape">
              <a:avLst/>
            </a:prstTxWarp>
            <a:spAutoFit/>
          </a:bodyPr>
          <a:lstStyle/>
          <a:p>
            <a:r>
              <a:rPr lang="en-US">
                <a:solidFill>
                  <a:srgbClr val="FFFF00"/>
                </a:solidFill>
                <a:latin typeface="Papyrus" charset="0"/>
                <a:ea typeface="Papyrus" charset="0"/>
                <a:cs typeface="Papyrus" charset="0"/>
              </a:rPr>
              <a:t>MZAE</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2731F37A-C01E-CB4F-886E-5B05B9F2F8B8}" type="slidenum">
              <a:rPr lang="en-US" smtClean="0"/>
              <a:pPr>
                <a:defRPr/>
              </a:pPr>
              <a:t>9</a:t>
            </a:fld>
            <a:endParaRPr lang="en-US"/>
          </a:p>
        </p:txBody>
      </p:sp>
      <p:pic>
        <p:nvPicPr>
          <p:cNvPr id="3" name="Picture 2"/>
          <p:cNvPicPr>
            <a:picLocks noChangeAspect="1"/>
          </p:cNvPicPr>
          <p:nvPr/>
        </p:nvPicPr>
        <p:blipFill>
          <a:blip r:embed="rId3"/>
          <a:stretch>
            <a:fillRect/>
          </a:stretch>
        </p:blipFill>
        <p:spPr>
          <a:xfrm>
            <a:off x="313690" y="152400"/>
            <a:ext cx="5020310" cy="6560990"/>
          </a:xfrm>
          <a:prstGeom prst="rect">
            <a:avLst/>
          </a:prstGeom>
        </p:spPr>
      </p:pic>
      <p:sp>
        <p:nvSpPr>
          <p:cNvPr id="4" name="TextBox 3"/>
          <p:cNvSpPr txBox="1"/>
          <p:nvPr/>
        </p:nvSpPr>
        <p:spPr>
          <a:xfrm>
            <a:off x="5334000" y="152400"/>
            <a:ext cx="3810000" cy="5693867"/>
          </a:xfrm>
          <a:prstGeom prst="rect">
            <a:avLst/>
          </a:prstGeom>
          <a:noFill/>
        </p:spPr>
        <p:txBody>
          <a:bodyPr wrap="square" rtlCol="0">
            <a:spAutoFit/>
          </a:bodyPr>
          <a:lstStyle/>
          <a:p>
            <a:r>
              <a:rPr lang="en-US" b="0" dirty="0" smtClean="0">
                <a:latin typeface="Papyrus"/>
              </a:rPr>
              <a:t>Three </a:t>
            </a:r>
            <a:r>
              <a:rPr lang="en-US" b="0" dirty="0" err="1" smtClean="0">
                <a:latin typeface="Papyrus"/>
              </a:rPr>
              <a:t>componet</a:t>
            </a:r>
            <a:r>
              <a:rPr lang="en-US" b="0" dirty="0" smtClean="0">
                <a:latin typeface="Papyrus"/>
              </a:rPr>
              <a:t> HRGPS displacement </a:t>
            </a:r>
            <a:r>
              <a:rPr lang="en-US" b="0" dirty="0" err="1" smtClean="0">
                <a:latin typeface="Papyrus"/>
              </a:rPr>
              <a:t>sesimograms</a:t>
            </a:r>
            <a:r>
              <a:rPr lang="en-US" b="0" dirty="0" smtClean="0">
                <a:latin typeface="Papyrus"/>
              </a:rPr>
              <a:t> (660) and </a:t>
            </a:r>
            <a:r>
              <a:rPr lang="en-US" b="0" dirty="0" err="1" smtClean="0">
                <a:latin typeface="Papyrus"/>
              </a:rPr>
              <a:t>USArray</a:t>
            </a:r>
            <a:r>
              <a:rPr lang="en-US" b="0" dirty="0" smtClean="0">
                <a:latin typeface="Papyrus"/>
              </a:rPr>
              <a:t> displacement seismograms (400) plotted (sorted by distance, not record section). </a:t>
            </a:r>
          </a:p>
          <a:p>
            <a:endParaRPr lang="en-US" b="0" dirty="0" smtClean="0">
              <a:latin typeface="Papyrus"/>
            </a:endParaRPr>
          </a:p>
          <a:p>
            <a:r>
              <a:rPr lang="en-US" b="0" dirty="0" smtClean="0">
                <a:latin typeface="Papyrus"/>
              </a:rPr>
              <a:t>Seismic stations (red and blue) and GPS stations (yellow). </a:t>
            </a:r>
            <a:endParaRPr lang="en-US" b="0" dirty="0">
              <a:latin typeface="Papyrus"/>
            </a:endParaRPr>
          </a:p>
        </p:txBody>
      </p:sp>
      <p:sp>
        <p:nvSpPr>
          <p:cNvPr id="5" name="Text Box 4"/>
          <p:cNvSpPr txBox="1">
            <a:spLocks noChangeArrowheads="1"/>
          </p:cNvSpPr>
          <p:nvPr/>
        </p:nvSpPr>
        <p:spPr bwMode="auto">
          <a:xfrm>
            <a:off x="5638800" y="6550223"/>
            <a:ext cx="2446337" cy="307777"/>
          </a:xfrm>
          <a:prstGeom prst="rect">
            <a:avLst/>
          </a:prstGeom>
          <a:noFill/>
          <a:ln w="9525">
            <a:noFill/>
            <a:miter lim="800000"/>
            <a:headEnd/>
            <a:tailEnd/>
          </a:ln>
          <a:effectLst/>
        </p:spPr>
        <p:txBody>
          <a:bodyPr wrap="square">
            <a:prstTxWarp prst="textNoShape">
              <a:avLst/>
            </a:prstTxWarp>
            <a:spAutoFit/>
          </a:bodyPr>
          <a:lstStyle/>
          <a:p>
            <a:pPr>
              <a:spcBef>
                <a:spcPct val="50000"/>
              </a:spcBef>
              <a:defRPr/>
            </a:pPr>
            <a:r>
              <a:rPr lang="en-US" sz="1400" b="0" dirty="0" smtClean="0">
                <a:effectLst>
                  <a:outerShdw blurRad="38100" dist="38100" dir="2700000" algn="tl">
                    <a:srgbClr val="000000">
                      <a:alpha val="43137"/>
                    </a:srgbClr>
                  </a:outerShdw>
                </a:effectLst>
                <a:latin typeface="Papyrus"/>
                <a:ea typeface="Arial" pitchFamily="-109" charset="0"/>
                <a:cs typeface="Comic Sans MS"/>
              </a:rPr>
              <a:t>Davis and Smalley</a:t>
            </a:r>
            <a:endParaRPr lang="en-US" sz="1400" b="0" dirty="0">
              <a:effectLst>
                <a:outerShdw blurRad="38100" dist="38100" dir="2700000" algn="tl">
                  <a:srgbClr val="000000">
                    <a:alpha val="43137"/>
                  </a:srgbClr>
                </a:outerShdw>
              </a:effectLst>
              <a:latin typeface="Papyrus"/>
              <a:ea typeface="Arial" pitchFamily="-109" charset="0"/>
              <a:cs typeface="Comic Sans MS"/>
            </a:endParaRPr>
          </a:p>
        </p:txBody>
      </p:sp>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 Id="rId2" Type="http://schemas.openxmlformats.org/officeDocument/2006/relationships/image" Target="../media/image2.jpeg"/></Relationships>
</file>

<file path=ppt/theme/theme1.xml><?xml version="1.0" encoding="utf-8"?>
<a:theme xmlns:a="http://schemas.openxmlformats.org/drawingml/2006/main" name="Trek">
  <a:themeElements>
    <a:clrScheme name="Trek">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Trek">
      <a:majorFont>
        <a:latin typeface="Franklin Gothic Medium"/>
        <a:ea typeface=""/>
        <a:cs typeface=""/>
        <a:font script="Jpan" typeface="ヒラギノ角ゴ Pro W6"/>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Franklin Gothic Book"/>
        <a:ea typeface=""/>
        <a:cs typeface=""/>
        <a:font script="Jpan" typeface="ＭＳ Ｐゴシック"/>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Trek">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blipFill>
          <a:blip xmlns:r="http://schemas.openxmlformats.org/officeDocument/2006/relationships" r:embed="rId1">
            <a:duotone>
              <a:schemeClr val="phClr">
                <a:shade val="90000"/>
                <a:satMod val="150000"/>
              </a:schemeClr>
              <a:schemeClr val="phClr">
                <a:tint val="88000"/>
                <a:satMod val="105000"/>
              </a:schemeClr>
            </a:duotone>
          </a:blip>
          <a:tile tx="0" ty="0" sx="95000" sy="95000" flip="none" algn="t"/>
        </a:blipFill>
        <a:blipFill>
          <a:blip xmlns:r="http://schemas.openxmlformats.org/officeDocument/2006/relationships" r:embed="rId2">
            <a:duotone>
              <a:schemeClr val="phClr">
                <a:shade val="30000"/>
                <a:satMod val="455000"/>
              </a:schemeClr>
              <a:schemeClr val="phClr">
                <a:tint val="95000"/>
                <a:satMod val="120000"/>
              </a:schemeClr>
            </a:duotone>
          </a:blip>
          <a:stretch>
            <a:fillRect/>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Trek">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themeOverride>
</file>

<file path=docProps/app.xml><?xml version="1.0" encoding="utf-8"?>
<Properties xmlns="http://schemas.openxmlformats.org/officeDocument/2006/extended-properties" xmlns:vt="http://schemas.openxmlformats.org/officeDocument/2006/docPropsVTypes">
  <Template>Trek.thmx</Template>
  <TotalTime>18026</TotalTime>
  <Words>3268</Words>
  <Application>Microsoft Macintosh PowerPoint</Application>
  <PresentationFormat>On-screen Show (4:3)</PresentationFormat>
  <Paragraphs>353</Paragraphs>
  <Slides>46</Slides>
  <Notes>12</Notes>
  <HiddenSlides>0</HiddenSlides>
  <MMClips>1</MMClips>
  <ScaleCrop>false</ScaleCrop>
  <HeadingPairs>
    <vt:vector size="4" baseType="variant">
      <vt:variant>
        <vt:lpstr>Design Template</vt:lpstr>
      </vt:variant>
      <vt:variant>
        <vt:i4>1</vt:i4>
      </vt:variant>
      <vt:variant>
        <vt:lpstr>Slide Titles</vt:lpstr>
      </vt:variant>
      <vt:variant>
        <vt:i4>46</vt:i4>
      </vt:variant>
    </vt:vector>
  </HeadingPairs>
  <TitlesOfParts>
    <vt:vector size="47" baseType="lpstr">
      <vt:lpstr>Trek</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Ionospheric Delay</vt:lpstr>
      <vt:lpstr>Ionospheric Delay</vt:lpstr>
      <vt:lpstr>Latitudinal Variation of the Ionosphere A Concern at Low and Mid Latitudes</vt:lpstr>
      <vt:lpstr>TEC Reduces Significantly  in Low Solar Activity Years</vt:lpstr>
      <vt:lpstr>The Solar Cycle Phase of the Target Launch Year</vt:lpstr>
      <vt:lpstr>Slide 28</vt:lpstr>
      <vt:lpstr>Slide 29</vt:lpstr>
      <vt:lpstr>Slide 30</vt:lpstr>
      <vt:lpstr>Slide 31</vt:lpstr>
      <vt:lpstr>Slide 32</vt:lpstr>
      <vt:lpstr>Slide 33</vt:lpstr>
      <vt:lpstr>Slide 34</vt:lpstr>
      <vt:lpstr>Slide 35</vt:lpstr>
      <vt:lpstr>Slide 36</vt:lpstr>
      <vt:lpstr>Slide 37</vt:lpstr>
      <vt:lpstr>Slide 38</vt:lpstr>
      <vt:lpstr>Tropospheric Delay</vt:lpstr>
      <vt:lpstr>Tropospheric Delay</vt:lpstr>
      <vt:lpstr>Tropospheric Delay</vt:lpstr>
      <vt:lpstr>Slide 42</vt:lpstr>
      <vt:lpstr>Slide 43</vt:lpstr>
      <vt:lpstr>Multipath Errors</vt:lpstr>
      <vt:lpstr>Slide 45</vt:lpstr>
      <vt:lpstr>Slide 46</vt:lpstr>
    </vt:vector>
  </TitlesOfParts>
  <Company> ceri</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Preferred Customer</dc:creator>
  <cp:lastModifiedBy>Robert Smalley</cp:lastModifiedBy>
  <cp:revision>539</cp:revision>
  <dcterms:created xsi:type="dcterms:W3CDTF">2010-10-28T19:34:51Z</dcterms:created>
  <dcterms:modified xsi:type="dcterms:W3CDTF">2010-10-28T19:36:43Z</dcterms:modified>
</cp:coreProperties>
</file>