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Default Extension="wmf" ContentType="image/x-wmf"/>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Default Extension="gif" ContentType="image/gif"/>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embeddings/Microsoft_Equation2.bin" ContentType="application/vnd.openxmlformats-officedocument.oleObject"/>
  <Override PartName="/ppt/notesSlides/notesSlide8.xml" ContentType="application/vnd.openxmlformats-officedocument.presentationml.notesSlide+xml"/>
  <Override PartName="/ppt/slides/slide46.xml" ContentType="application/vnd.openxmlformats-officedocument.presentationml.slide+xml"/>
  <Override PartName="/ppt/slides/slide70.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6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theme/theme2.xml" ContentType="application/vnd.openxmlformats-officedocument.theme+xml"/>
  <Override PartName="/ppt/handoutMasters/handoutMaster1.xml" ContentType="application/vnd.openxmlformats-officedocument.presentationml.handoutMaster+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ppt/notesSlides/notesSlide7.xml" ContentType="application/vnd.openxmlformats-officedocument.presentationml.notesSlide+xml"/>
  <Default Extension="jpeg" ContentType="image/jpeg"/>
  <Default Extension="vml" ContentType="application/vnd.openxmlformats-officedocument.vmlDrawing"/>
  <Override PartName="/ppt/slides/slide8.xml" ContentType="application/vnd.openxmlformats-officedocument.presentationml.slide+xml"/>
  <Override PartName="/ppt/slides/slide12.xml" ContentType="application/vnd.openxmlformats-officedocument.presentationml.slide+xml"/>
  <Override PartName="/ppt/slides/slide31.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47.xml" ContentType="application/vnd.openxmlformats-officedocument.presentationml.slide+xml"/>
  <Override PartName="/ppt/embeddings/Microsoft_Equation3.bin" ContentType="application/vnd.openxmlformats-officedocument.oleObject"/>
  <Override PartName="/ppt/notesSlides/notesSlide9.xml" ContentType="application/vnd.openxmlformats-officedocument.presentationml.notesSlide+xml"/>
  <Override PartName="/ppt/slideLayouts/slideLayout6.xml" ContentType="application/vnd.openxmlformats-officedocument.presentationml.slideLayout+xml"/>
  <Override PartName="/ppt/slides/slide71.xml" ContentType="application/vnd.openxmlformats-officedocument.presentationml.slide+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s/slide40.xml" ContentType="application/vnd.openxmlformats-officedocument.presentationml.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slides/slide63.xml" ContentType="application/vnd.openxmlformats-officedocument.presentationml.slide+xml"/>
  <Override PartName="/ppt/slideLayouts/slideLayout12.xml" ContentType="application/vnd.openxmlformats-officedocument.presentationml.slideLayout+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s/slide48.xml" ContentType="application/vnd.openxmlformats-officedocument.presentationml.slide+xml"/>
  <Override PartName="/ppt/embeddings/Microsoft_Equation4.bin" ContentType="application/vnd.openxmlformats-officedocument.oleObject"/>
  <Override PartName="/ppt/notesSlides/notesSlide10.xml" ContentType="application/vnd.openxmlformats-officedocument.presentationml.notesSlide+xml"/>
  <Override PartName="/ppt/viewProps.xml" ContentType="application/vnd.openxmlformats-officedocument.presentationml.viewProps+xml"/>
  <Override PartName="/ppt/slides/slide32.xml" ContentType="application/vnd.openxmlformats-officedocument.presentationml.slide+xml"/>
  <Override PartName="/ppt/slideLayouts/slideLayout7.xml" ContentType="application/vnd.openxmlformats-officedocument.presentationml.slideLayout+xml"/>
  <Override PartName="/ppt/slides/slide29.xml" ContentType="application/vnd.openxmlformats-officedocument.presentationml.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notesSlides/notesSlide5.xml" ContentType="application/vnd.openxmlformats-officedocument.presentationml.notesSlide+xml"/>
  <Override PartName="/ppt/slides/slide59.xml" ContentType="application/vnd.openxmlformats-officedocument.presentationml.slide+xml"/>
  <Default Extension="pict" ContentType="image/pict"/>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embeddings/Microsoft_Equation1.bin" ContentType="application/vnd.openxmlformats-officedocument.oleObject"/>
  <Override PartName="/ppt/embeddings/oleObject1.bin" ContentType="application/vnd.openxmlformats-officedocument.oleObject"/>
  <Default Extension="png" ContentType="image/png"/>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4123" r:id="rId1"/>
  </p:sldMasterIdLst>
  <p:notesMasterIdLst>
    <p:notesMasterId r:id="rId73"/>
  </p:notesMasterIdLst>
  <p:handoutMasterIdLst>
    <p:handoutMasterId r:id="rId74"/>
  </p:handoutMasterIdLst>
  <p:sldIdLst>
    <p:sldId id="862" r:id="rId2"/>
    <p:sldId id="1650" r:id="rId3"/>
    <p:sldId id="1651" r:id="rId4"/>
    <p:sldId id="1647" r:id="rId5"/>
    <p:sldId id="1648" r:id="rId6"/>
    <p:sldId id="1649" r:id="rId7"/>
    <p:sldId id="1659" r:id="rId8"/>
    <p:sldId id="1825" r:id="rId9"/>
    <p:sldId id="1816" r:id="rId10"/>
    <p:sldId id="1817" r:id="rId11"/>
    <p:sldId id="1818" r:id="rId12"/>
    <p:sldId id="1819" r:id="rId13"/>
    <p:sldId id="1826" r:id="rId14"/>
    <p:sldId id="1820" r:id="rId15"/>
    <p:sldId id="1660" r:id="rId16"/>
    <p:sldId id="1827" r:id="rId17"/>
    <p:sldId id="1652" r:id="rId18"/>
    <p:sldId id="1653" r:id="rId19"/>
    <p:sldId id="1654" r:id="rId20"/>
    <p:sldId id="1781" r:id="rId21"/>
    <p:sldId id="1783" r:id="rId22"/>
    <p:sldId id="1784" r:id="rId23"/>
    <p:sldId id="1785" r:id="rId24"/>
    <p:sldId id="1661" r:id="rId25"/>
    <p:sldId id="1662" r:id="rId26"/>
    <p:sldId id="1797" r:id="rId27"/>
    <p:sldId id="1829" r:id="rId28"/>
    <p:sldId id="1828" r:id="rId29"/>
    <p:sldId id="1800" r:id="rId30"/>
    <p:sldId id="1801" r:id="rId31"/>
    <p:sldId id="1808" r:id="rId32"/>
    <p:sldId id="1798" r:id="rId33"/>
    <p:sldId id="1794" r:id="rId34"/>
    <p:sldId id="1814" r:id="rId35"/>
    <p:sldId id="1815" r:id="rId36"/>
    <p:sldId id="1796" r:id="rId37"/>
    <p:sldId id="1655" r:id="rId38"/>
    <p:sldId id="1810" r:id="rId39"/>
    <p:sldId id="1811" r:id="rId40"/>
    <p:sldId id="1812" r:id="rId41"/>
    <p:sldId id="1813" r:id="rId42"/>
    <p:sldId id="1821" r:id="rId43"/>
    <p:sldId id="1822" r:id="rId44"/>
    <p:sldId id="1823" r:id="rId45"/>
    <p:sldId id="1824" r:id="rId46"/>
    <p:sldId id="1830" r:id="rId47"/>
    <p:sldId id="1656" r:id="rId48"/>
    <p:sldId id="1786" r:id="rId49"/>
    <p:sldId id="1793" r:id="rId50"/>
    <p:sldId id="1787" r:id="rId51"/>
    <p:sldId id="1663" r:id="rId52"/>
    <p:sldId id="1831" r:id="rId53"/>
    <p:sldId id="1832" r:id="rId54"/>
    <p:sldId id="1833" r:id="rId55"/>
    <p:sldId id="1834" r:id="rId56"/>
    <p:sldId id="1835" r:id="rId57"/>
    <p:sldId id="1836" r:id="rId58"/>
    <p:sldId id="1837" r:id="rId59"/>
    <p:sldId id="1838" r:id="rId60"/>
    <p:sldId id="1841" r:id="rId61"/>
    <p:sldId id="1839" r:id="rId62"/>
    <p:sldId id="1840" r:id="rId63"/>
    <p:sldId id="1842" r:id="rId64"/>
    <p:sldId id="1844" r:id="rId65"/>
    <p:sldId id="1843" r:id="rId66"/>
    <p:sldId id="1845" r:id="rId67"/>
    <p:sldId id="1846" r:id="rId68"/>
    <p:sldId id="1848" r:id="rId69"/>
    <p:sldId id="1850" r:id="rId70"/>
    <p:sldId id="1851" r:id="rId71"/>
    <p:sldId id="1852" r:id="rId72"/>
  </p:sldIdLst>
  <p:sldSz cx="9144000" cy="6858000" type="screen4x3"/>
  <p:notesSz cx="6858000" cy="9144000"/>
  <p:defaultTextStyle>
    <a:defPPr>
      <a:defRPr lang="en-US"/>
    </a:defPPr>
    <a:lvl1pPr algn="ctr" rtl="0" fontAlgn="base">
      <a:spcBef>
        <a:spcPct val="0"/>
      </a:spcBef>
      <a:spcAft>
        <a:spcPct val="0"/>
      </a:spcAft>
      <a:defRPr sz="2800" b="1" kern="1200">
        <a:solidFill>
          <a:schemeClr val="tx1"/>
        </a:solidFill>
        <a:latin typeface="Tempus Sans ITC" pitchFamily="82" charset="0"/>
        <a:ea typeface="Arial" charset="0"/>
        <a:cs typeface="Arial" charset="0"/>
      </a:defRPr>
    </a:lvl1pPr>
    <a:lvl2pPr marL="457200" algn="ctr" rtl="0" fontAlgn="base">
      <a:spcBef>
        <a:spcPct val="0"/>
      </a:spcBef>
      <a:spcAft>
        <a:spcPct val="0"/>
      </a:spcAft>
      <a:defRPr sz="2800" b="1" kern="1200">
        <a:solidFill>
          <a:schemeClr val="tx1"/>
        </a:solidFill>
        <a:latin typeface="Tempus Sans ITC" pitchFamily="82" charset="0"/>
        <a:ea typeface="Arial" charset="0"/>
        <a:cs typeface="Arial" charset="0"/>
      </a:defRPr>
    </a:lvl2pPr>
    <a:lvl3pPr marL="914400" algn="ctr" rtl="0" fontAlgn="base">
      <a:spcBef>
        <a:spcPct val="0"/>
      </a:spcBef>
      <a:spcAft>
        <a:spcPct val="0"/>
      </a:spcAft>
      <a:defRPr sz="2800" b="1" kern="1200">
        <a:solidFill>
          <a:schemeClr val="tx1"/>
        </a:solidFill>
        <a:latin typeface="Tempus Sans ITC" pitchFamily="82" charset="0"/>
        <a:ea typeface="Arial" charset="0"/>
        <a:cs typeface="Arial" charset="0"/>
      </a:defRPr>
    </a:lvl3pPr>
    <a:lvl4pPr marL="1371600" algn="ctr" rtl="0" fontAlgn="base">
      <a:spcBef>
        <a:spcPct val="0"/>
      </a:spcBef>
      <a:spcAft>
        <a:spcPct val="0"/>
      </a:spcAft>
      <a:defRPr sz="2800" b="1" kern="1200">
        <a:solidFill>
          <a:schemeClr val="tx1"/>
        </a:solidFill>
        <a:latin typeface="Tempus Sans ITC" pitchFamily="82" charset="0"/>
        <a:ea typeface="Arial" charset="0"/>
        <a:cs typeface="Arial" charset="0"/>
      </a:defRPr>
    </a:lvl4pPr>
    <a:lvl5pPr marL="1828800" algn="ctr" rtl="0" fontAlgn="base">
      <a:spcBef>
        <a:spcPct val="0"/>
      </a:spcBef>
      <a:spcAft>
        <a:spcPct val="0"/>
      </a:spcAft>
      <a:defRPr sz="2800" b="1" kern="1200">
        <a:solidFill>
          <a:schemeClr val="tx1"/>
        </a:solidFill>
        <a:latin typeface="Tempus Sans ITC" pitchFamily="82" charset="0"/>
        <a:ea typeface="Arial" charset="0"/>
        <a:cs typeface="Arial" charset="0"/>
      </a:defRPr>
    </a:lvl5pPr>
    <a:lvl6pPr marL="2286000" algn="l" defTabSz="457200" rtl="0" eaLnBrk="1" latinLnBrk="0" hangingPunct="1">
      <a:defRPr sz="2800" b="1" kern="1200">
        <a:solidFill>
          <a:schemeClr val="tx1"/>
        </a:solidFill>
        <a:latin typeface="Tempus Sans ITC" pitchFamily="82" charset="0"/>
        <a:ea typeface="Arial" charset="0"/>
        <a:cs typeface="Arial" charset="0"/>
      </a:defRPr>
    </a:lvl6pPr>
    <a:lvl7pPr marL="2743200" algn="l" defTabSz="457200" rtl="0" eaLnBrk="1" latinLnBrk="0" hangingPunct="1">
      <a:defRPr sz="2800" b="1" kern="1200">
        <a:solidFill>
          <a:schemeClr val="tx1"/>
        </a:solidFill>
        <a:latin typeface="Tempus Sans ITC" pitchFamily="82" charset="0"/>
        <a:ea typeface="Arial" charset="0"/>
        <a:cs typeface="Arial" charset="0"/>
      </a:defRPr>
    </a:lvl7pPr>
    <a:lvl8pPr marL="3200400" algn="l" defTabSz="457200" rtl="0" eaLnBrk="1" latinLnBrk="0" hangingPunct="1">
      <a:defRPr sz="2800" b="1" kern="1200">
        <a:solidFill>
          <a:schemeClr val="tx1"/>
        </a:solidFill>
        <a:latin typeface="Tempus Sans ITC" pitchFamily="82" charset="0"/>
        <a:ea typeface="Arial" charset="0"/>
        <a:cs typeface="Arial" charset="0"/>
      </a:defRPr>
    </a:lvl8pPr>
    <a:lvl9pPr marL="3657600" algn="l" defTabSz="457200" rtl="0" eaLnBrk="1" latinLnBrk="0" hangingPunct="1">
      <a:defRPr sz="2800" b="1" kern="1200">
        <a:solidFill>
          <a:schemeClr val="tx1"/>
        </a:solidFill>
        <a:latin typeface="Tempus Sans ITC" pitchFamily="82" charset="0"/>
        <a:ea typeface="Arial" charset="0"/>
        <a:cs typeface="Arial"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66FFFF"/>
    <a:srgbClr val="66FF33"/>
    <a:srgbClr val="008000"/>
    <a:srgbClr val="00FF00"/>
    <a:srgbClr val="FF0000"/>
    <a:srgbClr val="0000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6347" autoAdjust="0"/>
    <p:restoredTop sz="94660"/>
  </p:normalViewPr>
  <p:slideViewPr>
    <p:cSldViewPr showGuides="1">
      <p:cViewPr>
        <p:scale>
          <a:sx n="150" d="100"/>
          <a:sy n="150" d="100"/>
        </p:scale>
        <p:origin x="-120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192"/>
    </p:cViewPr>
  </p:sorterViewPr>
  <p:notesViewPr>
    <p:cSldViewPr showGuides="1">
      <p:cViewPr>
        <p:scale>
          <a:sx n="200" d="100"/>
          <a:sy n="200" d="100"/>
        </p:scale>
        <p:origin x="-72" y="427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handoutMaster" Target="handoutMasters/handout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7.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7.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9.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Papyrus"/>
                <a:ea typeface="Papyrus"/>
                <a:cs typeface="Papyru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Papyrus"/>
                <a:ea typeface="Papyrus"/>
                <a:cs typeface="Papyrus"/>
              </a:defRPr>
            </a:lvl1pPr>
          </a:lstStyle>
          <a:p>
            <a:pPr>
              <a:defRPr/>
            </a:pPr>
            <a:fld id="{D5AF8F2E-8C3B-CE40-AA1E-6A1DCE69D853}" type="datetime1">
              <a:rPr lang="en-US"/>
              <a:pPr>
                <a:defRPr/>
              </a:pPr>
              <a:t>10/26/10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Papyrus"/>
                <a:ea typeface="Papyrus"/>
                <a:cs typeface="Papyru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Papyrus"/>
                <a:ea typeface="Papyrus"/>
                <a:cs typeface="Papyrus"/>
              </a:defRPr>
            </a:lvl1pPr>
          </a:lstStyle>
          <a:p>
            <a:pPr>
              <a:defRPr/>
            </a:pPr>
            <a:fld id="{5AAFEFC7-8058-3141-9F60-EC6D21513733}" type="slidenum">
              <a:rPr lang="en-US"/>
              <a:pPr>
                <a:defRPr/>
              </a:pPr>
              <a:t>‹#›</a:t>
            </a:fld>
            <a:endParaRPr lang="en-US"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latin typeface="Papyrus"/>
                <a:ea typeface="Papyrus"/>
                <a:cs typeface="Papyrus"/>
              </a:defRPr>
            </a:lvl1pPr>
          </a:lstStyle>
          <a:p>
            <a:pPr>
              <a:defRPr/>
            </a:pPr>
            <a:endParaRPr lang="en-US"/>
          </a:p>
        </p:txBody>
      </p:sp>
      <p:sp>
        <p:nvSpPr>
          <p:cNvPr id="1699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Papyrus"/>
                <a:ea typeface="Papyrus"/>
                <a:cs typeface="Papyru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699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699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latin typeface="Papyrus"/>
                <a:ea typeface="Papyrus"/>
                <a:cs typeface="Papyrus"/>
              </a:defRPr>
            </a:lvl1pPr>
          </a:lstStyle>
          <a:p>
            <a:pPr>
              <a:defRPr/>
            </a:pPr>
            <a:endParaRPr lang="en-US"/>
          </a:p>
        </p:txBody>
      </p:sp>
      <p:sp>
        <p:nvSpPr>
          <p:cNvPr id="1699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Papyrus"/>
                <a:ea typeface="Papyrus"/>
                <a:cs typeface="Papyrus"/>
              </a:defRPr>
            </a:lvl1pPr>
          </a:lstStyle>
          <a:p>
            <a:pPr>
              <a:defRPr/>
            </a:pPr>
            <a:fld id="{57CADD9E-A6D0-3A48-8394-DBD37C7FBB4D}" type="slidenum">
              <a:rPr lang="en-US"/>
              <a:pPr>
                <a:defRPr/>
              </a:pPr>
              <a:t>‹#›</a:t>
            </a:fld>
            <a:endParaRPr lang="en-US" dirty="0"/>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Papyrus"/>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Papyrus"/>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Papyrus"/>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Papyrus"/>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Papyrus"/>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9660329C-72A8-324C-8085-C4484FFF159C}" type="slidenum">
              <a:rPr lang="en-US"/>
              <a:pPr/>
              <a:t>20</a:t>
            </a:fld>
            <a:endParaRPr lang="en-US" dirty="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spcBef>
                <a:spcPct val="0"/>
              </a:spcBef>
            </a:pP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6F6D0A-8DD8-D24F-976E-4E33CB04B5BF}" type="slidenum">
              <a:rPr lang="en-US"/>
              <a:pPr/>
              <a:t>58</a:t>
            </a:fld>
            <a:endParaRPr lang="en-US"/>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76F15DA7-8343-3348-B041-70A494D23D6B}" type="slidenum">
              <a:rPr lang="en-US"/>
              <a:pPr/>
              <a:t>21</a:t>
            </a:fld>
            <a:endParaRPr lang="en-US" dirty="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spcBef>
                <a:spcPct val="0"/>
              </a:spcBef>
            </a:pP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D010BCFD-44FD-FB45-B5B0-838EC4CC8730}" type="slidenum">
              <a:rPr lang="en-US"/>
              <a:pPr/>
              <a:t>22</a:t>
            </a:fld>
            <a:endParaRPr lang="en-US" dirty="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spcBef>
                <a:spcPct val="0"/>
              </a:spcBef>
            </a:pP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D8D069DA-A9AB-B442-9623-20CE7BC6ED6F}" type="slidenum">
              <a:rPr lang="en-US"/>
              <a:pPr/>
              <a:t>23</a:t>
            </a:fld>
            <a:endParaRPr lang="en-US" dirty="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spcBef>
                <a:spcPct val="0"/>
              </a:spcBef>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AA0D346F-6B97-AC42-8CA5-A001E2DF0E37}" type="slidenum">
              <a:rPr lang="en-US">
                <a:latin typeface="Arial" charset="0"/>
                <a:ea typeface="Arial" charset="0"/>
                <a:cs typeface="Arial" charset="0"/>
              </a:rPr>
              <a:pPr/>
              <a:t>48</a:t>
            </a:fld>
            <a:endParaRPr lang="en-US">
              <a:latin typeface="Arial" charset="0"/>
              <a:ea typeface="Arial" charset="0"/>
              <a:cs typeface="Arial"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AEC9E6D4-2FA3-9E48-8549-F72761D9AE2C}" type="slidenum">
              <a:rPr lang="en-US">
                <a:latin typeface="Arial" charset="0"/>
                <a:ea typeface="Arial" charset="0"/>
                <a:cs typeface="Arial" charset="0"/>
              </a:rPr>
              <a:pPr/>
              <a:t>49</a:t>
            </a:fld>
            <a:endParaRPr lang="en-US">
              <a:latin typeface="Arial" charset="0"/>
              <a:ea typeface="Arial" charset="0"/>
              <a:cs typeface="Arial" charset="0"/>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r>
              <a:rPr lang="en-US">
                <a:latin typeface="Arial" charset="0"/>
              </a:rPr>
              <a:t>Another example from passive continental-oceanic boundary.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02E5D968-3B5D-9547-92CB-11F9F7900FD4}" type="slidenum">
              <a:rPr lang="en-US">
                <a:latin typeface="Arial" charset="0"/>
                <a:ea typeface="Arial" charset="0"/>
                <a:cs typeface="Arial" charset="0"/>
              </a:rPr>
              <a:pPr/>
              <a:t>50</a:t>
            </a:fld>
            <a:endParaRPr lang="en-US">
              <a:latin typeface="Arial" charset="0"/>
              <a:ea typeface="Arial" charset="0"/>
              <a:cs typeface="Arial"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BA1181-5AB0-914C-8167-7DCAA55DA62D}" type="slidenum">
              <a:rPr lang="en-US"/>
              <a:pPr/>
              <a:t>56</a:t>
            </a:fld>
            <a:endParaRPr lang="en-US"/>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E023FF-38A4-2544-9E92-3C6F56DA74CC}" type="slidenum">
              <a:rPr lang="en-US"/>
              <a:pPr/>
              <a:t>57</a:t>
            </a:fld>
            <a:endParaRPr lang="en-US"/>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dirty="0">
              <a:latin typeface="Papyrus"/>
              <a:ea typeface="Papyrus"/>
              <a:cs typeface="Papyrus"/>
            </a:endParaRPr>
          </a:p>
        </p:txBody>
      </p:sp>
      <p:sp>
        <p:nvSpPr>
          <p:cNvPr id="29" name="Title 28"/>
          <p:cNvSpPr>
            <a:spLocks noGrp="1"/>
          </p:cNvSpPr>
          <p:nvPr>
            <p:ph type="ctrTitle"/>
          </p:nvPr>
        </p:nvSpPr>
        <p:spPr>
          <a:xfrm>
            <a:off x="381000" y="4853411"/>
            <a:ext cx="8458200" cy="1222375"/>
          </a:xfrm>
        </p:spPr>
        <p:txBody>
          <a:bodyPr anchor="t"/>
          <a:lstStyle/>
          <a:p>
            <a:r>
              <a:rPr lang="en-US" smtClean="0"/>
              <a:t>Click to edit Master title style</a:t>
            </a:r>
            <a:endParaRPr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Date Placeholder 15"/>
          <p:cNvSpPr>
            <a:spLocks noGrp="1"/>
          </p:cNvSpPr>
          <p:nvPr>
            <p:ph type="dt" sz="half" idx="10"/>
          </p:nvPr>
        </p:nvSpPr>
        <p:spPr/>
        <p:txBody>
          <a:bodyPr/>
          <a:lstStyle>
            <a:lvl1pPr>
              <a:defRPr/>
            </a:lvl1pPr>
          </a:lstStyle>
          <a:p>
            <a:pPr>
              <a:defRPr/>
            </a:pPr>
            <a:endParaRPr lang="en-US"/>
          </a:p>
        </p:txBody>
      </p:sp>
      <p:sp>
        <p:nvSpPr>
          <p:cNvPr id="6" name="Footer Placeholder 1"/>
          <p:cNvSpPr>
            <a:spLocks noGrp="1"/>
          </p:cNvSpPr>
          <p:nvPr>
            <p:ph type="ftr" sz="quarter" idx="11"/>
          </p:nvPr>
        </p:nvSpPr>
        <p:spPr/>
        <p:txBody>
          <a:bodyPr/>
          <a:lstStyle>
            <a:lvl1pPr>
              <a:defRPr/>
            </a:lvl1pPr>
          </a:lstStyle>
          <a:p>
            <a:pPr>
              <a:defRPr/>
            </a:pPr>
            <a:endParaRPr lang="en-US"/>
          </a:p>
        </p:txBody>
      </p:sp>
      <p:sp>
        <p:nvSpPr>
          <p:cNvPr id="7" name="Slide Number Placeholder 14"/>
          <p:cNvSpPr>
            <a:spLocks noGrp="1"/>
          </p:cNvSpPr>
          <p:nvPr>
            <p:ph type="sldNum" sz="quarter" idx="12"/>
          </p:nvPr>
        </p:nvSpPr>
        <p:spPr>
          <a:xfrm>
            <a:off x="8229600" y="6473825"/>
            <a:ext cx="758825" cy="247650"/>
          </a:xfrm>
        </p:spPr>
        <p:txBody>
          <a:bodyPr/>
          <a:lstStyle>
            <a:lvl1pPr>
              <a:defRPr/>
            </a:lvl1pPr>
          </a:lstStyle>
          <a:p>
            <a:pPr>
              <a:defRPr/>
            </a:pPr>
            <a:fld id="{C2C67785-D22A-F441-995E-896CBD9E068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0"/>
          <p:cNvSpPr>
            <a:spLocks noGrp="1"/>
          </p:cNvSpPr>
          <p:nvPr>
            <p:ph type="dt" sz="half" idx="10"/>
          </p:nvPr>
        </p:nvSpPr>
        <p:spPr/>
        <p:txBody>
          <a:bodyPr/>
          <a:lstStyle>
            <a:lvl1pPr>
              <a:defRPr/>
            </a:lvl1pPr>
          </a:lstStyle>
          <a:p>
            <a:pPr>
              <a:defRPr/>
            </a:pPr>
            <a:endParaRPr lang="en-US"/>
          </a:p>
        </p:txBody>
      </p:sp>
      <p:sp>
        <p:nvSpPr>
          <p:cNvPr id="5" name="Footer Placeholder 27"/>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FAC5212B-BDD7-FC4E-99A7-B01B7558001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7A6DF1-89BE-2746-81F1-6609C78517A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pPr>
              <a:defRPr/>
            </a:pPr>
            <a:fld id="{243D6D72-BBF6-2948-913A-01ED03FFF6E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smtClean="0"/>
              <a:t>Click to edit Master title style</a:t>
            </a:r>
            <a:endParaRPr lang="en-US"/>
          </a:p>
        </p:txBody>
      </p:sp>
      <p:sp>
        <p:nvSpPr>
          <p:cNvPr id="27" name="Content Placeholder 2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endParaRPr lang="en-US"/>
          </a:p>
        </p:txBody>
      </p:sp>
      <p:sp>
        <p:nvSpPr>
          <p:cNvPr id="5" name="Footer Placeholder 18"/>
          <p:cNvSpPr>
            <a:spLocks noGrp="1"/>
          </p:cNvSpPr>
          <p:nvPr>
            <p:ph type="ftr" sz="quarter" idx="11"/>
          </p:nvPr>
        </p:nvSpPr>
        <p:spPr>
          <a:xfrm>
            <a:off x="3581400" y="76200"/>
            <a:ext cx="2895600" cy="288925"/>
          </a:xfrm>
        </p:spPr>
        <p:txBody>
          <a:bodyPr/>
          <a:lstStyle>
            <a:lvl1pPr>
              <a:defRPr/>
            </a:lvl1pPr>
          </a:lstStyle>
          <a:p>
            <a:pPr>
              <a:defRPr/>
            </a:pPr>
            <a:endParaRPr lang="en-US"/>
          </a:p>
        </p:txBody>
      </p:sp>
      <p:sp>
        <p:nvSpPr>
          <p:cNvPr id="6" name="Slide Number Placeholder 15"/>
          <p:cNvSpPr>
            <a:spLocks noGrp="1"/>
          </p:cNvSpPr>
          <p:nvPr>
            <p:ph type="sldNum" sz="quarter" idx="12"/>
          </p:nvPr>
        </p:nvSpPr>
        <p:spPr>
          <a:xfrm>
            <a:off x="8229600" y="6473825"/>
            <a:ext cx="758825" cy="247650"/>
          </a:xfrm>
        </p:spPr>
        <p:txBody>
          <a:bodyPr/>
          <a:lstStyle>
            <a:lvl1pPr>
              <a:defRPr/>
            </a:lvl1pPr>
          </a:lstStyle>
          <a:p>
            <a:pPr>
              <a:defRPr/>
            </a:pPr>
            <a:fld id="{08411CE6-EABE-D54A-A696-49786AB372F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dirty="0">
              <a:latin typeface="Papyrus"/>
              <a:ea typeface="Papyrus"/>
              <a:cs typeface="Papyrus"/>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lang="en-US" smtClean="0"/>
              <a:t>Click to edit Master title style</a:t>
            </a:r>
            <a:endParaRPr lang="en-US"/>
          </a:p>
        </p:txBody>
      </p:sp>
      <p:sp>
        <p:nvSpPr>
          <p:cNvPr id="5" name="Date Placeholder 18"/>
          <p:cNvSpPr>
            <a:spLocks noGrp="1"/>
          </p:cNvSpPr>
          <p:nvPr>
            <p:ph type="dt" sz="half" idx="10"/>
          </p:nvPr>
        </p:nvSpPr>
        <p:spPr/>
        <p:txBody>
          <a:bodyPr/>
          <a:lstStyle>
            <a:lvl1pPr>
              <a:defRPr/>
            </a:lvl1pPr>
          </a:lstStyle>
          <a:p>
            <a:pPr>
              <a:defRPr/>
            </a:pPr>
            <a:endParaRPr lang="en-US"/>
          </a:p>
        </p:txBody>
      </p:sp>
      <p:sp>
        <p:nvSpPr>
          <p:cNvPr id="7" name="Footer Placeholder 10"/>
          <p:cNvSpPr>
            <a:spLocks noGrp="1"/>
          </p:cNvSpPr>
          <p:nvPr>
            <p:ph type="ftr" sz="quarter" idx="11"/>
          </p:nvPr>
        </p:nvSpPr>
        <p:spPr/>
        <p:txBody>
          <a:bodyPr/>
          <a:lstStyle>
            <a:lvl1pPr>
              <a:defRPr/>
            </a:lvl1pPr>
          </a:lstStyle>
          <a:p>
            <a:pPr>
              <a:defRPr/>
            </a:pPr>
            <a:endParaRPr lang="en-US"/>
          </a:p>
        </p:txBody>
      </p:sp>
      <p:sp>
        <p:nvSpPr>
          <p:cNvPr id="9" name="Slide Number Placeholder 15"/>
          <p:cNvSpPr>
            <a:spLocks noGrp="1"/>
          </p:cNvSpPr>
          <p:nvPr>
            <p:ph type="sldNum" sz="quarter" idx="12"/>
          </p:nvPr>
        </p:nvSpPr>
        <p:spPr/>
        <p:txBody>
          <a:bodyPr/>
          <a:lstStyle>
            <a:lvl1pPr>
              <a:defRPr/>
            </a:lvl1pPr>
          </a:lstStyle>
          <a:p>
            <a:pPr>
              <a:defRPr/>
            </a:pPr>
            <a:fld id="{F732C51A-D195-6B42-A9DB-AFB5D4FD51A2}"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0"/>
          <p:cNvSpPr>
            <a:spLocks noGrp="1"/>
          </p:cNvSpPr>
          <p:nvPr>
            <p:ph type="dt" sz="half" idx="10"/>
          </p:nvPr>
        </p:nvSpPr>
        <p:spPr/>
        <p:txBody>
          <a:bodyPr/>
          <a:lstStyle>
            <a:lvl1pPr>
              <a:defRPr/>
            </a:lvl1pPr>
          </a:lstStyle>
          <a:p>
            <a:pPr>
              <a:defRPr/>
            </a:pPr>
            <a:endParaRPr lang="en-US"/>
          </a:p>
        </p:txBody>
      </p:sp>
      <p:sp>
        <p:nvSpPr>
          <p:cNvPr id="6" name="Footer Placeholder 27"/>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E570A195-1C29-EC4F-8F2B-7A72072668F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dirty="0">
              <a:latin typeface="Papyrus"/>
              <a:ea typeface="Papyrus"/>
              <a:cs typeface="Papyrus"/>
            </a:endParaRPr>
          </a:p>
        </p:txBody>
      </p:sp>
      <p:sp>
        <p:nvSpPr>
          <p:cNvPr id="29" name="Title 28"/>
          <p:cNvSpPr>
            <a:spLocks noGrp="1"/>
          </p:cNvSpPr>
          <p:nvPr>
            <p:ph type="title"/>
          </p:nvPr>
        </p:nvSpPr>
        <p:spPr>
          <a:xfrm>
            <a:off x="304800" y="5410200"/>
            <a:ext cx="8610600" cy="882650"/>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a:defRPr/>
            </a:lvl1pPr>
          </a:lstStyle>
          <a:p>
            <a:pPr>
              <a:defRPr/>
            </a:pPr>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a:xfrm>
            <a:off x="8229600" y="6477000"/>
            <a:ext cx="762000" cy="247650"/>
          </a:xfrm>
        </p:spPr>
        <p:txBody>
          <a:bodyPr/>
          <a:lstStyle>
            <a:lvl1pPr>
              <a:defRPr/>
            </a:lvl1pPr>
          </a:lstStyle>
          <a:p>
            <a:pPr>
              <a:defRPr/>
            </a:pPr>
            <a:fld id="{D47E9AC2-3FF7-0844-B471-6F41A0AEE34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3" name="Date Placeholder 10"/>
          <p:cNvSpPr>
            <a:spLocks noGrp="1"/>
          </p:cNvSpPr>
          <p:nvPr>
            <p:ph type="dt" sz="half" idx="10"/>
          </p:nvPr>
        </p:nvSpPr>
        <p:spPr/>
        <p:txBody>
          <a:bodyPr/>
          <a:lstStyle>
            <a:lvl1pPr>
              <a:defRPr/>
            </a:lvl1pPr>
          </a:lstStyle>
          <a:p>
            <a:pPr>
              <a:defRPr/>
            </a:pPr>
            <a:endParaRPr lang="en-US"/>
          </a:p>
        </p:txBody>
      </p:sp>
      <p:sp>
        <p:nvSpPr>
          <p:cNvPr id="4" name="Footer Placeholder 27"/>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D6E5CB3E-0513-A544-A280-BA3349CC3E90}"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endParaRPr lang="en-US"/>
          </a:p>
        </p:txBody>
      </p:sp>
      <p:sp>
        <p:nvSpPr>
          <p:cNvPr id="3" name="Footer Placeholder 23"/>
          <p:cNvSpPr>
            <a:spLocks noGrp="1"/>
          </p:cNvSpPr>
          <p:nvPr>
            <p:ph type="ftr" sz="quarter" idx="11"/>
          </p:nvPr>
        </p:nvSpPr>
        <p:spPr/>
        <p:txBody>
          <a:bodyPr/>
          <a:lstStyle>
            <a:lvl1pPr>
              <a:defRPr/>
            </a:lvl1pPr>
          </a:lstStyle>
          <a:p>
            <a:pPr>
              <a:defRPr/>
            </a:pPr>
            <a:endParaRPr lang="en-US"/>
          </a:p>
        </p:txBody>
      </p:sp>
      <p:sp>
        <p:nvSpPr>
          <p:cNvPr id="4" name="Slide Number Placeholder 6"/>
          <p:cNvSpPr>
            <a:spLocks noGrp="1"/>
          </p:cNvSpPr>
          <p:nvPr>
            <p:ph type="sldNum" sz="quarter" idx="12"/>
          </p:nvPr>
        </p:nvSpPr>
        <p:spPr/>
        <p:txBody>
          <a:bodyPr/>
          <a:lstStyle>
            <a:lvl1pPr>
              <a:defRPr/>
            </a:lvl1pPr>
          </a:lstStyle>
          <a:p>
            <a:pPr>
              <a:defRPr/>
            </a:pPr>
            <a:fld id="{2731F37A-C01E-CB4F-886E-5B05B9F2F8B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dirty="0">
              <a:latin typeface="Papyrus"/>
              <a:ea typeface="Papyrus"/>
              <a:cs typeface="Papyrus"/>
            </a:endParaRPr>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a:defRPr/>
            </a:lvl1pPr>
          </a:lstStyle>
          <a:p>
            <a:pPr>
              <a:defRPr/>
            </a:pPr>
            <a:endParaRPr lang="en-US"/>
          </a:p>
        </p:txBody>
      </p:sp>
      <p:sp>
        <p:nvSpPr>
          <p:cNvPr id="7" name="Footer Placeholder 28"/>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10EAD8BE-E78E-AF42-8560-609F2AEEC57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30"/>
          <p:cNvSpPr>
            <a:spLocks noGrp="1"/>
          </p:cNvSpPr>
          <p:nvPr>
            <p:ph type="sldNum" sz="quarter" idx="12"/>
          </p:nvPr>
        </p:nvSpPr>
        <p:spPr/>
        <p:txBody>
          <a:bodyPr/>
          <a:lstStyle>
            <a:lvl1pPr>
              <a:defRPr/>
            </a:lvl1pPr>
          </a:lstStyle>
          <a:p>
            <a:pPr>
              <a:defRPr/>
            </a:pPr>
            <a:fld id="{AA3FE40C-F423-7149-A6A6-F4C17F6E73D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dirty="0">
              <a:latin typeface="Papyrus"/>
              <a:ea typeface="Papyrus"/>
              <a:cs typeface="Papyrus"/>
            </a:endParaRPr>
          </a:p>
        </p:txBody>
      </p:sp>
      <p:sp>
        <p:nvSpPr>
          <p:cNvPr id="1029" name="Text Placeholder 7"/>
          <p:cNvSpPr>
            <a:spLocks noGrp="1"/>
          </p:cNvSpPr>
          <p:nvPr>
            <p:ph type="body" idx="1"/>
          </p:nvPr>
        </p:nvSpPr>
        <p:spPr bwMode="auto">
          <a:xfrm>
            <a:off x="304800" y="1554163"/>
            <a:ext cx="8686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latin typeface="Papyrus"/>
                <a:ea typeface="Papyrus"/>
                <a:cs typeface="Papyrus"/>
              </a:defRPr>
            </a:lvl1pPr>
          </a:lstStyle>
          <a:p>
            <a:pPr>
              <a:defRPr/>
            </a:pPr>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latin typeface="Papyrus"/>
                <a:ea typeface="Papyrus"/>
                <a:cs typeface="Papyrus"/>
              </a:defRPr>
            </a:lvl1pPr>
          </a:lstStyle>
          <a:p>
            <a:pPr>
              <a:defRPr/>
            </a:pPr>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latin typeface="Papyrus"/>
                <a:ea typeface="Papyrus"/>
                <a:cs typeface="Papyrus"/>
              </a:defRPr>
            </a:lvl1pPr>
          </a:lstStyle>
          <a:p>
            <a:pPr>
              <a:defRPr/>
            </a:pPr>
            <a:fld id="{32E35B81-2718-FA4E-BA76-55937C40F9D9}" type="slidenum">
              <a:rPr lang="en-US"/>
              <a:pPr>
                <a:defRPr/>
              </a:pPr>
              <a:t>‹#›</a:t>
            </a:fld>
            <a:endParaRPr lang="en-US" dirty="0"/>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smtClean="0"/>
              <a:t>Click to edit Master title style</a:t>
            </a:r>
            <a:endParaRPr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dirty="0">
              <a:latin typeface="Papyrus"/>
              <a:ea typeface="Papyrus"/>
              <a:cs typeface="Papyrus"/>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dirty="0">
              <a:latin typeface="Papyrus"/>
              <a:ea typeface="Papyrus"/>
              <a:cs typeface="Papyrus"/>
            </a:endParaRPr>
          </a:p>
        </p:txBody>
      </p:sp>
    </p:spTree>
  </p:cSld>
  <p:clrMap bg1="lt1" tx1="dk1" bg2="lt2" tx2="dk2" accent1="accent1" accent2="accent2" accent3="accent3" accent4="accent4" accent5="accent5" accent6="accent6" hlink="hlink" folHlink="folHlink"/>
  <p:sldLayoutIdLst>
    <p:sldLayoutId id="2147484757" r:id="rId1"/>
    <p:sldLayoutId id="2147484758" r:id="rId2"/>
    <p:sldLayoutId id="2147484759" r:id="rId3"/>
    <p:sldLayoutId id="2147484754" r:id="rId4"/>
    <p:sldLayoutId id="2147484760" r:id="rId5"/>
    <p:sldLayoutId id="2147484755" r:id="rId6"/>
    <p:sldLayoutId id="2147484761" r:id="rId7"/>
    <p:sldLayoutId id="2147484762" r:id="rId8"/>
    <p:sldLayoutId id="2147484763" r:id="rId9"/>
    <p:sldLayoutId id="2147484756" r:id="rId10"/>
    <p:sldLayoutId id="2147484764" r:id="rId11"/>
    <p:sldLayoutId id="2147484765" r:id="rId12"/>
  </p:sldLayoutIdLst>
  <p:hf hdr="0" ftr="0" dt="0"/>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Franklin Gothic Medium"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Franklin Gothic Medium"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Franklin Gothic Medium"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Franklin Gothic Medium"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6pPr>
      <a:lvl7pPr marL="9144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7pPr>
      <a:lvl8pPr marL="13716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8pPr>
      <a:lvl9pPr marL="18288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accent1"/>
        </a:buClr>
        <a:buSzPct val="70000"/>
        <a:buFont typeface="Wingdings 2" charset="2"/>
        <a:buChar char=""/>
        <a:defRPr sz="3200" kern="1200">
          <a:solidFill>
            <a:schemeClr val="tx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1"/>
        </a:buClr>
        <a:buSzPct val="70000"/>
        <a:buFont typeface="Wingdings 2" charset="2"/>
        <a:buChar char=""/>
        <a:defRPr sz="2800" kern="1200">
          <a:solidFill>
            <a:schemeClr val="tx2"/>
          </a:solidFill>
          <a:latin typeface="+mn-lt"/>
          <a:ea typeface="ＭＳ Ｐゴシック" charset="-128"/>
          <a:cs typeface="+mn-cs"/>
        </a:defRPr>
      </a:lvl2pPr>
      <a:lvl3pPr marL="1143000" indent="-228600" algn="l" rtl="0" eaLnBrk="0" fontAlgn="base" hangingPunct="0">
        <a:spcBef>
          <a:spcPct val="20000"/>
        </a:spcBef>
        <a:spcAft>
          <a:spcPct val="0"/>
        </a:spcAft>
        <a:buClr>
          <a:schemeClr val="accent1"/>
        </a:buClr>
        <a:buSzPct val="70000"/>
        <a:buFont typeface="Wingdings 2" charset="2"/>
        <a:buChar char=""/>
        <a:defRPr sz="2400" kern="1200">
          <a:solidFill>
            <a:schemeClr val="tx2"/>
          </a:solidFill>
          <a:latin typeface="+mn-lt"/>
          <a:ea typeface="ＭＳ Ｐゴシック" charset="-128"/>
          <a:cs typeface="+mn-cs"/>
        </a:defRPr>
      </a:lvl3pPr>
      <a:lvl4pPr marL="1600200" indent="-228600" algn="l" rtl="0" eaLnBrk="0" fontAlgn="base" hangingPunct="0">
        <a:spcBef>
          <a:spcPct val="20000"/>
        </a:spcBef>
        <a:spcAft>
          <a:spcPct val="0"/>
        </a:spcAft>
        <a:buClr>
          <a:schemeClr val="accent1"/>
        </a:buClr>
        <a:buSzPct val="70000"/>
        <a:buFont typeface="Wingdings 2" charset="2"/>
        <a:buChar char=""/>
        <a:defRPr sz="2000" kern="1200">
          <a:solidFill>
            <a:schemeClr val="tx2"/>
          </a:solidFill>
          <a:latin typeface="+mn-lt"/>
          <a:ea typeface="ＭＳ Ｐゴシック" charset="-128"/>
          <a:cs typeface="+mn-cs"/>
        </a:defRPr>
      </a:lvl4pPr>
      <a:lvl5pPr marL="2057400" indent="-228600" algn="l" rtl="0" eaLnBrk="0" fontAlgn="base" hangingPunct="0">
        <a:spcBef>
          <a:spcPct val="20000"/>
        </a:spcBef>
        <a:spcAft>
          <a:spcPct val="0"/>
        </a:spcAft>
        <a:buClr>
          <a:schemeClr val="accent1"/>
        </a:buClr>
        <a:buSzPct val="60000"/>
        <a:buFont typeface="Wingdings 2" charset="2"/>
        <a:buChar char=""/>
        <a:defRPr kern="1200">
          <a:solidFill>
            <a:schemeClr val="tx2"/>
          </a:solidFill>
          <a:latin typeface="+mn-lt"/>
          <a:ea typeface="ＭＳ Ｐゴシック" charset="-128"/>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wmf"/><Relationship Id="rId3" Type="http://schemas.openxmlformats.org/officeDocument/2006/relationships/image" Target="../media/image16.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1.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1.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1.w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23.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wmf"/><Relationship Id="rId3" Type="http://schemas.openxmlformats.org/officeDocument/2006/relationships/image" Target="../media/image27.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 Id="rId3" Type="http://schemas.openxmlformats.org/officeDocument/2006/relationships/image" Target="../media/image2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jpeg"/><Relationship Id="rId3" Type="http://schemas.openxmlformats.org/officeDocument/2006/relationships/image" Target="../media/image3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jpeg"/><Relationship Id="rId3" Type="http://schemas.openxmlformats.org/officeDocument/2006/relationships/image" Target="../media/image3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 Id="rId3" Type="http://schemas.openxmlformats.org/officeDocument/2006/relationships/image" Target="../media/image4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 Id="rId3" Type="http://schemas.openxmlformats.org/officeDocument/2006/relationships/hyperlink" Target="http://grace.jpl.nasa.gov/data/pgr/"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1.wmf"/><Relationship Id="rId4" Type="http://schemas.openxmlformats.org/officeDocument/2006/relationships/image" Target="../media/image52.wmf"/><Relationship Id="rId1" Type="http://schemas.openxmlformats.org/officeDocument/2006/relationships/slideLayout" Target="../slideLayouts/slideLayout7.xml"/><Relationship Id="rId2" Type="http://schemas.openxmlformats.org/officeDocument/2006/relationships/image" Target="../media/image50.w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3.w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55.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oleObject" Target="../embeddings/Microsoft_Equation2.bin"/><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 Id="rId3" Type="http://schemas.openxmlformats.org/officeDocument/2006/relationships/image" Target="../media/image6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6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6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oleObject" Target="../embeddings/Microsoft_Equation3.bin"/><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oleObject" Target="../embeddings/Microsoft_Equation4.bin"/><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 Id="rId3" Type="http://schemas.openxmlformats.org/officeDocument/2006/relationships/image" Target="../media/image7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w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oleObject" Target="../embeddings/Microsoft_Equation1.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0" y="228600"/>
            <a:ext cx="9144000" cy="7171194"/>
          </a:xfrm>
          <a:prstGeom prst="rect">
            <a:avLst/>
          </a:prstGeom>
          <a:noFill/>
          <a:ln w="9525">
            <a:noFill/>
            <a:miter lim="800000"/>
            <a:headEnd/>
            <a:tailEnd/>
          </a:ln>
        </p:spPr>
        <p:txBody>
          <a:bodyPr>
            <a:prstTxWarp prst="textNoShape">
              <a:avLst/>
            </a:prstTxWarp>
            <a:spAutoFit/>
          </a:bodyPr>
          <a:lstStyle/>
          <a:p>
            <a:pPr>
              <a:spcBef>
                <a:spcPct val="50000"/>
              </a:spcBef>
            </a:pPr>
            <a:r>
              <a:rPr lang="en-US" dirty="0">
                <a:latin typeface="Papyrus" charset="0"/>
                <a:ea typeface="Papyrus" charset="0"/>
                <a:cs typeface="Papyrus" charset="0"/>
              </a:rPr>
              <a:t>Earth Science Applications of Space Based Geodesy</a:t>
            </a:r>
          </a:p>
          <a:p>
            <a:pPr>
              <a:spcBef>
                <a:spcPct val="50000"/>
              </a:spcBef>
            </a:pPr>
            <a:r>
              <a:rPr lang="en-US" dirty="0">
                <a:latin typeface="Papyrus" charset="0"/>
                <a:ea typeface="Papyrus" charset="0"/>
                <a:cs typeface="Papyrus" charset="0"/>
              </a:rPr>
              <a:t>DES-7355</a:t>
            </a:r>
          </a:p>
          <a:p>
            <a:pPr>
              <a:spcBef>
                <a:spcPct val="50000"/>
              </a:spcBef>
            </a:pPr>
            <a:r>
              <a:rPr lang="en-US" dirty="0" err="1">
                <a:latin typeface="Papyrus" charset="0"/>
                <a:ea typeface="Papyrus" charset="0"/>
                <a:cs typeface="Papyrus" charset="0"/>
              </a:rPr>
              <a:t>Tu-Th</a:t>
            </a:r>
            <a:r>
              <a:rPr lang="en-US" dirty="0">
                <a:latin typeface="Papyrus" charset="0"/>
                <a:ea typeface="Papyrus" charset="0"/>
                <a:cs typeface="Papyrus" charset="0"/>
              </a:rPr>
              <a:t>                 9:40-11:05</a:t>
            </a:r>
          </a:p>
          <a:p>
            <a:pPr>
              <a:spcBef>
                <a:spcPct val="50000"/>
              </a:spcBef>
            </a:pPr>
            <a:r>
              <a:rPr lang="en-US" dirty="0">
                <a:latin typeface="Papyrus" charset="0"/>
                <a:ea typeface="Papyrus" charset="0"/>
                <a:cs typeface="Papyrus" charset="0"/>
              </a:rPr>
              <a:t>Seminar Room in 3892 Central Ave. (Long building)</a:t>
            </a:r>
          </a:p>
          <a:p>
            <a:pPr>
              <a:spcBef>
                <a:spcPct val="50000"/>
              </a:spcBef>
            </a:pPr>
            <a:endParaRPr lang="en-US" dirty="0">
              <a:latin typeface="Papyrus" charset="0"/>
              <a:ea typeface="Papyrus" charset="0"/>
              <a:cs typeface="Papyrus" charset="0"/>
            </a:endParaRPr>
          </a:p>
          <a:p>
            <a:pPr>
              <a:spcBef>
                <a:spcPct val="50000"/>
              </a:spcBef>
            </a:pPr>
            <a:r>
              <a:rPr lang="en-US" dirty="0">
                <a:latin typeface="Papyrus" charset="0"/>
                <a:ea typeface="Papyrus" charset="0"/>
                <a:cs typeface="Papyrus" charset="0"/>
              </a:rPr>
              <a:t>Bob Smalley</a:t>
            </a:r>
          </a:p>
          <a:p>
            <a:r>
              <a:rPr lang="en-US" dirty="0">
                <a:latin typeface="Papyrus" charset="0"/>
                <a:ea typeface="Papyrus" charset="0"/>
                <a:cs typeface="Papyrus" charset="0"/>
              </a:rPr>
              <a:t>Office: 3892 Central Ave, Room 103</a:t>
            </a:r>
          </a:p>
          <a:p>
            <a:r>
              <a:rPr lang="en-US" dirty="0">
                <a:latin typeface="Papyrus" charset="0"/>
                <a:ea typeface="Papyrus" charset="0"/>
                <a:cs typeface="Papyrus" charset="0"/>
              </a:rPr>
              <a:t>678-4929</a:t>
            </a:r>
          </a:p>
          <a:p>
            <a:r>
              <a:rPr lang="en-US" dirty="0">
                <a:latin typeface="Papyrus" charset="0"/>
                <a:ea typeface="Papyrus" charset="0"/>
                <a:cs typeface="Papyrus" charset="0"/>
              </a:rPr>
              <a:t>Office Hours – Wed 14:00-16:00 or if I’m in my office.</a:t>
            </a:r>
          </a:p>
          <a:p>
            <a:pPr>
              <a:spcBef>
                <a:spcPct val="50000"/>
              </a:spcBef>
            </a:pPr>
            <a:endParaRPr lang="en-US" sz="1200" dirty="0">
              <a:latin typeface="Papyrus" charset="0"/>
              <a:ea typeface="Papyrus" charset="0"/>
              <a:cs typeface="Papyrus" charset="0"/>
            </a:endParaRPr>
          </a:p>
          <a:p>
            <a:pPr>
              <a:spcBef>
                <a:spcPct val="50000"/>
              </a:spcBef>
            </a:pPr>
            <a:r>
              <a:rPr lang="en-US" sz="1200" dirty="0">
                <a:latin typeface="Papyrus" charset="0"/>
                <a:ea typeface="Papyrus" charset="0"/>
                <a:cs typeface="Papyrus" charset="0"/>
              </a:rPr>
              <a:t>http://www.ceri.memphis.edu/people/smalley/ESCI7355/ESCI_7355_Applications_of_Space_Based_Geodesy.html</a:t>
            </a:r>
          </a:p>
          <a:p>
            <a:pPr>
              <a:spcBef>
                <a:spcPct val="50000"/>
              </a:spcBef>
            </a:pPr>
            <a:endParaRPr lang="en-US" sz="1200" dirty="0">
              <a:latin typeface="Papyrus" charset="0"/>
              <a:ea typeface="Papyrus" charset="0"/>
              <a:cs typeface="Papyrus" charset="0"/>
            </a:endParaRPr>
          </a:p>
          <a:p>
            <a:pPr>
              <a:spcBef>
                <a:spcPct val="50000"/>
              </a:spcBef>
            </a:pPr>
            <a:r>
              <a:rPr lang="en-US" dirty="0">
                <a:latin typeface="Papyrus" charset="0"/>
                <a:ea typeface="Papyrus" charset="0"/>
                <a:cs typeface="Papyrus" charset="0"/>
              </a:rPr>
              <a:t>Class </a:t>
            </a:r>
            <a:r>
              <a:rPr lang="en-US" dirty="0" smtClean="0">
                <a:latin typeface="Papyrus" charset="0"/>
                <a:ea typeface="Papyrus" charset="0"/>
                <a:cs typeface="Papyrus" charset="0"/>
              </a:rPr>
              <a:t>14</a:t>
            </a:r>
          </a:p>
          <a:p>
            <a:pPr>
              <a:spcBef>
                <a:spcPct val="50000"/>
              </a:spcBef>
            </a:pPr>
            <a:endParaRPr lang="en-US" dirty="0">
              <a:latin typeface="Papyrus" charset="0"/>
              <a:ea typeface="Papyrus" charset="0"/>
              <a:cs typeface="Papyrus" charset="0"/>
            </a:endParaRPr>
          </a:p>
        </p:txBody>
      </p:sp>
      <p:sp>
        <p:nvSpPr>
          <p:cNvPr id="3" name="Slide Number Placeholder 2"/>
          <p:cNvSpPr>
            <a:spLocks noGrp="1"/>
          </p:cNvSpPr>
          <p:nvPr>
            <p:ph type="sldNum" sz="quarter" idx="12"/>
          </p:nvPr>
        </p:nvSpPr>
        <p:spPr/>
        <p:txBody>
          <a:bodyPr/>
          <a:lstStyle/>
          <a:p>
            <a:pPr>
              <a:defRPr/>
            </a:pPr>
            <a:fld id="{393255C1-C2F6-9D4E-A949-2A6CF0D78E2B}" type="slidenum">
              <a:rPr lang="en-US" smtClean="0"/>
              <a:pPr>
                <a:defRPr/>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10</a:t>
            </a:fld>
            <a:endParaRPr lang="en-US"/>
          </a:p>
        </p:txBody>
      </p:sp>
      <p:pic>
        <p:nvPicPr>
          <p:cNvPr id="3" name="Picture 2"/>
          <p:cNvPicPr>
            <a:picLocks noChangeAspect="1"/>
          </p:cNvPicPr>
          <p:nvPr/>
        </p:nvPicPr>
        <p:blipFill>
          <a:blip r:embed="rId2"/>
          <a:stretch>
            <a:fillRect/>
          </a:stretch>
        </p:blipFill>
        <p:spPr>
          <a:xfrm>
            <a:off x="533400" y="476250"/>
            <a:ext cx="8117840" cy="6153150"/>
          </a:xfrm>
          <a:prstGeom prst="rect">
            <a:avLst/>
          </a:prstGeom>
        </p:spPr>
      </p:pic>
      <p:sp>
        <p:nvSpPr>
          <p:cNvPr id="4" name="Text Box 4"/>
          <p:cNvSpPr txBox="1">
            <a:spLocks noChangeArrowheads="1"/>
          </p:cNvSpPr>
          <p:nvPr/>
        </p:nvSpPr>
        <p:spPr bwMode="auto">
          <a:xfrm>
            <a:off x="0" y="-39707"/>
            <a:ext cx="9144000" cy="523220"/>
          </a:xfrm>
          <a:prstGeom prst="rect">
            <a:avLst/>
          </a:prstGeom>
          <a:noFill/>
          <a:ln w="9525">
            <a:noFill/>
            <a:miter lim="800000"/>
            <a:headEnd/>
            <a:tailEnd/>
          </a:ln>
        </p:spPr>
        <p:txBody>
          <a:bodyPr>
            <a:prstTxWarp prst="textNoShape">
              <a:avLst/>
            </a:prstTxWarp>
            <a:spAutoFit/>
          </a:bodyPr>
          <a:lstStyle/>
          <a:p>
            <a:pPr>
              <a:spcBef>
                <a:spcPct val="50000"/>
              </a:spcBef>
            </a:pPr>
            <a:r>
              <a:rPr lang="en-US" b="0" dirty="0" smtClean="0">
                <a:latin typeface="Papyrus" charset="0"/>
                <a:ea typeface="Papyrus"/>
                <a:cs typeface="Papyrus"/>
              </a:rPr>
              <a:t>Calculate strains and rotations</a:t>
            </a:r>
            <a:endParaRPr lang="en-US" b="0" dirty="0">
              <a:latin typeface="Papyrus" charset="0"/>
              <a:ea typeface="Papyrus"/>
              <a:cs typeface="Papyrus"/>
            </a:endParaRPr>
          </a:p>
        </p:txBody>
      </p:sp>
      <p:sp>
        <p:nvSpPr>
          <p:cNvPr id="5" name="Text Box 21"/>
          <p:cNvSpPr txBox="1">
            <a:spLocks noChangeArrowheads="1"/>
          </p:cNvSpPr>
          <p:nvPr/>
        </p:nvSpPr>
        <p:spPr bwMode="auto">
          <a:xfrm>
            <a:off x="0" y="6581001"/>
            <a:ext cx="2133600" cy="27699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200" b="0" dirty="0" err="1" smtClean="0">
                <a:latin typeface="Papyrus"/>
                <a:ea typeface="Papyrus"/>
                <a:cs typeface="Papyrus"/>
              </a:rPr>
              <a:t>Allmendinger</a:t>
            </a:r>
            <a:r>
              <a:rPr lang="en-US" sz="1200" b="0" dirty="0" smtClean="0">
                <a:latin typeface="Papyrus"/>
                <a:ea typeface="Papyrus"/>
                <a:cs typeface="Papyrus"/>
              </a:rPr>
              <a:t> et al, 2007</a:t>
            </a:r>
            <a:endParaRPr lang="en-US" sz="1200" b="0" dirty="0">
              <a:latin typeface="Papyrus"/>
              <a:ea typeface="Papyrus"/>
              <a:cs typeface="Papyru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11</a:t>
            </a:fld>
            <a:endParaRPr lang="en-US"/>
          </a:p>
        </p:txBody>
      </p:sp>
      <p:pic>
        <p:nvPicPr>
          <p:cNvPr id="3" name="Picture 2"/>
          <p:cNvPicPr>
            <a:picLocks noChangeAspect="1"/>
          </p:cNvPicPr>
          <p:nvPr/>
        </p:nvPicPr>
        <p:blipFill>
          <a:blip r:embed="rId2"/>
          <a:stretch>
            <a:fillRect/>
          </a:stretch>
        </p:blipFill>
        <p:spPr>
          <a:xfrm>
            <a:off x="533400" y="269875"/>
            <a:ext cx="8117840" cy="6207125"/>
          </a:xfrm>
          <a:prstGeom prst="rect">
            <a:avLst/>
          </a:prstGeom>
        </p:spPr>
      </p:pic>
      <p:sp>
        <p:nvSpPr>
          <p:cNvPr id="4" name="Text Box 21"/>
          <p:cNvSpPr txBox="1">
            <a:spLocks noChangeArrowheads="1"/>
          </p:cNvSpPr>
          <p:nvPr/>
        </p:nvSpPr>
        <p:spPr bwMode="auto">
          <a:xfrm>
            <a:off x="0" y="6581001"/>
            <a:ext cx="2133600" cy="27699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200" b="0" dirty="0" err="1" smtClean="0">
                <a:latin typeface="Papyrus"/>
                <a:ea typeface="Papyrus"/>
                <a:cs typeface="Papyrus"/>
              </a:rPr>
              <a:t>Allmendinger</a:t>
            </a:r>
            <a:r>
              <a:rPr lang="en-US" sz="1200" b="0" dirty="0" smtClean="0">
                <a:latin typeface="Papyrus"/>
                <a:ea typeface="Papyrus"/>
                <a:cs typeface="Papyrus"/>
              </a:rPr>
              <a:t> et al, 2007</a:t>
            </a:r>
            <a:endParaRPr lang="en-US" sz="1200" b="0" dirty="0">
              <a:latin typeface="Papyrus"/>
              <a:ea typeface="Papyrus"/>
              <a:cs typeface="Papyru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12</a:t>
            </a:fld>
            <a:endParaRPr lang="en-US"/>
          </a:p>
        </p:txBody>
      </p:sp>
      <p:pic>
        <p:nvPicPr>
          <p:cNvPr id="3" name="Picture 2"/>
          <p:cNvPicPr>
            <a:picLocks noChangeAspect="1"/>
          </p:cNvPicPr>
          <p:nvPr/>
        </p:nvPicPr>
        <p:blipFill>
          <a:blip r:embed="rId2"/>
          <a:stretch>
            <a:fillRect/>
          </a:stretch>
        </p:blipFill>
        <p:spPr>
          <a:xfrm>
            <a:off x="533400" y="226695"/>
            <a:ext cx="8117840" cy="6250305"/>
          </a:xfrm>
          <a:prstGeom prst="rect">
            <a:avLst/>
          </a:prstGeom>
        </p:spPr>
      </p:pic>
      <p:sp>
        <p:nvSpPr>
          <p:cNvPr id="4" name="Text Box 21"/>
          <p:cNvSpPr txBox="1">
            <a:spLocks noChangeArrowheads="1"/>
          </p:cNvSpPr>
          <p:nvPr/>
        </p:nvSpPr>
        <p:spPr bwMode="auto">
          <a:xfrm>
            <a:off x="0" y="6581001"/>
            <a:ext cx="2133600" cy="27699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200" b="0" dirty="0" err="1" smtClean="0">
                <a:latin typeface="Papyrus"/>
                <a:ea typeface="Papyrus"/>
                <a:cs typeface="Papyrus"/>
              </a:rPr>
              <a:t>Allmendinger</a:t>
            </a:r>
            <a:r>
              <a:rPr lang="en-US" sz="1200" b="0" dirty="0" smtClean="0">
                <a:latin typeface="Papyrus"/>
                <a:ea typeface="Papyrus"/>
                <a:cs typeface="Papyrus"/>
              </a:rPr>
              <a:t> et al, 2007</a:t>
            </a:r>
            <a:endParaRPr lang="en-US" sz="1200" b="0" dirty="0">
              <a:latin typeface="Papyrus"/>
              <a:ea typeface="Papyrus"/>
              <a:cs typeface="Papyru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13</a:t>
            </a:fld>
            <a:endParaRPr lang="en-US"/>
          </a:p>
        </p:txBody>
      </p:sp>
      <p:pic>
        <p:nvPicPr>
          <p:cNvPr id="3" name="Picture 2"/>
          <p:cNvPicPr>
            <a:picLocks noChangeAspect="1"/>
          </p:cNvPicPr>
          <p:nvPr/>
        </p:nvPicPr>
        <p:blipFill>
          <a:blip r:embed="rId2"/>
          <a:stretch>
            <a:fillRect/>
          </a:stretch>
        </p:blipFill>
        <p:spPr>
          <a:xfrm>
            <a:off x="533401" y="304801"/>
            <a:ext cx="8107045" cy="6163945"/>
          </a:xfrm>
          <a:prstGeom prst="rect">
            <a:avLst/>
          </a:prstGeom>
        </p:spPr>
      </p:pic>
      <p:sp>
        <p:nvSpPr>
          <p:cNvPr id="4" name="Text Box 21"/>
          <p:cNvSpPr txBox="1">
            <a:spLocks noChangeArrowheads="1"/>
          </p:cNvSpPr>
          <p:nvPr/>
        </p:nvSpPr>
        <p:spPr bwMode="auto">
          <a:xfrm>
            <a:off x="0" y="6581001"/>
            <a:ext cx="2133600" cy="27699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200" b="0" dirty="0" err="1" smtClean="0">
                <a:latin typeface="Papyrus"/>
                <a:ea typeface="Papyrus"/>
                <a:cs typeface="Papyrus"/>
              </a:rPr>
              <a:t>Allmendinger</a:t>
            </a:r>
            <a:r>
              <a:rPr lang="en-US" sz="1200" b="0" dirty="0" smtClean="0">
                <a:latin typeface="Papyrus"/>
                <a:ea typeface="Papyrus"/>
                <a:cs typeface="Papyrus"/>
              </a:rPr>
              <a:t> et al, 2007</a:t>
            </a:r>
            <a:endParaRPr lang="en-US" sz="1200" b="0" dirty="0">
              <a:latin typeface="Papyrus"/>
              <a:ea typeface="Papyrus"/>
              <a:cs typeface="Papyru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14</a:t>
            </a:fld>
            <a:endParaRPr lang="en-US"/>
          </a:p>
        </p:txBody>
      </p:sp>
      <p:pic>
        <p:nvPicPr>
          <p:cNvPr id="3" name="Picture 2"/>
          <p:cNvPicPr>
            <a:picLocks noChangeAspect="1"/>
          </p:cNvPicPr>
          <p:nvPr/>
        </p:nvPicPr>
        <p:blipFill>
          <a:blip r:embed="rId2"/>
          <a:stretch>
            <a:fillRect/>
          </a:stretch>
        </p:blipFill>
        <p:spPr>
          <a:xfrm>
            <a:off x="3200400" y="228599"/>
            <a:ext cx="4337808" cy="6406743"/>
          </a:xfrm>
          <a:prstGeom prst="rect">
            <a:avLst/>
          </a:prstGeom>
        </p:spPr>
      </p:pic>
      <p:sp>
        <p:nvSpPr>
          <p:cNvPr id="4" name="Text Box 21"/>
          <p:cNvSpPr txBox="1">
            <a:spLocks noChangeArrowheads="1"/>
          </p:cNvSpPr>
          <p:nvPr/>
        </p:nvSpPr>
        <p:spPr bwMode="auto">
          <a:xfrm>
            <a:off x="0" y="6581001"/>
            <a:ext cx="2133600" cy="27699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200" b="0" dirty="0" err="1" smtClean="0">
                <a:latin typeface="Papyrus"/>
                <a:ea typeface="Papyrus"/>
                <a:cs typeface="Papyrus"/>
              </a:rPr>
              <a:t>Allmendinger</a:t>
            </a:r>
            <a:r>
              <a:rPr lang="en-US" sz="1200" b="0" dirty="0" smtClean="0">
                <a:latin typeface="Papyrus"/>
                <a:ea typeface="Papyrus"/>
                <a:cs typeface="Papyrus"/>
              </a:rPr>
              <a:t> et al, 2007</a:t>
            </a:r>
            <a:endParaRPr lang="en-US" sz="1200" b="0" dirty="0">
              <a:latin typeface="Papyrus"/>
              <a:ea typeface="Papyrus"/>
              <a:cs typeface="Papyru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E6469193-FE95-8442-84A1-29978BC82549}" type="slidenum">
              <a:rPr lang="en-US"/>
              <a:pPr>
                <a:defRPr/>
              </a:pPr>
              <a:t>15</a:t>
            </a:fld>
            <a:endParaRPr lang="en-US"/>
          </a:p>
        </p:txBody>
      </p:sp>
      <p:pic>
        <p:nvPicPr>
          <p:cNvPr id="221187" name="Picture 4"/>
          <p:cNvPicPr>
            <a:picLocks noChangeAspect="1" noChangeArrowheads="1"/>
          </p:cNvPicPr>
          <p:nvPr/>
        </p:nvPicPr>
        <p:blipFill>
          <a:blip r:embed="rId2"/>
          <a:srcRect/>
          <a:stretch>
            <a:fillRect/>
          </a:stretch>
        </p:blipFill>
        <p:spPr bwMode="auto">
          <a:xfrm>
            <a:off x="4264025" y="152400"/>
            <a:ext cx="4803775" cy="6411913"/>
          </a:xfrm>
          <a:prstGeom prst="rect">
            <a:avLst/>
          </a:prstGeom>
          <a:noFill/>
          <a:ln w="9525">
            <a:noFill/>
            <a:miter lim="800000"/>
            <a:headEnd/>
            <a:tailEnd/>
          </a:ln>
        </p:spPr>
      </p:pic>
      <p:sp>
        <p:nvSpPr>
          <p:cNvPr id="221188" name="Text Box 5"/>
          <p:cNvSpPr txBox="1">
            <a:spLocks noChangeArrowheads="1"/>
          </p:cNvSpPr>
          <p:nvPr/>
        </p:nvSpPr>
        <p:spPr bwMode="auto">
          <a:xfrm>
            <a:off x="0" y="0"/>
            <a:ext cx="4343400" cy="2031325"/>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b="0" dirty="0">
                <a:latin typeface="Papyrus" charset="0"/>
                <a:ea typeface="Papyrus"/>
                <a:cs typeface="Papyrus"/>
              </a:rPr>
              <a:t>Rotation rate tensor from GPS in central Andes –</a:t>
            </a:r>
          </a:p>
          <a:p>
            <a:pPr>
              <a:spcBef>
                <a:spcPct val="50000"/>
              </a:spcBef>
            </a:pPr>
            <a:r>
              <a:rPr lang="en-US" b="0" dirty="0">
                <a:latin typeface="Papyrus" charset="0"/>
                <a:ea typeface="Papyrus"/>
                <a:cs typeface="Papyrus"/>
              </a:rPr>
              <a:t>real time observation of </a:t>
            </a:r>
            <a:r>
              <a:rPr lang="en-US" b="0" dirty="0" err="1">
                <a:latin typeface="Papyrus" charset="0"/>
                <a:ea typeface="Papyrus"/>
                <a:cs typeface="Papyrus"/>
              </a:rPr>
              <a:t>oroclinal</a:t>
            </a:r>
            <a:r>
              <a:rPr lang="en-US" b="0" dirty="0">
                <a:latin typeface="Papyrus" charset="0"/>
                <a:ea typeface="Papyrus"/>
                <a:cs typeface="Papyrus"/>
              </a:rPr>
              <a:t> bending?</a:t>
            </a:r>
          </a:p>
        </p:txBody>
      </p:sp>
      <p:pic>
        <p:nvPicPr>
          <p:cNvPr id="221189" name="Picture 6"/>
          <p:cNvPicPr>
            <a:picLocks noChangeAspect="1" noChangeArrowheads="1"/>
          </p:cNvPicPr>
          <p:nvPr/>
        </p:nvPicPr>
        <p:blipFill>
          <a:blip r:embed="rId3"/>
          <a:srcRect/>
          <a:stretch>
            <a:fillRect/>
          </a:stretch>
        </p:blipFill>
        <p:spPr bwMode="auto">
          <a:xfrm>
            <a:off x="461963" y="2108200"/>
            <a:ext cx="3348037" cy="4368800"/>
          </a:xfrm>
          <a:prstGeom prst="rect">
            <a:avLst/>
          </a:prstGeom>
          <a:noFill/>
          <a:ln w="9525">
            <a:noFill/>
            <a:miter lim="800000"/>
            <a:headEnd/>
            <a:tailEnd/>
          </a:ln>
        </p:spPr>
      </p:pic>
      <p:sp>
        <p:nvSpPr>
          <p:cNvPr id="221190" name="Text Box 7"/>
          <p:cNvSpPr txBox="1">
            <a:spLocks noChangeArrowheads="1"/>
          </p:cNvSpPr>
          <p:nvPr/>
        </p:nvSpPr>
        <p:spPr bwMode="auto">
          <a:xfrm>
            <a:off x="76200" y="6553200"/>
            <a:ext cx="3810000" cy="228600"/>
          </a:xfrm>
          <a:prstGeom prst="rect">
            <a:avLst/>
          </a:prstGeom>
          <a:noFill/>
          <a:ln w="9525">
            <a:noFill/>
            <a:miter lim="800000"/>
            <a:headEnd/>
            <a:tailEnd/>
          </a:ln>
        </p:spPr>
        <p:txBody>
          <a:bodyPr>
            <a:prstTxWarp prst="textNoShape">
              <a:avLst/>
            </a:prstTxWarp>
            <a:spAutoFit/>
          </a:bodyPr>
          <a:lstStyle/>
          <a:p>
            <a:pPr algn="l">
              <a:spcBef>
                <a:spcPct val="50000"/>
              </a:spcBef>
            </a:pPr>
            <a:r>
              <a:rPr lang="en-US" sz="900" dirty="0">
                <a:latin typeface="Papyrus" charset="0"/>
                <a:ea typeface="Papyrus"/>
                <a:cs typeface="Papyrus"/>
              </a:rPr>
              <a:t>From </a:t>
            </a:r>
            <a:r>
              <a:rPr lang="en-US" sz="900" dirty="0" err="1">
                <a:latin typeface="Papyrus" charset="0"/>
                <a:ea typeface="Papyrus"/>
                <a:cs typeface="Papyrus"/>
              </a:rPr>
              <a:t>Allmendinger</a:t>
            </a:r>
            <a:r>
              <a:rPr lang="en-US" sz="900" dirty="0">
                <a:latin typeface="Papyrus" charset="0"/>
                <a:ea typeface="Papyrus"/>
                <a:cs typeface="Papyrus"/>
              </a:rPr>
              <a:t> et al,</a:t>
            </a:r>
            <a:r>
              <a:rPr lang="en-US" sz="900" dirty="0" smtClean="0">
                <a:latin typeface="Papyrus" charset="0"/>
                <a:ea typeface="Papyrus"/>
                <a:cs typeface="Papyrus"/>
              </a:rPr>
              <a:t> 2005</a:t>
            </a:r>
            <a:endParaRPr lang="en-US" sz="900" dirty="0">
              <a:latin typeface="Papyrus" charset="0"/>
              <a:ea typeface="Papyrus"/>
              <a:cs typeface="Papyru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16</a:t>
            </a:fld>
            <a:endParaRPr lang="en-US"/>
          </a:p>
        </p:txBody>
      </p:sp>
      <p:pic>
        <p:nvPicPr>
          <p:cNvPr id="3" name="Picture 2"/>
          <p:cNvPicPr>
            <a:picLocks noChangeAspect="1"/>
          </p:cNvPicPr>
          <p:nvPr/>
        </p:nvPicPr>
        <p:blipFill>
          <a:blip r:embed="rId2"/>
          <a:stretch>
            <a:fillRect/>
          </a:stretch>
        </p:blipFill>
        <p:spPr>
          <a:xfrm>
            <a:off x="3276600" y="152400"/>
            <a:ext cx="4309364" cy="6390640"/>
          </a:xfrm>
          <a:prstGeom prst="rect">
            <a:avLst/>
          </a:prstGeom>
        </p:spPr>
      </p:pic>
      <p:sp>
        <p:nvSpPr>
          <p:cNvPr id="5" name="Text Box 21"/>
          <p:cNvSpPr txBox="1">
            <a:spLocks noChangeArrowheads="1"/>
          </p:cNvSpPr>
          <p:nvPr/>
        </p:nvSpPr>
        <p:spPr bwMode="auto">
          <a:xfrm>
            <a:off x="0" y="6581001"/>
            <a:ext cx="2133600" cy="27699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200" b="0" dirty="0" err="1" smtClean="0">
                <a:latin typeface="Papyrus"/>
                <a:ea typeface="Papyrus"/>
                <a:cs typeface="Papyrus"/>
              </a:rPr>
              <a:t>Allmendinger</a:t>
            </a:r>
            <a:r>
              <a:rPr lang="en-US" sz="1200" b="0" dirty="0" smtClean="0">
                <a:latin typeface="Papyrus"/>
                <a:ea typeface="Papyrus"/>
                <a:cs typeface="Papyrus"/>
              </a:rPr>
              <a:t> et al, 2007</a:t>
            </a:r>
            <a:endParaRPr lang="en-US" sz="1200" b="0" dirty="0">
              <a:latin typeface="Papyrus"/>
              <a:ea typeface="Papyrus"/>
              <a:cs typeface="Papyru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7862FFC-B8D1-CB4A-A8DB-69A0DC4C3F61}" type="slidenum">
              <a:rPr lang="en-US"/>
              <a:pPr>
                <a:defRPr/>
              </a:pPr>
              <a:t>17</a:t>
            </a:fld>
            <a:endParaRPr lang="en-US"/>
          </a:p>
        </p:txBody>
      </p:sp>
      <p:pic>
        <p:nvPicPr>
          <p:cNvPr id="212995" name="Picture 5" descr="cap_nc_"/>
          <p:cNvPicPr>
            <a:picLocks noChangeAspect="1" noChangeArrowheads="1"/>
          </p:cNvPicPr>
          <p:nvPr/>
        </p:nvPicPr>
        <p:blipFill>
          <a:blip r:embed="rId2"/>
          <a:srcRect/>
          <a:stretch>
            <a:fillRect/>
          </a:stretch>
        </p:blipFill>
        <p:spPr bwMode="auto">
          <a:xfrm>
            <a:off x="4105275" y="130175"/>
            <a:ext cx="4276725" cy="6651625"/>
          </a:xfrm>
          <a:prstGeom prst="rect">
            <a:avLst/>
          </a:prstGeom>
          <a:noFill/>
          <a:ln w="9525">
            <a:noFill/>
            <a:miter lim="800000"/>
            <a:headEnd/>
            <a:tailEnd/>
          </a:ln>
        </p:spPr>
      </p:pic>
      <p:sp>
        <p:nvSpPr>
          <p:cNvPr id="212996" name="Text Box 6"/>
          <p:cNvSpPr txBox="1">
            <a:spLocks noChangeArrowheads="1"/>
          </p:cNvSpPr>
          <p:nvPr/>
        </p:nvSpPr>
        <p:spPr bwMode="auto">
          <a:xfrm>
            <a:off x="0" y="311150"/>
            <a:ext cx="4038600" cy="6340475"/>
          </a:xfrm>
          <a:prstGeom prst="rect">
            <a:avLst/>
          </a:prstGeom>
          <a:noFill/>
          <a:ln w="9525">
            <a:noFill/>
            <a:miter lim="800000"/>
            <a:headEnd/>
            <a:tailEnd/>
          </a:ln>
        </p:spPr>
        <p:txBody>
          <a:bodyPr>
            <a:prstTxWarp prst="textNoShape">
              <a:avLst/>
            </a:prstTxWarp>
            <a:spAutoFit/>
          </a:bodyPr>
          <a:lstStyle/>
          <a:p>
            <a:pPr>
              <a:spcBef>
                <a:spcPct val="50000"/>
              </a:spcBef>
            </a:pPr>
            <a:r>
              <a:rPr lang="en-US" b="0" dirty="0">
                <a:latin typeface="Papyrus" charset="0"/>
                <a:ea typeface="Papyrus"/>
                <a:cs typeface="Papyrus"/>
              </a:rPr>
              <a:t>GPS plus focal mechanism data</a:t>
            </a:r>
          </a:p>
          <a:p>
            <a:pPr>
              <a:spcBef>
                <a:spcPct val="50000"/>
              </a:spcBef>
            </a:pPr>
            <a:endParaRPr lang="en-US" b="0" dirty="0">
              <a:latin typeface="Papyrus" charset="0"/>
              <a:ea typeface="Papyrus"/>
              <a:cs typeface="Papyrus"/>
            </a:endParaRPr>
          </a:p>
          <a:p>
            <a:pPr>
              <a:spcBef>
                <a:spcPct val="50000"/>
              </a:spcBef>
            </a:pPr>
            <a:r>
              <a:rPr lang="en-US" b="0" dirty="0" err="1">
                <a:latin typeface="Papyrus" charset="0"/>
                <a:ea typeface="Papyrus"/>
                <a:cs typeface="Papyrus"/>
              </a:rPr>
              <a:t>Downdip</a:t>
            </a:r>
            <a:r>
              <a:rPr lang="en-US" b="0" dirty="0">
                <a:latin typeface="Papyrus" charset="0"/>
                <a:ea typeface="Papyrus"/>
                <a:cs typeface="Papyrus"/>
              </a:rPr>
              <a:t> compression at bottom of </a:t>
            </a:r>
            <a:r>
              <a:rPr lang="en-US" b="0" dirty="0" err="1">
                <a:latin typeface="Papyrus" charset="0"/>
                <a:ea typeface="Papyrus"/>
                <a:cs typeface="Papyrus"/>
              </a:rPr>
              <a:t>wbz</a:t>
            </a:r>
            <a:endParaRPr lang="en-US" b="0" dirty="0">
              <a:latin typeface="Papyrus" charset="0"/>
              <a:ea typeface="Papyrus"/>
              <a:cs typeface="Papyrus"/>
            </a:endParaRPr>
          </a:p>
          <a:p>
            <a:pPr>
              <a:spcBef>
                <a:spcPct val="50000"/>
              </a:spcBef>
            </a:pPr>
            <a:r>
              <a:rPr lang="en-US" b="0" dirty="0" err="1">
                <a:latin typeface="Papyrus" charset="0"/>
                <a:ea typeface="Papyrus"/>
                <a:cs typeface="Papyrus"/>
              </a:rPr>
              <a:t>Downdip</a:t>
            </a:r>
            <a:r>
              <a:rPr lang="en-US" b="0" dirty="0">
                <a:latin typeface="Papyrus" charset="0"/>
                <a:ea typeface="Papyrus"/>
                <a:cs typeface="Papyrus"/>
              </a:rPr>
              <a:t> extension at intermediate depths</a:t>
            </a:r>
          </a:p>
          <a:p>
            <a:pPr>
              <a:spcBef>
                <a:spcPct val="50000"/>
              </a:spcBef>
            </a:pPr>
            <a:r>
              <a:rPr lang="en-US" b="0" dirty="0">
                <a:latin typeface="Papyrus" charset="0"/>
                <a:ea typeface="Papyrus"/>
                <a:cs typeface="Papyrus"/>
              </a:rPr>
              <a:t>Thrust mechanisms along interplate boundary</a:t>
            </a:r>
          </a:p>
          <a:p>
            <a:pPr>
              <a:spcBef>
                <a:spcPct val="50000"/>
              </a:spcBef>
            </a:pPr>
            <a:r>
              <a:rPr lang="en-US" b="0" dirty="0">
                <a:latin typeface="Papyrus" charset="0"/>
                <a:ea typeface="Papyrus"/>
                <a:cs typeface="Papyrus"/>
              </a:rPr>
              <a:t>Normal faulting on outer rise (3 of </a:t>
            </a:r>
            <a:r>
              <a:rPr lang="en-US" b="0" dirty="0" err="1">
                <a:latin typeface="Papyrus" charset="0"/>
                <a:ea typeface="Papyrus"/>
                <a:cs typeface="Papyrus"/>
              </a:rPr>
              <a:t>em</a:t>
            </a:r>
            <a:r>
              <a:rPr lang="en-US" b="0" dirty="0">
                <a:latin typeface="Papyrus" charset="0"/>
                <a:ea typeface="Papyrus"/>
                <a:cs typeface="Papyrus"/>
              </a:rPr>
              <a: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9"/>
          <p:cNvSpPr>
            <a:spLocks noGrp="1" noChangeArrowheads="1"/>
          </p:cNvSpPr>
          <p:nvPr>
            <p:ph type="sldNum" sz="quarter" idx="12"/>
          </p:nvPr>
        </p:nvSpPr>
        <p:spPr>
          <a:xfrm>
            <a:off x="6553200" y="6248400"/>
            <a:ext cx="1905000" cy="457200"/>
          </a:xfrm>
        </p:spPr>
        <p:txBody>
          <a:bodyPr/>
          <a:lstStyle/>
          <a:p>
            <a:pPr>
              <a:defRPr/>
            </a:pPr>
            <a:fld id="{2134BB7D-C97A-D44E-ABE8-591937486891}" type="slidenum">
              <a:rPr lang="en-US"/>
              <a:pPr>
                <a:defRPr/>
              </a:pPr>
              <a:t>18</a:t>
            </a:fld>
            <a:endParaRPr lang="en-US" dirty="0"/>
          </a:p>
        </p:txBody>
      </p:sp>
      <p:pic>
        <p:nvPicPr>
          <p:cNvPr id="214019" name="Picture 2" descr="cap_south_"/>
          <p:cNvPicPr>
            <a:picLocks noChangeAspect="1" noChangeArrowheads="1"/>
          </p:cNvPicPr>
          <p:nvPr/>
        </p:nvPicPr>
        <p:blipFill>
          <a:blip r:embed="rId2"/>
          <a:srcRect/>
          <a:stretch>
            <a:fillRect/>
          </a:stretch>
        </p:blipFill>
        <p:spPr bwMode="auto">
          <a:xfrm>
            <a:off x="76200" y="0"/>
            <a:ext cx="4895850" cy="6800850"/>
          </a:xfrm>
          <a:prstGeom prst="rect">
            <a:avLst/>
          </a:prstGeom>
          <a:noFill/>
          <a:ln w="9525">
            <a:noFill/>
            <a:miter lim="800000"/>
            <a:headEnd/>
            <a:tailEnd/>
          </a:ln>
        </p:spPr>
      </p:pic>
      <p:sp>
        <p:nvSpPr>
          <p:cNvPr id="214020" name="Text Box 3"/>
          <p:cNvSpPr txBox="1">
            <a:spLocks noChangeArrowheads="1"/>
          </p:cNvSpPr>
          <p:nvPr/>
        </p:nvSpPr>
        <p:spPr bwMode="auto">
          <a:xfrm>
            <a:off x="5029200" y="533400"/>
            <a:ext cx="4191000" cy="519113"/>
          </a:xfrm>
          <a:prstGeom prst="rect">
            <a:avLst/>
          </a:prstGeom>
          <a:noFill/>
          <a:ln w="9525">
            <a:noFill/>
            <a:miter lim="800000"/>
            <a:headEnd/>
            <a:tailEnd/>
          </a:ln>
        </p:spPr>
        <p:txBody>
          <a:bodyPr>
            <a:prstTxWarp prst="textNoShape">
              <a:avLst/>
            </a:prstTxWarp>
            <a:spAutoFit/>
          </a:bodyPr>
          <a:lstStyle/>
          <a:p>
            <a:pPr>
              <a:spcBef>
                <a:spcPct val="50000"/>
              </a:spcBef>
            </a:pPr>
            <a:endParaRPr lang="en-US" dirty="0">
              <a:latin typeface="Papyrus" charset="0"/>
              <a:ea typeface="Papyrus"/>
              <a:cs typeface="Papyrus"/>
            </a:endParaRPr>
          </a:p>
        </p:txBody>
      </p:sp>
      <p:sp>
        <p:nvSpPr>
          <p:cNvPr id="214021" name="Text Box 7"/>
          <p:cNvSpPr txBox="1">
            <a:spLocks noChangeArrowheads="1"/>
          </p:cNvSpPr>
          <p:nvPr/>
        </p:nvSpPr>
        <p:spPr bwMode="auto">
          <a:xfrm>
            <a:off x="5029200" y="304800"/>
            <a:ext cx="4114800" cy="946150"/>
          </a:xfrm>
          <a:prstGeom prst="rect">
            <a:avLst/>
          </a:prstGeom>
          <a:noFill/>
          <a:ln w="9525">
            <a:noFill/>
            <a:miter lim="800000"/>
            <a:headEnd/>
            <a:tailEnd/>
          </a:ln>
        </p:spPr>
        <p:txBody>
          <a:bodyPr>
            <a:prstTxWarp prst="textNoShape">
              <a:avLst/>
            </a:prstTxWarp>
            <a:spAutoFit/>
          </a:bodyPr>
          <a:lstStyle/>
          <a:p>
            <a:pPr>
              <a:spcBef>
                <a:spcPct val="50000"/>
              </a:spcBef>
            </a:pPr>
            <a:r>
              <a:rPr lang="en-US" b="0" dirty="0">
                <a:latin typeface="Papyrus" charset="0"/>
                <a:ea typeface="Papyrus"/>
                <a:cs typeface="Papyrus"/>
              </a:rPr>
              <a:t>Region of 1960 M9.5 earthquake.</a:t>
            </a:r>
          </a:p>
        </p:txBody>
      </p:sp>
      <p:sp>
        <p:nvSpPr>
          <p:cNvPr id="214022" name="Text Box 8"/>
          <p:cNvSpPr txBox="1">
            <a:spLocks noChangeArrowheads="1"/>
          </p:cNvSpPr>
          <p:nvPr/>
        </p:nvSpPr>
        <p:spPr bwMode="auto">
          <a:xfrm>
            <a:off x="5029200" y="1600200"/>
            <a:ext cx="4114800" cy="4616450"/>
          </a:xfrm>
          <a:prstGeom prst="rect">
            <a:avLst/>
          </a:prstGeom>
          <a:noFill/>
          <a:ln w="9525">
            <a:noFill/>
            <a:miter lim="800000"/>
            <a:headEnd/>
            <a:tailEnd/>
          </a:ln>
        </p:spPr>
        <p:txBody>
          <a:bodyPr>
            <a:prstTxWarp prst="textNoShape">
              <a:avLst/>
            </a:prstTxWarp>
            <a:spAutoFit/>
          </a:bodyPr>
          <a:lstStyle/>
          <a:p>
            <a:pPr>
              <a:spcBef>
                <a:spcPct val="50000"/>
              </a:spcBef>
            </a:pPr>
            <a:r>
              <a:rPr lang="en-US" b="0" dirty="0">
                <a:latin typeface="Papyrus" charset="0"/>
                <a:ea typeface="Papyrus"/>
                <a:cs typeface="Papyrus"/>
              </a:rPr>
              <a:t>Something funny going on</a:t>
            </a:r>
          </a:p>
          <a:p>
            <a:pPr>
              <a:spcBef>
                <a:spcPct val="50000"/>
              </a:spcBef>
            </a:pPr>
            <a:r>
              <a:rPr lang="en-US" b="0" dirty="0">
                <a:latin typeface="Papyrus" charset="0"/>
                <a:ea typeface="Papyrus"/>
                <a:cs typeface="Papyrus"/>
              </a:rPr>
              <a:t>Along coast – vectors show convergence, but slower than to north</a:t>
            </a:r>
          </a:p>
          <a:p>
            <a:pPr>
              <a:spcBef>
                <a:spcPct val="50000"/>
              </a:spcBef>
            </a:pPr>
            <a:r>
              <a:rPr lang="en-US" b="0" dirty="0">
                <a:latin typeface="Papyrus" charset="0"/>
                <a:ea typeface="Papyrus"/>
                <a:cs typeface="Papyrus"/>
              </a:rPr>
              <a:t>inland – vectors reverse</a:t>
            </a:r>
          </a:p>
          <a:p>
            <a:pPr>
              <a:spcBef>
                <a:spcPct val="50000"/>
              </a:spcBef>
            </a:pPr>
            <a:r>
              <a:rPr lang="en-US" b="0" dirty="0">
                <a:latin typeface="Papyrus" charset="0"/>
                <a:ea typeface="Papyrus"/>
                <a:cs typeface="Papyrus"/>
              </a:rPr>
              <a:t>Also – strike slip faulting along </a:t>
            </a:r>
            <a:r>
              <a:rPr lang="en-US" b="0" dirty="0" err="1">
                <a:latin typeface="Papyrus" charset="0"/>
                <a:ea typeface="Papyrus"/>
                <a:cs typeface="Papyrus"/>
              </a:rPr>
              <a:t>Liquine-Ofqui</a:t>
            </a:r>
            <a:r>
              <a:rPr lang="en-US" b="0" dirty="0">
                <a:latin typeface="Papyrus" charset="0"/>
                <a:ea typeface="Papyrus"/>
                <a:cs typeface="Papyrus"/>
              </a:rPr>
              <a:t> fault system.</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9DCAB53-3130-2642-9F3D-218589C6240E}" type="slidenum">
              <a:rPr lang="en-US"/>
              <a:pPr>
                <a:defRPr/>
              </a:pPr>
              <a:t>19</a:t>
            </a:fld>
            <a:endParaRPr lang="en-US"/>
          </a:p>
        </p:txBody>
      </p:sp>
      <p:pic>
        <p:nvPicPr>
          <p:cNvPr id="215043" name="Picture 2" descr="cap_chile1960_"/>
          <p:cNvPicPr>
            <a:picLocks noChangeAspect="1" noChangeArrowheads="1"/>
          </p:cNvPicPr>
          <p:nvPr/>
        </p:nvPicPr>
        <p:blipFill>
          <a:blip r:embed="rId2"/>
          <a:srcRect/>
          <a:stretch>
            <a:fillRect/>
          </a:stretch>
        </p:blipFill>
        <p:spPr bwMode="auto">
          <a:xfrm>
            <a:off x="381000" y="152400"/>
            <a:ext cx="8382000" cy="6184900"/>
          </a:xfrm>
          <a:prstGeom prst="rect">
            <a:avLst/>
          </a:prstGeom>
          <a:noFill/>
          <a:ln w="9525">
            <a:noFill/>
            <a:miter lim="800000"/>
            <a:headEnd/>
            <a:tailEnd/>
          </a:ln>
        </p:spPr>
      </p:pic>
      <p:sp>
        <p:nvSpPr>
          <p:cNvPr id="215044" name="Text Box 3"/>
          <p:cNvSpPr txBox="1">
            <a:spLocks noChangeArrowheads="1"/>
          </p:cNvSpPr>
          <p:nvPr/>
        </p:nvSpPr>
        <p:spPr bwMode="auto">
          <a:xfrm>
            <a:off x="0" y="0"/>
            <a:ext cx="3886200" cy="2678112"/>
          </a:xfrm>
          <a:prstGeom prst="rect">
            <a:avLst/>
          </a:prstGeom>
          <a:solidFill>
            <a:schemeClr val="bg1"/>
          </a:solidFill>
          <a:ln w="9525">
            <a:noFill/>
            <a:miter lim="800000"/>
            <a:headEnd/>
            <a:tailEnd/>
          </a:ln>
        </p:spPr>
        <p:txBody>
          <a:bodyPr wrap="square">
            <a:prstTxWarp prst="textNoShape">
              <a:avLst/>
            </a:prstTxWarp>
            <a:spAutoFit/>
          </a:bodyPr>
          <a:lstStyle/>
          <a:p>
            <a:pPr>
              <a:spcBef>
                <a:spcPct val="50000"/>
              </a:spcBef>
            </a:pPr>
            <a:r>
              <a:rPr lang="en-US" b="0" dirty="0">
                <a:latin typeface="Papyrus" charset="0"/>
                <a:ea typeface="Papyrus"/>
                <a:cs typeface="Papyrus"/>
              </a:rPr>
              <a:t>Earthquake activity – </a:t>
            </a:r>
          </a:p>
          <a:p>
            <a:pPr>
              <a:spcBef>
                <a:spcPct val="50000"/>
              </a:spcBef>
            </a:pPr>
            <a:r>
              <a:rPr lang="en-US" b="0" dirty="0">
                <a:latin typeface="Papyrus" charset="0"/>
                <a:ea typeface="Papyrus"/>
                <a:cs typeface="Papyrus"/>
              </a:rPr>
              <a:t>Almost no interplate or </a:t>
            </a:r>
            <a:r>
              <a:rPr lang="en-US" b="0" dirty="0" err="1" smtClean="0">
                <a:latin typeface="Papyrus" charset="0"/>
                <a:ea typeface="Papyrus"/>
                <a:cs typeface="Papyrus"/>
              </a:rPr>
              <a:t>wbz</a:t>
            </a:r>
            <a:r>
              <a:rPr lang="en-US" b="0" dirty="0" smtClean="0">
                <a:latin typeface="Papyrus" charset="0"/>
                <a:ea typeface="Papyrus"/>
                <a:cs typeface="Papyrus"/>
              </a:rPr>
              <a:t>.</a:t>
            </a:r>
          </a:p>
          <a:p>
            <a:pPr>
              <a:spcBef>
                <a:spcPct val="50000"/>
              </a:spcBef>
            </a:pPr>
            <a:r>
              <a:rPr lang="en-US" b="0" dirty="0">
                <a:latin typeface="Papyrus" charset="0"/>
                <a:ea typeface="Papyrus"/>
                <a:cs typeface="Papyrus"/>
              </a:rPr>
              <a:t>Lots of outer rise normal faulting </a:t>
            </a:r>
            <a:r>
              <a:rPr lang="en-US" b="0" dirty="0" smtClean="0">
                <a:latin typeface="Papyrus" charset="0"/>
                <a:ea typeface="Papyrus"/>
                <a:cs typeface="Papyrus"/>
              </a:rPr>
              <a:t>events.</a:t>
            </a:r>
            <a:endParaRPr lang="en-US" b="0" dirty="0">
              <a:latin typeface="Papyrus" charset="0"/>
              <a:ea typeface="Papyrus"/>
              <a:cs typeface="Papyru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0A02482B-4CDA-B04E-9989-64B56D8903A7}" type="slidenum">
              <a:rPr lang="en-US"/>
              <a:pPr>
                <a:defRPr/>
              </a:pPr>
              <a:t>2</a:t>
            </a:fld>
            <a:endParaRPr lang="en-US"/>
          </a:p>
        </p:txBody>
      </p:sp>
      <p:sp>
        <p:nvSpPr>
          <p:cNvPr id="210947" name="Text Box 4"/>
          <p:cNvSpPr txBox="1">
            <a:spLocks noChangeArrowheads="1"/>
          </p:cNvSpPr>
          <p:nvPr/>
        </p:nvSpPr>
        <p:spPr bwMode="auto">
          <a:xfrm>
            <a:off x="0" y="609600"/>
            <a:ext cx="9144000" cy="5649913"/>
          </a:xfrm>
          <a:prstGeom prst="rect">
            <a:avLst/>
          </a:prstGeom>
          <a:noFill/>
          <a:ln w="9525">
            <a:noFill/>
            <a:miter lim="800000"/>
            <a:headEnd/>
            <a:tailEnd/>
          </a:ln>
        </p:spPr>
        <p:txBody>
          <a:bodyPr>
            <a:prstTxWarp prst="textNoShape">
              <a:avLst/>
            </a:prstTxWarp>
            <a:spAutoFit/>
          </a:bodyPr>
          <a:lstStyle/>
          <a:p>
            <a:pPr>
              <a:spcBef>
                <a:spcPct val="50000"/>
              </a:spcBef>
            </a:pPr>
            <a:r>
              <a:rPr lang="en-US" b="0" dirty="0">
                <a:latin typeface="Papyrus" charset="0"/>
                <a:ea typeface="Papyrus"/>
                <a:cs typeface="Papyrus"/>
              </a:rPr>
              <a:t>Strain and slip partitioning</a:t>
            </a:r>
          </a:p>
          <a:p>
            <a:pPr>
              <a:spcBef>
                <a:spcPct val="50000"/>
              </a:spcBef>
            </a:pPr>
            <a:endParaRPr lang="en-US" b="0" dirty="0">
              <a:latin typeface="Papyrus" charset="0"/>
              <a:ea typeface="Papyrus"/>
              <a:cs typeface="Papyrus"/>
            </a:endParaRPr>
          </a:p>
          <a:p>
            <a:pPr>
              <a:spcBef>
                <a:spcPct val="50000"/>
              </a:spcBef>
            </a:pPr>
            <a:r>
              <a:rPr lang="en-US" b="0" dirty="0">
                <a:latin typeface="Papyrus" charset="0"/>
                <a:ea typeface="Papyrus"/>
                <a:cs typeface="Papyrus"/>
              </a:rPr>
              <a:t>Linear system</a:t>
            </a:r>
          </a:p>
          <a:p>
            <a:pPr>
              <a:spcBef>
                <a:spcPct val="50000"/>
              </a:spcBef>
            </a:pPr>
            <a:endParaRPr lang="en-US" b="0" dirty="0">
              <a:latin typeface="Papyrus" charset="0"/>
              <a:ea typeface="Papyrus"/>
              <a:cs typeface="Papyrus"/>
            </a:endParaRPr>
          </a:p>
          <a:p>
            <a:pPr>
              <a:spcBef>
                <a:spcPct val="50000"/>
              </a:spcBef>
            </a:pPr>
            <a:r>
              <a:rPr lang="en-US" b="0" dirty="0">
                <a:latin typeface="Papyrus" charset="0"/>
                <a:ea typeface="Papyrus"/>
                <a:cs typeface="Papyrus"/>
              </a:rPr>
              <a:t>Can look at each “component” independently</a:t>
            </a:r>
          </a:p>
          <a:p>
            <a:pPr>
              <a:spcBef>
                <a:spcPct val="50000"/>
              </a:spcBef>
            </a:pPr>
            <a:r>
              <a:rPr lang="en-US" b="0" dirty="0">
                <a:latin typeface="Papyrus" charset="0"/>
                <a:ea typeface="Papyrus"/>
                <a:cs typeface="Papyrus"/>
              </a:rPr>
              <a:t>Sum effects</a:t>
            </a:r>
          </a:p>
          <a:p>
            <a:pPr>
              <a:spcBef>
                <a:spcPct val="50000"/>
              </a:spcBef>
            </a:pPr>
            <a:endParaRPr lang="en-US" b="0" dirty="0">
              <a:latin typeface="Papyrus" charset="0"/>
              <a:ea typeface="Papyrus"/>
              <a:cs typeface="Papyrus"/>
            </a:endParaRPr>
          </a:p>
          <a:p>
            <a:pPr>
              <a:spcBef>
                <a:spcPct val="50000"/>
              </a:spcBef>
            </a:pPr>
            <a:r>
              <a:rPr lang="en-US" b="0" dirty="0">
                <a:latin typeface="Papyrus" charset="0"/>
                <a:ea typeface="Papyrus"/>
                <a:cs typeface="Papyrus"/>
              </a:rPr>
              <a:t>- </a:t>
            </a:r>
            <a:r>
              <a:rPr lang="en-US" b="0" dirty="0" err="1">
                <a:latin typeface="Papyrus" charset="0"/>
                <a:ea typeface="Papyrus"/>
                <a:cs typeface="Papyrus"/>
              </a:rPr>
              <a:t>Downdip</a:t>
            </a:r>
            <a:endParaRPr lang="en-US" b="0" dirty="0">
              <a:latin typeface="Papyrus" charset="0"/>
              <a:ea typeface="Papyrus"/>
              <a:cs typeface="Papyrus"/>
            </a:endParaRPr>
          </a:p>
          <a:p>
            <a:pPr>
              <a:spcBef>
                <a:spcPct val="50000"/>
              </a:spcBef>
            </a:pPr>
            <a:r>
              <a:rPr lang="en-US" b="0" dirty="0">
                <a:latin typeface="Papyrus" charset="0"/>
                <a:ea typeface="Papyrus"/>
                <a:cs typeface="Papyrus"/>
              </a:rPr>
              <a:t>- Strike-slip</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5650" name="Picture 4" descr="cap_chile1960_"/>
          <p:cNvPicPr>
            <a:picLocks noChangeAspect="1" noChangeArrowheads="1"/>
          </p:cNvPicPr>
          <p:nvPr/>
        </p:nvPicPr>
        <p:blipFill>
          <a:blip r:embed="rId3"/>
          <a:srcRect/>
          <a:stretch>
            <a:fillRect/>
          </a:stretch>
        </p:blipFill>
        <p:spPr bwMode="auto">
          <a:xfrm>
            <a:off x="152400" y="-304800"/>
            <a:ext cx="6224588" cy="7162800"/>
          </a:xfrm>
          <a:prstGeom prst="rect">
            <a:avLst/>
          </a:prstGeom>
          <a:noFill/>
          <a:ln w="9525">
            <a:noFill/>
            <a:miter lim="800000"/>
            <a:headEnd/>
            <a:tailEnd/>
          </a:ln>
        </p:spPr>
      </p:pic>
      <p:sp>
        <p:nvSpPr>
          <p:cNvPr id="3998725" name="Text Box 5"/>
          <p:cNvSpPr txBox="1">
            <a:spLocks noChangeArrowheads="1"/>
          </p:cNvSpPr>
          <p:nvPr/>
        </p:nvSpPr>
        <p:spPr bwMode="auto">
          <a:xfrm>
            <a:off x="7162800" y="533400"/>
            <a:ext cx="1676400" cy="523220"/>
          </a:xfrm>
          <a:prstGeom prst="rect">
            <a:avLst/>
          </a:prstGeom>
          <a:noFill/>
          <a:ln w="9525">
            <a:noFill/>
            <a:miter lim="800000"/>
            <a:headEnd/>
            <a:tailEnd/>
          </a:ln>
          <a:effectLst/>
        </p:spPr>
        <p:txBody>
          <a:bodyPr wrap="square">
            <a:prstTxWarp prst="textNoShape">
              <a:avLst/>
            </a:prstTxWarp>
            <a:spAutoFit/>
          </a:bodyPr>
          <a:lstStyle/>
          <a:p>
            <a:pPr fontAlgn="auto">
              <a:spcBef>
                <a:spcPct val="50000"/>
              </a:spcBef>
              <a:spcAft>
                <a:spcPts val="0"/>
              </a:spcAft>
              <a:defRPr/>
            </a:pPr>
            <a:r>
              <a:rPr lang="en-US" b="0" dirty="0">
                <a:solidFill>
                  <a:srgbClr val="000000"/>
                </a:solidFill>
                <a:latin typeface="Papyrus"/>
                <a:ea typeface="Papyrus"/>
                <a:cs typeface="Papyrus"/>
              </a:rPr>
              <a:t>“normal”</a:t>
            </a:r>
          </a:p>
        </p:txBody>
      </p:sp>
      <p:sp>
        <p:nvSpPr>
          <p:cNvPr id="3998728" name="Line 8"/>
          <p:cNvSpPr>
            <a:spLocks noChangeShapeType="1"/>
          </p:cNvSpPr>
          <p:nvPr/>
        </p:nvSpPr>
        <p:spPr bwMode="auto">
          <a:xfrm flipH="1">
            <a:off x="0" y="1828800"/>
            <a:ext cx="9144000" cy="0"/>
          </a:xfrm>
          <a:prstGeom prst="line">
            <a:avLst/>
          </a:prstGeom>
          <a:noFill/>
          <a:ln w="38100">
            <a:solidFill>
              <a:schemeClr val="accent2"/>
            </a:solidFill>
            <a:round/>
            <a:headEnd/>
            <a:tailEnd/>
          </a:ln>
          <a:effectLst/>
        </p:spPr>
        <p:txBody>
          <a:bodyPr>
            <a:prstTxWarp prst="textNoShape">
              <a:avLst/>
            </a:prstTxWarp>
          </a:bodyPr>
          <a:lstStyle/>
          <a:p>
            <a:pPr fontAlgn="auto">
              <a:spcBef>
                <a:spcPts val="0"/>
              </a:spcBef>
              <a:spcAft>
                <a:spcPts val="0"/>
              </a:spcAft>
              <a:defRPr/>
            </a:pPr>
            <a:endParaRPr lang="en-US" dirty="0">
              <a:effectLst>
                <a:outerShdw blurRad="38100" dist="38100" dir="2700000" algn="tl">
                  <a:srgbClr val="000000">
                    <a:alpha val="43137"/>
                  </a:srgbClr>
                </a:outerShdw>
              </a:effectLst>
              <a:latin typeface="+mn-lt"/>
              <a:ea typeface="Papyrus"/>
              <a:cs typeface="Papyrus"/>
            </a:endParaRPr>
          </a:p>
        </p:txBody>
      </p:sp>
      <p:sp>
        <p:nvSpPr>
          <p:cNvPr id="3998730" name="Line 10"/>
          <p:cNvSpPr>
            <a:spLocks noChangeShapeType="1"/>
          </p:cNvSpPr>
          <p:nvPr/>
        </p:nvSpPr>
        <p:spPr bwMode="auto">
          <a:xfrm flipH="1">
            <a:off x="0" y="5257800"/>
            <a:ext cx="9144000" cy="0"/>
          </a:xfrm>
          <a:prstGeom prst="line">
            <a:avLst/>
          </a:prstGeom>
          <a:noFill/>
          <a:ln w="38100">
            <a:solidFill>
              <a:schemeClr val="accent2"/>
            </a:solidFill>
            <a:round/>
            <a:headEnd/>
            <a:tailEnd/>
          </a:ln>
          <a:effectLst/>
        </p:spPr>
        <p:txBody>
          <a:bodyPr>
            <a:prstTxWarp prst="textNoShape">
              <a:avLst/>
            </a:prstTxWarp>
          </a:bodyPr>
          <a:lstStyle/>
          <a:p>
            <a:pPr fontAlgn="auto">
              <a:spcBef>
                <a:spcPts val="0"/>
              </a:spcBef>
              <a:spcAft>
                <a:spcPts val="0"/>
              </a:spcAft>
              <a:defRPr/>
            </a:pPr>
            <a:endParaRPr lang="en-US" dirty="0">
              <a:effectLst>
                <a:outerShdw blurRad="38100" dist="38100" dir="2700000" algn="tl">
                  <a:srgbClr val="000000">
                    <a:alpha val="43137"/>
                  </a:srgbClr>
                </a:outerShdw>
              </a:effectLst>
              <a:latin typeface="+mn-lt"/>
              <a:ea typeface="Papyrus"/>
              <a:cs typeface="Papyrus"/>
            </a:endParaRPr>
          </a:p>
        </p:txBody>
      </p:sp>
      <p:sp>
        <p:nvSpPr>
          <p:cNvPr id="3998731" name="Text Box 11"/>
          <p:cNvSpPr txBox="1">
            <a:spLocks noChangeArrowheads="1"/>
          </p:cNvSpPr>
          <p:nvPr/>
        </p:nvSpPr>
        <p:spPr bwMode="auto">
          <a:xfrm>
            <a:off x="7316788" y="5410200"/>
            <a:ext cx="1598612" cy="523220"/>
          </a:xfrm>
          <a:prstGeom prst="rect">
            <a:avLst/>
          </a:prstGeom>
          <a:noFill/>
          <a:ln w="9525">
            <a:noFill/>
            <a:miter lim="800000"/>
            <a:headEnd/>
            <a:tailEnd/>
          </a:ln>
          <a:effectLst/>
        </p:spPr>
        <p:txBody>
          <a:bodyPr wrap="square">
            <a:prstTxWarp prst="textNoShape">
              <a:avLst/>
            </a:prstTxWarp>
            <a:spAutoFit/>
          </a:bodyPr>
          <a:lstStyle/>
          <a:p>
            <a:pPr fontAlgn="auto">
              <a:spcBef>
                <a:spcPct val="50000"/>
              </a:spcBef>
              <a:spcAft>
                <a:spcPts val="0"/>
              </a:spcAft>
              <a:defRPr/>
            </a:pPr>
            <a:r>
              <a:rPr lang="en-US" dirty="0">
                <a:solidFill>
                  <a:srgbClr val="000000"/>
                </a:solidFill>
                <a:latin typeface="Papyrus"/>
                <a:ea typeface="Papyrus"/>
                <a:cs typeface="Papyrus"/>
              </a:rPr>
              <a:t>“normal”</a:t>
            </a:r>
          </a:p>
        </p:txBody>
      </p:sp>
      <p:sp>
        <p:nvSpPr>
          <p:cNvPr id="3998732" name="Line 12"/>
          <p:cNvSpPr>
            <a:spLocks noChangeShapeType="1"/>
          </p:cNvSpPr>
          <p:nvPr/>
        </p:nvSpPr>
        <p:spPr bwMode="auto">
          <a:xfrm flipV="1">
            <a:off x="6781800" y="0"/>
            <a:ext cx="0" cy="1676400"/>
          </a:xfrm>
          <a:prstGeom prst="line">
            <a:avLst/>
          </a:prstGeom>
          <a:noFill/>
          <a:ln w="38100">
            <a:solidFill>
              <a:schemeClr val="accent2"/>
            </a:solidFill>
            <a:round/>
            <a:headEnd/>
            <a:tailEnd type="triangle" w="lg" len="lg"/>
          </a:ln>
          <a:effectLst/>
        </p:spPr>
        <p:txBody>
          <a:bodyPr>
            <a:prstTxWarp prst="textNoShape">
              <a:avLst/>
            </a:prstTxWarp>
          </a:bodyPr>
          <a:lstStyle/>
          <a:p>
            <a:pPr fontAlgn="auto">
              <a:spcBef>
                <a:spcPts val="0"/>
              </a:spcBef>
              <a:spcAft>
                <a:spcPts val="0"/>
              </a:spcAft>
              <a:defRPr/>
            </a:pPr>
            <a:endParaRPr lang="en-US" dirty="0">
              <a:effectLst>
                <a:outerShdw blurRad="38100" dist="38100" dir="2700000" algn="tl">
                  <a:srgbClr val="000000">
                    <a:alpha val="43137"/>
                  </a:srgbClr>
                </a:outerShdw>
              </a:effectLst>
              <a:latin typeface="+mn-lt"/>
              <a:ea typeface="Papyrus"/>
              <a:cs typeface="Papyrus"/>
            </a:endParaRPr>
          </a:p>
        </p:txBody>
      </p:sp>
      <p:sp>
        <p:nvSpPr>
          <p:cNvPr id="3998733" name="Line 13"/>
          <p:cNvSpPr>
            <a:spLocks noChangeShapeType="1"/>
          </p:cNvSpPr>
          <p:nvPr/>
        </p:nvSpPr>
        <p:spPr bwMode="auto">
          <a:xfrm>
            <a:off x="6781800" y="5410200"/>
            <a:ext cx="0" cy="1371600"/>
          </a:xfrm>
          <a:prstGeom prst="line">
            <a:avLst/>
          </a:prstGeom>
          <a:noFill/>
          <a:ln w="38100">
            <a:solidFill>
              <a:schemeClr val="accent2"/>
            </a:solidFill>
            <a:round/>
            <a:headEnd/>
            <a:tailEnd type="triangle" w="lg" len="lg"/>
          </a:ln>
          <a:effectLst/>
        </p:spPr>
        <p:txBody>
          <a:bodyPr>
            <a:prstTxWarp prst="textNoShape">
              <a:avLst/>
            </a:prstTxWarp>
          </a:bodyPr>
          <a:lstStyle/>
          <a:p>
            <a:pPr fontAlgn="auto">
              <a:spcBef>
                <a:spcPts val="0"/>
              </a:spcBef>
              <a:spcAft>
                <a:spcPts val="0"/>
              </a:spcAft>
              <a:defRPr/>
            </a:pPr>
            <a:endParaRPr lang="en-US" dirty="0">
              <a:effectLst>
                <a:outerShdw blurRad="38100" dist="38100" dir="2700000" algn="tl">
                  <a:srgbClr val="000000">
                    <a:alpha val="43137"/>
                  </a:srgbClr>
                </a:outerShdw>
              </a:effectLst>
              <a:latin typeface="+mn-lt"/>
              <a:ea typeface="Papyrus"/>
              <a:cs typeface="Papyrus"/>
            </a:endParaRPr>
          </a:p>
        </p:txBody>
      </p:sp>
      <p:sp>
        <p:nvSpPr>
          <p:cNvPr id="3998734" name="Text Box 14"/>
          <p:cNvSpPr txBox="1">
            <a:spLocks noChangeArrowheads="1"/>
          </p:cNvSpPr>
          <p:nvPr/>
        </p:nvSpPr>
        <p:spPr bwMode="auto">
          <a:xfrm>
            <a:off x="6477000" y="2743200"/>
            <a:ext cx="2438400" cy="1384300"/>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dirty="0">
                <a:solidFill>
                  <a:srgbClr val="000000"/>
                </a:solidFill>
                <a:effectLst>
                  <a:outerShdw blurRad="38100" dist="38100" dir="2700000" algn="tl">
                    <a:srgbClr val="DDDDDD"/>
                  </a:outerShdw>
                </a:effectLst>
                <a:latin typeface="Papyrus"/>
                <a:ea typeface="Papyrus"/>
                <a:cs typeface="Papyrus"/>
              </a:rPr>
              <a:t>1960 great Chilean earthquake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9746" name="Picture 2" descr="cap_chile1960_"/>
          <p:cNvPicPr>
            <a:picLocks noChangeAspect="1" noChangeArrowheads="1"/>
          </p:cNvPicPr>
          <p:nvPr/>
        </p:nvPicPr>
        <p:blipFill>
          <a:blip r:embed="rId3"/>
          <a:srcRect/>
          <a:stretch>
            <a:fillRect/>
          </a:stretch>
        </p:blipFill>
        <p:spPr bwMode="auto">
          <a:xfrm>
            <a:off x="152400" y="-304800"/>
            <a:ext cx="6224588" cy="7162800"/>
          </a:xfrm>
          <a:prstGeom prst="rect">
            <a:avLst/>
          </a:prstGeom>
          <a:noFill/>
          <a:ln w="9525">
            <a:noFill/>
            <a:miter lim="800000"/>
            <a:headEnd/>
            <a:tailEnd/>
          </a:ln>
        </p:spPr>
      </p:pic>
      <p:sp>
        <p:nvSpPr>
          <p:cNvPr id="4007940" name="Line 4"/>
          <p:cNvSpPr>
            <a:spLocks noChangeShapeType="1"/>
          </p:cNvSpPr>
          <p:nvPr/>
        </p:nvSpPr>
        <p:spPr bwMode="auto">
          <a:xfrm flipH="1">
            <a:off x="0" y="1828800"/>
            <a:ext cx="6400800" cy="0"/>
          </a:xfrm>
          <a:prstGeom prst="line">
            <a:avLst/>
          </a:prstGeom>
          <a:noFill/>
          <a:ln w="38100">
            <a:solidFill>
              <a:schemeClr val="accent2"/>
            </a:solidFill>
            <a:round/>
            <a:headEnd/>
            <a:tailEnd/>
          </a:ln>
          <a:effectLst/>
        </p:spPr>
        <p:txBody>
          <a:bodyPr>
            <a:prstTxWarp prst="textNoShape">
              <a:avLst/>
            </a:prstTxWarp>
          </a:bodyPr>
          <a:lstStyle/>
          <a:p>
            <a:pPr fontAlgn="auto">
              <a:spcBef>
                <a:spcPts val="0"/>
              </a:spcBef>
              <a:spcAft>
                <a:spcPts val="0"/>
              </a:spcAft>
              <a:defRPr/>
            </a:pPr>
            <a:endParaRPr lang="en-US" dirty="0">
              <a:effectLst>
                <a:outerShdw blurRad="38100" dist="38100" dir="2700000" algn="tl">
                  <a:srgbClr val="000000">
                    <a:alpha val="43137"/>
                  </a:srgbClr>
                </a:outerShdw>
              </a:effectLst>
              <a:latin typeface="+mn-lt"/>
              <a:ea typeface="Papyrus"/>
              <a:cs typeface="Papyrus"/>
            </a:endParaRPr>
          </a:p>
        </p:txBody>
      </p:sp>
      <p:sp>
        <p:nvSpPr>
          <p:cNvPr id="4007942" name="Line 6"/>
          <p:cNvSpPr>
            <a:spLocks noChangeShapeType="1"/>
          </p:cNvSpPr>
          <p:nvPr/>
        </p:nvSpPr>
        <p:spPr bwMode="auto">
          <a:xfrm flipH="1">
            <a:off x="0" y="5257800"/>
            <a:ext cx="6400800" cy="0"/>
          </a:xfrm>
          <a:prstGeom prst="line">
            <a:avLst/>
          </a:prstGeom>
          <a:noFill/>
          <a:ln w="38100">
            <a:solidFill>
              <a:schemeClr val="accent2"/>
            </a:solidFill>
            <a:round/>
            <a:headEnd/>
            <a:tailEnd/>
          </a:ln>
          <a:effectLst/>
        </p:spPr>
        <p:txBody>
          <a:bodyPr>
            <a:prstTxWarp prst="textNoShape">
              <a:avLst/>
            </a:prstTxWarp>
          </a:bodyPr>
          <a:lstStyle/>
          <a:p>
            <a:pPr fontAlgn="auto">
              <a:spcBef>
                <a:spcPts val="0"/>
              </a:spcBef>
              <a:spcAft>
                <a:spcPts val="0"/>
              </a:spcAft>
              <a:defRPr/>
            </a:pPr>
            <a:endParaRPr lang="en-US" dirty="0">
              <a:effectLst>
                <a:outerShdw blurRad="38100" dist="38100" dir="2700000" algn="tl">
                  <a:srgbClr val="000000">
                    <a:alpha val="43137"/>
                  </a:srgbClr>
                </a:outerShdw>
              </a:effectLst>
              <a:latin typeface="+mn-lt"/>
              <a:ea typeface="Papyrus"/>
              <a:cs typeface="Papyrus"/>
            </a:endParaRPr>
          </a:p>
        </p:txBody>
      </p:sp>
      <p:sp>
        <p:nvSpPr>
          <p:cNvPr id="159749" name="Text Box 3"/>
          <p:cNvSpPr txBox="1">
            <a:spLocks noChangeArrowheads="1"/>
          </p:cNvSpPr>
          <p:nvPr/>
        </p:nvSpPr>
        <p:spPr bwMode="auto">
          <a:xfrm>
            <a:off x="6416675" y="1588"/>
            <a:ext cx="2743200" cy="4616450"/>
          </a:xfrm>
          <a:prstGeom prst="rect">
            <a:avLst/>
          </a:prstGeom>
          <a:noFill/>
          <a:ln w="9525">
            <a:noFill/>
            <a:miter lim="800000"/>
            <a:headEnd/>
            <a:tailEnd/>
          </a:ln>
        </p:spPr>
        <p:txBody>
          <a:bodyPr>
            <a:prstTxWarp prst="textNoShape">
              <a:avLst/>
            </a:prstTxWarp>
            <a:spAutoFit/>
          </a:bodyPr>
          <a:lstStyle/>
          <a:p>
            <a:pPr>
              <a:spcBef>
                <a:spcPct val="50000"/>
              </a:spcBef>
            </a:pPr>
            <a:r>
              <a:rPr lang="en-US" b="0" dirty="0">
                <a:solidFill>
                  <a:srgbClr val="000000"/>
                </a:solidFill>
                <a:latin typeface="Papyrus" charset="0"/>
                <a:ea typeface="Papyrus" charset="0"/>
                <a:cs typeface="Papyrus" charset="0"/>
              </a:rPr>
              <a:t>Postseismic</a:t>
            </a:r>
          </a:p>
          <a:p>
            <a:pPr>
              <a:spcBef>
                <a:spcPct val="50000"/>
              </a:spcBef>
            </a:pPr>
            <a:r>
              <a:rPr lang="en-US" b="0" dirty="0">
                <a:solidFill>
                  <a:srgbClr val="000000"/>
                </a:solidFill>
                <a:latin typeface="Papyrus" charset="0"/>
                <a:ea typeface="Papyrus" charset="0"/>
                <a:cs typeface="Papyrus" charset="0"/>
              </a:rPr>
              <a:t>Earthquake activity – </a:t>
            </a:r>
          </a:p>
          <a:p>
            <a:pPr>
              <a:spcBef>
                <a:spcPct val="50000"/>
              </a:spcBef>
            </a:pPr>
            <a:r>
              <a:rPr lang="en-US" b="0" dirty="0">
                <a:solidFill>
                  <a:srgbClr val="000000"/>
                </a:solidFill>
                <a:latin typeface="Papyrus" charset="0"/>
                <a:ea typeface="Papyrus" charset="0"/>
                <a:cs typeface="Papyrus" charset="0"/>
              </a:rPr>
              <a:t>Almost no interplate or </a:t>
            </a:r>
            <a:r>
              <a:rPr lang="en-US" b="0" dirty="0" err="1">
                <a:solidFill>
                  <a:srgbClr val="000000"/>
                </a:solidFill>
                <a:latin typeface="Papyrus" charset="0"/>
                <a:ea typeface="Papyrus" charset="0"/>
                <a:cs typeface="Papyrus" charset="0"/>
              </a:rPr>
              <a:t>wbz</a:t>
            </a:r>
            <a:r>
              <a:rPr lang="en-US" b="0" dirty="0">
                <a:solidFill>
                  <a:srgbClr val="000000"/>
                </a:solidFill>
                <a:latin typeface="Papyrus" charset="0"/>
                <a:ea typeface="Papyrus" charset="0"/>
                <a:cs typeface="Papyrus" charset="0"/>
              </a:rPr>
              <a:t> activity</a:t>
            </a:r>
          </a:p>
          <a:p>
            <a:pPr>
              <a:spcBef>
                <a:spcPct val="50000"/>
              </a:spcBef>
            </a:pPr>
            <a:r>
              <a:rPr lang="en-US" b="0" dirty="0">
                <a:solidFill>
                  <a:srgbClr val="000000"/>
                </a:solidFill>
                <a:latin typeface="Papyrus" charset="0"/>
                <a:ea typeface="Papyrus" charset="0"/>
                <a:cs typeface="Papyrus" charset="0"/>
              </a:rPr>
              <a:t>Lots of outer rise normal faulting events</a:t>
            </a:r>
          </a:p>
        </p:txBody>
      </p:sp>
      <p:sp>
        <p:nvSpPr>
          <p:cNvPr id="8" name="Line 5"/>
          <p:cNvSpPr>
            <a:spLocks noChangeShapeType="1"/>
          </p:cNvSpPr>
          <p:nvPr/>
        </p:nvSpPr>
        <p:spPr bwMode="auto">
          <a:xfrm flipH="1">
            <a:off x="2590800" y="1981200"/>
            <a:ext cx="3886200" cy="838200"/>
          </a:xfrm>
          <a:prstGeom prst="line">
            <a:avLst/>
          </a:prstGeom>
          <a:noFill/>
          <a:ln w="34925">
            <a:solidFill>
              <a:srgbClr val="000000"/>
            </a:solidFill>
            <a:round/>
            <a:headEnd/>
            <a:tailEnd type="triangle" w="lg" len="lg"/>
          </a:ln>
          <a:effectLst/>
        </p:spPr>
        <p:txBody>
          <a:bodyPr>
            <a:prstTxWarp prst="textNoShape">
              <a:avLst/>
            </a:prstTxWarp>
          </a:bodyPr>
          <a:lstStyle/>
          <a:p>
            <a:pPr fontAlgn="auto">
              <a:spcBef>
                <a:spcPts val="0"/>
              </a:spcBef>
              <a:spcAft>
                <a:spcPts val="0"/>
              </a:spcAft>
              <a:defRPr/>
            </a:pPr>
            <a:endParaRPr lang="en-US" dirty="0">
              <a:effectLst>
                <a:outerShdw blurRad="38100" dist="38100" dir="2700000" algn="tl">
                  <a:srgbClr val="000000">
                    <a:alpha val="43137"/>
                  </a:srgbClr>
                </a:outerShdw>
              </a:effectLst>
              <a:latin typeface="+mn-lt"/>
              <a:ea typeface="Papyrus"/>
              <a:cs typeface="Papyrus"/>
            </a:endParaRPr>
          </a:p>
        </p:txBody>
      </p:sp>
      <p:sp>
        <p:nvSpPr>
          <p:cNvPr id="9" name="Line 5"/>
          <p:cNvSpPr>
            <a:spLocks noChangeShapeType="1"/>
          </p:cNvSpPr>
          <p:nvPr/>
        </p:nvSpPr>
        <p:spPr bwMode="auto">
          <a:xfrm flipH="1">
            <a:off x="1981200" y="3505200"/>
            <a:ext cx="4495800" cy="152400"/>
          </a:xfrm>
          <a:prstGeom prst="line">
            <a:avLst/>
          </a:prstGeom>
          <a:noFill/>
          <a:ln w="34925">
            <a:solidFill>
              <a:srgbClr val="000000"/>
            </a:solidFill>
            <a:round/>
            <a:headEnd/>
            <a:tailEnd type="triangle" w="lg" len="lg"/>
          </a:ln>
          <a:effectLst/>
        </p:spPr>
        <p:txBody>
          <a:bodyPr>
            <a:prstTxWarp prst="textNoShape">
              <a:avLst/>
            </a:prstTxWarp>
          </a:bodyPr>
          <a:lstStyle/>
          <a:p>
            <a:pPr fontAlgn="auto">
              <a:spcBef>
                <a:spcPts val="0"/>
              </a:spcBef>
              <a:spcAft>
                <a:spcPts val="0"/>
              </a:spcAft>
              <a:defRPr/>
            </a:pPr>
            <a:endParaRPr lang="en-US" dirty="0">
              <a:effectLst>
                <a:outerShdw blurRad="38100" dist="38100" dir="2700000" algn="tl">
                  <a:srgbClr val="000000">
                    <a:alpha val="43137"/>
                  </a:srgbClr>
                </a:outerShdw>
              </a:effectLst>
              <a:latin typeface="+mn-lt"/>
              <a:ea typeface="Papyrus"/>
              <a:cs typeface="Papyru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1794" name="Picture 2" descr="cap_chile1960_"/>
          <p:cNvPicPr>
            <a:picLocks noChangeAspect="1" noChangeArrowheads="1"/>
          </p:cNvPicPr>
          <p:nvPr/>
        </p:nvPicPr>
        <p:blipFill>
          <a:blip r:embed="rId3"/>
          <a:srcRect/>
          <a:stretch>
            <a:fillRect/>
          </a:stretch>
        </p:blipFill>
        <p:spPr bwMode="auto">
          <a:xfrm>
            <a:off x="152400" y="-304800"/>
            <a:ext cx="6224588" cy="7162800"/>
          </a:xfrm>
          <a:prstGeom prst="rect">
            <a:avLst/>
          </a:prstGeom>
          <a:noFill/>
          <a:ln w="9525">
            <a:noFill/>
            <a:miter lim="800000"/>
            <a:headEnd/>
            <a:tailEnd/>
          </a:ln>
        </p:spPr>
      </p:pic>
      <p:sp>
        <p:nvSpPr>
          <p:cNvPr id="4007940" name="Line 4"/>
          <p:cNvSpPr>
            <a:spLocks noChangeShapeType="1"/>
          </p:cNvSpPr>
          <p:nvPr/>
        </p:nvSpPr>
        <p:spPr bwMode="auto">
          <a:xfrm flipH="1">
            <a:off x="0" y="1828800"/>
            <a:ext cx="6400800" cy="0"/>
          </a:xfrm>
          <a:prstGeom prst="line">
            <a:avLst/>
          </a:prstGeom>
          <a:noFill/>
          <a:ln w="38100">
            <a:solidFill>
              <a:schemeClr val="accent2"/>
            </a:solidFill>
            <a:round/>
            <a:headEnd/>
            <a:tailEnd/>
          </a:ln>
          <a:effectLst/>
        </p:spPr>
        <p:txBody>
          <a:bodyPr>
            <a:prstTxWarp prst="textNoShape">
              <a:avLst/>
            </a:prstTxWarp>
          </a:bodyPr>
          <a:lstStyle/>
          <a:p>
            <a:pPr fontAlgn="auto">
              <a:spcBef>
                <a:spcPts val="0"/>
              </a:spcBef>
              <a:spcAft>
                <a:spcPts val="0"/>
              </a:spcAft>
              <a:defRPr/>
            </a:pPr>
            <a:endParaRPr lang="en-US" dirty="0">
              <a:effectLst>
                <a:outerShdw blurRad="38100" dist="38100" dir="2700000" algn="tl">
                  <a:srgbClr val="000000">
                    <a:alpha val="43137"/>
                  </a:srgbClr>
                </a:outerShdw>
              </a:effectLst>
              <a:latin typeface="+mn-lt"/>
              <a:ea typeface="Papyrus"/>
              <a:cs typeface="Papyrus"/>
            </a:endParaRPr>
          </a:p>
        </p:txBody>
      </p:sp>
      <p:sp>
        <p:nvSpPr>
          <p:cNvPr id="4007941" name="Line 5"/>
          <p:cNvSpPr>
            <a:spLocks noChangeShapeType="1"/>
          </p:cNvSpPr>
          <p:nvPr/>
        </p:nvSpPr>
        <p:spPr bwMode="auto">
          <a:xfrm flipH="1">
            <a:off x="3352800" y="685800"/>
            <a:ext cx="2971800" cy="1981200"/>
          </a:xfrm>
          <a:prstGeom prst="line">
            <a:avLst/>
          </a:prstGeom>
          <a:noFill/>
          <a:ln w="34925">
            <a:solidFill>
              <a:schemeClr val="tx1"/>
            </a:solidFill>
            <a:round/>
            <a:headEnd/>
            <a:tailEnd type="triangle" w="lg" len="lg"/>
          </a:ln>
          <a:effectLst/>
        </p:spPr>
        <p:txBody>
          <a:bodyPr>
            <a:prstTxWarp prst="textNoShape">
              <a:avLst/>
            </a:prstTxWarp>
          </a:bodyPr>
          <a:lstStyle/>
          <a:p>
            <a:pPr fontAlgn="auto">
              <a:spcBef>
                <a:spcPts val="0"/>
              </a:spcBef>
              <a:spcAft>
                <a:spcPts val="0"/>
              </a:spcAft>
              <a:defRPr/>
            </a:pPr>
            <a:endParaRPr lang="en-US" dirty="0">
              <a:effectLst>
                <a:outerShdw blurRad="38100" dist="38100" dir="2700000" algn="tl">
                  <a:srgbClr val="000000">
                    <a:alpha val="43137"/>
                  </a:srgbClr>
                </a:outerShdw>
              </a:effectLst>
              <a:latin typeface="+mn-lt"/>
              <a:ea typeface="Papyrus"/>
              <a:cs typeface="Papyrus"/>
            </a:endParaRPr>
          </a:p>
        </p:txBody>
      </p:sp>
      <p:sp>
        <p:nvSpPr>
          <p:cNvPr id="4007942" name="Line 6"/>
          <p:cNvSpPr>
            <a:spLocks noChangeShapeType="1"/>
          </p:cNvSpPr>
          <p:nvPr/>
        </p:nvSpPr>
        <p:spPr bwMode="auto">
          <a:xfrm flipH="1">
            <a:off x="0" y="5257800"/>
            <a:ext cx="6400800" cy="0"/>
          </a:xfrm>
          <a:prstGeom prst="line">
            <a:avLst/>
          </a:prstGeom>
          <a:noFill/>
          <a:ln w="38100">
            <a:solidFill>
              <a:schemeClr val="accent2"/>
            </a:solidFill>
            <a:round/>
            <a:headEnd/>
            <a:tailEnd/>
          </a:ln>
          <a:effectLst/>
        </p:spPr>
        <p:txBody>
          <a:bodyPr>
            <a:prstTxWarp prst="textNoShape">
              <a:avLst/>
            </a:prstTxWarp>
          </a:bodyPr>
          <a:lstStyle/>
          <a:p>
            <a:pPr fontAlgn="auto">
              <a:spcBef>
                <a:spcPts val="0"/>
              </a:spcBef>
              <a:spcAft>
                <a:spcPts val="0"/>
              </a:spcAft>
              <a:defRPr/>
            </a:pPr>
            <a:endParaRPr lang="en-US" dirty="0">
              <a:effectLst>
                <a:outerShdw blurRad="38100" dist="38100" dir="2700000" algn="tl">
                  <a:srgbClr val="000000">
                    <a:alpha val="43137"/>
                  </a:srgbClr>
                </a:outerShdw>
              </a:effectLst>
              <a:latin typeface="+mn-lt"/>
              <a:ea typeface="Papyrus"/>
              <a:cs typeface="Papyrus"/>
            </a:endParaRPr>
          </a:p>
        </p:txBody>
      </p:sp>
      <p:sp>
        <p:nvSpPr>
          <p:cNvPr id="4007944" name="Text Box 8"/>
          <p:cNvSpPr txBox="1">
            <a:spLocks noChangeArrowheads="1"/>
          </p:cNvSpPr>
          <p:nvPr/>
        </p:nvSpPr>
        <p:spPr bwMode="auto">
          <a:xfrm>
            <a:off x="6400800" y="0"/>
            <a:ext cx="2743200" cy="6555642"/>
          </a:xfrm>
          <a:prstGeom prst="rect">
            <a:avLst/>
          </a:prstGeom>
          <a:noFill/>
          <a:ln w="9525">
            <a:noFill/>
            <a:miter lim="800000"/>
            <a:headEnd/>
            <a:tailEnd/>
          </a:ln>
          <a:effectLst/>
        </p:spPr>
        <p:txBody>
          <a:bodyPr>
            <a:prstTxWarp prst="textNoShape">
              <a:avLst/>
            </a:prstTxWarp>
            <a:spAutoFit/>
          </a:bodyPr>
          <a:lstStyle/>
          <a:p>
            <a:pPr>
              <a:defRPr/>
            </a:pPr>
            <a:r>
              <a:rPr lang="en-US" dirty="0">
                <a:solidFill>
                  <a:srgbClr val="000000"/>
                </a:solidFill>
                <a:effectLst>
                  <a:outerShdw blurRad="38100" dist="38100" dir="2700000" algn="tl">
                    <a:srgbClr val="DDDDDD"/>
                  </a:outerShdw>
                </a:effectLst>
                <a:latin typeface="Papyrus"/>
                <a:ea typeface="Papyrus"/>
                <a:cs typeface="Papyrus"/>
              </a:rPr>
              <a:t>1960 rupture </a:t>
            </a:r>
            <a:r>
              <a:rPr lang="en-US" dirty="0" smtClean="0">
                <a:solidFill>
                  <a:srgbClr val="000000"/>
                </a:solidFill>
                <a:effectLst>
                  <a:outerShdw blurRad="38100" dist="38100" dir="2700000" algn="tl">
                    <a:srgbClr val="DDDDDD"/>
                  </a:outerShdw>
                </a:effectLst>
                <a:latin typeface="Papyrus"/>
                <a:ea typeface="Papyrus"/>
                <a:cs typeface="Papyrus"/>
              </a:rPr>
              <a:t>zone</a:t>
            </a:r>
          </a:p>
          <a:p>
            <a:pPr>
              <a:defRPr/>
            </a:pPr>
            <a:endParaRPr lang="en-US" dirty="0" smtClean="0">
              <a:solidFill>
                <a:srgbClr val="000000"/>
              </a:solidFill>
              <a:effectLst>
                <a:outerShdw blurRad="38100" dist="38100" dir="2700000" algn="tl">
                  <a:srgbClr val="DDDDDD"/>
                </a:outerShdw>
              </a:effectLst>
              <a:latin typeface="Papyrus"/>
              <a:ea typeface="Papyrus"/>
              <a:cs typeface="Papyrus"/>
            </a:endParaRPr>
          </a:p>
          <a:p>
            <a:pPr>
              <a:buFontTx/>
              <a:buChar char="-"/>
              <a:defRPr/>
            </a:pPr>
            <a:r>
              <a:rPr lang="en-US" dirty="0">
                <a:solidFill>
                  <a:srgbClr val="000000"/>
                </a:solidFill>
                <a:effectLst>
                  <a:outerShdw blurRad="38100" dist="38100" dir="2700000" algn="tl">
                    <a:srgbClr val="DDDDDD"/>
                  </a:outerShdw>
                </a:effectLst>
                <a:latin typeface="Papyrus"/>
                <a:ea typeface="Papyrus"/>
                <a:cs typeface="Papyrus"/>
              </a:rPr>
              <a:t>Reverses to east</a:t>
            </a:r>
            <a:endParaRPr lang="en-US" dirty="0" smtClean="0">
              <a:solidFill>
                <a:srgbClr val="000000"/>
              </a:solidFill>
              <a:effectLst>
                <a:outerShdw blurRad="38100" dist="38100" dir="2700000" algn="tl">
                  <a:srgbClr val="DDDDDD"/>
                </a:outerShdw>
              </a:effectLst>
              <a:latin typeface="Papyrus"/>
              <a:ea typeface="Papyrus"/>
              <a:cs typeface="Papyrus"/>
            </a:endParaRPr>
          </a:p>
          <a:p>
            <a:pPr>
              <a:buFontTx/>
              <a:buChar char="-"/>
              <a:defRPr/>
            </a:pPr>
            <a:r>
              <a:rPr lang="en-US" dirty="0" err="1" smtClean="0">
                <a:solidFill>
                  <a:srgbClr val="000000"/>
                </a:solidFill>
                <a:effectLst>
                  <a:outerShdw blurRad="38100" dist="38100" dir="2700000" algn="tl">
                    <a:srgbClr val="DDDDDD"/>
                  </a:outerShdw>
                </a:effectLst>
                <a:latin typeface="Papyrus"/>
                <a:ea typeface="Papyrus"/>
                <a:cs typeface="Papyrus"/>
              </a:rPr>
              <a:t>Liquiñe</a:t>
            </a:r>
            <a:r>
              <a:rPr lang="en-US" dirty="0" err="1">
                <a:solidFill>
                  <a:srgbClr val="000000"/>
                </a:solidFill>
                <a:effectLst>
                  <a:outerShdw blurRad="38100" dist="38100" dir="2700000" algn="tl">
                    <a:srgbClr val="DDDDDD"/>
                  </a:outerShdw>
                </a:effectLst>
                <a:latin typeface="Papyrus"/>
                <a:ea typeface="Papyrus"/>
                <a:cs typeface="Papyrus"/>
              </a:rPr>
              <a:t>-Ofqui</a:t>
            </a:r>
            <a:r>
              <a:rPr lang="en-US" dirty="0">
                <a:solidFill>
                  <a:srgbClr val="000000"/>
                </a:solidFill>
                <a:effectLst>
                  <a:outerShdw blurRad="38100" dist="38100" dir="2700000" algn="tl">
                    <a:srgbClr val="DDDDDD"/>
                  </a:outerShdw>
                </a:effectLst>
                <a:latin typeface="Papyrus"/>
                <a:ea typeface="Papyrus"/>
                <a:cs typeface="Papyrus"/>
              </a:rPr>
              <a:t> fault</a:t>
            </a:r>
            <a:endParaRPr lang="en-US" dirty="0" smtClean="0">
              <a:solidFill>
                <a:srgbClr val="000000"/>
              </a:solidFill>
              <a:effectLst>
                <a:outerShdw blurRad="38100" dist="38100" dir="2700000" algn="tl">
                  <a:srgbClr val="DDDDDD"/>
                </a:outerShdw>
              </a:effectLst>
              <a:latin typeface="Papyrus"/>
              <a:ea typeface="Papyrus"/>
              <a:cs typeface="Papyrus"/>
            </a:endParaRPr>
          </a:p>
          <a:p>
            <a:pPr>
              <a:buFontTx/>
              <a:buChar char="-"/>
              <a:defRPr/>
            </a:pPr>
            <a:r>
              <a:rPr lang="en-US" dirty="0" smtClean="0">
                <a:solidFill>
                  <a:srgbClr val="000000"/>
                </a:solidFill>
                <a:effectLst>
                  <a:outerShdw blurRad="38100" dist="38100" dir="2700000" algn="tl">
                    <a:srgbClr val="DDDDDD"/>
                  </a:outerShdw>
                </a:effectLst>
                <a:latin typeface="Papyrus"/>
                <a:ea typeface="Papyrus"/>
                <a:cs typeface="Papyrus"/>
              </a:rPr>
              <a:t>Subduction </a:t>
            </a:r>
            <a:endParaRPr lang="en-US" dirty="0">
              <a:solidFill>
                <a:srgbClr val="000000"/>
              </a:solidFill>
              <a:effectLst>
                <a:outerShdw blurRad="38100" dist="38100" dir="2700000" algn="tl">
                  <a:srgbClr val="DDDDDD"/>
                </a:outerShdw>
              </a:effectLst>
              <a:latin typeface="Papyrus"/>
              <a:ea typeface="Papyrus"/>
              <a:cs typeface="Papyrus"/>
            </a:endParaRPr>
          </a:p>
          <a:p>
            <a:pPr>
              <a:defRPr/>
            </a:pPr>
            <a:r>
              <a:rPr lang="en-US" dirty="0">
                <a:solidFill>
                  <a:srgbClr val="000000"/>
                </a:solidFill>
                <a:effectLst>
                  <a:outerShdw blurRad="38100" dist="38100" dir="2700000" algn="tl">
                    <a:srgbClr val="DDDDDD"/>
                  </a:outerShdw>
                </a:effectLst>
                <a:latin typeface="Papyrus"/>
                <a:ea typeface="Papyrus"/>
                <a:cs typeface="Papyrus"/>
              </a:rPr>
              <a:t>of ridge at triple </a:t>
            </a:r>
            <a:r>
              <a:rPr lang="en-US" dirty="0" err="1">
                <a:solidFill>
                  <a:srgbClr val="000000"/>
                </a:solidFill>
                <a:effectLst>
                  <a:outerShdw blurRad="38100" dist="38100" dir="2700000" algn="tl">
                    <a:srgbClr val="DDDDDD"/>
                  </a:outerShdw>
                </a:effectLst>
                <a:latin typeface="Papyrus"/>
                <a:ea typeface="Papyrus"/>
                <a:cs typeface="Papyrus"/>
              </a:rPr>
              <a:t>juncion</a:t>
            </a:r>
            <a:r>
              <a:rPr lang="en-US" dirty="0">
                <a:solidFill>
                  <a:srgbClr val="000000"/>
                </a:solidFill>
                <a:effectLst>
                  <a:outerShdw blurRad="38100" dist="38100" dir="2700000" algn="tl">
                    <a:srgbClr val="DDDDDD"/>
                  </a:outerShdw>
                </a:effectLst>
                <a:latin typeface="Papyrus"/>
                <a:ea typeface="Papyrus"/>
                <a:cs typeface="Papyrus"/>
              </a:rPr>
              <a:t> at south </a:t>
            </a:r>
            <a:r>
              <a:rPr lang="en-US" dirty="0" smtClean="0">
                <a:solidFill>
                  <a:srgbClr val="000000"/>
                </a:solidFill>
                <a:effectLst>
                  <a:outerShdw blurRad="38100" dist="38100" dir="2700000" algn="tl">
                    <a:srgbClr val="DDDDDD"/>
                  </a:outerShdw>
                </a:effectLst>
                <a:latin typeface="Papyrus"/>
                <a:ea typeface="Papyrus"/>
                <a:cs typeface="Papyrus"/>
              </a:rPr>
              <a:t>end</a:t>
            </a:r>
          </a:p>
          <a:p>
            <a:pPr>
              <a:defRPr/>
            </a:pPr>
            <a:r>
              <a:rPr lang="en-US" dirty="0" smtClean="0">
                <a:solidFill>
                  <a:srgbClr val="000000"/>
                </a:solidFill>
                <a:effectLst>
                  <a:outerShdw blurRad="38100" dist="38100" dir="2700000" algn="tl">
                    <a:srgbClr val="DDDDDD"/>
                  </a:outerShdw>
                </a:effectLst>
                <a:latin typeface="Papyrus"/>
                <a:ea typeface="Papyrus"/>
                <a:cs typeface="Papyrus"/>
              </a:rPr>
              <a:t>- Post</a:t>
            </a:r>
            <a:r>
              <a:rPr lang="en-US" dirty="0">
                <a:solidFill>
                  <a:srgbClr val="000000"/>
                </a:solidFill>
                <a:effectLst>
                  <a:outerShdw blurRad="38100" dist="38100" dir="2700000" algn="tl">
                    <a:srgbClr val="DDDDDD"/>
                  </a:outerShdw>
                </a:effectLst>
                <a:latin typeface="Papyrus"/>
                <a:ea typeface="Papyrus"/>
                <a:cs typeface="Papyrus"/>
              </a:rPr>
              <a:t>-seismic </a:t>
            </a:r>
            <a:r>
              <a:rPr lang="en-US" dirty="0" err="1">
                <a:solidFill>
                  <a:srgbClr val="000000"/>
                </a:solidFill>
                <a:effectLst>
                  <a:outerShdw blurRad="38100" dist="38100" dir="2700000" algn="tl">
                    <a:srgbClr val="DDDDDD"/>
                  </a:outerShdw>
                </a:effectLst>
                <a:latin typeface="Papyrus"/>
                <a:ea typeface="Papyrus"/>
                <a:cs typeface="Papyrus"/>
              </a:rPr>
              <a:t>viscoelatic</a:t>
            </a:r>
            <a:r>
              <a:rPr lang="en-US" dirty="0">
                <a:solidFill>
                  <a:srgbClr val="000000"/>
                </a:solidFill>
                <a:effectLst>
                  <a:outerShdw blurRad="38100" dist="38100" dir="2700000" algn="tl">
                    <a:srgbClr val="DDDDDD"/>
                  </a:outerShdw>
                </a:effectLst>
                <a:latin typeface="Papyrus"/>
                <a:ea typeface="Papyrus"/>
                <a:cs typeface="Papyrus"/>
              </a:rPr>
              <a:t> relaxation – mantle.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63842" name="Object 2"/>
          <p:cNvGraphicFramePr>
            <a:graphicFrameLocks noChangeAspect="1"/>
          </p:cNvGraphicFramePr>
          <p:nvPr/>
        </p:nvGraphicFramePr>
        <p:xfrm>
          <a:off x="1447800" y="381000"/>
          <a:ext cx="6210300" cy="6115050"/>
        </p:xfrm>
        <a:graphic>
          <a:graphicData uri="http://schemas.openxmlformats.org/presentationml/2006/ole">
            <p:oleObj spid="_x0000_s427010" name="Artwork" r:id="rId4" imgW="7335000" imgH="7222500" progId="">
              <p:embed/>
            </p:oleObj>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pPr>
              <a:defRPr/>
            </a:pPr>
            <a:fld id="{398EEAA4-3B25-2A4D-866D-64A934D43B63}" type="slidenum">
              <a:rPr lang="en-US"/>
              <a:pPr>
                <a:defRPr/>
              </a:pPr>
              <a:t>24</a:t>
            </a:fld>
            <a:endParaRPr lang="en-US"/>
          </a:p>
        </p:txBody>
      </p:sp>
      <p:pic>
        <p:nvPicPr>
          <p:cNvPr id="222211" name="Picture 2"/>
          <p:cNvPicPr>
            <a:picLocks noChangeAspect="1" noChangeArrowheads="1"/>
          </p:cNvPicPr>
          <p:nvPr/>
        </p:nvPicPr>
        <p:blipFill>
          <a:blip r:embed="rId2"/>
          <a:srcRect/>
          <a:stretch>
            <a:fillRect/>
          </a:stretch>
        </p:blipFill>
        <p:spPr bwMode="auto">
          <a:xfrm>
            <a:off x="774700" y="2057400"/>
            <a:ext cx="2959100" cy="2317750"/>
          </a:xfrm>
          <a:prstGeom prst="rect">
            <a:avLst/>
          </a:prstGeom>
          <a:noFill/>
          <a:ln w="9525">
            <a:noFill/>
            <a:miter lim="800000"/>
            <a:headEnd/>
            <a:tailEnd/>
          </a:ln>
        </p:spPr>
      </p:pic>
      <p:sp>
        <p:nvSpPr>
          <p:cNvPr id="222212" name="Text Box 3"/>
          <p:cNvSpPr txBox="1">
            <a:spLocks noChangeArrowheads="1"/>
          </p:cNvSpPr>
          <p:nvPr/>
        </p:nvSpPr>
        <p:spPr bwMode="auto">
          <a:xfrm>
            <a:off x="0" y="0"/>
            <a:ext cx="9144000" cy="1801813"/>
          </a:xfrm>
          <a:prstGeom prst="rect">
            <a:avLst/>
          </a:prstGeom>
          <a:noFill/>
          <a:ln w="9525">
            <a:noFill/>
            <a:miter lim="800000"/>
            <a:headEnd/>
            <a:tailEnd/>
          </a:ln>
        </p:spPr>
        <p:txBody>
          <a:bodyPr>
            <a:prstTxWarp prst="textNoShape">
              <a:avLst/>
            </a:prstTxWarp>
            <a:spAutoFit/>
          </a:bodyPr>
          <a:lstStyle/>
          <a:p>
            <a:pPr>
              <a:spcBef>
                <a:spcPct val="50000"/>
              </a:spcBef>
            </a:pPr>
            <a:r>
              <a:rPr lang="en-US" dirty="0">
                <a:latin typeface="Papyrus" charset="0"/>
                <a:ea typeface="Papyrus"/>
                <a:cs typeface="Papyrus"/>
              </a:rPr>
              <a:t>Silent slip in subduction zones</a:t>
            </a:r>
          </a:p>
          <a:p>
            <a:pPr>
              <a:spcBef>
                <a:spcPct val="50000"/>
              </a:spcBef>
            </a:pPr>
            <a:r>
              <a:rPr lang="en-US" dirty="0">
                <a:latin typeface="Papyrus" charset="0"/>
                <a:ea typeface="Papyrus"/>
                <a:cs typeface="Papyrus"/>
              </a:rPr>
              <a:t>Non-secular GPS displacements</a:t>
            </a:r>
          </a:p>
          <a:p>
            <a:pPr>
              <a:spcBef>
                <a:spcPct val="50000"/>
              </a:spcBef>
            </a:pPr>
            <a:r>
              <a:rPr lang="en-US" dirty="0">
                <a:latin typeface="Papyrus" charset="0"/>
                <a:ea typeface="Papyrus"/>
                <a:cs typeface="Papyrus"/>
              </a:rPr>
              <a:t>Coupled with seismic tremor</a:t>
            </a:r>
          </a:p>
        </p:txBody>
      </p:sp>
      <p:pic>
        <p:nvPicPr>
          <p:cNvPr id="222213" name="Picture 4"/>
          <p:cNvPicPr>
            <a:picLocks noChangeAspect="1" noChangeArrowheads="1"/>
          </p:cNvPicPr>
          <p:nvPr/>
        </p:nvPicPr>
        <p:blipFill>
          <a:blip r:embed="rId3"/>
          <a:srcRect/>
          <a:stretch>
            <a:fillRect/>
          </a:stretch>
        </p:blipFill>
        <p:spPr bwMode="auto">
          <a:xfrm>
            <a:off x="5934075" y="1981200"/>
            <a:ext cx="1609725" cy="1855788"/>
          </a:xfrm>
          <a:prstGeom prst="rect">
            <a:avLst/>
          </a:prstGeom>
          <a:noFill/>
          <a:ln w="9525">
            <a:noFill/>
            <a:miter lim="800000"/>
            <a:headEnd/>
            <a:tailEnd/>
          </a:ln>
        </p:spPr>
      </p:pic>
      <p:pic>
        <p:nvPicPr>
          <p:cNvPr id="222214" name="Picture 5"/>
          <p:cNvPicPr>
            <a:picLocks noChangeAspect="1" noChangeArrowheads="1"/>
          </p:cNvPicPr>
          <p:nvPr/>
        </p:nvPicPr>
        <p:blipFill>
          <a:blip r:embed="rId4"/>
          <a:srcRect/>
          <a:stretch>
            <a:fillRect/>
          </a:stretch>
        </p:blipFill>
        <p:spPr bwMode="auto">
          <a:xfrm>
            <a:off x="4724400" y="3962400"/>
            <a:ext cx="4038600" cy="2800350"/>
          </a:xfrm>
          <a:prstGeom prst="rect">
            <a:avLst/>
          </a:prstGeom>
          <a:noFill/>
          <a:ln w="9525">
            <a:noFill/>
            <a:miter lim="800000"/>
            <a:headEnd/>
            <a:tailEnd/>
          </a:ln>
        </p:spPr>
      </p:pic>
      <p:sp>
        <p:nvSpPr>
          <p:cNvPr id="222215" name="Text Box 6"/>
          <p:cNvSpPr txBox="1">
            <a:spLocks noChangeArrowheads="1"/>
          </p:cNvSpPr>
          <p:nvPr/>
        </p:nvSpPr>
        <p:spPr bwMode="auto">
          <a:xfrm>
            <a:off x="76200" y="6553200"/>
            <a:ext cx="2667000" cy="228600"/>
          </a:xfrm>
          <a:prstGeom prst="rect">
            <a:avLst/>
          </a:prstGeom>
          <a:noFill/>
          <a:ln w="9525">
            <a:noFill/>
            <a:miter lim="800000"/>
            <a:headEnd/>
            <a:tailEnd/>
          </a:ln>
        </p:spPr>
        <p:txBody>
          <a:bodyPr>
            <a:prstTxWarp prst="textNoShape">
              <a:avLst/>
            </a:prstTxWarp>
            <a:spAutoFit/>
          </a:bodyPr>
          <a:lstStyle/>
          <a:p>
            <a:pPr algn="l">
              <a:spcBef>
                <a:spcPct val="50000"/>
              </a:spcBef>
            </a:pPr>
            <a:r>
              <a:rPr lang="en-US" sz="900" dirty="0">
                <a:latin typeface="Papyrus" charset="0"/>
                <a:ea typeface="Papyrus"/>
                <a:cs typeface="Papyrus"/>
              </a:rPr>
              <a:t>Dragert et al, 20013</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pPr>
              <a:defRPr/>
            </a:pPr>
            <a:fld id="{4FFF589B-2EE7-4544-A231-A9D7E66681FC}" type="slidenum">
              <a:rPr lang="en-US"/>
              <a:pPr>
                <a:defRPr/>
              </a:pPr>
              <a:t>25</a:t>
            </a:fld>
            <a:endParaRPr lang="en-US"/>
          </a:p>
        </p:txBody>
      </p:sp>
      <p:sp>
        <p:nvSpPr>
          <p:cNvPr id="223235" name="Text Box 3"/>
          <p:cNvSpPr txBox="1">
            <a:spLocks noChangeArrowheads="1"/>
          </p:cNvSpPr>
          <p:nvPr/>
        </p:nvSpPr>
        <p:spPr bwMode="auto">
          <a:xfrm>
            <a:off x="0" y="0"/>
            <a:ext cx="9144000" cy="1801813"/>
          </a:xfrm>
          <a:prstGeom prst="rect">
            <a:avLst/>
          </a:prstGeom>
          <a:noFill/>
          <a:ln w="9525">
            <a:noFill/>
            <a:miter lim="800000"/>
            <a:headEnd/>
            <a:tailEnd/>
          </a:ln>
        </p:spPr>
        <p:txBody>
          <a:bodyPr>
            <a:prstTxWarp prst="textNoShape">
              <a:avLst/>
            </a:prstTxWarp>
            <a:spAutoFit/>
          </a:bodyPr>
          <a:lstStyle/>
          <a:p>
            <a:pPr>
              <a:spcBef>
                <a:spcPct val="50000"/>
              </a:spcBef>
            </a:pPr>
            <a:r>
              <a:rPr lang="en-US" dirty="0">
                <a:latin typeface="Papyrus" charset="0"/>
                <a:ea typeface="Papyrus"/>
                <a:cs typeface="Papyrus"/>
              </a:rPr>
              <a:t>Silent slip in subduction zones</a:t>
            </a:r>
          </a:p>
          <a:p>
            <a:pPr>
              <a:spcBef>
                <a:spcPct val="50000"/>
              </a:spcBef>
            </a:pPr>
            <a:r>
              <a:rPr lang="en-US" dirty="0">
                <a:latin typeface="Papyrus" charset="0"/>
                <a:ea typeface="Papyrus"/>
                <a:cs typeface="Papyrus"/>
              </a:rPr>
              <a:t>Non-secular GPS displacements</a:t>
            </a:r>
          </a:p>
          <a:p>
            <a:pPr>
              <a:spcBef>
                <a:spcPct val="50000"/>
              </a:spcBef>
            </a:pPr>
            <a:r>
              <a:rPr lang="en-US" dirty="0">
                <a:latin typeface="Papyrus" charset="0"/>
                <a:ea typeface="Papyrus"/>
                <a:cs typeface="Papyrus"/>
              </a:rPr>
              <a:t>Coupled with seismic tremor</a:t>
            </a:r>
          </a:p>
        </p:txBody>
      </p:sp>
      <p:sp>
        <p:nvSpPr>
          <p:cNvPr id="223236" name="Text Box 6"/>
          <p:cNvSpPr txBox="1">
            <a:spLocks noChangeArrowheads="1"/>
          </p:cNvSpPr>
          <p:nvPr/>
        </p:nvSpPr>
        <p:spPr bwMode="auto">
          <a:xfrm>
            <a:off x="76200" y="6553200"/>
            <a:ext cx="2667000" cy="228600"/>
          </a:xfrm>
          <a:prstGeom prst="rect">
            <a:avLst/>
          </a:prstGeom>
          <a:noFill/>
          <a:ln w="9525">
            <a:noFill/>
            <a:miter lim="800000"/>
            <a:headEnd/>
            <a:tailEnd/>
          </a:ln>
        </p:spPr>
        <p:txBody>
          <a:bodyPr>
            <a:prstTxWarp prst="textNoShape">
              <a:avLst/>
            </a:prstTxWarp>
            <a:spAutoFit/>
          </a:bodyPr>
          <a:lstStyle/>
          <a:p>
            <a:pPr algn="l">
              <a:spcBef>
                <a:spcPct val="50000"/>
              </a:spcBef>
            </a:pPr>
            <a:r>
              <a:rPr lang="en-US" sz="900" dirty="0">
                <a:latin typeface="Papyrus" charset="0"/>
                <a:ea typeface="Papyrus"/>
                <a:cs typeface="Papyrus"/>
              </a:rPr>
              <a:t>Rogers and Dragert, 2003</a:t>
            </a:r>
          </a:p>
        </p:txBody>
      </p:sp>
      <p:pic>
        <p:nvPicPr>
          <p:cNvPr id="223237" name="Picture 7"/>
          <p:cNvPicPr>
            <a:picLocks noChangeAspect="1" noChangeArrowheads="1"/>
          </p:cNvPicPr>
          <p:nvPr/>
        </p:nvPicPr>
        <p:blipFill>
          <a:blip r:embed="rId2"/>
          <a:srcRect/>
          <a:stretch>
            <a:fillRect/>
          </a:stretch>
        </p:blipFill>
        <p:spPr bwMode="auto">
          <a:xfrm>
            <a:off x="5429250" y="2362200"/>
            <a:ext cx="2419350" cy="1484313"/>
          </a:xfrm>
          <a:prstGeom prst="rect">
            <a:avLst/>
          </a:prstGeom>
          <a:noFill/>
          <a:ln w="9525">
            <a:noFill/>
            <a:miter lim="800000"/>
            <a:headEnd/>
            <a:tailEnd/>
          </a:ln>
        </p:spPr>
      </p:pic>
      <p:pic>
        <p:nvPicPr>
          <p:cNvPr id="223238" name="Picture 8"/>
          <p:cNvPicPr>
            <a:picLocks noChangeAspect="1" noChangeArrowheads="1"/>
          </p:cNvPicPr>
          <p:nvPr/>
        </p:nvPicPr>
        <p:blipFill>
          <a:blip r:embed="rId3"/>
          <a:srcRect/>
          <a:stretch>
            <a:fillRect/>
          </a:stretch>
        </p:blipFill>
        <p:spPr bwMode="auto">
          <a:xfrm>
            <a:off x="990600" y="2590800"/>
            <a:ext cx="3228975" cy="1147763"/>
          </a:xfrm>
          <a:prstGeom prst="rect">
            <a:avLst/>
          </a:prstGeom>
          <a:noFill/>
          <a:ln w="9525">
            <a:noFill/>
            <a:miter lim="800000"/>
            <a:headEnd/>
            <a:tailEnd/>
          </a:ln>
        </p:spPr>
      </p:pic>
      <p:sp>
        <p:nvSpPr>
          <p:cNvPr id="223239" name="Text Box 9"/>
          <p:cNvSpPr txBox="1">
            <a:spLocks noChangeArrowheads="1"/>
          </p:cNvSpPr>
          <p:nvPr/>
        </p:nvSpPr>
        <p:spPr bwMode="auto">
          <a:xfrm>
            <a:off x="0" y="4343400"/>
            <a:ext cx="9220200" cy="2462213"/>
          </a:xfrm>
          <a:prstGeom prst="rect">
            <a:avLst/>
          </a:prstGeom>
          <a:noFill/>
          <a:ln w="9525">
            <a:noFill/>
            <a:miter lim="800000"/>
            <a:headEnd/>
            <a:tailEnd/>
          </a:ln>
        </p:spPr>
        <p:txBody>
          <a:bodyPr>
            <a:prstTxWarp prst="textNoShape">
              <a:avLst/>
            </a:prstTxWarp>
            <a:spAutoFit/>
          </a:bodyPr>
          <a:lstStyle/>
          <a:p>
            <a:pPr>
              <a:spcBef>
                <a:spcPct val="50000"/>
              </a:spcBef>
            </a:pPr>
            <a:r>
              <a:rPr lang="en-US" dirty="0">
                <a:latin typeface="Papyrus" charset="0"/>
                <a:ea typeface="Papyrus"/>
                <a:cs typeface="Papyrus"/>
              </a:rPr>
              <a:t>Also observed (with different periods) in Mexico and Japan</a:t>
            </a:r>
          </a:p>
          <a:p>
            <a:pPr>
              <a:spcBef>
                <a:spcPct val="50000"/>
              </a:spcBef>
            </a:pPr>
            <a:r>
              <a:rPr lang="en-US" dirty="0">
                <a:latin typeface="Papyrus" charset="0"/>
                <a:ea typeface="Papyrus"/>
                <a:cs typeface="Papyrus"/>
              </a:rPr>
              <a:t>(seem to be ubiquitous – if have dense continuous GPS network and broadband seismic network in subduction zone you will find them)</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28600" y="152400"/>
            <a:ext cx="8686800" cy="841248"/>
          </a:xfrm>
          <a:effectLst/>
        </p:spPr>
        <p:txBody>
          <a:bodyPr>
            <a:normAutofit fontScale="90000"/>
          </a:bodyPr>
          <a:lstStyle/>
          <a:p>
            <a:pPr algn="ctr"/>
            <a:r>
              <a:rPr lang="en-US" dirty="0" err="1" smtClean="0">
                <a:solidFill>
                  <a:schemeClr val="tx1"/>
                </a:solidFill>
                <a:effectLst/>
                <a:latin typeface="Papyrus"/>
              </a:rPr>
              <a:t>GlaCial</a:t>
            </a:r>
            <a:r>
              <a:rPr lang="en-US" dirty="0" smtClean="0">
                <a:solidFill>
                  <a:schemeClr val="tx1"/>
                </a:solidFill>
                <a:effectLst/>
                <a:latin typeface="Papyrus"/>
              </a:rPr>
              <a:t> </a:t>
            </a:r>
            <a:r>
              <a:rPr lang="en-US" dirty="0" err="1" smtClean="0">
                <a:solidFill>
                  <a:schemeClr val="tx1"/>
                </a:solidFill>
                <a:effectLst/>
                <a:latin typeface="Papyrus"/>
              </a:rPr>
              <a:t>IsOSTATIC</a:t>
            </a:r>
            <a:r>
              <a:rPr lang="en-US" dirty="0" smtClean="0">
                <a:solidFill>
                  <a:schemeClr val="tx1"/>
                </a:solidFill>
                <a:effectLst/>
                <a:latin typeface="Papyrus"/>
              </a:rPr>
              <a:t> Adjustment (GIA)</a:t>
            </a:r>
            <a:br>
              <a:rPr lang="en-US" dirty="0" smtClean="0">
                <a:solidFill>
                  <a:schemeClr val="tx1"/>
                </a:solidFill>
                <a:effectLst/>
                <a:latin typeface="Papyrus"/>
              </a:rPr>
            </a:br>
            <a:r>
              <a:rPr lang="en-US" sz="2000" dirty="0" smtClean="0">
                <a:solidFill>
                  <a:schemeClr val="tx1"/>
                </a:solidFill>
                <a:effectLst/>
                <a:latin typeface="Papyrus"/>
              </a:rPr>
              <a:t>old - Post </a:t>
            </a:r>
            <a:r>
              <a:rPr lang="en-US" sz="2000" dirty="0">
                <a:solidFill>
                  <a:schemeClr val="tx1"/>
                </a:solidFill>
                <a:effectLst/>
                <a:latin typeface="Papyrus"/>
              </a:rPr>
              <a:t>Glacial Rebound (PGR)</a:t>
            </a:r>
          </a:p>
        </p:txBody>
      </p:sp>
      <p:sp>
        <p:nvSpPr>
          <p:cNvPr id="29701" name="Text Box 5"/>
          <p:cNvSpPr txBox="1">
            <a:spLocks noChangeArrowheads="1"/>
          </p:cNvSpPr>
          <p:nvPr/>
        </p:nvSpPr>
        <p:spPr bwMode="auto">
          <a:xfrm>
            <a:off x="990600" y="1219200"/>
            <a:ext cx="7162800" cy="1169551"/>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0" dirty="0">
                <a:latin typeface="Papyrus"/>
              </a:rPr>
              <a:t>An interplay between</a:t>
            </a:r>
          </a:p>
          <a:p>
            <a:pPr>
              <a:spcBef>
                <a:spcPct val="50000"/>
              </a:spcBef>
            </a:pPr>
            <a:endParaRPr lang="en-US" b="0" dirty="0">
              <a:latin typeface="Papyrus"/>
            </a:endParaRPr>
          </a:p>
        </p:txBody>
      </p:sp>
      <p:sp>
        <p:nvSpPr>
          <p:cNvPr id="29702" name="Text Box 6"/>
          <p:cNvSpPr txBox="1">
            <a:spLocks noChangeArrowheads="1"/>
          </p:cNvSpPr>
          <p:nvPr/>
        </p:nvSpPr>
        <p:spPr bwMode="auto">
          <a:xfrm>
            <a:off x="1066800" y="1828800"/>
            <a:ext cx="6934200" cy="2720745"/>
          </a:xfrm>
          <a:prstGeom prst="rect">
            <a:avLst/>
          </a:prstGeom>
          <a:noFill/>
          <a:ln w="9525">
            <a:noFill/>
            <a:miter lim="800000"/>
            <a:headEnd/>
            <a:tailEnd/>
          </a:ln>
          <a:effectLst/>
        </p:spPr>
        <p:txBody>
          <a:bodyPr>
            <a:prstTxWarp prst="textNoShape">
              <a:avLst/>
            </a:prstTxWarp>
            <a:spAutoFit/>
          </a:bodyPr>
          <a:lstStyle/>
          <a:p>
            <a:pPr>
              <a:spcBef>
                <a:spcPct val="20000"/>
              </a:spcBef>
              <a:buFontTx/>
              <a:buChar char="•"/>
            </a:pPr>
            <a:r>
              <a:rPr lang="en-US" b="0" dirty="0">
                <a:latin typeface="Papyrus"/>
              </a:rPr>
              <a:t>Ice load history</a:t>
            </a:r>
          </a:p>
          <a:p>
            <a:pPr>
              <a:spcBef>
                <a:spcPct val="20000"/>
              </a:spcBef>
              <a:buFontTx/>
              <a:buChar char="•"/>
            </a:pPr>
            <a:r>
              <a:rPr lang="en-US" b="0" dirty="0" err="1">
                <a:latin typeface="Papyrus"/>
              </a:rPr>
              <a:t>Geomechanical</a:t>
            </a:r>
            <a:r>
              <a:rPr lang="en-US" b="0" dirty="0">
                <a:latin typeface="Papyrus"/>
              </a:rPr>
              <a:t> structure of region</a:t>
            </a:r>
          </a:p>
          <a:p>
            <a:pPr lvl="1">
              <a:spcBef>
                <a:spcPct val="20000"/>
              </a:spcBef>
              <a:buFontTx/>
              <a:buChar char="–"/>
            </a:pPr>
            <a:r>
              <a:rPr lang="en-US" b="0" dirty="0">
                <a:latin typeface="Papyrus"/>
              </a:rPr>
              <a:t> Mantle viscosity profile</a:t>
            </a:r>
          </a:p>
          <a:p>
            <a:pPr lvl="1">
              <a:spcBef>
                <a:spcPct val="20000"/>
              </a:spcBef>
              <a:buFontTx/>
              <a:buChar char="–"/>
            </a:pPr>
            <a:r>
              <a:rPr lang="en-US" b="0" dirty="0">
                <a:latin typeface="Papyrus"/>
              </a:rPr>
              <a:t> Lithosphere thickness</a:t>
            </a:r>
            <a:endParaRPr lang="en-US" sz="2800" b="0" dirty="0">
              <a:latin typeface="Papyrus"/>
            </a:endParaRPr>
          </a:p>
          <a:p>
            <a:pPr>
              <a:spcBef>
                <a:spcPct val="50000"/>
              </a:spcBef>
            </a:pPr>
            <a:endParaRPr lang="en-US" b="0" dirty="0">
              <a:latin typeface="Papyrus"/>
            </a:endParaRPr>
          </a:p>
        </p:txBody>
      </p:sp>
      <p:sp>
        <p:nvSpPr>
          <p:cNvPr id="29703" name="Text Box 7"/>
          <p:cNvSpPr txBox="1">
            <a:spLocks noChangeArrowheads="1"/>
          </p:cNvSpPr>
          <p:nvPr/>
        </p:nvSpPr>
        <p:spPr bwMode="auto">
          <a:xfrm>
            <a:off x="304800" y="3988475"/>
            <a:ext cx="5943600" cy="2031325"/>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b="0" dirty="0">
                <a:solidFill>
                  <a:srgbClr val="FF0000"/>
                </a:solidFill>
                <a:latin typeface="Papyrus"/>
              </a:rPr>
              <a:t>Ice load history reflects climate (and topography/tectonics?).</a:t>
            </a:r>
          </a:p>
          <a:p>
            <a:pPr>
              <a:spcBef>
                <a:spcPct val="50000"/>
              </a:spcBef>
            </a:pPr>
            <a:r>
              <a:rPr lang="en-US" b="0" dirty="0" err="1">
                <a:solidFill>
                  <a:srgbClr val="FF0000"/>
                </a:solidFill>
                <a:latin typeface="Papyrus"/>
              </a:rPr>
              <a:t>Geomechanical</a:t>
            </a:r>
            <a:r>
              <a:rPr lang="en-US" b="0" dirty="0">
                <a:solidFill>
                  <a:srgbClr val="FF0000"/>
                </a:solidFill>
                <a:latin typeface="Papyrus"/>
              </a:rPr>
              <a:t> structure reflects tectonic setting!</a:t>
            </a:r>
          </a:p>
        </p:txBody>
      </p:sp>
      <p:pic>
        <p:nvPicPr>
          <p:cNvPr id="6" name="Picture 2" descr="pgr cartoon"/>
          <p:cNvPicPr>
            <a:picLocks noChangeAspect="1" noChangeArrowheads="1"/>
          </p:cNvPicPr>
          <p:nvPr/>
        </p:nvPicPr>
        <p:blipFill>
          <a:blip r:embed="rId2"/>
          <a:srcRect/>
          <a:stretch>
            <a:fillRect/>
          </a:stretch>
        </p:blipFill>
        <p:spPr bwMode="auto">
          <a:xfrm>
            <a:off x="6400800" y="4876800"/>
            <a:ext cx="4470400" cy="3352800"/>
          </a:xfrm>
          <a:prstGeom prst="rect">
            <a:avLst/>
          </a:prstGeom>
          <a:noFill/>
        </p:spPr>
      </p:pic>
      <p:sp>
        <p:nvSpPr>
          <p:cNvPr id="7" name="Rectangle 6"/>
          <p:cNvSpPr/>
          <p:nvPr/>
        </p:nvSpPr>
        <p:spPr>
          <a:xfrm>
            <a:off x="8077200" y="4953000"/>
            <a:ext cx="12954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15" descr="fitzroy range"/>
          <p:cNvPicPr>
            <a:picLocks noChangeAspect="1" noChangeArrowheads="1"/>
          </p:cNvPicPr>
          <p:nvPr/>
        </p:nvPicPr>
        <p:blipFill>
          <a:blip r:embed="rId3"/>
          <a:srcRect/>
          <a:stretch>
            <a:fillRect/>
          </a:stretch>
        </p:blipFill>
        <p:spPr bwMode="auto">
          <a:xfrm>
            <a:off x="0" y="6029642"/>
            <a:ext cx="6400800" cy="9045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6E5CB3E-0513-A544-A280-BA3349CC3E90}" type="slidenum">
              <a:rPr lang="en-US" smtClean="0"/>
              <a:pPr>
                <a:defRPr/>
              </a:pPr>
              <a:t>27</a:t>
            </a:fld>
            <a:endParaRPr lang="en-US" dirty="0"/>
          </a:p>
        </p:txBody>
      </p:sp>
      <p:pic>
        <p:nvPicPr>
          <p:cNvPr id="4" name="Picture 3"/>
          <p:cNvPicPr>
            <a:picLocks noChangeAspect="1"/>
          </p:cNvPicPr>
          <p:nvPr/>
        </p:nvPicPr>
        <p:blipFill>
          <a:blip r:embed="rId2"/>
          <a:stretch>
            <a:fillRect/>
          </a:stretch>
        </p:blipFill>
        <p:spPr>
          <a:xfrm>
            <a:off x="762000" y="304800"/>
            <a:ext cx="7620000" cy="4826000"/>
          </a:xfrm>
          <a:prstGeom prst="rect">
            <a:avLst/>
          </a:prstGeom>
        </p:spPr>
      </p:pic>
      <p:sp>
        <p:nvSpPr>
          <p:cNvPr id="5" name="TextBox 4"/>
          <p:cNvSpPr txBox="1"/>
          <p:nvPr/>
        </p:nvSpPr>
        <p:spPr>
          <a:xfrm>
            <a:off x="0" y="5288340"/>
            <a:ext cx="9144000" cy="1569660"/>
          </a:xfrm>
          <a:prstGeom prst="rect">
            <a:avLst/>
          </a:prstGeom>
          <a:noFill/>
        </p:spPr>
        <p:txBody>
          <a:bodyPr wrap="square" rtlCol="0">
            <a:spAutoFit/>
          </a:bodyPr>
          <a:lstStyle/>
          <a:p>
            <a:r>
              <a:rPr lang="en-US" sz="2400" i="1" dirty="0" smtClean="0">
                <a:latin typeface="Papyrus"/>
              </a:rPr>
              <a:t>Raised beaches on </a:t>
            </a:r>
            <a:r>
              <a:rPr lang="en-US" sz="2400" i="1" dirty="0" err="1" smtClean="0">
                <a:latin typeface="Papyrus"/>
              </a:rPr>
              <a:t>Kongsøya</a:t>
            </a:r>
            <a:r>
              <a:rPr lang="en-US" sz="2400" i="1" dirty="0" smtClean="0">
                <a:latin typeface="Papyrus"/>
              </a:rPr>
              <a:t>, central-northern Barents Sea, where the highest marine limit on Svalbard occurs (110 </a:t>
            </a:r>
            <a:r>
              <a:rPr lang="en-US" sz="2400" i="1" dirty="0" err="1" smtClean="0">
                <a:latin typeface="Papyrus"/>
              </a:rPr>
              <a:t>m</a:t>
            </a:r>
            <a:r>
              <a:rPr lang="en-US" sz="2400" i="1" dirty="0" smtClean="0">
                <a:latin typeface="Papyrus"/>
              </a:rPr>
              <a:t> </a:t>
            </a:r>
            <a:r>
              <a:rPr lang="en-US" sz="2400" i="1" dirty="0" err="1" smtClean="0">
                <a:latin typeface="Papyrus"/>
              </a:rPr>
              <a:t>a.s.l</a:t>
            </a:r>
            <a:r>
              <a:rPr lang="en-US" sz="2400" i="1" dirty="0" smtClean="0">
                <a:latin typeface="Papyrus"/>
              </a:rPr>
              <a:t>.). The age of the marine limit is ca. 10,000 years. Photo: </a:t>
            </a:r>
            <a:r>
              <a:rPr lang="en-US" sz="2400" i="1" dirty="0" err="1" smtClean="0">
                <a:latin typeface="Papyrus"/>
              </a:rPr>
              <a:t>Ólafur</a:t>
            </a:r>
            <a:r>
              <a:rPr lang="en-US" sz="2400" i="1" dirty="0" smtClean="0">
                <a:latin typeface="Papyrus"/>
              </a:rPr>
              <a:t> </a:t>
            </a:r>
            <a:r>
              <a:rPr lang="en-US" sz="2400" i="1" dirty="0" err="1" smtClean="0">
                <a:latin typeface="Papyrus"/>
              </a:rPr>
              <a:t>Ingólfsson</a:t>
            </a:r>
            <a:r>
              <a:rPr lang="en-US" sz="2400" i="1" dirty="0" smtClean="0">
                <a:latin typeface="Papyrus"/>
              </a:rPr>
              <a:t>, 1991.</a:t>
            </a:r>
            <a:endParaRPr lang="en-US" sz="2400" dirty="0">
              <a:latin typeface="Papyru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6E5CB3E-0513-A544-A280-BA3349CC3E90}" type="slidenum">
              <a:rPr lang="en-US" smtClean="0"/>
              <a:pPr>
                <a:defRPr/>
              </a:pPr>
              <a:t>28</a:t>
            </a:fld>
            <a:endParaRPr lang="en-US" dirty="0"/>
          </a:p>
        </p:txBody>
      </p:sp>
      <p:pic>
        <p:nvPicPr>
          <p:cNvPr id="4" name="Picture 3"/>
          <p:cNvPicPr>
            <a:picLocks noChangeAspect="1"/>
          </p:cNvPicPr>
          <p:nvPr/>
        </p:nvPicPr>
        <p:blipFill>
          <a:blip r:embed="rId2"/>
          <a:stretch>
            <a:fillRect/>
          </a:stretch>
        </p:blipFill>
        <p:spPr>
          <a:xfrm>
            <a:off x="1511300" y="2324100"/>
            <a:ext cx="6121400" cy="22098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3" name="Picture 3" descr="C:\Documents and Settings\Bob\Desktop\forebulge.jpg"/>
          <p:cNvPicPr>
            <a:picLocks noChangeAspect="1" noChangeArrowheads="1"/>
          </p:cNvPicPr>
          <p:nvPr/>
        </p:nvPicPr>
        <p:blipFill>
          <a:blip r:embed="rId2"/>
          <a:srcRect/>
          <a:stretch>
            <a:fillRect/>
          </a:stretch>
        </p:blipFill>
        <p:spPr bwMode="auto">
          <a:xfrm>
            <a:off x="76200" y="0"/>
            <a:ext cx="6248400" cy="3440113"/>
          </a:xfrm>
          <a:prstGeom prst="rect">
            <a:avLst/>
          </a:prstGeom>
          <a:noFill/>
        </p:spPr>
      </p:pic>
      <p:pic>
        <p:nvPicPr>
          <p:cNvPr id="46084" name="Picture 4" descr="C:\Documents and Settings\Bob\Desktop\lithos load flexure.jpg"/>
          <p:cNvPicPr>
            <a:picLocks noChangeAspect="1" noChangeArrowheads="1"/>
          </p:cNvPicPr>
          <p:nvPr/>
        </p:nvPicPr>
        <p:blipFill>
          <a:blip r:embed="rId3"/>
          <a:srcRect/>
          <a:stretch>
            <a:fillRect/>
          </a:stretch>
        </p:blipFill>
        <p:spPr bwMode="auto">
          <a:xfrm>
            <a:off x="3124200" y="2955925"/>
            <a:ext cx="6019800" cy="3902075"/>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a:defRPr/>
            </a:pPr>
            <a:fld id="{96EE4530-C65F-E242-A052-25F546952E13}" type="slidenum">
              <a:rPr lang="en-US"/>
              <a:pPr>
                <a:defRPr/>
              </a:pPr>
              <a:t>3</a:t>
            </a:fld>
            <a:endParaRPr lang="en-US"/>
          </a:p>
        </p:txBody>
      </p:sp>
      <p:pic>
        <p:nvPicPr>
          <p:cNvPr id="211971" name="Picture 2" descr="sumatra_gps"/>
          <p:cNvPicPr>
            <a:picLocks noChangeAspect="1" noChangeArrowheads="1"/>
          </p:cNvPicPr>
          <p:nvPr/>
        </p:nvPicPr>
        <p:blipFill>
          <a:blip r:embed="rId2"/>
          <a:srcRect/>
          <a:stretch>
            <a:fillRect/>
          </a:stretch>
        </p:blipFill>
        <p:spPr bwMode="auto">
          <a:xfrm>
            <a:off x="533400" y="685800"/>
            <a:ext cx="4733925" cy="5353050"/>
          </a:xfrm>
          <a:prstGeom prst="rect">
            <a:avLst/>
          </a:prstGeom>
          <a:noFill/>
          <a:ln w="9525">
            <a:noFill/>
            <a:miter lim="800000"/>
            <a:headEnd/>
            <a:tailEnd/>
          </a:ln>
        </p:spPr>
      </p:pic>
      <p:sp>
        <p:nvSpPr>
          <p:cNvPr id="211972" name="Text Box 3"/>
          <p:cNvSpPr txBox="1">
            <a:spLocks noChangeArrowheads="1"/>
          </p:cNvSpPr>
          <p:nvPr/>
        </p:nvSpPr>
        <p:spPr bwMode="auto">
          <a:xfrm>
            <a:off x="76200" y="6553200"/>
            <a:ext cx="3733800" cy="228600"/>
          </a:xfrm>
          <a:prstGeom prst="rect">
            <a:avLst/>
          </a:prstGeom>
          <a:noFill/>
          <a:ln w="9525">
            <a:noFill/>
            <a:miter lim="800000"/>
            <a:headEnd/>
            <a:tailEnd/>
          </a:ln>
        </p:spPr>
        <p:txBody>
          <a:bodyPr>
            <a:prstTxWarp prst="textNoShape">
              <a:avLst/>
            </a:prstTxWarp>
            <a:spAutoFit/>
          </a:bodyPr>
          <a:lstStyle/>
          <a:p>
            <a:pPr algn="l">
              <a:spcBef>
                <a:spcPct val="50000"/>
              </a:spcBef>
            </a:pPr>
            <a:r>
              <a:rPr lang="en-US" sz="900" dirty="0">
                <a:latin typeface="Papyrus" charset="0"/>
                <a:ea typeface="Papyrus"/>
                <a:cs typeface="Papyrus"/>
              </a:rPr>
              <a:t>From McCaffrey, http://www.rpi.edu/~mccafr/sumatra04/</a:t>
            </a:r>
          </a:p>
        </p:txBody>
      </p:sp>
      <p:sp>
        <p:nvSpPr>
          <p:cNvPr id="211973" name="Text Box 4"/>
          <p:cNvSpPr txBox="1">
            <a:spLocks noChangeArrowheads="1"/>
          </p:cNvSpPr>
          <p:nvPr/>
        </p:nvSpPr>
        <p:spPr bwMode="auto">
          <a:xfrm>
            <a:off x="5410200" y="1143000"/>
            <a:ext cx="3733800" cy="2655888"/>
          </a:xfrm>
          <a:prstGeom prst="rect">
            <a:avLst/>
          </a:prstGeom>
          <a:noFill/>
          <a:ln w="9525">
            <a:noFill/>
            <a:miter lim="800000"/>
            <a:headEnd/>
            <a:tailEnd/>
          </a:ln>
        </p:spPr>
        <p:txBody>
          <a:bodyPr>
            <a:prstTxWarp prst="textNoShape">
              <a:avLst/>
            </a:prstTxWarp>
            <a:spAutoFit/>
          </a:bodyPr>
          <a:lstStyle/>
          <a:p>
            <a:pPr>
              <a:spcBef>
                <a:spcPct val="50000"/>
              </a:spcBef>
            </a:pPr>
            <a:r>
              <a:rPr lang="en-US" b="0" dirty="0">
                <a:latin typeface="Papyrus" charset="0"/>
                <a:ea typeface="Papyrus"/>
                <a:cs typeface="Papyrus"/>
              </a:rPr>
              <a:t>Oblique subduction in Sumatra</a:t>
            </a:r>
          </a:p>
          <a:p>
            <a:pPr>
              <a:spcBef>
                <a:spcPct val="50000"/>
              </a:spcBef>
            </a:pPr>
            <a:endParaRPr lang="en-US" b="0" dirty="0">
              <a:latin typeface="Papyrus" charset="0"/>
              <a:ea typeface="Papyrus"/>
              <a:cs typeface="Papyrus"/>
            </a:endParaRPr>
          </a:p>
          <a:p>
            <a:pPr>
              <a:spcBef>
                <a:spcPct val="50000"/>
              </a:spcBef>
            </a:pPr>
            <a:r>
              <a:rPr lang="en-US" b="0" dirty="0">
                <a:latin typeface="Papyrus" charset="0"/>
                <a:ea typeface="Papyrus"/>
                <a:cs typeface="Papyrus"/>
              </a:rPr>
              <a:t>Strain partitioning poster child.</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130" name="Picture 2" descr="C:\Documents and Settings\Bob\Desktop\pgr vs time.gif"/>
          <p:cNvPicPr>
            <a:picLocks noChangeAspect="1" noChangeArrowheads="1"/>
          </p:cNvPicPr>
          <p:nvPr/>
        </p:nvPicPr>
        <p:blipFill>
          <a:blip r:embed="rId2"/>
          <a:srcRect/>
          <a:stretch>
            <a:fillRect/>
          </a:stretch>
        </p:blipFill>
        <p:spPr bwMode="auto">
          <a:xfrm>
            <a:off x="762000" y="381000"/>
            <a:ext cx="7848600" cy="6088063"/>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1074" name="Picture 2" descr="ageglobe"/>
          <p:cNvPicPr>
            <a:picLocks noChangeAspect="1" noChangeArrowheads="1"/>
          </p:cNvPicPr>
          <p:nvPr/>
        </p:nvPicPr>
        <p:blipFill>
          <a:blip r:embed="rId2"/>
          <a:srcRect/>
          <a:stretch>
            <a:fillRect/>
          </a:stretch>
        </p:blipFill>
        <p:spPr bwMode="auto">
          <a:xfrm>
            <a:off x="1041400" y="1997075"/>
            <a:ext cx="7059613" cy="4784725"/>
          </a:xfrm>
          <a:prstGeom prst="rect">
            <a:avLst/>
          </a:prstGeom>
          <a:noFill/>
        </p:spPr>
      </p:pic>
      <p:sp>
        <p:nvSpPr>
          <p:cNvPr id="131079" name="Rectangle 7"/>
          <p:cNvSpPr>
            <a:spLocks noChangeArrowheads="1"/>
          </p:cNvSpPr>
          <p:nvPr/>
        </p:nvSpPr>
        <p:spPr bwMode="auto">
          <a:xfrm>
            <a:off x="6401005" y="6491288"/>
            <a:ext cx="2606265" cy="369332"/>
          </a:xfrm>
          <a:prstGeom prst="rect">
            <a:avLst/>
          </a:prstGeom>
          <a:noFill/>
          <a:ln w="9525">
            <a:noFill/>
            <a:miter lim="800000"/>
            <a:headEnd/>
            <a:tailEnd/>
          </a:ln>
          <a:effectLst/>
        </p:spPr>
        <p:txBody>
          <a:bodyPr wrap="none">
            <a:prstTxWarp prst="textNoShape">
              <a:avLst/>
            </a:prstTxWarp>
            <a:spAutoFit/>
          </a:bodyPr>
          <a:lstStyle/>
          <a:p>
            <a:r>
              <a:rPr lang="en-US" sz="1800" b="0" dirty="0">
                <a:solidFill>
                  <a:schemeClr val="tx2"/>
                </a:solidFill>
                <a:latin typeface="Papyrus"/>
              </a:rPr>
              <a:t>(after Muller et al, 1997)</a:t>
            </a:r>
          </a:p>
        </p:txBody>
      </p:sp>
      <p:sp>
        <p:nvSpPr>
          <p:cNvPr id="131080" name="Text Box 8"/>
          <p:cNvSpPr txBox="1">
            <a:spLocks noChangeArrowheads="1"/>
          </p:cNvSpPr>
          <p:nvPr/>
        </p:nvSpPr>
        <p:spPr bwMode="auto">
          <a:xfrm>
            <a:off x="0" y="0"/>
            <a:ext cx="9144000" cy="203132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0" dirty="0">
                <a:solidFill>
                  <a:schemeClr val="tx2"/>
                </a:solidFill>
                <a:latin typeface="Papyrus"/>
              </a:rPr>
              <a:t>Oceanic </a:t>
            </a:r>
            <a:r>
              <a:rPr lang="en-US" b="0" dirty="0" err="1">
                <a:solidFill>
                  <a:schemeClr val="tx2"/>
                </a:solidFill>
                <a:latin typeface="Papyrus"/>
              </a:rPr>
              <a:t>Geomechanical</a:t>
            </a:r>
            <a:r>
              <a:rPr lang="en-US" b="0" dirty="0">
                <a:solidFill>
                  <a:schemeClr val="tx2"/>
                </a:solidFill>
                <a:latin typeface="Papyrus"/>
              </a:rPr>
              <a:t> structure</a:t>
            </a:r>
          </a:p>
          <a:p>
            <a:pPr algn="ctr">
              <a:spcBef>
                <a:spcPct val="50000"/>
              </a:spcBef>
            </a:pPr>
            <a:r>
              <a:rPr lang="en-US" b="0" dirty="0">
                <a:solidFill>
                  <a:schemeClr val="tx2"/>
                </a:solidFill>
                <a:latin typeface="Papyrus"/>
              </a:rPr>
              <a:t>varies simply with age of Seafloor</a:t>
            </a:r>
            <a:br>
              <a:rPr lang="en-US" b="0" dirty="0">
                <a:solidFill>
                  <a:schemeClr val="tx2"/>
                </a:solidFill>
                <a:latin typeface="Papyrus"/>
              </a:rPr>
            </a:br>
            <a:r>
              <a:rPr lang="en-US" b="0" dirty="0">
                <a:solidFill>
                  <a:schemeClr val="tx2"/>
                </a:solidFill>
                <a:latin typeface="Papyrus"/>
              </a:rPr>
              <a:t>Young – thin lithosphere and hot, low viscosity mantle</a:t>
            </a:r>
            <a:br>
              <a:rPr lang="en-US" b="0" dirty="0">
                <a:solidFill>
                  <a:schemeClr val="tx2"/>
                </a:solidFill>
                <a:latin typeface="Papyrus"/>
              </a:rPr>
            </a:br>
            <a:r>
              <a:rPr lang="en-US" b="0" dirty="0">
                <a:solidFill>
                  <a:schemeClr val="tx2"/>
                </a:solidFill>
                <a:latin typeface="Papyrus"/>
              </a:rPr>
              <a:t>Old – thick lithosphere and cold, higher viscosity mantle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0"/>
            <a:ext cx="9144000" cy="838200"/>
          </a:xfrm>
        </p:spPr>
        <p:txBody>
          <a:bodyPr>
            <a:noAutofit/>
          </a:bodyPr>
          <a:lstStyle/>
          <a:p>
            <a:pPr algn="ctr"/>
            <a:r>
              <a:rPr lang="en-US" sz="3200" dirty="0">
                <a:solidFill>
                  <a:schemeClr val="tx1"/>
                </a:solidFill>
                <a:latin typeface="Papyrus"/>
              </a:rPr>
              <a:t>Continental </a:t>
            </a:r>
            <a:r>
              <a:rPr lang="en-US" sz="3200" dirty="0" err="1">
                <a:solidFill>
                  <a:schemeClr val="tx1"/>
                </a:solidFill>
                <a:latin typeface="Papyrus"/>
              </a:rPr>
              <a:t>Geomechanical</a:t>
            </a:r>
            <a:r>
              <a:rPr lang="en-US" sz="3200" dirty="0">
                <a:solidFill>
                  <a:schemeClr val="tx1"/>
                </a:solidFill>
                <a:latin typeface="Papyrus"/>
              </a:rPr>
              <a:t> structure</a:t>
            </a:r>
          </a:p>
        </p:txBody>
      </p:sp>
      <p:sp>
        <p:nvSpPr>
          <p:cNvPr id="33795" name="Text Box 3"/>
          <p:cNvSpPr txBox="1">
            <a:spLocks noChangeArrowheads="1"/>
          </p:cNvSpPr>
          <p:nvPr/>
        </p:nvSpPr>
        <p:spPr bwMode="auto">
          <a:xfrm>
            <a:off x="0" y="1026378"/>
            <a:ext cx="9144000" cy="5755422"/>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3200" b="0" dirty="0">
                <a:latin typeface="Papyrus"/>
              </a:rPr>
              <a:t>Varies between two global extremes:</a:t>
            </a:r>
          </a:p>
          <a:p>
            <a:pPr>
              <a:spcBef>
                <a:spcPct val="50000"/>
              </a:spcBef>
            </a:pPr>
            <a:r>
              <a:rPr lang="en-US" sz="3200" b="0" dirty="0">
                <a:latin typeface="Papyrus"/>
              </a:rPr>
              <a:t>    </a:t>
            </a:r>
            <a:r>
              <a:rPr lang="en-US" sz="3200" b="0" dirty="0" err="1">
                <a:solidFill>
                  <a:srgbClr val="3366FF"/>
                </a:solidFill>
                <a:latin typeface="Papyrus"/>
              </a:rPr>
              <a:t>Fennoscandian</a:t>
            </a:r>
            <a:r>
              <a:rPr lang="en-US" sz="3200" b="0" dirty="0">
                <a:solidFill>
                  <a:srgbClr val="3366FF"/>
                </a:solidFill>
                <a:latin typeface="Papyrus"/>
              </a:rPr>
              <a:t> (Stable Craton) </a:t>
            </a:r>
          </a:p>
          <a:p>
            <a:pPr>
              <a:spcBef>
                <a:spcPct val="50000"/>
              </a:spcBef>
            </a:pPr>
            <a:r>
              <a:rPr lang="en-US" sz="3200" b="0" dirty="0">
                <a:latin typeface="Papyrus"/>
              </a:rPr>
              <a:t>	Lithosphere thickness  &gt; 75 km</a:t>
            </a:r>
          </a:p>
          <a:p>
            <a:pPr>
              <a:spcBef>
                <a:spcPct val="50000"/>
              </a:spcBef>
            </a:pPr>
            <a:r>
              <a:rPr lang="en-US" sz="3200" b="0" dirty="0">
                <a:latin typeface="Papyrus"/>
              </a:rPr>
              <a:t>	U Mantle viscosity        &gt; 5 </a:t>
            </a:r>
            <a:r>
              <a:rPr lang="en-US" sz="3200" b="0" dirty="0" err="1">
                <a:latin typeface="Papyrus"/>
              </a:rPr>
              <a:t>x</a:t>
            </a:r>
            <a:r>
              <a:rPr lang="en-US" sz="3200" b="0" dirty="0">
                <a:latin typeface="Papyrus"/>
              </a:rPr>
              <a:t> 10</a:t>
            </a:r>
            <a:r>
              <a:rPr lang="en-US" sz="3200" b="0" baseline="30000" dirty="0">
                <a:latin typeface="Papyrus"/>
              </a:rPr>
              <a:t>20</a:t>
            </a:r>
            <a:r>
              <a:rPr lang="en-US" sz="3200" b="0" dirty="0">
                <a:latin typeface="Papyrus"/>
              </a:rPr>
              <a:t>  Pa </a:t>
            </a:r>
            <a:r>
              <a:rPr lang="en-US" sz="3200" b="0" dirty="0" err="1">
                <a:latin typeface="Papyrus"/>
              </a:rPr>
              <a:t>s</a:t>
            </a:r>
            <a:r>
              <a:rPr lang="en-US" sz="3200" b="0" dirty="0">
                <a:latin typeface="Papyrus"/>
              </a:rPr>
              <a:t>   </a:t>
            </a:r>
          </a:p>
          <a:p>
            <a:pPr>
              <a:spcBef>
                <a:spcPct val="50000"/>
              </a:spcBef>
            </a:pPr>
            <a:r>
              <a:rPr lang="en-US" sz="3200" b="0" dirty="0">
                <a:latin typeface="Papyrus"/>
              </a:rPr>
              <a:t>	L Mantle viscosity         ~  10</a:t>
            </a:r>
            <a:r>
              <a:rPr lang="en-US" sz="3200" b="0" baseline="30000" dirty="0">
                <a:latin typeface="Papyrus"/>
              </a:rPr>
              <a:t>22</a:t>
            </a:r>
            <a:r>
              <a:rPr lang="en-US" sz="3200" b="0" dirty="0">
                <a:latin typeface="Papyrus"/>
              </a:rPr>
              <a:t>  Pa </a:t>
            </a:r>
            <a:r>
              <a:rPr lang="en-US" sz="3200" b="0" dirty="0" err="1">
                <a:latin typeface="Papyrus"/>
              </a:rPr>
              <a:t>s</a:t>
            </a:r>
            <a:endParaRPr lang="en-US" sz="3200" b="0" dirty="0">
              <a:latin typeface="Papyrus"/>
            </a:endParaRPr>
          </a:p>
          <a:p>
            <a:pPr>
              <a:spcBef>
                <a:spcPct val="50000"/>
              </a:spcBef>
            </a:pPr>
            <a:r>
              <a:rPr lang="en-US" sz="3200" b="0" dirty="0">
                <a:latin typeface="Papyrus"/>
              </a:rPr>
              <a:t>    </a:t>
            </a:r>
            <a:r>
              <a:rPr lang="en-US" sz="3200" b="0" dirty="0">
                <a:solidFill>
                  <a:srgbClr val="FF0000"/>
                </a:solidFill>
                <a:latin typeface="Papyrus"/>
              </a:rPr>
              <a:t>Basin and Range / Iceland/Other</a:t>
            </a:r>
          </a:p>
          <a:p>
            <a:pPr>
              <a:spcBef>
                <a:spcPct val="50000"/>
              </a:spcBef>
            </a:pPr>
            <a:r>
              <a:rPr lang="en-US" sz="3200" b="0" dirty="0">
                <a:latin typeface="Papyrus"/>
              </a:rPr>
              <a:t>	Lithospheric thickness   ~ 10 km</a:t>
            </a:r>
          </a:p>
          <a:p>
            <a:pPr>
              <a:spcBef>
                <a:spcPct val="50000"/>
              </a:spcBef>
            </a:pPr>
            <a:r>
              <a:rPr lang="en-US" sz="3200" b="0" dirty="0">
                <a:latin typeface="Papyrus"/>
              </a:rPr>
              <a:t>	U Mantle viscosity          &lt; 1 </a:t>
            </a:r>
            <a:r>
              <a:rPr lang="en-US" sz="3200" b="0" dirty="0" err="1">
                <a:latin typeface="Papyrus"/>
              </a:rPr>
              <a:t>x</a:t>
            </a:r>
            <a:r>
              <a:rPr lang="en-US" sz="3200" b="0" dirty="0">
                <a:latin typeface="Papyrus"/>
              </a:rPr>
              <a:t> 10</a:t>
            </a:r>
            <a:r>
              <a:rPr lang="en-US" sz="3200" b="0" baseline="30000" dirty="0">
                <a:latin typeface="Papyrus"/>
              </a:rPr>
              <a:t>19</a:t>
            </a:r>
            <a:r>
              <a:rPr lang="en-US" sz="3200" b="0" dirty="0">
                <a:latin typeface="Papyrus"/>
              </a:rPr>
              <a:t>  Pa </a:t>
            </a:r>
            <a:r>
              <a:rPr lang="en-US" sz="3200" b="0" dirty="0" err="1" smtClean="0">
                <a:latin typeface="Papyrus"/>
              </a:rPr>
              <a:t>s</a:t>
            </a:r>
            <a:endParaRPr lang="en-US" sz="3200" b="0" dirty="0">
              <a:latin typeface="Papyru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33</a:t>
            </a:fld>
            <a:endParaRPr lang="en-US"/>
          </a:p>
        </p:txBody>
      </p:sp>
      <p:sp>
        <p:nvSpPr>
          <p:cNvPr id="4" name="TextBox 3"/>
          <p:cNvSpPr txBox="1"/>
          <p:nvPr/>
        </p:nvSpPr>
        <p:spPr>
          <a:xfrm>
            <a:off x="0" y="685800"/>
            <a:ext cx="2819400" cy="1077218"/>
          </a:xfrm>
          <a:prstGeom prst="rect">
            <a:avLst/>
          </a:prstGeom>
          <a:noFill/>
        </p:spPr>
        <p:txBody>
          <a:bodyPr wrap="square" rtlCol="0">
            <a:spAutoFit/>
          </a:bodyPr>
          <a:lstStyle/>
          <a:p>
            <a:r>
              <a:rPr lang="en-US" sz="3200" b="0" dirty="0" smtClean="0">
                <a:latin typeface="Papyrus"/>
              </a:rPr>
              <a:t>PGR North America</a:t>
            </a:r>
            <a:endParaRPr lang="en-US" sz="3200" b="0" dirty="0">
              <a:latin typeface="Papyrus"/>
            </a:endParaRPr>
          </a:p>
        </p:txBody>
      </p:sp>
      <p:pic>
        <p:nvPicPr>
          <p:cNvPr id="6" name="Picture 5"/>
          <p:cNvPicPr>
            <a:picLocks noChangeAspect="1"/>
          </p:cNvPicPr>
          <p:nvPr/>
        </p:nvPicPr>
        <p:blipFill>
          <a:blip r:embed="rId2"/>
          <a:stretch>
            <a:fillRect/>
          </a:stretch>
        </p:blipFill>
        <p:spPr>
          <a:xfrm>
            <a:off x="2857500" y="158750"/>
            <a:ext cx="6057900" cy="6540500"/>
          </a:xfrm>
          <a:prstGeom prst="rect">
            <a:avLst/>
          </a:prstGeom>
        </p:spPr>
      </p:pic>
      <p:sp>
        <p:nvSpPr>
          <p:cNvPr id="7" name="TextBox 6"/>
          <p:cNvSpPr txBox="1"/>
          <p:nvPr/>
        </p:nvSpPr>
        <p:spPr>
          <a:xfrm>
            <a:off x="0" y="6581001"/>
            <a:ext cx="1752600" cy="276999"/>
          </a:xfrm>
          <a:prstGeom prst="rect">
            <a:avLst/>
          </a:prstGeom>
          <a:noFill/>
        </p:spPr>
        <p:txBody>
          <a:bodyPr wrap="square" rtlCol="0">
            <a:spAutoFit/>
          </a:bodyPr>
          <a:lstStyle/>
          <a:p>
            <a:r>
              <a:rPr lang="en-US" sz="1200" dirty="0" err="1" smtClean="0">
                <a:latin typeface="Papyrus"/>
              </a:rPr>
              <a:t>Sella</a:t>
            </a:r>
            <a:r>
              <a:rPr lang="en-US" sz="1200" dirty="0" smtClean="0">
                <a:latin typeface="Papyrus"/>
              </a:rPr>
              <a:t> et al., 2007</a:t>
            </a:r>
            <a:endParaRPr lang="en-US" sz="1200" dirty="0">
              <a:latin typeface="Papyru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6194" name="Picture 2" descr="11"/>
          <p:cNvPicPr>
            <a:picLocks noChangeAspect="1" noChangeArrowheads="1"/>
          </p:cNvPicPr>
          <p:nvPr/>
        </p:nvPicPr>
        <p:blipFill>
          <a:blip r:embed="rId2"/>
          <a:srcRect/>
          <a:stretch>
            <a:fillRect/>
          </a:stretch>
        </p:blipFill>
        <p:spPr bwMode="auto">
          <a:xfrm>
            <a:off x="4724400" y="3657600"/>
            <a:ext cx="4370388" cy="5410200"/>
          </a:xfrm>
          <a:prstGeom prst="rect">
            <a:avLst/>
          </a:prstGeom>
          <a:noFill/>
        </p:spPr>
      </p:pic>
      <p:pic>
        <p:nvPicPr>
          <p:cNvPr id="136195" name="Picture 3" descr="10"/>
          <p:cNvPicPr>
            <a:picLocks noChangeAspect="1" noChangeArrowheads="1"/>
          </p:cNvPicPr>
          <p:nvPr/>
        </p:nvPicPr>
        <p:blipFill>
          <a:blip r:embed="rId3"/>
          <a:srcRect/>
          <a:stretch>
            <a:fillRect/>
          </a:stretch>
        </p:blipFill>
        <p:spPr bwMode="auto">
          <a:xfrm>
            <a:off x="381000" y="3733800"/>
            <a:ext cx="4267200" cy="4014788"/>
          </a:xfrm>
          <a:prstGeom prst="rect">
            <a:avLst/>
          </a:prstGeom>
          <a:noFill/>
        </p:spPr>
      </p:pic>
      <p:sp>
        <p:nvSpPr>
          <p:cNvPr id="136198" name="Text Box 6"/>
          <p:cNvSpPr txBox="1">
            <a:spLocks noChangeArrowheads="1"/>
          </p:cNvSpPr>
          <p:nvPr/>
        </p:nvSpPr>
        <p:spPr bwMode="auto">
          <a:xfrm>
            <a:off x="381000" y="5867400"/>
            <a:ext cx="4114800" cy="523220"/>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b="0">
              <a:latin typeface="Papyrus"/>
            </a:endParaRPr>
          </a:p>
        </p:txBody>
      </p:sp>
      <p:sp>
        <p:nvSpPr>
          <p:cNvPr id="136199" name="Rectangle 7"/>
          <p:cNvSpPr>
            <a:spLocks noChangeArrowheads="1"/>
          </p:cNvSpPr>
          <p:nvPr/>
        </p:nvSpPr>
        <p:spPr bwMode="auto">
          <a:xfrm>
            <a:off x="381000" y="6705600"/>
            <a:ext cx="4343400" cy="9144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b="0">
              <a:latin typeface="Papyrus"/>
            </a:endParaRPr>
          </a:p>
        </p:txBody>
      </p:sp>
      <p:sp>
        <p:nvSpPr>
          <p:cNvPr id="136204" name="Rectangle 12"/>
          <p:cNvSpPr>
            <a:spLocks noChangeArrowheads="1"/>
          </p:cNvSpPr>
          <p:nvPr/>
        </p:nvSpPr>
        <p:spPr bwMode="auto">
          <a:xfrm>
            <a:off x="4724400" y="6400800"/>
            <a:ext cx="4038600" cy="23622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136211" name="Rectangle 19"/>
          <p:cNvSpPr>
            <a:spLocks noChangeArrowheads="1"/>
          </p:cNvSpPr>
          <p:nvPr/>
        </p:nvSpPr>
        <p:spPr bwMode="auto">
          <a:xfrm>
            <a:off x="4630613" y="6400800"/>
            <a:ext cx="1503612" cy="276999"/>
          </a:xfrm>
          <a:prstGeom prst="rect">
            <a:avLst/>
          </a:prstGeom>
          <a:noFill/>
          <a:ln w="9525">
            <a:noFill/>
            <a:miter lim="800000"/>
            <a:headEnd/>
            <a:tailEnd/>
          </a:ln>
          <a:effectLst/>
        </p:spPr>
        <p:txBody>
          <a:bodyPr wrap="none">
            <a:prstTxWarp prst="textNoShape">
              <a:avLst/>
            </a:prstTxWarp>
            <a:spAutoFit/>
          </a:bodyPr>
          <a:lstStyle/>
          <a:p>
            <a:r>
              <a:rPr lang="en-US" sz="1200" b="0" dirty="0" err="1">
                <a:latin typeface="Papyrus"/>
              </a:rPr>
              <a:t>Sigmundsson</a:t>
            </a:r>
            <a:r>
              <a:rPr lang="en-US" sz="1200" b="0" dirty="0">
                <a:latin typeface="Papyrus"/>
              </a:rPr>
              <a:t> (1991)</a:t>
            </a:r>
          </a:p>
        </p:txBody>
      </p:sp>
      <p:sp>
        <p:nvSpPr>
          <p:cNvPr id="136214" name="Text Box 22"/>
          <p:cNvSpPr txBox="1">
            <a:spLocks noChangeArrowheads="1"/>
          </p:cNvSpPr>
          <p:nvPr/>
        </p:nvSpPr>
        <p:spPr bwMode="auto">
          <a:xfrm>
            <a:off x="0" y="1905000"/>
            <a:ext cx="9144000" cy="1801812"/>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b="0" dirty="0">
                <a:latin typeface="Papyrus"/>
              </a:rPr>
              <a:t>• </a:t>
            </a:r>
            <a:r>
              <a:rPr lang="en-US" sz="2800" b="0" dirty="0">
                <a:latin typeface="Papyrus"/>
              </a:rPr>
              <a:t>PGR in Iceland was completed in 1000 yrs</a:t>
            </a:r>
          </a:p>
          <a:p>
            <a:pPr>
              <a:spcBef>
                <a:spcPct val="50000"/>
              </a:spcBef>
            </a:pPr>
            <a:r>
              <a:rPr lang="en-US" sz="2800" b="0" dirty="0">
                <a:latin typeface="Papyrus"/>
              </a:rPr>
              <a:t>	- U Mantle viscosity   &lt; 1 </a:t>
            </a:r>
            <a:r>
              <a:rPr lang="en-US" sz="2800" b="0" dirty="0" err="1">
                <a:latin typeface="Papyrus"/>
              </a:rPr>
              <a:t>x</a:t>
            </a:r>
            <a:r>
              <a:rPr lang="en-US" sz="2800" b="0" dirty="0">
                <a:latin typeface="Papyrus"/>
              </a:rPr>
              <a:t> 10</a:t>
            </a:r>
            <a:r>
              <a:rPr lang="en-US" sz="2800" b="0" baseline="30000" dirty="0">
                <a:latin typeface="Papyrus"/>
              </a:rPr>
              <a:t>19</a:t>
            </a:r>
            <a:r>
              <a:rPr lang="en-US" sz="2800" b="0" dirty="0">
                <a:latin typeface="Papyrus"/>
              </a:rPr>
              <a:t>  Pa </a:t>
            </a:r>
            <a:r>
              <a:rPr lang="en-US" sz="2800" b="0" dirty="0" err="1">
                <a:latin typeface="Papyrus"/>
              </a:rPr>
              <a:t>s</a:t>
            </a:r>
            <a:r>
              <a:rPr lang="en-US" sz="2800" b="0" dirty="0">
                <a:latin typeface="Papyrus"/>
              </a:rPr>
              <a:t> </a:t>
            </a:r>
          </a:p>
          <a:p>
            <a:pPr>
              <a:spcBef>
                <a:spcPct val="50000"/>
              </a:spcBef>
            </a:pPr>
            <a:r>
              <a:rPr lang="en-US" b="0" dirty="0">
                <a:latin typeface="Papyrus"/>
              </a:rPr>
              <a:t>• </a:t>
            </a:r>
            <a:r>
              <a:rPr lang="en-US" sz="2800" b="0" dirty="0">
                <a:latin typeface="Papyrus"/>
              </a:rPr>
              <a:t>Compare to </a:t>
            </a:r>
            <a:r>
              <a:rPr lang="en-US" sz="2800" b="0" dirty="0" err="1">
                <a:latin typeface="Papyrus"/>
              </a:rPr>
              <a:t>Fennoscandia</a:t>
            </a:r>
            <a:r>
              <a:rPr lang="en-US" sz="2800" b="0" dirty="0">
                <a:latin typeface="Papyrus"/>
              </a:rPr>
              <a:t> – PGR still occurring.</a:t>
            </a:r>
          </a:p>
        </p:txBody>
      </p:sp>
      <p:sp>
        <p:nvSpPr>
          <p:cNvPr id="136216" name="Rectangle 24"/>
          <p:cNvSpPr>
            <a:spLocks noChangeArrowheads="1"/>
          </p:cNvSpPr>
          <p:nvPr/>
        </p:nvSpPr>
        <p:spPr bwMode="auto">
          <a:xfrm>
            <a:off x="-152400" y="152400"/>
            <a:ext cx="9296400" cy="838200"/>
          </a:xfrm>
          <a:prstGeom prst="rect">
            <a:avLst/>
          </a:prstGeom>
          <a:noFill/>
          <a:ln w="9525">
            <a:noFill/>
            <a:miter lim="800000"/>
            <a:headEnd/>
            <a:tailEnd/>
          </a:ln>
          <a:effectLst/>
        </p:spPr>
        <p:txBody>
          <a:bodyPr anchor="ctr">
            <a:prstTxWarp prst="textNoShape">
              <a:avLst/>
            </a:prstTxWarp>
          </a:bodyPr>
          <a:lstStyle/>
          <a:p>
            <a:pPr algn="ctr"/>
            <a:r>
              <a:rPr lang="en-US" sz="3200" b="0" dirty="0">
                <a:latin typeface="Papyrus"/>
              </a:rPr>
              <a:t>PGR in Iceland (young oceanic structure)</a:t>
            </a:r>
          </a:p>
        </p:txBody>
      </p:sp>
      <p:sp>
        <p:nvSpPr>
          <p:cNvPr id="136217" name="Text Box 25"/>
          <p:cNvSpPr txBox="1">
            <a:spLocks noChangeArrowheads="1"/>
          </p:cNvSpPr>
          <p:nvPr/>
        </p:nvSpPr>
        <p:spPr bwMode="auto">
          <a:xfrm>
            <a:off x="0" y="1143000"/>
            <a:ext cx="9144000" cy="523220"/>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800" b="0" dirty="0">
                <a:latin typeface="Papyrus"/>
              </a:rPr>
              <a:t>•</a:t>
            </a:r>
            <a:r>
              <a:rPr lang="en-US" sz="2800" b="0" dirty="0" err="1">
                <a:latin typeface="Papyrus"/>
              </a:rPr>
              <a:t>Deglaciation</a:t>
            </a:r>
            <a:r>
              <a:rPr lang="en-US" sz="2800" b="0" dirty="0">
                <a:latin typeface="Papyrus"/>
              </a:rPr>
              <a:t> following    maximum at ~ 12000 </a:t>
            </a:r>
            <a:r>
              <a:rPr lang="en-US" sz="2800" b="0" dirty="0" err="1">
                <a:latin typeface="Papyrus"/>
              </a:rPr>
              <a:t>yrsBP</a:t>
            </a:r>
            <a:endParaRPr lang="en-US" sz="2800" b="0" dirty="0">
              <a:latin typeface="Papyru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8661" name="Picture 5" descr="ageSA1"/>
          <p:cNvPicPr>
            <a:picLocks noChangeAspect="1" noChangeArrowheads="1"/>
          </p:cNvPicPr>
          <p:nvPr/>
        </p:nvPicPr>
        <p:blipFill>
          <a:blip r:embed="rId2"/>
          <a:srcRect/>
          <a:stretch>
            <a:fillRect/>
          </a:stretch>
        </p:blipFill>
        <p:spPr bwMode="auto">
          <a:xfrm>
            <a:off x="533400" y="3200400"/>
            <a:ext cx="3154363" cy="3322638"/>
          </a:xfrm>
          <a:prstGeom prst="rect">
            <a:avLst/>
          </a:prstGeom>
          <a:noFill/>
        </p:spPr>
      </p:pic>
      <p:pic>
        <p:nvPicPr>
          <p:cNvPr id="198662" name="Picture 6" descr="topoSA"/>
          <p:cNvPicPr>
            <a:picLocks noChangeAspect="1" noChangeArrowheads="1"/>
          </p:cNvPicPr>
          <p:nvPr/>
        </p:nvPicPr>
        <p:blipFill>
          <a:blip r:embed="rId3"/>
          <a:srcRect/>
          <a:stretch>
            <a:fillRect/>
          </a:stretch>
        </p:blipFill>
        <p:spPr bwMode="auto">
          <a:xfrm>
            <a:off x="5541963" y="304800"/>
            <a:ext cx="3144837" cy="4246563"/>
          </a:xfrm>
          <a:prstGeom prst="rect">
            <a:avLst/>
          </a:prstGeom>
          <a:noFill/>
        </p:spPr>
      </p:pic>
      <p:sp>
        <p:nvSpPr>
          <p:cNvPr id="198663" name="Rectangle 7"/>
          <p:cNvSpPr>
            <a:spLocks noChangeArrowheads="1"/>
          </p:cNvSpPr>
          <p:nvPr/>
        </p:nvSpPr>
        <p:spPr bwMode="auto">
          <a:xfrm>
            <a:off x="5257800" y="4648200"/>
            <a:ext cx="3886200" cy="2133600"/>
          </a:xfrm>
          <a:prstGeom prst="rect">
            <a:avLst/>
          </a:prstGeom>
          <a:noFill/>
          <a:ln w="9525">
            <a:noFill/>
            <a:miter lim="800000"/>
            <a:headEnd/>
            <a:tailEnd/>
          </a:ln>
          <a:effectLst/>
        </p:spPr>
        <p:txBody>
          <a:bodyPr anchor="ctr">
            <a:prstTxWarp prst="textNoShape">
              <a:avLst/>
            </a:prstTxWarp>
          </a:bodyPr>
          <a:lstStyle/>
          <a:p>
            <a:pPr algn="ctr"/>
            <a:r>
              <a:rPr lang="en-US" sz="3200" b="0" dirty="0">
                <a:latin typeface="Papyrus"/>
              </a:rPr>
              <a:t>PGR in Patagonia?</a:t>
            </a:r>
            <a:br>
              <a:rPr lang="en-US" sz="3200" b="0" dirty="0">
                <a:latin typeface="Papyrus"/>
              </a:rPr>
            </a:br>
            <a:r>
              <a:rPr lang="en-US" sz="3200" b="0" dirty="0">
                <a:latin typeface="Papyrus"/>
              </a:rPr>
              <a:t> </a:t>
            </a:r>
            <a:r>
              <a:rPr lang="en-US" b="0" dirty="0">
                <a:latin typeface="Papyrus"/>
              </a:rPr>
              <a:t>Continental, but not </a:t>
            </a:r>
            <a:r>
              <a:rPr lang="en-US" b="0" dirty="0" err="1">
                <a:latin typeface="Papyrus"/>
              </a:rPr>
              <a:t>Fennoscandia</a:t>
            </a:r>
            <a:r>
              <a:rPr lang="en-US" b="0" dirty="0">
                <a:latin typeface="Papyrus"/>
              </a:rPr>
              <a:t>.</a:t>
            </a:r>
            <a:br>
              <a:rPr lang="en-US" b="0" dirty="0">
                <a:latin typeface="Papyrus"/>
              </a:rPr>
            </a:br>
            <a:r>
              <a:rPr lang="en-US" b="0" dirty="0">
                <a:latin typeface="Papyrus"/>
              </a:rPr>
              <a:t>More like Basin and Range?</a:t>
            </a:r>
          </a:p>
        </p:txBody>
      </p:sp>
      <p:sp>
        <p:nvSpPr>
          <p:cNvPr id="198664" name="Text Box 8"/>
          <p:cNvSpPr txBox="1">
            <a:spLocks noChangeArrowheads="1"/>
          </p:cNvSpPr>
          <p:nvPr/>
        </p:nvSpPr>
        <p:spPr bwMode="auto">
          <a:xfrm>
            <a:off x="533400" y="2057400"/>
            <a:ext cx="3886200" cy="954107"/>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0">
                <a:latin typeface="Papyrus"/>
              </a:rPr>
              <a:t>-Taitao Triple Junction</a:t>
            </a:r>
            <a:br>
              <a:rPr lang="en-US" b="0">
                <a:latin typeface="Papyrus"/>
              </a:rPr>
            </a:br>
            <a:r>
              <a:rPr lang="en-US" b="0">
                <a:latin typeface="Papyrus"/>
              </a:rPr>
              <a:t>- Ridge subduction</a:t>
            </a:r>
          </a:p>
        </p:txBody>
      </p:sp>
      <p:sp>
        <p:nvSpPr>
          <p:cNvPr id="198665" name="Rectangle 9"/>
          <p:cNvSpPr>
            <a:spLocks noChangeArrowheads="1"/>
          </p:cNvSpPr>
          <p:nvPr/>
        </p:nvSpPr>
        <p:spPr bwMode="auto">
          <a:xfrm>
            <a:off x="0" y="76200"/>
            <a:ext cx="5562600" cy="1077218"/>
          </a:xfrm>
          <a:prstGeom prst="rect">
            <a:avLst/>
          </a:prstGeom>
          <a:noFill/>
          <a:ln w="9525">
            <a:noFill/>
            <a:miter lim="800000"/>
            <a:headEnd/>
            <a:tailEnd/>
          </a:ln>
          <a:effectLst/>
        </p:spPr>
        <p:txBody>
          <a:bodyPr>
            <a:prstTxWarp prst="textNoShape">
              <a:avLst/>
            </a:prstTxWarp>
            <a:spAutoFit/>
          </a:bodyPr>
          <a:lstStyle/>
          <a:p>
            <a:r>
              <a:rPr lang="en-US" sz="3200" b="0" dirty="0" err="1">
                <a:latin typeface="Papyrus"/>
              </a:rPr>
              <a:t>Geomechanical</a:t>
            </a:r>
            <a:r>
              <a:rPr lang="en-US" sz="3200" b="0" dirty="0">
                <a:latin typeface="Papyrus"/>
              </a:rPr>
              <a:t> structure in Patagonia</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9" name="Text Box 7"/>
          <p:cNvSpPr txBox="1">
            <a:spLocks noChangeArrowheads="1"/>
          </p:cNvSpPr>
          <p:nvPr/>
        </p:nvSpPr>
        <p:spPr bwMode="auto">
          <a:xfrm>
            <a:off x="0" y="228600"/>
            <a:ext cx="9144000" cy="584776"/>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3200" b="0" dirty="0">
                <a:latin typeface="Papyrus"/>
              </a:rPr>
              <a:t>Formation of a slab window </a:t>
            </a:r>
          </a:p>
        </p:txBody>
      </p:sp>
      <p:sp>
        <p:nvSpPr>
          <p:cNvPr id="8200" name="Rectangle 8"/>
          <p:cNvSpPr>
            <a:spLocks noGrp="1" noChangeArrowheads="1"/>
          </p:cNvSpPr>
          <p:nvPr>
            <p:ph type="title"/>
          </p:nvPr>
        </p:nvSpPr>
        <p:spPr>
          <a:xfrm>
            <a:off x="0" y="6477000"/>
            <a:ext cx="2133600" cy="381000"/>
          </a:xfrm>
        </p:spPr>
        <p:txBody>
          <a:bodyPr>
            <a:normAutofit fontScale="90000"/>
          </a:bodyPr>
          <a:lstStyle/>
          <a:p>
            <a:r>
              <a:rPr lang="en-US" sz="1200" dirty="0">
                <a:solidFill>
                  <a:schemeClr val="tx1"/>
                </a:solidFill>
                <a:latin typeface="Papyrus"/>
              </a:rPr>
              <a:t>From </a:t>
            </a:r>
            <a:r>
              <a:rPr lang="en-US" sz="1200" dirty="0" err="1">
                <a:solidFill>
                  <a:schemeClr val="tx1"/>
                </a:solidFill>
                <a:latin typeface="Papyrus"/>
              </a:rPr>
              <a:t>Thorkelson</a:t>
            </a:r>
            <a:r>
              <a:rPr lang="en-US" sz="1200" dirty="0">
                <a:solidFill>
                  <a:schemeClr val="tx1"/>
                </a:solidFill>
                <a:latin typeface="Papyrus"/>
              </a:rPr>
              <a:t> (1996)</a:t>
            </a:r>
          </a:p>
        </p:txBody>
      </p:sp>
      <p:pic>
        <p:nvPicPr>
          <p:cNvPr id="8201" name="Picture 9" descr="SlabWindow3.jpg                                                0002B377BevisHD                        ABA78158:"/>
          <p:cNvPicPr>
            <a:picLocks noChangeAspect="1" noChangeArrowheads="1"/>
          </p:cNvPicPr>
          <p:nvPr/>
        </p:nvPicPr>
        <p:blipFill>
          <a:blip r:embed="rId2"/>
          <a:srcRect/>
          <a:stretch>
            <a:fillRect/>
          </a:stretch>
        </p:blipFill>
        <p:spPr bwMode="auto">
          <a:xfrm>
            <a:off x="152400" y="990600"/>
            <a:ext cx="8839200" cy="5229225"/>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B5FCFC7-794F-CC46-B7F3-622156A62833}" type="slidenum">
              <a:rPr lang="en-US"/>
              <a:pPr>
                <a:defRPr/>
              </a:pPr>
              <a:t>37</a:t>
            </a:fld>
            <a:endParaRPr lang="en-US"/>
          </a:p>
        </p:txBody>
      </p:sp>
      <p:sp>
        <p:nvSpPr>
          <p:cNvPr id="216067" name="Text Box 2"/>
          <p:cNvSpPr txBox="1">
            <a:spLocks noChangeArrowheads="1"/>
          </p:cNvSpPr>
          <p:nvPr/>
        </p:nvSpPr>
        <p:spPr bwMode="auto">
          <a:xfrm>
            <a:off x="0" y="0"/>
            <a:ext cx="4267200" cy="6771084"/>
          </a:xfrm>
          <a:prstGeom prst="rect">
            <a:avLst/>
          </a:prstGeom>
          <a:noFill/>
          <a:ln w="9525">
            <a:noFill/>
            <a:miter lim="800000"/>
            <a:headEnd/>
            <a:tailEnd/>
          </a:ln>
        </p:spPr>
        <p:txBody>
          <a:bodyPr>
            <a:prstTxWarp prst="textNoShape">
              <a:avLst/>
            </a:prstTxWarp>
            <a:spAutoFit/>
          </a:bodyPr>
          <a:lstStyle/>
          <a:p>
            <a:pPr algn="l" eaLnBrk="0" hangingPunct="0">
              <a:spcBef>
                <a:spcPct val="50000"/>
              </a:spcBef>
            </a:pPr>
            <a:r>
              <a:rPr lang="en-US" b="0" dirty="0" smtClean="0">
                <a:latin typeface="Papyrus" charset="0"/>
                <a:ea typeface="Papyrus"/>
                <a:cs typeface="Papyrus"/>
              </a:rPr>
              <a:t>Crustal response to loads – ice</a:t>
            </a:r>
          </a:p>
          <a:p>
            <a:pPr algn="l" eaLnBrk="0" hangingPunct="0">
              <a:spcBef>
                <a:spcPct val="50000"/>
              </a:spcBef>
            </a:pPr>
            <a:r>
              <a:rPr lang="en-US" b="0" dirty="0" smtClean="0">
                <a:latin typeface="Papyrus" charset="0"/>
                <a:ea typeface="Papyrus"/>
                <a:cs typeface="Papyrus"/>
              </a:rPr>
              <a:t>GPS </a:t>
            </a:r>
            <a:r>
              <a:rPr lang="en-US" b="0" dirty="0">
                <a:latin typeface="Papyrus" charset="0"/>
                <a:ea typeface="Papyrus"/>
                <a:cs typeface="Papyrus"/>
              </a:rPr>
              <a:t>Results</a:t>
            </a:r>
            <a:r>
              <a:rPr lang="en-US" b="0" dirty="0" smtClean="0">
                <a:latin typeface="Papyrus" charset="0"/>
                <a:ea typeface="Papyrus"/>
                <a:cs typeface="Papyrus"/>
              </a:rPr>
              <a:t> </a:t>
            </a:r>
          </a:p>
          <a:p>
            <a:pPr algn="l" eaLnBrk="0" hangingPunct="0">
              <a:spcBef>
                <a:spcPct val="50000"/>
              </a:spcBef>
            </a:pPr>
            <a:r>
              <a:rPr lang="en-US" b="0" dirty="0">
                <a:latin typeface="Papyrus" charset="0"/>
                <a:ea typeface="Papyrus"/>
                <a:cs typeface="Papyrus"/>
              </a:rPr>
              <a:t>Uplift signal related to changes in ice mass in the Patagonian ice fields</a:t>
            </a:r>
          </a:p>
          <a:p>
            <a:pPr algn="l" eaLnBrk="0" hangingPunct="0">
              <a:spcBef>
                <a:spcPct val="50000"/>
              </a:spcBef>
            </a:pPr>
            <a:r>
              <a:rPr lang="en-US" b="0" dirty="0">
                <a:latin typeface="Papyrus" charset="0"/>
                <a:ea typeface="Papyrus"/>
                <a:cs typeface="Papyrus"/>
              </a:rPr>
              <a:t>2 components –</a:t>
            </a:r>
          </a:p>
          <a:p>
            <a:pPr algn="l" eaLnBrk="0" hangingPunct="0">
              <a:spcBef>
                <a:spcPct val="50000"/>
              </a:spcBef>
            </a:pPr>
            <a:r>
              <a:rPr lang="en-US" b="0" dirty="0">
                <a:latin typeface="Papyrus" charset="0"/>
                <a:ea typeface="Papyrus"/>
                <a:cs typeface="Papyrus"/>
              </a:rPr>
              <a:t>Post glacial rebound amplified by upper mantle modified by subduction of ridge.</a:t>
            </a:r>
          </a:p>
          <a:p>
            <a:pPr algn="l" eaLnBrk="0" hangingPunct="0">
              <a:spcBef>
                <a:spcPct val="50000"/>
              </a:spcBef>
            </a:pPr>
            <a:r>
              <a:rPr lang="en-US" b="0" dirty="0">
                <a:latin typeface="Papyrus" charset="0"/>
                <a:ea typeface="Papyrus"/>
                <a:cs typeface="Papyrus"/>
              </a:rPr>
              <a:t>Elastic compression of crust.</a:t>
            </a:r>
          </a:p>
        </p:txBody>
      </p:sp>
      <p:pic>
        <p:nvPicPr>
          <p:cNvPr id="216068" name="Picture 3" descr="Fig1"/>
          <p:cNvPicPr>
            <a:picLocks noChangeAspect="1" noChangeArrowheads="1"/>
          </p:cNvPicPr>
          <p:nvPr/>
        </p:nvPicPr>
        <p:blipFill>
          <a:blip r:embed="rId2"/>
          <a:srcRect/>
          <a:stretch>
            <a:fillRect/>
          </a:stretch>
        </p:blipFill>
        <p:spPr bwMode="auto">
          <a:xfrm>
            <a:off x="4233863" y="0"/>
            <a:ext cx="4713287"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6374" name="Text Box 6"/>
          <p:cNvSpPr txBox="1">
            <a:spLocks noChangeArrowheads="1"/>
          </p:cNvSpPr>
          <p:nvPr/>
        </p:nvSpPr>
        <p:spPr bwMode="auto">
          <a:xfrm>
            <a:off x="0" y="788988"/>
            <a:ext cx="1752600" cy="156966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3200" b="0" dirty="0" err="1" smtClean="0">
                <a:latin typeface="Papyrus"/>
              </a:rPr>
              <a:t>RayleighWave</a:t>
            </a:r>
            <a:r>
              <a:rPr lang="en-US" sz="3200" b="0" dirty="0" smtClean="0">
                <a:latin typeface="Papyrus"/>
              </a:rPr>
              <a:t> </a:t>
            </a:r>
            <a:r>
              <a:rPr lang="en-US" sz="3200" b="0" dirty="0">
                <a:latin typeface="Papyrus"/>
              </a:rPr>
              <a:t>velocity</a:t>
            </a:r>
          </a:p>
        </p:txBody>
      </p:sp>
      <p:sp>
        <p:nvSpPr>
          <p:cNvPr id="186375" name="Text Box 7"/>
          <p:cNvSpPr txBox="1">
            <a:spLocks noChangeArrowheads="1"/>
          </p:cNvSpPr>
          <p:nvPr/>
        </p:nvSpPr>
        <p:spPr bwMode="auto">
          <a:xfrm>
            <a:off x="0" y="2826127"/>
            <a:ext cx="9144000" cy="403187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3200" b="0" dirty="0" err="1">
                <a:latin typeface="Papyrus"/>
              </a:rPr>
              <a:t>Geomechanical</a:t>
            </a:r>
            <a:r>
              <a:rPr lang="en-US" sz="3200" b="0" dirty="0">
                <a:latin typeface="Papyrus"/>
              </a:rPr>
              <a:t> Structure of Antarctica: Part I</a:t>
            </a:r>
          </a:p>
          <a:p>
            <a:pPr>
              <a:spcBef>
                <a:spcPct val="50000"/>
              </a:spcBef>
            </a:pPr>
            <a:r>
              <a:rPr lang="en-US" sz="3200" b="0" dirty="0">
                <a:latin typeface="Papyrus"/>
              </a:rPr>
              <a:t>Rayleigh wave velocity</a:t>
            </a:r>
          </a:p>
          <a:p>
            <a:pPr>
              <a:spcBef>
                <a:spcPct val="50000"/>
              </a:spcBef>
              <a:buFontTx/>
              <a:buChar char="•"/>
            </a:pPr>
            <a:r>
              <a:rPr lang="en-US" sz="3200" b="0" dirty="0">
                <a:latin typeface="Papyrus"/>
              </a:rPr>
              <a:t>proxy for lithospheric thickness</a:t>
            </a:r>
          </a:p>
          <a:p>
            <a:pPr>
              <a:spcBef>
                <a:spcPct val="50000"/>
              </a:spcBef>
            </a:pPr>
            <a:r>
              <a:rPr lang="en-US" sz="3200" b="0" dirty="0">
                <a:latin typeface="Papyrus"/>
              </a:rPr>
              <a:t>     - thin is “weak”</a:t>
            </a:r>
          </a:p>
          <a:p>
            <a:pPr>
              <a:spcBef>
                <a:spcPct val="50000"/>
              </a:spcBef>
            </a:pPr>
            <a:r>
              <a:rPr lang="en-US" sz="3200" b="0" dirty="0">
                <a:latin typeface="Papyrus"/>
              </a:rPr>
              <a:t>Determines wavelength and amplitude of </a:t>
            </a:r>
            <a:r>
              <a:rPr lang="en-US" sz="3200" b="0" dirty="0" err="1">
                <a:latin typeface="Papyrus"/>
              </a:rPr>
              <a:t>isostatic</a:t>
            </a:r>
            <a:r>
              <a:rPr lang="en-US" sz="3200" b="0" dirty="0">
                <a:latin typeface="Papyrus"/>
              </a:rPr>
              <a:t> response</a:t>
            </a:r>
          </a:p>
        </p:txBody>
      </p:sp>
      <p:sp>
        <p:nvSpPr>
          <p:cNvPr id="186376" name="Rectangle 8"/>
          <p:cNvSpPr>
            <a:spLocks noChangeArrowheads="1"/>
          </p:cNvSpPr>
          <p:nvPr/>
        </p:nvSpPr>
        <p:spPr bwMode="auto">
          <a:xfrm>
            <a:off x="76200" y="6491288"/>
            <a:ext cx="2471913" cy="369332"/>
          </a:xfrm>
          <a:prstGeom prst="rect">
            <a:avLst/>
          </a:prstGeom>
          <a:noFill/>
          <a:ln w="9525">
            <a:noFill/>
            <a:miter lim="800000"/>
            <a:headEnd/>
            <a:tailEnd/>
          </a:ln>
          <a:effectLst/>
        </p:spPr>
        <p:txBody>
          <a:bodyPr wrap="none">
            <a:prstTxWarp prst="textNoShape">
              <a:avLst/>
            </a:prstTxWarp>
            <a:spAutoFit/>
          </a:bodyPr>
          <a:lstStyle/>
          <a:p>
            <a:pPr>
              <a:spcBef>
                <a:spcPct val="50000"/>
              </a:spcBef>
            </a:pPr>
            <a:r>
              <a:rPr lang="en-US" sz="1800" b="0" dirty="0" err="1">
                <a:latin typeface="Papyrus"/>
              </a:rPr>
              <a:t>Danesi</a:t>
            </a:r>
            <a:r>
              <a:rPr lang="en-US" sz="1800" b="0" dirty="0">
                <a:latin typeface="Papyrus"/>
              </a:rPr>
              <a:t> &amp; </a:t>
            </a:r>
            <a:r>
              <a:rPr lang="en-US" sz="1800" b="0" dirty="0" err="1">
                <a:latin typeface="Papyrus"/>
              </a:rPr>
              <a:t>Morelli</a:t>
            </a:r>
            <a:r>
              <a:rPr lang="en-US" sz="1800" b="0" dirty="0">
                <a:latin typeface="Papyrus"/>
              </a:rPr>
              <a:t>, 2001</a:t>
            </a:r>
          </a:p>
        </p:txBody>
      </p:sp>
      <p:pic>
        <p:nvPicPr>
          <p:cNvPr id="186377" name="Picture 9" descr="ant ral wave vel"/>
          <p:cNvPicPr>
            <a:picLocks noChangeAspect="1" noChangeArrowheads="1"/>
          </p:cNvPicPr>
          <p:nvPr/>
        </p:nvPicPr>
        <p:blipFill>
          <a:blip r:embed="rId2"/>
          <a:srcRect/>
          <a:stretch>
            <a:fillRect/>
          </a:stretch>
        </p:blipFill>
        <p:spPr bwMode="auto">
          <a:xfrm>
            <a:off x="2471737" y="76200"/>
            <a:ext cx="5605463" cy="2636838"/>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1971" name="Text Box 3"/>
          <p:cNvSpPr txBox="1">
            <a:spLocks noChangeArrowheads="1"/>
          </p:cNvSpPr>
          <p:nvPr/>
        </p:nvSpPr>
        <p:spPr bwMode="auto">
          <a:xfrm>
            <a:off x="0" y="762000"/>
            <a:ext cx="2133600" cy="1569660"/>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3200" b="0" dirty="0" smtClean="0">
                <a:latin typeface="Papyrus"/>
              </a:rPr>
              <a:t>Rayleigh Wave </a:t>
            </a:r>
            <a:r>
              <a:rPr lang="en-US" sz="3200" b="0" dirty="0">
                <a:latin typeface="Papyrus"/>
              </a:rPr>
              <a:t>velocity</a:t>
            </a:r>
          </a:p>
        </p:txBody>
      </p:sp>
      <p:sp>
        <p:nvSpPr>
          <p:cNvPr id="211972" name="Text Box 4"/>
          <p:cNvSpPr txBox="1">
            <a:spLocks noChangeArrowheads="1"/>
          </p:cNvSpPr>
          <p:nvPr/>
        </p:nvSpPr>
        <p:spPr bwMode="auto">
          <a:xfrm>
            <a:off x="0" y="2743200"/>
            <a:ext cx="9144000" cy="4185761"/>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0" dirty="0" err="1">
                <a:latin typeface="Papyrus"/>
              </a:rPr>
              <a:t>Geomechanical</a:t>
            </a:r>
            <a:r>
              <a:rPr lang="en-US" b="0" dirty="0">
                <a:latin typeface="Papyrus"/>
              </a:rPr>
              <a:t> Structure of Antarctica: Part I</a:t>
            </a:r>
          </a:p>
          <a:p>
            <a:pPr>
              <a:spcBef>
                <a:spcPct val="50000"/>
              </a:spcBef>
            </a:pPr>
            <a:r>
              <a:rPr lang="en-US" b="0" dirty="0">
                <a:latin typeface="Papyrus"/>
              </a:rPr>
              <a:t>Rayleigh wave velocity</a:t>
            </a:r>
          </a:p>
          <a:p>
            <a:pPr>
              <a:spcBef>
                <a:spcPct val="50000"/>
              </a:spcBef>
              <a:buFontTx/>
              <a:buChar char="•"/>
            </a:pPr>
            <a:r>
              <a:rPr lang="en-US" b="0" dirty="0">
                <a:latin typeface="Papyrus"/>
              </a:rPr>
              <a:t>proxy for lithospheric thickness</a:t>
            </a:r>
          </a:p>
          <a:p>
            <a:pPr>
              <a:spcBef>
                <a:spcPct val="50000"/>
              </a:spcBef>
            </a:pPr>
            <a:r>
              <a:rPr lang="en-US" b="0" dirty="0">
                <a:latin typeface="Papyrus"/>
              </a:rPr>
              <a:t>     - thin is “weak”</a:t>
            </a:r>
          </a:p>
          <a:p>
            <a:pPr>
              <a:spcBef>
                <a:spcPct val="50000"/>
              </a:spcBef>
            </a:pPr>
            <a:r>
              <a:rPr lang="en-US" b="0" dirty="0">
                <a:latin typeface="Papyrus"/>
              </a:rPr>
              <a:t>Determines wavelength and amplitude of </a:t>
            </a:r>
            <a:r>
              <a:rPr lang="en-US" b="0" dirty="0" err="1">
                <a:latin typeface="Papyrus"/>
              </a:rPr>
              <a:t>isostatic</a:t>
            </a:r>
            <a:r>
              <a:rPr lang="en-US" b="0" dirty="0">
                <a:latin typeface="Papyrus"/>
              </a:rPr>
              <a:t> response</a:t>
            </a:r>
          </a:p>
          <a:p>
            <a:pPr>
              <a:spcBef>
                <a:spcPct val="50000"/>
              </a:spcBef>
            </a:pPr>
            <a:r>
              <a:rPr lang="en-US" b="0" dirty="0">
                <a:latin typeface="Papyrus"/>
              </a:rPr>
              <a:t>Result -- West Antarctica thin</a:t>
            </a:r>
          </a:p>
        </p:txBody>
      </p:sp>
      <p:pic>
        <p:nvPicPr>
          <p:cNvPr id="211974" name="Picture 6" descr="ant ral wave vel"/>
          <p:cNvPicPr>
            <a:picLocks noChangeAspect="1" noChangeArrowheads="1"/>
          </p:cNvPicPr>
          <p:nvPr/>
        </p:nvPicPr>
        <p:blipFill>
          <a:blip r:embed="rId2"/>
          <a:srcRect/>
          <a:stretch>
            <a:fillRect/>
          </a:stretch>
        </p:blipFill>
        <p:spPr bwMode="auto">
          <a:xfrm>
            <a:off x="2547937" y="106362"/>
            <a:ext cx="5605463" cy="2636838"/>
          </a:xfrm>
          <a:prstGeom prst="rect">
            <a:avLst/>
          </a:prstGeom>
          <a:noFill/>
        </p:spPr>
      </p:pic>
      <p:sp>
        <p:nvSpPr>
          <p:cNvPr id="211975" name="Line 7"/>
          <p:cNvSpPr>
            <a:spLocks noChangeShapeType="1"/>
          </p:cNvSpPr>
          <p:nvPr/>
        </p:nvSpPr>
        <p:spPr bwMode="auto">
          <a:xfrm>
            <a:off x="3733800" y="685800"/>
            <a:ext cx="1219200" cy="1752600"/>
          </a:xfrm>
          <a:prstGeom prst="line">
            <a:avLst/>
          </a:prstGeom>
          <a:noFill/>
          <a:ln w="50800">
            <a:solidFill>
              <a:schemeClr val="tx1"/>
            </a:solidFill>
            <a:round/>
            <a:headEnd/>
            <a:tailEnd/>
          </a:ln>
          <a:effectLst/>
        </p:spPr>
        <p:txBody>
          <a:bodyPr>
            <a:prstTxWarp prst="textNoShape">
              <a:avLst/>
            </a:prstTxWarp>
          </a:bodyPr>
          <a:lstStyle/>
          <a:p>
            <a:endParaRPr lang="en-US"/>
          </a:p>
        </p:txBody>
      </p:sp>
      <p:sp>
        <p:nvSpPr>
          <p:cNvPr id="211976" name="Line 8"/>
          <p:cNvSpPr>
            <a:spLocks noChangeShapeType="1"/>
          </p:cNvSpPr>
          <p:nvPr/>
        </p:nvSpPr>
        <p:spPr bwMode="auto">
          <a:xfrm>
            <a:off x="6324600" y="685800"/>
            <a:ext cx="1219200" cy="1752600"/>
          </a:xfrm>
          <a:prstGeom prst="line">
            <a:avLst/>
          </a:prstGeom>
          <a:noFill/>
          <a:ln w="50800">
            <a:solidFill>
              <a:schemeClr val="tx1"/>
            </a:solidFill>
            <a:round/>
            <a:headEnd/>
            <a:tailEnd/>
          </a:ln>
          <a:effectLst/>
        </p:spPr>
        <p:txBody>
          <a:bodyPr>
            <a:prstTxWarp prst="textNoShape">
              <a:avLst/>
            </a:prstTxWarp>
          </a:bodyPr>
          <a:lstStyle/>
          <a:p>
            <a:endParaRPr lang="en-US"/>
          </a:p>
        </p:txBody>
      </p:sp>
      <p:sp>
        <p:nvSpPr>
          <p:cNvPr id="10" name="Rectangle 8"/>
          <p:cNvSpPr>
            <a:spLocks noChangeArrowheads="1"/>
          </p:cNvSpPr>
          <p:nvPr/>
        </p:nvSpPr>
        <p:spPr bwMode="auto">
          <a:xfrm>
            <a:off x="0" y="6019800"/>
            <a:ext cx="2471913" cy="369332"/>
          </a:xfrm>
          <a:prstGeom prst="rect">
            <a:avLst/>
          </a:prstGeom>
          <a:noFill/>
          <a:ln w="9525">
            <a:noFill/>
            <a:miter lim="800000"/>
            <a:headEnd/>
            <a:tailEnd/>
          </a:ln>
          <a:effectLst/>
        </p:spPr>
        <p:txBody>
          <a:bodyPr wrap="none">
            <a:prstTxWarp prst="textNoShape">
              <a:avLst/>
            </a:prstTxWarp>
            <a:spAutoFit/>
          </a:bodyPr>
          <a:lstStyle/>
          <a:p>
            <a:pPr>
              <a:spcBef>
                <a:spcPct val="50000"/>
              </a:spcBef>
            </a:pPr>
            <a:r>
              <a:rPr lang="en-US" sz="1800" b="0" dirty="0" err="1">
                <a:latin typeface="Papyrus"/>
              </a:rPr>
              <a:t>Danesi</a:t>
            </a:r>
            <a:r>
              <a:rPr lang="en-US" sz="1800" b="0" dirty="0">
                <a:latin typeface="Papyrus"/>
              </a:rPr>
              <a:t> &amp; </a:t>
            </a:r>
            <a:r>
              <a:rPr lang="en-US" sz="1800" b="0" dirty="0" err="1">
                <a:latin typeface="Papyrus"/>
              </a:rPr>
              <a:t>Morelli</a:t>
            </a:r>
            <a:r>
              <a:rPr lang="en-US" sz="1800" b="0" dirty="0">
                <a:latin typeface="Papyrus"/>
              </a:rPr>
              <a:t>, 2001</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pPr>
              <a:defRPr/>
            </a:pPr>
            <a:fld id="{DCB08EB6-49FC-004C-B385-8945D8B78419}" type="slidenum">
              <a:rPr lang="en-US"/>
              <a:pPr>
                <a:defRPr/>
              </a:pPr>
              <a:t>4</a:t>
            </a:fld>
            <a:endParaRPr lang="en-US"/>
          </a:p>
        </p:txBody>
      </p:sp>
      <p:pic>
        <p:nvPicPr>
          <p:cNvPr id="207875" name="Picture 2"/>
          <p:cNvPicPr>
            <a:picLocks noChangeAspect="1" noChangeArrowheads="1"/>
          </p:cNvPicPr>
          <p:nvPr/>
        </p:nvPicPr>
        <p:blipFill>
          <a:blip r:embed="rId2"/>
          <a:srcRect/>
          <a:stretch>
            <a:fillRect/>
          </a:stretch>
        </p:blipFill>
        <p:spPr bwMode="auto">
          <a:xfrm>
            <a:off x="0" y="-941388"/>
            <a:ext cx="9401175" cy="7799388"/>
          </a:xfrm>
          <a:prstGeom prst="rect">
            <a:avLst/>
          </a:prstGeom>
          <a:noFill/>
          <a:ln w="9525">
            <a:noFill/>
            <a:miter lim="800000"/>
            <a:headEnd/>
            <a:tailEnd/>
          </a:ln>
        </p:spPr>
      </p:pic>
      <p:sp>
        <p:nvSpPr>
          <p:cNvPr id="207876" name="Text Box 3"/>
          <p:cNvSpPr txBox="1">
            <a:spLocks noChangeArrowheads="1"/>
          </p:cNvSpPr>
          <p:nvPr/>
        </p:nvSpPr>
        <p:spPr bwMode="auto">
          <a:xfrm>
            <a:off x="0" y="-76200"/>
            <a:ext cx="9372600" cy="946150"/>
          </a:xfrm>
          <a:prstGeom prst="rect">
            <a:avLst/>
          </a:prstGeom>
          <a:noFill/>
          <a:ln w="9525">
            <a:noFill/>
            <a:miter lim="800000"/>
            <a:headEnd/>
            <a:tailEnd/>
          </a:ln>
        </p:spPr>
        <p:txBody>
          <a:bodyPr wrap="square">
            <a:prstTxWarp prst="textNoShape">
              <a:avLst/>
            </a:prstTxWarp>
            <a:spAutoFit/>
          </a:bodyPr>
          <a:lstStyle/>
          <a:p>
            <a:pPr algn="l" eaLnBrk="0" hangingPunct="0">
              <a:spcBef>
                <a:spcPct val="50000"/>
              </a:spcBef>
            </a:pPr>
            <a:r>
              <a:rPr lang="en-US" b="0" dirty="0">
                <a:latin typeface="Papyrus" charset="0"/>
                <a:ea typeface="Papyrus"/>
                <a:cs typeface="Papyrus"/>
              </a:rPr>
              <a:t>Oblique slip model - geometry of shortening controlled by trench orientation, not convergence direction.</a:t>
            </a:r>
          </a:p>
        </p:txBody>
      </p:sp>
      <p:sp>
        <p:nvSpPr>
          <p:cNvPr id="207877" name="Text Box 4"/>
          <p:cNvSpPr txBox="1">
            <a:spLocks noChangeArrowheads="1"/>
          </p:cNvSpPr>
          <p:nvPr/>
        </p:nvSpPr>
        <p:spPr bwMode="auto">
          <a:xfrm>
            <a:off x="2362200" y="3209925"/>
            <a:ext cx="3995738" cy="523875"/>
          </a:xfrm>
          <a:prstGeom prst="rect">
            <a:avLst/>
          </a:prstGeom>
          <a:noFill/>
          <a:ln w="9525">
            <a:noFill/>
            <a:miter lim="800000"/>
            <a:headEnd/>
            <a:tailEnd/>
          </a:ln>
        </p:spPr>
        <p:txBody>
          <a:bodyPr>
            <a:prstTxWarp prst="textNoShape">
              <a:avLst/>
            </a:prstTxWarp>
            <a:spAutoFit/>
          </a:bodyPr>
          <a:lstStyle/>
          <a:p>
            <a:pPr algn="l" eaLnBrk="0" hangingPunct="0">
              <a:spcBef>
                <a:spcPct val="50000"/>
              </a:spcBef>
            </a:pPr>
            <a:r>
              <a:rPr lang="en-US" b="0" dirty="0">
                <a:latin typeface="Papyrus" charset="0"/>
                <a:ea typeface="Papyrus"/>
                <a:cs typeface="Papyrus"/>
              </a:rPr>
              <a:t>distance along strike</a:t>
            </a:r>
          </a:p>
        </p:txBody>
      </p:sp>
      <p:sp>
        <p:nvSpPr>
          <p:cNvPr id="207878" name="Text Box 5"/>
          <p:cNvSpPr txBox="1">
            <a:spLocks noChangeArrowheads="1"/>
          </p:cNvSpPr>
          <p:nvPr/>
        </p:nvSpPr>
        <p:spPr bwMode="auto">
          <a:xfrm rot="-5400000">
            <a:off x="7285038" y="1819275"/>
            <a:ext cx="2763838" cy="954087"/>
          </a:xfrm>
          <a:prstGeom prst="rect">
            <a:avLst/>
          </a:prstGeom>
          <a:noFill/>
          <a:ln w="9525">
            <a:noFill/>
            <a:miter lim="800000"/>
            <a:headEnd/>
            <a:tailEnd/>
          </a:ln>
        </p:spPr>
        <p:txBody>
          <a:bodyPr>
            <a:prstTxWarp prst="textNoShape">
              <a:avLst/>
            </a:prstTxWarp>
            <a:spAutoFit/>
          </a:bodyPr>
          <a:lstStyle/>
          <a:p>
            <a:pPr algn="l" eaLnBrk="0" hangingPunct="0">
              <a:spcBef>
                <a:spcPct val="50000"/>
              </a:spcBef>
            </a:pPr>
            <a:r>
              <a:rPr lang="en-US" b="0" dirty="0">
                <a:latin typeface="Papyrus" charset="0"/>
                <a:ea typeface="Papyrus"/>
                <a:cs typeface="Papyrus"/>
              </a:rPr>
              <a:t>distance across strike</a:t>
            </a:r>
          </a:p>
        </p:txBody>
      </p:sp>
      <p:sp>
        <p:nvSpPr>
          <p:cNvPr id="207879" name="Text Box 6"/>
          <p:cNvSpPr txBox="1">
            <a:spLocks noChangeArrowheads="1"/>
          </p:cNvSpPr>
          <p:nvPr/>
        </p:nvSpPr>
        <p:spPr bwMode="auto">
          <a:xfrm>
            <a:off x="0" y="6629400"/>
            <a:ext cx="2362200" cy="228600"/>
          </a:xfrm>
          <a:prstGeom prst="rect">
            <a:avLst/>
          </a:prstGeom>
          <a:noFill/>
          <a:ln w="9525">
            <a:noFill/>
            <a:miter lim="800000"/>
            <a:headEnd/>
            <a:tailEnd/>
          </a:ln>
        </p:spPr>
        <p:txBody>
          <a:bodyPr>
            <a:prstTxWarp prst="textNoShape">
              <a:avLst/>
            </a:prstTxWarp>
            <a:spAutoFit/>
          </a:bodyPr>
          <a:lstStyle/>
          <a:p>
            <a:pPr algn="l">
              <a:spcBef>
                <a:spcPct val="50000"/>
              </a:spcBef>
            </a:pPr>
            <a:r>
              <a:rPr lang="en-US" sz="900" dirty="0">
                <a:solidFill>
                  <a:schemeClr val="bg2"/>
                </a:solidFill>
                <a:latin typeface="Papyrus" charset="0"/>
                <a:ea typeface="Papyrus"/>
                <a:cs typeface="Papyrus"/>
              </a:rPr>
              <a:t>after Bevis and Martel</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2995" name="Rectangle 3"/>
          <p:cNvSpPr>
            <a:spLocks noChangeArrowheads="1"/>
          </p:cNvSpPr>
          <p:nvPr/>
        </p:nvSpPr>
        <p:spPr bwMode="auto">
          <a:xfrm>
            <a:off x="8305800" y="0"/>
            <a:ext cx="838200" cy="19812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212996" name="Text Box 4"/>
          <p:cNvSpPr txBox="1">
            <a:spLocks noChangeArrowheads="1"/>
          </p:cNvSpPr>
          <p:nvPr/>
        </p:nvSpPr>
        <p:spPr bwMode="auto">
          <a:xfrm>
            <a:off x="0" y="339091"/>
            <a:ext cx="3581400" cy="5909309"/>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b="0" dirty="0" err="1">
                <a:latin typeface="Papyrus"/>
              </a:rPr>
              <a:t>Geomechanical</a:t>
            </a:r>
            <a:r>
              <a:rPr lang="en-US" b="0" dirty="0">
                <a:latin typeface="Papyrus"/>
              </a:rPr>
              <a:t> Structure of Antarctica: Part II</a:t>
            </a:r>
          </a:p>
          <a:p>
            <a:pPr>
              <a:spcBef>
                <a:spcPct val="50000"/>
              </a:spcBef>
            </a:pPr>
            <a:r>
              <a:rPr lang="en-US" b="0" dirty="0" err="1">
                <a:latin typeface="Papyrus"/>
              </a:rPr>
              <a:t>Sv</a:t>
            </a:r>
            <a:r>
              <a:rPr lang="en-US" b="0" dirty="0">
                <a:latin typeface="Papyrus"/>
              </a:rPr>
              <a:t> velocity </a:t>
            </a:r>
          </a:p>
          <a:p>
            <a:pPr>
              <a:spcBef>
                <a:spcPct val="50000"/>
              </a:spcBef>
              <a:buFontTx/>
              <a:buChar char="•"/>
            </a:pPr>
            <a:r>
              <a:rPr lang="en-US" b="0" dirty="0">
                <a:latin typeface="Papyrus"/>
              </a:rPr>
              <a:t>proxy for temperature</a:t>
            </a:r>
          </a:p>
          <a:p>
            <a:pPr>
              <a:spcBef>
                <a:spcPct val="50000"/>
              </a:spcBef>
            </a:pPr>
            <a:r>
              <a:rPr lang="en-US" b="0" dirty="0">
                <a:latin typeface="Papyrus"/>
              </a:rPr>
              <a:t>    - hot is lower viscosity (runny). </a:t>
            </a:r>
          </a:p>
          <a:p>
            <a:pPr>
              <a:spcBef>
                <a:spcPct val="50000"/>
              </a:spcBef>
            </a:pPr>
            <a:endParaRPr lang="en-US" b="0" dirty="0">
              <a:latin typeface="Papyrus"/>
            </a:endParaRPr>
          </a:p>
          <a:p>
            <a:pPr>
              <a:spcBef>
                <a:spcPct val="50000"/>
              </a:spcBef>
            </a:pPr>
            <a:r>
              <a:rPr lang="en-US" b="0" dirty="0">
                <a:latin typeface="Papyrus"/>
              </a:rPr>
              <a:t>Determines speed of </a:t>
            </a:r>
            <a:r>
              <a:rPr lang="en-US" b="0" dirty="0" err="1">
                <a:latin typeface="Papyrus"/>
              </a:rPr>
              <a:t>isostatic</a:t>
            </a:r>
            <a:r>
              <a:rPr lang="en-US" b="0" dirty="0">
                <a:latin typeface="Papyrus"/>
              </a:rPr>
              <a:t> response.</a:t>
            </a:r>
          </a:p>
        </p:txBody>
      </p:sp>
      <p:pic>
        <p:nvPicPr>
          <p:cNvPr id="212999" name="Picture 7" descr="ant s wave vel"/>
          <p:cNvPicPr>
            <a:picLocks noChangeAspect="1" noChangeArrowheads="1"/>
          </p:cNvPicPr>
          <p:nvPr/>
        </p:nvPicPr>
        <p:blipFill>
          <a:blip r:embed="rId2"/>
          <a:srcRect/>
          <a:stretch>
            <a:fillRect/>
          </a:stretch>
        </p:blipFill>
        <p:spPr bwMode="auto">
          <a:xfrm>
            <a:off x="3551238" y="0"/>
            <a:ext cx="5592762" cy="5197475"/>
          </a:xfrm>
          <a:prstGeom prst="rect">
            <a:avLst/>
          </a:prstGeom>
          <a:noFill/>
        </p:spPr>
      </p:pic>
      <p:sp>
        <p:nvSpPr>
          <p:cNvPr id="8" name="Rectangle 8"/>
          <p:cNvSpPr>
            <a:spLocks noChangeArrowheads="1"/>
          </p:cNvSpPr>
          <p:nvPr/>
        </p:nvSpPr>
        <p:spPr bwMode="auto">
          <a:xfrm>
            <a:off x="76200" y="6491288"/>
            <a:ext cx="2471913" cy="369332"/>
          </a:xfrm>
          <a:prstGeom prst="rect">
            <a:avLst/>
          </a:prstGeom>
          <a:noFill/>
          <a:ln w="9525">
            <a:noFill/>
            <a:miter lim="800000"/>
            <a:headEnd/>
            <a:tailEnd/>
          </a:ln>
          <a:effectLst/>
        </p:spPr>
        <p:txBody>
          <a:bodyPr wrap="none">
            <a:prstTxWarp prst="textNoShape">
              <a:avLst/>
            </a:prstTxWarp>
            <a:spAutoFit/>
          </a:bodyPr>
          <a:lstStyle/>
          <a:p>
            <a:pPr>
              <a:spcBef>
                <a:spcPct val="50000"/>
              </a:spcBef>
            </a:pPr>
            <a:r>
              <a:rPr lang="en-US" sz="1800" b="0" dirty="0" err="1">
                <a:latin typeface="Papyrus"/>
              </a:rPr>
              <a:t>Danesi</a:t>
            </a:r>
            <a:r>
              <a:rPr lang="en-US" sz="1800" b="0" dirty="0">
                <a:latin typeface="Papyrus"/>
              </a:rPr>
              <a:t> &amp; </a:t>
            </a:r>
            <a:r>
              <a:rPr lang="en-US" sz="1800" b="0" dirty="0" err="1">
                <a:latin typeface="Papyrus"/>
              </a:rPr>
              <a:t>Morelli</a:t>
            </a:r>
            <a:r>
              <a:rPr lang="en-US" sz="1800" b="0" dirty="0">
                <a:latin typeface="Papyrus"/>
              </a:rPr>
              <a:t>, 2001</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8115" name="Rectangle 3"/>
          <p:cNvSpPr>
            <a:spLocks noChangeArrowheads="1"/>
          </p:cNvSpPr>
          <p:nvPr/>
        </p:nvSpPr>
        <p:spPr bwMode="auto">
          <a:xfrm>
            <a:off x="8305800" y="0"/>
            <a:ext cx="838200" cy="19812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218116" name="Text Box 4"/>
          <p:cNvSpPr txBox="1">
            <a:spLocks noChangeArrowheads="1"/>
          </p:cNvSpPr>
          <p:nvPr/>
        </p:nvSpPr>
        <p:spPr bwMode="auto">
          <a:xfrm>
            <a:off x="0" y="-76200"/>
            <a:ext cx="3505200" cy="717119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0" dirty="0" err="1">
                <a:latin typeface="Papyrus"/>
              </a:rPr>
              <a:t>Geomechanical</a:t>
            </a:r>
            <a:r>
              <a:rPr lang="en-US" sz="3200" b="1" dirty="0">
                <a:solidFill>
                  <a:srgbClr val="FFFF00"/>
                </a:solidFill>
                <a:latin typeface="Comic Sans MS" charset="0"/>
              </a:rPr>
              <a:t> </a:t>
            </a:r>
            <a:r>
              <a:rPr lang="en-US" b="0" dirty="0">
                <a:latin typeface="Papyrus"/>
              </a:rPr>
              <a:t>Structure of Antarctica: Part II</a:t>
            </a:r>
          </a:p>
          <a:p>
            <a:pPr>
              <a:spcBef>
                <a:spcPct val="50000"/>
              </a:spcBef>
            </a:pPr>
            <a:r>
              <a:rPr lang="en-US" b="0" dirty="0" err="1">
                <a:latin typeface="Papyrus"/>
              </a:rPr>
              <a:t>Sv</a:t>
            </a:r>
            <a:r>
              <a:rPr lang="en-US" b="0" dirty="0">
                <a:latin typeface="Papyrus"/>
              </a:rPr>
              <a:t> velocity </a:t>
            </a:r>
          </a:p>
          <a:p>
            <a:pPr>
              <a:spcBef>
                <a:spcPct val="50000"/>
              </a:spcBef>
              <a:buFontTx/>
              <a:buChar char="•"/>
            </a:pPr>
            <a:r>
              <a:rPr lang="en-US" b="0" dirty="0">
                <a:latin typeface="Papyrus"/>
              </a:rPr>
              <a:t>proxy for temperature</a:t>
            </a:r>
          </a:p>
          <a:p>
            <a:pPr>
              <a:spcBef>
                <a:spcPct val="50000"/>
              </a:spcBef>
            </a:pPr>
            <a:r>
              <a:rPr lang="en-US" b="0" dirty="0">
                <a:latin typeface="Papyrus"/>
              </a:rPr>
              <a:t>    - hot is lower viscosity (runny). </a:t>
            </a:r>
          </a:p>
          <a:p>
            <a:pPr>
              <a:spcBef>
                <a:spcPct val="50000"/>
              </a:spcBef>
            </a:pPr>
            <a:endParaRPr lang="en-US" b="0" dirty="0">
              <a:latin typeface="Papyrus"/>
            </a:endParaRPr>
          </a:p>
          <a:p>
            <a:pPr>
              <a:spcBef>
                <a:spcPct val="50000"/>
              </a:spcBef>
            </a:pPr>
            <a:r>
              <a:rPr lang="en-US" b="0" dirty="0">
                <a:latin typeface="Papyrus"/>
              </a:rPr>
              <a:t>Determines speed of </a:t>
            </a:r>
            <a:r>
              <a:rPr lang="en-US" b="0" dirty="0" err="1">
                <a:latin typeface="Papyrus"/>
              </a:rPr>
              <a:t>isostatic</a:t>
            </a:r>
            <a:r>
              <a:rPr lang="en-US" b="0" dirty="0">
                <a:latin typeface="Papyrus"/>
              </a:rPr>
              <a:t> response.</a:t>
            </a:r>
          </a:p>
          <a:p>
            <a:pPr>
              <a:spcBef>
                <a:spcPct val="50000"/>
              </a:spcBef>
            </a:pPr>
            <a:r>
              <a:rPr lang="en-US" b="0" dirty="0">
                <a:latin typeface="Papyrus"/>
              </a:rPr>
              <a:t>Result -- West Antarctica hot</a:t>
            </a:r>
          </a:p>
        </p:txBody>
      </p:sp>
      <p:pic>
        <p:nvPicPr>
          <p:cNvPr id="218118" name="Picture 6" descr="ant s wave vel"/>
          <p:cNvPicPr>
            <a:picLocks noChangeAspect="1" noChangeArrowheads="1"/>
          </p:cNvPicPr>
          <p:nvPr/>
        </p:nvPicPr>
        <p:blipFill>
          <a:blip r:embed="rId2"/>
          <a:srcRect/>
          <a:stretch>
            <a:fillRect/>
          </a:stretch>
        </p:blipFill>
        <p:spPr bwMode="auto">
          <a:xfrm>
            <a:off x="3551238" y="0"/>
            <a:ext cx="5592762" cy="5197475"/>
          </a:xfrm>
          <a:prstGeom prst="rect">
            <a:avLst/>
          </a:prstGeom>
          <a:noFill/>
        </p:spPr>
      </p:pic>
      <p:sp>
        <p:nvSpPr>
          <p:cNvPr id="218119" name="Line 7"/>
          <p:cNvSpPr>
            <a:spLocks noChangeShapeType="1"/>
          </p:cNvSpPr>
          <p:nvPr/>
        </p:nvSpPr>
        <p:spPr bwMode="auto">
          <a:xfrm>
            <a:off x="4724400" y="457200"/>
            <a:ext cx="1219200" cy="1752600"/>
          </a:xfrm>
          <a:prstGeom prst="line">
            <a:avLst/>
          </a:prstGeom>
          <a:noFill/>
          <a:ln w="50800">
            <a:solidFill>
              <a:schemeClr val="tx1"/>
            </a:solidFill>
            <a:round/>
            <a:headEnd/>
            <a:tailEnd/>
          </a:ln>
          <a:effectLst/>
        </p:spPr>
        <p:txBody>
          <a:bodyPr>
            <a:prstTxWarp prst="textNoShape">
              <a:avLst/>
            </a:prstTxWarp>
          </a:bodyPr>
          <a:lstStyle/>
          <a:p>
            <a:endParaRPr lang="en-US"/>
          </a:p>
        </p:txBody>
      </p:sp>
      <p:sp>
        <p:nvSpPr>
          <p:cNvPr id="218120" name="Line 8"/>
          <p:cNvSpPr>
            <a:spLocks noChangeShapeType="1"/>
          </p:cNvSpPr>
          <p:nvPr/>
        </p:nvSpPr>
        <p:spPr bwMode="auto">
          <a:xfrm>
            <a:off x="7239000" y="457200"/>
            <a:ext cx="1219200" cy="1752600"/>
          </a:xfrm>
          <a:prstGeom prst="line">
            <a:avLst/>
          </a:prstGeom>
          <a:noFill/>
          <a:ln w="50800">
            <a:solidFill>
              <a:schemeClr val="tx1"/>
            </a:solidFill>
            <a:round/>
            <a:headEnd/>
            <a:tailEnd/>
          </a:ln>
          <a:effectLst/>
        </p:spPr>
        <p:txBody>
          <a:bodyPr>
            <a:prstTxWarp prst="textNoShape">
              <a:avLst/>
            </a:prstTxWarp>
          </a:bodyPr>
          <a:lstStyle/>
          <a:p>
            <a:endParaRPr lang="en-US"/>
          </a:p>
        </p:txBody>
      </p:sp>
      <p:sp>
        <p:nvSpPr>
          <p:cNvPr id="218121" name="Line 9"/>
          <p:cNvSpPr>
            <a:spLocks noChangeShapeType="1"/>
          </p:cNvSpPr>
          <p:nvPr/>
        </p:nvSpPr>
        <p:spPr bwMode="auto">
          <a:xfrm>
            <a:off x="4724400" y="2971800"/>
            <a:ext cx="1219200" cy="1752600"/>
          </a:xfrm>
          <a:prstGeom prst="line">
            <a:avLst/>
          </a:prstGeom>
          <a:noFill/>
          <a:ln w="50800">
            <a:solidFill>
              <a:schemeClr val="tx1"/>
            </a:solidFill>
            <a:round/>
            <a:headEnd/>
            <a:tailEnd/>
          </a:ln>
          <a:effectLst/>
        </p:spPr>
        <p:txBody>
          <a:bodyPr>
            <a:prstTxWarp prst="textNoShape">
              <a:avLst/>
            </a:prstTxWarp>
          </a:bodyPr>
          <a:lstStyle/>
          <a:p>
            <a:endParaRPr lang="en-US"/>
          </a:p>
        </p:txBody>
      </p:sp>
      <p:sp>
        <p:nvSpPr>
          <p:cNvPr id="218122" name="Line 10"/>
          <p:cNvSpPr>
            <a:spLocks noChangeShapeType="1"/>
          </p:cNvSpPr>
          <p:nvPr/>
        </p:nvSpPr>
        <p:spPr bwMode="auto">
          <a:xfrm>
            <a:off x="7239000" y="2971800"/>
            <a:ext cx="1219200" cy="1752600"/>
          </a:xfrm>
          <a:prstGeom prst="line">
            <a:avLst/>
          </a:prstGeom>
          <a:noFill/>
          <a:ln w="50800">
            <a:solidFill>
              <a:schemeClr val="tx1"/>
            </a:solidFill>
            <a:round/>
            <a:headEnd/>
            <a:tailEnd/>
          </a:ln>
          <a:effectLst/>
        </p:spPr>
        <p:txBody>
          <a:bodyPr>
            <a:prstTxWarp prst="textNoShape">
              <a:avLst/>
            </a:prstTxWarp>
          </a:bodyPr>
          <a:lstStyle/>
          <a:p>
            <a:endParaRPr lang="en-US"/>
          </a:p>
        </p:txBody>
      </p:sp>
      <p:sp>
        <p:nvSpPr>
          <p:cNvPr id="13" name="Rectangle 8"/>
          <p:cNvSpPr>
            <a:spLocks noChangeArrowheads="1"/>
          </p:cNvSpPr>
          <p:nvPr/>
        </p:nvSpPr>
        <p:spPr bwMode="auto">
          <a:xfrm>
            <a:off x="6400800" y="6172200"/>
            <a:ext cx="2471913" cy="369332"/>
          </a:xfrm>
          <a:prstGeom prst="rect">
            <a:avLst/>
          </a:prstGeom>
          <a:noFill/>
          <a:ln w="9525">
            <a:noFill/>
            <a:miter lim="800000"/>
            <a:headEnd/>
            <a:tailEnd/>
          </a:ln>
          <a:effectLst/>
        </p:spPr>
        <p:txBody>
          <a:bodyPr wrap="none">
            <a:prstTxWarp prst="textNoShape">
              <a:avLst/>
            </a:prstTxWarp>
            <a:spAutoFit/>
          </a:bodyPr>
          <a:lstStyle/>
          <a:p>
            <a:pPr>
              <a:spcBef>
                <a:spcPct val="50000"/>
              </a:spcBef>
            </a:pPr>
            <a:r>
              <a:rPr lang="en-US" sz="1800" b="0" dirty="0" err="1">
                <a:latin typeface="Papyrus"/>
              </a:rPr>
              <a:t>Danesi</a:t>
            </a:r>
            <a:r>
              <a:rPr lang="en-US" sz="1800" b="0" dirty="0">
                <a:latin typeface="Papyrus"/>
              </a:rPr>
              <a:t> &amp; </a:t>
            </a:r>
            <a:r>
              <a:rPr lang="en-US" sz="1800" b="0" dirty="0" err="1">
                <a:latin typeface="Papyrus"/>
              </a:rPr>
              <a:t>Morelli</a:t>
            </a:r>
            <a:r>
              <a:rPr lang="en-US" sz="1800" b="0" dirty="0">
                <a:latin typeface="Papyrus"/>
              </a:rPr>
              <a:t>, 2001</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gmt.2.vari.com.20000000.jpg"/>
          <p:cNvPicPr>
            <a:picLocks noChangeAspect="1"/>
          </p:cNvPicPr>
          <p:nvPr/>
        </p:nvPicPr>
        <p:blipFill>
          <a:blip r:embed="rId2"/>
          <a:stretch>
            <a:fillRect/>
          </a:stretch>
        </p:blipFill>
        <p:spPr>
          <a:xfrm>
            <a:off x="760502" y="23877"/>
            <a:ext cx="7422633" cy="6829464"/>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Fig1_PGR_A.jpg"/>
          <p:cNvPicPr>
            <a:picLocks noChangeAspect="1"/>
          </p:cNvPicPr>
          <p:nvPr/>
        </p:nvPicPr>
        <p:blipFill>
          <a:blip r:embed="rId2"/>
          <a:stretch>
            <a:fillRect/>
          </a:stretch>
        </p:blipFill>
        <p:spPr>
          <a:xfrm>
            <a:off x="1330489" y="-31479"/>
            <a:ext cx="6708775" cy="68580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Fig3_WAGN.jpg"/>
          <p:cNvPicPr>
            <a:picLocks noChangeAspect="1"/>
          </p:cNvPicPr>
          <p:nvPr/>
        </p:nvPicPr>
        <p:blipFill>
          <a:blip r:embed="rId2"/>
          <a:stretch>
            <a:fillRect/>
          </a:stretch>
        </p:blipFill>
        <p:spPr>
          <a:xfrm>
            <a:off x="2243138" y="0"/>
            <a:ext cx="4946650" cy="68580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Fig4_Penin.jpg"/>
          <p:cNvPicPr>
            <a:picLocks noChangeAspect="1"/>
          </p:cNvPicPr>
          <p:nvPr/>
        </p:nvPicPr>
        <p:blipFill>
          <a:blip r:embed="rId2"/>
          <a:stretch>
            <a:fillRect/>
          </a:stretch>
        </p:blipFill>
        <p:spPr>
          <a:xfrm>
            <a:off x="2717288" y="-15401"/>
            <a:ext cx="4098925" cy="6858001"/>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6E5CB3E-0513-A544-A280-BA3349CC3E90}" type="slidenum">
              <a:rPr lang="en-US" smtClean="0"/>
              <a:pPr>
                <a:defRPr/>
              </a:pPr>
              <a:t>46</a:t>
            </a:fld>
            <a:endParaRPr lang="en-US" dirty="0"/>
          </a:p>
        </p:txBody>
      </p:sp>
      <p:pic>
        <p:nvPicPr>
          <p:cNvPr id="5" name="Picture 4"/>
          <p:cNvPicPr>
            <a:picLocks noChangeAspect="1"/>
          </p:cNvPicPr>
          <p:nvPr/>
        </p:nvPicPr>
        <p:blipFill>
          <a:blip r:embed="rId2"/>
          <a:stretch>
            <a:fillRect/>
          </a:stretch>
        </p:blipFill>
        <p:spPr>
          <a:xfrm>
            <a:off x="3771900" y="222250"/>
            <a:ext cx="5143500" cy="6254750"/>
          </a:xfrm>
          <a:prstGeom prst="rect">
            <a:avLst/>
          </a:prstGeom>
        </p:spPr>
      </p:pic>
      <p:sp>
        <p:nvSpPr>
          <p:cNvPr id="6" name="TextBox 5"/>
          <p:cNvSpPr txBox="1"/>
          <p:nvPr/>
        </p:nvSpPr>
        <p:spPr>
          <a:xfrm>
            <a:off x="0" y="199846"/>
            <a:ext cx="3810000" cy="6124754"/>
          </a:xfrm>
          <a:prstGeom prst="rect">
            <a:avLst/>
          </a:prstGeom>
          <a:noFill/>
        </p:spPr>
        <p:txBody>
          <a:bodyPr wrap="square" rtlCol="0">
            <a:spAutoFit/>
          </a:bodyPr>
          <a:lstStyle/>
          <a:p>
            <a:r>
              <a:rPr lang="en-US" b="0" dirty="0" smtClean="0">
                <a:latin typeface="Papyrus"/>
              </a:rPr>
              <a:t>Model of present-day surface elevation change due to PGR and reloading of ocean basins with seawater. Red areas rising due to removal of ice sheets. Blue areas falling due to re-filling of ocean basins when ice sheets melted and because of collapse </a:t>
            </a:r>
            <a:r>
              <a:rPr lang="en-US" b="0" dirty="0" err="1" smtClean="0">
                <a:latin typeface="Papyrus"/>
              </a:rPr>
              <a:t>forebulges</a:t>
            </a:r>
            <a:r>
              <a:rPr lang="en-US" b="0" dirty="0" smtClean="0">
                <a:latin typeface="Papyrus"/>
              </a:rPr>
              <a:t> around the ice sheets.</a:t>
            </a:r>
            <a:endParaRPr lang="en-US" b="0" dirty="0">
              <a:latin typeface="Papyrus"/>
            </a:endParaRPr>
          </a:p>
        </p:txBody>
      </p:sp>
      <p:sp>
        <p:nvSpPr>
          <p:cNvPr id="7" name="TextBox 6"/>
          <p:cNvSpPr txBox="1"/>
          <p:nvPr/>
        </p:nvSpPr>
        <p:spPr>
          <a:xfrm>
            <a:off x="0" y="6477000"/>
            <a:ext cx="3886200" cy="276999"/>
          </a:xfrm>
          <a:prstGeom prst="rect">
            <a:avLst/>
          </a:prstGeom>
          <a:noFill/>
        </p:spPr>
        <p:txBody>
          <a:bodyPr wrap="square" rtlCol="0">
            <a:spAutoFit/>
          </a:bodyPr>
          <a:lstStyle/>
          <a:p>
            <a:r>
              <a:rPr lang="en-US" sz="1200" b="0" dirty="0" smtClean="0">
                <a:latin typeface="Papyrus"/>
              </a:rPr>
              <a:t>Paulson, A., </a:t>
            </a:r>
            <a:r>
              <a:rPr lang="en-US" sz="1200" b="0" dirty="0" smtClean="0">
                <a:latin typeface="Papyrus"/>
                <a:hlinkClick r:id="rId3"/>
              </a:rPr>
              <a:t>http://grace.jpl.nasa.gov/data/pgr</a:t>
            </a:r>
            <a:endParaRPr lang="en-US" sz="1200" b="0" dirty="0">
              <a:latin typeface="Papyru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pPr>
              <a:defRPr/>
            </a:pPr>
            <a:fld id="{A055F8B1-BC2A-424A-B434-C8AD1E1A3B17}" type="slidenum">
              <a:rPr lang="en-US"/>
              <a:pPr>
                <a:defRPr/>
              </a:pPr>
              <a:t>47</a:t>
            </a:fld>
            <a:endParaRPr lang="en-US"/>
          </a:p>
        </p:txBody>
      </p:sp>
      <p:pic>
        <p:nvPicPr>
          <p:cNvPr id="217091" name="Picture 4"/>
          <p:cNvPicPr>
            <a:picLocks noChangeAspect="1" noChangeArrowheads="1"/>
          </p:cNvPicPr>
          <p:nvPr/>
        </p:nvPicPr>
        <p:blipFill>
          <a:blip r:embed="rId2"/>
          <a:srcRect/>
          <a:stretch>
            <a:fillRect/>
          </a:stretch>
        </p:blipFill>
        <p:spPr bwMode="auto">
          <a:xfrm>
            <a:off x="5029200" y="1066800"/>
            <a:ext cx="2733675" cy="3757613"/>
          </a:xfrm>
          <a:prstGeom prst="rect">
            <a:avLst/>
          </a:prstGeom>
          <a:noFill/>
          <a:ln w="9525">
            <a:noFill/>
            <a:miter lim="800000"/>
            <a:headEnd/>
            <a:tailEnd/>
          </a:ln>
        </p:spPr>
      </p:pic>
      <p:pic>
        <p:nvPicPr>
          <p:cNvPr id="217092" name="Picture 5"/>
          <p:cNvPicPr>
            <a:picLocks noChangeAspect="1" noChangeArrowheads="1"/>
          </p:cNvPicPr>
          <p:nvPr/>
        </p:nvPicPr>
        <p:blipFill>
          <a:blip r:embed="rId3"/>
          <a:srcRect/>
          <a:stretch>
            <a:fillRect/>
          </a:stretch>
        </p:blipFill>
        <p:spPr bwMode="auto">
          <a:xfrm>
            <a:off x="1143000" y="1066800"/>
            <a:ext cx="2733675" cy="3295650"/>
          </a:xfrm>
          <a:prstGeom prst="rect">
            <a:avLst/>
          </a:prstGeom>
          <a:noFill/>
          <a:ln w="9525">
            <a:noFill/>
            <a:miter lim="800000"/>
            <a:headEnd/>
            <a:tailEnd/>
          </a:ln>
        </p:spPr>
      </p:pic>
      <p:sp>
        <p:nvSpPr>
          <p:cNvPr id="217093" name="Text Box 6"/>
          <p:cNvSpPr txBox="1">
            <a:spLocks noChangeArrowheads="1"/>
          </p:cNvSpPr>
          <p:nvPr/>
        </p:nvSpPr>
        <p:spPr bwMode="auto">
          <a:xfrm>
            <a:off x="0" y="76200"/>
            <a:ext cx="9220200" cy="946150"/>
          </a:xfrm>
          <a:prstGeom prst="rect">
            <a:avLst/>
          </a:prstGeom>
          <a:noFill/>
          <a:ln w="9525">
            <a:noFill/>
            <a:miter lim="800000"/>
            <a:headEnd/>
            <a:tailEnd/>
          </a:ln>
        </p:spPr>
        <p:txBody>
          <a:bodyPr>
            <a:prstTxWarp prst="textNoShape">
              <a:avLst/>
            </a:prstTxWarp>
            <a:spAutoFit/>
          </a:bodyPr>
          <a:lstStyle/>
          <a:p>
            <a:r>
              <a:rPr lang="en-US" b="0" dirty="0">
                <a:latin typeface="Papyrus" charset="0"/>
                <a:ea typeface="Papyrus"/>
                <a:cs typeface="Papyrus"/>
              </a:rPr>
              <a:t>Crustal response to loads</a:t>
            </a:r>
          </a:p>
          <a:p>
            <a:r>
              <a:rPr lang="en-US" b="0" dirty="0">
                <a:latin typeface="Papyrus" charset="0"/>
                <a:ea typeface="Papyrus"/>
                <a:cs typeface="Papyrus"/>
              </a:rPr>
              <a:t>Annual lake loading</a:t>
            </a:r>
          </a:p>
        </p:txBody>
      </p:sp>
      <p:pic>
        <p:nvPicPr>
          <p:cNvPr id="217094" name="Picture 7"/>
          <p:cNvPicPr>
            <a:picLocks noChangeAspect="1" noChangeArrowheads="1"/>
          </p:cNvPicPr>
          <p:nvPr/>
        </p:nvPicPr>
        <p:blipFill>
          <a:blip r:embed="rId4"/>
          <a:srcRect/>
          <a:stretch>
            <a:fillRect/>
          </a:stretch>
        </p:blipFill>
        <p:spPr bwMode="auto">
          <a:xfrm>
            <a:off x="1143000" y="4689475"/>
            <a:ext cx="2689225" cy="2092325"/>
          </a:xfrm>
          <a:prstGeom prst="rect">
            <a:avLst/>
          </a:prstGeom>
          <a:noFill/>
          <a:ln w="9525">
            <a:noFill/>
            <a:miter lim="800000"/>
            <a:headEnd/>
            <a:tailEnd/>
          </a:ln>
        </p:spPr>
      </p:pic>
      <p:sp>
        <p:nvSpPr>
          <p:cNvPr id="217095" name="Text Box 8"/>
          <p:cNvSpPr txBox="1">
            <a:spLocks noChangeArrowheads="1"/>
          </p:cNvSpPr>
          <p:nvPr/>
        </p:nvSpPr>
        <p:spPr bwMode="auto">
          <a:xfrm>
            <a:off x="3962400" y="5302250"/>
            <a:ext cx="4800600" cy="1384300"/>
          </a:xfrm>
          <a:prstGeom prst="rect">
            <a:avLst/>
          </a:prstGeom>
          <a:noFill/>
          <a:ln w="9525">
            <a:noFill/>
            <a:miter lim="800000"/>
            <a:headEnd/>
            <a:tailEnd/>
          </a:ln>
        </p:spPr>
        <p:txBody>
          <a:bodyPr>
            <a:prstTxWarp prst="textNoShape">
              <a:avLst/>
            </a:prstTxWarp>
            <a:spAutoFit/>
          </a:bodyPr>
          <a:lstStyle/>
          <a:p>
            <a:pPr>
              <a:spcBef>
                <a:spcPct val="50000"/>
              </a:spcBef>
            </a:pPr>
            <a:r>
              <a:rPr lang="en-US" b="0" dirty="0">
                <a:latin typeface="Papyrus" charset="0"/>
                <a:ea typeface="Papyrus"/>
                <a:cs typeface="Papyrus"/>
              </a:rPr>
              <a:t>Check for </a:t>
            </a:r>
            <a:r>
              <a:rPr lang="en-US" b="0" dirty="0" err="1">
                <a:latin typeface="Papyrus" charset="0"/>
                <a:ea typeface="Papyrus"/>
                <a:cs typeface="Papyrus"/>
              </a:rPr>
              <a:t>anelasticity</a:t>
            </a:r>
            <a:r>
              <a:rPr lang="en-US" b="0" dirty="0">
                <a:latin typeface="Papyrus" charset="0"/>
                <a:ea typeface="Papyrus"/>
                <a:cs typeface="Papyrus"/>
              </a:rPr>
              <a:t> – no time lag/phase shift -&gt; elastic.</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3"/>
          <a:srcRect/>
          <a:stretch>
            <a:fillRect/>
          </a:stretch>
        </p:blipFill>
        <p:spPr bwMode="auto">
          <a:xfrm>
            <a:off x="1219200" y="428625"/>
            <a:ext cx="6705600" cy="6429375"/>
          </a:xfrm>
          <a:prstGeom prst="rect">
            <a:avLst/>
          </a:prstGeom>
          <a:noFill/>
          <a:ln w="9525">
            <a:noFill/>
            <a:miter lim="800000"/>
            <a:headEnd/>
            <a:tailEnd/>
          </a:ln>
        </p:spPr>
      </p:pic>
      <p:sp>
        <p:nvSpPr>
          <p:cNvPr id="153603" name="Text Box 3"/>
          <p:cNvSpPr txBox="1">
            <a:spLocks noChangeArrowheads="1"/>
          </p:cNvSpPr>
          <p:nvPr/>
        </p:nvSpPr>
        <p:spPr bwMode="auto">
          <a:xfrm>
            <a:off x="-76200" y="6581001"/>
            <a:ext cx="1371600" cy="276999"/>
          </a:xfrm>
          <a:prstGeom prst="rect">
            <a:avLst/>
          </a:prstGeom>
          <a:noFill/>
          <a:ln w="9525">
            <a:noFill/>
            <a:miter lim="800000"/>
            <a:headEnd/>
            <a:tailEnd/>
          </a:ln>
        </p:spPr>
        <p:txBody>
          <a:bodyPr>
            <a:prstTxWarp prst="textNoShape">
              <a:avLst/>
            </a:prstTxWarp>
            <a:spAutoFit/>
          </a:bodyPr>
          <a:lstStyle/>
          <a:p>
            <a:pPr>
              <a:spcBef>
                <a:spcPct val="50000"/>
              </a:spcBef>
            </a:pPr>
            <a:r>
              <a:rPr lang="en-US" sz="1200" b="0" dirty="0">
                <a:latin typeface="Papyrus"/>
                <a:ea typeface="Comic Sans MS" charset="0"/>
                <a:cs typeface="Comic Sans MS" charset="0"/>
              </a:rPr>
              <a:t>Bevis et al, 2005</a:t>
            </a:r>
          </a:p>
        </p:txBody>
      </p:sp>
      <p:sp>
        <p:nvSpPr>
          <p:cNvPr id="4" name="Rectangle 3"/>
          <p:cNvSpPr/>
          <p:nvPr/>
        </p:nvSpPr>
        <p:spPr>
          <a:xfrm>
            <a:off x="0" y="10180"/>
            <a:ext cx="9144000" cy="523220"/>
          </a:xfrm>
          <a:prstGeom prst="rect">
            <a:avLst/>
          </a:prstGeom>
        </p:spPr>
        <p:txBody>
          <a:bodyPr wrap="square">
            <a:spAutoFit/>
          </a:bodyPr>
          <a:lstStyle/>
          <a:p>
            <a:r>
              <a:rPr lang="en-US" b="0" dirty="0" smtClean="0">
                <a:latin typeface="Papyrus" charset="0"/>
                <a:ea typeface="Papyrus"/>
                <a:cs typeface="Papyrus"/>
              </a:rPr>
              <a:t>Crustal response to loads – Amazon River</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2754" name="Picture 3"/>
          <p:cNvPicPr>
            <a:picLocks noChangeAspect="1" noChangeArrowheads="1"/>
          </p:cNvPicPr>
          <p:nvPr/>
        </p:nvPicPr>
        <p:blipFill>
          <a:blip r:embed="rId3"/>
          <a:srcRect/>
          <a:stretch>
            <a:fillRect/>
          </a:stretch>
        </p:blipFill>
        <p:spPr bwMode="auto">
          <a:xfrm>
            <a:off x="0" y="3592513"/>
            <a:ext cx="9144000" cy="2808287"/>
          </a:xfrm>
          <a:prstGeom prst="rect">
            <a:avLst/>
          </a:prstGeom>
          <a:noFill/>
          <a:ln w="9525">
            <a:noFill/>
            <a:miter lim="800000"/>
            <a:headEnd/>
            <a:tailEnd/>
          </a:ln>
        </p:spPr>
      </p:pic>
      <p:sp>
        <p:nvSpPr>
          <p:cNvPr id="538628" name="Text Box 4"/>
          <p:cNvSpPr txBox="1">
            <a:spLocks noChangeArrowheads="1"/>
          </p:cNvSpPr>
          <p:nvPr/>
        </p:nvSpPr>
        <p:spPr bwMode="auto">
          <a:xfrm>
            <a:off x="68263" y="6477000"/>
            <a:ext cx="8974137" cy="307975"/>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sz="1400" b="0" dirty="0">
                <a:effectLst>
                  <a:outerShdw blurRad="38100" dist="38100" dir="2700000" algn="tl">
                    <a:srgbClr val="000000">
                      <a:alpha val="43137"/>
                    </a:srgbClr>
                  </a:outerShdw>
                </a:effectLst>
                <a:latin typeface="Papyrus"/>
                <a:ea typeface="Arial" pitchFamily="-109" charset="0"/>
                <a:cs typeface="Comic Sans MS"/>
              </a:rPr>
              <a:t>www.unavco.org/pubs_reports/proposals/2007/facility2007/section3/UNV-GRID-SPREAD-TP_41.pdf </a:t>
            </a:r>
          </a:p>
        </p:txBody>
      </p:sp>
      <p:sp>
        <p:nvSpPr>
          <p:cNvPr id="538629" name="Text Box 5"/>
          <p:cNvSpPr txBox="1">
            <a:spLocks noChangeArrowheads="1"/>
          </p:cNvSpPr>
          <p:nvPr/>
        </p:nvSpPr>
        <p:spPr bwMode="auto">
          <a:xfrm>
            <a:off x="0" y="57150"/>
            <a:ext cx="9144000" cy="3416300"/>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sz="3600" b="0" dirty="0">
                <a:latin typeface="Papyrus"/>
                <a:ea typeface="Arial" pitchFamily="-109" charset="0"/>
                <a:cs typeface="Comic Sans MS"/>
              </a:rPr>
              <a:t>Response of crust to loading from Brahmaputra and </a:t>
            </a:r>
            <a:r>
              <a:rPr lang="en-US" sz="3600" b="0" dirty="0" err="1">
                <a:latin typeface="Papyrus"/>
                <a:ea typeface="Arial" pitchFamily="-109" charset="0"/>
                <a:cs typeface="Comic Sans MS"/>
              </a:rPr>
              <a:t>Gandes</a:t>
            </a:r>
            <a:endParaRPr lang="en-US" sz="3600" b="0" dirty="0">
              <a:latin typeface="Papyrus"/>
              <a:ea typeface="Arial" pitchFamily="-109" charset="0"/>
              <a:cs typeface="Comic Sans MS"/>
            </a:endParaRPr>
          </a:p>
          <a:p>
            <a:pPr>
              <a:spcBef>
                <a:spcPct val="50000"/>
              </a:spcBef>
              <a:defRPr/>
            </a:pPr>
            <a:r>
              <a:rPr lang="en-US" sz="3600" b="0" dirty="0">
                <a:latin typeface="Papyrus"/>
                <a:ea typeface="Arial" pitchFamily="-109" charset="0"/>
                <a:cs typeface="Comic Sans MS"/>
              </a:rPr>
              <a:t>----------------</a:t>
            </a:r>
          </a:p>
          <a:p>
            <a:pPr>
              <a:spcBef>
                <a:spcPct val="50000"/>
              </a:spcBef>
              <a:defRPr/>
            </a:pPr>
            <a:r>
              <a:rPr lang="en-US" sz="3600" b="0" dirty="0">
                <a:latin typeface="Papyrus"/>
                <a:ea typeface="Arial" pitchFamily="-109" charset="0"/>
                <a:cs typeface="Comic Sans MS"/>
              </a:rPr>
              <a:t>Requires continuous GPS to observe non-secular (in this case annual) signals.</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C88CFC7-96B5-8245-9B35-60FC4530383A}" type="slidenum">
              <a:rPr lang="en-US"/>
              <a:pPr>
                <a:defRPr/>
              </a:pPr>
              <a:t>5</a:t>
            </a:fld>
            <a:endParaRPr lang="en-US"/>
          </a:p>
        </p:txBody>
      </p:sp>
      <p:pic>
        <p:nvPicPr>
          <p:cNvPr id="208899" name="Picture 2"/>
          <p:cNvPicPr>
            <a:picLocks noChangeAspect="1" noChangeArrowheads="1"/>
          </p:cNvPicPr>
          <p:nvPr/>
        </p:nvPicPr>
        <p:blipFill>
          <a:blip r:embed="rId2"/>
          <a:srcRect/>
          <a:stretch>
            <a:fillRect/>
          </a:stretch>
        </p:blipFill>
        <p:spPr bwMode="auto">
          <a:xfrm>
            <a:off x="-4763" y="-2743200"/>
            <a:ext cx="7167563" cy="9615488"/>
          </a:xfrm>
          <a:prstGeom prst="rect">
            <a:avLst/>
          </a:prstGeom>
          <a:noFill/>
          <a:ln w="9525">
            <a:noFill/>
            <a:miter lim="800000"/>
            <a:headEnd/>
            <a:tailEnd/>
          </a:ln>
        </p:spPr>
      </p:pic>
      <p:sp>
        <p:nvSpPr>
          <p:cNvPr id="208900" name="Text Box 3"/>
          <p:cNvSpPr txBox="1">
            <a:spLocks noChangeArrowheads="1"/>
          </p:cNvSpPr>
          <p:nvPr/>
        </p:nvSpPr>
        <p:spPr bwMode="auto">
          <a:xfrm>
            <a:off x="4648200" y="5103813"/>
            <a:ext cx="4495800" cy="1373187"/>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b="0" dirty="0">
                <a:latin typeface="Papyrus" charset="0"/>
                <a:ea typeface="Papyrus"/>
                <a:cs typeface="Papyrus"/>
              </a:rPr>
              <a:t>GPS determined surface velocity field with oblique slip model predictions.</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7698" name="Picture 2" descr="loading_1999"/>
          <p:cNvPicPr>
            <a:picLocks noGrp="1" noChangeAspect="1" noChangeArrowheads="1" noCrop="1"/>
          </p:cNvPicPr>
          <p:nvPr>
            <p:ph/>
          </p:nvPr>
        </p:nvPicPr>
        <p:blipFill>
          <a:blip r:embed="rId3"/>
          <a:srcRect/>
          <a:stretch>
            <a:fillRect/>
          </a:stretch>
        </p:blipFill>
        <p:spPr>
          <a:xfrm>
            <a:off x="2133600" y="1066800"/>
            <a:ext cx="4876800" cy="4143375"/>
          </a:xfrm>
          <a:noFill/>
        </p:spPr>
      </p:pic>
      <p:sp>
        <p:nvSpPr>
          <p:cNvPr id="157699" name="Text Box 3"/>
          <p:cNvSpPr txBox="1">
            <a:spLocks noChangeArrowheads="1"/>
          </p:cNvSpPr>
          <p:nvPr/>
        </p:nvSpPr>
        <p:spPr bwMode="auto">
          <a:xfrm>
            <a:off x="5715000" y="4692650"/>
            <a:ext cx="685800" cy="274638"/>
          </a:xfrm>
          <a:prstGeom prst="rect">
            <a:avLst/>
          </a:prstGeom>
          <a:noFill/>
          <a:ln w="9525">
            <a:noFill/>
            <a:miter lim="800000"/>
            <a:headEnd/>
            <a:tailEnd/>
          </a:ln>
        </p:spPr>
        <p:txBody>
          <a:bodyPr>
            <a:prstTxWarp prst="textNoShape">
              <a:avLst/>
            </a:prstTxWarp>
            <a:spAutoFit/>
          </a:bodyPr>
          <a:lstStyle/>
          <a:p>
            <a:pPr algn="l">
              <a:spcBef>
                <a:spcPct val="50000"/>
              </a:spcBef>
            </a:pPr>
            <a:r>
              <a:rPr lang="en-US" sz="1200" b="0">
                <a:latin typeface="Times New Roman" charset="0"/>
              </a:rPr>
              <a:t>mm</a:t>
            </a:r>
          </a:p>
        </p:txBody>
      </p:sp>
      <p:sp>
        <p:nvSpPr>
          <p:cNvPr id="157700" name="Text Box 4"/>
          <p:cNvSpPr txBox="1">
            <a:spLocks noChangeArrowheads="1"/>
          </p:cNvSpPr>
          <p:nvPr/>
        </p:nvSpPr>
        <p:spPr bwMode="auto">
          <a:xfrm>
            <a:off x="0" y="76200"/>
            <a:ext cx="9144000" cy="83026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400" b="0" dirty="0">
                <a:latin typeface="Papyrus"/>
                <a:ea typeface="Comic Sans MS" charset="0"/>
                <a:cs typeface="Comic Sans MS" charset="0"/>
              </a:rPr>
              <a:t>Elastic deformation in vertical from loading – complication or another interesting signal?</a:t>
            </a:r>
          </a:p>
        </p:txBody>
      </p:sp>
      <p:sp>
        <p:nvSpPr>
          <p:cNvPr id="157701" name="Text Box 5"/>
          <p:cNvSpPr txBox="1">
            <a:spLocks noChangeArrowheads="1"/>
          </p:cNvSpPr>
          <p:nvPr/>
        </p:nvSpPr>
        <p:spPr bwMode="auto">
          <a:xfrm>
            <a:off x="0" y="5257800"/>
            <a:ext cx="9144000" cy="1570038"/>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400" b="0" dirty="0">
                <a:latin typeface="Papyrus"/>
                <a:ea typeface="Comic Sans MS" charset="0"/>
                <a:cs typeface="Comic Sans MS" charset="0"/>
              </a:rPr>
              <a:t>Weather systems: </a:t>
            </a:r>
          </a:p>
          <a:p>
            <a:pPr>
              <a:spcBef>
                <a:spcPct val="50000"/>
              </a:spcBef>
            </a:pPr>
            <a:r>
              <a:rPr lang="en-US" sz="2400" b="0" dirty="0">
                <a:latin typeface="Papyrus"/>
                <a:ea typeface="Comic Sans MS" charset="0"/>
                <a:cs typeface="Comic Sans MS" charset="0"/>
              </a:rPr>
              <a:t>Aerial extent – thousands of square km. </a:t>
            </a:r>
          </a:p>
          <a:p>
            <a:pPr>
              <a:spcBef>
                <a:spcPct val="50000"/>
              </a:spcBef>
            </a:pPr>
            <a:r>
              <a:rPr lang="en-US" sz="2400" b="0" dirty="0">
                <a:latin typeface="Papyrus"/>
                <a:ea typeface="Comic Sans MS" charset="0"/>
                <a:cs typeface="Comic Sans MS" charset="0"/>
              </a:rPr>
              <a:t>Period – weeks.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a:defRPr/>
            </a:pPr>
            <a:fld id="{206AECE2-D397-A940-A4BD-7BE6ED67D552}" type="slidenum">
              <a:rPr lang="en-US"/>
              <a:pPr>
                <a:defRPr/>
              </a:pPr>
              <a:t>51</a:t>
            </a:fld>
            <a:endParaRPr lang="en-US"/>
          </a:p>
        </p:txBody>
      </p:sp>
      <p:sp>
        <p:nvSpPr>
          <p:cNvPr id="224261" name="Text Box 4"/>
          <p:cNvSpPr txBox="1">
            <a:spLocks noChangeArrowheads="1"/>
          </p:cNvSpPr>
          <p:nvPr/>
        </p:nvSpPr>
        <p:spPr bwMode="auto">
          <a:xfrm>
            <a:off x="0" y="0"/>
            <a:ext cx="9144000" cy="2031325"/>
          </a:xfrm>
          <a:prstGeom prst="rect">
            <a:avLst/>
          </a:prstGeom>
          <a:noFill/>
          <a:ln w="9525">
            <a:noFill/>
            <a:miter lim="800000"/>
            <a:headEnd/>
            <a:tailEnd/>
          </a:ln>
        </p:spPr>
        <p:txBody>
          <a:bodyPr>
            <a:prstTxWarp prst="textNoShape">
              <a:avLst/>
            </a:prstTxWarp>
            <a:spAutoFit/>
          </a:bodyPr>
          <a:lstStyle/>
          <a:p>
            <a:pPr>
              <a:spcBef>
                <a:spcPct val="50000"/>
              </a:spcBef>
            </a:pPr>
            <a:r>
              <a:rPr lang="en-US" b="0" dirty="0">
                <a:latin typeface="Papyrus" charset="0"/>
                <a:ea typeface="Papyrus"/>
                <a:cs typeface="Papyrus"/>
              </a:rPr>
              <a:t>Kinematic </a:t>
            </a:r>
            <a:r>
              <a:rPr lang="en-US" b="0" dirty="0" smtClean="0">
                <a:latin typeface="Papyrus" charset="0"/>
                <a:ea typeface="Papyrus"/>
                <a:cs typeface="Papyrus"/>
              </a:rPr>
              <a:t>GPS</a:t>
            </a:r>
          </a:p>
          <a:p>
            <a:pPr>
              <a:spcBef>
                <a:spcPct val="50000"/>
              </a:spcBef>
            </a:pPr>
            <a:r>
              <a:rPr lang="en-US" b="0" dirty="0" smtClean="0">
                <a:latin typeface="Papyrus" charset="0"/>
                <a:ea typeface="Papyrus"/>
                <a:cs typeface="Papyrus"/>
              </a:rPr>
              <a:t>GPS</a:t>
            </a:r>
            <a:r>
              <a:rPr lang="en-US" b="0" dirty="0" smtClean="0">
                <a:latin typeface="Papyrus" charset="0"/>
                <a:ea typeface="Papyrus"/>
                <a:cs typeface="Papyrus"/>
              </a:rPr>
              <a:t> absolute displacement </a:t>
            </a:r>
            <a:r>
              <a:rPr lang="en-US" b="0" dirty="0" smtClean="0">
                <a:latin typeface="Papyrus" charset="0"/>
                <a:ea typeface="Papyrus"/>
                <a:cs typeface="Papyrus"/>
              </a:rPr>
              <a:t>seismograms – Love wave of 2004 M9.0, Sumatra-Andaman earthquake in Portageville, AR.</a:t>
            </a:r>
          </a:p>
        </p:txBody>
      </p:sp>
      <p:pic>
        <p:nvPicPr>
          <p:cNvPr id="6" name="Picture 5"/>
          <p:cNvPicPr>
            <a:picLocks noChangeAspect="1"/>
          </p:cNvPicPr>
          <p:nvPr/>
        </p:nvPicPr>
        <p:blipFill>
          <a:blip r:embed="rId2"/>
          <a:stretch>
            <a:fillRect/>
          </a:stretch>
        </p:blipFill>
        <p:spPr>
          <a:xfrm>
            <a:off x="1524000" y="2076450"/>
            <a:ext cx="6172200" cy="4629150"/>
          </a:xfrm>
          <a:prstGeom prst="rect">
            <a:avLst/>
          </a:prstGeom>
        </p:spPr>
      </p:pic>
      <p:sp>
        <p:nvSpPr>
          <p:cNvPr id="7" name="Text Box 4"/>
          <p:cNvSpPr txBox="1">
            <a:spLocks noChangeArrowheads="1"/>
          </p:cNvSpPr>
          <p:nvPr/>
        </p:nvSpPr>
        <p:spPr bwMode="auto">
          <a:xfrm>
            <a:off x="0" y="6550223"/>
            <a:ext cx="2446337" cy="307777"/>
          </a:xfrm>
          <a:prstGeom prst="rect">
            <a:avLst/>
          </a:prstGeom>
          <a:noFill/>
          <a:ln w="9525">
            <a:noFill/>
            <a:miter lim="800000"/>
            <a:headEnd/>
            <a:tailEnd/>
          </a:ln>
          <a:effectLst/>
        </p:spPr>
        <p:txBody>
          <a:bodyPr wrap="square">
            <a:prstTxWarp prst="textNoShape">
              <a:avLst/>
            </a:prstTxWarp>
            <a:spAutoFit/>
          </a:bodyPr>
          <a:lstStyle/>
          <a:p>
            <a:pPr>
              <a:spcBef>
                <a:spcPct val="50000"/>
              </a:spcBef>
              <a:defRPr/>
            </a:pPr>
            <a:r>
              <a:rPr lang="en-US" sz="1400" b="0" dirty="0" smtClean="0">
                <a:effectLst>
                  <a:outerShdw blurRad="38100" dist="38100" dir="2700000" algn="tl">
                    <a:srgbClr val="000000">
                      <a:alpha val="43137"/>
                    </a:srgbClr>
                  </a:outerShdw>
                </a:effectLst>
                <a:latin typeface="Papyrus"/>
                <a:ea typeface="Arial" pitchFamily="-109" charset="0"/>
                <a:cs typeface="Comic Sans MS"/>
              </a:rPr>
              <a:t>Davis and Smalley, 2009</a:t>
            </a:r>
            <a:endParaRPr lang="en-US" sz="1400" b="0" dirty="0">
              <a:effectLst>
                <a:outerShdw blurRad="38100" dist="38100" dir="2700000" algn="tl">
                  <a:srgbClr val="000000">
                    <a:alpha val="43137"/>
                  </a:srgbClr>
                </a:outerShdw>
              </a:effectLst>
              <a:latin typeface="Papyrus"/>
              <a:ea typeface="Arial" pitchFamily="-109" charset="0"/>
              <a:cs typeface="Comic Sans M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52</a:t>
            </a:fld>
            <a:endParaRPr lang="en-US"/>
          </a:p>
        </p:txBody>
      </p:sp>
      <p:pic>
        <p:nvPicPr>
          <p:cNvPr id="3" name="Picture 2"/>
          <p:cNvPicPr>
            <a:picLocks noChangeAspect="1"/>
          </p:cNvPicPr>
          <p:nvPr/>
        </p:nvPicPr>
        <p:blipFill>
          <a:blip r:embed="rId3"/>
          <a:stretch>
            <a:fillRect/>
          </a:stretch>
        </p:blipFill>
        <p:spPr>
          <a:xfrm rot="5400000">
            <a:off x="2300917" y="682583"/>
            <a:ext cx="4630065" cy="7532100"/>
          </a:xfrm>
          <a:prstGeom prst="rect">
            <a:avLst/>
          </a:prstGeom>
        </p:spPr>
      </p:pic>
      <p:sp>
        <p:nvSpPr>
          <p:cNvPr id="4" name="Text Box 4"/>
          <p:cNvSpPr txBox="1">
            <a:spLocks noChangeArrowheads="1"/>
          </p:cNvSpPr>
          <p:nvPr/>
        </p:nvSpPr>
        <p:spPr bwMode="auto">
          <a:xfrm>
            <a:off x="0" y="-76200"/>
            <a:ext cx="9144000" cy="1600438"/>
          </a:xfrm>
          <a:prstGeom prst="rect">
            <a:avLst/>
          </a:prstGeom>
          <a:noFill/>
          <a:ln w="9525">
            <a:noFill/>
            <a:miter lim="800000"/>
            <a:headEnd/>
            <a:tailEnd/>
          </a:ln>
        </p:spPr>
        <p:txBody>
          <a:bodyPr>
            <a:prstTxWarp prst="textNoShape">
              <a:avLst/>
            </a:prstTxWarp>
            <a:spAutoFit/>
          </a:bodyPr>
          <a:lstStyle/>
          <a:p>
            <a:pPr>
              <a:spcBef>
                <a:spcPct val="50000"/>
              </a:spcBef>
            </a:pPr>
            <a:r>
              <a:rPr lang="en-US" b="0" dirty="0">
                <a:latin typeface="Papyrus" charset="0"/>
                <a:ea typeface="Papyrus"/>
                <a:cs typeface="Papyrus"/>
              </a:rPr>
              <a:t>Kinematic </a:t>
            </a:r>
            <a:r>
              <a:rPr lang="en-US" b="0" dirty="0" smtClean="0">
                <a:latin typeface="Papyrus" charset="0"/>
                <a:ea typeface="Papyrus"/>
                <a:cs typeface="Papyrus"/>
              </a:rPr>
              <a:t>GPS</a:t>
            </a:r>
          </a:p>
          <a:p>
            <a:pPr>
              <a:spcBef>
                <a:spcPct val="50000"/>
              </a:spcBef>
            </a:pPr>
            <a:r>
              <a:rPr lang="en-US" b="0" dirty="0" smtClean="0">
                <a:latin typeface="Papyrus" charset="0"/>
                <a:ea typeface="Papyrus"/>
                <a:cs typeface="Papyrus"/>
              </a:rPr>
              <a:t>Differential – difference in position between two GPS antennas, one assumed “fixed”. </a:t>
            </a:r>
            <a:r>
              <a:rPr lang="en-US" sz="1200" b="0" dirty="0" smtClean="0">
                <a:latin typeface="Papyrus" charset="0"/>
                <a:ea typeface="Papyrus"/>
                <a:cs typeface="Papyrus"/>
              </a:rPr>
              <a:t>(PPP methods also exist, but are less precise)</a:t>
            </a:r>
          </a:p>
        </p:txBody>
      </p:sp>
      <p:sp>
        <p:nvSpPr>
          <p:cNvPr id="5" name="Text Box 4"/>
          <p:cNvSpPr txBox="1">
            <a:spLocks noChangeArrowheads="1"/>
          </p:cNvSpPr>
          <p:nvPr/>
        </p:nvSpPr>
        <p:spPr bwMode="auto">
          <a:xfrm>
            <a:off x="1" y="6550223"/>
            <a:ext cx="2133600" cy="307777"/>
          </a:xfrm>
          <a:prstGeom prst="rect">
            <a:avLst/>
          </a:prstGeom>
          <a:noFill/>
          <a:ln w="9525">
            <a:noFill/>
            <a:miter lim="800000"/>
            <a:headEnd/>
            <a:tailEnd/>
          </a:ln>
          <a:effectLst/>
        </p:spPr>
        <p:txBody>
          <a:bodyPr wrap="square">
            <a:prstTxWarp prst="textNoShape">
              <a:avLst/>
            </a:prstTxWarp>
            <a:spAutoFit/>
          </a:bodyPr>
          <a:lstStyle/>
          <a:p>
            <a:pPr>
              <a:spcBef>
                <a:spcPct val="50000"/>
              </a:spcBef>
              <a:defRPr/>
            </a:pPr>
            <a:r>
              <a:rPr lang="en-US" sz="1400" b="0" dirty="0" smtClean="0">
                <a:effectLst>
                  <a:outerShdw blurRad="38100" dist="38100" dir="2700000" algn="tl">
                    <a:srgbClr val="000000">
                      <a:alpha val="43137"/>
                    </a:srgbClr>
                  </a:outerShdw>
                </a:effectLst>
                <a:latin typeface="Papyrus"/>
                <a:ea typeface="Arial" pitchFamily="-109" charset="0"/>
                <a:cs typeface="Comic Sans MS"/>
              </a:rPr>
              <a:t>Davis and Smalley, 2009</a:t>
            </a:r>
            <a:endParaRPr lang="en-US" sz="1400" b="0" dirty="0">
              <a:effectLst>
                <a:outerShdw blurRad="38100" dist="38100" dir="2700000" algn="tl">
                  <a:srgbClr val="000000">
                    <a:alpha val="43137"/>
                  </a:srgbClr>
                </a:outerShdw>
              </a:effectLst>
              <a:latin typeface="Papyrus"/>
              <a:ea typeface="Arial" pitchFamily="-109" charset="0"/>
              <a:cs typeface="Comic Sans MS"/>
            </a:endParaRPr>
          </a:p>
        </p:txBody>
      </p:sp>
      <p:graphicFrame>
        <p:nvGraphicFramePr>
          <p:cNvPr id="501762" name="Object 2"/>
          <p:cNvGraphicFramePr>
            <a:graphicFrameLocks noChangeAspect="1"/>
          </p:cNvGraphicFramePr>
          <p:nvPr/>
        </p:nvGraphicFramePr>
        <p:xfrm>
          <a:off x="2911475" y="1600200"/>
          <a:ext cx="3413125" cy="425450"/>
        </p:xfrm>
        <a:graphic>
          <a:graphicData uri="http://schemas.openxmlformats.org/presentationml/2006/ole">
            <p:oleObj spid="_x0000_s501762" name="Equation" r:id="rId4" imgW="1625600" imgH="203200" progId="Equation.3">
              <p:embed/>
            </p:oleObj>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53</a:t>
            </a:fld>
            <a:endParaRPr lang="en-US"/>
          </a:p>
        </p:txBody>
      </p:sp>
      <p:sp>
        <p:nvSpPr>
          <p:cNvPr id="3" name="TextBox 2"/>
          <p:cNvSpPr txBox="1"/>
          <p:nvPr/>
        </p:nvSpPr>
        <p:spPr>
          <a:xfrm>
            <a:off x="0" y="0"/>
            <a:ext cx="9144000" cy="523220"/>
          </a:xfrm>
          <a:prstGeom prst="rect">
            <a:avLst/>
          </a:prstGeom>
          <a:noFill/>
        </p:spPr>
        <p:txBody>
          <a:bodyPr wrap="square" rtlCol="0">
            <a:spAutoFit/>
          </a:bodyPr>
          <a:lstStyle/>
          <a:p>
            <a:r>
              <a:rPr lang="en-US" b="0" dirty="0" smtClean="0">
                <a:latin typeface="Papyrus"/>
              </a:rPr>
              <a:t>How to get absolute displacements?</a:t>
            </a:r>
            <a:endParaRPr lang="en-US" b="0" dirty="0">
              <a:latin typeface="Papyrus"/>
            </a:endParaRPr>
          </a:p>
        </p:txBody>
      </p:sp>
      <p:pic>
        <p:nvPicPr>
          <p:cNvPr id="4" name="Picture 3"/>
          <p:cNvPicPr>
            <a:picLocks noChangeAspect="1"/>
          </p:cNvPicPr>
          <p:nvPr/>
        </p:nvPicPr>
        <p:blipFill>
          <a:blip r:embed="rId2"/>
          <a:stretch>
            <a:fillRect/>
          </a:stretch>
        </p:blipFill>
        <p:spPr>
          <a:xfrm>
            <a:off x="228600" y="578538"/>
            <a:ext cx="4190999" cy="2774262"/>
          </a:xfrm>
          <a:prstGeom prst="rect">
            <a:avLst/>
          </a:prstGeom>
        </p:spPr>
      </p:pic>
      <p:pic>
        <p:nvPicPr>
          <p:cNvPr id="5" name="Picture 4"/>
          <p:cNvPicPr>
            <a:picLocks noChangeAspect="1"/>
          </p:cNvPicPr>
          <p:nvPr/>
        </p:nvPicPr>
        <p:blipFill>
          <a:blip r:embed="rId3"/>
          <a:stretch>
            <a:fillRect/>
          </a:stretch>
        </p:blipFill>
        <p:spPr>
          <a:xfrm>
            <a:off x="228600" y="3429000"/>
            <a:ext cx="4600575" cy="3200400"/>
          </a:xfrm>
          <a:prstGeom prst="rect">
            <a:avLst/>
          </a:prstGeom>
        </p:spPr>
      </p:pic>
      <p:pic>
        <p:nvPicPr>
          <p:cNvPr id="6" name="Picture 5"/>
          <p:cNvPicPr>
            <a:picLocks noChangeAspect="1"/>
          </p:cNvPicPr>
          <p:nvPr/>
        </p:nvPicPr>
        <p:blipFill>
          <a:blip r:embed="rId4"/>
          <a:stretch>
            <a:fillRect/>
          </a:stretch>
        </p:blipFill>
        <p:spPr>
          <a:xfrm>
            <a:off x="4975072" y="3689350"/>
            <a:ext cx="4092728" cy="2863850"/>
          </a:xfrm>
          <a:prstGeom prst="rect">
            <a:avLst/>
          </a:prstGeom>
        </p:spPr>
      </p:pic>
      <p:sp>
        <p:nvSpPr>
          <p:cNvPr id="7" name="TextBox 6"/>
          <p:cNvSpPr txBox="1"/>
          <p:nvPr/>
        </p:nvSpPr>
        <p:spPr>
          <a:xfrm>
            <a:off x="4419600" y="533400"/>
            <a:ext cx="4724400" cy="3108544"/>
          </a:xfrm>
          <a:prstGeom prst="rect">
            <a:avLst/>
          </a:prstGeom>
          <a:noFill/>
        </p:spPr>
        <p:txBody>
          <a:bodyPr wrap="square" rtlCol="0">
            <a:spAutoFit/>
          </a:bodyPr>
          <a:lstStyle/>
          <a:p>
            <a:r>
              <a:rPr lang="en-US" b="0" dirty="0" smtClean="0">
                <a:latin typeface="Papyrus"/>
              </a:rPr>
              <a:t>Most popular way to have one of the two sites outside the region with displacements (site is “fixed”) – discovered GPS recorded surface waves at few thousand km.</a:t>
            </a:r>
            <a:endParaRPr lang="en-US" b="0" dirty="0">
              <a:latin typeface="Papyrus"/>
            </a:endParaRPr>
          </a:p>
        </p:txBody>
      </p:sp>
      <p:sp>
        <p:nvSpPr>
          <p:cNvPr id="8" name="Text Box 4"/>
          <p:cNvSpPr txBox="1">
            <a:spLocks noChangeArrowheads="1"/>
          </p:cNvSpPr>
          <p:nvPr/>
        </p:nvSpPr>
        <p:spPr bwMode="auto">
          <a:xfrm>
            <a:off x="5943600" y="6550223"/>
            <a:ext cx="2446337" cy="307777"/>
          </a:xfrm>
          <a:prstGeom prst="rect">
            <a:avLst/>
          </a:prstGeom>
          <a:noFill/>
          <a:ln w="9525">
            <a:noFill/>
            <a:miter lim="800000"/>
            <a:headEnd/>
            <a:tailEnd/>
          </a:ln>
          <a:effectLst/>
        </p:spPr>
        <p:txBody>
          <a:bodyPr wrap="square">
            <a:prstTxWarp prst="textNoShape">
              <a:avLst/>
            </a:prstTxWarp>
            <a:spAutoFit/>
          </a:bodyPr>
          <a:lstStyle/>
          <a:p>
            <a:pPr>
              <a:spcBef>
                <a:spcPct val="50000"/>
              </a:spcBef>
              <a:defRPr/>
            </a:pPr>
            <a:r>
              <a:rPr lang="en-US" sz="1400" b="0" dirty="0" smtClean="0">
                <a:effectLst>
                  <a:outerShdw blurRad="38100" dist="38100" dir="2700000" algn="tl">
                    <a:srgbClr val="000000">
                      <a:alpha val="43137"/>
                    </a:srgbClr>
                  </a:outerShdw>
                </a:effectLst>
                <a:latin typeface="Papyrus"/>
                <a:ea typeface="Arial" pitchFamily="-109" charset="0"/>
                <a:cs typeface="Comic Sans MS"/>
              </a:rPr>
              <a:t>Larson et al, 2003</a:t>
            </a:r>
            <a:endParaRPr lang="en-US" sz="1400" b="0" dirty="0">
              <a:effectLst>
                <a:outerShdw blurRad="38100" dist="38100" dir="2700000" algn="tl">
                  <a:srgbClr val="000000">
                    <a:alpha val="43137"/>
                  </a:srgbClr>
                </a:outerShdw>
              </a:effectLst>
              <a:latin typeface="Papyrus"/>
              <a:ea typeface="Arial" pitchFamily="-109" charset="0"/>
              <a:cs typeface="Comic Sans M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54</a:t>
            </a:fld>
            <a:endParaRPr lang="en-US"/>
          </a:p>
        </p:txBody>
      </p:sp>
      <p:sp>
        <p:nvSpPr>
          <p:cNvPr id="3" name="TextBox 2"/>
          <p:cNvSpPr txBox="1"/>
          <p:nvPr/>
        </p:nvSpPr>
        <p:spPr>
          <a:xfrm>
            <a:off x="0" y="533400"/>
            <a:ext cx="9144000" cy="5262980"/>
          </a:xfrm>
          <a:prstGeom prst="rect">
            <a:avLst/>
          </a:prstGeom>
          <a:noFill/>
        </p:spPr>
        <p:txBody>
          <a:bodyPr wrap="square" rtlCol="0">
            <a:spAutoFit/>
          </a:bodyPr>
          <a:lstStyle/>
          <a:p>
            <a:r>
              <a:rPr lang="en-US" b="0" dirty="0" smtClean="0">
                <a:latin typeface="Papyrus"/>
              </a:rPr>
              <a:t>Does not work for surface waves from really big earthquakes with long duration surface wave trains</a:t>
            </a:r>
          </a:p>
          <a:p>
            <a:endParaRPr lang="en-US" b="0" dirty="0" smtClean="0">
              <a:latin typeface="Papyrus"/>
            </a:endParaRPr>
          </a:p>
          <a:p>
            <a:r>
              <a:rPr lang="en-US" b="0" dirty="0" smtClean="0">
                <a:latin typeface="Papyrus"/>
              </a:rPr>
              <a:t>can’t find “fixed” site.</a:t>
            </a:r>
          </a:p>
          <a:p>
            <a:endParaRPr lang="en-US" b="0" dirty="0" smtClean="0">
              <a:latin typeface="Papyrus"/>
            </a:endParaRPr>
          </a:p>
          <a:p>
            <a:r>
              <a:rPr lang="en-US" b="0" dirty="0" smtClean="0">
                <a:latin typeface="Papyrus"/>
              </a:rPr>
              <a:t>(Fixed site has to be able to see common set satellites with kinematic site – since is differential.</a:t>
            </a:r>
          </a:p>
          <a:p>
            <a:r>
              <a:rPr lang="en-US" b="0" dirty="0" smtClean="0">
                <a:latin typeface="Papyrus"/>
              </a:rPr>
              <a:t>The longer the baseline the fewer satellites are in common and the worse the overall location geometry. The signal may be of longer duration than the time it takes for the waves to travel from the kinematic to the fixed site.)</a:t>
            </a:r>
            <a:endParaRPr lang="en-US" b="0" dirty="0">
              <a:latin typeface="Papyrus"/>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55</a:t>
            </a:fld>
            <a:endParaRPr lang="en-US"/>
          </a:p>
        </p:txBody>
      </p:sp>
      <p:pic>
        <p:nvPicPr>
          <p:cNvPr id="3" name="Picture 2"/>
          <p:cNvPicPr>
            <a:picLocks noChangeAspect="1"/>
          </p:cNvPicPr>
          <p:nvPr/>
        </p:nvPicPr>
        <p:blipFill>
          <a:blip r:embed="rId2"/>
          <a:stretch>
            <a:fillRect/>
          </a:stretch>
        </p:blipFill>
        <p:spPr>
          <a:xfrm>
            <a:off x="3082949" y="1371600"/>
            <a:ext cx="5984851" cy="4876799"/>
          </a:xfrm>
          <a:prstGeom prst="rect">
            <a:avLst/>
          </a:prstGeom>
        </p:spPr>
      </p:pic>
      <p:sp>
        <p:nvSpPr>
          <p:cNvPr id="4" name="Text Box 4"/>
          <p:cNvSpPr txBox="1">
            <a:spLocks noChangeArrowheads="1"/>
          </p:cNvSpPr>
          <p:nvPr/>
        </p:nvSpPr>
        <p:spPr bwMode="auto">
          <a:xfrm>
            <a:off x="6172200" y="6550223"/>
            <a:ext cx="2446337" cy="307777"/>
          </a:xfrm>
          <a:prstGeom prst="rect">
            <a:avLst/>
          </a:prstGeom>
          <a:noFill/>
          <a:ln w="9525">
            <a:noFill/>
            <a:miter lim="800000"/>
            <a:headEnd/>
            <a:tailEnd/>
          </a:ln>
          <a:effectLst/>
        </p:spPr>
        <p:txBody>
          <a:bodyPr wrap="square">
            <a:prstTxWarp prst="textNoShape">
              <a:avLst/>
            </a:prstTxWarp>
            <a:spAutoFit/>
          </a:bodyPr>
          <a:lstStyle/>
          <a:p>
            <a:pPr>
              <a:spcBef>
                <a:spcPct val="50000"/>
              </a:spcBef>
              <a:defRPr/>
            </a:pPr>
            <a:r>
              <a:rPr lang="en-US" sz="1400" b="0" dirty="0" smtClean="0">
                <a:effectLst>
                  <a:outerShdw blurRad="38100" dist="38100" dir="2700000" algn="tl">
                    <a:srgbClr val="000000">
                      <a:alpha val="43137"/>
                    </a:srgbClr>
                  </a:outerShdw>
                </a:effectLst>
                <a:latin typeface="Papyrus"/>
                <a:ea typeface="Arial" pitchFamily="-109" charset="0"/>
                <a:cs typeface="Comic Sans MS"/>
              </a:rPr>
              <a:t>Davis and Smalley, 2009</a:t>
            </a:r>
            <a:endParaRPr lang="en-US" sz="1400" b="0" dirty="0">
              <a:effectLst>
                <a:outerShdw blurRad="38100" dist="38100" dir="2700000" algn="tl">
                  <a:srgbClr val="000000">
                    <a:alpha val="43137"/>
                  </a:srgbClr>
                </a:outerShdw>
              </a:effectLst>
              <a:latin typeface="Papyrus"/>
              <a:ea typeface="Arial" pitchFamily="-109" charset="0"/>
              <a:cs typeface="Comic Sans MS"/>
            </a:endParaRPr>
          </a:p>
        </p:txBody>
      </p:sp>
      <p:sp>
        <p:nvSpPr>
          <p:cNvPr id="5" name="TextBox 4"/>
          <p:cNvSpPr txBox="1"/>
          <p:nvPr/>
        </p:nvSpPr>
        <p:spPr>
          <a:xfrm>
            <a:off x="0" y="0"/>
            <a:ext cx="9144000" cy="1384995"/>
          </a:xfrm>
          <a:prstGeom prst="rect">
            <a:avLst/>
          </a:prstGeom>
          <a:noFill/>
        </p:spPr>
        <p:txBody>
          <a:bodyPr wrap="square" rtlCol="0">
            <a:spAutoFit/>
          </a:bodyPr>
          <a:lstStyle/>
          <a:p>
            <a:r>
              <a:rPr lang="en-US" b="0" dirty="0" smtClean="0">
                <a:latin typeface="Papyrus"/>
              </a:rPr>
              <a:t>Calculate differential displacement seismograms for large number sites in central North America – using “fixed” site in central North America.</a:t>
            </a:r>
            <a:endParaRPr lang="en-US" b="0" dirty="0">
              <a:latin typeface="Papyrus"/>
            </a:endParaRPr>
          </a:p>
        </p:txBody>
      </p:sp>
      <p:pic>
        <p:nvPicPr>
          <p:cNvPr id="6" name="Picture 5"/>
          <p:cNvPicPr>
            <a:picLocks noChangeAspect="1"/>
          </p:cNvPicPr>
          <p:nvPr/>
        </p:nvPicPr>
        <p:blipFill>
          <a:blip r:embed="rId3"/>
          <a:stretch>
            <a:fillRect/>
          </a:stretch>
        </p:blipFill>
        <p:spPr>
          <a:xfrm>
            <a:off x="0" y="1371600"/>
            <a:ext cx="3055620" cy="2758440"/>
          </a:xfrm>
          <a:prstGeom prst="rect">
            <a:avLst/>
          </a:prstGeom>
        </p:spPr>
      </p:pic>
      <p:sp>
        <p:nvSpPr>
          <p:cNvPr id="9" name="Text Box 4"/>
          <p:cNvSpPr txBox="1">
            <a:spLocks noChangeArrowheads="1"/>
          </p:cNvSpPr>
          <p:nvPr/>
        </p:nvSpPr>
        <p:spPr bwMode="auto">
          <a:xfrm>
            <a:off x="0" y="4267200"/>
            <a:ext cx="3048000" cy="2462212"/>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b="0" dirty="0" smtClean="0">
                <a:latin typeface="Papyrus" charset="0"/>
                <a:ea typeface="Papyrus"/>
                <a:cs typeface="Papyrus"/>
              </a:rPr>
              <a:t>Difficult to tell are not absolute seismograms.</a:t>
            </a:r>
          </a:p>
          <a:p>
            <a:pPr>
              <a:spcBef>
                <a:spcPct val="50000"/>
              </a:spcBef>
            </a:pPr>
            <a:r>
              <a:rPr lang="en-US" b="0" dirty="0" smtClean="0">
                <a:latin typeface="Papyrus" charset="0"/>
                <a:ea typeface="Papyrus"/>
                <a:cs typeface="Papyrus"/>
              </a:rPr>
              <a:t>(Bottom trace is sum.)</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5" name="Rectangle 3"/>
          <p:cNvSpPr>
            <a:spLocks noGrp="1" noChangeArrowheads="1"/>
          </p:cNvSpPr>
          <p:nvPr>
            <p:ph type="body" idx="1"/>
          </p:nvPr>
        </p:nvSpPr>
        <p:spPr>
          <a:xfrm>
            <a:off x="0" y="0"/>
            <a:ext cx="9144000" cy="1676400"/>
          </a:xfrm>
        </p:spPr>
        <p:txBody>
          <a:bodyPr/>
          <a:lstStyle/>
          <a:p>
            <a:pPr algn="ctr">
              <a:lnSpc>
                <a:spcPct val="90000"/>
              </a:lnSpc>
              <a:buNone/>
            </a:pPr>
            <a:r>
              <a:rPr lang="en-US" dirty="0" smtClean="0">
                <a:latin typeface="Papyrus"/>
              </a:rPr>
              <a:t>Sidetrack – Multipath</a:t>
            </a:r>
          </a:p>
          <a:p>
            <a:pPr algn="ctr">
              <a:lnSpc>
                <a:spcPct val="90000"/>
              </a:lnSpc>
              <a:buNone/>
            </a:pPr>
            <a:r>
              <a:rPr lang="en-US" dirty="0" smtClean="0">
                <a:latin typeface="Papyrus"/>
              </a:rPr>
              <a:t>Multipath </a:t>
            </a:r>
            <a:r>
              <a:rPr lang="en-US" dirty="0">
                <a:latin typeface="Papyrus"/>
              </a:rPr>
              <a:t>(reflected signals) is important (and doesn’t difference out)</a:t>
            </a:r>
            <a:r>
              <a:rPr lang="en-US" dirty="0" smtClean="0">
                <a:latin typeface="Papyrus"/>
              </a:rPr>
              <a:t>. Looks like earthquake?</a:t>
            </a:r>
            <a:endParaRPr lang="en-US" dirty="0">
              <a:latin typeface="Papyrus"/>
            </a:endParaRPr>
          </a:p>
        </p:txBody>
      </p:sp>
      <p:pic>
        <p:nvPicPr>
          <p:cNvPr id="110596" name="Picture 4" descr="generic_agu1"/>
          <p:cNvPicPr>
            <a:picLocks noChangeAspect="1" noChangeArrowheads="1"/>
          </p:cNvPicPr>
          <p:nvPr/>
        </p:nvPicPr>
        <p:blipFill>
          <a:blip r:embed="rId3"/>
          <a:srcRect/>
          <a:stretch>
            <a:fillRect/>
          </a:stretch>
        </p:blipFill>
        <p:spPr bwMode="auto">
          <a:xfrm>
            <a:off x="1447800" y="1524000"/>
            <a:ext cx="6324600" cy="4916487"/>
          </a:xfrm>
          <a:prstGeom prst="rect">
            <a:avLst/>
          </a:prstGeom>
          <a:noFill/>
        </p:spPr>
      </p:pic>
      <p:sp>
        <p:nvSpPr>
          <p:cNvPr id="5" name="Text Box 4"/>
          <p:cNvSpPr txBox="1">
            <a:spLocks noChangeArrowheads="1"/>
          </p:cNvSpPr>
          <p:nvPr/>
        </p:nvSpPr>
        <p:spPr bwMode="auto">
          <a:xfrm>
            <a:off x="1" y="6550223"/>
            <a:ext cx="1371600" cy="307777"/>
          </a:xfrm>
          <a:prstGeom prst="rect">
            <a:avLst/>
          </a:prstGeom>
          <a:noFill/>
          <a:ln w="9525">
            <a:noFill/>
            <a:miter lim="800000"/>
            <a:headEnd/>
            <a:tailEnd/>
          </a:ln>
          <a:effectLst/>
        </p:spPr>
        <p:txBody>
          <a:bodyPr wrap="square">
            <a:prstTxWarp prst="textNoShape">
              <a:avLst/>
            </a:prstTxWarp>
            <a:spAutoFit/>
          </a:bodyPr>
          <a:lstStyle/>
          <a:p>
            <a:pPr>
              <a:spcBef>
                <a:spcPct val="50000"/>
              </a:spcBef>
              <a:defRPr/>
            </a:pPr>
            <a:r>
              <a:rPr lang="en-US" sz="1400" b="0" dirty="0" smtClean="0">
                <a:effectLst>
                  <a:outerShdw blurRad="38100" dist="38100" dir="2700000" algn="tl">
                    <a:srgbClr val="000000">
                      <a:alpha val="43137"/>
                    </a:srgbClr>
                  </a:outerShdw>
                </a:effectLst>
                <a:latin typeface="Papyrus"/>
                <a:ea typeface="Arial" pitchFamily="-109" charset="0"/>
                <a:cs typeface="Comic Sans MS"/>
              </a:rPr>
              <a:t>From Larson</a:t>
            </a:r>
            <a:endParaRPr lang="en-US" sz="1400" b="0" dirty="0">
              <a:effectLst>
                <a:outerShdw blurRad="38100" dist="38100" dir="2700000" algn="tl">
                  <a:srgbClr val="000000">
                    <a:alpha val="43137"/>
                  </a:srgbClr>
                </a:outerShdw>
              </a:effectLst>
              <a:latin typeface="Papyrus"/>
              <a:ea typeface="Arial" pitchFamily="-109" charset="0"/>
              <a:cs typeface="Comic Sans MS"/>
            </a:endParaRPr>
          </a:p>
        </p:txBody>
      </p:sp>
      <p:cxnSp>
        <p:nvCxnSpPr>
          <p:cNvPr id="7" name="Straight Arrow Connector 6"/>
          <p:cNvCxnSpPr/>
          <p:nvPr/>
        </p:nvCxnSpPr>
        <p:spPr>
          <a:xfrm rot="10800000" flipV="1">
            <a:off x="5562600" y="1524000"/>
            <a:ext cx="1371600" cy="838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7" name="Picture 3" descr="generic_agu3"/>
          <p:cNvPicPr>
            <a:picLocks noChangeAspect="1" noChangeArrowheads="1"/>
          </p:cNvPicPr>
          <p:nvPr/>
        </p:nvPicPr>
        <p:blipFill>
          <a:blip r:embed="rId3"/>
          <a:srcRect/>
          <a:stretch>
            <a:fillRect/>
          </a:stretch>
        </p:blipFill>
        <p:spPr bwMode="auto">
          <a:xfrm>
            <a:off x="1714500" y="1981200"/>
            <a:ext cx="5753100" cy="4805363"/>
          </a:xfrm>
          <a:prstGeom prst="rect">
            <a:avLst/>
          </a:prstGeom>
          <a:noFill/>
        </p:spPr>
      </p:pic>
      <p:sp>
        <p:nvSpPr>
          <p:cNvPr id="4" name="Text Box 4"/>
          <p:cNvSpPr txBox="1">
            <a:spLocks noChangeArrowheads="1"/>
          </p:cNvSpPr>
          <p:nvPr/>
        </p:nvSpPr>
        <p:spPr bwMode="auto">
          <a:xfrm>
            <a:off x="1" y="6550223"/>
            <a:ext cx="1295400" cy="307777"/>
          </a:xfrm>
          <a:prstGeom prst="rect">
            <a:avLst/>
          </a:prstGeom>
          <a:noFill/>
          <a:ln w="9525">
            <a:noFill/>
            <a:miter lim="800000"/>
            <a:headEnd/>
            <a:tailEnd/>
          </a:ln>
          <a:effectLst/>
        </p:spPr>
        <p:txBody>
          <a:bodyPr wrap="square">
            <a:prstTxWarp prst="textNoShape">
              <a:avLst/>
            </a:prstTxWarp>
            <a:spAutoFit/>
          </a:bodyPr>
          <a:lstStyle/>
          <a:p>
            <a:pPr>
              <a:spcBef>
                <a:spcPct val="50000"/>
              </a:spcBef>
              <a:defRPr/>
            </a:pPr>
            <a:r>
              <a:rPr lang="en-US" sz="1400" b="0" dirty="0" smtClean="0">
                <a:effectLst>
                  <a:outerShdw blurRad="38100" dist="38100" dir="2700000" algn="tl">
                    <a:srgbClr val="000000">
                      <a:alpha val="43137"/>
                    </a:srgbClr>
                  </a:outerShdw>
                </a:effectLst>
                <a:latin typeface="Papyrus"/>
                <a:ea typeface="Arial" pitchFamily="-109" charset="0"/>
                <a:cs typeface="Comic Sans MS"/>
              </a:rPr>
              <a:t>From Larson</a:t>
            </a:r>
            <a:endParaRPr lang="en-US" sz="1400" b="0" dirty="0">
              <a:effectLst>
                <a:outerShdw blurRad="38100" dist="38100" dir="2700000" algn="tl">
                  <a:srgbClr val="000000">
                    <a:alpha val="43137"/>
                  </a:srgbClr>
                </a:outerShdw>
              </a:effectLst>
              <a:latin typeface="Papyrus"/>
              <a:ea typeface="Arial" pitchFamily="-109" charset="0"/>
              <a:cs typeface="Comic Sans MS"/>
            </a:endParaRPr>
          </a:p>
        </p:txBody>
      </p:sp>
      <p:sp>
        <p:nvSpPr>
          <p:cNvPr id="6" name="Rectangle 3"/>
          <p:cNvSpPr txBox="1">
            <a:spLocks noChangeArrowheads="1"/>
          </p:cNvSpPr>
          <p:nvPr/>
        </p:nvSpPr>
        <p:spPr bwMode="auto">
          <a:xfrm>
            <a:off x="0" y="0"/>
            <a:ext cx="9144000" cy="167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90000"/>
              </a:lnSpc>
              <a:spcBef>
                <a:spcPct val="20000"/>
              </a:spcBef>
              <a:spcAft>
                <a:spcPct val="0"/>
              </a:spcAft>
              <a:buClr>
                <a:schemeClr val="accent1"/>
              </a:buClr>
              <a:buSzPct val="70000"/>
              <a:buFont typeface="Wingdings 2" charset="2"/>
              <a:buNone/>
              <a:tabLst/>
              <a:defRPr/>
            </a:pPr>
            <a:r>
              <a:rPr kumimoji="0" lang="en-US" sz="3200" b="0" i="0" u="none" strike="noStrike" kern="1200" cap="none" spc="0" normalizeH="0" baseline="0" noProof="0" dirty="0" smtClean="0">
                <a:ln>
                  <a:noFill/>
                </a:ln>
                <a:solidFill>
                  <a:schemeClr val="tx2"/>
                </a:solidFill>
                <a:effectLst/>
                <a:uLnTx/>
                <a:uFillTx/>
                <a:latin typeface="Papyrus"/>
                <a:ea typeface="ＭＳ Ｐゴシック" charset="-128"/>
                <a:cs typeface="ＭＳ Ｐゴシック" charset="-128"/>
              </a:rPr>
              <a:t>But look at day befor</a:t>
            </a:r>
            <a:r>
              <a:rPr lang="en-US" sz="3200" b="0" noProof="0" dirty="0" smtClean="0">
                <a:solidFill>
                  <a:schemeClr val="tx2"/>
                </a:solidFill>
                <a:latin typeface="Papyrus"/>
                <a:ea typeface="ＭＳ Ｐゴシック" charset="-128"/>
                <a:cs typeface="ＭＳ Ｐゴシック" charset="-128"/>
              </a:rPr>
              <a:t>e or after – looks the same. </a:t>
            </a:r>
          </a:p>
          <a:p>
            <a:pPr marL="342900" marR="0" lvl="0" indent="-342900" algn="ctr" defTabSz="914400" rtl="0" eaLnBrk="0" fontAlgn="base" latinLnBrk="0" hangingPunct="0">
              <a:lnSpc>
                <a:spcPct val="90000"/>
              </a:lnSpc>
              <a:spcBef>
                <a:spcPct val="20000"/>
              </a:spcBef>
              <a:spcAft>
                <a:spcPct val="0"/>
              </a:spcAft>
              <a:buClr>
                <a:schemeClr val="accent1"/>
              </a:buClr>
              <a:buSzPct val="70000"/>
              <a:buFont typeface="Wingdings 2" charset="2"/>
              <a:buNone/>
              <a:tabLst/>
              <a:defRPr/>
            </a:pPr>
            <a:r>
              <a:rPr kumimoji="0" lang="en-US" sz="3200" b="0" i="0" u="none" strike="noStrike" kern="1200" cap="none" spc="0" normalizeH="0" baseline="0" dirty="0" smtClean="0">
                <a:ln>
                  <a:noFill/>
                </a:ln>
                <a:solidFill>
                  <a:schemeClr val="tx2"/>
                </a:solidFill>
                <a:effectLst/>
                <a:uLnTx/>
                <a:uFillTx/>
                <a:latin typeface="Papyrus"/>
                <a:ea typeface="ＭＳ Ｐゴシック" charset="-128"/>
                <a:cs typeface="ＭＳ Ｐゴシック" charset="-128"/>
              </a:rPr>
              <a:t>Multipath</a:t>
            </a:r>
            <a:r>
              <a:rPr kumimoji="0" lang="en-US" sz="3200" b="0" i="0" u="none" strike="noStrike" kern="1200" cap="none" spc="0" normalizeH="0" dirty="0" smtClean="0">
                <a:ln>
                  <a:noFill/>
                </a:ln>
                <a:solidFill>
                  <a:schemeClr val="tx2"/>
                </a:solidFill>
                <a:effectLst/>
                <a:uLnTx/>
                <a:uFillTx/>
                <a:latin typeface="Papyrus"/>
                <a:ea typeface="ＭＳ Ｐゴシック" charset="-128"/>
                <a:cs typeface="ＭＳ Ｐゴシック" charset="-128"/>
              </a:rPr>
              <a:t> looks same from day to day – due to </a:t>
            </a:r>
            <a:r>
              <a:rPr lang="en-US" sz="3200" b="0" dirty="0" smtClean="0">
                <a:solidFill>
                  <a:schemeClr val="tx2"/>
                </a:solidFill>
                <a:latin typeface="Papyrus"/>
                <a:ea typeface="ＭＳ Ｐゴシック" charset="-128"/>
                <a:cs typeface="ＭＳ Ｐゴシック" charset="-128"/>
              </a:rPr>
              <a:t>orbits repeating, generating same reflections, day to day.</a:t>
            </a:r>
            <a:endParaRPr kumimoji="0" lang="en-US" sz="3200" b="0" i="0" u="none" strike="noStrike" kern="1200" cap="none" spc="0" normalizeH="0" baseline="0" noProof="0" dirty="0">
              <a:ln>
                <a:noFill/>
              </a:ln>
              <a:solidFill>
                <a:schemeClr val="tx2"/>
              </a:solidFill>
              <a:effectLst/>
              <a:uLnTx/>
              <a:uFillTx/>
              <a:latin typeface="Papyrus"/>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403" name="Picture 3" descr="generic_agu3"/>
          <p:cNvPicPr>
            <a:picLocks noChangeAspect="1" noChangeArrowheads="1"/>
          </p:cNvPicPr>
          <p:nvPr/>
        </p:nvPicPr>
        <p:blipFill>
          <a:blip r:embed="rId3"/>
          <a:srcRect/>
          <a:stretch>
            <a:fillRect/>
          </a:stretch>
        </p:blipFill>
        <p:spPr bwMode="auto">
          <a:xfrm>
            <a:off x="2084059" y="2438400"/>
            <a:ext cx="4926341" cy="4114800"/>
          </a:xfrm>
          <a:prstGeom prst="rect">
            <a:avLst/>
          </a:prstGeom>
          <a:noFill/>
        </p:spPr>
      </p:pic>
      <p:sp>
        <p:nvSpPr>
          <p:cNvPr id="5" name="Text Box 4"/>
          <p:cNvSpPr txBox="1">
            <a:spLocks noChangeArrowheads="1"/>
          </p:cNvSpPr>
          <p:nvPr/>
        </p:nvSpPr>
        <p:spPr bwMode="auto">
          <a:xfrm>
            <a:off x="1" y="6550223"/>
            <a:ext cx="1447800" cy="307777"/>
          </a:xfrm>
          <a:prstGeom prst="rect">
            <a:avLst/>
          </a:prstGeom>
          <a:noFill/>
          <a:ln w="9525">
            <a:noFill/>
            <a:miter lim="800000"/>
            <a:headEnd/>
            <a:tailEnd/>
          </a:ln>
          <a:effectLst/>
        </p:spPr>
        <p:txBody>
          <a:bodyPr wrap="square">
            <a:prstTxWarp prst="textNoShape">
              <a:avLst/>
            </a:prstTxWarp>
            <a:spAutoFit/>
          </a:bodyPr>
          <a:lstStyle/>
          <a:p>
            <a:pPr>
              <a:spcBef>
                <a:spcPct val="50000"/>
              </a:spcBef>
              <a:defRPr/>
            </a:pPr>
            <a:r>
              <a:rPr lang="en-US" sz="1400" b="0" dirty="0" smtClean="0">
                <a:effectLst>
                  <a:outerShdw blurRad="38100" dist="38100" dir="2700000" algn="tl">
                    <a:srgbClr val="000000">
                      <a:alpha val="43137"/>
                    </a:srgbClr>
                  </a:outerShdw>
                </a:effectLst>
                <a:latin typeface="Papyrus"/>
                <a:ea typeface="Arial" pitchFamily="-109" charset="0"/>
                <a:cs typeface="Comic Sans MS"/>
              </a:rPr>
              <a:t>From Larson</a:t>
            </a:r>
            <a:endParaRPr lang="en-US" sz="1400" b="0" dirty="0">
              <a:effectLst>
                <a:outerShdw blurRad="38100" dist="38100" dir="2700000" algn="tl">
                  <a:srgbClr val="000000">
                    <a:alpha val="43137"/>
                  </a:srgbClr>
                </a:outerShdw>
              </a:effectLst>
              <a:latin typeface="Papyrus"/>
              <a:ea typeface="Arial" pitchFamily="-109" charset="0"/>
              <a:cs typeface="Comic Sans MS"/>
            </a:endParaRPr>
          </a:p>
        </p:txBody>
      </p:sp>
      <p:sp>
        <p:nvSpPr>
          <p:cNvPr id="7" name="Rectangle 3"/>
          <p:cNvSpPr txBox="1">
            <a:spLocks noChangeArrowheads="1"/>
          </p:cNvSpPr>
          <p:nvPr/>
        </p:nvSpPr>
        <p:spPr bwMode="auto">
          <a:xfrm>
            <a:off x="0" y="0"/>
            <a:ext cx="9144000" cy="167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90000"/>
              </a:lnSpc>
              <a:spcBef>
                <a:spcPct val="20000"/>
              </a:spcBef>
              <a:spcAft>
                <a:spcPct val="0"/>
              </a:spcAft>
              <a:buClr>
                <a:schemeClr val="accent1"/>
              </a:buClr>
              <a:buSzPct val="70000"/>
              <a:buFont typeface="Wingdings 2" charset="2"/>
              <a:buNone/>
              <a:tabLst/>
              <a:defRPr/>
            </a:pPr>
            <a:r>
              <a:rPr kumimoji="0" lang="en-US" sz="3200" b="0" i="0" u="none" strike="noStrike" kern="1200" cap="none" spc="0" normalizeH="0" baseline="0" noProof="0" dirty="0" smtClean="0">
                <a:ln>
                  <a:noFill/>
                </a:ln>
                <a:solidFill>
                  <a:schemeClr val="tx2"/>
                </a:solidFill>
                <a:effectLst/>
                <a:uLnTx/>
                <a:uFillTx/>
                <a:latin typeface="Papyrus"/>
                <a:ea typeface="ＭＳ Ｐゴシック" charset="-128"/>
                <a:cs typeface="ＭＳ Ｐゴシック" charset="-128"/>
              </a:rPr>
              <a:t>So the trick is to calculate the GPS displacement</a:t>
            </a:r>
            <a:r>
              <a:rPr kumimoji="0" lang="en-US" sz="3200" b="0" i="0" u="none" strike="noStrike" kern="1200" cap="none" spc="0" normalizeH="0" noProof="0" dirty="0" smtClean="0">
                <a:ln>
                  <a:noFill/>
                </a:ln>
                <a:solidFill>
                  <a:schemeClr val="tx2"/>
                </a:solidFill>
                <a:effectLst/>
                <a:uLnTx/>
                <a:uFillTx/>
                <a:latin typeface="Papyrus"/>
                <a:ea typeface="ＭＳ Ｐゴシック" charset="-128"/>
                <a:cs typeface="ＭＳ Ｐゴシック" charset="-128"/>
              </a:rPr>
              <a:t> time series from the day before or after and subtract from the day with the earthquake. Have to shift by the ~4 minutes due to the “almost” part of the 2x/day GPS orbit.</a:t>
            </a:r>
            <a:endParaRPr kumimoji="0" lang="en-US" sz="3200" b="0" i="0" u="none" strike="noStrike" kern="1200" cap="none" spc="0" normalizeH="0" baseline="0" noProof="0" dirty="0">
              <a:ln>
                <a:noFill/>
              </a:ln>
              <a:solidFill>
                <a:schemeClr val="tx2"/>
              </a:solidFill>
              <a:effectLst/>
              <a:uLnTx/>
              <a:uFillTx/>
              <a:latin typeface="Papyrus"/>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6E5CB3E-0513-A544-A280-BA3349CC3E90}" type="slidenum">
              <a:rPr lang="en-US" smtClean="0"/>
              <a:pPr>
                <a:defRPr/>
              </a:pPr>
              <a:t>59</a:t>
            </a:fld>
            <a:endParaRPr lang="en-US" dirty="0"/>
          </a:p>
        </p:txBody>
      </p:sp>
      <p:sp>
        <p:nvSpPr>
          <p:cNvPr id="4" name="Rectangle 3"/>
          <p:cNvSpPr txBox="1">
            <a:spLocks noChangeArrowheads="1"/>
          </p:cNvSpPr>
          <p:nvPr/>
        </p:nvSpPr>
        <p:spPr bwMode="auto">
          <a:xfrm>
            <a:off x="0" y="0"/>
            <a:ext cx="9144000" cy="167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90000"/>
              </a:lnSpc>
              <a:spcBef>
                <a:spcPct val="20000"/>
              </a:spcBef>
              <a:spcAft>
                <a:spcPct val="0"/>
              </a:spcAft>
              <a:buClr>
                <a:schemeClr val="accent1"/>
              </a:buClr>
              <a:buSzPct val="70000"/>
              <a:buFont typeface="Wingdings 2" charset="2"/>
              <a:buNone/>
              <a:tabLst/>
              <a:defRPr/>
            </a:pPr>
            <a:r>
              <a:rPr kumimoji="0" lang="en-US" sz="3200" b="0" i="0" u="none" strike="noStrike" kern="1200" cap="none" spc="0" normalizeH="0" baseline="0" noProof="0" dirty="0" smtClean="0">
                <a:ln>
                  <a:noFill/>
                </a:ln>
                <a:solidFill>
                  <a:schemeClr val="tx2"/>
                </a:solidFill>
                <a:effectLst/>
                <a:uLnTx/>
                <a:uFillTx/>
                <a:latin typeface="Papyrus"/>
                <a:ea typeface="ＭＳ Ｐゴシック" charset="-128"/>
                <a:cs typeface="ＭＳ Ｐゴシック" charset="-128"/>
              </a:rPr>
              <a:t>This is called Sidereal Filtering and it removes much</a:t>
            </a:r>
            <a:r>
              <a:rPr kumimoji="0" lang="en-US" sz="3200" b="0" i="0" u="none" strike="noStrike" kern="1200" cap="none" spc="0" normalizeH="0" noProof="0" dirty="0" smtClean="0">
                <a:ln>
                  <a:noFill/>
                </a:ln>
                <a:solidFill>
                  <a:schemeClr val="tx2"/>
                </a:solidFill>
                <a:effectLst/>
                <a:uLnTx/>
                <a:uFillTx/>
                <a:latin typeface="Papyrus"/>
                <a:ea typeface="ＭＳ Ｐゴシック" charset="-128"/>
                <a:cs typeface="ＭＳ Ｐゴシック" charset="-128"/>
              </a:rPr>
              <a:t> of </a:t>
            </a:r>
            <a:r>
              <a:rPr kumimoji="0" lang="en-US" sz="3200" b="0" i="0" u="none" strike="noStrike" kern="1200" cap="none" spc="0" normalizeH="0" noProof="0" dirty="0" err="1" smtClean="0">
                <a:ln>
                  <a:noFill/>
                </a:ln>
                <a:solidFill>
                  <a:schemeClr val="tx2"/>
                </a:solidFill>
                <a:effectLst/>
                <a:uLnTx/>
                <a:uFillTx/>
                <a:latin typeface="Papyrus"/>
                <a:ea typeface="ＭＳ Ｐゴシック" charset="-128"/>
                <a:cs typeface="ＭＳ Ｐゴシック" charset="-128"/>
              </a:rPr>
              <a:t>th</a:t>
            </a:r>
            <a:r>
              <a:rPr lang="en-US" sz="3200" b="0" dirty="0" err="1" smtClean="0">
                <a:solidFill>
                  <a:schemeClr val="tx2"/>
                </a:solidFill>
                <a:latin typeface="Papyrus"/>
                <a:ea typeface="ＭＳ Ｐゴシック" charset="-128"/>
                <a:cs typeface="ＭＳ Ｐゴシック" charset="-128"/>
              </a:rPr>
              <a:t>e</a:t>
            </a:r>
            <a:r>
              <a:rPr lang="en-US" sz="3200" b="0" dirty="0" smtClean="0">
                <a:solidFill>
                  <a:schemeClr val="tx2"/>
                </a:solidFill>
                <a:latin typeface="Papyrus"/>
                <a:ea typeface="ＭＳ Ｐゴシック" charset="-128"/>
                <a:cs typeface="ＭＳ Ｐゴシック" charset="-128"/>
              </a:rPr>
              <a:t> multipath.</a:t>
            </a:r>
          </a:p>
          <a:p>
            <a:pPr marL="342900" marR="0" lvl="0" indent="-342900" algn="ctr" defTabSz="914400" rtl="0" eaLnBrk="0" fontAlgn="base" latinLnBrk="0" hangingPunct="0">
              <a:lnSpc>
                <a:spcPct val="90000"/>
              </a:lnSpc>
              <a:spcBef>
                <a:spcPct val="20000"/>
              </a:spcBef>
              <a:spcAft>
                <a:spcPct val="0"/>
              </a:spcAft>
              <a:buClr>
                <a:schemeClr val="accent1"/>
              </a:buClr>
              <a:buSzPct val="70000"/>
              <a:buFont typeface="Wingdings 2" charset="2"/>
              <a:buNone/>
              <a:tabLst/>
              <a:defRPr/>
            </a:pPr>
            <a:endParaRPr kumimoji="0" lang="en-US" sz="3200" b="0" i="0" u="none" strike="noStrike" kern="1200" cap="none" spc="0" normalizeH="0" baseline="0" noProof="0" dirty="0" smtClean="0">
              <a:ln>
                <a:noFill/>
              </a:ln>
              <a:solidFill>
                <a:schemeClr val="tx2"/>
              </a:solidFill>
              <a:effectLst/>
              <a:uLnTx/>
              <a:uFillTx/>
              <a:latin typeface="Papyrus"/>
              <a:ea typeface="ＭＳ Ｐゴシック" charset="-128"/>
              <a:cs typeface="ＭＳ Ｐゴシック" charset="-128"/>
            </a:endParaRPr>
          </a:p>
          <a:p>
            <a:pPr marL="342900" marR="0" lvl="0" indent="-342900" algn="ctr" defTabSz="914400" rtl="0" eaLnBrk="0" fontAlgn="base" latinLnBrk="0" hangingPunct="0">
              <a:lnSpc>
                <a:spcPct val="90000"/>
              </a:lnSpc>
              <a:spcBef>
                <a:spcPct val="20000"/>
              </a:spcBef>
              <a:spcAft>
                <a:spcPct val="0"/>
              </a:spcAft>
              <a:buClr>
                <a:schemeClr val="accent1"/>
              </a:buClr>
              <a:buSzPct val="70000"/>
              <a:buFont typeface="Wingdings 2" charset="2"/>
              <a:buNone/>
              <a:tabLst/>
              <a:defRPr/>
            </a:pPr>
            <a:r>
              <a:rPr lang="en-US" sz="3200" b="0" dirty="0" smtClean="0">
                <a:solidFill>
                  <a:schemeClr val="tx2"/>
                </a:solidFill>
                <a:latin typeface="Papyrus"/>
                <a:ea typeface="ＭＳ Ｐゴシック" charset="-128"/>
                <a:cs typeface="ＭＳ Ｐゴシック" charset="-128"/>
              </a:rPr>
              <a:t>But it depends on the reflection environment remaining the same (no rain, snow, movement of nearby objects such as parked vehicles, etc.)</a:t>
            </a:r>
          </a:p>
          <a:p>
            <a:pPr marL="342900" marR="0" lvl="0" indent="-342900" algn="ctr" defTabSz="914400" rtl="0" eaLnBrk="0" fontAlgn="base" latinLnBrk="0" hangingPunct="0">
              <a:lnSpc>
                <a:spcPct val="90000"/>
              </a:lnSpc>
              <a:spcBef>
                <a:spcPct val="20000"/>
              </a:spcBef>
              <a:spcAft>
                <a:spcPct val="0"/>
              </a:spcAft>
              <a:buClr>
                <a:schemeClr val="accent1"/>
              </a:buClr>
              <a:buSzPct val="70000"/>
              <a:buFont typeface="Wingdings 2" charset="2"/>
              <a:buNone/>
              <a:tabLst/>
              <a:defRPr/>
            </a:pPr>
            <a:endParaRPr lang="en-US" sz="3200" b="0" dirty="0" smtClean="0">
              <a:solidFill>
                <a:schemeClr val="tx2"/>
              </a:solidFill>
              <a:latin typeface="Papyrus"/>
              <a:ea typeface="ＭＳ Ｐゴシック" charset="-128"/>
              <a:cs typeface="ＭＳ Ｐゴシック" charset="-128"/>
            </a:endParaRPr>
          </a:p>
          <a:p>
            <a:pPr marL="342900" marR="0" lvl="0" indent="-342900" algn="ctr" defTabSz="914400" rtl="0" eaLnBrk="0" fontAlgn="base" latinLnBrk="0" hangingPunct="0">
              <a:lnSpc>
                <a:spcPct val="90000"/>
              </a:lnSpc>
              <a:spcBef>
                <a:spcPct val="20000"/>
              </a:spcBef>
              <a:spcAft>
                <a:spcPct val="0"/>
              </a:spcAft>
              <a:buClr>
                <a:schemeClr val="accent1"/>
              </a:buClr>
              <a:buSzPct val="70000"/>
              <a:buFont typeface="Wingdings 2" charset="2"/>
              <a:buNone/>
              <a:tabLst/>
              <a:defRPr/>
            </a:pPr>
            <a:r>
              <a:rPr lang="en-US" sz="3200" b="0" dirty="0" smtClean="0">
                <a:solidFill>
                  <a:schemeClr val="tx2"/>
                </a:solidFill>
                <a:latin typeface="Papyrus"/>
                <a:ea typeface="ＭＳ Ｐゴシック" charset="-128"/>
                <a:cs typeface="ＭＳ Ｐゴシック" charset="-128"/>
              </a:rPr>
              <a:t>It also depends on getting the time shift right. Modification is to cross correlate between the two days to get a better time shift (each satellite’s orbit is nominally 4 minutes short – but they vary individually, which effects the locations, etc.).</a:t>
            </a:r>
          </a:p>
          <a:p>
            <a:pPr marL="342900" marR="0" lvl="0" indent="-342900" algn="ctr" defTabSz="914400" rtl="0" eaLnBrk="0" fontAlgn="base" latinLnBrk="0" hangingPunct="0">
              <a:lnSpc>
                <a:spcPct val="90000"/>
              </a:lnSpc>
              <a:spcBef>
                <a:spcPct val="20000"/>
              </a:spcBef>
              <a:spcAft>
                <a:spcPct val="0"/>
              </a:spcAft>
              <a:buClr>
                <a:schemeClr val="accent1"/>
              </a:buClr>
              <a:buSzPct val="70000"/>
              <a:buFont typeface="Wingdings 2" charset="2"/>
              <a:buNone/>
              <a:tabLst/>
              <a:defRPr/>
            </a:pPr>
            <a:r>
              <a:rPr lang="en-US" sz="3200" b="0" dirty="0" smtClean="0">
                <a:solidFill>
                  <a:schemeClr val="tx2"/>
                </a:solidFill>
                <a:latin typeface="Papyrus"/>
                <a:ea typeface="ＭＳ Ｐゴシック" charset="-128"/>
                <a:cs typeface="ＭＳ Ｐゴシック" charset="-128"/>
              </a:rPr>
              <a:t>This is called “modified sidereal filtering” </a:t>
            </a:r>
            <a:endParaRPr kumimoji="0" lang="en-US" sz="3200" b="0" i="0" u="none" strike="noStrike" kern="1200" cap="none" spc="0" normalizeH="0" baseline="0" noProof="0" dirty="0">
              <a:ln>
                <a:noFill/>
              </a:ln>
              <a:solidFill>
                <a:schemeClr val="tx2"/>
              </a:solidFill>
              <a:effectLst/>
              <a:uLnTx/>
              <a:uFillTx/>
              <a:latin typeface="Papyrus"/>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10414C7-C612-1D4E-81AA-2500DA16AB30}" type="slidenum">
              <a:rPr lang="en-US"/>
              <a:pPr>
                <a:defRPr/>
              </a:pPr>
              <a:t>6</a:t>
            </a:fld>
            <a:endParaRPr lang="en-US"/>
          </a:p>
        </p:txBody>
      </p:sp>
      <p:pic>
        <p:nvPicPr>
          <p:cNvPr id="209923" name="Picture 2"/>
          <p:cNvPicPr>
            <a:picLocks noChangeAspect="1" noChangeArrowheads="1"/>
          </p:cNvPicPr>
          <p:nvPr/>
        </p:nvPicPr>
        <p:blipFill>
          <a:blip r:embed="rId2"/>
          <a:srcRect/>
          <a:stretch>
            <a:fillRect/>
          </a:stretch>
        </p:blipFill>
        <p:spPr bwMode="auto">
          <a:xfrm>
            <a:off x="4602163" y="152400"/>
            <a:ext cx="7132637" cy="6423025"/>
          </a:xfrm>
          <a:prstGeom prst="rect">
            <a:avLst/>
          </a:prstGeom>
          <a:noFill/>
          <a:ln w="9525">
            <a:noFill/>
            <a:miter lim="800000"/>
            <a:headEnd/>
            <a:tailEnd/>
          </a:ln>
        </p:spPr>
      </p:pic>
      <p:sp>
        <p:nvSpPr>
          <p:cNvPr id="209924" name="Text Box 3"/>
          <p:cNvSpPr txBox="1">
            <a:spLocks noChangeArrowheads="1"/>
          </p:cNvSpPr>
          <p:nvPr/>
        </p:nvSpPr>
        <p:spPr bwMode="auto">
          <a:xfrm>
            <a:off x="0" y="212725"/>
            <a:ext cx="4724400" cy="6340475"/>
          </a:xfrm>
          <a:prstGeom prst="rect">
            <a:avLst/>
          </a:prstGeom>
          <a:noFill/>
          <a:ln w="9525">
            <a:noFill/>
            <a:miter lim="800000"/>
            <a:headEnd/>
            <a:tailEnd/>
          </a:ln>
        </p:spPr>
        <p:txBody>
          <a:bodyPr>
            <a:prstTxWarp prst="textNoShape">
              <a:avLst/>
            </a:prstTxWarp>
            <a:spAutoFit/>
          </a:bodyPr>
          <a:lstStyle/>
          <a:p>
            <a:pPr algn="l" eaLnBrk="0" hangingPunct="0">
              <a:spcBef>
                <a:spcPct val="50000"/>
              </a:spcBef>
            </a:pPr>
            <a:r>
              <a:rPr lang="en-US" b="0" dirty="0">
                <a:latin typeface="Papyrus" charset="0"/>
                <a:ea typeface="Papyrus"/>
                <a:cs typeface="Papyrus"/>
              </a:rPr>
              <a:t>Oblique Mercator projection in which coast lies along a meridian.</a:t>
            </a:r>
          </a:p>
          <a:p>
            <a:pPr algn="l" eaLnBrk="0" hangingPunct="0">
              <a:spcBef>
                <a:spcPct val="50000"/>
              </a:spcBef>
            </a:pPr>
            <a:r>
              <a:rPr lang="en-US" b="0" dirty="0">
                <a:latin typeface="Papyrus" charset="0"/>
                <a:ea typeface="Papyrus"/>
                <a:cs typeface="Papyrus"/>
              </a:rPr>
              <a:t>Shows crustal velocity field for CAP and MATE networks</a:t>
            </a:r>
          </a:p>
          <a:p>
            <a:pPr algn="l" eaLnBrk="0" hangingPunct="0">
              <a:spcBef>
                <a:spcPct val="50000"/>
              </a:spcBef>
            </a:pPr>
            <a:r>
              <a:rPr lang="en-US" b="0" dirty="0">
                <a:latin typeface="Papyrus" charset="0"/>
                <a:ea typeface="Papyrus"/>
                <a:cs typeface="Papyrus"/>
              </a:rPr>
              <a:t>Note velocity gradient (deformation) across Andes</a:t>
            </a:r>
          </a:p>
          <a:p>
            <a:pPr algn="l" eaLnBrk="0" hangingPunct="0">
              <a:spcBef>
                <a:spcPct val="50000"/>
              </a:spcBef>
            </a:pPr>
            <a:r>
              <a:rPr lang="en-US" b="0" dirty="0">
                <a:latin typeface="Papyrus" charset="0"/>
                <a:ea typeface="Papyrus"/>
                <a:cs typeface="Papyrus"/>
              </a:rPr>
              <a:t>Note variation of obliquity from greater than plate convergence direction to approximately perpendicular to coast/plate boundary.</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6E5CB3E-0513-A544-A280-BA3349CC3E90}" type="slidenum">
              <a:rPr lang="en-US" smtClean="0"/>
              <a:pPr>
                <a:defRPr/>
              </a:pPr>
              <a:t>60</a:t>
            </a:fld>
            <a:endParaRPr lang="en-US" dirty="0"/>
          </a:p>
        </p:txBody>
      </p:sp>
      <p:sp>
        <p:nvSpPr>
          <p:cNvPr id="4" name="Rectangle 3"/>
          <p:cNvSpPr txBox="1">
            <a:spLocks noChangeArrowheads="1"/>
          </p:cNvSpPr>
          <p:nvPr/>
        </p:nvSpPr>
        <p:spPr bwMode="auto">
          <a:xfrm>
            <a:off x="0" y="1219200"/>
            <a:ext cx="9144000" cy="281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90000"/>
              </a:lnSpc>
              <a:spcBef>
                <a:spcPct val="20000"/>
              </a:spcBef>
              <a:spcAft>
                <a:spcPct val="0"/>
              </a:spcAft>
              <a:buClr>
                <a:schemeClr val="accent1"/>
              </a:buClr>
              <a:buSzPct val="70000"/>
              <a:buFont typeface="Wingdings 2" charset="2"/>
              <a:buNone/>
              <a:tabLst/>
              <a:defRPr/>
            </a:pPr>
            <a:r>
              <a:rPr kumimoji="0" lang="en-US" sz="3200" b="0" i="0" u="none" strike="noStrike" kern="1200" cap="none" spc="0" normalizeH="0" baseline="0" noProof="0" dirty="0" smtClean="0">
                <a:ln>
                  <a:noFill/>
                </a:ln>
                <a:solidFill>
                  <a:schemeClr val="tx2"/>
                </a:solidFill>
                <a:effectLst/>
                <a:uLnTx/>
                <a:uFillTx/>
                <a:latin typeface="Papyrus"/>
                <a:ea typeface="ＭＳ Ｐゴシック" charset="-128"/>
                <a:cs typeface="ＭＳ Ｐゴシック" charset="-128"/>
              </a:rPr>
              <a:t>Sometimes</a:t>
            </a:r>
            <a:r>
              <a:rPr kumimoji="0" lang="en-US" sz="3200" b="0" i="0" u="none" strike="noStrike" kern="1200" cap="none" spc="0" normalizeH="0" noProof="0" dirty="0" smtClean="0">
                <a:ln>
                  <a:noFill/>
                </a:ln>
                <a:solidFill>
                  <a:schemeClr val="tx2"/>
                </a:solidFill>
                <a:effectLst/>
                <a:uLnTx/>
                <a:uFillTx/>
                <a:latin typeface="Papyrus"/>
                <a:ea typeface="ＭＳ Ｐゴシック" charset="-128"/>
                <a:cs typeface="ＭＳ Ｐゴシック" charset="-128"/>
              </a:rPr>
              <a:t> done with average of a few days, but this low pass filters the sidereal filter time series.</a:t>
            </a:r>
          </a:p>
          <a:p>
            <a:pPr marL="342900" marR="0" lvl="0" indent="-342900" algn="ctr" defTabSz="914400" rtl="0" eaLnBrk="0" fontAlgn="base" latinLnBrk="0" hangingPunct="0">
              <a:lnSpc>
                <a:spcPct val="90000"/>
              </a:lnSpc>
              <a:spcBef>
                <a:spcPct val="20000"/>
              </a:spcBef>
              <a:spcAft>
                <a:spcPct val="0"/>
              </a:spcAft>
              <a:buClr>
                <a:schemeClr val="accent1"/>
              </a:buClr>
              <a:buSzPct val="70000"/>
              <a:buFont typeface="Wingdings 2" charset="2"/>
              <a:buNone/>
              <a:tabLst/>
              <a:defRPr/>
            </a:pPr>
            <a:endParaRPr lang="en-US" sz="3200" b="0" dirty="0" smtClean="0">
              <a:solidFill>
                <a:schemeClr val="tx2"/>
              </a:solidFill>
              <a:latin typeface="Papyrus"/>
              <a:ea typeface="ＭＳ Ｐゴシック" charset="-128"/>
              <a:cs typeface="ＭＳ Ｐゴシック" charset="-128"/>
            </a:endParaRPr>
          </a:p>
          <a:p>
            <a:pPr marL="342900" marR="0" lvl="0" indent="-342900" algn="ctr" defTabSz="914400" rtl="0" eaLnBrk="0" fontAlgn="base" latinLnBrk="0" hangingPunct="0">
              <a:lnSpc>
                <a:spcPct val="90000"/>
              </a:lnSpc>
              <a:spcBef>
                <a:spcPct val="20000"/>
              </a:spcBef>
              <a:spcAft>
                <a:spcPct val="0"/>
              </a:spcAft>
              <a:buClr>
                <a:schemeClr val="accent1"/>
              </a:buClr>
              <a:buSzPct val="70000"/>
              <a:buFont typeface="Wingdings 2" charset="2"/>
              <a:buNone/>
              <a:tabLst/>
              <a:defRPr/>
            </a:pPr>
            <a:r>
              <a:rPr kumimoji="0" lang="en-US" sz="3200" b="0" i="0" u="none" strike="noStrike" kern="1200" cap="none" spc="0" normalizeH="0" noProof="0" dirty="0" smtClean="0">
                <a:ln>
                  <a:noFill/>
                </a:ln>
                <a:solidFill>
                  <a:schemeClr val="tx2"/>
                </a:solidFill>
                <a:effectLst/>
                <a:uLnTx/>
                <a:uFillTx/>
                <a:latin typeface="Papyrus"/>
                <a:ea typeface="ＭＳ Ｐゴシック" charset="-128"/>
                <a:cs typeface="ＭＳ Ｐゴシック" charset="-128"/>
              </a:rPr>
              <a:t>Advantage – don’t need signal – can estimate multipath.</a:t>
            </a:r>
          </a:p>
          <a:p>
            <a:pPr marL="342900" marR="0" lvl="0" indent="-342900" algn="ctr" defTabSz="914400" rtl="0" eaLnBrk="0" fontAlgn="base" latinLnBrk="0" hangingPunct="0">
              <a:lnSpc>
                <a:spcPct val="90000"/>
              </a:lnSpc>
              <a:spcBef>
                <a:spcPct val="20000"/>
              </a:spcBef>
              <a:spcAft>
                <a:spcPct val="0"/>
              </a:spcAft>
              <a:buClr>
                <a:schemeClr val="accent1"/>
              </a:buClr>
              <a:buSzPct val="70000"/>
              <a:buFont typeface="Wingdings 2" charset="2"/>
              <a:buNone/>
              <a:tabLst/>
              <a:defRPr/>
            </a:pPr>
            <a:endParaRPr lang="en-US" sz="3200" b="0" dirty="0" smtClean="0">
              <a:solidFill>
                <a:schemeClr val="tx2"/>
              </a:solidFill>
              <a:latin typeface="Papyrus"/>
              <a:ea typeface="ＭＳ Ｐゴシック" charset="-128"/>
              <a:cs typeface="ＭＳ Ｐゴシック" charset="-128"/>
            </a:endParaRPr>
          </a:p>
          <a:p>
            <a:pPr marL="342900" marR="0" lvl="0" indent="-342900" algn="ctr" defTabSz="914400" rtl="0" eaLnBrk="0" fontAlgn="base" latinLnBrk="0" hangingPunct="0">
              <a:lnSpc>
                <a:spcPct val="90000"/>
              </a:lnSpc>
              <a:spcBef>
                <a:spcPct val="20000"/>
              </a:spcBef>
              <a:spcAft>
                <a:spcPct val="0"/>
              </a:spcAft>
              <a:buClr>
                <a:schemeClr val="accent1"/>
              </a:buClr>
              <a:buSzPct val="70000"/>
              <a:buFont typeface="Wingdings 2" charset="2"/>
              <a:buNone/>
              <a:tabLst/>
              <a:defRPr/>
            </a:pPr>
            <a:r>
              <a:rPr kumimoji="0" lang="en-US" sz="3200" b="0" i="0" u="none" strike="noStrike" kern="1200" cap="none" spc="0" normalizeH="0" noProof="0" dirty="0" smtClean="0">
                <a:ln>
                  <a:noFill/>
                </a:ln>
                <a:solidFill>
                  <a:schemeClr val="tx2"/>
                </a:solidFill>
                <a:effectLst/>
                <a:uLnTx/>
                <a:uFillTx/>
                <a:latin typeface="Papyrus"/>
                <a:ea typeface="ＭＳ Ｐゴシック" charset="-128"/>
                <a:cs typeface="ＭＳ Ｐゴシック" charset="-128"/>
              </a:rPr>
              <a:t>Multipath </a:t>
            </a:r>
            <a:r>
              <a:rPr lang="en-US" sz="3200" b="0" dirty="0" smtClean="0">
                <a:solidFill>
                  <a:schemeClr val="tx2"/>
                </a:solidFill>
                <a:latin typeface="Papyrus"/>
                <a:ea typeface="ＭＳ Ｐゴシック" charset="-128"/>
                <a:cs typeface="ＭＳ Ｐゴシック" charset="-128"/>
              </a:rPr>
              <a:t>(approximately) stationary for a few days (when reflection environment stays same).</a:t>
            </a:r>
            <a:endParaRPr kumimoji="0" lang="en-US" sz="3200" b="0" i="0" u="none" strike="noStrike" kern="1200" cap="none" spc="0" normalizeH="0" noProof="0" dirty="0" smtClean="0">
              <a:ln>
                <a:noFill/>
              </a:ln>
              <a:solidFill>
                <a:schemeClr val="tx2"/>
              </a:solidFill>
              <a:effectLst/>
              <a:uLnTx/>
              <a:uFillTx/>
              <a:latin typeface="Papyrus"/>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61</a:t>
            </a:fld>
            <a:endParaRPr lang="en-US"/>
          </a:p>
        </p:txBody>
      </p:sp>
      <p:pic>
        <p:nvPicPr>
          <p:cNvPr id="3" name="Picture 2"/>
          <p:cNvPicPr>
            <a:picLocks noChangeAspect="1"/>
          </p:cNvPicPr>
          <p:nvPr/>
        </p:nvPicPr>
        <p:blipFill>
          <a:blip r:embed="rId2"/>
          <a:stretch>
            <a:fillRect/>
          </a:stretch>
        </p:blipFill>
        <p:spPr>
          <a:xfrm rot="5400000">
            <a:off x="2176958" y="25222"/>
            <a:ext cx="4782464" cy="7780020"/>
          </a:xfrm>
          <a:prstGeom prst="rect">
            <a:avLst/>
          </a:prstGeom>
        </p:spPr>
      </p:pic>
      <p:sp>
        <p:nvSpPr>
          <p:cNvPr id="4" name="Text Box 4"/>
          <p:cNvSpPr txBox="1">
            <a:spLocks noChangeArrowheads="1"/>
          </p:cNvSpPr>
          <p:nvPr/>
        </p:nvSpPr>
        <p:spPr bwMode="auto">
          <a:xfrm>
            <a:off x="0" y="228600"/>
            <a:ext cx="9144000" cy="954107"/>
          </a:xfrm>
          <a:prstGeom prst="rect">
            <a:avLst/>
          </a:prstGeom>
          <a:noFill/>
          <a:ln w="9525">
            <a:noFill/>
            <a:miter lim="800000"/>
            <a:headEnd/>
            <a:tailEnd/>
          </a:ln>
        </p:spPr>
        <p:txBody>
          <a:bodyPr>
            <a:prstTxWarp prst="textNoShape">
              <a:avLst/>
            </a:prstTxWarp>
            <a:spAutoFit/>
          </a:bodyPr>
          <a:lstStyle/>
          <a:p>
            <a:pPr>
              <a:spcBef>
                <a:spcPct val="50000"/>
              </a:spcBef>
            </a:pPr>
            <a:r>
              <a:rPr lang="en-US" b="0" dirty="0" smtClean="0">
                <a:latin typeface="Papyrus" charset="0"/>
                <a:ea typeface="Papyrus"/>
                <a:cs typeface="Papyrus"/>
              </a:rPr>
              <a:t>Note difference between middle and bottom traces – the bottom one has been </a:t>
            </a:r>
            <a:r>
              <a:rPr lang="en-US" b="0" dirty="0" err="1" smtClean="0">
                <a:latin typeface="Papyrus" charset="0"/>
                <a:ea typeface="Papyrus"/>
                <a:cs typeface="Papyrus"/>
              </a:rPr>
              <a:t>sidereally</a:t>
            </a:r>
            <a:r>
              <a:rPr lang="en-US" b="0" dirty="0" smtClean="0">
                <a:latin typeface="Papyrus" charset="0"/>
                <a:ea typeface="Papyrus"/>
                <a:cs typeface="Papyrus"/>
              </a:rPr>
              <a:t> filtered.</a:t>
            </a:r>
            <a:endParaRPr lang="en-US" sz="1200" b="0" dirty="0" smtClean="0">
              <a:latin typeface="Papyrus" charset="0"/>
              <a:ea typeface="Papyrus"/>
              <a:cs typeface="Papyrus"/>
            </a:endParaRPr>
          </a:p>
        </p:txBody>
      </p:sp>
      <p:sp>
        <p:nvSpPr>
          <p:cNvPr id="5" name="Text Box 4"/>
          <p:cNvSpPr txBox="1">
            <a:spLocks noChangeArrowheads="1"/>
          </p:cNvSpPr>
          <p:nvPr/>
        </p:nvSpPr>
        <p:spPr bwMode="auto">
          <a:xfrm>
            <a:off x="0" y="6550223"/>
            <a:ext cx="2446337" cy="307777"/>
          </a:xfrm>
          <a:prstGeom prst="rect">
            <a:avLst/>
          </a:prstGeom>
          <a:noFill/>
          <a:ln w="9525">
            <a:noFill/>
            <a:miter lim="800000"/>
            <a:headEnd/>
            <a:tailEnd/>
          </a:ln>
          <a:effectLst/>
        </p:spPr>
        <p:txBody>
          <a:bodyPr wrap="square">
            <a:prstTxWarp prst="textNoShape">
              <a:avLst/>
            </a:prstTxWarp>
            <a:spAutoFit/>
          </a:bodyPr>
          <a:lstStyle/>
          <a:p>
            <a:pPr>
              <a:spcBef>
                <a:spcPct val="50000"/>
              </a:spcBef>
              <a:defRPr/>
            </a:pPr>
            <a:r>
              <a:rPr lang="en-US" sz="1400" b="0" dirty="0" smtClean="0">
                <a:effectLst>
                  <a:outerShdw blurRad="38100" dist="38100" dir="2700000" algn="tl">
                    <a:srgbClr val="000000">
                      <a:alpha val="43137"/>
                    </a:srgbClr>
                  </a:outerShdw>
                </a:effectLst>
                <a:latin typeface="Papyrus"/>
                <a:ea typeface="Arial" pitchFamily="-109" charset="0"/>
                <a:cs typeface="Comic Sans MS"/>
              </a:rPr>
              <a:t>Davis and Smalley, 2009</a:t>
            </a:r>
            <a:endParaRPr lang="en-US" sz="1400" b="0" dirty="0">
              <a:effectLst>
                <a:outerShdw blurRad="38100" dist="38100" dir="2700000" algn="tl">
                  <a:srgbClr val="000000">
                    <a:alpha val="43137"/>
                  </a:srgbClr>
                </a:outerShdw>
              </a:effectLst>
              <a:latin typeface="Papyrus"/>
              <a:ea typeface="Arial" pitchFamily="-109" charset="0"/>
              <a:cs typeface="Comic Sans MS"/>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62</a:t>
            </a:fld>
            <a:endParaRPr lang="en-US"/>
          </a:p>
        </p:txBody>
      </p:sp>
      <p:pic>
        <p:nvPicPr>
          <p:cNvPr id="3" name="Picture 2"/>
          <p:cNvPicPr>
            <a:picLocks noChangeAspect="1"/>
          </p:cNvPicPr>
          <p:nvPr/>
        </p:nvPicPr>
        <p:blipFill>
          <a:blip r:embed="rId2"/>
          <a:stretch>
            <a:fillRect/>
          </a:stretch>
        </p:blipFill>
        <p:spPr>
          <a:xfrm rot="5400000">
            <a:off x="1936750" y="-368300"/>
            <a:ext cx="5314950" cy="8489950"/>
          </a:xfrm>
          <a:prstGeom prst="rect">
            <a:avLst/>
          </a:prstGeom>
        </p:spPr>
      </p:pic>
      <p:sp>
        <p:nvSpPr>
          <p:cNvPr id="4" name="Text Box 4"/>
          <p:cNvSpPr txBox="1">
            <a:spLocks noChangeArrowheads="1"/>
          </p:cNvSpPr>
          <p:nvPr/>
        </p:nvSpPr>
        <p:spPr bwMode="auto">
          <a:xfrm>
            <a:off x="0" y="-26551"/>
            <a:ext cx="9144000" cy="1169551"/>
          </a:xfrm>
          <a:prstGeom prst="rect">
            <a:avLst/>
          </a:prstGeom>
          <a:noFill/>
          <a:ln w="9525">
            <a:noFill/>
            <a:miter lim="800000"/>
            <a:headEnd/>
            <a:tailEnd/>
          </a:ln>
        </p:spPr>
        <p:txBody>
          <a:bodyPr>
            <a:prstTxWarp prst="textNoShape">
              <a:avLst/>
            </a:prstTxWarp>
            <a:spAutoFit/>
          </a:bodyPr>
          <a:lstStyle/>
          <a:p>
            <a:pPr>
              <a:spcBef>
                <a:spcPct val="50000"/>
              </a:spcBef>
            </a:pPr>
            <a:r>
              <a:rPr lang="en-US" b="0" dirty="0" smtClean="0">
                <a:latin typeface="Papyrus" charset="0"/>
                <a:ea typeface="Papyrus"/>
                <a:cs typeface="Papyrus"/>
              </a:rPr>
              <a:t>Differential seismograms plotted as surface.</a:t>
            </a:r>
          </a:p>
          <a:p>
            <a:pPr>
              <a:spcBef>
                <a:spcPct val="50000"/>
              </a:spcBef>
            </a:pPr>
            <a:r>
              <a:rPr lang="en-US" b="0" dirty="0" smtClean="0">
                <a:latin typeface="Papyrus" charset="0"/>
                <a:ea typeface="Papyrus"/>
                <a:cs typeface="Papyrus"/>
              </a:rPr>
              <a:t>Now is does not quite look “right” </a:t>
            </a:r>
            <a:r>
              <a:rPr lang="en-US" sz="1200" b="0" dirty="0" smtClean="0">
                <a:latin typeface="Papyrus" charset="0"/>
                <a:ea typeface="Papyrus"/>
                <a:cs typeface="Papyrus"/>
              </a:rPr>
              <a:t>(</a:t>
            </a:r>
            <a:r>
              <a:rPr lang="en-US" sz="1200" b="0" dirty="0" err="1" smtClean="0">
                <a:latin typeface="Papyrus" charset="0"/>
                <a:ea typeface="Papyrus"/>
                <a:cs typeface="Papyrus"/>
              </a:rPr>
              <a:t>eg</a:t>
            </a:r>
            <a:r>
              <a:rPr lang="en-US" sz="1200" b="0" dirty="0" smtClean="0">
                <a:latin typeface="Papyrus" charset="0"/>
                <a:ea typeface="Papyrus"/>
                <a:cs typeface="Papyrus"/>
              </a:rPr>
              <a:t>. - vertical lines, no “move-out”)</a:t>
            </a:r>
          </a:p>
        </p:txBody>
      </p:sp>
      <p:sp>
        <p:nvSpPr>
          <p:cNvPr id="5" name="Text Box 4"/>
          <p:cNvSpPr txBox="1">
            <a:spLocks noChangeArrowheads="1"/>
          </p:cNvSpPr>
          <p:nvPr/>
        </p:nvSpPr>
        <p:spPr bwMode="auto">
          <a:xfrm>
            <a:off x="0" y="6550223"/>
            <a:ext cx="2446337" cy="307777"/>
          </a:xfrm>
          <a:prstGeom prst="rect">
            <a:avLst/>
          </a:prstGeom>
          <a:noFill/>
          <a:ln w="9525">
            <a:noFill/>
            <a:miter lim="800000"/>
            <a:headEnd/>
            <a:tailEnd/>
          </a:ln>
          <a:effectLst/>
        </p:spPr>
        <p:txBody>
          <a:bodyPr wrap="square">
            <a:prstTxWarp prst="textNoShape">
              <a:avLst/>
            </a:prstTxWarp>
            <a:spAutoFit/>
          </a:bodyPr>
          <a:lstStyle/>
          <a:p>
            <a:pPr>
              <a:spcBef>
                <a:spcPct val="50000"/>
              </a:spcBef>
              <a:defRPr/>
            </a:pPr>
            <a:r>
              <a:rPr lang="en-US" sz="1400" b="0" dirty="0" smtClean="0">
                <a:effectLst>
                  <a:outerShdw blurRad="38100" dist="38100" dir="2700000" algn="tl">
                    <a:srgbClr val="000000">
                      <a:alpha val="43137"/>
                    </a:srgbClr>
                  </a:outerShdw>
                </a:effectLst>
                <a:latin typeface="Papyrus"/>
                <a:ea typeface="Arial" pitchFamily="-109" charset="0"/>
                <a:cs typeface="Comic Sans MS"/>
              </a:rPr>
              <a:t>Davis and Smalley, 2009</a:t>
            </a:r>
            <a:endParaRPr lang="en-US" sz="1400" b="0" dirty="0">
              <a:effectLst>
                <a:outerShdw blurRad="38100" dist="38100" dir="2700000" algn="tl">
                  <a:srgbClr val="000000">
                    <a:alpha val="43137"/>
                  </a:srgbClr>
                </a:outerShdw>
              </a:effectLst>
              <a:latin typeface="Papyrus"/>
              <a:ea typeface="Arial" pitchFamily="-109" charset="0"/>
              <a:cs typeface="Comic Sans MS"/>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63</a:t>
            </a:fld>
            <a:endParaRPr lang="en-US"/>
          </a:p>
        </p:txBody>
      </p:sp>
      <p:pic>
        <p:nvPicPr>
          <p:cNvPr id="3" name="Picture 2"/>
          <p:cNvPicPr>
            <a:picLocks noChangeAspect="1"/>
          </p:cNvPicPr>
          <p:nvPr/>
        </p:nvPicPr>
        <p:blipFill>
          <a:blip r:embed="rId3"/>
          <a:stretch>
            <a:fillRect/>
          </a:stretch>
        </p:blipFill>
        <p:spPr>
          <a:xfrm>
            <a:off x="3084963" y="1905000"/>
            <a:ext cx="5982837" cy="4800600"/>
          </a:xfrm>
          <a:prstGeom prst="rect">
            <a:avLst/>
          </a:prstGeom>
        </p:spPr>
      </p:pic>
      <p:sp>
        <p:nvSpPr>
          <p:cNvPr id="4" name="Rectangle 3"/>
          <p:cNvSpPr txBox="1">
            <a:spLocks noChangeArrowheads="1"/>
          </p:cNvSpPr>
          <p:nvPr/>
        </p:nvSpPr>
        <p:spPr bwMode="auto">
          <a:xfrm>
            <a:off x="0" y="0"/>
            <a:ext cx="9144000" cy="182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90000"/>
              </a:lnSpc>
              <a:spcBef>
                <a:spcPct val="20000"/>
              </a:spcBef>
              <a:spcAft>
                <a:spcPct val="0"/>
              </a:spcAft>
              <a:buClr>
                <a:schemeClr val="accent1"/>
              </a:buClr>
              <a:buSzPct val="70000"/>
              <a:buFont typeface="Wingdings 2" charset="2"/>
              <a:buNone/>
              <a:tabLst/>
              <a:defRPr/>
            </a:pPr>
            <a:r>
              <a:rPr kumimoji="0" lang="en-US" sz="3200" b="0" i="0" u="none" strike="noStrike" kern="1200" cap="none" spc="0" normalizeH="0" baseline="0" noProof="0" dirty="0" smtClean="0">
                <a:ln>
                  <a:noFill/>
                </a:ln>
                <a:solidFill>
                  <a:schemeClr val="tx2"/>
                </a:solidFill>
                <a:effectLst/>
                <a:uLnTx/>
                <a:uFillTx/>
                <a:latin typeface="Papyrus"/>
                <a:ea typeface="ＭＳ Ｐゴシック" charset="-128"/>
                <a:cs typeface="ＭＳ Ｐゴシック" charset="-128"/>
              </a:rPr>
              <a:t>Bottom trace is sum of differential seismograms (fixed-kinematic). This is an estimate </a:t>
            </a:r>
            <a:r>
              <a:rPr kumimoji="0" lang="en-US" sz="3200" b="0" i="0" u="none" strike="noStrike" kern="1200" cap="none" spc="0" normalizeH="0" baseline="0" noProof="0" dirty="0" err="1" smtClean="0">
                <a:ln>
                  <a:noFill/>
                </a:ln>
                <a:solidFill>
                  <a:schemeClr val="tx2"/>
                </a:solidFill>
                <a:effectLst/>
                <a:uLnTx/>
                <a:uFillTx/>
                <a:latin typeface="Papyrus"/>
                <a:ea typeface="ＭＳ Ｐゴシック" charset="-128"/>
                <a:cs typeface="ＭＳ Ｐゴシック" charset="-128"/>
              </a:rPr>
              <a:t>o</a:t>
            </a:r>
            <a:r>
              <a:rPr lang="en-US" sz="3200" b="0" dirty="0" err="1" smtClean="0">
                <a:solidFill>
                  <a:schemeClr val="tx2"/>
                </a:solidFill>
                <a:latin typeface="Papyrus"/>
                <a:ea typeface="ＭＳ Ｐゴシック" charset="-128"/>
                <a:cs typeface="ＭＳ Ｐゴシック" charset="-128"/>
              </a:rPr>
              <a:t>f</a:t>
            </a:r>
            <a:r>
              <a:rPr lang="en-US" sz="3200" b="0" dirty="0" smtClean="0">
                <a:solidFill>
                  <a:schemeClr val="tx2"/>
                </a:solidFill>
                <a:latin typeface="Papyrus"/>
                <a:ea typeface="ＭＳ Ｐゴシック" charset="-128"/>
                <a:cs typeface="ＭＳ Ｐゴシック" charset="-128"/>
              </a:rPr>
              <a:t> the absolute displacement of the “fixed” site – the kinematic sites “cancel” out.</a:t>
            </a:r>
            <a:endParaRPr kumimoji="0" lang="en-US" sz="3200" b="0" i="0" u="none" strike="noStrike" kern="1200" cap="none" spc="0" normalizeH="0" noProof="0" dirty="0" smtClean="0">
              <a:ln>
                <a:noFill/>
              </a:ln>
              <a:solidFill>
                <a:schemeClr val="tx2"/>
              </a:solidFill>
              <a:effectLst/>
              <a:uLnTx/>
              <a:uFillTx/>
              <a:latin typeface="Papyrus"/>
              <a:ea typeface="ＭＳ Ｐゴシック" charset="-128"/>
              <a:cs typeface="ＭＳ Ｐゴシック" charset="-128"/>
            </a:endParaRPr>
          </a:p>
        </p:txBody>
      </p:sp>
      <p:sp>
        <p:nvSpPr>
          <p:cNvPr id="5" name="Text Box 4"/>
          <p:cNvSpPr txBox="1">
            <a:spLocks noChangeArrowheads="1"/>
          </p:cNvSpPr>
          <p:nvPr/>
        </p:nvSpPr>
        <p:spPr bwMode="auto">
          <a:xfrm>
            <a:off x="1" y="6550223"/>
            <a:ext cx="2133600" cy="307777"/>
          </a:xfrm>
          <a:prstGeom prst="rect">
            <a:avLst/>
          </a:prstGeom>
          <a:noFill/>
          <a:ln w="9525">
            <a:noFill/>
            <a:miter lim="800000"/>
            <a:headEnd/>
            <a:tailEnd/>
          </a:ln>
          <a:effectLst/>
        </p:spPr>
        <p:txBody>
          <a:bodyPr wrap="square">
            <a:prstTxWarp prst="textNoShape">
              <a:avLst/>
            </a:prstTxWarp>
            <a:spAutoFit/>
          </a:bodyPr>
          <a:lstStyle/>
          <a:p>
            <a:pPr>
              <a:spcBef>
                <a:spcPct val="50000"/>
              </a:spcBef>
              <a:defRPr/>
            </a:pPr>
            <a:r>
              <a:rPr lang="en-US" sz="1400" b="0" dirty="0" smtClean="0">
                <a:effectLst>
                  <a:outerShdw blurRad="38100" dist="38100" dir="2700000" algn="tl">
                    <a:srgbClr val="000000">
                      <a:alpha val="43137"/>
                    </a:srgbClr>
                  </a:outerShdw>
                </a:effectLst>
                <a:latin typeface="Papyrus"/>
                <a:ea typeface="Arial" pitchFamily="-109" charset="0"/>
                <a:cs typeface="Comic Sans MS"/>
              </a:rPr>
              <a:t>Davis and Smalley, 2009</a:t>
            </a:r>
            <a:endParaRPr lang="en-US" sz="1400" b="0" dirty="0">
              <a:effectLst>
                <a:outerShdw blurRad="38100" dist="38100" dir="2700000" algn="tl">
                  <a:srgbClr val="000000">
                    <a:alpha val="43137"/>
                  </a:srgbClr>
                </a:outerShdw>
              </a:effectLst>
              <a:latin typeface="Papyrus"/>
              <a:ea typeface="Arial" pitchFamily="-109" charset="0"/>
              <a:cs typeface="Comic Sans MS"/>
            </a:endParaRPr>
          </a:p>
        </p:txBody>
      </p:sp>
      <p:graphicFrame>
        <p:nvGraphicFramePr>
          <p:cNvPr id="516098" name="Object 2"/>
          <p:cNvGraphicFramePr>
            <a:graphicFrameLocks noChangeAspect="1"/>
          </p:cNvGraphicFramePr>
          <p:nvPr/>
        </p:nvGraphicFramePr>
        <p:xfrm>
          <a:off x="1587" y="2286000"/>
          <a:ext cx="3046413" cy="887467"/>
        </p:xfrm>
        <a:graphic>
          <a:graphicData uri="http://schemas.openxmlformats.org/presentationml/2006/ole">
            <p:oleObj spid="_x0000_s516098" name="Equation" r:id="rId4" imgW="1524000" imgH="444500" progId="Equation.3">
              <p:embed/>
            </p:oleObj>
          </a:graphicData>
        </a:graphic>
      </p:graphicFrame>
      <p:sp>
        <p:nvSpPr>
          <p:cNvPr id="7" name="Rectangle 3"/>
          <p:cNvSpPr txBox="1">
            <a:spLocks noChangeArrowheads="1"/>
          </p:cNvSpPr>
          <p:nvPr/>
        </p:nvSpPr>
        <p:spPr bwMode="auto">
          <a:xfrm>
            <a:off x="0" y="3581400"/>
            <a:ext cx="2971800" cy="182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90000"/>
              </a:lnSpc>
              <a:spcBef>
                <a:spcPct val="20000"/>
              </a:spcBef>
              <a:spcAft>
                <a:spcPct val="0"/>
              </a:spcAft>
              <a:buClr>
                <a:schemeClr val="accent1"/>
              </a:buClr>
              <a:buSzPct val="70000"/>
              <a:buFont typeface="Wingdings 2" charset="2"/>
              <a:buNone/>
              <a:tabLst/>
              <a:defRPr/>
            </a:pPr>
            <a:r>
              <a:rPr kumimoji="0" lang="en-US" sz="3200" b="0" i="0" u="none" strike="noStrike" kern="1200" cap="none" spc="0" normalizeH="0" baseline="0" noProof="0" dirty="0" smtClean="0">
                <a:ln>
                  <a:noFill/>
                </a:ln>
                <a:solidFill>
                  <a:schemeClr val="tx2"/>
                </a:solidFill>
                <a:effectLst/>
                <a:uLnTx/>
                <a:uFillTx/>
                <a:latin typeface="Papyrus"/>
                <a:ea typeface="ＭＳ Ｐゴシック" charset="-128"/>
                <a:cs typeface="ＭＳ Ｐゴシック" charset="-128"/>
              </a:rPr>
              <a:t>(Assume kinematic sites random with respect</a:t>
            </a:r>
            <a:r>
              <a:rPr kumimoji="0" lang="en-US" sz="3200" b="0" i="0" u="none" strike="noStrike" kern="1200" cap="none" spc="0" normalizeH="0" noProof="0" dirty="0" smtClean="0">
                <a:ln>
                  <a:noFill/>
                </a:ln>
                <a:solidFill>
                  <a:schemeClr val="tx2"/>
                </a:solidFill>
                <a:effectLst/>
                <a:uLnTx/>
                <a:uFillTx/>
                <a:latin typeface="Papyrus"/>
                <a:ea typeface="ＭＳ Ｐゴシック" charset="-128"/>
                <a:cs typeface="ＭＳ Ｐゴシック" charset="-128"/>
              </a:rPr>
              <a:t> to one another)</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64</a:t>
            </a:fld>
            <a:endParaRPr lang="en-US"/>
          </a:p>
        </p:txBody>
      </p:sp>
      <p:pic>
        <p:nvPicPr>
          <p:cNvPr id="3" name="Picture 2"/>
          <p:cNvPicPr>
            <a:picLocks noChangeAspect="1"/>
          </p:cNvPicPr>
          <p:nvPr/>
        </p:nvPicPr>
        <p:blipFill>
          <a:blip r:embed="rId3"/>
          <a:stretch>
            <a:fillRect/>
          </a:stretch>
        </p:blipFill>
        <p:spPr>
          <a:xfrm>
            <a:off x="3162300" y="1676400"/>
            <a:ext cx="5905500" cy="4738545"/>
          </a:xfrm>
          <a:prstGeom prst="rect">
            <a:avLst/>
          </a:prstGeom>
        </p:spPr>
      </p:pic>
      <p:sp>
        <p:nvSpPr>
          <p:cNvPr id="4" name="Rectangle 3"/>
          <p:cNvSpPr txBox="1">
            <a:spLocks noChangeArrowheads="1"/>
          </p:cNvSpPr>
          <p:nvPr/>
        </p:nvSpPr>
        <p:spPr bwMode="auto">
          <a:xfrm>
            <a:off x="0" y="0"/>
            <a:ext cx="9144000" cy="182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hangingPunct="0">
              <a:lnSpc>
                <a:spcPct val="90000"/>
              </a:lnSpc>
              <a:spcBef>
                <a:spcPct val="20000"/>
              </a:spcBef>
              <a:buClr>
                <a:schemeClr val="accent1"/>
              </a:buClr>
              <a:buSzPct val="70000"/>
            </a:pPr>
            <a:r>
              <a:rPr kumimoji="0" lang="en-US" b="0" i="0" u="none" strike="noStrike" kern="1200" cap="none" spc="0" normalizeH="0" baseline="0" noProof="0" dirty="0" smtClean="0">
                <a:ln>
                  <a:noFill/>
                </a:ln>
                <a:solidFill>
                  <a:schemeClr val="tx2"/>
                </a:solidFill>
                <a:effectLst/>
                <a:uLnTx/>
                <a:uFillTx/>
                <a:latin typeface="Papyrus"/>
                <a:ea typeface="ＭＳ Ｐゴシック" charset="-128"/>
                <a:cs typeface="ＭＳ Ｐゴシック" charset="-128"/>
              </a:rPr>
              <a:t>Subtracting the estimate of the absolute displacement time series </a:t>
            </a:r>
            <a:r>
              <a:rPr lang="en-US" b="0" dirty="0" smtClean="0">
                <a:solidFill>
                  <a:schemeClr val="tx2"/>
                </a:solidFill>
                <a:latin typeface="Papyrus"/>
                <a:ea typeface="ＭＳ Ｐゴシック" charset="-128"/>
                <a:cs typeface="ＭＳ Ｐゴシック" charset="-128"/>
              </a:rPr>
              <a:t>of the</a:t>
            </a:r>
            <a:r>
              <a:rPr kumimoji="0" lang="en-US" b="0" i="0" u="none" strike="noStrike" kern="1200" cap="none" spc="0" normalizeH="0" baseline="0" noProof="0" dirty="0" smtClean="0">
                <a:ln>
                  <a:noFill/>
                </a:ln>
                <a:solidFill>
                  <a:schemeClr val="tx2"/>
                </a:solidFill>
                <a:effectLst/>
                <a:uLnTx/>
                <a:uFillTx/>
                <a:latin typeface="Papyrus"/>
                <a:ea typeface="ＭＳ Ｐゴシック" charset="-128"/>
                <a:cs typeface="ＭＳ Ｐゴシック" charset="-128"/>
              </a:rPr>
              <a:t> fixed site (bottom trace) from </a:t>
            </a:r>
            <a:r>
              <a:rPr lang="en-US" b="0" dirty="0" smtClean="0">
                <a:solidFill>
                  <a:schemeClr val="tx2"/>
                </a:solidFill>
                <a:latin typeface="Papyrus"/>
                <a:ea typeface="ＭＳ Ｐゴシック" charset="-128"/>
                <a:cs typeface="ＭＳ Ｐゴシック" charset="-128"/>
              </a:rPr>
              <a:t>the kinematic sites </a:t>
            </a:r>
            <a:r>
              <a:rPr kumimoji="0" lang="en-US" b="0" i="0" u="none" strike="noStrike" kern="1200" cap="none" spc="0" normalizeH="0" baseline="0" noProof="0" dirty="0" smtClean="0">
                <a:ln>
                  <a:noFill/>
                </a:ln>
                <a:solidFill>
                  <a:schemeClr val="tx2"/>
                </a:solidFill>
                <a:effectLst/>
                <a:uLnTx/>
                <a:uFillTx/>
                <a:latin typeface="Papyrus"/>
                <a:ea typeface="ＭＳ Ｐゴシック" charset="-128"/>
                <a:cs typeface="ＭＳ Ｐゴシック" charset="-128"/>
              </a:rPr>
              <a:t>differential traces </a:t>
            </a:r>
            <a:r>
              <a:rPr lang="en-US" b="0" dirty="0" smtClean="0">
                <a:solidFill>
                  <a:schemeClr val="tx2"/>
                </a:solidFill>
                <a:latin typeface="Papyrus"/>
                <a:ea typeface="ＭＳ Ｐゴシック" charset="-128"/>
                <a:cs typeface="ＭＳ Ｐゴシック" charset="-128"/>
              </a:rPr>
              <a:t>results in absolute displacement time series for the kinematic sites.</a:t>
            </a:r>
            <a:endParaRPr kumimoji="0" lang="en-US" b="0" i="0" u="none" strike="noStrike" kern="1200" cap="none" spc="0" normalizeH="0" noProof="0" dirty="0" smtClean="0">
              <a:ln>
                <a:noFill/>
              </a:ln>
              <a:solidFill>
                <a:schemeClr val="tx2"/>
              </a:solidFill>
              <a:effectLst/>
              <a:uLnTx/>
              <a:uFillTx/>
              <a:latin typeface="Papyrus"/>
              <a:ea typeface="ＭＳ Ｐゴシック" charset="-128"/>
              <a:cs typeface="ＭＳ Ｐゴシック" charset="-128"/>
            </a:endParaRPr>
          </a:p>
        </p:txBody>
      </p:sp>
      <p:sp>
        <p:nvSpPr>
          <p:cNvPr id="5" name="Text Box 4"/>
          <p:cNvSpPr txBox="1">
            <a:spLocks noChangeArrowheads="1"/>
          </p:cNvSpPr>
          <p:nvPr/>
        </p:nvSpPr>
        <p:spPr bwMode="auto">
          <a:xfrm>
            <a:off x="1" y="6550223"/>
            <a:ext cx="2133600" cy="307777"/>
          </a:xfrm>
          <a:prstGeom prst="rect">
            <a:avLst/>
          </a:prstGeom>
          <a:noFill/>
          <a:ln w="9525">
            <a:noFill/>
            <a:miter lim="800000"/>
            <a:headEnd/>
            <a:tailEnd/>
          </a:ln>
          <a:effectLst/>
        </p:spPr>
        <p:txBody>
          <a:bodyPr wrap="square">
            <a:prstTxWarp prst="textNoShape">
              <a:avLst/>
            </a:prstTxWarp>
            <a:spAutoFit/>
          </a:bodyPr>
          <a:lstStyle/>
          <a:p>
            <a:pPr>
              <a:spcBef>
                <a:spcPct val="50000"/>
              </a:spcBef>
              <a:defRPr/>
            </a:pPr>
            <a:r>
              <a:rPr lang="en-US" sz="1400" b="0" dirty="0" smtClean="0">
                <a:effectLst>
                  <a:outerShdw blurRad="38100" dist="38100" dir="2700000" algn="tl">
                    <a:srgbClr val="000000">
                      <a:alpha val="43137"/>
                    </a:srgbClr>
                  </a:outerShdw>
                </a:effectLst>
                <a:latin typeface="Papyrus"/>
                <a:ea typeface="Arial" pitchFamily="-109" charset="0"/>
                <a:cs typeface="Comic Sans MS"/>
              </a:rPr>
              <a:t>Davis and Smalley, 2009</a:t>
            </a:r>
            <a:endParaRPr lang="en-US" sz="1400" b="0" dirty="0">
              <a:effectLst>
                <a:outerShdw blurRad="38100" dist="38100" dir="2700000" algn="tl">
                  <a:srgbClr val="000000">
                    <a:alpha val="43137"/>
                  </a:srgbClr>
                </a:outerShdw>
              </a:effectLst>
              <a:latin typeface="Papyrus"/>
              <a:ea typeface="Arial" pitchFamily="-109" charset="0"/>
              <a:cs typeface="Comic Sans MS"/>
            </a:endParaRPr>
          </a:p>
        </p:txBody>
      </p:sp>
      <p:graphicFrame>
        <p:nvGraphicFramePr>
          <p:cNvPr id="518146" name="Object 2"/>
          <p:cNvGraphicFramePr>
            <a:graphicFrameLocks noChangeAspect="1"/>
          </p:cNvGraphicFramePr>
          <p:nvPr/>
        </p:nvGraphicFramePr>
        <p:xfrm>
          <a:off x="50800" y="3048000"/>
          <a:ext cx="3073400" cy="533400"/>
        </p:xfrm>
        <a:graphic>
          <a:graphicData uri="http://schemas.openxmlformats.org/presentationml/2006/ole">
            <p:oleObj spid="_x0000_s518146" name="Equation" r:id="rId4" imgW="1536700" imgH="266700" progId="Equation.3">
              <p:embed/>
            </p:oleObj>
          </a:graphicData>
        </a:graphic>
      </p:graphicFrame>
      <p:cxnSp>
        <p:nvCxnSpPr>
          <p:cNvPr id="8" name="Straight Connector 7"/>
          <p:cNvCxnSpPr/>
          <p:nvPr/>
        </p:nvCxnSpPr>
        <p:spPr>
          <a:xfrm>
            <a:off x="1295400" y="3048000"/>
            <a:ext cx="1676400" cy="5334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65</a:t>
            </a:fld>
            <a:endParaRPr lang="en-US"/>
          </a:p>
        </p:txBody>
      </p:sp>
      <p:sp>
        <p:nvSpPr>
          <p:cNvPr id="4" name="Text Box 4"/>
          <p:cNvSpPr txBox="1">
            <a:spLocks noChangeArrowheads="1"/>
          </p:cNvSpPr>
          <p:nvPr/>
        </p:nvSpPr>
        <p:spPr bwMode="auto">
          <a:xfrm>
            <a:off x="0" y="6550223"/>
            <a:ext cx="2446337" cy="307777"/>
          </a:xfrm>
          <a:prstGeom prst="rect">
            <a:avLst/>
          </a:prstGeom>
          <a:noFill/>
          <a:ln w="9525">
            <a:noFill/>
            <a:miter lim="800000"/>
            <a:headEnd/>
            <a:tailEnd/>
          </a:ln>
          <a:effectLst/>
        </p:spPr>
        <p:txBody>
          <a:bodyPr wrap="square">
            <a:prstTxWarp prst="textNoShape">
              <a:avLst/>
            </a:prstTxWarp>
            <a:spAutoFit/>
          </a:bodyPr>
          <a:lstStyle/>
          <a:p>
            <a:pPr>
              <a:spcBef>
                <a:spcPct val="50000"/>
              </a:spcBef>
              <a:defRPr/>
            </a:pPr>
            <a:r>
              <a:rPr lang="en-US" sz="1400" b="0" dirty="0" smtClean="0">
                <a:effectLst>
                  <a:outerShdw blurRad="38100" dist="38100" dir="2700000" algn="tl">
                    <a:srgbClr val="000000">
                      <a:alpha val="43137"/>
                    </a:srgbClr>
                  </a:outerShdw>
                </a:effectLst>
                <a:latin typeface="Papyrus"/>
                <a:ea typeface="Arial" pitchFamily="-109" charset="0"/>
                <a:cs typeface="Comic Sans MS"/>
              </a:rPr>
              <a:t>Davis and Smalley, 2009</a:t>
            </a:r>
            <a:endParaRPr lang="en-US" sz="1400" b="0" dirty="0">
              <a:effectLst>
                <a:outerShdw blurRad="38100" dist="38100" dir="2700000" algn="tl">
                  <a:srgbClr val="000000">
                    <a:alpha val="43137"/>
                  </a:srgbClr>
                </a:outerShdw>
              </a:effectLst>
              <a:latin typeface="Papyrus"/>
              <a:ea typeface="Arial" pitchFamily="-109" charset="0"/>
              <a:cs typeface="Comic Sans MS"/>
            </a:endParaRPr>
          </a:p>
        </p:txBody>
      </p:sp>
      <p:sp>
        <p:nvSpPr>
          <p:cNvPr id="5" name="Text Box 4"/>
          <p:cNvSpPr txBox="1">
            <a:spLocks noChangeArrowheads="1"/>
          </p:cNvSpPr>
          <p:nvPr/>
        </p:nvSpPr>
        <p:spPr bwMode="auto">
          <a:xfrm>
            <a:off x="0" y="-26551"/>
            <a:ext cx="9144000" cy="1169551"/>
          </a:xfrm>
          <a:prstGeom prst="rect">
            <a:avLst/>
          </a:prstGeom>
          <a:noFill/>
          <a:ln w="9525">
            <a:noFill/>
            <a:miter lim="800000"/>
            <a:headEnd/>
            <a:tailEnd/>
          </a:ln>
        </p:spPr>
        <p:txBody>
          <a:bodyPr>
            <a:prstTxWarp prst="textNoShape">
              <a:avLst/>
            </a:prstTxWarp>
            <a:spAutoFit/>
          </a:bodyPr>
          <a:lstStyle/>
          <a:p>
            <a:pPr>
              <a:spcBef>
                <a:spcPct val="50000"/>
              </a:spcBef>
            </a:pPr>
            <a:r>
              <a:rPr lang="en-US" b="0" dirty="0" smtClean="0">
                <a:latin typeface="Papyrus" charset="0"/>
                <a:ea typeface="Papyrus"/>
                <a:cs typeface="Papyrus"/>
              </a:rPr>
              <a:t>Absolute seismograms plotted as surface.</a:t>
            </a:r>
          </a:p>
          <a:p>
            <a:pPr>
              <a:spcBef>
                <a:spcPct val="50000"/>
              </a:spcBef>
            </a:pPr>
            <a:r>
              <a:rPr lang="en-US" b="0" dirty="0" smtClean="0">
                <a:latin typeface="Papyrus" charset="0"/>
                <a:ea typeface="Papyrus"/>
                <a:cs typeface="Papyrus"/>
              </a:rPr>
              <a:t>Now looks “right” </a:t>
            </a:r>
            <a:r>
              <a:rPr lang="en-US" sz="1200" b="0" dirty="0" smtClean="0">
                <a:latin typeface="Papyrus" charset="0"/>
                <a:ea typeface="Papyrus"/>
                <a:cs typeface="Papyrus"/>
              </a:rPr>
              <a:t>(“move-out”)</a:t>
            </a:r>
          </a:p>
        </p:txBody>
      </p:sp>
      <p:pic>
        <p:nvPicPr>
          <p:cNvPr id="6" name="Picture 5"/>
          <p:cNvPicPr>
            <a:picLocks noChangeAspect="1"/>
          </p:cNvPicPr>
          <p:nvPr/>
        </p:nvPicPr>
        <p:blipFill>
          <a:blip r:embed="rId2"/>
          <a:stretch>
            <a:fillRect/>
          </a:stretch>
        </p:blipFill>
        <p:spPr>
          <a:xfrm rot="5400000">
            <a:off x="1882775" y="-422276"/>
            <a:ext cx="5378450" cy="8572500"/>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66</a:t>
            </a:fld>
            <a:endParaRPr lang="en-US"/>
          </a:p>
        </p:txBody>
      </p:sp>
      <p:sp>
        <p:nvSpPr>
          <p:cNvPr id="4" name="Text Box 4"/>
          <p:cNvSpPr txBox="1">
            <a:spLocks noChangeArrowheads="1"/>
          </p:cNvSpPr>
          <p:nvPr/>
        </p:nvSpPr>
        <p:spPr bwMode="auto">
          <a:xfrm>
            <a:off x="0" y="6550223"/>
            <a:ext cx="2446337" cy="307777"/>
          </a:xfrm>
          <a:prstGeom prst="rect">
            <a:avLst/>
          </a:prstGeom>
          <a:noFill/>
          <a:ln w="9525">
            <a:noFill/>
            <a:miter lim="800000"/>
            <a:headEnd/>
            <a:tailEnd/>
          </a:ln>
          <a:effectLst/>
        </p:spPr>
        <p:txBody>
          <a:bodyPr wrap="square">
            <a:prstTxWarp prst="textNoShape">
              <a:avLst/>
            </a:prstTxWarp>
            <a:spAutoFit/>
          </a:bodyPr>
          <a:lstStyle/>
          <a:p>
            <a:pPr>
              <a:spcBef>
                <a:spcPct val="50000"/>
              </a:spcBef>
              <a:defRPr/>
            </a:pPr>
            <a:r>
              <a:rPr lang="en-US" sz="1400" b="0" dirty="0" smtClean="0">
                <a:effectLst>
                  <a:outerShdw blurRad="38100" dist="38100" dir="2700000" algn="tl">
                    <a:srgbClr val="000000">
                      <a:alpha val="43137"/>
                    </a:srgbClr>
                  </a:outerShdw>
                </a:effectLst>
                <a:latin typeface="Papyrus"/>
                <a:ea typeface="Arial" pitchFamily="-109" charset="0"/>
                <a:cs typeface="Comic Sans MS"/>
              </a:rPr>
              <a:t>Davis and Smalley, 2009</a:t>
            </a:r>
            <a:endParaRPr lang="en-US" sz="1400" b="0" dirty="0">
              <a:effectLst>
                <a:outerShdw blurRad="38100" dist="38100" dir="2700000" algn="tl">
                  <a:srgbClr val="000000">
                    <a:alpha val="43137"/>
                  </a:srgbClr>
                </a:outerShdw>
              </a:effectLst>
              <a:latin typeface="Papyrus"/>
              <a:ea typeface="Arial" pitchFamily="-109" charset="0"/>
              <a:cs typeface="Comic Sans MS"/>
            </a:endParaRPr>
          </a:p>
        </p:txBody>
      </p:sp>
      <p:sp>
        <p:nvSpPr>
          <p:cNvPr id="5" name="Text Box 4"/>
          <p:cNvSpPr txBox="1">
            <a:spLocks noChangeArrowheads="1"/>
          </p:cNvSpPr>
          <p:nvPr/>
        </p:nvSpPr>
        <p:spPr bwMode="auto">
          <a:xfrm>
            <a:off x="0" y="-26551"/>
            <a:ext cx="9144000" cy="2893100"/>
          </a:xfrm>
          <a:prstGeom prst="rect">
            <a:avLst/>
          </a:prstGeom>
          <a:noFill/>
          <a:ln w="9525">
            <a:noFill/>
            <a:miter lim="800000"/>
            <a:headEnd/>
            <a:tailEnd/>
          </a:ln>
        </p:spPr>
        <p:txBody>
          <a:bodyPr>
            <a:prstTxWarp prst="textNoShape">
              <a:avLst/>
            </a:prstTxWarp>
            <a:spAutoFit/>
          </a:bodyPr>
          <a:lstStyle/>
          <a:p>
            <a:pPr>
              <a:spcBef>
                <a:spcPct val="50000"/>
              </a:spcBef>
            </a:pPr>
            <a:r>
              <a:rPr lang="en-US" b="0" dirty="0" smtClean="0">
                <a:latin typeface="Papyrus" charset="0"/>
                <a:ea typeface="Papyrus"/>
                <a:cs typeface="Papyrus"/>
              </a:rPr>
              <a:t>Can also see by array processing (beam steering). Peaks show azimuth and slowness of plane waves crossing array. Peak in center (left) is infinite apparent velocity plane wave (everyone doing same thing at same time – the “fixed site”), the other peak is the surface wave.</a:t>
            </a:r>
          </a:p>
          <a:p>
            <a:pPr>
              <a:spcBef>
                <a:spcPct val="50000"/>
              </a:spcBef>
            </a:pPr>
            <a:r>
              <a:rPr lang="en-US" b="0" dirty="0" smtClean="0">
                <a:latin typeface="Papyrus" charset="0"/>
                <a:ea typeface="Papyrus"/>
                <a:cs typeface="Papyrus"/>
              </a:rPr>
              <a:t>After removing fixed site can see just the surface wave.</a:t>
            </a:r>
          </a:p>
        </p:txBody>
      </p:sp>
      <p:pic>
        <p:nvPicPr>
          <p:cNvPr id="6" name="Picture 5"/>
          <p:cNvPicPr>
            <a:picLocks noChangeAspect="1"/>
          </p:cNvPicPr>
          <p:nvPr/>
        </p:nvPicPr>
        <p:blipFill>
          <a:blip r:embed="rId2"/>
          <a:stretch>
            <a:fillRect/>
          </a:stretch>
        </p:blipFill>
        <p:spPr>
          <a:xfrm>
            <a:off x="228600" y="3069590"/>
            <a:ext cx="4077970" cy="3483610"/>
          </a:xfrm>
          <a:prstGeom prst="rect">
            <a:avLst/>
          </a:prstGeom>
        </p:spPr>
      </p:pic>
      <p:pic>
        <p:nvPicPr>
          <p:cNvPr id="7" name="Picture 6"/>
          <p:cNvPicPr>
            <a:picLocks noChangeAspect="1"/>
          </p:cNvPicPr>
          <p:nvPr/>
        </p:nvPicPr>
        <p:blipFill>
          <a:blip r:embed="rId3"/>
          <a:stretch>
            <a:fillRect/>
          </a:stretch>
        </p:blipFill>
        <p:spPr>
          <a:xfrm>
            <a:off x="4724400" y="3028315"/>
            <a:ext cx="4077970" cy="3524885"/>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67</a:t>
            </a:fld>
            <a:endParaRPr lang="en-US"/>
          </a:p>
        </p:txBody>
      </p:sp>
      <p:sp>
        <p:nvSpPr>
          <p:cNvPr id="4" name="Text Box 4"/>
          <p:cNvSpPr txBox="1">
            <a:spLocks noChangeArrowheads="1"/>
          </p:cNvSpPr>
          <p:nvPr/>
        </p:nvSpPr>
        <p:spPr bwMode="auto">
          <a:xfrm>
            <a:off x="0" y="6550223"/>
            <a:ext cx="2446337" cy="307777"/>
          </a:xfrm>
          <a:prstGeom prst="rect">
            <a:avLst/>
          </a:prstGeom>
          <a:noFill/>
          <a:ln w="9525">
            <a:noFill/>
            <a:miter lim="800000"/>
            <a:headEnd/>
            <a:tailEnd/>
          </a:ln>
          <a:effectLst/>
        </p:spPr>
        <p:txBody>
          <a:bodyPr wrap="square">
            <a:prstTxWarp prst="textNoShape">
              <a:avLst/>
            </a:prstTxWarp>
            <a:spAutoFit/>
          </a:bodyPr>
          <a:lstStyle/>
          <a:p>
            <a:pPr>
              <a:spcBef>
                <a:spcPct val="50000"/>
              </a:spcBef>
              <a:defRPr/>
            </a:pPr>
            <a:r>
              <a:rPr lang="en-US" sz="1400" b="0" dirty="0" smtClean="0">
                <a:effectLst>
                  <a:outerShdw blurRad="38100" dist="38100" dir="2700000" algn="tl">
                    <a:srgbClr val="000000">
                      <a:alpha val="43137"/>
                    </a:srgbClr>
                  </a:outerShdw>
                </a:effectLst>
                <a:latin typeface="Papyrus"/>
                <a:ea typeface="Arial" pitchFamily="-109" charset="0"/>
                <a:cs typeface="Comic Sans MS"/>
              </a:rPr>
              <a:t>Davis and Smalley, 2009</a:t>
            </a:r>
            <a:endParaRPr lang="en-US" sz="1400" b="0" dirty="0">
              <a:effectLst>
                <a:outerShdw blurRad="38100" dist="38100" dir="2700000" algn="tl">
                  <a:srgbClr val="000000">
                    <a:alpha val="43137"/>
                  </a:srgbClr>
                </a:outerShdw>
              </a:effectLst>
              <a:latin typeface="Papyrus"/>
              <a:ea typeface="Arial" pitchFamily="-109" charset="0"/>
              <a:cs typeface="Comic Sans MS"/>
            </a:endParaRPr>
          </a:p>
        </p:txBody>
      </p:sp>
      <p:sp>
        <p:nvSpPr>
          <p:cNvPr id="5" name="Text Box 4"/>
          <p:cNvSpPr txBox="1">
            <a:spLocks noChangeArrowheads="1"/>
          </p:cNvSpPr>
          <p:nvPr/>
        </p:nvSpPr>
        <p:spPr bwMode="auto">
          <a:xfrm>
            <a:off x="0" y="-26551"/>
            <a:ext cx="9144000" cy="954107"/>
          </a:xfrm>
          <a:prstGeom prst="rect">
            <a:avLst/>
          </a:prstGeom>
          <a:noFill/>
          <a:ln w="9525">
            <a:noFill/>
            <a:miter lim="800000"/>
            <a:headEnd/>
            <a:tailEnd/>
          </a:ln>
        </p:spPr>
        <p:txBody>
          <a:bodyPr>
            <a:prstTxWarp prst="textNoShape">
              <a:avLst/>
            </a:prstTxWarp>
            <a:spAutoFit/>
          </a:bodyPr>
          <a:lstStyle/>
          <a:p>
            <a:pPr>
              <a:spcBef>
                <a:spcPct val="50000"/>
              </a:spcBef>
            </a:pPr>
            <a:r>
              <a:rPr lang="en-US" b="0" dirty="0" smtClean="0">
                <a:latin typeface="Papyrus" charset="0"/>
                <a:ea typeface="Papyrus"/>
                <a:cs typeface="Papyrus"/>
              </a:rPr>
              <a:t>Now</a:t>
            </a:r>
            <a:r>
              <a:rPr lang="en-US" b="0" dirty="0" smtClean="0">
                <a:latin typeface="Papyrus" charset="0"/>
                <a:ea typeface="Papyrus"/>
                <a:cs typeface="Papyrus"/>
              </a:rPr>
              <a:t> use beam steering to measure </a:t>
            </a:r>
            <a:r>
              <a:rPr lang="en-US" b="0" dirty="0" smtClean="0">
                <a:latin typeface="Papyrus" charset="0"/>
                <a:ea typeface="Papyrus"/>
                <a:cs typeface="Papyrus"/>
              </a:rPr>
              <a:t>slowness at different periods and determine dispersion curve.</a:t>
            </a:r>
          </a:p>
        </p:txBody>
      </p:sp>
      <p:pic>
        <p:nvPicPr>
          <p:cNvPr id="8" name="Picture 7"/>
          <p:cNvPicPr>
            <a:picLocks noChangeAspect="1"/>
          </p:cNvPicPr>
          <p:nvPr/>
        </p:nvPicPr>
        <p:blipFill>
          <a:blip r:embed="rId2"/>
          <a:stretch>
            <a:fillRect/>
          </a:stretch>
        </p:blipFill>
        <p:spPr>
          <a:xfrm>
            <a:off x="1387064" y="1371600"/>
            <a:ext cx="6385336" cy="4876800"/>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4627" name="Rectangle 2"/>
          <p:cNvSpPr>
            <a:spLocks noChangeArrowheads="1"/>
          </p:cNvSpPr>
          <p:nvPr/>
        </p:nvSpPr>
        <p:spPr bwMode="auto">
          <a:xfrm>
            <a:off x="0" y="1609725"/>
            <a:ext cx="9144000" cy="2677656"/>
          </a:xfrm>
          <a:prstGeom prst="rect">
            <a:avLst/>
          </a:prstGeom>
          <a:noFill/>
          <a:ln w="9525">
            <a:noFill/>
            <a:miter lim="800000"/>
            <a:headEnd/>
            <a:tailEnd/>
          </a:ln>
        </p:spPr>
        <p:txBody>
          <a:bodyPr>
            <a:prstTxWarp prst="textNoShape">
              <a:avLst/>
            </a:prstTxWarp>
            <a:spAutoFit/>
          </a:bodyPr>
          <a:lstStyle/>
          <a:p>
            <a:r>
              <a:rPr lang="en-US" b="0" dirty="0" smtClean="0">
                <a:latin typeface="Papyrus" charset="0"/>
                <a:ea typeface="Papyrus" charset="0"/>
                <a:cs typeface="Papyrus" charset="0"/>
              </a:rPr>
              <a:t>James is working on this for his thesis.</a:t>
            </a:r>
          </a:p>
          <a:p>
            <a:endParaRPr lang="en-US" b="0" dirty="0" smtClean="0">
              <a:latin typeface="Papyrus" charset="0"/>
              <a:ea typeface="Papyrus" charset="0"/>
              <a:cs typeface="Papyrus" charset="0"/>
            </a:endParaRPr>
          </a:p>
          <a:p>
            <a:endParaRPr lang="en-US" b="0" dirty="0" smtClean="0">
              <a:latin typeface="Papyrus" charset="0"/>
              <a:ea typeface="Papyrus" charset="0"/>
              <a:cs typeface="Papyrus" charset="0"/>
            </a:endParaRPr>
          </a:p>
          <a:p>
            <a:endParaRPr lang="en-US" b="0" dirty="0" smtClean="0">
              <a:latin typeface="Papyrus" charset="0"/>
              <a:ea typeface="Papyrus" charset="0"/>
              <a:cs typeface="Papyrus" charset="0"/>
            </a:endParaRPr>
          </a:p>
          <a:p>
            <a:r>
              <a:rPr lang="en-US" b="0" dirty="0" smtClean="0">
                <a:latin typeface="Papyrus" charset="0"/>
                <a:ea typeface="Papyrus" charset="0"/>
                <a:cs typeface="Papyrus" charset="0"/>
              </a:rPr>
              <a:t>Further improvements to estimating HRGPS time series.</a:t>
            </a:r>
          </a:p>
          <a:p>
            <a:r>
              <a:rPr lang="en-US" b="0" dirty="0" smtClean="0">
                <a:latin typeface="Papyrus" charset="0"/>
                <a:ea typeface="Papyrus" charset="0"/>
                <a:cs typeface="Papyrus" charset="0"/>
              </a:rPr>
              <a:t>Additional applications (</a:t>
            </a:r>
            <a:r>
              <a:rPr lang="en-US" b="0" dirty="0" err="1" smtClean="0">
                <a:latin typeface="Papyrus" charset="0"/>
                <a:ea typeface="Papyrus" charset="0"/>
                <a:cs typeface="Papyrus" charset="0"/>
              </a:rPr>
              <a:t>gradiometry</a:t>
            </a:r>
            <a:r>
              <a:rPr lang="en-US" b="0" dirty="0" smtClean="0">
                <a:latin typeface="Papyrus" charset="0"/>
                <a:ea typeface="Papyrus" charset="0"/>
                <a:cs typeface="Papyrus" charset="0"/>
              </a:rPr>
              <a:t>).</a:t>
            </a:r>
            <a:endParaRPr lang="en-US" b="0" dirty="0">
              <a:latin typeface="Papyrus" charset="0"/>
              <a:ea typeface="Papyrus" charset="0"/>
              <a:cs typeface="Papyrus"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69</a:t>
            </a:fld>
            <a:endParaRPr lang="en-US"/>
          </a:p>
        </p:txBody>
      </p:sp>
      <p:sp>
        <p:nvSpPr>
          <p:cNvPr id="3" name="Rectangle 2"/>
          <p:cNvSpPr>
            <a:spLocks noChangeArrowheads="1"/>
          </p:cNvSpPr>
          <p:nvPr/>
        </p:nvSpPr>
        <p:spPr bwMode="auto">
          <a:xfrm>
            <a:off x="0" y="1609725"/>
            <a:ext cx="9144000" cy="523220"/>
          </a:xfrm>
          <a:prstGeom prst="rect">
            <a:avLst/>
          </a:prstGeom>
          <a:noFill/>
          <a:ln w="9525">
            <a:noFill/>
            <a:miter lim="800000"/>
            <a:headEnd/>
            <a:tailEnd/>
          </a:ln>
        </p:spPr>
        <p:txBody>
          <a:bodyPr>
            <a:prstTxWarp prst="textNoShape">
              <a:avLst/>
            </a:prstTxWarp>
            <a:spAutoFit/>
          </a:bodyPr>
          <a:lstStyle/>
          <a:p>
            <a:r>
              <a:rPr lang="en-US" b="0" dirty="0" smtClean="0">
                <a:latin typeface="Papyrus" charset="0"/>
                <a:ea typeface="Papyrus" charset="0"/>
                <a:cs typeface="Papyrus" charset="0"/>
              </a:rPr>
              <a:t>Intro to GPS processing with GAMIT/GLOBK</a:t>
            </a:r>
            <a:endParaRPr lang="en-US" b="0" dirty="0">
              <a:latin typeface="Papyrus" charset="0"/>
              <a:ea typeface="Papyrus" charset="0"/>
              <a:cs typeface="Papyrus"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57F54593-ADDE-C645-926C-0FCE17FF09AF}" type="slidenum">
              <a:rPr lang="en-US"/>
              <a:pPr>
                <a:defRPr/>
              </a:pPr>
              <a:t>7</a:t>
            </a:fld>
            <a:endParaRPr lang="en-US"/>
          </a:p>
        </p:txBody>
      </p:sp>
      <p:pic>
        <p:nvPicPr>
          <p:cNvPr id="220163" name="Picture 2"/>
          <p:cNvPicPr>
            <a:picLocks noChangeAspect="1" noChangeArrowheads="1"/>
          </p:cNvPicPr>
          <p:nvPr/>
        </p:nvPicPr>
        <p:blipFill>
          <a:blip r:embed="rId2"/>
          <a:srcRect/>
          <a:stretch>
            <a:fillRect/>
          </a:stretch>
        </p:blipFill>
        <p:spPr bwMode="auto">
          <a:xfrm>
            <a:off x="-57150" y="-25400"/>
            <a:ext cx="9258300" cy="6918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70</a:t>
            </a:fld>
            <a:endParaRPr lang="en-US"/>
          </a:p>
        </p:txBody>
      </p:sp>
      <p:sp>
        <p:nvSpPr>
          <p:cNvPr id="3" name="Rectangle 2"/>
          <p:cNvSpPr/>
          <p:nvPr/>
        </p:nvSpPr>
        <p:spPr>
          <a:xfrm>
            <a:off x="0" y="3733800"/>
            <a:ext cx="9144000" cy="2462212"/>
          </a:xfrm>
          <a:prstGeom prst="rect">
            <a:avLst/>
          </a:prstGeom>
        </p:spPr>
        <p:txBody>
          <a:bodyPr wrap="square">
            <a:spAutoFit/>
          </a:bodyPr>
          <a:lstStyle/>
          <a:p>
            <a:r>
              <a:rPr lang="en-US" b="0" dirty="0" smtClean="0">
                <a:latin typeface="Papyrus"/>
                <a:cs typeface="Comic Sans MS"/>
              </a:rPr>
              <a:t>"people who have trouble with typing commands should not be using a computer.</a:t>
            </a:r>
            <a:r>
              <a:rPr lang="en-US" b="0" dirty="0" smtClean="0">
                <a:latin typeface="Papyrus"/>
                <a:cs typeface="Comic Sans MS"/>
              </a:rPr>
              <a:t>”</a:t>
            </a:r>
          </a:p>
          <a:p>
            <a:r>
              <a:rPr lang="en-US" sz="1400" b="0" dirty="0" smtClean="0">
                <a:latin typeface="Papyrus"/>
                <a:cs typeface="Comic Sans MS"/>
              </a:rPr>
              <a:t>(Response </a:t>
            </a:r>
            <a:r>
              <a:rPr lang="en-US" sz="1400" b="0" dirty="0" smtClean="0">
                <a:latin typeface="Papyrus"/>
                <a:cs typeface="Comic Sans MS"/>
              </a:rPr>
              <a:t>of the Unix community to criticism that Unix ignored the needs of the unsophisticated user</a:t>
            </a:r>
            <a:r>
              <a:rPr lang="en-US" sz="1400" b="0" dirty="0" smtClean="0">
                <a:latin typeface="Papyrus"/>
                <a:cs typeface="Comic Sans MS"/>
              </a:rPr>
              <a:t>.)</a:t>
            </a:r>
          </a:p>
          <a:p>
            <a:endParaRPr lang="en-US" b="0" dirty="0" smtClean="0">
              <a:latin typeface="Papyrus"/>
              <a:cs typeface="Comic Sans MS"/>
            </a:endParaRPr>
          </a:p>
          <a:p>
            <a:r>
              <a:rPr lang="en-US" b="0" dirty="0" smtClean="0">
                <a:latin typeface="Papyrus"/>
                <a:cs typeface="Comic Sans MS"/>
              </a:rPr>
              <a:t>If you thought UNIX was user-hostile, you have not seen anything yet!</a:t>
            </a:r>
          </a:p>
        </p:txBody>
      </p:sp>
      <p:pic>
        <p:nvPicPr>
          <p:cNvPr id="4" name="Picture 4"/>
          <p:cNvPicPr>
            <a:picLocks noChangeAspect="1"/>
          </p:cNvPicPr>
          <p:nvPr/>
        </p:nvPicPr>
        <p:blipFill>
          <a:blip r:embed="rId2"/>
          <a:srcRect/>
          <a:stretch>
            <a:fillRect/>
          </a:stretch>
        </p:blipFill>
        <p:spPr bwMode="auto">
          <a:xfrm>
            <a:off x="533400" y="533400"/>
            <a:ext cx="81280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71</a:t>
            </a:fld>
            <a:endParaRPr lang="en-US"/>
          </a:p>
        </p:txBody>
      </p:sp>
      <p:sp>
        <p:nvSpPr>
          <p:cNvPr id="5" name="Rectangle 4"/>
          <p:cNvSpPr>
            <a:spLocks noChangeArrowheads="1"/>
          </p:cNvSpPr>
          <p:nvPr/>
        </p:nvSpPr>
        <p:spPr bwMode="auto">
          <a:xfrm>
            <a:off x="0" y="0"/>
            <a:ext cx="9144000" cy="6986528"/>
          </a:xfrm>
          <a:prstGeom prst="rect">
            <a:avLst/>
          </a:prstGeom>
          <a:noFill/>
          <a:ln w="9525">
            <a:noFill/>
            <a:miter lim="800000"/>
            <a:headEnd/>
            <a:tailEnd/>
          </a:ln>
        </p:spPr>
        <p:txBody>
          <a:bodyPr>
            <a:prstTxWarp prst="textNoShape">
              <a:avLst/>
            </a:prstTxWarp>
            <a:spAutoFit/>
          </a:bodyPr>
          <a:lstStyle/>
          <a:p>
            <a:r>
              <a:rPr lang="en-US" b="0" dirty="0" smtClean="0">
                <a:latin typeface="Papyrus" charset="0"/>
                <a:ea typeface="Papyrus" charset="0"/>
                <a:cs typeface="Papyrus" charset="0"/>
              </a:rPr>
              <a:t>Homework for Thursday, Oct 28.</a:t>
            </a:r>
          </a:p>
          <a:p>
            <a:endParaRPr lang="en-US" b="0" dirty="0" smtClean="0">
              <a:latin typeface="Papyrus" charset="0"/>
              <a:ea typeface="Papyrus" charset="0"/>
              <a:cs typeface="Papyrus" charset="0"/>
            </a:endParaRPr>
          </a:p>
          <a:p>
            <a:r>
              <a:rPr lang="en-US" b="0" dirty="0" smtClean="0">
                <a:latin typeface="Papyrus" charset="0"/>
                <a:ea typeface="Papyrus" charset="0"/>
                <a:cs typeface="Papyrus" charset="0"/>
              </a:rPr>
              <a:t>In your account on capybara, copy the “example” folder from /</a:t>
            </a:r>
            <a:r>
              <a:rPr lang="en-US" b="0" dirty="0" err="1" smtClean="0">
                <a:latin typeface="Papyrus" charset="0"/>
                <a:ea typeface="Papyrus" charset="0"/>
                <a:cs typeface="Papyrus" charset="0"/>
              </a:rPr>
              <a:t>Users/ceri-gps/gamit</a:t>
            </a:r>
            <a:r>
              <a:rPr lang="en-US" b="0" dirty="0" smtClean="0">
                <a:latin typeface="Papyrus" charset="0"/>
                <a:ea typeface="Papyrus" charset="0"/>
                <a:cs typeface="Papyrus" charset="0"/>
              </a:rPr>
              <a:t> to your directory, and name it “</a:t>
            </a:r>
            <a:r>
              <a:rPr lang="en-US" b="0" dirty="0" err="1" smtClean="0">
                <a:latin typeface="Papyrus" charset="0"/>
                <a:ea typeface="Papyrus" charset="0"/>
                <a:cs typeface="Papyrus" charset="0"/>
              </a:rPr>
              <a:t>scal</a:t>
            </a:r>
            <a:r>
              <a:rPr lang="en-US" b="0" dirty="0" smtClean="0">
                <a:latin typeface="Papyrus" charset="0"/>
                <a:ea typeface="Papyrus" charset="0"/>
                <a:cs typeface="Papyrus" charset="0"/>
              </a:rPr>
              <a:t>”</a:t>
            </a:r>
          </a:p>
          <a:p>
            <a:endParaRPr lang="en-US" b="0" dirty="0" smtClean="0">
              <a:latin typeface="Papyrus" charset="0"/>
              <a:ea typeface="Papyrus" charset="0"/>
              <a:cs typeface="Papyrus" charset="0"/>
            </a:endParaRPr>
          </a:p>
          <a:p>
            <a:r>
              <a:rPr lang="en-US" b="0" dirty="0" smtClean="0">
                <a:latin typeface="Papyrus" charset="0"/>
                <a:ea typeface="Papyrus" charset="0"/>
                <a:cs typeface="Papyrus" charset="0"/>
              </a:rPr>
              <a:t>At the same level as the “</a:t>
            </a:r>
            <a:r>
              <a:rPr lang="en-US" b="0" dirty="0" err="1" smtClean="0">
                <a:latin typeface="Papyrus" charset="0"/>
                <a:ea typeface="Papyrus" charset="0"/>
                <a:cs typeface="Papyrus" charset="0"/>
              </a:rPr>
              <a:t>scal</a:t>
            </a:r>
            <a:r>
              <a:rPr lang="en-US" b="0" dirty="0" smtClean="0">
                <a:latin typeface="Papyrus" charset="0"/>
                <a:ea typeface="Papyrus" charset="0"/>
                <a:cs typeface="Papyrus" charset="0"/>
              </a:rPr>
              <a:t>” directory, make a soft link to /</a:t>
            </a:r>
            <a:r>
              <a:rPr lang="en-US" b="0" dirty="0" err="1" smtClean="0">
                <a:latin typeface="Papyrus" charset="0"/>
                <a:ea typeface="Papyrus" charset="0"/>
                <a:cs typeface="Papyrus" charset="0"/>
              </a:rPr>
              <a:t>Users/ceri-gps/gg/tables</a:t>
            </a:r>
            <a:r>
              <a:rPr lang="en-US" b="0" dirty="0" smtClean="0">
                <a:latin typeface="Papyrus" charset="0"/>
                <a:ea typeface="Papyrus" charset="0"/>
                <a:cs typeface="Papyrus" charset="0"/>
              </a:rPr>
              <a:t>.</a:t>
            </a:r>
          </a:p>
          <a:p>
            <a:endParaRPr lang="en-US" b="0" dirty="0" smtClean="0">
              <a:latin typeface="Papyrus" charset="0"/>
              <a:ea typeface="Papyrus" charset="0"/>
              <a:cs typeface="Papyrus" charset="0"/>
            </a:endParaRPr>
          </a:p>
          <a:p>
            <a:r>
              <a:rPr lang="en-US" b="0" dirty="0" smtClean="0">
                <a:latin typeface="Papyrus" charset="0"/>
                <a:ea typeface="Papyrus" charset="0"/>
                <a:cs typeface="Papyrus" charset="0"/>
              </a:rPr>
              <a:t>Go into </a:t>
            </a:r>
            <a:r>
              <a:rPr lang="en-US" b="0" dirty="0" err="1" smtClean="0">
                <a:latin typeface="Papyrus" charset="0"/>
                <a:ea typeface="Papyrus" charset="0"/>
                <a:cs typeface="Papyrus" charset="0"/>
              </a:rPr>
              <a:t>scal</a:t>
            </a:r>
            <a:r>
              <a:rPr lang="en-US" b="0" dirty="0" smtClean="0">
                <a:latin typeface="Papyrus" charset="0"/>
                <a:ea typeface="Papyrus" charset="0"/>
                <a:cs typeface="Papyrus" charset="0"/>
              </a:rPr>
              <a:t> and follow the instructions in the README</a:t>
            </a:r>
            <a:r>
              <a:rPr lang="en-US" b="0" dirty="0" smtClean="0">
                <a:latin typeface="Papyrus" charset="0"/>
                <a:ea typeface="Papyrus" charset="0"/>
                <a:cs typeface="Papyrus" charset="0"/>
              </a:rPr>
              <a:t>. (the tables directory they refer to in the README </a:t>
            </a:r>
            <a:r>
              <a:rPr lang="en-US" b="0" dirty="0" smtClean="0">
                <a:latin typeface="Papyrus" charset="0"/>
                <a:ea typeface="Papyrus" charset="0"/>
                <a:cs typeface="Papyrus" charset="0"/>
              </a:rPr>
              <a:t>is the one in </a:t>
            </a:r>
            <a:r>
              <a:rPr lang="en-US" b="0" dirty="0" err="1" smtClean="0">
                <a:latin typeface="Papyrus" charset="0"/>
                <a:ea typeface="Papyrus" charset="0"/>
                <a:cs typeface="Papyrus" charset="0"/>
              </a:rPr>
              <a:t>scal</a:t>
            </a:r>
            <a:r>
              <a:rPr lang="en-US" b="0" dirty="0" smtClean="0">
                <a:latin typeface="Papyrus" charset="0"/>
                <a:ea typeface="Papyrus" charset="0"/>
                <a:cs typeface="Papyrus" charset="0"/>
              </a:rPr>
              <a:t>, not the one you did the soft link to above)</a:t>
            </a:r>
            <a:endParaRPr lang="en-US" b="0" dirty="0" smtClean="0">
              <a:latin typeface="Papyrus" charset="0"/>
              <a:ea typeface="Papyrus" charset="0"/>
              <a:cs typeface="Papyrus" charset="0"/>
            </a:endParaRPr>
          </a:p>
          <a:p>
            <a:endParaRPr lang="en-US" b="0" dirty="0" smtClean="0">
              <a:latin typeface="Papyrus" charset="0"/>
              <a:ea typeface="Papyrus" charset="0"/>
              <a:cs typeface="Papyrus" charset="0"/>
            </a:endParaRPr>
          </a:p>
          <a:p>
            <a:r>
              <a:rPr lang="en-US" b="0" dirty="0" smtClean="0">
                <a:latin typeface="Papyrus" charset="0"/>
                <a:ea typeface="Papyrus" charset="0"/>
                <a:cs typeface="Papyrus" charset="0"/>
              </a:rPr>
              <a:t>This should establish that everything is working.</a:t>
            </a:r>
          </a:p>
          <a:p>
            <a:r>
              <a:rPr lang="en-US" b="0" dirty="0" smtClean="0">
                <a:latin typeface="Papyrus" charset="0"/>
                <a:ea typeface="Papyrus" charset="0"/>
                <a:cs typeface="Papyrus" charset="0"/>
              </a:rPr>
              <a:t>Come see me, James, Wale, or John when it does not work!</a:t>
            </a:r>
            <a:endParaRPr lang="en-US" b="0" dirty="0">
              <a:latin typeface="Papyrus" charset="0"/>
              <a:ea typeface="Papyrus" charset="0"/>
              <a:cs typeface="Papyrus"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a:defRPr/>
            </a:pPr>
            <a:fld id="{4CB71EB8-0BA0-A543-A5E4-A8FE7EDE6B82}" type="slidenum">
              <a:rPr lang="en-US"/>
              <a:pPr>
                <a:defRPr/>
              </a:pPr>
              <a:t>8</a:t>
            </a:fld>
            <a:endParaRPr lang="en-US"/>
          </a:p>
        </p:txBody>
      </p:sp>
      <p:graphicFrame>
        <p:nvGraphicFramePr>
          <p:cNvPr id="88066" name="Object 2"/>
          <p:cNvGraphicFramePr>
            <a:graphicFrameLocks noChangeAspect="1"/>
          </p:cNvGraphicFramePr>
          <p:nvPr/>
        </p:nvGraphicFramePr>
        <p:xfrm>
          <a:off x="2122488" y="609600"/>
          <a:ext cx="4933950" cy="4346575"/>
        </p:xfrm>
        <a:graphic>
          <a:graphicData uri="http://schemas.openxmlformats.org/presentationml/2006/ole">
            <p:oleObj spid="_x0000_s495618" name="Equation" r:id="rId3" imgW="2349500" imgH="2070100" progId="Equation.3">
              <p:embed/>
            </p:oleObj>
          </a:graphicData>
        </a:graphic>
      </p:graphicFrame>
      <p:sp>
        <p:nvSpPr>
          <p:cNvPr id="88068" name="Text Box 3"/>
          <p:cNvSpPr txBox="1">
            <a:spLocks noChangeArrowheads="1"/>
          </p:cNvSpPr>
          <p:nvPr/>
        </p:nvSpPr>
        <p:spPr bwMode="auto">
          <a:xfrm>
            <a:off x="0" y="0"/>
            <a:ext cx="9144000" cy="523220"/>
          </a:xfrm>
          <a:prstGeom prst="rect">
            <a:avLst/>
          </a:prstGeom>
          <a:noFill/>
          <a:ln w="9525">
            <a:noFill/>
            <a:miter lim="800000"/>
            <a:headEnd/>
            <a:tailEnd/>
          </a:ln>
        </p:spPr>
        <p:txBody>
          <a:bodyPr>
            <a:prstTxWarp prst="textNoShape">
              <a:avLst/>
            </a:prstTxWarp>
            <a:spAutoFit/>
          </a:bodyPr>
          <a:lstStyle/>
          <a:p>
            <a:r>
              <a:rPr lang="en-US" b="0" dirty="0" smtClean="0">
                <a:latin typeface="Papyrus" charset="0"/>
              </a:rPr>
              <a:t>use</a:t>
            </a:r>
            <a:endParaRPr lang="en-US" b="0" dirty="0">
              <a:latin typeface="Papyrus" charset="0"/>
            </a:endParaRPr>
          </a:p>
        </p:txBody>
      </p:sp>
      <p:sp>
        <p:nvSpPr>
          <p:cNvPr id="88069" name="Text Box 4"/>
          <p:cNvSpPr txBox="1">
            <a:spLocks noChangeArrowheads="1"/>
          </p:cNvSpPr>
          <p:nvPr/>
        </p:nvSpPr>
        <p:spPr bwMode="auto">
          <a:xfrm>
            <a:off x="0" y="5105400"/>
            <a:ext cx="9144000" cy="1600438"/>
          </a:xfrm>
          <a:prstGeom prst="rect">
            <a:avLst/>
          </a:prstGeom>
          <a:noFill/>
          <a:ln w="9525">
            <a:noFill/>
            <a:miter lim="800000"/>
            <a:headEnd/>
            <a:tailEnd/>
          </a:ln>
        </p:spPr>
        <p:txBody>
          <a:bodyPr>
            <a:prstTxWarp prst="textNoShape">
              <a:avLst/>
            </a:prstTxWarp>
            <a:spAutoFit/>
          </a:bodyPr>
          <a:lstStyle/>
          <a:p>
            <a:pPr>
              <a:spcBef>
                <a:spcPct val="50000"/>
              </a:spcBef>
            </a:pPr>
            <a:r>
              <a:rPr lang="en-US" b="0" dirty="0" smtClean="0">
                <a:latin typeface="Papyrus" charset="0"/>
              </a:rPr>
              <a:t>To solve for translation and deformation (strain + rotation)</a:t>
            </a:r>
          </a:p>
          <a:p>
            <a:pPr>
              <a:spcBef>
                <a:spcPct val="50000"/>
              </a:spcBef>
            </a:pPr>
            <a:r>
              <a:rPr lang="en-US" b="0" dirty="0" smtClean="0">
                <a:latin typeface="Papyrus" charset="0"/>
              </a:rPr>
              <a:t>(</a:t>
            </a:r>
            <a:r>
              <a:rPr lang="en-US" b="0" i="1" dirty="0" err="1" smtClean="0">
                <a:latin typeface="Papyrus" charset="0"/>
              </a:rPr>
              <a:t>t</a:t>
            </a:r>
            <a:r>
              <a:rPr lang="en-US" b="0" i="1" baseline="-25000" dirty="0" err="1" smtClean="0">
                <a:latin typeface="Papyrus" charset="0"/>
              </a:rPr>
              <a:t>x</a:t>
            </a:r>
            <a:r>
              <a:rPr lang="en-US" b="0" i="1" dirty="0" err="1" smtClean="0">
                <a:latin typeface="Papyrus" charset="0"/>
              </a:rPr>
              <a:t>,t</a:t>
            </a:r>
            <a:r>
              <a:rPr lang="en-US" b="0" i="1" baseline="-25000" dirty="0" err="1" smtClean="0">
                <a:latin typeface="Papyrus" charset="0"/>
              </a:rPr>
              <a:t>y</a:t>
            </a:r>
            <a:r>
              <a:rPr lang="en-US" b="0" i="1" dirty="0" smtClean="0">
                <a:latin typeface="Papyrus" charset="0"/>
              </a:rPr>
              <a:t>, </a:t>
            </a:r>
            <a:r>
              <a:rPr lang="en-US" b="0" i="1" dirty="0" err="1" smtClean="0">
                <a:latin typeface="Papyrus" charset="0"/>
              </a:rPr>
              <a:t>d</a:t>
            </a:r>
            <a:r>
              <a:rPr lang="en-US" b="0" i="1" baseline="-25000" dirty="0" err="1" smtClean="0">
                <a:latin typeface="Papyrus" charset="0"/>
              </a:rPr>
              <a:t>xx</a:t>
            </a:r>
            <a:r>
              <a:rPr lang="en-US" b="0" i="1" dirty="0" smtClean="0">
                <a:latin typeface="Papyrus" charset="0"/>
              </a:rPr>
              <a:t>, </a:t>
            </a:r>
            <a:r>
              <a:rPr lang="en-US" b="0" i="1" dirty="0" err="1" smtClean="0">
                <a:latin typeface="Papyrus" charset="0"/>
              </a:rPr>
              <a:t>d</a:t>
            </a:r>
            <a:r>
              <a:rPr lang="en-US" b="0" i="1" baseline="-25000" dirty="0" err="1" smtClean="0">
                <a:latin typeface="Papyrus" charset="0"/>
              </a:rPr>
              <a:t>xy</a:t>
            </a:r>
            <a:r>
              <a:rPr lang="en-US" b="0" i="1" dirty="0" smtClean="0">
                <a:latin typeface="Papyrus" charset="0"/>
              </a:rPr>
              <a:t>, </a:t>
            </a:r>
            <a:r>
              <a:rPr lang="en-US" b="0" i="1" dirty="0" err="1" smtClean="0">
                <a:latin typeface="Papyrus" charset="0"/>
              </a:rPr>
              <a:t>d</a:t>
            </a:r>
            <a:r>
              <a:rPr lang="en-US" b="0" i="1" baseline="-25000" dirty="0" err="1" smtClean="0">
                <a:latin typeface="Papyrus" charset="0"/>
              </a:rPr>
              <a:t>yx</a:t>
            </a:r>
            <a:r>
              <a:rPr lang="en-US" b="0" i="1" dirty="0" smtClean="0">
                <a:latin typeface="Papyrus" charset="0"/>
              </a:rPr>
              <a:t>, </a:t>
            </a:r>
            <a:r>
              <a:rPr lang="en-US" b="0" i="1" dirty="0" err="1" smtClean="0">
                <a:latin typeface="Papyrus" charset="0"/>
              </a:rPr>
              <a:t>d</a:t>
            </a:r>
            <a:r>
              <a:rPr lang="en-US" b="0" i="1" baseline="-25000" dirty="0" err="1" smtClean="0">
                <a:latin typeface="Papyrus" charset="0"/>
              </a:rPr>
              <a:t>yy</a:t>
            </a:r>
            <a:r>
              <a:rPr lang="en-US" b="0" dirty="0" smtClean="0">
                <a:latin typeface="Papyrus" charset="0"/>
              </a:rPr>
              <a:t>).</a:t>
            </a:r>
            <a:endParaRPr lang="en-US" b="0" dirty="0">
              <a:latin typeface="Papyrus"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731F37A-C01E-CB4F-886E-5B05B9F2F8B8}" type="slidenum">
              <a:rPr lang="en-US" smtClean="0"/>
              <a:pPr>
                <a:defRPr/>
              </a:pPr>
              <a:t>9</a:t>
            </a:fld>
            <a:endParaRPr lang="en-US"/>
          </a:p>
        </p:txBody>
      </p:sp>
      <p:pic>
        <p:nvPicPr>
          <p:cNvPr id="4" name="Picture 3"/>
          <p:cNvPicPr>
            <a:picLocks noChangeAspect="1"/>
          </p:cNvPicPr>
          <p:nvPr/>
        </p:nvPicPr>
        <p:blipFill>
          <a:blip r:embed="rId2"/>
          <a:stretch>
            <a:fillRect/>
          </a:stretch>
        </p:blipFill>
        <p:spPr>
          <a:xfrm>
            <a:off x="1066800" y="914400"/>
            <a:ext cx="7086600" cy="5715912"/>
          </a:xfrm>
          <a:prstGeom prst="rect">
            <a:avLst/>
          </a:prstGeom>
        </p:spPr>
      </p:pic>
      <p:sp>
        <p:nvSpPr>
          <p:cNvPr id="5" name="Text Box 4"/>
          <p:cNvSpPr txBox="1">
            <a:spLocks noChangeArrowheads="1"/>
          </p:cNvSpPr>
          <p:nvPr/>
        </p:nvSpPr>
        <p:spPr bwMode="auto">
          <a:xfrm>
            <a:off x="0" y="-39707"/>
            <a:ext cx="9144000" cy="954107"/>
          </a:xfrm>
          <a:prstGeom prst="rect">
            <a:avLst/>
          </a:prstGeom>
          <a:noFill/>
          <a:ln w="9525">
            <a:noFill/>
            <a:miter lim="800000"/>
            <a:headEnd/>
            <a:tailEnd/>
          </a:ln>
        </p:spPr>
        <p:txBody>
          <a:bodyPr>
            <a:prstTxWarp prst="textNoShape">
              <a:avLst/>
            </a:prstTxWarp>
            <a:spAutoFit/>
          </a:bodyPr>
          <a:lstStyle/>
          <a:p>
            <a:pPr>
              <a:spcBef>
                <a:spcPct val="50000"/>
              </a:spcBef>
            </a:pPr>
            <a:r>
              <a:rPr lang="en-US" b="0" dirty="0" smtClean="0">
                <a:latin typeface="Papyrus" charset="0"/>
                <a:ea typeface="Papyrus"/>
                <a:cs typeface="Papyrus"/>
              </a:rPr>
              <a:t>Start with velocities with respect to stable plates (deformations)</a:t>
            </a:r>
            <a:endParaRPr lang="en-US" b="0" dirty="0">
              <a:latin typeface="Papyrus" charset="0"/>
              <a:ea typeface="Papyrus"/>
              <a:cs typeface="Papyrus"/>
            </a:endParaRPr>
          </a:p>
        </p:txBody>
      </p:sp>
      <p:sp>
        <p:nvSpPr>
          <p:cNvPr id="7" name="Text Box 21"/>
          <p:cNvSpPr txBox="1">
            <a:spLocks noChangeArrowheads="1"/>
          </p:cNvSpPr>
          <p:nvPr/>
        </p:nvSpPr>
        <p:spPr bwMode="auto">
          <a:xfrm>
            <a:off x="0" y="6581001"/>
            <a:ext cx="2133600" cy="27699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200" b="0" dirty="0" err="1" smtClean="0">
                <a:latin typeface="Papyrus"/>
                <a:ea typeface="Papyrus"/>
                <a:cs typeface="Papyrus"/>
              </a:rPr>
              <a:t>Allmendinger</a:t>
            </a:r>
            <a:r>
              <a:rPr lang="en-US" sz="1200" b="0" dirty="0" smtClean="0">
                <a:latin typeface="Papyrus"/>
                <a:ea typeface="Papyrus"/>
                <a:cs typeface="Papyrus"/>
              </a:rPr>
              <a:t> et al, 2007</a:t>
            </a:r>
            <a:endParaRPr lang="en-US" sz="1200" b="0" dirty="0">
              <a:latin typeface="Papyrus"/>
              <a:ea typeface="Papyrus"/>
              <a:cs typeface="Papyrus"/>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ヒラギノ角ゴ Pro W6"/>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ＭＳ Ｐゴシック"/>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Trek.thmx</Template>
  <TotalTime>16480</TotalTime>
  <Words>2223</Words>
  <Application>Microsoft Macintosh PowerPoint</Application>
  <PresentationFormat>On-screen Show (4:3)</PresentationFormat>
  <Paragraphs>306</Paragraphs>
  <Slides>71</Slides>
  <Notes>10</Notes>
  <HiddenSlides>0</HiddenSlides>
  <MMClips>0</MMClips>
  <ScaleCrop>false</ScaleCrop>
  <HeadingPairs>
    <vt:vector size="6" baseType="variant">
      <vt:variant>
        <vt:lpstr>Design Template</vt:lpstr>
      </vt:variant>
      <vt:variant>
        <vt:i4>1</vt:i4>
      </vt:variant>
      <vt:variant>
        <vt:lpstr>Embedded OLE Servers</vt:lpstr>
      </vt:variant>
      <vt:variant>
        <vt:i4>3</vt:i4>
      </vt:variant>
      <vt:variant>
        <vt:lpstr>Slide Titles</vt:lpstr>
      </vt:variant>
      <vt:variant>
        <vt:i4>71</vt:i4>
      </vt:variant>
    </vt:vector>
  </HeadingPairs>
  <TitlesOfParts>
    <vt:vector size="75" baseType="lpstr">
      <vt:lpstr>Trek</vt:lpstr>
      <vt:lpstr>Equation</vt:lpstr>
      <vt:lpstr>Artwork</vt:lpstr>
      <vt:lpstr>Microsoft Equation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GlaCial IsOSTATIC Adjustment (GIA) old - Post Glacial Rebound (PGR)</vt:lpstr>
      <vt:lpstr>Slide 27</vt:lpstr>
      <vt:lpstr>Slide 28</vt:lpstr>
      <vt:lpstr>Slide 29</vt:lpstr>
      <vt:lpstr>Slide 30</vt:lpstr>
      <vt:lpstr>Slide 31</vt:lpstr>
      <vt:lpstr>Continental Geomechanical structure</vt:lpstr>
      <vt:lpstr>Slide 33</vt:lpstr>
      <vt:lpstr>Slide 34</vt:lpstr>
      <vt:lpstr>Slide 35</vt:lpstr>
      <vt:lpstr>From Thorkelson (1996)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vector>
  </TitlesOfParts>
  <Company> ceri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Preferred Customer</dc:creator>
  <cp:lastModifiedBy>Robert Smalley</cp:lastModifiedBy>
  <cp:revision>528</cp:revision>
  <dcterms:created xsi:type="dcterms:W3CDTF">2010-10-26T18:14:51Z</dcterms:created>
  <dcterms:modified xsi:type="dcterms:W3CDTF">2010-10-26T18:30:33Z</dcterms:modified>
</cp:coreProperties>
</file>