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1609" r:id="rId2"/>
    <p:sldId id="260" r:id="rId3"/>
    <p:sldId id="261" r:id="rId4"/>
    <p:sldId id="1619" r:id="rId5"/>
    <p:sldId id="282" r:id="rId6"/>
    <p:sldId id="283" r:id="rId7"/>
    <p:sldId id="1620" r:id="rId8"/>
    <p:sldId id="284" r:id="rId9"/>
    <p:sldId id="315" r:id="rId10"/>
    <p:sldId id="289" r:id="rId11"/>
    <p:sldId id="263" r:id="rId12"/>
    <p:sldId id="296" r:id="rId13"/>
    <p:sldId id="828" r:id="rId14"/>
    <p:sldId id="947" r:id="rId15"/>
    <p:sldId id="827" r:id="rId16"/>
    <p:sldId id="297" r:id="rId17"/>
    <p:sldId id="298" r:id="rId18"/>
    <p:sldId id="299" r:id="rId19"/>
    <p:sldId id="264" r:id="rId20"/>
    <p:sldId id="306" r:id="rId21"/>
    <p:sldId id="307" r:id="rId22"/>
    <p:sldId id="308" r:id="rId23"/>
    <p:sldId id="1621" r:id="rId24"/>
    <p:sldId id="266" r:id="rId25"/>
    <p:sldId id="267" r:id="rId26"/>
    <p:sldId id="302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49"/>
    <p:restoredTop sz="84628"/>
  </p:normalViewPr>
  <p:slideViewPr>
    <p:cSldViewPr snapToGrid="0">
      <p:cViewPr varScale="1">
        <p:scale>
          <a:sx n="125" d="100"/>
          <a:sy n="125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BEEBD-AFE1-8B4B-96E5-C1AEE5E8E983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1DDC3-A750-4747-9E66-9FF97804A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1DDC3-A750-4747-9E66-9FF97804A3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6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be "aliased"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1DDC3-A750-4747-9E66-9FF97804A3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5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5B285C31-0203-764C-A41F-B8621FCCAA98}" type="slidenum">
              <a:rPr lang="en-US" sz="1200" b="0">
                <a:latin typeface="Times" charset="0"/>
              </a:rPr>
              <a:pPr eaLnBrk="1" hangingPunct="1"/>
              <a:t>13</a:t>
            </a:fld>
            <a:endParaRPr lang="en-US" sz="1200" b="0"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Materials at distance on opposite sides of the fault move relative  to each other, but friction on the fault "locks" it and prevents slip</a:t>
            </a:r>
          </a:p>
          <a:p>
            <a:pPr eaLnBrk="1" hangingPunct="1"/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Eventually strain accumulated is more than the rocks on the fault can withstand, and the fault slips in earthquake</a:t>
            </a:r>
          </a:p>
          <a:p>
            <a:pPr eaLnBrk="1" hangingPunct="1"/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Earthquake reflects regional deformation</a:t>
            </a:r>
          </a:p>
          <a:p>
            <a:pPr eaLnBrk="1" hangingPunct="1"/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The California Earthquake of April 18.1906, Report of the State Earthquake Investigation Commission, Volume I, Part 1, Andrew C. Lawson, </a:t>
            </a:r>
            <a:r>
              <a:rPr lang="en-US" sz="1200" dirty="0" err="1">
                <a:latin typeface="Papyrus" charset="0"/>
                <a:cs typeface="Papyrus" charset="0"/>
              </a:rPr>
              <a:t>Chariman</a:t>
            </a:r>
            <a:r>
              <a:rPr lang="en-US" sz="1200" dirty="0">
                <a:latin typeface="Papyrus" charset="0"/>
                <a:cs typeface="Papyrus" charset="0"/>
              </a:rPr>
              <a:t>, </a:t>
            </a:r>
            <a:r>
              <a:rPr lang="en-US" sz="1200" dirty="0" err="1">
                <a:latin typeface="Papyrus" charset="0"/>
                <a:cs typeface="Papyrus" charset="0"/>
              </a:rPr>
              <a:t>Tomales</a:t>
            </a:r>
            <a:r>
              <a:rPr lang="en-US" sz="1200" dirty="0">
                <a:latin typeface="Papyrus" charset="0"/>
                <a:cs typeface="Papyrus" charset="0"/>
              </a:rPr>
              <a:t> Bay to Bolinas Lagoon, G.K. Gilbert, p72</a:t>
            </a:r>
          </a:p>
        </p:txBody>
      </p:sp>
    </p:spTree>
    <p:extLst>
      <p:ext uri="{BB962C8B-B14F-4D97-AF65-F5344CB8AC3E}">
        <p14:creationId xmlns:p14="http://schemas.microsoft.com/office/powerpoint/2010/main" val="128748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5B285C31-0203-764C-A41F-B8621FCCAA98}" type="slidenum">
              <a:rPr lang="en-US" sz="1200" b="0">
                <a:latin typeface="Times" charset="0"/>
              </a:rPr>
              <a:pPr eaLnBrk="1" hangingPunct="1"/>
              <a:t>14</a:t>
            </a:fld>
            <a:endParaRPr lang="en-US" sz="1200" b="0"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Skinner’s barn from another angle</a:t>
            </a:r>
          </a:p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 credit: U.S. Geological Survey (G.K. Gilbert).skinner</a:t>
            </a:r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Eventually strain accumulated is more than the rocks on the fault can withstand, and the fault slips in earthquake</a:t>
            </a:r>
          </a:p>
          <a:p>
            <a:pPr eaLnBrk="1" hangingPunct="1"/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Earthquake reflects regional deformation</a:t>
            </a:r>
          </a:p>
        </p:txBody>
      </p:sp>
    </p:spTree>
    <p:extLst>
      <p:ext uri="{BB962C8B-B14F-4D97-AF65-F5344CB8AC3E}">
        <p14:creationId xmlns:p14="http://schemas.microsoft.com/office/powerpoint/2010/main" val="940992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eaLnBrk="1" hangingPunct="1"/>
            <a:fld id="{5B285C31-0203-764C-A41F-B8621FCCAA98}" type="slidenum">
              <a:rPr lang="en-US" sz="1200" b="0">
                <a:latin typeface="Times" charset="0"/>
              </a:rPr>
              <a:pPr eaLnBrk="1" hangingPunct="1"/>
              <a:t>15</a:t>
            </a:fld>
            <a:endParaRPr lang="en-US" sz="1200" b="0"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Materials at distance on opposite sides of the fault move relative  to each other, but friction on the fault "locks" it and prevents slip</a:t>
            </a:r>
          </a:p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 credit: U.S. Geological Survey (G.K. Gilbert).</a:t>
            </a:r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Eventually strain accumulated is more than the rocks on the fault can withstand, and the fault slips in earthquake</a:t>
            </a:r>
          </a:p>
          <a:p>
            <a:pPr eaLnBrk="1" hangingPunct="1"/>
            <a:endParaRPr lang="en-US" sz="1200" dirty="0">
              <a:latin typeface="Papyrus" charset="0"/>
              <a:cs typeface="Papyrus" charset="0"/>
            </a:endParaRPr>
          </a:p>
          <a:p>
            <a:pPr eaLnBrk="1" hangingPunct="1"/>
            <a:r>
              <a:rPr lang="en-US" sz="1200" dirty="0">
                <a:latin typeface="Papyrus" charset="0"/>
                <a:cs typeface="Papyrus" charset="0"/>
              </a:rPr>
              <a:t>Earthquake reflects regional deformation</a:t>
            </a:r>
          </a:p>
        </p:txBody>
      </p:sp>
    </p:spTree>
    <p:extLst>
      <p:ext uri="{BB962C8B-B14F-4D97-AF65-F5344CB8AC3E}">
        <p14:creationId xmlns:p14="http://schemas.microsoft.com/office/powerpoint/2010/main" val="388168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1DDC3-A750-4747-9E66-9FF97804A3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4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B110-DDA6-1EE3-5B8E-C1827AAA3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D86F3-E606-5392-FB7B-8256C836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A581-9C1F-A962-67DF-1CD2D996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3188-07F9-98DA-485A-DF5B500B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96FF8-A318-D1C3-0C02-29AFA235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2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36CA-88A7-41BF-1D70-2C555327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06DD8-8A28-3665-7DA2-C7F15605B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6D617-566B-E345-1811-251869E8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B8042-0006-23BE-16A2-6ABF065C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20FE5-4885-E802-9C9F-5C31277F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8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398D25-F5E6-B294-6608-4B75D61CF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75A86-CDD6-6FFD-8314-1A85994D7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28C18-B1CB-465C-4D86-89591D83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F0B64-2F30-1C8F-C81E-BA6E52CE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E891E-64F8-3619-8BC0-EBFAE4B4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5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B17DA-FF90-928B-6F35-AB058324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9A45-B0C8-5AB1-43E0-CD89846C2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B6482-73CB-39D7-1B00-77D06025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B1BB3-FC3B-EB09-1437-F598B36D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9DFDF-AD15-2F94-897D-432059B1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084D-37DC-9980-A039-5E778C5A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F6616-EA83-02AA-240A-F6495D604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8C531-03EB-FC25-D83F-084D641C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ABB40-A282-310A-34A1-59BFCE28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2EA21-614D-596F-02E9-07BCFAB9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7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46D4-F1AD-A801-E6D3-E946737A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B31A-4D09-5539-9C6E-0A760BE60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B8FDC-26EF-1084-B54F-125EF9873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ED24F-C729-C62B-BA7A-E51CE54E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40536-2F6E-830D-6174-AD203076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849B6-3FDE-0F99-79B5-3F56BA4A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208B-EF2C-E1E1-41FE-EA98F559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6AF4E-6C95-3F6C-7189-C3B8852C3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825ED-511B-8393-C67D-D9F2BDC9C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F9181-0995-311E-9325-F9C67335E6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1C1AD-E820-6190-1FA0-A7F5E4907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AB9C5-DC2D-5386-FFE3-07DF67A9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61CEA-D5E3-B847-5E3F-5EF58656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4A3F5-73D8-EE9A-88DE-6C07E814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78A9-CEB7-C223-A2B6-02D5A260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7774D-0B2A-4897-3977-07EF38F2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28F66-8CCC-2CE0-98DD-25929BB1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4B1D4-E9CF-20C1-5D40-CF59244E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8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F2836-DB91-4B8E-6DAF-A32B59F5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48CD3-018B-F0C8-9825-6E392BDA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A250B-E392-53E7-9E21-DDEF59EE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7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4EF6-AE43-7602-7982-281ABEC2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F82F9-C64B-50DE-85DD-96BDAEE3E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0C34E-1A28-322C-F0CE-E5E14A02F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A282-E535-9F63-A002-2B94F2EF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586B6-814B-2B15-7587-32BCCC44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E306-5DE0-220B-9C7E-27F42D43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9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803-83B0-F0F5-6041-B1D41B55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E364E-D412-BB26-F88B-7280BA2F4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A6655-4872-F946-BA0C-EA7AE9328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E9F95-959B-7CA4-F828-C3B2C8BD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AD2C7-17F6-6F0E-3D6F-0B8FC9FD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9251F-46F0-0CED-1D99-F65F494E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8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6B5AD-7B7A-0C4F-A817-249F7EAA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1A591-80B9-C71A-23A1-982DB32BD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E0630-E885-5D98-D506-4E152424B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F3D29-E9EA-7249-9D8D-6629EE8E0B1A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51914-245A-35CD-C0F5-911AE4960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8E762-096E-D00A-D886-565696165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7001D7-BB75-14A8-59AB-10C7DF1E89F7}"/>
              </a:ext>
            </a:extLst>
          </p:cNvPr>
          <p:cNvSpPr txBox="1"/>
          <p:nvPr/>
        </p:nvSpPr>
        <p:spPr>
          <a:xfrm>
            <a:off x="0" y="76201"/>
            <a:ext cx="12192000" cy="6909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Global Seismology                     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CERI-8105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u="sng" dirty="0">
                <a:latin typeface="Papyrus" panose="020B0602040200020303" pitchFamily="34" charset="77"/>
                <a:cs typeface="Arial" panose="020B0604020202020204" pitchFamily="34" charset="0"/>
              </a:rPr>
              <a:t>Tu-Th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                 </a:t>
            </a:r>
            <a:r>
              <a:rPr lang="en-US" altLang="en-US" sz="3200" b="1" u="sng" dirty="0">
                <a:latin typeface="Papyrus" panose="020B0602040200020303" pitchFamily="34" charset="77"/>
                <a:cs typeface="Arial" panose="020B0604020202020204" pitchFamily="34" charset="0"/>
              </a:rPr>
              <a:t>1:15-2:40 pm</a:t>
            </a:r>
          </a:p>
          <a:p>
            <a:pPr algn="ctr" eaLnBrk="1" hangingPunct="1">
              <a:spcBef>
                <a:spcPct val="50000"/>
              </a:spcBef>
              <a:buFont typeface="Wingdings 2" pitchFamily="2" charset="2"/>
              <a:buNone/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Lab - 3892 Central Ave. </a:t>
            </a:r>
            <a:r>
              <a:rPr lang="en-US" altLang="en-US" sz="2800" b="1" dirty="0">
                <a:latin typeface="Papyrus" panose="020B0602040200020303" pitchFamily="34" charset="77"/>
                <a:cs typeface="Arial" panose="020B0604020202020204" pitchFamily="34" charset="0"/>
              </a:rPr>
              <a:t>(Long building) 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, Room 110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-----------------------------------------------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Bob Smalley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Office: 3892 Central Ave, Room 103, 678-4929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Office Hours – when I’m in my office.</a:t>
            </a:r>
          </a:p>
          <a:p>
            <a:pPr algn="ctr">
              <a:spcBef>
                <a:spcPct val="50000"/>
              </a:spcBef>
              <a:buClrTx/>
              <a:buSzTx/>
            </a:pP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http://</a:t>
            </a:r>
            <a:r>
              <a:rPr lang="en-US" altLang="en-US" b="1" dirty="0" err="1">
                <a:latin typeface="Papyrus" panose="020B0602040200020303" pitchFamily="34" charset="77"/>
                <a:cs typeface="Arial" panose="020B0604020202020204" pitchFamily="34" charset="0"/>
              </a:rPr>
              <a:t>www.ceri.memphis.edu</a:t>
            </a: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/people/</a:t>
            </a:r>
            <a:r>
              <a:rPr lang="en-US" altLang="en-US" b="1" dirty="0" err="1">
                <a:latin typeface="Papyrus" panose="020B0602040200020303" pitchFamily="34" charset="77"/>
                <a:cs typeface="Arial" panose="020B0604020202020204" pitchFamily="34" charset="0"/>
              </a:rPr>
              <a:t>smalley</a:t>
            </a: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/CERI8105_GlobalSeismology.html</a:t>
            </a:r>
          </a:p>
          <a:p>
            <a:pPr algn="ctr">
              <a:spcBef>
                <a:spcPct val="50000"/>
              </a:spcBef>
              <a:buClrTx/>
              <a:buSzTx/>
            </a:pPr>
            <a:endParaRPr lang="en-US" altLang="en-US" sz="3200" b="1" dirty="0">
              <a:latin typeface="Papyrus" panose="020B0602040200020303" pitchFamily="34" charset="77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Tue., Nov 9, 2023                                          Meeting 21</a:t>
            </a:r>
          </a:p>
        </p:txBody>
      </p:sp>
    </p:spTree>
    <p:extLst>
      <p:ext uri="{BB962C8B-B14F-4D97-AF65-F5344CB8AC3E}">
        <p14:creationId xmlns:p14="http://schemas.microsoft.com/office/powerpoint/2010/main" val="2417052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focal mechanismA">
            <a:extLst>
              <a:ext uri="{FF2B5EF4-FFF2-40B4-BE49-F238E27FC236}">
                <a16:creationId xmlns:a16="http://schemas.microsoft.com/office/drawing/2014/main" id="{5AB81D4A-2477-E54B-E59A-E457F9B27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533400"/>
            <a:ext cx="388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3" descr="focal mechanism">
            <a:extLst>
              <a:ext uri="{FF2B5EF4-FFF2-40B4-BE49-F238E27FC236}">
                <a16:creationId xmlns:a16="http://schemas.microsoft.com/office/drawing/2014/main" id="{563B9B32-62BD-85A6-7559-FB1724E1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182688"/>
            <a:ext cx="5027613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>
            <a:extLst>
              <a:ext uri="{FF2B5EF4-FFF2-40B4-BE49-F238E27FC236}">
                <a16:creationId xmlns:a16="http://schemas.microsoft.com/office/drawing/2014/main" id="{74B89E72-C33C-223F-91D2-483AD846F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86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ea typeface="ヒラギノ角ゴ Pro W3" charset="-128"/>
              </a:rPr>
              <a:t>C</a:t>
            </a:r>
          </a:p>
        </p:txBody>
      </p:sp>
      <p:sp>
        <p:nvSpPr>
          <p:cNvPr id="22532" name="Text Box 5">
            <a:extLst>
              <a:ext uri="{FF2B5EF4-FFF2-40B4-BE49-F238E27FC236}">
                <a16:creationId xmlns:a16="http://schemas.microsoft.com/office/drawing/2014/main" id="{E80CDB78-E8D0-17EA-DA11-E683BFFAF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286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ea typeface="ヒラギノ角ゴ Pro W3" charset="-128"/>
              </a:rPr>
              <a:t>D</a:t>
            </a:r>
          </a:p>
        </p:txBody>
      </p:sp>
      <p:sp>
        <p:nvSpPr>
          <p:cNvPr id="22533" name="Text Box 6">
            <a:extLst>
              <a:ext uri="{FF2B5EF4-FFF2-40B4-BE49-F238E27FC236}">
                <a16:creationId xmlns:a16="http://schemas.microsoft.com/office/drawing/2014/main" id="{A8AAC6F0-9866-4361-66D0-0CF5CFF36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505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ea typeface="ヒラギノ角ゴ Pro W3" charset="-128"/>
              </a:rPr>
              <a:t>D</a:t>
            </a:r>
          </a:p>
        </p:txBody>
      </p:sp>
      <p:sp>
        <p:nvSpPr>
          <p:cNvPr id="22534" name="Text Box 7">
            <a:extLst>
              <a:ext uri="{FF2B5EF4-FFF2-40B4-BE49-F238E27FC236}">
                <a16:creationId xmlns:a16="http://schemas.microsoft.com/office/drawing/2014/main" id="{CC6AF0D8-BF93-FC30-ED15-533DBD7B1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505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ea typeface="ヒラギノ角ゴ Pro W3" charset="-128"/>
              </a:rPr>
              <a:t>C</a:t>
            </a:r>
          </a:p>
        </p:txBody>
      </p:sp>
      <p:sp>
        <p:nvSpPr>
          <p:cNvPr id="22535" name="Text Box 8">
            <a:extLst>
              <a:ext uri="{FF2B5EF4-FFF2-40B4-BE49-F238E27FC236}">
                <a16:creationId xmlns:a16="http://schemas.microsoft.com/office/drawing/2014/main" id="{C2AEFF29-4816-FCEC-7521-235556D6C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2098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ea typeface="ヒラギノ角ゴ Pro W3" charset="-128"/>
              </a:rPr>
              <a:t>C</a:t>
            </a:r>
          </a:p>
        </p:txBody>
      </p:sp>
      <p:sp>
        <p:nvSpPr>
          <p:cNvPr id="22536" name="Text Box 9">
            <a:extLst>
              <a:ext uri="{FF2B5EF4-FFF2-40B4-BE49-F238E27FC236}">
                <a16:creationId xmlns:a16="http://schemas.microsoft.com/office/drawing/2014/main" id="{250807FB-0CB2-9466-171B-FEFED2911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3505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ea typeface="ヒラギノ角ゴ Pro W3" charset="-128"/>
              </a:rPr>
              <a:t>C</a:t>
            </a:r>
          </a:p>
        </p:txBody>
      </p:sp>
      <p:sp>
        <p:nvSpPr>
          <p:cNvPr id="22537" name="Text Box 10">
            <a:extLst>
              <a:ext uri="{FF2B5EF4-FFF2-40B4-BE49-F238E27FC236}">
                <a16:creationId xmlns:a16="http://schemas.microsoft.com/office/drawing/2014/main" id="{4FE82EB7-0DC1-10CE-13B7-05A85B0F5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505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ea typeface="ヒラギノ角ゴ Pro W3" charset="-128"/>
              </a:rPr>
              <a:t>D</a:t>
            </a:r>
          </a:p>
        </p:txBody>
      </p:sp>
      <p:sp>
        <p:nvSpPr>
          <p:cNvPr id="22538" name="Text Box 11">
            <a:extLst>
              <a:ext uri="{FF2B5EF4-FFF2-40B4-BE49-F238E27FC236}">
                <a16:creationId xmlns:a16="http://schemas.microsoft.com/office/drawing/2014/main" id="{AF121F12-9723-3256-91B3-1D16EA5BA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209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ea typeface="ヒラギノ角ゴ Pro W3" charset="-128"/>
              </a:rPr>
              <a:t>D</a:t>
            </a:r>
          </a:p>
        </p:txBody>
      </p:sp>
      <p:sp>
        <p:nvSpPr>
          <p:cNvPr id="22539" name="Text Box 12">
            <a:extLst>
              <a:ext uri="{FF2B5EF4-FFF2-40B4-BE49-F238E27FC236}">
                <a16:creationId xmlns:a16="http://schemas.microsoft.com/office/drawing/2014/main" id="{7A04269B-821D-DB7C-A196-7465EDA1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2" y="4553753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Papyrus" panose="020B0602040200020303" pitchFamily="34" charset="77"/>
                <a:ea typeface="ヒラギノ角ゴ Pro W3" charset="-128"/>
              </a:rPr>
              <a:t>Right lateral</a:t>
            </a:r>
          </a:p>
        </p:txBody>
      </p:sp>
      <p:sp>
        <p:nvSpPr>
          <p:cNvPr id="22540" name="Text Box 13">
            <a:extLst>
              <a:ext uri="{FF2B5EF4-FFF2-40B4-BE49-F238E27FC236}">
                <a16:creationId xmlns:a16="http://schemas.microsoft.com/office/drawing/2014/main" id="{37955449-1A1B-5C0B-8E54-E99DAF198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578" y="2388897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Papyrus" panose="020B0602040200020303" pitchFamily="34" charset="77"/>
                <a:ea typeface="ヒラギノ角ゴ Pro W3" charset="-128"/>
              </a:rPr>
              <a:t>Left lateral</a:t>
            </a:r>
          </a:p>
        </p:txBody>
      </p:sp>
      <p:sp>
        <p:nvSpPr>
          <p:cNvPr id="22541" name="Text Box 14">
            <a:extLst>
              <a:ext uri="{FF2B5EF4-FFF2-40B4-BE49-F238E27FC236}">
                <a16:creationId xmlns:a16="http://schemas.microsoft.com/office/drawing/2014/main" id="{50DB7716-24EB-E06B-4048-6958F6C6C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22026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Papyrus" panose="020B0602040200020303" pitchFamily="34" charset="77"/>
                <a:ea typeface="ヒラギノ角ゴ Pro W3" charset="-128"/>
              </a:rPr>
              <a:t>Right and left lateral earthquake sources with </a:t>
            </a:r>
            <a:r>
              <a:rPr lang="en-US" altLang="en-US" i="1" dirty="0">
                <a:latin typeface="Papyrus" panose="020B0602040200020303" pitchFamily="34" charset="77"/>
                <a:ea typeface="ヒラギノ角ゴ Pro W3" charset="-128"/>
              </a:rPr>
              <a:t>perpendicular</a:t>
            </a:r>
            <a:r>
              <a:rPr lang="en-US" altLang="en-US" dirty="0">
                <a:latin typeface="Papyrus" panose="020B0602040200020303" pitchFamily="34" charset="77"/>
                <a:ea typeface="ヒラギノ角ゴ Pro W3" charset="-128"/>
              </a:rPr>
              <a:t> fault planes have the </a:t>
            </a:r>
            <a:r>
              <a:rPr lang="en-US" altLang="en-US" i="1" dirty="0">
                <a:latin typeface="Papyrus" panose="020B0602040200020303" pitchFamily="34" charset="77"/>
                <a:ea typeface="ヒラギノ角ゴ Pro W3" charset="-128"/>
              </a:rPr>
              <a:t>same</a:t>
            </a:r>
            <a:r>
              <a:rPr lang="en-US" altLang="en-US" dirty="0">
                <a:latin typeface="Papyrus" panose="020B0602040200020303" pitchFamily="34" charset="77"/>
                <a:ea typeface="ヒラギノ角ゴ Pro W3" charset="-128"/>
              </a:rPr>
              <a:t> first motions</a:t>
            </a:r>
          </a:p>
        </p:txBody>
      </p:sp>
      <p:sp>
        <p:nvSpPr>
          <p:cNvPr id="22542" name="TextBox 14">
            <a:extLst>
              <a:ext uri="{FF2B5EF4-FFF2-40B4-BE49-F238E27FC236}">
                <a16:creationId xmlns:a16="http://schemas.microsoft.com/office/drawing/2014/main" id="{1D34D350-3EB5-5F74-C443-B32EA545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68" y="107009"/>
            <a:ext cx="37084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Papyrus" panose="020B0602040200020303" pitchFamily="34" charset="77"/>
                <a:ea typeface="ヒラギノ角ゴ Pro W3" charset="-128"/>
              </a:rPr>
              <a:t>1. Focal mechanisms</a:t>
            </a:r>
          </a:p>
        </p:txBody>
      </p:sp>
      <p:sp>
        <p:nvSpPr>
          <p:cNvPr id="22543" name="TextBox 15">
            <a:extLst>
              <a:ext uri="{FF2B5EF4-FFF2-40B4-BE49-F238E27FC236}">
                <a16:creationId xmlns:a16="http://schemas.microsoft.com/office/drawing/2014/main" id="{03E5495D-1B36-305C-3FA4-ADE4ECD4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7686"/>
            <a:ext cx="121575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>
                <a:latin typeface="Papyrus" panose="020B0602040200020303" pitchFamily="34" charset="77"/>
                <a:ea typeface="ヒラギノ角ゴ Pro W3" charset="-128"/>
              </a:rPr>
              <a:t>Two different fault planes and motions produce the same </a:t>
            </a:r>
            <a:r>
              <a:rPr lang="en-US" altLang="en-US" sz="3000" dirty="0">
                <a:latin typeface="Courier New" panose="02070309020205020404" pitchFamily="49" charset="0"/>
                <a:ea typeface="ヒラギノ角ゴ Pro W3" charset="-128"/>
                <a:cs typeface="Courier New" panose="02070309020205020404" pitchFamily="49" charset="0"/>
              </a:rPr>
              <a:t>C/D</a:t>
            </a:r>
            <a:r>
              <a:rPr lang="en-US" altLang="en-US" sz="3000" dirty="0">
                <a:latin typeface="Papyrus" panose="020B0602040200020303" pitchFamily="34" charset="77"/>
                <a:ea typeface="ヒラギノ角ゴ Pro W3" charset="-128"/>
              </a:rPr>
              <a:t> pattern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7FEEA-D639-D95D-CE10-F9A887BB4551}"/>
              </a:ext>
            </a:extLst>
          </p:cNvPr>
          <p:cNvSpPr txBox="1"/>
          <p:nvPr/>
        </p:nvSpPr>
        <p:spPr>
          <a:xfrm>
            <a:off x="8137006" y="6488668"/>
            <a:ext cx="4097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John R. Booker, University of Washington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C1EE478-6E49-F08C-5404-E647E38FE6F2}"/>
              </a:ext>
            </a:extLst>
          </p:cNvPr>
          <p:cNvCxnSpPr>
            <a:cxnSpLocks/>
          </p:cNvCxnSpPr>
          <p:nvPr/>
        </p:nvCxnSpPr>
        <p:spPr>
          <a:xfrm flipV="1">
            <a:off x="3027680" y="3200400"/>
            <a:ext cx="88392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CC15BA-CA9F-A4D6-B2B2-97191AFB2391}"/>
              </a:ext>
            </a:extLst>
          </p:cNvPr>
          <p:cNvCxnSpPr>
            <a:cxnSpLocks/>
          </p:cNvCxnSpPr>
          <p:nvPr/>
        </p:nvCxnSpPr>
        <p:spPr>
          <a:xfrm flipH="1">
            <a:off x="8483600" y="2611120"/>
            <a:ext cx="1300480" cy="487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6A865D2-04D0-AE42-150E-A9B87EF66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8" y="214313"/>
            <a:ext cx="9144000" cy="643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626B777-7BC5-F933-02B1-40F840B17F2E}"/>
              </a:ext>
            </a:extLst>
          </p:cNvPr>
          <p:cNvCxnSpPr/>
          <p:nvPr/>
        </p:nvCxnSpPr>
        <p:spPr>
          <a:xfrm>
            <a:off x="4999512" y="503513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C2FCB9-01F3-C0D3-8AB8-568AD21AC7AF}"/>
              </a:ext>
            </a:extLst>
          </p:cNvPr>
          <p:cNvCxnSpPr>
            <a:cxnSpLocks/>
          </p:cNvCxnSpPr>
          <p:nvPr/>
        </p:nvCxnSpPr>
        <p:spPr>
          <a:xfrm flipH="1" flipV="1">
            <a:off x="4748784" y="3104270"/>
            <a:ext cx="641267" cy="68876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A7B510-444C-5C8F-4D82-84671FD5E45E}"/>
              </a:ext>
            </a:extLst>
          </p:cNvPr>
          <p:cNvSpPr txBox="1"/>
          <p:nvPr/>
        </p:nvSpPr>
        <p:spPr>
          <a:xfrm>
            <a:off x="9488384" y="-11875"/>
            <a:ext cx="2703616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pyrus" panose="020B0602040200020303" pitchFamily="34" charset="77"/>
              </a:rPr>
              <a:t>Slip appears to be left-lateral.</a:t>
            </a:r>
          </a:p>
          <a:p>
            <a:pPr algn="ctr"/>
            <a:endParaRPr lang="en-US" dirty="0">
              <a:latin typeface="Papyrus" panose="020B0602040200020303" pitchFamily="34" charset="77"/>
            </a:endParaRPr>
          </a:p>
          <a:p>
            <a:r>
              <a:rPr lang="en-US" sz="3200" dirty="0">
                <a:latin typeface="Papyrus" panose="020B0602040200020303" pitchFamily="34" charset="77"/>
              </a:rPr>
              <a:t>Imperial Valley earthquake was right lateral. </a:t>
            </a:r>
          </a:p>
          <a:p>
            <a:endParaRPr lang="en-US" dirty="0">
              <a:latin typeface="Papyrus" panose="020B0602040200020303" pitchFamily="34" charset="77"/>
            </a:endParaRPr>
          </a:p>
          <a:p>
            <a:r>
              <a:rPr lang="en-US" sz="3200" dirty="0">
                <a:latin typeface="Papyrus" panose="020B0602040200020303" pitchFamily="34" charset="77"/>
              </a:rPr>
              <a:t>Could be on conjugate fault (would be left-lateral)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CF1E4817-F065-C8B5-6127-5F2F3BD9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338"/>
            <a:ext cx="830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328C3-EB48-4347-AD9A-BC124DA5B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199" y="857250"/>
            <a:ext cx="3795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268A7-5D75-5E49-B5CF-46A468D85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15" y="1499995"/>
            <a:ext cx="6010744" cy="406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C148D-C940-EC4A-9EE7-267225288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040" y="304801"/>
            <a:ext cx="9144960" cy="62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0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321F842C-E140-E33A-B1EE-F3D8C904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838200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91DBFAF9-9BBF-0015-F40D-674D0F4BE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37150"/>
            <a:ext cx="8077200" cy="172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19E52482-D2A4-2AF0-F503-70C00F01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2926"/>
            <a:ext cx="9144000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F332BC25-89C5-10C4-8B01-6519EC8C8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8564"/>
            <a:ext cx="9144000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54054C5C-486E-96D4-589D-8DCE13A80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2075"/>
            <a:ext cx="8839200" cy="66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DBFD8EE9-8542-A3EA-F9DE-4A1A05EF1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077200" cy="6781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94D3EB-24A9-C143-708C-BBFBFED5826D}"/>
              </a:ext>
            </a:extLst>
          </p:cNvPr>
          <p:cNvCxnSpPr>
            <a:cxnSpLocks/>
          </p:cNvCxnSpPr>
          <p:nvPr/>
        </p:nvCxnSpPr>
        <p:spPr>
          <a:xfrm>
            <a:off x="219456" y="2542032"/>
            <a:ext cx="8028432" cy="3429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6A9F66-13BA-164F-1809-769ACC027669}"/>
              </a:ext>
            </a:extLst>
          </p:cNvPr>
          <p:cNvCxnSpPr>
            <a:cxnSpLocks/>
          </p:cNvCxnSpPr>
          <p:nvPr/>
        </p:nvCxnSpPr>
        <p:spPr>
          <a:xfrm flipH="1">
            <a:off x="5522976" y="2208179"/>
            <a:ext cx="3329194" cy="2500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789204-4FCC-31FB-1FA6-5D21BF3994B3}"/>
              </a:ext>
            </a:extLst>
          </p:cNvPr>
          <p:cNvCxnSpPr>
            <a:cxnSpLocks/>
          </p:cNvCxnSpPr>
          <p:nvPr/>
        </p:nvCxnSpPr>
        <p:spPr>
          <a:xfrm flipH="1">
            <a:off x="4599432" y="2208179"/>
            <a:ext cx="4272194" cy="21260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21CCAC-B701-2C31-FAD4-477D32B2226D}"/>
              </a:ext>
            </a:extLst>
          </p:cNvPr>
          <p:cNvCxnSpPr>
            <a:cxnSpLocks/>
          </p:cNvCxnSpPr>
          <p:nvPr/>
        </p:nvCxnSpPr>
        <p:spPr>
          <a:xfrm flipH="1">
            <a:off x="1673352" y="525294"/>
            <a:ext cx="7013448" cy="2583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D8E45A-547F-1F3C-3A15-859005031B1A}"/>
              </a:ext>
            </a:extLst>
          </p:cNvPr>
          <p:cNvCxnSpPr>
            <a:cxnSpLocks/>
          </p:cNvCxnSpPr>
          <p:nvPr/>
        </p:nvCxnSpPr>
        <p:spPr>
          <a:xfrm flipH="1">
            <a:off x="1999488" y="505838"/>
            <a:ext cx="6716495" cy="276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C34383-F115-D5FF-6E32-CC7C0B382A7D}"/>
              </a:ext>
            </a:extLst>
          </p:cNvPr>
          <p:cNvCxnSpPr>
            <a:cxnSpLocks/>
          </p:cNvCxnSpPr>
          <p:nvPr/>
        </p:nvCxnSpPr>
        <p:spPr>
          <a:xfrm flipH="1">
            <a:off x="2825496" y="525294"/>
            <a:ext cx="5861304" cy="30865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41B392A-6CD7-0567-4914-5F6F355B8FF5}"/>
              </a:ext>
            </a:extLst>
          </p:cNvPr>
          <p:cNvSpPr txBox="1"/>
          <p:nvPr/>
        </p:nvSpPr>
        <p:spPr>
          <a:xfrm>
            <a:off x="8476358" y="248120"/>
            <a:ext cx="371564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pyrus" panose="020B0602040200020303" pitchFamily="34" charset="77"/>
              </a:rPr>
              <a:t>Downstream only part of offset streams</a:t>
            </a:r>
          </a:p>
          <a:p>
            <a:pPr algn="ctr"/>
            <a:endParaRPr lang="en-US" b="1" dirty="0">
              <a:latin typeface="Papyrus" panose="020B0602040200020303" pitchFamily="34" charset="77"/>
            </a:endParaRPr>
          </a:p>
          <a:p>
            <a:pPr algn="ctr"/>
            <a:r>
              <a:rPr lang="en-US" sz="3200" b="1" dirty="0">
                <a:latin typeface="Papyrus" panose="020B0602040200020303" pitchFamily="34" charset="77"/>
              </a:rPr>
              <a:t>Offset streams</a:t>
            </a:r>
          </a:p>
          <a:p>
            <a:pPr algn="ctr"/>
            <a:endParaRPr lang="en-US" b="1" dirty="0">
              <a:latin typeface="Papyrus" panose="020B0602040200020303" pitchFamily="34" charset="77"/>
            </a:endParaRPr>
          </a:p>
          <a:p>
            <a:pPr algn="ctr"/>
            <a:r>
              <a:rPr lang="en-US" sz="3200" b="1" dirty="0">
                <a:latin typeface="Papyrus" panose="020B0602040200020303" pitchFamily="34" charset="77"/>
              </a:rPr>
              <a:t>It took many offsets to move the top left streams to their current locations, and become cut off from their headwaters.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2B78E095-9418-9DF5-6304-2E21787B1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495800" cy="2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C1850E03-3A00-3CE6-7B03-6AD4980F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20938"/>
            <a:ext cx="5715000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89247EF4-2122-7E0B-EB34-A838CF4B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4" y="509287"/>
            <a:ext cx="49593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74347457-C657-4A53-8004-8D0AE744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25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7D3CFA32-FD97-7C29-B74E-1EEEC34D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20938"/>
            <a:ext cx="5715000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625FE328-5A29-DA2E-C850-BBDBB493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12" y="544010"/>
            <a:ext cx="421798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>
            <a:extLst>
              <a:ext uri="{FF2B5EF4-FFF2-40B4-BE49-F238E27FC236}">
                <a16:creationId xmlns:a16="http://schemas.microsoft.com/office/drawing/2014/main" id="{EFAEA56A-8559-C388-B053-5CB7670D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18" y="209791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2F6289C0-8117-FB68-B910-189498F1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931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DA41FA-1E69-B0DA-F8AE-AAA91EBC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" y="578365"/>
            <a:ext cx="11971602" cy="577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80C58C-1C76-781E-8C4D-037CE1FAA385}"/>
              </a:ext>
            </a:extLst>
          </p:cNvPr>
          <p:cNvSpPr txBox="1"/>
          <p:nvPr/>
        </p:nvSpPr>
        <p:spPr>
          <a:xfrm>
            <a:off x="0" y="6488668"/>
            <a:ext cx="9142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mxrap.com</a:t>
            </a:r>
            <a:r>
              <a:rPr lang="en-US" dirty="0"/>
              <a:t>/2019/07/26/moment-tensors-a-practical-guide/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95EE2-3A2A-4957-C0B6-A1A9984FAE69}"/>
              </a:ext>
            </a:extLst>
          </p:cNvPr>
          <p:cNvSpPr txBox="1"/>
          <p:nvPr/>
        </p:nvSpPr>
        <p:spPr>
          <a:xfrm>
            <a:off x="3796496" y="173621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apyrus" panose="020B0602040200020303" pitchFamily="34" charset="77"/>
              </a:rPr>
              <a:t>Motion parallel to fault on auxiliary fault/plane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92F2CA-6984-2EF1-FFC1-D01DCD669472}"/>
              </a:ext>
            </a:extLst>
          </p:cNvPr>
          <p:cNvCxnSpPr>
            <a:cxnSpLocks/>
          </p:cNvCxnSpPr>
          <p:nvPr/>
        </p:nvCxnSpPr>
        <p:spPr>
          <a:xfrm>
            <a:off x="8113854" y="601883"/>
            <a:ext cx="2210764" cy="2314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0EAE2A-A52F-AA53-4FA8-A610F20886DD}"/>
              </a:ext>
            </a:extLst>
          </p:cNvPr>
          <p:cNvCxnSpPr>
            <a:cxnSpLocks/>
          </p:cNvCxnSpPr>
          <p:nvPr/>
        </p:nvCxnSpPr>
        <p:spPr>
          <a:xfrm>
            <a:off x="6076709" y="1030147"/>
            <a:ext cx="2453833" cy="38543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6D22E2-0A0D-2B13-B590-E82F5AF9A56C}"/>
              </a:ext>
            </a:extLst>
          </p:cNvPr>
          <p:cNvSpPr txBox="1"/>
          <p:nvPr/>
        </p:nvSpPr>
        <p:spPr>
          <a:xfrm>
            <a:off x="4689676" y="5164239"/>
            <a:ext cx="4118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apyrus" panose="020B0602040200020303" pitchFamily="34" charset="77"/>
              </a:rPr>
              <a:t>Can reverse fault and auxiliary planes and sense of offset</a:t>
            </a:r>
          </a:p>
        </p:txBody>
      </p:sp>
    </p:spTree>
    <p:extLst>
      <p:ext uri="{BB962C8B-B14F-4D97-AF65-F5344CB8AC3E}">
        <p14:creationId xmlns:p14="http://schemas.microsoft.com/office/powerpoint/2010/main" val="663676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0773F5F-4887-64A5-ACFA-2CCC594F0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66" y="41009"/>
            <a:ext cx="4629873" cy="681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9F62E0-2524-5E6B-FECB-FB5626290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15" y="33919"/>
            <a:ext cx="4048496" cy="3227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B8F7B-E515-B56E-A979-59C6CD53F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00" y="3408218"/>
            <a:ext cx="3717602" cy="3449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E13C24-F5EB-1159-A690-070C0B67B3D8}"/>
              </a:ext>
            </a:extLst>
          </p:cNvPr>
          <p:cNvSpPr txBox="1"/>
          <p:nvPr/>
        </p:nvSpPr>
        <p:spPr>
          <a:xfrm>
            <a:off x="95003" y="6448300"/>
            <a:ext cx="16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Yuji Yagi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75B852C0-684C-79C0-EB3F-07523936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7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71442BFB-1B02-84F0-8259-024B9E57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54650"/>
            <a:ext cx="3124200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>
            <a:extLst>
              <a:ext uri="{FF2B5EF4-FFF2-40B4-BE49-F238E27FC236}">
                <a16:creationId xmlns:a16="http://schemas.microsoft.com/office/drawing/2014/main" id="{F214B29D-8105-B27E-8020-E0516AE4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1"/>
            <a:ext cx="8686800" cy="67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7E0C2E49-C2E9-6083-552C-DF9C9718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751"/>
            <a:ext cx="7010400" cy="67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D165093-8390-7A2B-3392-4E53B3F7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801"/>
            <a:ext cx="6858000" cy="67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46CE7476-E092-3E27-788E-EC8F201D5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66800"/>
            <a:ext cx="4606925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9D6ED3A-CA2C-B6BC-E110-843D8A88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838200"/>
            <a:ext cx="4597400" cy="493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FD17C35E-C231-7FB5-9F76-90B69B82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0"/>
            <a:ext cx="358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31C7504-34F6-4B28-99AF-54B43049A58F}"/>
              </a:ext>
            </a:extLst>
          </p:cNvPr>
          <p:cNvCxnSpPr>
            <a:cxnSpLocks/>
          </p:cNvCxnSpPr>
          <p:nvPr/>
        </p:nvCxnSpPr>
        <p:spPr>
          <a:xfrm flipV="1">
            <a:off x="4537276" y="3599727"/>
            <a:ext cx="2627453" cy="2465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61B935C-A1B7-C18A-3B06-5AFBFE9C3C3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78196" y="2054509"/>
            <a:ext cx="5625293" cy="2882095"/>
          </a:xfrm>
          <a:prstGeom prst="bentConnector3">
            <a:avLst>
              <a:gd name="adj1" fmla="val 9917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81D8FCE-3CAB-74FE-9385-1FDA73DE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24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56BC18CF-2DB7-E9CD-B4B7-9DCF5361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990600"/>
            <a:ext cx="4132263" cy="45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9367E36C-7F3D-CB24-1977-3F6224C5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14401"/>
            <a:ext cx="4140200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B00366B3-9070-1F6B-EDE0-045B27F09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1295401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/>
              <a:t>(50</a:t>
            </a:r>
            <a:r>
              <a:rPr lang="en-US" altLang="en-US" sz="1000">
                <a:cs typeface="Arial" panose="020B0604020202020204" pitchFamily="34" charset="0"/>
              </a:rPr>
              <a:t>°)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BA20642D-B4FE-1BAE-370A-FC6F5F077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371601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/>
              <a:t>(50</a:t>
            </a:r>
            <a:r>
              <a:rPr lang="en-US" altLang="en-US" sz="1000">
                <a:cs typeface="Arial" panose="020B0604020202020204" pitchFamily="34" charset="0"/>
              </a:rPr>
              <a:t>°)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>
            <a:extLst>
              <a:ext uri="{FF2B5EF4-FFF2-40B4-BE49-F238E27FC236}">
                <a16:creationId xmlns:a16="http://schemas.microsoft.com/office/drawing/2014/main" id="{004510B5-20BE-3323-4714-5C34911FE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40386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BD2A18E6-CB52-B7AE-8023-A35ACDEF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463073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E0F8A1-E684-6D62-00E0-A11ECEBE3FC3}"/>
              </a:ext>
            </a:extLst>
          </p:cNvPr>
          <p:cNvSpPr txBox="1"/>
          <p:nvPr/>
        </p:nvSpPr>
        <p:spPr>
          <a:xfrm>
            <a:off x="312516" y="3657600"/>
            <a:ext cx="619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pyrus" panose="020B0602040200020303" pitchFamily="34" charset="77"/>
              </a:rPr>
              <a:t>Four end member earthquakes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B4F56-B192-331A-D5C2-FDA598AB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0487628" y="4414616"/>
            <a:ext cx="1981200" cy="92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9A08A-E49E-198C-047E-BFBFCD4D2E5B}"/>
              </a:ext>
            </a:extLst>
          </p:cNvPr>
          <p:cNvSpPr txBox="1"/>
          <p:nvPr/>
        </p:nvSpPr>
        <p:spPr>
          <a:xfrm>
            <a:off x="10733590" y="5625303"/>
            <a:ext cx="145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 horizontal</a:t>
            </a:r>
          </a:p>
          <a:p>
            <a:r>
              <a:rPr lang="en-US" sz="1200" dirty="0"/>
              <a:t>dip-slip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>
            <a:extLst>
              <a:ext uri="{FF2B5EF4-FFF2-40B4-BE49-F238E27FC236}">
                <a16:creationId xmlns:a16="http://schemas.microsoft.com/office/drawing/2014/main" id="{026E6729-F075-14F3-4415-7F76FD07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24" y="288926"/>
            <a:ext cx="5257800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0F563F40-D2AB-178A-E904-E4537B55B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398" y="533400"/>
            <a:ext cx="462438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7DFFEB-99BC-535C-C2E4-0BB0883E99BD}"/>
              </a:ext>
            </a:extLst>
          </p:cNvPr>
          <p:cNvGrpSpPr/>
          <p:nvPr/>
        </p:nvGrpSpPr>
        <p:grpSpPr>
          <a:xfrm>
            <a:off x="2147444" y="641351"/>
            <a:ext cx="691896" cy="1175384"/>
            <a:chOff x="2632076" y="641351"/>
            <a:chExt cx="691896" cy="117538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DAD448-A52B-BA3D-3C4A-CB9EDA4C4264}"/>
                </a:ext>
              </a:extLst>
            </p:cNvPr>
            <p:cNvSpPr/>
            <p:nvPr/>
          </p:nvSpPr>
          <p:spPr>
            <a:xfrm>
              <a:off x="2632076" y="64135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4087795F-5AA8-0257-A909-EAA28E5FE2FB}"/>
                </a:ext>
              </a:extLst>
            </p:cNvPr>
            <p:cNvSpPr/>
            <p:nvPr/>
          </p:nvSpPr>
          <p:spPr>
            <a:xfrm flipV="1">
              <a:off x="2638172" y="70231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D2FBBF-F8D8-8FE4-1912-AE67B5241DD7}"/>
              </a:ext>
            </a:extLst>
          </p:cNvPr>
          <p:cNvGrpSpPr/>
          <p:nvPr/>
        </p:nvGrpSpPr>
        <p:grpSpPr>
          <a:xfrm>
            <a:off x="2126108" y="2000759"/>
            <a:ext cx="691896" cy="1175384"/>
            <a:chOff x="2632076" y="641351"/>
            <a:chExt cx="691896" cy="117538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63B996D8-4935-75C2-C864-222DD48B66DB}"/>
                </a:ext>
              </a:extLst>
            </p:cNvPr>
            <p:cNvSpPr/>
            <p:nvPr/>
          </p:nvSpPr>
          <p:spPr>
            <a:xfrm>
              <a:off x="2632076" y="64135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23CF155F-82B9-F755-E1D7-369823586AE2}"/>
                </a:ext>
              </a:extLst>
            </p:cNvPr>
            <p:cNvSpPr/>
            <p:nvPr/>
          </p:nvSpPr>
          <p:spPr>
            <a:xfrm flipV="1">
              <a:off x="2638172" y="70231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8C1367-2B93-75DA-7103-A97CBFA6A67D}"/>
              </a:ext>
            </a:extLst>
          </p:cNvPr>
          <p:cNvGrpSpPr/>
          <p:nvPr/>
        </p:nvGrpSpPr>
        <p:grpSpPr>
          <a:xfrm>
            <a:off x="2132204" y="3360167"/>
            <a:ext cx="691896" cy="1175384"/>
            <a:chOff x="2632076" y="641351"/>
            <a:chExt cx="691896" cy="1175384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A2B140A-18F7-3CEF-224D-D5FC60299E4B}"/>
                </a:ext>
              </a:extLst>
            </p:cNvPr>
            <p:cNvSpPr/>
            <p:nvPr/>
          </p:nvSpPr>
          <p:spPr>
            <a:xfrm>
              <a:off x="2632076" y="64135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1B5738E-C08A-4F75-009B-70AA37A54280}"/>
                </a:ext>
              </a:extLst>
            </p:cNvPr>
            <p:cNvSpPr/>
            <p:nvPr/>
          </p:nvSpPr>
          <p:spPr>
            <a:xfrm flipV="1">
              <a:off x="2638172" y="70231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731B1E-48CC-A421-F041-394485EE4B58}"/>
              </a:ext>
            </a:extLst>
          </p:cNvPr>
          <p:cNvGrpSpPr/>
          <p:nvPr/>
        </p:nvGrpSpPr>
        <p:grpSpPr>
          <a:xfrm>
            <a:off x="7871708" y="613919"/>
            <a:ext cx="691896" cy="1175384"/>
            <a:chOff x="2632076" y="641351"/>
            <a:chExt cx="691896" cy="1175384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3D7640BF-89B4-BF0A-1F7B-61B06F5DFFCF}"/>
                </a:ext>
              </a:extLst>
            </p:cNvPr>
            <p:cNvSpPr/>
            <p:nvPr/>
          </p:nvSpPr>
          <p:spPr>
            <a:xfrm>
              <a:off x="2632076" y="64135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FFD3AF96-478F-1BE8-910E-2D3439F51D7A}"/>
                </a:ext>
              </a:extLst>
            </p:cNvPr>
            <p:cNvSpPr/>
            <p:nvPr/>
          </p:nvSpPr>
          <p:spPr>
            <a:xfrm flipV="1">
              <a:off x="2638172" y="70231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CB1F34-520A-D653-8D6E-1E4462BC0196}"/>
              </a:ext>
            </a:extLst>
          </p:cNvPr>
          <p:cNvGrpSpPr/>
          <p:nvPr/>
        </p:nvGrpSpPr>
        <p:grpSpPr>
          <a:xfrm>
            <a:off x="7859516" y="1936751"/>
            <a:ext cx="691896" cy="1175384"/>
            <a:chOff x="2632076" y="641351"/>
            <a:chExt cx="691896" cy="1175384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C885E190-FCF4-B910-89B0-5E847CDE2797}"/>
                </a:ext>
              </a:extLst>
            </p:cNvPr>
            <p:cNvSpPr/>
            <p:nvPr/>
          </p:nvSpPr>
          <p:spPr>
            <a:xfrm>
              <a:off x="2632076" y="64135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A90750C7-C82D-190E-A63D-343F28777823}"/>
                </a:ext>
              </a:extLst>
            </p:cNvPr>
            <p:cNvSpPr/>
            <p:nvPr/>
          </p:nvSpPr>
          <p:spPr>
            <a:xfrm flipV="1">
              <a:off x="2638172" y="70231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3041B9-4E09-440F-855D-76995B9C6AD8}"/>
              </a:ext>
            </a:extLst>
          </p:cNvPr>
          <p:cNvGrpSpPr/>
          <p:nvPr/>
        </p:nvGrpSpPr>
        <p:grpSpPr>
          <a:xfrm>
            <a:off x="7865612" y="3277871"/>
            <a:ext cx="691896" cy="1175384"/>
            <a:chOff x="2632076" y="641351"/>
            <a:chExt cx="691896" cy="1175384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EC34F07-0568-B5A0-1EAA-76AB81ECD31D}"/>
                </a:ext>
              </a:extLst>
            </p:cNvPr>
            <p:cNvSpPr/>
            <p:nvPr/>
          </p:nvSpPr>
          <p:spPr>
            <a:xfrm>
              <a:off x="2632076" y="64135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75E3B9DF-C39A-35A8-7CEE-87096DCC341E}"/>
                </a:ext>
              </a:extLst>
            </p:cNvPr>
            <p:cNvSpPr/>
            <p:nvPr/>
          </p:nvSpPr>
          <p:spPr>
            <a:xfrm flipV="1">
              <a:off x="2638172" y="70231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E46F42-7215-C8A2-D352-3F0A4C6F83C5}"/>
              </a:ext>
            </a:extLst>
          </p:cNvPr>
          <p:cNvGrpSpPr/>
          <p:nvPr/>
        </p:nvGrpSpPr>
        <p:grpSpPr>
          <a:xfrm>
            <a:off x="7862564" y="4618991"/>
            <a:ext cx="691896" cy="1175384"/>
            <a:chOff x="2632076" y="641351"/>
            <a:chExt cx="691896" cy="1175384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EE1FC23C-F695-75F0-7039-CFA63AB37E86}"/>
                </a:ext>
              </a:extLst>
            </p:cNvPr>
            <p:cNvSpPr/>
            <p:nvPr/>
          </p:nvSpPr>
          <p:spPr>
            <a:xfrm>
              <a:off x="2632076" y="64135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ED75166-57D9-8DC4-5D0E-69C6F5E16AB3}"/>
                </a:ext>
              </a:extLst>
            </p:cNvPr>
            <p:cNvSpPr/>
            <p:nvPr/>
          </p:nvSpPr>
          <p:spPr>
            <a:xfrm flipV="1">
              <a:off x="2638172" y="702311"/>
              <a:ext cx="685800" cy="1114424"/>
            </a:xfrm>
            <a:prstGeom prst="arc">
              <a:avLst>
                <a:gd name="adj1" fmla="val 1631990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00513C8-DC50-7251-4104-DF7A0BB49ECA}"/>
              </a:ext>
            </a:extLst>
          </p:cNvPr>
          <p:cNvSpPr txBox="1"/>
          <p:nvPr/>
        </p:nvSpPr>
        <p:spPr>
          <a:xfrm flipH="1">
            <a:off x="38313" y="4731616"/>
            <a:ext cx="79829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pyrus" panose="020B0602040200020303" pitchFamily="34" charset="77"/>
              </a:rPr>
              <a:t>Red plane is constant, second plane steps through rake angles (0-180° in steps of 30°) as evolves from pure thrust to pure normal.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91689264-FBF5-EA66-8258-1610FF6E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1" y="0"/>
            <a:ext cx="5470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FD06779C-C883-9CE0-DA71-4F096709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93" y="4067538"/>
            <a:ext cx="3429000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1D307-3151-57A3-1DE5-301794041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708" y="0"/>
            <a:ext cx="5660114" cy="3476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6FE005-4E8A-0D44-8867-432383F755EE}"/>
              </a:ext>
            </a:extLst>
          </p:cNvPr>
          <p:cNvSpPr txBox="1"/>
          <p:nvPr/>
        </p:nvSpPr>
        <p:spPr>
          <a:xfrm>
            <a:off x="10223640" y="3081049"/>
            <a:ext cx="964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Yuji Yagi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44734-0D17-FF63-990B-CF005B6CD53E}"/>
              </a:ext>
            </a:extLst>
          </p:cNvPr>
          <p:cNvSpPr txBox="1"/>
          <p:nvPr/>
        </p:nvSpPr>
        <p:spPr>
          <a:xfrm>
            <a:off x="5567420" y="3646024"/>
            <a:ext cx="32987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pyrus" panose="020B0602040200020303" pitchFamily="34" charset="77"/>
              </a:rPr>
              <a:t>To determine P polarity, look at deformation of focal sphere, pressure is positive </a:t>
            </a:r>
            <a:r>
              <a:rPr lang="en-US" sz="3200" b="1" u="sng" dirty="0">
                <a:latin typeface="Papyrus" panose="020B0602040200020303" pitchFamily="34" charset="77"/>
              </a:rPr>
              <a:t>inward</a:t>
            </a:r>
            <a:r>
              <a:rPr lang="en-US" sz="3200" b="1" dirty="0">
                <a:latin typeface="Papyrus" panose="020B0602040200020303" pitchFamily="34" charset="77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>
            <a:extLst>
              <a:ext uri="{FF2B5EF4-FFF2-40B4-BE49-F238E27FC236}">
                <a16:creationId xmlns:a16="http://schemas.microsoft.com/office/drawing/2014/main" id="{DED7DBA9-5353-9873-F244-D4CF9C45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730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E29F699A-B7AF-0608-8F99-6A88E6DBB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01" y="516040"/>
            <a:ext cx="44958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4F444-AE34-B355-F7DF-2227BDEC5A7F}"/>
              </a:ext>
            </a:extLst>
          </p:cNvPr>
          <p:cNvSpPr txBox="1"/>
          <p:nvPr/>
        </p:nvSpPr>
        <p:spPr>
          <a:xfrm>
            <a:off x="6462532" y="4386805"/>
            <a:ext cx="57294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pyrus" panose="020B0602040200020303" pitchFamily="34" charset="77"/>
              </a:rPr>
              <a:t>Solutions shown here depend constraining planes by both polarity AND amplitude of P waves.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>
            <a:extLst>
              <a:ext uri="{FF2B5EF4-FFF2-40B4-BE49-F238E27FC236}">
                <a16:creationId xmlns:a16="http://schemas.microsoft.com/office/drawing/2014/main" id="{30C527E8-58AD-BFED-1739-DED4B64DA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90A3D47-B9F2-E3F2-2D62-98D61700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80" y="1840375"/>
            <a:ext cx="4656372" cy="494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CF21E161-1C17-D800-BA4A-2612CEF34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557" y="5038856"/>
            <a:ext cx="324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B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D7A1F792-CA4A-2EFF-B48B-22E322EED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4509" y="6518997"/>
            <a:ext cx="8114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D</a:t>
            </a:r>
            <a:r>
              <a:rPr lang="en-US" altLang="en-US" sz="1400" dirty="0"/>
              <a:t>1</a:t>
            </a:r>
            <a:r>
              <a:rPr lang="en-US" altLang="en-US" sz="2000" dirty="0"/>
              <a:t>, N</a:t>
            </a:r>
            <a:r>
              <a:rPr lang="en-US" altLang="en-US" sz="1400" dirty="0"/>
              <a:t>2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8914DA8E-E5CF-0102-2C82-0F5C69799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9047" y="2285035"/>
            <a:ext cx="8114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N</a:t>
            </a:r>
            <a:r>
              <a:rPr lang="en-US" altLang="en-US" sz="1400" dirty="0"/>
              <a:t>1</a:t>
            </a:r>
            <a:r>
              <a:rPr lang="en-US" altLang="en-US" sz="2000" dirty="0"/>
              <a:t>, D</a:t>
            </a:r>
            <a:r>
              <a:rPr lang="en-US" altLang="en-US" sz="1400" dirty="0"/>
              <a:t>2</a:t>
            </a:r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8FEE428C-8FE8-6296-484E-BE04E9AB7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9843" y="5301205"/>
            <a:ext cx="918264" cy="82961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E8A50DA9-7339-E9BB-45CC-06AE79052C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26906" y="2666034"/>
            <a:ext cx="774540" cy="1570299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>
            <a:extLst>
              <a:ext uri="{FF2B5EF4-FFF2-40B4-BE49-F238E27FC236}">
                <a16:creationId xmlns:a16="http://schemas.microsoft.com/office/drawing/2014/main" id="{EA7DF797-A57F-3091-D182-8713E92B92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539708" y="6153872"/>
            <a:ext cx="381000" cy="457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923938-206C-BEDA-2302-AA90321F62CB}"/>
              </a:ext>
            </a:extLst>
          </p:cNvPr>
          <p:cNvSpPr txBox="1"/>
          <p:nvPr/>
        </p:nvSpPr>
        <p:spPr>
          <a:xfrm>
            <a:off x="23140" y="4930814"/>
            <a:ext cx="7731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pyrus" panose="020B0602040200020303" pitchFamily="34" charset="77"/>
              </a:rPr>
              <a:t>P and T are perpendicular, as are</a:t>
            </a:r>
          </a:p>
          <a:p>
            <a:pPr algn="ctr"/>
            <a:r>
              <a:rPr lang="en-US" sz="3200" b="1" dirty="0">
                <a:latin typeface="Papyrus" panose="020B0602040200020303" pitchFamily="34" charset="77"/>
              </a:rPr>
              <a:t> (N1,D2), and (D1,N2).</a:t>
            </a:r>
          </a:p>
          <a:p>
            <a:pPr algn="ctr"/>
            <a:r>
              <a:rPr lang="en-US" sz="3200" b="1" dirty="0">
                <a:latin typeface="Papyrus" panose="020B0602040200020303" pitchFamily="34" charset="77"/>
              </a:rPr>
              <a:t>All 4 are equally spaced (45° apart) on one of the planes who's normal is B.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lastreb">
            <a:extLst>
              <a:ext uri="{FF2B5EF4-FFF2-40B4-BE49-F238E27FC236}">
                <a16:creationId xmlns:a16="http://schemas.microsoft.com/office/drawing/2014/main" id="{7AE9311B-F188-E25E-CBCB-109DB0C0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41500"/>
            <a:ext cx="51816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3">
            <a:extLst>
              <a:ext uri="{FF2B5EF4-FFF2-40B4-BE49-F238E27FC236}">
                <a16:creationId xmlns:a16="http://schemas.microsoft.com/office/drawing/2014/main" id="{9F884E1A-88D9-0B0A-EB18-8F5FCF716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868364"/>
            <a:ext cx="495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  <a:ea typeface="ヒラギノ角ゴ Pro W3" charset="-128"/>
              </a:rPr>
              <a:t>Elastic Rebound</a:t>
            </a:r>
          </a:p>
        </p:txBody>
      </p:sp>
      <p:sp>
        <p:nvSpPr>
          <p:cNvPr id="14339" name="TextBox 3">
            <a:extLst>
              <a:ext uri="{FF2B5EF4-FFF2-40B4-BE49-F238E27FC236}">
                <a16:creationId xmlns:a16="http://schemas.microsoft.com/office/drawing/2014/main" id="{51E44102-F3D4-832E-32B4-AA96E7501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4" y="92601"/>
            <a:ext cx="37084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Papyrus" panose="020B0602040200020303" pitchFamily="34" charset="77"/>
                <a:ea typeface="ヒラギノ角ゴ Pro W3" charset="-128"/>
              </a:rPr>
              <a:t>1. Focal mechanisms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A634A8-299A-FF6C-25FE-56CAD7BBA431}"/>
              </a:ext>
            </a:extLst>
          </p:cNvPr>
          <p:cNvCxnSpPr>
            <a:cxnSpLocks/>
          </p:cNvCxnSpPr>
          <p:nvPr/>
        </p:nvCxnSpPr>
        <p:spPr>
          <a:xfrm>
            <a:off x="6041985" y="4548850"/>
            <a:ext cx="256958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CBD072-2650-C44C-280A-A66A101F54E4}"/>
              </a:ext>
            </a:extLst>
          </p:cNvPr>
          <p:cNvCxnSpPr>
            <a:cxnSpLocks/>
          </p:cNvCxnSpPr>
          <p:nvPr/>
        </p:nvCxnSpPr>
        <p:spPr>
          <a:xfrm>
            <a:off x="3439605" y="3046076"/>
            <a:ext cx="256958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F3A672C-567A-235C-7601-6A1ACB0BCC1F}"/>
              </a:ext>
            </a:extLst>
          </p:cNvPr>
          <p:cNvSpPr txBox="1"/>
          <p:nvPr/>
        </p:nvSpPr>
        <p:spPr>
          <a:xfrm>
            <a:off x="6563360" y="2783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11F30-32AE-124C-E61A-2568BF0A7E05}"/>
              </a:ext>
            </a:extLst>
          </p:cNvPr>
          <p:cNvSpPr txBox="1"/>
          <p:nvPr/>
        </p:nvSpPr>
        <p:spPr>
          <a:xfrm>
            <a:off x="5994400" y="4815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40DE7-1D9E-5753-1F84-E8D8BFB911DB}"/>
              </a:ext>
            </a:extLst>
          </p:cNvPr>
          <p:cNvSpPr txBox="1"/>
          <p:nvPr/>
        </p:nvSpPr>
        <p:spPr>
          <a:xfrm>
            <a:off x="7101840" y="5242560"/>
            <a:ext cx="131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 just b4 eq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3EDD5-1FDA-A678-0643-CD8DCF3262BA}"/>
              </a:ext>
            </a:extLst>
          </p:cNvPr>
          <p:cNvSpPr txBox="1"/>
          <p:nvPr/>
        </p:nvSpPr>
        <p:spPr>
          <a:xfrm>
            <a:off x="3119120" y="42976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86A7F-2CC1-8D3E-87CB-89170A32B557}"/>
              </a:ext>
            </a:extLst>
          </p:cNvPr>
          <p:cNvSpPr txBox="1"/>
          <p:nvPr/>
        </p:nvSpPr>
        <p:spPr>
          <a:xfrm>
            <a:off x="3373121" y="4744720"/>
            <a:ext cx="19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Elastic strain in rocks released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B96CA-2661-AAF6-954D-3F7137887BBD}"/>
              </a:ext>
            </a:extLst>
          </p:cNvPr>
          <p:cNvSpPr txBox="1"/>
          <p:nvPr/>
        </p:nvSpPr>
        <p:spPr>
          <a:xfrm>
            <a:off x="7244081" y="3200400"/>
            <a:ext cx="115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strain in rocks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>
            <a:extLst>
              <a:ext uri="{FF2B5EF4-FFF2-40B4-BE49-F238E27FC236}">
                <a16:creationId xmlns:a16="http://schemas.microsoft.com/office/drawing/2014/main" id="{C677BF33-8B26-0B7D-A25F-747FF17FDA6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0"/>
            <a:ext cx="0" cy="7086600"/>
            <a:chOff x="3120" y="0"/>
            <a:chExt cx="0" cy="4464"/>
          </a:xfrm>
        </p:grpSpPr>
        <p:sp>
          <p:nvSpPr>
            <p:cNvPr id="15379" name="Line 3">
              <a:extLst>
                <a:ext uri="{FF2B5EF4-FFF2-40B4-BE49-F238E27FC236}">
                  <a16:creationId xmlns:a16="http://schemas.microsoft.com/office/drawing/2014/main" id="{108EBD89-8B1C-8FCF-819F-17EB143F9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728"/>
              <a:ext cx="0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Line 4">
              <a:extLst>
                <a:ext uri="{FF2B5EF4-FFF2-40B4-BE49-F238E27FC236}">
                  <a16:creationId xmlns:a16="http://schemas.microsoft.com/office/drawing/2014/main" id="{D27F4F0E-5C45-B75B-570D-A11A43F07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0"/>
              <a:ext cx="0" cy="44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2" name="Line 5">
            <a:extLst>
              <a:ext uri="{FF2B5EF4-FFF2-40B4-BE49-F238E27FC236}">
                <a16:creationId xmlns:a16="http://schemas.microsoft.com/office/drawing/2014/main" id="{4DC5FC41-38C2-F61F-E94E-C1A7CA77C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143000"/>
            <a:ext cx="746760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6">
            <a:extLst>
              <a:ext uri="{FF2B5EF4-FFF2-40B4-BE49-F238E27FC236}">
                <a16:creationId xmlns:a16="http://schemas.microsoft.com/office/drawing/2014/main" id="{E9D49B4D-93DD-7857-EA13-6BE748E3E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715000"/>
            <a:ext cx="746760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7">
            <a:extLst>
              <a:ext uri="{FF2B5EF4-FFF2-40B4-BE49-F238E27FC236}">
                <a16:creationId xmlns:a16="http://schemas.microsoft.com/office/drawing/2014/main" id="{121F8AAC-6139-D0B3-3D8D-565175F5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69068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ea typeface="ヒラギノ角ゴ Pro W3" charset="-128"/>
              </a:rPr>
              <a:t>No offset</a:t>
            </a:r>
          </a:p>
        </p:txBody>
      </p:sp>
      <p:sp>
        <p:nvSpPr>
          <p:cNvPr id="15365" name="Text Box 8">
            <a:extLst>
              <a:ext uri="{FF2B5EF4-FFF2-40B4-BE49-F238E27FC236}">
                <a16:creationId xmlns:a16="http://schemas.microsoft.com/office/drawing/2014/main" id="{512C3AC2-18D7-9DF4-B8F6-9FDDD6EB1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81488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ea typeface="ヒラギノ角ゴ Pro W3" charset="-128"/>
              </a:rPr>
              <a:t>No offset</a:t>
            </a:r>
          </a:p>
        </p:txBody>
      </p:sp>
      <p:sp>
        <p:nvSpPr>
          <p:cNvPr id="15366" name="Text Box 9">
            <a:extLst>
              <a:ext uri="{FF2B5EF4-FFF2-40B4-BE49-F238E27FC236}">
                <a16:creationId xmlns:a16="http://schemas.microsoft.com/office/drawing/2014/main" id="{0315C6B1-3659-98F8-0C99-4AC7CCA52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452688"/>
            <a:ext cx="297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ea typeface="ヒラギノ角ゴ Pro W3" charset="-128"/>
              </a:rPr>
              <a:t>Earthquake break</a:t>
            </a:r>
          </a:p>
        </p:txBody>
      </p:sp>
      <p:sp>
        <p:nvSpPr>
          <p:cNvPr id="15367" name="Line 10">
            <a:extLst>
              <a:ext uri="{FF2B5EF4-FFF2-40B4-BE49-F238E27FC236}">
                <a16:creationId xmlns:a16="http://schemas.microsoft.com/office/drawing/2014/main" id="{3D26F92A-6406-5890-2C96-EA2C6536C3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2667000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11">
            <a:extLst>
              <a:ext uri="{FF2B5EF4-FFF2-40B4-BE49-F238E27FC236}">
                <a16:creationId xmlns:a16="http://schemas.microsoft.com/office/drawing/2014/main" id="{1FF02BAE-742A-C2C2-72DC-CBD4B19F02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2819400"/>
            <a:ext cx="762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12">
            <a:extLst>
              <a:ext uri="{FF2B5EF4-FFF2-40B4-BE49-F238E27FC236}">
                <a16:creationId xmlns:a16="http://schemas.microsoft.com/office/drawing/2014/main" id="{444E14D7-3590-8406-BB74-CE4EF6A9C1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581400"/>
            <a:ext cx="7467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3">
            <a:extLst>
              <a:ext uri="{FF2B5EF4-FFF2-40B4-BE49-F238E27FC236}">
                <a16:creationId xmlns:a16="http://schemas.microsoft.com/office/drawing/2014/main" id="{6E120379-78CF-17A0-EFE4-13BCA2024067}"/>
              </a:ext>
            </a:extLst>
          </p:cNvPr>
          <p:cNvSpPr>
            <a:spLocks/>
          </p:cNvSpPr>
          <p:nvPr/>
        </p:nvSpPr>
        <p:spPr bwMode="auto">
          <a:xfrm>
            <a:off x="2514600" y="30480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4">
            <a:extLst>
              <a:ext uri="{FF2B5EF4-FFF2-40B4-BE49-F238E27FC236}">
                <a16:creationId xmlns:a16="http://schemas.microsoft.com/office/drawing/2014/main" id="{6946C2B9-9FB0-AF71-D9EE-D3135586FF6B}"/>
              </a:ext>
            </a:extLst>
          </p:cNvPr>
          <p:cNvSpPr>
            <a:spLocks/>
          </p:cNvSpPr>
          <p:nvPr/>
        </p:nvSpPr>
        <p:spPr bwMode="auto">
          <a:xfrm flipH="1" flipV="1">
            <a:off x="6096000" y="35687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5">
            <a:extLst>
              <a:ext uri="{FF2B5EF4-FFF2-40B4-BE49-F238E27FC236}">
                <a16:creationId xmlns:a16="http://schemas.microsoft.com/office/drawing/2014/main" id="{50CBCDC1-BC13-FE8F-0B8F-61C044A85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35814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6">
            <a:extLst>
              <a:ext uri="{FF2B5EF4-FFF2-40B4-BE49-F238E27FC236}">
                <a16:creationId xmlns:a16="http://schemas.microsoft.com/office/drawing/2014/main" id="{F48D86E6-1B44-5EE0-5A07-835A75F3B3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31242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7">
            <a:extLst>
              <a:ext uri="{FF2B5EF4-FFF2-40B4-BE49-F238E27FC236}">
                <a16:creationId xmlns:a16="http://schemas.microsoft.com/office/drawing/2014/main" id="{B0E9710B-D3CA-75B7-EDCD-698574738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4958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8">
            <a:extLst>
              <a:ext uri="{FF2B5EF4-FFF2-40B4-BE49-F238E27FC236}">
                <a16:creationId xmlns:a16="http://schemas.microsoft.com/office/drawing/2014/main" id="{5CC050F0-56D5-5E93-B452-C6FD995BC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419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9">
            <a:extLst>
              <a:ext uri="{FF2B5EF4-FFF2-40B4-BE49-F238E27FC236}">
                <a16:creationId xmlns:a16="http://schemas.microsoft.com/office/drawing/2014/main" id="{121EB624-A6B2-4D7A-A761-A79CF315BB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667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20">
            <a:extLst>
              <a:ext uri="{FF2B5EF4-FFF2-40B4-BE49-F238E27FC236}">
                <a16:creationId xmlns:a16="http://schemas.microsoft.com/office/drawing/2014/main" id="{2F6B1830-1619-2FAC-6728-7C72178679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5334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TextBox 20">
            <a:extLst>
              <a:ext uri="{FF2B5EF4-FFF2-40B4-BE49-F238E27FC236}">
                <a16:creationId xmlns:a16="http://schemas.microsoft.com/office/drawing/2014/main" id="{D7EF1967-2916-9AA3-3A54-CB4D921B3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39" y="1"/>
            <a:ext cx="37084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Papyrus" panose="020B0602040200020303" pitchFamily="34" charset="77"/>
                <a:ea typeface="ヒラギノ角ゴ Pro W3" charset="-128"/>
              </a:rPr>
              <a:t>1. Focal mechanisms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C456F-8B3F-DACA-357D-455C3988F484}"/>
              </a:ext>
            </a:extLst>
          </p:cNvPr>
          <p:cNvSpPr txBox="1"/>
          <p:nvPr/>
        </p:nvSpPr>
        <p:spPr>
          <a:xfrm>
            <a:off x="0" y="648866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John R. Booker, University of Washington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01F280-5B1A-F8D0-0DBD-08C9C7014786}"/>
              </a:ext>
            </a:extLst>
          </p:cNvPr>
          <p:cNvSpPr txBox="1"/>
          <p:nvPr/>
        </p:nvSpPr>
        <p:spPr>
          <a:xfrm>
            <a:off x="370391" y="3703895"/>
            <a:ext cx="42727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apyrus" panose="020B0602040200020303" pitchFamily="34" charset="77"/>
              </a:rPr>
              <a:t>Fence that was built the day previous to earthquake (earth strained)(also no </a:t>
            </a:r>
            <a:r>
              <a:rPr lang="en-US" sz="3200" b="1" dirty="0" err="1">
                <a:latin typeface="Papyrus" panose="020B0602040200020303" pitchFamily="34" charset="77"/>
              </a:rPr>
              <a:t>postseismc</a:t>
            </a:r>
            <a:r>
              <a:rPr lang="en-US" sz="3200" b="1" dirty="0">
                <a:latin typeface="Papyrus" panose="020B0602040200020303" pitchFamily="34" charset="77"/>
              </a:rPr>
              <a:t> here – elastic)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3E6F273-F151-FD79-C41C-4F5DB9C1393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60810" y="4174413"/>
            <a:ext cx="1848861" cy="653195"/>
          </a:xfrm>
          <a:prstGeom prst="bentConnector3">
            <a:avLst>
              <a:gd name="adj1" fmla="val 54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875A7E1D-BAEA-028E-48C2-979AFBE1797F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73387" y="3850511"/>
            <a:ext cx="981918" cy="738852"/>
          </a:xfrm>
          <a:prstGeom prst="bentConnector3">
            <a:avLst>
              <a:gd name="adj1" fmla="val 49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1ED022-B67A-BA4B-125B-0E8A604B94B4}"/>
              </a:ext>
            </a:extLst>
          </p:cNvPr>
          <p:cNvSpPr txBox="1"/>
          <p:nvPr/>
        </p:nvSpPr>
        <p:spPr>
          <a:xfrm>
            <a:off x="8368496" y="4422058"/>
            <a:ext cx="35215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Papyrus" panose="020B0602040200020303" pitchFamily="34" charset="77"/>
              </a:rPr>
              <a:t>Fence right after earthquake (earth's strain relaxed)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>
            <a:extLst>
              <a:ext uri="{FF2B5EF4-FFF2-40B4-BE49-F238E27FC236}">
                <a16:creationId xmlns:a16="http://schemas.microsoft.com/office/drawing/2014/main" id="{DC774ACC-A957-263E-CDAB-752525F6007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0"/>
            <a:ext cx="0" cy="7086600"/>
            <a:chOff x="3120" y="0"/>
            <a:chExt cx="0" cy="4464"/>
          </a:xfrm>
        </p:grpSpPr>
        <p:sp>
          <p:nvSpPr>
            <p:cNvPr id="16398" name="Line 3">
              <a:extLst>
                <a:ext uri="{FF2B5EF4-FFF2-40B4-BE49-F238E27FC236}">
                  <a16:creationId xmlns:a16="http://schemas.microsoft.com/office/drawing/2014/main" id="{07FB600D-68A4-7E63-C5C3-21441DF74B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728"/>
              <a:ext cx="0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4">
              <a:extLst>
                <a:ext uri="{FF2B5EF4-FFF2-40B4-BE49-F238E27FC236}">
                  <a16:creationId xmlns:a16="http://schemas.microsoft.com/office/drawing/2014/main" id="{70C17642-A7D1-7528-DBCC-43293D200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0"/>
              <a:ext cx="0" cy="44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6" name="Line 5">
            <a:extLst>
              <a:ext uri="{FF2B5EF4-FFF2-40B4-BE49-F238E27FC236}">
                <a16:creationId xmlns:a16="http://schemas.microsoft.com/office/drawing/2014/main" id="{741AF8B1-E03A-D92D-62D7-770668D29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143000"/>
            <a:ext cx="746760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Line 6">
            <a:extLst>
              <a:ext uri="{FF2B5EF4-FFF2-40B4-BE49-F238E27FC236}">
                <a16:creationId xmlns:a16="http://schemas.microsoft.com/office/drawing/2014/main" id="{05AFAFB7-E85C-0A75-F462-2E40AB046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715000"/>
            <a:ext cx="746760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Line 12">
            <a:extLst>
              <a:ext uri="{FF2B5EF4-FFF2-40B4-BE49-F238E27FC236}">
                <a16:creationId xmlns:a16="http://schemas.microsoft.com/office/drawing/2014/main" id="{34D2C034-34D4-38E6-7082-2FA4164219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581400"/>
            <a:ext cx="7467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Freeform 13">
            <a:extLst>
              <a:ext uri="{FF2B5EF4-FFF2-40B4-BE49-F238E27FC236}">
                <a16:creationId xmlns:a16="http://schemas.microsoft.com/office/drawing/2014/main" id="{46E5DB46-4ACE-F7ED-F733-1FC5D272DDDD}"/>
              </a:ext>
            </a:extLst>
          </p:cNvPr>
          <p:cNvSpPr>
            <a:spLocks/>
          </p:cNvSpPr>
          <p:nvPr/>
        </p:nvSpPr>
        <p:spPr bwMode="auto">
          <a:xfrm>
            <a:off x="2514600" y="30480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Freeform 14">
            <a:extLst>
              <a:ext uri="{FF2B5EF4-FFF2-40B4-BE49-F238E27FC236}">
                <a16:creationId xmlns:a16="http://schemas.microsoft.com/office/drawing/2014/main" id="{D3C10B43-540F-E252-9AF1-F9D4F65D9241}"/>
              </a:ext>
            </a:extLst>
          </p:cNvPr>
          <p:cNvSpPr>
            <a:spLocks/>
          </p:cNvSpPr>
          <p:nvPr/>
        </p:nvSpPr>
        <p:spPr bwMode="auto">
          <a:xfrm flipH="1" flipV="1">
            <a:off x="6096000" y="35687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15">
            <a:extLst>
              <a:ext uri="{FF2B5EF4-FFF2-40B4-BE49-F238E27FC236}">
                <a16:creationId xmlns:a16="http://schemas.microsoft.com/office/drawing/2014/main" id="{F3D34BBE-C066-ECFC-32D3-933718E36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35814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16">
            <a:extLst>
              <a:ext uri="{FF2B5EF4-FFF2-40B4-BE49-F238E27FC236}">
                <a16:creationId xmlns:a16="http://schemas.microsoft.com/office/drawing/2014/main" id="{F6B9BE9C-8619-82E3-AAFF-902541DD43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31242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Text Box 23">
            <a:extLst>
              <a:ext uri="{FF2B5EF4-FFF2-40B4-BE49-F238E27FC236}">
                <a16:creationId xmlns:a16="http://schemas.microsoft.com/office/drawing/2014/main" id="{1F9E7302-E282-6183-B473-07CF08D51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213" y="3994151"/>
            <a:ext cx="33585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Volume increase (dilation)</a:t>
            </a:r>
          </a:p>
        </p:txBody>
      </p:sp>
      <p:sp>
        <p:nvSpPr>
          <p:cNvPr id="16394" name="Text Box 24">
            <a:extLst>
              <a:ext uri="{FF2B5EF4-FFF2-40B4-BE49-F238E27FC236}">
                <a16:creationId xmlns:a16="http://schemas.microsoft.com/office/drawing/2014/main" id="{BAE9BE37-6159-AE84-C474-A2CE4C66B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199" y="4146551"/>
            <a:ext cx="39681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Volume decrease (compression)</a:t>
            </a:r>
          </a:p>
        </p:txBody>
      </p:sp>
      <p:sp>
        <p:nvSpPr>
          <p:cNvPr id="16395" name="Text Box 25">
            <a:extLst>
              <a:ext uri="{FF2B5EF4-FFF2-40B4-BE49-F238E27FC236}">
                <a16:creationId xmlns:a16="http://schemas.microsoft.com/office/drawing/2014/main" id="{7AFFF4CF-7565-B2EB-308E-BA3CA2311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981201"/>
            <a:ext cx="37482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Volume increase (dilation)</a:t>
            </a:r>
          </a:p>
        </p:txBody>
      </p:sp>
      <p:sp>
        <p:nvSpPr>
          <p:cNvPr id="16396" name="Text Box 26">
            <a:extLst>
              <a:ext uri="{FF2B5EF4-FFF2-40B4-BE49-F238E27FC236}">
                <a16:creationId xmlns:a16="http://schemas.microsoft.com/office/drawing/2014/main" id="{B11D43C8-387C-4752-D09B-65A8FEEBD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891" y="1828801"/>
            <a:ext cx="348590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Volume decrease (compression)</a:t>
            </a:r>
          </a:p>
        </p:txBody>
      </p:sp>
      <p:sp>
        <p:nvSpPr>
          <p:cNvPr id="16397" name="TextBox 15">
            <a:extLst>
              <a:ext uri="{FF2B5EF4-FFF2-40B4-BE49-F238E27FC236}">
                <a16:creationId xmlns:a16="http://schemas.microsoft.com/office/drawing/2014/main" id="{B023961D-B503-CB44-F61F-50157043C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7" y="1"/>
            <a:ext cx="3849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1. Focal mechanisms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2D946-2C35-022E-2477-489B1E1D1394}"/>
              </a:ext>
            </a:extLst>
          </p:cNvPr>
          <p:cNvSpPr txBox="1"/>
          <p:nvPr/>
        </p:nvSpPr>
        <p:spPr>
          <a:xfrm>
            <a:off x="0" y="648866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John R. Booker, University of Washington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F39B442-2119-9BF3-3E97-C43107A341DC}"/>
              </a:ext>
            </a:extLst>
          </p:cNvPr>
          <p:cNvGrpSpPr>
            <a:grpSpLocks/>
          </p:cNvGrpSpPr>
          <p:nvPr/>
        </p:nvGrpSpPr>
        <p:grpSpPr bwMode="auto">
          <a:xfrm>
            <a:off x="6198920" y="0"/>
            <a:ext cx="0" cy="7086600"/>
            <a:chOff x="3120" y="0"/>
            <a:chExt cx="0" cy="4464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DF0C63D0-C007-AF4C-FE5D-A6308622D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728"/>
              <a:ext cx="0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5CFFB052-DAB1-1E48-3B62-9226D70C5F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0"/>
              <a:ext cx="0" cy="44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Line 7">
            <a:extLst>
              <a:ext uri="{FF2B5EF4-FFF2-40B4-BE49-F238E27FC236}">
                <a16:creationId xmlns:a16="http://schemas.microsoft.com/office/drawing/2014/main" id="{24EFFD16-B97D-6377-5CA5-82CBFF11CD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520" y="3581400"/>
            <a:ext cx="7467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96F00F1D-3127-3EB8-C66A-9B0BD9746AC9}"/>
              </a:ext>
            </a:extLst>
          </p:cNvPr>
          <p:cNvSpPr>
            <a:spLocks/>
          </p:cNvSpPr>
          <p:nvPr/>
        </p:nvSpPr>
        <p:spPr bwMode="auto">
          <a:xfrm>
            <a:off x="2617520" y="30480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AB5C7D97-5CB2-0F6B-9B95-7BF284ED5B80}"/>
              </a:ext>
            </a:extLst>
          </p:cNvPr>
          <p:cNvSpPr>
            <a:spLocks/>
          </p:cNvSpPr>
          <p:nvPr/>
        </p:nvSpPr>
        <p:spPr bwMode="auto">
          <a:xfrm flipH="1" flipV="1">
            <a:off x="6198920" y="35687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81DC196D-0739-8AC5-E2C4-8D7E568D20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520" y="35814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D2CAC12F-03E9-66F6-3BB5-F8ABF443B6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70320" y="31242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134F87B1-BB14-F595-361B-1F907CEF2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920" y="838200"/>
            <a:ext cx="1981200" cy="533400"/>
          </a:xfrm>
          <a:prstGeom prst="leftArrow">
            <a:avLst>
              <a:gd name="adj1" fmla="val 50000"/>
              <a:gd name="adj2" fmla="val 9285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37985149-B776-E909-DD45-7A4FB22A5C04}"/>
              </a:ext>
            </a:extLst>
          </p:cNvPr>
          <p:cNvSpPr>
            <a:spLocks noChangeArrowheads="1"/>
          </p:cNvSpPr>
          <p:nvPr/>
        </p:nvSpPr>
        <p:spPr bwMode="auto">
          <a:xfrm rot="13270838">
            <a:off x="7494320" y="10668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80D26347-9B23-051A-0B57-92BF3E148B22}"/>
              </a:ext>
            </a:extLst>
          </p:cNvPr>
          <p:cNvSpPr>
            <a:spLocks noChangeArrowheads="1"/>
          </p:cNvSpPr>
          <p:nvPr/>
        </p:nvSpPr>
        <p:spPr bwMode="auto">
          <a:xfrm rot="18670838">
            <a:off x="4332020" y="9525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23B53C6F-B967-551C-C096-A86BC6C809BD}"/>
              </a:ext>
            </a:extLst>
          </p:cNvPr>
          <p:cNvSpPr>
            <a:spLocks noChangeArrowheads="1"/>
          </p:cNvSpPr>
          <p:nvPr/>
        </p:nvSpPr>
        <p:spPr bwMode="auto">
          <a:xfrm rot="2727010" flipH="1">
            <a:off x="4484420" y="39243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4" name="AutoShape 20">
            <a:extLst>
              <a:ext uri="{FF2B5EF4-FFF2-40B4-BE49-F238E27FC236}">
                <a16:creationId xmlns:a16="http://schemas.microsoft.com/office/drawing/2014/main" id="{EF2620A4-587B-ED21-E258-73578183E8FF}"/>
              </a:ext>
            </a:extLst>
          </p:cNvPr>
          <p:cNvSpPr>
            <a:spLocks noChangeArrowheads="1"/>
          </p:cNvSpPr>
          <p:nvPr/>
        </p:nvSpPr>
        <p:spPr bwMode="auto">
          <a:xfrm rot="8008902">
            <a:off x="7761020" y="40005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5DA30EB3-5552-35AF-3B0E-0BE2DE62A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720" y="701675"/>
            <a:ext cx="3352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Papyrus" panose="020B0602040200020303" pitchFamily="34" charset="77"/>
                <a:ea typeface="ヒラギノ角ゴ Pro W3" charset="-128"/>
              </a:rPr>
              <a:t>Direction of P-wave first motion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CAF94-5D9D-45BB-A1BC-C70FCAC6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6" y="0"/>
            <a:ext cx="3849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1. Focal mechanisms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42EC5-9E1C-3D85-96DA-7AAD0A316BB2}"/>
              </a:ext>
            </a:extLst>
          </p:cNvPr>
          <p:cNvSpPr txBox="1"/>
          <p:nvPr/>
        </p:nvSpPr>
        <p:spPr>
          <a:xfrm>
            <a:off x="0" y="648866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John R. Booker,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401123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>
            <a:extLst>
              <a:ext uri="{FF2B5EF4-FFF2-40B4-BE49-F238E27FC236}">
                <a16:creationId xmlns:a16="http://schemas.microsoft.com/office/drawing/2014/main" id="{D99948FD-914C-558D-0EE0-7F1DE6CBFC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55305" y="1668463"/>
            <a:ext cx="3665537" cy="3894137"/>
            <a:chOff x="1008" y="1248"/>
            <a:chExt cx="1536" cy="1632"/>
          </a:xfrm>
        </p:grpSpPr>
        <p:sp>
          <p:nvSpPr>
            <p:cNvPr id="4" name="Arc 22">
              <a:extLst>
                <a:ext uri="{FF2B5EF4-FFF2-40B4-BE49-F238E27FC236}">
                  <a16:creationId xmlns:a16="http://schemas.microsoft.com/office/drawing/2014/main" id="{C0DB7F1C-C985-8533-0C1D-8C6942EC46F9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008" y="1248"/>
              <a:ext cx="768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" name="Arc 23">
              <a:extLst>
                <a:ext uri="{FF2B5EF4-FFF2-40B4-BE49-F238E27FC236}">
                  <a16:creationId xmlns:a16="http://schemas.microsoft.com/office/drawing/2014/main" id="{045C1D56-0DCA-C452-9F13-5932811FABE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776" y="2064"/>
              <a:ext cx="768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" name="Arc 24">
              <a:extLst>
                <a:ext uri="{FF2B5EF4-FFF2-40B4-BE49-F238E27FC236}">
                  <a16:creationId xmlns:a16="http://schemas.microsoft.com/office/drawing/2014/main" id="{0D8062E4-ED8C-2F50-B6E6-7FDA4D2C5FBD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 flipV="1">
              <a:off x="1752" y="1224"/>
              <a:ext cx="768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" name="Arc 25">
              <a:extLst>
                <a:ext uri="{FF2B5EF4-FFF2-40B4-BE49-F238E27FC236}">
                  <a16:creationId xmlns:a16="http://schemas.microsoft.com/office/drawing/2014/main" id="{4E0EE95D-0469-A879-9EA5-955613B56E05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 flipH="1">
              <a:off x="1032" y="2088"/>
              <a:ext cx="768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26D843CE-79B7-173E-E9B5-3045B7CF1489}"/>
              </a:ext>
            </a:extLst>
          </p:cNvPr>
          <p:cNvGrpSpPr>
            <a:grpSpLocks/>
          </p:cNvGrpSpPr>
          <p:nvPr/>
        </p:nvGrpSpPr>
        <p:grpSpPr bwMode="auto">
          <a:xfrm>
            <a:off x="6092042" y="0"/>
            <a:ext cx="0" cy="7086600"/>
            <a:chOff x="3120" y="0"/>
            <a:chExt cx="0" cy="4464"/>
          </a:xfrm>
        </p:grpSpPr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1428DA1F-F103-FE71-EBCD-4B332653FE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728"/>
              <a:ext cx="0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CD7D8079-70D9-B4A0-E042-724F0B1DF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0"/>
              <a:ext cx="0" cy="44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Line 5">
            <a:extLst>
              <a:ext uri="{FF2B5EF4-FFF2-40B4-BE49-F238E27FC236}">
                <a16:creationId xmlns:a16="http://schemas.microsoft.com/office/drawing/2014/main" id="{CD2D3B87-75AD-6EBD-05F5-442AC2B57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0642" y="3581400"/>
            <a:ext cx="7467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9075C3C-13A6-23D3-498C-C14AB64F5A54}"/>
              </a:ext>
            </a:extLst>
          </p:cNvPr>
          <p:cNvSpPr>
            <a:spLocks/>
          </p:cNvSpPr>
          <p:nvPr/>
        </p:nvSpPr>
        <p:spPr bwMode="auto">
          <a:xfrm>
            <a:off x="2510642" y="30480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023ECB13-5490-B0C9-5768-B3E02BCACC7D}"/>
              </a:ext>
            </a:extLst>
          </p:cNvPr>
          <p:cNvSpPr>
            <a:spLocks/>
          </p:cNvSpPr>
          <p:nvPr/>
        </p:nvSpPr>
        <p:spPr bwMode="auto">
          <a:xfrm flipH="1" flipV="1">
            <a:off x="6092042" y="35687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696C87AA-4CB3-262C-0C70-470EA9232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0642" y="35814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9B2FB59F-F943-8CEB-EA0D-E1B6C28191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3442" y="31242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CC8E18E0-4612-5981-91B5-EB84C59C6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042" y="838200"/>
            <a:ext cx="1981200" cy="533400"/>
          </a:xfrm>
          <a:prstGeom prst="leftArrow">
            <a:avLst>
              <a:gd name="adj1" fmla="val 50000"/>
              <a:gd name="adj2" fmla="val 9285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93D06368-9125-6EF3-9C39-071D8A12A6D9}"/>
              </a:ext>
            </a:extLst>
          </p:cNvPr>
          <p:cNvSpPr>
            <a:spLocks noChangeArrowheads="1"/>
          </p:cNvSpPr>
          <p:nvPr/>
        </p:nvSpPr>
        <p:spPr bwMode="auto">
          <a:xfrm rot="13270838">
            <a:off x="7387442" y="10668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78DDB47B-ED98-B44A-ECFC-EC61D378ACF1}"/>
              </a:ext>
            </a:extLst>
          </p:cNvPr>
          <p:cNvSpPr>
            <a:spLocks noChangeArrowheads="1"/>
          </p:cNvSpPr>
          <p:nvPr/>
        </p:nvSpPr>
        <p:spPr bwMode="auto">
          <a:xfrm rot="18670838">
            <a:off x="4225142" y="9525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D92DA1CF-CA82-7E64-0ABC-0A4F5F4B4211}"/>
              </a:ext>
            </a:extLst>
          </p:cNvPr>
          <p:cNvSpPr>
            <a:spLocks noChangeArrowheads="1"/>
          </p:cNvSpPr>
          <p:nvPr/>
        </p:nvSpPr>
        <p:spPr bwMode="auto">
          <a:xfrm rot="2727010" flipH="1">
            <a:off x="4377542" y="39243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20" name="AutoShape 14">
            <a:extLst>
              <a:ext uri="{FF2B5EF4-FFF2-40B4-BE49-F238E27FC236}">
                <a16:creationId xmlns:a16="http://schemas.microsoft.com/office/drawing/2014/main" id="{020915B5-980E-EBA8-5EE5-598626041BD7}"/>
              </a:ext>
            </a:extLst>
          </p:cNvPr>
          <p:cNvSpPr>
            <a:spLocks noChangeArrowheads="1"/>
          </p:cNvSpPr>
          <p:nvPr/>
        </p:nvSpPr>
        <p:spPr bwMode="auto">
          <a:xfrm rot="8008902">
            <a:off x="7654142" y="40005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E3275168-628B-5C7D-919F-1A17E7401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33" y="676596"/>
            <a:ext cx="3352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Direction of P-wave first motion – radially outward in yellow, max at arrow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BF5AFFCB-3509-6AD8-A3E2-9B0CDDDA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35" y="0"/>
            <a:ext cx="3849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1. Focal mechanisms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071BC6-9FA1-ED3F-9B6A-AC8F7A919E8B}"/>
              </a:ext>
            </a:extLst>
          </p:cNvPr>
          <p:cNvSpPr txBox="1"/>
          <p:nvPr/>
        </p:nvSpPr>
        <p:spPr>
          <a:xfrm>
            <a:off x="0" y="648866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John R. Booker, University of Washington</a:t>
            </a:r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EBDD3743-1B8B-3C30-4F80-9F9764FEC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148" y="562778"/>
            <a:ext cx="3352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Direction of P-wave first motion – radially inward in white, max at arrow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9A0415-04C8-B64B-086B-D8085F3B4343}"/>
              </a:ext>
            </a:extLst>
          </p:cNvPr>
          <p:cNvSpPr txBox="1"/>
          <p:nvPr/>
        </p:nvSpPr>
        <p:spPr>
          <a:xfrm>
            <a:off x="0" y="648866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John R. Booker, University of Washington</a:t>
            </a: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E382AC74-CB9B-49D4-BD10-289DA8B408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69059" y="1668463"/>
            <a:ext cx="3665537" cy="3894137"/>
            <a:chOff x="1008" y="1248"/>
            <a:chExt cx="1536" cy="1632"/>
          </a:xfrm>
        </p:grpSpPr>
        <p:sp>
          <p:nvSpPr>
            <p:cNvPr id="4" name="Arc 24">
              <a:extLst>
                <a:ext uri="{FF2B5EF4-FFF2-40B4-BE49-F238E27FC236}">
                  <a16:creationId xmlns:a16="http://schemas.microsoft.com/office/drawing/2014/main" id="{F6641297-CD7F-3EE8-EB32-879216CD0FF8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1008" y="1248"/>
              <a:ext cx="768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" name="Arc 25">
              <a:extLst>
                <a:ext uri="{FF2B5EF4-FFF2-40B4-BE49-F238E27FC236}">
                  <a16:creationId xmlns:a16="http://schemas.microsoft.com/office/drawing/2014/main" id="{AA28BCE2-4EA7-3682-4675-1F993E37349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776" y="2064"/>
              <a:ext cx="768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" name="Arc 26">
              <a:extLst>
                <a:ext uri="{FF2B5EF4-FFF2-40B4-BE49-F238E27FC236}">
                  <a16:creationId xmlns:a16="http://schemas.microsoft.com/office/drawing/2014/main" id="{3BB37149-252E-CD28-0B98-C00C6090CAFC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 flipV="1">
              <a:off x="1752" y="1224"/>
              <a:ext cx="768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" name="Arc 27">
              <a:extLst>
                <a:ext uri="{FF2B5EF4-FFF2-40B4-BE49-F238E27FC236}">
                  <a16:creationId xmlns:a16="http://schemas.microsoft.com/office/drawing/2014/main" id="{657BF178-55BD-C078-CC09-5EF5DA02AED1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 flipH="1">
              <a:off x="1032" y="2088"/>
              <a:ext cx="768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C7093AB0-144A-F2E1-371C-2E428B15CF6A}"/>
              </a:ext>
            </a:extLst>
          </p:cNvPr>
          <p:cNvGrpSpPr>
            <a:grpSpLocks/>
          </p:cNvGrpSpPr>
          <p:nvPr/>
        </p:nvGrpSpPr>
        <p:grpSpPr bwMode="auto">
          <a:xfrm>
            <a:off x="6305796" y="0"/>
            <a:ext cx="0" cy="7086600"/>
            <a:chOff x="3120" y="0"/>
            <a:chExt cx="0" cy="4464"/>
          </a:xfrm>
        </p:grpSpPr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EA84F2FA-0A96-FC48-D46A-BEDA7DE49C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728"/>
              <a:ext cx="0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5AF8009E-FE5C-D285-0CFA-4014B9585D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0"/>
              <a:ext cx="0" cy="44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Line 5">
            <a:extLst>
              <a:ext uri="{FF2B5EF4-FFF2-40B4-BE49-F238E27FC236}">
                <a16:creationId xmlns:a16="http://schemas.microsoft.com/office/drawing/2014/main" id="{AD84E90E-3C2D-1BDB-7431-A408D186D9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4396" y="3581400"/>
            <a:ext cx="7467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6ACE644C-C852-0972-AB17-04094B8D07B6}"/>
              </a:ext>
            </a:extLst>
          </p:cNvPr>
          <p:cNvSpPr>
            <a:spLocks/>
          </p:cNvSpPr>
          <p:nvPr/>
        </p:nvSpPr>
        <p:spPr bwMode="auto">
          <a:xfrm>
            <a:off x="2724396" y="30480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056EC40-74A6-FE39-E283-B39B67FBF711}"/>
              </a:ext>
            </a:extLst>
          </p:cNvPr>
          <p:cNvSpPr>
            <a:spLocks/>
          </p:cNvSpPr>
          <p:nvPr/>
        </p:nvSpPr>
        <p:spPr bwMode="auto">
          <a:xfrm flipH="1" flipV="1">
            <a:off x="6305796" y="3568700"/>
            <a:ext cx="3581400" cy="546100"/>
          </a:xfrm>
          <a:custGeom>
            <a:avLst/>
            <a:gdLst>
              <a:gd name="T0" fmla="*/ 0 w 2256"/>
              <a:gd name="T1" fmla="*/ 2147483646 h 344"/>
              <a:gd name="T2" fmla="*/ 2147483646 w 2256"/>
              <a:gd name="T3" fmla="*/ 2147483646 h 344"/>
              <a:gd name="T4" fmla="*/ 2147483646 w 2256"/>
              <a:gd name="T5" fmla="*/ 0 h 344"/>
              <a:gd name="T6" fmla="*/ 0 60000 65536"/>
              <a:gd name="T7" fmla="*/ 0 60000 65536"/>
              <a:gd name="T8" fmla="*/ 0 60000 65536"/>
              <a:gd name="T9" fmla="*/ 0 w 2256"/>
              <a:gd name="T10" fmla="*/ 0 h 344"/>
              <a:gd name="T11" fmla="*/ 2256 w 2256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6" h="344">
                <a:moveTo>
                  <a:pt x="0" y="336"/>
                </a:moveTo>
                <a:cubicBezTo>
                  <a:pt x="436" y="340"/>
                  <a:pt x="872" y="344"/>
                  <a:pt x="1248" y="288"/>
                </a:cubicBezTo>
                <a:cubicBezTo>
                  <a:pt x="1624" y="232"/>
                  <a:pt x="2088" y="48"/>
                  <a:pt x="2256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066041B7-028F-AE79-AEEB-7EF106ED4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4396" y="35814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AE79EECC-86D5-070F-B1F7-6DD0F9C676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77196" y="3124200"/>
            <a:ext cx="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7435A465-7D1C-285A-494D-1ACCEB530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796" y="838200"/>
            <a:ext cx="1981200" cy="533400"/>
          </a:xfrm>
          <a:prstGeom prst="leftArrow">
            <a:avLst>
              <a:gd name="adj1" fmla="val 50000"/>
              <a:gd name="adj2" fmla="val 9285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1C484E95-80D5-692E-03D4-BEC5BBA0571F}"/>
              </a:ext>
            </a:extLst>
          </p:cNvPr>
          <p:cNvSpPr>
            <a:spLocks noChangeArrowheads="1"/>
          </p:cNvSpPr>
          <p:nvPr/>
        </p:nvSpPr>
        <p:spPr bwMode="auto">
          <a:xfrm rot="13270838">
            <a:off x="7601196" y="10668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1E934285-721F-7318-CB0B-727528567311}"/>
              </a:ext>
            </a:extLst>
          </p:cNvPr>
          <p:cNvSpPr>
            <a:spLocks noChangeArrowheads="1"/>
          </p:cNvSpPr>
          <p:nvPr/>
        </p:nvSpPr>
        <p:spPr bwMode="auto">
          <a:xfrm rot="18670838">
            <a:off x="4438896" y="9525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1D397072-2D24-1755-3AD0-A0507DCFF3BB}"/>
              </a:ext>
            </a:extLst>
          </p:cNvPr>
          <p:cNvSpPr>
            <a:spLocks noChangeArrowheads="1"/>
          </p:cNvSpPr>
          <p:nvPr/>
        </p:nvSpPr>
        <p:spPr bwMode="auto">
          <a:xfrm rot="2727010" flipH="1">
            <a:off x="4591296" y="39243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20" name="AutoShape 14">
            <a:extLst>
              <a:ext uri="{FF2B5EF4-FFF2-40B4-BE49-F238E27FC236}">
                <a16:creationId xmlns:a16="http://schemas.microsoft.com/office/drawing/2014/main" id="{B819656F-117C-B480-1FD5-2B6337E0A361}"/>
              </a:ext>
            </a:extLst>
          </p:cNvPr>
          <p:cNvSpPr>
            <a:spLocks noChangeArrowheads="1"/>
          </p:cNvSpPr>
          <p:nvPr/>
        </p:nvSpPr>
        <p:spPr bwMode="auto">
          <a:xfrm rot="8008902">
            <a:off x="7867896" y="4000500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ヒラギノ角ゴ Pro W3" charset="-128"/>
            </a:endParaRP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14305C40-79C2-8CE3-D60C-61106C989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196" y="2819400"/>
            <a:ext cx="459080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Nodal Plane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latin typeface="Papyrus" panose="020B0602040200020303" pitchFamily="34" charset="77"/>
              <a:ea typeface="ヒラギノ角ゴ Pro W3" charset="-128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wave is neither in nor out – it has zero amplitude</a:t>
            </a: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0BA6CEBE-F7F1-41F4-9C8E-060E0CE8F9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81996" y="2286000"/>
            <a:ext cx="17526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041106E9-B3A4-FF71-92B8-5C8E17E634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3996" y="3124200"/>
            <a:ext cx="990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248F073D-F880-251F-9B08-1594AD2F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751" y="0"/>
            <a:ext cx="38495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Papyrus" panose="020B0602040200020303" pitchFamily="34" charset="77"/>
                <a:ea typeface="ヒラギノ角ゴ Pro W3" charset="-128"/>
              </a:rPr>
              <a:t>1. Focal mechanisms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23182</TotalTime>
  <Words>727</Words>
  <Application>Microsoft Macintosh PowerPoint</Application>
  <PresentationFormat>Widescreen</PresentationFormat>
  <Paragraphs>112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Papyrus</vt:lpstr>
      <vt:lpstr>Times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103</cp:revision>
  <dcterms:created xsi:type="dcterms:W3CDTF">2023-09-07T02:11:30Z</dcterms:created>
  <dcterms:modified xsi:type="dcterms:W3CDTF">2023-11-10T22:58:31Z</dcterms:modified>
</cp:coreProperties>
</file>