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1609" r:id="rId2"/>
    <p:sldId id="1631" r:id="rId3"/>
    <p:sldId id="297" r:id="rId4"/>
    <p:sldId id="298" r:id="rId5"/>
    <p:sldId id="268" r:id="rId6"/>
    <p:sldId id="1630" r:id="rId7"/>
    <p:sldId id="1632" r:id="rId8"/>
    <p:sldId id="1648" r:id="rId9"/>
    <p:sldId id="1633" r:id="rId10"/>
    <p:sldId id="1634" r:id="rId11"/>
    <p:sldId id="1635" r:id="rId12"/>
    <p:sldId id="1636" r:id="rId13"/>
    <p:sldId id="1649" r:id="rId14"/>
    <p:sldId id="1616" r:id="rId15"/>
    <p:sldId id="1612" r:id="rId16"/>
    <p:sldId id="161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97"/>
    <p:restoredTop sz="84607"/>
  </p:normalViewPr>
  <p:slideViewPr>
    <p:cSldViewPr snapToGrid="0">
      <p:cViewPr>
        <p:scale>
          <a:sx n="118" d="100"/>
          <a:sy n="118" d="100"/>
        </p:scale>
        <p:origin x="1504" y="53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BEEBD-AFE1-8B4B-96E5-C1AEE5E8E983}"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1DDC3-A750-4747-9E66-9FF97804A3DD}" type="slidenum">
              <a:rPr lang="en-US" smtClean="0"/>
              <a:t>‹#›</a:t>
            </a:fld>
            <a:endParaRPr lang="en-US"/>
          </a:p>
        </p:txBody>
      </p:sp>
    </p:spTree>
    <p:extLst>
      <p:ext uri="{BB962C8B-B14F-4D97-AF65-F5344CB8AC3E}">
        <p14:creationId xmlns:p14="http://schemas.microsoft.com/office/powerpoint/2010/main" val="25008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a:t>
            </a:fld>
            <a:endParaRPr lang="en-US"/>
          </a:p>
        </p:txBody>
      </p:sp>
    </p:spTree>
    <p:extLst>
      <p:ext uri="{BB962C8B-B14F-4D97-AF65-F5344CB8AC3E}">
        <p14:creationId xmlns:p14="http://schemas.microsoft.com/office/powerpoint/2010/main" val="189356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since the dispersion relation can be inverted for velocity structure (and infer temperature, and other properties) that these results indicate that continents and oceans have very different structures beneath them. Also, since parts of the dispersion curve are also related to properties like sediment thickness in the oceans and continents.</a:t>
            </a:r>
          </a:p>
          <a:p>
            <a:r>
              <a:rPr lang="en-US" dirty="0"/>
              <a:t>Plate tectonics gives an explanation for these observations and their interpretations.</a:t>
            </a:r>
          </a:p>
        </p:txBody>
      </p:sp>
      <p:sp>
        <p:nvSpPr>
          <p:cNvPr id="4" name="Slide Number Placeholder 3"/>
          <p:cNvSpPr>
            <a:spLocks noGrp="1"/>
          </p:cNvSpPr>
          <p:nvPr>
            <p:ph type="sldNum" sz="quarter" idx="5"/>
          </p:nvPr>
        </p:nvSpPr>
        <p:spPr/>
        <p:txBody>
          <a:bodyPr/>
          <a:lstStyle/>
          <a:p>
            <a:fld id="{AF31DDC3-A750-4747-9E66-9FF97804A3DD}" type="slidenum">
              <a:rPr lang="en-US" smtClean="0"/>
              <a:t>2</a:t>
            </a:fld>
            <a:endParaRPr lang="en-US"/>
          </a:p>
        </p:txBody>
      </p:sp>
    </p:spTree>
    <p:extLst>
      <p:ext uri="{BB962C8B-B14F-4D97-AF65-F5344CB8AC3E}">
        <p14:creationId xmlns:p14="http://schemas.microsoft.com/office/powerpoint/2010/main" val="190184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"airy" phases at beginning where c=u as all the low frequency waves travel at the same velocity, at the highest frequencies where c=u as the high frequency waves also travel at the same frequency, and in the middle where the white and black lines become vertical, forming sections of stationary phase along the purple line (the group) velocity. Note Airy phase at place where there is a large section of stationary phase (where the "skirts" stop turning around.</a:t>
            </a:r>
          </a:p>
        </p:txBody>
      </p:sp>
      <p:sp>
        <p:nvSpPr>
          <p:cNvPr id="4" name="Slide Number Placeholder 3"/>
          <p:cNvSpPr>
            <a:spLocks noGrp="1"/>
          </p:cNvSpPr>
          <p:nvPr>
            <p:ph type="sldNum" sz="quarter" idx="5"/>
          </p:nvPr>
        </p:nvSpPr>
        <p:spPr/>
        <p:txBody>
          <a:bodyPr/>
          <a:lstStyle/>
          <a:p>
            <a:fld id="{AF31DDC3-A750-4747-9E66-9FF97804A3DD}" type="slidenum">
              <a:rPr lang="en-US" smtClean="0"/>
              <a:t>14</a:t>
            </a:fld>
            <a:endParaRPr lang="en-US"/>
          </a:p>
        </p:txBody>
      </p:sp>
    </p:spTree>
    <p:extLst>
      <p:ext uri="{BB962C8B-B14F-4D97-AF65-F5344CB8AC3E}">
        <p14:creationId xmlns:p14="http://schemas.microsoft.com/office/powerpoint/2010/main" val="380036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B110-DDA6-1EE3-5B8E-C1827AAA34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D86F3-E606-5392-FB7B-8256C8362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DAA581-9C1F-A962-67DF-1CD2D996BD57}"/>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5" name="Footer Placeholder 4">
            <a:extLst>
              <a:ext uri="{FF2B5EF4-FFF2-40B4-BE49-F238E27FC236}">
                <a16:creationId xmlns:a16="http://schemas.microsoft.com/office/drawing/2014/main" id="{10213188-07F9-98DA-485A-DF5B500B9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96FF8-A318-D1C3-0C02-29AFA235F70F}"/>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2007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36CA-88A7-41BF-1D70-2C555327D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06DD8-8A28-3665-7DA2-C7F15605B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6D617-566B-E345-1811-251869E82FA3}"/>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5" name="Footer Placeholder 4">
            <a:extLst>
              <a:ext uri="{FF2B5EF4-FFF2-40B4-BE49-F238E27FC236}">
                <a16:creationId xmlns:a16="http://schemas.microsoft.com/office/drawing/2014/main" id="{44AB8042-0006-23BE-16A2-6ABF065CA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0FE5-4885-E802-9C9F-5C31277F14F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156578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98D25-F5E6-B294-6608-4B75D61CF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75A86-CDD6-6FFD-8314-1A85994D7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28C18-B1CB-465C-4D86-89591D83DA32}"/>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5" name="Footer Placeholder 4">
            <a:extLst>
              <a:ext uri="{FF2B5EF4-FFF2-40B4-BE49-F238E27FC236}">
                <a16:creationId xmlns:a16="http://schemas.microsoft.com/office/drawing/2014/main" id="{77DF0B64-2F30-1C8F-C81E-BA6E52CEF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E891E-64F8-3619-8BC0-EBFAE4B40D8A}"/>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0915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17DA-FF90-928B-6F35-AB0583249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E9A45-B0C8-5AB1-43E0-CD89846C2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B6482-73CB-39D7-1B00-77D06025E072}"/>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5" name="Footer Placeholder 4">
            <a:extLst>
              <a:ext uri="{FF2B5EF4-FFF2-40B4-BE49-F238E27FC236}">
                <a16:creationId xmlns:a16="http://schemas.microsoft.com/office/drawing/2014/main" id="{4AAB1BB3-FC3B-EB09-1437-F598B36D3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9DFDF-AD15-2F94-897D-432059B1AD15}"/>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14450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084D-37DC-9980-A039-5E778C5AA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F6616-EA83-02AA-240A-F6495D60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78C531-03EB-FC25-D83F-084D641CE43A}"/>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5" name="Footer Placeholder 4">
            <a:extLst>
              <a:ext uri="{FF2B5EF4-FFF2-40B4-BE49-F238E27FC236}">
                <a16:creationId xmlns:a16="http://schemas.microsoft.com/office/drawing/2014/main" id="{E7DABB40-A282-310A-34A1-59BFCE286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2EA21-614D-596F-02E9-07BCFAB97260}"/>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74507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46D4-F1AD-A801-E6D3-E946737A4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B31A-4D09-5539-9C6E-0A760BE60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B8FDC-26EF-1084-B54F-125EF9873E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CED24F-C729-C62B-BA7A-E51CE54E76FF}"/>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6" name="Footer Placeholder 5">
            <a:extLst>
              <a:ext uri="{FF2B5EF4-FFF2-40B4-BE49-F238E27FC236}">
                <a16:creationId xmlns:a16="http://schemas.microsoft.com/office/drawing/2014/main" id="{B3B40536-2F6E-830D-6174-AD2030767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849B6-3FDE-0F99-79B5-3F56BA4AE7C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637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208B-EF2C-E1E1-41FE-EA98F5595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6AF4E-6C95-3F6C-7189-C3B8852C3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6825ED-511B-8393-C67D-D9F2BDC9C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F9181-0995-311E-9325-F9C67335E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1C1AD-E820-6190-1FA0-A7F5E4907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AB9C5-DC2D-5386-FFE3-07DF67A9642A}"/>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8" name="Footer Placeholder 7">
            <a:extLst>
              <a:ext uri="{FF2B5EF4-FFF2-40B4-BE49-F238E27FC236}">
                <a16:creationId xmlns:a16="http://schemas.microsoft.com/office/drawing/2014/main" id="{7F261CEA-D5E3-B847-5E3F-5EF58656F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54A3F5-73D8-EE9A-88DE-6C07E8144C29}"/>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5038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78A9-CEB7-C223-A2B6-02D5A260A1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77774D-0B2A-4897-3977-07EF38F22AF0}"/>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4" name="Footer Placeholder 3">
            <a:extLst>
              <a:ext uri="{FF2B5EF4-FFF2-40B4-BE49-F238E27FC236}">
                <a16:creationId xmlns:a16="http://schemas.microsoft.com/office/drawing/2014/main" id="{52D28F66-8CCC-2CE0-98DD-25929BB16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4B1D4-E9CF-20C1-5D40-CF59244EF53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9378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F2836-DB91-4B8E-6DAF-A32B59F5014A}"/>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3" name="Footer Placeholder 2">
            <a:extLst>
              <a:ext uri="{FF2B5EF4-FFF2-40B4-BE49-F238E27FC236}">
                <a16:creationId xmlns:a16="http://schemas.microsoft.com/office/drawing/2014/main" id="{C1048CD3-018B-F0C8-9825-6E392BDA83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A250B-E392-53E7-9E21-DDEF59EEFA58}"/>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5327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4EF6-AE43-7602-7982-281ABEC24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F82F9-C64B-50DE-85DD-96BDAEE3E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E0C34E-1A28-322C-F0CE-E5E14A02F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A282-E535-9F63-A002-2B94F2EF7FA0}"/>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6" name="Footer Placeholder 5">
            <a:extLst>
              <a:ext uri="{FF2B5EF4-FFF2-40B4-BE49-F238E27FC236}">
                <a16:creationId xmlns:a16="http://schemas.microsoft.com/office/drawing/2014/main" id="{762586B6-814B-2B15-7587-32BCCC444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EE306-5DE0-220B-9C7E-27F42D434722}"/>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95119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D803-83B0-F0F5-6041-B1D41B55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364E-D412-BB26-F88B-7280BA2F4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4A6655-4872-F946-BA0C-EA7AE9328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E9F95-959B-7CA4-F828-C3B2C8BDE9A8}"/>
              </a:ext>
            </a:extLst>
          </p:cNvPr>
          <p:cNvSpPr>
            <a:spLocks noGrp="1"/>
          </p:cNvSpPr>
          <p:nvPr>
            <p:ph type="dt" sz="half" idx="10"/>
          </p:nvPr>
        </p:nvSpPr>
        <p:spPr/>
        <p:txBody>
          <a:bodyPr/>
          <a:lstStyle/>
          <a:p>
            <a:fld id="{188F3D29-E9EA-7249-9D8D-6629EE8E0B1A}" type="datetimeFigureOut">
              <a:rPr lang="en-US" smtClean="0"/>
              <a:t>11/10/23</a:t>
            </a:fld>
            <a:endParaRPr lang="en-US"/>
          </a:p>
        </p:txBody>
      </p:sp>
      <p:sp>
        <p:nvSpPr>
          <p:cNvPr id="6" name="Footer Placeholder 5">
            <a:extLst>
              <a:ext uri="{FF2B5EF4-FFF2-40B4-BE49-F238E27FC236}">
                <a16:creationId xmlns:a16="http://schemas.microsoft.com/office/drawing/2014/main" id="{188AD2C7-17F6-6F0E-3D6F-0B8FC9FD0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9251F-46F0-0CED-1D99-F65F494E080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9928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D6B5AD-7B7A-0C4F-A817-249F7EAAC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1A591-80B9-C71A-23A1-982DB32BD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E0630-E885-5D98-D506-4E152424B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F3D29-E9EA-7249-9D8D-6629EE8E0B1A}" type="datetimeFigureOut">
              <a:rPr lang="en-US" smtClean="0"/>
              <a:t>11/10/23</a:t>
            </a:fld>
            <a:endParaRPr lang="en-US"/>
          </a:p>
        </p:txBody>
      </p:sp>
      <p:sp>
        <p:nvSpPr>
          <p:cNvPr id="5" name="Footer Placeholder 4">
            <a:extLst>
              <a:ext uri="{FF2B5EF4-FFF2-40B4-BE49-F238E27FC236}">
                <a16:creationId xmlns:a16="http://schemas.microsoft.com/office/drawing/2014/main" id="{FC851914-245A-35CD-C0F5-911AE4960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8E762-096E-D00A-D886-565696165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4D864-2CA3-874E-97C0-F62E52ABFA80}" type="slidenum">
              <a:rPr lang="en-US" smtClean="0"/>
              <a:t>‹#›</a:t>
            </a:fld>
            <a:endParaRPr lang="en-US"/>
          </a:p>
        </p:txBody>
      </p:sp>
    </p:spTree>
    <p:extLst>
      <p:ext uri="{BB962C8B-B14F-4D97-AF65-F5344CB8AC3E}">
        <p14:creationId xmlns:p14="http://schemas.microsoft.com/office/powerpoint/2010/main" val="202045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https://www.reddit.com/r/askscience/comments/789ptn/how_do_you_interpret_heisenbergs_uncertain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001D7-BB75-14A8-59AB-10C7DF1E89F7}"/>
              </a:ext>
            </a:extLst>
          </p:cNvPr>
          <p:cNvSpPr txBox="1"/>
          <p:nvPr/>
        </p:nvSpPr>
        <p:spPr>
          <a:xfrm>
            <a:off x="0" y="76201"/>
            <a:ext cx="12192000" cy="6909584"/>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u="sng" dirty="0">
                <a:latin typeface="Papyrus" panose="020B0602040200020303" pitchFamily="34" charset="77"/>
                <a:cs typeface="Arial" panose="020B0604020202020204" pitchFamily="34" charset="0"/>
              </a:rPr>
              <a:t>Tu-Th</a:t>
            </a:r>
            <a:r>
              <a:rPr lang="en-US" altLang="en-US" sz="3200" b="1" dirty="0">
                <a:latin typeface="Papyrus" panose="020B0602040200020303" pitchFamily="34" charset="77"/>
                <a:cs typeface="Arial" panose="020B0604020202020204" pitchFamily="34" charset="0"/>
              </a:rPr>
              <a:t>                 </a:t>
            </a:r>
            <a:r>
              <a:rPr lang="en-US" altLang="en-US" sz="3200" b="1" u="sng" dirty="0">
                <a:latin typeface="Papyrus" panose="020B0602040200020303" pitchFamily="34" charset="77"/>
                <a:cs typeface="Arial" panose="020B0604020202020204" pitchFamily="34" charset="0"/>
              </a:rPr>
              <a:t>1:15-2:40 pm</a:t>
            </a:r>
          </a:p>
          <a:p>
            <a:pPr algn="ctr" eaLnBrk="1" hangingPunct="1">
              <a:spcBef>
                <a:spcPct val="50000"/>
              </a:spcBef>
              <a:buFont typeface="Wingdings 2" pitchFamily="2" charset="2"/>
              <a:buNone/>
            </a:pPr>
            <a:r>
              <a:rPr lang="en-US" altLang="en-US" sz="3200" b="1" dirty="0">
                <a:latin typeface="Papyrus" panose="020B0602040200020303" pitchFamily="34" charset="77"/>
                <a:cs typeface="Arial" panose="020B0604020202020204" pitchFamily="34" charset="0"/>
              </a:rPr>
              <a:t>Lab - 3892 Central Ave. </a:t>
            </a:r>
            <a:r>
              <a:rPr lang="en-US" altLang="en-US" sz="2800" b="1" dirty="0">
                <a:latin typeface="Papyrus" panose="020B0602040200020303" pitchFamily="34" charset="77"/>
                <a:cs typeface="Arial" panose="020B0604020202020204" pitchFamily="34" charset="0"/>
              </a:rPr>
              <a:t>(Long building) </a:t>
            </a:r>
            <a:r>
              <a:rPr lang="en-US" altLang="en-US" sz="3200" b="1" dirty="0">
                <a:latin typeface="Papyrus" panose="020B0602040200020303" pitchFamily="34" charset="77"/>
                <a:cs typeface="Arial" panose="020B0604020202020204" pitchFamily="34" charset="0"/>
              </a:rPr>
              <a:t>, Room 110</a:t>
            </a:r>
          </a:p>
          <a:p>
            <a:pPr algn="ctr">
              <a:spcBef>
                <a:spcPct val="50000"/>
              </a:spcBef>
            </a:pPr>
            <a:r>
              <a:rPr lang="en-US" altLang="en-US" sz="3200" b="1" dirty="0">
                <a:latin typeface="Papyrus" panose="020B0602040200020303" pitchFamily="34" charset="77"/>
                <a:cs typeface="Arial" panose="020B0604020202020204" pitchFamily="34" charset="0"/>
              </a:rPr>
              <a:t>-----------------------------------------------</a:t>
            </a:r>
          </a:p>
          <a:p>
            <a:pPr algn="ctr">
              <a:spcBef>
                <a:spcPct val="50000"/>
              </a:spcBef>
            </a:pPr>
            <a:r>
              <a:rPr lang="en-US" altLang="en-US" sz="3200" b="1" dirty="0">
                <a:latin typeface="Papyrus" panose="020B0602040200020303" pitchFamily="34" charset="77"/>
                <a:cs typeface="Arial" panose="020B0604020202020204" pitchFamily="34" charset="0"/>
              </a:rPr>
              <a:t>Bob Smalley</a:t>
            </a:r>
          </a:p>
          <a:p>
            <a:pPr algn="ctr">
              <a:spcBef>
                <a:spcPct val="50000"/>
              </a:spcBef>
            </a:pPr>
            <a:r>
              <a:rPr lang="en-US" altLang="en-US" sz="3200" b="1" dirty="0">
                <a:latin typeface="Papyrus" panose="020B0602040200020303" pitchFamily="34" charset="77"/>
                <a:cs typeface="Arial" panose="020B0604020202020204" pitchFamily="34" charset="0"/>
              </a:rPr>
              <a:t>Office: 3892 Central Ave, Room 103, 678-4929</a:t>
            </a:r>
          </a:p>
          <a:p>
            <a:pPr algn="ctr">
              <a:spcBef>
                <a:spcPct val="50000"/>
              </a:spcBef>
            </a:pPr>
            <a:r>
              <a:rPr lang="en-US" altLang="en-US" sz="3200" b="1" dirty="0">
                <a:latin typeface="Papyrus" panose="020B0602040200020303" pitchFamily="34" charset="77"/>
                <a:cs typeface="Arial" panose="020B0604020202020204" pitchFamily="34" charset="0"/>
              </a:rPr>
              <a:t>Office Hours – when I’m in my office.</a:t>
            </a:r>
          </a:p>
          <a:p>
            <a:pPr algn="ctr">
              <a:spcBef>
                <a:spcPct val="50000"/>
              </a:spcBef>
              <a:buClrTx/>
              <a:buSzTx/>
            </a:pPr>
            <a:r>
              <a:rPr lang="en-US" altLang="en-US" b="1" dirty="0">
                <a:latin typeface="Papyrus" panose="020B0602040200020303" pitchFamily="34" charset="77"/>
                <a:cs typeface="Arial" panose="020B0604020202020204" pitchFamily="34" charset="0"/>
              </a:rPr>
              <a:t>http://</a:t>
            </a:r>
            <a:r>
              <a:rPr lang="en-US" altLang="en-US" b="1" dirty="0" err="1">
                <a:latin typeface="Papyrus" panose="020B0602040200020303" pitchFamily="34" charset="77"/>
                <a:cs typeface="Arial" panose="020B0604020202020204" pitchFamily="34" charset="0"/>
              </a:rPr>
              <a:t>www.ceri.memphis.edu</a:t>
            </a:r>
            <a:r>
              <a:rPr lang="en-US" altLang="en-US" b="1" dirty="0">
                <a:latin typeface="Papyrus" panose="020B0602040200020303" pitchFamily="34" charset="77"/>
                <a:cs typeface="Arial" panose="020B0604020202020204" pitchFamily="34" charset="0"/>
              </a:rPr>
              <a:t>/people/</a:t>
            </a:r>
            <a:r>
              <a:rPr lang="en-US" altLang="en-US" b="1" dirty="0" err="1">
                <a:latin typeface="Papyrus" panose="020B0602040200020303" pitchFamily="34" charset="77"/>
                <a:cs typeface="Arial" panose="020B0604020202020204" pitchFamily="34" charset="0"/>
              </a:rPr>
              <a:t>smalley</a:t>
            </a:r>
            <a:r>
              <a:rPr lang="en-US" altLang="en-US" b="1" dirty="0">
                <a:latin typeface="Papyrus" panose="020B0602040200020303" pitchFamily="34" charset="77"/>
                <a:cs typeface="Arial" panose="020B0604020202020204" pitchFamily="34" charset="0"/>
              </a:rPr>
              <a:t>/CERI8105_GlobalSeismology.html</a:t>
            </a:r>
          </a:p>
          <a:p>
            <a:pPr algn="ctr">
              <a:spcBef>
                <a:spcPct val="50000"/>
              </a:spcBef>
              <a:buClrTx/>
              <a:buSzTx/>
            </a:pPr>
            <a:endParaRPr lang="en-US" altLang="en-US" sz="3200" b="1" dirty="0">
              <a:latin typeface="Papyrus" panose="020B0602040200020303" pitchFamily="34" charset="77"/>
              <a:cs typeface="Arial" panose="020B0604020202020204" pitchFamily="34" charset="0"/>
            </a:endParaRPr>
          </a:p>
          <a:p>
            <a:pPr algn="ctr">
              <a:spcBef>
                <a:spcPct val="50000"/>
              </a:spcBef>
              <a:buClrTx/>
              <a:buSzTx/>
            </a:pPr>
            <a:r>
              <a:rPr lang="en-US" altLang="en-US" sz="3200" b="1" dirty="0">
                <a:latin typeface="Papyrus" panose="020B0602040200020303" pitchFamily="34" charset="77"/>
                <a:cs typeface="Arial" panose="020B0604020202020204" pitchFamily="34" charset="0"/>
              </a:rPr>
              <a:t>Tue., Nov 7, 2023                                          Meeting 20</a:t>
            </a:r>
          </a:p>
        </p:txBody>
      </p:sp>
    </p:spTree>
    <p:extLst>
      <p:ext uri="{BB962C8B-B14F-4D97-AF65-F5344CB8AC3E}">
        <p14:creationId xmlns:p14="http://schemas.microsoft.com/office/powerpoint/2010/main" val="241705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08A2D-F9CF-32F7-F3B4-B7B367AE8A86}"/>
              </a:ext>
            </a:extLst>
          </p:cNvPr>
          <p:cNvPicPr>
            <a:picLocks noChangeAspect="1"/>
          </p:cNvPicPr>
          <p:nvPr/>
        </p:nvPicPr>
        <p:blipFill>
          <a:blip r:embed="rId2"/>
          <a:stretch>
            <a:fillRect/>
          </a:stretch>
        </p:blipFill>
        <p:spPr>
          <a:xfrm>
            <a:off x="2209800" y="1939214"/>
            <a:ext cx="7772400" cy="2979571"/>
          </a:xfrm>
          <a:prstGeom prst="rect">
            <a:avLst/>
          </a:prstGeom>
        </p:spPr>
      </p:pic>
      <p:sp>
        <p:nvSpPr>
          <p:cNvPr id="5" name="TextBox 4">
            <a:extLst>
              <a:ext uri="{FF2B5EF4-FFF2-40B4-BE49-F238E27FC236}">
                <a16:creationId xmlns:a16="http://schemas.microsoft.com/office/drawing/2014/main" id="{1E27D42E-4369-64D9-E436-E4D28053C532}"/>
              </a:ext>
            </a:extLst>
          </p:cNvPr>
          <p:cNvSpPr txBox="1"/>
          <p:nvPr/>
        </p:nvSpPr>
        <p:spPr>
          <a:xfrm>
            <a:off x="-1" y="6246420"/>
            <a:ext cx="8989621" cy="369332"/>
          </a:xfrm>
          <a:prstGeom prst="rect">
            <a:avLst/>
          </a:prstGeom>
          <a:noFill/>
        </p:spPr>
        <p:txBody>
          <a:bodyPr wrap="square" rtlCol="0">
            <a:spAutoFit/>
          </a:bodyPr>
          <a:lstStyle/>
          <a:p>
            <a:r>
              <a:rPr lang="en-US" dirty="0"/>
              <a:t>(</a:t>
            </a:r>
            <a:r>
              <a:rPr lang="en-US" dirty="0" err="1"/>
              <a:t>Dziewonski</a:t>
            </a:r>
            <a:r>
              <a:rPr lang="en-US" dirty="0"/>
              <a:t> et al., 1969, A </a:t>
            </a:r>
            <a:r>
              <a:rPr lang="en-US" dirty="0" err="1"/>
              <a:t>Techniqe</a:t>
            </a:r>
            <a:r>
              <a:rPr lang="en-US" dirty="0"/>
              <a:t> for the Analysis of Transient Seismic Signals)</a:t>
            </a:r>
          </a:p>
        </p:txBody>
      </p:sp>
    </p:spTree>
    <p:extLst>
      <p:ext uri="{BB962C8B-B14F-4D97-AF65-F5344CB8AC3E}">
        <p14:creationId xmlns:p14="http://schemas.microsoft.com/office/powerpoint/2010/main" val="714039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08C27A-C869-A148-D83D-9619D5F11AB3}"/>
              </a:ext>
            </a:extLst>
          </p:cNvPr>
          <p:cNvPicPr>
            <a:picLocks noChangeAspect="1"/>
          </p:cNvPicPr>
          <p:nvPr/>
        </p:nvPicPr>
        <p:blipFill>
          <a:blip r:embed="rId2"/>
          <a:stretch>
            <a:fillRect/>
          </a:stretch>
        </p:blipFill>
        <p:spPr>
          <a:xfrm>
            <a:off x="2209800" y="1136034"/>
            <a:ext cx="7772400" cy="4585931"/>
          </a:xfrm>
          <a:prstGeom prst="rect">
            <a:avLst/>
          </a:prstGeom>
        </p:spPr>
      </p:pic>
      <p:sp>
        <p:nvSpPr>
          <p:cNvPr id="4" name="TextBox 3">
            <a:extLst>
              <a:ext uri="{FF2B5EF4-FFF2-40B4-BE49-F238E27FC236}">
                <a16:creationId xmlns:a16="http://schemas.microsoft.com/office/drawing/2014/main" id="{79686EFE-A03C-FEAD-3C70-8557B102B445}"/>
              </a:ext>
            </a:extLst>
          </p:cNvPr>
          <p:cNvSpPr txBox="1"/>
          <p:nvPr/>
        </p:nvSpPr>
        <p:spPr>
          <a:xfrm>
            <a:off x="-1" y="6246420"/>
            <a:ext cx="8989621" cy="369332"/>
          </a:xfrm>
          <a:prstGeom prst="rect">
            <a:avLst/>
          </a:prstGeom>
          <a:noFill/>
        </p:spPr>
        <p:txBody>
          <a:bodyPr wrap="square" rtlCol="0">
            <a:spAutoFit/>
          </a:bodyPr>
          <a:lstStyle/>
          <a:p>
            <a:r>
              <a:rPr lang="en-US" dirty="0"/>
              <a:t>(</a:t>
            </a:r>
            <a:r>
              <a:rPr lang="en-US" dirty="0" err="1"/>
              <a:t>Dziewonski</a:t>
            </a:r>
            <a:r>
              <a:rPr lang="en-US" dirty="0"/>
              <a:t> et al., 1969, A </a:t>
            </a:r>
            <a:r>
              <a:rPr lang="en-US" dirty="0" err="1"/>
              <a:t>Techniqe</a:t>
            </a:r>
            <a:r>
              <a:rPr lang="en-US" dirty="0"/>
              <a:t> for the Analysis of Transient Seismic Signals)</a:t>
            </a:r>
          </a:p>
        </p:txBody>
      </p:sp>
    </p:spTree>
    <p:extLst>
      <p:ext uri="{BB962C8B-B14F-4D97-AF65-F5344CB8AC3E}">
        <p14:creationId xmlns:p14="http://schemas.microsoft.com/office/powerpoint/2010/main" val="390635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73B1E-DCA2-F4BF-8D99-4F33E7FAE29C}"/>
              </a:ext>
            </a:extLst>
          </p:cNvPr>
          <p:cNvPicPr>
            <a:picLocks noChangeAspect="1"/>
          </p:cNvPicPr>
          <p:nvPr/>
        </p:nvPicPr>
        <p:blipFill>
          <a:blip r:embed="rId2"/>
          <a:stretch>
            <a:fillRect/>
          </a:stretch>
        </p:blipFill>
        <p:spPr>
          <a:xfrm>
            <a:off x="131621" y="292961"/>
            <a:ext cx="7772400" cy="6272078"/>
          </a:xfrm>
          <a:prstGeom prst="rect">
            <a:avLst/>
          </a:prstGeom>
        </p:spPr>
      </p:pic>
      <p:sp>
        <p:nvSpPr>
          <p:cNvPr id="4" name="TextBox 3">
            <a:extLst>
              <a:ext uri="{FF2B5EF4-FFF2-40B4-BE49-F238E27FC236}">
                <a16:creationId xmlns:a16="http://schemas.microsoft.com/office/drawing/2014/main" id="{542379B4-B59D-E910-8109-85172DD96E13}"/>
              </a:ext>
            </a:extLst>
          </p:cNvPr>
          <p:cNvSpPr txBox="1"/>
          <p:nvPr/>
        </p:nvSpPr>
        <p:spPr>
          <a:xfrm>
            <a:off x="-1" y="6246420"/>
            <a:ext cx="8989621" cy="369332"/>
          </a:xfrm>
          <a:prstGeom prst="rect">
            <a:avLst/>
          </a:prstGeom>
          <a:noFill/>
        </p:spPr>
        <p:txBody>
          <a:bodyPr wrap="square" rtlCol="0">
            <a:spAutoFit/>
          </a:bodyPr>
          <a:lstStyle/>
          <a:p>
            <a:r>
              <a:rPr lang="en-US" dirty="0"/>
              <a:t>(</a:t>
            </a:r>
            <a:r>
              <a:rPr lang="en-US" dirty="0" err="1"/>
              <a:t>Dziewonski</a:t>
            </a:r>
            <a:r>
              <a:rPr lang="en-US" dirty="0"/>
              <a:t> et al., 1969, A </a:t>
            </a:r>
            <a:r>
              <a:rPr lang="en-US" dirty="0" err="1"/>
              <a:t>Techniqe</a:t>
            </a:r>
            <a:r>
              <a:rPr lang="en-US" dirty="0"/>
              <a:t> for the Analysis of Transient Seismic Signals)</a:t>
            </a:r>
          </a:p>
        </p:txBody>
      </p:sp>
      <p:pic>
        <p:nvPicPr>
          <p:cNvPr id="3" name="Picture 2">
            <a:extLst>
              <a:ext uri="{FF2B5EF4-FFF2-40B4-BE49-F238E27FC236}">
                <a16:creationId xmlns:a16="http://schemas.microsoft.com/office/drawing/2014/main" id="{B893966F-A7BD-D666-1369-A4AF730A0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284505" y="1769982"/>
            <a:ext cx="5311817" cy="3743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6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2379B4-B59D-E910-8109-85172DD96E13}"/>
              </a:ext>
            </a:extLst>
          </p:cNvPr>
          <p:cNvSpPr txBox="1"/>
          <p:nvPr/>
        </p:nvSpPr>
        <p:spPr>
          <a:xfrm>
            <a:off x="9856518" y="5284519"/>
            <a:ext cx="2220687" cy="1477328"/>
          </a:xfrm>
          <a:prstGeom prst="rect">
            <a:avLst/>
          </a:prstGeom>
          <a:noFill/>
        </p:spPr>
        <p:txBody>
          <a:bodyPr wrap="square" rtlCol="0">
            <a:spAutoFit/>
          </a:bodyPr>
          <a:lstStyle/>
          <a:p>
            <a:r>
              <a:rPr lang="en-US" dirty="0"/>
              <a:t>(</a:t>
            </a:r>
            <a:r>
              <a:rPr lang="en-US" dirty="0" err="1"/>
              <a:t>Dziewonski</a:t>
            </a:r>
            <a:r>
              <a:rPr lang="en-US" dirty="0"/>
              <a:t> et al., 1969, A </a:t>
            </a:r>
            <a:r>
              <a:rPr lang="en-US" dirty="0" err="1"/>
              <a:t>Techniqe</a:t>
            </a:r>
            <a:r>
              <a:rPr lang="en-US" dirty="0"/>
              <a:t> for the Analysis of Transient Seismic Signals)</a:t>
            </a:r>
          </a:p>
        </p:txBody>
      </p:sp>
      <p:pic>
        <p:nvPicPr>
          <p:cNvPr id="3" name="Picture 2">
            <a:extLst>
              <a:ext uri="{FF2B5EF4-FFF2-40B4-BE49-F238E27FC236}">
                <a16:creationId xmlns:a16="http://schemas.microsoft.com/office/drawing/2014/main" id="{D1A1FEAF-E7CD-8986-8FBB-73CBAFAF18D6}"/>
              </a:ext>
            </a:extLst>
          </p:cNvPr>
          <p:cNvPicPr>
            <a:picLocks noChangeAspect="1"/>
          </p:cNvPicPr>
          <p:nvPr/>
        </p:nvPicPr>
        <p:blipFill>
          <a:blip r:embed="rId2"/>
          <a:stretch>
            <a:fillRect/>
          </a:stretch>
        </p:blipFill>
        <p:spPr>
          <a:xfrm>
            <a:off x="732015" y="3"/>
            <a:ext cx="7379125" cy="6858000"/>
          </a:xfrm>
          <a:prstGeom prst="rect">
            <a:avLst/>
          </a:prstGeom>
        </p:spPr>
      </p:pic>
    </p:spTree>
    <p:extLst>
      <p:ext uri="{BB962C8B-B14F-4D97-AF65-F5344CB8AC3E}">
        <p14:creationId xmlns:p14="http://schemas.microsoft.com/office/powerpoint/2010/main" val="359903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pseis_fieldframes">
            <a:hlinkClick r:id="" action="ppaction://media"/>
            <a:extLst>
              <a:ext uri="{FF2B5EF4-FFF2-40B4-BE49-F238E27FC236}">
                <a16:creationId xmlns:a16="http://schemas.microsoft.com/office/drawing/2014/main" id="{15771CFC-C035-C981-0C3B-00E16FAE1F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5704" y="0"/>
            <a:ext cx="9143999" cy="6858000"/>
          </a:xfrm>
          <a:prstGeom prst="rect">
            <a:avLst/>
          </a:prstGeom>
        </p:spPr>
      </p:pic>
      <p:sp>
        <p:nvSpPr>
          <p:cNvPr id="3" name="TextBox 2">
            <a:extLst>
              <a:ext uri="{FF2B5EF4-FFF2-40B4-BE49-F238E27FC236}">
                <a16:creationId xmlns:a16="http://schemas.microsoft.com/office/drawing/2014/main" id="{FAD35383-F74B-5284-93A6-4FB961CA1279}"/>
              </a:ext>
            </a:extLst>
          </p:cNvPr>
          <p:cNvSpPr txBox="1"/>
          <p:nvPr/>
        </p:nvSpPr>
        <p:spPr>
          <a:xfrm>
            <a:off x="8000980" y="-10891"/>
            <a:ext cx="4191020" cy="6894195"/>
          </a:xfrm>
          <a:prstGeom prst="rect">
            <a:avLst/>
          </a:prstGeom>
          <a:solidFill>
            <a:schemeClr val="bg1"/>
          </a:solidFill>
        </p:spPr>
        <p:txBody>
          <a:bodyPr wrap="square" rtlCol="0">
            <a:spAutoFit/>
          </a:bodyPr>
          <a:lstStyle/>
          <a:p>
            <a:pPr algn="ctr"/>
            <a:endParaRPr lang="en-US" sz="1400" dirty="0">
              <a:latin typeface="Papyrus" panose="020B0602040200020303" pitchFamily="34" charset="77"/>
            </a:endParaRPr>
          </a:p>
          <a:p>
            <a:pPr algn="ctr"/>
            <a:r>
              <a:rPr lang="en-US" sz="2800" dirty="0">
                <a:latin typeface="Papyrus" panose="020B0602040200020303" pitchFamily="34" charset="77"/>
              </a:rPr>
              <a:t>Cartoon video showing integration of cosine waves into dispersing seismogram.</a:t>
            </a:r>
          </a:p>
          <a:p>
            <a:pPr algn="ctr"/>
            <a:endParaRPr lang="en-US" dirty="0">
              <a:latin typeface="Papyrus" panose="020B0602040200020303" pitchFamily="34" charset="77"/>
            </a:endParaRPr>
          </a:p>
          <a:p>
            <a:pPr algn="ctr"/>
            <a:r>
              <a:rPr lang="en-US" sz="2800" dirty="0">
                <a:latin typeface="Papyrus" panose="020B0602040200020303" pitchFamily="34" charset="77"/>
              </a:rPr>
              <a:t>Blue line shows position of constant phase at time=0, and phase velocity.</a:t>
            </a:r>
          </a:p>
          <a:p>
            <a:pPr algn="ctr"/>
            <a:endParaRPr lang="en-US" dirty="0">
              <a:latin typeface="Papyrus" panose="020B0602040200020303" pitchFamily="34" charset="77"/>
            </a:endParaRPr>
          </a:p>
          <a:p>
            <a:pPr algn="ctr"/>
            <a:r>
              <a:rPr lang="en-US" sz="2800" dirty="0">
                <a:latin typeface="Papyrus" panose="020B0602040200020303" pitchFamily="34" charset="77"/>
              </a:rPr>
              <a:t>Purple line shows group velocity.</a:t>
            </a:r>
          </a:p>
          <a:p>
            <a:pPr algn="ctr"/>
            <a:endParaRPr lang="en-US" dirty="0">
              <a:latin typeface="Papyrus" panose="020B0602040200020303" pitchFamily="34" charset="77"/>
            </a:endParaRPr>
          </a:p>
          <a:p>
            <a:pPr algn="ctr"/>
            <a:r>
              <a:rPr lang="en-US" sz="2800" dirty="0">
                <a:latin typeface="Papyrus" panose="020B0602040200020303" pitchFamily="34" charset="77"/>
              </a:rPr>
              <a:t>"Camera" pans to follow dispersing wave.</a:t>
            </a:r>
          </a:p>
          <a:p>
            <a:pPr algn="ctr"/>
            <a:endParaRPr lang="en-US" dirty="0">
              <a:latin typeface="Papyrus" panose="020B0602040200020303" pitchFamily="34" charset="77"/>
            </a:endParaRPr>
          </a:p>
          <a:p>
            <a:pPr algn="ctr"/>
            <a:r>
              <a:rPr lang="en-US" sz="2000" dirty="0">
                <a:latin typeface="Papyrus" panose="020B0602040200020303" pitchFamily="34" charset="77"/>
              </a:rPr>
              <a:t>Unpublished video R. Smalley </a:t>
            </a:r>
          </a:p>
        </p:txBody>
      </p:sp>
    </p:spTree>
    <p:extLst>
      <p:ext uri="{BB962C8B-B14F-4D97-AF65-F5344CB8AC3E}">
        <p14:creationId xmlns:p14="http://schemas.microsoft.com/office/powerpoint/2010/main" val="23122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E99E3-B998-BDA9-E625-CF57FEF931B4}"/>
              </a:ext>
            </a:extLst>
          </p:cNvPr>
          <p:cNvPicPr>
            <a:picLocks noChangeAspect="1"/>
          </p:cNvPicPr>
          <p:nvPr/>
        </p:nvPicPr>
        <p:blipFill>
          <a:blip r:embed="rId2">
            <a:alphaModFix amt="69000"/>
          </a:blip>
          <a:stretch>
            <a:fillRect/>
          </a:stretch>
        </p:blipFill>
        <p:spPr>
          <a:xfrm>
            <a:off x="3343842" y="-82062"/>
            <a:ext cx="5504316" cy="6858000"/>
          </a:xfrm>
          <a:prstGeom prst="rect">
            <a:avLst/>
          </a:prstGeom>
        </p:spPr>
      </p:pic>
      <p:pic>
        <p:nvPicPr>
          <p:cNvPr id="5" name="Picture 4">
            <a:extLst>
              <a:ext uri="{FF2B5EF4-FFF2-40B4-BE49-F238E27FC236}">
                <a16:creationId xmlns:a16="http://schemas.microsoft.com/office/drawing/2014/main" id="{32EECF5F-4190-1221-B8DD-F5C63CA6E01A}"/>
              </a:ext>
            </a:extLst>
          </p:cNvPr>
          <p:cNvPicPr>
            <a:picLocks noChangeAspect="1"/>
          </p:cNvPicPr>
          <p:nvPr/>
        </p:nvPicPr>
        <p:blipFill>
          <a:blip r:embed="rId3"/>
          <a:stretch>
            <a:fillRect/>
          </a:stretch>
        </p:blipFill>
        <p:spPr>
          <a:xfrm rot="16200000">
            <a:off x="2866423" y="618390"/>
            <a:ext cx="8229603" cy="1894387"/>
          </a:xfrm>
          <a:prstGeom prst="rect">
            <a:avLst/>
          </a:prstGeom>
        </p:spPr>
      </p:pic>
    </p:spTree>
    <p:extLst>
      <p:ext uri="{BB962C8B-B14F-4D97-AF65-F5344CB8AC3E}">
        <p14:creationId xmlns:p14="http://schemas.microsoft.com/office/powerpoint/2010/main" val="105377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06F52-0C80-40C9-9D96-008928AEC316}"/>
              </a:ext>
            </a:extLst>
          </p:cNvPr>
          <p:cNvSpPr txBox="1"/>
          <p:nvPr/>
        </p:nvSpPr>
        <p:spPr>
          <a:xfrm>
            <a:off x="1" y="-11865"/>
            <a:ext cx="12191999" cy="3108543"/>
          </a:xfrm>
          <a:prstGeom prst="rect">
            <a:avLst/>
          </a:prstGeom>
          <a:noFill/>
        </p:spPr>
        <p:txBody>
          <a:bodyPr wrap="square" rtlCol="0">
            <a:spAutoFit/>
          </a:bodyPr>
          <a:lstStyle/>
          <a:p>
            <a:pPr algn="ctr"/>
            <a:r>
              <a:rPr lang="en-US" sz="3200" b="1" dirty="0">
                <a:latin typeface="Papyrus" panose="020B0602040200020303" pitchFamily="34" charset="77"/>
              </a:rPr>
              <a:t>Dispersion</a:t>
            </a:r>
          </a:p>
          <a:p>
            <a:pPr algn="ctr"/>
            <a:endParaRPr lang="en-US" b="1" dirty="0">
              <a:latin typeface="Papyrus" panose="020B0602040200020303" pitchFamily="34" charset="77"/>
            </a:endParaRPr>
          </a:p>
          <a:p>
            <a:pPr algn="ctr"/>
            <a:r>
              <a:rPr lang="en-US" sz="3200" b="1" dirty="0">
                <a:latin typeface="Papyrus" panose="020B0602040200020303" pitchFamily="34" charset="77"/>
              </a:rPr>
              <a:t>We have a mathematical definition.</a:t>
            </a:r>
          </a:p>
          <a:p>
            <a:pPr algn="ctr"/>
            <a:endParaRPr lang="en-US" b="1" dirty="0">
              <a:latin typeface="Papyrus" panose="020B0602040200020303" pitchFamily="34" charset="77"/>
            </a:endParaRPr>
          </a:p>
          <a:p>
            <a:pPr algn="ctr"/>
            <a:r>
              <a:rPr lang="en-US" sz="3200" b="1" dirty="0">
                <a:latin typeface="Papyrus" panose="020B0602040200020303" pitchFamily="34" charset="77"/>
              </a:rPr>
              <a:t>We are now going to look at its strong, obvious effects on the seismogram and what we can learn from them</a:t>
            </a:r>
          </a:p>
          <a:p>
            <a:pPr algn="ctr"/>
            <a:endParaRPr lang="en-US" sz="3200" b="1" dirty="0">
              <a:latin typeface="Papyrus" panose="020B0602040200020303" pitchFamily="34" charset="77"/>
            </a:endParaRPr>
          </a:p>
        </p:txBody>
      </p:sp>
      <p:pic>
        <p:nvPicPr>
          <p:cNvPr id="1030" name="Picture 6" descr="How do you interpret Heisenberg's Uncertainty Principle for wave functions?  : r/askscience">
            <a:extLst>
              <a:ext uri="{FF2B5EF4-FFF2-40B4-BE49-F238E27FC236}">
                <a16:creationId xmlns:a16="http://schemas.microsoft.com/office/drawing/2014/main" id="{045A914F-6291-ABAF-2C86-84E57F7BC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613" y="3007428"/>
            <a:ext cx="4769922" cy="3577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states with a high position uncertainty (red) have a small momentum uncertainty (blue) and vice versa (bottom).">
            <a:extLst>
              <a:ext uri="{FF2B5EF4-FFF2-40B4-BE49-F238E27FC236}">
                <a16:creationId xmlns:a16="http://schemas.microsoft.com/office/drawing/2014/main" id="{F4005F25-8AE7-D83C-E226-DE9BC50DA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112" y="3323700"/>
            <a:ext cx="4945083" cy="3225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1B7075-2C39-A224-D487-4FDF8492CBA6}"/>
              </a:ext>
            </a:extLst>
          </p:cNvPr>
          <p:cNvSpPr txBox="1"/>
          <p:nvPr/>
        </p:nvSpPr>
        <p:spPr>
          <a:xfrm>
            <a:off x="7288481" y="6581001"/>
            <a:ext cx="6097978" cy="276999"/>
          </a:xfrm>
          <a:prstGeom prst="rect">
            <a:avLst/>
          </a:prstGeom>
          <a:noFill/>
        </p:spPr>
        <p:txBody>
          <a:bodyPr wrap="square">
            <a:spAutoFit/>
          </a:bodyPr>
          <a:lstStyle/>
          <a:p>
            <a:r>
              <a:rPr lang="en-US" sz="1200" dirty="0">
                <a:latin typeface="Papyrus" panose="020B0602040200020303" pitchFamily="34" charset="77"/>
              </a:rPr>
              <a:t>https://</a:t>
            </a:r>
            <a:r>
              <a:rPr lang="en-US" sz="1200" dirty="0" err="1">
                <a:latin typeface="Papyrus" panose="020B0602040200020303" pitchFamily="34" charset="77"/>
              </a:rPr>
              <a:t>brilliant.org</a:t>
            </a:r>
            <a:r>
              <a:rPr lang="en-US" sz="1200" dirty="0">
                <a:latin typeface="Papyrus" panose="020B0602040200020303" pitchFamily="34" charset="77"/>
              </a:rPr>
              <a:t>/wiki/</a:t>
            </a:r>
            <a:r>
              <a:rPr lang="en-US" sz="1200" dirty="0" err="1">
                <a:latin typeface="Papyrus" panose="020B0602040200020303" pitchFamily="34" charset="77"/>
              </a:rPr>
              <a:t>heisenberg</a:t>
            </a:r>
            <a:r>
              <a:rPr lang="en-US" sz="1200" dirty="0">
                <a:latin typeface="Papyrus" panose="020B0602040200020303" pitchFamily="34" charset="77"/>
              </a:rPr>
              <a:t>-uncertainty-principle/</a:t>
            </a:r>
          </a:p>
        </p:txBody>
      </p:sp>
      <p:sp>
        <p:nvSpPr>
          <p:cNvPr id="6" name="TextBox 5">
            <a:extLst>
              <a:ext uri="{FF2B5EF4-FFF2-40B4-BE49-F238E27FC236}">
                <a16:creationId xmlns:a16="http://schemas.microsoft.com/office/drawing/2014/main" id="{03D3C957-A982-3BA8-99BA-0D2E1A6A86CE}"/>
              </a:ext>
            </a:extLst>
          </p:cNvPr>
          <p:cNvSpPr txBox="1"/>
          <p:nvPr/>
        </p:nvSpPr>
        <p:spPr>
          <a:xfrm>
            <a:off x="950028" y="6396335"/>
            <a:ext cx="4607625" cy="461665"/>
          </a:xfrm>
          <a:prstGeom prst="rect">
            <a:avLst/>
          </a:prstGeom>
          <a:noFill/>
        </p:spPr>
        <p:txBody>
          <a:bodyPr wrap="square">
            <a:spAutoFit/>
          </a:bodyPr>
          <a:lstStyle/>
          <a:p>
            <a:r>
              <a:rPr lang="en-US" sz="1200" b="1" dirty="0">
                <a:latin typeface="Papyrus" panose="020B0602040200020303" pitchFamily="34" charset="77"/>
                <a:hlinkClick r:id="rId4"/>
              </a:rPr>
              <a:t>Reddit - How do you interpret Heisenberg's Uncertainty Principle for wave functions? : r/askscience</a:t>
            </a:r>
          </a:p>
        </p:txBody>
      </p:sp>
    </p:spTree>
    <p:extLst>
      <p:ext uri="{BB962C8B-B14F-4D97-AF65-F5344CB8AC3E}">
        <p14:creationId xmlns:p14="http://schemas.microsoft.com/office/powerpoint/2010/main" val="171067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73DBB-8F1B-B783-1B59-CD46173F68CA}"/>
              </a:ext>
            </a:extLst>
          </p:cNvPr>
          <p:cNvPicPr>
            <a:picLocks noChangeAspect="1"/>
          </p:cNvPicPr>
          <p:nvPr/>
        </p:nvPicPr>
        <p:blipFill>
          <a:blip r:embed="rId3"/>
          <a:stretch>
            <a:fillRect/>
          </a:stretch>
        </p:blipFill>
        <p:spPr>
          <a:xfrm>
            <a:off x="2193898" y="154379"/>
            <a:ext cx="10059275" cy="6472052"/>
          </a:xfrm>
          <a:prstGeom prst="rect">
            <a:avLst/>
          </a:prstGeom>
        </p:spPr>
      </p:pic>
      <p:sp>
        <p:nvSpPr>
          <p:cNvPr id="5" name="TextBox 4">
            <a:extLst>
              <a:ext uri="{FF2B5EF4-FFF2-40B4-BE49-F238E27FC236}">
                <a16:creationId xmlns:a16="http://schemas.microsoft.com/office/drawing/2014/main" id="{881E6B4C-8858-9981-9887-A8123E4D4553}"/>
              </a:ext>
            </a:extLst>
          </p:cNvPr>
          <p:cNvSpPr txBox="1"/>
          <p:nvPr/>
        </p:nvSpPr>
        <p:spPr>
          <a:xfrm>
            <a:off x="118755" y="415636"/>
            <a:ext cx="2220684" cy="6001643"/>
          </a:xfrm>
          <a:prstGeom prst="rect">
            <a:avLst/>
          </a:prstGeom>
          <a:noFill/>
        </p:spPr>
        <p:txBody>
          <a:bodyPr wrap="square" rtlCol="0">
            <a:spAutoFit/>
          </a:bodyPr>
          <a:lstStyle/>
          <a:p>
            <a:pPr algn="ctr"/>
            <a:r>
              <a:rPr lang="en-US" sz="3200" b="1" dirty="0">
                <a:latin typeface="Papyrus" panose="020B0602040200020303" pitchFamily="34" charset="77"/>
              </a:rPr>
              <a:t>Early (pre-plate tectonic) summary of surface wave dispersion data that still describes the global picture. </a:t>
            </a:r>
          </a:p>
        </p:txBody>
      </p:sp>
    </p:spTree>
    <p:extLst>
      <p:ext uri="{BB962C8B-B14F-4D97-AF65-F5344CB8AC3E}">
        <p14:creationId xmlns:p14="http://schemas.microsoft.com/office/powerpoint/2010/main" val="240948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5959C47E-9F51-4760-394A-8E3BDAD35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762" y="1213363"/>
            <a:ext cx="9144000" cy="5751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3DB5C-AAD7-08C6-957E-3C9FCAD35900}"/>
              </a:ext>
            </a:extLst>
          </p:cNvPr>
          <p:cNvSpPr txBox="1"/>
          <p:nvPr/>
        </p:nvSpPr>
        <p:spPr>
          <a:xfrm>
            <a:off x="0" y="159719"/>
            <a:ext cx="12192000" cy="1077218"/>
          </a:xfrm>
          <a:prstGeom prst="rect">
            <a:avLst/>
          </a:prstGeom>
          <a:noFill/>
        </p:spPr>
        <p:txBody>
          <a:bodyPr wrap="square">
            <a:spAutoFit/>
          </a:bodyPr>
          <a:lstStyle/>
          <a:p>
            <a:pPr algn="ctr"/>
            <a:r>
              <a:rPr lang="en-US" sz="3200" b="1" dirty="0">
                <a:latin typeface="Papyrus" panose="020B0602040200020303" pitchFamily="34" charset="77"/>
              </a:rPr>
              <a:t>The math of the frequency domain derivation of phase and group velocity.</a:t>
            </a:r>
          </a:p>
        </p:txBody>
      </p:sp>
      <p:sp>
        <p:nvSpPr>
          <p:cNvPr id="4" name="Rectangle 3">
            <a:extLst>
              <a:ext uri="{FF2B5EF4-FFF2-40B4-BE49-F238E27FC236}">
                <a16:creationId xmlns:a16="http://schemas.microsoft.com/office/drawing/2014/main" id="{360BC436-1A1F-1408-6D35-BFCDDB767D0D}"/>
              </a:ext>
            </a:extLst>
          </p:cNvPr>
          <p:cNvSpPr/>
          <p:nvPr/>
        </p:nvSpPr>
        <p:spPr>
          <a:xfrm>
            <a:off x="1900052" y="6246420"/>
            <a:ext cx="8977745" cy="6056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218231-9544-C98C-DDC2-AA35E5498CB4}"/>
              </a:ext>
            </a:extLst>
          </p:cNvPr>
          <p:cNvSpPr/>
          <p:nvPr/>
        </p:nvSpPr>
        <p:spPr>
          <a:xfrm>
            <a:off x="2052452" y="4285013"/>
            <a:ext cx="8977745" cy="6056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509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84AC6805-7C91-A684-356C-9D2425C4C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881" y="921080"/>
            <a:ext cx="9144000" cy="5372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8895CB-E80B-A73B-EFBA-19C3C95B5171}"/>
              </a:ext>
            </a:extLst>
          </p:cNvPr>
          <p:cNvSpPr/>
          <p:nvPr/>
        </p:nvSpPr>
        <p:spPr>
          <a:xfrm>
            <a:off x="1757548" y="1068780"/>
            <a:ext cx="9048998" cy="52251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089557-926B-D2EA-56CB-1DCCB9475F2D}"/>
              </a:ext>
            </a:extLst>
          </p:cNvPr>
          <p:cNvSpPr/>
          <p:nvPr/>
        </p:nvSpPr>
        <p:spPr>
          <a:xfrm>
            <a:off x="1826821" y="5638800"/>
            <a:ext cx="6295901" cy="56011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22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2997B56E-0EB7-E286-167A-71BAB2162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411" y="1"/>
            <a:ext cx="9144000" cy="5510213"/>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4201E25C-5507-60A2-1B7B-82605B24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211" y="5791200"/>
            <a:ext cx="4876800" cy="973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C7CAE6-F6FE-8476-1F65-88486526DB05}"/>
              </a:ext>
            </a:extLst>
          </p:cNvPr>
          <p:cNvSpPr/>
          <p:nvPr/>
        </p:nvSpPr>
        <p:spPr>
          <a:xfrm>
            <a:off x="4833252" y="5842660"/>
            <a:ext cx="4619502" cy="87877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0475FA-055A-D040-32C6-815ABF9671FE}"/>
              </a:ext>
            </a:extLst>
          </p:cNvPr>
          <p:cNvSpPr txBox="1"/>
          <p:nvPr/>
        </p:nvSpPr>
        <p:spPr>
          <a:xfrm>
            <a:off x="118754" y="106880"/>
            <a:ext cx="2861952" cy="6494085"/>
          </a:xfrm>
          <a:prstGeom prst="rect">
            <a:avLst/>
          </a:prstGeom>
          <a:noFill/>
        </p:spPr>
        <p:txBody>
          <a:bodyPr wrap="square" rtlCol="0">
            <a:spAutoFit/>
          </a:bodyPr>
          <a:lstStyle/>
          <a:p>
            <a:pPr algn="ctr"/>
            <a:r>
              <a:rPr lang="en-US" sz="3200" b="1" dirty="0">
                <a:latin typeface="Papyrus" panose="020B0602040200020303" pitchFamily="34" charset="77"/>
              </a:rPr>
              <a:t>The group velocity is usually easier to measure directly from the seismograms.</a:t>
            </a:r>
          </a:p>
          <a:p>
            <a:pPr algn="ctr"/>
            <a:endParaRPr lang="en-US" sz="3200" b="1" dirty="0">
              <a:latin typeface="Papyrus" panose="020B0602040200020303" pitchFamily="34" charset="77"/>
            </a:endParaRPr>
          </a:p>
          <a:p>
            <a:pPr algn="ctr"/>
            <a:r>
              <a:rPr lang="en-US" sz="3200" b="1" dirty="0">
                <a:latin typeface="Papyrus" panose="020B0602040200020303" pitchFamily="34" charset="77"/>
              </a:rPr>
              <a:t>The phase velocity is usually a bit harder to measure. </a:t>
            </a:r>
          </a:p>
        </p:txBody>
      </p:sp>
    </p:spTree>
    <p:extLst>
      <p:ext uri="{BB962C8B-B14F-4D97-AF65-F5344CB8AC3E}">
        <p14:creationId xmlns:p14="http://schemas.microsoft.com/office/powerpoint/2010/main" val="100582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553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21B68-509B-3F85-2209-83ABD59B1A79}"/>
              </a:ext>
            </a:extLst>
          </p:cNvPr>
          <p:cNvSpPr txBox="1"/>
          <p:nvPr/>
        </p:nvSpPr>
        <p:spPr>
          <a:xfrm>
            <a:off x="0" y="6113261"/>
            <a:ext cx="9063841" cy="369332"/>
          </a:xfrm>
          <a:prstGeom prst="rect">
            <a:avLst/>
          </a:prstGeom>
          <a:noFill/>
        </p:spPr>
        <p:txBody>
          <a:bodyPr wrap="square">
            <a:spAutoFit/>
          </a:bodyPr>
          <a:lstStyle/>
          <a:p>
            <a:r>
              <a:rPr lang="en-US" dirty="0"/>
              <a:t>https://</a:t>
            </a:r>
            <a:r>
              <a:rPr lang="en-US" dirty="0" err="1"/>
              <a:t>www.sciencedirect.com</a:t>
            </a:r>
            <a:r>
              <a:rPr lang="en-US" dirty="0"/>
              <a:t>/topics/earth-and-planetary-sciences/group-velocity</a:t>
            </a:r>
          </a:p>
        </p:txBody>
      </p:sp>
      <p:pic>
        <p:nvPicPr>
          <p:cNvPr id="5" name="Picture 4">
            <a:extLst>
              <a:ext uri="{FF2B5EF4-FFF2-40B4-BE49-F238E27FC236}">
                <a16:creationId xmlns:a16="http://schemas.microsoft.com/office/drawing/2014/main" id="{1B52CDFF-2FAA-2D4F-8AC3-4DF8037D89AD}"/>
              </a:ext>
            </a:extLst>
          </p:cNvPr>
          <p:cNvPicPr>
            <a:picLocks noChangeAspect="1"/>
          </p:cNvPicPr>
          <p:nvPr/>
        </p:nvPicPr>
        <p:blipFill>
          <a:blip r:embed="rId2"/>
          <a:stretch>
            <a:fillRect/>
          </a:stretch>
        </p:blipFill>
        <p:spPr>
          <a:xfrm>
            <a:off x="4114800" y="2743200"/>
            <a:ext cx="3962400" cy="1371600"/>
          </a:xfrm>
          <a:prstGeom prst="rect">
            <a:avLst/>
          </a:prstGeom>
        </p:spPr>
      </p:pic>
    </p:spTree>
    <p:extLst>
      <p:ext uri="{BB962C8B-B14F-4D97-AF65-F5344CB8AC3E}">
        <p14:creationId xmlns:p14="http://schemas.microsoft.com/office/powerpoint/2010/main" val="280463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0FBA3E3-1878-B300-9DFB-BD01FCB45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150" y="1231900"/>
            <a:ext cx="6235700" cy="439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821B68-509B-3F85-2209-83ABD59B1A79}"/>
              </a:ext>
            </a:extLst>
          </p:cNvPr>
          <p:cNvSpPr txBox="1"/>
          <p:nvPr/>
        </p:nvSpPr>
        <p:spPr>
          <a:xfrm>
            <a:off x="0" y="6113261"/>
            <a:ext cx="9063841" cy="369332"/>
          </a:xfrm>
          <a:prstGeom prst="rect">
            <a:avLst/>
          </a:prstGeom>
          <a:noFill/>
        </p:spPr>
        <p:txBody>
          <a:bodyPr wrap="square">
            <a:spAutoFit/>
          </a:bodyPr>
          <a:lstStyle/>
          <a:p>
            <a:r>
              <a:rPr lang="en-US" dirty="0"/>
              <a:t>https://</a:t>
            </a:r>
            <a:r>
              <a:rPr lang="en-US" dirty="0" err="1"/>
              <a:t>www.sciencedirect.com</a:t>
            </a:r>
            <a:r>
              <a:rPr lang="en-US" dirty="0"/>
              <a:t>/topics/earth-and-planetary-sciences/group-velocity</a:t>
            </a:r>
          </a:p>
        </p:txBody>
      </p:sp>
    </p:spTree>
    <p:extLst>
      <p:ext uri="{BB962C8B-B14F-4D97-AF65-F5344CB8AC3E}">
        <p14:creationId xmlns:p14="http://schemas.microsoft.com/office/powerpoint/2010/main" val="231759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57A933-8E17-B204-72B0-181009F42EB5}"/>
              </a:ext>
            </a:extLst>
          </p:cNvPr>
          <p:cNvPicPr>
            <a:picLocks noChangeAspect="1"/>
          </p:cNvPicPr>
          <p:nvPr/>
        </p:nvPicPr>
        <p:blipFill>
          <a:blip r:embed="rId2"/>
          <a:stretch>
            <a:fillRect/>
          </a:stretch>
        </p:blipFill>
        <p:spPr>
          <a:xfrm>
            <a:off x="5092700" y="2476500"/>
            <a:ext cx="2006600" cy="1905000"/>
          </a:xfrm>
          <a:prstGeom prst="rect">
            <a:avLst/>
          </a:prstGeom>
        </p:spPr>
      </p:pic>
      <p:sp>
        <p:nvSpPr>
          <p:cNvPr id="4" name="TextBox 3">
            <a:extLst>
              <a:ext uri="{FF2B5EF4-FFF2-40B4-BE49-F238E27FC236}">
                <a16:creationId xmlns:a16="http://schemas.microsoft.com/office/drawing/2014/main" id="{6A28C626-7399-790C-B222-ADA297D740F4}"/>
              </a:ext>
            </a:extLst>
          </p:cNvPr>
          <p:cNvSpPr txBox="1"/>
          <p:nvPr/>
        </p:nvSpPr>
        <p:spPr>
          <a:xfrm>
            <a:off x="0" y="6473525"/>
            <a:ext cx="12192000" cy="369332"/>
          </a:xfrm>
          <a:prstGeom prst="rect">
            <a:avLst/>
          </a:prstGeom>
          <a:noFill/>
        </p:spPr>
        <p:txBody>
          <a:bodyPr wrap="square">
            <a:spAutoFit/>
          </a:bodyPr>
          <a:lstStyle/>
          <a:p>
            <a:r>
              <a:rPr lang="en-US" dirty="0"/>
              <a:t>https://</a:t>
            </a:r>
            <a:r>
              <a:rPr lang="en-US" dirty="0" err="1"/>
              <a:t>ds.iris.edu</a:t>
            </a:r>
            <a:r>
              <a:rPr lang="en-US" dirty="0"/>
              <a:t>/media/workshop/2013/01/advanced-studies-institute-on-seismological-research/files/</a:t>
            </a:r>
            <a:r>
              <a:rPr lang="en-US" dirty="0" err="1"/>
              <a:t>Surface_Waves_ASI.pdf</a:t>
            </a:r>
            <a:endParaRPr lang="en-US" dirty="0"/>
          </a:p>
        </p:txBody>
      </p:sp>
    </p:spTree>
    <p:extLst>
      <p:ext uri="{BB962C8B-B14F-4D97-AF65-F5344CB8AC3E}">
        <p14:creationId xmlns:p14="http://schemas.microsoft.com/office/powerpoint/2010/main" val="4096913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22870</TotalTime>
  <Words>513</Words>
  <Application>Microsoft Macintosh PowerPoint</Application>
  <PresentationFormat>Widescreen</PresentationFormat>
  <Paragraphs>45</Paragraphs>
  <Slides>16</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Papyrus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89</cp:revision>
  <dcterms:created xsi:type="dcterms:W3CDTF">2023-09-07T02:11:30Z</dcterms:created>
  <dcterms:modified xsi:type="dcterms:W3CDTF">2023-11-10T22:40:38Z</dcterms:modified>
</cp:coreProperties>
</file>