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1609" r:id="rId2"/>
    <p:sldId id="273" r:id="rId3"/>
    <p:sldId id="1614" r:id="rId4"/>
    <p:sldId id="1628" r:id="rId5"/>
    <p:sldId id="275" r:id="rId6"/>
    <p:sldId id="1615" r:id="rId7"/>
    <p:sldId id="264" r:id="rId8"/>
    <p:sldId id="265" r:id="rId9"/>
    <p:sldId id="266" r:id="rId10"/>
    <p:sldId id="1629" r:id="rId11"/>
    <p:sldId id="1620" r:id="rId12"/>
    <p:sldId id="1621" r:id="rId13"/>
    <p:sldId id="1622" r:id="rId14"/>
    <p:sldId id="1623" r:id="rId15"/>
    <p:sldId id="267" r:id="rId16"/>
    <p:sldId id="1626" r:id="rId17"/>
    <p:sldId id="1624" r:id="rId18"/>
    <p:sldId id="1627" r:id="rId19"/>
    <p:sldId id="269" r:id="rId20"/>
    <p:sldId id="270" r:id="rId21"/>
    <p:sldId id="271" r:id="rId22"/>
    <p:sldId id="272" r:id="rId23"/>
    <p:sldId id="299" r:id="rId24"/>
    <p:sldId id="277" r:id="rId25"/>
    <p:sldId id="1631" r:id="rId26"/>
    <p:sldId id="297" r:id="rId27"/>
    <p:sldId id="298" r:id="rId28"/>
    <p:sldId id="2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16"/>
    <p:restoredTop sz="84626"/>
  </p:normalViewPr>
  <p:slideViewPr>
    <p:cSldViewPr snapToGrid="0">
      <p:cViewPr varScale="1">
        <p:scale>
          <a:sx n="107" d="100"/>
          <a:sy n="107" d="100"/>
        </p:scale>
        <p:origin x="576"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BEEBD-AFE1-8B4B-96E5-C1AEE5E8E983}"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1DDC3-A750-4747-9E66-9FF97804A3DD}" type="slidenum">
              <a:rPr lang="en-US" smtClean="0"/>
              <a:t>‹#›</a:t>
            </a:fld>
            <a:endParaRPr lang="en-US"/>
          </a:p>
        </p:txBody>
      </p:sp>
    </p:spTree>
    <p:extLst>
      <p:ext uri="{BB962C8B-B14F-4D97-AF65-F5344CB8AC3E}">
        <p14:creationId xmlns:p14="http://schemas.microsoft.com/office/powerpoint/2010/main" val="250080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1</a:t>
            </a:fld>
            <a:endParaRPr lang="en-US"/>
          </a:p>
        </p:txBody>
      </p:sp>
    </p:spTree>
    <p:extLst>
      <p:ext uri="{BB962C8B-B14F-4D97-AF65-F5344CB8AC3E}">
        <p14:creationId xmlns:p14="http://schemas.microsoft.com/office/powerpoint/2010/main" val="1893568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14</a:t>
            </a:fld>
            <a:endParaRPr lang="en-US"/>
          </a:p>
        </p:txBody>
      </p:sp>
    </p:spTree>
    <p:extLst>
      <p:ext uri="{BB962C8B-B14F-4D97-AF65-F5344CB8AC3E}">
        <p14:creationId xmlns:p14="http://schemas.microsoft.com/office/powerpoint/2010/main" val="294432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15</a:t>
            </a:fld>
            <a:endParaRPr lang="en-US"/>
          </a:p>
        </p:txBody>
      </p:sp>
    </p:spTree>
    <p:extLst>
      <p:ext uri="{BB962C8B-B14F-4D97-AF65-F5344CB8AC3E}">
        <p14:creationId xmlns:p14="http://schemas.microsoft.com/office/powerpoint/2010/main" val="1947020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moves at the group velocity</a:t>
            </a:r>
          </a:p>
        </p:txBody>
      </p:sp>
      <p:sp>
        <p:nvSpPr>
          <p:cNvPr id="4" name="Slide Number Placeholder 3"/>
          <p:cNvSpPr>
            <a:spLocks noGrp="1"/>
          </p:cNvSpPr>
          <p:nvPr>
            <p:ph type="sldNum" sz="quarter" idx="5"/>
          </p:nvPr>
        </p:nvSpPr>
        <p:spPr/>
        <p:txBody>
          <a:bodyPr/>
          <a:lstStyle/>
          <a:p>
            <a:fld id="{AF31DDC3-A750-4747-9E66-9FF97804A3DD}" type="slidenum">
              <a:rPr lang="en-US" smtClean="0"/>
              <a:t>16</a:t>
            </a:fld>
            <a:endParaRPr lang="en-US"/>
          </a:p>
        </p:txBody>
      </p:sp>
    </p:spTree>
    <p:extLst>
      <p:ext uri="{BB962C8B-B14F-4D97-AF65-F5344CB8AC3E}">
        <p14:creationId xmlns:p14="http://schemas.microsoft.com/office/powerpoint/2010/main" val="152817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17</a:t>
            </a:fld>
            <a:endParaRPr lang="en-US"/>
          </a:p>
        </p:txBody>
      </p:sp>
    </p:spTree>
    <p:extLst>
      <p:ext uri="{BB962C8B-B14F-4D97-AF65-F5344CB8AC3E}">
        <p14:creationId xmlns:p14="http://schemas.microsoft.com/office/powerpoint/2010/main" val="185687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18</a:t>
            </a:fld>
            <a:endParaRPr lang="en-US"/>
          </a:p>
        </p:txBody>
      </p:sp>
    </p:spTree>
    <p:extLst>
      <p:ext uri="{BB962C8B-B14F-4D97-AF65-F5344CB8AC3E}">
        <p14:creationId xmlns:p14="http://schemas.microsoft.com/office/powerpoint/2010/main" val="148127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one station (location known) and earthquake (location also known by other measurements)</a:t>
            </a:r>
            <a:r>
              <a:rPr lang="en-US" dirty="0" err="1"/>
              <a:t>i</a:t>
            </a:r>
            <a:r>
              <a:rPr lang="en-US" dirty="0"/>
              <a:t> can estimate the 2n  </a:t>
            </a:r>
            <a:r>
              <a:rPr lang="en-US" dirty="0">
                <a:latin typeface="Symbol" pitchFamily="2" charset="2"/>
              </a:rPr>
              <a:t>p</a:t>
            </a:r>
          </a:p>
        </p:txBody>
      </p:sp>
      <p:sp>
        <p:nvSpPr>
          <p:cNvPr id="4" name="Slide Number Placeholder 3"/>
          <p:cNvSpPr>
            <a:spLocks noGrp="1"/>
          </p:cNvSpPr>
          <p:nvPr>
            <p:ph type="sldNum" sz="quarter" idx="5"/>
          </p:nvPr>
        </p:nvSpPr>
        <p:spPr/>
        <p:txBody>
          <a:bodyPr/>
          <a:lstStyle/>
          <a:p>
            <a:fld id="{AF31DDC3-A750-4747-9E66-9FF97804A3DD}" type="slidenum">
              <a:rPr lang="en-US" smtClean="0"/>
              <a:t>22</a:t>
            </a:fld>
            <a:endParaRPr lang="en-US"/>
          </a:p>
        </p:txBody>
      </p:sp>
    </p:spTree>
    <p:extLst>
      <p:ext uri="{BB962C8B-B14F-4D97-AF65-F5344CB8AC3E}">
        <p14:creationId xmlns:p14="http://schemas.microsoft.com/office/powerpoint/2010/main" val="3230325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23</a:t>
            </a:fld>
            <a:endParaRPr lang="en-US"/>
          </a:p>
        </p:txBody>
      </p:sp>
    </p:spTree>
    <p:extLst>
      <p:ext uri="{BB962C8B-B14F-4D97-AF65-F5344CB8AC3E}">
        <p14:creationId xmlns:p14="http://schemas.microsoft.com/office/powerpoint/2010/main" val="1639677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Rayleigh waves, unlike Love waves, don't need layers. They see some "average" of the velocity over the depth that they sample (skin depth, distance into the half space that the "see"/penetrate) so they can sample structure that is not layered.</a:t>
            </a:r>
          </a:p>
        </p:txBody>
      </p:sp>
      <p:sp>
        <p:nvSpPr>
          <p:cNvPr id="4" name="Slide Number Placeholder 3"/>
          <p:cNvSpPr>
            <a:spLocks noGrp="1"/>
          </p:cNvSpPr>
          <p:nvPr>
            <p:ph type="sldNum" sz="quarter" idx="5"/>
          </p:nvPr>
        </p:nvSpPr>
        <p:spPr/>
        <p:txBody>
          <a:bodyPr/>
          <a:lstStyle/>
          <a:p>
            <a:fld id="{AF31DDC3-A750-4747-9E66-9FF97804A3DD}" type="slidenum">
              <a:rPr lang="en-US" smtClean="0"/>
              <a:t>24</a:t>
            </a:fld>
            <a:endParaRPr lang="en-US"/>
          </a:p>
        </p:txBody>
      </p:sp>
    </p:spTree>
    <p:extLst>
      <p:ext uri="{BB962C8B-B14F-4D97-AF65-F5344CB8AC3E}">
        <p14:creationId xmlns:p14="http://schemas.microsoft.com/office/powerpoint/2010/main" val="1534516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since the dispersion relation can be inverted for velocity structure (and infer temperature, and other properties) that these results indicate that continents and oceans have very different structures beneath them. Also, since parts of the dispersion curve are also related to properties like sediment thickness in the oceans and continents.</a:t>
            </a:r>
          </a:p>
          <a:p>
            <a:r>
              <a:rPr lang="en-US" dirty="0"/>
              <a:t>Plate tectonics gives an explanation for these observations and their interpretations.</a:t>
            </a:r>
          </a:p>
        </p:txBody>
      </p:sp>
      <p:sp>
        <p:nvSpPr>
          <p:cNvPr id="4" name="Slide Number Placeholder 3"/>
          <p:cNvSpPr>
            <a:spLocks noGrp="1"/>
          </p:cNvSpPr>
          <p:nvPr>
            <p:ph type="sldNum" sz="quarter" idx="5"/>
          </p:nvPr>
        </p:nvSpPr>
        <p:spPr/>
        <p:txBody>
          <a:bodyPr/>
          <a:lstStyle/>
          <a:p>
            <a:fld id="{AF31DDC3-A750-4747-9E66-9FF97804A3DD}" type="slidenum">
              <a:rPr lang="en-US" smtClean="0"/>
              <a:t>25</a:t>
            </a:fld>
            <a:endParaRPr lang="en-US"/>
          </a:p>
        </p:txBody>
      </p:sp>
    </p:spTree>
    <p:extLst>
      <p:ext uri="{BB962C8B-B14F-4D97-AF65-F5344CB8AC3E}">
        <p14:creationId xmlns:p14="http://schemas.microsoft.com/office/powerpoint/2010/main" val="1901847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Rayleigh waves are not dispersive in a homogeneous half space, they are in the earth where there are layers with velocity increasing with depth and they also get trapped as waveguide waves.</a:t>
            </a:r>
          </a:p>
        </p:txBody>
      </p:sp>
      <p:sp>
        <p:nvSpPr>
          <p:cNvPr id="4" name="Slide Number Placeholder 3"/>
          <p:cNvSpPr>
            <a:spLocks noGrp="1"/>
          </p:cNvSpPr>
          <p:nvPr>
            <p:ph type="sldNum" sz="quarter" idx="5"/>
          </p:nvPr>
        </p:nvSpPr>
        <p:spPr/>
        <p:txBody>
          <a:bodyPr/>
          <a:lstStyle/>
          <a:p>
            <a:fld id="{AF31DDC3-A750-4747-9E66-9FF97804A3DD}" type="slidenum">
              <a:rPr lang="en-US" smtClean="0"/>
              <a:t>2</a:t>
            </a:fld>
            <a:endParaRPr lang="en-US"/>
          </a:p>
        </p:txBody>
      </p:sp>
    </p:spTree>
    <p:extLst>
      <p:ext uri="{BB962C8B-B14F-4D97-AF65-F5344CB8AC3E}">
        <p14:creationId xmlns:p14="http://schemas.microsoft.com/office/powerpoint/2010/main" val="1235316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recordings are said to be naturally polarized</a:t>
            </a:r>
          </a:p>
        </p:txBody>
      </p:sp>
      <p:sp>
        <p:nvSpPr>
          <p:cNvPr id="4" name="Slide Number Placeholder 3"/>
          <p:cNvSpPr>
            <a:spLocks noGrp="1"/>
          </p:cNvSpPr>
          <p:nvPr>
            <p:ph type="sldNum" sz="quarter" idx="5"/>
          </p:nvPr>
        </p:nvSpPr>
        <p:spPr/>
        <p:txBody>
          <a:bodyPr/>
          <a:lstStyle/>
          <a:p>
            <a:fld id="{AF31DDC3-A750-4747-9E66-9FF97804A3DD}" type="slidenum">
              <a:rPr lang="en-US" smtClean="0"/>
              <a:t>3</a:t>
            </a:fld>
            <a:endParaRPr lang="en-US"/>
          </a:p>
        </p:txBody>
      </p:sp>
    </p:spTree>
    <p:extLst>
      <p:ext uri="{BB962C8B-B14F-4D97-AF65-F5344CB8AC3E}">
        <p14:creationId xmlns:p14="http://schemas.microsoft.com/office/powerpoint/2010/main" val="3722096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4</a:t>
            </a:fld>
            <a:endParaRPr lang="en-US"/>
          </a:p>
        </p:txBody>
      </p:sp>
    </p:spTree>
    <p:extLst>
      <p:ext uri="{BB962C8B-B14F-4D97-AF65-F5344CB8AC3E}">
        <p14:creationId xmlns:p14="http://schemas.microsoft.com/office/powerpoint/2010/main" val="3798900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Calclate</a:t>
            </a:r>
            <a:r>
              <a:rPr lang="en-US" dirty="0"/>
              <a:t> both sides of the equation as a function of period and find where the two equations are equal – this gives us the </a:t>
            </a:r>
            <a:r>
              <a:rPr lang="en-US" dirty="0" err="1"/>
              <a:t>Cx</a:t>
            </a:r>
            <a:r>
              <a:rPr lang="en-US" dirty="0"/>
              <a:t> for each n.</a:t>
            </a:r>
          </a:p>
          <a:p>
            <a:r>
              <a:rPr lang="en-US" dirty="0"/>
              <a:t>The restriction that </a:t>
            </a:r>
            <a:r>
              <a:rPr lang="en-US" dirty="0" err="1"/>
              <a:t>Cx</a:t>
            </a:r>
            <a:r>
              <a:rPr lang="en-US" dirty="0"/>
              <a:t> has to be real puts limits (layer velocity is lower limit, underlying half space is upper limit) on the allowed solution space</a:t>
            </a:r>
          </a:p>
        </p:txBody>
      </p:sp>
      <p:sp>
        <p:nvSpPr>
          <p:cNvPr id="4" name="Slide Number Placeholder 3"/>
          <p:cNvSpPr>
            <a:spLocks noGrp="1"/>
          </p:cNvSpPr>
          <p:nvPr>
            <p:ph type="sldNum" sz="quarter" idx="5"/>
          </p:nvPr>
        </p:nvSpPr>
        <p:spPr/>
        <p:txBody>
          <a:bodyPr/>
          <a:lstStyle/>
          <a:p>
            <a:fld id="{AF31DDC3-A750-4747-9E66-9FF97804A3DD}" type="slidenum">
              <a:rPr lang="en-US" smtClean="0"/>
              <a:t>7</a:t>
            </a:fld>
            <a:endParaRPr lang="en-US"/>
          </a:p>
        </p:txBody>
      </p:sp>
    </p:spTree>
    <p:extLst>
      <p:ext uri="{BB962C8B-B14F-4D97-AF65-F5344CB8AC3E}">
        <p14:creationId xmlns:p14="http://schemas.microsoft.com/office/powerpoint/2010/main" val="1000805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8</a:t>
            </a:fld>
            <a:endParaRPr lang="en-US"/>
          </a:p>
        </p:txBody>
      </p:sp>
    </p:spTree>
    <p:extLst>
      <p:ext uri="{BB962C8B-B14F-4D97-AF65-F5344CB8AC3E}">
        <p14:creationId xmlns:p14="http://schemas.microsoft.com/office/powerpoint/2010/main" val="2179155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ever been in a twin engine propeller plane and heard a wa-wa sound, that's due to the propellers rotating at slightly different speeds and the sound from them beats. You only notice it when the difference is small and you can hear the amplitude variation.</a:t>
            </a:r>
          </a:p>
        </p:txBody>
      </p:sp>
      <p:sp>
        <p:nvSpPr>
          <p:cNvPr id="4" name="Slide Number Placeholder 3"/>
          <p:cNvSpPr>
            <a:spLocks noGrp="1"/>
          </p:cNvSpPr>
          <p:nvPr>
            <p:ph type="sldNum" sz="quarter" idx="5"/>
          </p:nvPr>
        </p:nvSpPr>
        <p:spPr/>
        <p:txBody>
          <a:bodyPr/>
          <a:lstStyle/>
          <a:p>
            <a:fld id="{AF31DDC3-A750-4747-9E66-9FF97804A3DD}" type="slidenum">
              <a:rPr lang="en-US" smtClean="0"/>
              <a:t>11</a:t>
            </a:fld>
            <a:endParaRPr lang="en-US"/>
          </a:p>
        </p:txBody>
      </p:sp>
    </p:spTree>
    <p:extLst>
      <p:ext uri="{BB962C8B-B14F-4D97-AF65-F5344CB8AC3E}">
        <p14:creationId xmlns:p14="http://schemas.microsoft.com/office/powerpoint/2010/main" val="2836646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ever been in a twin engine propeller plane and heard a wa-wa sound, that's due to the propellers rotating at slightly different speeds and the sound from them beats. You only notice it when the difference is small and you can hear the amplitude variation.</a:t>
            </a:r>
          </a:p>
        </p:txBody>
      </p:sp>
      <p:sp>
        <p:nvSpPr>
          <p:cNvPr id="4" name="Slide Number Placeholder 3"/>
          <p:cNvSpPr>
            <a:spLocks noGrp="1"/>
          </p:cNvSpPr>
          <p:nvPr>
            <p:ph type="sldNum" sz="quarter" idx="5"/>
          </p:nvPr>
        </p:nvSpPr>
        <p:spPr/>
        <p:txBody>
          <a:bodyPr/>
          <a:lstStyle/>
          <a:p>
            <a:fld id="{AF31DDC3-A750-4747-9E66-9FF97804A3DD}" type="slidenum">
              <a:rPr lang="en-US" smtClean="0"/>
              <a:t>12</a:t>
            </a:fld>
            <a:endParaRPr lang="en-US"/>
          </a:p>
        </p:txBody>
      </p:sp>
    </p:spTree>
    <p:extLst>
      <p:ext uri="{BB962C8B-B14F-4D97-AF65-F5344CB8AC3E}">
        <p14:creationId xmlns:p14="http://schemas.microsoft.com/office/powerpoint/2010/main" val="341376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take the FT I get 2 peaks, one for each of the 2 frequencies I'm adding (the blue and red signals), I don't get a peak at frequencies of the "envelope" (dashed, which is a sine wave and has a single frequency but represents the envelope not an actual signal) and the "inside" signal (heavy line, which as a constant time between zero crossings BUT IS NOT A SINE WAVE AND DOES NOT HAVE A SINGLE PEAK) </a:t>
            </a:r>
          </a:p>
        </p:txBody>
      </p:sp>
      <p:sp>
        <p:nvSpPr>
          <p:cNvPr id="4" name="Slide Number Placeholder 3"/>
          <p:cNvSpPr>
            <a:spLocks noGrp="1"/>
          </p:cNvSpPr>
          <p:nvPr>
            <p:ph type="sldNum" sz="quarter" idx="5"/>
          </p:nvPr>
        </p:nvSpPr>
        <p:spPr/>
        <p:txBody>
          <a:bodyPr/>
          <a:lstStyle/>
          <a:p>
            <a:fld id="{AF31DDC3-A750-4747-9E66-9FF97804A3DD}" type="slidenum">
              <a:rPr lang="en-US" smtClean="0"/>
              <a:t>13</a:t>
            </a:fld>
            <a:endParaRPr lang="en-US"/>
          </a:p>
        </p:txBody>
      </p:sp>
    </p:spTree>
    <p:extLst>
      <p:ext uri="{BB962C8B-B14F-4D97-AF65-F5344CB8AC3E}">
        <p14:creationId xmlns:p14="http://schemas.microsoft.com/office/powerpoint/2010/main" val="3359484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B110-DDA6-1EE3-5B8E-C1827AAA34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D86F3-E606-5392-FB7B-8256C8362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DAA581-9C1F-A962-67DF-1CD2D996BD57}"/>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10213188-07F9-98DA-485A-DF5B500B9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96FF8-A318-D1C3-0C02-29AFA235F70F}"/>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20072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36CA-88A7-41BF-1D70-2C555327D8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06DD8-8A28-3665-7DA2-C7F15605BE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6D617-566B-E345-1811-251869E82FA3}"/>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44AB8042-0006-23BE-16A2-6ABF065CA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20FE5-4885-E802-9C9F-5C31277F14FB}"/>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156578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398D25-F5E6-B294-6608-4B75D61CF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275A86-CDD6-6FFD-8314-1A85994D7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28C18-B1CB-465C-4D86-89591D83DA32}"/>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77DF0B64-2F30-1C8F-C81E-BA6E52CEF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E891E-64F8-3619-8BC0-EBFAE4B40D8A}"/>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60915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B17DA-FF90-928B-6F35-AB05832498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E9A45-B0C8-5AB1-43E0-CD89846C2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B6482-73CB-39D7-1B00-77D06025E072}"/>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4AAB1BB3-FC3B-EB09-1437-F598B36D3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9DFDF-AD15-2F94-897D-432059B1AD15}"/>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14450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E084D-37DC-9980-A039-5E778C5AAB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F6616-EA83-02AA-240A-F6495D604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78C531-03EB-FC25-D83F-084D641CE43A}"/>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E7DABB40-A282-310A-34A1-59BFCE286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2EA21-614D-596F-02E9-07BCFAB97260}"/>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745075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46D4-F1AD-A801-E6D3-E946737A4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2AB31A-4D09-5539-9C6E-0A760BE609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4B8FDC-26EF-1084-B54F-125EF9873E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CED24F-C729-C62B-BA7A-E51CE54E76FF}"/>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6" name="Footer Placeholder 5">
            <a:extLst>
              <a:ext uri="{FF2B5EF4-FFF2-40B4-BE49-F238E27FC236}">
                <a16:creationId xmlns:a16="http://schemas.microsoft.com/office/drawing/2014/main" id="{B3B40536-2F6E-830D-6174-AD2030767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849B6-3FDE-0F99-79B5-3F56BA4AE7C1}"/>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06370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208B-EF2C-E1E1-41FE-EA98F55954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E6AF4E-6C95-3F6C-7189-C3B8852C3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6825ED-511B-8393-C67D-D9F2BDC9C4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9F9181-0995-311E-9325-F9C67335E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1C1AD-E820-6190-1FA0-A7F5E49076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AB9C5-DC2D-5386-FFE3-07DF67A9642A}"/>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8" name="Footer Placeholder 7">
            <a:extLst>
              <a:ext uri="{FF2B5EF4-FFF2-40B4-BE49-F238E27FC236}">
                <a16:creationId xmlns:a16="http://schemas.microsoft.com/office/drawing/2014/main" id="{7F261CEA-D5E3-B847-5E3F-5EF58656F8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54A3F5-73D8-EE9A-88DE-6C07E8144C29}"/>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450381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078A9-CEB7-C223-A2B6-02D5A260A1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77774D-0B2A-4897-3977-07EF38F22AF0}"/>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4" name="Footer Placeholder 3">
            <a:extLst>
              <a:ext uri="{FF2B5EF4-FFF2-40B4-BE49-F238E27FC236}">
                <a16:creationId xmlns:a16="http://schemas.microsoft.com/office/drawing/2014/main" id="{52D28F66-8CCC-2CE0-98DD-25929BB16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D4B1D4-E9CF-20C1-5D40-CF59244EF53B}"/>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09378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F2836-DB91-4B8E-6DAF-A32B59F5014A}"/>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3" name="Footer Placeholder 2">
            <a:extLst>
              <a:ext uri="{FF2B5EF4-FFF2-40B4-BE49-F238E27FC236}">
                <a16:creationId xmlns:a16="http://schemas.microsoft.com/office/drawing/2014/main" id="{C1048CD3-018B-F0C8-9825-6E392BDA83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CA250B-E392-53E7-9E21-DDEF59EEFA58}"/>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65327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4EF6-AE43-7602-7982-281ABEC248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EF82F9-C64B-50DE-85DD-96BDAEE3E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E0C34E-1A28-322C-F0CE-E5E14A02F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0A282-E535-9F63-A002-2B94F2EF7FA0}"/>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6" name="Footer Placeholder 5">
            <a:extLst>
              <a:ext uri="{FF2B5EF4-FFF2-40B4-BE49-F238E27FC236}">
                <a16:creationId xmlns:a16="http://schemas.microsoft.com/office/drawing/2014/main" id="{762586B6-814B-2B15-7587-32BCCC444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EE306-5DE0-220B-9C7E-27F42D434722}"/>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95119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D803-83B0-F0F5-6041-B1D41B55E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EE364E-D412-BB26-F88B-7280BA2F4C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4A6655-4872-F946-BA0C-EA7AE9328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E9F95-959B-7CA4-F828-C3B2C8BDE9A8}"/>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6" name="Footer Placeholder 5">
            <a:extLst>
              <a:ext uri="{FF2B5EF4-FFF2-40B4-BE49-F238E27FC236}">
                <a16:creationId xmlns:a16="http://schemas.microsoft.com/office/drawing/2014/main" id="{188AD2C7-17F6-6F0E-3D6F-0B8FC9FD00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9251F-46F0-0CED-1D99-F65F494E0801}"/>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499282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D6B5AD-7B7A-0C4F-A817-249F7EAAC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1A591-80B9-C71A-23A1-982DB32BD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E0630-E885-5D98-D506-4E152424B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FC851914-245A-35CD-C0F5-911AE49604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58E762-096E-D00A-D886-5656961654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4D864-2CA3-874E-97C0-F62E52ABFA80}" type="slidenum">
              <a:rPr lang="en-US" smtClean="0"/>
              <a:t>‹#›</a:t>
            </a:fld>
            <a:endParaRPr lang="en-US"/>
          </a:p>
        </p:txBody>
      </p:sp>
    </p:spTree>
    <p:extLst>
      <p:ext uri="{BB962C8B-B14F-4D97-AF65-F5344CB8AC3E}">
        <p14:creationId xmlns:p14="http://schemas.microsoft.com/office/powerpoint/2010/main" val="2020450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7001D7-BB75-14A8-59AB-10C7DF1E89F7}"/>
              </a:ext>
            </a:extLst>
          </p:cNvPr>
          <p:cNvSpPr txBox="1"/>
          <p:nvPr/>
        </p:nvSpPr>
        <p:spPr>
          <a:xfrm>
            <a:off x="0" y="76201"/>
            <a:ext cx="12192000" cy="6909584"/>
          </a:xfrm>
          <a:prstGeom prst="rect">
            <a:avLst/>
          </a:prstGeom>
          <a:noFill/>
        </p:spPr>
        <p:txBody>
          <a:bodyPr wrap="square">
            <a:spAutoFit/>
          </a:bodyPr>
          <a:lstStyle/>
          <a:p>
            <a:pPr algn="ctr" eaLnBrk="1" hangingPunct="1">
              <a:spcBef>
                <a:spcPct val="50000"/>
              </a:spcBef>
              <a:buClrTx/>
              <a:buSzTx/>
              <a:buFontTx/>
              <a:buNone/>
            </a:pPr>
            <a:r>
              <a:rPr lang="en-US" sz="3200" b="1" dirty="0">
                <a:latin typeface="Papyrus" panose="020B0602040200020303" pitchFamily="34" charset="77"/>
                <a:cs typeface="Arial" panose="020B0604020202020204" pitchFamily="34" charset="0"/>
              </a:rPr>
              <a:t>Global Seismology                     </a:t>
            </a:r>
            <a:r>
              <a:rPr lang="en-US" altLang="en-US" sz="3200" b="1" dirty="0">
                <a:latin typeface="Papyrus" panose="020B0602040200020303" pitchFamily="34" charset="77"/>
                <a:cs typeface="Arial" panose="020B0604020202020204" pitchFamily="34" charset="0"/>
              </a:rPr>
              <a:t>CERI-8105</a:t>
            </a:r>
          </a:p>
          <a:p>
            <a:pPr algn="ctr" eaLnBrk="1" hangingPunct="1">
              <a:spcBef>
                <a:spcPct val="50000"/>
              </a:spcBef>
              <a:buClrTx/>
              <a:buSzTx/>
              <a:buFontTx/>
              <a:buNone/>
            </a:pPr>
            <a:r>
              <a:rPr lang="en-US" altLang="en-US" sz="3200" b="1" u="sng" dirty="0">
                <a:latin typeface="Papyrus" panose="020B0602040200020303" pitchFamily="34" charset="77"/>
                <a:cs typeface="Arial" panose="020B0604020202020204" pitchFamily="34" charset="0"/>
              </a:rPr>
              <a:t>Tu-Th</a:t>
            </a:r>
            <a:r>
              <a:rPr lang="en-US" altLang="en-US" sz="3200" b="1" dirty="0">
                <a:latin typeface="Papyrus" panose="020B0602040200020303" pitchFamily="34" charset="77"/>
                <a:cs typeface="Arial" panose="020B0604020202020204" pitchFamily="34" charset="0"/>
              </a:rPr>
              <a:t>                 </a:t>
            </a:r>
            <a:r>
              <a:rPr lang="en-US" altLang="en-US" sz="3200" b="1" u="sng" dirty="0">
                <a:latin typeface="Papyrus" panose="020B0602040200020303" pitchFamily="34" charset="77"/>
                <a:cs typeface="Arial" panose="020B0604020202020204" pitchFamily="34" charset="0"/>
              </a:rPr>
              <a:t>1:15-2:40 pm</a:t>
            </a:r>
          </a:p>
          <a:p>
            <a:pPr algn="ctr" eaLnBrk="1" hangingPunct="1">
              <a:spcBef>
                <a:spcPct val="50000"/>
              </a:spcBef>
              <a:buFont typeface="Wingdings 2" pitchFamily="2" charset="2"/>
              <a:buNone/>
            </a:pPr>
            <a:r>
              <a:rPr lang="en-US" altLang="en-US" sz="3200" b="1" dirty="0">
                <a:latin typeface="Papyrus" panose="020B0602040200020303" pitchFamily="34" charset="77"/>
                <a:cs typeface="Arial" panose="020B0604020202020204" pitchFamily="34" charset="0"/>
              </a:rPr>
              <a:t>Lab - 3892 Central Ave. </a:t>
            </a:r>
            <a:r>
              <a:rPr lang="en-US" altLang="en-US" sz="2800" b="1" dirty="0">
                <a:latin typeface="Papyrus" panose="020B0602040200020303" pitchFamily="34" charset="77"/>
                <a:cs typeface="Arial" panose="020B0604020202020204" pitchFamily="34" charset="0"/>
              </a:rPr>
              <a:t>(Long building) </a:t>
            </a:r>
            <a:r>
              <a:rPr lang="en-US" altLang="en-US" sz="3200" b="1" dirty="0">
                <a:latin typeface="Papyrus" panose="020B0602040200020303" pitchFamily="34" charset="77"/>
                <a:cs typeface="Arial" panose="020B0604020202020204" pitchFamily="34" charset="0"/>
              </a:rPr>
              <a:t>, Room 110</a:t>
            </a:r>
          </a:p>
          <a:p>
            <a:pPr algn="ctr">
              <a:spcBef>
                <a:spcPct val="50000"/>
              </a:spcBef>
            </a:pPr>
            <a:r>
              <a:rPr lang="en-US" altLang="en-US" sz="3200" b="1" dirty="0">
                <a:latin typeface="Papyrus" panose="020B0602040200020303" pitchFamily="34" charset="77"/>
                <a:cs typeface="Arial" panose="020B0604020202020204" pitchFamily="34" charset="0"/>
              </a:rPr>
              <a:t>-----------------------------------------------</a:t>
            </a:r>
          </a:p>
          <a:p>
            <a:pPr algn="ctr">
              <a:spcBef>
                <a:spcPct val="50000"/>
              </a:spcBef>
            </a:pPr>
            <a:r>
              <a:rPr lang="en-US" altLang="en-US" sz="3200" b="1" dirty="0">
                <a:latin typeface="Papyrus" panose="020B0602040200020303" pitchFamily="34" charset="77"/>
                <a:cs typeface="Arial" panose="020B0604020202020204" pitchFamily="34" charset="0"/>
              </a:rPr>
              <a:t>Bob Smalley</a:t>
            </a:r>
          </a:p>
          <a:p>
            <a:pPr algn="ctr">
              <a:spcBef>
                <a:spcPct val="50000"/>
              </a:spcBef>
            </a:pPr>
            <a:r>
              <a:rPr lang="en-US" altLang="en-US" sz="3200" b="1" dirty="0">
                <a:latin typeface="Papyrus" panose="020B0602040200020303" pitchFamily="34" charset="77"/>
                <a:cs typeface="Arial" panose="020B0604020202020204" pitchFamily="34" charset="0"/>
              </a:rPr>
              <a:t>Office: 3892 Central Ave, Room 103, 678-4929</a:t>
            </a:r>
          </a:p>
          <a:p>
            <a:pPr algn="ctr">
              <a:spcBef>
                <a:spcPct val="50000"/>
              </a:spcBef>
            </a:pPr>
            <a:r>
              <a:rPr lang="en-US" altLang="en-US" sz="3200" b="1" dirty="0">
                <a:latin typeface="Papyrus" panose="020B0602040200020303" pitchFamily="34" charset="77"/>
                <a:cs typeface="Arial" panose="020B0604020202020204" pitchFamily="34" charset="0"/>
              </a:rPr>
              <a:t>Office Hours – when I’m in my office.</a:t>
            </a:r>
          </a:p>
          <a:p>
            <a:pPr algn="ctr">
              <a:spcBef>
                <a:spcPct val="50000"/>
              </a:spcBef>
              <a:buClrTx/>
              <a:buSzTx/>
            </a:pPr>
            <a:r>
              <a:rPr lang="en-US" altLang="en-US" b="1" dirty="0">
                <a:latin typeface="Papyrus" panose="020B0602040200020303" pitchFamily="34" charset="77"/>
                <a:cs typeface="Arial" panose="020B0604020202020204" pitchFamily="34" charset="0"/>
              </a:rPr>
              <a:t>http://</a:t>
            </a:r>
            <a:r>
              <a:rPr lang="en-US" altLang="en-US" b="1" dirty="0" err="1">
                <a:latin typeface="Papyrus" panose="020B0602040200020303" pitchFamily="34" charset="77"/>
                <a:cs typeface="Arial" panose="020B0604020202020204" pitchFamily="34" charset="0"/>
              </a:rPr>
              <a:t>www.ceri.memphis.edu</a:t>
            </a:r>
            <a:r>
              <a:rPr lang="en-US" altLang="en-US" b="1" dirty="0">
                <a:latin typeface="Papyrus" panose="020B0602040200020303" pitchFamily="34" charset="77"/>
                <a:cs typeface="Arial" panose="020B0604020202020204" pitchFamily="34" charset="0"/>
              </a:rPr>
              <a:t>/people/</a:t>
            </a:r>
            <a:r>
              <a:rPr lang="en-US" altLang="en-US" b="1" dirty="0" err="1">
                <a:latin typeface="Papyrus" panose="020B0602040200020303" pitchFamily="34" charset="77"/>
                <a:cs typeface="Arial" panose="020B0604020202020204" pitchFamily="34" charset="0"/>
              </a:rPr>
              <a:t>smalley</a:t>
            </a:r>
            <a:r>
              <a:rPr lang="en-US" altLang="en-US" b="1" dirty="0">
                <a:latin typeface="Papyrus" panose="020B0602040200020303" pitchFamily="34" charset="77"/>
                <a:cs typeface="Arial" panose="020B0604020202020204" pitchFamily="34" charset="0"/>
              </a:rPr>
              <a:t>/CERI8105_GlobalSeismology.html</a:t>
            </a:r>
          </a:p>
          <a:p>
            <a:pPr algn="ctr">
              <a:spcBef>
                <a:spcPct val="50000"/>
              </a:spcBef>
              <a:buClrTx/>
              <a:buSzTx/>
            </a:pPr>
            <a:endParaRPr lang="en-US" altLang="en-US" sz="3200" b="1" dirty="0">
              <a:latin typeface="Papyrus" panose="020B0602040200020303" pitchFamily="34" charset="77"/>
              <a:cs typeface="Arial" panose="020B0604020202020204" pitchFamily="34" charset="0"/>
            </a:endParaRPr>
          </a:p>
          <a:p>
            <a:pPr algn="ctr">
              <a:spcBef>
                <a:spcPct val="50000"/>
              </a:spcBef>
              <a:buClrTx/>
              <a:buSzTx/>
            </a:pPr>
            <a:r>
              <a:rPr lang="en-US" altLang="en-US" sz="3200" b="1" dirty="0">
                <a:latin typeface="Papyrus" panose="020B0602040200020303" pitchFamily="34" charset="77"/>
                <a:cs typeface="Arial" panose="020B0604020202020204" pitchFamily="34" charset="0"/>
              </a:rPr>
              <a:t>Tue., Nov 2, 2023                                          Meeting 19</a:t>
            </a:r>
          </a:p>
        </p:txBody>
      </p:sp>
    </p:spTree>
    <p:extLst>
      <p:ext uri="{BB962C8B-B14F-4D97-AF65-F5344CB8AC3E}">
        <p14:creationId xmlns:p14="http://schemas.microsoft.com/office/powerpoint/2010/main" val="2417052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0D189-BA8F-EDCE-B149-A49B6B59C634}"/>
              </a:ext>
            </a:extLst>
          </p:cNvPr>
          <p:cNvSpPr txBox="1"/>
          <p:nvPr/>
        </p:nvSpPr>
        <p:spPr>
          <a:xfrm>
            <a:off x="0" y="969484"/>
            <a:ext cx="12192000" cy="1569660"/>
          </a:xfrm>
          <a:prstGeom prst="rect">
            <a:avLst/>
          </a:prstGeom>
          <a:noFill/>
        </p:spPr>
        <p:txBody>
          <a:bodyPr wrap="square" rtlCol="0">
            <a:spAutoFit/>
          </a:bodyPr>
          <a:lstStyle/>
          <a:p>
            <a:pPr algn="ctr"/>
            <a:r>
              <a:rPr lang="en-US" sz="3200" b="1" dirty="0">
                <a:latin typeface="Papyrus" panose="020B0602040200020303" pitchFamily="34" charset="77"/>
              </a:rPr>
              <a:t>We are now going to look in detail what happens to signals composed of a range of frequencies and also different velocities.</a:t>
            </a:r>
          </a:p>
        </p:txBody>
      </p:sp>
    </p:spTree>
    <p:extLst>
      <p:ext uri="{BB962C8B-B14F-4D97-AF65-F5344CB8AC3E}">
        <p14:creationId xmlns:p14="http://schemas.microsoft.com/office/powerpoint/2010/main" val="2464930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641CF342-5DD5-9590-7309-6039A63DE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40" y="36041"/>
            <a:ext cx="67437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BC264C3E-A0F6-09D3-56E2-1B36BF105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40" y="1870340"/>
            <a:ext cx="6743700" cy="2171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128E87-60C3-5A0F-1B77-D0C8C439504C}"/>
              </a:ext>
            </a:extLst>
          </p:cNvPr>
          <p:cNvSpPr txBox="1"/>
          <p:nvPr/>
        </p:nvSpPr>
        <p:spPr>
          <a:xfrm>
            <a:off x="7362702" y="11882"/>
            <a:ext cx="4655128" cy="7048083"/>
          </a:xfrm>
          <a:prstGeom prst="rect">
            <a:avLst/>
          </a:prstGeom>
          <a:noFill/>
        </p:spPr>
        <p:txBody>
          <a:bodyPr wrap="square" rtlCol="0">
            <a:spAutoFit/>
          </a:bodyPr>
          <a:lstStyle/>
          <a:p>
            <a:pPr algn="ctr"/>
            <a:r>
              <a:rPr lang="en-US" sz="3200" b="1" dirty="0">
                <a:latin typeface="Papyrus" panose="020B0602040200020303" pitchFamily="34" charset="77"/>
              </a:rPr>
              <a:t>First we have to look a bit at what happens when you add traveling waves with same speed but slightly different frequencies (so we are working in the Fourier/Frequency domain)</a:t>
            </a:r>
          </a:p>
          <a:p>
            <a:pPr algn="ctr"/>
            <a:endParaRPr lang="en-US" b="1" dirty="0">
              <a:latin typeface="Papyrus" panose="020B0602040200020303" pitchFamily="34" charset="77"/>
            </a:endParaRPr>
          </a:p>
          <a:p>
            <a:pPr algn="ctr"/>
            <a:r>
              <a:rPr lang="en-US" sz="3200" b="1" dirty="0">
                <a:latin typeface="Papyrus" panose="020B0602040200020303" pitchFamily="34" charset="77"/>
              </a:rPr>
              <a:t>Top is 300 </a:t>
            </a:r>
            <a:r>
              <a:rPr lang="en-US" sz="3200" b="1" dirty="0" err="1">
                <a:latin typeface="Papyrus" panose="020B0602040200020303" pitchFamily="34" charset="77"/>
              </a:rPr>
              <a:t>hz</a:t>
            </a:r>
            <a:r>
              <a:rPr lang="en-US" sz="3200" b="1" dirty="0">
                <a:latin typeface="Papyrus" panose="020B0602040200020303" pitchFamily="34" charset="77"/>
              </a:rPr>
              <a:t>, middle 303 is </a:t>
            </a:r>
            <a:r>
              <a:rPr lang="en-US" sz="3200" b="1" dirty="0" err="1">
                <a:latin typeface="Papyrus" panose="020B0602040200020303" pitchFamily="34" charset="77"/>
              </a:rPr>
              <a:t>hz</a:t>
            </a:r>
            <a:r>
              <a:rPr lang="en-US" sz="3200" b="1" dirty="0">
                <a:latin typeface="Papyrus" panose="020B0602040200020303" pitchFamily="34" charset="77"/>
              </a:rPr>
              <a:t>,</a:t>
            </a:r>
          </a:p>
          <a:p>
            <a:pPr algn="ctr"/>
            <a:r>
              <a:rPr lang="en-US" sz="3200" b="1" dirty="0">
                <a:latin typeface="Papyrus" panose="020B0602040200020303" pitchFamily="34" charset="77"/>
              </a:rPr>
              <a:t>Sum at bottom</a:t>
            </a:r>
          </a:p>
          <a:p>
            <a:pPr algn="ctr"/>
            <a:endParaRPr lang="en-US" b="1" dirty="0">
              <a:latin typeface="Papyrus" panose="020B0602040200020303" pitchFamily="34" charset="77"/>
            </a:endParaRPr>
          </a:p>
          <a:p>
            <a:pPr algn="ctr"/>
            <a:r>
              <a:rPr lang="en-US" sz="3200" b="1" dirty="0">
                <a:latin typeface="Papyrus" panose="020B0602040200020303" pitchFamily="34" charset="77"/>
              </a:rPr>
              <a:t>We get "beats"</a:t>
            </a:r>
          </a:p>
        </p:txBody>
      </p:sp>
      <p:sp>
        <p:nvSpPr>
          <p:cNvPr id="4" name="TextBox 3">
            <a:extLst>
              <a:ext uri="{FF2B5EF4-FFF2-40B4-BE49-F238E27FC236}">
                <a16:creationId xmlns:a16="http://schemas.microsoft.com/office/drawing/2014/main" id="{F9BE1CA9-A0A0-59A5-4EA6-5509FA8766D8}"/>
              </a:ext>
            </a:extLst>
          </p:cNvPr>
          <p:cNvSpPr txBox="1"/>
          <p:nvPr/>
        </p:nvSpPr>
        <p:spPr>
          <a:xfrm>
            <a:off x="795867" y="6431802"/>
            <a:ext cx="6129866" cy="276999"/>
          </a:xfrm>
          <a:prstGeom prst="rect">
            <a:avLst/>
          </a:prstGeom>
          <a:noFill/>
        </p:spPr>
        <p:txBody>
          <a:bodyPr wrap="square">
            <a:spAutoFit/>
          </a:bodyPr>
          <a:lstStyle/>
          <a:p>
            <a:r>
              <a:rPr lang="en-US" sz="1200" dirty="0"/>
              <a:t>https://</a:t>
            </a:r>
            <a:r>
              <a:rPr lang="en-US" sz="1200" dirty="0" err="1"/>
              <a:t>resource.isvr.soton.ac.uk</a:t>
            </a:r>
            <a:r>
              <a:rPr lang="en-US" sz="1200" dirty="0"/>
              <a:t>/</a:t>
            </a:r>
            <a:r>
              <a:rPr lang="en-US" sz="1200" dirty="0" err="1"/>
              <a:t>spcg</a:t>
            </a:r>
            <a:r>
              <a:rPr lang="en-US" sz="1200" dirty="0"/>
              <a:t>/tutorial/tutorial/</a:t>
            </a:r>
            <a:r>
              <a:rPr lang="en-US" sz="1200" dirty="0" err="1"/>
              <a:t>Tutorial_files</a:t>
            </a:r>
            <a:r>
              <a:rPr lang="en-US" sz="1200" dirty="0"/>
              <a:t>/Web-hearing-</a:t>
            </a:r>
            <a:r>
              <a:rPr lang="en-US" sz="1200" dirty="0" err="1"/>
              <a:t>beats.htm</a:t>
            </a:r>
            <a:endParaRPr lang="en-US" sz="1200" dirty="0"/>
          </a:p>
        </p:txBody>
      </p:sp>
      <p:pic>
        <p:nvPicPr>
          <p:cNvPr id="5" name="Picture 2">
            <a:extLst>
              <a:ext uri="{FF2B5EF4-FFF2-40B4-BE49-F238E27FC236}">
                <a16:creationId xmlns:a16="http://schemas.microsoft.com/office/drawing/2014/main" id="{8901D95F-0C38-5849-24F9-F6556D785E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640" y="3733176"/>
            <a:ext cx="6743700" cy="214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81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49EBE05-8108-FE3F-6ADC-75358E000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2" y="2438393"/>
            <a:ext cx="7387167" cy="4100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F7BC63-01DA-4F29-00E7-0307F5566CAE}"/>
              </a:ext>
            </a:extLst>
          </p:cNvPr>
          <p:cNvSpPr txBox="1"/>
          <p:nvPr/>
        </p:nvSpPr>
        <p:spPr>
          <a:xfrm>
            <a:off x="795867" y="6410867"/>
            <a:ext cx="6096000" cy="369332"/>
          </a:xfrm>
          <a:prstGeom prst="rect">
            <a:avLst/>
          </a:prstGeom>
          <a:noFill/>
        </p:spPr>
        <p:txBody>
          <a:bodyPr wrap="square">
            <a:spAutoFit/>
          </a:bodyPr>
          <a:lstStyle/>
          <a:p>
            <a:r>
              <a:rPr lang="en-US" dirty="0"/>
              <a:t>http://</a:t>
            </a:r>
            <a:r>
              <a:rPr lang="en-US" dirty="0" err="1"/>
              <a:t>hyperphysics.phy-astr.gsu.edu</a:t>
            </a:r>
            <a:r>
              <a:rPr lang="en-US" dirty="0"/>
              <a:t>/</a:t>
            </a:r>
            <a:r>
              <a:rPr lang="en-US" dirty="0" err="1"/>
              <a:t>hbase</a:t>
            </a:r>
            <a:r>
              <a:rPr lang="en-US" dirty="0"/>
              <a:t>/Sound/</a:t>
            </a:r>
            <a:r>
              <a:rPr lang="en-US" dirty="0" err="1"/>
              <a:t>beat.html</a:t>
            </a:r>
            <a:endParaRPr lang="en-US" dirty="0"/>
          </a:p>
        </p:txBody>
      </p:sp>
      <p:sp>
        <p:nvSpPr>
          <p:cNvPr id="5" name="TextBox 4">
            <a:extLst>
              <a:ext uri="{FF2B5EF4-FFF2-40B4-BE49-F238E27FC236}">
                <a16:creationId xmlns:a16="http://schemas.microsoft.com/office/drawing/2014/main" id="{997281FB-C22A-5BB9-A67C-648152E9E665}"/>
              </a:ext>
            </a:extLst>
          </p:cNvPr>
          <p:cNvSpPr txBox="1"/>
          <p:nvPr/>
        </p:nvSpPr>
        <p:spPr>
          <a:xfrm>
            <a:off x="0" y="79620"/>
            <a:ext cx="12192000" cy="1354217"/>
          </a:xfrm>
          <a:prstGeom prst="rect">
            <a:avLst/>
          </a:prstGeom>
          <a:noFill/>
        </p:spPr>
        <p:txBody>
          <a:bodyPr wrap="square" rtlCol="0">
            <a:spAutoFit/>
          </a:bodyPr>
          <a:lstStyle/>
          <a:p>
            <a:pPr algn="ctr"/>
            <a:r>
              <a:rPr lang="en-US" sz="3200" b="1" dirty="0">
                <a:latin typeface="Papyrus" panose="020B0602040200020303" pitchFamily="34" charset="77"/>
              </a:rPr>
              <a:t>From High School trig we get</a:t>
            </a:r>
          </a:p>
          <a:p>
            <a:pPr algn="ctr"/>
            <a:endParaRPr lang="en-US" b="1" dirty="0">
              <a:latin typeface="Papyrus" panose="020B0602040200020303" pitchFamily="34" charset="77"/>
            </a:endParaRPr>
          </a:p>
          <a:p>
            <a:pPr algn="ctr"/>
            <a:r>
              <a:rPr lang="en-US" sz="3200" b="1" dirty="0">
                <a:latin typeface="Papyrus" panose="020B0602040200020303" pitchFamily="34" charset="77"/>
              </a:rPr>
              <a:t>Sin A + Sin B = 2 sin [½ (A + B)] cos [½ (A - B)]</a:t>
            </a:r>
          </a:p>
        </p:txBody>
      </p:sp>
      <p:cxnSp>
        <p:nvCxnSpPr>
          <p:cNvPr id="8" name="Straight Arrow Connector 7">
            <a:extLst>
              <a:ext uri="{FF2B5EF4-FFF2-40B4-BE49-F238E27FC236}">
                <a16:creationId xmlns:a16="http://schemas.microsoft.com/office/drawing/2014/main" id="{7DE63DE3-5FE7-2222-41B0-D1DBAA13D903}"/>
              </a:ext>
            </a:extLst>
          </p:cNvPr>
          <p:cNvCxnSpPr>
            <a:cxnSpLocks/>
          </p:cNvCxnSpPr>
          <p:nvPr/>
        </p:nvCxnSpPr>
        <p:spPr>
          <a:xfrm flipH="1">
            <a:off x="5949108" y="4453467"/>
            <a:ext cx="1738625" cy="30582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9ECF79-7EAA-BD20-3FE4-E1FFDEA67557}"/>
              </a:ext>
            </a:extLst>
          </p:cNvPr>
          <p:cNvCxnSpPr>
            <a:cxnSpLocks/>
          </p:cNvCxnSpPr>
          <p:nvPr/>
        </p:nvCxnSpPr>
        <p:spPr>
          <a:xfrm flipH="1">
            <a:off x="5144877" y="1893882"/>
            <a:ext cx="83239" cy="301964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E7D7BE6-04F2-F46E-FCE0-7B5771AEA9D4}"/>
              </a:ext>
            </a:extLst>
          </p:cNvPr>
          <p:cNvSpPr txBox="1"/>
          <p:nvPr/>
        </p:nvSpPr>
        <p:spPr>
          <a:xfrm>
            <a:off x="135466" y="1517135"/>
            <a:ext cx="6096000" cy="584775"/>
          </a:xfrm>
          <a:prstGeom prst="rect">
            <a:avLst/>
          </a:prstGeom>
          <a:noFill/>
        </p:spPr>
        <p:txBody>
          <a:bodyPr wrap="square">
            <a:spAutoFit/>
          </a:bodyPr>
          <a:lstStyle/>
          <a:p>
            <a:r>
              <a:rPr lang="en-US" sz="3200" b="1" dirty="0">
                <a:latin typeface="Papyrus" panose="020B0602040200020303" pitchFamily="34" charset="77"/>
              </a:rPr>
              <a:t>inside frequency is the average</a:t>
            </a:r>
            <a:endParaRPr lang="en-US" sz="3200" dirty="0"/>
          </a:p>
        </p:txBody>
      </p:sp>
      <p:sp>
        <p:nvSpPr>
          <p:cNvPr id="26" name="TextBox 25">
            <a:extLst>
              <a:ext uri="{FF2B5EF4-FFF2-40B4-BE49-F238E27FC236}">
                <a16:creationId xmlns:a16="http://schemas.microsoft.com/office/drawing/2014/main" id="{3F7D8969-44B4-0327-6314-E19CA7167F03}"/>
              </a:ext>
            </a:extLst>
          </p:cNvPr>
          <p:cNvSpPr txBox="1"/>
          <p:nvPr/>
        </p:nvSpPr>
        <p:spPr>
          <a:xfrm>
            <a:off x="7535333" y="4412734"/>
            <a:ext cx="3979334" cy="1569660"/>
          </a:xfrm>
          <a:prstGeom prst="rect">
            <a:avLst/>
          </a:prstGeom>
          <a:noFill/>
        </p:spPr>
        <p:txBody>
          <a:bodyPr wrap="square">
            <a:spAutoFit/>
          </a:bodyPr>
          <a:lstStyle/>
          <a:p>
            <a:pPr algn="ctr"/>
            <a:r>
              <a:rPr lang="en-US" sz="3200" b="1" dirty="0">
                <a:latin typeface="Papyrus" panose="020B0602040200020303" pitchFamily="34" charset="77"/>
              </a:rPr>
              <a:t>Envelope frequency is half the difference</a:t>
            </a:r>
          </a:p>
        </p:txBody>
      </p:sp>
      <p:cxnSp>
        <p:nvCxnSpPr>
          <p:cNvPr id="30" name="Straight Arrow Connector 29">
            <a:extLst>
              <a:ext uri="{FF2B5EF4-FFF2-40B4-BE49-F238E27FC236}">
                <a16:creationId xmlns:a16="http://schemas.microsoft.com/office/drawing/2014/main" id="{EFE5A602-7876-1500-8E3A-A564F04E6DDF}"/>
              </a:ext>
            </a:extLst>
          </p:cNvPr>
          <p:cNvCxnSpPr>
            <a:cxnSpLocks/>
          </p:cNvCxnSpPr>
          <p:nvPr/>
        </p:nvCxnSpPr>
        <p:spPr>
          <a:xfrm flipV="1">
            <a:off x="7653867" y="1371600"/>
            <a:ext cx="1608666" cy="308186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DDD2E71-0B8B-D655-79A3-3A8A05389C85}"/>
              </a:ext>
            </a:extLst>
          </p:cNvPr>
          <p:cNvCxnSpPr>
            <a:cxnSpLocks/>
          </p:cNvCxnSpPr>
          <p:nvPr/>
        </p:nvCxnSpPr>
        <p:spPr>
          <a:xfrm flipV="1">
            <a:off x="5215467" y="1354667"/>
            <a:ext cx="677333" cy="3048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206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49EBE05-8108-FE3F-6ADC-75358E000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4" y="2438393"/>
            <a:ext cx="7387167" cy="4100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F7BC63-01DA-4F29-00E7-0307F5566CAE}"/>
              </a:ext>
            </a:extLst>
          </p:cNvPr>
          <p:cNvSpPr txBox="1"/>
          <p:nvPr/>
        </p:nvSpPr>
        <p:spPr>
          <a:xfrm>
            <a:off x="795867" y="6410867"/>
            <a:ext cx="6096000" cy="369332"/>
          </a:xfrm>
          <a:prstGeom prst="rect">
            <a:avLst/>
          </a:prstGeom>
          <a:noFill/>
        </p:spPr>
        <p:txBody>
          <a:bodyPr wrap="square">
            <a:spAutoFit/>
          </a:bodyPr>
          <a:lstStyle/>
          <a:p>
            <a:r>
              <a:rPr lang="en-US" dirty="0"/>
              <a:t>http://</a:t>
            </a:r>
            <a:r>
              <a:rPr lang="en-US" dirty="0" err="1"/>
              <a:t>hyperphysics.phy-astr.gsu.edu</a:t>
            </a:r>
            <a:r>
              <a:rPr lang="en-US" dirty="0"/>
              <a:t>/</a:t>
            </a:r>
            <a:r>
              <a:rPr lang="en-US" dirty="0" err="1"/>
              <a:t>hbase</a:t>
            </a:r>
            <a:r>
              <a:rPr lang="en-US" dirty="0"/>
              <a:t>/Sound/</a:t>
            </a:r>
            <a:r>
              <a:rPr lang="en-US" dirty="0" err="1"/>
              <a:t>beat.html</a:t>
            </a:r>
            <a:endParaRPr lang="en-US" dirty="0"/>
          </a:p>
        </p:txBody>
      </p:sp>
      <p:sp>
        <p:nvSpPr>
          <p:cNvPr id="5" name="TextBox 4">
            <a:extLst>
              <a:ext uri="{FF2B5EF4-FFF2-40B4-BE49-F238E27FC236}">
                <a16:creationId xmlns:a16="http://schemas.microsoft.com/office/drawing/2014/main" id="{997281FB-C22A-5BB9-A67C-648152E9E665}"/>
              </a:ext>
            </a:extLst>
          </p:cNvPr>
          <p:cNvSpPr txBox="1"/>
          <p:nvPr/>
        </p:nvSpPr>
        <p:spPr>
          <a:xfrm>
            <a:off x="0" y="79620"/>
            <a:ext cx="12192000" cy="2339102"/>
          </a:xfrm>
          <a:prstGeom prst="rect">
            <a:avLst/>
          </a:prstGeom>
          <a:noFill/>
        </p:spPr>
        <p:txBody>
          <a:bodyPr wrap="square" rtlCol="0">
            <a:spAutoFit/>
          </a:bodyPr>
          <a:lstStyle/>
          <a:p>
            <a:pPr algn="ctr"/>
            <a:r>
              <a:rPr lang="en-US" sz="3200" b="1" dirty="0">
                <a:latin typeface="Papyrus" panose="020B0602040200020303" pitchFamily="34" charset="77"/>
              </a:rPr>
              <a:t>The frequencies you "hear" are called "</a:t>
            </a:r>
            <a:r>
              <a:rPr lang="en-US" sz="3200" b="1" u="sng" dirty="0">
                <a:latin typeface="Papyrus" panose="020B0602040200020303" pitchFamily="34" charset="77"/>
              </a:rPr>
              <a:t>subjective tones</a:t>
            </a:r>
            <a:r>
              <a:rPr lang="en-US" sz="3200" b="1" dirty="0">
                <a:latin typeface="Papyrus" panose="020B0602040200020303" pitchFamily="34" charset="77"/>
              </a:rPr>
              <a:t>" as they don't really exist.</a:t>
            </a:r>
          </a:p>
          <a:p>
            <a:pPr algn="ctr"/>
            <a:endParaRPr lang="en-US" b="1" dirty="0">
              <a:latin typeface="Papyrus" panose="020B0602040200020303" pitchFamily="34" charset="77"/>
            </a:endParaRPr>
          </a:p>
          <a:p>
            <a:pPr algn="ctr"/>
            <a:r>
              <a:rPr lang="en-US" sz="3200" b="1" dirty="0">
                <a:latin typeface="Papyrus" panose="020B0602040200020303" pitchFamily="34" charset="77"/>
              </a:rPr>
              <a:t>To see this, take the Fourier transform of sin(</a:t>
            </a:r>
            <a:r>
              <a:rPr lang="en-US" sz="3200" b="1" dirty="0" err="1">
                <a:latin typeface="Papyrus" panose="020B0602040200020303" pitchFamily="34" charset="77"/>
              </a:rPr>
              <a:t>wt</a:t>
            </a:r>
            <a:r>
              <a:rPr lang="en-US" sz="3200" b="1" dirty="0">
                <a:latin typeface="Papyrus" panose="020B0602040200020303" pitchFamily="34" charset="77"/>
              </a:rPr>
              <a:t>)+sin((</a:t>
            </a:r>
            <a:r>
              <a:rPr lang="en-US" sz="3200" b="1" dirty="0" err="1">
                <a:latin typeface="Papyrus" panose="020B0602040200020303" pitchFamily="34" charset="77"/>
              </a:rPr>
              <a:t>w+dw</a:t>
            </a:r>
            <a:r>
              <a:rPr lang="en-US" sz="3200" b="1" dirty="0">
                <a:latin typeface="Papyrus" panose="020B0602040200020303" pitchFamily="34" charset="77"/>
              </a:rPr>
              <a:t>)t) where where </a:t>
            </a:r>
            <a:r>
              <a:rPr lang="en-US" sz="3200" b="1" dirty="0" err="1">
                <a:latin typeface="Papyrus" panose="020B0602040200020303" pitchFamily="34" charset="77"/>
              </a:rPr>
              <a:t>dw</a:t>
            </a:r>
            <a:r>
              <a:rPr lang="en-US" sz="3200" b="1" dirty="0">
                <a:latin typeface="Papyrus" panose="020B0602040200020303" pitchFamily="34" charset="77"/>
              </a:rPr>
              <a:t> is &lt;&lt; w. </a:t>
            </a:r>
          </a:p>
        </p:txBody>
      </p:sp>
    </p:spTree>
    <p:extLst>
      <p:ext uri="{BB962C8B-B14F-4D97-AF65-F5344CB8AC3E}">
        <p14:creationId xmlns:p14="http://schemas.microsoft.com/office/powerpoint/2010/main" val="1878950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49EBE05-8108-FE3F-6ADC-75358E000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4" y="2438393"/>
            <a:ext cx="7387167" cy="4100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F7BC63-01DA-4F29-00E7-0307F5566CAE}"/>
              </a:ext>
            </a:extLst>
          </p:cNvPr>
          <p:cNvSpPr txBox="1"/>
          <p:nvPr/>
        </p:nvSpPr>
        <p:spPr>
          <a:xfrm>
            <a:off x="795867" y="6410867"/>
            <a:ext cx="6096000" cy="369332"/>
          </a:xfrm>
          <a:prstGeom prst="rect">
            <a:avLst/>
          </a:prstGeom>
          <a:noFill/>
        </p:spPr>
        <p:txBody>
          <a:bodyPr wrap="square">
            <a:spAutoFit/>
          </a:bodyPr>
          <a:lstStyle/>
          <a:p>
            <a:r>
              <a:rPr lang="en-US" dirty="0"/>
              <a:t>http://</a:t>
            </a:r>
            <a:r>
              <a:rPr lang="en-US" dirty="0" err="1"/>
              <a:t>hyperphysics.phy-astr.gsu.edu</a:t>
            </a:r>
            <a:r>
              <a:rPr lang="en-US" dirty="0"/>
              <a:t>/</a:t>
            </a:r>
            <a:r>
              <a:rPr lang="en-US" dirty="0" err="1"/>
              <a:t>hbase</a:t>
            </a:r>
            <a:r>
              <a:rPr lang="en-US" dirty="0"/>
              <a:t>/Sound/</a:t>
            </a:r>
            <a:r>
              <a:rPr lang="en-US" dirty="0" err="1"/>
              <a:t>beat.html</a:t>
            </a:r>
            <a:endParaRPr lang="en-US" dirty="0"/>
          </a:p>
        </p:txBody>
      </p:sp>
      <p:sp>
        <p:nvSpPr>
          <p:cNvPr id="2" name="TextBox 1">
            <a:extLst>
              <a:ext uri="{FF2B5EF4-FFF2-40B4-BE49-F238E27FC236}">
                <a16:creationId xmlns:a16="http://schemas.microsoft.com/office/drawing/2014/main" id="{C7429BF8-F6BC-5992-382C-7533E43F2419}"/>
              </a:ext>
            </a:extLst>
          </p:cNvPr>
          <p:cNvSpPr txBox="1"/>
          <p:nvPr/>
        </p:nvSpPr>
        <p:spPr>
          <a:xfrm>
            <a:off x="0" y="77801"/>
            <a:ext cx="12192000" cy="1846659"/>
          </a:xfrm>
          <a:prstGeom prst="rect">
            <a:avLst/>
          </a:prstGeom>
          <a:noFill/>
        </p:spPr>
        <p:txBody>
          <a:bodyPr wrap="square">
            <a:spAutoFit/>
          </a:bodyPr>
          <a:lstStyle/>
          <a:p>
            <a:pPr algn="ctr"/>
            <a:r>
              <a:rPr lang="en-US" sz="3200" b="1" dirty="0">
                <a:latin typeface="Papyrus" panose="020B0602040200020303" pitchFamily="34" charset="77"/>
              </a:rPr>
              <a:t>Sin A + Sin B = 2 sin [½ (A + B)] cos [½ (A - B)]</a:t>
            </a:r>
          </a:p>
          <a:p>
            <a:pPr algn="ctr"/>
            <a:endParaRPr lang="en-US" b="1" dirty="0">
              <a:latin typeface="Papyrus" panose="020B0602040200020303" pitchFamily="34" charset="77"/>
            </a:endParaRPr>
          </a:p>
          <a:p>
            <a:pPr algn="ctr"/>
            <a:r>
              <a:rPr lang="en-US" sz="3200" b="1" dirty="0">
                <a:latin typeface="Papyrus" panose="020B0602040200020303" pitchFamily="34" charset="77"/>
              </a:rPr>
              <a:t>Notice we are ADDING on the LHS and MULTIPLYING on the RHS.</a:t>
            </a:r>
            <a:endParaRPr lang="en-US" sz="3200" dirty="0"/>
          </a:p>
        </p:txBody>
      </p:sp>
      <p:sp>
        <p:nvSpPr>
          <p:cNvPr id="9" name="TextBox 8">
            <a:extLst>
              <a:ext uri="{FF2B5EF4-FFF2-40B4-BE49-F238E27FC236}">
                <a16:creationId xmlns:a16="http://schemas.microsoft.com/office/drawing/2014/main" id="{6A4A5E47-823D-445B-19CE-4C363A58E5CD}"/>
              </a:ext>
            </a:extLst>
          </p:cNvPr>
          <p:cNvSpPr txBox="1"/>
          <p:nvPr/>
        </p:nvSpPr>
        <p:spPr>
          <a:xfrm>
            <a:off x="7094863" y="1596330"/>
            <a:ext cx="5056742" cy="4801314"/>
          </a:xfrm>
          <a:prstGeom prst="rect">
            <a:avLst/>
          </a:prstGeom>
          <a:noFill/>
        </p:spPr>
        <p:txBody>
          <a:bodyPr wrap="square">
            <a:spAutoFit/>
          </a:bodyPr>
          <a:lstStyle/>
          <a:p>
            <a:pPr algn="ctr"/>
            <a:r>
              <a:rPr lang="en-US" sz="3200" b="1" dirty="0">
                <a:latin typeface="Papyrus" panose="020B0602040200020303" pitchFamily="34" charset="77"/>
              </a:rPr>
              <a:t>Sound/seismic waves when received by the ear/seismometer are ADDING the waves (they are linear systems, multiplication is not a linear system).</a:t>
            </a:r>
          </a:p>
          <a:p>
            <a:pPr algn="ctr"/>
            <a:endParaRPr lang="en-US" b="1" dirty="0">
              <a:latin typeface="Papyrus" panose="020B0602040200020303" pitchFamily="34" charset="77"/>
            </a:endParaRPr>
          </a:p>
          <a:p>
            <a:pPr algn="ctr"/>
            <a:r>
              <a:rPr lang="en-US" sz="3200" b="1" dirty="0">
                <a:latin typeface="Papyrus" panose="020B0602040200020303" pitchFamily="34" charset="77"/>
              </a:rPr>
              <a:t>That's why the tones you hear are "</a:t>
            </a:r>
            <a:r>
              <a:rPr lang="en-US" sz="3200" b="1" dirty="0" err="1">
                <a:latin typeface="Papyrus" panose="020B0602040200020303" pitchFamily="34" charset="77"/>
              </a:rPr>
              <a:t>sujbective</a:t>
            </a:r>
            <a:r>
              <a:rPr lang="en-US" sz="3200" b="1" dirty="0">
                <a:latin typeface="Papyrus" panose="020B0602040200020303" pitchFamily="34" charset="77"/>
              </a:rPr>
              <a:t>"</a:t>
            </a:r>
            <a:endParaRPr lang="en-US" sz="3200" dirty="0"/>
          </a:p>
        </p:txBody>
      </p:sp>
    </p:spTree>
    <p:extLst>
      <p:ext uri="{BB962C8B-B14F-4D97-AF65-F5344CB8AC3E}">
        <p14:creationId xmlns:p14="http://schemas.microsoft.com/office/powerpoint/2010/main" val="4063123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6EB324D2-B787-829E-6520-2154C842A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639" y="0"/>
            <a:ext cx="4492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a:extLst>
              <a:ext uri="{FF2B5EF4-FFF2-40B4-BE49-F238E27FC236}">
                <a16:creationId xmlns:a16="http://schemas.microsoft.com/office/drawing/2014/main" id="{7B129495-8D73-F37C-3812-9C9907D3E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3" y="863590"/>
            <a:ext cx="4572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AEAC13-83DF-1316-EC59-478B74319AF8}"/>
              </a:ext>
            </a:extLst>
          </p:cNvPr>
          <p:cNvSpPr txBox="1"/>
          <p:nvPr/>
        </p:nvSpPr>
        <p:spPr>
          <a:xfrm>
            <a:off x="0" y="0"/>
            <a:ext cx="7921127" cy="1077218"/>
          </a:xfrm>
          <a:prstGeom prst="rect">
            <a:avLst/>
          </a:prstGeom>
          <a:noFill/>
        </p:spPr>
        <p:txBody>
          <a:bodyPr wrap="square">
            <a:spAutoFit/>
          </a:bodyPr>
          <a:lstStyle/>
          <a:p>
            <a:r>
              <a:rPr lang="en-US" sz="3200" b="1" dirty="0">
                <a:latin typeface="Papyrus" panose="020B0602040200020303" pitchFamily="34" charset="77"/>
              </a:rPr>
              <a:t>Now we will do the same analysis where the two waves travel at different speeds.</a:t>
            </a:r>
          </a:p>
        </p:txBody>
      </p:sp>
      <p:sp>
        <p:nvSpPr>
          <p:cNvPr id="4" name="Rectangle 3">
            <a:extLst>
              <a:ext uri="{FF2B5EF4-FFF2-40B4-BE49-F238E27FC236}">
                <a16:creationId xmlns:a16="http://schemas.microsoft.com/office/drawing/2014/main" id="{4DFBB87F-7793-B563-2EA9-A1BCA8F784F9}"/>
              </a:ext>
            </a:extLst>
          </p:cNvPr>
          <p:cNvSpPr/>
          <p:nvPr/>
        </p:nvSpPr>
        <p:spPr>
          <a:xfrm>
            <a:off x="674036" y="4538949"/>
            <a:ext cx="2666082" cy="308473"/>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4A8935-D09D-1F44-BB4A-77C43F4CAD6D}"/>
              </a:ext>
            </a:extLst>
          </p:cNvPr>
          <p:cNvSpPr txBox="1"/>
          <p:nvPr/>
        </p:nvSpPr>
        <p:spPr>
          <a:xfrm>
            <a:off x="4037612" y="2129278"/>
            <a:ext cx="3669474" cy="3539430"/>
          </a:xfrm>
          <a:prstGeom prst="rect">
            <a:avLst/>
          </a:prstGeom>
          <a:noFill/>
        </p:spPr>
        <p:txBody>
          <a:bodyPr wrap="square" rtlCol="0">
            <a:spAutoFit/>
          </a:bodyPr>
          <a:lstStyle/>
          <a:p>
            <a:r>
              <a:rPr lang="en-US" sz="3200" b="1" dirty="0">
                <a:latin typeface="Papyrus" panose="020B0602040200020303" pitchFamily="34" charset="77"/>
              </a:rPr>
              <a:t>We can </a:t>
            </a:r>
            <a:r>
              <a:rPr lang="en-US" sz="3200" b="1" u="sng" dirty="0">
                <a:latin typeface="Papyrus" panose="020B0602040200020303" pitchFamily="34" charset="77"/>
              </a:rPr>
              <a:t>think</a:t>
            </a:r>
            <a:r>
              <a:rPr lang="en-US" sz="3200" b="1" dirty="0">
                <a:latin typeface="Papyrus" panose="020B0602040200020303" pitchFamily="34" charset="77"/>
              </a:rPr>
              <a:t> of this as the </a:t>
            </a:r>
            <a:r>
              <a:rPr lang="en-US" sz="3200" b="1" u="sng" dirty="0">
                <a:latin typeface="Papyrus" panose="020B0602040200020303" pitchFamily="34" charset="77"/>
              </a:rPr>
              <a:t>product</a:t>
            </a:r>
            <a:r>
              <a:rPr lang="en-US" sz="3200" b="1" dirty="0">
                <a:latin typeface="Papyrus" panose="020B0602040200020303" pitchFamily="34" charset="77"/>
              </a:rPr>
              <a:t> of two waves, one with a velocity of </a:t>
            </a:r>
            <a:r>
              <a:rPr lang="en-US" sz="3200" b="1" dirty="0">
                <a:latin typeface="Symbol" pitchFamily="2" charset="2"/>
              </a:rPr>
              <a:t>w</a:t>
            </a:r>
            <a:r>
              <a:rPr lang="en-US" sz="3200" b="1" dirty="0">
                <a:latin typeface="Papyrus" panose="020B0602040200020303" pitchFamily="34" charset="77"/>
              </a:rPr>
              <a:t>/</a:t>
            </a:r>
            <a:r>
              <a:rPr lang="en-US" sz="3200" b="1" dirty="0">
                <a:latin typeface="Symbol" pitchFamily="2" charset="2"/>
              </a:rPr>
              <a:t>k</a:t>
            </a:r>
            <a:r>
              <a:rPr lang="en-US" sz="3200" b="1" dirty="0">
                <a:latin typeface="Papyrus" panose="020B0602040200020303" pitchFamily="34" charset="77"/>
              </a:rPr>
              <a:t> and one with a velocity of </a:t>
            </a:r>
            <a:r>
              <a:rPr lang="en-US" sz="3200" b="1" dirty="0" err="1">
                <a:latin typeface="Symbol" pitchFamily="2" charset="2"/>
              </a:rPr>
              <a:t>dw</a:t>
            </a:r>
            <a:r>
              <a:rPr lang="en-US" sz="3200" b="1" dirty="0">
                <a:latin typeface="Papyrus" panose="020B0602040200020303" pitchFamily="34" charset="77"/>
              </a:rPr>
              <a:t>/</a:t>
            </a:r>
            <a:r>
              <a:rPr lang="en-US" sz="3200" b="1" dirty="0">
                <a:latin typeface="Symbol" pitchFamily="2" charset="2"/>
              </a:rPr>
              <a:t>dk</a:t>
            </a:r>
            <a:r>
              <a:rPr lang="en-US" sz="3200" b="1" dirty="0">
                <a:latin typeface="Papyrus" panose="020B0602040200020303" pitchFamily="34" charset="77"/>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6EB324D2-B787-829E-6520-2154C842A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639" y="0"/>
            <a:ext cx="4492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a:extLst>
              <a:ext uri="{FF2B5EF4-FFF2-40B4-BE49-F238E27FC236}">
                <a16:creationId xmlns:a16="http://schemas.microsoft.com/office/drawing/2014/main" id="{7B129495-8D73-F37C-3812-9C9907D3E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 y="914400"/>
            <a:ext cx="4572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FBB87F-7793-B563-2EA9-A1BCA8F784F9}"/>
              </a:ext>
            </a:extLst>
          </p:cNvPr>
          <p:cNvSpPr/>
          <p:nvPr/>
        </p:nvSpPr>
        <p:spPr>
          <a:xfrm>
            <a:off x="658726" y="4538949"/>
            <a:ext cx="2666082" cy="308473"/>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85675E-E195-18D0-3B15-7D6228742C3F}"/>
              </a:ext>
            </a:extLst>
          </p:cNvPr>
          <p:cNvSpPr txBox="1"/>
          <p:nvPr/>
        </p:nvSpPr>
        <p:spPr>
          <a:xfrm>
            <a:off x="-66103" y="1831"/>
            <a:ext cx="7571307" cy="3293209"/>
          </a:xfrm>
          <a:prstGeom prst="rect">
            <a:avLst/>
          </a:prstGeom>
          <a:solidFill>
            <a:schemeClr val="bg1"/>
          </a:solidFill>
        </p:spPr>
        <p:txBody>
          <a:bodyPr wrap="square">
            <a:spAutoFit/>
          </a:bodyPr>
          <a:lstStyle/>
          <a:p>
            <a:pPr algn="ctr"/>
            <a:r>
              <a:rPr lang="en-US" sz="3200" b="1" dirty="0">
                <a:latin typeface="Papyrus" panose="020B0602040200020303" pitchFamily="34" charset="77"/>
              </a:rPr>
              <a:t>Very important</a:t>
            </a:r>
          </a:p>
          <a:p>
            <a:pPr algn="ctr"/>
            <a:endParaRPr lang="en-US" sz="1600" b="1" dirty="0">
              <a:latin typeface="Papyrus" panose="020B0602040200020303" pitchFamily="34" charset="77"/>
            </a:endParaRPr>
          </a:p>
          <a:p>
            <a:pPr algn="ctr"/>
            <a:r>
              <a:rPr lang="en-US" sz="3200" b="1" dirty="0">
                <a:latin typeface="Papyrus" panose="020B0602040200020303" pitchFamily="34" charset="77"/>
              </a:rPr>
              <a:t>On the RHS we are not SUMMING (SUPERPOSING, linear) the two waves. This is actually </a:t>
            </a:r>
            <a:r>
              <a:rPr lang="en-US" sz="3200" b="1" u="sng" dirty="0">
                <a:latin typeface="Papyrus" panose="020B0602040200020303" pitchFamily="34" charset="77"/>
              </a:rPr>
              <a:t>MODULATION</a:t>
            </a:r>
            <a:r>
              <a:rPr lang="en-US" sz="3200" b="1" dirty="0">
                <a:latin typeface="Papyrus" panose="020B0602040200020303" pitchFamily="34" charset="77"/>
              </a:rPr>
              <a:t>, which using 2 different frequencies and wavenumbers, and is not linear</a:t>
            </a:r>
          </a:p>
        </p:txBody>
      </p:sp>
      <p:sp>
        <p:nvSpPr>
          <p:cNvPr id="9" name="Rectangle 8">
            <a:extLst>
              <a:ext uri="{FF2B5EF4-FFF2-40B4-BE49-F238E27FC236}">
                <a16:creationId xmlns:a16="http://schemas.microsoft.com/office/drawing/2014/main" id="{67A40153-2205-652E-D98F-FD4D52E0B6D4}"/>
              </a:ext>
            </a:extLst>
          </p:cNvPr>
          <p:cNvSpPr/>
          <p:nvPr/>
        </p:nvSpPr>
        <p:spPr>
          <a:xfrm>
            <a:off x="-103274" y="6156592"/>
            <a:ext cx="4243330" cy="701408"/>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9D1773-E7C8-6087-A58A-AAE3B21503FC}"/>
              </a:ext>
            </a:extLst>
          </p:cNvPr>
          <p:cNvSpPr/>
          <p:nvPr/>
        </p:nvSpPr>
        <p:spPr>
          <a:xfrm>
            <a:off x="-39009" y="5284424"/>
            <a:ext cx="3529070" cy="69773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67453B0-8450-FC5C-5924-43EC19CF9BE4}"/>
              </a:ext>
            </a:extLst>
          </p:cNvPr>
          <p:cNvSpPr txBox="1"/>
          <p:nvPr/>
        </p:nvSpPr>
        <p:spPr>
          <a:xfrm>
            <a:off x="4767549" y="4012761"/>
            <a:ext cx="2712904" cy="2062103"/>
          </a:xfrm>
          <a:prstGeom prst="rect">
            <a:avLst/>
          </a:prstGeom>
          <a:noFill/>
        </p:spPr>
        <p:txBody>
          <a:bodyPr wrap="square">
            <a:spAutoFit/>
          </a:bodyPr>
          <a:lstStyle/>
          <a:p>
            <a:pPr algn="ctr"/>
            <a:r>
              <a:rPr lang="en-US" sz="3200" b="1" dirty="0">
                <a:latin typeface="Papyrus" panose="020B0602040200020303" pitchFamily="34" charset="77"/>
              </a:rPr>
              <a:t>Energy moves at the group velocity</a:t>
            </a:r>
          </a:p>
        </p:txBody>
      </p:sp>
    </p:spTree>
    <p:extLst>
      <p:ext uri="{BB962C8B-B14F-4D97-AF65-F5344CB8AC3E}">
        <p14:creationId xmlns:p14="http://schemas.microsoft.com/office/powerpoint/2010/main" val="280092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0186991-4FA1-B2F1-C44D-9164C13B1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2" y="8468"/>
            <a:ext cx="9415169" cy="69172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4A241C-915F-64B6-5B13-1632AA31DBBD}"/>
              </a:ext>
            </a:extLst>
          </p:cNvPr>
          <p:cNvSpPr txBox="1"/>
          <p:nvPr/>
        </p:nvSpPr>
        <p:spPr>
          <a:xfrm>
            <a:off x="8582140" y="207544"/>
            <a:ext cx="3609860" cy="6278642"/>
          </a:xfrm>
          <a:prstGeom prst="rect">
            <a:avLst/>
          </a:prstGeom>
          <a:noFill/>
        </p:spPr>
        <p:txBody>
          <a:bodyPr wrap="square" rtlCol="0">
            <a:spAutoFit/>
          </a:bodyPr>
          <a:lstStyle/>
          <a:p>
            <a:pPr algn="ctr"/>
            <a:r>
              <a:rPr lang="en-US" sz="3200" b="1" dirty="0">
                <a:latin typeface="Papyrus" panose="020B0602040200020303" pitchFamily="34" charset="77"/>
              </a:rPr>
              <a:t>Various combinations of the component wave speeds produces different phase and group velocity relationships.</a:t>
            </a:r>
          </a:p>
          <a:p>
            <a:pPr algn="ctr"/>
            <a:endParaRPr lang="en-US" b="1" dirty="0">
              <a:latin typeface="Papyrus" panose="020B0602040200020303" pitchFamily="34" charset="77"/>
            </a:endParaRPr>
          </a:p>
          <a:p>
            <a:pPr algn="ctr"/>
            <a:r>
              <a:rPr lang="en-US" sz="3200" b="1" dirty="0">
                <a:latin typeface="Papyrus" panose="020B0602040200020303" pitchFamily="34" charset="77"/>
              </a:rPr>
              <a:t>Watch the blue (group) and red (phase) dots.</a:t>
            </a:r>
          </a:p>
        </p:txBody>
      </p:sp>
      <p:sp>
        <p:nvSpPr>
          <p:cNvPr id="4" name="TextBox 3">
            <a:extLst>
              <a:ext uri="{FF2B5EF4-FFF2-40B4-BE49-F238E27FC236}">
                <a16:creationId xmlns:a16="http://schemas.microsoft.com/office/drawing/2014/main" id="{B853D9FC-4268-996E-3A65-2A24FF1971E8}"/>
              </a:ext>
            </a:extLst>
          </p:cNvPr>
          <p:cNvSpPr txBox="1"/>
          <p:nvPr/>
        </p:nvSpPr>
        <p:spPr>
          <a:xfrm>
            <a:off x="541866" y="6488668"/>
            <a:ext cx="6096000" cy="369332"/>
          </a:xfrm>
          <a:prstGeom prst="rect">
            <a:avLst/>
          </a:prstGeom>
          <a:noFill/>
        </p:spPr>
        <p:txBody>
          <a:bodyPr wrap="square">
            <a:spAutoFit/>
          </a:bodyPr>
          <a:lstStyle/>
          <a:p>
            <a:r>
              <a:rPr lang="en-US" dirty="0"/>
              <a:t>https://</a:t>
            </a:r>
            <a:r>
              <a:rPr lang="en-US" dirty="0" err="1"/>
              <a:t>i.stack.imgur.com</a:t>
            </a:r>
            <a:r>
              <a:rPr lang="en-US" dirty="0"/>
              <a:t>/bYD0Q.gif</a:t>
            </a:r>
          </a:p>
        </p:txBody>
      </p:sp>
    </p:spTree>
    <p:extLst>
      <p:ext uri="{BB962C8B-B14F-4D97-AF65-F5344CB8AC3E}">
        <p14:creationId xmlns:p14="http://schemas.microsoft.com/office/powerpoint/2010/main" val="3271968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0186991-4FA1-B2F1-C44D-9164C13B1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2" y="8468"/>
            <a:ext cx="9415169" cy="69172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4A241C-915F-64B6-5B13-1632AA31DBBD}"/>
              </a:ext>
            </a:extLst>
          </p:cNvPr>
          <p:cNvSpPr txBox="1"/>
          <p:nvPr/>
        </p:nvSpPr>
        <p:spPr>
          <a:xfrm>
            <a:off x="8383838" y="94661"/>
            <a:ext cx="3929349" cy="6771084"/>
          </a:xfrm>
          <a:prstGeom prst="rect">
            <a:avLst/>
          </a:prstGeom>
          <a:noFill/>
        </p:spPr>
        <p:txBody>
          <a:bodyPr wrap="square" rtlCol="0">
            <a:spAutoFit/>
          </a:bodyPr>
          <a:lstStyle/>
          <a:p>
            <a:pPr algn="ctr"/>
            <a:r>
              <a:rPr lang="en-US" sz="3200" b="1" dirty="0">
                <a:latin typeface="Papyrus" panose="020B0602040200020303" pitchFamily="34" charset="77"/>
              </a:rPr>
              <a:t>We are generally interested in the middle one on the left – where the phase velocity is </a:t>
            </a:r>
            <a:r>
              <a:rPr lang="en-US" sz="3200" b="1" u="sng" dirty="0">
                <a:latin typeface="Papyrus" panose="020B0602040200020303" pitchFamily="34" charset="77"/>
              </a:rPr>
              <a:t>greater</a:t>
            </a:r>
            <a:r>
              <a:rPr lang="en-US" sz="3200" b="1" dirty="0">
                <a:latin typeface="Papyrus" panose="020B0602040200020303" pitchFamily="34" charset="77"/>
              </a:rPr>
              <a:t> than the group velocity.</a:t>
            </a:r>
          </a:p>
          <a:p>
            <a:pPr algn="ctr"/>
            <a:endParaRPr lang="en-US" b="1" dirty="0">
              <a:latin typeface="Papyrus" panose="020B0602040200020303" pitchFamily="34" charset="77"/>
            </a:endParaRPr>
          </a:p>
          <a:p>
            <a:pPr algn="ctr"/>
            <a:r>
              <a:rPr lang="en-US" sz="3200" b="1" dirty="0">
                <a:latin typeface="Papyrus" panose="020B0602040200020303" pitchFamily="34" charset="77"/>
              </a:rPr>
              <a:t>Notice that the red dot (and the waves it is riding on) move forward through the pulse/envelope:</a:t>
            </a:r>
          </a:p>
        </p:txBody>
      </p:sp>
      <p:sp>
        <p:nvSpPr>
          <p:cNvPr id="4" name="TextBox 3">
            <a:extLst>
              <a:ext uri="{FF2B5EF4-FFF2-40B4-BE49-F238E27FC236}">
                <a16:creationId xmlns:a16="http://schemas.microsoft.com/office/drawing/2014/main" id="{B853D9FC-4268-996E-3A65-2A24FF1971E8}"/>
              </a:ext>
            </a:extLst>
          </p:cNvPr>
          <p:cNvSpPr txBox="1"/>
          <p:nvPr/>
        </p:nvSpPr>
        <p:spPr>
          <a:xfrm>
            <a:off x="541866" y="6488668"/>
            <a:ext cx="6096000" cy="369332"/>
          </a:xfrm>
          <a:prstGeom prst="rect">
            <a:avLst/>
          </a:prstGeom>
          <a:noFill/>
        </p:spPr>
        <p:txBody>
          <a:bodyPr wrap="square">
            <a:spAutoFit/>
          </a:bodyPr>
          <a:lstStyle/>
          <a:p>
            <a:r>
              <a:rPr lang="en-US" dirty="0"/>
              <a:t>https://</a:t>
            </a:r>
            <a:r>
              <a:rPr lang="en-US" dirty="0" err="1"/>
              <a:t>i.stack.imgur.com</a:t>
            </a:r>
            <a:r>
              <a:rPr lang="en-US" dirty="0"/>
              <a:t>/bYD0Q.gif</a:t>
            </a:r>
          </a:p>
        </p:txBody>
      </p:sp>
    </p:spTree>
    <p:extLst>
      <p:ext uri="{BB962C8B-B14F-4D97-AF65-F5344CB8AC3E}">
        <p14:creationId xmlns:p14="http://schemas.microsoft.com/office/powerpoint/2010/main" val="378577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a:extLst>
              <a:ext uri="{FF2B5EF4-FFF2-40B4-BE49-F238E27FC236}">
                <a16:creationId xmlns:a16="http://schemas.microsoft.com/office/drawing/2014/main" id="{1320CEF4-15AC-74CC-F25B-916EE3696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6301" y="-35622"/>
            <a:ext cx="4492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0EF340-5857-1C93-5B65-0B8E3E695E36}"/>
              </a:ext>
            </a:extLst>
          </p:cNvPr>
          <p:cNvSpPr txBox="1"/>
          <p:nvPr/>
        </p:nvSpPr>
        <p:spPr>
          <a:xfrm>
            <a:off x="178129" y="178131"/>
            <a:ext cx="7255824" cy="7048083"/>
          </a:xfrm>
          <a:prstGeom prst="rect">
            <a:avLst/>
          </a:prstGeom>
          <a:noFill/>
        </p:spPr>
        <p:txBody>
          <a:bodyPr wrap="square" rtlCol="0">
            <a:spAutoFit/>
          </a:bodyPr>
          <a:lstStyle/>
          <a:p>
            <a:pPr algn="ctr"/>
            <a:r>
              <a:rPr lang="en-US" sz="3200" b="1" dirty="0">
                <a:latin typeface="Papyrus" panose="020B0602040200020303" pitchFamily="34" charset="77"/>
              </a:rPr>
              <a:t>How do we calculate the group or phase velocity from the data (seismogram)?</a:t>
            </a:r>
          </a:p>
          <a:p>
            <a:pPr algn="ctr"/>
            <a:endParaRPr lang="en-US" b="1" dirty="0">
              <a:latin typeface="Papyrus" panose="020B0602040200020303" pitchFamily="34" charset="77"/>
            </a:endParaRPr>
          </a:p>
          <a:p>
            <a:pPr algn="ctr"/>
            <a:r>
              <a:rPr lang="en-US" sz="3200" b="1" dirty="0">
                <a:latin typeface="Papyrus" panose="020B0602040200020303" pitchFamily="34" charset="77"/>
              </a:rPr>
              <a:t>One simple way is to measure the times of the peaks (or zero crossings) and plot them as a function of "index" (1</a:t>
            </a:r>
            <a:r>
              <a:rPr lang="en-US" sz="3200" b="1" baseline="30000" dirty="0">
                <a:latin typeface="Papyrus" panose="020B0602040200020303" pitchFamily="34" charset="77"/>
              </a:rPr>
              <a:t>st</a:t>
            </a:r>
            <a:r>
              <a:rPr lang="en-US" sz="3200" b="1" dirty="0">
                <a:latin typeface="Papyrus" panose="020B0602040200020303" pitchFamily="34" charset="77"/>
              </a:rPr>
              <a:t> point, 2</a:t>
            </a:r>
            <a:r>
              <a:rPr lang="en-US" sz="3200" b="1" baseline="30000" dirty="0">
                <a:latin typeface="Papyrus" panose="020B0602040200020303" pitchFamily="34" charset="77"/>
              </a:rPr>
              <a:t>nd</a:t>
            </a:r>
            <a:r>
              <a:rPr lang="en-US" sz="3200" b="1" dirty="0">
                <a:latin typeface="Papyrus" panose="020B0602040200020303" pitchFamily="34" charset="77"/>
              </a:rPr>
              <a:t> point, etc.).</a:t>
            </a:r>
          </a:p>
          <a:p>
            <a:pPr algn="ctr"/>
            <a:endParaRPr lang="en-US" b="1" dirty="0">
              <a:latin typeface="Papyrus" panose="020B0602040200020303" pitchFamily="34" charset="77"/>
            </a:endParaRPr>
          </a:p>
          <a:p>
            <a:pPr algn="ctr"/>
            <a:r>
              <a:rPr lang="en-US" sz="3200" b="1" dirty="0">
                <a:latin typeface="Papyrus" panose="020B0602040200020303" pitchFamily="34" charset="77"/>
              </a:rPr>
              <a:t>The slope of this curve gives the period as a function of index.</a:t>
            </a:r>
          </a:p>
          <a:p>
            <a:pPr algn="ctr"/>
            <a:endParaRPr lang="en-US" b="1" dirty="0">
              <a:latin typeface="Papyrus" panose="020B0602040200020303" pitchFamily="34" charset="77"/>
            </a:endParaRPr>
          </a:p>
          <a:p>
            <a:pPr algn="ctr"/>
            <a:r>
              <a:rPr lang="en-US" sz="3200" b="1" dirty="0">
                <a:latin typeface="Papyrus" panose="020B0602040200020303" pitchFamily="34" charset="77"/>
              </a:rPr>
              <a:t>The velocity is calculated using the distance to the source and the origin – arrival times.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645BC32A-D4F1-0C70-76BF-445DBEF90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408" y="-15875"/>
            <a:ext cx="9144000" cy="6889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EB3EF16-EC12-CE33-A38A-27F9520E4185}"/>
              </a:ext>
            </a:extLst>
          </p:cNvPr>
          <p:cNvSpPr/>
          <p:nvPr/>
        </p:nvSpPr>
        <p:spPr>
          <a:xfrm>
            <a:off x="8443348" y="546265"/>
            <a:ext cx="2208811" cy="6187044"/>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598BF822-173F-F69D-1B08-AB148686C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506" y="1983179"/>
            <a:ext cx="6633190" cy="35089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F96B3B2A-161C-626C-26CA-69A353DA3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716" y="0"/>
            <a:ext cx="4954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744A1F-1B6F-58A5-FD88-DC0A251D3E16}"/>
              </a:ext>
            </a:extLst>
          </p:cNvPr>
          <p:cNvSpPr txBox="1"/>
          <p:nvPr/>
        </p:nvSpPr>
        <p:spPr>
          <a:xfrm>
            <a:off x="178129" y="178131"/>
            <a:ext cx="6958941" cy="6555641"/>
          </a:xfrm>
          <a:prstGeom prst="rect">
            <a:avLst/>
          </a:prstGeom>
          <a:noFill/>
        </p:spPr>
        <p:txBody>
          <a:bodyPr wrap="square" rtlCol="0">
            <a:spAutoFit/>
          </a:bodyPr>
          <a:lstStyle/>
          <a:p>
            <a:pPr algn="ctr"/>
            <a:r>
              <a:rPr lang="en-US" sz="3200" b="1" dirty="0">
                <a:latin typeface="Papyrus" panose="020B0602040200020303" pitchFamily="34" charset="77"/>
              </a:rPr>
              <a:t>Another method is to band pass filter the seismogram to estimate the </a:t>
            </a:r>
            <a:r>
              <a:rPr lang="en-US" sz="3200" b="1" u="sng" dirty="0">
                <a:latin typeface="Papyrus" panose="020B0602040200020303" pitchFamily="34" charset="77"/>
              </a:rPr>
              <a:t>arrival time </a:t>
            </a:r>
            <a:r>
              <a:rPr lang="en-US" sz="3200" b="1" dirty="0">
                <a:latin typeface="Papyrus" panose="020B0602040200020303" pitchFamily="34" charset="77"/>
              </a:rPr>
              <a:t>of the Fourier components in each of the wave "packets" the filter produces.</a:t>
            </a:r>
          </a:p>
          <a:p>
            <a:pPr algn="ctr"/>
            <a:endParaRPr lang="en-US" b="1" dirty="0">
              <a:latin typeface="Papyrus" panose="020B0602040200020303" pitchFamily="34" charset="77"/>
            </a:endParaRPr>
          </a:p>
          <a:p>
            <a:pPr algn="ctr"/>
            <a:r>
              <a:rPr lang="en-US" sz="3200" b="1" dirty="0">
                <a:latin typeface="Papyrus" panose="020B0602040200020303" pitchFamily="34" charset="77"/>
              </a:rPr>
              <a:t>This produces the same kind of data – period and arrival time – to calculate the velocity.</a:t>
            </a:r>
          </a:p>
          <a:p>
            <a:pPr algn="ctr"/>
            <a:endParaRPr lang="en-US" b="1" dirty="0">
              <a:latin typeface="Papyrus" panose="020B0602040200020303" pitchFamily="34" charset="77"/>
            </a:endParaRPr>
          </a:p>
          <a:p>
            <a:pPr algn="ctr"/>
            <a:r>
              <a:rPr lang="en-US" sz="3200" b="1" dirty="0">
                <a:latin typeface="Papyrus" panose="020B0602040200020303" pitchFamily="34" charset="77"/>
              </a:rPr>
              <a:t>Notice the wiggles in the "packets" are not symmetrical – you can see the frequency increase with time – this is dispersion. </a:t>
            </a:r>
          </a:p>
        </p:txBody>
      </p:sp>
      <p:cxnSp>
        <p:nvCxnSpPr>
          <p:cNvPr id="4" name="Straight Arrow Connector 3">
            <a:extLst>
              <a:ext uri="{FF2B5EF4-FFF2-40B4-BE49-F238E27FC236}">
                <a16:creationId xmlns:a16="http://schemas.microsoft.com/office/drawing/2014/main" id="{D8B46665-BCD5-9BF8-42A6-2A5EF4B8BFBB}"/>
              </a:ext>
            </a:extLst>
          </p:cNvPr>
          <p:cNvCxnSpPr>
            <a:cxnSpLocks/>
          </p:cNvCxnSpPr>
          <p:nvPr/>
        </p:nvCxnSpPr>
        <p:spPr>
          <a:xfrm flipV="1">
            <a:off x="6329548" y="3146961"/>
            <a:ext cx="2600696" cy="16387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F7FBC65-2C7B-F5E4-24A5-767652E14F10}"/>
              </a:ext>
            </a:extLst>
          </p:cNvPr>
          <p:cNvCxnSpPr>
            <a:cxnSpLocks/>
          </p:cNvCxnSpPr>
          <p:nvPr/>
        </p:nvCxnSpPr>
        <p:spPr>
          <a:xfrm flipV="1">
            <a:off x="6293922" y="3942608"/>
            <a:ext cx="2648197" cy="8431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533E23B-1B91-E406-6EFA-77C03A03DDDB}"/>
              </a:ext>
            </a:extLst>
          </p:cNvPr>
          <p:cNvCxnSpPr>
            <a:cxnSpLocks/>
          </p:cNvCxnSpPr>
          <p:nvPr/>
        </p:nvCxnSpPr>
        <p:spPr>
          <a:xfrm flipV="1">
            <a:off x="6481948" y="3299361"/>
            <a:ext cx="2600696" cy="1638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99AF7AF5-DFC5-17E6-B041-09D9BE8F4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250" y="107541"/>
            <a:ext cx="9144000" cy="3913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E77B46-955E-8FCD-6622-C203480026CC}"/>
              </a:ext>
            </a:extLst>
          </p:cNvPr>
          <p:cNvSpPr txBox="1"/>
          <p:nvPr/>
        </p:nvSpPr>
        <p:spPr>
          <a:xfrm>
            <a:off x="0" y="4144497"/>
            <a:ext cx="12192000" cy="2831544"/>
          </a:xfrm>
          <a:prstGeom prst="rect">
            <a:avLst/>
          </a:prstGeom>
          <a:noFill/>
        </p:spPr>
        <p:txBody>
          <a:bodyPr wrap="square" rtlCol="0">
            <a:spAutoFit/>
          </a:bodyPr>
          <a:lstStyle/>
          <a:p>
            <a:pPr algn="ctr"/>
            <a:r>
              <a:rPr lang="en-US" sz="3200" b="1" dirty="0">
                <a:latin typeface="Papyrus" panose="020B0602040200020303" pitchFamily="34" charset="77"/>
              </a:rPr>
              <a:t>The dispersion curve can be inverted for the layered structure that generates it.</a:t>
            </a:r>
          </a:p>
          <a:p>
            <a:pPr algn="ctr"/>
            <a:endParaRPr lang="en-US" b="1" dirty="0">
              <a:latin typeface="Papyrus" panose="020B0602040200020303" pitchFamily="34" charset="77"/>
            </a:endParaRPr>
          </a:p>
          <a:p>
            <a:pPr algn="ctr"/>
            <a:r>
              <a:rPr lang="en-US" sz="3200" b="1" dirty="0">
                <a:latin typeface="Papyrus" panose="020B0602040200020303" pitchFamily="34" charset="77"/>
              </a:rPr>
              <a:t>Profiles along the volcanic (hotspot track) Walvis ridge show a different velocity structure, with slower velocities, than profiles that subparallel it.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a:extLst>
              <a:ext uri="{FF2B5EF4-FFF2-40B4-BE49-F238E27FC236}">
                <a16:creationId xmlns:a16="http://schemas.microsoft.com/office/drawing/2014/main" id="{32681A35-4AA4-4C13-0E07-BBADB264A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125" y="0"/>
            <a:ext cx="3729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a:extLst>
              <a:ext uri="{FF2B5EF4-FFF2-40B4-BE49-F238E27FC236}">
                <a16:creationId xmlns:a16="http://schemas.microsoft.com/office/drawing/2014/main" id="{12A21490-5096-E9E2-2570-FA028EF27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5006"/>
            <a:ext cx="5410200" cy="4746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688BC5-8A8B-8D0E-02C1-0C5D3CBC2322}"/>
              </a:ext>
            </a:extLst>
          </p:cNvPr>
          <p:cNvSpPr txBox="1"/>
          <p:nvPr/>
        </p:nvSpPr>
        <p:spPr>
          <a:xfrm>
            <a:off x="0" y="4892634"/>
            <a:ext cx="8455231" cy="1569660"/>
          </a:xfrm>
          <a:prstGeom prst="rect">
            <a:avLst/>
          </a:prstGeom>
          <a:noFill/>
        </p:spPr>
        <p:txBody>
          <a:bodyPr wrap="square" rtlCol="0">
            <a:spAutoFit/>
          </a:bodyPr>
          <a:lstStyle/>
          <a:p>
            <a:pPr algn="ctr"/>
            <a:r>
              <a:rPr lang="en-US" sz="3200" b="1" dirty="0">
                <a:latin typeface="Papyrus" panose="020B0602040200020303" pitchFamily="34" charset="77"/>
              </a:rPr>
              <a:t>Using phase to measure distance (GPS does this) – each 2</a:t>
            </a:r>
            <a:r>
              <a:rPr lang="en-US" sz="3200" b="1" dirty="0">
                <a:latin typeface="Symbol" pitchFamily="2" charset="2"/>
              </a:rPr>
              <a:t>p</a:t>
            </a:r>
            <a:r>
              <a:rPr lang="en-US" sz="3200" b="1" dirty="0">
                <a:latin typeface="Papyrus" panose="020B0602040200020303" pitchFamily="34" charset="77"/>
              </a:rPr>
              <a:t> change in phase represents one </a:t>
            </a:r>
            <a:r>
              <a:rPr lang="en-US" sz="3200" b="1" dirty="0" err="1">
                <a:latin typeface="Papyrus" panose="020B0602040200020303" pitchFamily="34" charset="77"/>
              </a:rPr>
              <a:t>wavelenth</a:t>
            </a:r>
            <a:r>
              <a:rPr lang="en-US" sz="3200" b="1" dirty="0">
                <a:latin typeface="Papyrus" panose="020B0602040200020303" pitchFamily="34" charset="77"/>
              </a:rPr>
              <a:t> of distance.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F7ECBCCF-1F80-741D-5510-CE81E1627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008" y="0"/>
            <a:ext cx="3729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a:extLst>
              <a:ext uri="{FF2B5EF4-FFF2-40B4-BE49-F238E27FC236}">
                <a16:creationId xmlns:a16="http://schemas.microsoft.com/office/drawing/2014/main" id="{707AB47E-A03F-F844-3CEA-6350D007E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5334000" cy="46878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D6C521-26E9-AE55-84F5-F2FCE8D6776B}"/>
              </a:ext>
            </a:extLst>
          </p:cNvPr>
          <p:cNvSpPr txBox="1"/>
          <p:nvPr/>
        </p:nvSpPr>
        <p:spPr>
          <a:xfrm>
            <a:off x="0" y="4607634"/>
            <a:ext cx="8514608" cy="2339102"/>
          </a:xfrm>
          <a:prstGeom prst="rect">
            <a:avLst/>
          </a:prstGeom>
          <a:noFill/>
        </p:spPr>
        <p:txBody>
          <a:bodyPr wrap="square" rtlCol="0">
            <a:spAutoFit/>
          </a:bodyPr>
          <a:lstStyle/>
          <a:p>
            <a:pPr algn="ctr"/>
            <a:r>
              <a:rPr lang="en-US" sz="3200" b="1" dirty="0">
                <a:latin typeface="Papyrus" panose="020B0602040200020303" pitchFamily="34" charset="77"/>
              </a:rPr>
              <a:t>Here, for the same seismometer type, the source and seismometer terms go away.</a:t>
            </a:r>
          </a:p>
          <a:p>
            <a:pPr algn="ctr"/>
            <a:endParaRPr lang="en-US" b="1" dirty="0">
              <a:latin typeface="Papyrus" panose="020B0602040200020303" pitchFamily="34" charset="77"/>
            </a:endParaRPr>
          </a:p>
          <a:p>
            <a:pPr algn="ctr"/>
            <a:r>
              <a:rPr lang="en-US" sz="3200" b="1" dirty="0">
                <a:latin typeface="Papyrus" panose="020B0602040200020303" pitchFamily="34" charset="77"/>
              </a:rPr>
              <a:t>If they are less than a wavelength apart, the "integer ambiguity" term also goes away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a:extLst>
              <a:ext uri="{FF2B5EF4-FFF2-40B4-BE49-F238E27FC236}">
                <a16:creationId xmlns:a16="http://schemas.microsoft.com/office/drawing/2014/main" id="{A4DF8DF1-0AD2-0489-2BAF-4B96AAE1A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2903"/>
            <a:ext cx="9144000" cy="48212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100798-B4A4-4901-5A20-84FBDCE404D6}"/>
              </a:ext>
            </a:extLst>
          </p:cNvPr>
          <p:cNvSpPr txBox="1"/>
          <p:nvPr/>
        </p:nvSpPr>
        <p:spPr>
          <a:xfrm>
            <a:off x="-11876" y="4963890"/>
            <a:ext cx="12192000" cy="2062103"/>
          </a:xfrm>
          <a:prstGeom prst="rect">
            <a:avLst/>
          </a:prstGeom>
          <a:noFill/>
        </p:spPr>
        <p:txBody>
          <a:bodyPr wrap="square" rtlCol="0">
            <a:spAutoFit/>
          </a:bodyPr>
          <a:lstStyle/>
          <a:p>
            <a:pPr algn="ctr"/>
            <a:r>
              <a:rPr lang="en-US" sz="3200" b="1" dirty="0">
                <a:latin typeface="Papyrus" panose="020B0602040200020303" pitchFamily="34" charset="77"/>
              </a:rPr>
              <a:t>We can test the tenet of plate tectonics that the ocean lithosphere is a thermal boundary layer whose thickness is proportional to the square root of its age using Rayleigh wave dispersion.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73DBB-8F1B-B783-1B59-CD46173F68CA}"/>
              </a:ext>
            </a:extLst>
          </p:cNvPr>
          <p:cNvPicPr>
            <a:picLocks noChangeAspect="1"/>
          </p:cNvPicPr>
          <p:nvPr/>
        </p:nvPicPr>
        <p:blipFill>
          <a:blip r:embed="rId3"/>
          <a:stretch>
            <a:fillRect/>
          </a:stretch>
        </p:blipFill>
        <p:spPr>
          <a:xfrm>
            <a:off x="2193898" y="154379"/>
            <a:ext cx="10059275" cy="6472052"/>
          </a:xfrm>
          <a:prstGeom prst="rect">
            <a:avLst/>
          </a:prstGeom>
        </p:spPr>
      </p:pic>
      <p:sp>
        <p:nvSpPr>
          <p:cNvPr id="5" name="TextBox 4">
            <a:extLst>
              <a:ext uri="{FF2B5EF4-FFF2-40B4-BE49-F238E27FC236}">
                <a16:creationId xmlns:a16="http://schemas.microsoft.com/office/drawing/2014/main" id="{881E6B4C-8858-9981-9887-A8123E4D4553}"/>
              </a:ext>
            </a:extLst>
          </p:cNvPr>
          <p:cNvSpPr txBox="1"/>
          <p:nvPr/>
        </p:nvSpPr>
        <p:spPr>
          <a:xfrm>
            <a:off x="118755" y="415636"/>
            <a:ext cx="2220684" cy="6001643"/>
          </a:xfrm>
          <a:prstGeom prst="rect">
            <a:avLst/>
          </a:prstGeom>
          <a:noFill/>
        </p:spPr>
        <p:txBody>
          <a:bodyPr wrap="square" rtlCol="0">
            <a:spAutoFit/>
          </a:bodyPr>
          <a:lstStyle/>
          <a:p>
            <a:pPr algn="ctr"/>
            <a:r>
              <a:rPr lang="en-US" sz="3200" b="1" dirty="0">
                <a:latin typeface="Papyrus" panose="020B0602040200020303" pitchFamily="34" charset="77"/>
              </a:rPr>
              <a:t>Early (pre-plate tectonic) summary of surface wave dispersion data that still describes the global picture. </a:t>
            </a:r>
          </a:p>
        </p:txBody>
      </p:sp>
    </p:spTree>
    <p:extLst>
      <p:ext uri="{BB962C8B-B14F-4D97-AF65-F5344CB8AC3E}">
        <p14:creationId xmlns:p14="http://schemas.microsoft.com/office/powerpoint/2010/main" val="2409487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5959C47E-9F51-4760-394A-8E3BDAD35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762" y="1213363"/>
            <a:ext cx="9144000" cy="57515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3DB5C-AAD7-08C6-957E-3C9FCAD35900}"/>
              </a:ext>
            </a:extLst>
          </p:cNvPr>
          <p:cNvSpPr txBox="1"/>
          <p:nvPr/>
        </p:nvSpPr>
        <p:spPr>
          <a:xfrm>
            <a:off x="0" y="159719"/>
            <a:ext cx="12192000" cy="1077218"/>
          </a:xfrm>
          <a:prstGeom prst="rect">
            <a:avLst/>
          </a:prstGeom>
          <a:noFill/>
        </p:spPr>
        <p:txBody>
          <a:bodyPr wrap="square">
            <a:spAutoFit/>
          </a:bodyPr>
          <a:lstStyle/>
          <a:p>
            <a:pPr algn="ctr"/>
            <a:r>
              <a:rPr lang="en-US" sz="3200" b="1" dirty="0">
                <a:latin typeface="Papyrus" panose="020B0602040200020303" pitchFamily="34" charset="77"/>
              </a:rPr>
              <a:t>The math of the frequency domain derivation of phase and group velocity.</a:t>
            </a:r>
          </a:p>
        </p:txBody>
      </p:sp>
      <p:sp>
        <p:nvSpPr>
          <p:cNvPr id="4" name="Rectangle 3">
            <a:extLst>
              <a:ext uri="{FF2B5EF4-FFF2-40B4-BE49-F238E27FC236}">
                <a16:creationId xmlns:a16="http://schemas.microsoft.com/office/drawing/2014/main" id="{360BC436-1A1F-1408-6D35-BFCDDB767D0D}"/>
              </a:ext>
            </a:extLst>
          </p:cNvPr>
          <p:cNvSpPr/>
          <p:nvPr/>
        </p:nvSpPr>
        <p:spPr>
          <a:xfrm>
            <a:off x="1900052" y="6246420"/>
            <a:ext cx="8977745" cy="60564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B218231-9544-C98C-DDC2-AA35E5498CB4}"/>
              </a:ext>
            </a:extLst>
          </p:cNvPr>
          <p:cNvSpPr/>
          <p:nvPr/>
        </p:nvSpPr>
        <p:spPr>
          <a:xfrm>
            <a:off x="2052452" y="4285013"/>
            <a:ext cx="8977745" cy="60564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509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a:extLst>
              <a:ext uri="{FF2B5EF4-FFF2-40B4-BE49-F238E27FC236}">
                <a16:creationId xmlns:a16="http://schemas.microsoft.com/office/drawing/2014/main" id="{84AC6805-7C91-A684-356C-9D2425C4C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881" y="921080"/>
            <a:ext cx="9144000" cy="5372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58895CB-E80B-A73B-EFBA-19C3C95B5171}"/>
              </a:ext>
            </a:extLst>
          </p:cNvPr>
          <p:cNvSpPr/>
          <p:nvPr/>
        </p:nvSpPr>
        <p:spPr>
          <a:xfrm>
            <a:off x="1757548" y="1068780"/>
            <a:ext cx="9048998" cy="522514"/>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089557-926B-D2EA-56CB-1DCCB9475F2D}"/>
              </a:ext>
            </a:extLst>
          </p:cNvPr>
          <p:cNvSpPr/>
          <p:nvPr/>
        </p:nvSpPr>
        <p:spPr>
          <a:xfrm>
            <a:off x="1826821" y="5638800"/>
            <a:ext cx="6295901" cy="560119"/>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228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a:extLst>
              <a:ext uri="{FF2B5EF4-FFF2-40B4-BE49-F238E27FC236}">
                <a16:creationId xmlns:a16="http://schemas.microsoft.com/office/drawing/2014/main" id="{2997B56E-0EB7-E286-167A-71BAB2162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411" y="1"/>
            <a:ext cx="9144000" cy="5510213"/>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a:extLst>
              <a:ext uri="{FF2B5EF4-FFF2-40B4-BE49-F238E27FC236}">
                <a16:creationId xmlns:a16="http://schemas.microsoft.com/office/drawing/2014/main" id="{4201E25C-5507-60A2-1B7B-82605B240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211" y="5791200"/>
            <a:ext cx="4876800" cy="973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C7CAE6-F6FE-8476-1F65-88486526DB05}"/>
              </a:ext>
            </a:extLst>
          </p:cNvPr>
          <p:cNvSpPr/>
          <p:nvPr/>
        </p:nvSpPr>
        <p:spPr>
          <a:xfrm>
            <a:off x="4833252" y="5842660"/>
            <a:ext cx="4619502" cy="878773"/>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0475FA-055A-D040-32C6-815ABF9671FE}"/>
              </a:ext>
            </a:extLst>
          </p:cNvPr>
          <p:cNvSpPr txBox="1"/>
          <p:nvPr/>
        </p:nvSpPr>
        <p:spPr>
          <a:xfrm>
            <a:off x="118754" y="190007"/>
            <a:ext cx="2861952" cy="6494085"/>
          </a:xfrm>
          <a:prstGeom prst="rect">
            <a:avLst/>
          </a:prstGeom>
          <a:noFill/>
        </p:spPr>
        <p:txBody>
          <a:bodyPr wrap="square" rtlCol="0">
            <a:spAutoFit/>
          </a:bodyPr>
          <a:lstStyle/>
          <a:p>
            <a:pPr algn="ctr"/>
            <a:r>
              <a:rPr lang="en-US" sz="3200" b="1" dirty="0">
                <a:latin typeface="Papyrus" panose="020B0602040200020303" pitchFamily="34" charset="77"/>
              </a:rPr>
              <a:t>The group velocity is usually easier to measure directly from the seismograms.</a:t>
            </a:r>
          </a:p>
          <a:p>
            <a:pPr algn="ctr"/>
            <a:endParaRPr lang="en-US" b="1" dirty="0">
              <a:latin typeface="Papyrus" panose="020B0602040200020303" pitchFamily="34" charset="77"/>
            </a:endParaRPr>
          </a:p>
          <a:p>
            <a:pPr algn="ctr"/>
            <a:r>
              <a:rPr lang="en-US" sz="3200" b="1" dirty="0">
                <a:latin typeface="Papyrus" panose="020B0602040200020303" pitchFamily="34" charset="77"/>
              </a:rPr>
              <a:t>The phase velocity is usually a bit harder to measure. </a:t>
            </a:r>
          </a:p>
        </p:txBody>
      </p:sp>
    </p:spTree>
    <p:extLst>
      <p:ext uri="{BB962C8B-B14F-4D97-AF65-F5344CB8AC3E}">
        <p14:creationId xmlns:p14="http://schemas.microsoft.com/office/powerpoint/2010/main" val="100582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645BC32A-D4F1-0C70-76BF-445DBEF90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408" y="-15875"/>
            <a:ext cx="9144000" cy="6889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EB3EF16-EC12-CE33-A38A-27F9520E4185}"/>
              </a:ext>
            </a:extLst>
          </p:cNvPr>
          <p:cNvSpPr/>
          <p:nvPr/>
        </p:nvSpPr>
        <p:spPr>
          <a:xfrm>
            <a:off x="7576449" y="558140"/>
            <a:ext cx="938159" cy="6187044"/>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099323-4277-E06E-06A7-F4E817A45C8A}"/>
              </a:ext>
            </a:extLst>
          </p:cNvPr>
          <p:cNvSpPr txBox="1"/>
          <p:nvPr/>
        </p:nvSpPr>
        <p:spPr>
          <a:xfrm>
            <a:off x="0" y="121185"/>
            <a:ext cx="3272010" cy="4832092"/>
          </a:xfrm>
          <a:prstGeom prst="rect">
            <a:avLst/>
          </a:prstGeom>
          <a:noFill/>
        </p:spPr>
        <p:txBody>
          <a:bodyPr wrap="square" rtlCol="0">
            <a:spAutoFit/>
          </a:bodyPr>
          <a:lstStyle/>
          <a:p>
            <a:pPr algn="ctr"/>
            <a:r>
              <a:rPr lang="en-US" sz="2800" b="1" dirty="0">
                <a:latin typeface="Papyrus" panose="020B0602040200020303" pitchFamily="34" charset="77"/>
              </a:rPr>
              <a:t>The direction the waves are traveling  in this example are  fortuitously lined up with the seismometer orientation, the radial direction is EW, and the transverse direction is NS.</a:t>
            </a:r>
          </a:p>
        </p:txBody>
      </p:sp>
      <p:pic>
        <p:nvPicPr>
          <p:cNvPr id="6" name="Picture 5">
            <a:extLst>
              <a:ext uri="{FF2B5EF4-FFF2-40B4-BE49-F238E27FC236}">
                <a16:creationId xmlns:a16="http://schemas.microsoft.com/office/drawing/2014/main" id="{1AC7DDE1-1F6A-FC72-CC63-CDE7C61B6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69" y="5296566"/>
            <a:ext cx="3011275" cy="132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988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F886CB-E127-52F5-AE06-E83FEB26C007}"/>
              </a:ext>
            </a:extLst>
          </p:cNvPr>
          <p:cNvPicPr>
            <a:picLocks noChangeAspect="1"/>
          </p:cNvPicPr>
          <p:nvPr/>
        </p:nvPicPr>
        <p:blipFill>
          <a:blip r:embed="rId3"/>
          <a:stretch>
            <a:fillRect/>
          </a:stretch>
        </p:blipFill>
        <p:spPr>
          <a:xfrm>
            <a:off x="1306417" y="286805"/>
            <a:ext cx="10184176" cy="6444445"/>
          </a:xfrm>
          <a:prstGeom prst="rect">
            <a:avLst/>
          </a:prstGeom>
        </p:spPr>
      </p:pic>
      <p:sp>
        <p:nvSpPr>
          <p:cNvPr id="3" name="TextBox 2">
            <a:extLst>
              <a:ext uri="{FF2B5EF4-FFF2-40B4-BE49-F238E27FC236}">
                <a16:creationId xmlns:a16="http://schemas.microsoft.com/office/drawing/2014/main" id="{7F97C95C-7775-2E40-D465-118C852FD5C6}"/>
              </a:ext>
            </a:extLst>
          </p:cNvPr>
          <p:cNvSpPr txBox="1"/>
          <p:nvPr/>
        </p:nvSpPr>
        <p:spPr>
          <a:xfrm>
            <a:off x="220340" y="4505900"/>
            <a:ext cx="6698255" cy="2062103"/>
          </a:xfrm>
          <a:prstGeom prst="rect">
            <a:avLst/>
          </a:prstGeom>
          <a:noFill/>
        </p:spPr>
        <p:txBody>
          <a:bodyPr wrap="square" rtlCol="0">
            <a:spAutoFit/>
          </a:bodyPr>
          <a:lstStyle/>
          <a:p>
            <a:pPr algn="ctr"/>
            <a:r>
              <a:rPr lang="en-US" sz="3200" b="1" dirty="0">
                <a:latin typeface="Papyrus" panose="020B0602040200020303" pitchFamily="34" charset="77"/>
              </a:rPr>
              <a:t>We are generally not so lucky and have to "rotate" the horizontal components from NS/EW (above) to R/T (right).</a:t>
            </a:r>
          </a:p>
        </p:txBody>
      </p:sp>
    </p:spTree>
    <p:extLst>
      <p:ext uri="{BB962C8B-B14F-4D97-AF65-F5344CB8AC3E}">
        <p14:creationId xmlns:p14="http://schemas.microsoft.com/office/powerpoint/2010/main" val="2946180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6A14224B-5F31-28D4-27CD-E4DE1AE16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8458200" cy="3348038"/>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a:extLst>
              <a:ext uri="{FF2B5EF4-FFF2-40B4-BE49-F238E27FC236}">
                <a16:creationId xmlns:a16="http://schemas.microsoft.com/office/drawing/2014/main" id="{BEBD7CB8-059A-A433-25CF-D337CB4AF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29000"/>
            <a:ext cx="9144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B9DEDD-B322-0256-F04B-1A433B9EF9DB}"/>
              </a:ext>
            </a:extLst>
          </p:cNvPr>
          <p:cNvSpPr/>
          <p:nvPr/>
        </p:nvSpPr>
        <p:spPr>
          <a:xfrm>
            <a:off x="1319753" y="5693790"/>
            <a:ext cx="9427416" cy="1164210"/>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108528B-B244-AF11-48C4-37D0A6E8B985}"/>
              </a:ext>
            </a:extLst>
          </p:cNvPr>
          <p:cNvSpPr/>
          <p:nvPr/>
        </p:nvSpPr>
        <p:spPr>
          <a:xfrm>
            <a:off x="2529443" y="6400800"/>
            <a:ext cx="8027721" cy="344384"/>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F06F52-0C80-40C9-9D96-008928AEC316}"/>
              </a:ext>
            </a:extLst>
          </p:cNvPr>
          <p:cNvSpPr txBox="1"/>
          <p:nvPr/>
        </p:nvSpPr>
        <p:spPr>
          <a:xfrm>
            <a:off x="1" y="1288125"/>
            <a:ext cx="12191999" cy="2616101"/>
          </a:xfrm>
          <a:prstGeom prst="rect">
            <a:avLst/>
          </a:prstGeom>
          <a:noFill/>
        </p:spPr>
        <p:txBody>
          <a:bodyPr wrap="square" rtlCol="0">
            <a:spAutoFit/>
          </a:bodyPr>
          <a:lstStyle/>
          <a:p>
            <a:pPr algn="ctr"/>
            <a:r>
              <a:rPr lang="en-US" sz="3200" b="1" dirty="0">
                <a:latin typeface="Papyrus" panose="020B0602040200020303" pitchFamily="34" charset="77"/>
              </a:rPr>
              <a:t>Dispersion</a:t>
            </a:r>
          </a:p>
          <a:p>
            <a:pPr algn="ctr"/>
            <a:endParaRPr lang="en-US" b="1" dirty="0">
              <a:latin typeface="Papyrus" panose="020B0602040200020303" pitchFamily="34" charset="77"/>
            </a:endParaRPr>
          </a:p>
          <a:p>
            <a:pPr algn="ctr"/>
            <a:r>
              <a:rPr lang="en-US" sz="3200" b="1" dirty="0">
                <a:latin typeface="Papyrus" panose="020B0602040200020303" pitchFamily="34" charset="77"/>
              </a:rPr>
              <a:t>We have a mathematical definition.</a:t>
            </a:r>
          </a:p>
          <a:p>
            <a:pPr algn="ctr"/>
            <a:endParaRPr lang="en-US" b="1" dirty="0">
              <a:latin typeface="Papyrus" panose="020B0602040200020303" pitchFamily="34" charset="77"/>
            </a:endParaRPr>
          </a:p>
          <a:p>
            <a:pPr algn="ctr"/>
            <a:r>
              <a:rPr lang="en-US" sz="3200" b="1" dirty="0">
                <a:latin typeface="Papyrus" panose="020B0602040200020303" pitchFamily="34" charset="77"/>
              </a:rPr>
              <a:t>We are now going to look at its strong, obvious effects on the seismogram and what we can learn from them</a:t>
            </a:r>
          </a:p>
        </p:txBody>
      </p:sp>
    </p:spTree>
    <p:extLst>
      <p:ext uri="{BB962C8B-B14F-4D97-AF65-F5344CB8AC3E}">
        <p14:creationId xmlns:p14="http://schemas.microsoft.com/office/powerpoint/2010/main" val="1878040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88CEEF09-0777-6F5A-1C10-94D9A43A6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964" y="363556"/>
            <a:ext cx="3094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a:extLst>
              <a:ext uri="{FF2B5EF4-FFF2-40B4-BE49-F238E27FC236}">
                <a16:creationId xmlns:a16="http://schemas.microsoft.com/office/drawing/2014/main" id="{FE37DE04-6BF5-D6F7-DD14-D108FBEDB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6042025" cy="647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11DA4E84-2C8E-08E9-C55D-AE35E6080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579" y="1"/>
            <a:ext cx="8610600" cy="58848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4D9AE86E-A5F8-9043-B717-54469304C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151"/>
            <a:ext cx="3094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4E0EE6-4413-D29A-3B58-420B9C0D7F6D}"/>
              </a:ext>
            </a:extLst>
          </p:cNvPr>
          <p:cNvSpPr txBox="1"/>
          <p:nvPr/>
        </p:nvSpPr>
        <p:spPr>
          <a:xfrm>
            <a:off x="2599981" y="5332166"/>
            <a:ext cx="9525918" cy="1384995"/>
          </a:xfrm>
          <a:prstGeom prst="rect">
            <a:avLst/>
          </a:prstGeom>
          <a:noFill/>
        </p:spPr>
        <p:txBody>
          <a:bodyPr wrap="square" rtlCol="0">
            <a:spAutoFit/>
          </a:bodyPr>
          <a:lstStyle/>
          <a:p>
            <a:r>
              <a:rPr lang="en-US" sz="2800" dirty="0">
                <a:latin typeface="Papyrus" panose="020B0602040200020303" pitchFamily="34" charset="77"/>
              </a:rPr>
              <a:t>For Love waves dispersion is geometric, for Rayleigh waves dispersion is due to longer period/wavelength waves seeing deeper/faster (plus also geometric, same as Love waves)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CDD7AA32-FA04-EE42-B7BB-7DE4CD33C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214" y="0"/>
            <a:ext cx="52847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a:extLst>
              <a:ext uri="{FF2B5EF4-FFF2-40B4-BE49-F238E27FC236}">
                <a16:creationId xmlns:a16="http://schemas.microsoft.com/office/drawing/2014/main" id="{B74C3E16-6C69-684A-4F96-459C3EE49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4267200" cy="200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22206</TotalTime>
  <Words>1483</Words>
  <Application>Microsoft Office PowerPoint</Application>
  <PresentationFormat>Widescreen</PresentationFormat>
  <Paragraphs>112</Paragraphs>
  <Slides>28</Slides>
  <Notes>18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85</cp:revision>
  <dcterms:created xsi:type="dcterms:W3CDTF">2023-09-07T02:11:30Z</dcterms:created>
  <dcterms:modified xsi:type="dcterms:W3CDTF">2023-11-04T23:21:08Z</dcterms:modified>
</cp:coreProperties>
</file>