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1609" r:id="rId2"/>
    <p:sldId id="273" r:id="rId3"/>
    <p:sldId id="317" r:id="rId4"/>
    <p:sldId id="323" r:id="rId5"/>
    <p:sldId id="274" r:id="rId6"/>
    <p:sldId id="1604" r:id="rId7"/>
    <p:sldId id="1605" r:id="rId8"/>
    <p:sldId id="1606" r:id="rId9"/>
    <p:sldId id="1607" r:id="rId10"/>
    <p:sldId id="1610" r:id="rId11"/>
    <p:sldId id="290" r:id="rId12"/>
    <p:sldId id="1614" r:id="rId13"/>
    <p:sldId id="291" r:id="rId14"/>
    <p:sldId id="1616" r:id="rId15"/>
    <p:sldId id="1617" r:id="rId16"/>
    <p:sldId id="259" r:id="rId17"/>
    <p:sldId id="1618" r:id="rId18"/>
    <p:sldId id="1620" r:id="rId19"/>
    <p:sldId id="1621" r:id="rId20"/>
    <p:sldId id="287" r:id="rId21"/>
    <p:sldId id="1622" r:id="rId22"/>
    <p:sldId id="1623" r:id="rId23"/>
    <p:sldId id="1624" r:id="rId24"/>
    <p:sldId id="289" r:id="rId25"/>
    <p:sldId id="1625" r:id="rId26"/>
    <p:sldId id="1626" r:id="rId27"/>
    <p:sldId id="1577" r:id="rId28"/>
    <p:sldId id="286" r:id="rId29"/>
    <p:sldId id="288" r:id="rId30"/>
    <p:sldId id="292" r:id="rId31"/>
    <p:sldId id="293" r:id="rId32"/>
    <p:sldId id="26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0"/>
    <p:restoredTop sz="84626"/>
  </p:normalViewPr>
  <p:slideViewPr>
    <p:cSldViewPr snapToGrid="0">
      <p:cViewPr varScale="1">
        <p:scale>
          <a:sx n="107" d="100"/>
          <a:sy n="107" d="100"/>
        </p:scale>
        <p:origin x="1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BEEBD-AFE1-8B4B-96E5-C1AEE5E8E983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1DDC3-A750-4747-9E66-9FF97804A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8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1DDC3-A750-4747-9E66-9FF97804A3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6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BB110-DDA6-1EE3-5B8E-C1827AAA3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D86F3-E606-5392-FB7B-8256C836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AA581-9C1F-A962-67DF-1CD2D996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13188-07F9-98DA-485A-DF5B500B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96FF8-A318-D1C3-0C02-29AFA235F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2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36CA-88A7-41BF-1D70-2C555327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06DD8-8A28-3665-7DA2-C7F15605B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6D617-566B-E345-1811-251869E82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B8042-0006-23BE-16A2-6ABF065CA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20FE5-4885-E802-9C9F-5C31277F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81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398D25-F5E6-B294-6608-4B75D61CF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275A86-CDD6-6FFD-8314-1A85994D7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28C18-B1CB-465C-4D86-89591D83D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F0B64-2F30-1C8F-C81E-BA6E52CE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E891E-64F8-3619-8BC0-EBFAE4B4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5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B17DA-FF90-928B-6F35-AB0583249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E9A45-B0C8-5AB1-43E0-CD89846C2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B6482-73CB-39D7-1B00-77D06025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B1BB3-FC3B-EB09-1437-F598B36D3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9DFDF-AD15-2F94-897D-432059B1A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0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E084D-37DC-9980-A039-5E778C5AA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F6616-EA83-02AA-240A-F6495D604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8C531-03EB-FC25-D83F-084D641C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ABB40-A282-310A-34A1-59BFCE28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2EA21-614D-596F-02E9-07BCFAB97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7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F46D4-F1AD-A801-E6D3-E946737A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AB31A-4D09-5539-9C6E-0A760BE60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B8FDC-26EF-1084-B54F-125EF9873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ED24F-C729-C62B-BA7A-E51CE54E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40536-2F6E-830D-6174-AD203076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849B6-3FDE-0F99-79B5-3F56BA4AE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0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208B-EF2C-E1E1-41FE-EA98F5595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6AF4E-6C95-3F6C-7189-C3B8852C3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825ED-511B-8393-C67D-D9F2BDC9C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F9181-0995-311E-9325-F9C67335E6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A1C1AD-E820-6190-1FA0-A7F5E49076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AB9C5-DC2D-5386-FFE3-07DF67A9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261CEA-D5E3-B847-5E3F-5EF58656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4A3F5-73D8-EE9A-88DE-6C07E814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8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78A9-CEB7-C223-A2B6-02D5A260A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7774D-0B2A-4897-3977-07EF38F22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28F66-8CCC-2CE0-98DD-25929BB16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4B1D4-E9CF-20C1-5D40-CF59244E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8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F2836-DB91-4B8E-6DAF-A32B59F50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048CD3-018B-F0C8-9825-6E392BDA8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A250B-E392-53E7-9E21-DDEF59EEF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7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4EF6-AE43-7602-7982-281ABEC2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F82F9-C64B-50DE-85DD-96BDAEE3E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0C34E-1A28-322C-F0CE-E5E14A02F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0A282-E535-9F63-A002-2B94F2EF7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586B6-814B-2B15-7587-32BCCC444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E306-5DE0-220B-9C7E-27F42D43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9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D803-83B0-F0F5-6041-B1D41B55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E364E-D412-BB26-F88B-7280BA2F4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A6655-4872-F946-BA0C-EA7AE9328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E9F95-959B-7CA4-F828-C3B2C8BD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AD2C7-17F6-6F0E-3D6F-0B8FC9FD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9251F-46F0-0CED-1D99-F65F494E0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82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D6B5AD-7B7A-0C4F-A817-249F7EAAC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1A591-80B9-C71A-23A1-982DB32BD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E0630-E885-5D98-D506-4E152424B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F3D29-E9EA-7249-9D8D-6629EE8E0B1A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51914-245A-35CD-C0F5-911AE4960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8E762-096E-D00A-D886-565696165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5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7001D7-BB75-14A8-59AB-10C7DF1E89F7}"/>
              </a:ext>
            </a:extLst>
          </p:cNvPr>
          <p:cNvSpPr txBox="1"/>
          <p:nvPr/>
        </p:nvSpPr>
        <p:spPr>
          <a:xfrm>
            <a:off x="0" y="76201"/>
            <a:ext cx="12192000" cy="6909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Global Seismology                     </a:t>
            </a: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CERI-8105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u="sng" dirty="0">
                <a:latin typeface="Papyrus" panose="020B0602040200020303" pitchFamily="34" charset="77"/>
                <a:cs typeface="Arial" panose="020B0604020202020204" pitchFamily="34" charset="0"/>
              </a:rPr>
              <a:t>Tu-Th</a:t>
            </a: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                 </a:t>
            </a:r>
            <a:r>
              <a:rPr lang="en-US" altLang="en-US" sz="3200" b="1" u="sng" dirty="0">
                <a:latin typeface="Papyrus" panose="020B0602040200020303" pitchFamily="34" charset="77"/>
                <a:cs typeface="Arial" panose="020B0604020202020204" pitchFamily="34" charset="0"/>
              </a:rPr>
              <a:t>1:15-2:40 pm</a:t>
            </a:r>
          </a:p>
          <a:p>
            <a:pPr algn="ctr" eaLnBrk="1" hangingPunct="1">
              <a:spcBef>
                <a:spcPct val="50000"/>
              </a:spcBef>
              <a:buFont typeface="Wingdings 2" pitchFamily="2" charset="2"/>
              <a:buNone/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Lab - 3892 Central Ave. </a:t>
            </a:r>
            <a:r>
              <a:rPr lang="en-US" altLang="en-US" sz="2800" b="1" dirty="0">
                <a:latin typeface="Papyrus" panose="020B0602040200020303" pitchFamily="34" charset="77"/>
                <a:cs typeface="Arial" panose="020B0604020202020204" pitchFamily="34" charset="0"/>
              </a:rPr>
              <a:t>(Long building) </a:t>
            </a: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, Room 110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-----------------------------------------------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Bob Smalley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Office: 3892 Central Ave, Room 103, 678-4929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Office Hours – when I’m in my office.</a:t>
            </a:r>
          </a:p>
          <a:p>
            <a:pPr algn="ctr">
              <a:spcBef>
                <a:spcPct val="50000"/>
              </a:spcBef>
              <a:buClrTx/>
              <a:buSzTx/>
            </a:pPr>
            <a:r>
              <a:rPr lang="en-US" altLang="en-US" b="1" dirty="0">
                <a:latin typeface="Papyrus" panose="020B0602040200020303" pitchFamily="34" charset="77"/>
                <a:cs typeface="Arial" panose="020B0604020202020204" pitchFamily="34" charset="0"/>
              </a:rPr>
              <a:t>http://</a:t>
            </a:r>
            <a:r>
              <a:rPr lang="en-US" altLang="en-US" b="1" dirty="0" err="1">
                <a:latin typeface="Papyrus" panose="020B0602040200020303" pitchFamily="34" charset="77"/>
                <a:cs typeface="Arial" panose="020B0604020202020204" pitchFamily="34" charset="0"/>
              </a:rPr>
              <a:t>www.ceri.memphis.edu</a:t>
            </a:r>
            <a:r>
              <a:rPr lang="en-US" altLang="en-US" b="1" dirty="0">
                <a:latin typeface="Papyrus" panose="020B0602040200020303" pitchFamily="34" charset="77"/>
                <a:cs typeface="Arial" panose="020B0604020202020204" pitchFamily="34" charset="0"/>
              </a:rPr>
              <a:t>/people/</a:t>
            </a:r>
            <a:r>
              <a:rPr lang="en-US" altLang="en-US" b="1" dirty="0" err="1">
                <a:latin typeface="Papyrus" panose="020B0602040200020303" pitchFamily="34" charset="77"/>
                <a:cs typeface="Arial" panose="020B0604020202020204" pitchFamily="34" charset="0"/>
              </a:rPr>
              <a:t>smalley</a:t>
            </a:r>
            <a:r>
              <a:rPr lang="en-US" altLang="en-US" b="1" dirty="0">
                <a:latin typeface="Papyrus" panose="020B0602040200020303" pitchFamily="34" charset="77"/>
                <a:cs typeface="Arial" panose="020B0604020202020204" pitchFamily="34" charset="0"/>
              </a:rPr>
              <a:t>/CERI8105_GlobalSeismology.html</a:t>
            </a:r>
          </a:p>
          <a:p>
            <a:pPr algn="ctr">
              <a:spcBef>
                <a:spcPct val="50000"/>
              </a:spcBef>
              <a:buClrTx/>
              <a:buSzTx/>
            </a:pPr>
            <a:endParaRPr lang="en-US" altLang="en-US" sz="3200" b="1" dirty="0">
              <a:latin typeface="Papyrus" panose="020B0602040200020303" pitchFamily="34" charset="77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ClrTx/>
              <a:buSzTx/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Thu., Oct 26, 2023                                          Meeting 17</a:t>
            </a:r>
          </a:p>
        </p:txBody>
      </p:sp>
    </p:spTree>
    <p:extLst>
      <p:ext uri="{BB962C8B-B14F-4D97-AF65-F5344CB8AC3E}">
        <p14:creationId xmlns:p14="http://schemas.microsoft.com/office/powerpoint/2010/main" val="2417052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18A72360-540F-A56D-8D20-F4430F935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4138"/>
            <a:ext cx="8839200" cy="669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>
            <a:extLst>
              <a:ext uri="{FF2B5EF4-FFF2-40B4-BE49-F238E27FC236}">
                <a16:creationId xmlns:a16="http://schemas.microsoft.com/office/drawing/2014/main" id="{E869B4C8-DDF2-3F2B-8AC8-05B4E785C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20763"/>
            <a:ext cx="9144000" cy="481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53E39FF8-1A46-DF40-0D55-661298279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0"/>
            <a:ext cx="4330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7231750B-C7D0-40AF-28E4-8266021A8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A364F658-AC90-FEC0-5397-57E2F0876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6858000" cy="43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D1F11DEE-0574-D34F-AC3E-927ECC1C3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537200"/>
            <a:ext cx="8001000" cy="67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09EAD3BA-C02F-5295-9E48-255577FA0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5105400"/>
            <a:ext cx="56287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“Azimuthal” anisotropy: like transverse isotropy on its side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2A5A301B-02DF-32EE-3FC4-CB937B4BB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4" y="1295400"/>
            <a:ext cx="4491037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150A1459-7FA0-40E4-3514-B4AFF2123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56138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>
            <a:extLst>
              <a:ext uri="{FF2B5EF4-FFF2-40B4-BE49-F238E27FC236}">
                <a16:creationId xmlns:a16="http://schemas.microsoft.com/office/drawing/2014/main" id="{71148D3E-905A-D952-D1D1-3314597EC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1125"/>
            <a:ext cx="9144000" cy="663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1C19EFAF-D774-89EC-3279-D4D54D586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68401"/>
            <a:ext cx="4495800" cy="372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1D9F0B0-EDDD-256D-53E2-E18C559E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838200"/>
            <a:ext cx="4564062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99A526B-0D2A-AD8F-F527-879A22AAD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20738"/>
            <a:ext cx="9144000" cy="521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DC677969-177A-27C8-A201-21D86679F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7315200" cy="41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AF4692DC-93EF-4582-563D-C41112FB8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78288"/>
            <a:ext cx="7010400" cy="27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7AC7DFA-D2D9-0C62-1274-860B1AA72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33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13D1C7B0-C0A0-467E-B622-4A003451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0"/>
            <a:ext cx="5046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AC294A5-F85A-C9F3-009A-7B2F57FC9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525"/>
            <a:ext cx="8077200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C9A628A-2492-1ABC-CFEA-80BDBB1B9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0"/>
            <a:ext cx="5765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DBFB58B-A725-4055-10FE-EDBDB6ACF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5601"/>
            <a:ext cx="7010400" cy="628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FC403FFF-112E-BC3A-78E0-D3090E626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914400"/>
            <a:ext cx="4278313" cy="45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AD329CAC-4801-39B6-2C4E-D00D7CBC6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715000"/>
            <a:ext cx="3657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/>
              <a:t>McNamara, van Keken, and Karato [2002]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C8448600-A451-3758-B86A-47EDF4BF0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219200"/>
            <a:ext cx="22735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u="sng">
                <a:solidFill>
                  <a:srgbClr val="000099"/>
                </a:solidFill>
              </a:rPr>
              <a:t>D″ Anisotropy</a:t>
            </a:r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F10883EB-2688-2456-795C-B16E3A9D3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133601"/>
            <a:ext cx="304800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/>
              <a:t> Lattice-Preferred Orientation (LPO)?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/>
              <a:t> Shape-Preferred Orientation (SPO)?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/>
              <a:t> Result of a Chemical Boundary Layer?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/>
              <a:t> Related to Slabs?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D9BDF765-C89C-0D29-59F0-583510203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04801"/>
            <a:ext cx="5000625" cy="36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254B6592-217F-067D-E073-1D4D04911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5137150" cy="279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63372BA8-1099-658B-E268-0B71AB593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6172200"/>
            <a:ext cx="2362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9926D831-496C-1D35-FA33-9E9BF0844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762000"/>
            <a:ext cx="22735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u="sng">
                <a:solidFill>
                  <a:srgbClr val="000099"/>
                </a:solidFill>
              </a:rPr>
              <a:t>D″ Anisotropy</a:t>
            </a: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45F2F017-7BCE-3AE8-F595-91A4BB41D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676400"/>
            <a:ext cx="2590800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/>
              <a:t> Often most intense at the top of D″.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/>
              <a:t> Most always with SH faster than SV           (</a:t>
            </a:r>
            <a:r>
              <a:rPr lang="en-US" altLang="en-US">
                <a:sym typeface="Wingdings" pitchFamily="2" charset="2"/>
              </a:rPr>
              <a:t> transverse isotropy)</a:t>
            </a:r>
            <a:endParaRPr lang="en-US" altLang="en-US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/>
              <a:t> Shows large lateral variation.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/>
              <a:t> Often associated with the D″ discontinuity.</a:t>
            </a:r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C98A72C3-9921-9627-C0F0-E6D512458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2484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i="1"/>
              <a:t>Fouch et al</a:t>
            </a:r>
            <a:r>
              <a:rPr lang="en-US" altLang="en-US" sz="1400"/>
              <a:t>. [2001]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AAB47077-238D-8FCB-9ED2-CCDC22D39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9251"/>
            <a:ext cx="91440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BA5D694F-ED12-D72B-ED6C-41956DC10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939"/>
            <a:ext cx="91440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D0147CC5-E6C6-2067-DE25-FD553A451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72125"/>
            <a:ext cx="8382000" cy="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204E97-E30C-EC3E-9CED-738E132C3BEE}"/>
              </a:ext>
            </a:extLst>
          </p:cNvPr>
          <p:cNvSpPr txBox="1"/>
          <p:nvPr/>
        </p:nvSpPr>
        <p:spPr>
          <a:xfrm>
            <a:off x="0" y="1211283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Papyrus" panose="020B0602040200020303" pitchFamily="34" charset="77"/>
              </a:rPr>
              <a:t>Heaviside function in material</a:t>
            </a:r>
          </a:p>
          <a:p>
            <a:pPr algn="ctr"/>
            <a:endParaRPr lang="en-US" sz="3200" b="1" dirty="0">
              <a:latin typeface="Papyrus" panose="020B0602040200020303" pitchFamily="34" charset="77"/>
            </a:endParaRPr>
          </a:p>
          <a:p>
            <a:pPr algn="ctr"/>
            <a:r>
              <a:rPr lang="en-US" sz="3200" b="1" dirty="0">
                <a:latin typeface="Papyrus" panose="020B0602040200020303" pitchFamily="34" charset="77"/>
              </a:rPr>
              <a:t>Return to Ch 2 and Surface Waves</a:t>
            </a:r>
          </a:p>
        </p:txBody>
      </p:sp>
    </p:spTree>
    <p:extLst>
      <p:ext uri="{BB962C8B-B14F-4D97-AF65-F5344CB8AC3E}">
        <p14:creationId xmlns:p14="http://schemas.microsoft.com/office/powerpoint/2010/main" val="1862977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60CA9BA7-E8C9-3ED1-FB2A-3B7200807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22325"/>
            <a:ext cx="9144000" cy="521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EFE6BB1B-E3ED-2F49-1CC4-880EF2B81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6689"/>
            <a:ext cx="9144000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F7A1FD32-C755-637F-8E7C-C663418E0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1" y="0"/>
            <a:ext cx="6234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CDACAB8E-A93B-4401-E506-719924400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3250"/>
            <a:ext cx="9144000" cy="565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674453E1-2E48-E6C2-5904-87A1F6C96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0"/>
            <a:ext cx="42338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05E5BFC4-26D1-E0F8-05BA-766C81C73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914"/>
            <a:ext cx="4953000" cy="4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C86D2C8B-187A-2AD8-B955-1DF0DC2C3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11238"/>
            <a:ext cx="9144000" cy="48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>
            <a:extLst>
              <a:ext uri="{FF2B5EF4-FFF2-40B4-BE49-F238E27FC236}">
                <a16:creationId xmlns:a16="http://schemas.microsoft.com/office/drawing/2014/main" id="{2115C932-14C0-213C-FF59-028CBD0C5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90489"/>
            <a:ext cx="5715000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78940A85-E2DC-788F-9FA1-25F8C7DB1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0"/>
            <a:ext cx="4532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D5F0EF15-4865-0345-4706-16C57E77E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0"/>
            <a:ext cx="47831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5121547F-B7E9-DF05-363A-8560FB95B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00064"/>
            <a:ext cx="8229600" cy="635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8" name="Rectangle 4">
            <a:extLst>
              <a:ext uri="{FF2B5EF4-FFF2-40B4-BE49-F238E27FC236}">
                <a16:creationId xmlns:a16="http://schemas.microsoft.com/office/drawing/2014/main" id="{2614E520-860A-FFED-0834-A864EBED2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 u="sng">
                <a:solidFill>
                  <a:srgbClr val="000099"/>
                </a:solidFill>
              </a:rPr>
              <a:t>D″ Discontinuity</a:t>
            </a:r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2D0B5CF8-27EF-040F-CDD1-9CC401C60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33401"/>
            <a:ext cx="2971800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Is it intermittent?</a:t>
            </a:r>
          </a:p>
          <a:p>
            <a:pPr>
              <a:buFontTx/>
              <a:buChar char="•"/>
            </a:pPr>
            <a:r>
              <a:rPr lang="en-US" altLang="en-US" sz="2000"/>
              <a:t>Relation to slabs?</a:t>
            </a:r>
          </a:p>
          <a:p>
            <a:pPr>
              <a:buFontTx/>
              <a:buChar char="•"/>
            </a:pPr>
            <a:r>
              <a:rPr lang="en-US" altLang="en-US"/>
              <a:t>Due to anisotropy?</a:t>
            </a:r>
            <a:endParaRPr lang="en-US" altLang="en-US" sz="2000"/>
          </a:p>
          <a:p>
            <a:pPr>
              <a:buFontTx/>
              <a:buChar char="•"/>
            </a:pPr>
            <a:r>
              <a:rPr lang="en-US" altLang="en-US" sz="2000"/>
              <a:t>Due to phase change?</a:t>
            </a:r>
          </a:p>
          <a:p>
            <a:pPr>
              <a:buFontTx/>
              <a:buChar char="•"/>
            </a:pPr>
            <a:r>
              <a:rPr lang="en-US" altLang="en-US" sz="2000"/>
              <a:t>Due to CBL?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B4A4BFD5-F24B-3348-BE58-FF2441B61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4875"/>
            <a:ext cx="9144000" cy="504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96548AC6-BC74-99DC-0626-9D3A81A2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41425"/>
            <a:ext cx="7696200" cy="433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16767</TotalTime>
  <Words>201</Words>
  <Application>Microsoft Macintosh PowerPoint</Application>
  <PresentationFormat>Widescreen</PresentationFormat>
  <Paragraphs>33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Papyrus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58</cp:revision>
  <dcterms:created xsi:type="dcterms:W3CDTF">2023-09-07T02:11:30Z</dcterms:created>
  <dcterms:modified xsi:type="dcterms:W3CDTF">2023-10-26T19:57:52Z</dcterms:modified>
</cp:coreProperties>
</file>