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1564" r:id="rId2"/>
    <p:sldId id="1549" r:id="rId3"/>
    <p:sldId id="1550" r:id="rId4"/>
    <p:sldId id="1551" r:id="rId5"/>
    <p:sldId id="291" r:id="rId6"/>
    <p:sldId id="1529" r:id="rId7"/>
    <p:sldId id="1530" r:id="rId8"/>
    <p:sldId id="1531" r:id="rId9"/>
    <p:sldId id="1532" r:id="rId10"/>
    <p:sldId id="1533" r:id="rId11"/>
    <p:sldId id="1536" r:id="rId12"/>
    <p:sldId id="1537" r:id="rId13"/>
    <p:sldId id="319" r:id="rId14"/>
    <p:sldId id="302" r:id="rId15"/>
    <p:sldId id="303" r:id="rId16"/>
    <p:sldId id="1565" r:id="rId17"/>
    <p:sldId id="1566" r:id="rId18"/>
    <p:sldId id="1567" r:id="rId19"/>
    <p:sldId id="1539" r:id="rId20"/>
    <p:sldId id="305" r:id="rId21"/>
    <p:sldId id="1540" r:id="rId22"/>
    <p:sldId id="307" r:id="rId23"/>
    <p:sldId id="308" r:id="rId24"/>
    <p:sldId id="309" r:id="rId25"/>
    <p:sldId id="154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38"/>
    <p:restoredTop sz="84626"/>
  </p:normalViewPr>
  <p:slideViewPr>
    <p:cSldViewPr snapToGrid="0">
      <p:cViewPr varScale="1">
        <p:scale>
          <a:sx n="107" d="100"/>
          <a:sy n="107" d="100"/>
        </p:scale>
        <p:origin x="1872"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BEEBD-AFE1-8B4B-96E5-C1AEE5E8E983}" type="datetimeFigureOut">
              <a:rPr lang="en-US" smtClean="0"/>
              <a:t>10/24/23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1DDC3-A750-4747-9E66-9FF97804A3DD}" type="slidenum">
              <a:rPr lang="en-US" smtClean="0"/>
              <a:t>‹#›</a:t>
            </a:fld>
            <a:endParaRPr lang="en-US"/>
          </a:p>
        </p:txBody>
      </p:sp>
    </p:spTree>
    <p:extLst>
      <p:ext uri="{BB962C8B-B14F-4D97-AF65-F5344CB8AC3E}">
        <p14:creationId xmlns:p14="http://schemas.microsoft.com/office/powerpoint/2010/main" val="25008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/publication/315695379_Acoustic_Beamforming/</a:t>
            </a:r>
            <a:r>
              <a:rPr lang="en-US" dirty="0" err="1"/>
              <a:t>figures?lo</a:t>
            </a:r>
            <a:r>
              <a:rPr lang="en-US" dirty="0"/>
              <a:t>=1</a:t>
            </a:r>
          </a:p>
        </p:txBody>
      </p:sp>
      <p:sp>
        <p:nvSpPr>
          <p:cNvPr id="4" name="Slide Number Placeholder 3"/>
          <p:cNvSpPr>
            <a:spLocks noGrp="1"/>
          </p:cNvSpPr>
          <p:nvPr>
            <p:ph type="sldNum" sz="quarter" idx="5"/>
          </p:nvPr>
        </p:nvSpPr>
        <p:spPr/>
        <p:txBody>
          <a:bodyPr/>
          <a:lstStyle/>
          <a:p>
            <a:fld id="{AF31DDC3-A750-4747-9E66-9FF97804A3DD}" type="slidenum">
              <a:rPr lang="en-US" smtClean="0"/>
              <a:t>2</a:t>
            </a:fld>
            <a:endParaRPr lang="en-US"/>
          </a:p>
        </p:txBody>
      </p:sp>
    </p:spTree>
    <p:extLst>
      <p:ext uri="{BB962C8B-B14F-4D97-AF65-F5344CB8AC3E}">
        <p14:creationId xmlns:p14="http://schemas.microsoft.com/office/powerpoint/2010/main" val="400839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raw signal is not very useful</a:t>
            </a:r>
          </a:p>
          <a:p>
            <a:r>
              <a:rPr lang="en-US" dirty="0"/>
              <a:t>Deconvolution usually implemented in the frequency domain since convolution is the product of the Fourier transforms (which is must faster and more accurate [less multiplies, less roundoff] than doing it in the time domain, so deconvolution is done with division of the Fourier transforms. Problem is when Fourier amplitude is small get large amplification of noise.</a:t>
            </a:r>
          </a:p>
        </p:txBody>
      </p:sp>
      <p:sp>
        <p:nvSpPr>
          <p:cNvPr id="4" name="Slide Number Placeholder 3"/>
          <p:cNvSpPr>
            <a:spLocks noGrp="1"/>
          </p:cNvSpPr>
          <p:nvPr>
            <p:ph type="sldNum" sz="quarter" idx="5"/>
          </p:nvPr>
        </p:nvSpPr>
        <p:spPr/>
        <p:txBody>
          <a:bodyPr/>
          <a:lstStyle/>
          <a:p>
            <a:fld id="{AF31DDC3-A750-4747-9E66-9FF97804A3DD}" type="slidenum">
              <a:rPr lang="en-US" smtClean="0"/>
              <a:t>11</a:t>
            </a:fld>
            <a:endParaRPr lang="en-US"/>
          </a:p>
        </p:txBody>
      </p:sp>
    </p:spTree>
    <p:extLst>
      <p:ext uri="{BB962C8B-B14F-4D97-AF65-F5344CB8AC3E}">
        <p14:creationId xmlns:p14="http://schemas.microsoft.com/office/powerpoint/2010/main" val="231022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deconvolution </a:t>
            </a:r>
            <a:r>
              <a:rPr lang="en-US"/>
              <a:t>get sha</a:t>
            </a:r>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12</a:t>
            </a:fld>
            <a:endParaRPr lang="en-US"/>
          </a:p>
        </p:txBody>
      </p:sp>
    </p:spTree>
    <p:extLst>
      <p:ext uri="{BB962C8B-B14F-4D97-AF65-F5344CB8AC3E}">
        <p14:creationId xmlns:p14="http://schemas.microsoft.com/office/powerpoint/2010/main" val="179306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another way to get the reflection spikes when you have a long, known input (deconvolution will still work, but this new method is easier, but need deconvolution for dynamite)</a:t>
            </a:r>
          </a:p>
          <a:p>
            <a:endParaRPr lang="en-US" dirty="0"/>
          </a:p>
          <a:p>
            <a:r>
              <a:rPr lang="en-US" dirty="0"/>
              <a:t>Convolution is a measure of the effect of one signal on another – can be used to build signals</a:t>
            </a:r>
          </a:p>
          <a:p>
            <a:r>
              <a:rPr lang="en-US" dirty="0"/>
              <a:t>Correlation is a measure of the similarity of two </a:t>
            </a:r>
            <a:r>
              <a:rPr lang="en-US" dirty="0" err="1"/>
              <a:t>siganls</a:t>
            </a:r>
            <a:r>
              <a:rPr lang="en-US" dirty="0"/>
              <a:t> – can be used to find known signals</a:t>
            </a:r>
          </a:p>
          <a:p>
            <a:endParaRPr lang="en-US" dirty="0"/>
          </a:p>
          <a:p>
            <a:r>
              <a:rPr lang="en-US" dirty="0"/>
              <a:t>Convolution (in time domain) flips one signal, Correlation (in time domain) does not – the process however is exactly the same – shifting and adding,</a:t>
            </a:r>
          </a:p>
          <a:p>
            <a:r>
              <a:rPr lang="en-US" dirty="0"/>
              <a:t>In the frequency domain the flip is done with the complex conjugate.</a:t>
            </a:r>
          </a:p>
          <a:p>
            <a:endParaRPr lang="en-US" dirty="0"/>
          </a:p>
          <a:p>
            <a:r>
              <a:rPr lang="en-US" dirty="0"/>
              <a:t>Correlation finds similar signals – so one can correlate the input chirp with the recorded data – this does not have the divide by zero/small values problem</a:t>
            </a:r>
          </a:p>
        </p:txBody>
      </p:sp>
      <p:sp>
        <p:nvSpPr>
          <p:cNvPr id="4" name="Slide Number Placeholder 3"/>
          <p:cNvSpPr>
            <a:spLocks noGrp="1"/>
          </p:cNvSpPr>
          <p:nvPr>
            <p:ph type="sldNum" sz="quarter" idx="5"/>
          </p:nvPr>
        </p:nvSpPr>
        <p:spPr/>
        <p:txBody>
          <a:bodyPr/>
          <a:lstStyle/>
          <a:p>
            <a:fld id="{AF31DDC3-A750-4747-9E66-9FF97804A3DD}" type="slidenum">
              <a:rPr lang="en-US" smtClean="0"/>
              <a:t>13</a:t>
            </a:fld>
            <a:endParaRPr lang="en-US"/>
          </a:p>
        </p:txBody>
      </p:sp>
    </p:spTree>
    <p:extLst>
      <p:ext uri="{BB962C8B-B14F-4D97-AF65-F5344CB8AC3E}">
        <p14:creationId xmlns:p14="http://schemas.microsoft.com/office/powerpoint/2010/main" val="348456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Vibroseis</a:t>
            </a:r>
            <a:r>
              <a:rPr lang="en-US" dirty="0"/>
              <a:t> signal</a:t>
            </a:r>
          </a:p>
          <a:p>
            <a:r>
              <a:rPr lang="en-US" dirty="0"/>
              <a:t>Several reflections (time delay, amplitude </a:t>
            </a:r>
            <a:r>
              <a:rPr lang="en-US" dirty="0" err="1"/>
              <a:t>chages</a:t>
            </a:r>
            <a:r>
              <a:rPr lang="en-US" dirty="0"/>
              <a:t> from attenuation and transmission/reflection coefficients, summing the signals to get the raw </a:t>
            </a:r>
            <a:r>
              <a:rPr lang="en-US" dirty="0" err="1"/>
              <a:t>fifeld</a:t>
            </a:r>
            <a:r>
              <a:rPr lang="en-US" dirty="0"/>
              <a:t> record, after convolution get peaks where the reflections are.</a:t>
            </a:r>
          </a:p>
          <a:p>
            <a:r>
              <a:rPr lang="en-US" dirty="0"/>
              <a:t>Compresses the chirp to a "delta"</a:t>
            </a:r>
          </a:p>
        </p:txBody>
      </p:sp>
      <p:sp>
        <p:nvSpPr>
          <p:cNvPr id="4" name="Slide Number Placeholder 3"/>
          <p:cNvSpPr>
            <a:spLocks noGrp="1"/>
          </p:cNvSpPr>
          <p:nvPr>
            <p:ph type="sldNum" sz="quarter" idx="5"/>
          </p:nvPr>
        </p:nvSpPr>
        <p:spPr/>
        <p:txBody>
          <a:bodyPr/>
          <a:lstStyle/>
          <a:p>
            <a:fld id="{AF31DDC3-A750-4747-9E66-9FF97804A3DD}" type="slidenum">
              <a:rPr lang="en-US" smtClean="0"/>
              <a:t>14</a:t>
            </a:fld>
            <a:endParaRPr lang="en-US"/>
          </a:p>
        </p:txBody>
      </p:sp>
    </p:spTree>
    <p:extLst>
      <p:ext uri="{BB962C8B-B14F-4D97-AF65-F5344CB8AC3E}">
        <p14:creationId xmlns:p14="http://schemas.microsoft.com/office/powerpoint/2010/main" val="346427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/publication/315695379_Acoustic_Beamforming/</a:t>
            </a:r>
            <a:r>
              <a:rPr lang="en-US" dirty="0" err="1"/>
              <a:t>figures?lo</a:t>
            </a:r>
            <a:r>
              <a:rPr lang="en-US" dirty="0"/>
              <a:t>=1</a:t>
            </a:r>
          </a:p>
          <a:p>
            <a:r>
              <a:rPr lang="en-US" b="0" i="0" dirty="0">
                <a:solidFill>
                  <a:srgbClr val="262626"/>
                </a:solidFill>
                <a:effectLst/>
                <a:latin typeface="Inter Var"/>
              </a:rPr>
              <a:t>Delay and sum beamforming approaches a microphone array time domain 1. Sound signals are multiplied by a weighting factor corresponding to each microphone. This calibrates the microphone to known noise in the test field. </a:t>
            </a:r>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3</a:t>
            </a:fld>
            <a:endParaRPr lang="en-US"/>
          </a:p>
        </p:txBody>
      </p:sp>
    </p:spTree>
    <p:extLst>
      <p:ext uri="{BB962C8B-B14F-4D97-AF65-F5344CB8AC3E}">
        <p14:creationId xmlns:p14="http://schemas.microsoft.com/office/powerpoint/2010/main" val="207143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https://beamforming-noise-</a:t>
            </a:r>
            <a:r>
              <a:rPr lang="en-US" dirty="0" err="1"/>
              <a:t>cancellation.weebly.com</a:t>
            </a:r>
            <a:r>
              <a:rPr lang="en-US" dirty="0"/>
              <a:t>/</a:t>
            </a:r>
            <a:r>
              <a:rPr lang="en-US" dirty="0" err="1"/>
              <a:t>beamforming.html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ontserrat" panose="020F0502020204030204" pitchFamily="34" charset="0"/>
              </a:rPr>
              <a:t>Directional microphones improve speech quality by eliminating noise coming from all directions but a single direction of interest. One way to make a directional microphone is beamforming. This involves combining information from multiple sensors to make a single directional sensor [2]. Delay-Sum Beamforming uses artificial and natural delays to create patterns of constructive interference in the desired direction and destructive interference elsewhere.</a:t>
            </a:r>
            <a:endParaRPr lang="en-US" b="1" i="0" dirty="0">
              <a:solidFill>
                <a:srgbClr val="000000"/>
              </a:solidFill>
              <a:effectLst/>
              <a:latin typeface="Montserrat"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4</a:t>
            </a:fld>
            <a:endParaRPr lang="en-US"/>
          </a:p>
        </p:txBody>
      </p:sp>
    </p:spTree>
    <p:extLst>
      <p:ext uri="{BB962C8B-B14F-4D97-AF65-F5344CB8AC3E}">
        <p14:creationId xmlns:p14="http://schemas.microsoft.com/office/powerpoint/2010/main" val="34605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Schematic </a:t>
            </a:r>
            <a:r>
              <a:rPr lang="en-US" dirty="0" err="1"/>
              <a:t>illustartion</a:t>
            </a:r>
            <a:r>
              <a:rPr lang="en-US" dirty="0"/>
              <a:t> of slant stacking, data are summed along lines in the </a:t>
            </a:r>
            <a:r>
              <a:rPr lang="en-US" dirty="0" err="1"/>
              <a:t>x,t</a:t>
            </a:r>
            <a:r>
              <a:rPr lang="en-US" dirty="0"/>
              <a:t> plane (left) corresponding </a:t>
            </a:r>
            <a:r>
              <a:rPr lang="en-US" dirty="0" err="1"/>
              <a:t>th</a:t>
            </a:r>
            <a:r>
              <a:rPr lang="en-US" dirty="0"/>
              <a:t> values of intercept tau and slope p </a:t>
            </a:r>
            <a:r>
              <a:rPr lang="en-US" dirty="0" err="1"/>
              <a:t>snd</a:t>
            </a:r>
            <a:r>
              <a:rPr lang="en-US" dirty="0"/>
              <a:t> yield points in the tau p plane to the right</a:t>
            </a:r>
          </a:p>
          <a:p>
            <a:r>
              <a:rPr lang="en-US" dirty="0"/>
              <a:t>Do this for all combinations of p (straight lines here) and t (intercepts) – so pick p and run it in steps down the axis. Do for some range of p's.</a:t>
            </a:r>
          </a:p>
        </p:txBody>
      </p:sp>
      <p:sp>
        <p:nvSpPr>
          <p:cNvPr id="4" name="Slide Number Placeholder 3"/>
          <p:cNvSpPr>
            <a:spLocks noGrp="1"/>
          </p:cNvSpPr>
          <p:nvPr>
            <p:ph type="sldNum" sz="quarter" idx="5"/>
          </p:nvPr>
        </p:nvSpPr>
        <p:spPr/>
        <p:txBody>
          <a:bodyPr/>
          <a:lstStyle/>
          <a:p>
            <a:fld id="{AF31DDC3-A750-4747-9E66-9FF97804A3DD}" type="slidenum">
              <a:rPr lang="en-US" smtClean="0"/>
              <a:t>5</a:t>
            </a:fld>
            <a:endParaRPr lang="en-US"/>
          </a:p>
        </p:txBody>
      </p:sp>
    </p:spTree>
    <p:extLst>
      <p:ext uri="{BB962C8B-B14F-4D97-AF65-F5344CB8AC3E}">
        <p14:creationId xmlns:p14="http://schemas.microsoft.com/office/powerpoint/2010/main" val="22517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source point gather – left, big surface wave noise, middle slant stack - big peak at tau=0 and p~740 us/m. right - inverse slant stack with surface wave noise </a:t>
            </a:r>
            <a:r>
              <a:rPr lang="en-US" dirty="0" err="1"/>
              <a:t>surpressed</a:t>
            </a:r>
            <a:endParaRPr lang="en-US" dirty="0"/>
          </a:p>
          <a:p>
            <a:endParaRPr lang="en-US" dirty="0"/>
          </a:p>
          <a:p>
            <a:r>
              <a:rPr lang="en-US" dirty="0"/>
              <a:t>Slant stack it into tau p domain, zero out/filter out the surface wave, run the tau p stacking process backwards to produce filtered signal with surface waves removed</a:t>
            </a:r>
          </a:p>
        </p:txBody>
      </p:sp>
      <p:sp>
        <p:nvSpPr>
          <p:cNvPr id="4" name="Slide Number Placeholder 3"/>
          <p:cNvSpPr>
            <a:spLocks noGrp="1"/>
          </p:cNvSpPr>
          <p:nvPr>
            <p:ph type="sldNum" sz="quarter" idx="5"/>
          </p:nvPr>
        </p:nvSpPr>
        <p:spPr/>
        <p:txBody>
          <a:bodyPr/>
          <a:lstStyle/>
          <a:p>
            <a:fld id="{AF31DDC3-A750-4747-9E66-9FF97804A3DD}" type="slidenum">
              <a:rPr lang="en-US" smtClean="0"/>
              <a:t>6</a:t>
            </a:fld>
            <a:endParaRPr lang="en-US"/>
          </a:p>
        </p:txBody>
      </p:sp>
    </p:spTree>
    <p:extLst>
      <p:ext uri="{BB962C8B-B14F-4D97-AF65-F5344CB8AC3E}">
        <p14:creationId xmlns:p14="http://schemas.microsoft.com/office/powerpoint/2010/main" val="268550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Airgun</a:t>
            </a:r>
            <a:r>
              <a:rPr lang="en-US" dirty="0"/>
              <a:t> and source wavelet</a:t>
            </a:r>
          </a:p>
          <a:p>
            <a:r>
              <a:rPr lang="en-US" dirty="0"/>
              <a:t>Used to do seismic </a:t>
            </a:r>
            <a:r>
              <a:rPr lang="en-US" dirty="0" err="1"/>
              <a:t>reflectino</a:t>
            </a:r>
            <a:r>
              <a:rPr lang="en-US" dirty="0"/>
              <a:t> In water</a:t>
            </a:r>
          </a:p>
          <a:p>
            <a:r>
              <a:rPr lang="en-US" dirty="0"/>
              <a:t>Bad for the fish, especially with dynamite</a:t>
            </a:r>
          </a:p>
          <a:p>
            <a:r>
              <a:rPr lang="en-US" dirty="0"/>
              <a:t>One bun vs 7 (constructive/destructive interference to get better signal – common adds constructively, random/noise adds destructively</a:t>
            </a:r>
          </a:p>
          <a:p>
            <a:r>
              <a:rPr lang="en-US" dirty="0"/>
              <a:t>Array reduces the bubble pulse and makes it more impulsive</a:t>
            </a:r>
          </a:p>
        </p:txBody>
      </p:sp>
      <p:sp>
        <p:nvSpPr>
          <p:cNvPr id="4" name="Slide Number Placeholder 3"/>
          <p:cNvSpPr>
            <a:spLocks noGrp="1"/>
          </p:cNvSpPr>
          <p:nvPr>
            <p:ph type="sldNum" sz="quarter" idx="5"/>
          </p:nvPr>
        </p:nvSpPr>
        <p:spPr/>
        <p:txBody>
          <a:bodyPr/>
          <a:lstStyle/>
          <a:p>
            <a:fld id="{AF31DDC3-A750-4747-9E66-9FF97804A3DD}" type="slidenum">
              <a:rPr lang="en-US" smtClean="0"/>
              <a:t>7</a:t>
            </a:fld>
            <a:endParaRPr lang="en-US"/>
          </a:p>
        </p:txBody>
      </p:sp>
    </p:spTree>
    <p:extLst>
      <p:ext uri="{BB962C8B-B14F-4D97-AF65-F5344CB8AC3E}">
        <p14:creationId xmlns:p14="http://schemas.microsoft.com/office/powerpoint/2010/main" val="337812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Geoemetry</a:t>
            </a:r>
            <a:r>
              <a:rPr lang="en-US" dirty="0"/>
              <a:t> of </a:t>
            </a:r>
            <a:r>
              <a:rPr lang="en-US" dirty="0" err="1"/>
              <a:t>vibroseis</a:t>
            </a:r>
            <a:r>
              <a:rPr lang="en-US" dirty="0"/>
              <a:t> (or dynamite) and sweep/chirp signal (not dynamite, which is impulse). Field records contain interfering reflections off various interfaces, and so require processing to identify individual reflections.</a:t>
            </a:r>
          </a:p>
          <a:p>
            <a:endParaRPr lang="en-US" dirty="0"/>
          </a:p>
          <a:p>
            <a:r>
              <a:rPr lang="en-US" dirty="0"/>
              <a:t>Get reflections off flat, dipping, non-planer surfaces, and faults (usually not reflections off steep faults, but get diffraction from discontinuities)</a:t>
            </a:r>
          </a:p>
          <a:p>
            <a:endParaRPr lang="en-US" dirty="0"/>
          </a:p>
          <a:p>
            <a:r>
              <a:rPr lang="en-US" dirty="0"/>
              <a:t>What are advantages of </a:t>
            </a:r>
            <a:r>
              <a:rPr lang="en-US" dirty="0" err="1"/>
              <a:t>vibroseis</a:t>
            </a:r>
            <a:r>
              <a:rPr lang="en-US" dirty="0"/>
              <a:t> – more energy by thumping longer rather than bigger explosion.</a:t>
            </a:r>
          </a:p>
          <a:p>
            <a:r>
              <a:rPr lang="en-US" dirty="0"/>
              <a:t>Correlate to get chirp into "spike"</a:t>
            </a:r>
          </a:p>
          <a:p>
            <a:r>
              <a:rPr lang="en-US" dirty="0"/>
              <a:t>Band of frequency/</a:t>
            </a:r>
            <a:r>
              <a:rPr lang="en-US" dirty="0" err="1"/>
              <a:t>wavelengh</a:t>
            </a:r>
            <a:r>
              <a:rPr lang="en-US" dirty="0"/>
              <a:t> (lower frequencies/longer wavelengths see deeper. (Oil companies only thump long enough to image as deep as they want to/can drill or to find oil. (except in Argentina in the 60s where they used dynamite to run seismic reflection surveys across almost the whole country (only stopped by severe topography) as a government job program, even where there was no hope of finding oil – and they found oil under overthrust basement. This was before plate tectonics and they had no idea how it got there, but they were very happy to produce it).</a:t>
            </a:r>
          </a:p>
        </p:txBody>
      </p:sp>
      <p:sp>
        <p:nvSpPr>
          <p:cNvPr id="4" name="Slide Number Placeholder 3"/>
          <p:cNvSpPr>
            <a:spLocks noGrp="1"/>
          </p:cNvSpPr>
          <p:nvPr>
            <p:ph type="sldNum" sz="quarter" idx="5"/>
          </p:nvPr>
        </p:nvSpPr>
        <p:spPr/>
        <p:txBody>
          <a:bodyPr/>
          <a:lstStyle/>
          <a:p>
            <a:fld id="{AF31DDC3-A750-4747-9E66-9FF97804A3DD}" type="slidenum">
              <a:rPr lang="en-US" smtClean="0"/>
              <a:t>8</a:t>
            </a:fld>
            <a:endParaRPr lang="en-US"/>
          </a:p>
        </p:txBody>
      </p:sp>
    </p:spTree>
    <p:extLst>
      <p:ext uri="{BB962C8B-B14F-4D97-AF65-F5344CB8AC3E}">
        <p14:creationId xmlns:p14="http://schemas.microsoft.com/office/powerpoint/2010/main" val="707895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Returns are pretty weak.</a:t>
            </a:r>
          </a:p>
          <a:p>
            <a:r>
              <a:rPr lang="en-US" dirty="0"/>
              <a:t>For </a:t>
            </a:r>
            <a:r>
              <a:rPr lang="en-US" dirty="0" err="1"/>
              <a:t>vibroseis</a:t>
            </a:r>
            <a:r>
              <a:rPr lang="en-US" dirty="0"/>
              <a:t> returns are coming in at the same time as the input chirp is still happening.</a:t>
            </a:r>
          </a:p>
          <a:p>
            <a:r>
              <a:rPr lang="en-US" dirty="0"/>
              <a:t>Two way gravel time, ~16 sec for 40 km deep </a:t>
            </a:r>
            <a:r>
              <a:rPr lang="en-US" dirty="0" err="1"/>
              <a:t>moho</a:t>
            </a:r>
            <a:r>
              <a:rPr lang="en-US" dirty="0"/>
              <a:t>, less than vibrioses chirp (up to 30 sec)</a:t>
            </a:r>
          </a:p>
        </p:txBody>
      </p:sp>
      <p:sp>
        <p:nvSpPr>
          <p:cNvPr id="4" name="Slide Number Placeholder 3"/>
          <p:cNvSpPr>
            <a:spLocks noGrp="1"/>
          </p:cNvSpPr>
          <p:nvPr>
            <p:ph type="sldNum" sz="quarter" idx="5"/>
          </p:nvPr>
        </p:nvSpPr>
        <p:spPr/>
        <p:txBody>
          <a:bodyPr/>
          <a:lstStyle/>
          <a:p>
            <a:fld id="{AF31DDC3-A750-4747-9E66-9FF97804A3DD}" type="slidenum">
              <a:rPr lang="en-US" smtClean="0"/>
              <a:t>9</a:t>
            </a:fld>
            <a:endParaRPr lang="en-US"/>
          </a:p>
        </p:txBody>
      </p:sp>
    </p:spTree>
    <p:extLst>
      <p:ext uri="{BB962C8B-B14F-4D97-AF65-F5344CB8AC3E}">
        <p14:creationId xmlns:p14="http://schemas.microsoft.com/office/powerpoint/2010/main" val="328401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signal in the recorded seismic data is a convolution of the input signal with the string of transmission and reflection coefficients (time shifted, amplitudes and phases) </a:t>
            </a:r>
          </a:p>
        </p:txBody>
      </p:sp>
      <p:sp>
        <p:nvSpPr>
          <p:cNvPr id="4" name="Slide Number Placeholder 3"/>
          <p:cNvSpPr>
            <a:spLocks noGrp="1"/>
          </p:cNvSpPr>
          <p:nvPr>
            <p:ph type="sldNum" sz="quarter" idx="5"/>
          </p:nvPr>
        </p:nvSpPr>
        <p:spPr/>
        <p:txBody>
          <a:bodyPr/>
          <a:lstStyle/>
          <a:p>
            <a:fld id="{AF31DDC3-A750-4747-9E66-9FF97804A3DD}" type="slidenum">
              <a:rPr lang="en-US" smtClean="0"/>
              <a:t>10</a:t>
            </a:fld>
            <a:endParaRPr lang="en-US"/>
          </a:p>
        </p:txBody>
      </p:sp>
    </p:spTree>
    <p:extLst>
      <p:ext uri="{BB962C8B-B14F-4D97-AF65-F5344CB8AC3E}">
        <p14:creationId xmlns:p14="http://schemas.microsoft.com/office/powerpoint/2010/main" val="140716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B110-DDA6-1EE3-5B8E-C1827AAA34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D86F3-E606-5392-FB7B-8256C8362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DAA581-9C1F-A962-67DF-1CD2D996BD57}"/>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5" name="Footer Placeholder 4">
            <a:extLst>
              <a:ext uri="{FF2B5EF4-FFF2-40B4-BE49-F238E27FC236}">
                <a16:creationId xmlns:a16="http://schemas.microsoft.com/office/drawing/2014/main" id="{10213188-07F9-98DA-485A-DF5B500B9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96FF8-A318-D1C3-0C02-29AFA235F70F}"/>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2007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36CA-88A7-41BF-1D70-2C555327D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06DD8-8A28-3665-7DA2-C7F15605B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6D617-566B-E345-1811-251869E82FA3}"/>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5" name="Footer Placeholder 4">
            <a:extLst>
              <a:ext uri="{FF2B5EF4-FFF2-40B4-BE49-F238E27FC236}">
                <a16:creationId xmlns:a16="http://schemas.microsoft.com/office/drawing/2014/main" id="{44AB8042-0006-23BE-16A2-6ABF065CA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0FE5-4885-E802-9C9F-5C31277F14F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156578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98D25-F5E6-B294-6608-4B75D61CF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75A86-CDD6-6FFD-8314-1A85994D7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28C18-B1CB-465C-4D86-89591D83DA32}"/>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5" name="Footer Placeholder 4">
            <a:extLst>
              <a:ext uri="{FF2B5EF4-FFF2-40B4-BE49-F238E27FC236}">
                <a16:creationId xmlns:a16="http://schemas.microsoft.com/office/drawing/2014/main" id="{77DF0B64-2F30-1C8F-C81E-BA6E52CEF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E891E-64F8-3619-8BC0-EBFAE4B40D8A}"/>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0915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17DA-FF90-928B-6F35-AB0583249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E9A45-B0C8-5AB1-43E0-CD89846C2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B6482-73CB-39D7-1B00-77D06025E072}"/>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5" name="Footer Placeholder 4">
            <a:extLst>
              <a:ext uri="{FF2B5EF4-FFF2-40B4-BE49-F238E27FC236}">
                <a16:creationId xmlns:a16="http://schemas.microsoft.com/office/drawing/2014/main" id="{4AAB1BB3-FC3B-EB09-1437-F598B36D3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9DFDF-AD15-2F94-897D-432059B1AD15}"/>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14450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084D-37DC-9980-A039-5E778C5AA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F6616-EA83-02AA-240A-F6495D60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78C531-03EB-FC25-D83F-084D641CE43A}"/>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5" name="Footer Placeholder 4">
            <a:extLst>
              <a:ext uri="{FF2B5EF4-FFF2-40B4-BE49-F238E27FC236}">
                <a16:creationId xmlns:a16="http://schemas.microsoft.com/office/drawing/2014/main" id="{E7DABB40-A282-310A-34A1-59BFCE286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2EA21-614D-596F-02E9-07BCFAB97260}"/>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74507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46D4-F1AD-A801-E6D3-E946737A4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B31A-4D09-5539-9C6E-0A760BE60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B8FDC-26EF-1084-B54F-125EF9873E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CED24F-C729-C62B-BA7A-E51CE54E76FF}"/>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6" name="Footer Placeholder 5">
            <a:extLst>
              <a:ext uri="{FF2B5EF4-FFF2-40B4-BE49-F238E27FC236}">
                <a16:creationId xmlns:a16="http://schemas.microsoft.com/office/drawing/2014/main" id="{B3B40536-2F6E-830D-6174-AD2030767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849B6-3FDE-0F99-79B5-3F56BA4AE7C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637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208B-EF2C-E1E1-41FE-EA98F5595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6AF4E-6C95-3F6C-7189-C3B8852C3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6825ED-511B-8393-C67D-D9F2BDC9C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F9181-0995-311E-9325-F9C67335E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1C1AD-E820-6190-1FA0-A7F5E4907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AB9C5-DC2D-5386-FFE3-07DF67A9642A}"/>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8" name="Footer Placeholder 7">
            <a:extLst>
              <a:ext uri="{FF2B5EF4-FFF2-40B4-BE49-F238E27FC236}">
                <a16:creationId xmlns:a16="http://schemas.microsoft.com/office/drawing/2014/main" id="{7F261CEA-D5E3-B847-5E3F-5EF58656F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54A3F5-73D8-EE9A-88DE-6C07E8144C29}"/>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5038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78A9-CEB7-C223-A2B6-02D5A260A1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77774D-0B2A-4897-3977-07EF38F22AF0}"/>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4" name="Footer Placeholder 3">
            <a:extLst>
              <a:ext uri="{FF2B5EF4-FFF2-40B4-BE49-F238E27FC236}">
                <a16:creationId xmlns:a16="http://schemas.microsoft.com/office/drawing/2014/main" id="{52D28F66-8CCC-2CE0-98DD-25929BB16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4B1D4-E9CF-20C1-5D40-CF59244EF53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9378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F2836-DB91-4B8E-6DAF-A32B59F5014A}"/>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3" name="Footer Placeholder 2">
            <a:extLst>
              <a:ext uri="{FF2B5EF4-FFF2-40B4-BE49-F238E27FC236}">
                <a16:creationId xmlns:a16="http://schemas.microsoft.com/office/drawing/2014/main" id="{C1048CD3-018B-F0C8-9825-6E392BDA83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A250B-E392-53E7-9E21-DDEF59EEFA58}"/>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5327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4EF6-AE43-7602-7982-281ABEC24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F82F9-C64B-50DE-85DD-96BDAEE3E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E0C34E-1A28-322C-F0CE-E5E14A02F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A282-E535-9F63-A002-2B94F2EF7FA0}"/>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6" name="Footer Placeholder 5">
            <a:extLst>
              <a:ext uri="{FF2B5EF4-FFF2-40B4-BE49-F238E27FC236}">
                <a16:creationId xmlns:a16="http://schemas.microsoft.com/office/drawing/2014/main" id="{762586B6-814B-2B15-7587-32BCCC444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EE306-5DE0-220B-9C7E-27F42D434722}"/>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95119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D803-83B0-F0F5-6041-B1D41B55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364E-D412-BB26-F88B-7280BA2F4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4A6655-4872-F946-BA0C-EA7AE9328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E9F95-959B-7CA4-F828-C3B2C8BDE9A8}"/>
              </a:ext>
            </a:extLst>
          </p:cNvPr>
          <p:cNvSpPr>
            <a:spLocks noGrp="1"/>
          </p:cNvSpPr>
          <p:nvPr>
            <p:ph type="dt" sz="half" idx="10"/>
          </p:nvPr>
        </p:nvSpPr>
        <p:spPr/>
        <p:txBody>
          <a:bodyPr/>
          <a:lstStyle/>
          <a:p>
            <a:fld id="{188F3D29-E9EA-7249-9D8D-6629EE8E0B1A}" type="datetimeFigureOut">
              <a:rPr lang="en-US" smtClean="0"/>
              <a:t>10/24/23</a:t>
            </a:fld>
            <a:endParaRPr lang="en-US"/>
          </a:p>
        </p:txBody>
      </p:sp>
      <p:sp>
        <p:nvSpPr>
          <p:cNvPr id="6" name="Footer Placeholder 5">
            <a:extLst>
              <a:ext uri="{FF2B5EF4-FFF2-40B4-BE49-F238E27FC236}">
                <a16:creationId xmlns:a16="http://schemas.microsoft.com/office/drawing/2014/main" id="{188AD2C7-17F6-6F0E-3D6F-0B8FC9FD0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9251F-46F0-0CED-1D99-F65F494E080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9928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D6B5AD-7B7A-0C4F-A817-249F7EAAC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1A591-80B9-C71A-23A1-982DB32BD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E0630-E885-5D98-D506-4E152424B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F3D29-E9EA-7249-9D8D-6629EE8E0B1A}" type="datetimeFigureOut">
              <a:rPr lang="en-US" smtClean="0"/>
              <a:t>10/24/23</a:t>
            </a:fld>
            <a:endParaRPr lang="en-US"/>
          </a:p>
        </p:txBody>
      </p:sp>
      <p:sp>
        <p:nvSpPr>
          <p:cNvPr id="5" name="Footer Placeholder 4">
            <a:extLst>
              <a:ext uri="{FF2B5EF4-FFF2-40B4-BE49-F238E27FC236}">
                <a16:creationId xmlns:a16="http://schemas.microsoft.com/office/drawing/2014/main" id="{FC851914-245A-35CD-C0F5-911AE4960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8E762-096E-D00A-D886-565696165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4D864-2CA3-874E-97C0-F62E52ABFA80}" type="slidenum">
              <a:rPr lang="en-US" smtClean="0"/>
              <a:t>‹#›</a:t>
            </a:fld>
            <a:endParaRPr lang="en-US"/>
          </a:p>
        </p:txBody>
      </p:sp>
    </p:spTree>
    <p:extLst>
      <p:ext uri="{BB962C8B-B14F-4D97-AF65-F5344CB8AC3E}">
        <p14:creationId xmlns:p14="http://schemas.microsoft.com/office/powerpoint/2010/main" val="202045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Fault_(geology)" TargetMode="External"/><Relationship Id="rId2" Type="http://schemas.openxmlformats.org/officeDocument/2006/relationships/hyperlink" Target="https://en.wikipedia.org/wiki/Geology" TargetMode="External"/><Relationship Id="rId1" Type="http://schemas.openxmlformats.org/officeDocument/2006/relationships/slideLayout" Target="../slideLayouts/slideLayout7.xml"/><Relationship Id="rId5" Type="http://schemas.openxmlformats.org/officeDocument/2006/relationships/hyperlink" Target="https://en.wikipedia.org/wiki/Fold_(geology)" TargetMode="External"/><Relationship Id="rId4" Type="http://schemas.openxmlformats.org/officeDocument/2006/relationships/hyperlink" Target="https://en.wikipedia.org/wiki/Salt_dom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Spatial_resolution" TargetMode="External"/><Relationship Id="rId2" Type="http://schemas.openxmlformats.org/officeDocument/2006/relationships/hyperlink" Target="https://en.wikipedia.org/wiki/Diffraction" TargetMode="External"/><Relationship Id="rId1" Type="http://schemas.openxmlformats.org/officeDocument/2006/relationships/slideLayout" Target="../slideLayouts/slideLayout7.xml"/><Relationship Id="rId5" Type="http://schemas.openxmlformats.org/officeDocument/2006/relationships/hyperlink" Target="https://en.wikipedia.org/wiki/Ground-penetrating_radar" TargetMode="External"/><Relationship Id="rId4" Type="http://schemas.openxmlformats.org/officeDocument/2006/relationships/hyperlink" Target="https://en.wikipedia.org/wiki/Seismic_reflection"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en.wikipedia.org/wiki/Algorithm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E4B36C-E282-1772-7D2C-932C0FCE75AC}"/>
              </a:ext>
            </a:extLst>
          </p:cNvPr>
          <p:cNvSpPr txBox="1"/>
          <p:nvPr/>
        </p:nvSpPr>
        <p:spPr>
          <a:xfrm>
            <a:off x="0" y="76201"/>
            <a:ext cx="12192000" cy="6909584"/>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u="sng" dirty="0">
                <a:latin typeface="Papyrus" panose="020B0602040200020303" pitchFamily="34" charset="77"/>
                <a:cs typeface="Arial" panose="020B0604020202020204" pitchFamily="34" charset="0"/>
              </a:rPr>
              <a:t>Tu-Th</a:t>
            </a:r>
            <a:r>
              <a:rPr lang="en-US" altLang="en-US" sz="3200" b="1" dirty="0">
                <a:latin typeface="Papyrus" panose="020B0602040200020303" pitchFamily="34" charset="77"/>
                <a:cs typeface="Arial" panose="020B0604020202020204" pitchFamily="34" charset="0"/>
              </a:rPr>
              <a:t>                 </a:t>
            </a:r>
            <a:r>
              <a:rPr lang="en-US" altLang="en-US" sz="3200" b="1" u="sng" dirty="0">
                <a:latin typeface="Papyrus" panose="020B0602040200020303" pitchFamily="34" charset="77"/>
                <a:cs typeface="Arial" panose="020B0604020202020204" pitchFamily="34" charset="0"/>
              </a:rPr>
              <a:t>1:15-2:40 pm</a:t>
            </a:r>
          </a:p>
          <a:p>
            <a:pPr algn="ctr" eaLnBrk="1" hangingPunct="1">
              <a:spcBef>
                <a:spcPct val="50000"/>
              </a:spcBef>
              <a:buFont typeface="Wingdings 2" pitchFamily="2" charset="2"/>
              <a:buNone/>
            </a:pPr>
            <a:r>
              <a:rPr lang="en-US" altLang="en-US" sz="3200" b="1" dirty="0">
                <a:latin typeface="Papyrus" panose="020B0602040200020303" pitchFamily="34" charset="77"/>
                <a:cs typeface="Arial" panose="020B0604020202020204" pitchFamily="34" charset="0"/>
              </a:rPr>
              <a:t>Lab - 3892 Central Ave. </a:t>
            </a:r>
            <a:r>
              <a:rPr lang="en-US" altLang="en-US" sz="2800" b="1" dirty="0">
                <a:latin typeface="Papyrus" panose="020B0602040200020303" pitchFamily="34" charset="77"/>
                <a:cs typeface="Arial" panose="020B0604020202020204" pitchFamily="34" charset="0"/>
              </a:rPr>
              <a:t>(Long building) </a:t>
            </a:r>
            <a:r>
              <a:rPr lang="en-US" altLang="en-US" sz="3200" b="1" dirty="0">
                <a:latin typeface="Papyrus" panose="020B0602040200020303" pitchFamily="34" charset="77"/>
                <a:cs typeface="Arial" panose="020B0604020202020204" pitchFamily="34" charset="0"/>
              </a:rPr>
              <a:t>, Room 110</a:t>
            </a:r>
          </a:p>
          <a:p>
            <a:pPr algn="ctr">
              <a:spcBef>
                <a:spcPct val="50000"/>
              </a:spcBef>
            </a:pPr>
            <a:r>
              <a:rPr lang="en-US" altLang="en-US" sz="3200" b="1" dirty="0">
                <a:latin typeface="Papyrus" panose="020B0602040200020303" pitchFamily="34" charset="77"/>
                <a:cs typeface="Arial" panose="020B0604020202020204" pitchFamily="34" charset="0"/>
              </a:rPr>
              <a:t>-----------------------------------------------</a:t>
            </a:r>
          </a:p>
          <a:p>
            <a:pPr algn="ctr">
              <a:spcBef>
                <a:spcPct val="50000"/>
              </a:spcBef>
            </a:pPr>
            <a:r>
              <a:rPr lang="en-US" altLang="en-US" sz="3200" b="1" dirty="0">
                <a:latin typeface="Papyrus" panose="020B0602040200020303" pitchFamily="34" charset="77"/>
                <a:cs typeface="Arial" panose="020B0604020202020204" pitchFamily="34" charset="0"/>
              </a:rPr>
              <a:t>Bob Smalley</a:t>
            </a:r>
          </a:p>
          <a:p>
            <a:pPr algn="ctr">
              <a:spcBef>
                <a:spcPct val="50000"/>
              </a:spcBef>
            </a:pPr>
            <a:r>
              <a:rPr lang="en-US" altLang="en-US" sz="3200" b="1" dirty="0">
                <a:latin typeface="Papyrus" panose="020B0602040200020303" pitchFamily="34" charset="77"/>
                <a:cs typeface="Arial" panose="020B0604020202020204" pitchFamily="34" charset="0"/>
              </a:rPr>
              <a:t>Office: 3892 Central Ave, Room 103, 678-4929</a:t>
            </a:r>
          </a:p>
          <a:p>
            <a:pPr algn="ctr">
              <a:spcBef>
                <a:spcPct val="50000"/>
              </a:spcBef>
            </a:pPr>
            <a:r>
              <a:rPr lang="en-US" altLang="en-US" sz="3200" b="1" dirty="0">
                <a:latin typeface="Papyrus" panose="020B0602040200020303" pitchFamily="34" charset="77"/>
                <a:cs typeface="Arial" panose="020B0604020202020204" pitchFamily="34" charset="0"/>
              </a:rPr>
              <a:t>Office Hours – when I’m in my office.</a:t>
            </a:r>
          </a:p>
          <a:p>
            <a:pPr algn="ctr">
              <a:spcBef>
                <a:spcPct val="50000"/>
              </a:spcBef>
              <a:buClrTx/>
              <a:buSzTx/>
            </a:pPr>
            <a:r>
              <a:rPr lang="en-US" altLang="en-US" b="1" dirty="0">
                <a:latin typeface="Papyrus" panose="020B0602040200020303" pitchFamily="34" charset="77"/>
                <a:cs typeface="Arial" panose="020B0604020202020204" pitchFamily="34" charset="0"/>
              </a:rPr>
              <a:t>http://</a:t>
            </a:r>
            <a:r>
              <a:rPr lang="en-US" altLang="en-US" b="1" dirty="0" err="1">
                <a:latin typeface="Papyrus" panose="020B0602040200020303" pitchFamily="34" charset="77"/>
                <a:cs typeface="Arial" panose="020B0604020202020204" pitchFamily="34" charset="0"/>
              </a:rPr>
              <a:t>www.ceri.memphis.edu</a:t>
            </a:r>
            <a:r>
              <a:rPr lang="en-US" altLang="en-US" b="1" dirty="0">
                <a:latin typeface="Papyrus" panose="020B0602040200020303" pitchFamily="34" charset="77"/>
                <a:cs typeface="Arial" panose="020B0604020202020204" pitchFamily="34" charset="0"/>
              </a:rPr>
              <a:t>/people/</a:t>
            </a:r>
            <a:r>
              <a:rPr lang="en-US" altLang="en-US" b="1" dirty="0" err="1">
                <a:latin typeface="Papyrus" panose="020B0602040200020303" pitchFamily="34" charset="77"/>
                <a:cs typeface="Arial" panose="020B0604020202020204" pitchFamily="34" charset="0"/>
              </a:rPr>
              <a:t>smalley</a:t>
            </a:r>
            <a:r>
              <a:rPr lang="en-US" altLang="en-US" b="1" dirty="0">
                <a:latin typeface="Papyrus" panose="020B0602040200020303" pitchFamily="34" charset="77"/>
                <a:cs typeface="Arial" panose="020B0604020202020204" pitchFamily="34" charset="0"/>
              </a:rPr>
              <a:t>/CERI8105_GlobalSeismology.html</a:t>
            </a:r>
          </a:p>
          <a:p>
            <a:pPr algn="ctr">
              <a:spcBef>
                <a:spcPct val="50000"/>
              </a:spcBef>
              <a:buClrTx/>
              <a:buSzTx/>
            </a:pPr>
            <a:endParaRPr lang="en-US" altLang="en-US" sz="3200" b="1" dirty="0">
              <a:latin typeface="Papyrus" panose="020B0602040200020303" pitchFamily="34" charset="77"/>
              <a:cs typeface="Arial" panose="020B0604020202020204" pitchFamily="34" charset="0"/>
            </a:endParaRPr>
          </a:p>
          <a:p>
            <a:pPr algn="ctr">
              <a:spcBef>
                <a:spcPct val="50000"/>
              </a:spcBef>
              <a:buClrTx/>
              <a:buSzTx/>
            </a:pPr>
            <a:r>
              <a:rPr lang="en-US" altLang="en-US" sz="3200" b="1" dirty="0">
                <a:latin typeface="Papyrus" panose="020B0602040200020303" pitchFamily="34" charset="77"/>
                <a:cs typeface="Arial" panose="020B0604020202020204" pitchFamily="34" charset="0"/>
              </a:rPr>
              <a:t>Thu., Oct 19, 2023                                          Meeting 15</a:t>
            </a:r>
          </a:p>
        </p:txBody>
      </p:sp>
    </p:spTree>
    <p:extLst>
      <p:ext uri="{BB962C8B-B14F-4D97-AF65-F5344CB8AC3E}">
        <p14:creationId xmlns:p14="http://schemas.microsoft.com/office/powerpoint/2010/main" val="929584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AAEA34A-8C35-0BA5-53A8-49C1AA35A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0"/>
            <a:ext cx="528955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a:extLst>
              <a:ext uri="{FF2B5EF4-FFF2-40B4-BE49-F238E27FC236}">
                <a16:creationId xmlns:a16="http://schemas.microsoft.com/office/drawing/2014/main" id="{ABCE4EFB-851E-AD72-159A-BC241F53D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95776"/>
            <a:ext cx="4191000" cy="256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3298F620-6391-E1F8-AC64-41FBA336B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288"/>
            <a:ext cx="8229600" cy="6886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2A4C1DB8-D466-8862-CCD4-D90D45A38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47846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BE8885BF-1101-24A2-F0DE-BD2905E37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2136775"/>
          </a:xfrm>
          <a:prstGeom prst="rect">
            <a:avLst/>
          </a:prstGeom>
          <a:noFill/>
          <a:extLst>
            <a:ext uri="{909E8E84-426E-40DD-AFC4-6F175D3DCCD1}">
              <a14:hiddenFill xmlns:a14="http://schemas.microsoft.com/office/drawing/2010/main">
                <a:solidFill>
                  <a:srgbClr val="FFFFFF"/>
                </a:solidFill>
              </a14:hiddenFill>
            </a:ext>
          </a:extLst>
        </p:spPr>
      </p:pic>
      <p:pic>
        <p:nvPicPr>
          <p:cNvPr id="71683" name="Picture 3">
            <a:extLst>
              <a:ext uri="{FF2B5EF4-FFF2-40B4-BE49-F238E27FC236}">
                <a16:creationId xmlns:a16="http://schemas.microsoft.com/office/drawing/2014/main" id="{343F07BA-B438-17D5-61CC-8CD194999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454276"/>
            <a:ext cx="9144000" cy="4403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8CEAA7FA-23E9-B465-03CB-7D4DE0FF0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938"/>
            <a:ext cx="8382000" cy="6877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F7902D51-BC5C-73C4-A5CE-8EDDF9C52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1"/>
            <a:ext cx="9144000" cy="3813175"/>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a:extLst>
              <a:ext uri="{FF2B5EF4-FFF2-40B4-BE49-F238E27FC236}">
                <a16:creationId xmlns:a16="http://schemas.microsoft.com/office/drawing/2014/main" id="{F3D519D0-D6CC-E92B-811A-27567D08B194}"/>
              </a:ext>
            </a:extLst>
          </p:cNvPr>
          <p:cNvSpPr txBox="1">
            <a:spLocks noChangeArrowheads="1"/>
          </p:cNvSpPr>
          <p:nvPr/>
        </p:nvSpPr>
        <p:spPr bwMode="auto">
          <a:xfrm>
            <a:off x="2514600" y="4876800"/>
            <a:ext cx="716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Migration tries to find surfaces in the case of non-horizontal layers – to remove the effects of point diffractors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ADF094-6185-B2E0-BA6A-C65AC4363DEA}"/>
              </a:ext>
            </a:extLst>
          </p:cNvPr>
          <p:cNvSpPr txBox="1"/>
          <p:nvPr/>
        </p:nvSpPr>
        <p:spPr>
          <a:xfrm>
            <a:off x="0" y="583640"/>
            <a:ext cx="12192000" cy="4524315"/>
          </a:xfrm>
          <a:prstGeom prst="rect">
            <a:avLst/>
          </a:prstGeom>
          <a:noFill/>
        </p:spPr>
        <p:txBody>
          <a:bodyPr wrap="square">
            <a:spAutoFit/>
          </a:bodyPr>
          <a:lstStyle/>
          <a:p>
            <a:pPr algn="ctr"/>
            <a:r>
              <a:rPr lang="en-US" sz="3200" b="1" i="0" dirty="0">
                <a:solidFill>
                  <a:srgbClr val="202122"/>
                </a:solidFill>
                <a:effectLst/>
                <a:latin typeface="Papyrus" panose="020B0602040200020303" pitchFamily="34" charset="77"/>
              </a:rPr>
              <a:t>Seismic migration is the process by which seismic events are geometrically re-located in either space or time to the location the event occurred in the subsurface rather than the location that it was recorded at the surface, thereby creating a more accurate image of the </a:t>
            </a:r>
            <a:r>
              <a:rPr lang="en-US" sz="3200" b="1" i="0" u="none" strike="noStrike" dirty="0">
                <a:solidFill>
                  <a:srgbClr val="3366CC"/>
                </a:solidFill>
                <a:effectLst/>
                <a:latin typeface="Papyrus" panose="020B0602040200020303" pitchFamily="34" charset="77"/>
                <a:hlinkClick r:id="rId2" tooltip="Geology"/>
              </a:rPr>
              <a:t>subsurface</a:t>
            </a:r>
            <a:r>
              <a:rPr lang="en-US" sz="3200" b="1" i="0" dirty="0">
                <a:solidFill>
                  <a:srgbClr val="202122"/>
                </a:solidFill>
                <a:effectLst/>
                <a:latin typeface="Papyrus" panose="020B0602040200020303" pitchFamily="34" charset="77"/>
              </a:rPr>
              <a:t>.</a:t>
            </a:r>
          </a:p>
          <a:p>
            <a:pPr algn="ctr"/>
            <a:endParaRPr lang="en-US" sz="3200" b="1" dirty="0">
              <a:solidFill>
                <a:srgbClr val="202122"/>
              </a:solidFill>
              <a:latin typeface="Papyrus" panose="020B0602040200020303" pitchFamily="34" charset="77"/>
            </a:endParaRPr>
          </a:p>
          <a:p>
            <a:pPr algn="ctr"/>
            <a:r>
              <a:rPr lang="en-US" sz="3200" b="1" i="0" dirty="0">
                <a:solidFill>
                  <a:srgbClr val="202122"/>
                </a:solidFill>
                <a:effectLst/>
                <a:latin typeface="Papyrus" panose="020B0602040200020303" pitchFamily="34" charset="77"/>
              </a:rPr>
              <a:t>This process is necessary to overcome the limitations of geophysical methods imposed by areas of complex geology, such as: </a:t>
            </a:r>
            <a:r>
              <a:rPr lang="en-US" sz="3200" b="1" i="0" u="none" strike="noStrike" dirty="0">
                <a:solidFill>
                  <a:srgbClr val="3366CC"/>
                </a:solidFill>
                <a:effectLst/>
                <a:latin typeface="Papyrus" panose="020B0602040200020303" pitchFamily="34" charset="77"/>
                <a:hlinkClick r:id="rId3" tooltip="Fault (geology)"/>
              </a:rPr>
              <a:t>faults</a:t>
            </a:r>
            <a:r>
              <a:rPr lang="en-US" sz="3200" b="1" i="0" dirty="0">
                <a:solidFill>
                  <a:srgbClr val="202122"/>
                </a:solidFill>
                <a:effectLst/>
                <a:latin typeface="Papyrus" panose="020B0602040200020303" pitchFamily="34" charset="77"/>
              </a:rPr>
              <a:t>, </a:t>
            </a:r>
            <a:r>
              <a:rPr lang="en-US" sz="3200" b="1" i="0" u="none" strike="noStrike" dirty="0">
                <a:solidFill>
                  <a:srgbClr val="3366CC"/>
                </a:solidFill>
                <a:effectLst/>
                <a:latin typeface="Papyrus" panose="020B0602040200020303" pitchFamily="34" charset="77"/>
                <a:hlinkClick r:id="rId4" tooltip="Salt dome"/>
              </a:rPr>
              <a:t>salt bodies</a:t>
            </a:r>
            <a:r>
              <a:rPr lang="en-US" sz="3200" b="1" i="0" dirty="0">
                <a:solidFill>
                  <a:srgbClr val="202122"/>
                </a:solidFill>
                <a:effectLst/>
                <a:latin typeface="Papyrus" panose="020B0602040200020303" pitchFamily="34" charset="77"/>
              </a:rPr>
              <a:t>, </a:t>
            </a:r>
            <a:r>
              <a:rPr lang="en-US" sz="3200" b="1" i="0" u="none" strike="noStrike" dirty="0">
                <a:solidFill>
                  <a:srgbClr val="3366CC"/>
                </a:solidFill>
                <a:effectLst/>
                <a:latin typeface="Papyrus" panose="020B0602040200020303" pitchFamily="34" charset="77"/>
                <a:hlinkClick r:id="rId5" tooltip="Fold (geology)"/>
              </a:rPr>
              <a:t>folding</a:t>
            </a:r>
            <a:r>
              <a:rPr lang="en-US" sz="3200" b="1" i="0" dirty="0">
                <a:solidFill>
                  <a:srgbClr val="202122"/>
                </a:solidFill>
                <a:effectLst/>
                <a:latin typeface="Papyrus" panose="020B0602040200020303" pitchFamily="34" charset="77"/>
              </a:rPr>
              <a:t>, etc.</a:t>
            </a:r>
            <a:endParaRPr lang="en-US" sz="3200" b="1" dirty="0">
              <a:latin typeface="Papyrus" panose="020B0602040200020303" pitchFamily="34" charset="77"/>
            </a:endParaRPr>
          </a:p>
        </p:txBody>
      </p:sp>
      <p:sp>
        <p:nvSpPr>
          <p:cNvPr id="5" name="TextBox 4">
            <a:extLst>
              <a:ext uri="{FF2B5EF4-FFF2-40B4-BE49-F238E27FC236}">
                <a16:creationId xmlns:a16="http://schemas.microsoft.com/office/drawing/2014/main" id="{ED66A65B-3B0D-31CF-E2FD-AD83AF5FAC28}"/>
              </a:ext>
            </a:extLst>
          </p:cNvPr>
          <p:cNvSpPr txBox="1"/>
          <p:nvPr/>
        </p:nvSpPr>
        <p:spPr>
          <a:xfrm>
            <a:off x="400793" y="6275511"/>
            <a:ext cx="6097978" cy="369332"/>
          </a:xfrm>
          <a:prstGeom prst="rect">
            <a:avLst/>
          </a:prstGeom>
          <a:noFill/>
        </p:spPr>
        <p:txBody>
          <a:bodyPr wrap="square">
            <a:spAutoFit/>
          </a:bodyPr>
          <a:lstStyle/>
          <a:p>
            <a:r>
              <a:rPr lang="en-US" dirty="0"/>
              <a:t>https://</a:t>
            </a:r>
            <a:r>
              <a:rPr lang="en-US" dirty="0" err="1"/>
              <a:t>en.wikipedia.org</a:t>
            </a:r>
            <a:r>
              <a:rPr lang="en-US" dirty="0"/>
              <a:t>/wiki/Sei</a:t>
            </a:r>
          </a:p>
        </p:txBody>
      </p:sp>
    </p:spTree>
    <p:extLst>
      <p:ext uri="{BB962C8B-B14F-4D97-AF65-F5344CB8AC3E}">
        <p14:creationId xmlns:p14="http://schemas.microsoft.com/office/powerpoint/2010/main" val="201900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66A65B-3B0D-31CF-E2FD-AD83AF5FAC28}"/>
              </a:ext>
            </a:extLst>
          </p:cNvPr>
          <p:cNvSpPr txBox="1"/>
          <p:nvPr/>
        </p:nvSpPr>
        <p:spPr>
          <a:xfrm>
            <a:off x="400793" y="6275511"/>
            <a:ext cx="6097978" cy="369332"/>
          </a:xfrm>
          <a:prstGeom prst="rect">
            <a:avLst/>
          </a:prstGeom>
          <a:noFill/>
        </p:spPr>
        <p:txBody>
          <a:bodyPr wrap="square">
            <a:spAutoFit/>
          </a:bodyPr>
          <a:lstStyle/>
          <a:p>
            <a:r>
              <a:rPr lang="en-US" dirty="0"/>
              <a:t>https://</a:t>
            </a:r>
            <a:r>
              <a:rPr lang="en-US" dirty="0" err="1"/>
              <a:t>en.wikipedia.org</a:t>
            </a:r>
            <a:r>
              <a:rPr lang="en-US" dirty="0"/>
              <a:t>/wiki/Sei</a:t>
            </a:r>
          </a:p>
        </p:txBody>
      </p:sp>
      <p:sp>
        <p:nvSpPr>
          <p:cNvPr id="4" name="TextBox 3">
            <a:extLst>
              <a:ext uri="{FF2B5EF4-FFF2-40B4-BE49-F238E27FC236}">
                <a16:creationId xmlns:a16="http://schemas.microsoft.com/office/drawing/2014/main" id="{4C040657-DB44-077A-3611-7EE0F7A53084}"/>
              </a:ext>
            </a:extLst>
          </p:cNvPr>
          <p:cNvSpPr txBox="1"/>
          <p:nvPr/>
        </p:nvSpPr>
        <p:spPr>
          <a:xfrm>
            <a:off x="0" y="924021"/>
            <a:ext cx="12192000" cy="4524315"/>
          </a:xfrm>
          <a:prstGeom prst="rect">
            <a:avLst/>
          </a:prstGeom>
          <a:noFill/>
        </p:spPr>
        <p:txBody>
          <a:bodyPr wrap="square">
            <a:spAutoFit/>
          </a:bodyPr>
          <a:lstStyle/>
          <a:p>
            <a:pPr algn="ctr"/>
            <a:r>
              <a:rPr lang="en-US" sz="3200" b="1" i="0" dirty="0">
                <a:solidFill>
                  <a:srgbClr val="202122"/>
                </a:solidFill>
                <a:effectLst/>
                <a:latin typeface="Papyrus" panose="020B0602040200020303" pitchFamily="34" charset="77"/>
              </a:rPr>
              <a:t>Migration moves dipping reflectors to their true subsurface positions and collapses </a:t>
            </a:r>
            <a:r>
              <a:rPr lang="en-US" sz="3200" b="1" i="0" u="none" strike="noStrike" dirty="0">
                <a:solidFill>
                  <a:srgbClr val="3366CC"/>
                </a:solidFill>
                <a:effectLst/>
                <a:latin typeface="Papyrus" panose="020B0602040200020303" pitchFamily="34" charset="77"/>
                <a:hlinkClick r:id="rId2" tooltip="Diffraction"/>
              </a:rPr>
              <a:t>diffractions</a:t>
            </a:r>
            <a:r>
              <a:rPr lang="en-US" sz="3200" b="1" i="0" dirty="0">
                <a:solidFill>
                  <a:srgbClr val="202122"/>
                </a:solidFill>
                <a:effectLst/>
                <a:latin typeface="Papyrus" panose="020B0602040200020303" pitchFamily="34" charset="77"/>
              </a:rPr>
              <a:t>, resulting in a migrated image that typically has an increased </a:t>
            </a:r>
            <a:r>
              <a:rPr lang="en-US" sz="3200" b="1" i="0" u="none" strike="noStrike" dirty="0">
                <a:solidFill>
                  <a:srgbClr val="3366CC"/>
                </a:solidFill>
                <a:effectLst/>
                <a:latin typeface="Papyrus" panose="020B0602040200020303" pitchFamily="34" charset="77"/>
                <a:hlinkClick r:id="rId3" tooltip="Spatial resolution"/>
              </a:rPr>
              <a:t>spatial resolution</a:t>
            </a:r>
            <a:r>
              <a:rPr lang="en-US" sz="3200" b="1" i="0" dirty="0">
                <a:solidFill>
                  <a:srgbClr val="202122"/>
                </a:solidFill>
                <a:effectLst/>
                <a:latin typeface="Papyrus" panose="020B0602040200020303" pitchFamily="34" charset="77"/>
              </a:rPr>
              <a:t> and resolves areas of complex geology much better than non-migrated images.</a:t>
            </a:r>
          </a:p>
          <a:p>
            <a:pPr algn="ctr"/>
            <a:endParaRPr lang="en-US" sz="3200" b="1" dirty="0">
              <a:solidFill>
                <a:srgbClr val="202122"/>
              </a:solidFill>
              <a:latin typeface="Papyrus" panose="020B0602040200020303" pitchFamily="34" charset="77"/>
            </a:endParaRPr>
          </a:p>
          <a:p>
            <a:pPr algn="ctr"/>
            <a:r>
              <a:rPr lang="en-US" sz="3200" b="1" i="0" dirty="0">
                <a:solidFill>
                  <a:srgbClr val="202122"/>
                </a:solidFill>
                <a:effectLst/>
                <a:latin typeface="Papyrus" panose="020B0602040200020303" pitchFamily="34" charset="77"/>
              </a:rPr>
              <a:t>A form of migration is one of the standard data processing techniques for reflection-based geophysical methods (</a:t>
            </a:r>
            <a:r>
              <a:rPr lang="en-US" sz="3200" b="1" i="0" u="none" strike="noStrike" dirty="0">
                <a:solidFill>
                  <a:srgbClr val="3366CC"/>
                </a:solidFill>
                <a:effectLst/>
                <a:latin typeface="Papyrus" panose="020B0602040200020303" pitchFamily="34" charset="77"/>
                <a:hlinkClick r:id="rId4" tooltip="Seismic reflection"/>
              </a:rPr>
              <a:t>seismic reflection</a:t>
            </a:r>
            <a:r>
              <a:rPr lang="en-US" sz="3200" b="1" i="0" dirty="0">
                <a:solidFill>
                  <a:srgbClr val="202122"/>
                </a:solidFill>
                <a:effectLst/>
                <a:latin typeface="Papyrus" panose="020B0602040200020303" pitchFamily="34" charset="77"/>
              </a:rPr>
              <a:t> and </a:t>
            </a:r>
            <a:r>
              <a:rPr lang="en-US" sz="3200" b="1" i="0" u="none" strike="noStrike" dirty="0">
                <a:solidFill>
                  <a:srgbClr val="3366CC"/>
                </a:solidFill>
                <a:effectLst/>
                <a:latin typeface="Papyrus" panose="020B0602040200020303" pitchFamily="34" charset="77"/>
                <a:hlinkClick r:id="rId5" tooltip="Ground-penetrating radar"/>
              </a:rPr>
              <a:t>ground-penetrating radar</a:t>
            </a:r>
            <a:r>
              <a:rPr lang="en-US" sz="3200" b="1" i="0" dirty="0">
                <a:solidFill>
                  <a:srgbClr val="202122"/>
                </a:solidFill>
                <a:effectLst/>
                <a:latin typeface="Papyrus" panose="020B0602040200020303" pitchFamily="34" charset="77"/>
              </a:rPr>
              <a:t>)</a:t>
            </a:r>
            <a:endParaRPr lang="en-US" sz="3200" b="1" dirty="0">
              <a:latin typeface="Papyrus" panose="020B0602040200020303" pitchFamily="34" charset="77"/>
            </a:endParaRPr>
          </a:p>
        </p:txBody>
      </p:sp>
    </p:spTree>
    <p:extLst>
      <p:ext uri="{BB962C8B-B14F-4D97-AF65-F5344CB8AC3E}">
        <p14:creationId xmlns:p14="http://schemas.microsoft.com/office/powerpoint/2010/main" val="2735816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66A65B-3B0D-31CF-E2FD-AD83AF5FAC28}"/>
              </a:ext>
            </a:extLst>
          </p:cNvPr>
          <p:cNvSpPr txBox="1"/>
          <p:nvPr/>
        </p:nvSpPr>
        <p:spPr>
          <a:xfrm>
            <a:off x="400793" y="6275511"/>
            <a:ext cx="6097978" cy="369332"/>
          </a:xfrm>
          <a:prstGeom prst="rect">
            <a:avLst/>
          </a:prstGeom>
          <a:noFill/>
        </p:spPr>
        <p:txBody>
          <a:bodyPr wrap="square">
            <a:spAutoFit/>
          </a:bodyPr>
          <a:lstStyle/>
          <a:p>
            <a:r>
              <a:rPr lang="en-US" dirty="0"/>
              <a:t>https://</a:t>
            </a:r>
            <a:r>
              <a:rPr lang="en-US" dirty="0" err="1"/>
              <a:t>en.wikipedia.org</a:t>
            </a:r>
            <a:r>
              <a:rPr lang="en-US" dirty="0"/>
              <a:t>/wiki/Sei</a:t>
            </a:r>
          </a:p>
        </p:txBody>
      </p:sp>
      <p:sp>
        <p:nvSpPr>
          <p:cNvPr id="3" name="TextBox 2">
            <a:extLst>
              <a:ext uri="{FF2B5EF4-FFF2-40B4-BE49-F238E27FC236}">
                <a16:creationId xmlns:a16="http://schemas.microsoft.com/office/drawing/2014/main" id="{566ABE28-90B8-642D-EE4C-49A628FEA2E3}"/>
              </a:ext>
            </a:extLst>
          </p:cNvPr>
          <p:cNvSpPr txBox="1"/>
          <p:nvPr/>
        </p:nvSpPr>
        <p:spPr>
          <a:xfrm>
            <a:off x="0" y="421396"/>
            <a:ext cx="12192000" cy="5509200"/>
          </a:xfrm>
          <a:prstGeom prst="rect">
            <a:avLst/>
          </a:prstGeom>
          <a:noFill/>
        </p:spPr>
        <p:txBody>
          <a:bodyPr wrap="square">
            <a:spAutoFit/>
          </a:bodyPr>
          <a:lstStyle/>
          <a:p>
            <a:pPr algn="ctr"/>
            <a:r>
              <a:rPr lang="en-US" sz="3200" b="1" i="0" dirty="0">
                <a:solidFill>
                  <a:srgbClr val="202122"/>
                </a:solidFill>
                <a:effectLst/>
                <a:latin typeface="Papyrus" panose="020B0602040200020303" pitchFamily="34" charset="77"/>
              </a:rPr>
              <a:t>The need for migration has been understood since the beginnings of seismic exploration and the very first seismic reflection data from 1921 were migrated</a:t>
            </a:r>
            <a:r>
              <a:rPr lang="en-US" sz="3200" b="1" dirty="0">
                <a:solidFill>
                  <a:srgbClr val="202122"/>
                </a:solidFill>
                <a:latin typeface="Papyrus" panose="020B0602040200020303" pitchFamily="34" charset="77"/>
              </a:rPr>
              <a:t>.</a:t>
            </a:r>
            <a:r>
              <a:rPr lang="en-US" sz="3200" b="1" i="0" dirty="0">
                <a:solidFill>
                  <a:srgbClr val="202122"/>
                </a:solidFill>
                <a:effectLst/>
                <a:latin typeface="Papyrus" panose="020B0602040200020303" pitchFamily="34" charset="77"/>
              </a:rPr>
              <a:t> </a:t>
            </a:r>
          </a:p>
          <a:p>
            <a:pPr algn="ctr"/>
            <a:endParaRPr lang="en-US" sz="3200" b="1" dirty="0">
              <a:solidFill>
                <a:srgbClr val="202122"/>
              </a:solidFill>
              <a:latin typeface="Papyrus" panose="020B0602040200020303" pitchFamily="34" charset="77"/>
            </a:endParaRPr>
          </a:p>
          <a:p>
            <a:pPr algn="ctr"/>
            <a:r>
              <a:rPr lang="en-US" sz="3200" b="1" i="0" dirty="0">
                <a:solidFill>
                  <a:srgbClr val="202122"/>
                </a:solidFill>
                <a:effectLst/>
                <a:latin typeface="Papyrus" panose="020B0602040200020303" pitchFamily="34" charset="77"/>
              </a:rPr>
              <a:t>Computational migration </a:t>
            </a:r>
            <a:r>
              <a:rPr lang="en-US" sz="3200" b="1" i="0" u="none" strike="noStrike" dirty="0">
                <a:solidFill>
                  <a:srgbClr val="3366CC"/>
                </a:solidFill>
                <a:effectLst/>
                <a:latin typeface="Papyrus" panose="020B0602040200020303" pitchFamily="34" charset="77"/>
                <a:hlinkClick r:id="rId2" tooltip="Algorithms"/>
              </a:rPr>
              <a:t>algorithms</a:t>
            </a:r>
            <a:r>
              <a:rPr lang="en-US" sz="3200" b="1" i="0" dirty="0">
                <a:solidFill>
                  <a:srgbClr val="202122"/>
                </a:solidFill>
                <a:effectLst/>
                <a:latin typeface="Papyrus" panose="020B0602040200020303" pitchFamily="34" charset="77"/>
              </a:rPr>
              <a:t> have been around for many years but they have only entered wide usage in the past 20 years because they are extremely resource-intensive.</a:t>
            </a:r>
          </a:p>
          <a:p>
            <a:pPr algn="ctr"/>
            <a:endParaRPr lang="en-US" sz="3200" b="1" dirty="0">
              <a:solidFill>
                <a:srgbClr val="202122"/>
              </a:solidFill>
              <a:latin typeface="Papyrus" panose="020B0602040200020303" pitchFamily="34" charset="77"/>
            </a:endParaRPr>
          </a:p>
          <a:p>
            <a:pPr algn="ctr"/>
            <a:r>
              <a:rPr lang="en-US" sz="3200" b="1" i="0" dirty="0">
                <a:solidFill>
                  <a:srgbClr val="202122"/>
                </a:solidFill>
                <a:effectLst/>
                <a:latin typeface="Papyrus" panose="020B0602040200020303" pitchFamily="34" charset="77"/>
              </a:rPr>
              <a:t>Migration can lead to a dramatic uplift in image quality so algorithms are the subject of intense research, both within the geophysical industry as well as academic circles.</a:t>
            </a:r>
            <a:endParaRPr lang="en-US" sz="3200" b="1" dirty="0">
              <a:latin typeface="Papyrus" panose="020B0602040200020303" pitchFamily="34" charset="77"/>
            </a:endParaRPr>
          </a:p>
        </p:txBody>
      </p:sp>
    </p:spTree>
    <p:extLst>
      <p:ext uri="{BB962C8B-B14F-4D97-AF65-F5344CB8AC3E}">
        <p14:creationId xmlns:p14="http://schemas.microsoft.com/office/powerpoint/2010/main" val="30579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C3766F84-3C9D-4FD3-0FFB-01286AC87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27113"/>
            <a:ext cx="9144000" cy="480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7E970CA-9BFC-9269-EA65-9F6881407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701800"/>
            <a:ext cx="81280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17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2EE85277-4FCE-F76A-A7B4-A00A143A9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0975"/>
            <a:ext cx="914400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0D7B93DB-608B-9E63-6968-11565AE4E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863" y="0"/>
            <a:ext cx="474186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0A372807-9290-8E0E-1927-EFCCAA907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13" y="0"/>
            <a:ext cx="630396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8BC5E6D9-8A49-1D1B-4A81-BD5B58C83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22338"/>
            <a:ext cx="9144000" cy="5014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39EB1ABF-3EC6-8CE2-9A02-2AA037E81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0"/>
            <a:ext cx="53736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85F6CACE-A4F4-A129-51C4-353FCEEBC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175"/>
            <a:ext cx="7315200" cy="685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899214-DD31-B4E9-1ABD-55E26D842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270000"/>
            <a:ext cx="81280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86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AB221300-95F2-5940-3B82-ED1DBE290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1581150"/>
            <a:ext cx="60706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34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D31078A-D1E3-D4B2-E16F-39260B9E0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
            <a:ext cx="7467600" cy="48053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8F3FC8F4-54B2-D464-C81F-703FAD028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38688"/>
            <a:ext cx="5562600" cy="2119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F6025FA-507F-D6EC-2CCB-B59CC99C8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04914"/>
            <a:ext cx="9144000" cy="4448175"/>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a:extLst>
              <a:ext uri="{FF2B5EF4-FFF2-40B4-BE49-F238E27FC236}">
                <a16:creationId xmlns:a16="http://schemas.microsoft.com/office/drawing/2014/main" id="{15983D60-1D36-61DE-7CAF-E75EBF215F40}"/>
              </a:ext>
            </a:extLst>
          </p:cNvPr>
          <p:cNvSpPr txBox="1">
            <a:spLocks noChangeArrowheads="1"/>
          </p:cNvSpPr>
          <p:nvPr/>
        </p:nvSpPr>
        <p:spPr bwMode="auto">
          <a:xfrm>
            <a:off x="3886200" y="5791201"/>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(Remove signals with p &gt; 650 micro-s/m)</a:t>
            </a:r>
          </a:p>
        </p:txBody>
      </p:sp>
      <p:sp>
        <p:nvSpPr>
          <p:cNvPr id="2" name="Rectangle 1">
            <a:extLst>
              <a:ext uri="{FF2B5EF4-FFF2-40B4-BE49-F238E27FC236}">
                <a16:creationId xmlns:a16="http://schemas.microsoft.com/office/drawing/2014/main" id="{C43203FB-5FAF-111C-D1B4-FB074667175D}"/>
              </a:ext>
            </a:extLst>
          </p:cNvPr>
          <p:cNvSpPr/>
          <p:nvPr/>
        </p:nvSpPr>
        <p:spPr>
          <a:xfrm rot="19614814">
            <a:off x="2363185" y="2149433"/>
            <a:ext cx="380010" cy="23394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C61B657-2C0B-6700-2482-83F7110D12A4}"/>
              </a:ext>
            </a:extLst>
          </p:cNvPr>
          <p:cNvSpPr/>
          <p:nvPr/>
        </p:nvSpPr>
        <p:spPr>
          <a:xfrm rot="16200000">
            <a:off x="6932826" y="2593519"/>
            <a:ext cx="176093" cy="6695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FD5AECD-91CB-D181-3A9F-801B96D0809F}"/>
              </a:ext>
            </a:extLst>
          </p:cNvPr>
          <p:cNvSpPr/>
          <p:nvPr/>
        </p:nvSpPr>
        <p:spPr>
          <a:xfrm rot="19614814">
            <a:off x="9450768" y="2147458"/>
            <a:ext cx="380010" cy="23394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8F230CF-A69E-F130-7432-35F655FF7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989"/>
            <a:ext cx="8839200" cy="680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9795491-0FED-C758-B4E1-51FC7D837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639"/>
            <a:ext cx="6248400" cy="59467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19413E4D-0C2B-BFD4-EDAD-F2C0118F0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853114"/>
            <a:ext cx="6172200" cy="1004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EA16FECA-BC50-3AB9-E94D-22AD433D7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4422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42B52E-4C0E-9449-0272-5D5F58828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30714"/>
            <a:ext cx="8839200" cy="2427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14051</TotalTime>
  <Words>1266</Words>
  <Application>Microsoft Macintosh PowerPoint</Application>
  <PresentationFormat>Widescreen</PresentationFormat>
  <Paragraphs>80</Paragraphs>
  <Slides>25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Inter Var</vt:lpstr>
      <vt:lpstr>Montserrat</vt:lpstr>
      <vt:lpstr>Papyrus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50</cp:revision>
  <dcterms:created xsi:type="dcterms:W3CDTF">2023-09-07T02:11:30Z</dcterms:created>
  <dcterms:modified xsi:type="dcterms:W3CDTF">2023-10-24T21:16:59Z</dcterms:modified>
</cp:coreProperties>
</file>