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492" r:id="rId2"/>
    <p:sldId id="1548" r:id="rId3"/>
    <p:sldId id="274" r:id="rId4"/>
    <p:sldId id="1549" r:id="rId5"/>
    <p:sldId id="1530" r:id="rId6"/>
    <p:sldId id="1551" r:id="rId7"/>
    <p:sldId id="1552" r:id="rId8"/>
    <p:sldId id="273" r:id="rId9"/>
    <p:sldId id="1577" r:id="rId10"/>
    <p:sldId id="1578" r:id="rId11"/>
    <p:sldId id="1579" r:id="rId12"/>
    <p:sldId id="1553" r:id="rId13"/>
    <p:sldId id="15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84647"/>
  </p:normalViewPr>
  <p:slideViewPr>
    <p:cSldViewPr snapToGrid="0">
      <p:cViewPr varScale="1">
        <p:scale>
          <a:sx n="104" d="100"/>
          <a:sy n="104" d="100"/>
        </p:scale>
        <p:origin x="232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Returning to last class – where we concentrated on the head wave part of this figure, we will not concentrate on the reflected wave 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Trael</a:t>
            </a:r>
            <a:r>
              <a:rPr lang="en-US" dirty="0"/>
              <a:t> time cures for reflections</a:t>
            </a:r>
          </a:p>
          <a:p>
            <a:r>
              <a:rPr lang="en-US" dirty="0"/>
              <a:t>Here we are also typically concentrating on the reflections at very short distances compared to the scale in the last figure</a:t>
            </a:r>
          </a:p>
          <a:p>
            <a:r>
              <a:rPr lang="en-US" dirty="0"/>
              <a:t>Source to receiver distance for reflection seismology is usually &lt;= depth of reflectors.</a:t>
            </a:r>
          </a:p>
          <a:p>
            <a:r>
              <a:rPr lang="en-US" dirty="0"/>
              <a:t>Is almost always shorter than critical distance.</a:t>
            </a:r>
          </a:p>
          <a:p>
            <a:r>
              <a:rPr lang="en-US" dirty="0"/>
              <a:t>Travel time curve is hyperbola – here drawn upside down </a:t>
            </a:r>
            <a:r>
              <a:rPr lang="en-US" dirty="0" err="1"/>
              <a:t>wrt</a:t>
            </a:r>
            <a:r>
              <a:rPr lang="en-US" dirty="0"/>
              <a:t> what we've seen before – this is done so "record sections" look like geologic cross sections (even though they are NOT).</a:t>
            </a:r>
          </a:p>
          <a:p>
            <a:r>
              <a:rPr lang="en-US" dirty="0"/>
              <a:t>The layer velocity is found from the slope of the hyperbola</a:t>
            </a:r>
          </a:p>
          <a:p>
            <a:r>
              <a:rPr lang="en-US" dirty="0"/>
              <a:t>Slope decreases with increasing velocity – flatter is faster</a:t>
            </a:r>
          </a:p>
          <a:p>
            <a:r>
              <a:rPr lang="en-US" dirty="0"/>
              <a:t>Plot here has slope 1/v^2 – 1</a:t>
            </a:r>
            <a:r>
              <a:rPr lang="en-US" baseline="30000" dirty="0"/>
              <a:t>st</a:t>
            </a:r>
            <a:r>
              <a:rPr lang="en-US" dirty="0"/>
              <a:t> formula</a:t>
            </a:r>
          </a:p>
          <a:p>
            <a:r>
              <a:rPr lang="en-US" dirty="0"/>
              <a:t>The variation of travel time with offset, the travel time at some point </a:t>
            </a:r>
            <a:r>
              <a:rPr lang="en-US" dirty="0" err="1"/>
              <a:t>wrt</a:t>
            </a:r>
            <a:r>
              <a:rPr lang="en-US" dirty="0"/>
              <a:t> zero offset, is known as NORMAL MOVEOUT – NMO – 2</a:t>
            </a:r>
            <a:r>
              <a:rPr lang="en-US" baseline="30000" dirty="0"/>
              <a:t>nd</a:t>
            </a:r>
            <a:r>
              <a:rPr lang="en-US" dirty="0"/>
              <a:t> formula </a:t>
            </a:r>
          </a:p>
          <a:p>
            <a:r>
              <a:rPr lang="en-US" dirty="0"/>
              <a:t>Once velocity is found, layer thickness given by </a:t>
            </a:r>
            <a:r>
              <a:rPr lang="en-US" dirty="0" err="1"/>
              <a:t>vertilcal</a:t>
            </a:r>
            <a:r>
              <a:rPr lang="en-US" dirty="0"/>
              <a:t> travel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 between travel time curves and </a:t>
            </a:r>
            <a:r>
              <a:rPr lang="en-US" dirty="0" err="1"/>
              <a:t>raypaths</a:t>
            </a:r>
            <a:endParaRPr lang="en-US" dirty="0"/>
          </a:p>
          <a:p>
            <a:r>
              <a:rPr lang="en-US" dirty="0"/>
              <a:t>Angle incidence can be found from sin-1 of </a:t>
            </a:r>
            <a:r>
              <a:rPr lang="en-US" dirty="0" err="1"/>
              <a:t>vdT</a:t>
            </a:r>
            <a:r>
              <a:rPr lang="en-US" dirty="0"/>
              <a:t> (opposite side) </a:t>
            </a:r>
            <a:r>
              <a:rPr lang="en-US" dirty="0" err="1"/>
              <a:t>diviided</a:t>
            </a:r>
            <a:r>
              <a:rPr lang="en-US" dirty="0"/>
              <a:t> by dx (hypotenuse)</a:t>
            </a:r>
          </a:p>
          <a:p>
            <a:r>
              <a:rPr lang="en-US" dirty="0"/>
              <a:t>Insert ray parameter definition to find ray parameter is 1/apparent velocity is the slope of the travel time curve</a:t>
            </a:r>
          </a:p>
          <a:p>
            <a:r>
              <a:rPr lang="en-US" dirty="0"/>
              <a:t>Ray parameter and angle of incidence can be found from the slope of the travel time curve.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lets us find </a:t>
            </a:r>
            <a:r>
              <a:rPr lang="en-US" dirty="0" err="1"/>
              <a:t>theRay</a:t>
            </a:r>
            <a:r>
              <a:rPr lang="en-US" dirty="0"/>
              <a:t> parameter and angle of incidence can be found from the slope of the travel time curve.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allows us to find travel time curves for geometry with multiple horizontal reflectors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Ray goes through N layers with thickness </a:t>
            </a:r>
            <a:r>
              <a:rPr lang="en-US" dirty="0" err="1"/>
              <a:t>hN</a:t>
            </a:r>
            <a:r>
              <a:rPr lang="en-US" dirty="0"/>
              <a:t> and velocity </a:t>
            </a:r>
            <a:r>
              <a:rPr lang="en-US" dirty="0" err="1"/>
              <a:t>vN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hN</a:t>
            </a:r>
            <a:r>
              <a:rPr lang="en-US" dirty="0"/>
              <a:t>/cos(</a:t>
            </a:r>
            <a:r>
              <a:rPr lang="en-US" dirty="0" err="1"/>
              <a:t>iN</a:t>
            </a:r>
            <a:r>
              <a:rPr lang="en-US" dirty="0"/>
              <a:t>) is hypotenuse, divide by </a:t>
            </a:r>
            <a:r>
              <a:rPr lang="en-US" dirty="0" err="1"/>
              <a:t>vN</a:t>
            </a:r>
            <a:r>
              <a:rPr lang="en-US" dirty="0"/>
              <a:t> to get time, add them up</a:t>
            </a:r>
          </a:p>
          <a:p>
            <a:r>
              <a:rPr lang="en-US" dirty="0"/>
              <a:t>Path with only one reflection known as </a:t>
            </a:r>
            <a:r>
              <a:rPr lang="en-US" dirty="0" err="1"/>
              <a:t>prinary</a:t>
            </a:r>
            <a:r>
              <a:rPr lang="en-US" dirty="0"/>
              <a:t> reflection</a:t>
            </a:r>
          </a:p>
          <a:p>
            <a:r>
              <a:rPr lang="en-US" dirty="0"/>
              <a:t>Ray parameter is constant along ray so</a:t>
            </a:r>
          </a:p>
          <a:p>
            <a:r>
              <a:rPr lang="en-US" dirty="0"/>
              <a:t>P=sin(</a:t>
            </a:r>
            <a:r>
              <a:rPr lang="en-US" dirty="0" err="1"/>
              <a:t>iN</a:t>
            </a:r>
            <a:r>
              <a:rPr lang="en-US" dirty="0"/>
              <a:t>)/</a:t>
            </a:r>
            <a:r>
              <a:rPr lang="en-US" dirty="0" err="1"/>
              <a:t>vN</a:t>
            </a:r>
            <a:r>
              <a:rPr lang="en-US" dirty="0"/>
              <a:t>=sin(i0)/v)</a:t>
            </a:r>
          </a:p>
          <a:p>
            <a:r>
              <a:rPr lang="en-US" dirty="0"/>
              <a:t>Horizontal ray travels </a:t>
            </a:r>
            <a:r>
              <a:rPr lang="en-US" dirty="0" err="1"/>
              <a:t>xI</a:t>
            </a:r>
            <a:r>
              <a:rPr lang="en-US" dirty="0"/>
              <a:t> during </a:t>
            </a:r>
            <a:r>
              <a:rPr lang="en-US" dirty="0" err="1"/>
              <a:t>tI</a:t>
            </a:r>
            <a:r>
              <a:rPr lang="en-US" dirty="0"/>
              <a:t> time going down and then again going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them all up</a:t>
            </a:r>
          </a:p>
          <a:p>
            <a:r>
              <a:rPr lang="en-US" dirty="0"/>
              <a:t>Write explicitly as function of p</a:t>
            </a:r>
          </a:p>
          <a:p>
            <a:r>
              <a:rPr lang="en-US" dirty="0"/>
              <a:t>To make the travel time curve, start with a single layer where x0 is x/2 and T(P) is second eq using the expression for cos(i0)</a:t>
            </a:r>
          </a:p>
          <a:p>
            <a:r>
              <a:rPr lang="en-US" dirty="0"/>
              <a:t>For multiple layers approximate the travel time curve for the reflection in that, nth, layer as a hyperbola</a:t>
            </a:r>
          </a:p>
          <a:p>
            <a:r>
              <a:rPr lang="en-US" dirty="0"/>
              <a:t>Now find </a:t>
            </a:r>
            <a:r>
              <a:rPr lang="en-US" dirty="0" err="1"/>
              <a:t>tN</a:t>
            </a:r>
            <a:r>
              <a:rPr lang="en-US" dirty="0"/>
              <a:t> and </a:t>
            </a:r>
            <a:r>
              <a:rPr lang="en-US" dirty="0" err="1"/>
              <a:t>Vn</a:t>
            </a:r>
            <a:endParaRPr lang="en-US" dirty="0"/>
          </a:p>
          <a:p>
            <a:r>
              <a:rPr lang="en-US" dirty="0" err="1"/>
              <a:t>tN</a:t>
            </a:r>
            <a:r>
              <a:rPr lang="en-US" dirty="0"/>
              <a:t> is "easy"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vN</a:t>
            </a:r>
            <a:r>
              <a:rPr lang="en-US" dirty="0"/>
              <a:t> is a bit tricker</a:t>
            </a:r>
          </a:p>
          <a:p>
            <a:r>
              <a:rPr lang="en-US" dirty="0"/>
              <a:t>From geometry distance in layer N (hypotenuse), using </a:t>
            </a:r>
            <a:r>
              <a:rPr lang="en-US" dirty="0" err="1"/>
              <a:t>snell's</a:t>
            </a:r>
            <a:r>
              <a:rPr lang="en-US" dirty="0"/>
              <a:t> law</a:t>
            </a:r>
          </a:p>
          <a:p>
            <a:r>
              <a:rPr lang="en-US" dirty="0"/>
              <a:t>So total distance twice that (so can get total time in layer)</a:t>
            </a:r>
          </a:p>
          <a:p>
            <a:r>
              <a:rPr lang="en-US" dirty="0"/>
              <a:t>Since ray parameter (that we have from layer 1, etc.) is constant the slope of the travel time curve can be found</a:t>
            </a:r>
          </a:p>
          <a:p>
            <a:r>
              <a:rPr lang="en-US" dirty="0"/>
              <a:t>From out hyperbolic approximation we also have an expression for the slope of the travel time curve</a:t>
            </a:r>
          </a:p>
          <a:p>
            <a:r>
              <a:rPr lang="en-US" dirty="0"/>
              <a:t>Now we can write for vN^2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0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look at zero distance, vertical incidence</a:t>
            </a:r>
          </a:p>
          <a:p>
            <a:r>
              <a:rPr lang="en-US" dirty="0"/>
              <a:t>For the total travel time In each layer we get twice the one way travel time</a:t>
            </a:r>
          </a:p>
          <a:p>
            <a:r>
              <a:rPr lang="en-US" dirty="0"/>
              <a:t>So for ^ v^2 we get the average travel time curve is time weighted rms of first N layers</a:t>
            </a:r>
          </a:p>
          <a:p>
            <a:endParaRPr lang="en-US" dirty="0"/>
          </a:p>
          <a:p>
            <a:r>
              <a:rPr lang="en-US" dirty="0"/>
              <a:t>Now we can find the layer velocities from the travel time curves</a:t>
            </a:r>
          </a:p>
          <a:p>
            <a:endParaRPr lang="en-US" dirty="0"/>
          </a:p>
          <a:p>
            <a:r>
              <a:rPr lang="en-US" dirty="0"/>
              <a:t>Given a reflection from the top of the Nth layer, with vertical 2 way travel time t(N-1) and rms velocity ^v(n-1) and a reflection from top of N+1 layer with vertical two way travel time </a:t>
            </a:r>
            <a:r>
              <a:rPr lang="en-US" dirty="0" err="1"/>
              <a:t>tN</a:t>
            </a:r>
            <a:r>
              <a:rPr lang="en-US" dirty="0"/>
              <a:t> and rms velocity ^v(n+1), we can find the velocity in the Nth layer</a:t>
            </a:r>
          </a:p>
          <a:p>
            <a:endParaRPr lang="en-US" dirty="0"/>
          </a:p>
          <a:p>
            <a:r>
              <a:rPr lang="en-US" dirty="0"/>
              <a:t>This is the Dix Equation</a:t>
            </a:r>
          </a:p>
          <a:p>
            <a:endParaRPr lang="en-US" dirty="0"/>
          </a:p>
          <a:p>
            <a:r>
              <a:rPr lang="en-US" dirty="0"/>
              <a:t>Velocities known as "interval velocities"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8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dipping layers is more complicated</a:t>
            </a:r>
          </a:p>
          <a:p>
            <a:r>
              <a:rPr lang="en-US" dirty="0"/>
              <a:t>Calculations simplified by using an imaginary source (image source) below the reflector, distance h perpendicular to reflector (continuation of normal incidence ray)</a:t>
            </a:r>
          </a:p>
          <a:p>
            <a:r>
              <a:rPr lang="en-US" dirty="0"/>
              <a:t>Assume is constant velocity half space so travel times from imaginary source is same as from real source.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Oct 5, 2023                                          Meeting 12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0E34727-096B-29DD-A18E-4A59F91C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54864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659C5-A2BD-74FF-18CE-97539368D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7" y="385634"/>
            <a:ext cx="4724400" cy="72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BAED9-37AC-329A-8280-E4DDC4F65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22" y="1412103"/>
            <a:ext cx="4724400" cy="111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95768-D435-3521-C656-52063EDE9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68" y="2690856"/>
            <a:ext cx="4038600" cy="113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F54E6E-08AD-18A2-55BD-1B767B329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599" y="3761259"/>
            <a:ext cx="1866900" cy="10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AC9F1-08A4-7E52-6D3B-FE09CCE89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45" y="4921079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0E34727-096B-29DD-A18E-4A59F91C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54864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D4AAAB-2A6D-F6B0-3482-2A420943B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84" y="541638"/>
            <a:ext cx="13462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706BAA-693D-B542-9F7A-6123B8DDC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04" y="1292654"/>
            <a:ext cx="15367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3BA29-376F-9C77-6F22-4E4A04466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55" y="2224216"/>
            <a:ext cx="38989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7F572-F0A8-5D8D-DFFF-6504A7B28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78" y="3752850"/>
            <a:ext cx="3251200" cy="118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5E9FE-6285-0D7E-25B6-5F882A4AB668}"/>
              </a:ext>
            </a:extLst>
          </p:cNvPr>
          <p:cNvSpPr txBox="1"/>
          <p:nvPr/>
        </p:nvSpPr>
        <p:spPr>
          <a:xfrm>
            <a:off x="4151870" y="4151871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Papyrus" panose="020B0602040200020303" pitchFamily="34" charset="77"/>
              </a:rPr>
              <a:t>Dix Equation</a:t>
            </a:r>
          </a:p>
        </p:txBody>
      </p:sp>
    </p:spTree>
    <p:extLst>
      <p:ext uri="{BB962C8B-B14F-4D97-AF65-F5344CB8AC3E}">
        <p14:creationId xmlns:p14="http://schemas.microsoft.com/office/powerpoint/2010/main" val="219215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311D04AF-F23B-B365-9A17-A31A4DFF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7" y="0"/>
            <a:ext cx="76962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72D7AB-FCFB-CFC4-5495-FEAFEDA01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898" y="728325"/>
            <a:ext cx="7772400" cy="14224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FEB8A18-D04F-45B3-3F56-B4EF2176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4" y="0"/>
            <a:ext cx="515778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1FD9C195-17C0-4266-5278-2FA3312A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94150"/>
            <a:ext cx="40386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80CBF0A0-8EBD-8E57-13C1-168F449B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1051"/>
            <a:ext cx="91440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D71E544A-7571-620A-8B70-192B92B0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4475"/>
            <a:ext cx="9144000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B4A7B6F7-B948-00F8-7F58-CC1B147B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8575"/>
            <a:ext cx="8077200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3490310F-6E4B-AEE3-51B0-DEB67640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71914"/>
            <a:ext cx="32004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931382ED-98FD-ADDE-B9AA-5B261DE8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6" y="0"/>
            <a:ext cx="60928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EBD3B1E-B223-9CDF-BD45-48A869AD14FB}"/>
              </a:ext>
            </a:extLst>
          </p:cNvPr>
          <p:cNvCxnSpPr>
            <a:cxnSpLocks/>
          </p:cNvCxnSpPr>
          <p:nvPr/>
        </p:nvCxnSpPr>
        <p:spPr>
          <a:xfrm flipH="1">
            <a:off x="5382705" y="2705493"/>
            <a:ext cx="678730" cy="1451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A50783A1-B62F-D90B-E8D1-9CF13010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3719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A54EF8E9-5C2B-E4B3-F90F-4F5492DE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105400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82BD0B11-07F8-F6AE-FE34-6CE23D82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"/>
            <a:ext cx="76200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9CEBD80A-9554-0B78-5D6D-79ABD94A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657600"/>
            <a:ext cx="2057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97D19365-83A2-8011-234E-17868994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63976"/>
            <a:ext cx="472440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0E34727-096B-29DD-A18E-4A59F91C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54864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D189ED88-5144-7F4E-AA79-07DDEDB09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24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0E34727-096B-29DD-A18E-4A59F91C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54864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964EB4-D633-53A4-3EEA-997C13F30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18" y="530482"/>
            <a:ext cx="3975100" cy="977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50391A-8D96-BED8-C125-5246BC31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61" y="1912895"/>
            <a:ext cx="3340100" cy="63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0B6FD-D91F-6F1D-F660-71D8E7FE5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373" y="2717800"/>
            <a:ext cx="25400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D3DF3-AD25-9278-5621-7D1790E46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170" y="3395019"/>
            <a:ext cx="27686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4A623-D8A8-0748-089E-29EC29F29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30" y="4347690"/>
            <a:ext cx="370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9586</TotalTime>
  <Words>776</Words>
  <Application>Microsoft Macintosh PowerPoint</Application>
  <PresentationFormat>Widescreen</PresentationFormat>
  <Paragraphs>70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dcterms:created xsi:type="dcterms:W3CDTF">2023-09-07T02:11:30Z</dcterms:created>
  <dcterms:modified xsi:type="dcterms:W3CDTF">2023-10-05T21:35:16Z</dcterms:modified>
</cp:coreProperties>
</file>