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4"/>
  </p:notesMasterIdLst>
  <p:sldIdLst>
    <p:sldId id="1651" r:id="rId2"/>
    <p:sldId id="1500" r:id="rId3"/>
    <p:sldId id="1505" r:id="rId4"/>
    <p:sldId id="1506" r:id="rId5"/>
    <p:sldId id="1507" r:id="rId6"/>
    <p:sldId id="1634" r:id="rId7"/>
    <p:sldId id="1508" r:id="rId8"/>
    <p:sldId id="1509" r:id="rId9"/>
    <p:sldId id="1635" r:id="rId10"/>
    <p:sldId id="1510" r:id="rId11"/>
    <p:sldId id="1511" r:id="rId12"/>
    <p:sldId id="1512" r:id="rId13"/>
    <p:sldId id="1513" r:id="rId14"/>
    <p:sldId id="1523" r:id="rId15"/>
    <p:sldId id="1524" r:id="rId16"/>
    <p:sldId id="1525" r:id="rId17"/>
    <p:sldId id="1514" r:id="rId18"/>
    <p:sldId id="1501" r:id="rId19"/>
    <p:sldId id="1502" r:id="rId20"/>
    <p:sldId id="1526" r:id="rId21"/>
    <p:sldId id="1503" r:id="rId22"/>
    <p:sldId id="1527" r:id="rId23"/>
    <p:sldId id="1528" r:id="rId24"/>
    <p:sldId id="1529" r:id="rId25"/>
    <p:sldId id="1530" r:id="rId26"/>
    <p:sldId id="1541" r:id="rId27"/>
    <p:sldId id="1531" r:id="rId28"/>
    <p:sldId id="1532" r:id="rId29"/>
    <p:sldId id="1533" r:id="rId30"/>
    <p:sldId id="1534" r:id="rId31"/>
    <p:sldId id="1535" r:id="rId32"/>
    <p:sldId id="1536" r:id="rId33"/>
    <p:sldId id="1636" r:id="rId34"/>
    <p:sldId id="1537" r:id="rId35"/>
    <p:sldId id="1538" r:id="rId36"/>
    <p:sldId id="1539" r:id="rId37"/>
    <p:sldId id="1542" r:id="rId38"/>
    <p:sldId id="1543" r:id="rId39"/>
    <p:sldId id="1544" r:id="rId40"/>
    <p:sldId id="1545" r:id="rId41"/>
    <p:sldId id="1554" r:id="rId42"/>
    <p:sldId id="1546" r:id="rId43"/>
    <p:sldId id="1547" r:id="rId44"/>
    <p:sldId id="1548" r:id="rId45"/>
    <p:sldId id="1549" r:id="rId46"/>
    <p:sldId id="1550" r:id="rId47"/>
    <p:sldId id="1551" r:id="rId48"/>
    <p:sldId id="1555" r:id="rId49"/>
    <p:sldId id="1553" r:id="rId50"/>
    <p:sldId id="1556" r:id="rId51"/>
    <p:sldId id="1557" r:id="rId52"/>
    <p:sldId id="1558" r:id="rId53"/>
    <p:sldId id="1559" r:id="rId54"/>
    <p:sldId id="1560" r:id="rId55"/>
    <p:sldId id="1562" r:id="rId56"/>
    <p:sldId id="1561" r:id="rId57"/>
    <p:sldId id="1563" r:id="rId58"/>
    <p:sldId id="1564" r:id="rId59"/>
    <p:sldId id="1565" r:id="rId60"/>
    <p:sldId id="1566" r:id="rId61"/>
    <p:sldId id="1567" r:id="rId62"/>
    <p:sldId id="1569" r:id="rId63"/>
    <p:sldId id="1568" r:id="rId64"/>
    <p:sldId id="1570" r:id="rId65"/>
    <p:sldId id="1571" r:id="rId66"/>
    <p:sldId id="1585" r:id="rId67"/>
    <p:sldId id="1586" r:id="rId68"/>
    <p:sldId id="1587" r:id="rId69"/>
    <p:sldId id="1572" r:id="rId70"/>
    <p:sldId id="1573" r:id="rId71"/>
    <p:sldId id="1593" r:id="rId72"/>
    <p:sldId id="1574"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B4FF"/>
    <a:srgbClr val="FF00FF"/>
    <a:srgbClr val="0000FF"/>
    <a:srgbClr val="00B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94"/>
    <p:restoredTop sz="79388"/>
  </p:normalViewPr>
  <p:slideViewPr>
    <p:cSldViewPr snapToGrid="0" snapToObjects="1">
      <p:cViewPr varScale="1">
        <p:scale>
          <a:sx n="100" d="100"/>
          <a:sy n="100" d="100"/>
        </p:scale>
        <p:origin x="752" y="16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05" d="100"/>
          <a:sy n="105" d="100"/>
        </p:scale>
        <p:origin x="3976" y="20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0F00A-622D-644E-B6A8-51AAB72FEE45}" type="datetimeFigureOut">
              <a:rPr lang="en-US" smtClean="0"/>
              <a:t>12/6/23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A3C2C-FD87-4E4F-958F-2F54FB0F1403}" type="slidenum">
              <a:rPr lang="en-US" smtClean="0"/>
              <a:t>‹#›</a:t>
            </a:fld>
            <a:endParaRPr lang="en-US"/>
          </a:p>
        </p:txBody>
      </p:sp>
    </p:spTree>
    <p:extLst>
      <p:ext uri="{BB962C8B-B14F-4D97-AF65-F5344CB8AC3E}">
        <p14:creationId xmlns:p14="http://schemas.microsoft.com/office/powerpoint/2010/main" val="426365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E3C14F-AC50-4122-BD94-6B703BDD0B4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332398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10</a:t>
            </a:fld>
            <a:endParaRPr lang="en-US"/>
          </a:p>
        </p:txBody>
      </p:sp>
    </p:spTree>
    <p:extLst>
      <p:ext uri="{BB962C8B-B14F-4D97-AF65-F5344CB8AC3E}">
        <p14:creationId xmlns:p14="http://schemas.microsoft.com/office/powerpoint/2010/main" val="366447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11</a:t>
            </a:fld>
            <a:endParaRPr lang="en-US"/>
          </a:p>
        </p:txBody>
      </p:sp>
    </p:spTree>
    <p:extLst>
      <p:ext uri="{BB962C8B-B14F-4D97-AF65-F5344CB8AC3E}">
        <p14:creationId xmlns:p14="http://schemas.microsoft.com/office/powerpoint/2010/main" val="1052018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12</a:t>
            </a:fld>
            <a:endParaRPr lang="en-US"/>
          </a:p>
        </p:txBody>
      </p:sp>
    </p:spTree>
    <p:extLst>
      <p:ext uri="{BB962C8B-B14F-4D97-AF65-F5344CB8AC3E}">
        <p14:creationId xmlns:p14="http://schemas.microsoft.com/office/powerpoint/2010/main" val="2561313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13</a:t>
            </a:fld>
            <a:endParaRPr lang="en-US"/>
          </a:p>
        </p:txBody>
      </p:sp>
    </p:spTree>
    <p:extLst>
      <p:ext uri="{BB962C8B-B14F-4D97-AF65-F5344CB8AC3E}">
        <p14:creationId xmlns:p14="http://schemas.microsoft.com/office/powerpoint/2010/main" val="384754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14</a:t>
            </a:fld>
            <a:endParaRPr lang="en-US"/>
          </a:p>
        </p:txBody>
      </p:sp>
    </p:spTree>
    <p:extLst>
      <p:ext uri="{BB962C8B-B14F-4D97-AF65-F5344CB8AC3E}">
        <p14:creationId xmlns:p14="http://schemas.microsoft.com/office/powerpoint/2010/main" val="3413996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15</a:t>
            </a:fld>
            <a:endParaRPr lang="en-US"/>
          </a:p>
        </p:txBody>
      </p:sp>
    </p:spTree>
    <p:extLst>
      <p:ext uri="{BB962C8B-B14F-4D97-AF65-F5344CB8AC3E}">
        <p14:creationId xmlns:p14="http://schemas.microsoft.com/office/powerpoint/2010/main" val="4144851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16</a:t>
            </a:fld>
            <a:endParaRPr lang="en-US"/>
          </a:p>
        </p:txBody>
      </p:sp>
    </p:spTree>
    <p:extLst>
      <p:ext uri="{BB962C8B-B14F-4D97-AF65-F5344CB8AC3E}">
        <p14:creationId xmlns:p14="http://schemas.microsoft.com/office/powerpoint/2010/main" val="1823462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17</a:t>
            </a:fld>
            <a:endParaRPr lang="en-US"/>
          </a:p>
        </p:txBody>
      </p:sp>
    </p:spTree>
    <p:extLst>
      <p:ext uri="{BB962C8B-B14F-4D97-AF65-F5344CB8AC3E}">
        <p14:creationId xmlns:p14="http://schemas.microsoft.com/office/powerpoint/2010/main" val="1901008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18</a:t>
            </a:fld>
            <a:endParaRPr lang="en-US"/>
          </a:p>
        </p:txBody>
      </p:sp>
    </p:spTree>
    <p:extLst>
      <p:ext uri="{BB962C8B-B14F-4D97-AF65-F5344CB8AC3E}">
        <p14:creationId xmlns:p14="http://schemas.microsoft.com/office/powerpoint/2010/main" val="4247477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19</a:t>
            </a:fld>
            <a:endParaRPr lang="en-US"/>
          </a:p>
        </p:txBody>
      </p:sp>
    </p:spTree>
    <p:extLst>
      <p:ext uri="{BB962C8B-B14F-4D97-AF65-F5344CB8AC3E}">
        <p14:creationId xmlns:p14="http://schemas.microsoft.com/office/powerpoint/2010/main" val="650654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a:t>
            </a:fld>
            <a:endParaRPr lang="en-US"/>
          </a:p>
        </p:txBody>
      </p:sp>
    </p:spTree>
    <p:extLst>
      <p:ext uri="{BB962C8B-B14F-4D97-AF65-F5344CB8AC3E}">
        <p14:creationId xmlns:p14="http://schemas.microsoft.com/office/powerpoint/2010/main" val="3658096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20</a:t>
            </a:fld>
            <a:endParaRPr lang="en-US"/>
          </a:p>
        </p:txBody>
      </p:sp>
    </p:spTree>
    <p:extLst>
      <p:ext uri="{BB962C8B-B14F-4D97-AF65-F5344CB8AC3E}">
        <p14:creationId xmlns:p14="http://schemas.microsoft.com/office/powerpoint/2010/main" val="156663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21</a:t>
            </a:fld>
            <a:endParaRPr lang="en-US"/>
          </a:p>
        </p:txBody>
      </p:sp>
    </p:spTree>
    <p:extLst>
      <p:ext uri="{BB962C8B-B14F-4D97-AF65-F5344CB8AC3E}">
        <p14:creationId xmlns:p14="http://schemas.microsoft.com/office/powerpoint/2010/main" val="1080440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22</a:t>
            </a:fld>
            <a:endParaRPr lang="en-US"/>
          </a:p>
        </p:txBody>
      </p:sp>
    </p:spTree>
    <p:extLst>
      <p:ext uri="{BB962C8B-B14F-4D97-AF65-F5344CB8AC3E}">
        <p14:creationId xmlns:p14="http://schemas.microsoft.com/office/powerpoint/2010/main" val="1626104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23</a:t>
            </a:fld>
            <a:endParaRPr lang="en-US"/>
          </a:p>
        </p:txBody>
      </p:sp>
    </p:spTree>
    <p:extLst>
      <p:ext uri="{BB962C8B-B14F-4D97-AF65-F5344CB8AC3E}">
        <p14:creationId xmlns:p14="http://schemas.microsoft.com/office/powerpoint/2010/main" val="2907513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24</a:t>
            </a:fld>
            <a:endParaRPr lang="en-US"/>
          </a:p>
        </p:txBody>
      </p:sp>
    </p:spTree>
    <p:extLst>
      <p:ext uri="{BB962C8B-B14F-4D97-AF65-F5344CB8AC3E}">
        <p14:creationId xmlns:p14="http://schemas.microsoft.com/office/powerpoint/2010/main" val="3298870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25</a:t>
            </a:fld>
            <a:endParaRPr lang="en-US"/>
          </a:p>
        </p:txBody>
      </p:sp>
    </p:spTree>
    <p:extLst>
      <p:ext uri="{BB962C8B-B14F-4D97-AF65-F5344CB8AC3E}">
        <p14:creationId xmlns:p14="http://schemas.microsoft.com/office/powerpoint/2010/main" val="1655034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26</a:t>
            </a:fld>
            <a:endParaRPr lang="en-US"/>
          </a:p>
        </p:txBody>
      </p:sp>
    </p:spTree>
    <p:extLst>
      <p:ext uri="{BB962C8B-B14F-4D97-AF65-F5344CB8AC3E}">
        <p14:creationId xmlns:p14="http://schemas.microsoft.com/office/powerpoint/2010/main" val="3862829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27</a:t>
            </a:fld>
            <a:endParaRPr lang="en-US"/>
          </a:p>
        </p:txBody>
      </p:sp>
    </p:spTree>
    <p:extLst>
      <p:ext uri="{BB962C8B-B14F-4D97-AF65-F5344CB8AC3E}">
        <p14:creationId xmlns:p14="http://schemas.microsoft.com/office/powerpoint/2010/main" val="1438792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28</a:t>
            </a:fld>
            <a:endParaRPr lang="en-US"/>
          </a:p>
        </p:txBody>
      </p:sp>
    </p:spTree>
    <p:extLst>
      <p:ext uri="{BB962C8B-B14F-4D97-AF65-F5344CB8AC3E}">
        <p14:creationId xmlns:p14="http://schemas.microsoft.com/office/powerpoint/2010/main" val="2457557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29</a:t>
            </a:fld>
            <a:endParaRPr lang="en-US"/>
          </a:p>
        </p:txBody>
      </p:sp>
    </p:spTree>
    <p:extLst>
      <p:ext uri="{BB962C8B-B14F-4D97-AF65-F5344CB8AC3E}">
        <p14:creationId xmlns:p14="http://schemas.microsoft.com/office/powerpoint/2010/main" val="3564740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656279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30</a:t>
            </a:fld>
            <a:endParaRPr lang="en-US"/>
          </a:p>
        </p:txBody>
      </p:sp>
    </p:spTree>
    <p:extLst>
      <p:ext uri="{BB962C8B-B14F-4D97-AF65-F5344CB8AC3E}">
        <p14:creationId xmlns:p14="http://schemas.microsoft.com/office/powerpoint/2010/main" val="1013396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31</a:t>
            </a:fld>
            <a:endParaRPr lang="en-US"/>
          </a:p>
        </p:txBody>
      </p:sp>
    </p:spTree>
    <p:extLst>
      <p:ext uri="{BB962C8B-B14F-4D97-AF65-F5344CB8AC3E}">
        <p14:creationId xmlns:p14="http://schemas.microsoft.com/office/powerpoint/2010/main" val="25027057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32</a:t>
            </a:fld>
            <a:endParaRPr lang="en-US"/>
          </a:p>
        </p:txBody>
      </p:sp>
    </p:spTree>
    <p:extLst>
      <p:ext uri="{BB962C8B-B14F-4D97-AF65-F5344CB8AC3E}">
        <p14:creationId xmlns:p14="http://schemas.microsoft.com/office/powerpoint/2010/main" val="19978959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33</a:t>
            </a:fld>
            <a:endParaRPr lang="en-US"/>
          </a:p>
        </p:txBody>
      </p:sp>
    </p:spTree>
    <p:extLst>
      <p:ext uri="{BB962C8B-B14F-4D97-AF65-F5344CB8AC3E}">
        <p14:creationId xmlns:p14="http://schemas.microsoft.com/office/powerpoint/2010/main" val="29537747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34</a:t>
            </a:fld>
            <a:endParaRPr lang="en-US"/>
          </a:p>
        </p:txBody>
      </p:sp>
    </p:spTree>
    <p:extLst>
      <p:ext uri="{BB962C8B-B14F-4D97-AF65-F5344CB8AC3E}">
        <p14:creationId xmlns:p14="http://schemas.microsoft.com/office/powerpoint/2010/main" val="28845794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35</a:t>
            </a:fld>
            <a:endParaRPr lang="en-US"/>
          </a:p>
        </p:txBody>
      </p:sp>
    </p:spTree>
    <p:extLst>
      <p:ext uri="{BB962C8B-B14F-4D97-AF65-F5344CB8AC3E}">
        <p14:creationId xmlns:p14="http://schemas.microsoft.com/office/powerpoint/2010/main" val="2894535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36</a:t>
            </a:fld>
            <a:endParaRPr lang="en-US"/>
          </a:p>
        </p:txBody>
      </p:sp>
    </p:spTree>
    <p:extLst>
      <p:ext uri="{BB962C8B-B14F-4D97-AF65-F5344CB8AC3E}">
        <p14:creationId xmlns:p14="http://schemas.microsoft.com/office/powerpoint/2010/main" val="2485661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37</a:t>
            </a:fld>
            <a:endParaRPr lang="en-US"/>
          </a:p>
        </p:txBody>
      </p:sp>
    </p:spTree>
    <p:extLst>
      <p:ext uri="{BB962C8B-B14F-4D97-AF65-F5344CB8AC3E}">
        <p14:creationId xmlns:p14="http://schemas.microsoft.com/office/powerpoint/2010/main" val="41021480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38</a:t>
            </a:fld>
            <a:endParaRPr lang="en-US"/>
          </a:p>
        </p:txBody>
      </p:sp>
    </p:spTree>
    <p:extLst>
      <p:ext uri="{BB962C8B-B14F-4D97-AF65-F5344CB8AC3E}">
        <p14:creationId xmlns:p14="http://schemas.microsoft.com/office/powerpoint/2010/main" val="37682390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39</a:t>
            </a:fld>
            <a:endParaRPr lang="en-US"/>
          </a:p>
        </p:txBody>
      </p:sp>
    </p:spTree>
    <p:extLst>
      <p:ext uri="{BB962C8B-B14F-4D97-AF65-F5344CB8AC3E}">
        <p14:creationId xmlns:p14="http://schemas.microsoft.com/office/powerpoint/2010/main" val="30305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a:t>
            </a:fld>
            <a:endParaRPr lang="en-US"/>
          </a:p>
        </p:txBody>
      </p:sp>
    </p:spTree>
    <p:extLst>
      <p:ext uri="{BB962C8B-B14F-4D97-AF65-F5344CB8AC3E}">
        <p14:creationId xmlns:p14="http://schemas.microsoft.com/office/powerpoint/2010/main" val="25919843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40</a:t>
            </a:fld>
            <a:endParaRPr lang="en-US"/>
          </a:p>
        </p:txBody>
      </p:sp>
    </p:spTree>
    <p:extLst>
      <p:ext uri="{BB962C8B-B14F-4D97-AF65-F5344CB8AC3E}">
        <p14:creationId xmlns:p14="http://schemas.microsoft.com/office/powerpoint/2010/main" val="36872820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41</a:t>
            </a:fld>
            <a:endParaRPr lang="en-US"/>
          </a:p>
        </p:txBody>
      </p:sp>
    </p:spTree>
    <p:extLst>
      <p:ext uri="{BB962C8B-B14F-4D97-AF65-F5344CB8AC3E}">
        <p14:creationId xmlns:p14="http://schemas.microsoft.com/office/powerpoint/2010/main" val="41971572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42</a:t>
            </a:fld>
            <a:endParaRPr lang="en-US"/>
          </a:p>
        </p:txBody>
      </p:sp>
    </p:spTree>
    <p:extLst>
      <p:ext uri="{BB962C8B-B14F-4D97-AF65-F5344CB8AC3E}">
        <p14:creationId xmlns:p14="http://schemas.microsoft.com/office/powerpoint/2010/main" val="3524140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43</a:t>
            </a:fld>
            <a:endParaRPr lang="en-US"/>
          </a:p>
        </p:txBody>
      </p:sp>
    </p:spTree>
    <p:extLst>
      <p:ext uri="{BB962C8B-B14F-4D97-AF65-F5344CB8AC3E}">
        <p14:creationId xmlns:p14="http://schemas.microsoft.com/office/powerpoint/2010/main" val="12058909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44</a:t>
            </a:fld>
            <a:endParaRPr lang="en-US"/>
          </a:p>
        </p:txBody>
      </p:sp>
    </p:spTree>
    <p:extLst>
      <p:ext uri="{BB962C8B-B14F-4D97-AF65-F5344CB8AC3E}">
        <p14:creationId xmlns:p14="http://schemas.microsoft.com/office/powerpoint/2010/main" val="33505274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45</a:t>
            </a:fld>
            <a:endParaRPr lang="en-US"/>
          </a:p>
        </p:txBody>
      </p:sp>
    </p:spTree>
    <p:extLst>
      <p:ext uri="{BB962C8B-B14F-4D97-AF65-F5344CB8AC3E}">
        <p14:creationId xmlns:p14="http://schemas.microsoft.com/office/powerpoint/2010/main" val="35884927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46</a:t>
            </a:fld>
            <a:endParaRPr lang="en-US"/>
          </a:p>
        </p:txBody>
      </p:sp>
    </p:spTree>
    <p:extLst>
      <p:ext uri="{BB962C8B-B14F-4D97-AF65-F5344CB8AC3E}">
        <p14:creationId xmlns:p14="http://schemas.microsoft.com/office/powerpoint/2010/main" val="12299935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47</a:t>
            </a:fld>
            <a:endParaRPr lang="en-US"/>
          </a:p>
        </p:txBody>
      </p:sp>
    </p:spTree>
    <p:extLst>
      <p:ext uri="{BB962C8B-B14F-4D97-AF65-F5344CB8AC3E}">
        <p14:creationId xmlns:p14="http://schemas.microsoft.com/office/powerpoint/2010/main" val="416023293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48</a:t>
            </a:fld>
            <a:endParaRPr lang="en-US"/>
          </a:p>
        </p:txBody>
      </p:sp>
    </p:spTree>
    <p:extLst>
      <p:ext uri="{BB962C8B-B14F-4D97-AF65-F5344CB8AC3E}">
        <p14:creationId xmlns:p14="http://schemas.microsoft.com/office/powerpoint/2010/main" val="11031682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49</a:t>
            </a:fld>
            <a:endParaRPr lang="en-US"/>
          </a:p>
        </p:txBody>
      </p:sp>
    </p:spTree>
    <p:extLst>
      <p:ext uri="{BB962C8B-B14F-4D97-AF65-F5344CB8AC3E}">
        <p14:creationId xmlns:p14="http://schemas.microsoft.com/office/powerpoint/2010/main" val="546850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a:t>
            </a:fld>
            <a:endParaRPr lang="en-US"/>
          </a:p>
        </p:txBody>
      </p:sp>
    </p:spTree>
    <p:extLst>
      <p:ext uri="{BB962C8B-B14F-4D97-AF65-F5344CB8AC3E}">
        <p14:creationId xmlns:p14="http://schemas.microsoft.com/office/powerpoint/2010/main" val="392400520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50</a:t>
            </a:fld>
            <a:endParaRPr lang="en-US"/>
          </a:p>
        </p:txBody>
      </p:sp>
    </p:spTree>
    <p:extLst>
      <p:ext uri="{BB962C8B-B14F-4D97-AF65-F5344CB8AC3E}">
        <p14:creationId xmlns:p14="http://schemas.microsoft.com/office/powerpoint/2010/main" val="37529876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51</a:t>
            </a:fld>
            <a:endParaRPr lang="en-US"/>
          </a:p>
        </p:txBody>
      </p:sp>
    </p:spTree>
    <p:extLst>
      <p:ext uri="{BB962C8B-B14F-4D97-AF65-F5344CB8AC3E}">
        <p14:creationId xmlns:p14="http://schemas.microsoft.com/office/powerpoint/2010/main" val="29435892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52</a:t>
            </a:fld>
            <a:endParaRPr lang="en-US"/>
          </a:p>
        </p:txBody>
      </p:sp>
    </p:spTree>
    <p:extLst>
      <p:ext uri="{BB962C8B-B14F-4D97-AF65-F5344CB8AC3E}">
        <p14:creationId xmlns:p14="http://schemas.microsoft.com/office/powerpoint/2010/main" val="285300084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53</a:t>
            </a:fld>
            <a:endParaRPr lang="en-US"/>
          </a:p>
        </p:txBody>
      </p:sp>
    </p:spTree>
    <p:extLst>
      <p:ext uri="{BB962C8B-B14F-4D97-AF65-F5344CB8AC3E}">
        <p14:creationId xmlns:p14="http://schemas.microsoft.com/office/powerpoint/2010/main" val="30143447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54</a:t>
            </a:fld>
            <a:endParaRPr lang="en-US"/>
          </a:p>
        </p:txBody>
      </p:sp>
    </p:spTree>
    <p:extLst>
      <p:ext uri="{BB962C8B-B14F-4D97-AF65-F5344CB8AC3E}">
        <p14:creationId xmlns:p14="http://schemas.microsoft.com/office/powerpoint/2010/main" val="70936119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55</a:t>
            </a:fld>
            <a:endParaRPr lang="en-US"/>
          </a:p>
        </p:txBody>
      </p:sp>
    </p:spTree>
    <p:extLst>
      <p:ext uri="{BB962C8B-B14F-4D97-AF65-F5344CB8AC3E}">
        <p14:creationId xmlns:p14="http://schemas.microsoft.com/office/powerpoint/2010/main" val="244147521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56</a:t>
            </a:fld>
            <a:endParaRPr lang="en-US"/>
          </a:p>
        </p:txBody>
      </p:sp>
    </p:spTree>
    <p:extLst>
      <p:ext uri="{BB962C8B-B14F-4D97-AF65-F5344CB8AC3E}">
        <p14:creationId xmlns:p14="http://schemas.microsoft.com/office/powerpoint/2010/main" val="39244352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57</a:t>
            </a:fld>
            <a:endParaRPr lang="en-US"/>
          </a:p>
        </p:txBody>
      </p:sp>
    </p:spTree>
    <p:extLst>
      <p:ext uri="{BB962C8B-B14F-4D97-AF65-F5344CB8AC3E}">
        <p14:creationId xmlns:p14="http://schemas.microsoft.com/office/powerpoint/2010/main" val="13433806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58</a:t>
            </a:fld>
            <a:endParaRPr lang="en-US"/>
          </a:p>
        </p:txBody>
      </p:sp>
    </p:spTree>
    <p:extLst>
      <p:ext uri="{BB962C8B-B14F-4D97-AF65-F5344CB8AC3E}">
        <p14:creationId xmlns:p14="http://schemas.microsoft.com/office/powerpoint/2010/main" val="34712180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59</a:t>
            </a:fld>
            <a:endParaRPr lang="en-US"/>
          </a:p>
        </p:txBody>
      </p:sp>
    </p:spTree>
    <p:extLst>
      <p:ext uri="{BB962C8B-B14F-4D97-AF65-F5344CB8AC3E}">
        <p14:creationId xmlns:p14="http://schemas.microsoft.com/office/powerpoint/2010/main" val="3803204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a:t>
            </a:fld>
            <a:endParaRPr lang="en-US"/>
          </a:p>
        </p:txBody>
      </p:sp>
    </p:spTree>
    <p:extLst>
      <p:ext uri="{BB962C8B-B14F-4D97-AF65-F5344CB8AC3E}">
        <p14:creationId xmlns:p14="http://schemas.microsoft.com/office/powerpoint/2010/main" val="284938503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60</a:t>
            </a:fld>
            <a:endParaRPr lang="en-US"/>
          </a:p>
        </p:txBody>
      </p:sp>
    </p:spTree>
    <p:extLst>
      <p:ext uri="{BB962C8B-B14F-4D97-AF65-F5344CB8AC3E}">
        <p14:creationId xmlns:p14="http://schemas.microsoft.com/office/powerpoint/2010/main" val="25833842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61</a:t>
            </a:fld>
            <a:endParaRPr lang="en-US"/>
          </a:p>
        </p:txBody>
      </p:sp>
    </p:spTree>
    <p:extLst>
      <p:ext uri="{BB962C8B-B14F-4D97-AF65-F5344CB8AC3E}">
        <p14:creationId xmlns:p14="http://schemas.microsoft.com/office/powerpoint/2010/main" val="59069846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62</a:t>
            </a:fld>
            <a:endParaRPr lang="en-US"/>
          </a:p>
        </p:txBody>
      </p:sp>
    </p:spTree>
    <p:extLst>
      <p:ext uri="{BB962C8B-B14F-4D97-AF65-F5344CB8AC3E}">
        <p14:creationId xmlns:p14="http://schemas.microsoft.com/office/powerpoint/2010/main" val="5638653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63</a:t>
            </a:fld>
            <a:endParaRPr lang="en-US"/>
          </a:p>
        </p:txBody>
      </p:sp>
    </p:spTree>
    <p:extLst>
      <p:ext uri="{BB962C8B-B14F-4D97-AF65-F5344CB8AC3E}">
        <p14:creationId xmlns:p14="http://schemas.microsoft.com/office/powerpoint/2010/main" val="4619905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64</a:t>
            </a:fld>
            <a:endParaRPr lang="en-US"/>
          </a:p>
        </p:txBody>
      </p:sp>
    </p:spTree>
    <p:extLst>
      <p:ext uri="{BB962C8B-B14F-4D97-AF65-F5344CB8AC3E}">
        <p14:creationId xmlns:p14="http://schemas.microsoft.com/office/powerpoint/2010/main" val="218697330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65</a:t>
            </a:fld>
            <a:endParaRPr lang="en-US"/>
          </a:p>
        </p:txBody>
      </p:sp>
    </p:spTree>
    <p:extLst>
      <p:ext uri="{BB962C8B-B14F-4D97-AF65-F5344CB8AC3E}">
        <p14:creationId xmlns:p14="http://schemas.microsoft.com/office/powerpoint/2010/main" val="188621115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66</a:t>
            </a:fld>
            <a:endParaRPr lang="en-US"/>
          </a:p>
        </p:txBody>
      </p:sp>
    </p:spTree>
    <p:extLst>
      <p:ext uri="{BB962C8B-B14F-4D97-AF65-F5344CB8AC3E}">
        <p14:creationId xmlns:p14="http://schemas.microsoft.com/office/powerpoint/2010/main" val="225033591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67</a:t>
            </a:fld>
            <a:endParaRPr lang="en-US"/>
          </a:p>
        </p:txBody>
      </p:sp>
    </p:spTree>
    <p:extLst>
      <p:ext uri="{BB962C8B-B14F-4D97-AF65-F5344CB8AC3E}">
        <p14:creationId xmlns:p14="http://schemas.microsoft.com/office/powerpoint/2010/main" val="7028896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68</a:t>
            </a:fld>
            <a:endParaRPr lang="en-US"/>
          </a:p>
        </p:txBody>
      </p:sp>
    </p:spTree>
    <p:extLst>
      <p:ext uri="{BB962C8B-B14F-4D97-AF65-F5344CB8AC3E}">
        <p14:creationId xmlns:p14="http://schemas.microsoft.com/office/powerpoint/2010/main" val="307021570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69</a:t>
            </a:fld>
            <a:endParaRPr lang="en-US"/>
          </a:p>
        </p:txBody>
      </p:sp>
    </p:spTree>
    <p:extLst>
      <p:ext uri="{BB962C8B-B14F-4D97-AF65-F5344CB8AC3E}">
        <p14:creationId xmlns:p14="http://schemas.microsoft.com/office/powerpoint/2010/main" val="303518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a:t>
            </a:fld>
            <a:endParaRPr lang="en-US"/>
          </a:p>
        </p:txBody>
      </p:sp>
    </p:spTree>
    <p:extLst>
      <p:ext uri="{BB962C8B-B14F-4D97-AF65-F5344CB8AC3E}">
        <p14:creationId xmlns:p14="http://schemas.microsoft.com/office/powerpoint/2010/main" val="80671419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70</a:t>
            </a:fld>
            <a:endParaRPr lang="en-US"/>
          </a:p>
        </p:txBody>
      </p:sp>
    </p:spTree>
    <p:extLst>
      <p:ext uri="{BB962C8B-B14F-4D97-AF65-F5344CB8AC3E}">
        <p14:creationId xmlns:p14="http://schemas.microsoft.com/office/powerpoint/2010/main" val="124822222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71</a:t>
            </a:fld>
            <a:endParaRPr lang="en-US"/>
          </a:p>
        </p:txBody>
      </p:sp>
    </p:spTree>
    <p:extLst>
      <p:ext uri="{BB962C8B-B14F-4D97-AF65-F5344CB8AC3E}">
        <p14:creationId xmlns:p14="http://schemas.microsoft.com/office/powerpoint/2010/main" val="328310333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72</a:t>
            </a:fld>
            <a:endParaRPr lang="en-US"/>
          </a:p>
        </p:txBody>
      </p:sp>
    </p:spTree>
    <p:extLst>
      <p:ext uri="{BB962C8B-B14F-4D97-AF65-F5344CB8AC3E}">
        <p14:creationId xmlns:p14="http://schemas.microsoft.com/office/powerpoint/2010/main" val="2612421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8</a:t>
            </a:fld>
            <a:endParaRPr lang="en-US"/>
          </a:p>
        </p:txBody>
      </p:sp>
    </p:spTree>
    <p:extLst>
      <p:ext uri="{BB962C8B-B14F-4D97-AF65-F5344CB8AC3E}">
        <p14:creationId xmlns:p14="http://schemas.microsoft.com/office/powerpoint/2010/main" val="2623499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https://</a:t>
            </a:r>
            <a:r>
              <a:rPr lang="en-US" dirty="0" err="1"/>
              <a:t>www.tutorialspoint.com</a:t>
            </a:r>
            <a:r>
              <a:rPr lang="en-US" dirty="0"/>
              <a:t>/</a:t>
            </a:r>
            <a:r>
              <a:rPr lang="en-US" dirty="0" err="1"/>
              <a:t>numpy</a:t>
            </a:r>
            <a:r>
              <a:rPr lang="en-US" dirty="0"/>
              <a:t>/</a:t>
            </a:r>
            <a:r>
              <a:rPr lang="en-US" dirty="0" err="1"/>
              <a:t>numpy_array_attributes.htm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9</a:t>
            </a:fld>
            <a:endParaRPr lang="en-US"/>
          </a:p>
        </p:txBody>
      </p:sp>
    </p:spTree>
    <p:extLst>
      <p:ext uri="{BB962C8B-B14F-4D97-AF65-F5344CB8AC3E}">
        <p14:creationId xmlns:p14="http://schemas.microsoft.com/office/powerpoint/2010/main" val="3018218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E6DA-8AF1-BD42-9ED9-53A3C8DE8C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CD313A-ABB2-DE47-9E0C-229F373046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582D0D-7953-8D4E-99AE-87010677D4B9}"/>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A8CF9E07-267D-5E41-923A-9A8E985CB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1858-E778-E646-9AD5-5AF52567126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7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A5F2-AADA-1D45-A8EE-59DC6EB66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EF26A-F9A8-5943-9985-F07E55848B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7863C-01D3-A640-A9FF-1A7B2382812B}"/>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C5E9D225-D678-414B-ACB0-5C47EBA48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64B2D-FAB2-2642-B2D8-9BE7E5136B2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84160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780CB-D948-2148-A317-4A7A4B42B4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2B5B00-4E64-4B49-9937-A30ECEA007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6A07C-2520-454B-B13C-C52FC1E30CCF}"/>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18DE560F-A13A-0B4C-A658-F36310349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73996-5A40-3645-B4E1-114F67BB773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21416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F867-0299-D242-9D66-7D81EA4E1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DCF326-97FE-8C46-94B5-92F37BD886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CA14D-7434-5145-9F9C-BB66A14E9BB6}"/>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C0FB642E-C36B-2F4A-9889-6D2D2BD5C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650E06-247E-F34C-A211-CE370C9FE53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407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FA98-6714-6443-996D-0A9E16706D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D92ADD-0469-0D4A-B0C5-00FF5D184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15D942-49B3-0949-9291-13A1653AF1D4}"/>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BF0DAB10-DC1F-E946-A96B-F2EDB834C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5E374-4E71-D04F-B8AD-6EDD3A312B4D}"/>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15432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5ED13-901B-AE49-8950-1699DD2A35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A691C3-AA93-5049-A94E-8D2F2A5AF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A03C50-7E9D-A249-B491-693D7FBDF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3B3D40-E1DB-9249-9A14-9271441662ED}"/>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6" name="Footer Placeholder 5">
            <a:extLst>
              <a:ext uri="{FF2B5EF4-FFF2-40B4-BE49-F238E27FC236}">
                <a16:creationId xmlns:a16="http://schemas.microsoft.com/office/drawing/2014/main" id="{DF111725-10F3-3746-8894-91DCE7F42C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7E6A4-B103-374A-9331-FF965F3F936F}"/>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86346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FEA7-7D24-3045-B586-CD4D378E94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11B523-014D-CC4A-A39E-D391962FB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974C9-4060-2243-B5B0-266B9A40F3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5C8BBD-9645-B54A-A123-9D2CF119D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CBC35A-1D46-EA48-B084-0041A73091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0C8C4-ECC0-9D40-95C1-056AF7F93C69}"/>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8" name="Footer Placeholder 7">
            <a:extLst>
              <a:ext uri="{FF2B5EF4-FFF2-40B4-BE49-F238E27FC236}">
                <a16:creationId xmlns:a16="http://schemas.microsoft.com/office/drawing/2014/main" id="{B5E23415-4AE0-5C4C-AB94-41613917A3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A6710A-10ED-A54D-B351-DDE66983192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57195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843C-6563-0D4E-AA96-C18B0DED79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45A561-5C60-1449-A32F-51C87FB62900}"/>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4" name="Footer Placeholder 3">
            <a:extLst>
              <a:ext uri="{FF2B5EF4-FFF2-40B4-BE49-F238E27FC236}">
                <a16:creationId xmlns:a16="http://schemas.microsoft.com/office/drawing/2014/main" id="{CB510E39-C27B-414E-B609-943E36A9B2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5A4910-08B6-7543-9E5D-4782A8ED2B0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69937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C0B05A-497E-A846-8267-C1BCB3057F46}"/>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3" name="Footer Placeholder 2">
            <a:extLst>
              <a:ext uri="{FF2B5EF4-FFF2-40B4-BE49-F238E27FC236}">
                <a16:creationId xmlns:a16="http://schemas.microsoft.com/office/drawing/2014/main" id="{D596F63F-37C3-764E-91BD-71EF115005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A79EC-4A72-7B41-A77D-8E73F93F2BA2}"/>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74796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66B6E-228C-D648-B863-3F0430C2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95C63-6263-864D-80B5-5B4B905EBA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B29A45-D5B5-FF44-9E34-CFD874725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DE598-D7D9-BA42-9226-D080EE0D9D07}"/>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6" name="Footer Placeholder 5">
            <a:extLst>
              <a:ext uri="{FF2B5EF4-FFF2-40B4-BE49-F238E27FC236}">
                <a16:creationId xmlns:a16="http://schemas.microsoft.com/office/drawing/2014/main" id="{E4A3B1CC-DA00-F049-948F-5ADEEB90F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26731-66E1-1148-8CB9-6C8682E7EF9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01707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09BE-57F0-9C42-8C82-6A5C24C39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E6A123-273E-E14F-9A95-E933BDEBFD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4C6C26-1177-EC42-8D2F-9AA985141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BB712D-DD9A-2541-B62F-3C881D771B4E}"/>
              </a:ext>
            </a:extLst>
          </p:cNvPr>
          <p:cNvSpPr>
            <a:spLocks noGrp="1"/>
          </p:cNvSpPr>
          <p:nvPr>
            <p:ph type="dt" sz="half" idx="10"/>
          </p:nvPr>
        </p:nvSpPr>
        <p:spPr/>
        <p:txBody>
          <a:bodyPr/>
          <a:lstStyle/>
          <a:p>
            <a:fld id="{4CBBA7CF-6E9D-3645-ACD1-0617D7293109}" type="datetimeFigureOut">
              <a:rPr lang="en-US" smtClean="0"/>
              <a:t>12/6/23</a:t>
            </a:fld>
            <a:endParaRPr lang="en-US"/>
          </a:p>
        </p:txBody>
      </p:sp>
      <p:sp>
        <p:nvSpPr>
          <p:cNvPr id="6" name="Footer Placeholder 5">
            <a:extLst>
              <a:ext uri="{FF2B5EF4-FFF2-40B4-BE49-F238E27FC236}">
                <a16:creationId xmlns:a16="http://schemas.microsoft.com/office/drawing/2014/main" id="{E00F80A4-B88D-4C46-A4AD-E9FD23DAB8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E991F-24F2-EE45-B06C-5E0A2DB55200}"/>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0411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E14AF-8769-D246-A439-472E696345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AADEF3-1635-DD41-83EF-0C0713532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83980-4B3D-4D4D-9EAC-1952C3848E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BA7CF-6E9D-3645-ACD1-0617D7293109}" type="datetimeFigureOut">
              <a:rPr lang="en-US" smtClean="0"/>
              <a:t>12/6/23</a:t>
            </a:fld>
            <a:endParaRPr lang="en-US"/>
          </a:p>
        </p:txBody>
      </p:sp>
      <p:sp>
        <p:nvSpPr>
          <p:cNvPr id="5" name="Footer Placeholder 4">
            <a:extLst>
              <a:ext uri="{FF2B5EF4-FFF2-40B4-BE49-F238E27FC236}">
                <a16:creationId xmlns:a16="http://schemas.microsoft.com/office/drawing/2014/main" id="{03D067C7-67CA-CB42-82B3-CBB8877D6D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78F586-CB82-4240-8E4D-50281510A3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C32C7-9F05-4041-BBAD-0B8A1FA37F16}" type="slidenum">
              <a:rPr lang="en-US" smtClean="0"/>
              <a:t>‹#›</a:t>
            </a:fld>
            <a:endParaRPr lang="en-US"/>
          </a:p>
        </p:txBody>
      </p:sp>
    </p:spTree>
    <p:extLst>
      <p:ext uri="{BB962C8B-B14F-4D97-AF65-F5344CB8AC3E}">
        <p14:creationId xmlns:p14="http://schemas.microsoft.com/office/powerpoint/2010/main" val="88731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smalley@memphis.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eri.memphis.edu/people/smalley/"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tutorialspoint.com/numpy/numpy_binary_operators.htm"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
            <a:ext cx="12192000" cy="6858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3600" b="1" dirty="0">
                <a:solidFill>
                  <a:schemeClr val="tx1"/>
                </a:solidFill>
                <a:latin typeface="Papyrus" panose="020B0602040200020303" pitchFamily="34" charset="77"/>
              </a:rPr>
              <a:t>CERI-8104 Data Analysis in Geophysics</a:t>
            </a:r>
          </a:p>
          <a:p>
            <a:pPr>
              <a:defRPr/>
            </a:pPr>
            <a:r>
              <a:rPr lang="en-US" sz="3600" b="1" dirty="0">
                <a:solidFill>
                  <a:schemeClr val="tx1"/>
                </a:solidFill>
                <a:latin typeface="Papyrus" panose="020B0602040200020303" pitchFamily="34" charset="77"/>
              </a:rPr>
              <a:t>Dr. Robert (Bob) Smalley</a:t>
            </a:r>
          </a:p>
          <a:p>
            <a:pPr>
              <a:defRPr/>
            </a:pPr>
            <a:r>
              <a:rPr lang="en-US" sz="3600" b="1" dirty="0">
                <a:solidFill>
                  <a:schemeClr val="tx1"/>
                </a:solidFill>
                <a:latin typeface="Papyrus" panose="020B0602040200020303" pitchFamily="34" charset="77"/>
              </a:rPr>
              <a:t>3892 Central Ave, Room 103</a:t>
            </a:r>
          </a:p>
          <a:p>
            <a:pPr>
              <a:defRPr/>
            </a:pPr>
            <a:r>
              <a:rPr lang="en-US" sz="3600" b="1" dirty="0">
                <a:solidFill>
                  <a:schemeClr val="tx1"/>
                </a:solidFill>
                <a:latin typeface="Papyrus" panose="020B0602040200020303" pitchFamily="34" charset="77"/>
                <a:hlinkClick r:id="rId3"/>
              </a:rPr>
              <a:t>rsmalley@memphis.edu</a:t>
            </a:r>
            <a:r>
              <a:rPr lang="en-US" sz="3600" b="1" dirty="0">
                <a:solidFill>
                  <a:schemeClr val="tx1"/>
                </a:solidFill>
                <a:latin typeface="Papyrus" panose="020B0602040200020303" pitchFamily="34" charset="77"/>
              </a:rPr>
              <a:t>                         678-4929</a:t>
            </a:r>
          </a:p>
          <a:p>
            <a:pPr>
              <a:defRPr/>
            </a:pP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Fall 2023</a:t>
            </a:r>
          </a:p>
          <a:p>
            <a:pPr algn="ctr"/>
            <a:r>
              <a:rPr lang="en-US" sz="3600" b="1" dirty="0">
                <a:solidFill>
                  <a:schemeClr val="tx1"/>
                </a:solidFill>
                <a:latin typeface="Papyrus" panose="020B0602040200020303" pitchFamily="34" charset="77"/>
              </a:rPr>
              <a:t>Tu &amp; Th             11:20 am -12:45 pm</a:t>
            </a:r>
          </a:p>
          <a:p>
            <a:pPr algn="ctr"/>
            <a:endParaRPr lang="en-US" sz="36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Meeting 26		Tue. Nov 28, 2023</a:t>
            </a:r>
            <a:br>
              <a:rPr lang="en-US" sz="3600" b="1" dirty="0">
                <a:solidFill>
                  <a:schemeClr val="tx1"/>
                </a:solidFill>
                <a:latin typeface="Papyrus" panose="020B0602040200020303" pitchFamily="34" charset="77"/>
              </a:rPr>
            </a:b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CERI New/Long Building: Student Computer Lab</a:t>
            </a:r>
          </a:p>
          <a:p>
            <a:pPr>
              <a:defRPr/>
            </a:pPr>
            <a:r>
              <a:rPr lang="en-US" sz="3600" b="1" dirty="0">
                <a:solidFill>
                  <a:schemeClr val="tx1"/>
                </a:solidFill>
                <a:latin typeface="Papyrus" panose="020B0602040200020303" pitchFamily="34" charset="77"/>
              </a:rPr>
              <a:t>Class webpage to be announced.</a:t>
            </a:r>
          </a:p>
          <a:p>
            <a:pPr>
              <a:defRPr/>
            </a:pPr>
            <a:r>
              <a:rPr lang="en-US" sz="1800" b="1" dirty="0">
                <a:solidFill>
                  <a:schemeClr val="tx1"/>
                </a:solidFill>
                <a:latin typeface="Papyrus" panose="020B0602040200020303" pitchFamily="34" charset="77"/>
              </a:rPr>
              <a:t>My homepage (has older versions of the course)</a:t>
            </a:r>
          </a:p>
          <a:p>
            <a:pPr>
              <a:defRPr/>
            </a:pPr>
            <a:r>
              <a:rPr lang="en-US" sz="1800" b="1" dirty="0">
                <a:solidFill>
                  <a:schemeClr val="tx1"/>
                </a:solidFill>
                <a:latin typeface="Papyrus" panose="020B0602040200020303" pitchFamily="34" charset="77"/>
                <a:hlinkClick r:id="rId4"/>
              </a:rPr>
              <a:t>http://www.ceri.memphis.edu/people/smalley/</a:t>
            </a:r>
            <a:endParaRPr lang="en-US" sz="1800" b="1" dirty="0">
              <a:solidFill>
                <a:schemeClr val="tx1"/>
              </a:solidFill>
              <a:latin typeface="Papyrus" panose="020B0602040200020303" pitchFamily="34" charset="77"/>
            </a:endParaRPr>
          </a:p>
        </p:txBody>
      </p:sp>
    </p:spTree>
    <p:extLst>
      <p:ext uri="{BB962C8B-B14F-4D97-AF65-F5344CB8AC3E}">
        <p14:creationId xmlns:p14="http://schemas.microsoft.com/office/powerpoint/2010/main" val="3898350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D3EC39-B6B5-7448-9A16-6954BBD25B65}"/>
              </a:ext>
            </a:extLst>
          </p:cNvPr>
          <p:cNvSpPr/>
          <p:nvPr/>
        </p:nvSpPr>
        <p:spPr>
          <a:xfrm>
            <a:off x="0" y="44446"/>
            <a:ext cx="12192000" cy="6771084"/>
          </a:xfrm>
          <a:prstGeom prst="rect">
            <a:avLst/>
          </a:prstGeom>
        </p:spPr>
        <p:txBody>
          <a:bodyPr wrap="square">
            <a:spAutoFit/>
          </a:bodyPr>
          <a:lstStyle/>
          <a:p>
            <a:r>
              <a:rPr lang="en-US" sz="3200" b="1" dirty="0" err="1">
                <a:latin typeface="Courier" pitchFamily="2" charset="0"/>
              </a:rPr>
              <a:t>numpy.logspace</a:t>
            </a:r>
            <a:endParaRPr lang="en-US" sz="3200" b="1" dirty="0">
              <a:latin typeface="Courier" pitchFamily="2" charset="0"/>
            </a:endParaRPr>
          </a:p>
          <a:p>
            <a:endParaRPr lang="en-US" sz="1200" b="1" dirty="0">
              <a:latin typeface="Courier" pitchFamily="2" charset="0"/>
            </a:endParaRPr>
          </a:p>
          <a:p>
            <a:pPr algn="ctr"/>
            <a:endParaRPr lang="en-US" sz="3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The constructor takes the following parameters.</a:t>
            </a:r>
          </a:p>
          <a:p>
            <a:pPr algn="ctr"/>
            <a:endParaRPr lang="en-US" sz="1600" b="1" dirty="0">
              <a:solidFill>
                <a:srgbClr val="000000"/>
              </a:solidFill>
              <a:latin typeface="Papyrus" panose="020B0602040200020303" pitchFamily="34" charset="77"/>
            </a:endParaRPr>
          </a:p>
          <a:p>
            <a:pPr algn="ctr"/>
            <a:r>
              <a:rPr lang="en-US" sz="3200" b="1" dirty="0">
                <a:latin typeface="Courier" pitchFamily="2" charset="0"/>
              </a:rPr>
              <a:t>Start</a:t>
            </a:r>
            <a:r>
              <a:rPr lang="en-US" sz="3200" b="1" dirty="0"/>
              <a:t> </a:t>
            </a:r>
            <a:r>
              <a:rPr lang="en-US" sz="3200" b="1" dirty="0">
                <a:solidFill>
                  <a:srgbClr val="000000"/>
                </a:solidFill>
                <a:latin typeface="Papyrus" panose="020B0602040200020303" pitchFamily="34" charset="77"/>
              </a:rPr>
              <a:t>- The starting value of the sequence</a:t>
            </a:r>
          </a:p>
          <a:p>
            <a:pPr algn="ctr"/>
            <a:endParaRPr lang="en-US" b="1" dirty="0">
              <a:solidFill>
                <a:srgbClr val="000000"/>
              </a:solidFill>
              <a:latin typeface="Papyrus" panose="020B0602040200020303" pitchFamily="34" charset="77"/>
            </a:endParaRPr>
          </a:p>
          <a:p>
            <a:pPr algn="ctr"/>
            <a:r>
              <a:rPr lang="en-US" sz="3200" b="1" dirty="0">
                <a:latin typeface="Courier" pitchFamily="2" charset="0"/>
              </a:rPr>
              <a:t>Stop</a:t>
            </a:r>
            <a:r>
              <a:rPr lang="en-US" sz="3200" b="1" dirty="0"/>
              <a:t> </a:t>
            </a:r>
            <a:r>
              <a:rPr lang="en-US" sz="3200" b="1" dirty="0">
                <a:solidFill>
                  <a:srgbClr val="000000"/>
                </a:solidFill>
                <a:latin typeface="Papyrus" panose="020B0602040200020303" pitchFamily="34" charset="77"/>
              </a:rPr>
              <a:t>- The end value of the sequence, included in the sequence if endpoint set to true</a:t>
            </a:r>
          </a:p>
          <a:p>
            <a:pPr algn="ctr"/>
            <a:endParaRPr lang="en-US" b="1" dirty="0">
              <a:solidFill>
                <a:srgbClr val="000000"/>
              </a:solidFill>
              <a:latin typeface="Papyrus" panose="020B0602040200020303" pitchFamily="34" charset="77"/>
            </a:endParaRPr>
          </a:p>
          <a:p>
            <a:pPr algn="ctr"/>
            <a:r>
              <a:rPr lang="en-US" sz="3200" b="1" dirty="0">
                <a:latin typeface="Courier" pitchFamily="2" charset="0"/>
              </a:rPr>
              <a:t>num</a:t>
            </a:r>
            <a:r>
              <a:rPr lang="en-US" sz="3200" b="1" dirty="0"/>
              <a:t> </a:t>
            </a:r>
            <a:r>
              <a:rPr lang="en-US" sz="3200" b="1" dirty="0">
                <a:solidFill>
                  <a:srgbClr val="000000"/>
                </a:solidFill>
                <a:latin typeface="Papyrus" panose="020B0602040200020303" pitchFamily="34" charset="77"/>
              </a:rPr>
              <a:t>- number of evenly spaced samples generated. Default 50</a:t>
            </a:r>
          </a:p>
          <a:p>
            <a:pPr algn="ctr"/>
            <a:endParaRPr lang="en-US" b="1" dirty="0">
              <a:solidFill>
                <a:srgbClr val="000000"/>
              </a:solidFill>
              <a:latin typeface="Papyrus" panose="020B0602040200020303" pitchFamily="34" charset="77"/>
            </a:endParaRPr>
          </a:p>
          <a:p>
            <a:pPr algn="ctr"/>
            <a:r>
              <a:rPr lang="en-US" sz="3200" b="1" dirty="0">
                <a:latin typeface="Courier" pitchFamily="2" charset="0"/>
              </a:rPr>
              <a:t>Endpoint</a:t>
            </a:r>
            <a:r>
              <a:rPr lang="en-US" sz="3200" b="1" dirty="0"/>
              <a:t> - </a:t>
            </a:r>
            <a:r>
              <a:rPr lang="en-US" sz="3200" b="1" u="sng" dirty="0">
                <a:solidFill>
                  <a:srgbClr val="000000"/>
                </a:solidFill>
                <a:latin typeface="Papyrus" panose="020B0602040200020303" pitchFamily="34" charset="77"/>
              </a:rPr>
              <a:t>True by default</a:t>
            </a:r>
            <a:r>
              <a:rPr lang="en-US" sz="3200" b="1" dirty="0">
                <a:solidFill>
                  <a:srgbClr val="000000"/>
                </a:solidFill>
                <a:latin typeface="Papyrus" panose="020B0602040200020303" pitchFamily="34" charset="77"/>
              </a:rPr>
              <a:t>, hence the stop value is included in the sequence. If false, it is not included</a:t>
            </a:r>
          </a:p>
          <a:p>
            <a:pPr algn="ctr"/>
            <a:r>
              <a:rPr lang="en-US" sz="3200" b="1" dirty="0">
                <a:latin typeface="Courier" pitchFamily="2" charset="0"/>
              </a:rPr>
              <a:t>Base</a:t>
            </a:r>
            <a:r>
              <a:rPr lang="en-US" sz="3200" b="1" dirty="0"/>
              <a:t> - </a:t>
            </a:r>
            <a:r>
              <a:rPr lang="en-US" sz="3200" b="1" dirty="0">
                <a:solidFill>
                  <a:srgbClr val="000000"/>
                </a:solidFill>
                <a:latin typeface="Papyrus" panose="020B0602040200020303" pitchFamily="34" charset="77"/>
              </a:rPr>
              <a:t>Base of log space, default is 10</a:t>
            </a:r>
          </a:p>
          <a:p>
            <a:pPr algn="ctr"/>
            <a:r>
              <a:rPr lang="en-US" sz="3200" b="1" dirty="0" err="1">
                <a:latin typeface="Courier" pitchFamily="2" charset="0"/>
              </a:rPr>
              <a:t>Dtype</a:t>
            </a:r>
            <a:r>
              <a:rPr lang="en-US" sz="3200" b="1" dirty="0"/>
              <a:t> - </a:t>
            </a:r>
            <a:r>
              <a:rPr lang="en-US" sz="3200" b="1" dirty="0">
                <a:solidFill>
                  <a:srgbClr val="000000"/>
                </a:solidFill>
                <a:latin typeface="Papyrus" panose="020B0602040200020303" pitchFamily="34" charset="77"/>
              </a:rPr>
              <a:t>Data type of output </a:t>
            </a:r>
            <a:r>
              <a:rPr lang="en-US" sz="3200" b="1" dirty="0" err="1">
                <a:latin typeface="Courier" pitchFamily="2" charset="0"/>
              </a:rPr>
              <a:t>ndarray</a:t>
            </a:r>
            <a:endParaRPr lang="en-US" sz="3200" b="1" dirty="0">
              <a:latin typeface="Courier" pitchFamily="2" charset="0"/>
            </a:endParaRPr>
          </a:p>
        </p:txBody>
      </p:sp>
    </p:spTree>
    <p:extLst>
      <p:ext uri="{BB962C8B-B14F-4D97-AF65-F5344CB8AC3E}">
        <p14:creationId xmlns:p14="http://schemas.microsoft.com/office/powerpoint/2010/main" val="1705073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99BCE-8B3D-1840-BB83-7791C49C8750}"/>
              </a:ext>
            </a:extLst>
          </p:cNvPr>
          <p:cNvSpPr/>
          <p:nvPr/>
        </p:nvSpPr>
        <p:spPr>
          <a:xfrm>
            <a:off x="0" y="617517"/>
            <a:ext cx="12192000" cy="5016758"/>
          </a:xfrm>
          <a:prstGeom prst="rect">
            <a:avLst/>
          </a:prstGeom>
        </p:spPr>
        <p:txBody>
          <a:bodyPr wrap="square">
            <a:spAutoFit/>
          </a:bodyPr>
          <a:lstStyle/>
          <a:p>
            <a:pPr algn="ctr"/>
            <a:r>
              <a:rPr lang="en-US" sz="3200" b="1" dirty="0">
                <a:latin typeface="Papyrus" panose="020B0602040200020303" pitchFamily="34" charset="77"/>
              </a:rPr>
              <a:t>Example 1</a:t>
            </a:r>
          </a:p>
          <a:p>
            <a:pPr algn="ctr"/>
            <a:endParaRPr lang="en-US" sz="3200" b="1" dirty="0"/>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880000"/>
                </a:solidFill>
                <a:latin typeface="Courier" pitchFamily="2" charset="0"/>
              </a:rPr>
              <a:t># default base is 10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logspace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2.0</a:t>
            </a:r>
            <a:r>
              <a:rPr lang="en-US" sz="3200" b="1" dirty="0">
                <a:solidFill>
                  <a:srgbClr val="666600"/>
                </a:solidFill>
                <a:latin typeface="Courier" pitchFamily="2" charset="0"/>
              </a:rPr>
              <a:t>,</a:t>
            </a:r>
            <a:r>
              <a:rPr lang="en-US" sz="3200" b="1" dirty="0">
                <a:solidFill>
                  <a:srgbClr val="000000"/>
                </a:solidFill>
                <a:latin typeface="Courier" pitchFamily="2" charset="0"/>
              </a:rPr>
              <a:t> num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p>
          <a:p>
            <a:endParaRPr lang="en-US" sz="3200" b="1" dirty="0">
              <a:latin typeface="Courier" pitchFamily="2" charset="0"/>
            </a:endParaRPr>
          </a:p>
          <a:p>
            <a:r>
              <a:rPr lang="en-US" sz="3200" b="1" dirty="0">
                <a:latin typeface="Courier" pitchFamily="2" charset="0"/>
              </a:rPr>
              <a:t>[ 10. 12.91549665 16.68100537 21.5443469 27.82559402 35.93813664 46.41588834 59.94842503 77.42636827 100. ]</a:t>
            </a:r>
          </a:p>
        </p:txBody>
      </p:sp>
    </p:spTree>
    <p:extLst>
      <p:ext uri="{BB962C8B-B14F-4D97-AF65-F5344CB8AC3E}">
        <p14:creationId xmlns:p14="http://schemas.microsoft.com/office/powerpoint/2010/main" val="319119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777A4B-CFD3-B342-BD5A-2BF25F0527D5}"/>
              </a:ext>
            </a:extLst>
          </p:cNvPr>
          <p:cNvSpPr/>
          <p:nvPr/>
        </p:nvSpPr>
        <p:spPr>
          <a:xfrm>
            <a:off x="0" y="709683"/>
            <a:ext cx="12192000" cy="4031873"/>
          </a:xfrm>
          <a:prstGeom prst="rect">
            <a:avLst/>
          </a:prstGeom>
        </p:spPr>
        <p:txBody>
          <a:bodyPr wrap="square">
            <a:spAutoFit/>
          </a:bodyPr>
          <a:lstStyle/>
          <a:p>
            <a:pPr algn="ctr"/>
            <a:r>
              <a:rPr lang="en-US" sz="3200" b="1" dirty="0">
                <a:latin typeface="Papyrus" panose="020B0602040200020303" pitchFamily="34" charset="77"/>
              </a:rPr>
              <a:t>Example 2</a:t>
            </a:r>
          </a:p>
          <a:p>
            <a:pPr algn="just"/>
            <a:endParaRPr lang="en-US" sz="3200" b="1" dirty="0">
              <a:solidFill>
                <a:srgbClr val="880000"/>
              </a:solidFill>
            </a:endParaRPr>
          </a:p>
          <a:p>
            <a:pPr algn="just"/>
            <a:r>
              <a:rPr lang="en-US" sz="3200" b="1" dirty="0">
                <a:solidFill>
                  <a:srgbClr val="880000"/>
                </a:solidFill>
                <a:latin typeface="Courier" pitchFamily="2" charset="0"/>
              </a:rPr>
              <a:t># set base of log space to 2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logspace</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num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0088"/>
                </a:solidFill>
                <a:latin typeface="Courier" pitchFamily="2" charset="0"/>
              </a:rPr>
              <a:t>base</a:t>
            </a:r>
            <a:r>
              <a:rPr lang="en-US" sz="3200" b="1" dirty="0">
                <a:solidFill>
                  <a:srgbClr val="000000"/>
                </a:solidFill>
                <a:latin typeface="Courier" pitchFamily="2" charset="0"/>
              </a:rPr>
              <a:t>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p>
          <a:p>
            <a:pPr algn="just"/>
            <a:endParaRPr lang="en-US" sz="3200" b="1" dirty="0">
              <a:solidFill>
                <a:srgbClr val="000000"/>
              </a:solidFill>
              <a:latin typeface="Courier" pitchFamily="2" charset="0"/>
            </a:endParaRPr>
          </a:p>
          <a:p>
            <a:r>
              <a:rPr lang="en-US" sz="3200" b="1" dirty="0">
                <a:latin typeface="Courier" pitchFamily="2" charset="0"/>
              </a:rPr>
              <a:t>[ 2. 4. 8. 16. 32. 64. 128. 256. 512. 1024.] </a:t>
            </a:r>
          </a:p>
        </p:txBody>
      </p:sp>
    </p:spTree>
    <p:extLst>
      <p:ext uri="{BB962C8B-B14F-4D97-AF65-F5344CB8AC3E}">
        <p14:creationId xmlns:p14="http://schemas.microsoft.com/office/powerpoint/2010/main" val="237467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506157-148B-A84A-814F-00FD6A0887E5}"/>
              </a:ext>
            </a:extLst>
          </p:cNvPr>
          <p:cNvSpPr/>
          <p:nvPr/>
        </p:nvSpPr>
        <p:spPr>
          <a:xfrm>
            <a:off x="0" y="498763"/>
            <a:ext cx="12192000" cy="5570756"/>
          </a:xfrm>
          <a:prstGeom prst="rect">
            <a:avLst/>
          </a:prstGeom>
        </p:spPr>
        <p:txBody>
          <a:bodyPr wrap="square">
            <a:spAutoFit/>
          </a:bodyPr>
          <a:lstStyle/>
          <a:p>
            <a:pPr algn="ctr"/>
            <a:r>
              <a:rPr lang="en-US" sz="3200" b="1" dirty="0">
                <a:latin typeface="Courier New" panose="02070309020205020404" pitchFamily="49" charset="0"/>
                <a:cs typeface="Courier New" panose="02070309020205020404" pitchFamily="49" charset="0"/>
              </a:rPr>
              <a:t>NumPy</a:t>
            </a:r>
            <a:r>
              <a:rPr lang="en-US" sz="3200" b="1" dirty="0"/>
              <a:t> - </a:t>
            </a:r>
            <a:r>
              <a:rPr lang="en-US" sz="3200" b="1" dirty="0">
                <a:latin typeface="Papyrus" panose="020B0602040200020303" pitchFamily="34" charset="77"/>
              </a:rPr>
              <a:t>Indexing &amp; Slicing</a:t>
            </a:r>
          </a:p>
          <a:p>
            <a:pPr algn="ctr"/>
            <a:endParaRPr lang="en-US" sz="1200" b="1" dirty="0">
              <a:latin typeface="Papyrus" panose="020B0602040200020303" pitchFamily="34" charset="77"/>
            </a:endParaRPr>
          </a:p>
          <a:p>
            <a:pPr algn="ctr"/>
            <a:r>
              <a:rPr lang="en-US" sz="3200" b="1" dirty="0">
                <a:latin typeface="Papyrus" panose="020B0602040200020303" pitchFamily="34" charset="77"/>
              </a:rPr>
              <a:t>Contents of </a:t>
            </a:r>
            <a:r>
              <a:rPr lang="en-US" sz="3200" b="1" dirty="0" err="1">
                <a:latin typeface="Papyrus" panose="020B0602040200020303" pitchFamily="34" charset="77"/>
              </a:rPr>
              <a:t>ndarray</a:t>
            </a:r>
            <a:r>
              <a:rPr lang="en-US" sz="3200" b="1" dirty="0">
                <a:latin typeface="Papyrus" panose="020B0602040200020303" pitchFamily="34" charset="77"/>
              </a:rPr>
              <a:t> object can be accessed and modified by indexing or slicing.</a:t>
            </a:r>
          </a:p>
          <a:p>
            <a:pPr algn="ctr"/>
            <a:endParaRPr lang="en-US" sz="1200" b="1" dirty="0">
              <a:latin typeface="Papyrus" panose="020B0602040200020303" pitchFamily="34" charset="77"/>
            </a:endParaRPr>
          </a:p>
          <a:p>
            <a:pPr algn="ctr"/>
            <a:r>
              <a:rPr lang="en-US" sz="3200" b="1" dirty="0">
                <a:latin typeface="Papyrus" panose="020B0602040200020303" pitchFamily="34" charset="77"/>
              </a:rPr>
              <a:t>Three types of indexing methods are available − field access, basic slicing and advanced indexing.</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 basic Python slice object is constructed by giving </a:t>
            </a:r>
            <a:r>
              <a:rPr lang="en-US" sz="3200" b="1" dirty="0">
                <a:latin typeface="Courier New" panose="02070309020205020404" pitchFamily="49" charset="0"/>
                <a:cs typeface="Courier New" panose="02070309020205020404" pitchFamily="49" charset="0"/>
              </a:rPr>
              <a:t>start, stop, </a:t>
            </a:r>
            <a:r>
              <a:rPr lang="en-US" sz="3200" b="1" dirty="0">
                <a:latin typeface="Papyrus" panose="020B0602040200020303" pitchFamily="34" charset="77"/>
              </a:rPr>
              <a:t>and</a:t>
            </a:r>
            <a:r>
              <a:rPr lang="en-US" sz="3200" b="1" dirty="0"/>
              <a:t> </a:t>
            </a:r>
            <a:r>
              <a:rPr lang="en-US" sz="3200" b="1" dirty="0">
                <a:latin typeface="Courier New" panose="02070309020205020404" pitchFamily="49" charset="0"/>
                <a:cs typeface="Courier New" panose="02070309020205020404" pitchFamily="49" charset="0"/>
              </a:rPr>
              <a:t>step</a:t>
            </a:r>
            <a:r>
              <a:rPr lang="en-US" sz="3200" b="1" dirty="0"/>
              <a:t> </a:t>
            </a:r>
            <a:r>
              <a:rPr lang="en-US" sz="3200" b="1" dirty="0">
                <a:latin typeface="Papyrus" panose="020B0602040200020303" pitchFamily="34" charset="77"/>
              </a:rPr>
              <a:t>parameters to the built-in </a:t>
            </a:r>
            <a:r>
              <a:rPr lang="en-US" sz="3200" b="1" dirty="0">
                <a:latin typeface="Courier New" panose="02070309020205020404" pitchFamily="49" charset="0"/>
                <a:cs typeface="Courier New" panose="02070309020205020404" pitchFamily="49" charset="0"/>
              </a:rPr>
              <a:t>slice</a:t>
            </a:r>
            <a:r>
              <a:rPr lang="en-US" sz="3200" b="1" dirty="0"/>
              <a:t> </a:t>
            </a:r>
            <a:r>
              <a:rPr lang="en-US" sz="3200" b="1" dirty="0">
                <a:latin typeface="Papyrus" panose="020B0602040200020303" pitchFamily="34" charset="77"/>
              </a:rPr>
              <a:t>function</a:t>
            </a:r>
            <a:r>
              <a:rPr lang="en-US" sz="3200" b="1" dirty="0"/>
              <a:t>. </a:t>
            </a:r>
          </a:p>
          <a:p>
            <a:pPr algn="ctr"/>
            <a:endParaRPr lang="en-US" sz="1200" b="1" dirty="0"/>
          </a:p>
          <a:p>
            <a:pPr algn="ctr"/>
            <a:r>
              <a:rPr lang="en-US" sz="3200" b="1" dirty="0">
                <a:latin typeface="Papyrus" panose="020B0602040200020303" pitchFamily="34" charset="77"/>
              </a:rPr>
              <a:t>This slice object is passed to the array to extract a part of array.</a:t>
            </a:r>
          </a:p>
        </p:txBody>
      </p:sp>
    </p:spTree>
    <p:extLst>
      <p:ext uri="{BB962C8B-B14F-4D97-AF65-F5344CB8AC3E}">
        <p14:creationId xmlns:p14="http://schemas.microsoft.com/office/powerpoint/2010/main" val="2375647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E4A289-A33D-EA44-8761-67732DC0F3F5}"/>
              </a:ext>
            </a:extLst>
          </p:cNvPr>
          <p:cNvSpPr/>
          <p:nvPr/>
        </p:nvSpPr>
        <p:spPr>
          <a:xfrm>
            <a:off x="0" y="0"/>
            <a:ext cx="12192000" cy="7602081"/>
          </a:xfrm>
          <a:prstGeom prst="rect">
            <a:avLst/>
          </a:prstGeom>
        </p:spPr>
        <p:txBody>
          <a:bodyPr wrap="square">
            <a:spAutoFit/>
          </a:bodyPr>
          <a:lstStyle/>
          <a:p>
            <a:pPr algn="ctr"/>
            <a:r>
              <a:rPr lang="en-US" sz="3200" b="1" dirty="0">
                <a:latin typeface="Papyrus" panose="020B0602040200020303" pitchFamily="34" charset="77"/>
              </a:rPr>
              <a:t>Example 1</a:t>
            </a:r>
            <a:endParaRPr lang="en-US" sz="1200" b="1" dirty="0">
              <a:solidFill>
                <a:srgbClr val="000088"/>
              </a:solidFill>
              <a:latin typeface="Papyrus" panose="020B0602040200020303" pitchFamily="34" charset="77"/>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00"/>
                </a:solidFill>
                <a:latin typeface="Courier" pitchFamily="2" charset="0"/>
              </a:rPr>
              <a:t>s </a:t>
            </a:r>
            <a:r>
              <a:rPr lang="en-US" sz="3200" b="1" dirty="0">
                <a:solidFill>
                  <a:srgbClr val="666600"/>
                </a:solidFill>
                <a:latin typeface="Courier" pitchFamily="2" charset="0"/>
              </a:rPr>
              <a:t>=</a:t>
            </a:r>
            <a:r>
              <a:rPr lang="en-US" sz="3200" b="1" dirty="0">
                <a:solidFill>
                  <a:srgbClr val="000000"/>
                </a:solidFill>
                <a:latin typeface="Courier" pitchFamily="2" charset="0"/>
              </a:rPr>
              <a:t> slice</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7</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0000"/>
                </a:solidFill>
                <a:latin typeface="Courier" pitchFamily="2" charset="0"/>
              </a:rPr>
              <a:t>s</a:t>
            </a:r>
            <a:r>
              <a:rPr lang="en-US" sz="3200" b="1" dirty="0">
                <a:solidFill>
                  <a:srgbClr val="666600"/>
                </a:solidFill>
                <a:latin typeface="Courier" pitchFamily="2" charset="0"/>
              </a:rPr>
              <a:t>])</a:t>
            </a:r>
            <a:endParaRPr lang="en-US" sz="1200" b="1" dirty="0">
              <a:latin typeface="Courier" pitchFamily="2" charset="0"/>
            </a:endParaRPr>
          </a:p>
          <a:p>
            <a:r>
              <a:rPr lang="en-US" sz="3200" b="1" dirty="0">
                <a:latin typeface="Courier" pitchFamily="2" charset="0"/>
              </a:rPr>
              <a:t>[2 4 6]</a:t>
            </a:r>
          </a:p>
          <a:p>
            <a:endParaRPr lang="en-US" sz="1200" b="1" dirty="0"/>
          </a:p>
          <a:p>
            <a:pPr algn="ctr"/>
            <a:r>
              <a:rPr lang="en-US" sz="2600" b="1" dirty="0">
                <a:latin typeface="Papyrus" panose="020B0602040200020303" pitchFamily="34" charset="77"/>
              </a:rPr>
              <a:t>First, an </a:t>
            </a:r>
            <a:r>
              <a:rPr lang="en-US" sz="2600" b="1" dirty="0" err="1">
                <a:solidFill>
                  <a:srgbClr val="000088"/>
                </a:solidFill>
                <a:latin typeface="Courier" pitchFamily="2" charset="0"/>
              </a:rPr>
              <a:t>ndarray</a:t>
            </a:r>
            <a:r>
              <a:rPr lang="en-US" sz="2600" b="1" dirty="0">
                <a:latin typeface="Papyrus" panose="020B0602040200020303" pitchFamily="34" charset="77"/>
              </a:rPr>
              <a:t> object is prepared by </a:t>
            </a:r>
            <a:r>
              <a:rPr lang="en-US" sz="2600" b="1" dirty="0" err="1">
                <a:latin typeface="Courier New" panose="02070309020205020404" pitchFamily="49" charset="0"/>
                <a:cs typeface="Courier New" panose="02070309020205020404" pitchFamily="49" charset="0"/>
              </a:rPr>
              <a:t>arange</a:t>
            </a:r>
            <a:r>
              <a:rPr lang="en-US" sz="2600" b="1" dirty="0">
                <a:latin typeface="Courier New" panose="02070309020205020404" pitchFamily="49" charset="0"/>
                <a:cs typeface="Courier New" panose="02070309020205020404" pitchFamily="49" charset="0"/>
              </a:rPr>
              <a:t>()</a:t>
            </a:r>
            <a:r>
              <a:rPr lang="en-US" sz="2600" b="1" dirty="0">
                <a:latin typeface="Papyrus" panose="020B0602040200020303" pitchFamily="34" charset="77"/>
              </a:rPr>
              <a:t>function.</a:t>
            </a:r>
          </a:p>
          <a:p>
            <a:pPr algn="ctr"/>
            <a:r>
              <a:rPr lang="en-US" sz="2600" b="1" dirty="0">
                <a:latin typeface="Papyrus" panose="020B0602040200020303" pitchFamily="34" charset="77"/>
              </a:rPr>
              <a:t>Then a </a:t>
            </a:r>
            <a:r>
              <a:rPr lang="en-US" sz="2600" b="1" dirty="0">
                <a:solidFill>
                  <a:srgbClr val="000088"/>
                </a:solidFill>
                <a:latin typeface="Courier" pitchFamily="2" charset="0"/>
              </a:rPr>
              <a:t>slice</a:t>
            </a:r>
            <a:r>
              <a:rPr lang="en-US" sz="2600" b="1" dirty="0">
                <a:latin typeface="Papyrus" panose="020B0602040200020303" pitchFamily="34" charset="77"/>
              </a:rPr>
              <a:t> object is defined w. </a:t>
            </a:r>
            <a:r>
              <a:rPr lang="en-US" sz="2600" b="1" dirty="0">
                <a:solidFill>
                  <a:srgbClr val="000088"/>
                </a:solidFill>
                <a:latin typeface="Courier" pitchFamily="2" charset="0"/>
              </a:rPr>
              <a:t>start</a:t>
            </a:r>
            <a:r>
              <a:rPr lang="en-US" sz="2600" b="1" dirty="0">
                <a:latin typeface="Papyrus" panose="020B0602040200020303" pitchFamily="34" charset="77"/>
              </a:rPr>
              <a:t>, </a:t>
            </a:r>
            <a:r>
              <a:rPr lang="en-US" sz="2600" b="1" dirty="0">
                <a:solidFill>
                  <a:srgbClr val="000088"/>
                </a:solidFill>
                <a:latin typeface="Courier" pitchFamily="2" charset="0"/>
              </a:rPr>
              <a:t>stop</a:t>
            </a:r>
            <a:r>
              <a:rPr lang="en-US" sz="2600" b="1" dirty="0">
                <a:latin typeface="Papyrus" panose="020B0602040200020303" pitchFamily="34" charset="77"/>
              </a:rPr>
              <a:t>, and </a:t>
            </a:r>
            <a:r>
              <a:rPr lang="en-US" sz="2600" b="1" dirty="0">
                <a:solidFill>
                  <a:srgbClr val="000088"/>
                </a:solidFill>
                <a:latin typeface="Courier" pitchFamily="2" charset="0"/>
              </a:rPr>
              <a:t>step</a:t>
            </a:r>
            <a:r>
              <a:rPr lang="en-US" sz="2600" b="1" dirty="0">
                <a:latin typeface="Papyrus" panose="020B0602040200020303" pitchFamily="34" charset="77"/>
              </a:rPr>
              <a:t> values 2, 7, and 2 respectively. </a:t>
            </a:r>
          </a:p>
          <a:p>
            <a:pPr algn="ctr"/>
            <a:r>
              <a:rPr lang="en-US" sz="2600" b="1" dirty="0">
                <a:latin typeface="Papyrus" panose="020B0602040200020303" pitchFamily="34" charset="77"/>
              </a:rPr>
              <a:t>When this slice object is passed to the </a:t>
            </a:r>
            <a:r>
              <a:rPr lang="en-US" sz="2600" b="1" dirty="0" err="1">
                <a:solidFill>
                  <a:srgbClr val="000088"/>
                </a:solidFill>
                <a:latin typeface="Courier" pitchFamily="2" charset="0"/>
              </a:rPr>
              <a:t>ndarray</a:t>
            </a:r>
            <a:r>
              <a:rPr lang="en-US" sz="2600" b="1" dirty="0">
                <a:latin typeface="Papyrus" panose="020B0602040200020303" pitchFamily="34" charset="77"/>
              </a:rPr>
              <a:t>, a part of it starting with index 2 up to 7 with a step of 2 is sliced.</a:t>
            </a:r>
          </a:p>
          <a:p>
            <a:pPr algn="ctr"/>
            <a:r>
              <a:rPr lang="en-US" sz="2600" b="1" dirty="0">
                <a:latin typeface="Papyrus" panose="020B0602040200020303" pitchFamily="34" charset="77"/>
              </a:rPr>
              <a:t>The same result can also be obtained by giving the slicing parameters separated by a colon </a:t>
            </a:r>
            <a:r>
              <a:rPr lang="en-US" sz="2600" b="1" dirty="0">
                <a:solidFill>
                  <a:srgbClr val="000088"/>
                </a:solidFill>
                <a:latin typeface="Courier" pitchFamily="2" charset="0"/>
              </a:rPr>
              <a:t>: </a:t>
            </a:r>
          </a:p>
          <a:p>
            <a:pPr algn="ctr"/>
            <a:r>
              <a:rPr lang="en-US" sz="2600" b="1" dirty="0">
                <a:solidFill>
                  <a:srgbClr val="000088"/>
                </a:solidFill>
                <a:latin typeface="Courier" pitchFamily="2" charset="0"/>
              </a:rPr>
              <a:t>(</a:t>
            </a:r>
            <a:r>
              <a:rPr lang="en-US" sz="2600" b="1" dirty="0" err="1">
                <a:solidFill>
                  <a:srgbClr val="000088"/>
                </a:solidFill>
                <a:latin typeface="Courier" pitchFamily="2" charset="0"/>
              </a:rPr>
              <a:t>start:stop:step</a:t>
            </a:r>
            <a:r>
              <a:rPr lang="en-US" sz="2600" b="1" dirty="0">
                <a:solidFill>
                  <a:srgbClr val="000088"/>
                </a:solidFill>
                <a:latin typeface="Courier" pitchFamily="2" charset="0"/>
              </a:rPr>
              <a:t>) </a:t>
            </a:r>
          </a:p>
          <a:p>
            <a:pPr algn="ctr"/>
            <a:r>
              <a:rPr lang="en-US" sz="2600" b="1" dirty="0">
                <a:latin typeface="Papyrus" panose="020B0602040200020303" pitchFamily="34" charset="77"/>
              </a:rPr>
              <a:t>directly to the </a:t>
            </a:r>
            <a:r>
              <a:rPr lang="en-US" sz="2600" b="1" dirty="0" err="1">
                <a:solidFill>
                  <a:srgbClr val="000088"/>
                </a:solidFill>
                <a:latin typeface="Courier" pitchFamily="2" charset="0"/>
              </a:rPr>
              <a:t>ndarray</a:t>
            </a:r>
            <a:r>
              <a:rPr lang="en-US" sz="2600" b="1" dirty="0">
                <a:latin typeface="Papyrus" panose="020B0602040200020303" pitchFamily="34" charset="77"/>
              </a:rPr>
              <a:t> object.</a:t>
            </a:r>
          </a:p>
          <a:p>
            <a:endParaRPr lang="en-US" sz="3200" b="1" dirty="0"/>
          </a:p>
        </p:txBody>
      </p:sp>
    </p:spTree>
    <p:extLst>
      <p:ext uri="{BB962C8B-B14F-4D97-AF65-F5344CB8AC3E}">
        <p14:creationId xmlns:p14="http://schemas.microsoft.com/office/powerpoint/2010/main" val="2374787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15DB61-CD54-3D4F-9176-8F547CEBADFB}"/>
              </a:ext>
            </a:extLst>
          </p:cNvPr>
          <p:cNvSpPr/>
          <p:nvPr/>
        </p:nvSpPr>
        <p:spPr>
          <a:xfrm>
            <a:off x="0" y="0"/>
            <a:ext cx="12192000" cy="6863417"/>
          </a:xfrm>
          <a:prstGeom prst="rect">
            <a:avLst/>
          </a:prstGeom>
        </p:spPr>
        <p:txBody>
          <a:bodyPr wrap="square">
            <a:spAutoFit/>
          </a:bodyPr>
          <a:lstStyle/>
          <a:p>
            <a:pPr algn="ctr"/>
            <a:r>
              <a:rPr lang="en-US" sz="3200" b="1" dirty="0">
                <a:latin typeface="Papyrus" panose="020B0602040200020303" pitchFamily="34" charset="77"/>
              </a:rPr>
              <a:t>Example 2</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00"/>
                </a:solidFill>
                <a:latin typeface="Courier" pitchFamily="2" charset="0"/>
              </a:rPr>
              <a:t>b </a:t>
            </a:r>
            <a:r>
              <a:rPr lang="en-US" sz="3200" b="1" dirty="0">
                <a:solidFill>
                  <a:srgbClr val="666600"/>
                </a:solidFill>
                <a:latin typeface="Courier" pitchFamily="2" charset="0"/>
              </a:rPr>
              <a:t>=</a:t>
            </a:r>
            <a:r>
              <a:rPr lang="en-US" sz="3200" b="1" dirty="0">
                <a:solidFill>
                  <a:srgbClr val="000000"/>
                </a:solidFill>
                <a:latin typeface="Courier" pitchFamily="2" charset="0"/>
              </a:rPr>
              <a:t> a</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7</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(b)</a:t>
            </a:r>
          </a:p>
          <a:p>
            <a:pPr algn="just"/>
            <a:endParaRPr lang="en-US" sz="1200" b="1" dirty="0">
              <a:latin typeface="Courier" pitchFamily="2" charset="0"/>
            </a:endParaRPr>
          </a:p>
          <a:p>
            <a:pPr algn="just"/>
            <a:r>
              <a:rPr lang="en-US" sz="3200" b="1" dirty="0">
                <a:latin typeface="Courier" pitchFamily="2" charset="0"/>
              </a:rPr>
              <a:t>[2 4 6]</a:t>
            </a:r>
            <a:r>
              <a:rPr lang="en-US" sz="3200" b="1" dirty="0"/>
              <a:t> </a:t>
            </a:r>
          </a:p>
          <a:p>
            <a:pPr algn="just"/>
            <a:endParaRPr lang="en-US" sz="1200" b="1" dirty="0"/>
          </a:p>
          <a:p>
            <a:pPr algn="ctr"/>
            <a:r>
              <a:rPr lang="en-US" sz="3200" b="1" dirty="0">
                <a:latin typeface="Papyrus" panose="020B0602040200020303" pitchFamily="34" charset="77"/>
              </a:rPr>
              <a:t>If only one parameter is given, a single item corresponding to the index will be returned. </a:t>
            </a:r>
          </a:p>
          <a:p>
            <a:pPr algn="ctr"/>
            <a:r>
              <a:rPr lang="en-US" sz="3200" b="1" dirty="0">
                <a:latin typeface="Papyrus" panose="020B0602040200020303" pitchFamily="34" charset="77"/>
              </a:rPr>
              <a:t>If </a:t>
            </a:r>
            <a:r>
              <a:rPr lang="en-US" sz="3200" b="1" dirty="0">
                <a:solidFill>
                  <a:srgbClr val="000088"/>
                </a:solidFill>
                <a:latin typeface="Courier" pitchFamily="2" charset="0"/>
              </a:rPr>
              <a:t>a</a:t>
            </a:r>
            <a:r>
              <a:rPr lang="en-US" sz="3200" b="1" dirty="0">
                <a:latin typeface="Papyrus" panose="020B0602040200020303" pitchFamily="34" charset="77"/>
              </a:rPr>
              <a:t> : is inserted in front of it, all items from that index onwards will be extracted. </a:t>
            </a:r>
          </a:p>
          <a:p>
            <a:pPr algn="ctr"/>
            <a:r>
              <a:rPr lang="en-US" sz="3200" b="1" dirty="0">
                <a:latin typeface="Papyrus" panose="020B0602040200020303" pitchFamily="34" charset="77"/>
              </a:rPr>
              <a:t>If two parameters (with </a:t>
            </a:r>
            <a:r>
              <a:rPr lang="en-US" sz="3200" b="1" dirty="0">
                <a:solidFill>
                  <a:srgbClr val="000088"/>
                </a:solidFill>
                <a:latin typeface="Courier" pitchFamily="2" charset="0"/>
              </a:rPr>
              <a:t>:</a:t>
            </a:r>
            <a:r>
              <a:rPr lang="en-US" sz="3200" b="1" dirty="0">
                <a:latin typeface="Papyrus" panose="020B0602040200020303" pitchFamily="34" charset="77"/>
              </a:rPr>
              <a:t> between them) is used, items between the two indexes (</a:t>
            </a:r>
            <a:r>
              <a:rPr lang="en-US" sz="3200" b="1" dirty="0">
                <a:solidFill>
                  <a:srgbClr val="000088"/>
                </a:solidFill>
                <a:latin typeface="Courier" pitchFamily="2" charset="0"/>
              </a:rPr>
              <a:t>not including the stop index</a:t>
            </a:r>
            <a:r>
              <a:rPr lang="en-US" sz="3200" b="1" dirty="0">
                <a:latin typeface="Papyrus" panose="020B0602040200020303" pitchFamily="34" charset="77"/>
              </a:rPr>
              <a:t>) with default step one are sliced.</a:t>
            </a:r>
          </a:p>
        </p:txBody>
      </p:sp>
    </p:spTree>
    <p:extLst>
      <p:ext uri="{BB962C8B-B14F-4D97-AF65-F5344CB8AC3E}">
        <p14:creationId xmlns:p14="http://schemas.microsoft.com/office/powerpoint/2010/main" val="2358746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44ABAE-A17C-C94F-90B2-6C4C2CB5B275}"/>
              </a:ext>
            </a:extLst>
          </p:cNvPr>
          <p:cNvSpPr/>
          <p:nvPr/>
        </p:nvSpPr>
        <p:spPr>
          <a:xfrm>
            <a:off x="0" y="-1"/>
            <a:ext cx="12192000" cy="6924973"/>
          </a:xfrm>
          <a:prstGeom prst="rect">
            <a:avLst/>
          </a:prstGeom>
        </p:spPr>
        <p:txBody>
          <a:bodyPr wrap="square">
            <a:spAutoFit/>
          </a:bodyPr>
          <a:lstStyle/>
          <a:p>
            <a:pPr algn="ctr"/>
            <a:r>
              <a:rPr lang="en-US" sz="3200" b="1" dirty="0">
                <a:latin typeface="Papyrus" panose="020B0602040200020303" pitchFamily="34" charset="77"/>
              </a:rPr>
              <a:t>Example 3</a:t>
            </a:r>
          </a:p>
          <a:p>
            <a:pPr algn="just"/>
            <a:endParaRPr lang="en-US" sz="1200" b="1" dirty="0">
              <a:solidFill>
                <a:srgbClr val="880000"/>
              </a:solidFill>
            </a:endParaRPr>
          </a:p>
          <a:p>
            <a:pPr algn="just"/>
            <a:r>
              <a:rPr lang="en-US" sz="3200" b="1" dirty="0">
                <a:solidFill>
                  <a:srgbClr val="880000"/>
                </a:solidFill>
                <a:latin typeface="Courier" pitchFamily="2" charset="0"/>
              </a:rPr>
              <a:t># slice single item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b </a:t>
            </a:r>
            <a:r>
              <a:rPr lang="en-US" sz="3200" b="1" dirty="0">
                <a:solidFill>
                  <a:srgbClr val="666600"/>
                </a:solidFill>
                <a:latin typeface="Courier" pitchFamily="2" charset="0"/>
              </a:rPr>
              <a:t>=</a:t>
            </a:r>
            <a:r>
              <a:rPr lang="en-US" sz="3200" b="1" dirty="0">
                <a:solidFill>
                  <a:srgbClr val="000000"/>
                </a:solidFill>
                <a:latin typeface="Courier" pitchFamily="2" charset="0"/>
              </a:rPr>
              <a:t> a</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b)</a:t>
            </a:r>
          </a:p>
          <a:p>
            <a:endParaRPr lang="en-US" sz="1200" b="1" dirty="0">
              <a:latin typeface="Courier" pitchFamily="2" charset="0"/>
            </a:endParaRPr>
          </a:p>
          <a:p>
            <a:r>
              <a:rPr lang="en-US" sz="3200" b="1" dirty="0">
                <a:latin typeface="Courier" pitchFamily="2" charset="0"/>
              </a:rPr>
              <a:t>5</a:t>
            </a:r>
          </a:p>
          <a:p>
            <a:endParaRPr lang="en-US" sz="1200" b="1" dirty="0"/>
          </a:p>
          <a:p>
            <a:pPr algn="ctr"/>
            <a:r>
              <a:rPr lang="en-US" sz="3200" b="1" dirty="0">
                <a:latin typeface="Papyrus" panose="020B0602040200020303" pitchFamily="34" charset="77"/>
              </a:rPr>
              <a:t>Example 4</a:t>
            </a:r>
          </a:p>
          <a:p>
            <a:endParaRPr lang="en-US" sz="1200" b="1" dirty="0"/>
          </a:p>
          <a:p>
            <a:r>
              <a:rPr lang="en-US" sz="3200" b="1" dirty="0">
                <a:latin typeface="Courier" pitchFamily="2" charset="0"/>
              </a:rPr>
              <a:t># slice items starting from index </a:t>
            </a:r>
          </a:p>
          <a:p>
            <a:r>
              <a:rPr lang="en-US" sz="3200" b="1" dirty="0">
                <a:latin typeface="Courier" pitchFamily="2" charset="0"/>
              </a:rPr>
              <a:t>import </a:t>
            </a:r>
            <a:r>
              <a:rPr lang="en-US" sz="3200" b="1" dirty="0" err="1">
                <a:latin typeface="Courier" pitchFamily="2" charset="0"/>
              </a:rPr>
              <a:t>numpy</a:t>
            </a:r>
            <a:r>
              <a:rPr lang="en-US" sz="3200" b="1" dirty="0">
                <a:latin typeface="Courier" pitchFamily="2" charset="0"/>
              </a:rPr>
              <a:t> as np </a:t>
            </a:r>
          </a:p>
          <a:p>
            <a:r>
              <a:rPr lang="en-US" sz="3200" b="1" dirty="0">
                <a:latin typeface="Courier" pitchFamily="2" charset="0"/>
              </a:rPr>
              <a:t>a = </a:t>
            </a:r>
            <a:r>
              <a:rPr lang="en-US" sz="3200" b="1" dirty="0" err="1">
                <a:latin typeface="Courier" pitchFamily="2" charset="0"/>
              </a:rPr>
              <a:t>np.arange</a:t>
            </a:r>
            <a:r>
              <a:rPr lang="en-US" sz="3200" b="1" dirty="0">
                <a:latin typeface="Courier" pitchFamily="2" charset="0"/>
              </a:rPr>
              <a:t>(10) </a:t>
            </a:r>
          </a:p>
          <a:p>
            <a:r>
              <a:rPr lang="en-US" sz="3200" b="1" dirty="0">
                <a:latin typeface="Courier" pitchFamily="2" charset="0"/>
              </a:rPr>
              <a:t>print(a[2:])</a:t>
            </a:r>
          </a:p>
          <a:p>
            <a:endParaRPr lang="en-US" sz="1200" b="1" dirty="0"/>
          </a:p>
          <a:p>
            <a:r>
              <a:rPr lang="en-US" sz="3200" b="1" dirty="0">
                <a:latin typeface="Courier" pitchFamily="2" charset="0"/>
              </a:rPr>
              <a:t>[2 3 4 5 6 7 8 9]</a:t>
            </a:r>
          </a:p>
        </p:txBody>
      </p:sp>
    </p:spTree>
    <p:extLst>
      <p:ext uri="{BB962C8B-B14F-4D97-AF65-F5344CB8AC3E}">
        <p14:creationId xmlns:p14="http://schemas.microsoft.com/office/powerpoint/2010/main" val="166575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A46EBA-DC1C-EA4F-AEF2-EE4224AA2C1D}"/>
              </a:ext>
            </a:extLst>
          </p:cNvPr>
          <p:cNvSpPr/>
          <p:nvPr/>
        </p:nvSpPr>
        <p:spPr>
          <a:xfrm>
            <a:off x="0" y="450376"/>
            <a:ext cx="12192000" cy="5509200"/>
          </a:xfrm>
          <a:prstGeom prst="rect">
            <a:avLst/>
          </a:prstGeom>
        </p:spPr>
        <p:txBody>
          <a:bodyPr wrap="square">
            <a:spAutoFit/>
          </a:bodyPr>
          <a:lstStyle/>
          <a:p>
            <a:pPr algn="ctr"/>
            <a:r>
              <a:rPr lang="en-US" sz="3200" b="1" dirty="0">
                <a:latin typeface="Papyrus" panose="020B0602040200020303" pitchFamily="34" charset="77"/>
              </a:rPr>
              <a:t>Example 5</a:t>
            </a:r>
          </a:p>
          <a:p>
            <a:pPr algn="just"/>
            <a:endParaRPr lang="en-US" sz="3200" b="1" dirty="0">
              <a:solidFill>
                <a:srgbClr val="880000"/>
              </a:solidFill>
            </a:endParaRPr>
          </a:p>
          <a:p>
            <a:pPr algn="just"/>
            <a:r>
              <a:rPr lang="en-US" sz="3200" b="1" dirty="0">
                <a:solidFill>
                  <a:srgbClr val="880000"/>
                </a:solidFill>
                <a:latin typeface="Courier" pitchFamily="2" charset="0"/>
              </a:rPr>
              <a:t># slice items between indexes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p>
          <a:p>
            <a:pPr algn="just"/>
            <a:endParaRPr lang="en-US" sz="3200" b="1" dirty="0">
              <a:solidFill>
                <a:srgbClr val="000000"/>
              </a:solidFill>
              <a:latin typeface="Courier" pitchFamily="2" charset="0"/>
            </a:endParaRPr>
          </a:p>
          <a:p>
            <a:pPr algn="just"/>
            <a:r>
              <a:rPr lang="en-US" sz="3200" b="1" dirty="0">
                <a:latin typeface="Courier" pitchFamily="2" charset="0"/>
              </a:rPr>
              <a:t>[2 3 4] </a:t>
            </a:r>
          </a:p>
          <a:p>
            <a:pPr algn="just"/>
            <a:endParaRPr lang="en-US" sz="3200" b="1" dirty="0">
              <a:solidFill>
                <a:srgbClr val="000000"/>
              </a:solidFill>
            </a:endParaRPr>
          </a:p>
          <a:p>
            <a:pPr algn="ctr"/>
            <a:r>
              <a:rPr lang="en-US" sz="3200" b="1" dirty="0">
                <a:latin typeface="Papyrus" panose="020B0602040200020303" pitchFamily="34" charset="77"/>
              </a:rPr>
              <a:t>The above description applies to multi-dimensional </a:t>
            </a:r>
            <a:r>
              <a:rPr lang="en-US" sz="3200" b="1" dirty="0" err="1">
                <a:solidFill>
                  <a:srgbClr val="000088"/>
                </a:solidFill>
                <a:latin typeface="Courier" pitchFamily="2" charset="0"/>
              </a:rPr>
              <a:t>ndarray</a:t>
            </a:r>
            <a:r>
              <a:rPr lang="en-US" sz="3200" b="1" dirty="0">
                <a:latin typeface="Papyrus" panose="020B0602040200020303" pitchFamily="34" charset="77"/>
              </a:rPr>
              <a:t> too.</a:t>
            </a:r>
          </a:p>
        </p:txBody>
      </p:sp>
    </p:spTree>
    <p:extLst>
      <p:ext uri="{BB962C8B-B14F-4D97-AF65-F5344CB8AC3E}">
        <p14:creationId xmlns:p14="http://schemas.microsoft.com/office/powerpoint/2010/main" val="2710315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7F0E40E-A4CB-924B-BBBF-2178C31B0858}"/>
              </a:ext>
            </a:extLst>
          </p:cNvPr>
          <p:cNvSpPr/>
          <p:nvPr/>
        </p:nvSpPr>
        <p:spPr>
          <a:xfrm>
            <a:off x="0" y="204720"/>
            <a:ext cx="12192000" cy="6370975"/>
          </a:xfrm>
          <a:prstGeom prst="rect">
            <a:avLst/>
          </a:prstGeom>
        </p:spPr>
        <p:txBody>
          <a:bodyPr wrap="square">
            <a:spAutoFit/>
          </a:bodyPr>
          <a:lstStyle/>
          <a:p>
            <a:pPr algn="ctr"/>
            <a:r>
              <a:rPr lang="en-US" sz="3200" b="1" dirty="0">
                <a:latin typeface="Papyrus" panose="020B0602040200020303" pitchFamily="34" charset="77"/>
              </a:rPr>
              <a:t>Example 6</a:t>
            </a:r>
            <a:endParaRPr lang="en-US" sz="3200" b="1" dirty="0">
              <a:solidFill>
                <a:srgbClr val="000088"/>
              </a:solidFill>
              <a:latin typeface="Papyrus" panose="020B0602040200020303" pitchFamily="34" charset="77"/>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6666"/>
                </a:solidFill>
                <a:latin typeface="Courier" pitchFamily="2" charset="0"/>
              </a:rPr>
              <a:t>6</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 </a:t>
            </a:r>
          </a:p>
          <a:p>
            <a:pPr algn="just"/>
            <a:r>
              <a:rPr lang="en-US" sz="3200" b="1" dirty="0">
                <a:solidFill>
                  <a:srgbClr val="880000"/>
                </a:solidFill>
                <a:latin typeface="Courier" pitchFamily="2" charset="0"/>
              </a:rPr>
              <a:t># slice items starting from index</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 </a:t>
            </a:r>
            <a:r>
              <a:rPr lang="en-US" sz="3200" b="1" dirty="0">
                <a:solidFill>
                  <a:srgbClr val="008800"/>
                </a:solidFill>
                <a:latin typeface="Courier" pitchFamily="2" charset="0"/>
              </a:rPr>
              <a:t>'Now we will slice the array from the index a[1:]'</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endParaRPr lang="en-US" sz="1200" b="1" dirty="0">
              <a:latin typeface="Courier" pitchFamily="2" charset="0"/>
            </a:endParaRPr>
          </a:p>
          <a:p>
            <a:pPr algn="just"/>
            <a:r>
              <a:rPr lang="en-US" sz="3200" b="1" dirty="0">
                <a:latin typeface="Courier" pitchFamily="2" charset="0"/>
              </a:rPr>
              <a:t>[[1 2 3] [3 4 5] [4 5 6]] </a:t>
            </a:r>
          </a:p>
          <a:p>
            <a:pPr algn="just"/>
            <a:r>
              <a:rPr lang="en-US" sz="3200" b="1" dirty="0">
                <a:latin typeface="Courier" pitchFamily="2" charset="0"/>
              </a:rPr>
              <a:t>Now we will slice the array from the index </a:t>
            </a:r>
          </a:p>
          <a:p>
            <a:pPr algn="just"/>
            <a:r>
              <a:rPr lang="en-US" sz="3200" b="1" dirty="0">
                <a:latin typeface="Courier" pitchFamily="2" charset="0"/>
              </a:rPr>
              <a:t>a[1:] [[3 4 5] [4 5 6]]</a:t>
            </a:r>
          </a:p>
          <a:p>
            <a:pPr algn="just"/>
            <a:endParaRPr lang="en-US" sz="1200" b="1" dirty="0"/>
          </a:p>
          <a:p>
            <a:pPr algn="ctr"/>
            <a:r>
              <a:rPr lang="en-US" sz="3200" b="1" dirty="0">
                <a:latin typeface="Papyrus" panose="020B0602040200020303" pitchFamily="34" charset="77"/>
              </a:rPr>
              <a:t>Takes elements from 2</a:t>
            </a:r>
            <a:r>
              <a:rPr lang="en-US" sz="3200" b="1" baseline="30000" dirty="0">
                <a:latin typeface="Papyrus" panose="020B0602040200020303" pitchFamily="34" charset="77"/>
              </a:rPr>
              <a:t>nd</a:t>
            </a:r>
            <a:r>
              <a:rPr lang="en-US" sz="3200" b="1" dirty="0">
                <a:latin typeface="Papyrus" panose="020B0602040200020303" pitchFamily="34" charset="77"/>
              </a:rPr>
              <a:t> row to end (as 2d matrix)</a:t>
            </a:r>
          </a:p>
        </p:txBody>
      </p:sp>
    </p:spTree>
    <p:extLst>
      <p:ext uri="{BB962C8B-B14F-4D97-AF65-F5344CB8AC3E}">
        <p14:creationId xmlns:p14="http://schemas.microsoft.com/office/powerpoint/2010/main" val="3035740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A557FF7-C68C-3942-B9A3-A777BFF57813}"/>
              </a:ext>
            </a:extLst>
          </p:cNvPr>
          <p:cNvSpPr/>
          <p:nvPr/>
        </p:nvSpPr>
        <p:spPr>
          <a:xfrm>
            <a:off x="0" y="245663"/>
            <a:ext cx="12192000" cy="6494085"/>
          </a:xfrm>
          <a:prstGeom prst="rect">
            <a:avLst/>
          </a:prstGeom>
        </p:spPr>
        <p:txBody>
          <a:bodyPr wrap="square">
            <a:spAutoFit/>
          </a:bodyPr>
          <a:lstStyle/>
          <a:p>
            <a:pPr algn="ctr"/>
            <a:r>
              <a:rPr lang="en-US" sz="3200" b="1" dirty="0">
                <a:solidFill>
                  <a:srgbClr val="000000"/>
                </a:solidFill>
                <a:latin typeface="Papyrus" panose="020B0602040200020303" pitchFamily="34" charset="77"/>
              </a:rPr>
              <a:t>Slicing can also include ellipsis (…) to make a selection tuple of the same length as the dimension of an array. </a:t>
            </a:r>
          </a:p>
          <a:p>
            <a:pPr algn="ctr"/>
            <a:r>
              <a:rPr lang="en-US" sz="3200" b="1" dirty="0">
                <a:solidFill>
                  <a:srgbClr val="000000"/>
                </a:solidFill>
                <a:latin typeface="Papyrus" panose="020B0602040200020303" pitchFamily="34" charset="77"/>
              </a:rPr>
              <a:t>If ellipsis is used at the row position, it will return an </a:t>
            </a:r>
            <a:r>
              <a:rPr lang="en-US" sz="3200" b="1" dirty="0" err="1">
                <a:solidFill>
                  <a:srgbClr val="000000"/>
                </a:solidFill>
                <a:latin typeface="Papyrus" panose="020B0602040200020303" pitchFamily="34" charset="77"/>
              </a:rPr>
              <a:t>ndarray</a:t>
            </a:r>
            <a:r>
              <a:rPr lang="en-US" sz="3200" b="1" dirty="0">
                <a:solidFill>
                  <a:srgbClr val="000000"/>
                </a:solidFill>
                <a:latin typeface="Papyrus" panose="020B0602040200020303" pitchFamily="34" charset="77"/>
              </a:rPr>
              <a:t> comprising of items in rows.</a:t>
            </a:r>
          </a:p>
          <a:p>
            <a:pPr algn="ctr"/>
            <a:r>
              <a:rPr lang="en-US" sz="3200" b="1" dirty="0">
                <a:latin typeface="Papyrus" panose="020B0602040200020303" pitchFamily="34" charset="77"/>
              </a:rPr>
              <a:t>Example 7</a:t>
            </a:r>
          </a:p>
          <a:p>
            <a:r>
              <a:rPr lang="en-US" sz="3200" b="1" dirty="0">
                <a:solidFill>
                  <a:srgbClr val="880000"/>
                </a:solidFill>
                <a:latin typeface="Courier" pitchFamily="2" charset="0"/>
              </a:rPr>
              <a:t># array to begin with </a:t>
            </a:r>
          </a:p>
          <a:p>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6666"/>
                </a:solidFill>
                <a:latin typeface="Courier" pitchFamily="2" charset="0"/>
              </a:rPr>
              <a:t>6</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 </a:t>
            </a:r>
            <a:r>
              <a:rPr lang="en-US" sz="3200" b="1" dirty="0">
                <a:solidFill>
                  <a:srgbClr val="008800"/>
                </a:solidFill>
                <a:latin typeface="Courier" pitchFamily="2" charset="0"/>
              </a:rPr>
              <a:t>'Our array is:'</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(a) </a:t>
            </a:r>
          </a:p>
          <a:p>
            <a:r>
              <a:rPr lang="en-US" sz="3200" b="1" dirty="0">
                <a:solidFill>
                  <a:srgbClr val="000088"/>
                </a:solidFill>
                <a:latin typeface="Courier" pitchFamily="2" charset="0"/>
              </a:rPr>
              <a:t>print</a:t>
            </a:r>
            <a:r>
              <a:rPr lang="en-US" sz="3200" b="1" dirty="0">
                <a:solidFill>
                  <a:srgbClr val="000000"/>
                </a:solidFill>
                <a:latin typeface="Courier" pitchFamily="2" charset="0"/>
              </a:rPr>
              <a:t> </a:t>
            </a:r>
            <a:r>
              <a:rPr lang="en-US" sz="3200" b="1" dirty="0">
                <a:solidFill>
                  <a:srgbClr val="008800"/>
                </a:solidFill>
                <a:latin typeface="Courier" pitchFamily="2" charset="0"/>
              </a:rPr>
              <a:t>'\n'</a:t>
            </a:r>
            <a:r>
              <a:rPr lang="en-US" sz="3200" b="1" dirty="0">
                <a:solidFill>
                  <a:srgbClr val="000000"/>
                </a:solidFill>
              </a:rPr>
              <a:t> </a:t>
            </a:r>
          </a:p>
          <a:p>
            <a:endParaRPr lang="en-US" sz="3200" b="1" dirty="0">
              <a:solidFill>
                <a:srgbClr val="000000"/>
              </a:solidFill>
            </a:endParaRPr>
          </a:p>
          <a:p>
            <a:pPr algn="ctr"/>
            <a:r>
              <a:rPr lang="en-US" sz="3200" b="1" dirty="0">
                <a:solidFill>
                  <a:srgbClr val="000000"/>
                </a:solidFill>
                <a:latin typeface="Papyrus" panose="020B0602040200020303" pitchFamily="34" charset="77"/>
              </a:rPr>
              <a:t>Continued next page</a:t>
            </a:r>
          </a:p>
        </p:txBody>
      </p:sp>
    </p:spTree>
    <p:extLst>
      <p:ext uri="{BB962C8B-B14F-4D97-AF65-F5344CB8AC3E}">
        <p14:creationId xmlns:p14="http://schemas.microsoft.com/office/powerpoint/2010/main" val="237598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9F1B88-6F7E-4840-9373-06E50286709A}"/>
              </a:ext>
            </a:extLst>
          </p:cNvPr>
          <p:cNvSpPr/>
          <p:nvPr/>
        </p:nvSpPr>
        <p:spPr>
          <a:xfrm>
            <a:off x="0" y="-1"/>
            <a:ext cx="12191999" cy="7417415"/>
          </a:xfrm>
          <a:prstGeom prst="rect">
            <a:avLst/>
          </a:prstGeom>
        </p:spPr>
        <p:txBody>
          <a:bodyPr wrap="square">
            <a:spAutoFit/>
          </a:bodyPr>
          <a:lstStyle/>
          <a:p>
            <a:pPr algn="ctr"/>
            <a:r>
              <a:rPr lang="en-US" sz="3200" b="1" dirty="0">
                <a:latin typeface="Courier" pitchFamily="2" charset="0"/>
              </a:rPr>
              <a:t>NumPy</a:t>
            </a:r>
            <a:r>
              <a:rPr lang="en-US" sz="3200" b="1" dirty="0">
                <a:latin typeface="Arial" panose="020B0604020202020204" pitchFamily="34" charset="0"/>
              </a:rPr>
              <a:t> </a:t>
            </a:r>
            <a:r>
              <a:rPr lang="en-US" sz="3200" b="1" dirty="0">
                <a:latin typeface="Papyrus" panose="020B0602040200020303" pitchFamily="34" charset="77"/>
              </a:rPr>
              <a:t>- Array From Numerical Ranges</a:t>
            </a:r>
          </a:p>
          <a:p>
            <a:pPr algn="ctr"/>
            <a:endParaRPr lang="en-US" sz="1200" b="1" i="0" dirty="0">
              <a:solidFill>
                <a:srgbClr val="797979"/>
              </a:solidFill>
              <a:effectLst/>
              <a:latin typeface="Arial" panose="020B0604020202020204" pitchFamily="34" charset="0"/>
            </a:endParaRPr>
          </a:p>
          <a:p>
            <a:r>
              <a:rPr lang="en-US" sz="3200" b="1" dirty="0" err="1">
                <a:latin typeface="Courier" pitchFamily="2" charset="0"/>
              </a:rPr>
              <a:t>numpy.arange</a:t>
            </a:r>
            <a:endParaRPr lang="en-US" sz="3200" b="1" dirty="0">
              <a:latin typeface="Courier" pitchFamily="2" charset="0"/>
            </a:endParaRPr>
          </a:p>
          <a:p>
            <a:endParaRPr lang="en-US" sz="1200" b="1" dirty="0"/>
          </a:p>
          <a:p>
            <a:pPr algn="ctr"/>
            <a:r>
              <a:rPr lang="en-US" sz="3200" b="1" dirty="0">
                <a:latin typeface="Papyrus" panose="020B0602040200020303" pitchFamily="34" charset="77"/>
              </a:rPr>
              <a:t>This function returns an </a:t>
            </a:r>
            <a:r>
              <a:rPr lang="en-US" sz="3200" b="1" dirty="0" err="1">
                <a:latin typeface="Courier" pitchFamily="2" charset="0"/>
              </a:rPr>
              <a:t>ndarray</a:t>
            </a:r>
            <a:r>
              <a:rPr lang="en-US" sz="3200" b="1" dirty="0"/>
              <a:t> </a:t>
            </a:r>
            <a:r>
              <a:rPr lang="en-US" sz="3200" b="1" dirty="0">
                <a:latin typeface="Papyrus" panose="020B0602040200020303" pitchFamily="34" charset="77"/>
              </a:rPr>
              <a:t>object containing evenly spaced values within a given range. </a:t>
            </a:r>
          </a:p>
          <a:p>
            <a:pPr algn="ctr"/>
            <a:r>
              <a:rPr lang="en-US" sz="3200" b="1" dirty="0">
                <a:latin typeface="Papyrus" panose="020B0602040200020303" pitchFamily="34" charset="77"/>
              </a:rPr>
              <a:t>The format of the function is as follows −</a:t>
            </a:r>
          </a:p>
          <a:p>
            <a:endParaRPr lang="en-US" sz="1200" b="1" dirty="0"/>
          </a:p>
          <a:p>
            <a:r>
              <a:rPr lang="en-US" sz="3200" b="1" dirty="0" err="1">
                <a:latin typeface="Courier" pitchFamily="2" charset="0"/>
              </a:rPr>
              <a:t>numpy.arange</a:t>
            </a:r>
            <a:r>
              <a:rPr lang="en-US" sz="3200" b="1" dirty="0">
                <a:latin typeface="Courier" pitchFamily="2" charset="0"/>
              </a:rPr>
              <a:t>(start, stop, step, </a:t>
            </a:r>
            <a:r>
              <a:rPr lang="en-US" sz="3200" b="1" dirty="0" err="1">
                <a:latin typeface="Courier" pitchFamily="2" charset="0"/>
              </a:rPr>
              <a:t>dtype</a:t>
            </a:r>
            <a:r>
              <a:rPr lang="en-US" sz="3200" b="1" dirty="0">
                <a:latin typeface="Courier" pitchFamily="2" charset="0"/>
              </a:rPr>
              <a:t>) </a:t>
            </a:r>
          </a:p>
          <a:p>
            <a:endParaRPr lang="en-US" sz="1200" b="1" dirty="0"/>
          </a:p>
          <a:p>
            <a:pPr algn="ctr"/>
            <a:r>
              <a:rPr lang="en-US" sz="3200" b="1" dirty="0">
                <a:latin typeface="Papyrus" panose="020B0602040200020303" pitchFamily="34" charset="77"/>
              </a:rPr>
              <a:t>The constructor takes the following parameters.</a:t>
            </a:r>
          </a:p>
          <a:p>
            <a:pPr algn="ctr"/>
            <a:endParaRPr lang="en-US" sz="1200" b="1" i="0" dirty="0">
              <a:solidFill>
                <a:srgbClr val="797979"/>
              </a:solidFill>
              <a:effectLst/>
              <a:latin typeface="Arial" panose="020B0604020202020204" pitchFamily="34" charset="0"/>
            </a:endParaRPr>
          </a:p>
          <a:p>
            <a:pPr algn="ctr"/>
            <a:r>
              <a:rPr lang="en-US" sz="3200" b="1" dirty="0">
                <a:latin typeface="Courier" pitchFamily="2" charset="0"/>
              </a:rPr>
              <a:t>Start</a:t>
            </a:r>
            <a:r>
              <a:rPr lang="en-US" sz="3200" b="1" dirty="0"/>
              <a:t> </a:t>
            </a:r>
            <a:r>
              <a:rPr lang="en-US" sz="3200" b="1" dirty="0">
                <a:latin typeface="Papyrus" panose="020B0602040200020303" pitchFamily="34" charset="77"/>
              </a:rPr>
              <a:t>- The start of an interval. If omitted, defaults to</a:t>
            </a:r>
            <a:r>
              <a:rPr lang="en-US" sz="3200" b="1" dirty="0"/>
              <a:t> 0</a:t>
            </a:r>
          </a:p>
          <a:p>
            <a:pPr algn="ctr"/>
            <a:r>
              <a:rPr lang="en-US" sz="3200" b="1" dirty="0">
                <a:latin typeface="Courier" pitchFamily="2" charset="0"/>
              </a:rPr>
              <a:t>Stop</a:t>
            </a:r>
            <a:r>
              <a:rPr lang="en-US" sz="3200" b="1" dirty="0"/>
              <a:t> </a:t>
            </a:r>
            <a:r>
              <a:rPr lang="en-US" sz="3200" b="1" dirty="0">
                <a:latin typeface="Papyrus" panose="020B0602040200020303" pitchFamily="34" charset="77"/>
              </a:rPr>
              <a:t>-  The end of an interval (not including this number)</a:t>
            </a:r>
          </a:p>
          <a:p>
            <a:pPr algn="ctr"/>
            <a:r>
              <a:rPr lang="en-US" sz="3200" b="1" dirty="0">
                <a:latin typeface="Papyrus" panose="020B0602040200020303" pitchFamily="34" charset="77"/>
              </a:rPr>
              <a:t>Step - Spacing between values, default is </a:t>
            </a:r>
            <a:r>
              <a:rPr lang="en-US" sz="3200" b="1" dirty="0"/>
              <a:t>1</a:t>
            </a:r>
          </a:p>
          <a:p>
            <a:pPr algn="ctr"/>
            <a:r>
              <a:rPr lang="en-US" sz="3200" b="1" dirty="0" err="1">
                <a:latin typeface="Courier" pitchFamily="2" charset="0"/>
              </a:rPr>
              <a:t>Dtype</a:t>
            </a:r>
            <a:r>
              <a:rPr lang="en-US" sz="3200" b="1" dirty="0"/>
              <a:t> - </a:t>
            </a:r>
            <a:r>
              <a:rPr lang="en-US" sz="3200" b="1" dirty="0">
                <a:latin typeface="Papyrus" panose="020B0602040200020303" pitchFamily="34" charset="77"/>
              </a:rPr>
              <a:t>Data type of resulting </a:t>
            </a:r>
            <a:r>
              <a:rPr lang="en-US" sz="3200" b="1" dirty="0" err="1">
                <a:latin typeface="Papyrus" panose="020B0602040200020303" pitchFamily="34" charset="77"/>
              </a:rPr>
              <a:t>ndarray</a:t>
            </a:r>
            <a:r>
              <a:rPr lang="en-US" sz="3200" b="1" dirty="0">
                <a:latin typeface="Papyrus" panose="020B0602040200020303" pitchFamily="34" charset="77"/>
              </a:rPr>
              <a:t>. If not given, data type of input is used</a:t>
            </a:r>
          </a:p>
          <a:p>
            <a:endParaRPr lang="en-US" sz="3200" b="1" dirty="0"/>
          </a:p>
        </p:txBody>
      </p:sp>
    </p:spTree>
    <p:extLst>
      <p:ext uri="{BB962C8B-B14F-4D97-AF65-F5344CB8AC3E}">
        <p14:creationId xmlns:p14="http://schemas.microsoft.com/office/powerpoint/2010/main" val="3007151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A557FF7-C68C-3942-B9A3-A777BFF57813}"/>
              </a:ext>
            </a:extLst>
          </p:cNvPr>
          <p:cNvSpPr/>
          <p:nvPr/>
        </p:nvSpPr>
        <p:spPr>
          <a:xfrm>
            <a:off x="0" y="232015"/>
            <a:ext cx="12192000" cy="6494085"/>
          </a:xfrm>
          <a:prstGeom prst="rect">
            <a:avLst/>
          </a:prstGeom>
        </p:spPr>
        <p:txBody>
          <a:bodyPr wrap="square">
            <a:spAutoFit/>
          </a:bodyPr>
          <a:lstStyle/>
          <a:p>
            <a:r>
              <a:rPr lang="en-US" sz="3200" b="1" dirty="0">
                <a:solidFill>
                  <a:srgbClr val="880000"/>
                </a:solidFill>
                <a:latin typeface="Courier" pitchFamily="2" charset="0"/>
              </a:rPr>
              <a:t># this returns array of items in the second column </a:t>
            </a:r>
          </a:p>
          <a:p>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'The items in the second column are:')</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'\n')</a:t>
            </a:r>
            <a:r>
              <a:rPr lang="en-US" sz="3200" b="1" dirty="0">
                <a:solidFill>
                  <a:srgbClr val="000000"/>
                </a:solidFill>
                <a:latin typeface="Courier" pitchFamily="2" charset="0"/>
              </a:rPr>
              <a:t> </a:t>
            </a:r>
            <a:endParaRPr lang="en-US" sz="3200" b="1" dirty="0">
              <a:solidFill>
                <a:srgbClr val="880000"/>
              </a:solidFill>
            </a:endParaRPr>
          </a:p>
          <a:p>
            <a:r>
              <a:rPr lang="en-US" sz="3200" b="1" dirty="0">
                <a:solidFill>
                  <a:srgbClr val="880000"/>
                </a:solidFill>
                <a:latin typeface="Courier" pitchFamily="2" charset="0"/>
              </a:rPr>
              <a:t># Now we will slice all items from the second row </a:t>
            </a:r>
          </a:p>
          <a:p>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'The items in the second row are:')</a:t>
            </a:r>
          </a:p>
          <a:p>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'\n')</a:t>
            </a:r>
            <a:r>
              <a:rPr lang="en-US" sz="3200" b="1" dirty="0">
                <a:solidFill>
                  <a:srgbClr val="000000"/>
                </a:solidFill>
                <a:latin typeface="Courier" pitchFamily="2" charset="0"/>
              </a:rPr>
              <a:t> </a:t>
            </a:r>
            <a:endParaRPr lang="en-US" sz="3200" b="1" dirty="0">
              <a:solidFill>
                <a:srgbClr val="000000"/>
              </a:solidFill>
            </a:endParaRPr>
          </a:p>
          <a:p>
            <a:r>
              <a:rPr lang="en-US" sz="3200" b="1" dirty="0">
                <a:solidFill>
                  <a:srgbClr val="880000"/>
                </a:solidFill>
                <a:latin typeface="Courier" pitchFamily="2" charset="0"/>
              </a:rPr>
              <a:t># Now we will slice all items from column 1 onwards </a:t>
            </a:r>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'The items column 1 onwards are:')</a:t>
            </a:r>
            <a:r>
              <a:rPr lang="en-US" sz="3200" b="1" dirty="0">
                <a:solidFill>
                  <a:srgbClr val="000000"/>
                </a:solidFill>
                <a:latin typeface="Courier" pitchFamily="2" charset="0"/>
              </a:rPr>
              <a:t> </a:t>
            </a:r>
          </a:p>
          <a:p>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p>
          <a:p>
            <a:pPr algn="ctr"/>
            <a:r>
              <a:rPr lang="en-US" sz="3200" b="1" dirty="0">
                <a:latin typeface="Papyrus" panose="020B0602040200020303" pitchFamily="34" charset="77"/>
              </a:rPr>
              <a:t>Continued next page</a:t>
            </a:r>
          </a:p>
        </p:txBody>
      </p:sp>
    </p:spTree>
    <p:extLst>
      <p:ext uri="{BB962C8B-B14F-4D97-AF65-F5344CB8AC3E}">
        <p14:creationId xmlns:p14="http://schemas.microsoft.com/office/powerpoint/2010/main" val="2892837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8BD2336-6571-1B43-8B3A-61E4CF90AB9C}"/>
              </a:ext>
            </a:extLst>
          </p:cNvPr>
          <p:cNvSpPr/>
          <p:nvPr/>
        </p:nvSpPr>
        <p:spPr>
          <a:xfrm>
            <a:off x="0" y="464029"/>
            <a:ext cx="12192000" cy="5632311"/>
          </a:xfrm>
          <a:prstGeom prst="rect">
            <a:avLst/>
          </a:prstGeom>
        </p:spPr>
        <p:txBody>
          <a:bodyPr wrap="square">
            <a:spAutoFit/>
          </a:bodyPr>
          <a:lstStyle/>
          <a:p>
            <a:pPr algn="ctr"/>
            <a:r>
              <a:rPr lang="en-US" sz="3200" b="1" dirty="0">
                <a:solidFill>
                  <a:srgbClr val="000000"/>
                </a:solidFill>
                <a:latin typeface="Papyrus" panose="020B0602040200020303" pitchFamily="34" charset="77"/>
              </a:rPr>
              <a:t>The output of this program is as follows −</a:t>
            </a:r>
          </a:p>
          <a:p>
            <a:pPr algn="just"/>
            <a:endParaRPr lang="en-US" sz="1200" b="1" dirty="0">
              <a:solidFill>
                <a:srgbClr val="000000"/>
              </a:solidFill>
            </a:endParaRPr>
          </a:p>
          <a:p>
            <a:r>
              <a:rPr lang="en-US" sz="3200" b="1" dirty="0">
                <a:latin typeface="Courier" pitchFamily="2" charset="0"/>
              </a:rPr>
              <a:t>Our array is: </a:t>
            </a:r>
          </a:p>
          <a:p>
            <a:r>
              <a:rPr lang="en-US" sz="3200" b="1" dirty="0">
                <a:latin typeface="Courier" pitchFamily="2" charset="0"/>
              </a:rPr>
              <a:t>[[1 2 3] [3 4 5] [4 5 6]] </a:t>
            </a:r>
          </a:p>
          <a:p>
            <a:endParaRPr lang="en-US" sz="1200" b="1" dirty="0">
              <a:latin typeface="Courier" pitchFamily="2" charset="0"/>
            </a:endParaRPr>
          </a:p>
          <a:p>
            <a:r>
              <a:rPr lang="en-US" sz="3200" b="1" dirty="0">
                <a:latin typeface="Courier" pitchFamily="2" charset="0"/>
              </a:rPr>
              <a:t>The items in the second column are: </a:t>
            </a:r>
          </a:p>
          <a:p>
            <a:r>
              <a:rPr lang="en-US" sz="3200" b="1" dirty="0">
                <a:latin typeface="Courier" pitchFamily="2" charset="0"/>
              </a:rPr>
              <a:t>[2 4 5] </a:t>
            </a:r>
          </a:p>
          <a:p>
            <a:endParaRPr lang="en-US" sz="1200" b="1" dirty="0">
              <a:latin typeface="Courier" pitchFamily="2" charset="0"/>
            </a:endParaRPr>
          </a:p>
          <a:p>
            <a:r>
              <a:rPr lang="en-US" sz="3200" b="1" dirty="0">
                <a:latin typeface="Courier" pitchFamily="2" charset="0"/>
              </a:rPr>
              <a:t>The items in the second row are: </a:t>
            </a:r>
          </a:p>
          <a:p>
            <a:endParaRPr lang="en-US" sz="1200" b="1" dirty="0">
              <a:latin typeface="Courier" pitchFamily="2" charset="0"/>
            </a:endParaRPr>
          </a:p>
          <a:p>
            <a:r>
              <a:rPr lang="en-US" sz="3200" b="1" dirty="0">
                <a:latin typeface="Courier" pitchFamily="2" charset="0"/>
              </a:rPr>
              <a:t>[3 4 5] </a:t>
            </a:r>
          </a:p>
          <a:p>
            <a:endParaRPr lang="en-US" sz="1200" b="1" dirty="0">
              <a:latin typeface="Courier" pitchFamily="2" charset="0"/>
            </a:endParaRPr>
          </a:p>
          <a:p>
            <a:r>
              <a:rPr lang="en-US" sz="3200" b="1" dirty="0">
                <a:latin typeface="Courier" pitchFamily="2" charset="0"/>
              </a:rPr>
              <a:t>The items column 1 onwards are: </a:t>
            </a:r>
          </a:p>
          <a:p>
            <a:endParaRPr lang="en-US" sz="1200" b="1" dirty="0">
              <a:latin typeface="Courier" pitchFamily="2" charset="0"/>
            </a:endParaRPr>
          </a:p>
          <a:p>
            <a:r>
              <a:rPr lang="en-US" sz="3200" b="1" dirty="0">
                <a:latin typeface="Courier" pitchFamily="2" charset="0"/>
              </a:rPr>
              <a:t>[[2 3] [4 5] [5 6]] </a:t>
            </a:r>
          </a:p>
        </p:txBody>
      </p:sp>
    </p:spTree>
    <p:extLst>
      <p:ext uri="{BB962C8B-B14F-4D97-AF65-F5344CB8AC3E}">
        <p14:creationId xmlns:p14="http://schemas.microsoft.com/office/powerpoint/2010/main" val="2822962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03CEE7-06EB-F04B-BCFA-3D8F8FF0DC11}"/>
              </a:ext>
            </a:extLst>
          </p:cNvPr>
          <p:cNvSpPr/>
          <p:nvPr/>
        </p:nvSpPr>
        <p:spPr>
          <a:xfrm>
            <a:off x="0" y="247435"/>
            <a:ext cx="12192000" cy="6494085"/>
          </a:xfrm>
          <a:prstGeom prst="rect">
            <a:avLst/>
          </a:prstGeom>
        </p:spPr>
        <p:txBody>
          <a:bodyPr wrap="square">
            <a:spAutoFit/>
          </a:bodyPr>
          <a:lstStyle/>
          <a:p>
            <a:pPr algn="ctr"/>
            <a:r>
              <a:rPr lang="en-US" sz="3200" b="1" dirty="0">
                <a:latin typeface="Courier New" panose="02070309020205020404" pitchFamily="49" charset="0"/>
                <a:cs typeface="Courier New" panose="02070309020205020404" pitchFamily="49" charset="0"/>
              </a:rPr>
              <a:t>NumPy</a:t>
            </a:r>
            <a:r>
              <a:rPr lang="en-US" sz="3200" b="1" dirty="0"/>
              <a:t> </a:t>
            </a:r>
            <a:r>
              <a:rPr lang="en-US" sz="3200" b="1" dirty="0">
                <a:latin typeface="Papyrus" panose="020B0602040200020303" pitchFamily="34" charset="77"/>
              </a:rPr>
              <a:t>- Advanced Indexing</a:t>
            </a:r>
          </a:p>
          <a:p>
            <a:pPr algn="ctr"/>
            <a:endParaRPr lang="en-US" sz="3200" b="1" dirty="0"/>
          </a:p>
          <a:p>
            <a:pPr algn="ctr"/>
            <a:r>
              <a:rPr lang="en-US" sz="3200" b="1" dirty="0">
                <a:latin typeface="Papyrus" panose="020B0602040200020303" pitchFamily="34" charset="77"/>
              </a:rPr>
              <a:t>It is possible to make a selection from </a:t>
            </a:r>
            <a:r>
              <a:rPr lang="en-US" sz="3200" b="1" dirty="0" err="1">
                <a:latin typeface="Papyrus" panose="020B0602040200020303" pitchFamily="34" charset="77"/>
              </a:rPr>
              <a:t>ndarray</a:t>
            </a:r>
            <a:r>
              <a:rPr lang="en-US" sz="3200" b="1" dirty="0">
                <a:latin typeface="Papyrus" panose="020B0602040200020303" pitchFamily="34" charset="77"/>
              </a:rPr>
              <a:t> that is a non-tuple sequence, </a:t>
            </a:r>
            <a:r>
              <a:rPr lang="en-US" sz="3200" b="1" dirty="0" err="1">
                <a:latin typeface="Papyrus" panose="020B0602040200020303" pitchFamily="34" charset="77"/>
              </a:rPr>
              <a:t>ndarray</a:t>
            </a:r>
            <a:r>
              <a:rPr lang="en-US" sz="3200" b="1" dirty="0">
                <a:latin typeface="Papyrus" panose="020B0602040200020303" pitchFamily="34" charset="77"/>
              </a:rPr>
              <a:t> object of integer or Boolean data type, or a tuple with at least one item being a sequence object.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Advanced indexing always returns a copy of the data.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As against this, the slicing only presents a view.</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There are two types of advanced indexing</a:t>
            </a:r>
          </a:p>
          <a:p>
            <a:pPr algn="ctr"/>
            <a:r>
              <a:rPr lang="en-US" sz="3200" b="1" dirty="0">
                <a:latin typeface="Papyrus" panose="020B0602040200020303" pitchFamily="34" charset="77"/>
              </a:rPr>
              <a:t>−</a:t>
            </a:r>
            <a:r>
              <a:rPr lang="en-US" sz="3200" b="1" dirty="0"/>
              <a:t> </a:t>
            </a:r>
            <a:r>
              <a:rPr lang="en-US" sz="3200" b="1" dirty="0">
                <a:latin typeface="Courier New" panose="02070309020205020404" pitchFamily="49" charset="0"/>
                <a:cs typeface="Courier New" panose="02070309020205020404" pitchFamily="49" charset="0"/>
              </a:rPr>
              <a:t>Integer </a:t>
            </a:r>
            <a:r>
              <a:rPr lang="en-US" sz="3200" b="1" dirty="0"/>
              <a:t>and </a:t>
            </a:r>
            <a:r>
              <a:rPr lang="en-US" sz="3200" b="1" dirty="0">
                <a:latin typeface="Courier New" panose="02070309020205020404" pitchFamily="49" charset="0"/>
                <a:cs typeface="Courier New" panose="02070309020205020404" pitchFamily="49" charset="0"/>
              </a:rPr>
              <a:t>Boolean</a:t>
            </a:r>
            <a:r>
              <a:rPr lang="en-US" sz="3200" b="1" dirty="0"/>
              <a:t>.</a:t>
            </a:r>
          </a:p>
          <a:p>
            <a:pPr algn="ctr"/>
            <a:endParaRPr lang="en-US" sz="3200" b="1" i="0" dirty="0">
              <a:solidFill>
                <a:srgbClr val="797979"/>
              </a:solidFill>
              <a:effectLst/>
            </a:endParaRPr>
          </a:p>
        </p:txBody>
      </p:sp>
    </p:spTree>
    <p:extLst>
      <p:ext uri="{BB962C8B-B14F-4D97-AF65-F5344CB8AC3E}">
        <p14:creationId xmlns:p14="http://schemas.microsoft.com/office/powerpoint/2010/main" val="3270951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6AE3B4-0FE3-5A45-BB79-397D7BC22E2C}"/>
              </a:ext>
            </a:extLst>
          </p:cNvPr>
          <p:cNvSpPr/>
          <p:nvPr/>
        </p:nvSpPr>
        <p:spPr>
          <a:xfrm>
            <a:off x="0" y="68240"/>
            <a:ext cx="12192000" cy="6924973"/>
          </a:xfrm>
          <a:prstGeom prst="rect">
            <a:avLst/>
          </a:prstGeom>
        </p:spPr>
        <p:txBody>
          <a:bodyPr wrap="square">
            <a:spAutoFit/>
          </a:bodyPr>
          <a:lstStyle/>
          <a:p>
            <a:pPr algn="ctr"/>
            <a:r>
              <a:rPr lang="en-US" sz="3200" b="1" dirty="0">
                <a:latin typeface="Papyrus" panose="020B0602040200020303" pitchFamily="34" charset="77"/>
              </a:rPr>
              <a:t>Integer Indexing</a:t>
            </a:r>
          </a:p>
          <a:p>
            <a:pPr algn="ctr"/>
            <a:endParaRPr lang="en-US" sz="1200" b="1" dirty="0">
              <a:latin typeface="Papyrus" panose="020B0602040200020303" pitchFamily="34" charset="77"/>
            </a:endParaRPr>
          </a:p>
          <a:p>
            <a:pPr algn="ctr"/>
            <a:r>
              <a:rPr lang="en-US" sz="3200" b="1" dirty="0">
                <a:solidFill>
                  <a:srgbClr val="000000"/>
                </a:solidFill>
                <a:latin typeface="Papyrus" panose="020B0602040200020303" pitchFamily="34" charset="77"/>
              </a:rPr>
              <a:t>selects any arbitrary item in an array based on its N-dimensional index. </a:t>
            </a:r>
          </a:p>
          <a:p>
            <a:pPr algn="ctr"/>
            <a:endParaRPr lang="en-US" sz="1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Each integer array represents the number of indexes into that dimension. </a:t>
            </a:r>
          </a:p>
          <a:p>
            <a:pPr algn="ctr"/>
            <a:endParaRPr lang="en-US" sz="1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When the index consists of as many integer arrays as the dimensions of the target </a:t>
            </a:r>
            <a:r>
              <a:rPr lang="en-US" sz="3200" b="1" dirty="0" err="1">
                <a:solidFill>
                  <a:srgbClr val="000000"/>
                </a:solidFill>
                <a:latin typeface="Courier New" panose="02070309020205020404" pitchFamily="49" charset="0"/>
                <a:cs typeface="Courier New" panose="02070309020205020404" pitchFamily="49" charset="0"/>
              </a:rPr>
              <a:t>ndarray</a:t>
            </a:r>
            <a:r>
              <a:rPr lang="en-US" sz="3200" b="1" dirty="0">
                <a:solidFill>
                  <a:srgbClr val="000000"/>
                </a:solidFill>
                <a:latin typeface="Papyrus" panose="020B0602040200020303" pitchFamily="34" charset="77"/>
              </a:rPr>
              <a:t>, it becomes straightforward.</a:t>
            </a:r>
          </a:p>
          <a:p>
            <a:pPr algn="ctr"/>
            <a:endParaRPr lang="en-US" sz="1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In the following example, one element of specified column from each row of </a:t>
            </a:r>
            <a:r>
              <a:rPr lang="en-US" sz="3200" b="1" dirty="0" err="1">
                <a:solidFill>
                  <a:srgbClr val="000000"/>
                </a:solidFill>
                <a:latin typeface="Courier New" panose="02070309020205020404" pitchFamily="49" charset="0"/>
                <a:cs typeface="Courier New" panose="02070309020205020404" pitchFamily="49" charset="0"/>
              </a:rPr>
              <a:t>ndarray</a:t>
            </a:r>
            <a:r>
              <a:rPr lang="en-US" sz="3200" b="1" dirty="0">
                <a:solidFill>
                  <a:srgbClr val="000000"/>
                </a:solidFill>
                <a:latin typeface="Papyrus" panose="020B0602040200020303" pitchFamily="34" charset="77"/>
              </a:rPr>
              <a:t> object is selected. </a:t>
            </a:r>
          </a:p>
          <a:p>
            <a:pPr algn="ctr"/>
            <a:endParaRPr lang="en-US" sz="1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Hence, the row index contains all row numbers, and the column index specifies the element to be selected.</a:t>
            </a:r>
            <a:endParaRPr lang="en-US" sz="3200" b="1" i="0" dirty="0">
              <a:solidFill>
                <a:srgbClr val="000000"/>
              </a:solidFill>
              <a:effectLst/>
              <a:latin typeface="Papyrus" panose="020B0602040200020303" pitchFamily="34" charset="77"/>
            </a:endParaRPr>
          </a:p>
          <a:p>
            <a:pPr algn="ctr"/>
            <a:r>
              <a:rPr lang="en-US" sz="3200" b="1" dirty="0">
                <a:solidFill>
                  <a:srgbClr val="000000"/>
                </a:solidFill>
                <a:latin typeface="Papyrus" panose="020B0602040200020303" pitchFamily="34" charset="77"/>
              </a:rPr>
              <a:t>MATLAB frustratingly cannot do this!</a:t>
            </a:r>
            <a:endParaRPr lang="en-US" sz="3200" b="1" i="0" dirty="0">
              <a:solidFill>
                <a:srgbClr val="000000"/>
              </a:solidFill>
              <a:effectLst/>
              <a:latin typeface="Papyrus" panose="020B0602040200020303" pitchFamily="34" charset="77"/>
            </a:endParaRPr>
          </a:p>
        </p:txBody>
      </p:sp>
    </p:spTree>
    <p:extLst>
      <p:ext uri="{BB962C8B-B14F-4D97-AF65-F5344CB8AC3E}">
        <p14:creationId xmlns:p14="http://schemas.microsoft.com/office/powerpoint/2010/main" val="3257967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A59409-E5C2-8147-9436-157E737E9589}"/>
              </a:ext>
            </a:extLst>
          </p:cNvPr>
          <p:cNvSpPr/>
          <p:nvPr/>
        </p:nvSpPr>
        <p:spPr>
          <a:xfrm>
            <a:off x="0" y="573205"/>
            <a:ext cx="12192000" cy="5509200"/>
          </a:xfrm>
          <a:prstGeom prst="rect">
            <a:avLst/>
          </a:prstGeom>
        </p:spPr>
        <p:txBody>
          <a:bodyPr wrap="square">
            <a:spAutoFit/>
          </a:bodyPr>
          <a:lstStyle/>
          <a:p>
            <a:pPr algn="ctr"/>
            <a:r>
              <a:rPr lang="en-US" sz="3200" b="1" dirty="0">
                <a:latin typeface="Papyrus" panose="020B0602040200020303" pitchFamily="34" charset="77"/>
              </a:rPr>
              <a:t>Example 1</a:t>
            </a:r>
          </a:p>
          <a:p>
            <a:pPr algn="just"/>
            <a:endParaRPr lang="en-US" sz="3200" b="1" dirty="0">
              <a:solidFill>
                <a:srgbClr val="000088"/>
              </a:solidFill>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6</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00"/>
                </a:solidFill>
                <a:latin typeface="Courier" pitchFamily="2" charset="0"/>
              </a:rPr>
              <a:t>y </a:t>
            </a:r>
            <a:r>
              <a:rPr lang="en-US" sz="3200" b="1" dirty="0">
                <a:solidFill>
                  <a:srgbClr val="666600"/>
                </a:solidFill>
                <a:latin typeface="Courier" pitchFamily="2" charset="0"/>
              </a:rPr>
              <a:t>=</a:t>
            </a:r>
            <a:r>
              <a:rPr lang="en-US" sz="3200" b="1" dirty="0">
                <a:solidFill>
                  <a:srgbClr val="000000"/>
                </a:solidFill>
                <a:latin typeface="Courier" pitchFamily="2" charset="0"/>
              </a:rPr>
              <a:t> x</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(y)</a:t>
            </a:r>
          </a:p>
          <a:p>
            <a:pPr algn="just"/>
            <a:endParaRPr lang="en-US" sz="3200" b="1" dirty="0">
              <a:latin typeface="Courier" pitchFamily="2" charset="0"/>
            </a:endParaRPr>
          </a:p>
          <a:p>
            <a:pPr algn="just"/>
            <a:r>
              <a:rPr lang="en-US" sz="3200" b="1" dirty="0">
                <a:latin typeface="Courier" pitchFamily="2" charset="0"/>
              </a:rPr>
              <a:t>[1 4 5] </a:t>
            </a:r>
          </a:p>
          <a:p>
            <a:pPr algn="just"/>
            <a:endParaRPr lang="en-US" sz="3200" b="1" dirty="0">
              <a:solidFill>
                <a:srgbClr val="000000"/>
              </a:solidFill>
            </a:endParaRPr>
          </a:p>
          <a:p>
            <a:pPr algn="ctr"/>
            <a:r>
              <a:rPr lang="en-US" sz="3200" b="1" dirty="0">
                <a:latin typeface="Papyrus" panose="020B0602040200020303" pitchFamily="34" charset="77"/>
              </a:rPr>
              <a:t>The selection includes elements at </a:t>
            </a:r>
            <a:r>
              <a:rPr lang="en-US" sz="3200" b="1" dirty="0">
                <a:solidFill>
                  <a:srgbClr val="000000"/>
                </a:solidFill>
                <a:latin typeface="Courier" pitchFamily="2" charset="0"/>
              </a:rPr>
              <a:t>(0,0)</a:t>
            </a:r>
            <a:r>
              <a:rPr lang="en-US" sz="3200" b="1" dirty="0">
                <a:solidFill>
                  <a:srgbClr val="000000"/>
                </a:solidFill>
              </a:rPr>
              <a:t>, </a:t>
            </a:r>
            <a:r>
              <a:rPr lang="en-US" sz="3200" b="1" dirty="0">
                <a:solidFill>
                  <a:srgbClr val="000000"/>
                </a:solidFill>
                <a:latin typeface="Courier" pitchFamily="2" charset="0"/>
              </a:rPr>
              <a:t>(1,1)</a:t>
            </a:r>
            <a:r>
              <a:rPr lang="en-US" sz="3200" b="1" dirty="0">
                <a:solidFill>
                  <a:srgbClr val="000000"/>
                </a:solidFill>
              </a:rPr>
              <a:t> </a:t>
            </a:r>
            <a:r>
              <a:rPr lang="en-US" sz="3200" b="1" dirty="0">
                <a:latin typeface="Papyrus" panose="020B0602040200020303" pitchFamily="34" charset="77"/>
              </a:rPr>
              <a:t>and</a:t>
            </a:r>
            <a:r>
              <a:rPr lang="en-US" sz="3200" b="1" dirty="0">
                <a:solidFill>
                  <a:srgbClr val="000000"/>
                </a:solidFill>
              </a:rPr>
              <a:t> </a:t>
            </a:r>
            <a:r>
              <a:rPr lang="en-US" sz="3200" b="1" dirty="0">
                <a:solidFill>
                  <a:srgbClr val="000000"/>
                </a:solidFill>
                <a:latin typeface="Courier" pitchFamily="2" charset="0"/>
              </a:rPr>
              <a:t>(2,0)</a:t>
            </a:r>
            <a:r>
              <a:rPr lang="en-US" sz="3200" b="1" dirty="0">
                <a:solidFill>
                  <a:srgbClr val="000000"/>
                </a:solidFill>
              </a:rPr>
              <a:t> </a:t>
            </a:r>
            <a:r>
              <a:rPr lang="en-US" sz="3200" b="1" dirty="0">
                <a:latin typeface="Papyrus" panose="020B0602040200020303" pitchFamily="34" charset="77"/>
              </a:rPr>
              <a:t>from the first array.</a:t>
            </a:r>
          </a:p>
        </p:txBody>
      </p:sp>
      <p:cxnSp>
        <p:nvCxnSpPr>
          <p:cNvPr id="4" name="Straight Arrow Connector 3">
            <a:extLst>
              <a:ext uri="{FF2B5EF4-FFF2-40B4-BE49-F238E27FC236}">
                <a16:creationId xmlns:a16="http://schemas.microsoft.com/office/drawing/2014/main" id="{F5A659FA-32C1-E2D9-9A9E-324AC9F85034}"/>
              </a:ext>
            </a:extLst>
          </p:cNvPr>
          <p:cNvCxnSpPr>
            <a:cxnSpLocks/>
          </p:cNvCxnSpPr>
          <p:nvPr/>
        </p:nvCxnSpPr>
        <p:spPr>
          <a:xfrm flipH="1" flipV="1">
            <a:off x="1951630" y="3029803"/>
            <a:ext cx="5636525" cy="1924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4EE92776-B499-D869-4560-00E08E5DA6C9}"/>
              </a:ext>
            </a:extLst>
          </p:cNvPr>
          <p:cNvCxnSpPr>
            <a:cxnSpLocks/>
          </p:cNvCxnSpPr>
          <p:nvPr/>
        </p:nvCxnSpPr>
        <p:spPr>
          <a:xfrm flipH="1" flipV="1">
            <a:off x="4189863" y="2988860"/>
            <a:ext cx="3302758" cy="1937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1D6436E-E57E-4EE0-489A-96C578CCBDD6}"/>
              </a:ext>
            </a:extLst>
          </p:cNvPr>
          <p:cNvSpPr txBox="1"/>
          <p:nvPr/>
        </p:nvSpPr>
        <p:spPr>
          <a:xfrm>
            <a:off x="5807122" y="3534348"/>
            <a:ext cx="4483289" cy="584775"/>
          </a:xfrm>
          <a:prstGeom prst="rect">
            <a:avLst/>
          </a:prstGeom>
          <a:noFill/>
        </p:spPr>
        <p:txBody>
          <a:bodyPr wrap="square">
            <a:spAutoFit/>
          </a:bodyPr>
          <a:lstStyle/>
          <a:p>
            <a:r>
              <a:rPr lang="en-US" sz="3200" b="1" dirty="0">
                <a:latin typeface="Papyrus" panose="020B0602040200020303" pitchFamily="34" charset="77"/>
              </a:rPr>
              <a:t>Makes pairs of (</a:t>
            </a:r>
            <a:r>
              <a:rPr lang="en-US" sz="3200" b="1" dirty="0" err="1">
                <a:latin typeface="Papyrus" panose="020B0602040200020303" pitchFamily="34" charset="77"/>
              </a:rPr>
              <a:t>I,j</a:t>
            </a:r>
            <a:r>
              <a:rPr lang="en-US" sz="3200" b="1" dirty="0">
                <a:latin typeface="Papyrus" panose="020B0602040200020303" pitchFamily="34" charset="77"/>
              </a:rPr>
              <a:t>)</a:t>
            </a:r>
            <a:endParaRPr lang="en-US" sz="3200" dirty="0"/>
          </a:p>
        </p:txBody>
      </p:sp>
    </p:spTree>
    <p:extLst>
      <p:ext uri="{BB962C8B-B14F-4D97-AF65-F5344CB8AC3E}">
        <p14:creationId xmlns:p14="http://schemas.microsoft.com/office/powerpoint/2010/main" val="1790498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D02302-E0A4-1541-9CC5-1E8DCEBF7AE8}"/>
              </a:ext>
            </a:extLst>
          </p:cNvPr>
          <p:cNvSpPr/>
          <p:nvPr/>
        </p:nvSpPr>
        <p:spPr>
          <a:xfrm>
            <a:off x="0" y="257540"/>
            <a:ext cx="12192000" cy="6370975"/>
          </a:xfrm>
          <a:prstGeom prst="rect">
            <a:avLst/>
          </a:prstGeom>
        </p:spPr>
        <p:txBody>
          <a:bodyPr wrap="square">
            <a:spAutoFit/>
          </a:bodyPr>
          <a:lstStyle/>
          <a:p>
            <a:pPr algn="ctr"/>
            <a:r>
              <a:rPr lang="en-US" sz="3200" b="1" dirty="0">
                <a:solidFill>
                  <a:srgbClr val="000000"/>
                </a:solidFill>
                <a:latin typeface="Papyrus" panose="020B0602040200020303" pitchFamily="34" charset="77"/>
              </a:rPr>
              <a:t>Select elements placed at corners of a 4X3 array. </a:t>
            </a:r>
          </a:p>
          <a:p>
            <a:pPr algn="ctr"/>
            <a:r>
              <a:rPr lang="en-US" sz="3200" b="1" dirty="0">
                <a:solidFill>
                  <a:srgbClr val="000000"/>
                </a:solidFill>
                <a:latin typeface="Papyrus" panose="020B0602040200020303" pitchFamily="34" charset="77"/>
              </a:rPr>
              <a:t>The row indices of selection are </a:t>
            </a:r>
            <a:r>
              <a:rPr lang="en-US" sz="3200" b="1" dirty="0">
                <a:solidFill>
                  <a:srgbClr val="000000"/>
                </a:solidFill>
                <a:latin typeface="Courier" pitchFamily="2" charset="0"/>
              </a:rPr>
              <a:t>[0, 0] </a:t>
            </a:r>
            <a:r>
              <a:rPr lang="en-US" sz="3200" b="1" dirty="0">
                <a:solidFill>
                  <a:srgbClr val="000000"/>
                </a:solidFill>
                <a:latin typeface="Papyrus" panose="020B0602040200020303" pitchFamily="34" charset="77"/>
              </a:rPr>
              <a:t>and</a:t>
            </a:r>
            <a:r>
              <a:rPr lang="en-US" sz="3200" b="1" dirty="0">
                <a:solidFill>
                  <a:srgbClr val="000000"/>
                </a:solidFill>
              </a:rPr>
              <a:t> </a:t>
            </a:r>
            <a:r>
              <a:rPr lang="en-US" sz="3200" b="1" dirty="0">
                <a:solidFill>
                  <a:srgbClr val="000000"/>
                </a:solidFill>
                <a:latin typeface="Courier" pitchFamily="2" charset="0"/>
              </a:rPr>
              <a:t>[3,3] </a:t>
            </a:r>
            <a:r>
              <a:rPr lang="en-US" sz="3200" b="1" dirty="0">
                <a:solidFill>
                  <a:srgbClr val="000000"/>
                </a:solidFill>
                <a:latin typeface="Papyrus" panose="020B0602040200020303" pitchFamily="34" charset="77"/>
              </a:rPr>
              <a:t>whereas the column indices are </a:t>
            </a:r>
            <a:r>
              <a:rPr lang="en-US" sz="3200" b="1" dirty="0">
                <a:solidFill>
                  <a:srgbClr val="000000"/>
                </a:solidFill>
                <a:latin typeface="Courier" pitchFamily="2" charset="0"/>
              </a:rPr>
              <a:t>[0,2] </a:t>
            </a:r>
            <a:r>
              <a:rPr lang="en-US" sz="3200" b="1" dirty="0">
                <a:solidFill>
                  <a:srgbClr val="000000"/>
                </a:solidFill>
                <a:latin typeface="Papyrus" panose="020B0602040200020303" pitchFamily="34" charset="77"/>
              </a:rPr>
              <a:t>and</a:t>
            </a:r>
            <a:r>
              <a:rPr lang="en-US" sz="3200" b="1" dirty="0">
                <a:solidFill>
                  <a:srgbClr val="000000"/>
                </a:solidFill>
              </a:rPr>
              <a:t> </a:t>
            </a:r>
            <a:r>
              <a:rPr lang="en-US" sz="3200" b="1" dirty="0">
                <a:solidFill>
                  <a:srgbClr val="000000"/>
                </a:solidFill>
                <a:latin typeface="Courier" pitchFamily="2" charset="0"/>
              </a:rPr>
              <a:t>[0,2].</a:t>
            </a:r>
          </a:p>
          <a:p>
            <a:endParaRPr lang="en-US" sz="1200" b="1" dirty="0"/>
          </a:p>
          <a:p>
            <a:r>
              <a:rPr lang="en-US" sz="3200" b="1" dirty="0">
                <a:solidFill>
                  <a:srgbClr val="000000"/>
                </a:solidFill>
                <a:latin typeface="Papyrus" panose="020B0602040200020303" pitchFamily="34" charset="77"/>
              </a:rPr>
              <a:t>Example 2</a:t>
            </a:r>
          </a:p>
          <a:p>
            <a:endParaRPr lang="en-US" sz="1200" b="1" dirty="0"/>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6</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7</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8</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9</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11</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'Our array is:')</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'\n')</a:t>
            </a:r>
            <a:r>
              <a:rPr lang="en-US" sz="3200" b="1" dirty="0">
                <a:solidFill>
                  <a:srgbClr val="000000"/>
                </a:solidFill>
                <a:latin typeface="Courier" pitchFamily="2" charset="0"/>
              </a:rPr>
              <a:t> </a:t>
            </a:r>
          </a:p>
          <a:p>
            <a:pPr algn="just"/>
            <a:endParaRPr lang="en-US" sz="3200" b="1" dirty="0">
              <a:solidFill>
                <a:srgbClr val="000000"/>
              </a:solidFill>
            </a:endParaRPr>
          </a:p>
          <a:p>
            <a:pPr algn="ctr"/>
            <a:r>
              <a:rPr lang="en-US" sz="3200" b="1" dirty="0">
                <a:solidFill>
                  <a:srgbClr val="000000"/>
                </a:solidFill>
              </a:rPr>
              <a:t> </a:t>
            </a:r>
            <a:r>
              <a:rPr lang="en-US" sz="3200" b="1" dirty="0">
                <a:solidFill>
                  <a:srgbClr val="000000"/>
                </a:solidFill>
                <a:latin typeface="Papyrus" panose="020B0602040200020303" pitchFamily="34" charset="77"/>
              </a:rPr>
              <a:t>continued next page</a:t>
            </a:r>
          </a:p>
        </p:txBody>
      </p:sp>
    </p:spTree>
    <p:extLst>
      <p:ext uri="{BB962C8B-B14F-4D97-AF65-F5344CB8AC3E}">
        <p14:creationId xmlns:p14="http://schemas.microsoft.com/office/powerpoint/2010/main" val="3058089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D02302-E0A4-1541-9CC5-1E8DCEBF7AE8}"/>
              </a:ext>
            </a:extLst>
          </p:cNvPr>
          <p:cNvSpPr/>
          <p:nvPr/>
        </p:nvSpPr>
        <p:spPr>
          <a:xfrm>
            <a:off x="0" y="11877"/>
            <a:ext cx="12192000" cy="6986528"/>
          </a:xfrm>
          <a:prstGeom prst="rect">
            <a:avLst/>
          </a:prstGeom>
        </p:spPr>
        <p:txBody>
          <a:bodyPr wrap="square">
            <a:spAutoFit/>
          </a:bodyPr>
          <a:lstStyle/>
          <a:p>
            <a:pPr algn="just"/>
            <a:r>
              <a:rPr lang="en-US" sz="3200" b="1" dirty="0">
                <a:solidFill>
                  <a:srgbClr val="000000"/>
                </a:solidFill>
                <a:latin typeface="Courier" pitchFamily="2" charset="0"/>
              </a:rPr>
              <a:t>rows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00"/>
                </a:solidFill>
                <a:latin typeface="Courier" pitchFamily="2" charset="0"/>
              </a:rPr>
              <a:t>cols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0</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00"/>
                </a:solidFill>
                <a:latin typeface="Courier" pitchFamily="2" charset="0"/>
              </a:rPr>
              <a:t>y </a:t>
            </a:r>
            <a:r>
              <a:rPr lang="en-US" sz="3200" b="1" dirty="0">
                <a:solidFill>
                  <a:srgbClr val="666600"/>
                </a:solidFill>
                <a:latin typeface="Courier" pitchFamily="2" charset="0"/>
              </a:rPr>
              <a:t>=</a:t>
            </a:r>
            <a:r>
              <a:rPr lang="en-US" sz="3200" b="1" dirty="0">
                <a:solidFill>
                  <a:srgbClr val="000000"/>
                </a:solidFill>
                <a:latin typeface="Courier" pitchFamily="2" charset="0"/>
              </a:rPr>
              <a:t> x</a:t>
            </a:r>
            <a:r>
              <a:rPr lang="en-US" sz="3200" b="1" dirty="0">
                <a:solidFill>
                  <a:srgbClr val="666600"/>
                </a:solidFill>
                <a:latin typeface="Courier" pitchFamily="2" charset="0"/>
              </a:rPr>
              <a:t>[</a:t>
            </a:r>
            <a:r>
              <a:rPr lang="en-US" sz="3200" b="1" dirty="0" err="1">
                <a:solidFill>
                  <a:srgbClr val="000000"/>
                </a:solidFill>
                <a:latin typeface="Courier" pitchFamily="2" charset="0"/>
              </a:rPr>
              <a:t>rows</a:t>
            </a:r>
            <a:r>
              <a:rPr lang="en-US" sz="3200" b="1" dirty="0" err="1">
                <a:solidFill>
                  <a:srgbClr val="666600"/>
                </a:solidFill>
                <a:latin typeface="Courier" pitchFamily="2" charset="0"/>
              </a:rPr>
              <a:t>,</a:t>
            </a:r>
            <a:r>
              <a:rPr lang="en-US" sz="3200" b="1" dirty="0" err="1">
                <a:solidFill>
                  <a:srgbClr val="000000"/>
                </a:solidFill>
                <a:latin typeface="Courier" pitchFamily="2" charset="0"/>
              </a:rPr>
              <a:t>cols</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t>
            </a:r>
            <a:r>
              <a:rPr lang="en-US" sz="3200" b="1" dirty="0">
                <a:solidFill>
                  <a:srgbClr val="008800"/>
                </a:solidFill>
                <a:latin typeface="Courier" pitchFamily="2" charset="0"/>
              </a:rPr>
              <a:t>'The corner elements of this array are:')</a:t>
            </a:r>
            <a:r>
              <a:rPr lang="en-US" sz="3200" b="1" dirty="0">
                <a:solidFill>
                  <a:srgbClr val="000000"/>
                </a:solidFill>
                <a:latin typeface="Courier" pitchFamily="2" charset="0"/>
              </a:rPr>
              <a:t> </a:t>
            </a:r>
            <a:r>
              <a:rPr lang="en-US" sz="3200" b="1" dirty="0">
                <a:solidFill>
                  <a:srgbClr val="000088"/>
                </a:solidFill>
                <a:latin typeface="Courier" pitchFamily="2" charset="0"/>
              </a:rPr>
              <a:t>print</a:t>
            </a:r>
            <a:r>
              <a:rPr lang="en-US" sz="3200" b="1" dirty="0">
                <a:solidFill>
                  <a:srgbClr val="000000"/>
                </a:solidFill>
                <a:latin typeface="Courier" pitchFamily="2" charset="0"/>
              </a:rPr>
              <a:t>(y)</a:t>
            </a:r>
          </a:p>
          <a:p>
            <a:r>
              <a:rPr lang="en-US" sz="3200" b="1" dirty="0">
                <a:latin typeface="Papyrus" panose="020B0602040200020303" pitchFamily="34" charset="77"/>
              </a:rPr>
              <a:t>Our array is: </a:t>
            </a:r>
          </a:p>
          <a:p>
            <a:r>
              <a:rPr lang="en-US" sz="3200" b="1" dirty="0">
                <a:latin typeface="Courier" pitchFamily="2" charset="0"/>
              </a:rPr>
              <a:t>[[ 0 1 2] </a:t>
            </a:r>
          </a:p>
          <a:p>
            <a:r>
              <a:rPr lang="en-US" sz="3200" b="1" dirty="0">
                <a:latin typeface="Courier" pitchFamily="2" charset="0"/>
              </a:rPr>
              <a:t>[ 3 4 5] </a:t>
            </a:r>
          </a:p>
          <a:p>
            <a:r>
              <a:rPr lang="en-US" sz="3200" b="1" dirty="0">
                <a:latin typeface="Courier" pitchFamily="2" charset="0"/>
              </a:rPr>
              <a:t>[ 6 7 8] </a:t>
            </a:r>
          </a:p>
          <a:p>
            <a:r>
              <a:rPr lang="en-US" sz="3200" b="1" dirty="0">
                <a:latin typeface="Courier" pitchFamily="2" charset="0"/>
              </a:rPr>
              <a:t>[ 9 10 11]] </a:t>
            </a:r>
          </a:p>
          <a:p>
            <a:r>
              <a:rPr lang="en-US" sz="3200" b="1" dirty="0">
                <a:latin typeface="Papyrus" panose="020B0602040200020303" pitchFamily="34" charset="77"/>
              </a:rPr>
              <a:t>The corner elements of this array are: </a:t>
            </a:r>
          </a:p>
          <a:p>
            <a:r>
              <a:rPr lang="en-US" sz="3200" b="1" dirty="0">
                <a:latin typeface="Courier" pitchFamily="2" charset="0"/>
              </a:rPr>
              <a:t>[[ 0 2] </a:t>
            </a:r>
          </a:p>
          <a:p>
            <a:r>
              <a:rPr lang="en-US" sz="3200" b="1" dirty="0">
                <a:latin typeface="Courier" pitchFamily="2" charset="0"/>
              </a:rPr>
              <a:t>[ 9 11]]</a:t>
            </a:r>
            <a:endParaRPr lang="en-US" sz="3200" b="1" dirty="0"/>
          </a:p>
          <a:p>
            <a:r>
              <a:rPr lang="en-US" sz="3200" b="1" dirty="0">
                <a:latin typeface="Courier" pitchFamily="2" charset="0"/>
              </a:rPr>
              <a:t> </a:t>
            </a:r>
          </a:p>
        </p:txBody>
      </p:sp>
      <p:sp>
        <p:nvSpPr>
          <p:cNvPr id="5" name="TextBox 4">
            <a:extLst>
              <a:ext uri="{FF2B5EF4-FFF2-40B4-BE49-F238E27FC236}">
                <a16:creationId xmlns:a16="http://schemas.microsoft.com/office/drawing/2014/main" id="{494C3D9F-C11A-3168-AD38-F1FD3ECFF10D}"/>
              </a:ext>
            </a:extLst>
          </p:cNvPr>
          <p:cNvSpPr txBox="1"/>
          <p:nvPr/>
        </p:nvSpPr>
        <p:spPr>
          <a:xfrm>
            <a:off x="4954138" y="5780782"/>
            <a:ext cx="7598390" cy="1077218"/>
          </a:xfrm>
          <a:prstGeom prst="rect">
            <a:avLst/>
          </a:prstGeom>
          <a:noFill/>
        </p:spPr>
        <p:txBody>
          <a:bodyPr wrap="square">
            <a:spAutoFit/>
          </a:bodyPr>
          <a:lstStyle/>
          <a:p>
            <a:r>
              <a:rPr lang="en-US" sz="3200" b="1" dirty="0">
                <a:latin typeface="Papyrus" panose="020B0602040200020303" pitchFamily="34" charset="77"/>
              </a:rPr>
              <a:t>The resultant selection is an </a:t>
            </a:r>
            <a:r>
              <a:rPr lang="en-US" sz="3200" b="1" dirty="0" err="1">
                <a:latin typeface="Papyrus" panose="020B0602040200020303" pitchFamily="34" charset="77"/>
              </a:rPr>
              <a:t>ndarray</a:t>
            </a:r>
            <a:r>
              <a:rPr lang="en-US" sz="3200" b="1" dirty="0">
                <a:latin typeface="Papyrus" panose="020B0602040200020303" pitchFamily="34" charset="77"/>
              </a:rPr>
              <a:t> object containing corner elements.</a:t>
            </a:r>
            <a:endParaRPr lang="en-US" sz="3200" dirty="0">
              <a:latin typeface="Papyrus" panose="020B0602040200020303" pitchFamily="34" charset="77"/>
            </a:endParaRPr>
          </a:p>
        </p:txBody>
      </p:sp>
      <p:cxnSp>
        <p:nvCxnSpPr>
          <p:cNvPr id="7" name="Straight Arrow Connector 6">
            <a:extLst>
              <a:ext uri="{FF2B5EF4-FFF2-40B4-BE49-F238E27FC236}">
                <a16:creationId xmlns:a16="http://schemas.microsoft.com/office/drawing/2014/main" id="{C738BAB5-3841-D4E4-65CE-B5B76C00A185}"/>
              </a:ext>
            </a:extLst>
          </p:cNvPr>
          <p:cNvCxnSpPr>
            <a:cxnSpLocks/>
          </p:cNvCxnSpPr>
          <p:nvPr/>
        </p:nvCxnSpPr>
        <p:spPr>
          <a:xfrm flipH="1">
            <a:off x="2579427" y="5964072"/>
            <a:ext cx="23474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305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FCDB66-3B06-2249-9E91-2B751C7641A8}"/>
              </a:ext>
            </a:extLst>
          </p:cNvPr>
          <p:cNvSpPr/>
          <p:nvPr/>
        </p:nvSpPr>
        <p:spPr>
          <a:xfrm>
            <a:off x="0" y="653141"/>
            <a:ext cx="12192000" cy="5016758"/>
          </a:xfrm>
          <a:prstGeom prst="rect">
            <a:avLst/>
          </a:prstGeom>
        </p:spPr>
        <p:txBody>
          <a:bodyPr wrap="square">
            <a:spAutoFit/>
          </a:bodyPr>
          <a:lstStyle/>
          <a:p>
            <a:pPr algn="ctr"/>
            <a:r>
              <a:rPr lang="en-US" sz="3200" b="1" dirty="0">
                <a:solidFill>
                  <a:srgbClr val="000000"/>
                </a:solidFill>
                <a:latin typeface="Papyrus" panose="020B0602040200020303" pitchFamily="34" charset="77"/>
              </a:rPr>
              <a:t>Advanced and basic indexing can be combined by using one slice (</a:t>
            </a:r>
            <a:r>
              <a:rPr lang="en-US" sz="3200" b="1" dirty="0">
                <a:solidFill>
                  <a:srgbClr val="000000"/>
                </a:solidFill>
                <a:latin typeface="Courier New" panose="02070309020205020404" pitchFamily="49" charset="0"/>
                <a:cs typeface="Courier New" panose="02070309020205020404" pitchFamily="49" charset="0"/>
              </a:rPr>
              <a:t>:</a:t>
            </a:r>
            <a:r>
              <a:rPr lang="en-US" sz="3200" b="1" dirty="0">
                <a:solidFill>
                  <a:srgbClr val="000000"/>
                </a:solidFill>
                <a:latin typeface="Papyrus" panose="020B0602040200020303" pitchFamily="34" charset="77"/>
              </a:rPr>
              <a:t>) or ellipsis (</a:t>
            </a:r>
            <a:r>
              <a:rPr lang="en-US" sz="3200" b="1" dirty="0">
                <a:solidFill>
                  <a:srgbClr val="000000"/>
                </a:solidFill>
                <a:latin typeface="Courier New" panose="02070309020205020404" pitchFamily="49" charset="0"/>
                <a:cs typeface="Courier New" panose="02070309020205020404" pitchFamily="49" charset="0"/>
              </a:rPr>
              <a:t>…</a:t>
            </a:r>
            <a:r>
              <a:rPr lang="en-US" sz="3200" b="1" dirty="0">
                <a:solidFill>
                  <a:srgbClr val="000000"/>
                </a:solidFill>
                <a:latin typeface="Papyrus" panose="020B0602040200020303" pitchFamily="34" charset="77"/>
              </a:rPr>
              <a:t>) with an index array. </a:t>
            </a:r>
          </a:p>
          <a:p>
            <a:pPr algn="ctr"/>
            <a:endParaRPr lang="en-US" sz="3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The following example uses slice for row and advanced index for column. </a:t>
            </a:r>
          </a:p>
          <a:p>
            <a:pPr algn="ctr"/>
            <a:endParaRPr lang="en-US" sz="3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The result is the same when slice is used for both. </a:t>
            </a:r>
          </a:p>
          <a:p>
            <a:pPr algn="ctr"/>
            <a:endParaRPr lang="en-US" sz="3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But advanced index results in copy and may have different memory layout.</a:t>
            </a:r>
            <a:endParaRPr lang="en-US" sz="3200" b="1" dirty="0">
              <a:latin typeface="Papyrus" panose="020B0602040200020303" pitchFamily="34" charset="77"/>
            </a:endParaRPr>
          </a:p>
        </p:txBody>
      </p:sp>
    </p:spTree>
    <p:extLst>
      <p:ext uri="{BB962C8B-B14F-4D97-AF65-F5344CB8AC3E}">
        <p14:creationId xmlns:p14="http://schemas.microsoft.com/office/powerpoint/2010/main" val="2439811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4441AF-9DC5-BD4F-AC52-2A3D6C4F52B6}"/>
              </a:ext>
            </a:extLst>
          </p:cNvPr>
          <p:cNvSpPr/>
          <p:nvPr/>
        </p:nvSpPr>
        <p:spPr>
          <a:xfrm>
            <a:off x="0" y="313896"/>
            <a:ext cx="12192000" cy="5509200"/>
          </a:xfrm>
          <a:prstGeom prst="rect">
            <a:avLst/>
          </a:prstGeom>
        </p:spPr>
        <p:txBody>
          <a:bodyPr wrap="square">
            <a:spAutoFit/>
          </a:bodyPr>
          <a:lstStyle/>
          <a:p>
            <a:pPr algn="ctr"/>
            <a:r>
              <a:rPr lang="en-US" sz="3200" b="1" dirty="0">
                <a:latin typeface="Papyrus" panose="020B0602040200020303" pitchFamily="34" charset="77"/>
              </a:rPr>
              <a:t>Example 3</a:t>
            </a:r>
            <a:endParaRPr lang="en-US" sz="1200" b="1" dirty="0">
              <a:latin typeface="Papyrus" panose="020B0602040200020303" pitchFamily="34" charset="77"/>
            </a:endParaRPr>
          </a:p>
          <a:p>
            <a:r>
              <a:rPr lang="en-US" sz="2400" b="1" dirty="0">
                <a:solidFill>
                  <a:srgbClr val="000088"/>
                </a:solidFill>
                <a:latin typeface="Courier" pitchFamily="2" charset="0"/>
              </a:rPr>
              <a:t>import</a:t>
            </a:r>
            <a:r>
              <a:rPr lang="en-US" sz="2400" b="1" dirty="0">
                <a:solidFill>
                  <a:srgbClr val="000000"/>
                </a:solidFill>
                <a:latin typeface="Courier" pitchFamily="2" charset="0"/>
              </a:rPr>
              <a:t> </a:t>
            </a:r>
            <a:r>
              <a:rPr lang="en-US" sz="2400" b="1" dirty="0" err="1">
                <a:solidFill>
                  <a:srgbClr val="000000"/>
                </a:solidFill>
                <a:latin typeface="Courier" pitchFamily="2" charset="0"/>
              </a:rPr>
              <a:t>numpy</a:t>
            </a:r>
            <a:r>
              <a:rPr lang="en-US" sz="2400" b="1" dirty="0">
                <a:solidFill>
                  <a:srgbClr val="000000"/>
                </a:solidFill>
                <a:latin typeface="Courier" pitchFamily="2" charset="0"/>
              </a:rPr>
              <a:t> </a:t>
            </a:r>
            <a:r>
              <a:rPr lang="en-US" sz="2400" b="1" dirty="0">
                <a:solidFill>
                  <a:srgbClr val="000088"/>
                </a:solidFill>
                <a:latin typeface="Courier" pitchFamily="2" charset="0"/>
              </a:rPr>
              <a:t>as</a:t>
            </a:r>
            <a:r>
              <a:rPr lang="en-US" sz="2400" b="1" dirty="0">
                <a:solidFill>
                  <a:srgbClr val="000000"/>
                </a:solidFill>
                <a:latin typeface="Courier" pitchFamily="2" charset="0"/>
              </a:rPr>
              <a:t> np </a:t>
            </a:r>
          </a:p>
          <a:p>
            <a:r>
              <a:rPr lang="en-US" sz="2400" b="1" dirty="0">
                <a:solidFill>
                  <a:srgbClr val="000000"/>
                </a:solidFill>
                <a:latin typeface="Courier" pitchFamily="2" charset="0"/>
              </a:rPr>
              <a:t>x </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err="1">
                <a:solidFill>
                  <a:srgbClr val="000000"/>
                </a:solidFill>
                <a:latin typeface="Courier" pitchFamily="2" charset="0"/>
              </a:rPr>
              <a:t>np</a:t>
            </a:r>
            <a:r>
              <a:rPr lang="en-US" sz="2400" b="1" dirty="0" err="1">
                <a:solidFill>
                  <a:srgbClr val="666600"/>
                </a:solidFill>
                <a:latin typeface="Courier" pitchFamily="2" charset="0"/>
              </a:rPr>
              <a:t>.</a:t>
            </a:r>
            <a:r>
              <a:rPr lang="en-US" sz="2400" b="1" dirty="0" err="1">
                <a:solidFill>
                  <a:srgbClr val="000000"/>
                </a:solidFill>
                <a:latin typeface="Courier" pitchFamily="2" charset="0"/>
              </a:rPr>
              <a:t>array</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0</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2</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3</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4</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5</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6</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7</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8</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9</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10</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11</a:t>
            </a:r>
            <a:r>
              <a:rPr lang="en-US" sz="2400" b="1" dirty="0">
                <a:solidFill>
                  <a:srgbClr val="666600"/>
                </a:solidFill>
                <a:latin typeface="Courier" pitchFamily="2" charset="0"/>
              </a:rPr>
              <a:t>]])</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'Our array is:')</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(x)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'\n')</a:t>
            </a:r>
            <a:r>
              <a:rPr lang="en-US" sz="2400" b="1" dirty="0">
                <a:solidFill>
                  <a:srgbClr val="000000"/>
                </a:solidFill>
                <a:latin typeface="Courier" pitchFamily="2" charset="0"/>
              </a:rPr>
              <a:t> </a:t>
            </a:r>
          </a:p>
          <a:p>
            <a:r>
              <a:rPr lang="en-US" sz="2400" b="1" dirty="0">
                <a:solidFill>
                  <a:srgbClr val="880000"/>
                </a:solidFill>
                <a:latin typeface="Courier" pitchFamily="2" charset="0"/>
              </a:rPr>
              <a:t># slicing </a:t>
            </a:r>
          </a:p>
          <a:p>
            <a:r>
              <a:rPr lang="en-US" sz="2400" b="1" dirty="0">
                <a:solidFill>
                  <a:srgbClr val="000000"/>
                </a:solidFill>
                <a:latin typeface="Courier" pitchFamily="2" charset="0"/>
              </a:rPr>
              <a:t>z </a:t>
            </a:r>
            <a:r>
              <a:rPr lang="en-US" sz="2400" b="1" dirty="0">
                <a:solidFill>
                  <a:srgbClr val="666600"/>
                </a:solidFill>
                <a:latin typeface="Courier" pitchFamily="2" charset="0"/>
              </a:rPr>
              <a:t>=</a:t>
            </a:r>
            <a:r>
              <a:rPr lang="en-US" sz="2400" b="1" dirty="0">
                <a:solidFill>
                  <a:srgbClr val="000000"/>
                </a:solidFill>
                <a:latin typeface="Courier" pitchFamily="2" charset="0"/>
              </a:rPr>
              <a:t> x</a:t>
            </a:r>
            <a:r>
              <a:rPr lang="en-US" sz="2400" b="1" dirty="0">
                <a:solidFill>
                  <a:srgbClr val="666600"/>
                </a:solidFill>
                <a:latin typeface="Courier" pitchFamily="2" charset="0"/>
              </a:rPr>
              <a:t>[</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6666"/>
                </a:solidFill>
                <a:latin typeface="Courier" pitchFamily="2" charset="0"/>
              </a:rPr>
              <a:t>4</a:t>
            </a:r>
            <a:r>
              <a:rPr lang="en-US" sz="2400" b="1" dirty="0">
                <a:solidFill>
                  <a:srgbClr val="666600"/>
                </a:solidFill>
                <a:latin typeface="Courier" pitchFamily="2" charset="0"/>
              </a:rPr>
              <a:t>,</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6666"/>
                </a:solidFill>
                <a:latin typeface="Courier" pitchFamily="2" charset="0"/>
              </a:rPr>
              <a:t>3</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'After slicing, our array becomes:')</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(z)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'\n')</a:t>
            </a:r>
            <a:r>
              <a:rPr lang="en-US" sz="2400" b="1" dirty="0">
                <a:solidFill>
                  <a:srgbClr val="000000"/>
                </a:solidFill>
                <a:latin typeface="Courier" pitchFamily="2" charset="0"/>
              </a:rPr>
              <a:t> </a:t>
            </a:r>
          </a:p>
          <a:p>
            <a:r>
              <a:rPr lang="en-US" sz="2400" b="1" dirty="0">
                <a:solidFill>
                  <a:srgbClr val="880000"/>
                </a:solidFill>
                <a:latin typeface="Courier" pitchFamily="2" charset="0"/>
              </a:rPr>
              <a:t># using advanced index for column </a:t>
            </a:r>
          </a:p>
          <a:p>
            <a:r>
              <a:rPr lang="en-US" sz="2400" b="1" dirty="0">
                <a:solidFill>
                  <a:srgbClr val="000000"/>
                </a:solidFill>
                <a:latin typeface="Courier" pitchFamily="2" charset="0"/>
              </a:rPr>
              <a:t>y </a:t>
            </a:r>
            <a:r>
              <a:rPr lang="en-US" sz="2400" b="1" dirty="0">
                <a:solidFill>
                  <a:srgbClr val="666600"/>
                </a:solidFill>
                <a:latin typeface="Courier" pitchFamily="2" charset="0"/>
              </a:rPr>
              <a:t>=</a:t>
            </a:r>
            <a:r>
              <a:rPr lang="en-US" sz="2400" b="1" dirty="0">
                <a:solidFill>
                  <a:srgbClr val="000000"/>
                </a:solidFill>
                <a:latin typeface="Courier" pitchFamily="2" charset="0"/>
              </a:rPr>
              <a:t> x</a:t>
            </a:r>
            <a:r>
              <a:rPr lang="en-US" sz="2400" b="1" dirty="0">
                <a:solidFill>
                  <a:srgbClr val="666600"/>
                </a:solidFill>
                <a:latin typeface="Courier" pitchFamily="2" charset="0"/>
              </a:rPr>
              <a:t>[</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6666"/>
                </a:solidFill>
                <a:latin typeface="Courier" pitchFamily="2" charset="0"/>
              </a:rPr>
              <a:t>4</a:t>
            </a:r>
            <a:r>
              <a:rPr lang="en-US" sz="2400" b="1" dirty="0">
                <a:solidFill>
                  <a:srgbClr val="666600"/>
                </a:solidFill>
                <a:latin typeface="Courier" pitchFamily="2" charset="0"/>
              </a:rPr>
              <a:t>,[</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6666"/>
                </a:solidFill>
                <a:latin typeface="Courier" pitchFamily="2" charset="0"/>
              </a:rPr>
              <a:t>2</a:t>
            </a:r>
            <a:r>
              <a:rPr lang="en-US" sz="2400" b="1" dirty="0">
                <a:solidFill>
                  <a:srgbClr val="666600"/>
                </a:solidFill>
                <a:latin typeface="Courier" pitchFamily="2" charset="0"/>
              </a:rPr>
              <a:t>]]</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'Slicing using advanced index for column:')</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(y)</a:t>
            </a:r>
            <a:endParaRPr lang="en-US" sz="2400" b="1" dirty="0">
              <a:latin typeface="Courier" pitchFamily="2" charset="0"/>
            </a:endParaRPr>
          </a:p>
        </p:txBody>
      </p:sp>
    </p:spTree>
    <p:extLst>
      <p:ext uri="{BB962C8B-B14F-4D97-AF65-F5344CB8AC3E}">
        <p14:creationId xmlns:p14="http://schemas.microsoft.com/office/powerpoint/2010/main" val="3512509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CC6B78-15FA-0645-847A-0D4CD8EC7458}"/>
              </a:ext>
            </a:extLst>
          </p:cNvPr>
          <p:cNvSpPr/>
          <p:nvPr/>
        </p:nvSpPr>
        <p:spPr>
          <a:xfrm>
            <a:off x="0" y="0"/>
            <a:ext cx="12192000" cy="6494085"/>
          </a:xfrm>
          <a:prstGeom prst="rect">
            <a:avLst/>
          </a:prstGeom>
        </p:spPr>
        <p:txBody>
          <a:bodyPr wrap="square">
            <a:spAutoFit/>
          </a:bodyPr>
          <a:lstStyle/>
          <a:p>
            <a:r>
              <a:rPr lang="en-US" sz="3200" b="1" dirty="0">
                <a:latin typeface="Papyrus" panose="020B0602040200020303" pitchFamily="34" charset="77"/>
              </a:rPr>
              <a:t>Our array is: </a:t>
            </a:r>
          </a:p>
          <a:p>
            <a:r>
              <a:rPr lang="en-US" sz="3200" b="1" dirty="0">
                <a:latin typeface="Courier" pitchFamily="2" charset="0"/>
              </a:rPr>
              <a:t>[[ 0 1 2] </a:t>
            </a:r>
          </a:p>
          <a:p>
            <a:r>
              <a:rPr lang="en-US" sz="3200" b="1" dirty="0">
                <a:latin typeface="Courier" pitchFamily="2" charset="0"/>
              </a:rPr>
              <a:t>[ 3 4 5] </a:t>
            </a:r>
          </a:p>
          <a:p>
            <a:r>
              <a:rPr lang="en-US" sz="3200" b="1" dirty="0">
                <a:latin typeface="Courier" pitchFamily="2" charset="0"/>
              </a:rPr>
              <a:t>[ 6 7 8] </a:t>
            </a:r>
          </a:p>
          <a:p>
            <a:r>
              <a:rPr lang="en-US" sz="3200" b="1" dirty="0">
                <a:latin typeface="Courier" pitchFamily="2" charset="0"/>
              </a:rPr>
              <a:t>[ 9 10 11]] </a:t>
            </a:r>
          </a:p>
          <a:p>
            <a:r>
              <a:rPr lang="en-US" sz="3200" b="1" dirty="0">
                <a:latin typeface="Papyrus" panose="020B0602040200020303" pitchFamily="34" charset="77"/>
              </a:rPr>
              <a:t>After slicing, our array becomes: </a:t>
            </a:r>
          </a:p>
          <a:p>
            <a:r>
              <a:rPr lang="en-US" sz="3200" b="1" dirty="0">
                <a:solidFill>
                  <a:srgbClr val="FF0000"/>
                </a:solidFill>
                <a:latin typeface="Courier" pitchFamily="2" charset="0"/>
              </a:rPr>
              <a:t>[[ 4 5] </a:t>
            </a:r>
          </a:p>
          <a:p>
            <a:r>
              <a:rPr lang="en-US" sz="3200" b="1" dirty="0">
                <a:solidFill>
                  <a:srgbClr val="FF0000"/>
                </a:solidFill>
                <a:latin typeface="Courier" pitchFamily="2" charset="0"/>
              </a:rPr>
              <a:t>[ 7 8]</a:t>
            </a:r>
          </a:p>
          <a:p>
            <a:r>
              <a:rPr lang="en-US" sz="3200" b="1" dirty="0">
                <a:solidFill>
                  <a:srgbClr val="FF0000"/>
                </a:solidFill>
                <a:latin typeface="Courier" pitchFamily="2" charset="0"/>
              </a:rPr>
              <a:t>[10 11]]</a:t>
            </a:r>
          </a:p>
          <a:p>
            <a:r>
              <a:rPr lang="en-US" sz="3200" b="1" dirty="0">
                <a:latin typeface="Papyrus" panose="020B0602040200020303" pitchFamily="34" charset="77"/>
              </a:rPr>
              <a:t>Slicing using advanced index for column: </a:t>
            </a:r>
          </a:p>
          <a:p>
            <a:r>
              <a:rPr lang="en-US" sz="3200" b="1" dirty="0">
                <a:solidFill>
                  <a:srgbClr val="FF0000"/>
                </a:solidFill>
                <a:latin typeface="Courier" pitchFamily="2" charset="0"/>
              </a:rPr>
              <a:t>[[ 4 5] </a:t>
            </a:r>
          </a:p>
          <a:p>
            <a:r>
              <a:rPr lang="en-US" sz="3200" b="1" dirty="0">
                <a:solidFill>
                  <a:srgbClr val="FF0000"/>
                </a:solidFill>
                <a:latin typeface="Courier" pitchFamily="2" charset="0"/>
              </a:rPr>
              <a:t>[ 7 8] </a:t>
            </a:r>
          </a:p>
          <a:p>
            <a:r>
              <a:rPr lang="en-US" sz="3200" b="1" dirty="0">
                <a:solidFill>
                  <a:srgbClr val="FF0000"/>
                </a:solidFill>
                <a:latin typeface="Courier" pitchFamily="2" charset="0"/>
              </a:rPr>
              <a:t>[10 11]]</a:t>
            </a:r>
            <a:r>
              <a:rPr lang="en-US" sz="3200" b="1" dirty="0">
                <a:latin typeface="Courier" pitchFamily="2" charset="0"/>
              </a:rPr>
              <a:t> </a:t>
            </a:r>
          </a:p>
        </p:txBody>
      </p:sp>
    </p:spTree>
    <p:extLst>
      <p:ext uri="{BB962C8B-B14F-4D97-AF65-F5344CB8AC3E}">
        <p14:creationId xmlns:p14="http://schemas.microsoft.com/office/powerpoint/2010/main" val="389786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E35A6B-499C-7E4E-A5E1-4E60935532F6}"/>
              </a:ext>
            </a:extLst>
          </p:cNvPr>
          <p:cNvSpPr/>
          <p:nvPr/>
        </p:nvSpPr>
        <p:spPr>
          <a:xfrm>
            <a:off x="0" y="196772"/>
            <a:ext cx="12192000" cy="6432530"/>
          </a:xfrm>
          <a:prstGeom prst="rect">
            <a:avLst/>
          </a:prstGeom>
        </p:spPr>
        <p:txBody>
          <a:bodyPr wrap="square">
            <a:spAutoFit/>
          </a:bodyPr>
          <a:lstStyle/>
          <a:p>
            <a:pPr algn="ctr"/>
            <a:r>
              <a:rPr lang="en-US" sz="3200" b="1" dirty="0">
                <a:latin typeface="Papyrus" panose="020B0602040200020303" pitchFamily="34" charset="77"/>
              </a:rPr>
              <a:t>Example 1</a:t>
            </a:r>
          </a:p>
          <a:p>
            <a:pPr algn="just"/>
            <a:endParaRPr lang="en-US" sz="1200" b="1" dirty="0">
              <a:solidFill>
                <a:srgbClr val="000088"/>
              </a:solidFill>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endParaRPr lang="en-US" sz="3200" b="1" dirty="0">
              <a:solidFill>
                <a:srgbClr val="000000"/>
              </a:solidFill>
              <a:latin typeface="Courier" pitchFamily="2" charset="0"/>
            </a:endParaRP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endParaRPr lang="en-US" sz="1200" b="1" dirty="0">
              <a:latin typeface="Courier" pitchFamily="2" charset="0"/>
            </a:endParaRPr>
          </a:p>
          <a:p>
            <a:r>
              <a:rPr lang="en-US" sz="3200" b="1" dirty="0">
                <a:latin typeface="Courier" pitchFamily="2" charset="0"/>
              </a:rPr>
              <a:t>[0 1 2 3 4]</a:t>
            </a:r>
          </a:p>
          <a:p>
            <a:endParaRPr lang="en-US" sz="1200" b="1" dirty="0"/>
          </a:p>
          <a:p>
            <a:pPr algn="ctr"/>
            <a:r>
              <a:rPr lang="en-US" sz="3200" b="1" dirty="0">
                <a:latin typeface="Papyrus" panose="020B0602040200020303" pitchFamily="34" charset="77"/>
              </a:rPr>
              <a:t>Example 2</a:t>
            </a:r>
          </a:p>
          <a:p>
            <a:endParaRPr lang="en-US" sz="1200" b="1" dirty="0"/>
          </a:p>
          <a:p>
            <a:r>
              <a:rPr lang="en-US" sz="3200" b="1" dirty="0">
                <a:latin typeface="Courier" pitchFamily="2" charset="0"/>
              </a:rPr>
              <a:t>import </a:t>
            </a:r>
            <a:r>
              <a:rPr lang="en-US" sz="3200" b="1" dirty="0" err="1">
                <a:latin typeface="Courier" pitchFamily="2" charset="0"/>
              </a:rPr>
              <a:t>numpy</a:t>
            </a:r>
            <a:r>
              <a:rPr lang="en-US" sz="3200" b="1" dirty="0">
                <a:latin typeface="Courier" pitchFamily="2" charset="0"/>
              </a:rPr>
              <a:t> as np </a:t>
            </a:r>
          </a:p>
          <a:p>
            <a:r>
              <a:rPr lang="en-US" sz="3200" b="1" dirty="0">
                <a:latin typeface="Courier" pitchFamily="2" charset="0"/>
              </a:rPr>
              <a:t># </a:t>
            </a:r>
            <a:r>
              <a:rPr lang="en-US" sz="3200" b="1" dirty="0" err="1">
                <a:latin typeface="Courier" pitchFamily="2" charset="0"/>
              </a:rPr>
              <a:t>dtype</a:t>
            </a:r>
            <a:r>
              <a:rPr lang="en-US" sz="3200" b="1" dirty="0">
                <a:latin typeface="Courier" pitchFamily="2" charset="0"/>
              </a:rPr>
              <a:t> set </a:t>
            </a:r>
          </a:p>
          <a:p>
            <a:r>
              <a:rPr lang="en-US" sz="3200" b="1" dirty="0">
                <a:latin typeface="Courier" pitchFamily="2" charset="0"/>
              </a:rPr>
              <a:t>x = </a:t>
            </a:r>
            <a:r>
              <a:rPr lang="en-US" sz="3200" b="1" dirty="0" err="1">
                <a:latin typeface="Courier" pitchFamily="2" charset="0"/>
              </a:rPr>
              <a:t>np.arange</a:t>
            </a:r>
            <a:r>
              <a:rPr lang="en-US" sz="3200" b="1" dirty="0">
                <a:latin typeface="Courier" pitchFamily="2" charset="0"/>
              </a:rPr>
              <a:t>(5, </a:t>
            </a:r>
            <a:r>
              <a:rPr lang="en-US" sz="3200" b="1" dirty="0" err="1">
                <a:latin typeface="Courier" pitchFamily="2" charset="0"/>
              </a:rPr>
              <a:t>dtype</a:t>
            </a:r>
            <a:r>
              <a:rPr lang="en-US" sz="3200" b="1" dirty="0">
                <a:latin typeface="Courier" pitchFamily="2" charset="0"/>
              </a:rPr>
              <a:t> = float) </a:t>
            </a:r>
          </a:p>
          <a:p>
            <a:r>
              <a:rPr lang="en-US" sz="3200" b="1" dirty="0">
                <a:latin typeface="Courier" pitchFamily="2" charset="0"/>
              </a:rPr>
              <a:t>print(x)</a:t>
            </a:r>
          </a:p>
          <a:p>
            <a:endParaRPr lang="en-US" sz="1200" b="1" dirty="0">
              <a:latin typeface="Courier" pitchFamily="2" charset="0"/>
            </a:endParaRPr>
          </a:p>
          <a:p>
            <a:r>
              <a:rPr lang="en-US" sz="3200" b="1" dirty="0">
                <a:latin typeface="Courier" pitchFamily="2" charset="0"/>
              </a:rPr>
              <a:t>[0. 1. 2. 3. 4.] </a:t>
            </a:r>
          </a:p>
        </p:txBody>
      </p:sp>
    </p:spTree>
    <p:extLst>
      <p:ext uri="{BB962C8B-B14F-4D97-AF65-F5344CB8AC3E}">
        <p14:creationId xmlns:p14="http://schemas.microsoft.com/office/powerpoint/2010/main" val="258901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D42C81-87D0-8E46-B593-4FEF9BBC8A80}"/>
              </a:ext>
            </a:extLst>
          </p:cNvPr>
          <p:cNvSpPr/>
          <p:nvPr/>
        </p:nvSpPr>
        <p:spPr>
          <a:xfrm>
            <a:off x="0" y="771895"/>
            <a:ext cx="12192000" cy="2554545"/>
          </a:xfrm>
          <a:prstGeom prst="rect">
            <a:avLst/>
          </a:prstGeom>
        </p:spPr>
        <p:txBody>
          <a:bodyPr wrap="square">
            <a:spAutoFit/>
          </a:bodyPr>
          <a:lstStyle/>
          <a:p>
            <a:pPr algn="ctr"/>
            <a:r>
              <a:rPr lang="en-US" sz="3200" b="1" dirty="0">
                <a:latin typeface="Papyrus" panose="020B0602040200020303" pitchFamily="34" charset="77"/>
              </a:rPr>
              <a:t>Boolean Array Indexing</a:t>
            </a:r>
          </a:p>
          <a:p>
            <a:pPr algn="ctr"/>
            <a:endParaRPr lang="en-US" sz="3200" b="1" dirty="0">
              <a:latin typeface="Papyrus" panose="020B0602040200020303" pitchFamily="34" charset="77"/>
            </a:endParaRPr>
          </a:p>
          <a:p>
            <a:pPr algn="ctr"/>
            <a:r>
              <a:rPr lang="en-US" sz="3200" b="1" dirty="0">
                <a:solidFill>
                  <a:srgbClr val="000000"/>
                </a:solidFill>
                <a:latin typeface="Papyrus" panose="020B0602040200020303" pitchFamily="34" charset="77"/>
              </a:rPr>
              <a:t>This type of advanced indexing is used when the resultant object is meant to be the result of Boolean operations, such as comparison operators.</a:t>
            </a:r>
            <a:endParaRPr lang="en-US" sz="3200" b="1" i="0" dirty="0">
              <a:solidFill>
                <a:srgbClr val="000000"/>
              </a:solidFill>
              <a:effectLst/>
              <a:latin typeface="Papyrus" panose="020B0602040200020303" pitchFamily="34" charset="77"/>
            </a:endParaRPr>
          </a:p>
        </p:txBody>
      </p:sp>
    </p:spTree>
    <p:extLst>
      <p:ext uri="{BB962C8B-B14F-4D97-AF65-F5344CB8AC3E}">
        <p14:creationId xmlns:p14="http://schemas.microsoft.com/office/powerpoint/2010/main" val="3310632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3CF31D-AF13-174F-BAFD-3E5B03CAADB3}"/>
              </a:ext>
            </a:extLst>
          </p:cNvPr>
          <p:cNvSpPr/>
          <p:nvPr/>
        </p:nvSpPr>
        <p:spPr>
          <a:xfrm>
            <a:off x="0" y="62265"/>
            <a:ext cx="12192000" cy="7109639"/>
          </a:xfrm>
          <a:prstGeom prst="rect">
            <a:avLst/>
          </a:prstGeom>
        </p:spPr>
        <p:txBody>
          <a:bodyPr wrap="square">
            <a:spAutoFit/>
          </a:bodyPr>
          <a:lstStyle/>
          <a:p>
            <a:pPr algn="ctr"/>
            <a:r>
              <a:rPr lang="en-US" sz="3200" b="1" dirty="0">
                <a:latin typeface="Papyrus" panose="020B0602040200020303" pitchFamily="34" charset="77"/>
              </a:rPr>
              <a:t>Example 1</a:t>
            </a:r>
          </a:p>
          <a:p>
            <a:pPr algn="ctr"/>
            <a:r>
              <a:rPr lang="en-US" sz="3200" b="1" dirty="0">
                <a:solidFill>
                  <a:srgbClr val="000000"/>
                </a:solidFill>
                <a:latin typeface="Papyrus" panose="020B0602040200020303" pitchFamily="34" charset="77"/>
              </a:rPr>
              <a:t>In this example, items greater than 5 are returned as a result of Boolean indexing.</a:t>
            </a:r>
          </a:p>
          <a:p>
            <a:r>
              <a:rPr lang="en-US" sz="2400" b="1" dirty="0">
                <a:solidFill>
                  <a:srgbClr val="000088"/>
                </a:solidFill>
                <a:latin typeface="Courier" pitchFamily="2" charset="0"/>
              </a:rPr>
              <a:t>import</a:t>
            </a:r>
            <a:r>
              <a:rPr lang="en-US" sz="2400" b="1" dirty="0">
                <a:solidFill>
                  <a:srgbClr val="000000"/>
                </a:solidFill>
                <a:latin typeface="Courier" pitchFamily="2" charset="0"/>
              </a:rPr>
              <a:t> </a:t>
            </a:r>
            <a:r>
              <a:rPr lang="en-US" sz="2400" b="1" dirty="0" err="1">
                <a:solidFill>
                  <a:srgbClr val="000000"/>
                </a:solidFill>
                <a:latin typeface="Courier" pitchFamily="2" charset="0"/>
              </a:rPr>
              <a:t>numpy</a:t>
            </a:r>
            <a:r>
              <a:rPr lang="en-US" sz="2400" b="1" dirty="0">
                <a:solidFill>
                  <a:srgbClr val="000000"/>
                </a:solidFill>
                <a:latin typeface="Courier" pitchFamily="2" charset="0"/>
              </a:rPr>
              <a:t> </a:t>
            </a:r>
            <a:r>
              <a:rPr lang="en-US" sz="2400" b="1" dirty="0">
                <a:solidFill>
                  <a:srgbClr val="000088"/>
                </a:solidFill>
                <a:latin typeface="Courier" pitchFamily="2" charset="0"/>
              </a:rPr>
              <a:t>as</a:t>
            </a:r>
            <a:r>
              <a:rPr lang="en-US" sz="2400" b="1" dirty="0">
                <a:solidFill>
                  <a:srgbClr val="000000"/>
                </a:solidFill>
                <a:latin typeface="Courier" pitchFamily="2" charset="0"/>
              </a:rPr>
              <a:t> np </a:t>
            </a:r>
          </a:p>
          <a:p>
            <a:r>
              <a:rPr lang="en-US" sz="2400" b="1" dirty="0">
                <a:solidFill>
                  <a:srgbClr val="000000"/>
                </a:solidFill>
                <a:latin typeface="Courier" pitchFamily="2" charset="0"/>
              </a:rPr>
              <a:t>x </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err="1">
                <a:solidFill>
                  <a:srgbClr val="000000"/>
                </a:solidFill>
                <a:latin typeface="Courier" pitchFamily="2" charset="0"/>
              </a:rPr>
              <a:t>np</a:t>
            </a:r>
            <a:r>
              <a:rPr lang="en-US" sz="2400" b="1" dirty="0" err="1">
                <a:solidFill>
                  <a:srgbClr val="666600"/>
                </a:solidFill>
                <a:latin typeface="Courier" pitchFamily="2" charset="0"/>
              </a:rPr>
              <a:t>.</a:t>
            </a:r>
            <a:r>
              <a:rPr lang="en-US" sz="2400" b="1" dirty="0" err="1">
                <a:solidFill>
                  <a:srgbClr val="000000"/>
                </a:solidFill>
                <a:latin typeface="Courier" pitchFamily="2" charset="0"/>
              </a:rPr>
              <a:t>array</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0</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2</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3</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4</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5</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6</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7</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8</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9</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10</a:t>
            </a:r>
            <a:r>
              <a:rPr lang="en-US" sz="2400" b="1" dirty="0">
                <a:solidFill>
                  <a:srgbClr val="666600"/>
                </a:solidFill>
                <a:latin typeface="Courier" pitchFamily="2" charset="0"/>
              </a:rPr>
              <a:t>,</a:t>
            </a:r>
            <a:r>
              <a:rPr lang="en-US" sz="2400" b="1" dirty="0">
                <a:solidFill>
                  <a:srgbClr val="000000"/>
                </a:solidFill>
                <a:latin typeface="Courier" pitchFamily="2" charset="0"/>
              </a:rPr>
              <a:t> </a:t>
            </a:r>
            <a:r>
              <a:rPr lang="en-US" sz="2400" b="1" dirty="0">
                <a:solidFill>
                  <a:srgbClr val="006666"/>
                </a:solidFill>
                <a:latin typeface="Courier" pitchFamily="2" charset="0"/>
              </a:rPr>
              <a:t>11</a:t>
            </a:r>
            <a:r>
              <a:rPr lang="en-US" sz="2400" b="1" dirty="0">
                <a:solidFill>
                  <a:srgbClr val="666600"/>
                </a:solidFill>
                <a:latin typeface="Courier" pitchFamily="2" charset="0"/>
              </a:rPr>
              <a:t>]])</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'Our array is:')</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(x); </a:t>
            </a:r>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'\n')</a:t>
            </a:r>
            <a:r>
              <a:rPr lang="en-US" sz="2400" b="1" dirty="0">
                <a:solidFill>
                  <a:srgbClr val="000000"/>
                </a:solidFill>
                <a:latin typeface="Courier" pitchFamily="2" charset="0"/>
              </a:rPr>
              <a:t> </a:t>
            </a:r>
          </a:p>
          <a:p>
            <a:r>
              <a:rPr lang="en-US" sz="2400" b="1" dirty="0">
                <a:solidFill>
                  <a:srgbClr val="880000"/>
                </a:solidFill>
                <a:latin typeface="Courier" pitchFamily="2" charset="0"/>
              </a:rPr>
              <a:t># Now we will print the items greater than 5 </a:t>
            </a:r>
          </a:p>
          <a:p>
            <a:r>
              <a:rPr lang="en-US" sz="2400" b="1" dirty="0">
                <a:solidFill>
                  <a:srgbClr val="000088"/>
                </a:solidFill>
                <a:latin typeface="Courier" pitchFamily="2" charset="0"/>
              </a:rPr>
              <a:t>print</a:t>
            </a:r>
            <a:r>
              <a:rPr lang="en-US" sz="2400" b="1" dirty="0">
                <a:solidFill>
                  <a:srgbClr val="000000"/>
                </a:solidFill>
                <a:latin typeface="Courier" pitchFamily="2" charset="0"/>
              </a:rPr>
              <a:t>(</a:t>
            </a:r>
            <a:r>
              <a:rPr lang="en-US" sz="2400" b="1" dirty="0">
                <a:solidFill>
                  <a:srgbClr val="008800"/>
                </a:solidFill>
                <a:latin typeface="Courier" pitchFamily="2" charset="0"/>
              </a:rPr>
              <a:t>'The items greater than 5 are:')</a:t>
            </a:r>
            <a:r>
              <a:rPr lang="en-US" sz="2400" b="1" dirty="0">
                <a:solidFill>
                  <a:srgbClr val="000000"/>
                </a:solidFill>
                <a:latin typeface="Courier" pitchFamily="2" charset="0"/>
              </a:rPr>
              <a:t> </a:t>
            </a:r>
          </a:p>
          <a:p>
            <a:r>
              <a:rPr lang="en-US" sz="2400" b="1" dirty="0">
                <a:solidFill>
                  <a:srgbClr val="000088"/>
                </a:solidFill>
                <a:latin typeface="Courier" pitchFamily="2" charset="0"/>
              </a:rPr>
              <a:t>print</a:t>
            </a:r>
            <a:r>
              <a:rPr lang="en-US" sz="2400" b="1" dirty="0">
                <a:solidFill>
                  <a:srgbClr val="000000"/>
                </a:solidFill>
                <a:latin typeface="Courier" pitchFamily="2" charset="0"/>
              </a:rPr>
              <a:t>(x</a:t>
            </a:r>
            <a:r>
              <a:rPr lang="en-US" sz="2400" b="1" dirty="0">
                <a:solidFill>
                  <a:srgbClr val="666600"/>
                </a:solidFill>
                <a:latin typeface="Courier" pitchFamily="2" charset="0"/>
              </a:rPr>
              <a:t>[</a:t>
            </a:r>
            <a:r>
              <a:rPr lang="en-US" sz="2400" b="1" dirty="0">
                <a:solidFill>
                  <a:srgbClr val="000000"/>
                </a:solidFill>
                <a:latin typeface="Courier" pitchFamily="2" charset="0"/>
              </a:rPr>
              <a:t>x </a:t>
            </a:r>
            <a:r>
              <a:rPr lang="en-US" sz="2400" b="1" dirty="0">
                <a:solidFill>
                  <a:srgbClr val="666600"/>
                </a:solidFill>
                <a:latin typeface="Courier" pitchFamily="2" charset="0"/>
              </a:rPr>
              <a:t>&gt;</a:t>
            </a:r>
            <a:r>
              <a:rPr lang="en-US" sz="2400" b="1" dirty="0">
                <a:solidFill>
                  <a:srgbClr val="000000"/>
                </a:solidFill>
                <a:latin typeface="Courier" pitchFamily="2" charset="0"/>
              </a:rPr>
              <a:t> </a:t>
            </a:r>
            <a:r>
              <a:rPr lang="en-US" sz="2400" b="1" dirty="0">
                <a:solidFill>
                  <a:srgbClr val="006666"/>
                </a:solidFill>
                <a:latin typeface="Courier" pitchFamily="2" charset="0"/>
              </a:rPr>
              <a:t>5</a:t>
            </a:r>
            <a:r>
              <a:rPr lang="en-US" sz="2400" b="1" dirty="0">
                <a:solidFill>
                  <a:srgbClr val="666600"/>
                </a:solidFill>
                <a:latin typeface="Courier" pitchFamily="2" charset="0"/>
              </a:rPr>
              <a:t>])</a:t>
            </a:r>
          </a:p>
          <a:p>
            <a:endParaRPr lang="en-US" sz="1200" b="1" dirty="0"/>
          </a:p>
          <a:p>
            <a:pPr algn="ctr"/>
            <a:r>
              <a:rPr lang="en-US" sz="2400" b="1" dirty="0">
                <a:latin typeface="Papyrus" panose="020B0602040200020303" pitchFamily="34" charset="77"/>
              </a:rPr>
              <a:t>Our array is: </a:t>
            </a:r>
          </a:p>
          <a:p>
            <a:r>
              <a:rPr lang="en-US" sz="2400" b="1" dirty="0">
                <a:latin typeface="Courier New" panose="02070309020205020404" pitchFamily="49" charset="0"/>
                <a:cs typeface="Courier New" panose="02070309020205020404" pitchFamily="49" charset="0"/>
              </a:rPr>
              <a:t>[[ 0 1 2] </a:t>
            </a:r>
          </a:p>
          <a:p>
            <a:r>
              <a:rPr lang="en-US" sz="2400" b="1" dirty="0">
                <a:latin typeface="Courier New" panose="02070309020205020404" pitchFamily="49" charset="0"/>
                <a:cs typeface="Courier New" panose="02070309020205020404" pitchFamily="49" charset="0"/>
              </a:rPr>
              <a:t>[ 3 4 5] </a:t>
            </a:r>
          </a:p>
          <a:p>
            <a:r>
              <a:rPr lang="en-US" sz="2400" b="1" dirty="0">
                <a:latin typeface="Courier New" panose="02070309020205020404" pitchFamily="49" charset="0"/>
                <a:cs typeface="Courier New" panose="02070309020205020404" pitchFamily="49" charset="0"/>
              </a:rPr>
              <a:t>[ 6 7 8]</a:t>
            </a:r>
          </a:p>
          <a:p>
            <a:r>
              <a:rPr lang="en-US" sz="2400" b="1" dirty="0">
                <a:latin typeface="Courier New" panose="02070309020205020404" pitchFamily="49" charset="0"/>
                <a:cs typeface="Courier New" panose="02070309020205020404" pitchFamily="49" charset="0"/>
              </a:rPr>
              <a:t>[ 9 10 11]] </a:t>
            </a:r>
          </a:p>
          <a:p>
            <a:r>
              <a:rPr lang="en-US" sz="2400" b="1" dirty="0">
                <a:latin typeface="Papyrus" panose="020B0602040200020303" pitchFamily="34" charset="77"/>
              </a:rPr>
              <a:t>The items greater than 5 are: </a:t>
            </a:r>
          </a:p>
          <a:p>
            <a:r>
              <a:rPr lang="en-US" sz="2400" b="1" dirty="0">
                <a:latin typeface="Courier New" panose="02070309020205020404" pitchFamily="49" charset="0"/>
                <a:cs typeface="Courier New" panose="02070309020205020404" pitchFamily="49" charset="0"/>
              </a:rPr>
              <a:t>[ 6 7 8 9 10 11] </a:t>
            </a:r>
          </a:p>
        </p:txBody>
      </p:sp>
    </p:spTree>
    <p:extLst>
      <p:ext uri="{BB962C8B-B14F-4D97-AF65-F5344CB8AC3E}">
        <p14:creationId xmlns:p14="http://schemas.microsoft.com/office/powerpoint/2010/main" val="390020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CD660D-950B-2049-83DB-433BAB7B2445}"/>
              </a:ext>
            </a:extLst>
          </p:cNvPr>
          <p:cNvSpPr/>
          <p:nvPr/>
        </p:nvSpPr>
        <p:spPr>
          <a:xfrm>
            <a:off x="0" y="969004"/>
            <a:ext cx="12192000" cy="3908762"/>
          </a:xfrm>
          <a:prstGeom prst="rect">
            <a:avLst/>
          </a:prstGeom>
        </p:spPr>
        <p:txBody>
          <a:bodyPr wrap="square">
            <a:spAutoFit/>
          </a:bodyPr>
          <a:lstStyle/>
          <a:p>
            <a:pPr algn="ctr"/>
            <a:r>
              <a:rPr lang="en-US" sz="3200" b="1" dirty="0">
                <a:latin typeface="Papyrus" panose="020B0602040200020303" pitchFamily="34" charset="77"/>
              </a:rPr>
              <a:t>Example 2</a:t>
            </a:r>
          </a:p>
          <a:p>
            <a:pPr algn="ctr"/>
            <a:r>
              <a:rPr lang="en-US" sz="3200" b="1" dirty="0">
                <a:solidFill>
                  <a:srgbClr val="000000"/>
                </a:solidFill>
                <a:latin typeface="Papyrus" panose="020B0602040200020303" pitchFamily="34" charset="77"/>
              </a:rPr>
              <a:t>Omit </a:t>
            </a:r>
            <a:r>
              <a:rPr lang="en-US" sz="3200" b="1" dirty="0" err="1">
                <a:solidFill>
                  <a:srgbClr val="000000"/>
                </a:solidFill>
                <a:latin typeface="Courier New" panose="02070309020205020404" pitchFamily="49" charset="0"/>
                <a:cs typeface="Courier New" panose="02070309020205020404" pitchFamily="49" charset="0"/>
              </a:rPr>
              <a:t>NaN</a:t>
            </a:r>
            <a:r>
              <a:rPr lang="en-US" sz="3200" b="1" dirty="0">
                <a:solidFill>
                  <a:srgbClr val="000000"/>
                </a:solidFill>
                <a:latin typeface="Papyrus" panose="020B0602040200020303" pitchFamily="34" charset="77"/>
              </a:rPr>
              <a:t> (Not a Number) elements using ~ (complement operator).</a:t>
            </a:r>
          </a:p>
          <a:p>
            <a:pPr algn="just"/>
            <a:endParaRPr lang="en-US" sz="1200" b="1" dirty="0">
              <a:solidFill>
                <a:srgbClr val="000088"/>
              </a:solidFill>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nan</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np</a:t>
            </a:r>
            <a:r>
              <a:rPr lang="en-US" sz="3200" b="1" dirty="0">
                <a:solidFill>
                  <a:srgbClr val="666600"/>
                </a:solidFill>
                <a:latin typeface="Courier" pitchFamily="2" charset="0"/>
              </a:rPr>
              <a:t>.</a:t>
            </a:r>
            <a:r>
              <a:rPr lang="en-US" sz="3200" b="1" dirty="0">
                <a:solidFill>
                  <a:srgbClr val="000000"/>
                </a:solidFill>
                <a:latin typeface="Courier" pitchFamily="2" charset="0"/>
              </a:rPr>
              <a:t>nan</a:t>
            </a:r>
            <a:r>
              <a:rPr lang="en-US" sz="3200" b="1" dirty="0">
                <a:solidFill>
                  <a:srgbClr val="666600"/>
                </a:solidFill>
                <a:latin typeface="Courier" pitchFamily="2" charset="0"/>
              </a:rPr>
              <a:t>,</a:t>
            </a:r>
            <a:r>
              <a:rPr lang="en-US" sz="3200" b="1" dirty="0">
                <a:solidFill>
                  <a:srgbClr val="006666"/>
                </a:solidFill>
                <a:latin typeface="Courier" pitchFamily="2" charset="0"/>
              </a:rPr>
              <a:t>3</a:t>
            </a:r>
            <a:r>
              <a:rPr lang="en-US" sz="3200" b="1" dirty="0">
                <a:solidFill>
                  <a:srgbClr val="666600"/>
                </a:solidFill>
                <a:latin typeface="Courier" pitchFamily="2" charset="0"/>
              </a:rPr>
              <a:t>,</a:t>
            </a:r>
            <a:r>
              <a:rPr lang="en-US" sz="3200" b="1" dirty="0">
                <a:solidFill>
                  <a:srgbClr val="006666"/>
                </a:solidFill>
                <a:latin typeface="Courier" pitchFamily="2" charset="0"/>
              </a:rPr>
              <a:t>4</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isnan</a:t>
            </a:r>
            <a:r>
              <a:rPr lang="en-US" sz="3200" b="1" dirty="0">
                <a:solidFill>
                  <a:srgbClr val="666600"/>
                </a:solidFill>
                <a:latin typeface="Courier" pitchFamily="2" charset="0"/>
              </a:rPr>
              <a: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endParaRPr lang="en-US" sz="1200" b="1" dirty="0">
              <a:solidFill>
                <a:srgbClr val="000000"/>
              </a:solidFill>
              <a:latin typeface="Courier" pitchFamily="2" charset="0"/>
            </a:endParaRPr>
          </a:p>
          <a:p>
            <a:pPr algn="just"/>
            <a:r>
              <a:rPr lang="en-US" sz="3200" b="1" dirty="0">
                <a:latin typeface="Courier" pitchFamily="2" charset="0"/>
              </a:rPr>
              <a:t>[ 1. 2. 3. 4. 5.] </a:t>
            </a:r>
          </a:p>
        </p:txBody>
      </p:sp>
    </p:spTree>
    <p:extLst>
      <p:ext uri="{BB962C8B-B14F-4D97-AF65-F5344CB8AC3E}">
        <p14:creationId xmlns:p14="http://schemas.microsoft.com/office/powerpoint/2010/main" val="3336475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CD660D-950B-2049-83DB-433BAB7B2445}"/>
              </a:ext>
            </a:extLst>
          </p:cNvPr>
          <p:cNvSpPr/>
          <p:nvPr/>
        </p:nvSpPr>
        <p:spPr>
          <a:xfrm>
            <a:off x="0" y="668749"/>
            <a:ext cx="12192000" cy="3600986"/>
          </a:xfrm>
          <a:prstGeom prst="rect">
            <a:avLst/>
          </a:prstGeom>
        </p:spPr>
        <p:txBody>
          <a:bodyPr wrap="square">
            <a:spAutoFit/>
          </a:bodyPr>
          <a:lstStyle/>
          <a:p>
            <a:pPr algn="just"/>
            <a:endParaRPr lang="en-US" sz="1200" b="1" dirty="0"/>
          </a:p>
          <a:p>
            <a:pPr algn="ctr"/>
            <a:r>
              <a:rPr lang="en-US" sz="3200" b="1" dirty="0">
                <a:latin typeface="Papyrus" panose="020B0602040200020303" pitchFamily="34" charset="77"/>
              </a:rPr>
              <a:t>Example 3</a:t>
            </a:r>
          </a:p>
          <a:p>
            <a:pPr algn="ctr"/>
            <a:r>
              <a:rPr lang="en-US" sz="3200" b="1" dirty="0">
                <a:latin typeface="Papyrus" panose="020B0602040200020303" pitchFamily="34" charset="77"/>
              </a:rPr>
              <a:t>How to filter out the non-complex elements from an array.</a:t>
            </a:r>
          </a:p>
          <a:p>
            <a:pPr algn="just"/>
            <a:endParaRPr lang="en-US" sz="1200" b="1" dirty="0">
              <a:solidFill>
                <a:srgbClr val="000088"/>
              </a:solidFill>
            </a:endParaRP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a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array</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6j</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3.5</a:t>
            </a:r>
            <a:r>
              <a:rPr lang="en-US" sz="3200" b="1" dirty="0">
                <a:solidFill>
                  <a:srgbClr val="666600"/>
                </a:solidFill>
                <a:latin typeface="Courier" pitchFamily="2" charset="0"/>
              </a:rPr>
              <a:t>+</a:t>
            </a:r>
            <a:r>
              <a:rPr lang="en-US" sz="3200" b="1" dirty="0">
                <a:solidFill>
                  <a:srgbClr val="006666"/>
                </a:solidFill>
                <a:latin typeface="Courier" pitchFamily="2" charset="0"/>
              </a:rPr>
              <a:t>5j</a:t>
            </a:r>
            <a:r>
              <a:rPr lang="en-US" sz="3200" b="1" dirty="0">
                <a:solidFill>
                  <a:srgbClr val="666600"/>
                </a:solidFill>
                <a:latin typeface="Courier" pitchFamily="2" charset="0"/>
              </a:rPr>
              <a:t>])</a:t>
            </a:r>
            <a:endParaRPr lang="en-US" sz="3200" b="1" dirty="0">
              <a:solidFill>
                <a:srgbClr val="000000"/>
              </a:solidFill>
              <a:latin typeface="Courier" pitchFamily="2" charset="0"/>
            </a:endParaRP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(a</a:t>
            </a:r>
            <a:r>
              <a:rPr lang="en-US" sz="3200" b="1" dirty="0">
                <a:solidFill>
                  <a:srgbClr val="666600"/>
                </a:solidFill>
                <a:latin typeface="Courier" pitchFamily="2" charset="0"/>
              </a:rPr>
              <a:t>[</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iscomplex</a:t>
            </a:r>
            <a:r>
              <a:rPr lang="en-US" sz="3200" b="1" dirty="0">
                <a:solidFill>
                  <a:srgbClr val="666600"/>
                </a:solidFill>
                <a:latin typeface="Courier" pitchFamily="2" charset="0"/>
              </a:rPr>
              <a:t>(</a:t>
            </a:r>
            <a:r>
              <a:rPr lang="en-US" sz="3200" b="1" dirty="0">
                <a:solidFill>
                  <a:srgbClr val="000000"/>
                </a:solidFill>
                <a:latin typeface="Courier" pitchFamily="2" charset="0"/>
              </a:rPr>
              <a:t>a</a:t>
            </a:r>
            <a:r>
              <a:rPr lang="en-US" sz="3200" b="1" dirty="0">
                <a:solidFill>
                  <a:srgbClr val="666600"/>
                </a:solidFill>
                <a:latin typeface="Courier" pitchFamily="2" charset="0"/>
              </a:rPr>
              <a:t>))]</a:t>
            </a:r>
          </a:p>
          <a:p>
            <a:pPr algn="just"/>
            <a:endParaRPr lang="en-US" sz="1200" b="1" dirty="0">
              <a:solidFill>
                <a:srgbClr val="000000"/>
              </a:solidFill>
              <a:latin typeface="Courier" pitchFamily="2" charset="0"/>
            </a:endParaRPr>
          </a:p>
          <a:p>
            <a:r>
              <a:rPr lang="en-US" sz="3200" b="1" dirty="0">
                <a:latin typeface="Courier" pitchFamily="2" charset="0"/>
              </a:rPr>
              <a:t>[2.0+6.j 3.5+5.j] </a:t>
            </a:r>
          </a:p>
        </p:txBody>
      </p:sp>
    </p:spTree>
    <p:extLst>
      <p:ext uri="{BB962C8B-B14F-4D97-AF65-F5344CB8AC3E}">
        <p14:creationId xmlns:p14="http://schemas.microsoft.com/office/powerpoint/2010/main" val="2430100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4088FE-1922-0847-82C4-DC38C15C297B}"/>
              </a:ext>
            </a:extLst>
          </p:cNvPr>
          <p:cNvSpPr/>
          <p:nvPr/>
        </p:nvSpPr>
        <p:spPr>
          <a:xfrm>
            <a:off x="0" y="0"/>
            <a:ext cx="12192000" cy="6924973"/>
          </a:xfrm>
          <a:prstGeom prst="rect">
            <a:avLst/>
          </a:prstGeom>
        </p:spPr>
        <p:txBody>
          <a:bodyPr wrap="square">
            <a:spAutoFit/>
          </a:bodyPr>
          <a:lstStyle/>
          <a:p>
            <a:pPr algn="ctr"/>
            <a:r>
              <a:rPr lang="en-US" sz="3200" b="1" dirty="0">
                <a:latin typeface="Papyrus" panose="020B0602040200020303" pitchFamily="34" charset="77"/>
              </a:rPr>
              <a:t>NumPy – Broadcasting (Singleton expansion in MATLAB)</a:t>
            </a:r>
          </a:p>
          <a:p>
            <a:pPr algn="ctr"/>
            <a:endParaRPr lang="en-US" sz="1200" b="1" dirty="0">
              <a:latin typeface="Papyrus" panose="020B0602040200020303" pitchFamily="34" charset="77"/>
            </a:endParaRPr>
          </a:p>
          <a:p>
            <a:pPr algn="ctr"/>
            <a:r>
              <a:rPr lang="en-US" sz="3200" b="1" dirty="0">
                <a:latin typeface="Papyrus" panose="020B0602040200020303" pitchFamily="34" charset="77"/>
              </a:rPr>
              <a:t>broadcasting refers to the ability of NumPy to treat arrays of different shapes during arithmetic operations. Arithmetic operations on arrays are usually done on corresponding elements. If two arrays are of exactly the same shape, then these operations are smoothly performed.</a:t>
            </a:r>
          </a:p>
          <a:p>
            <a:pPr algn="ctr"/>
            <a:endParaRPr lang="en-US" sz="1200" b="1" i="0" dirty="0">
              <a:effectLst/>
              <a:latin typeface="Papyrus" panose="020B0602040200020303" pitchFamily="34" charset="77"/>
            </a:endParaRPr>
          </a:p>
          <a:p>
            <a:pPr algn="ctr"/>
            <a:r>
              <a:rPr lang="en-US" sz="3200" b="1" dirty="0">
                <a:latin typeface="Papyrus" panose="020B0602040200020303" pitchFamily="34" charset="77"/>
              </a:rPr>
              <a:t>Example 1</a:t>
            </a:r>
          </a:p>
          <a:p>
            <a:r>
              <a:rPr lang="en-US" sz="2800" b="1" dirty="0">
                <a:latin typeface="Courier New" panose="02070309020205020404" pitchFamily="49" charset="0"/>
                <a:cs typeface="Courier New" panose="02070309020205020404" pitchFamily="49" charset="0"/>
              </a:rPr>
              <a:t>import </a:t>
            </a:r>
            <a:r>
              <a:rPr lang="en-US" sz="2800" b="1" dirty="0" err="1">
                <a:latin typeface="Courier New" panose="02070309020205020404" pitchFamily="49" charset="0"/>
                <a:cs typeface="Courier New" panose="02070309020205020404" pitchFamily="49" charset="0"/>
              </a:rPr>
              <a:t>numpy</a:t>
            </a:r>
            <a:r>
              <a:rPr lang="en-US" sz="2800" b="1" dirty="0">
                <a:latin typeface="Courier New" panose="02070309020205020404" pitchFamily="49" charset="0"/>
                <a:cs typeface="Courier New" panose="02070309020205020404" pitchFamily="49" charset="0"/>
              </a:rPr>
              <a:t> as np </a:t>
            </a:r>
          </a:p>
          <a:p>
            <a:r>
              <a:rPr lang="en-US" sz="2800" b="1" dirty="0">
                <a:latin typeface="Courier New" panose="02070309020205020404" pitchFamily="49" charset="0"/>
                <a:cs typeface="Courier New" panose="02070309020205020404" pitchFamily="49" charset="0"/>
              </a:rPr>
              <a:t>a = </a:t>
            </a:r>
            <a:r>
              <a:rPr lang="en-US" sz="2800" b="1" dirty="0" err="1">
                <a:latin typeface="Courier New" panose="02070309020205020404" pitchFamily="49" charset="0"/>
                <a:cs typeface="Courier New" panose="02070309020205020404" pitchFamily="49" charset="0"/>
              </a:rPr>
              <a:t>np.array</a:t>
            </a:r>
            <a:r>
              <a:rPr lang="en-US" sz="2800" b="1" dirty="0">
                <a:latin typeface="Courier New" panose="02070309020205020404" pitchFamily="49" charset="0"/>
                <a:cs typeface="Courier New" panose="02070309020205020404" pitchFamily="49" charset="0"/>
              </a:rPr>
              <a:t>([1,2,3,4]) </a:t>
            </a:r>
          </a:p>
          <a:p>
            <a:r>
              <a:rPr lang="en-US" sz="2800" b="1" dirty="0">
                <a:latin typeface="Courier New" panose="02070309020205020404" pitchFamily="49" charset="0"/>
                <a:cs typeface="Courier New" panose="02070309020205020404" pitchFamily="49" charset="0"/>
              </a:rPr>
              <a:t>b = </a:t>
            </a:r>
            <a:r>
              <a:rPr lang="en-US" sz="2800" b="1" dirty="0" err="1">
                <a:latin typeface="Courier New" panose="02070309020205020404" pitchFamily="49" charset="0"/>
                <a:cs typeface="Courier New" panose="02070309020205020404" pitchFamily="49" charset="0"/>
              </a:rPr>
              <a:t>np.array</a:t>
            </a:r>
            <a:r>
              <a:rPr lang="en-US" sz="2800" b="1" dirty="0">
                <a:latin typeface="Courier New" panose="02070309020205020404" pitchFamily="49" charset="0"/>
                <a:cs typeface="Courier New" panose="02070309020205020404" pitchFamily="49" charset="0"/>
              </a:rPr>
              <a:t>([10,20,30,40]) </a:t>
            </a:r>
          </a:p>
          <a:p>
            <a:r>
              <a:rPr lang="en-US" sz="2800" b="1" dirty="0">
                <a:latin typeface="Courier New" panose="02070309020205020404" pitchFamily="49" charset="0"/>
                <a:cs typeface="Courier New" panose="02070309020205020404" pitchFamily="49" charset="0"/>
              </a:rPr>
              <a:t>c = a * b </a:t>
            </a:r>
          </a:p>
          <a:p>
            <a:r>
              <a:rPr lang="en-US" sz="2800" b="1" dirty="0">
                <a:latin typeface="Courier New" panose="02070309020205020404" pitchFamily="49" charset="0"/>
                <a:cs typeface="Courier New" panose="02070309020205020404" pitchFamily="49" charset="0"/>
              </a:rPr>
              <a:t>print(c)</a:t>
            </a:r>
          </a:p>
          <a:p>
            <a:endParaRPr lang="en-US" sz="2800" b="1" dirty="0">
              <a:latin typeface="Courier New" panose="02070309020205020404" pitchFamily="49" charset="0"/>
              <a:cs typeface="Courier New" panose="02070309020205020404" pitchFamily="49" charset="0"/>
            </a:endParaRPr>
          </a:p>
          <a:p>
            <a:r>
              <a:rPr lang="en-US" sz="2800" b="1" dirty="0">
                <a:latin typeface="Courier New" panose="02070309020205020404" pitchFamily="49" charset="0"/>
                <a:cs typeface="Courier New" panose="02070309020205020404" pitchFamily="49" charset="0"/>
              </a:rPr>
              <a:t>[10 40 90 160]</a:t>
            </a:r>
            <a:endParaRPr lang="en-US" sz="2800" b="1" i="0" dirty="0">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49284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186267-C93B-4241-A4B3-25B36CC5419C}"/>
              </a:ext>
            </a:extLst>
          </p:cNvPr>
          <p:cNvSpPr/>
          <p:nvPr/>
        </p:nvSpPr>
        <p:spPr>
          <a:xfrm>
            <a:off x="0" y="177800"/>
            <a:ext cx="12192000" cy="6494085"/>
          </a:xfrm>
          <a:prstGeom prst="rect">
            <a:avLst/>
          </a:prstGeom>
        </p:spPr>
        <p:txBody>
          <a:bodyPr wrap="square">
            <a:spAutoFit/>
          </a:bodyPr>
          <a:lstStyle/>
          <a:p>
            <a:pPr algn="ctr"/>
            <a:r>
              <a:rPr lang="en-US" sz="3200" b="1" dirty="0">
                <a:solidFill>
                  <a:srgbClr val="000000"/>
                </a:solidFill>
                <a:latin typeface="Papyrus" panose="020B0602040200020303" pitchFamily="34" charset="77"/>
              </a:rPr>
              <a:t>Broadcasting is possible if the following rules are satisfied −</a:t>
            </a:r>
          </a:p>
          <a:p>
            <a:pPr algn="ct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Array with smaller </a:t>
            </a:r>
            <a:r>
              <a:rPr lang="en-US" sz="3200" b="1" dirty="0" err="1">
                <a:solidFill>
                  <a:srgbClr val="000000"/>
                </a:solidFill>
                <a:latin typeface="Papyrus" panose="020B0602040200020303" pitchFamily="34" charset="77"/>
              </a:rPr>
              <a:t>ndim</a:t>
            </a:r>
            <a:r>
              <a:rPr lang="en-US" sz="3200" b="1" dirty="0">
                <a:solidFill>
                  <a:srgbClr val="000000"/>
                </a:solidFill>
                <a:latin typeface="Papyrus" panose="020B0602040200020303" pitchFamily="34" charset="77"/>
              </a:rPr>
              <a:t> than the other is prepended with '1' in its shape.</a:t>
            </a:r>
          </a:p>
          <a:p>
            <a:pPr algn="ctr">
              <a:buFont typeface="Arial" panose="020B0604020202020204" pitchFamily="34" charset="0"/>
              <a:buChar char="•"/>
            </a:pP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Size in each dimension of the output shape is maximum of the input sizes in that dimension.</a:t>
            </a:r>
          </a:p>
          <a:p>
            <a:pPr algn="ctr">
              <a:buFont typeface="Arial" panose="020B0604020202020204" pitchFamily="34" charset="0"/>
              <a:buChar char="•"/>
            </a:pP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An input can be used in calculation, if its size in a particular dimension matches the output size or its value is exactly 1.</a:t>
            </a:r>
          </a:p>
          <a:p>
            <a:pPr algn="ct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If an input has a dimension size of 1, the first data entry in that dimension is used for all calculations along that dimension.</a:t>
            </a:r>
            <a:endParaRPr lang="en-US" sz="3200" b="1" i="0" dirty="0">
              <a:solidFill>
                <a:srgbClr val="000000"/>
              </a:solidFill>
              <a:effectLst/>
              <a:latin typeface="Papyrus" panose="020B0602040200020303" pitchFamily="34" charset="77"/>
            </a:endParaRPr>
          </a:p>
        </p:txBody>
      </p:sp>
    </p:spTree>
    <p:extLst>
      <p:ext uri="{BB962C8B-B14F-4D97-AF65-F5344CB8AC3E}">
        <p14:creationId xmlns:p14="http://schemas.microsoft.com/office/powerpoint/2010/main" val="36226751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889C1F-624C-BD41-9B79-4B83178AABC0}"/>
              </a:ext>
            </a:extLst>
          </p:cNvPr>
          <p:cNvSpPr/>
          <p:nvPr/>
        </p:nvSpPr>
        <p:spPr>
          <a:xfrm>
            <a:off x="0" y="926276"/>
            <a:ext cx="12192000" cy="5509200"/>
          </a:xfrm>
          <a:prstGeom prst="rect">
            <a:avLst/>
          </a:prstGeom>
        </p:spPr>
        <p:txBody>
          <a:bodyPr wrap="square">
            <a:spAutoFit/>
          </a:bodyPr>
          <a:lstStyle/>
          <a:p>
            <a:pPr algn="ctr"/>
            <a:r>
              <a:rPr lang="en-US" sz="3200" b="1" dirty="0">
                <a:solidFill>
                  <a:srgbClr val="000000"/>
                </a:solidFill>
                <a:latin typeface="Papyrus" panose="020B0602040200020303" pitchFamily="34" charset="77"/>
              </a:rPr>
              <a:t>A set of arrays is said to be </a:t>
            </a:r>
            <a:r>
              <a:rPr lang="en-US" sz="3200" b="1" dirty="0" err="1">
                <a:solidFill>
                  <a:srgbClr val="000000"/>
                </a:solidFill>
                <a:latin typeface="Papyrus" panose="020B0602040200020303" pitchFamily="34" charset="77"/>
              </a:rPr>
              <a:t>broadcastable</a:t>
            </a:r>
            <a:r>
              <a:rPr lang="en-US" sz="3200" b="1" dirty="0">
                <a:solidFill>
                  <a:srgbClr val="000000"/>
                </a:solidFill>
                <a:latin typeface="Papyrus" panose="020B0602040200020303" pitchFamily="34" charset="77"/>
              </a:rPr>
              <a:t> if the above rules produce a valid result and one of the following is true −</a:t>
            </a:r>
          </a:p>
          <a:p>
            <a:pPr algn="ct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Arrays have exactly the same shape.</a:t>
            </a:r>
          </a:p>
          <a:p>
            <a:pPr algn="ctr">
              <a:buFont typeface="Arial" panose="020B0604020202020204" pitchFamily="34" charset="0"/>
              <a:buChar char="•"/>
            </a:pP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Arrays have the same number of dimensions and the length of each dimension is either a common length or 1.</a:t>
            </a:r>
          </a:p>
          <a:p>
            <a:pPr algn="ctr"/>
            <a:endParaRPr lang="en-US" sz="3200" b="1" dirty="0">
              <a:solidFill>
                <a:srgbClr val="000000"/>
              </a:solidFill>
              <a:latin typeface="Papyrus" panose="020B0602040200020303" pitchFamily="34" charset="77"/>
            </a:endParaRPr>
          </a:p>
          <a:p>
            <a:pPr algn="ctr">
              <a:buFont typeface="Arial" panose="020B0604020202020204" pitchFamily="34" charset="0"/>
              <a:buChar char="•"/>
            </a:pPr>
            <a:r>
              <a:rPr lang="en-US" sz="3200" b="1" dirty="0">
                <a:solidFill>
                  <a:srgbClr val="000000"/>
                </a:solidFill>
                <a:latin typeface="Papyrus" panose="020B0602040200020303" pitchFamily="34" charset="77"/>
              </a:rPr>
              <a:t>Array having too few dimensions can have its shape prepended with a dimension of length 1, so that the above stated property is true.</a:t>
            </a:r>
            <a:endParaRPr lang="en-US" sz="3200" b="1" i="0" dirty="0">
              <a:solidFill>
                <a:srgbClr val="000000"/>
              </a:solidFill>
              <a:effectLst/>
              <a:latin typeface="Papyrus" panose="020B0602040200020303" pitchFamily="34" charset="77"/>
            </a:endParaRPr>
          </a:p>
        </p:txBody>
      </p:sp>
    </p:spTree>
    <p:extLst>
      <p:ext uri="{BB962C8B-B14F-4D97-AF65-F5344CB8AC3E}">
        <p14:creationId xmlns:p14="http://schemas.microsoft.com/office/powerpoint/2010/main" val="1554226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1A7C2A-84C7-6440-A430-07E02230F745}"/>
              </a:ext>
            </a:extLst>
          </p:cNvPr>
          <p:cNvSpPr/>
          <p:nvPr/>
        </p:nvSpPr>
        <p:spPr>
          <a:xfrm>
            <a:off x="0" y="0"/>
            <a:ext cx="12192000" cy="6309420"/>
          </a:xfrm>
          <a:prstGeom prst="rect">
            <a:avLst/>
          </a:prstGeom>
        </p:spPr>
        <p:txBody>
          <a:bodyPr wrap="square">
            <a:spAutoFit/>
          </a:bodyPr>
          <a:lstStyle/>
          <a:p>
            <a:r>
              <a:rPr lang="en-US" sz="3200" b="1" dirty="0">
                <a:latin typeface="Papyrus" panose="020B0602040200020303" pitchFamily="34" charset="77"/>
                <a:cs typeface="Courier New" panose="02070309020205020404" pitchFamily="49" charset="0"/>
              </a:rPr>
              <a:t>Example 2</a:t>
            </a:r>
          </a:p>
          <a:p>
            <a:endParaRPr lang="en-US" sz="1200" b="1" dirty="0">
              <a:latin typeface="Courier New" panose="02070309020205020404" pitchFamily="49" charset="0"/>
              <a:cs typeface="Courier New" panose="02070309020205020404" pitchFamily="49" charset="0"/>
            </a:endParaRPr>
          </a:p>
          <a:p>
            <a:r>
              <a:rPr lang="en-US" sz="2000" b="1" dirty="0">
                <a:solidFill>
                  <a:srgbClr val="000088"/>
                </a:solidFill>
                <a:latin typeface="Courier New" panose="02070309020205020404" pitchFamily="49" charset="0"/>
                <a:cs typeface="Courier New" panose="02070309020205020404" pitchFamily="49" charset="0"/>
              </a:rPr>
              <a:t>import</a:t>
            </a:r>
            <a:r>
              <a:rPr lang="en-US" sz="2000" b="1" dirty="0">
                <a:solidFill>
                  <a:srgbClr val="000000"/>
                </a:solidFill>
                <a:latin typeface="Courier New" panose="02070309020205020404" pitchFamily="49" charset="0"/>
                <a:cs typeface="Courier New" panose="02070309020205020404" pitchFamily="49" charset="0"/>
              </a:rPr>
              <a:t> </a:t>
            </a:r>
            <a:r>
              <a:rPr lang="en-US" sz="2000" b="1" dirty="0" err="1">
                <a:solidFill>
                  <a:srgbClr val="000000"/>
                </a:solidFill>
                <a:latin typeface="Courier New" panose="02070309020205020404" pitchFamily="49" charset="0"/>
                <a:cs typeface="Courier New" panose="02070309020205020404" pitchFamily="49" charset="0"/>
              </a:rPr>
              <a:t>numpy</a:t>
            </a:r>
            <a:r>
              <a:rPr lang="en-US" sz="2000" b="1" dirty="0">
                <a:solidFill>
                  <a:srgbClr val="000000"/>
                </a:solidFill>
                <a:latin typeface="Courier New" panose="02070309020205020404" pitchFamily="49" charset="0"/>
                <a:cs typeface="Courier New" panose="02070309020205020404" pitchFamily="49" charset="0"/>
              </a:rPr>
              <a:t> </a:t>
            </a:r>
            <a:r>
              <a:rPr lang="en-US" sz="2000" b="1" dirty="0">
                <a:solidFill>
                  <a:srgbClr val="000088"/>
                </a:solidFill>
                <a:latin typeface="Courier New" panose="02070309020205020404" pitchFamily="49" charset="0"/>
                <a:cs typeface="Courier New" panose="02070309020205020404" pitchFamily="49" charset="0"/>
              </a:rPr>
              <a:t>as</a:t>
            </a:r>
            <a:r>
              <a:rPr lang="en-US" sz="2000" b="1" dirty="0">
                <a:solidFill>
                  <a:srgbClr val="000000"/>
                </a:solidFill>
                <a:latin typeface="Courier New" panose="02070309020205020404" pitchFamily="49" charset="0"/>
                <a:cs typeface="Courier New" panose="02070309020205020404" pitchFamily="49" charset="0"/>
              </a:rPr>
              <a:t> np </a:t>
            </a:r>
          </a:p>
          <a:p>
            <a:r>
              <a:rPr lang="en-US" sz="2000" b="1" dirty="0">
                <a:solidFill>
                  <a:srgbClr val="000000"/>
                </a:solidFill>
                <a:latin typeface="Courier New" panose="02070309020205020404" pitchFamily="49" charset="0"/>
                <a:cs typeface="Courier New" panose="02070309020205020404" pitchFamily="49" charset="0"/>
              </a:rPr>
              <a:t>a </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0000"/>
                </a:solidFill>
                <a:latin typeface="Courier New" panose="02070309020205020404" pitchFamily="49" charset="0"/>
                <a:cs typeface="Courier New" panose="02070309020205020404" pitchFamily="49" charset="0"/>
              </a:rPr>
              <a:t> </a:t>
            </a:r>
            <a:r>
              <a:rPr lang="en-US" sz="2000" b="1" dirty="0" err="1">
                <a:solidFill>
                  <a:srgbClr val="000000"/>
                </a:solidFill>
                <a:latin typeface="Courier New" panose="02070309020205020404" pitchFamily="49" charset="0"/>
                <a:cs typeface="Courier New" panose="02070309020205020404" pitchFamily="49" charset="0"/>
              </a:rPr>
              <a:t>np</a:t>
            </a:r>
            <a:r>
              <a:rPr lang="en-US" sz="2000" b="1" dirty="0" err="1">
                <a:solidFill>
                  <a:srgbClr val="666600"/>
                </a:solidFill>
                <a:latin typeface="Courier New" panose="02070309020205020404" pitchFamily="49" charset="0"/>
                <a:cs typeface="Courier New" panose="02070309020205020404" pitchFamily="49" charset="0"/>
              </a:rPr>
              <a:t>.</a:t>
            </a:r>
            <a:r>
              <a:rPr lang="en-US" sz="2000" b="1" dirty="0" err="1">
                <a:solidFill>
                  <a:srgbClr val="000000"/>
                </a:solidFill>
                <a:latin typeface="Courier New" panose="02070309020205020404" pitchFamily="49" charset="0"/>
                <a:cs typeface="Courier New" panose="02070309020205020404" pitchFamily="49" charset="0"/>
              </a:rPr>
              <a:t>array</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10.0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10.0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10.0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20.0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20.0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20.0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30.0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30.0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30.0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00"/>
                </a:solidFill>
                <a:latin typeface="Courier New" panose="02070309020205020404" pitchFamily="49" charset="0"/>
                <a:cs typeface="Courier New" panose="02070309020205020404" pitchFamily="49" charset="0"/>
              </a:rPr>
              <a:t>b </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0000"/>
                </a:solidFill>
                <a:latin typeface="Courier New" panose="02070309020205020404" pitchFamily="49" charset="0"/>
                <a:cs typeface="Courier New" panose="02070309020205020404" pitchFamily="49" charset="0"/>
              </a:rPr>
              <a:t> </a:t>
            </a:r>
            <a:r>
              <a:rPr lang="en-US" sz="2000" b="1" dirty="0" err="1">
                <a:solidFill>
                  <a:srgbClr val="000000"/>
                </a:solidFill>
                <a:latin typeface="Courier New" panose="02070309020205020404" pitchFamily="49" charset="0"/>
                <a:cs typeface="Courier New" panose="02070309020205020404" pitchFamily="49" charset="0"/>
              </a:rPr>
              <a:t>np</a:t>
            </a:r>
            <a:r>
              <a:rPr lang="en-US" sz="2000" b="1" dirty="0" err="1">
                <a:solidFill>
                  <a:srgbClr val="666600"/>
                </a:solidFill>
                <a:latin typeface="Courier New" panose="02070309020205020404" pitchFamily="49" charset="0"/>
                <a:cs typeface="Courier New" panose="02070309020205020404" pitchFamily="49" charset="0"/>
              </a:rPr>
              <a:t>.</a:t>
            </a:r>
            <a:r>
              <a:rPr lang="en-US" sz="2000" b="1" dirty="0" err="1">
                <a:solidFill>
                  <a:srgbClr val="000000"/>
                </a:solidFill>
                <a:latin typeface="Courier New" panose="02070309020205020404" pitchFamily="49" charset="0"/>
                <a:cs typeface="Courier New" panose="02070309020205020404" pitchFamily="49" charset="0"/>
              </a:rPr>
              <a:t>array</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1.0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2.0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6666"/>
                </a:solidFill>
                <a:latin typeface="Courier New" panose="02070309020205020404" pitchFamily="49" charset="0"/>
                <a:cs typeface="Courier New" panose="02070309020205020404" pitchFamily="49" charset="0"/>
              </a:rPr>
              <a:t>3.0</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t>
            </a:r>
            <a:r>
              <a:rPr lang="en-US" sz="2000" b="1" dirty="0">
                <a:solidFill>
                  <a:srgbClr val="008800"/>
                </a:solidFill>
                <a:latin typeface="Courier New" panose="02070309020205020404" pitchFamily="49" charset="0"/>
                <a:cs typeface="Courier New" panose="02070309020205020404" pitchFamily="49" charset="0"/>
              </a:rPr>
              <a:t>'First array:')</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 </a:t>
            </a:r>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t>
            </a:r>
            <a:r>
              <a:rPr lang="en-US" sz="2000" b="1" dirty="0">
                <a:solidFill>
                  <a:srgbClr val="008800"/>
                </a:solidFill>
                <a:latin typeface="Courier New" panose="02070309020205020404" pitchFamily="49" charset="0"/>
                <a:cs typeface="Courier New" panose="02070309020205020404" pitchFamily="49" charset="0"/>
              </a:rPr>
              <a:t>'\n')</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t>
            </a:r>
            <a:r>
              <a:rPr lang="en-US" sz="2000" b="1" dirty="0">
                <a:solidFill>
                  <a:srgbClr val="008800"/>
                </a:solidFill>
                <a:latin typeface="Courier New" panose="02070309020205020404" pitchFamily="49" charset="0"/>
                <a:cs typeface="Courier New" panose="02070309020205020404" pitchFamily="49" charset="0"/>
              </a:rPr>
              <a:t>'Second array:')</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(b) </a:t>
            </a:r>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t>
            </a:r>
            <a:r>
              <a:rPr lang="en-US" sz="2000" b="1" dirty="0">
                <a:solidFill>
                  <a:srgbClr val="008800"/>
                </a:solidFill>
                <a:latin typeface="Courier New" panose="02070309020205020404" pitchFamily="49" charset="0"/>
                <a:cs typeface="Courier New" panose="02070309020205020404" pitchFamily="49" charset="0"/>
              </a:rPr>
              <a:t>'\n')</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a:t>
            </a:r>
            <a:r>
              <a:rPr lang="en-US" sz="2000" b="1" dirty="0">
                <a:solidFill>
                  <a:srgbClr val="008800"/>
                </a:solidFill>
                <a:latin typeface="Courier New" panose="02070309020205020404" pitchFamily="49" charset="0"/>
                <a:cs typeface="Courier New" panose="02070309020205020404" pitchFamily="49" charset="0"/>
              </a:rPr>
              <a:t>'First Array + Second Array')</a:t>
            </a:r>
            <a:r>
              <a:rPr lang="en-US" sz="2000" b="1" dirty="0">
                <a:solidFill>
                  <a:srgbClr val="000000"/>
                </a:solidFill>
                <a:latin typeface="Courier New" panose="02070309020205020404" pitchFamily="49" charset="0"/>
                <a:cs typeface="Courier New" panose="02070309020205020404" pitchFamily="49" charset="0"/>
              </a:rPr>
              <a:t> </a:t>
            </a:r>
          </a:p>
          <a:p>
            <a:r>
              <a:rPr lang="en-US" sz="2000" b="1" dirty="0">
                <a:solidFill>
                  <a:srgbClr val="000088"/>
                </a:solidFill>
                <a:latin typeface="Courier New" panose="02070309020205020404" pitchFamily="49" charset="0"/>
                <a:cs typeface="Courier New" panose="02070309020205020404" pitchFamily="49" charset="0"/>
              </a:rPr>
              <a:t>print</a:t>
            </a:r>
            <a:r>
              <a:rPr lang="en-US" sz="2000" b="1" dirty="0">
                <a:solidFill>
                  <a:srgbClr val="000000"/>
                </a:solidFill>
                <a:latin typeface="Courier New" panose="02070309020205020404" pitchFamily="49" charset="0"/>
                <a:cs typeface="Courier New" panose="02070309020205020404" pitchFamily="49" charset="0"/>
              </a:rPr>
              <a:t> a </a:t>
            </a:r>
            <a:r>
              <a:rPr lang="en-US" sz="2000" b="1" dirty="0">
                <a:solidFill>
                  <a:srgbClr val="666600"/>
                </a:solidFill>
                <a:latin typeface="Courier New" panose="02070309020205020404" pitchFamily="49" charset="0"/>
                <a:cs typeface="Courier New" panose="02070309020205020404" pitchFamily="49" charset="0"/>
              </a:rPr>
              <a:t>+</a:t>
            </a:r>
            <a:r>
              <a:rPr lang="en-US" sz="2000" b="1" dirty="0">
                <a:solidFill>
                  <a:srgbClr val="000000"/>
                </a:solidFill>
                <a:latin typeface="Courier New" panose="02070309020205020404" pitchFamily="49" charset="0"/>
                <a:cs typeface="Courier New" panose="02070309020205020404" pitchFamily="49" charset="0"/>
              </a:rPr>
              <a:t> b</a:t>
            </a:r>
            <a:endParaRPr lang="en-US" sz="3000" b="1" dirty="0">
              <a:solidFill>
                <a:srgbClr val="000000"/>
              </a:solidFill>
              <a:latin typeface="Courier New" panose="02070309020205020404" pitchFamily="49" charset="0"/>
              <a:cs typeface="Courier New" panose="02070309020205020404" pitchFamily="49" charset="0"/>
            </a:endParaRPr>
          </a:p>
          <a:p>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First array:</a:t>
            </a:r>
          </a:p>
          <a:p>
            <a:r>
              <a:rPr lang="en-US" sz="2000" b="1" dirty="0">
                <a:latin typeface="Courier New" panose="02070309020205020404" pitchFamily="49" charset="0"/>
                <a:cs typeface="Courier New" panose="02070309020205020404" pitchFamily="49" charset="0"/>
              </a:rPr>
              <a:t>[[ 0. 0. 0.] </a:t>
            </a:r>
          </a:p>
          <a:p>
            <a:r>
              <a:rPr lang="en-US" sz="2000" b="1" dirty="0">
                <a:latin typeface="Courier New" panose="02070309020205020404" pitchFamily="49" charset="0"/>
                <a:cs typeface="Courier New" panose="02070309020205020404" pitchFamily="49" charset="0"/>
              </a:rPr>
              <a:t>[ 10. 10. 10.] </a:t>
            </a:r>
          </a:p>
          <a:p>
            <a:r>
              <a:rPr lang="en-US" sz="2000" b="1" dirty="0">
                <a:latin typeface="Courier New" panose="02070309020205020404" pitchFamily="49" charset="0"/>
                <a:cs typeface="Courier New" panose="02070309020205020404" pitchFamily="49" charset="0"/>
              </a:rPr>
              <a:t>[ 20. 20. 20.] </a:t>
            </a:r>
          </a:p>
          <a:p>
            <a:r>
              <a:rPr lang="en-US" sz="2000" b="1" dirty="0">
                <a:latin typeface="Courier New" panose="02070309020205020404" pitchFamily="49" charset="0"/>
                <a:cs typeface="Courier New" panose="02070309020205020404" pitchFamily="49" charset="0"/>
              </a:rPr>
              <a:t>[ 30. 30. 30.]] </a:t>
            </a:r>
          </a:p>
          <a:p>
            <a:r>
              <a:rPr lang="en-US" sz="2000" b="1" dirty="0">
                <a:latin typeface="Courier New" panose="02070309020205020404" pitchFamily="49" charset="0"/>
                <a:cs typeface="Courier New" panose="02070309020205020404" pitchFamily="49" charset="0"/>
              </a:rPr>
              <a:t>Second array: </a:t>
            </a:r>
          </a:p>
          <a:p>
            <a:r>
              <a:rPr lang="en-US" sz="2000" b="1" dirty="0">
                <a:latin typeface="Courier New" panose="02070309020205020404" pitchFamily="49" charset="0"/>
                <a:cs typeface="Courier New" panose="02070309020205020404" pitchFamily="49" charset="0"/>
              </a:rPr>
              <a:t>[ 1. 2. 3.] </a:t>
            </a:r>
          </a:p>
        </p:txBody>
      </p:sp>
      <p:sp>
        <p:nvSpPr>
          <p:cNvPr id="3" name="Rectangle 2">
            <a:extLst>
              <a:ext uri="{FF2B5EF4-FFF2-40B4-BE49-F238E27FC236}">
                <a16:creationId xmlns:a16="http://schemas.microsoft.com/office/drawing/2014/main" id="{3AD53797-0598-3042-A405-7FA60BDF1051}"/>
              </a:ext>
            </a:extLst>
          </p:cNvPr>
          <p:cNvSpPr/>
          <p:nvPr/>
        </p:nvSpPr>
        <p:spPr>
          <a:xfrm>
            <a:off x="2513610" y="5226784"/>
            <a:ext cx="6096000" cy="1631216"/>
          </a:xfrm>
          <a:prstGeom prst="rect">
            <a:avLst/>
          </a:prstGeom>
        </p:spPr>
        <p:txBody>
          <a:bodyPr>
            <a:spAutoFit/>
          </a:bodyPr>
          <a:lstStyle/>
          <a:p>
            <a:r>
              <a:rPr lang="en-US" sz="2000" b="1" dirty="0">
                <a:latin typeface="Courier" pitchFamily="2" charset="0"/>
              </a:rPr>
              <a:t>First Array + Second Array </a:t>
            </a:r>
          </a:p>
          <a:p>
            <a:r>
              <a:rPr lang="en-US" sz="2000" b="1" dirty="0">
                <a:latin typeface="Courier" pitchFamily="2" charset="0"/>
              </a:rPr>
              <a:t>[[ 1. 2. 3.] </a:t>
            </a:r>
          </a:p>
          <a:p>
            <a:r>
              <a:rPr lang="en-US" sz="2000" b="1" dirty="0">
                <a:latin typeface="Courier" pitchFamily="2" charset="0"/>
              </a:rPr>
              <a:t>[ 11. 12. 13.] </a:t>
            </a:r>
          </a:p>
          <a:p>
            <a:r>
              <a:rPr lang="en-US" sz="2000" b="1" dirty="0">
                <a:latin typeface="Courier" pitchFamily="2" charset="0"/>
              </a:rPr>
              <a:t>[ 21. 22. 23.] </a:t>
            </a:r>
          </a:p>
          <a:p>
            <a:r>
              <a:rPr lang="en-US" sz="2000" b="1" dirty="0">
                <a:latin typeface="Courier" pitchFamily="2" charset="0"/>
              </a:rPr>
              <a:t>[ 31. 32. 33.]]</a:t>
            </a:r>
          </a:p>
        </p:txBody>
      </p:sp>
    </p:spTree>
    <p:extLst>
      <p:ext uri="{BB962C8B-B14F-4D97-AF65-F5344CB8AC3E}">
        <p14:creationId xmlns:p14="http://schemas.microsoft.com/office/powerpoint/2010/main" val="4249484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8C946F-1678-D345-BD33-01494B7E44EA}"/>
              </a:ext>
            </a:extLst>
          </p:cNvPr>
          <p:cNvSpPr>
            <a:spLocks noChangeArrowheads="1"/>
          </p:cNvSpPr>
          <p:nvPr/>
        </p:nvSpPr>
        <p:spPr bwMode="auto">
          <a:xfrm>
            <a:off x="2826327" y="342741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Arial" panose="020B0604020202020204" pitchFamily="34" charset="0"/>
              </a:rPr>
              <a:t>The following figure demonstrates how array </a:t>
            </a:r>
            <a:r>
              <a:rPr kumimoji="0" lang="en-US" altLang="en-US" sz="1200" b="1" i="0" u="none" strike="noStrike" cap="none" normalizeH="0" baseline="0">
                <a:ln>
                  <a:noFill/>
                </a:ln>
                <a:solidFill>
                  <a:srgbClr val="000000"/>
                </a:solidFill>
                <a:effectLst/>
                <a:latin typeface="Arial" panose="020B0604020202020204" pitchFamily="34" charset="0"/>
                <a:cs typeface="Arial" panose="020B0604020202020204" pitchFamily="34" charset="0"/>
              </a:rPr>
              <a:t>b</a:t>
            </a:r>
            <a:r>
              <a:rPr kumimoji="0" lang="en-US" altLang="en-US" sz="1200" b="0" i="0" u="none" strike="noStrike" cap="none" normalizeH="0" baseline="0">
                <a:ln>
                  <a:noFill/>
                </a:ln>
                <a:solidFill>
                  <a:srgbClr val="000000"/>
                </a:solidFill>
                <a:effectLst/>
                <a:latin typeface="Arial" panose="020B0604020202020204" pitchFamily="34" charset="0"/>
                <a:cs typeface="Arial" panose="020B0604020202020204" pitchFamily="34" charset="0"/>
              </a:rPr>
              <a:t> is broadcast to become compatible with </a:t>
            </a:r>
            <a:r>
              <a:rPr kumimoji="0" lang="en-US" altLang="en-US" sz="1200" b="1" i="0" u="none" strike="noStrike" cap="none" normalizeH="0" baseline="0">
                <a:ln>
                  <a:noFill/>
                </a:ln>
                <a:solidFill>
                  <a:srgbClr val="000000"/>
                </a:solidFill>
                <a:effectLst/>
                <a:latin typeface="Arial" panose="020B0604020202020204" pitchFamily="34" charset="0"/>
                <a:cs typeface="Arial" panose="020B0604020202020204" pitchFamily="34" charset="0"/>
              </a:rPr>
              <a:t>a</a:t>
            </a:r>
            <a:r>
              <a:rPr kumimoji="0" lang="en-US" altLang="en-US" sz="1200" b="0" i="0" u="none" strike="noStrike" cap="none" normalizeH="0" baseline="0">
                <a:ln>
                  <a:noFill/>
                </a:ln>
                <a:solidFill>
                  <a:srgbClr val="000000"/>
                </a:solidFill>
                <a:effectLst/>
                <a:latin typeface="Arial" panose="020B0604020202020204" pitchFamily="34" charset="0"/>
                <a:cs typeface="Arial" panose="020B0604020202020204" pitchFamily="34" charset="0"/>
              </a:rPr>
              <a:t>.</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r>
              <a:rPr kumimoji="0" lang="en-US" altLang="en-US" sz="12800" b="0" i="0" u="none" strike="noStrike" cap="none" normalizeH="0" baseline="0">
                <a:ln>
                  <a:noFill/>
                </a:ln>
                <a:solidFill>
                  <a:schemeClr val="tx1"/>
                </a:solidFill>
                <a:effectLst/>
                <a:latin typeface="Arial" panose="020B0604020202020204" pitchFamily="34" charset="0"/>
              </a:rPr>
              <a:t>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5122" name="Picture 2" descr="array">
            <a:extLst>
              <a:ext uri="{FF2B5EF4-FFF2-40B4-BE49-F238E27FC236}">
                <a16:creationId xmlns:a16="http://schemas.microsoft.com/office/drawing/2014/main" id="{D5CDF6D9-657B-7743-9223-1EFFCAED25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262" y="1911926"/>
            <a:ext cx="10921747" cy="394260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A674BBB-57A1-0043-BCC8-C473D7DB5E3C}"/>
              </a:ext>
            </a:extLst>
          </p:cNvPr>
          <p:cNvSpPr/>
          <p:nvPr/>
        </p:nvSpPr>
        <p:spPr>
          <a:xfrm>
            <a:off x="0" y="196381"/>
            <a:ext cx="12192000" cy="1077218"/>
          </a:xfrm>
          <a:prstGeom prst="rect">
            <a:avLst/>
          </a:prstGeom>
        </p:spPr>
        <p:txBody>
          <a:bodyPr wrap="square">
            <a:spAutoFit/>
          </a:bodyPr>
          <a:lstStyle/>
          <a:p>
            <a:pPr algn="ctr"/>
            <a:r>
              <a:rPr lang="en-US" sz="3200" b="1" dirty="0">
                <a:solidFill>
                  <a:srgbClr val="000000"/>
                </a:solidFill>
                <a:latin typeface="Papyrus" panose="020B0602040200020303" pitchFamily="34" charset="77"/>
              </a:rPr>
              <a:t>Figure demonstrating how array </a:t>
            </a:r>
            <a:r>
              <a:rPr lang="en-US" sz="3200" b="1" dirty="0">
                <a:solidFill>
                  <a:srgbClr val="000000"/>
                </a:solidFill>
                <a:latin typeface="Courier New" panose="02070309020205020404" pitchFamily="49" charset="0"/>
                <a:cs typeface="Courier New" panose="02070309020205020404" pitchFamily="49" charset="0"/>
              </a:rPr>
              <a:t>b</a:t>
            </a:r>
            <a:r>
              <a:rPr lang="en-US" sz="3200" b="1" dirty="0">
                <a:solidFill>
                  <a:srgbClr val="000000"/>
                </a:solidFill>
                <a:latin typeface="Papyrus" panose="020B0602040200020303" pitchFamily="34" charset="77"/>
              </a:rPr>
              <a:t> is broadcast to become compatible with </a:t>
            </a:r>
            <a:r>
              <a:rPr lang="en-US" sz="3200" b="1" dirty="0">
                <a:solidFill>
                  <a:srgbClr val="000000"/>
                </a:solidFill>
                <a:latin typeface="Courier New" panose="02070309020205020404" pitchFamily="49" charset="0"/>
                <a:cs typeface="Courier New" panose="02070309020205020404" pitchFamily="49" charset="0"/>
              </a:rPr>
              <a:t>a</a:t>
            </a:r>
            <a:r>
              <a:rPr lang="en-US" sz="3200" b="1" dirty="0">
                <a:solidFill>
                  <a:srgbClr val="000000"/>
                </a:solidFill>
                <a:latin typeface="Papyrus" panose="020B0602040200020303" pitchFamily="34" charset="77"/>
              </a:rPr>
              <a:t>. (Same as singleton expansion in MATLAB.)</a:t>
            </a:r>
            <a:endParaRPr lang="en-US" sz="3200" b="1" dirty="0">
              <a:latin typeface="Papyrus" panose="020B0602040200020303" pitchFamily="34" charset="77"/>
            </a:endParaRPr>
          </a:p>
        </p:txBody>
      </p:sp>
    </p:spTree>
    <p:extLst>
      <p:ext uri="{BB962C8B-B14F-4D97-AF65-F5344CB8AC3E}">
        <p14:creationId xmlns:p14="http://schemas.microsoft.com/office/powerpoint/2010/main" val="3536903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3C3947-6A77-CE43-BAB6-40E5051FCCB4}"/>
              </a:ext>
            </a:extLst>
          </p:cNvPr>
          <p:cNvSpPr/>
          <p:nvPr/>
        </p:nvSpPr>
        <p:spPr>
          <a:xfrm>
            <a:off x="0" y="546265"/>
            <a:ext cx="12192000" cy="4524315"/>
          </a:xfrm>
          <a:prstGeom prst="rect">
            <a:avLst/>
          </a:prstGeom>
        </p:spPr>
        <p:txBody>
          <a:bodyPr wrap="square">
            <a:spAutoFit/>
          </a:bodyPr>
          <a:lstStyle/>
          <a:p>
            <a:pPr algn="ctr"/>
            <a:r>
              <a:rPr lang="en-US" sz="3200" b="1" dirty="0">
                <a:latin typeface="Papyrus" panose="020B0602040200020303" pitchFamily="34" charset="77"/>
              </a:rPr>
              <a:t>NumPy - Iterating Over Array</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NumPy contains an iterator object </a:t>
            </a:r>
            <a:r>
              <a:rPr lang="en-US" sz="3200" b="1" dirty="0" err="1">
                <a:latin typeface="Courier New" panose="02070309020205020404" pitchFamily="49" charset="0"/>
                <a:cs typeface="Courier New" panose="02070309020205020404" pitchFamily="49" charset="0"/>
              </a:rPr>
              <a:t>numpy.nditer</a:t>
            </a:r>
            <a:r>
              <a:rPr lang="en-US" sz="3200" b="1" dirty="0">
                <a:latin typeface="Papyrus" panose="020B0602040200020303" pitchFamily="34" charset="77"/>
              </a:rPr>
              <a:t>.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It is an efficient multidimensional iterator object using which it is possible to iterate over an array.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Each element of an array is visited using Python’s standard Iterator interface.</a:t>
            </a:r>
          </a:p>
        </p:txBody>
      </p:sp>
    </p:spTree>
    <p:extLst>
      <p:ext uri="{BB962C8B-B14F-4D97-AF65-F5344CB8AC3E}">
        <p14:creationId xmlns:p14="http://schemas.microsoft.com/office/powerpoint/2010/main" val="243296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17B91E-7A6A-5B40-BA40-966AD6FA7A5B}"/>
              </a:ext>
            </a:extLst>
          </p:cNvPr>
          <p:cNvSpPr/>
          <p:nvPr/>
        </p:nvSpPr>
        <p:spPr>
          <a:xfrm>
            <a:off x="0" y="763929"/>
            <a:ext cx="12192000" cy="4031873"/>
          </a:xfrm>
          <a:prstGeom prst="rect">
            <a:avLst/>
          </a:prstGeom>
        </p:spPr>
        <p:txBody>
          <a:bodyPr wrap="square">
            <a:spAutoFit/>
          </a:bodyPr>
          <a:lstStyle/>
          <a:p>
            <a:pPr algn="ctr"/>
            <a:r>
              <a:rPr lang="en-US" sz="3200" b="1" dirty="0">
                <a:latin typeface="Papyrus" panose="020B0602040200020303" pitchFamily="34" charset="77"/>
              </a:rPr>
              <a:t>Example 3</a:t>
            </a:r>
          </a:p>
          <a:p>
            <a:pPr algn="r"/>
            <a:endParaRPr lang="en-US" sz="3200" b="1" dirty="0">
              <a:latin typeface="Arial" panose="020B0604020202020204" pitchFamily="34" charset="0"/>
            </a:endParaRPr>
          </a:p>
          <a:p>
            <a:pPr algn="just"/>
            <a:r>
              <a:rPr lang="en-US" sz="3200" b="1" dirty="0">
                <a:solidFill>
                  <a:srgbClr val="880000"/>
                </a:solidFill>
                <a:latin typeface="Courier" pitchFamily="2" charset="0"/>
              </a:rPr>
              <a:t># start and stop parameters set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arange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6666"/>
                </a:solidFill>
                <a:latin typeface="Courier" pitchFamily="2" charset="0"/>
              </a:rPr>
              <a:t>20</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endParaRPr lang="en-US" sz="3200" b="1" dirty="0">
              <a:latin typeface="Courier" pitchFamily="2" charset="0"/>
            </a:endParaRPr>
          </a:p>
          <a:p>
            <a:r>
              <a:rPr lang="en-US" sz="3200" b="1" dirty="0">
                <a:latin typeface="Courier" pitchFamily="2" charset="0"/>
              </a:rPr>
              <a:t>[10 12 14 16 18] </a:t>
            </a:r>
          </a:p>
        </p:txBody>
      </p:sp>
    </p:spTree>
    <p:extLst>
      <p:ext uri="{BB962C8B-B14F-4D97-AF65-F5344CB8AC3E}">
        <p14:creationId xmlns:p14="http://schemas.microsoft.com/office/powerpoint/2010/main" val="10510212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104A66-6795-0647-84A1-D1A6CB96419A}"/>
              </a:ext>
            </a:extLst>
          </p:cNvPr>
          <p:cNvSpPr/>
          <p:nvPr/>
        </p:nvSpPr>
        <p:spPr>
          <a:xfrm>
            <a:off x="0" y="0"/>
            <a:ext cx="12192000" cy="6924973"/>
          </a:xfrm>
          <a:prstGeom prst="rect">
            <a:avLst/>
          </a:prstGeom>
        </p:spPr>
        <p:txBody>
          <a:bodyPr wrap="square">
            <a:spAutoFit/>
          </a:bodyPr>
          <a:lstStyle/>
          <a:p>
            <a:pPr algn="ctr"/>
            <a:r>
              <a:rPr lang="en-US" sz="2800" dirty="0">
                <a:solidFill>
                  <a:srgbClr val="000000"/>
                </a:solidFill>
              </a:rPr>
              <a:t>create a 3X4 array using </a:t>
            </a:r>
            <a:r>
              <a:rPr lang="en-US" sz="2800" dirty="0" err="1">
                <a:solidFill>
                  <a:srgbClr val="000000"/>
                </a:solidFill>
              </a:rPr>
              <a:t>arange</a:t>
            </a:r>
            <a:r>
              <a:rPr lang="en-US" sz="2800" dirty="0">
                <a:solidFill>
                  <a:srgbClr val="000000"/>
                </a:solidFill>
              </a:rPr>
              <a:t>() function and iterate over it using </a:t>
            </a:r>
            <a:r>
              <a:rPr lang="en-US" sz="2800" b="1" dirty="0" err="1">
                <a:solidFill>
                  <a:srgbClr val="000000"/>
                </a:solidFill>
              </a:rPr>
              <a:t>nditer</a:t>
            </a:r>
            <a:r>
              <a:rPr lang="en-US" sz="2800" dirty="0">
                <a:solidFill>
                  <a:srgbClr val="000000"/>
                </a:solidFill>
              </a:rPr>
              <a:t>.</a:t>
            </a:r>
          </a:p>
          <a:p>
            <a:pPr algn="ctr"/>
            <a:r>
              <a:rPr lang="en-US" sz="2800" dirty="0"/>
              <a:t>Example 1</a:t>
            </a:r>
          </a:p>
          <a:p>
            <a:pPr algn="just"/>
            <a:r>
              <a:rPr lang="en-US" sz="2800" dirty="0">
                <a:solidFill>
                  <a:srgbClr val="000088"/>
                </a:solidFill>
                <a:latin typeface="Courier" pitchFamily="2" charset="0"/>
              </a:rPr>
              <a:t>import</a:t>
            </a:r>
            <a:r>
              <a:rPr lang="en-US" sz="2800" dirty="0">
                <a:solidFill>
                  <a:srgbClr val="000000"/>
                </a:solidFill>
                <a:latin typeface="Courier" pitchFamily="2" charset="0"/>
              </a:rPr>
              <a:t> </a:t>
            </a:r>
            <a:r>
              <a:rPr lang="en-US" sz="2800" dirty="0" err="1">
                <a:solidFill>
                  <a:srgbClr val="000000"/>
                </a:solidFill>
                <a:latin typeface="Courier" pitchFamily="2" charset="0"/>
              </a:rPr>
              <a:t>numpy</a:t>
            </a:r>
            <a:r>
              <a:rPr lang="en-US" sz="2800" dirty="0">
                <a:solidFill>
                  <a:srgbClr val="000000"/>
                </a:solidFill>
                <a:latin typeface="Courier" pitchFamily="2" charset="0"/>
              </a:rPr>
              <a:t> </a:t>
            </a:r>
            <a:r>
              <a:rPr lang="en-US" sz="2800" dirty="0">
                <a:solidFill>
                  <a:srgbClr val="000088"/>
                </a:solidFill>
                <a:latin typeface="Courier" pitchFamily="2" charset="0"/>
              </a:rPr>
              <a:t>as</a:t>
            </a:r>
            <a:r>
              <a:rPr lang="en-US" sz="2800" dirty="0">
                <a:solidFill>
                  <a:srgbClr val="000000"/>
                </a:solidFill>
                <a:latin typeface="Courier" pitchFamily="2" charset="0"/>
              </a:rPr>
              <a:t> np </a:t>
            </a:r>
          </a:p>
          <a:p>
            <a:pPr algn="just"/>
            <a:r>
              <a:rPr lang="en-US" sz="2800" dirty="0">
                <a:solidFill>
                  <a:srgbClr val="000000"/>
                </a:solidFill>
                <a:latin typeface="Courier" pitchFamily="2" charset="0"/>
              </a:rPr>
              <a:t>a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err="1">
                <a:solidFill>
                  <a:srgbClr val="000000"/>
                </a:solidFill>
                <a:latin typeface="Courier" pitchFamily="2" charset="0"/>
              </a:rPr>
              <a:t>np</a:t>
            </a:r>
            <a:r>
              <a:rPr lang="en-US" sz="2800" dirty="0" err="1">
                <a:solidFill>
                  <a:srgbClr val="666600"/>
                </a:solidFill>
                <a:latin typeface="Courier" pitchFamily="2" charset="0"/>
              </a:rPr>
              <a:t>.</a:t>
            </a:r>
            <a:r>
              <a:rPr lang="en-US" sz="2800" dirty="0" err="1">
                <a:solidFill>
                  <a:srgbClr val="000000"/>
                </a:solidFill>
                <a:latin typeface="Courier" pitchFamily="2" charset="0"/>
              </a:rPr>
              <a:t>arange</a:t>
            </a:r>
            <a:r>
              <a:rPr lang="en-US" sz="2800" dirty="0">
                <a:solidFill>
                  <a:srgbClr val="666600"/>
                </a:solidFill>
                <a:latin typeface="Courier" pitchFamily="2" charset="0"/>
              </a:rPr>
              <a:t>(</a:t>
            </a:r>
            <a:r>
              <a:rPr lang="en-US" sz="2800" dirty="0">
                <a:solidFill>
                  <a:srgbClr val="006666"/>
                </a:solidFill>
                <a:latin typeface="Courier" pitchFamily="2" charset="0"/>
              </a:rPr>
              <a:t>0</a:t>
            </a:r>
            <a:r>
              <a:rPr lang="en-US" sz="2800" dirty="0">
                <a:solidFill>
                  <a:srgbClr val="666600"/>
                </a:solidFill>
                <a:latin typeface="Courier" pitchFamily="2" charset="0"/>
              </a:rPr>
              <a:t>,</a:t>
            </a:r>
            <a:r>
              <a:rPr lang="en-US" sz="2800" dirty="0">
                <a:solidFill>
                  <a:srgbClr val="006666"/>
                </a:solidFill>
                <a:latin typeface="Courier" pitchFamily="2" charset="0"/>
              </a:rPr>
              <a:t>60</a:t>
            </a:r>
            <a:r>
              <a:rPr lang="en-US" sz="2800" dirty="0">
                <a:solidFill>
                  <a:srgbClr val="666600"/>
                </a:solidFill>
                <a:latin typeface="Courier" pitchFamily="2" charset="0"/>
              </a:rPr>
              <a:t>,</a:t>
            </a:r>
            <a:r>
              <a:rPr lang="en-US" sz="2800" dirty="0">
                <a:solidFill>
                  <a:srgbClr val="006666"/>
                </a:solidFill>
                <a:latin typeface="Courier" pitchFamily="2" charset="0"/>
              </a:rPr>
              <a:t>5</a:t>
            </a:r>
            <a:r>
              <a:rPr lang="en-US" sz="2800" dirty="0">
                <a:solidFill>
                  <a:srgbClr val="666600"/>
                </a:solidFill>
                <a:latin typeface="Courier" pitchFamily="2" charset="0"/>
              </a:rPr>
              <a:t>)</a:t>
            </a:r>
            <a:r>
              <a:rPr lang="en-US" sz="2800" dirty="0">
                <a:solidFill>
                  <a:srgbClr val="000000"/>
                </a:solidFill>
                <a:latin typeface="Courier" pitchFamily="2" charset="0"/>
              </a:rPr>
              <a:t> </a:t>
            </a:r>
          </a:p>
          <a:p>
            <a:pPr algn="just"/>
            <a:r>
              <a:rPr lang="en-US" sz="2800" dirty="0">
                <a:solidFill>
                  <a:srgbClr val="000000"/>
                </a:solidFill>
                <a:latin typeface="Courier" pitchFamily="2" charset="0"/>
              </a:rPr>
              <a:t>a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err="1">
                <a:solidFill>
                  <a:srgbClr val="000000"/>
                </a:solidFill>
                <a:latin typeface="Courier" pitchFamily="2" charset="0"/>
              </a:rPr>
              <a:t>a</a:t>
            </a:r>
            <a:r>
              <a:rPr lang="en-US" sz="2800" dirty="0" err="1">
                <a:solidFill>
                  <a:srgbClr val="666600"/>
                </a:solidFill>
                <a:latin typeface="Courier" pitchFamily="2" charset="0"/>
              </a:rPr>
              <a:t>.</a:t>
            </a:r>
            <a:r>
              <a:rPr lang="en-US" sz="2800" dirty="0" err="1">
                <a:solidFill>
                  <a:srgbClr val="000000"/>
                </a:solidFill>
                <a:latin typeface="Courier" pitchFamily="2" charset="0"/>
              </a:rPr>
              <a:t>reshape</a:t>
            </a:r>
            <a:r>
              <a:rPr lang="en-US" sz="2800" dirty="0">
                <a:solidFill>
                  <a:srgbClr val="666600"/>
                </a:solidFill>
                <a:latin typeface="Courier" pitchFamily="2" charset="0"/>
              </a:rPr>
              <a:t>(</a:t>
            </a:r>
            <a:r>
              <a:rPr lang="en-US" sz="2800" dirty="0">
                <a:solidFill>
                  <a:srgbClr val="006666"/>
                </a:solidFill>
                <a:latin typeface="Courier" pitchFamily="2" charset="0"/>
              </a:rPr>
              <a:t>3</a:t>
            </a:r>
            <a:r>
              <a:rPr lang="en-US" sz="2800" dirty="0">
                <a:solidFill>
                  <a:srgbClr val="666600"/>
                </a:solidFill>
                <a:latin typeface="Courier" pitchFamily="2" charset="0"/>
              </a:rPr>
              <a:t>,</a:t>
            </a:r>
            <a:r>
              <a:rPr lang="en-US" sz="2800" dirty="0">
                <a:solidFill>
                  <a:srgbClr val="006666"/>
                </a:solidFill>
                <a:latin typeface="Courier" pitchFamily="2" charset="0"/>
              </a:rPr>
              <a:t>4</a:t>
            </a:r>
            <a:r>
              <a:rPr lang="en-US" sz="2800" dirty="0">
                <a:solidFill>
                  <a:srgbClr val="666600"/>
                </a:solidFill>
                <a:latin typeface="Courier" pitchFamily="2" charset="0"/>
              </a:rPr>
              <a:t>)</a:t>
            </a:r>
            <a:r>
              <a:rPr lang="en-US" sz="2800" dirty="0">
                <a:solidFill>
                  <a:srgbClr val="000000"/>
                </a:solidFill>
                <a:latin typeface="Courier" pitchFamily="2" charset="0"/>
              </a:rPr>
              <a:t> </a:t>
            </a:r>
          </a:p>
          <a:p>
            <a:pPr algn="just"/>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'Original array is:')</a:t>
            </a:r>
            <a:endParaRPr lang="en-US" sz="2800" dirty="0">
              <a:solidFill>
                <a:srgbClr val="000000"/>
              </a:solidFill>
              <a:latin typeface="Courier" pitchFamily="2" charset="0"/>
            </a:endParaRPr>
          </a:p>
          <a:p>
            <a:pPr algn="just"/>
            <a:r>
              <a:rPr lang="en-US" sz="2800" dirty="0">
                <a:solidFill>
                  <a:srgbClr val="000088"/>
                </a:solidFill>
                <a:latin typeface="Courier" pitchFamily="2" charset="0"/>
              </a:rPr>
              <a:t>print</a:t>
            </a:r>
            <a:r>
              <a:rPr lang="en-US" sz="2800" dirty="0">
                <a:solidFill>
                  <a:srgbClr val="000000"/>
                </a:solidFill>
                <a:latin typeface="Courier" pitchFamily="2" charset="0"/>
              </a:rPr>
              <a:t>(a)</a:t>
            </a:r>
          </a:p>
          <a:p>
            <a:pPr algn="just"/>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'\n')</a:t>
            </a:r>
            <a:r>
              <a:rPr lang="en-US" sz="2800" dirty="0">
                <a:solidFill>
                  <a:srgbClr val="000000"/>
                </a:solidFill>
                <a:latin typeface="Courier" pitchFamily="2" charset="0"/>
              </a:rPr>
              <a:t> </a:t>
            </a:r>
          </a:p>
          <a:p>
            <a:pPr algn="just"/>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'Modified array is:')</a:t>
            </a:r>
            <a:endParaRPr lang="en-US" sz="2800" dirty="0">
              <a:solidFill>
                <a:srgbClr val="000088"/>
              </a:solidFill>
              <a:latin typeface="Courier" pitchFamily="2" charset="0"/>
            </a:endParaRPr>
          </a:p>
          <a:p>
            <a:pPr algn="just"/>
            <a:r>
              <a:rPr lang="en-US" sz="2800" dirty="0">
                <a:solidFill>
                  <a:srgbClr val="000088"/>
                </a:solidFill>
                <a:latin typeface="Courier" pitchFamily="2" charset="0"/>
              </a:rPr>
              <a:t>for</a:t>
            </a:r>
            <a:r>
              <a:rPr lang="en-US" sz="2800" dirty="0">
                <a:solidFill>
                  <a:srgbClr val="000000"/>
                </a:solidFill>
                <a:latin typeface="Courier" pitchFamily="2" charset="0"/>
              </a:rPr>
              <a:t> x </a:t>
            </a:r>
            <a:r>
              <a:rPr lang="en-US" sz="2800" dirty="0">
                <a:solidFill>
                  <a:srgbClr val="000088"/>
                </a:solidFill>
                <a:latin typeface="Courier" pitchFamily="2" charset="0"/>
              </a:rPr>
              <a:t>in</a:t>
            </a:r>
            <a:r>
              <a:rPr lang="en-US" sz="2800" dirty="0">
                <a:solidFill>
                  <a:srgbClr val="000000"/>
                </a:solidFill>
                <a:latin typeface="Courier" pitchFamily="2" charset="0"/>
              </a:rPr>
              <a:t> </a:t>
            </a:r>
            <a:r>
              <a:rPr lang="en-US" sz="2800" dirty="0" err="1">
                <a:solidFill>
                  <a:srgbClr val="000000"/>
                </a:solidFill>
                <a:latin typeface="Courier" pitchFamily="2" charset="0"/>
              </a:rPr>
              <a:t>np</a:t>
            </a:r>
            <a:r>
              <a:rPr lang="en-US" sz="2800" dirty="0" err="1">
                <a:solidFill>
                  <a:srgbClr val="666600"/>
                </a:solidFill>
                <a:latin typeface="Courier" pitchFamily="2" charset="0"/>
              </a:rPr>
              <a:t>.</a:t>
            </a:r>
            <a:r>
              <a:rPr lang="en-US" sz="2800" dirty="0" err="1">
                <a:solidFill>
                  <a:srgbClr val="000000"/>
                </a:solidFill>
                <a:latin typeface="Courier" pitchFamily="2" charset="0"/>
              </a:rPr>
              <a:t>nditer</a:t>
            </a:r>
            <a:r>
              <a:rPr lang="en-US" sz="2800" dirty="0">
                <a:solidFill>
                  <a:srgbClr val="666600"/>
                </a:solidFill>
                <a:latin typeface="Courier" pitchFamily="2" charset="0"/>
              </a:rPr>
              <a:t>(</a:t>
            </a:r>
            <a:r>
              <a:rPr lang="en-US" sz="2800" dirty="0">
                <a:solidFill>
                  <a:srgbClr val="000000"/>
                </a:solidFill>
                <a:latin typeface="Courier" pitchFamily="2" charset="0"/>
              </a:rPr>
              <a:t>a</a:t>
            </a:r>
            <a:r>
              <a:rPr lang="en-US" sz="2800" dirty="0">
                <a:solidFill>
                  <a:srgbClr val="666600"/>
                </a:solidFill>
                <a:latin typeface="Courier" pitchFamily="2" charset="0"/>
              </a:rPr>
              <a:t>):</a:t>
            </a:r>
            <a:r>
              <a:rPr lang="en-US" sz="2800" dirty="0">
                <a:solidFill>
                  <a:srgbClr val="000000"/>
                </a:solidFill>
                <a:latin typeface="Courier" pitchFamily="2" charset="0"/>
              </a:rPr>
              <a:t> </a:t>
            </a:r>
          </a:p>
          <a:p>
            <a:pPr algn="just"/>
            <a:r>
              <a:rPr lang="en-US" sz="2800" dirty="0">
                <a:solidFill>
                  <a:srgbClr val="000000"/>
                </a:solidFill>
                <a:latin typeface="Courier" pitchFamily="2" charset="0"/>
              </a:rPr>
              <a:t>	</a:t>
            </a:r>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err="1">
                <a:solidFill>
                  <a:srgbClr val="000000"/>
                </a:solidFill>
                <a:latin typeface="Courier" pitchFamily="2" charset="0"/>
              </a:rPr>
              <a:t>x</a:t>
            </a:r>
            <a:r>
              <a:rPr lang="en-US" sz="2800" dirty="0" err="1">
                <a:latin typeface="Courier" pitchFamily="2" charset="0"/>
              </a:rPr>
              <a:t>,end</a:t>
            </a:r>
            <a:r>
              <a:rPr lang="en-US" sz="2800" dirty="0">
                <a:latin typeface="Courier" pitchFamily="2" charset="0"/>
              </a:rPr>
              <a:t>=" "</a:t>
            </a:r>
            <a:r>
              <a:rPr lang="en-US" sz="2800" dirty="0">
                <a:solidFill>
                  <a:srgbClr val="000000"/>
                </a:solidFill>
                <a:latin typeface="Courier" pitchFamily="2" charset="0"/>
              </a:rPr>
              <a:t>)    </a:t>
            </a:r>
            <a:r>
              <a:rPr lang="en-US" sz="2800" dirty="0">
                <a:solidFill>
                  <a:schemeClr val="bg1">
                    <a:lumMod val="50000"/>
                  </a:schemeClr>
                </a:solidFill>
                <a:latin typeface="Courier" pitchFamily="2" charset="0"/>
              </a:rPr>
              <a:t>&lt;&lt;to </a:t>
            </a:r>
            <a:r>
              <a:rPr lang="en-US" sz="2800" dirty="0" err="1">
                <a:solidFill>
                  <a:schemeClr val="bg1">
                    <a:lumMod val="50000"/>
                  </a:schemeClr>
                </a:solidFill>
                <a:latin typeface="Courier" pitchFamily="2" charset="0"/>
              </a:rPr>
              <a:t>supress</a:t>
            </a:r>
            <a:r>
              <a:rPr lang="en-US" sz="2800" dirty="0">
                <a:solidFill>
                  <a:schemeClr val="bg1">
                    <a:lumMod val="50000"/>
                  </a:schemeClr>
                </a:solidFill>
                <a:latin typeface="Courier" pitchFamily="2" charset="0"/>
              </a:rPr>
              <a:t> &lt;CR&gt; at end, in python 2 done with “print x,”</a:t>
            </a:r>
          </a:p>
          <a:p>
            <a:r>
              <a:rPr lang="en-US" dirty="0"/>
              <a:t>Original array is:</a:t>
            </a:r>
          </a:p>
          <a:p>
            <a:r>
              <a:rPr lang="en-US" dirty="0"/>
              <a:t>[[ 0  5 10 15]</a:t>
            </a:r>
          </a:p>
          <a:p>
            <a:r>
              <a:rPr lang="en-US" dirty="0"/>
              <a:t> [20 25 30 35]</a:t>
            </a:r>
          </a:p>
          <a:p>
            <a:r>
              <a:rPr lang="en-US" dirty="0"/>
              <a:t> [40 45 50 55]]</a:t>
            </a:r>
          </a:p>
          <a:p>
            <a:r>
              <a:rPr lang="en-US" dirty="0"/>
              <a:t>Modified array is:</a:t>
            </a:r>
          </a:p>
          <a:p>
            <a:r>
              <a:rPr lang="en-US" dirty="0"/>
              <a:t>0 5 10 15 20 25 30 35 40 45 50 55</a:t>
            </a:r>
          </a:p>
        </p:txBody>
      </p:sp>
    </p:spTree>
    <p:extLst>
      <p:ext uri="{BB962C8B-B14F-4D97-AF65-F5344CB8AC3E}">
        <p14:creationId xmlns:p14="http://schemas.microsoft.com/office/powerpoint/2010/main" val="324728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B21DAE-8709-5F4C-8374-C143DFC31D73}"/>
              </a:ext>
            </a:extLst>
          </p:cNvPr>
          <p:cNvSpPr txBox="1"/>
          <p:nvPr/>
        </p:nvSpPr>
        <p:spPr>
          <a:xfrm>
            <a:off x="0" y="2838203"/>
            <a:ext cx="12192000" cy="2062103"/>
          </a:xfrm>
          <a:prstGeom prst="rect">
            <a:avLst/>
          </a:prstGeom>
          <a:noFill/>
        </p:spPr>
        <p:txBody>
          <a:bodyPr wrap="square" rtlCol="0">
            <a:spAutoFit/>
          </a:bodyPr>
          <a:lstStyle/>
          <a:p>
            <a:pPr algn="ctr"/>
            <a:r>
              <a:rPr lang="en-US" sz="3200" dirty="0"/>
              <a:t>See</a:t>
            </a:r>
          </a:p>
          <a:p>
            <a:pPr algn="ctr"/>
            <a:r>
              <a:rPr lang="en-US" sz="3200" dirty="0"/>
              <a:t>https://</a:t>
            </a:r>
            <a:r>
              <a:rPr lang="en-US" sz="3200" dirty="0" err="1"/>
              <a:t>www.tutorialspoint.com</a:t>
            </a:r>
            <a:r>
              <a:rPr lang="en-US" sz="3200" dirty="0"/>
              <a:t>/</a:t>
            </a:r>
            <a:r>
              <a:rPr lang="en-US" sz="3200" dirty="0" err="1"/>
              <a:t>numpy</a:t>
            </a:r>
            <a:r>
              <a:rPr lang="en-US" sz="3200" dirty="0"/>
              <a:t>/</a:t>
            </a:r>
            <a:r>
              <a:rPr lang="en-US" sz="3200" dirty="0" err="1"/>
              <a:t>numpy_iterating_over_array.htm</a:t>
            </a:r>
            <a:endParaRPr lang="en-US" sz="3200" dirty="0"/>
          </a:p>
          <a:p>
            <a:pPr algn="ctr"/>
            <a:r>
              <a:rPr lang="en-US" sz="3200" dirty="0"/>
              <a:t>For more on iteration order</a:t>
            </a:r>
          </a:p>
        </p:txBody>
      </p:sp>
    </p:spTree>
    <p:extLst>
      <p:ext uri="{BB962C8B-B14F-4D97-AF65-F5344CB8AC3E}">
        <p14:creationId xmlns:p14="http://schemas.microsoft.com/office/powerpoint/2010/main" val="6286176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7B0997-965C-934D-A358-DF00619DBAFA}"/>
              </a:ext>
            </a:extLst>
          </p:cNvPr>
          <p:cNvSpPr/>
          <p:nvPr/>
        </p:nvSpPr>
        <p:spPr>
          <a:xfrm>
            <a:off x="0" y="0"/>
            <a:ext cx="12192000" cy="6924973"/>
          </a:xfrm>
          <a:prstGeom prst="rect">
            <a:avLst/>
          </a:prstGeom>
        </p:spPr>
        <p:txBody>
          <a:bodyPr wrap="square">
            <a:spAutoFit/>
          </a:bodyPr>
          <a:lstStyle/>
          <a:p>
            <a:pPr algn="ctr"/>
            <a:r>
              <a:rPr lang="en-US" sz="2800" dirty="0"/>
              <a:t>Modifying Array Values</a:t>
            </a:r>
          </a:p>
          <a:p>
            <a:pPr algn="ctr"/>
            <a:r>
              <a:rPr lang="en-US" sz="2800" dirty="0">
                <a:solidFill>
                  <a:srgbClr val="000000"/>
                </a:solidFill>
              </a:rPr>
              <a:t>The </a:t>
            </a:r>
            <a:r>
              <a:rPr lang="en-US" sz="2800" b="1" dirty="0" err="1">
                <a:solidFill>
                  <a:srgbClr val="000000"/>
                </a:solidFill>
              </a:rPr>
              <a:t>nditer</a:t>
            </a:r>
            <a:r>
              <a:rPr lang="en-US" sz="2800" dirty="0">
                <a:solidFill>
                  <a:srgbClr val="000000"/>
                </a:solidFill>
              </a:rPr>
              <a:t> object has an optional parameter called </a:t>
            </a:r>
            <a:r>
              <a:rPr lang="en-US" sz="2800" b="1" dirty="0" err="1">
                <a:solidFill>
                  <a:srgbClr val="000000"/>
                </a:solidFill>
              </a:rPr>
              <a:t>op_flags</a:t>
            </a:r>
            <a:r>
              <a:rPr lang="en-US" sz="2800" dirty="0">
                <a:solidFill>
                  <a:srgbClr val="000000"/>
                </a:solidFill>
              </a:rPr>
              <a:t>. </a:t>
            </a:r>
          </a:p>
          <a:p>
            <a:pPr algn="ctr"/>
            <a:r>
              <a:rPr lang="en-US" sz="2800" dirty="0">
                <a:solidFill>
                  <a:srgbClr val="000000"/>
                </a:solidFill>
              </a:rPr>
              <a:t>Its default value is read-only, but can be set to read-write or write-only mode. </a:t>
            </a:r>
          </a:p>
          <a:p>
            <a:pPr algn="ctr"/>
            <a:r>
              <a:rPr lang="en-US" sz="2800" dirty="0">
                <a:solidFill>
                  <a:srgbClr val="000000"/>
                </a:solidFill>
              </a:rPr>
              <a:t>This will enable modifying array elements using this iterator.</a:t>
            </a:r>
          </a:p>
          <a:p>
            <a:endParaRPr lang="en-US" sz="1200" dirty="0"/>
          </a:p>
          <a:p>
            <a:r>
              <a:rPr lang="en-US" sz="2800" dirty="0"/>
              <a:t>Example</a:t>
            </a:r>
          </a:p>
          <a:p>
            <a:endParaRPr lang="en-US" sz="1200" dirty="0"/>
          </a:p>
          <a:p>
            <a:r>
              <a:rPr lang="en-US" sz="2800" dirty="0">
                <a:solidFill>
                  <a:srgbClr val="000088"/>
                </a:solidFill>
                <a:latin typeface="Courier" pitchFamily="2" charset="0"/>
              </a:rPr>
              <a:t>import</a:t>
            </a:r>
            <a:r>
              <a:rPr lang="en-US" sz="2800" dirty="0">
                <a:solidFill>
                  <a:srgbClr val="000000"/>
                </a:solidFill>
                <a:latin typeface="Courier" pitchFamily="2" charset="0"/>
              </a:rPr>
              <a:t> </a:t>
            </a:r>
            <a:r>
              <a:rPr lang="en-US" sz="2800" dirty="0" err="1">
                <a:solidFill>
                  <a:srgbClr val="000000"/>
                </a:solidFill>
                <a:latin typeface="Courier" pitchFamily="2" charset="0"/>
              </a:rPr>
              <a:t>numpy</a:t>
            </a:r>
            <a:r>
              <a:rPr lang="en-US" sz="2800" dirty="0">
                <a:solidFill>
                  <a:srgbClr val="000000"/>
                </a:solidFill>
                <a:latin typeface="Courier" pitchFamily="2" charset="0"/>
              </a:rPr>
              <a:t> </a:t>
            </a:r>
            <a:r>
              <a:rPr lang="en-US" sz="2800" dirty="0">
                <a:solidFill>
                  <a:srgbClr val="000088"/>
                </a:solidFill>
                <a:latin typeface="Courier" pitchFamily="2" charset="0"/>
              </a:rPr>
              <a:t>as</a:t>
            </a:r>
            <a:r>
              <a:rPr lang="en-US" sz="2800" dirty="0">
                <a:solidFill>
                  <a:srgbClr val="000000"/>
                </a:solidFill>
                <a:latin typeface="Courier" pitchFamily="2" charset="0"/>
              </a:rPr>
              <a:t> np </a:t>
            </a:r>
          </a:p>
          <a:p>
            <a:r>
              <a:rPr lang="en-US" sz="2800" dirty="0">
                <a:solidFill>
                  <a:srgbClr val="000000"/>
                </a:solidFill>
                <a:latin typeface="Courier" pitchFamily="2" charset="0"/>
              </a:rPr>
              <a:t>a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err="1">
                <a:solidFill>
                  <a:srgbClr val="000000"/>
                </a:solidFill>
                <a:latin typeface="Courier" pitchFamily="2" charset="0"/>
              </a:rPr>
              <a:t>np</a:t>
            </a:r>
            <a:r>
              <a:rPr lang="en-US" sz="2800" dirty="0" err="1">
                <a:solidFill>
                  <a:srgbClr val="666600"/>
                </a:solidFill>
                <a:latin typeface="Courier" pitchFamily="2" charset="0"/>
              </a:rPr>
              <a:t>.</a:t>
            </a:r>
            <a:r>
              <a:rPr lang="en-US" sz="2800" dirty="0" err="1">
                <a:solidFill>
                  <a:srgbClr val="000000"/>
                </a:solidFill>
                <a:latin typeface="Courier" pitchFamily="2" charset="0"/>
              </a:rPr>
              <a:t>arange</a:t>
            </a:r>
            <a:r>
              <a:rPr lang="en-US" sz="2800" dirty="0">
                <a:solidFill>
                  <a:srgbClr val="666600"/>
                </a:solidFill>
                <a:latin typeface="Courier" pitchFamily="2" charset="0"/>
              </a:rPr>
              <a:t>(</a:t>
            </a:r>
            <a:r>
              <a:rPr lang="en-US" sz="2800" dirty="0">
                <a:solidFill>
                  <a:srgbClr val="006666"/>
                </a:solidFill>
                <a:latin typeface="Courier" pitchFamily="2" charset="0"/>
              </a:rPr>
              <a:t>0</a:t>
            </a:r>
            <a:r>
              <a:rPr lang="en-US" sz="2800" dirty="0">
                <a:solidFill>
                  <a:srgbClr val="666600"/>
                </a:solidFill>
                <a:latin typeface="Courier" pitchFamily="2" charset="0"/>
              </a:rPr>
              <a:t>,</a:t>
            </a:r>
            <a:r>
              <a:rPr lang="en-US" sz="2800" dirty="0">
                <a:solidFill>
                  <a:srgbClr val="006666"/>
                </a:solidFill>
                <a:latin typeface="Courier" pitchFamily="2" charset="0"/>
              </a:rPr>
              <a:t>60</a:t>
            </a:r>
            <a:r>
              <a:rPr lang="en-US" sz="2800" dirty="0">
                <a:solidFill>
                  <a:srgbClr val="666600"/>
                </a:solidFill>
                <a:latin typeface="Courier" pitchFamily="2" charset="0"/>
              </a:rPr>
              <a:t>,</a:t>
            </a:r>
            <a:r>
              <a:rPr lang="en-US" sz="2800" dirty="0">
                <a:solidFill>
                  <a:srgbClr val="006666"/>
                </a:solidFill>
                <a:latin typeface="Courier" pitchFamily="2" charset="0"/>
              </a:rPr>
              <a:t>5</a:t>
            </a:r>
            <a:r>
              <a:rPr lang="en-US" sz="2800" dirty="0">
                <a:solidFill>
                  <a:srgbClr val="666600"/>
                </a:solidFill>
                <a:latin typeface="Courier" pitchFamily="2" charset="0"/>
              </a:rPr>
              <a:t>)</a:t>
            </a:r>
            <a:r>
              <a:rPr lang="en-US" sz="2800" dirty="0">
                <a:solidFill>
                  <a:srgbClr val="000000"/>
                </a:solidFill>
                <a:latin typeface="Courier" pitchFamily="2" charset="0"/>
              </a:rPr>
              <a:t> </a:t>
            </a:r>
          </a:p>
          <a:p>
            <a:r>
              <a:rPr lang="en-US" sz="2800" dirty="0">
                <a:solidFill>
                  <a:srgbClr val="000000"/>
                </a:solidFill>
                <a:latin typeface="Courier" pitchFamily="2" charset="0"/>
              </a:rPr>
              <a:t>a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err="1">
                <a:solidFill>
                  <a:srgbClr val="000000"/>
                </a:solidFill>
                <a:latin typeface="Courier" pitchFamily="2" charset="0"/>
              </a:rPr>
              <a:t>a</a:t>
            </a:r>
            <a:r>
              <a:rPr lang="en-US" sz="2800" dirty="0" err="1">
                <a:solidFill>
                  <a:srgbClr val="666600"/>
                </a:solidFill>
                <a:latin typeface="Courier" pitchFamily="2" charset="0"/>
              </a:rPr>
              <a:t>.</a:t>
            </a:r>
            <a:r>
              <a:rPr lang="en-US" sz="2800" dirty="0" err="1">
                <a:solidFill>
                  <a:srgbClr val="000000"/>
                </a:solidFill>
                <a:latin typeface="Courier" pitchFamily="2" charset="0"/>
              </a:rPr>
              <a:t>reshape</a:t>
            </a:r>
            <a:r>
              <a:rPr lang="en-US" sz="2800" dirty="0">
                <a:solidFill>
                  <a:srgbClr val="666600"/>
                </a:solidFill>
                <a:latin typeface="Courier" pitchFamily="2" charset="0"/>
              </a:rPr>
              <a:t>(</a:t>
            </a:r>
            <a:r>
              <a:rPr lang="en-US" sz="2800" dirty="0">
                <a:solidFill>
                  <a:srgbClr val="006666"/>
                </a:solidFill>
                <a:latin typeface="Courier" pitchFamily="2" charset="0"/>
              </a:rPr>
              <a:t>3</a:t>
            </a:r>
            <a:r>
              <a:rPr lang="en-US" sz="2800" dirty="0">
                <a:solidFill>
                  <a:srgbClr val="666600"/>
                </a:solidFill>
                <a:latin typeface="Courier" pitchFamily="2" charset="0"/>
              </a:rPr>
              <a:t>,</a:t>
            </a:r>
            <a:r>
              <a:rPr lang="en-US" sz="2800" dirty="0">
                <a:solidFill>
                  <a:srgbClr val="006666"/>
                </a:solidFill>
                <a:latin typeface="Courier" pitchFamily="2" charset="0"/>
              </a:rPr>
              <a:t>4</a:t>
            </a:r>
            <a:r>
              <a:rPr lang="en-US" sz="2800" dirty="0">
                <a:solidFill>
                  <a:srgbClr val="666600"/>
                </a:solidFill>
                <a:latin typeface="Courier" pitchFamily="2" charset="0"/>
              </a:rPr>
              <a:t>)</a:t>
            </a:r>
            <a:r>
              <a:rPr lang="en-US" sz="2800" dirty="0">
                <a:solidFill>
                  <a:srgbClr val="000000"/>
                </a:solidFill>
                <a:latin typeface="Courier" pitchFamily="2" charset="0"/>
              </a:rPr>
              <a:t> </a:t>
            </a:r>
          </a:p>
          <a:p>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'Original array is:')</a:t>
            </a:r>
          </a:p>
          <a:p>
            <a:r>
              <a:rPr lang="en-US" sz="2800" dirty="0">
                <a:solidFill>
                  <a:srgbClr val="000088"/>
                </a:solidFill>
                <a:latin typeface="Courier" pitchFamily="2" charset="0"/>
              </a:rPr>
              <a:t>print</a:t>
            </a:r>
            <a:r>
              <a:rPr lang="en-US" sz="2800" dirty="0">
                <a:solidFill>
                  <a:srgbClr val="000000"/>
                </a:solidFill>
                <a:latin typeface="Courier" pitchFamily="2" charset="0"/>
              </a:rPr>
              <a:t>(a)</a:t>
            </a:r>
          </a:p>
          <a:p>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'\n')</a:t>
            </a:r>
            <a:r>
              <a:rPr lang="en-US" sz="2800" dirty="0">
                <a:solidFill>
                  <a:srgbClr val="000000"/>
                </a:solidFill>
                <a:latin typeface="Courier" pitchFamily="2" charset="0"/>
              </a:rPr>
              <a:t> </a:t>
            </a:r>
          </a:p>
          <a:p>
            <a:r>
              <a:rPr lang="en-US" sz="2800" dirty="0">
                <a:solidFill>
                  <a:srgbClr val="000088"/>
                </a:solidFill>
                <a:latin typeface="Courier" pitchFamily="2" charset="0"/>
              </a:rPr>
              <a:t>for</a:t>
            </a:r>
            <a:r>
              <a:rPr lang="en-US" sz="2800" dirty="0">
                <a:solidFill>
                  <a:srgbClr val="000000"/>
                </a:solidFill>
                <a:latin typeface="Courier" pitchFamily="2" charset="0"/>
              </a:rPr>
              <a:t> x </a:t>
            </a:r>
            <a:r>
              <a:rPr lang="en-US" sz="2800" dirty="0">
                <a:solidFill>
                  <a:srgbClr val="000088"/>
                </a:solidFill>
                <a:latin typeface="Courier" pitchFamily="2" charset="0"/>
              </a:rPr>
              <a:t>in</a:t>
            </a:r>
            <a:r>
              <a:rPr lang="en-US" sz="2800" dirty="0">
                <a:solidFill>
                  <a:srgbClr val="000000"/>
                </a:solidFill>
                <a:latin typeface="Courier" pitchFamily="2" charset="0"/>
              </a:rPr>
              <a:t> </a:t>
            </a:r>
            <a:r>
              <a:rPr lang="en-US" sz="2800" dirty="0" err="1">
                <a:solidFill>
                  <a:srgbClr val="000000"/>
                </a:solidFill>
                <a:latin typeface="Courier" pitchFamily="2" charset="0"/>
              </a:rPr>
              <a:t>np</a:t>
            </a:r>
            <a:r>
              <a:rPr lang="en-US" sz="2800" dirty="0" err="1">
                <a:solidFill>
                  <a:srgbClr val="666600"/>
                </a:solidFill>
                <a:latin typeface="Courier" pitchFamily="2" charset="0"/>
              </a:rPr>
              <a:t>.</a:t>
            </a:r>
            <a:r>
              <a:rPr lang="en-US" sz="2800" dirty="0" err="1">
                <a:solidFill>
                  <a:srgbClr val="000000"/>
                </a:solidFill>
                <a:latin typeface="Courier" pitchFamily="2" charset="0"/>
              </a:rPr>
              <a:t>nditer</a:t>
            </a:r>
            <a:r>
              <a:rPr lang="en-US" sz="2800" dirty="0">
                <a:solidFill>
                  <a:srgbClr val="666600"/>
                </a:solidFill>
                <a:latin typeface="Courier" pitchFamily="2" charset="0"/>
              </a:rPr>
              <a:t>(</a:t>
            </a:r>
            <a:r>
              <a:rPr lang="en-US" sz="2800" dirty="0">
                <a:solidFill>
                  <a:srgbClr val="000000"/>
                </a:solidFill>
                <a:latin typeface="Courier" pitchFamily="2" charset="0"/>
              </a:rPr>
              <a:t>a</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err="1">
                <a:solidFill>
                  <a:srgbClr val="000000"/>
                </a:solidFill>
                <a:latin typeface="Courier" pitchFamily="2" charset="0"/>
              </a:rPr>
              <a:t>op_flags</a:t>
            </a:r>
            <a:r>
              <a:rPr lang="en-US" sz="2800" dirty="0">
                <a:solidFill>
                  <a:srgbClr val="000000"/>
                </a:solidFill>
                <a:latin typeface="Courier" pitchFamily="2" charset="0"/>
              </a:rPr>
              <a:t>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a:solidFill>
                  <a:srgbClr val="666600"/>
                </a:solidFill>
                <a:latin typeface="Courier" pitchFamily="2" charset="0"/>
              </a:rPr>
              <a:t>[</a:t>
            </a:r>
            <a:r>
              <a:rPr lang="en-US" sz="2800" dirty="0">
                <a:solidFill>
                  <a:srgbClr val="008800"/>
                </a:solidFill>
                <a:latin typeface="Courier" pitchFamily="2" charset="0"/>
              </a:rPr>
              <a:t>'</a:t>
            </a:r>
            <a:r>
              <a:rPr lang="en-US" sz="2800" dirty="0" err="1">
                <a:solidFill>
                  <a:srgbClr val="008800"/>
                </a:solidFill>
                <a:latin typeface="Courier" pitchFamily="2" charset="0"/>
              </a:rPr>
              <a:t>readwrite</a:t>
            </a:r>
            <a:r>
              <a:rPr lang="en-US" sz="2800" dirty="0">
                <a:solidFill>
                  <a:srgbClr val="008800"/>
                </a:solidFill>
                <a:latin typeface="Courier" pitchFamily="2" charset="0"/>
              </a:rPr>
              <a:t>'</a:t>
            </a:r>
            <a:r>
              <a:rPr lang="en-US" sz="2800" dirty="0">
                <a:solidFill>
                  <a:srgbClr val="666600"/>
                </a:solidFill>
                <a:latin typeface="Courier" pitchFamily="2" charset="0"/>
              </a:rPr>
              <a:t>]):</a:t>
            </a:r>
          </a:p>
          <a:p>
            <a:r>
              <a:rPr lang="en-US" sz="2800" dirty="0">
                <a:solidFill>
                  <a:srgbClr val="666600"/>
                </a:solidFill>
                <a:latin typeface="Courier" pitchFamily="2" charset="0"/>
              </a:rPr>
              <a:t>    </a:t>
            </a:r>
            <a:r>
              <a:rPr lang="en-US" sz="2800" dirty="0">
                <a:solidFill>
                  <a:srgbClr val="000000"/>
                </a:solidFill>
                <a:latin typeface="Courier" pitchFamily="2" charset="0"/>
              </a:rPr>
              <a:t>x</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a:solidFill>
                  <a:srgbClr val="666600"/>
                </a:solidFill>
                <a:latin typeface="Courier" pitchFamily="2" charset="0"/>
              </a:rPr>
              <a:t>=</a:t>
            </a:r>
            <a:r>
              <a:rPr lang="en-US" sz="2800" dirty="0">
                <a:solidFill>
                  <a:srgbClr val="000000"/>
                </a:solidFill>
                <a:latin typeface="Courier" pitchFamily="2" charset="0"/>
              </a:rPr>
              <a:t> </a:t>
            </a:r>
            <a:r>
              <a:rPr lang="en-US" sz="2800" dirty="0">
                <a:solidFill>
                  <a:srgbClr val="006666"/>
                </a:solidFill>
                <a:latin typeface="Courier" pitchFamily="2" charset="0"/>
              </a:rPr>
              <a:t>2</a:t>
            </a:r>
            <a:r>
              <a:rPr lang="en-US" sz="2800" dirty="0">
                <a:solidFill>
                  <a:srgbClr val="666600"/>
                </a:solidFill>
                <a:latin typeface="Courier" pitchFamily="2" charset="0"/>
              </a:rPr>
              <a:t>*</a:t>
            </a:r>
            <a:r>
              <a:rPr lang="en-US" sz="2800" dirty="0">
                <a:solidFill>
                  <a:srgbClr val="000000"/>
                </a:solidFill>
                <a:latin typeface="Courier" pitchFamily="2" charset="0"/>
              </a:rPr>
              <a:t>x</a:t>
            </a:r>
          </a:p>
          <a:p>
            <a:r>
              <a:rPr lang="en-US" sz="2800" dirty="0">
                <a:solidFill>
                  <a:srgbClr val="000088"/>
                </a:solidFill>
                <a:latin typeface="Courier" pitchFamily="2" charset="0"/>
              </a:rPr>
              <a:t>print</a:t>
            </a:r>
            <a:r>
              <a:rPr lang="en-US" sz="2800" dirty="0">
                <a:solidFill>
                  <a:srgbClr val="000000"/>
                </a:solidFill>
                <a:latin typeface="Courier" pitchFamily="2" charset="0"/>
              </a:rPr>
              <a:t>(</a:t>
            </a:r>
            <a:r>
              <a:rPr lang="en-US" sz="2800" dirty="0">
                <a:solidFill>
                  <a:srgbClr val="008800"/>
                </a:solidFill>
                <a:latin typeface="Courier" pitchFamily="2" charset="0"/>
              </a:rPr>
              <a:t>'Modified array is:')</a:t>
            </a:r>
          </a:p>
          <a:p>
            <a:r>
              <a:rPr lang="en-US" sz="2800" dirty="0">
                <a:solidFill>
                  <a:srgbClr val="000088"/>
                </a:solidFill>
                <a:latin typeface="Courier" pitchFamily="2" charset="0"/>
              </a:rPr>
              <a:t>print</a:t>
            </a:r>
            <a:r>
              <a:rPr lang="en-US" sz="2800" dirty="0">
                <a:solidFill>
                  <a:srgbClr val="000000"/>
                </a:solidFill>
                <a:latin typeface="Courier" pitchFamily="2" charset="0"/>
              </a:rPr>
              <a:t>(a)</a:t>
            </a:r>
            <a:endParaRPr lang="en-US" sz="2800" dirty="0">
              <a:latin typeface="Courier" pitchFamily="2" charset="0"/>
            </a:endParaRPr>
          </a:p>
        </p:txBody>
      </p:sp>
    </p:spTree>
    <p:extLst>
      <p:ext uri="{BB962C8B-B14F-4D97-AF65-F5344CB8AC3E}">
        <p14:creationId xmlns:p14="http://schemas.microsoft.com/office/powerpoint/2010/main" val="2365115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DEA103-7F65-4F4C-B64C-8551C7B5D738}"/>
              </a:ext>
            </a:extLst>
          </p:cNvPr>
          <p:cNvSpPr/>
          <p:nvPr/>
        </p:nvSpPr>
        <p:spPr>
          <a:xfrm>
            <a:off x="0" y="0"/>
            <a:ext cx="12192000" cy="3539430"/>
          </a:xfrm>
          <a:prstGeom prst="rect">
            <a:avLst/>
          </a:prstGeom>
        </p:spPr>
        <p:txBody>
          <a:bodyPr wrap="square">
            <a:spAutoFit/>
          </a:bodyPr>
          <a:lstStyle/>
          <a:p>
            <a:r>
              <a:rPr lang="en-US" sz="2800" dirty="0">
                <a:latin typeface="Courier" pitchFamily="2" charset="0"/>
              </a:rPr>
              <a:t>Original array is: </a:t>
            </a:r>
          </a:p>
          <a:p>
            <a:r>
              <a:rPr lang="en-US" sz="2800" dirty="0">
                <a:latin typeface="Courier" pitchFamily="2" charset="0"/>
              </a:rPr>
              <a:t>[[ 0 5 10 15] </a:t>
            </a:r>
          </a:p>
          <a:p>
            <a:r>
              <a:rPr lang="en-US" sz="2800" dirty="0">
                <a:latin typeface="Courier" pitchFamily="2" charset="0"/>
              </a:rPr>
              <a:t>[20 25 30 35] </a:t>
            </a:r>
          </a:p>
          <a:p>
            <a:r>
              <a:rPr lang="en-US" sz="2800" dirty="0">
                <a:latin typeface="Courier" pitchFamily="2" charset="0"/>
              </a:rPr>
              <a:t>[40 45 50 55]] </a:t>
            </a:r>
          </a:p>
          <a:p>
            <a:r>
              <a:rPr lang="en-US" sz="2800" dirty="0">
                <a:latin typeface="Courier" pitchFamily="2" charset="0"/>
              </a:rPr>
              <a:t>Modified array is: </a:t>
            </a:r>
          </a:p>
          <a:p>
            <a:r>
              <a:rPr lang="en-US" sz="2800" dirty="0">
                <a:latin typeface="Courier" pitchFamily="2" charset="0"/>
              </a:rPr>
              <a:t>[[ 0 10 20 30] </a:t>
            </a:r>
          </a:p>
          <a:p>
            <a:r>
              <a:rPr lang="en-US" sz="2800" dirty="0">
                <a:latin typeface="Courier" pitchFamily="2" charset="0"/>
              </a:rPr>
              <a:t>[ 40 50 60 70] </a:t>
            </a:r>
          </a:p>
          <a:p>
            <a:r>
              <a:rPr lang="en-US" sz="2800" dirty="0">
                <a:latin typeface="Courier" pitchFamily="2" charset="0"/>
              </a:rPr>
              <a:t>[ 80 90 100 110]]</a:t>
            </a:r>
          </a:p>
        </p:txBody>
      </p:sp>
    </p:spTree>
    <p:extLst>
      <p:ext uri="{BB962C8B-B14F-4D97-AF65-F5344CB8AC3E}">
        <p14:creationId xmlns:p14="http://schemas.microsoft.com/office/powerpoint/2010/main" val="371134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66E45E-DC2A-F241-A3A7-430C9A58865F}"/>
              </a:ext>
            </a:extLst>
          </p:cNvPr>
          <p:cNvSpPr/>
          <p:nvPr/>
        </p:nvSpPr>
        <p:spPr>
          <a:xfrm>
            <a:off x="-106878" y="1304789"/>
            <a:ext cx="12191999" cy="6001643"/>
          </a:xfrm>
          <a:prstGeom prst="rect">
            <a:avLst/>
          </a:prstGeom>
        </p:spPr>
        <p:txBody>
          <a:bodyPr wrap="square">
            <a:spAutoFit/>
          </a:bodyPr>
          <a:lstStyle/>
          <a:p>
            <a:pPr algn="ctr"/>
            <a:r>
              <a:rPr lang="en-US" sz="3200" dirty="0"/>
              <a:t>External Loop</a:t>
            </a:r>
          </a:p>
          <a:p>
            <a:pPr algn="ctr"/>
            <a:r>
              <a:rPr lang="en-US" sz="3200" dirty="0">
                <a:solidFill>
                  <a:srgbClr val="000000"/>
                </a:solidFill>
              </a:rPr>
              <a:t>The </a:t>
            </a:r>
            <a:r>
              <a:rPr lang="en-US" sz="3200" dirty="0" err="1">
                <a:solidFill>
                  <a:srgbClr val="000000"/>
                </a:solidFill>
              </a:rPr>
              <a:t>nditer</a:t>
            </a:r>
            <a:r>
              <a:rPr lang="en-US" sz="3200" dirty="0">
                <a:solidFill>
                  <a:srgbClr val="000000"/>
                </a:solidFill>
              </a:rPr>
              <a:t> class constructor has a </a:t>
            </a:r>
            <a:r>
              <a:rPr lang="en-US" sz="3200" b="1" dirty="0">
                <a:solidFill>
                  <a:srgbClr val="000000"/>
                </a:solidFill>
              </a:rPr>
              <a:t>‘flags’</a:t>
            </a:r>
            <a:r>
              <a:rPr lang="en-US" sz="3200" dirty="0">
                <a:solidFill>
                  <a:srgbClr val="000000"/>
                </a:solidFill>
              </a:rPr>
              <a:t> parameter, which can take the following values</a:t>
            </a:r>
          </a:p>
          <a:p>
            <a:pPr algn="ctr"/>
            <a:r>
              <a:rPr lang="en-US" sz="3200" b="1" dirty="0" err="1"/>
              <a:t>c_index</a:t>
            </a:r>
            <a:r>
              <a:rPr lang="en-US" sz="3200" b="1" dirty="0"/>
              <a:t> - </a:t>
            </a:r>
            <a:r>
              <a:rPr lang="en-US" sz="3200" dirty="0" err="1"/>
              <a:t>C_order</a:t>
            </a:r>
            <a:r>
              <a:rPr lang="en-US" sz="3200" dirty="0"/>
              <a:t> index can be tracked</a:t>
            </a:r>
          </a:p>
          <a:p>
            <a:pPr algn="ctr"/>
            <a:r>
              <a:rPr lang="en-US" sz="3200" b="1" dirty="0" err="1"/>
              <a:t>f_index</a:t>
            </a:r>
            <a:r>
              <a:rPr lang="en-US" sz="3200" b="1" dirty="0"/>
              <a:t>  - </a:t>
            </a:r>
            <a:r>
              <a:rPr lang="en-US" sz="3200" dirty="0" err="1"/>
              <a:t>Fortran_order</a:t>
            </a:r>
            <a:r>
              <a:rPr lang="en-US" sz="3200" dirty="0"/>
              <a:t> index is tracked</a:t>
            </a:r>
          </a:p>
          <a:p>
            <a:pPr algn="ctr"/>
            <a:r>
              <a:rPr lang="en-US" sz="3200" b="1" dirty="0"/>
              <a:t>multi-index - </a:t>
            </a:r>
            <a:r>
              <a:rPr lang="en-US" sz="3200" dirty="0"/>
              <a:t>Type of indexes with one per iteration can be tracked</a:t>
            </a:r>
          </a:p>
          <a:p>
            <a:pPr algn="ctr"/>
            <a:r>
              <a:rPr lang="en-US" sz="3200" b="1" dirty="0" err="1"/>
              <a:t>external_loop</a:t>
            </a:r>
            <a:r>
              <a:rPr lang="en-US" sz="3200" b="1" dirty="0"/>
              <a:t> - </a:t>
            </a:r>
            <a:r>
              <a:rPr lang="en-US" sz="3200" dirty="0"/>
              <a:t>Causes values given to be one-dimensional arrays with multiple values instead of zero-dimensional array</a:t>
            </a:r>
          </a:p>
          <a:p>
            <a:pPr algn="ctr"/>
            <a:endParaRPr lang="en-US" sz="3200" dirty="0"/>
          </a:p>
          <a:p>
            <a:pPr algn="ctr"/>
            <a:endParaRPr lang="en-US" sz="3200" dirty="0"/>
          </a:p>
          <a:p>
            <a:pPr algn="ctr"/>
            <a:endParaRPr lang="en-US" sz="3200" dirty="0">
              <a:solidFill>
                <a:srgbClr val="000000"/>
              </a:solidFill>
            </a:endParaRPr>
          </a:p>
          <a:p>
            <a:pPr algn="ctr"/>
            <a:endParaRPr lang="en-US" sz="3200" b="0" i="0" dirty="0">
              <a:solidFill>
                <a:srgbClr val="000000"/>
              </a:solidFill>
              <a:effectLst/>
            </a:endParaRPr>
          </a:p>
        </p:txBody>
      </p:sp>
    </p:spTree>
    <p:extLst>
      <p:ext uri="{BB962C8B-B14F-4D97-AF65-F5344CB8AC3E}">
        <p14:creationId xmlns:p14="http://schemas.microsoft.com/office/powerpoint/2010/main" val="3842470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E236F5-E277-B647-A1E8-2038EA4C43A0}"/>
              </a:ext>
            </a:extLst>
          </p:cNvPr>
          <p:cNvSpPr/>
          <p:nvPr/>
        </p:nvSpPr>
        <p:spPr>
          <a:xfrm>
            <a:off x="0" y="0"/>
            <a:ext cx="12192000" cy="6986528"/>
          </a:xfrm>
          <a:prstGeom prst="rect">
            <a:avLst/>
          </a:prstGeom>
        </p:spPr>
        <p:txBody>
          <a:bodyPr wrap="square">
            <a:spAutoFit/>
          </a:bodyPr>
          <a:lstStyle/>
          <a:p>
            <a:r>
              <a:rPr lang="en-US" sz="3200" dirty="0"/>
              <a:t>Example</a:t>
            </a:r>
          </a:p>
          <a:p>
            <a:pPr algn="just"/>
            <a:r>
              <a:rPr lang="en-US" sz="3200" dirty="0">
                <a:solidFill>
                  <a:srgbClr val="000000"/>
                </a:solidFill>
              </a:rPr>
              <a:t>In the following example, one-dimensional arrays corresponding to each column is traversed by the iterator.</a:t>
            </a:r>
          </a:p>
          <a:p>
            <a:endParaRPr lang="en-US" sz="3200" dirty="0">
              <a:solidFill>
                <a:srgbClr val="000088"/>
              </a:solidFill>
            </a:endParaRPr>
          </a:p>
          <a:p>
            <a:r>
              <a:rPr lang="en-US" sz="3200" dirty="0">
                <a:solidFill>
                  <a:srgbClr val="000088"/>
                </a:solidFill>
                <a:latin typeface="Courier" pitchFamily="2" charset="0"/>
              </a:rPr>
              <a:t>import</a:t>
            </a:r>
            <a:r>
              <a:rPr lang="en-US" sz="3200" dirty="0">
                <a:solidFill>
                  <a:srgbClr val="000000"/>
                </a:solidFill>
                <a:latin typeface="Courier" pitchFamily="2" charset="0"/>
              </a:rPr>
              <a:t> </a:t>
            </a:r>
            <a:r>
              <a:rPr lang="en-US" sz="3200" dirty="0" err="1">
                <a:solidFill>
                  <a:srgbClr val="000000"/>
                </a:solidFill>
                <a:latin typeface="Courier" pitchFamily="2" charset="0"/>
              </a:rPr>
              <a:t>numpy</a:t>
            </a:r>
            <a:r>
              <a:rPr lang="en-US" sz="3200" dirty="0">
                <a:solidFill>
                  <a:srgbClr val="000000"/>
                </a:solidFill>
                <a:latin typeface="Courier" pitchFamily="2" charset="0"/>
              </a:rPr>
              <a:t> </a:t>
            </a:r>
            <a:r>
              <a:rPr lang="en-US" sz="3200" dirty="0">
                <a:solidFill>
                  <a:srgbClr val="000088"/>
                </a:solidFill>
                <a:latin typeface="Courier" pitchFamily="2" charset="0"/>
              </a:rPr>
              <a:t>as</a:t>
            </a:r>
            <a:r>
              <a:rPr lang="en-US" sz="3200" dirty="0">
                <a:solidFill>
                  <a:srgbClr val="000000"/>
                </a:solidFill>
                <a:latin typeface="Courier" pitchFamily="2" charset="0"/>
              </a:rPr>
              <a:t> np </a:t>
            </a:r>
          </a:p>
          <a:p>
            <a:r>
              <a:rPr lang="en-US" sz="3200" dirty="0">
                <a:solidFill>
                  <a:srgbClr val="000000"/>
                </a:solidFill>
                <a:latin typeface="Courier" pitchFamily="2" charset="0"/>
              </a:rPr>
              <a:t>a </a:t>
            </a:r>
            <a:r>
              <a:rPr lang="en-US" sz="3200" dirty="0">
                <a:solidFill>
                  <a:srgbClr val="666600"/>
                </a:solidFill>
                <a:latin typeface="Courier" pitchFamily="2" charset="0"/>
              </a:rPr>
              <a:t>=</a:t>
            </a:r>
            <a:r>
              <a:rPr lang="en-US" sz="3200" dirty="0">
                <a:solidFill>
                  <a:srgbClr val="000000"/>
                </a:solidFill>
                <a:latin typeface="Courier" pitchFamily="2" charset="0"/>
              </a:rPr>
              <a:t> </a:t>
            </a:r>
            <a:r>
              <a:rPr lang="en-US" sz="3200" dirty="0" err="1">
                <a:solidFill>
                  <a:srgbClr val="000000"/>
                </a:solidFill>
                <a:latin typeface="Courier" pitchFamily="2" charset="0"/>
              </a:rPr>
              <a:t>np</a:t>
            </a:r>
            <a:r>
              <a:rPr lang="en-US" sz="3200" dirty="0" err="1">
                <a:solidFill>
                  <a:srgbClr val="666600"/>
                </a:solidFill>
                <a:latin typeface="Courier" pitchFamily="2" charset="0"/>
              </a:rPr>
              <a:t>.</a:t>
            </a:r>
            <a:r>
              <a:rPr lang="en-US" sz="3200" dirty="0" err="1">
                <a:solidFill>
                  <a:srgbClr val="000000"/>
                </a:solidFill>
                <a:latin typeface="Courier" pitchFamily="2" charset="0"/>
              </a:rPr>
              <a:t>arange</a:t>
            </a:r>
            <a:r>
              <a:rPr lang="en-US" sz="3200" dirty="0">
                <a:solidFill>
                  <a:srgbClr val="666600"/>
                </a:solidFill>
                <a:latin typeface="Courier" pitchFamily="2" charset="0"/>
              </a:rPr>
              <a:t>(</a:t>
            </a:r>
            <a:r>
              <a:rPr lang="en-US" sz="3200" dirty="0">
                <a:solidFill>
                  <a:srgbClr val="006666"/>
                </a:solidFill>
                <a:latin typeface="Courier" pitchFamily="2" charset="0"/>
              </a:rPr>
              <a:t>0</a:t>
            </a:r>
            <a:r>
              <a:rPr lang="en-US" sz="3200" dirty="0">
                <a:solidFill>
                  <a:srgbClr val="666600"/>
                </a:solidFill>
                <a:latin typeface="Courier" pitchFamily="2" charset="0"/>
              </a:rPr>
              <a:t>,</a:t>
            </a:r>
            <a:r>
              <a:rPr lang="en-US" sz="3200" dirty="0">
                <a:solidFill>
                  <a:srgbClr val="006666"/>
                </a:solidFill>
                <a:latin typeface="Courier" pitchFamily="2" charset="0"/>
              </a:rPr>
              <a:t>60</a:t>
            </a:r>
            <a:r>
              <a:rPr lang="en-US" sz="3200" dirty="0">
                <a:solidFill>
                  <a:srgbClr val="666600"/>
                </a:solidFill>
                <a:latin typeface="Courier" pitchFamily="2" charset="0"/>
              </a:rPr>
              <a:t>,</a:t>
            </a:r>
            <a:r>
              <a:rPr lang="en-US" sz="3200" dirty="0">
                <a:solidFill>
                  <a:srgbClr val="006666"/>
                </a:solidFill>
                <a:latin typeface="Courier" pitchFamily="2" charset="0"/>
              </a:rPr>
              <a:t>5</a:t>
            </a:r>
            <a:r>
              <a:rPr lang="en-US" sz="3200" dirty="0">
                <a:solidFill>
                  <a:srgbClr val="666600"/>
                </a:solidFill>
                <a:latin typeface="Courier" pitchFamily="2" charset="0"/>
              </a:rPr>
              <a:t>)</a:t>
            </a:r>
            <a:r>
              <a:rPr lang="en-US" sz="3200" dirty="0">
                <a:solidFill>
                  <a:srgbClr val="000000"/>
                </a:solidFill>
                <a:latin typeface="Courier" pitchFamily="2" charset="0"/>
              </a:rPr>
              <a:t> </a:t>
            </a:r>
          </a:p>
          <a:p>
            <a:r>
              <a:rPr lang="en-US" sz="3200" dirty="0">
                <a:solidFill>
                  <a:srgbClr val="000000"/>
                </a:solidFill>
                <a:latin typeface="Courier" pitchFamily="2" charset="0"/>
              </a:rPr>
              <a:t>a </a:t>
            </a:r>
            <a:r>
              <a:rPr lang="en-US" sz="3200" dirty="0">
                <a:solidFill>
                  <a:srgbClr val="666600"/>
                </a:solidFill>
                <a:latin typeface="Courier" pitchFamily="2" charset="0"/>
              </a:rPr>
              <a:t>=</a:t>
            </a:r>
            <a:r>
              <a:rPr lang="en-US" sz="3200" dirty="0">
                <a:solidFill>
                  <a:srgbClr val="000000"/>
                </a:solidFill>
                <a:latin typeface="Courier" pitchFamily="2" charset="0"/>
              </a:rPr>
              <a:t> </a:t>
            </a:r>
            <a:r>
              <a:rPr lang="en-US" sz="3200" dirty="0" err="1">
                <a:solidFill>
                  <a:srgbClr val="000000"/>
                </a:solidFill>
                <a:latin typeface="Courier" pitchFamily="2" charset="0"/>
              </a:rPr>
              <a:t>a</a:t>
            </a:r>
            <a:r>
              <a:rPr lang="en-US" sz="3200" dirty="0" err="1">
                <a:solidFill>
                  <a:srgbClr val="666600"/>
                </a:solidFill>
                <a:latin typeface="Courier" pitchFamily="2" charset="0"/>
              </a:rPr>
              <a:t>.</a:t>
            </a:r>
            <a:r>
              <a:rPr lang="en-US" sz="3200" dirty="0" err="1">
                <a:solidFill>
                  <a:srgbClr val="000000"/>
                </a:solidFill>
                <a:latin typeface="Courier" pitchFamily="2" charset="0"/>
              </a:rPr>
              <a:t>reshape</a:t>
            </a:r>
            <a:r>
              <a:rPr lang="en-US" sz="3200" dirty="0">
                <a:solidFill>
                  <a:srgbClr val="666600"/>
                </a:solidFill>
                <a:latin typeface="Courier" pitchFamily="2" charset="0"/>
              </a:rPr>
              <a:t>(</a:t>
            </a:r>
            <a:r>
              <a:rPr lang="en-US" sz="3200" dirty="0">
                <a:solidFill>
                  <a:srgbClr val="006666"/>
                </a:solidFill>
                <a:latin typeface="Courier" pitchFamily="2" charset="0"/>
              </a:rPr>
              <a:t>3</a:t>
            </a:r>
            <a:r>
              <a:rPr lang="en-US" sz="3200" dirty="0">
                <a:solidFill>
                  <a:srgbClr val="666600"/>
                </a:solidFill>
                <a:latin typeface="Courier" pitchFamily="2" charset="0"/>
              </a:rPr>
              <a:t>,</a:t>
            </a:r>
            <a:r>
              <a:rPr lang="en-US" sz="3200" dirty="0">
                <a:solidFill>
                  <a:srgbClr val="006666"/>
                </a:solidFill>
                <a:latin typeface="Courier" pitchFamily="2" charset="0"/>
              </a:rPr>
              <a:t>4</a:t>
            </a:r>
            <a:r>
              <a:rPr lang="en-US" sz="3200" dirty="0">
                <a:solidFill>
                  <a:srgbClr val="666600"/>
                </a:solidFill>
                <a:latin typeface="Courier" pitchFamily="2" charset="0"/>
              </a:rPr>
              <a:t>)</a:t>
            </a:r>
            <a:r>
              <a:rPr lang="en-US" sz="3200" dirty="0">
                <a:solidFill>
                  <a:srgbClr val="000000"/>
                </a:solidFill>
                <a:latin typeface="Courier" pitchFamily="2" charset="0"/>
              </a:rPr>
              <a:t> </a:t>
            </a:r>
          </a:p>
          <a:p>
            <a:r>
              <a:rPr lang="en-US" sz="3200" dirty="0">
                <a:solidFill>
                  <a:srgbClr val="000088"/>
                </a:solidFill>
                <a:latin typeface="Courier" pitchFamily="2" charset="0"/>
              </a:rPr>
              <a:t>print</a:t>
            </a:r>
            <a:r>
              <a:rPr lang="en-US" sz="3200" dirty="0">
                <a:solidFill>
                  <a:srgbClr val="000000"/>
                </a:solidFill>
                <a:latin typeface="Courier" pitchFamily="2" charset="0"/>
              </a:rPr>
              <a:t>(</a:t>
            </a:r>
            <a:r>
              <a:rPr lang="en-US" sz="3200" dirty="0">
                <a:solidFill>
                  <a:srgbClr val="008800"/>
                </a:solidFill>
                <a:latin typeface="Courier" pitchFamily="2" charset="0"/>
              </a:rPr>
              <a:t>'Original array is:’)</a:t>
            </a:r>
            <a:r>
              <a:rPr lang="en-US" sz="3200" dirty="0">
                <a:solidFill>
                  <a:srgbClr val="000000"/>
                </a:solidFill>
                <a:latin typeface="Courier" pitchFamily="2" charset="0"/>
              </a:rPr>
              <a:t> </a:t>
            </a:r>
          </a:p>
          <a:p>
            <a:r>
              <a:rPr lang="en-US" sz="3200" dirty="0">
                <a:solidFill>
                  <a:srgbClr val="000088"/>
                </a:solidFill>
                <a:latin typeface="Courier" pitchFamily="2" charset="0"/>
              </a:rPr>
              <a:t>print</a:t>
            </a:r>
            <a:r>
              <a:rPr lang="en-US" sz="3200" dirty="0">
                <a:solidFill>
                  <a:srgbClr val="000000"/>
                </a:solidFill>
                <a:latin typeface="Courier" pitchFamily="2" charset="0"/>
              </a:rPr>
              <a:t>(a) </a:t>
            </a:r>
          </a:p>
          <a:p>
            <a:r>
              <a:rPr lang="en-US" sz="3200" dirty="0">
                <a:solidFill>
                  <a:srgbClr val="000088"/>
                </a:solidFill>
                <a:latin typeface="Courier" pitchFamily="2" charset="0"/>
              </a:rPr>
              <a:t>print</a:t>
            </a:r>
            <a:r>
              <a:rPr lang="en-US" sz="3200" dirty="0">
                <a:solidFill>
                  <a:srgbClr val="000000"/>
                </a:solidFill>
                <a:latin typeface="Courier" pitchFamily="2" charset="0"/>
              </a:rPr>
              <a:t>(</a:t>
            </a:r>
            <a:r>
              <a:rPr lang="en-US" sz="3200" dirty="0">
                <a:solidFill>
                  <a:srgbClr val="008800"/>
                </a:solidFill>
                <a:latin typeface="Courier" pitchFamily="2" charset="0"/>
              </a:rPr>
              <a:t>'\n’)</a:t>
            </a:r>
            <a:r>
              <a:rPr lang="en-US" sz="3200" dirty="0">
                <a:solidFill>
                  <a:srgbClr val="000000"/>
                </a:solidFill>
                <a:latin typeface="Courier" pitchFamily="2" charset="0"/>
              </a:rPr>
              <a:t> </a:t>
            </a:r>
          </a:p>
          <a:p>
            <a:r>
              <a:rPr lang="en-US" sz="3200" dirty="0">
                <a:solidFill>
                  <a:srgbClr val="000088"/>
                </a:solidFill>
                <a:latin typeface="Courier" pitchFamily="2" charset="0"/>
              </a:rPr>
              <a:t>print</a:t>
            </a:r>
            <a:r>
              <a:rPr lang="en-US" sz="3200" dirty="0">
                <a:solidFill>
                  <a:srgbClr val="000000"/>
                </a:solidFill>
                <a:latin typeface="Courier" pitchFamily="2" charset="0"/>
              </a:rPr>
              <a:t>(</a:t>
            </a:r>
            <a:r>
              <a:rPr lang="en-US" sz="3200" dirty="0">
                <a:solidFill>
                  <a:srgbClr val="008800"/>
                </a:solidFill>
                <a:latin typeface="Courier" pitchFamily="2" charset="0"/>
              </a:rPr>
              <a:t>'Modified array is:’)</a:t>
            </a:r>
            <a:r>
              <a:rPr lang="en-US" sz="3200" dirty="0">
                <a:solidFill>
                  <a:srgbClr val="000000"/>
                </a:solidFill>
                <a:latin typeface="Courier" pitchFamily="2" charset="0"/>
              </a:rPr>
              <a:t> </a:t>
            </a:r>
          </a:p>
          <a:p>
            <a:r>
              <a:rPr lang="en-US" sz="3200" dirty="0">
                <a:solidFill>
                  <a:srgbClr val="000088"/>
                </a:solidFill>
                <a:latin typeface="Courier" pitchFamily="2" charset="0"/>
              </a:rPr>
              <a:t>for</a:t>
            </a:r>
            <a:r>
              <a:rPr lang="en-US" sz="3200" dirty="0">
                <a:solidFill>
                  <a:srgbClr val="000000"/>
                </a:solidFill>
                <a:latin typeface="Courier" pitchFamily="2" charset="0"/>
              </a:rPr>
              <a:t> x </a:t>
            </a:r>
            <a:r>
              <a:rPr lang="en-US" sz="3200" dirty="0">
                <a:solidFill>
                  <a:srgbClr val="000088"/>
                </a:solidFill>
                <a:latin typeface="Courier" pitchFamily="2" charset="0"/>
              </a:rPr>
              <a:t>in</a:t>
            </a:r>
            <a:r>
              <a:rPr lang="en-US" sz="3200" dirty="0">
                <a:solidFill>
                  <a:srgbClr val="000000"/>
                </a:solidFill>
                <a:latin typeface="Courier" pitchFamily="2" charset="0"/>
              </a:rPr>
              <a:t> </a:t>
            </a:r>
            <a:r>
              <a:rPr lang="en-US" sz="3200" dirty="0" err="1">
                <a:solidFill>
                  <a:srgbClr val="000000"/>
                </a:solidFill>
                <a:latin typeface="Courier" pitchFamily="2" charset="0"/>
              </a:rPr>
              <a:t>np</a:t>
            </a:r>
            <a:r>
              <a:rPr lang="en-US" sz="3200" dirty="0" err="1">
                <a:solidFill>
                  <a:srgbClr val="666600"/>
                </a:solidFill>
                <a:latin typeface="Courier" pitchFamily="2" charset="0"/>
              </a:rPr>
              <a:t>.</a:t>
            </a:r>
            <a:r>
              <a:rPr lang="en-US" sz="3200" dirty="0" err="1">
                <a:solidFill>
                  <a:srgbClr val="000000"/>
                </a:solidFill>
                <a:latin typeface="Courier" pitchFamily="2" charset="0"/>
              </a:rPr>
              <a:t>nditer</a:t>
            </a:r>
            <a:r>
              <a:rPr lang="en-US" sz="3200" dirty="0">
                <a:solidFill>
                  <a:srgbClr val="666600"/>
                </a:solidFill>
                <a:latin typeface="Courier" pitchFamily="2" charset="0"/>
              </a:rPr>
              <a:t>(</a:t>
            </a:r>
            <a:r>
              <a:rPr lang="en-US" sz="3200" dirty="0">
                <a:solidFill>
                  <a:srgbClr val="000000"/>
                </a:solidFill>
                <a:latin typeface="Courier" pitchFamily="2" charset="0"/>
              </a:rPr>
              <a:t>a</a:t>
            </a:r>
            <a:r>
              <a:rPr lang="en-US" sz="3200" dirty="0">
                <a:solidFill>
                  <a:srgbClr val="666600"/>
                </a:solidFill>
                <a:latin typeface="Courier" pitchFamily="2" charset="0"/>
              </a:rPr>
              <a:t>,</a:t>
            </a:r>
            <a:r>
              <a:rPr lang="en-US" sz="3200" dirty="0">
                <a:solidFill>
                  <a:srgbClr val="000000"/>
                </a:solidFill>
                <a:latin typeface="Courier" pitchFamily="2" charset="0"/>
              </a:rPr>
              <a:t> flags </a:t>
            </a:r>
            <a:r>
              <a:rPr lang="en-US" sz="3200" dirty="0">
                <a:solidFill>
                  <a:srgbClr val="666600"/>
                </a:solidFill>
                <a:latin typeface="Courier" pitchFamily="2" charset="0"/>
              </a:rPr>
              <a:t>=</a:t>
            </a:r>
            <a:r>
              <a:rPr lang="en-US" sz="3200" dirty="0">
                <a:solidFill>
                  <a:srgbClr val="000000"/>
                </a:solidFill>
                <a:latin typeface="Courier" pitchFamily="2" charset="0"/>
              </a:rPr>
              <a:t> </a:t>
            </a:r>
            <a:r>
              <a:rPr lang="en-US" sz="3200" dirty="0">
                <a:solidFill>
                  <a:srgbClr val="666600"/>
                </a:solidFill>
                <a:latin typeface="Courier" pitchFamily="2" charset="0"/>
              </a:rPr>
              <a:t>[</a:t>
            </a:r>
            <a:r>
              <a:rPr lang="en-US" sz="3200" dirty="0">
                <a:solidFill>
                  <a:srgbClr val="008800"/>
                </a:solidFill>
                <a:latin typeface="Courier" pitchFamily="2" charset="0"/>
              </a:rPr>
              <a:t>'</a:t>
            </a:r>
            <a:r>
              <a:rPr lang="en-US" sz="3200" dirty="0" err="1">
                <a:solidFill>
                  <a:srgbClr val="008800"/>
                </a:solidFill>
                <a:latin typeface="Courier" pitchFamily="2" charset="0"/>
              </a:rPr>
              <a:t>external_loop</a:t>
            </a:r>
            <a:r>
              <a:rPr lang="en-US" sz="3200" dirty="0">
                <a:solidFill>
                  <a:srgbClr val="008800"/>
                </a:solidFill>
                <a:latin typeface="Courier" pitchFamily="2" charset="0"/>
              </a:rPr>
              <a:t>'</a:t>
            </a:r>
            <a:r>
              <a:rPr lang="en-US" sz="3200" dirty="0">
                <a:solidFill>
                  <a:srgbClr val="666600"/>
                </a:solidFill>
                <a:latin typeface="Courier" pitchFamily="2" charset="0"/>
              </a:rPr>
              <a:t>],</a:t>
            </a:r>
            <a:r>
              <a:rPr lang="en-US" sz="3200" dirty="0">
                <a:solidFill>
                  <a:srgbClr val="000000"/>
                </a:solidFill>
                <a:latin typeface="Courier" pitchFamily="2" charset="0"/>
              </a:rPr>
              <a:t> order </a:t>
            </a:r>
            <a:r>
              <a:rPr lang="en-US" sz="3200" dirty="0">
                <a:solidFill>
                  <a:srgbClr val="666600"/>
                </a:solidFill>
                <a:latin typeface="Courier" pitchFamily="2" charset="0"/>
              </a:rPr>
              <a:t>=</a:t>
            </a:r>
            <a:r>
              <a:rPr lang="en-US" sz="3200" dirty="0">
                <a:solidFill>
                  <a:srgbClr val="000000"/>
                </a:solidFill>
                <a:latin typeface="Courier" pitchFamily="2" charset="0"/>
              </a:rPr>
              <a:t> </a:t>
            </a:r>
            <a:r>
              <a:rPr lang="en-US" sz="3200" dirty="0">
                <a:solidFill>
                  <a:srgbClr val="008800"/>
                </a:solidFill>
                <a:latin typeface="Courier" pitchFamily="2" charset="0"/>
              </a:rPr>
              <a:t>'F’</a:t>
            </a:r>
            <a:r>
              <a:rPr lang="en-US" sz="3200" dirty="0">
                <a:solidFill>
                  <a:srgbClr val="666600"/>
                </a:solidFill>
                <a:latin typeface="Courier" pitchFamily="2" charset="0"/>
              </a:rPr>
              <a:t>):</a:t>
            </a:r>
            <a:r>
              <a:rPr lang="en-US" sz="3200" dirty="0">
                <a:solidFill>
                  <a:srgbClr val="000000"/>
                </a:solidFill>
                <a:latin typeface="Courier" pitchFamily="2" charset="0"/>
              </a:rPr>
              <a:t> </a:t>
            </a:r>
          </a:p>
          <a:p>
            <a:r>
              <a:rPr lang="en-US" sz="3200" dirty="0">
                <a:solidFill>
                  <a:srgbClr val="000000"/>
                </a:solidFill>
                <a:latin typeface="Courier" pitchFamily="2" charset="0"/>
              </a:rPr>
              <a:t>    </a:t>
            </a:r>
            <a:r>
              <a:rPr lang="en-US" sz="3200" dirty="0">
                <a:solidFill>
                  <a:srgbClr val="000088"/>
                </a:solidFill>
                <a:latin typeface="Courier" pitchFamily="2" charset="0"/>
              </a:rPr>
              <a:t>print</a:t>
            </a:r>
            <a:r>
              <a:rPr lang="en-US" sz="3200" dirty="0">
                <a:solidFill>
                  <a:srgbClr val="000000"/>
                </a:solidFill>
                <a:latin typeface="Courier" pitchFamily="2" charset="0"/>
              </a:rPr>
              <a:t>(</a:t>
            </a:r>
            <a:r>
              <a:rPr lang="en-US" sz="3200" dirty="0" err="1">
                <a:solidFill>
                  <a:srgbClr val="000000"/>
                </a:solidFill>
                <a:latin typeface="Courier" pitchFamily="2" charset="0"/>
              </a:rPr>
              <a:t>x</a:t>
            </a:r>
            <a:r>
              <a:rPr lang="en-US" sz="3200" dirty="0" err="1">
                <a:latin typeface="Courier" pitchFamily="2" charset="0"/>
              </a:rPr>
              <a:t>,end</a:t>
            </a:r>
            <a:r>
              <a:rPr lang="en-US" sz="3200" dirty="0">
                <a:latin typeface="Courier" pitchFamily="2" charset="0"/>
              </a:rPr>
              <a:t>=" "</a:t>
            </a:r>
            <a:r>
              <a:rPr lang="en-US" sz="3200" dirty="0">
                <a:solidFill>
                  <a:srgbClr val="000000"/>
                </a:solidFill>
                <a:latin typeface="Courier" pitchFamily="2" charset="0"/>
              </a:rPr>
              <a:t>) </a:t>
            </a:r>
            <a:endParaRPr lang="en-US" sz="3200" dirty="0">
              <a:latin typeface="Courier" pitchFamily="2" charset="0"/>
            </a:endParaRPr>
          </a:p>
        </p:txBody>
      </p:sp>
    </p:spTree>
    <p:extLst>
      <p:ext uri="{BB962C8B-B14F-4D97-AF65-F5344CB8AC3E}">
        <p14:creationId xmlns:p14="http://schemas.microsoft.com/office/powerpoint/2010/main" val="30220788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CE7B89-3D51-9D4F-9CF6-DD09E9E0082B}"/>
              </a:ext>
            </a:extLst>
          </p:cNvPr>
          <p:cNvSpPr/>
          <p:nvPr/>
        </p:nvSpPr>
        <p:spPr>
          <a:xfrm>
            <a:off x="-1" y="1"/>
            <a:ext cx="12089081" cy="5016758"/>
          </a:xfrm>
          <a:prstGeom prst="rect">
            <a:avLst/>
          </a:prstGeom>
        </p:spPr>
        <p:txBody>
          <a:bodyPr wrap="square">
            <a:spAutoFit/>
          </a:bodyPr>
          <a:lstStyle/>
          <a:p>
            <a:r>
              <a:rPr lang="en-US" sz="3200" dirty="0">
                <a:latin typeface="Courier" pitchFamily="2" charset="0"/>
              </a:rPr>
              <a:t>Original array is: </a:t>
            </a:r>
          </a:p>
          <a:p>
            <a:r>
              <a:rPr lang="en-US" sz="3200" dirty="0">
                <a:latin typeface="Courier" pitchFamily="2" charset="0"/>
              </a:rPr>
              <a:t>[[ 0 5 10 15] </a:t>
            </a:r>
          </a:p>
          <a:p>
            <a:r>
              <a:rPr lang="en-US" sz="3200" dirty="0">
                <a:latin typeface="Courier" pitchFamily="2" charset="0"/>
              </a:rPr>
              <a:t>[20 25 30 35] </a:t>
            </a:r>
          </a:p>
          <a:p>
            <a:r>
              <a:rPr lang="en-US" sz="3200" dirty="0">
                <a:latin typeface="Courier" pitchFamily="2" charset="0"/>
              </a:rPr>
              <a:t>[40 45 50 55]] </a:t>
            </a:r>
          </a:p>
          <a:p>
            <a:endParaRPr lang="en-US" sz="3200" dirty="0">
              <a:latin typeface="Courier" pitchFamily="2" charset="0"/>
            </a:endParaRPr>
          </a:p>
          <a:p>
            <a:r>
              <a:rPr lang="en-US" sz="3200" dirty="0">
                <a:latin typeface="Courier" pitchFamily="2" charset="0"/>
              </a:rPr>
              <a:t>Modified array is: </a:t>
            </a:r>
          </a:p>
          <a:p>
            <a:r>
              <a:rPr lang="en-US" sz="3200" dirty="0">
                <a:latin typeface="Courier" pitchFamily="2" charset="0"/>
              </a:rPr>
              <a:t>[ 0 20 40] </a:t>
            </a:r>
          </a:p>
          <a:p>
            <a:r>
              <a:rPr lang="en-US" sz="3200" dirty="0">
                <a:latin typeface="Courier" pitchFamily="2" charset="0"/>
              </a:rPr>
              <a:t>[ 5 25 45] </a:t>
            </a:r>
          </a:p>
          <a:p>
            <a:r>
              <a:rPr lang="en-US" sz="3200" dirty="0">
                <a:latin typeface="Courier" pitchFamily="2" charset="0"/>
              </a:rPr>
              <a:t>[10 30 50] </a:t>
            </a:r>
          </a:p>
          <a:p>
            <a:r>
              <a:rPr lang="en-US" sz="3200" dirty="0">
                <a:latin typeface="Courier" pitchFamily="2" charset="0"/>
              </a:rPr>
              <a:t>[15 35 55]</a:t>
            </a:r>
          </a:p>
        </p:txBody>
      </p:sp>
    </p:spTree>
    <p:extLst>
      <p:ext uri="{BB962C8B-B14F-4D97-AF65-F5344CB8AC3E}">
        <p14:creationId xmlns:p14="http://schemas.microsoft.com/office/powerpoint/2010/main" val="18327183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468B80-5E26-934A-AB26-8B934FB9254C}"/>
              </a:ext>
            </a:extLst>
          </p:cNvPr>
          <p:cNvSpPr/>
          <p:nvPr/>
        </p:nvSpPr>
        <p:spPr>
          <a:xfrm>
            <a:off x="0" y="1199408"/>
            <a:ext cx="12192000" cy="3046988"/>
          </a:xfrm>
          <a:prstGeom prst="rect">
            <a:avLst/>
          </a:prstGeom>
        </p:spPr>
        <p:txBody>
          <a:bodyPr wrap="square">
            <a:spAutoFit/>
          </a:bodyPr>
          <a:lstStyle/>
          <a:p>
            <a:pPr algn="ctr"/>
            <a:r>
              <a:rPr lang="en-US" sz="3200" dirty="0"/>
              <a:t>Broadcasting Iteration</a:t>
            </a:r>
          </a:p>
          <a:p>
            <a:pPr algn="ctr"/>
            <a:r>
              <a:rPr lang="en-US" sz="3200" dirty="0">
                <a:solidFill>
                  <a:srgbClr val="000000"/>
                </a:solidFill>
              </a:rPr>
              <a:t>If two arrays are </a:t>
            </a:r>
            <a:r>
              <a:rPr lang="en-US" sz="3200" b="1" dirty="0" err="1">
                <a:solidFill>
                  <a:srgbClr val="000000"/>
                </a:solidFill>
              </a:rPr>
              <a:t>broadcastable</a:t>
            </a:r>
            <a:r>
              <a:rPr lang="en-US" sz="3200" dirty="0">
                <a:solidFill>
                  <a:srgbClr val="000000"/>
                </a:solidFill>
              </a:rPr>
              <a:t>, a combined </a:t>
            </a:r>
            <a:r>
              <a:rPr lang="en-US" sz="3200" b="1" dirty="0" err="1">
                <a:solidFill>
                  <a:srgbClr val="000000"/>
                </a:solidFill>
              </a:rPr>
              <a:t>nditer</a:t>
            </a:r>
            <a:r>
              <a:rPr lang="en-US" sz="3200" dirty="0">
                <a:solidFill>
                  <a:srgbClr val="000000"/>
                </a:solidFill>
              </a:rPr>
              <a:t> object is able to iterate upon them concurrently. </a:t>
            </a:r>
          </a:p>
          <a:p>
            <a:pPr algn="ctr"/>
            <a:r>
              <a:rPr lang="en-US" sz="3200" dirty="0">
                <a:solidFill>
                  <a:srgbClr val="000000"/>
                </a:solidFill>
              </a:rPr>
              <a:t>Assuming that an array </a:t>
            </a:r>
            <a:r>
              <a:rPr lang="en-US" sz="3200" b="1" dirty="0">
                <a:solidFill>
                  <a:srgbClr val="000000"/>
                </a:solidFill>
              </a:rPr>
              <a:t>a</a:t>
            </a:r>
            <a:r>
              <a:rPr lang="en-US" sz="3200" dirty="0">
                <a:solidFill>
                  <a:srgbClr val="000000"/>
                </a:solidFill>
              </a:rPr>
              <a:t> has dimension 3X4, and there is another array </a:t>
            </a:r>
            <a:r>
              <a:rPr lang="en-US" sz="3200" b="1" dirty="0">
                <a:solidFill>
                  <a:srgbClr val="000000"/>
                </a:solidFill>
              </a:rPr>
              <a:t>b</a:t>
            </a:r>
            <a:r>
              <a:rPr lang="en-US" sz="3200" dirty="0">
                <a:solidFill>
                  <a:srgbClr val="000000"/>
                </a:solidFill>
              </a:rPr>
              <a:t> of dimension 1X4, the iterator of following type is used (array </a:t>
            </a:r>
            <a:r>
              <a:rPr lang="en-US" sz="3200" b="1" dirty="0">
                <a:solidFill>
                  <a:srgbClr val="000000"/>
                </a:solidFill>
              </a:rPr>
              <a:t>b</a:t>
            </a:r>
            <a:r>
              <a:rPr lang="en-US" sz="3200" dirty="0">
                <a:solidFill>
                  <a:srgbClr val="000000"/>
                </a:solidFill>
              </a:rPr>
              <a:t> is broadcast to size of </a:t>
            </a:r>
            <a:r>
              <a:rPr lang="en-US" sz="3200" b="1" dirty="0">
                <a:solidFill>
                  <a:srgbClr val="000000"/>
                </a:solidFill>
              </a:rPr>
              <a:t>a</a:t>
            </a:r>
            <a:r>
              <a:rPr lang="en-US" sz="3200" dirty="0">
                <a:solidFill>
                  <a:srgbClr val="000000"/>
                </a:solidFill>
              </a:rPr>
              <a:t>).</a:t>
            </a:r>
          </a:p>
        </p:txBody>
      </p:sp>
    </p:spTree>
    <p:extLst>
      <p:ext uri="{BB962C8B-B14F-4D97-AF65-F5344CB8AC3E}">
        <p14:creationId xmlns:p14="http://schemas.microsoft.com/office/powerpoint/2010/main" val="35528452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468B80-5E26-934A-AB26-8B934FB9254C}"/>
              </a:ext>
            </a:extLst>
          </p:cNvPr>
          <p:cNvSpPr/>
          <p:nvPr/>
        </p:nvSpPr>
        <p:spPr>
          <a:xfrm>
            <a:off x="0" y="0"/>
            <a:ext cx="12192000" cy="6863417"/>
          </a:xfrm>
          <a:prstGeom prst="rect">
            <a:avLst/>
          </a:prstGeom>
        </p:spPr>
        <p:txBody>
          <a:bodyPr wrap="square">
            <a:spAutoFit/>
          </a:bodyPr>
          <a:lstStyle/>
          <a:p>
            <a:pPr algn="ctr"/>
            <a:r>
              <a:rPr lang="en-US" sz="3000" dirty="0"/>
              <a:t>Example</a:t>
            </a:r>
          </a:p>
          <a:p>
            <a:r>
              <a:rPr lang="en-US" sz="3000" dirty="0">
                <a:solidFill>
                  <a:srgbClr val="000088"/>
                </a:solidFill>
                <a:latin typeface="Courier" pitchFamily="2" charset="0"/>
              </a:rPr>
              <a:t>import</a:t>
            </a:r>
            <a:r>
              <a:rPr lang="en-US" sz="3000" dirty="0">
                <a:solidFill>
                  <a:srgbClr val="000000"/>
                </a:solidFill>
                <a:latin typeface="Courier" pitchFamily="2" charset="0"/>
              </a:rPr>
              <a:t> </a:t>
            </a:r>
            <a:r>
              <a:rPr lang="en-US" sz="3000" dirty="0" err="1">
                <a:solidFill>
                  <a:srgbClr val="000000"/>
                </a:solidFill>
                <a:latin typeface="Courier" pitchFamily="2" charset="0"/>
              </a:rPr>
              <a:t>numpy</a:t>
            </a:r>
            <a:r>
              <a:rPr lang="en-US" sz="3000" dirty="0">
                <a:solidFill>
                  <a:srgbClr val="000000"/>
                </a:solidFill>
                <a:latin typeface="Courier" pitchFamily="2" charset="0"/>
              </a:rPr>
              <a:t> </a:t>
            </a:r>
            <a:r>
              <a:rPr lang="en-US" sz="3000" dirty="0">
                <a:solidFill>
                  <a:srgbClr val="000088"/>
                </a:solidFill>
                <a:latin typeface="Courier" pitchFamily="2" charset="0"/>
              </a:rPr>
              <a:t>as</a:t>
            </a:r>
            <a:r>
              <a:rPr lang="en-US" sz="3000" dirty="0">
                <a:solidFill>
                  <a:srgbClr val="000000"/>
                </a:solidFill>
                <a:latin typeface="Courier" pitchFamily="2" charset="0"/>
              </a:rPr>
              <a:t> np </a:t>
            </a:r>
          </a:p>
          <a:p>
            <a:r>
              <a:rPr lang="en-US" sz="3000" dirty="0">
                <a:solidFill>
                  <a:srgbClr val="000000"/>
                </a:solidFill>
                <a:latin typeface="Courier" pitchFamily="2" charset="0"/>
              </a:rPr>
              <a:t>a </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err="1">
                <a:solidFill>
                  <a:srgbClr val="000000"/>
                </a:solidFill>
                <a:latin typeface="Courier" pitchFamily="2" charset="0"/>
              </a:rPr>
              <a:t>np</a:t>
            </a:r>
            <a:r>
              <a:rPr lang="en-US" sz="3000" dirty="0" err="1">
                <a:solidFill>
                  <a:srgbClr val="666600"/>
                </a:solidFill>
                <a:latin typeface="Courier" pitchFamily="2" charset="0"/>
              </a:rPr>
              <a:t>.</a:t>
            </a:r>
            <a:r>
              <a:rPr lang="en-US" sz="3000" dirty="0" err="1">
                <a:solidFill>
                  <a:srgbClr val="000000"/>
                </a:solidFill>
                <a:latin typeface="Courier" pitchFamily="2" charset="0"/>
              </a:rPr>
              <a:t>arange</a:t>
            </a:r>
            <a:r>
              <a:rPr lang="en-US" sz="3000" dirty="0">
                <a:solidFill>
                  <a:srgbClr val="666600"/>
                </a:solidFill>
                <a:latin typeface="Courier" pitchFamily="2" charset="0"/>
              </a:rPr>
              <a:t>(</a:t>
            </a:r>
            <a:r>
              <a:rPr lang="en-US" sz="3000" dirty="0">
                <a:solidFill>
                  <a:srgbClr val="006666"/>
                </a:solidFill>
                <a:latin typeface="Courier" pitchFamily="2" charset="0"/>
              </a:rPr>
              <a:t>0</a:t>
            </a:r>
            <a:r>
              <a:rPr lang="en-US" sz="3000" dirty="0">
                <a:solidFill>
                  <a:srgbClr val="666600"/>
                </a:solidFill>
                <a:latin typeface="Courier" pitchFamily="2" charset="0"/>
              </a:rPr>
              <a:t>,</a:t>
            </a:r>
            <a:r>
              <a:rPr lang="en-US" sz="3000" dirty="0">
                <a:solidFill>
                  <a:srgbClr val="006666"/>
                </a:solidFill>
                <a:latin typeface="Courier" pitchFamily="2" charset="0"/>
              </a:rPr>
              <a:t>60</a:t>
            </a:r>
            <a:r>
              <a:rPr lang="en-US" sz="3000" dirty="0">
                <a:solidFill>
                  <a:srgbClr val="666600"/>
                </a:solidFill>
                <a:latin typeface="Courier" pitchFamily="2" charset="0"/>
              </a:rPr>
              <a:t>,</a:t>
            </a:r>
            <a:r>
              <a:rPr lang="en-US" sz="3000" dirty="0">
                <a:solidFill>
                  <a:srgbClr val="006666"/>
                </a:solidFill>
                <a:latin typeface="Courier" pitchFamily="2" charset="0"/>
              </a:rPr>
              <a:t>5</a:t>
            </a:r>
            <a:r>
              <a:rPr lang="en-US" sz="3000" dirty="0">
                <a:solidFill>
                  <a:srgbClr val="666600"/>
                </a:solidFill>
                <a:latin typeface="Courier" pitchFamily="2" charset="0"/>
              </a:rPr>
              <a:t>)</a:t>
            </a:r>
            <a:r>
              <a:rPr lang="en-US" sz="3000" dirty="0">
                <a:solidFill>
                  <a:srgbClr val="000000"/>
                </a:solidFill>
                <a:latin typeface="Courier" pitchFamily="2" charset="0"/>
              </a:rPr>
              <a:t> </a:t>
            </a:r>
          </a:p>
          <a:p>
            <a:r>
              <a:rPr lang="en-US" sz="3000" dirty="0">
                <a:solidFill>
                  <a:srgbClr val="000000"/>
                </a:solidFill>
                <a:latin typeface="Courier" pitchFamily="2" charset="0"/>
              </a:rPr>
              <a:t>a </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err="1">
                <a:solidFill>
                  <a:srgbClr val="000000"/>
                </a:solidFill>
                <a:latin typeface="Courier" pitchFamily="2" charset="0"/>
              </a:rPr>
              <a:t>a</a:t>
            </a:r>
            <a:r>
              <a:rPr lang="en-US" sz="3000" dirty="0" err="1">
                <a:solidFill>
                  <a:srgbClr val="666600"/>
                </a:solidFill>
                <a:latin typeface="Courier" pitchFamily="2" charset="0"/>
              </a:rPr>
              <a:t>.</a:t>
            </a:r>
            <a:r>
              <a:rPr lang="en-US" sz="3000" dirty="0" err="1">
                <a:solidFill>
                  <a:srgbClr val="000000"/>
                </a:solidFill>
                <a:latin typeface="Courier" pitchFamily="2" charset="0"/>
              </a:rPr>
              <a:t>reshape</a:t>
            </a:r>
            <a:r>
              <a:rPr lang="en-US" sz="3000" dirty="0">
                <a:solidFill>
                  <a:srgbClr val="666600"/>
                </a:solidFill>
                <a:latin typeface="Courier" pitchFamily="2" charset="0"/>
              </a:rPr>
              <a:t>(</a:t>
            </a:r>
            <a:r>
              <a:rPr lang="en-US" sz="3000" dirty="0">
                <a:solidFill>
                  <a:srgbClr val="006666"/>
                </a:solidFill>
                <a:latin typeface="Courier" pitchFamily="2" charset="0"/>
              </a:rPr>
              <a:t>3</a:t>
            </a:r>
            <a:r>
              <a:rPr lang="en-US" sz="3000" dirty="0">
                <a:solidFill>
                  <a:srgbClr val="666600"/>
                </a:solidFill>
                <a:latin typeface="Courier" pitchFamily="2" charset="0"/>
              </a:rPr>
              <a:t>,</a:t>
            </a:r>
            <a:r>
              <a:rPr lang="en-US" sz="3000" dirty="0">
                <a:solidFill>
                  <a:srgbClr val="006666"/>
                </a:solidFill>
                <a:latin typeface="Courier" pitchFamily="2" charset="0"/>
              </a:rPr>
              <a:t>4</a:t>
            </a:r>
            <a:r>
              <a:rPr lang="en-US" sz="3000" dirty="0">
                <a:solidFill>
                  <a:srgbClr val="666600"/>
                </a:solidFill>
                <a:latin typeface="Courier" pitchFamily="2" charset="0"/>
              </a:rPr>
              <a:t>)</a:t>
            </a:r>
            <a:endParaRPr lang="en-US" sz="3000" dirty="0">
              <a:solidFill>
                <a:srgbClr val="000000"/>
              </a:solidFill>
              <a:latin typeface="Courier" pitchFamily="2" charset="0"/>
            </a:endParaRPr>
          </a:p>
          <a:p>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'First array is:')</a:t>
            </a:r>
            <a:r>
              <a:rPr lang="en-US" sz="3000" dirty="0">
                <a:solidFill>
                  <a:srgbClr val="000000"/>
                </a:solidFill>
                <a:latin typeface="Courier" pitchFamily="2" charset="0"/>
              </a:rPr>
              <a:t>; </a:t>
            </a:r>
            <a:r>
              <a:rPr lang="en-US" sz="3000" dirty="0">
                <a:solidFill>
                  <a:srgbClr val="000088"/>
                </a:solidFill>
                <a:latin typeface="Courier" pitchFamily="2" charset="0"/>
              </a:rPr>
              <a:t>print</a:t>
            </a:r>
            <a:r>
              <a:rPr lang="en-US" sz="3000" dirty="0">
                <a:solidFill>
                  <a:srgbClr val="000000"/>
                </a:solidFill>
                <a:latin typeface="Courier" pitchFamily="2" charset="0"/>
              </a:rPr>
              <a:t>(a) </a:t>
            </a:r>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'\n')</a:t>
            </a:r>
            <a:endParaRPr lang="en-US" sz="3000" dirty="0">
              <a:solidFill>
                <a:srgbClr val="000000"/>
              </a:solidFill>
              <a:latin typeface="Courier" pitchFamily="2" charset="0"/>
            </a:endParaRPr>
          </a:p>
          <a:p>
            <a:r>
              <a:rPr lang="en-US" sz="3000" dirty="0">
                <a:solidFill>
                  <a:srgbClr val="000000"/>
                </a:solidFill>
                <a:latin typeface="Courier" pitchFamily="2" charset="0"/>
              </a:rPr>
              <a:t>b </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err="1">
                <a:solidFill>
                  <a:srgbClr val="000000"/>
                </a:solidFill>
                <a:latin typeface="Courier" pitchFamily="2" charset="0"/>
              </a:rPr>
              <a:t>np</a:t>
            </a:r>
            <a:r>
              <a:rPr lang="en-US" sz="3000" dirty="0" err="1">
                <a:solidFill>
                  <a:srgbClr val="666600"/>
                </a:solidFill>
                <a:latin typeface="Courier" pitchFamily="2" charset="0"/>
              </a:rPr>
              <a:t>.</a:t>
            </a:r>
            <a:r>
              <a:rPr lang="en-US" sz="3000" dirty="0" err="1">
                <a:solidFill>
                  <a:srgbClr val="000000"/>
                </a:solidFill>
                <a:latin typeface="Courier" pitchFamily="2" charset="0"/>
              </a:rPr>
              <a:t>array</a:t>
            </a:r>
            <a:r>
              <a:rPr lang="en-US" sz="3000" dirty="0">
                <a:solidFill>
                  <a:srgbClr val="666600"/>
                </a:solidFill>
                <a:latin typeface="Courier" pitchFamily="2" charset="0"/>
              </a:rPr>
              <a:t>([</a:t>
            </a:r>
            <a:r>
              <a:rPr lang="en-US" sz="3000" dirty="0">
                <a:solidFill>
                  <a:srgbClr val="006666"/>
                </a:solidFill>
                <a:latin typeface="Courier" pitchFamily="2" charset="0"/>
              </a:rPr>
              <a:t>1</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a:solidFill>
                  <a:srgbClr val="006666"/>
                </a:solidFill>
                <a:latin typeface="Courier" pitchFamily="2" charset="0"/>
              </a:rPr>
              <a:t>2</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a:solidFill>
                  <a:srgbClr val="006666"/>
                </a:solidFill>
                <a:latin typeface="Courier" pitchFamily="2" charset="0"/>
              </a:rPr>
              <a:t>3</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a:solidFill>
                  <a:srgbClr val="006666"/>
                </a:solidFill>
                <a:latin typeface="Courier" pitchFamily="2" charset="0"/>
              </a:rPr>
              <a:t>4</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err="1">
                <a:solidFill>
                  <a:srgbClr val="000000"/>
                </a:solidFill>
                <a:latin typeface="Courier" pitchFamily="2" charset="0"/>
              </a:rPr>
              <a:t>dtype</a:t>
            </a:r>
            <a:r>
              <a:rPr lang="en-US" sz="3000" dirty="0">
                <a:solidFill>
                  <a:srgbClr val="000000"/>
                </a:solidFill>
                <a:latin typeface="Courier" pitchFamily="2" charset="0"/>
              </a:rPr>
              <a:t> </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a:solidFill>
                  <a:srgbClr val="000088"/>
                </a:solidFill>
                <a:latin typeface="Courier" pitchFamily="2" charset="0"/>
              </a:rPr>
              <a:t>int</a:t>
            </a:r>
            <a:r>
              <a:rPr lang="en-US" sz="3000" dirty="0">
                <a:solidFill>
                  <a:srgbClr val="666600"/>
                </a:solidFill>
                <a:latin typeface="Courier" pitchFamily="2" charset="0"/>
              </a:rPr>
              <a:t>)</a:t>
            </a:r>
            <a:endParaRPr lang="en-US" sz="3000" dirty="0">
              <a:solidFill>
                <a:srgbClr val="000000"/>
              </a:solidFill>
              <a:latin typeface="Courier" pitchFamily="2" charset="0"/>
            </a:endParaRPr>
          </a:p>
          <a:p>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'Second array is:')</a:t>
            </a:r>
            <a:r>
              <a:rPr lang="en-US" sz="3000" dirty="0">
                <a:solidFill>
                  <a:srgbClr val="000000"/>
                </a:solidFill>
                <a:latin typeface="Courier" pitchFamily="2" charset="0"/>
              </a:rPr>
              <a:t>; </a:t>
            </a:r>
            <a:r>
              <a:rPr lang="en-US" sz="3000" dirty="0">
                <a:solidFill>
                  <a:srgbClr val="000088"/>
                </a:solidFill>
                <a:latin typeface="Courier" pitchFamily="2" charset="0"/>
              </a:rPr>
              <a:t>print</a:t>
            </a:r>
            <a:r>
              <a:rPr lang="en-US" sz="3000" dirty="0">
                <a:solidFill>
                  <a:srgbClr val="000000"/>
                </a:solidFill>
                <a:latin typeface="Courier" pitchFamily="2" charset="0"/>
              </a:rPr>
              <a:t>(b)</a:t>
            </a:r>
          </a:p>
          <a:p>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'\n');</a:t>
            </a:r>
            <a:r>
              <a:rPr lang="en-US" sz="3000" dirty="0">
                <a:solidFill>
                  <a:srgbClr val="000000"/>
                </a:solidFill>
                <a:latin typeface="Courier" pitchFamily="2" charset="0"/>
              </a:rPr>
              <a:t> </a:t>
            </a:r>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'Modified array is:')</a:t>
            </a:r>
            <a:endParaRPr lang="en-US" sz="3000" dirty="0">
              <a:solidFill>
                <a:srgbClr val="000000"/>
              </a:solidFill>
              <a:latin typeface="Courier" pitchFamily="2" charset="0"/>
            </a:endParaRPr>
          </a:p>
          <a:p>
            <a:r>
              <a:rPr lang="en-US" sz="3000" dirty="0">
                <a:solidFill>
                  <a:srgbClr val="000088"/>
                </a:solidFill>
                <a:latin typeface="Courier" pitchFamily="2" charset="0"/>
              </a:rPr>
              <a:t>for</a:t>
            </a:r>
            <a:r>
              <a:rPr lang="en-US" sz="3000" dirty="0">
                <a:solidFill>
                  <a:srgbClr val="000000"/>
                </a:solidFill>
                <a:latin typeface="Courier" pitchFamily="2" charset="0"/>
              </a:rPr>
              <a:t> </a:t>
            </a:r>
            <a:r>
              <a:rPr lang="en-US" sz="3000" dirty="0" err="1">
                <a:solidFill>
                  <a:srgbClr val="000000"/>
                </a:solidFill>
                <a:latin typeface="Courier" pitchFamily="2" charset="0"/>
              </a:rPr>
              <a:t>x</a:t>
            </a:r>
            <a:r>
              <a:rPr lang="en-US" sz="3000" dirty="0" err="1">
                <a:solidFill>
                  <a:srgbClr val="666600"/>
                </a:solidFill>
                <a:latin typeface="Courier" pitchFamily="2" charset="0"/>
              </a:rPr>
              <a:t>,</a:t>
            </a:r>
            <a:r>
              <a:rPr lang="en-US" sz="3000" dirty="0" err="1">
                <a:solidFill>
                  <a:srgbClr val="000000"/>
                </a:solidFill>
                <a:latin typeface="Courier" pitchFamily="2" charset="0"/>
              </a:rPr>
              <a:t>y</a:t>
            </a:r>
            <a:r>
              <a:rPr lang="en-US" sz="3000" dirty="0">
                <a:solidFill>
                  <a:srgbClr val="000000"/>
                </a:solidFill>
                <a:latin typeface="Courier" pitchFamily="2" charset="0"/>
              </a:rPr>
              <a:t> </a:t>
            </a:r>
            <a:r>
              <a:rPr lang="en-US" sz="3000" dirty="0">
                <a:solidFill>
                  <a:srgbClr val="000088"/>
                </a:solidFill>
                <a:latin typeface="Courier" pitchFamily="2" charset="0"/>
              </a:rPr>
              <a:t>in</a:t>
            </a:r>
            <a:r>
              <a:rPr lang="en-US" sz="3000" dirty="0">
                <a:solidFill>
                  <a:srgbClr val="000000"/>
                </a:solidFill>
                <a:latin typeface="Courier" pitchFamily="2" charset="0"/>
              </a:rPr>
              <a:t> </a:t>
            </a:r>
            <a:r>
              <a:rPr lang="en-US" sz="3000" dirty="0" err="1">
                <a:solidFill>
                  <a:srgbClr val="000000"/>
                </a:solidFill>
                <a:latin typeface="Courier" pitchFamily="2" charset="0"/>
              </a:rPr>
              <a:t>np</a:t>
            </a:r>
            <a:r>
              <a:rPr lang="en-US" sz="3000" dirty="0" err="1">
                <a:solidFill>
                  <a:srgbClr val="666600"/>
                </a:solidFill>
                <a:latin typeface="Courier" pitchFamily="2" charset="0"/>
              </a:rPr>
              <a:t>.</a:t>
            </a:r>
            <a:r>
              <a:rPr lang="en-US" sz="3000" dirty="0" err="1">
                <a:solidFill>
                  <a:srgbClr val="000000"/>
                </a:solidFill>
                <a:latin typeface="Courier" pitchFamily="2" charset="0"/>
              </a:rPr>
              <a:t>nditer</a:t>
            </a:r>
            <a:r>
              <a:rPr lang="en-US" sz="3000" dirty="0">
                <a:solidFill>
                  <a:srgbClr val="666600"/>
                </a:solidFill>
                <a:latin typeface="Courier" pitchFamily="2" charset="0"/>
              </a:rPr>
              <a:t>([</a:t>
            </a:r>
            <a:r>
              <a:rPr lang="en-US" sz="3000" dirty="0" err="1">
                <a:solidFill>
                  <a:srgbClr val="000000"/>
                </a:solidFill>
                <a:latin typeface="Courier" pitchFamily="2" charset="0"/>
              </a:rPr>
              <a:t>a</a:t>
            </a:r>
            <a:r>
              <a:rPr lang="en-US" sz="3000" dirty="0" err="1">
                <a:solidFill>
                  <a:srgbClr val="666600"/>
                </a:solidFill>
                <a:latin typeface="Courier" pitchFamily="2" charset="0"/>
              </a:rPr>
              <a:t>,</a:t>
            </a:r>
            <a:r>
              <a:rPr lang="en-US" sz="3000" dirty="0" err="1">
                <a:solidFill>
                  <a:srgbClr val="000000"/>
                </a:solidFill>
                <a:latin typeface="Courier" pitchFamily="2" charset="0"/>
              </a:rPr>
              <a:t>b</a:t>
            </a:r>
            <a:r>
              <a:rPr lang="en-US" sz="3000" dirty="0">
                <a:solidFill>
                  <a:srgbClr val="666600"/>
                </a:solidFill>
                <a:latin typeface="Courier" pitchFamily="2" charset="0"/>
              </a:rPr>
              <a:t>]):</a:t>
            </a:r>
            <a:endParaRPr lang="en-US" sz="3000" dirty="0">
              <a:solidFill>
                <a:srgbClr val="000000"/>
              </a:solidFill>
              <a:latin typeface="Courier" pitchFamily="2" charset="0"/>
            </a:endParaRPr>
          </a:p>
          <a:p>
            <a:r>
              <a:rPr lang="en-US" sz="3000" dirty="0">
                <a:solidFill>
                  <a:srgbClr val="000000"/>
                </a:solidFill>
                <a:latin typeface="Courier" pitchFamily="2" charset="0"/>
              </a:rPr>
              <a:t>    </a:t>
            </a:r>
            <a:r>
              <a:rPr lang="en-US" sz="3000" dirty="0">
                <a:solidFill>
                  <a:srgbClr val="000088"/>
                </a:solidFill>
                <a:latin typeface="Courier" pitchFamily="2" charset="0"/>
              </a:rPr>
              <a:t>print</a:t>
            </a:r>
            <a:r>
              <a:rPr lang="en-US" sz="3000" dirty="0">
                <a:solidFill>
                  <a:srgbClr val="000000"/>
                </a:solidFill>
                <a:latin typeface="Courier" pitchFamily="2" charset="0"/>
              </a:rPr>
              <a:t>(</a:t>
            </a:r>
            <a:r>
              <a:rPr lang="en-US" sz="3000" dirty="0">
                <a:solidFill>
                  <a:srgbClr val="008800"/>
                </a:solidFill>
                <a:latin typeface="Courier" pitchFamily="2" charset="0"/>
              </a:rPr>
              <a:t>"%d:%d"</a:t>
            </a:r>
            <a:r>
              <a:rPr lang="en-US" sz="3000" dirty="0">
                <a:solidFill>
                  <a:srgbClr val="000000"/>
                </a:solidFill>
                <a:latin typeface="Courier" pitchFamily="2" charset="0"/>
              </a:rPr>
              <a:t> </a:t>
            </a:r>
            <a:r>
              <a:rPr lang="en-US" sz="3000" dirty="0">
                <a:solidFill>
                  <a:srgbClr val="666600"/>
                </a:solidFill>
                <a:latin typeface="Courier" pitchFamily="2" charset="0"/>
              </a:rPr>
              <a:t>%</a:t>
            </a:r>
            <a:r>
              <a:rPr lang="en-US" sz="3000" dirty="0">
                <a:solidFill>
                  <a:srgbClr val="000000"/>
                </a:solidFill>
                <a:latin typeface="Courier" pitchFamily="2" charset="0"/>
              </a:rPr>
              <a:t> </a:t>
            </a:r>
            <a:r>
              <a:rPr lang="en-US" sz="3000" dirty="0">
                <a:solidFill>
                  <a:srgbClr val="666600"/>
                </a:solidFill>
                <a:latin typeface="Courier" pitchFamily="2" charset="0"/>
              </a:rPr>
              <a:t>(</a:t>
            </a:r>
            <a:r>
              <a:rPr lang="en-US" sz="3000" dirty="0" err="1">
                <a:solidFill>
                  <a:srgbClr val="000000"/>
                </a:solidFill>
                <a:latin typeface="Courier" pitchFamily="2" charset="0"/>
              </a:rPr>
              <a:t>x</a:t>
            </a:r>
            <a:r>
              <a:rPr lang="en-US" sz="3000" dirty="0" err="1">
                <a:solidFill>
                  <a:srgbClr val="666600"/>
                </a:solidFill>
                <a:latin typeface="Courier" pitchFamily="2" charset="0"/>
              </a:rPr>
              <a:t>,</a:t>
            </a:r>
            <a:r>
              <a:rPr lang="en-US" sz="3000" dirty="0" err="1">
                <a:solidFill>
                  <a:srgbClr val="000000"/>
                </a:solidFill>
                <a:latin typeface="Courier" pitchFamily="2" charset="0"/>
              </a:rPr>
              <a:t>y</a:t>
            </a:r>
            <a:r>
              <a:rPr lang="en-US" sz="3000" dirty="0">
                <a:solidFill>
                  <a:srgbClr val="666600"/>
                </a:solidFill>
                <a:latin typeface="Courier" pitchFamily="2" charset="0"/>
              </a:rPr>
              <a:t>)</a:t>
            </a:r>
            <a:r>
              <a:rPr lang="en-US" sz="3000" dirty="0">
                <a:latin typeface="Courier" pitchFamily="2" charset="0"/>
              </a:rPr>
              <a:t>,end=" "</a:t>
            </a:r>
            <a:r>
              <a:rPr lang="en-US" sz="3000" dirty="0">
                <a:solidFill>
                  <a:srgbClr val="666600"/>
                </a:solidFill>
                <a:latin typeface="Courier" pitchFamily="2" charset="0"/>
              </a:rPr>
              <a:t>)</a:t>
            </a:r>
          </a:p>
          <a:p>
            <a:r>
              <a:rPr lang="en-US" sz="2000" dirty="0">
                <a:latin typeface="Courier" pitchFamily="2" charset="0"/>
              </a:rPr>
              <a:t>First array is: </a:t>
            </a:r>
          </a:p>
          <a:p>
            <a:r>
              <a:rPr lang="en-US" sz="2000" dirty="0">
                <a:latin typeface="Courier" pitchFamily="2" charset="0"/>
              </a:rPr>
              <a:t>[[ 0 5 10 15] </a:t>
            </a:r>
          </a:p>
          <a:p>
            <a:r>
              <a:rPr lang="en-US" sz="2000" dirty="0">
                <a:latin typeface="Courier" pitchFamily="2" charset="0"/>
              </a:rPr>
              <a:t>[20 25 30 35] </a:t>
            </a:r>
          </a:p>
          <a:p>
            <a:r>
              <a:rPr lang="en-US" sz="2000" dirty="0">
                <a:latin typeface="Courier" pitchFamily="2" charset="0"/>
              </a:rPr>
              <a:t>[40 45 50 55]] </a:t>
            </a:r>
          </a:p>
          <a:p>
            <a:r>
              <a:rPr lang="en-US" sz="2000" dirty="0">
                <a:latin typeface="Courier" pitchFamily="2" charset="0"/>
              </a:rPr>
              <a:t>Second array is: [1 2 3 4] </a:t>
            </a:r>
          </a:p>
          <a:p>
            <a:r>
              <a:rPr lang="en-US" sz="2000" dirty="0">
                <a:latin typeface="Courier" pitchFamily="2" charset="0"/>
              </a:rPr>
              <a:t>Modified array is: </a:t>
            </a:r>
          </a:p>
          <a:p>
            <a:r>
              <a:rPr lang="en-US" sz="2000" dirty="0">
                <a:latin typeface="Courier" pitchFamily="2" charset="0"/>
              </a:rPr>
              <a:t>0:1 5:2 10:3 15:4 20:1 25:2 30:3 35:4 40:1 45:2 50:3 55:4</a:t>
            </a:r>
          </a:p>
        </p:txBody>
      </p:sp>
    </p:spTree>
    <p:extLst>
      <p:ext uri="{BB962C8B-B14F-4D97-AF65-F5344CB8AC3E}">
        <p14:creationId xmlns:p14="http://schemas.microsoft.com/office/powerpoint/2010/main" val="4089787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47500" y="308754"/>
            <a:ext cx="12192000" cy="6063198"/>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r>
              <a:rPr lang="en-US" sz="3200" dirty="0"/>
              <a:t>Several routines are available in NumPy for manipulating elements of </a:t>
            </a:r>
            <a:r>
              <a:rPr lang="en-US" sz="3200" dirty="0" err="1"/>
              <a:t>ndarray</a:t>
            </a:r>
            <a:r>
              <a:rPr lang="en-US" sz="3200" dirty="0"/>
              <a:t> objects. </a:t>
            </a:r>
          </a:p>
          <a:p>
            <a:pPr algn="ctr"/>
            <a:endParaRPr lang="en-US" sz="1200" dirty="0"/>
          </a:p>
          <a:p>
            <a:pPr algn="ctr"/>
            <a:r>
              <a:rPr lang="en-US" sz="3200" dirty="0"/>
              <a:t>Changing shape</a:t>
            </a:r>
          </a:p>
          <a:p>
            <a:pPr algn="ctr"/>
            <a:endParaRPr lang="en-US" sz="1200" dirty="0"/>
          </a:p>
          <a:p>
            <a:pPr algn="ctr"/>
            <a:r>
              <a:rPr lang="en-US" sz="3200" dirty="0">
                <a:latin typeface="Courier" pitchFamily="2" charset="0"/>
              </a:rPr>
              <a:t>reshape</a:t>
            </a:r>
            <a:r>
              <a:rPr lang="en-US" sz="3200" dirty="0"/>
              <a:t> - Gives a new shape to an array without changing its data.</a:t>
            </a:r>
          </a:p>
          <a:p>
            <a:pPr algn="ctr"/>
            <a:endParaRPr lang="en-US" sz="1200" dirty="0"/>
          </a:p>
          <a:p>
            <a:pPr algn="ctr"/>
            <a:r>
              <a:rPr lang="en-US" sz="3200" dirty="0" err="1">
                <a:latin typeface="Courier" pitchFamily="2" charset="0"/>
              </a:rPr>
              <a:t>numpy.reshape</a:t>
            </a:r>
            <a:r>
              <a:rPr lang="en-US" sz="3200" dirty="0">
                <a:latin typeface="Courier" pitchFamily="2" charset="0"/>
              </a:rPr>
              <a:t>(</a:t>
            </a:r>
            <a:r>
              <a:rPr lang="en-US" sz="3200" dirty="0" err="1">
                <a:latin typeface="Courier" pitchFamily="2" charset="0"/>
              </a:rPr>
              <a:t>arr</a:t>
            </a:r>
            <a:r>
              <a:rPr lang="en-US" sz="3200" dirty="0">
                <a:latin typeface="Courier" pitchFamily="2" charset="0"/>
              </a:rPr>
              <a:t>, </a:t>
            </a:r>
            <a:r>
              <a:rPr lang="en-US" sz="3200" dirty="0" err="1">
                <a:latin typeface="Courier" pitchFamily="2" charset="0"/>
              </a:rPr>
              <a:t>newshape</a:t>
            </a:r>
            <a:r>
              <a:rPr lang="en-US" sz="3200" dirty="0">
                <a:latin typeface="Courier" pitchFamily="2" charset="0"/>
              </a:rPr>
              <a:t>, order)</a:t>
            </a:r>
          </a:p>
          <a:p>
            <a:pPr algn="ctr"/>
            <a:endParaRPr lang="en-US" sz="3200" dirty="0">
              <a:latin typeface="Courier" pitchFamily="2" charset="0"/>
            </a:endParaRPr>
          </a:p>
          <a:p>
            <a:pPr algn="ctr"/>
            <a:r>
              <a:rPr lang="en-US" sz="3200" dirty="0" err="1">
                <a:latin typeface="Courier" pitchFamily="2" charset="0"/>
              </a:rPr>
              <a:t>arr</a:t>
            </a:r>
            <a:r>
              <a:rPr lang="en-US" sz="3200" dirty="0">
                <a:latin typeface="Courier" pitchFamily="2" charset="0"/>
              </a:rPr>
              <a:t> – array to be reshaped</a:t>
            </a:r>
          </a:p>
          <a:p>
            <a:pPr algn="ctr"/>
            <a:r>
              <a:rPr lang="en-US" sz="3200" dirty="0">
                <a:latin typeface="Courier" pitchFamily="2" charset="0"/>
              </a:rPr>
              <a:t> </a:t>
            </a:r>
            <a:r>
              <a:rPr lang="en-US" sz="3200" dirty="0" err="1">
                <a:latin typeface="Courier" pitchFamily="2" charset="0"/>
              </a:rPr>
              <a:t>newshape</a:t>
            </a:r>
            <a:r>
              <a:rPr lang="en-US" sz="3200" dirty="0">
                <a:latin typeface="Courier" pitchFamily="2" charset="0"/>
              </a:rPr>
              <a:t> - </a:t>
            </a:r>
            <a:r>
              <a:rPr lang="en-US" sz="3200" dirty="0"/>
              <a:t>int or tuple of int, compatible with original shape</a:t>
            </a:r>
            <a:endParaRPr lang="en-US" sz="3200" dirty="0">
              <a:latin typeface="Courier" pitchFamily="2" charset="0"/>
            </a:endParaRPr>
          </a:p>
          <a:p>
            <a:pPr algn="ctr"/>
            <a:r>
              <a:rPr lang="en-US" sz="3200" dirty="0">
                <a:latin typeface="Courier" pitchFamily="2" charset="0"/>
              </a:rPr>
              <a:t>order – </a:t>
            </a:r>
            <a:r>
              <a:rPr lang="en-US" sz="3200" dirty="0"/>
              <a:t>'</a:t>
            </a:r>
            <a:r>
              <a:rPr lang="en-US" sz="3200" dirty="0">
                <a:latin typeface="Courier" pitchFamily="2" charset="0"/>
              </a:rPr>
              <a:t>C</a:t>
            </a:r>
            <a:r>
              <a:rPr lang="en-US" sz="3200" dirty="0"/>
              <a:t>'</a:t>
            </a:r>
            <a:r>
              <a:rPr lang="en-US" sz="3200" dirty="0">
                <a:latin typeface="Courier" pitchFamily="2" charset="0"/>
              </a:rPr>
              <a:t>, </a:t>
            </a:r>
            <a:r>
              <a:rPr lang="en-US" sz="3200" dirty="0"/>
              <a:t>'</a:t>
            </a:r>
            <a:r>
              <a:rPr lang="en-US" sz="3200" dirty="0">
                <a:latin typeface="Courier" pitchFamily="2" charset="0"/>
              </a:rPr>
              <a:t>F</a:t>
            </a:r>
            <a:r>
              <a:rPr lang="en-US" sz="3200" dirty="0"/>
              <a:t>'</a:t>
            </a:r>
            <a:r>
              <a:rPr lang="en-US" sz="3200" dirty="0">
                <a:latin typeface="Courier" pitchFamily="2" charset="0"/>
              </a:rPr>
              <a:t>, </a:t>
            </a:r>
            <a:r>
              <a:rPr lang="en-US" sz="3200" dirty="0"/>
              <a:t>'A' means Fortran like order if an array is stored in Fortran-like contiguous memory, C style otherwise</a:t>
            </a:r>
            <a:endParaRPr lang="en-US" sz="3200" dirty="0">
              <a:latin typeface="Courier" pitchFamily="2" charset="0"/>
            </a:endParaRPr>
          </a:p>
        </p:txBody>
      </p:sp>
    </p:spTree>
    <p:extLst>
      <p:ext uri="{BB962C8B-B14F-4D97-AF65-F5344CB8AC3E}">
        <p14:creationId xmlns:p14="http://schemas.microsoft.com/office/powerpoint/2010/main" val="3202344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2307B3-77A6-BC4B-8E5E-4264F822CE20}"/>
              </a:ext>
            </a:extLst>
          </p:cNvPr>
          <p:cNvSpPr/>
          <p:nvPr/>
        </p:nvSpPr>
        <p:spPr>
          <a:xfrm>
            <a:off x="0" y="777936"/>
            <a:ext cx="12192000" cy="3508653"/>
          </a:xfrm>
          <a:prstGeom prst="rect">
            <a:avLst/>
          </a:prstGeom>
        </p:spPr>
        <p:txBody>
          <a:bodyPr wrap="square">
            <a:spAutoFit/>
          </a:bodyPr>
          <a:lstStyle/>
          <a:p>
            <a:r>
              <a:rPr lang="en-US" sz="3200" b="1" dirty="0" err="1">
                <a:latin typeface="Courier" pitchFamily="2" charset="0"/>
              </a:rPr>
              <a:t>numpy.linspace</a:t>
            </a:r>
            <a:endParaRPr lang="en-US" sz="3200" b="1" dirty="0">
              <a:latin typeface="Courier" pitchFamily="2" charset="0"/>
            </a:endParaRPr>
          </a:p>
          <a:p>
            <a:pPr algn="just"/>
            <a:endParaRPr lang="en-US" sz="1200" b="1" dirty="0">
              <a:solidFill>
                <a:srgbClr val="000000"/>
              </a:solidFill>
            </a:endParaRPr>
          </a:p>
          <a:p>
            <a:pPr algn="ctr"/>
            <a:r>
              <a:rPr lang="en-US" sz="3200" b="1" dirty="0">
                <a:solidFill>
                  <a:srgbClr val="000000"/>
                </a:solidFill>
                <a:latin typeface="Papyrus" panose="020B0602040200020303" pitchFamily="34" charset="77"/>
              </a:rPr>
              <a:t>This function is similar to </a:t>
            </a:r>
            <a:r>
              <a:rPr lang="en-US" sz="3200" b="1" dirty="0" err="1">
                <a:latin typeface="Courier" pitchFamily="2" charset="0"/>
              </a:rPr>
              <a:t>arange</a:t>
            </a:r>
            <a:r>
              <a:rPr lang="en-US" sz="3200" b="1" dirty="0">
                <a:latin typeface="Courier" pitchFamily="2" charset="0"/>
              </a:rPr>
              <a:t>() </a:t>
            </a:r>
            <a:r>
              <a:rPr lang="en-US" sz="3200" b="1" dirty="0">
                <a:solidFill>
                  <a:srgbClr val="000000"/>
                </a:solidFill>
                <a:latin typeface="Papyrus" panose="020B0602040200020303" pitchFamily="34" charset="77"/>
              </a:rPr>
              <a:t>function. In this function, instead of step size, the number of evenly spaced values between the interval is specified.</a:t>
            </a:r>
          </a:p>
          <a:p>
            <a:pPr algn="just"/>
            <a:r>
              <a:rPr lang="en-US" sz="1200" b="1" dirty="0">
                <a:solidFill>
                  <a:srgbClr val="000000"/>
                </a:solidFill>
              </a:rPr>
              <a:t> </a:t>
            </a:r>
          </a:p>
          <a:p>
            <a:pPr algn="just"/>
            <a:r>
              <a:rPr lang="en-US" sz="3200" b="1" dirty="0">
                <a:solidFill>
                  <a:srgbClr val="000000"/>
                </a:solidFill>
                <a:latin typeface="Papyrus" panose="020B0602040200020303" pitchFamily="34" charset="77"/>
              </a:rPr>
              <a:t>The usage of this function is as follows −</a:t>
            </a:r>
          </a:p>
          <a:p>
            <a:pPr algn="just"/>
            <a:endParaRPr lang="en-US" sz="1200" b="1" dirty="0"/>
          </a:p>
          <a:p>
            <a:pPr algn="just"/>
            <a:r>
              <a:rPr lang="en-US" sz="2600" b="1" dirty="0" err="1">
                <a:latin typeface="Courier" pitchFamily="2" charset="0"/>
              </a:rPr>
              <a:t>numpy.linspace</a:t>
            </a:r>
            <a:r>
              <a:rPr lang="en-US" sz="2600" b="1" dirty="0">
                <a:latin typeface="Courier" pitchFamily="2" charset="0"/>
              </a:rPr>
              <a:t>(start, stop, num, endpoint, </a:t>
            </a:r>
            <a:r>
              <a:rPr lang="en-US" sz="2600" b="1" dirty="0" err="1">
                <a:latin typeface="Courier" pitchFamily="2" charset="0"/>
              </a:rPr>
              <a:t>retstep</a:t>
            </a:r>
            <a:r>
              <a:rPr lang="en-US" sz="2600" b="1" dirty="0">
                <a:latin typeface="Courier" pitchFamily="2" charset="0"/>
              </a:rPr>
              <a:t>, </a:t>
            </a:r>
            <a:r>
              <a:rPr lang="en-US" sz="2600" b="1" dirty="0" err="1">
                <a:latin typeface="Courier" pitchFamily="2" charset="0"/>
              </a:rPr>
              <a:t>dtype</a:t>
            </a:r>
            <a:r>
              <a:rPr lang="en-US" sz="2600" b="1" dirty="0">
                <a:latin typeface="Courier" pitchFamily="2" charset="0"/>
              </a:rPr>
              <a:t>) </a:t>
            </a:r>
          </a:p>
        </p:txBody>
      </p:sp>
    </p:spTree>
    <p:extLst>
      <p:ext uri="{BB962C8B-B14F-4D97-AF65-F5344CB8AC3E}">
        <p14:creationId xmlns:p14="http://schemas.microsoft.com/office/powerpoint/2010/main" val="33892123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795646"/>
            <a:ext cx="12192000" cy="5016758"/>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latin typeface="Courier" pitchFamily="2" charset="0"/>
              </a:rPr>
              <a:t>flat</a:t>
            </a:r>
            <a:r>
              <a:rPr lang="en-US" sz="3200" dirty="0"/>
              <a:t> - A 1-D iterator over the array</a:t>
            </a:r>
          </a:p>
          <a:p>
            <a:pPr algn="ctr"/>
            <a:endParaRPr lang="en-US" sz="3200" dirty="0"/>
          </a:p>
          <a:p>
            <a:pPr algn="ctr"/>
            <a:r>
              <a:rPr lang="en-US" sz="3200" dirty="0"/>
              <a:t>This function returns a 1-D iterator over the array. It behaves similar to Python's built-in iterator.</a:t>
            </a:r>
          </a:p>
          <a:p>
            <a:pPr algn="ctr"/>
            <a:endParaRPr lang="en-US" sz="3200" dirty="0"/>
          </a:p>
          <a:p>
            <a:pPr algn="ctr"/>
            <a:r>
              <a:rPr lang="en-US" sz="3200" dirty="0">
                <a:latin typeface="Courier" pitchFamily="2" charset="0"/>
              </a:rPr>
              <a:t>b=</a:t>
            </a:r>
            <a:r>
              <a:rPr lang="en-US" sz="3200" dirty="0" err="1">
                <a:latin typeface="Courier" pitchFamily="2" charset="0"/>
              </a:rPr>
              <a:t>a.flat</a:t>
            </a:r>
            <a:endParaRPr lang="en-US" sz="3200" dirty="0">
              <a:latin typeface="Courier" pitchFamily="2" charset="0"/>
            </a:endParaRPr>
          </a:p>
        </p:txBody>
      </p:sp>
    </p:spTree>
    <p:extLst>
      <p:ext uri="{BB962C8B-B14F-4D97-AF65-F5344CB8AC3E}">
        <p14:creationId xmlns:p14="http://schemas.microsoft.com/office/powerpoint/2010/main" val="21903228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508167"/>
            <a:ext cx="12192000" cy="3539430"/>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latin typeface="Courier" pitchFamily="2" charset="0"/>
              </a:rPr>
              <a:t>flatten</a:t>
            </a:r>
            <a:r>
              <a:rPr lang="en-US" sz="3200" dirty="0"/>
              <a:t> - Returns a copy of the array collapsed into one dimension</a:t>
            </a:r>
          </a:p>
          <a:p>
            <a:pPr algn="ctr"/>
            <a:endParaRPr lang="en-US" sz="3200" dirty="0"/>
          </a:p>
          <a:p>
            <a:pPr algn="ctr"/>
            <a:r>
              <a:rPr lang="en-US" sz="3200" dirty="0" err="1">
                <a:latin typeface="Courier" pitchFamily="2" charset="0"/>
              </a:rPr>
              <a:t>ndarray.flatten</a:t>
            </a:r>
            <a:r>
              <a:rPr lang="en-US" sz="3200" dirty="0">
                <a:latin typeface="Courier" pitchFamily="2" charset="0"/>
              </a:rPr>
              <a:t>(order)</a:t>
            </a:r>
          </a:p>
        </p:txBody>
      </p:sp>
    </p:spTree>
    <p:extLst>
      <p:ext uri="{BB962C8B-B14F-4D97-AF65-F5344CB8AC3E}">
        <p14:creationId xmlns:p14="http://schemas.microsoft.com/office/powerpoint/2010/main" val="29098836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294411"/>
            <a:ext cx="12192000" cy="3539430"/>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latin typeface="Courier" pitchFamily="2" charset="0"/>
              </a:rPr>
              <a:t>ravel</a:t>
            </a:r>
            <a:r>
              <a:rPr lang="en-US" sz="3200" dirty="0"/>
              <a:t> - Returns a contiguous flattened array</a:t>
            </a:r>
          </a:p>
          <a:p>
            <a:pPr algn="ctr"/>
            <a:endParaRPr lang="en-US" sz="3200" dirty="0"/>
          </a:p>
          <a:p>
            <a:pPr algn="ctr"/>
            <a:r>
              <a:rPr lang="en-US" sz="3200" dirty="0" err="1">
                <a:latin typeface="Courier" pitchFamily="2" charset="0"/>
              </a:rPr>
              <a:t>numpy.ravel</a:t>
            </a:r>
            <a:r>
              <a:rPr lang="en-US" sz="3200" dirty="0">
                <a:latin typeface="Courier" pitchFamily="2" charset="0"/>
              </a:rPr>
              <a:t>(a, order)</a:t>
            </a:r>
            <a:endParaRPr lang="en-US" sz="3200" b="0" i="0" dirty="0">
              <a:effectLst/>
              <a:latin typeface="Courier" pitchFamily="2" charset="0"/>
            </a:endParaRPr>
          </a:p>
        </p:txBody>
      </p:sp>
    </p:spTree>
    <p:extLst>
      <p:ext uri="{BB962C8B-B14F-4D97-AF65-F5344CB8AC3E}">
        <p14:creationId xmlns:p14="http://schemas.microsoft.com/office/powerpoint/2010/main" val="15734137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009402"/>
            <a:ext cx="12192000" cy="4462760"/>
          </a:xfrm>
          <a:prstGeom prst="rect">
            <a:avLst/>
          </a:prstGeom>
        </p:spPr>
        <p:txBody>
          <a:bodyPr wrap="square">
            <a:spAutoFit/>
          </a:bodyPr>
          <a:lstStyle/>
          <a:p>
            <a:pPr algn="ctr"/>
            <a:r>
              <a:rPr lang="en-US" sz="3200" dirty="0"/>
              <a:t>NumPy - Array Manipulation</a:t>
            </a:r>
          </a:p>
          <a:p>
            <a:pPr algn="ctr"/>
            <a:endParaRPr lang="en-US" sz="1200" dirty="0"/>
          </a:p>
          <a:p>
            <a:pPr algn="ctr"/>
            <a:r>
              <a:rPr lang="en-US" sz="3200" dirty="0"/>
              <a:t>Changing shape</a:t>
            </a:r>
          </a:p>
          <a:p>
            <a:pPr algn="ctr"/>
            <a:endParaRPr lang="en-US" sz="1200" dirty="0"/>
          </a:p>
          <a:p>
            <a:pPr algn="ctr"/>
            <a:r>
              <a:rPr lang="en-US" sz="3200" dirty="0"/>
              <a:t>Transpose</a:t>
            </a:r>
          </a:p>
          <a:p>
            <a:pPr algn="ctr"/>
            <a:endParaRPr lang="en-US" sz="1200" dirty="0"/>
          </a:p>
          <a:p>
            <a:pPr algn="ctr"/>
            <a:r>
              <a:rPr lang="en-US" sz="3200" dirty="0">
                <a:latin typeface="Courier" pitchFamily="2" charset="0"/>
              </a:rPr>
              <a:t>transpose</a:t>
            </a:r>
            <a:r>
              <a:rPr lang="en-US" sz="3200" dirty="0"/>
              <a:t> - Permutes the dimensions of an array</a:t>
            </a:r>
          </a:p>
          <a:p>
            <a:pPr algn="ctr"/>
            <a:endParaRPr lang="en-US" sz="1200" dirty="0"/>
          </a:p>
          <a:p>
            <a:pPr algn="ctr"/>
            <a:r>
              <a:rPr lang="en-US" sz="3200" dirty="0" err="1">
                <a:latin typeface="Courier" pitchFamily="2" charset="0"/>
              </a:rPr>
              <a:t>numpy.transpose</a:t>
            </a:r>
            <a:r>
              <a:rPr lang="en-US" sz="3200" dirty="0">
                <a:latin typeface="Courier" pitchFamily="2" charset="0"/>
              </a:rPr>
              <a:t>(</a:t>
            </a:r>
            <a:r>
              <a:rPr lang="en-US" sz="3200" dirty="0" err="1">
                <a:latin typeface="Courier" pitchFamily="2" charset="0"/>
              </a:rPr>
              <a:t>arr</a:t>
            </a:r>
            <a:r>
              <a:rPr lang="en-US" sz="3200" dirty="0">
                <a:latin typeface="Courier" pitchFamily="2" charset="0"/>
              </a:rPr>
              <a:t>, axes)</a:t>
            </a:r>
          </a:p>
          <a:p>
            <a:pPr algn="ctr"/>
            <a:endParaRPr lang="en-US" sz="1200" dirty="0"/>
          </a:p>
          <a:p>
            <a:pPr algn="ctr"/>
            <a:r>
              <a:rPr lang="en-US" sz="3200" dirty="0"/>
              <a:t>a</a:t>
            </a:r>
            <a:r>
              <a:rPr lang="en-US" sz="3200" b="0" i="0" dirty="0">
                <a:effectLst/>
              </a:rPr>
              <a:t>xes -</a:t>
            </a:r>
            <a:r>
              <a:rPr lang="en-US" sz="3200" dirty="0"/>
              <a:t>List of </a:t>
            </a:r>
            <a:r>
              <a:rPr lang="en-US" sz="3200" dirty="0" err="1"/>
              <a:t>ints</a:t>
            </a:r>
            <a:r>
              <a:rPr lang="en-US" sz="3200" dirty="0"/>
              <a:t>, corresponding to the dimensions. By default, the dimensions are reversed</a:t>
            </a:r>
            <a:endParaRPr lang="en-US" sz="3200" b="0" i="0" dirty="0">
              <a:effectLst/>
            </a:endParaRPr>
          </a:p>
        </p:txBody>
      </p:sp>
    </p:spTree>
    <p:extLst>
      <p:ext uri="{BB962C8B-B14F-4D97-AF65-F5344CB8AC3E}">
        <p14:creationId xmlns:p14="http://schemas.microsoft.com/office/powerpoint/2010/main" val="6783591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116280"/>
            <a:ext cx="12192000" cy="4524315"/>
          </a:xfrm>
          <a:prstGeom prst="rect">
            <a:avLst/>
          </a:prstGeom>
        </p:spPr>
        <p:txBody>
          <a:bodyPr wrap="square">
            <a:spAutoFit/>
          </a:bodyPr>
          <a:lstStyle/>
          <a:p>
            <a:pPr algn="ctr"/>
            <a:r>
              <a:rPr lang="en-US" sz="3200" dirty="0"/>
              <a:t>NumPy - Array Manipulation</a:t>
            </a:r>
          </a:p>
          <a:p>
            <a:pPr algn="ctr"/>
            <a:endParaRPr lang="en-US" sz="3200" dirty="0"/>
          </a:p>
          <a:p>
            <a:pPr algn="ctr"/>
            <a:r>
              <a:rPr lang="en-US" sz="3200" dirty="0"/>
              <a:t>Changing shape</a:t>
            </a:r>
          </a:p>
          <a:p>
            <a:pPr algn="ctr"/>
            <a:endParaRPr lang="en-US" sz="3200" dirty="0"/>
          </a:p>
          <a:p>
            <a:pPr algn="ctr"/>
            <a:r>
              <a:rPr lang="en-US" sz="3200" dirty="0"/>
              <a:t>Transpose</a:t>
            </a:r>
          </a:p>
          <a:p>
            <a:pPr algn="ctr"/>
            <a:endParaRPr lang="en-US" sz="3200" dirty="0"/>
          </a:p>
          <a:p>
            <a:pPr algn="ctr"/>
            <a:r>
              <a:rPr lang="en-US" sz="3200" dirty="0" err="1">
                <a:latin typeface="Courier" pitchFamily="2" charset="0"/>
              </a:rPr>
              <a:t>ndarray.T</a:t>
            </a:r>
            <a:r>
              <a:rPr lang="en-US" sz="3200" dirty="0"/>
              <a:t> – same as transpose</a:t>
            </a:r>
          </a:p>
          <a:p>
            <a:pPr algn="ctr"/>
            <a:endParaRPr lang="en-US" sz="3200" b="0" i="0" dirty="0">
              <a:effectLst/>
            </a:endParaRPr>
          </a:p>
          <a:p>
            <a:pPr algn="ctr"/>
            <a:r>
              <a:rPr lang="en-US" sz="3200" dirty="0">
                <a:latin typeface="Courier" pitchFamily="2" charset="0"/>
              </a:rPr>
              <a:t>b=</a:t>
            </a:r>
            <a:r>
              <a:rPr lang="en-US" sz="3200" dirty="0" err="1">
                <a:latin typeface="Courier" pitchFamily="2" charset="0"/>
              </a:rPr>
              <a:t>a.T</a:t>
            </a:r>
            <a:endParaRPr lang="en-US" sz="3200" b="0" i="0" dirty="0">
              <a:effectLst/>
              <a:latin typeface="Courier" pitchFamily="2" charset="0"/>
            </a:endParaRPr>
          </a:p>
        </p:txBody>
      </p:sp>
    </p:spTree>
    <p:extLst>
      <p:ext uri="{BB962C8B-B14F-4D97-AF65-F5344CB8AC3E}">
        <p14:creationId xmlns:p14="http://schemas.microsoft.com/office/powerpoint/2010/main" val="9011132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629392"/>
            <a:ext cx="12192000" cy="5447645"/>
          </a:xfrm>
          <a:prstGeom prst="rect">
            <a:avLst/>
          </a:prstGeom>
        </p:spPr>
        <p:txBody>
          <a:bodyPr wrap="square">
            <a:spAutoFit/>
          </a:bodyPr>
          <a:lstStyle/>
          <a:p>
            <a:pPr algn="ctr"/>
            <a:r>
              <a:rPr lang="en-US" sz="3200" dirty="0"/>
              <a:t>NumPy - Array Manipulation</a:t>
            </a:r>
          </a:p>
          <a:p>
            <a:pPr algn="ctr"/>
            <a:endParaRPr lang="en-US" sz="1200" dirty="0"/>
          </a:p>
          <a:p>
            <a:pPr algn="ctr"/>
            <a:r>
              <a:rPr lang="en-US" sz="3200" dirty="0"/>
              <a:t>Changing shape</a:t>
            </a:r>
          </a:p>
          <a:p>
            <a:pPr algn="ctr"/>
            <a:endParaRPr lang="en-US" sz="1200" dirty="0"/>
          </a:p>
          <a:p>
            <a:pPr algn="ctr"/>
            <a:r>
              <a:rPr lang="en-US" sz="3200" dirty="0"/>
              <a:t>Transpose</a:t>
            </a:r>
          </a:p>
          <a:p>
            <a:pPr algn="ctr"/>
            <a:endParaRPr lang="en-US" sz="1200" dirty="0"/>
          </a:p>
          <a:p>
            <a:pPr algn="ctr"/>
            <a:r>
              <a:rPr lang="en-US" sz="3200" dirty="0" err="1">
                <a:latin typeface="Courier" pitchFamily="2" charset="0"/>
              </a:rPr>
              <a:t>rollaxis</a:t>
            </a:r>
            <a:r>
              <a:rPr lang="en-US" sz="3200" dirty="0"/>
              <a:t> - Rolls the specified axis backwards</a:t>
            </a:r>
          </a:p>
          <a:p>
            <a:pPr algn="ctr"/>
            <a:endParaRPr lang="en-US" sz="1200" dirty="0"/>
          </a:p>
          <a:p>
            <a:pPr algn="ctr"/>
            <a:r>
              <a:rPr lang="en-US" sz="3200" dirty="0" err="1">
                <a:latin typeface="Courier" pitchFamily="2" charset="0"/>
              </a:rPr>
              <a:t>numpy.rollaxis</a:t>
            </a:r>
            <a:r>
              <a:rPr lang="en-US" sz="3200" dirty="0">
                <a:latin typeface="Courier" pitchFamily="2" charset="0"/>
              </a:rPr>
              <a:t>(</a:t>
            </a:r>
            <a:r>
              <a:rPr lang="en-US" sz="3200" dirty="0" err="1">
                <a:latin typeface="Courier" pitchFamily="2" charset="0"/>
              </a:rPr>
              <a:t>arr</a:t>
            </a:r>
            <a:r>
              <a:rPr lang="en-US" sz="3200" dirty="0">
                <a:latin typeface="Courier" pitchFamily="2" charset="0"/>
              </a:rPr>
              <a:t>, axis, start)</a:t>
            </a:r>
          </a:p>
          <a:p>
            <a:pPr algn="ctr"/>
            <a:endParaRPr lang="en-US" sz="1200" dirty="0">
              <a:latin typeface="Courier" pitchFamily="2" charset="0"/>
            </a:endParaRPr>
          </a:p>
          <a:p>
            <a:pPr algn="ctr"/>
            <a:r>
              <a:rPr lang="en-US" sz="3200" dirty="0">
                <a:latin typeface="Courier" pitchFamily="2" charset="0"/>
              </a:rPr>
              <a:t>axis</a:t>
            </a:r>
            <a:r>
              <a:rPr lang="en-US" sz="3200" dirty="0"/>
              <a:t> - Axis to roll backwards. The position of the other axes do not change relative to one another</a:t>
            </a:r>
          </a:p>
          <a:p>
            <a:pPr algn="ctr"/>
            <a:r>
              <a:rPr lang="en-US" sz="3200" dirty="0">
                <a:latin typeface="Courier" pitchFamily="2" charset="0"/>
              </a:rPr>
              <a:t>start</a:t>
            </a:r>
            <a:r>
              <a:rPr lang="en-US" sz="3200" dirty="0"/>
              <a:t> - Zero by default leading to the complete roll. Rolls until it reaches the specified position</a:t>
            </a:r>
            <a:endParaRPr lang="en-US" sz="3200" b="0" i="0" dirty="0">
              <a:effectLst/>
            </a:endParaRPr>
          </a:p>
        </p:txBody>
      </p:sp>
    </p:spTree>
    <p:extLst>
      <p:ext uri="{BB962C8B-B14F-4D97-AF65-F5344CB8AC3E}">
        <p14:creationId xmlns:p14="http://schemas.microsoft.com/office/powerpoint/2010/main" val="4112289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938150"/>
            <a:ext cx="12192000" cy="5078313"/>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1200" dirty="0"/>
          </a:p>
          <a:p>
            <a:pPr algn="ctr"/>
            <a:r>
              <a:rPr lang="en-US" sz="3200" dirty="0"/>
              <a:t>Changing shape</a:t>
            </a:r>
          </a:p>
          <a:p>
            <a:pPr algn="ctr"/>
            <a:endParaRPr lang="en-US" sz="1200" dirty="0"/>
          </a:p>
          <a:p>
            <a:pPr algn="ctr"/>
            <a:r>
              <a:rPr lang="en-US" sz="3200" dirty="0"/>
              <a:t>Transpose</a:t>
            </a:r>
          </a:p>
          <a:p>
            <a:pPr algn="ctr"/>
            <a:endParaRPr lang="en-US" sz="1200" dirty="0"/>
          </a:p>
          <a:p>
            <a:pPr algn="ctr"/>
            <a:r>
              <a:rPr lang="en-US" sz="3200" dirty="0" err="1">
                <a:latin typeface="Courier" pitchFamily="2" charset="0"/>
              </a:rPr>
              <a:t>swapaxes</a:t>
            </a:r>
            <a:r>
              <a:rPr lang="en-US" sz="3200" dirty="0"/>
              <a:t> - Interchanges the two axes of an array</a:t>
            </a:r>
          </a:p>
          <a:p>
            <a:pPr algn="ctr"/>
            <a:endParaRPr lang="en-US" sz="3200" dirty="0"/>
          </a:p>
          <a:p>
            <a:pPr algn="ctr"/>
            <a:r>
              <a:rPr lang="en-US" sz="3200" dirty="0" err="1">
                <a:latin typeface="Courier" pitchFamily="2" charset="0"/>
              </a:rPr>
              <a:t>numpy.swapaxes</a:t>
            </a:r>
            <a:r>
              <a:rPr lang="en-US" sz="3200" dirty="0">
                <a:latin typeface="Courier" pitchFamily="2" charset="0"/>
              </a:rPr>
              <a:t>(</a:t>
            </a:r>
            <a:r>
              <a:rPr lang="en-US" sz="3200" dirty="0" err="1">
                <a:latin typeface="Courier" pitchFamily="2" charset="0"/>
              </a:rPr>
              <a:t>arr</a:t>
            </a:r>
            <a:r>
              <a:rPr lang="en-US" sz="3200" dirty="0">
                <a:latin typeface="Courier" pitchFamily="2" charset="0"/>
              </a:rPr>
              <a:t>, axis1, axis2)</a:t>
            </a:r>
          </a:p>
          <a:p>
            <a:pPr algn="ctr"/>
            <a:endParaRPr lang="en-US" sz="3200" dirty="0"/>
          </a:p>
          <a:p>
            <a:pPr algn="ctr"/>
            <a:r>
              <a:rPr lang="en-US" sz="3200" dirty="0">
                <a:latin typeface="Courier" pitchFamily="2" charset="0"/>
              </a:rPr>
              <a:t>axis1</a:t>
            </a:r>
            <a:r>
              <a:rPr lang="en-US" sz="3200" dirty="0"/>
              <a:t> - int corresponding to the first axis</a:t>
            </a:r>
          </a:p>
          <a:p>
            <a:pPr algn="ctr"/>
            <a:r>
              <a:rPr lang="en-US" sz="3200" dirty="0">
                <a:latin typeface="Courier" pitchFamily="2" charset="0"/>
              </a:rPr>
              <a:t>axis2</a:t>
            </a:r>
            <a:r>
              <a:rPr lang="en-US" sz="3200" dirty="0"/>
              <a:t> - int corresponding to the first axis</a:t>
            </a:r>
            <a:endParaRPr lang="en-US" sz="3200" b="0" i="0" dirty="0">
              <a:effectLst/>
              <a:latin typeface="Arial" panose="020B0604020202020204" pitchFamily="34" charset="0"/>
            </a:endParaRPr>
          </a:p>
        </p:txBody>
      </p:sp>
    </p:spTree>
    <p:extLst>
      <p:ext uri="{BB962C8B-B14F-4D97-AF65-F5344CB8AC3E}">
        <p14:creationId xmlns:p14="http://schemas.microsoft.com/office/powerpoint/2010/main" val="15214878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151905"/>
            <a:ext cx="12192000" cy="3416320"/>
          </a:xfrm>
          <a:prstGeom prst="rect">
            <a:avLst/>
          </a:prstGeom>
        </p:spPr>
        <p:txBody>
          <a:bodyPr wrap="square">
            <a:spAutoFit/>
          </a:bodyPr>
          <a:lstStyle/>
          <a:p>
            <a:pPr algn="ctr"/>
            <a:r>
              <a:rPr lang="en-US" sz="3200" dirty="0">
                <a:latin typeface="Arial" panose="020B0604020202020204" pitchFamily="34" charset="0"/>
              </a:rPr>
              <a:t>NumPy - Array Manipulation</a:t>
            </a:r>
            <a:endParaRPr lang="en-US" sz="3200" dirty="0"/>
          </a:p>
          <a:p>
            <a:pPr algn="ctr"/>
            <a:endParaRPr lang="en-US" sz="1200" dirty="0"/>
          </a:p>
          <a:p>
            <a:pPr algn="ctr"/>
            <a:r>
              <a:rPr lang="en-US" sz="3200" dirty="0"/>
              <a:t>Changing shape</a:t>
            </a:r>
          </a:p>
          <a:p>
            <a:pPr algn="ctr"/>
            <a:endParaRPr lang="en-US" sz="1200" dirty="0"/>
          </a:p>
          <a:p>
            <a:pPr algn="ctr"/>
            <a:r>
              <a:rPr lang="en-US" sz="3200" dirty="0"/>
              <a:t>Changing dimensions</a:t>
            </a:r>
          </a:p>
          <a:p>
            <a:pPr algn="ctr"/>
            <a:r>
              <a:rPr lang="en-US" sz="3200" dirty="0">
                <a:latin typeface="Courier" pitchFamily="2" charset="0"/>
              </a:rPr>
              <a:t>broadcast</a:t>
            </a:r>
            <a:r>
              <a:rPr lang="en-US" sz="3200" dirty="0"/>
              <a:t> - Produces an object that mimics broadcasting</a:t>
            </a:r>
          </a:p>
          <a:p>
            <a:pPr algn="ctr"/>
            <a:endParaRPr lang="en-US" sz="3200" b="0" i="0" dirty="0">
              <a:effectLst/>
              <a:latin typeface="Arial" panose="020B0604020202020204" pitchFamily="34" charset="0"/>
            </a:endParaRPr>
          </a:p>
          <a:p>
            <a:pPr algn="ctr"/>
            <a:r>
              <a:rPr lang="en-US" sz="3200" dirty="0">
                <a:latin typeface="Courier" pitchFamily="2" charset="0"/>
              </a:rPr>
              <a:t>b = </a:t>
            </a:r>
            <a:r>
              <a:rPr lang="en-US" sz="3200" dirty="0" err="1">
                <a:latin typeface="Courier" pitchFamily="2" charset="0"/>
              </a:rPr>
              <a:t>np.broadcast</a:t>
            </a:r>
            <a:r>
              <a:rPr lang="en-US" sz="3200" dirty="0">
                <a:latin typeface="Courier" pitchFamily="2" charset="0"/>
              </a:rPr>
              <a:t>(</a:t>
            </a:r>
            <a:r>
              <a:rPr lang="en-US" sz="3200" dirty="0" err="1">
                <a:latin typeface="Courier" pitchFamily="2" charset="0"/>
              </a:rPr>
              <a:t>x,y</a:t>
            </a:r>
            <a:r>
              <a:rPr lang="en-US" sz="3200" dirty="0">
                <a:latin typeface="Courier" pitchFamily="2" charset="0"/>
              </a:rPr>
              <a:t>)</a:t>
            </a:r>
            <a:endParaRPr lang="en-US" sz="3200" b="0" i="0" dirty="0">
              <a:effectLst/>
              <a:latin typeface="Courier" pitchFamily="2" charset="0"/>
            </a:endParaRPr>
          </a:p>
        </p:txBody>
      </p:sp>
    </p:spTree>
    <p:extLst>
      <p:ext uri="{BB962C8B-B14F-4D97-AF65-F5344CB8AC3E}">
        <p14:creationId xmlns:p14="http://schemas.microsoft.com/office/powerpoint/2010/main" val="24122305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831273"/>
            <a:ext cx="12192000" cy="4031873"/>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t>Changing dimensions</a:t>
            </a:r>
          </a:p>
          <a:p>
            <a:pPr algn="ctr"/>
            <a:r>
              <a:rPr lang="en-US" sz="3200" dirty="0" err="1">
                <a:latin typeface="Courier" pitchFamily="2" charset="0"/>
              </a:rPr>
              <a:t>broadcast_to</a:t>
            </a:r>
            <a:r>
              <a:rPr lang="en-US" sz="3200" dirty="0">
                <a:latin typeface="Courier" pitchFamily="2" charset="0"/>
              </a:rPr>
              <a:t> </a:t>
            </a:r>
            <a:r>
              <a:rPr lang="en-US" sz="3200" dirty="0"/>
              <a:t>- Broadcasts an array to a new shape</a:t>
            </a:r>
          </a:p>
          <a:p>
            <a:pPr algn="ctr"/>
            <a:endParaRPr lang="en-US" sz="3200" b="0" i="0" dirty="0">
              <a:effectLst/>
              <a:latin typeface="Arial" panose="020B0604020202020204" pitchFamily="34" charset="0"/>
            </a:endParaRPr>
          </a:p>
          <a:p>
            <a:pPr algn="ctr"/>
            <a:r>
              <a:rPr lang="en-US" sz="3200" dirty="0" err="1">
                <a:latin typeface="Courier" pitchFamily="2" charset="0"/>
              </a:rPr>
              <a:t>numpy.broadcast_to</a:t>
            </a:r>
            <a:r>
              <a:rPr lang="en-US" sz="3200" dirty="0">
                <a:latin typeface="Courier" pitchFamily="2" charset="0"/>
              </a:rPr>
              <a:t>(array, shape, </a:t>
            </a:r>
            <a:r>
              <a:rPr lang="en-US" sz="3200" dirty="0" err="1">
                <a:latin typeface="Courier" pitchFamily="2" charset="0"/>
              </a:rPr>
              <a:t>subok</a:t>
            </a:r>
            <a:r>
              <a:rPr lang="en-US" sz="3200" dirty="0">
                <a:latin typeface="Courier" pitchFamily="2" charset="0"/>
              </a:rPr>
              <a:t>)</a:t>
            </a:r>
            <a:endParaRPr lang="en-US" sz="3200" b="0" i="0" dirty="0">
              <a:effectLst/>
              <a:latin typeface="Courier" pitchFamily="2" charset="0"/>
            </a:endParaRPr>
          </a:p>
        </p:txBody>
      </p:sp>
    </p:spTree>
    <p:extLst>
      <p:ext uri="{BB962C8B-B14F-4D97-AF65-F5344CB8AC3E}">
        <p14:creationId xmlns:p14="http://schemas.microsoft.com/office/powerpoint/2010/main" val="7903051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629392"/>
            <a:ext cx="12192000" cy="5509200"/>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t>Changing dimensions</a:t>
            </a:r>
          </a:p>
          <a:p>
            <a:pPr algn="ctr"/>
            <a:r>
              <a:rPr lang="en-US" sz="3200" dirty="0" err="1">
                <a:latin typeface="Courier" pitchFamily="2" charset="0"/>
              </a:rPr>
              <a:t>expand_dims</a:t>
            </a:r>
            <a:r>
              <a:rPr lang="en-US" sz="3200" dirty="0"/>
              <a:t> - Expands the shape of an array</a:t>
            </a:r>
          </a:p>
          <a:p>
            <a:pPr algn="ctr"/>
            <a:endParaRPr lang="en-US" sz="3200" b="0" i="0" dirty="0">
              <a:effectLst/>
              <a:latin typeface="Arial" panose="020B0604020202020204" pitchFamily="34" charset="0"/>
            </a:endParaRPr>
          </a:p>
          <a:p>
            <a:pPr algn="ctr"/>
            <a:r>
              <a:rPr lang="en-US" sz="3200" dirty="0"/>
              <a:t>expands the array by inserting a new axis at the specified position</a:t>
            </a:r>
          </a:p>
          <a:p>
            <a:pPr algn="ctr"/>
            <a:endParaRPr lang="en-US" sz="3200" dirty="0"/>
          </a:p>
          <a:p>
            <a:pPr algn="ctr"/>
            <a:r>
              <a:rPr lang="en-US" sz="3200" dirty="0" err="1">
                <a:latin typeface="Courier" pitchFamily="2" charset="0"/>
              </a:rPr>
              <a:t>numpy.expand_dims</a:t>
            </a:r>
            <a:r>
              <a:rPr lang="en-US" sz="3200" dirty="0">
                <a:latin typeface="Courier" pitchFamily="2" charset="0"/>
              </a:rPr>
              <a:t>(</a:t>
            </a:r>
            <a:r>
              <a:rPr lang="en-US" sz="3200" dirty="0" err="1">
                <a:latin typeface="Courier" pitchFamily="2" charset="0"/>
              </a:rPr>
              <a:t>arr</a:t>
            </a:r>
            <a:r>
              <a:rPr lang="en-US" sz="3200" dirty="0">
                <a:latin typeface="Courier" pitchFamily="2" charset="0"/>
              </a:rPr>
              <a:t>, axis)</a:t>
            </a:r>
            <a:endParaRPr lang="en-US" sz="3200" b="0" i="0" dirty="0">
              <a:effectLst/>
              <a:latin typeface="Courier" pitchFamily="2" charset="0"/>
            </a:endParaRPr>
          </a:p>
          <a:p>
            <a:pPr algn="ctr"/>
            <a:endParaRPr lang="en-US" sz="3200" b="0" i="0" dirty="0">
              <a:effectLst/>
              <a:latin typeface="Arial" panose="020B0604020202020204" pitchFamily="34" charset="0"/>
            </a:endParaRPr>
          </a:p>
        </p:txBody>
      </p:sp>
    </p:spTree>
    <p:extLst>
      <p:ext uri="{BB962C8B-B14F-4D97-AF65-F5344CB8AC3E}">
        <p14:creationId xmlns:p14="http://schemas.microsoft.com/office/powerpoint/2010/main" val="363843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2307B3-77A6-BC4B-8E5E-4264F822CE20}"/>
              </a:ext>
            </a:extLst>
          </p:cNvPr>
          <p:cNvSpPr/>
          <p:nvPr/>
        </p:nvSpPr>
        <p:spPr>
          <a:xfrm>
            <a:off x="0" y="0"/>
            <a:ext cx="12192000" cy="6863417"/>
          </a:xfrm>
          <a:prstGeom prst="rect">
            <a:avLst/>
          </a:prstGeom>
        </p:spPr>
        <p:txBody>
          <a:bodyPr wrap="square">
            <a:spAutoFit/>
          </a:bodyPr>
          <a:lstStyle/>
          <a:p>
            <a:r>
              <a:rPr lang="en-US" sz="3200" b="1" dirty="0" err="1">
                <a:latin typeface="Courier" pitchFamily="2" charset="0"/>
              </a:rPr>
              <a:t>numpy.linspace</a:t>
            </a:r>
            <a:r>
              <a:rPr lang="en-US" sz="3200" b="1" dirty="0">
                <a:solidFill>
                  <a:srgbClr val="000000"/>
                </a:solidFill>
                <a:latin typeface="Papyrus" panose="020B0602040200020303" pitchFamily="34" charset="77"/>
              </a:rPr>
              <a:t>  continued</a:t>
            </a:r>
          </a:p>
          <a:p>
            <a:pPr algn="just"/>
            <a:endParaRPr lang="en-US" sz="1200" b="1" dirty="0"/>
          </a:p>
          <a:p>
            <a:pPr algn="just"/>
            <a:r>
              <a:rPr lang="en-US" sz="2600" b="1" dirty="0" err="1">
                <a:latin typeface="Courier" pitchFamily="2" charset="0"/>
              </a:rPr>
              <a:t>numpy.linspace</a:t>
            </a:r>
            <a:r>
              <a:rPr lang="en-US" sz="2600" b="1" dirty="0">
                <a:latin typeface="Courier" pitchFamily="2" charset="0"/>
              </a:rPr>
              <a:t>(start, stop, num, endpoint, </a:t>
            </a:r>
            <a:r>
              <a:rPr lang="en-US" sz="2600" b="1" dirty="0" err="1">
                <a:latin typeface="Courier" pitchFamily="2" charset="0"/>
              </a:rPr>
              <a:t>retstep</a:t>
            </a:r>
            <a:r>
              <a:rPr lang="en-US" sz="2600" b="1" dirty="0">
                <a:latin typeface="Courier" pitchFamily="2" charset="0"/>
              </a:rPr>
              <a:t>, </a:t>
            </a:r>
            <a:r>
              <a:rPr lang="en-US" sz="2600" b="1" dirty="0" err="1">
                <a:latin typeface="Courier" pitchFamily="2" charset="0"/>
              </a:rPr>
              <a:t>dtype</a:t>
            </a:r>
            <a:r>
              <a:rPr lang="en-US" sz="2600" b="1" dirty="0">
                <a:latin typeface="Courier" pitchFamily="2" charset="0"/>
              </a:rPr>
              <a:t>) </a:t>
            </a:r>
          </a:p>
          <a:p>
            <a:pPr algn="just"/>
            <a:endParaRPr lang="en-US" b="1" dirty="0">
              <a:solidFill>
                <a:srgbClr val="000000"/>
              </a:solidFill>
            </a:endParaRPr>
          </a:p>
          <a:p>
            <a:pPr algn="ctr"/>
            <a:r>
              <a:rPr lang="en-US" sz="3200" b="1" dirty="0">
                <a:solidFill>
                  <a:srgbClr val="000000"/>
                </a:solidFill>
                <a:latin typeface="Papyrus" panose="020B0602040200020303" pitchFamily="34" charset="77"/>
              </a:rPr>
              <a:t>The constructor takes the following parameters.</a:t>
            </a:r>
          </a:p>
          <a:p>
            <a:pPr algn="ctr"/>
            <a:r>
              <a:rPr lang="en-US" sz="3200" b="1" dirty="0">
                <a:latin typeface="Courier" pitchFamily="2" charset="0"/>
              </a:rPr>
              <a:t>Start</a:t>
            </a:r>
            <a:r>
              <a:rPr lang="en-US" sz="2400" b="1" dirty="0"/>
              <a:t> </a:t>
            </a:r>
            <a:r>
              <a:rPr lang="en-US" sz="3200" b="1" dirty="0">
                <a:solidFill>
                  <a:srgbClr val="000000"/>
                </a:solidFill>
                <a:latin typeface="Papyrus" panose="020B0602040200020303" pitchFamily="34" charset="77"/>
              </a:rPr>
              <a:t>- The starting value of the sequence</a:t>
            </a:r>
          </a:p>
          <a:p>
            <a:pPr algn="ctr"/>
            <a:r>
              <a:rPr lang="en-US" sz="3200" b="1" dirty="0">
                <a:latin typeface="Courier" pitchFamily="2" charset="0"/>
              </a:rPr>
              <a:t>Stop</a:t>
            </a:r>
            <a:r>
              <a:rPr lang="en-US" sz="2600" b="1" dirty="0">
                <a:latin typeface="Courier" pitchFamily="2" charset="0"/>
              </a:rPr>
              <a:t> </a:t>
            </a:r>
            <a:r>
              <a:rPr lang="en-US" sz="3200" b="1" dirty="0">
                <a:solidFill>
                  <a:srgbClr val="000000"/>
                </a:solidFill>
                <a:latin typeface="Papyrus" panose="020B0602040200020303" pitchFamily="34" charset="77"/>
              </a:rPr>
              <a:t>- The end value of the sequence, included in the sequence if endpoint set to true</a:t>
            </a:r>
          </a:p>
          <a:p>
            <a:pPr algn="ctr"/>
            <a:r>
              <a:rPr lang="en-US" sz="3200" b="1" dirty="0">
                <a:latin typeface="Courier" pitchFamily="2" charset="0"/>
              </a:rPr>
              <a:t>num</a:t>
            </a:r>
            <a:r>
              <a:rPr lang="en-US" sz="2600" b="1" dirty="0">
                <a:latin typeface="Courier" pitchFamily="2" charset="0"/>
              </a:rPr>
              <a:t> </a:t>
            </a:r>
            <a:r>
              <a:rPr lang="en-US" sz="3200" b="1" dirty="0">
                <a:solidFill>
                  <a:srgbClr val="000000"/>
                </a:solidFill>
                <a:latin typeface="Papyrus" panose="020B0602040200020303" pitchFamily="34" charset="77"/>
              </a:rPr>
              <a:t>- number of evenly spaced samples generated. Default 50</a:t>
            </a:r>
          </a:p>
          <a:p>
            <a:pPr algn="ctr"/>
            <a:r>
              <a:rPr lang="en-US" sz="3200" b="1" dirty="0">
                <a:latin typeface="Courier" pitchFamily="2" charset="0"/>
              </a:rPr>
              <a:t>Endpoint</a:t>
            </a:r>
            <a:r>
              <a:rPr lang="en-US" sz="2400" b="1" dirty="0"/>
              <a:t> </a:t>
            </a:r>
            <a:r>
              <a:rPr lang="en-US" sz="3200" b="1" dirty="0">
                <a:solidFill>
                  <a:srgbClr val="000000"/>
                </a:solidFill>
                <a:latin typeface="Papyrus" panose="020B0602040200020303" pitchFamily="34" charset="77"/>
              </a:rPr>
              <a:t>- </a:t>
            </a:r>
            <a:r>
              <a:rPr lang="en-US" sz="3200" b="1" u="sng" dirty="0">
                <a:solidFill>
                  <a:srgbClr val="000000"/>
                </a:solidFill>
                <a:latin typeface="Papyrus" panose="020B0602040200020303" pitchFamily="34" charset="77"/>
              </a:rPr>
              <a:t>True by default</a:t>
            </a:r>
            <a:r>
              <a:rPr lang="en-US" sz="3200" b="1" dirty="0">
                <a:solidFill>
                  <a:srgbClr val="000000"/>
                </a:solidFill>
                <a:latin typeface="Papyrus" panose="020B0602040200020303" pitchFamily="34" charset="77"/>
              </a:rPr>
              <a:t>, hence the stop value is included in the sequence. If false, it is not included</a:t>
            </a:r>
          </a:p>
          <a:p>
            <a:pPr algn="ctr"/>
            <a:r>
              <a:rPr lang="en-US" sz="3200" b="1" dirty="0" err="1">
                <a:latin typeface="Courier" pitchFamily="2" charset="0"/>
              </a:rPr>
              <a:t>Retstep</a:t>
            </a:r>
            <a:r>
              <a:rPr lang="en-US" sz="3200" b="1" dirty="0">
                <a:latin typeface="Courier" pitchFamily="2" charset="0"/>
              </a:rPr>
              <a:t> </a:t>
            </a:r>
            <a:r>
              <a:rPr lang="en-US" sz="3200" b="1" dirty="0">
                <a:solidFill>
                  <a:srgbClr val="000000"/>
                </a:solidFill>
                <a:latin typeface="Papyrus" panose="020B0602040200020303" pitchFamily="34" charset="77"/>
              </a:rPr>
              <a:t>- If true, returns samples and step between the consecutive numbers</a:t>
            </a:r>
          </a:p>
          <a:p>
            <a:pPr algn="ctr"/>
            <a:r>
              <a:rPr lang="en-US" sz="3200" b="1" dirty="0" err="1">
                <a:latin typeface="Courier" pitchFamily="2" charset="0"/>
              </a:rPr>
              <a:t>Dtype</a:t>
            </a:r>
            <a:r>
              <a:rPr lang="en-US" sz="2400" b="1" dirty="0"/>
              <a:t> </a:t>
            </a:r>
            <a:r>
              <a:rPr lang="en-US" sz="3200" b="1" dirty="0">
                <a:solidFill>
                  <a:srgbClr val="000000"/>
                </a:solidFill>
                <a:latin typeface="Papyrus" panose="020B0602040200020303" pitchFamily="34" charset="77"/>
              </a:rPr>
              <a:t>- Data type of output</a:t>
            </a:r>
            <a:r>
              <a:rPr lang="en-US" sz="2400" b="1" dirty="0"/>
              <a:t> </a:t>
            </a:r>
            <a:r>
              <a:rPr lang="en-US" sz="3200" b="1" dirty="0" err="1">
                <a:latin typeface="Courier" pitchFamily="2" charset="0"/>
              </a:rPr>
              <a:t>ndarray</a:t>
            </a:r>
            <a:endParaRPr lang="en-US" sz="3200" b="1" dirty="0">
              <a:latin typeface="Courier" pitchFamily="2" charset="0"/>
            </a:endParaRPr>
          </a:p>
          <a:p>
            <a:pPr algn="just"/>
            <a:endParaRPr lang="en-US" sz="3200" b="1" i="0" dirty="0">
              <a:solidFill>
                <a:srgbClr val="000000"/>
              </a:solidFill>
              <a:effectLst/>
            </a:endParaRPr>
          </a:p>
        </p:txBody>
      </p:sp>
    </p:spTree>
    <p:extLst>
      <p:ext uri="{BB962C8B-B14F-4D97-AF65-F5344CB8AC3E}">
        <p14:creationId xmlns:p14="http://schemas.microsoft.com/office/powerpoint/2010/main" val="17647854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009402"/>
            <a:ext cx="12192000" cy="4770537"/>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1200" dirty="0"/>
          </a:p>
          <a:p>
            <a:pPr algn="ctr"/>
            <a:r>
              <a:rPr lang="en-US" sz="3200" dirty="0"/>
              <a:t>Changing shape</a:t>
            </a:r>
          </a:p>
          <a:p>
            <a:pPr algn="ctr"/>
            <a:endParaRPr lang="en-US" sz="1200" dirty="0"/>
          </a:p>
          <a:p>
            <a:pPr algn="ctr"/>
            <a:r>
              <a:rPr lang="en-US" sz="3200" dirty="0"/>
              <a:t>Changing dimensions</a:t>
            </a:r>
          </a:p>
          <a:p>
            <a:pPr algn="ctr"/>
            <a:r>
              <a:rPr lang="en-US" sz="3200" dirty="0">
                <a:latin typeface="Courier" pitchFamily="2" charset="0"/>
              </a:rPr>
              <a:t>squeeze</a:t>
            </a:r>
            <a:r>
              <a:rPr lang="en-US" sz="3200" dirty="0"/>
              <a:t> - Removes single-dimensional entries from the shape of an array</a:t>
            </a:r>
          </a:p>
          <a:p>
            <a:pPr algn="ctr"/>
            <a:endParaRPr lang="en-US" sz="1200" dirty="0"/>
          </a:p>
          <a:p>
            <a:pPr algn="ctr"/>
            <a:r>
              <a:rPr lang="en-US" sz="3200" dirty="0" err="1">
                <a:latin typeface="Courier" pitchFamily="2" charset="0"/>
              </a:rPr>
              <a:t>numpy.squeeze</a:t>
            </a:r>
            <a:r>
              <a:rPr lang="en-US" sz="3200" dirty="0">
                <a:latin typeface="Courier" pitchFamily="2" charset="0"/>
              </a:rPr>
              <a:t>(</a:t>
            </a:r>
            <a:r>
              <a:rPr lang="en-US" sz="3200" dirty="0" err="1">
                <a:latin typeface="Courier" pitchFamily="2" charset="0"/>
              </a:rPr>
              <a:t>arr</a:t>
            </a:r>
            <a:r>
              <a:rPr lang="en-US" sz="3200" dirty="0">
                <a:latin typeface="Courier" pitchFamily="2" charset="0"/>
              </a:rPr>
              <a:t>, axis)</a:t>
            </a:r>
          </a:p>
          <a:p>
            <a:pPr algn="ctr"/>
            <a:endParaRPr lang="en-US" sz="1200" b="0" i="0" dirty="0">
              <a:effectLst/>
              <a:latin typeface="Courier" pitchFamily="2" charset="0"/>
            </a:endParaRPr>
          </a:p>
          <a:p>
            <a:pPr algn="ctr"/>
            <a:r>
              <a:rPr lang="en-US" sz="3200" dirty="0">
                <a:latin typeface="Courier" pitchFamily="2" charset="0"/>
              </a:rPr>
              <a:t>axis - </a:t>
            </a:r>
            <a:r>
              <a:rPr lang="en-US" sz="3200" dirty="0"/>
              <a:t>int or tuple of int. selects a subset of single dimensional entries to remove</a:t>
            </a:r>
            <a:endParaRPr lang="en-US" sz="3200" b="0" i="0" dirty="0">
              <a:effectLst/>
              <a:latin typeface="Courier" pitchFamily="2" charset="0"/>
            </a:endParaRPr>
          </a:p>
        </p:txBody>
      </p:sp>
    </p:spTree>
    <p:extLst>
      <p:ext uri="{BB962C8B-B14F-4D97-AF65-F5344CB8AC3E}">
        <p14:creationId xmlns:p14="http://schemas.microsoft.com/office/powerpoint/2010/main" val="12477569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985650"/>
            <a:ext cx="12192000" cy="4462760"/>
          </a:xfrm>
          <a:prstGeom prst="rect">
            <a:avLst/>
          </a:prstGeom>
        </p:spPr>
        <p:txBody>
          <a:bodyPr wrap="square">
            <a:spAutoFit/>
          </a:bodyPr>
          <a:lstStyle/>
          <a:p>
            <a:pPr algn="ctr"/>
            <a:r>
              <a:rPr lang="en-US" sz="3200" dirty="0"/>
              <a:t>NumPy - Array Manipulation</a:t>
            </a:r>
          </a:p>
          <a:p>
            <a:pPr algn="ctr"/>
            <a:endParaRPr lang="en-US" sz="1200" dirty="0"/>
          </a:p>
          <a:p>
            <a:pPr algn="ctr"/>
            <a:r>
              <a:rPr lang="en-US" sz="3200" dirty="0"/>
              <a:t>Changing shape</a:t>
            </a:r>
          </a:p>
          <a:p>
            <a:pPr algn="ctr"/>
            <a:endParaRPr lang="en-US" sz="1200" dirty="0"/>
          </a:p>
          <a:p>
            <a:pPr algn="ctr"/>
            <a:r>
              <a:rPr lang="en-US" sz="3200" dirty="0"/>
              <a:t>Joining arrays</a:t>
            </a:r>
          </a:p>
          <a:p>
            <a:pPr algn="ctr"/>
            <a:r>
              <a:rPr lang="en-US" sz="3200" dirty="0">
                <a:latin typeface="Courier" pitchFamily="2" charset="0"/>
              </a:rPr>
              <a:t>concatenate</a:t>
            </a:r>
            <a:r>
              <a:rPr lang="en-US" sz="3200" dirty="0"/>
              <a:t> – Joins a sequence of arrays along an existing axis</a:t>
            </a:r>
          </a:p>
          <a:p>
            <a:pPr algn="ctr"/>
            <a:endParaRPr lang="en-US" sz="1200" b="0" i="0" dirty="0">
              <a:effectLst/>
            </a:endParaRPr>
          </a:p>
          <a:p>
            <a:pPr algn="ctr"/>
            <a:r>
              <a:rPr lang="en-US" sz="3200" dirty="0" err="1">
                <a:latin typeface="Courier" pitchFamily="2" charset="0"/>
              </a:rPr>
              <a:t>numpy.concatenate</a:t>
            </a:r>
            <a:r>
              <a:rPr lang="en-US" sz="3200" dirty="0">
                <a:latin typeface="Courier" pitchFamily="2" charset="0"/>
              </a:rPr>
              <a:t>((a1, a2, ...), axis)</a:t>
            </a:r>
          </a:p>
          <a:p>
            <a:pPr algn="ctr"/>
            <a:endParaRPr lang="en-US" sz="1200" b="0" i="0" dirty="0">
              <a:effectLst/>
            </a:endParaRPr>
          </a:p>
          <a:p>
            <a:pPr algn="ctr"/>
            <a:r>
              <a:rPr lang="en-US" sz="3200" dirty="0"/>
              <a:t>Arrays must be of same type</a:t>
            </a:r>
          </a:p>
          <a:p>
            <a:pPr algn="ctr"/>
            <a:endParaRPr lang="en-US" sz="1200" dirty="0"/>
          </a:p>
          <a:p>
            <a:pPr algn="ctr"/>
            <a:r>
              <a:rPr lang="en-US" sz="3200" b="0" i="0" dirty="0">
                <a:effectLst/>
                <a:latin typeface="Courier" pitchFamily="2" charset="0"/>
              </a:rPr>
              <a:t>axis</a:t>
            </a:r>
            <a:r>
              <a:rPr lang="en-US" sz="3200" b="0" i="0" dirty="0">
                <a:effectLst/>
              </a:rPr>
              <a:t> – axis along which to join</a:t>
            </a:r>
          </a:p>
        </p:txBody>
      </p:sp>
    </p:spTree>
    <p:extLst>
      <p:ext uri="{BB962C8B-B14F-4D97-AF65-F5344CB8AC3E}">
        <p14:creationId xmlns:p14="http://schemas.microsoft.com/office/powerpoint/2010/main" val="13796914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712519"/>
            <a:ext cx="12192000" cy="5509200"/>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t>Joining arrays</a:t>
            </a:r>
          </a:p>
          <a:p>
            <a:pPr algn="ctr"/>
            <a:r>
              <a:rPr lang="en-US" sz="3200" dirty="0">
                <a:latin typeface="Courier" pitchFamily="2" charset="0"/>
              </a:rPr>
              <a:t>stack</a:t>
            </a:r>
            <a:r>
              <a:rPr lang="en-US" sz="3200" dirty="0"/>
              <a:t> – Joins a sequence of arrays along a new axis</a:t>
            </a:r>
          </a:p>
          <a:p>
            <a:pPr algn="ctr"/>
            <a:endParaRPr lang="en-US" sz="3200" b="0" i="0" dirty="0">
              <a:effectLst/>
              <a:latin typeface="Arial" panose="020B0604020202020204" pitchFamily="34" charset="0"/>
            </a:endParaRPr>
          </a:p>
          <a:p>
            <a:pPr algn="ctr"/>
            <a:r>
              <a:rPr lang="en-US" sz="3200" dirty="0" err="1">
                <a:latin typeface="Courier" pitchFamily="2" charset="0"/>
              </a:rPr>
              <a:t>numpy.stack</a:t>
            </a:r>
            <a:r>
              <a:rPr lang="en-US" sz="3200" dirty="0">
                <a:latin typeface="Courier" pitchFamily="2" charset="0"/>
              </a:rPr>
              <a:t>(arrays, axis)</a:t>
            </a:r>
          </a:p>
          <a:p>
            <a:pPr algn="ctr"/>
            <a:endParaRPr lang="en-US" sz="3200" b="0" i="0" dirty="0">
              <a:effectLst/>
              <a:latin typeface="Courier" pitchFamily="2" charset="0"/>
            </a:endParaRPr>
          </a:p>
          <a:p>
            <a:pPr algn="ctr"/>
            <a:r>
              <a:rPr lang="en-US" sz="3200" dirty="0">
                <a:latin typeface="Courier" pitchFamily="2" charset="0"/>
              </a:rPr>
              <a:t>axis</a:t>
            </a:r>
            <a:r>
              <a:rPr lang="en-US" sz="3200" dirty="0"/>
              <a:t> - Axis in the resultant array along which the input arrays are stacked</a:t>
            </a:r>
            <a:endParaRPr lang="en-US" sz="3200" b="0" i="0" dirty="0">
              <a:effectLst/>
              <a:latin typeface="Courier" pitchFamily="2" charset="0"/>
            </a:endParaRPr>
          </a:p>
        </p:txBody>
      </p:sp>
    </p:spTree>
    <p:extLst>
      <p:ext uri="{BB962C8B-B14F-4D97-AF65-F5344CB8AC3E}">
        <p14:creationId xmlns:p14="http://schemas.microsoft.com/office/powerpoint/2010/main" val="1900596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009402"/>
            <a:ext cx="12192000" cy="5016758"/>
          </a:xfrm>
          <a:prstGeom prst="rect">
            <a:avLst/>
          </a:prstGeom>
        </p:spPr>
        <p:txBody>
          <a:bodyPr wrap="square">
            <a:spAutoFit/>
          </a:bodyPr>
          <a:lstStyle/>
          <a:p>
            <a:pPr algn="ctr"/>
            <a:r>
              <a:rPr lang="en-US" sz="3200" dirty="0">
                <a:latin typeface="Arial" panose="020B0604020202020204" pitchFamily="34" charset="0"/>
              </a:rPr>
              <a:t>NumPy - Array Manipulation</a:t>
            </a:r>
            <a:r>
              <a:rPr lang="en-US" sz="3200" dirty="0"/>
              <a:t> </a:t>
            </a:r>
          </a:p>
          <a:p>
            <a:pPr algn="ctr"/>
            <a:endParaRPr lang="en-US" sz="3200" dirty="0"/>
          </a:p>
          <a:p>
            <a:pPr algn="ctr"/>
            <a:r>
              <a:rPr lang="en-US" sz="3200" dirty="0"/>
              <a:t>Changing shape</a:t>
            </a:r>
          </a:p>
          <a:p>
            <a:pPr algn="ctr"/>
            <a:endParaRPr lang="en-US" sz="3200" dirty="0"/>
          </a:p>
          <a:p>
            <a:pPr algn="ctr"/>
            <a:r>
              <a:rPr lang="en-US" sz="3200" dirty="0"/>
              <a:t>Joining arrays</a:t>
            </a:r>
          </a:p>
          <a:p>
            <a:pPr algn="ctr"/>
            <a:endParaRPr lang="en-US" sz="3200" dirty="0"/>
          </a:p>
          <a:p>
            <a:pPr algn="ctr"/>
            <a:r>
              <a:rPr lang="en-US" sz="3200" dirty="0" err="1">
                <a:latin typeface="Courier" pitchFamily="2" charset="0"/>
              </a:rPr>
              <a:t>hstack</a:t>
            </a:r>
            <a:r>
              <a:rPr lang="en-US" sz="3200" dirty="0"/>
              <a:t> – Stacks arrays in sequence horizontally (column wise)</a:t>
            </a:r>
          </a:p>
          <a:p>
            <a:pPr algn="ctr"/>
            <a:r>
              <a:rPr lang="en-US" sz="3200" dirty="0"/>
              <a:t>Variant of </a:t>
            </a:r>
            <a:r>
              <a:rPr lang="en-US" sz="3200" dirty="0" err="1"/>
              <a:t>numpy.stack</a:t>
            </a:r>
            <a:r>
              <a:rPr lang="en-US" sz="3200" dirty="0"/>
              <a:t> function to stack into single array horizontally.</a:t>
            </a:r>
          </a:p>
          <a:p>
            <a:pPr algn="ctr"/>
            <a:endParaRPr lang="en-US" sz="3200" b="0" i="0" dirty="0">
              <a:effectLst/>
              <a:latin typeface="Arial" panose="020B0604020202020204" pitchFamily="34" charset="0"/>
            </a:endParaRPr>
          </a:p>
          <a:p>
            <a:pPr algn="ctr"/>
            <a:r>
              <a:rPr lang="en-US" sz="3200" dirty="0">
                <a:latin typeface="Courier" pitchFamily="2" charset="0"/>
              </a:rPr>
              <a:t>c = </a:t>
            </a:r>
            <a:r>
              <a:rPr lang="en-US" sz="3200" dirty="0" err="1">
                <a:latin typeface="Courier" pitchFamily="2" charset="0"/>
              </a:rPr>
              <a:t>np.hstack</a:t>
            </a:r>
            <a:r>
              <a:rPr lang="en-US" sz="3200" dirty="0">
                <a:latin typeface="Courier" pitchFamily="2" charset="0"/>
              </a:rPr>
              <a:t>((</a:t>
            </a:r>
            <a:r>
              <a:rPr lang="en-US" sz="3200" dirty="0" err="1">
                <a:latin typeface="Courier" pitchFamily="2" charset="0"/>
              </a:rPr>
              <a:t>a,b</a:t>
            </a:r>
            <a:r>
              <a:rPr lang="en-US" sz="3200" dirty="0">
                <a:latin typeface="Courier" pitchFamily="2" charset="0"/>
              </a:rPr>
              <a:t>))</a:t>
            </a:r>
            <a:endParaRPr lang="en-US" sz="3200" b="0" i="0" dirty="0">
              <a:effectLst/>
              <a:latin typeface="Courier" pitchFamily="2" charset="0"/>
            </a:endParaRPr>
          </a:p>
        </p:txBody>
      </p:sp>
    </p:spTree>
    <p:extLst>
      <p:ext uri="{BB962C8B-B14F-4D97-AF65-F5344CB8AC3E}">
        <p14:creationId xmlns:p14="http://schemas.microsoft.com/office/powerpoint/2010/main" val="5989314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641267"/>
            <a:ext cx="12192000" cy="5016758"/>
          </a:xfrm>
          <a:prstGeom prst="rect">
            <a:avLst/>
          </a:prstGeom>
        </p:spPr>
        <p:txBody>
          <a:bodyPr wrap="square">
            <a:spAutoFit/>
          </a:bodyPr>
          <a:lstStyle/>
          <a:p>
            <a:pPr algn="ctr"/>
            <a:r>
              <a:rPr lang="en-US" sz="3200" dirty="0">
                <a:latin typeface="Arial" panose="020B0604020202020204" pitchFamily="34" charset="0"/>
              </a:rPr>
              <a:t>NumPy - Array Manipulation</a:t>
            </a:r>
          </a:p>
          <a:p>
            <a:pPr algn="ctr"/>
            <a:endParaRPr lang="en-US" sz="3200" dirty="0"/>
          </a:p>
          <a:p>
            <a:pPr algn="ctr"/>
            <a:r>
              <a:rPr lang="en-US" sz="3200" dirty="0"/>
              <a:t>Changing shape</a:t>
            </a:r>
          </a:p>
          <a:p>
            <a:pPr algn="ctr"/>
            <a:endParaRPr lang="en-US" sz="3200" dirty="0"/>
          </a:p>
          <a:p>
            <a:pPr algn="ctr"/>
            <a:r>
              <a:rPr lang="en-US" sz="3200" dirty="0"/>
              <a:t>Joining arrays</a:t>
            </a:r>
          </a:p>
          <a:p>
            <a:pPr algn="ctr"/>
            <a:endParaRPr lang="en-US" sz="3200" dirty="0"/>
          </a:p>
          <a:p>
            <a:pPr algn="ctr"/>
            <a:r>
              <a:rPr lang="en-US" sz="3200" dirty="0" err="1">
                <a:latin typeface="Courier" pitchFamily="2" charset="0"/>
              </a:rPr>
              <a:t>vstack</a:t>
            </a:r>
            <a:r>
              <a:rPr lang="en-US" sz="3200" dirty="0"/>
              <a:t> – Stacks arrays in sequence vertically (row wise)</a:t>
            </a:r>
          </a:p>
          <a:p>
            <a:pPr algn="ctr"/>
            <a:r>
              <a:rPr lang="en-US" sz="3200" dirty="0"/>
              <a:t>Variant of </a:t>
            </a:r>
            <a:r>
              <a:rPr lang="en-US" sz="3200" dirty="0" err="1"/>
              <a:t>numpy.stack</a:t>
            </a:r>
            <a:r>
              <a:rPr lang="en-US" sz="3200" dirty="0"/>
              <a:t> function to stack into single array vertically.</a:t>
            </a:r>
          </a:p>
          <a:p>
            <a:pPr algn="ctr"/>
            <a:endParaRPr lang="en-US" sz="3200" b="0" i="0" dirty="0">
              <a:effectLst/>
              <a:latin typeface="Arial" panose="020B0604020202020204" pitchFamily="34" charset="0"/>
            </a:endParaRPr>
          </a:p>
          <a:p>
            <a:pPr algn="ctr"/>
            <a:r>
              <a:rPr lang="en-US" sz="3200" dirty="0">
                <a:latin typeface="Courier" pitchFamily="2" charset="0"/>
              </a:rPr>
              <a:t>c = </a:t>
            </a:r>
            <a:r>
              <a:rPr lang="en-US" sz="3200" dirty="0" err="1">
                <a:latin typeface="Courier" pitchFamily="2" charset="0"/>
              </a:rPr>
              <a:t>np.vstack</a:t>
            </a:r>
            <a:r>
              <a:rPr lang="en-US" sz="3200" dirty="0">
                <a:latin typeface="Courier" pitchFamily="2" charset="0"/>
              </a:rPr>
              <a:t>((</a:t>
            </a:r>
            <a:r>
              <a:rPr lang="en-US" sz="3200" dirty="0" err="1">
                <a:latin typeface="Courier" pitchFamily="2" charset="0"/>
              </a:rPr>
              <a:t>a,b</a:t>
            </a:r>
            <a:r>
              <a:rPr lang="en-US" sz="3200" dirty="0">
                <a:latin typeface="Courier" pitchFamily="2" charset="0"/>
              </a:rPr>
              <a:t>))</a:t>
            </a:r>
            <a:endParaRPr lang="en-US" sz="3200" b="0" i="0" dirty="0">
              <a:effectLst/>
              <a:latin typeface="Courier" pitchFamily="2" charset="0"/>
            </a:endParaRPr>
          </a:p>
        </p:txBody>
      </p:sp>
    </p:spTree>
    <p:extLst>
      <p:ext uri="{BB962C8B-B14F-4D97-AF65-F5344CB8AC3E}">
        <p14:creationId xmlns:p14="http://schemas.microsoft.com/office/powerpoint/2010/main" val="34255372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356258"/>
            <a:ext cx="12192000" cy="5940088"/>
          </a:xfrm>
          <a:prstGeom prst="rect">
            <a:avLst/>
          </a:prstGeom>
        </p:spPr>
        <p:txBody>
          <a:bodyPr wrap="square">
            <a:spAutoFit/>
          </a:bodyPr>
          <a:lstStyle/>
          <a:p>
            <a:pPr algn="ctr"/>
            <a:r>
              <a:rPr lang="en-US" sz="3200" dirty="0"/>
              <a:t>NumPy - Array Manipulation</a:t>
            </a:r>
          </a:p>
          <a:p>
            <a:pPr algn="ctr"/>
            <a:endParaRPr lang="en-US" sz="1200" dirty="0"/>
          </a:p>
          <a:p>
            <a:pPr algn="ctr"/>
            <a:r>
              <a:rPr lang="en-US" sz="3200" dirty="0"/>
              <a:t>Changing shape</a:t>
            </a:r>
          </a:p>
          <a:p>
            <a:pPr algn="ctr"/>
            <a:br>
              <a:rPr lang="en-US" sz="1200" dirty="0"/>
            </a:br>
            <a:r>
              <a:rPr lang="en-US" sz="3200" dirty="0"/>
              <a:t>Splitting Arrays – </a:t>
            </a:r>
            <a:r>
              <a:rPr lang="en-US" sz="3200" dirty="0" err="1"/>
              <a:t>numpy.split</a:t>
            </a:r>
            <a:endParaRPr lang="en-US" sz="3200" dirty="0"/>
          </a:p>
          <a:p>
            <a:endParaRPr lang="en-US" sz="1200" dirty="0"/>
          </a:p>
          <a:p>
            <a:r>
              <a:rPr lang="en-US" sz="3200" dirty="0">
                <a:latin typeface="Courier" pitchFamily="2" charset="0"/>
              </a:rPr>
              <a:t>split</a:t>
            </a:r>
            <a:r>
              <a:rPr lang="en-US" sz="3200" dirty="0"/>
              <a:t> - divides the array into subarrays along a specified axis</a:t>
            </a:r>
          </a:p>
          <a:p>
            <a:endParaRPr lang="en-US" sz="1200" dirty="0"/>
          </a:p>
          <a:p>
            <a:r>
              <a:rPr lang="en-US" sz="3200" dirty="0" err="1">
                <a:latin typeface="Courier" pitchFamily="2" charset="0"/>
              </a:rPr>
              <a:t>numpy.split</a:t>
            </a:r>
            <a:r>
              <a:rPr lang="en-US" sz="3200" dirty="0">
                <a:latin typeface="Courier" pitchFamily="2" charset="0"/>
              </a:rPr>
              <a:t>(</a:t>
            </a:r>
            <a:r>
              <a:rPr lang="en-US" sz="3200" dirty="0" err="1">
                <a:latin typeface="Courier" pitchFamily="2" charset="0"/>
              </a:rPr>
              <a:t>ary</a:t>
            </a:r>
            <a:r>
              <a:rPr lang="en-US" sz="3200" dirty="0">
                <a:latin typeface="Courier" pitchFamily="2" charset="0"/>
              </a:rPr>
              <a:t>, </a:t>
            </a:r>
            <a:r>
              <a:rPr lang="en-US" sz="3200" dirty="0" err="1">
                <a:latin typeface="Courier" pitchFamily="2" charset="0"/>
              </a:rPr>
              <a:t>indices_or_sections</a:t>
            </a:r>
            <a:r>
              <a:rPr lang="en-US" sz="3200" dirty="0">
                <a:latin typeface="Courier" pitchFamily="2" charset="0"/>
              </a:rPr>
              <a:t>, axis)</a:t>
            </a:r>
          </a:p>
          <a:p>
            <a:endParaRPr lang="en-US" sz="1200" dirty="0"/>
          </a:p>
          <a:p>
            <a:pPr algn="ctr"/>
            <a:r>
              <a:rPr lang="en-US" sz="3200" dirty="0" err="1">
                <a:latin typeface="Courier" pitchFamily="2" charset="0"/>
              </a:rPr>
              <a:t>indices_or_sections</a:t>
            </a:r>
            <a:r>
              <a:rPr lang="en-US" sz="3200" dirty="0">
                <a:latin typeface="Courier" pitchFamily="2" charset="0"/>
              </a:rPr>
              <a:t> </a:t>
            </a:r>
            <a:r>
              <a:rPr lang="en-US" sz="3200" dirty="0"/>
              <a:t>- Can be an integer, indicating the number of equal sized subarrays to be created from the input array. </a:t>
            </a:r>
          </a:p>
          <a:p>
            <a:pPr algn="ctr"/>
            <a:r>
              <a:rPr lang="en-US" sz="3200" dirty="0"/>
              <a:t>If this parameter is a 1-D array, the entries indicate the points at which a new subarray is to be created.</a:t>
            </a:r>
          </a:p>
          <a:p>
            <a:pPr algn="ctr"/>
            <a:r>
              <a:rPr lang="en-US" sz="3200" dirty="0">
                <a:latin typeface="Courier" pitchFamily="2" charset="0"/>
              </a:rPr>
              <a:t>axis</a:t>
            </a:r>
            <a:r>
              <a:rPr lang="en-US" sz="3200" dirty="0"/>
              <a:t> default is 0.</a:t>
            </a:r>
          </a:p>
        </p:txBody>
      </p:sp>
    </p:spTree>
    <p:extLst>
      <p:ext uri="{BB962C8B-B14F-4D97-AF65-F5344CB8AC3E}">
        <p14:creationId xmlns:p14="http://schemas.microsoft.com/office/powerpoint/2010/main" val="21935404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249381"/>
            <a:ext cx="12192000" cy="6494085"/>
          </a:xfrm>
          <a:prstGeom prst="rect">
            <a:avLst/>
          </a:prstGeom>
        </p:spPr>
        <p:txBody>
          <a:bodyPr wrap="square">
            <a:spAutoFit/>
          </a:bodyPr>
          <a:lstStyle/>
          <a:p>
            <a:pPr algn="ctr"/>
            <a:r>
              <a:rPr lang="en-US" sz="3200" dirty="0"/>
              <a:t>NumPy - Array Manipulation</a:t>
            </a:r>
          </a:p>
          <a:p>
            <a:pPr algn="ctr"/>
            <a:endParaRPr lang="en-US" sz="3200" dirty="0"/>
          </a:p>
          <a:p>
            <a:pPr algn="ctr"/>
            <a:r>
              <a:rPr lang="en-US" sz="3200" dirty="0"/>
              <a:t>Changing shape</a:t>
            </a:r>
          </a:p>
          <a:p>
            <a:pPr algn="ctr"/>
            <a:endParaRPr lang="en-US" sz="3200" dirty="0"/>
          </a:p>
          <a:p>
            <a:pPr algn="ctr"/>
            <a:r>
              <a:rPr lang="en-US" sz="3200" dirty="0"/>
              <a:t>Splitting Arrays – </a:t>
            </a:r>
            <a:r>
              <a:rPr lang="en-US" sz="3200" dirty="0" err="1"/>
              <a:t>numpy.split</a:t>
            </a:r>
            <a:endParaRPr lang="en-US" sz="3200" dirty="0"/>
          </a:p>
          <a:p>
            <a:endParaRPr lang="en-US" sz="3200" dirty="0"/>
          </a:p>
          <a:p>
            <a:pPr algn="ctr"/>
            <a:r>
              <a:rPr lang="en-US" sz="3200" dirty="0" err="1">
                <a:latin typeface="Courier" pitchFamily="2" charset="0"/>
              </a:rPr>
              <a:t>numpy.hsplit</a:t>
            </a:r>
            <a:r>
              <a:rPr lang="en-US" sz="3200" dirty="0"/>
              <a:t> is a special case of </a:t>
            </a:r>
            <a:r>
              <a:rPr lang="en-US" sz="3200" dirty="0">
                <a:latin typeface="Courier" pitchFamily="2" charset="0"/>
              </a:rPr>
              <a:t>split()</a:t>
            </a:r>
            <a:r>
              <a:rPr lang="en-US" sz="3200" dirty="0"/>
              <a:t> function where axis is 1 indicating a horizontal split regardless of the dimension of the input array.</a:t>
            </a:r>
          </a:p>
          <a:p>
            <a:pPr algn="ctr"/>
            <a:endParaRPr lang="en-US" sz="3200" dirty="0"/>
          </a:p>
          <a:p>
            <a:pPr algn="ctr"/>
            <a:r>
              <a:rPr lang="en-US" sz="3200" dirty="0"/>
              <a:t>Splits an array into multiple sub-arrays horizontally (column-wise)</a:t>
            </a:r>
          </a:p>
          <a:p>
            <a:pPr algn="ctr"/>
            <a:endParaRPr lang="en-US" sz="3200" dirty="0"/>
          </a:p>
          <a:p>
            <a:pPr algn="ctr"/>
            <a:r>
              <a:rPr lang="en-US" sz="3200" dirty="0"/>
              <a:t>b = </a:t>
            </a:r>
            <a:r>
              <a:rPr lang="en-US" sz="3200" dirty="0" err="1"/>
              <a:t>np.hsplit</a:t>
            </a:r>
            <a:r>
              <a:rPr lang="en-US" sz="3200" dirty="0"/>
              <a:t>(a,2)</a:t>
            </a:r>
          </a:p>
        </p:txBody>
      </p:sp>
    </p:spTree>
    <p:extLst>
      <p:ext uri="{BB962C8B-B14F-4D97-AF65-F5344CB8AC3E}">
        <p14:creationId xmlns:p14="http://schemas.microsoft.com/office/powerpoint/2010/main" val="31247100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54379"/>
            <a:ext cx="12192000" cy="6001643"/>
          </a:xfrm>
          <a:prstGeom prst="rect">
            <a:avLst/>
          </a:prstGeom>
        </p:spPr>
        <p:txBody>
          <a:bodyPr wrap="square">
            <a:spAutoFit/>
          </a:bodyPr>
          <a:lstStyle/>
          <a:p>
            <a:pPr algn="ctr"/>
            <a:r>
              <a:rPr lang="en-US" sz="3200" dirty="0"/>
              <a:t>NumPy - Array Manipulation</a:t>
            </a:r>
          </a:p>
          <a:p>
            <a:pPr algn="ctr"/>
            <a:endParaRPr lang="en-US" sz="3200" dirty="0"/>
          </a:p>
          <a:p>
            <a:pPr algn="ctr"/>
            <a:r>
              <a:rPr lang="en-US" sz="3200" dirty="0"/>
              <a:t>Changing shape</a:t>
            </a:r>
          </a:p>
          <a:p>
            <a:pPr algn="ctr"/>
            <a:endParaRPr lang="en-US" sz="3200" dirty="0"/>
          </a:p>
          <a:p>
            <a:pPr algn="ctr"/>
            <a:r>
              <a:rPr lang="en-US" sz="3200" dirty="0"/>
              <a:t>Splitting Arrays – </a:t>
            </a:r>
            <a:r>
              <a:rPr lang="en-US" sz="3200" dirty="0" err="1"/>
              <a:t>numpy.split</a:t>
            </a:r>
            <a:endParaRPr lang="en-US" sz="3200" dirty="0"/>
          </a:p>
          <a:p>
            <a:endParaRPr lang="en-US" sz="3200" dirty="0"/>
          </a:p>
          <a:p>
            <a:pPr algn="ctr"/>
            <a:r>
              <a:rPr lang="en-US" sz="3200" dirty="0" err="1">
                <a:latin typeface="Courier" pitchFamily="2" charset="0"/>
              </a:rPr>
              <a:t>numpy.vsplit</a:t>
            </a:r>
            <a:r>
              <a:rPr lang="en-US" sz="3200" dirty="0"/>
              <a:t> is a special case of </a:t>
            </a:r>
            <a:r>
              <a:rPr lang="en-US" sz="3200" dirty="0">
                <a:latin typeface="Courier" pitchFamily="2" charset="0"/>
              </a:rPr>
              <a:t>split()</a:t>
            </a:r>
            <a:r>
              <a:rPr lang="en-US" sz="3200" dirty="0"/>
              <a:t> function where axis is 1 indicating a vertical split regardless of the dimension of the input array.</a:t>
            </a:r>
          </a:p>
          <a:p>
            <a:pPr algn="ctr"/>
            <a:endParaRPr lang="en-US" sz="3200" dirty="0"/>
          </a:p>
          <a:p>
            <a:pPr algn="ctr"/>
            <a:r>
              <a:rPr lang="en-US" sz="3200" dirty="0"/>
              <a:t>Splits an array into multiple sub-arrays vertically (row-wise)</a:t>
            </a:r>
          </a:p>
          <a:p>
            <a:pPr algn="ctr"/>
            <a:endParaRPr lang="en-US" sz="3200" dirty="0"/>
          </a:p>
          <a:p>
            <a:pPr algn="ctr"/>
            <a:r>
              <a:rPr lang="en-US" sz="3200" dirty="0"/>
              <a:t>b = </a:t>
            </a:r>
            <a:r>
              <a:rPr lang="en-US" sz="3200" dirty="0" err="1"/>
              <a:t>np.hsplit</a:t>
            </a:r>
            <a:r>
              <a:rPr lang="en-US" sz="3200" dirty="0"/>
              <a:t>(a,2)</a:t>
            </a:r>
          </a:p>
        </p:txBody>
      </p:sp>
    </p:spTree>
    <p:extLst>
      <p:ext uri="{BB962C8B-B14F-4D97-AF65-F5344CB8AC3E}">
        <p14:creationId xmlns:p14="http://schemas.microsoft.com/office/powerpoint/2010/main" val="17119082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099AD1-4418-9548-962F-ABB8BA27E740}"/>
              </a:ext>
            </a:extLst>
          </p:cNvPr>
          <p:cNvSpPr/>
          <p:nvPr/>
        </p:nvSpPr>
        <p:spPr>
          <a:xfrm>
            <a:off x="0" y="154379"/>
            <a:ext cx="12192000" cy="5016758"/>
          </a:xfrm>
          <a:prstGeom prst="rect">
            <a:avLst/>
          </a:prstGeom>
        </p:spPr>
        <p:txBody>
          <a:bodyPr wrap="square">
            <a:spAutoFit/>
          </a:bodyPr>
          <a:lstStyle/>
          <a:p>
            <a:pPr algn="ctr"/>
            <a:r>
              <a:rPr lang="en-US" sz="3200" dirty="0"/>
              <a:t>NumPy - Array Manipulation</a:t>
            </a:r>
          </a:p>
          <a:p>
            <a:pPr algn="ctr"/>
            <a:endParaRPr lang="en-US" sz="3200" dirty="0"/>
          </a:p>
          <a:p>
            <a:pPr algn="ctr"/>
            <a:r>
              <a:rPr lang="en-US" sz="3200" dirty="0"/>
              <a:t>Changing shape</a:t>
            </a:r>
          </a:p>
          <a:p>
            <a:pPr algn="ctr"/>
            <a:endParaRPr lang="en-US" sz="3200" dirty="0"/>
          </a:p>
          <a:p>
            <a:r>
              <a:rPr lang="en-US" sz="3200" dirty="0"/>
              <a:t>Adding / Removing Elements</a:t>
            </a:r>
          </a:p>
          <a:p>
            <a:endParaRPr lang="en-US" sz="3200" dirty="0"/>
          </a:p>
          <a:p>
            <a:r>
              <a:rPr lang="en-US" sz="3200" dirty="0" err="1">
                <a:latin typeface="Courier" pitchFamily="2" charset="0"/>
              </a:rPr>
              <a:t>numpy.resize</a:t>
            </a:r>
            <a:r>
              <a:rPr lang="en-US" sz="3200" dirty="0">
                <a:latin typeface="Courier" pitchFamily="2" charset="0"/>
              </a:rPr>
              <a:t> </a:t>
            </a:r>
            <a:r>
              <a:rPr lang="en-US" sz="3200" dirty="0"/>
              <a:t>- returns a new array with the specified size.</a:t>
            </a:r>
          </a:p>
          <a:p>
            <a:r>
              <a:rPr lang="en-US" sz="3200" dirty="0"/>
              <a:t> </a:t>
            </a:r>
          </a:p>
          <a:p>
            <a:pPr algn="ctr"/>
            <a:r>
              <a:rPr lang="en-US" sz="3200" b="1" dirty="0"/>
              <a:t>If the new size is greater than the original, it wraps till it fills elements up to the specified new size.</a:t>
            </a:r>
          </a:p>
        </p:txBody>
      </p:sp>
    </p:spTree>
    <p:extLst>
      <p:ext uri="{BB962C8B-B14F-4D97-AF65-F5344CB8AC3E}">
        <p14:creationId xmlns:p14="http://schemas.microsoft.com/office/powerpoint/2010/main" val="27071213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43FAAB9-7CFB-9842-B50C-4F2EA1C27B4C}"/>
              </a:ext>
            </a:extLst>
          </p:cNvPr>
          <p:cNvSpPr txBox="1"/>
          <p:nvPr/>
        </p:nvSpPr>
        <p:spPr>
          <a:xfrm>
            <a:off x="0" y="593768"/>
            <a:ext cx="12192000" cy="5447645"/>
          </a:xfrm>
          <a:prstGeom prst="rect">
            <a:avLst/>
          </a:prstGeom>
          <a:noFill/>
        </p:spPr>
        <p:txBody>
          <a:bodyPr wrap="square" rtlCol="0">
            <a:spAutoFit/>
          </a:bodyPr>
          <a:lstStyle/>
          <a:p>
            <a:pPr algn="ctr"/>
            <a:r>
              <a:rPr lang="en-US" sz="3200" dirty="0">
                <a:solidFill>
                  <a:schemeClr val="tx1">
                    <a:lumMod val="95000"/>
                    <a:lumOff val="5000"/>
                  </a:schemeClr>
                </a:solidFill>
              </a:rPr>
              <a:t>NumPy - Array Manipulation</a:t>
            </a:r>
          </a:p>
          <a:p>
            <a:pPr algn="ctr"/>
            <a:endParaRPr lang="en-US" sz="1200" dirty="0">
              <a:solidFill>
                <a:schemeClr val="tx1">
                  <a:lumMod val="95000"/>
                  <a:lumOff val="5000"/>
                </a:schemeClr>
              </a:solidFill>
            </a:endParaRPr>
          </a:p>
          <a:p>
            <a:pPr algn="ctr"/>
            <a:r>
              <a:rPr lang="en-US" sz="3200" dirty="0">
                <a:solidFill>
                  <a:schemeClr val="tx1">
                    <a:lumMod val="95000"/>
                    <a:lumOff val="5000"/>
                  </a:schemeClr>
                </a:solidFill>
              </a:rPr>
              <a:t>Changing shape</a:t>
            </a:r>
          </a:p>
          <a:p>
            <a:pPr algn="ctr"/>
            <a:endParaRPr lang="en-US" sz="1200" dirty="0">
              <a:solidFill>
                <a:schemeClr val="tx1">
                  <a:lumMod val="95000"/>
                  <a:lumOff val="5000"/>
                </a:schemeClr>
              </a:solidFill>
            </a:endParaRPr>
          </a:p>
          <a:p>
            <a:pPr algn="ctr"/>
            <a:r>
              <a:rPr lang="en-US" sz="3200" dirty="0">
                <a:solidFill>
                  <a:schemeClr val="tx1">
                    <a:lumMod val="95000"/>
                    <a:lumOff val="5000"/>
                  </a:schemeClr>
                </a:solidFill>
              </a:rPr>
              <a:t>Adding / Removing Elements</a:t>
            </a:r>
          </a:p>
          <a:p>
            <a:pPr algn="ctr"/>
            <a:endParaRPr lang="en-US" sz="1200" dirty="0">
              <a:solidFill>
                <a:schemeClr val="tx1">
                  <a:lumMod val="95000"/>
                  <a:lumOff val="5000"/>
                </a:schemeClr>
              </a:solidFill>
            </a:endParaRPr>
          </a:p>
          <a:p>
            <a:r>
              <a:rPr lang="en-US" sz="3200" dirty="0" err="1">
                <a:solidFill>
                  <a:schemeClr val="tx1">
                    <a:lumMod val="95000"/>
                    <a:lumOff val="5000"/>
                  </a:schemeClr>
                </a:solidFill>
                <a:latin typeface="Courier" pitchFamily="2" charset="0"/>
              </a:rPr>
              <a:t>numpy.append</a:t>
            </a:r>
            <a:endParaRPr lang="en-US" sz="3200" dirty="0">
              <a:solidFill>
                <a:schemeClr val="tx1">
                  <a:lumMod val="95000"/>
                  <a:lumOff val="5000"/>
                </a:schemeClr>
              </a:solidFill>
              <a:latin typeface="Courier" pitchFamily="2" charset="0"/>
            </a:endParaRPr>
          </a:p>
          <a:p>
            <a:pPr algn="ctr"/>
            <a:r>
              <a:rPr lang="en-US" sz="3200" dirty="0">
                <a:solidFill>
                  <a:schemeClr val="tx1">
                    <a:lumMod val="95000"/>
                    <a:lumOff val="5000"/>
                  </a:schemeClr>
                </a:solidFill>
              </a:rPr>
              <a:t>adds values at the end of an input array.</a:t>
            </a:r>
          </a:p>
          <a:p>
            <a:pPr algn="ctr"/>
            <a:endParaRPr lang="en-US" sz="1200" dirty="0">
              <a:solidFill>
                <a:schemeClr val="tx1">
                  <a:lumMod val="95000"/>
                  <a:lumOff val="5000"/>
                </a:schemeClr>
              </a:solidFill>
            </a:endParaRPr>
          </a:p>
          <a:p>
            <a:pPr algn="ctr"/>
            <a:r>
              <a:rPr lang="en-US" sz="3200" dirty="0">
                <a:solidFill>
                  <a:schemeClr val="tx1">
                    <a:lumMod val="95000"/>
                    <a:lumOff val="5000"/>
                  </a:schemeClr>
                </a:solidFill>
              </a:rPr>
              <a:t>The non axis dimensions of the input arrays must match.</a:t>
            </a:r>
          </a:p>
          <a:p>
            <a:pPr algn="ctr"/>
            <a:endParaRPr lang="en-US" sz="1200" dirty="0">
              <a:solidFill>
                <a:schemeClr val="tx1">
                  <a:lumMod val="95000"/>
                  <a:lumOff val="5000"/>
                </a:schemeClr>
              </a:solidFill>
            </a:endParaRPr>
          </a:p>
          <a:p>
            <a:r>
              <a:rPr lang="en-US" sz="3200" dirty="0" err="1">
                <a:solidFill>
                  <a:schemeClr val="tx1">
                    <a:lumMod val="95000"/>
                    <a:lumOff val="5000"/>
                  </a:schemeClr>
                </a:solidFill>
                <a:latin typeface="Courier" pitchFamily="2" charset="0"/>
              </a:rPr>
              <a:t>numpy.append</a:t>
            </a:r>
            <a:r>
              <a:rPr lang="en-US" sz="3200" dirty="0">
                <a:solidFill>
                  <a:schemeClr val="tx1">
                    <a:lumMod val="95000"/>
                    <a:lumOff val="5000"/>
                  </a:schemeClr>
                </a:solidFill>
                <a:latin typeface="Courier" pitchFamily="2" charset="0"/>
              </a:rPr>
              <a:t>(</a:t>
            </a:r>
            <a:r>
              <a:rPr lang="en-US" sz="3200" dirty="0" err="1">
                <a:solidFill>
                  <a:schemeClr val="tx1">
                    <a:lumMod val="95000"/>
                    <a:lumOff val="5000"/>
                  </a:schemeClr>
                </a:solidFill>
                <a:latin typeface="Courier" pitchFamily="2" charset="0"/>
              </a:rPr>
              <a:t>arr</a:t>
            </a:r>
            <a:r>
              <a:rPr lang="en-US" sz="3200" dirty="0">
                <a:solidFill>
                  <a:schemeClr val="tx1">
                    <a:lumMod val="95000"/>
                    <a:lumOff val="5000"/>
                  </a:schemeClr>
                </a:solidFill>
                <a:latin typeface="Courier" pitchFamily="2" charset="0"/>
              </a:rPr>
              <a:t>, values, axis)</a:t>
            </a:r>
          </a:p>
          <a:p>
            <a:r>
              <a:rPr lang="en-US" sz="3200" dirty="0">
                <a:solidFill>
                  <a:schemeClr val="tx1">
                    <a:lumMod val="95000"/>
                    <a:lumOff val="5000"/>
                  </a:schemeClr>
                </a:solidFill>
                <a:latin typeface="Courier" pitchFamily="2" charset="0"/>
              </a:rPr>
              <a:t> </a:t>
            </a:r>
          </a:p>
          <a:p>
            <a:pPr algn="ctr"/>
            <a:r>
              <a:rPr lang="en-US" sz="3200" dirty="0">
                <a:solidFill>
                  <a:schemeClr val="tx1">
                    <a:lumMod val="95000"/>
                    <a:lumOff val="5000"/>
                  </a:schemeClr>
                </a:solidFill>
                <a:latin typeface="Courier" pitchFamily="2" charset="0"/>
              </a:rPr>
              <a:t>axis</a:t>
            </a:r>
            <a:r>
              <a:rPr lang="en-US" sz="3200" dirty="0">
                <a:solidFill>
                  <a:schemeClr val="tx1">
                    <a:lumMod val="95000"/>
                    <a:lumOff val="5000"/>
                  </a:schemeClr>
                </a:solidFill>
              </a:rPr>
              <a:t> – axis along which to append</a:t>
            </a:r>
          </a:p>
        </p:txBody>
      </p:sp>
    </p:spTree>
    <p:extLst>
      <p:ext uri="{BB962C8B-B14F-4D97-AF65-F5344CB8AC3E}">
        <p14:creationId xmlns:p14="http://schemas.microsoft.com/office/powerpoint/2010/main" val="214483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5F602A-9FB5-6740-BB22-01436127880A}"/>
              </a:ext>
            </a:extLst>
          </p:cNvPr>
          <p:cNvSpPr/>
          <p:nvPr/>
        </p:nvSpPr>
        <p:spPr>
          <a:xfrm>
            <a:off x="0" y="0"/>
            <a:ext cx="12192000" cy="6432530"/>
          </a:xfrm>
          <a:prstGeom prst="rect">
            <a:avLst/>
          </a:prstGeom>
        </p:spPr>
        <p:txBody>
          <a:bodyPr wrap="square">
            <a:spAutoFit/>
          </a:bodyPr>
          <a:lstStyle/>
          <a:p>
            <a:pPr algn="ctr"/>
            <a:r>
              <a:rPr lang="en-US" sz="3200" b="1" dirty="0">
                <a:latin typeface="Papyrus" panose="020B0602040200020303" pitchFamily="34" charset="77"/>
              </a:rPr>
              <a:t>Example 1</a:t>
            </a:r>
          </a:p>
          <a:p>
            <a:endParaRPr lang="en-US" sz="1200" b="1" dirty="0"/>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linspace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6666"/>
                </a:solidFill>
                <a:latin typeface="Courier" pitchFamily="2" charset="0"/>
              </a:rPr>
              <a:t>20</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pPr algn="just"/>
            <a:endParaRPr lang="en-US" sz="1200" b="1" dirty="0">
              <a:solidFill>
                <a:srgbClr val="000000"/>
              </a:solidFill>
              <a:latin typeface="Courier" pitchFamily="2" charset="0"/>
            </a:endParaRPr>
          </a:p>
          <a:p>
            <a:r>
              <a:rPr lang="en-US" sz="3200" b="1" dirty="0">
                <a:latin typeface="Courier" pitchFamily="2" charset="0"/>
              </a:rPr>
              <a:t>[10. 12.5 15. 17.5 20.] </a:t>
            </a:r>
          </a:p>
          <a:p>
            <a:endParaRPr lang="en-US" sz="1200" b="1" dirty="0"/>
          </a:p>
          <a:p>
            <a:pPr algn="ctr"/>
            <a:r>
              <a:rPr lang="en-US" sz="3200" b="1" dirty="0">
                <a:latin typeface="Papyrus" panose="020B0602040200020303" pitchFamily="34" charset="77"/>
              </a:rPr>
              <a:t>Example 2</a:t>
            </a:r>
          </a:p>
          <a:p>
            <a:pPr algn="just"/>
            <a:endParaRPr lang="en-US" sz="1200" b="1" dirty="0">
              <a:solidFill>
                <a:srgbClr val="880000"/>
              </a:solidFill>
            </a:endParaRPr>
          </a:p>
          <a:p>
            <a:pPr algn="just"/>
            <a:r>
              <a:rPr lang="en-US" sz="3200" b="1" dirty="0">
                <a:solidFill>
                  <a:srgbClr val="880000"/>
                </a:solidFill>
                <a:latin typeface="Courier" pitchFamily="2" charset="0"/>
              </a:rPr>
              <a:t># endpoint set to false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linspace</a:t>
            </a:r>
            <a:r>
              <a:rPr lang="en-US" sz="3200" b="1" dirty="0">
                <a:solidFill>
                  <a:srgbClr val="666600"/>
                </a:solidFill>
                <a:latin typeface="Courier" pitchFamily="2" charset="0"/>
              </a:rPr>
              <a:t>(</a:t>
            </a:r>
            <a:r>
              <a:rPr lang="en-US" sz="3200" b="1" dirty="0">
                <a:solidFill>
                  <a:srgbClr val="006666"/>
                </a:solidFill>
                <a:latin typeface="Courier" pitchFamily="2" charset="0"/>
              </a:rPr>
              <a:t>10</a:t>
            </a:r>
            <a:r>
              <a:rPr lang="en-US" sz="3200" b="1" dirty="0">
                <a:solidFill>
                  <a:srgbClr val="666600"/>
                </a:solidFill>
                <a:latin typeface="Courier" pitchFamily="2" charset="0"/>
              </a:rPr>
              <a:t>,</a:t>
            </a:r>
            <a:r>
              <a:rPr lang="en-US" sz="3200" b="1" dirty="0">
                <a:solidFill>
                  <a:srgbClr val="006666"/>
                </a:solidFill>
                <a:latin typeface="Courier" pitchFamily="2" charset="0"/>
              </a:rPr>
              <a:t>20</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endpoint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0088"/>
                </a:solidFill>
                <a:latin typeface="Courier" pitchFamily="2" charset="0"/>
              </a:rPr>
              <a:t>False</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pPr algn="just"/>
            <a:endParaRPr lang="en-US" sz="1200" b="1" dirty="0">
              <a:solidFill>
                <a:srgbClr val="000000"/>
              </a:solidFill>
              <a:latin typeface="Courier" pitchFamily="2" charset="0"/>
            </a:endParaRPr>
          </a:p>
          <a:p>
            <a:r>
              <a:rPr lang="en-US" sz="3200" b="1" dirty="0">
                <a:latin typeface="Courier" pitchFamily="2" charset="0"/>
              </a:rPr>
              <a:t>[10. 12. 14. 16. 18.]</a:t>
            </a:r>
          </a:p>
        </p:txBody>
      </p:sp>
    </p:spTree>
    <p:extLst>
      <p:ext uri="{BB962C8B-B14F-4D97-AF65-F5344CB8AC3E}">
        <p14:creationId xmlns:p14="http://schemas.microsoft.com/office/powerpoint/2010/main" val="18110977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4FBB45-4274-BA4E-97AF-CC7B979526E3}"/>
              </a:ext>
            </a:extLst>
          </p:cNvPr>
          <p:cNvSpPr/>
          <p:nvPr/>
        </p:nvSpPr>
        <p:spPr>
          <a:xfrm>
            <a:off x="0" y="-579521"/>
            <a:ext cx="12191999" cy="5816977"/>
          </a:xfrm>
          <a:prstGeom prst="rect">
            <a:avLst/>
          </a:prstGeom>
        </p:spPr>
        <p:txBody>
          <a:bodyPr wrap="square">
            <a:spAutoFit/>
          </a:bodyPr>
          <a:lstStyle/>
          <a:p>
            <a:pPr algn="ctr"/>
            <a:r>
              <a:rPr lang="en-US" sz="3200" dirty="0">
                <a:solidFill>
                  <a:schemeClr val="tx1">
                    <a:lumMod val="95000"/>
                    <a:lumOff val="5000"/>
                  </a:schemeClr>
                </a:solidFill>
              </a:rPr>
              <a:t>NumPy - Array Manipulation</a:t>
            </a:r>
          </a:p>
          <a:p>
            <a:pPr algn="ctr"/>
            <a:endParaRPr lang="en-US" sz="1200" dirty="0">
              <a:solidFill>
                <a:schemeClr val="tx1">
                  <a:lumMod val="95000"/>
                  <a:lumOff val="5000"/>
                </a:schemeClr>
              </a:solidFill>
            </a:endParaRPr>
          </a:p>
          <a:p>
            <a:pPr algn="ctr"/>
            <a:r>
              <a:rPr lang="en-US" sz="3200" dirty="0">
                <a:solidFill>
                  <a:schemeClr val="tx1">
                    <a:lumMod val="95000"/>
                    <a:lumOff val="5000"/>
                  </a:schemeClr>
                </a:solidFill>
              </a:rPr>
              <a:t>Changing shape</a:t>
            </a:r>
          </a:p>
          <a:p>
            <a:pPr algn="ctr"/>
            <a:endParaRPr lang="en-US" sz="1200" dirty="0">
              <a:solidFill>
                <a:schemeClr val="tx1">
                  <a:lumMod val="95000"/>
                  <a:lumOff val="5000"/>
                </a:schemeClr>
              </a:solidFill>
            </a:endParaRPr>
          </a:p>
          <a:p>
            <a:pPr algn="ctr"/>
            <a:r>
              <a:rPr lang="en-US" sz="3200" dirty="0">
                <a:solidFill>
                  <a:schemeClr val="tx1">
                    <a:lumMod val="95000"/>
                    <a:lumOff val="5000"/>
                  </a:schemeClr>
                </a:solidFill>
              </a:rPr>
              <a:t>Adding / Removing Elements</a:t>
            </a:r>
          </a:p>
          <a:p>
            <a:pPr algn="ctr"/>
            <a:endParaRPr lang="en-US" sz="1200" dirty="0">
              <a:solidFill>
                <a:schemeClr val="tx1">
                  <a:lumMod val="95000"/>
                  <a:lumOff val="5000"/>
                </a:schemeClr>
              </a:solidFill>
            </a:endParaRPr>
          </a:p>
          <a:p>
            <a:r>
              <a:rPr lang="en-US" sz="3200" dirty="0" err="1">
                <a:solidFill>
                  <a:schemeClr val="tx1">
                    <a:lumMod val="95000"/>
                    <a:lumOff val="5000"/>
                  </a:schemeClr>
                </a:solidFill>
                <a:latin typeface="Courier" pitchFamily="2" charset="0"/>
              </a:rPr>
              <a:t>numpy.insert</a:t>
            </a:r>
            <a:endParaRPr lang="en-US" sz="3200" dirty="0">
              <a:solidFill>
                <a:schemeClr val="tx1">
                  <a:lumMod val="95000"/>
                  <a:lumOff val="5000"/>
                </a:schemeClr>
              </a:solidFill>
              <a:latin typeface="Courier" pitchFamily="2" charset="0"/>
            </a:endParaRPr>
          </a:p>
          <a:p>
            <a:pPr algn="ctr"/>
            <a:endParaRPr lang="en-US" sz="1200" dirty="0">
              <a:solidFill>
                <a:schemeClr val="tx1">
                  <a:lumMod val="95000"/>
                  <a:lumOff val="5000"/>
                </a:schemeClr>
              </a:solidFill>
            </a:endParaRPr>
          </a:p>
          <a:p>
            <a:pPr algn="ctr"/>
            <a:r>
              <a:rPr lang="en-US" sz="3200" dirty="0"/>
              <a:t>inserts values in the input array along the given axis and before the given index.</a:t>
            </a:r>
          </a:p>
          <a:p>
            <a:pPr algn="ctr"/>
            <a:endParaRPr lang="en-US" sz="1200" b="0" i="0" dirty="0">
              <a:solidFill>
                <a:schemeClr val="tx1">
                  <a:lumMod val="95000"/>
                  <a:lumOff val="5000"/>
                </a:schemeClr>
              </a:solidFill>
              <a:effectLst/>
            </a:endParaRPr>
          </a:p>
          <a:p>
            <a:pPr algn="ctr"/>
            <a:r>
              <a:rPr lang="en-US" sz="3200" dirty="0" err="1">
                <a:latin typeface="Courier" pitchFamily="2" charset="0"/>
              </a:rPr>
              <a:t>numpy.insert</a:t>
            </a:r>
            <a:r>
              <a:rPr lang="en-US" sz="3200" dirty="0">
                <a:latin typeface="Courier" pitchFamily="2" charset="0"/>
              </a:rPr>
              <a:t>(</a:t>
            </a:r>
            <a:r>
              <a:rPr lang="en-US" sz="3200" dirty="0" err="1">
                <a:latin typeface="Courier" pitchFamily="2" charset="0"/>
              </a:rPr>
              <a:t>arr</a:t>
            </a:r>
            <a:r>
              <a:rPr lang="en-US" sz="3200" dirty="0">
                <a:latin typeface="Courier" pitchFamily="2" charset="0"/>
              </a:rPr>
              <a:t>, obj, values, axis)</a:t>
            </a:r>
          </a:p>
          <a:p>
            <a:pPr algn="ctr"/>
            <a:endParaRPr lang="en-US" sz="1200" b="0" i="0" dirty="0">
              <a:solidFill>
                <a:schemeClr val="tx1">
                  <a:lumMod val="95000"/>
                  <a:lumOff val="5000"/>
                </a:schemeClr>
              </a:solidFill>
              <a:effectLst/>
            </a:endParaRPr>
          </a:p>
          <a:p>
            <a:pPr algn="ctr"/>
            <a:r>
              <a:rPr lang="en-US" sz="3200" dirty="0">
                <a:solidFill>
                  <a:schemeClr val="tx1">
                    <a:lumMod val="95000"/>
                    <a:lumOff val="5000"/>
                  </a:schemeClr>
                </a:solidFill>
                <a:latin typeface="Courier" pitchFamily="2" charset="0"/>
              </a:rPr>
              <a:t>obj</a:t>
            </a:r>
            <a:r>
              <a:rPr lang="en-US" sz="3200" dirty="0">
                <a:solidFill>
                  <a:schemeClr val="tx1">
                    <a:lumMod val="95000"/>
                    <a:lumOff val="5000"/>
                  </a:schemeClr>
                </a:solidFill>
              </a:rPr>
              <a:t> - </a:t>
            </a:r>
            <a:r>
              <a:rPr lang="en-US" sz="3200" dirty="0"/>
              <a:t>The index before which insertion is to be made</a:t>
            </a:r>
          </a:p>
          <a:p>
            <a:pPr algn="ctr"/>
            <a:endParaRPr lang="en-US" sz="1200" dirty="0"/>
          </a:p>
          <a:p>
            <a:pPr algn="ctr"/>
            <a:r>
              <a:rPr lang="en-US" sz="3200" b="0" i="0" dirty="0">
                <a:solidFill>
                  <a:schemeClr val="tx1">
                    <a:lumMod val="95000"/>
                    <a:lumOff val="5000"/>
                  </a:schemeClr>
                </a:solidFill>
                <a:effectLst/>
                <a:latin typeface="Courier" pitchFamily="2" charset="0"/>
              </a:rPr>
              <a:t>axis</a:t>
            </a:r>
            <a:r>
              <a:rPr lang="en-US" sz="3200" b="0" i="0" dirty="0">
                <a:solidFill>
                  <a:schemeClr val="tx1">
                    <a:lumMod val="95000"/>
                    <a:lumOff val="5000"/>
                  </a:schemeClr>
                </a:solidFill>
                <a:effectLst/>
              </a:rPr>
              <a:t> - </a:t>
            </a:r>
            <a:r>
              <a:rPr lang="en-US" sz="3200" dirty="0"/>
              <a:t>The axis along which to insert.</a:t>
            </a:r>
            <a:endParaRPr lang="en-US" sz="3200" b="0" i="0" dirty="0">
              <a:solidFill>
                <a:schemeClr val="tx1">
                  <a:lumMod val="95000"/>
                  <a:lumOff val="5000"/>
                </a:schemeClr>
              </a:solidFill>
              <a:effectLst/>
            </a:endParaRPr>
          </a:p>
        </p:txBody>
      </p:sp>
    </p:spTree>
    <p:extLst>
      <p:ext uri="{BB962C8B-B14F-4D97-AF65-F5344CB8AC3E}">
        <p14:creationId xmlns:p14="http://schemas.microsoft.com/office/powerpoint/2010/main" val="40715268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4FBB45-4274-BA4E-97AF-CC7B979526E3}"/>
              </a:ext>
            </a:extLst>
          </p:cNvPr>
          <p:cNvSpPr/>
          <p:nvPr/>
        </p:nvSpPr>
        <p:spPr>
          <a:xfrm>
            <a:off x="0" y="180500"/>
            <a:ext cx="12191999" cy="6432530"/>
          </a:xfrm>
          <a:prstGeom prst="rect">
            <a:avLst/>
          </a:prstGeom>
        </p:spPr>
        <p:txBody>
          <a:bodyPr wrap="square">
            <a:spAutoFit/>
          </a:bodyPr>
          <a:lstStyle/>
          <a:p>
            <a:pPr algn="ctr"/>
            <a:r>
              <a:rPr lang="en-US" sz="2800" dirty="0">
                <a:solidFill>
                  <a:schemeClr val="tx1">
                    <a:lumMod val="95000"/>
                    <a:lumOff val="5000"/>
                  </a:schemeClr>
                </a:solidFill>
              </a:rPr>
              <a:t>NumPy - Array Manipulation</a:t>
            </a:r>
          </a:p>
          <a:p>
            <a:pPr algn="ctr"/>
            <a:r>
              <a:rPr lang="en-US" sz="2800" dirty="0">
                <a:solidFill>
                  <a:schemeClr val="tx1">
                    <a:lumMod val="95000"/>
                    <a:lumOff val="5000"/>
                  </a:schemeClr>
                </a:solidFill>
              </a:rPr>
              <a:t>Changing shape</a:t>
            </a:r>
          </a:p>
          <a:p>
            <a:pPr algn="ctr"/>
            <a:r>
              <a:rPr lang="en-US" sz="2800" dirty="0">
                <a:solidFill>
                  <a:schemeClr val="tx1">
                    <a:lumMod val="95000"/>
                    <a:lumOff val="5000"/>
                  </a:schemeClr>
                </a:solidFill>
              </a:rPr>
              <a:t>Adding / Removing Elements</a:t>
            </a:r>
          </a:p>
          <a:p>
            <a:r>
              <a:rPr lang="en-US" sz="3200" dirty="0" err="1">
                <a:latin typeface="Courier" pitchFamily="2" charset="0"/>
              </a:rPr>
              <a:t>numpy.unique</a:t>
            </a:r>
            <a:endParaRPr lang="en-US" sz="3200" dirty="0">
              <a:latin typeface="Courier" pitchFamily="2" charset="0"/>
            </a:endParaRPr>
          </a:p>
          <a:p>
            <a:pPr algn="ctr"/>
            <a:r>
              <a:rPr lang="en-US" sz="2700" dirty="0"/>
              <a:t>Returns an array of unique elements in the input array. </a:t>
            </a:r>
          </a:p>
          <a:p>
            <a:pPr algn="ctr"/>
            <a:r>
              <a:rPr lang="en-US" sz="2700" dirty="0"/>
              <a:t>The function can be able to return a tuple of array of unique vales and an array of associated indices. </a:t>
            </a:r>
          </a:p>
          <a:p>
            <a:pPr algn="ctr"/>
            <a:r>
              <a:rPr lang="en-US" sz="2700" dirty="0"/>
              <a:t>Nature of the indices depend upon the type of return parameter in the function call.</a:t>
            </a:r>
          </a:p>
          <a:p>
            <a:endParaRPr lang="en-US" sz="1200" dirty="0"/>
          </a:p>
          <a:p>
            <a:r>
              <a:rPr lang="en-US" sz="2400" dirty="0" err="1">
                <a:latin typeface="Courier" pitchFamily="2" charset="0"/>
              </a:rPr>
              <a:t>numpy.unique</a:t>
            </a:r>
            <a:r>
              <a:rPr lang="en-US" sz="2400" dirty="0">
                <a:latin typeface="Courier" pitchFamily="2" charset="0"/>
              </a:rPr>
              <a:t>(</a:t>
            </a:r>
            <a:r>
              <a:rPr lang="en-US" sz="2400" dirty="0" err="1">
                <a:latin typeface="Courier" pitchFamily="2" charset="0"/>
              </a:rPr>
              <a:t>arr</a:t>
            </a:r>
            <a:r>
              <a:rPr lang="en-US" sz="2400" dirty="0">
                <a:latin typeface="Courier" pitchFamily="2" charset="0"/>
              </a:rPr>
              <a:t>, </a:t>
            </a:r>
            <a:r>
              <a:rPr lang="en-US" sz="2400" dirty="0" err="1">
                <a:latin typeface="Courier" pitchFamily="2" charset="0"/>
              </a:rPr>
              <a:t>return_index</a:t>
            </a:r>
            <a:r>
              <a:rPr lang="en-US" sz="2400" dirty="0">
                <a:latin typeface="Courier" pitchFamily="2" charset="0"/>
              </a:rPr>
              <a:t>, </a:t>
            </a:r>
            <a:r>
              <a:rPr lang="en-US" sz="2400" dirty="0" err="1">
                <a:latin typeface="Courier" pitchFamily="2" charset="0"/>
              </a:rPr>
              <a:t>return_inverse</a:t>
            </a:r>
            <a:r>
              <a:rPr lang="en-US" sz="2400" dirty="0">
                <a:latin typeface="Courier" pitchFamily="2" charset="0"/>
              </a:rPr>
              <a:t>, </a:t>
            </a:r>
            <a:r>
              <a:rPr lang="en-US" sz="2400" dirty="0" err="1">
                <a:latin typeface="Courier" pitchFamily="2" charset="0"/>
              </a:rPr>
              <a:t>return_counts</a:t>
            </a:r>
            <a:r>
              <a:rPr lang="en-US" sz="2400" dirty="0">
                <a:latin typeface="Courier" pitchFamily="2" charset="0"/>
              </a:rPr>
              <a:t>)</a:t>
            </a:r>
          </a:p>
          <a:p>
            <a:endParaRPr lang="en-US" sz="1200" dirty="0"/>
          </a:p>
          <a:p>
            <a:pPr algn="ctr"/>
            <a:r>
              <a:rPr lang="en-US" sz="2800" dirty="0" err="1">
                <a:latin typeface="Courier" pitchFamily="2" charset="0"/>
              </a:rPr>
              <a:t>return_index</a:t>
            </a:r>
            <a:r>
              <a:rPr lang="en-US" sz="2800" dirty="0">
                <a:latin typeface="Courier" pitchFamily="2" charset="0"/>
              </a:rPr>
              <a:t> </a:t>
            </a:r>
            <a:r>
              <a:rPr lang="en-US" sz="2800" dirty="0"/>
              <a:t>- If True, returns the indices of elements in the input array</a:t>
            </a:r>
          </a:p>
          <a:p>
            <a:pPr algn="ctr"/>
            <a:r>
              <a:rPr lang="en-US" sz="2800" dirty="0" err="1">
                <a:latin typeface="Courier" pitchFamily="2" charset="0"/>
              </a:rPr>
              <a:t>return_inverse</a:t>
            </a:r>
            <a:r>
              <a:rPr lang="en-US" sz="2800" dirty="0">
                <a:latin typeface="Courier" pitchFamily="2" charset="0"/>
              </a:rPr>
              <a:t> - </a:t>
            </a:r>
            <a:r>
              <a:rPr lang="en-US" sz="2800" dirty="0"/>
              <a:t>If True, returns the indices of unique array, which can be used to reconstruct the input array</a:t>
            </a:r>
          </a:p>
          <a:p>
            <a:pPr algn="ctr"/>
            <a:r>
              <a:rPr lang="en-US" sz="2800" dirty="0" err="1">
                <a:latin typeface="Courier" pitchFamily="2" charset="0"/>
              </a:rPr>
              <a:t>return_counts</a:t>
            </a:r>
            <a:r>
              <a:rPr lang="en-US" sz="2800" dirty="0">
                <a:latin typeface="Courier" pitchFamily="2" charset="0"/>
              </a:rPr>
              <a:t> - </a:t>
            </a:r>
            <a:r>
              <a:rPr lang="en-US" sz="2800" dirty="0"/>
              <a:t>If True, returns the number of times the element in unique array appears in the original array</a:t>
            </a:r>
          </a:p>
        </p:txBody>
      </p:sp>
    </p:spTree>
    <p:extLst>
      <p:ext uri="{BB962C8B-B14F-4D97-AF65-F5344CB8AC3E}">
        <p14:creationId xmlns:p14="http://schemas.microsoft.com/office/powerpoint/2010/main" val="3584200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8C8293-2061-4C40-9FA1-B7E731FD8DA7}"/>
              </a:ext>
            </a:extLst>
          </p:cNvPr>
          <p:cNvSpPr/>
          <p:nvPr/>
        </p:nvSpPr>
        <p:spPr>
          <a:xfrm>
            <a:off x="0" y="1312662"/>
            <a:ext cx="12192000" cy="4524315"/>
          </a:xfrm>
          <a:prstGeom prst="rect">
            <a:avLst/>
          </a:prstGeom>
        </p:spPr>
        <p:txBody>
          <a:bodyPr wrap="square">
            <a:spAutoFit/>
          </a:bodyPr>
          <a:lstStyle/>
          <a:p>
            <a:r>
              <a:rPr lang="en-US" sz="3200" dirty="0">
                <a:solidFill>
                  <a:schemeClr val="tx1">
                    <a:lumMod val="95000"/>
                    <a:lumOff val="5000"/>
                  </a:schemeClr>
                </a:solidFill>
              </a:rPr>
              <a:t>See:</a:t>
            </a:r>
          </a:p>
          <a:p>
            <a:endParaRPr lang="en-US" sz="3200" dirty="0">
              <a:solidFill>
                <a:schemeClr val="tx1">
                  <a:lumMod val="95000"/>
                  <a:lumOff val="5000"/>
                </a:schemeClr>
              </a:solidFill>
            </a:endParaRPr>
          </a:p>
          <a:p>
            <a:r>
              <a:rPr lang="en-US" sz="3200" dirty="0">
                <a:solidFill>
                  <a:schemeClr val="tx1">
                    <a:lumMod val="95000"/>
                    <a:lumOff val="5000"/>
                  </a:schemeClr>
                </a:solidFill>
                <a:hlinkClick r:id="rId3">
                  <a:extLst>
                    <a:ext uri="{A12FA001-AC4F-418D-AE19-62706E023703}">
                      <ahyp:hlinkClr xmlns:ahyp="http://schemas.microsoft.com/office/drawing/2018/hyperlinkcolor" val="tx"/>
                    </a:ext>
                  </a:extLst>
                </a:hlinkClick>
              </a:rPr>
              <a:t>https://www.tutorialspoint.com/numpy/numpy_binary_operators.htm</a:t>
            </a:r>
            <a:endParaRPr lang="en-US" sz="3200" dirty="0">
              <a:solidFill>
                <a:schemeClr val="tx1">
                  <a:lumMod val="95000"/>
                  <a:lumOff val="5000"/>
                </a:schemeClr>
              </a:solidFill>
            </a:endParaRPr>
          </a:p>
          <a:p>
            <a:r>
              <a:rPr lang="en-US" sz="3200" dirty="0">
                <a:solidFill>
                  <a:schemeClr val="tx1">
                    <a:lumMod val="95000"/>
                    <a:lumOff val="5000"/>
                  </a:schemeClr>
                </a:solidFill>
              </a:rPr>
              <a:t>For binary operations</a:t>
            </a:r>
          </a:p>
          <a:p>
            <a:endParaRPr lang="en-US" sz="3200" dirty="0">
              <a:solidFill>
                <a:schemeClr val="tx1">
                  <a:lumMod val="95000"/>
                  <a:lumOff val="5000"/>
                </a:schemeClr>
              </a:solidFill>
            </a:endParaRPr>
          </a:p>
          <a:p>
            <a:r>
              <a:rPr lang="en-US" sz="3200" dirty="0">
                <a:solidFill>
                  <a:schemeClr val="tx1">
                    <a:lumMod val="95000"/>
                    <a:lumOff val="5000"/>
                  </a:schemeClr>
                </a:solidFill>
              </a:rPr>
              <a:t>And:</a:t>
            </a:r>
          </a:p>
          <a:p>
            <a:endParaRPr lang="en-US" sz="3200" dirty="0">
              <a:solidFill>
                <a:schemeClr val="tx1">
                  <a:lumMod val="95000"/>
                  <a:lumOff val="5000"/>
                </a:schemeClr>
              </a:solidFill>
            </a:endParaRPr>
          </a:p>
          <a:p>
            <a:r>
              <a:rPr lang="en-US" sz="3200" dirty="0">
                <a:solidFill>
                  <a:schemeClr val="tx1">
                    <a:lumMod val="95000"/>
                    <a:lumOff val="5000"/>
                  </a:schemeClr>
                </a:solidFill>
              </a:rPr>
              <a:t>https://</a:t>
            </a:r>
            <a:r>
              <a:rPr lang="en-US" sz="3200" dirty="0" err="1">
                <a:solidFill>
                  <a:schemeClr val="tx1">
                    <a:lumMod val="95000"/>
                    <a:lumOff val="5000"/>
                  </a:schemeClr>
                </a:solidFill>
              </a:rPr>
              <a:t>www.tutorialspoint.com</a:t>
            </a:r>
            <a:r>
              <a:rPr lang="en-US" sz="3200" dirty="0">
                <a:solidFill>
                  <a:schemeClr val="tx1">
                    <a:lumMod val="95000"/>
                    <a:lumOff val="5000"/>
                  </a:schemeClr>
                </a:solidFill>
              </a:rPr>
              <a:t>/</a:t>
            </a:r>
            <a:r>
              <a:rPr lang="en-US" sz="3200" dirty="0" err="1">
                <a:solidFill>
                  <a:schemeClr val="tx1">
                    <a:lumMod val="95000"/>
                    <a:lumOff val="5000"/>
                  </a:schemeClr>
                </a:solidFill>
              </a:rPr>
              <a:t>numpy</a:t>
            </a:r>
            <a:r>
              <a:rPr lang="en-US" sz="3200" dirty="0">
                <a:solidFill>
                  <a:schemeClr val="tx1">
                    <a:lumMod val="95000"/>
                    <a:lumOff val="5000"/>
                  </a:schemeClr>
                </a:solidFill>
              </a:rPr>
              <a:t>/</a:t>
            </a:r>
            <a:r>
              <a:rPr lang="en-US" sz="3200" dirty="0" err="1">
                <a:solidFill>
                  <a:schemeClr val="tx1">
                    <a:lumMod val="95000"/>
                    <a:lumOff val="5000"/>
                  </a:schemeClr>
                </a:solidFill>
              </a:rPr>
              <a:t>numpy_string_functions.htm</a:t>
            </a:r>
            <a:endParaRPr lang="en-US" sz="3200" dirty="0">
              <a:solidFill>
                <a:schemeClr val="tx1">
                  <a:lumMod val="95000"/>
                  <a:lumOff val="5000"/>
                </a:schemeClr>
              </a:solidFill>
            </a:endParaRPr>
          </a:p>
          <a:p>
            <a:r>
              <a:rPr lang="en-US" sz="3200" dirty="0">
                <a:solidFill>
                  <a:schemeClr val="tx1">
                    <a:lumMod val="95000"/>
                    <a:lumOff val="5000"/>
                  </a:schemeClr>
                </a:solidFill>
              </a:rPr>
              <a:t>For string functions.</a:t>
            </a:r>
          </a:p>
        </p:txBody>
      </p:sp>
    </p:spTree>
    <p:extLst>
      <p:ext uri="{BB962C8B-B14F-4D97-AF65-F5344CB8AC3E}">
        <p14:creationId xmlns:p14="http://schemas.microsoft.com/office/powerpoint/2010/main" val="1188771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CE1B83-DCED-A04F-9F9B-6A8C655FBB88}"/>
              </a:ext>
            </a:extLst>
          </p:cNvPr>
          <p:cNvSpPr/>
          <p:nvPr/>
        </p:nvSpPr>
        <p:spPr>
          <a:xfrm>
            <a:off x="0" y="750639"/>
            <a:ext cx="12192000" cy="4524315"/>
          </a:xfrm>
          <a:prstGeom prst="rect">
            <a:avLst/>
          </a:prstGeom>
        </p:spPr>
        <p:txBody>
          <a:bodyPr wrap="square">
            <a:spAutoFit/>
          </a:bodyPr>
          <a:lstStyle/>
          <a:p>
            <a:pPr algn="ctr"/>
            <a:r>
              <a:rPr lang="en-US" sz="3200" b="1" dirty="0">
                <a:latin typeface="Papyrus" panose="020B0602040200020303" pitchFamily="34" charset="77"/>
              </a:rPr>
              <a:t>Example 3</a:t>
            </a:r>
          </a:p>
          <a:p>
            <a:pPr algn="just"/>
            <a:endParaRPr lang="en-US" sz="3200" b="1" dirty="0">
              <a:solidFill>
                <a:srgbClr val="880000"/>
              </a:solidFill>
            </a:endParaRPr>
          </a:p>
          <a:p>
            <a:pPr algn="just"/>
            <a:r>
              <a:rPr lang="en-US" sz="3200" b="1" dirty="0">
                <a:solidFill>
                  <a:srgbClr val="880000"/>
                </a:solidFill>
                <a:latin typeface="Courier" pitchFamily="2" charset="0"/>
              </a:rPr>
              <a:t># find </a:t>
            </a:r>
            <a:r>
              <a:rPr lang="en-US" sz="3200" b="1" dirty="0" err="1">
                <a:solidFill>
                  <a:srgbClr val="880000"/>
                </a:solidFill>
                <a:latin typeface="Courier" pitchFamily="2" charset="0"/>
              </a:rPr>
              <a:t>retstep</a:t>
            </a:r>
            <a:r>
              <a:rPr lang="en-US" sz="3200" b="1" dirty="0">
                <a:solidFill>
                  <a:srgbClr val="880000"/>
                </a:solidFill>
                <a:latin typeface="Courier" pitchFamily="2" charset="0"/>
              </a:rPr>
              <a:t> value </a:t>
            </a:r>
          </a:p>
          <a:p>
            <a:pPr algn="just"/>
            <a:r>
              <a:rPr lang="en-US" sz="3200" b="1" dirty="0">
                <a:solidFill>
                  <a:srgbClr val="000088"/>
                </a:solidFill>
                <a:latin typeface="Courier" pitchFamily="2" charset="0"/>
              </a:rPr>
              <a:t>import</a:t>
            </a:r>
            <a:r>
              <a:rPr lang="en-US" sz="3200" b="1" dirty="0">
                <a:solidFill>
                  <a:srgbClr val="000000"/>
                </a:solidFill>
                <a:latin typeface="Courier" pitchFamily="2" charset="0"/>
              </a:rPr>
              <a:t> </a:t>
            </a:r>
            <a:r>
              <a:rPr lang="en-US" sz="3200" b="1" dirty="0" err="1">
                <a:solidFill>
                  <a:srgbClr val="000000"/>
                </a:solidFill>
                <a:latin typeface="Courier" pitchFamily="2" charset="0"/>
              </a:rPr>
              <a:t>numpy</a:t>
            </a:r>
            <a:r>
              <a:rPr lang="en-US" sz="3200" b="1" dirty="0">
                <a:solidFill>
                  <a:srgbClr val="000000"/>
                </a:solidFill>
                <a:latin typeface="Courier" pitchFamily="2" charset="0"/>
              </a:rPr>
              <a:t> </a:t>
            </a:r>
            <a:r>
              <a:rPr lang="en-US" sz="3200" b="1" dirty="0">
                <a:solidFill>
                  <a:srgbClr val="000088"/>
                </a:solidFill>
                <a:latin typeface="Courier" pitchFamily="2" charset="0"/>
              </a:rPr>
              <a:t>as</a:t>
            </a:r>
            <a:r>
              <a:rPr lang="en-US" sz="3200" b="1" dirty="0">
                <a:solidFill>
                  <a:srgbClr val="000000"/>
                </a:solidFill>
                <a:latin typeface="Courier" pitchFamily="2" charset="0"/>
              </a:rPr>
              <a:t> np </a:t>
            </a:r>
          </a:p>
          <a:p>
            <a:pPr algn="just"/>
            <a:r>
              <a:rPr lang="en-US" sz="3200" b="1" dirty="0">
                <a:solidFill>
                  <a:srgbClr val="000000"/>
                </a:solidFill>
                <a:latin typeface="Courier" pitchFamily="2" charset="0"/>
              </a:rPr>
              <a:t>x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np</a:t>
            </a:r>
            <a:r>
              <a:rPr lang="en-US" sz="3200" b="1" dirty="0" err="1">
                <a:solidFill>
                  <a:srgbClr val="666600"/>
                </a:solidFill>
                <a:latin typeface="Courier" pitchFamily="2" charset="0"/>
              </a:rPr>
              <a:t>.</a:t>
            </a:r>
            <a:r>
              <a:rPr lang="en-US" sz="3200" b="1" dirty="0" err="1">
                <a:solidFill>
                  <a:srgbClr val="000000"/>
                </a:solidFill>
                <a:latin typeface="Courier" pitchFamily="2" charset="0"/>
              </a:rPr>
              <a:t>linspace</a:t>
            </a:r>
            <a:r>
              <a:rPr lang="en-US" sz="3200" b="1" dirty="0">
                <a:solidFill>
                  <a:srgbClr val="666600"/>
                </a:solidFill>
                <a:latin typeface="Courier" pitchFamily="2" charset="0"/>
              </a:rPr>
              <a:t>(</a:t>
            </a:r>
            <a:r>
              <a:rPr lang="en-US" sz="3200" b="1" dirty="0">
                <a:solidFill>
                  <a:srgbClr val="006666"/>
                </a:solidFill>
                <a:latin typeface="Courier" pitchFamily="2" charset="0"/>
              </a:rPr>
              <a:t>1</a:t>
            </a:r>
            <a:r>
              <a:rPr lang="en-US" sz="3200" b="1" dirty="0">
                <a:solidFill>
                  <a:srgbClr val="666600"/>
                </a:solidFill>
                <a:latin typeface="Courier" pitchFamily="2" charset="0"/>
              </a:rPr>
              <a:t>,</a:t>
            </a:r>
            <a:r>
              <a:rPr lang="en-US" sz="3200" b="1" dirty="0">
                <a:solidFill>
                  <a:srgbClr val="006666"/>
                </a:solidFill>
                <a:latin typeface="Courier" pitchFamily="2" charset="0"/>
              </a:rPr>
              <a:t>2</a:t>
            </a:r>
            <a:r>
              <a:rPr lang="en-US" sz="3200" b="1" dirty="0">
                <a:solidFill>
                  <a:srgbClr val="666600"/>
                </a:solidFill>
                <a:latin typeface="Courier" pitchFamily="2" charset="0"/>
              </a:rPr>
              <a:t>,</a:t>
            </a:r>
            <a:r>
              <a:rPr lang="en-US" sz="3200" b="1" dirty="0">
                <a:solidFill>
                  <a:srgbClr val="006666"/>
                </a:solidFill>
                <a:latin typeface="Courier" pitchFamily="2" charset="0"/>
              </a:rPr>
              <a:t>5</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err="1">
                <a:solidFill>
                  <a:srgbClr val="000000"/>
                </a:solidFill>
                <a:latin typeface="Courier" pitchFamily="2" charset="0"/>
              </a:rPr>
              <a:t>retstep</a:t>
            </a:r>
            <a:r>
              <a:rPr lang="en-US" sz="3200" b="1" dirty="0">
                <a:solidFill>
                  <a:srgbClr val="000000"/>
                </a:solidFill>
                <a:latin typeface="Courier" pitchFamily="2" charset="0"/>
              </a:rPr>
              <a:t> </a:t>
            </a:r>
            <a:r>
              <a:rPr lang="en-US" sz="3200" b="1" dirty="0">
                <a:solidFill>
                  <a:srgbClr val="666600"/>
                </a:solidFill>
                <a:latin typeface="Courier" pitchFamily="2" charset="0"/>
              </a:rPr>
              <a:t>=</a:t>
            </a:r>
            <a:r>
              <a:rPr lang="en-US" sz="3200" b="1" dirty="0">
                <a:solidFill>
                  <a:srgbClr val="000000"/>
                </a:solidFill>
                <a:latin typeface="Courier" pitchFamily="2" charset="0"/>
              </a:rPr>
              <a:t> </a:t>
            </a:r>
            <a:r>
              <a:rPr lang="en-US" sz="3200" b="1" dirty="0">
                <a:solidFill>
                  <a:srgbClr val="000088"/>
                </a:solidFill>
                <a:latin typeface="Courier" pitchFamily="2" charset="0"/>
              </a:rPr>
              <a:t>True</a:t>
            </a:r>
            <a:r>
              <a:rPr lang="en-US" sz="3200" b="1" dirty="0">
                <a:solidFill>
                  <a:srgbClr val="666600"/>
                </a:solidFill>
                <a:latin typeface="Courier" pitchFamily="2" charset="0"/>
              </a:rPr>
              <a:t>)</a:t>
            </a:r>
            <a:r>
              <a:rPr lang="en-US" sz="3200" b="1" dirty="0">
                <a:solidFill>
                  <a:srgbClr val="000000"/>
                </a:solidFill>
                <a:latin typeface="Courier" pitchFamily="2" charset="0"/>
              </a:rPr>
              <a:t> </a:t>
            </a:r>
          </a:p>
          <a:p>
            <a:pPr algn="just"/>
            <a:r>
              <a:rPr lang="en-US" sz="3200" b="1" dirty="0">
                <a:solidFill>
                  <a:srgbClr val="000088"/>
                </a:solidFill>
                <a:latin typeface="Courier" pitchFamily="2" charset="0"/>
              </a:rPr>
              <a:t>print</a:t>
            </a:r>
            <a:r>
              <a:rPr lang="en-US" sz="3200" b="1" dirty="0">
                <a:solidFill>
                  <a:srgbClr val="000000"/>
                </a:solidFill>
                <a:latin typeface="Courier" pitchFamily="2" charset="0"/>
              </a:rPr>
              <a:t>(x)</a:t>
            </a:r>
          </a:p>
          <a:p>
            <a:pPr algn="just"/>
            <a:r>
              <a:rPr lang="en-US" sz="3200" b="1" dirty="0">
                <a:solidFill>
                  <a:srgbClr val="880000"/>
                </a:solidFill>
                <a:latin typeface="Courier" pitchFamily="2" charset="0"/>
              </a:rPr>
              <a:t># </a:t>
            </a:r>
            <a:r>
              <a:rPr lang="en-US" sz="3200" b="1" dirty="0" err="1">
                <a:solidFill>
                  <a:srgbClr val="880000"/>
                </a:solidFill>
                <a:latin typeface="Courier" pitchFamily="2" charset="0"/>
              </a:rPr>
              <a:t>retstep</a:t>
            </a:r>
            <a:r>
              <a:rPr lang="en-US" sz="3200" b="1" dirty="0">
                <a:solidFill>
                  <a:srgbClr val="880000"/>
                </a:solidFill>
                <a:latin typeface="Courier" pitchFamily="2" charset="0"/>
              </a:rPr>
              <a:t> here is 0.25</a:t>
            </a:r>
            <a:endParaRPr lang="en-US" sz="3200" b="1" dirty="0">
              <a:solidFill>
                <a:srgbClr val="000000"/>
              </a:solidFill>
              <a:latin typeface="Courier" pitchFamily="2" charset="0"/>
            </a:endParaRPr>
          </a:p>
          <a:p>
            <a:pPr algn="just"/>
            <a:endParaRPr lang="en-US" sz="3200" b="1" dirty="0">
              <a:solidFill>
                <a:srgbClr val="000000"/>
              </a:solidFill>
            </a:endParaRPr>
          </a:p>
          <a:p>
            <a:r>
              <a:rPr lang="en-US" sz="3200" b="1" dirty="0">
                <a:latin typeface="Courier" pitchFamily="2" charset="0"/>
              </a:rPr>
              <a:t>(array([ 1. , 1.25, 1.5 , 1.75, 2. ]), 0.25)</a:t>
            </a:r>
          </a:p>
        </p:txBody>
      </p:sp>
    </p:spTree>
    <p:extLst>
      <p:ext uri="{BB962C8B-B14F-4D97-AF65-F5344CB8AC3E}">
        <p14:creationId xmlns:p14="http://schemas.microsoft.com/office/powerpoint/2010/main" val="230278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D3EC39-B6B5-7448-9A16-6954BBD25B65}"/>
              </a:ext>
            </a:extLst>
          </p:cNvPr>
          <p:cNvSpPr/>
          <p:nvPr/>
        </p:nvSpPr>
        <p:spPr>
          <a:xfrm>
            <a:off x="0" y="545919"/>
            <a:ext cx="12192000" cy="4493538"/>
          </a:xfrm>
          <a:prstGeom prst="rect">
            <a:avLst/>
          </a:prstGeom>
        </p:spPr>
        <p:txBody>
          <a:bodyPr wrap="square">
            <a:spAutoFit/>
          </a:bodyPr>
          <a:lstStyle/>
          <a:p>
            <a:r>
              <a:rPr lang="en-US" sz="3200" b="1" dirty="0" err="1">
                <a:latin typeface="Courier" pitchFamily="2" charset="0"/>
              </a:rPr>
              <a:t>numpy.logspace</a:t>
            </a:r>
            <a:endParaRPr lang="en-US" sz="3200" b="1" dirty="0">
              <a:latin typeface="Courier" pitchFamily="2" charset="0"/>
            </a:endParaRPr>
          </a:p>
          <a:p>
            <a:endParaRPr lang="en-US" sz="1200" b="1" dirty="0">
              <a:latin typeface="Courier" pitchFamily="2" charset="0"/>
            </a:endParaRPr>
          </a:p>
          <a:p>
            <a:pPr algn="ctr"/>
            <a:endParaRPr lang="en-US" sz="3200" b="1" dirty="0">
              <a:solidFill>
                <a:srgbClr val="000000"/>
              </a:solidFill>
              <a:latin typeface="Papyrus" panose="020B0602040200020303" pitchFamily="34" charset="77"/>
            </a:endParaRPr>
          </a:p>
          <a:p>
            <a:pPr algn="ctr"/>
            <a:r>
              <a:rPr lang="en-US" sz="3200" b="1" dirty="0">
                <a:solidFill>
                  <a:srgbClr val="000000"/>
                </a:solidFill>
                <a:latin typeface="Papyrus" panose="020B0602040200020303" pitchFamily="34" charset="77"/>
              </a:rPr>
              <a:t>This function returns an </a:t>
            </a:r>
            <a:r>
              <a:rPr lang="en-US" sz="3200" b="1" dirty="0" err="1">
                <a:latin typeface="Courier" pitchFamily="2" charset="0"/>
              </a:rPr>
              <a:t>ndarray</a:t>
            </a:r>
            <a:r>
              <a:rPr lang="en-US" sz="3200" b="1" dirty="0">
                <a:solidFill>
                  <a:srgbClr val="000000"/>
                </a:solidFill>
                <a:latin typeface="Papyrus" panose="020B0602040200020303" pitchFamily="34" charset="77"/>
              </a:rPr>
              <a:t> object that contains the numbers that are evenly spaced on a log scale. </a:t>
            </a:r>
          </a:p>
          <a:p>
            <a:pPr algn="ctr"/>
            <a:r>
              <a:rPr lang="en-US" sz="3200" b="1" dirty="0">
                <a:solidFill>
                  <a:srgbClr val="000000"/>
                </a:solidFill>
                <a:latin typeface="Papyrus" panose="020B0602040200020303" pitchFamily="34" charset="77"/>
              </a:rPr>
              <a:t>Start and stop endpoints of the scale are indices of the base, usually 10.</a:t>
            </a:r>
          </a:p>
          <a:p>
            <a:pPr algn="ctr"/>
            <a:endParaRPr lang="en-US" sz="3200" b="1" dirty="0">
              <a:solidFill>
                <a:srgbClr val="000000"/>
              </a:solidFill>
              <a:latin typeface="Papyrus" panose="020B0602040200020303" pitchFamily="34" charset="77"/>
            </a:endParaRPr>
          </a:p>
          <a:p>
            <a:pPr algn="just"/>
            <a:endParaRPr lang="en-US" sz="1200" b="1" dirty="0"/>
          </a:p>
          <a:p>
            <a:pPr algn="just"/>
            <a:r>
              <a:rPr lang="en-US" sz="2600" b="1" dirty="0" err="1">
                <a:latin typeface="Courier" pitchFamily="2" charset="0"/>
              </a:rPr>
              <a:t>numpy.logspace</a:t>
            </a:r>
            <a:r>
              <a:rPr lang="en-US" sz="2600" b="1" dirty="0">
                <a:latin typeface="Courier" pitchFamily="2" charset="0"/>
              </a:rPr>
              <a:t>(start, stop, num, endpoint, base, </a:t>
            </a:r>
            <a:r>
              <a:rPr lang="en-US" sz="2600" b="1" dirty="0" err="1">
                <a:latin typeface="Courier" pitchFamily="2" charset="0"/>
              </a:rPr>
              <a:t>dtype</a:t>
            </a:r>
            <a:r>
              <a:rPr lang="en-US" sz="2600" b="1" dirty="0">
                <a:latin typeface="Courier" pitchFamily="2" charset="0"/>
              </a:rPr>
              <a:t>) </a:t>
            </a:r>
          </a:p>
          <a:p>
            <a:pPr algn="just"/>
            <a:endParaRPr lang="en-US" sz="12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4101893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36907</TotalTime>
  <Words>6146</Words>
  <Application>Microsoft Macintosh PowerPoint</Application>
  <PresentationFormat>Widescreen</PresentationFormat>
  <Paragraphs>924</Paragraphs>
  <Slides>72</Slides>
  <Notes>72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72</vt:i4>
      </vt:variant>
    </vt:vector>
  </HeadingPairs>
  <TitlesOfParts>
    <vt:vector size="79" baseType="lpstr">
      <vt:lpstr>Arial</vt:lpstr>
      <vt:lpstr>Calibri</vt:lpstr>
      <vt:lpstr>Calibri Light</vt:lpstr>
      <vt:lpstr>Courier</vt:lpstr>
      <vt:lpstr>Courier New</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Smalley Jr (rsmalley)</dc:creator>
  <cp:lastModifiedBy>Microsoft Office User</cp:lastModifiedBy>
  <cp:revision>166</cp:revision>
  <cp:lastPrinted>2021-09-23T18:13:49Z</cp:lastPrinted>
  <dcterms:created xsi:type="dcterms:W3CDTF">2021-09-14T20:50:11Z</dcterms:created>
  <dcterms:modified xsi:type="dcterms:W3CDTF">2023-12-06T22:41:43Z</dcterms:modified>
</cp:coreProperties>
</file>