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1651" r:id="rId2"/>
    <p:sldId id="257" r:id="rId3"/>
    <p:sldId id="262" r:id="rId4"/>
    <p:sldId id="1701" r:id="rId5"/>
    <p:sldId id="1704" r:id="rId6"/>
    <p:sldId id="1705" r:id="rId7"/>
    <p:sldId id="1706" r:id="rId8"/>
    <p:sldId id="1708" r:id="rId9"/>
    <p:sldId id="1707" r:id="rId10"/>
    <p:sldId id="1709" r:id="rId11"/>
    <p:sldId id="1710" r:id="rId12"/>
    <p:sldId id="1702" r:id="rId13"/>
    <p:sldId id="263" r:id="rId14"/>
    <p:sldId id="1703" r:id="rId15"/>
    <p:sldId id="264" r:id="rId16"/>
    <p:sldId id="258" r:id="rId17"/>
    <p:sldId id="387" r:id="rId18"/>
    <p:sldId id="389" r:id="rId19"/>
    <p:sldId id="1717" r:id="rId20"/>
    <p:sldId id="1498" r:id="rId21"/>
    <p:sldId id="1712" r:id="rId22"/>
    <p:sldId id="1713" r:id="rId23"/>
    <p:sldId id="1714" r:id="rId24"/>
    <p:sldId id="1715" r:id="rId25"/>
    <p:sldId id="171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4FF"/>
    <a:srgbClr val="FF00FF"/>
    <a:srgbClr val="0000FF"/>
    <a:srgbClr val="00B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94"/>
    <p:restoredTop sz="79388"/>
  </p:normalViewPr>
  <p:slideViewPr>
    <p:cSldViewPr snapToGrid="0" snapToObjects="1">
      <p:cViewPr varScale="1">
        <p:scale>
          <a:sx n="100" d="100"/>
          <a:sy n="100" d="100"/>
        </p:scale>
        <p:origin x="7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397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0F00A-622D-644E-B6A8-51AAB72FEE45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A3C2C-FD87-4E4F-958F-2F54FB0F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5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98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techvidvan.com</a:t>
            </a:r>
            <a:r>
              <a:rPr lang="en-US" dirty="0"/>
              <a:t>/tutorials/python-methods-vs-functions/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55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techvidvan.com</a:t>
            </a:r>
            <a:r>
              <a:rPr lang="en-US" dirty="0"/>
              <a:t>/tutorials/python-methods-vs-functions/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60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BE6F11-A803-A04A-803F-E6FC6131FA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29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Have seen before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BE6F11-A803-A04A-803F-E6FC6131FAE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4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www.datacamp.com</a:t>
            </a:r>
            <a:r>
              <a:rPr lang="en-US" dirty="0"/>
              <a:t>/tutorial/python-</a:t>
            </a:r>
            <a:r>
              <a:rPr lang="en-US" dirty="0" err="1"/>
              <a:t>numpy</a:t>
            </a:r>
            <a:r>
              <a:rPr lang="en-US" dirty="0"/>
              <a:t>-tutorial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716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www.datacamp.com</a:t>
            </a:r>
            <a:r>
              <a:rPr lang="en-US" dirty="0"/>
              <a:t>/tutorial/python-</a:t>
            </a:r>
            <a:r>
              <a:rPr lang="en-US" dirty="0" err="1"/>
              <a:t>numpy</a:t>
            </a:r>
            <a:r>
              <a:rPr lang="en-US" dirty="0"/>
              <a:t>-tutorial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999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www.datacamp.com</a:t>
            </a:r>
            <a:r>
              <a:rPr lang="en-US" dirty="0"/>
              <a:t>/tutorial/python-</a:t>
            </a:r>
            <a:r>
              <a:rPr lang="en-US" dirty="0" err="1"/>
              <a:t>numpy</a:t>
            </a:r>
            <a:r>
              <a:rPr lang="en-US" dirty="0"/>
              <a:t>-tutorial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226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www.datacamp.com</a:t>
            </a:r>
            <a:r>
              <a:rPr lang="en-US" dirty="0"/>
              <a:t>/tutorial/python-</a:t>
            </a:r>
            <a:r>
              <a:rPr lang="en-US" dirty="0" err="1"/>
              <a:t>numpy</a:t>
            </a:r>
            <a:r>
              <a:rPr lang="en-US" dirty="0"/>
              <a:t>-tutorial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160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www.datacamp.com</a:t>
            </a:r>
            <a:r>
              <a:rPr lang="en-US" dirty="0"/>
              <a:t>/tutorial/python-</a:t>
            </a:r>
            <a:r>
              <a:rPr lang="en-US" dirty="0" err="1"/>
              <a:t>numpy</a:t>
            </a:r>
            <a:r>
              <a:rPr lang="en-US" dirty="0"/>
              <a:t>-tutorial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10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www.datacamp.com</a:t>
            </a:r>
            <a:r>
              <a:rPr lang="en-US" dirty="0"/>
              <a:t>/tutorial/python-</a:t>
            </a:r>
            <a:r>
              <a:rPr lang="en-US" dirty="0" err="1"/>
              <a:t>numpy</a:t>
            </a:r>
            <a:r>
              <a:rPr lang="en-US" dirty="0"/>
              <a:t>-tutorial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16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BE6F11-A803-A04A-803F-E6FC6131FA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92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BE6F11-A803-A04A-803F-E6FC6131FA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3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BE6F11-A803-A04A-803F-E6FC6131FA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74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techvidvan.com</a:t>
            </a:r>
            <a:r>
              <a:rPr lang="en-US" dirty="0"/>
              <a:t>/tutorials/python-methods-vs-functions/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95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techvidvan.com</a:t>
            </a:r>
            <a:r>
              <a:rPr lang="en-US" dirty="0"/>
              <a:t>/tutorials/python-methods-vs-functions/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50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techvidvan.com</a:t>
            </a:r>
            <a:r>
              <a:rPr lang="en-US" dirty="0"/>
              <a:t>/tutorials/python-methods-vs-functions/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24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techvidvan.com</a:t>
            </a:r>
            <a:r>
              <a:rPr lang="en-US" dirty="0"/>
              <a:t>/tutorials/python-methods-vs-functions/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60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techvidvan.com</a:t>
            </a:r>
            <a:r>
              <a:rPr lang="en-US" dirty="0"/>
              <a:t>/tutorials/python-methods-vs-functions/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98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1E6DA-8AF1-BD42-9ED9-53A3C8DE8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D313A-ABB2-DE47-9E0C-229F37304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2D0D-7953-8D4E-99AE-87010677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F9E07-267D-5E41-923A-9A8E985CB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91858-E778-E646-9AD5-5AF52567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A5F2-AADA-1D45-A8EE-59DC6EB6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EF26A-F9A8-5943-9985-F07E55848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7863C-01D3-A640-A9FF-1A7B2382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D225-D678-414B-ACB0-5C47EBA4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64B2D-FAB2-2642-B2D8-9BE7E5136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0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780CB-D948-2148-A317-4A7A4B42B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B5B00-4E64-4B49-9937-A30ECEA00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6A07C-2520-454B-B13C-C52FC1E30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E560F-A13A-0B4C-A658-F36310349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73996-5A40-3645-B4E1-114F67BB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6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BF867-0299-D242-9D66-7D81EA4E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F326-97FE-8C46-94B5-92F37BD88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CA14D-7434-5145-9F9C-BB66A14E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B642E-C36B-2F4A-9889-6D2D2BD5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50E06-247E-F34C-A211-CE370C9F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7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7FA98-6714-6443-996D-0A9E16706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92ADD-0469-0D4A-B0C5-00FF5D18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5D942-49B3-0949-9291-13A1653AF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DAB10-DC1F-E946-A96B-F2EDB834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5E374-4E71-D04F-B8AD-6EDD3A31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2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5ED13-901B-AE49-8950-1699DD2A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691C3-AA93-5049-A94E-8D2F2A5AF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03C50-7E9D-A249-B491-693D7FBDF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B3D40-E1DB-9249-9A14-92714416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11725-10F3-3746-8894-91DCE7F42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7E6A4-B103-374A-9331-FF965F3F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6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DFEA7-7D24-3045-B586-CD4D378E9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1B523-014D-CC4A-A39E-D391962FB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0974C9-4060-2243-B5B0-266B9A40F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5C8BBD-9645-B54A-A123-9D2CF119D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BC35A-1D46-EA48-B084-0041A7309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00C8C4-ECC0-9D40-95C1-056AF7F93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23415-4AE0-5C4C-AB94-41613917A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A6710A-10ED-A54D-B351-DDE669831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5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1843C-6563-0D4E-AA96-C18B0DED7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45A561-5C60-1449-A32F-51C87FB6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510E39-C27B-414E-B609-943E36A9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5A4910-08B6-7543-9E5D-4782A8ED2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7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0B05A-497E-A846-8267-C1BCB305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96F63F-37C3-764E-91BD-71EF1150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A79EC-4A72-7B41-A77D-8E73F93F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6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66B6E-228C-D648-B863-3F0430C2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5C63-6263-864D-80B5-5B4B905EB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29A45-D5B5-FF44-9E34-CFD874725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DE598-D7D9-BA42-9226-D080EE0D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3B1CC-DA00-F049-948F-5ADEEB90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26731-66E1-1148-8CB9-6C8682E7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7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F09BE-57F0-9C42-8C82-6A5C24C39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E6A123-273E-E14F-9A95-E933BDEBFD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C6C26-1177-EC42-8D2F-9AA985141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B712D-DD9A-2541-B62F-3C881D771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F80A4-B88D-4C46-A4AD-E9FD23DA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E991F-24F2-EE45-B06C-5E0A2DB55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E14AF-8769-D246-A439-472E6963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ADEF3-1635-DD41-83EF-0C0713532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83980-4B3D-4D4D-9EAC-1952C3848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BA7CF-6E9D-3645-ACD1-0617D7293109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067C7-67CA-CB42-82B3-CBB8877D6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8F586-CB82-4240-8E4D-50281510A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1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25		Tue. Nov 28,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98350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2D0191-5D9D-9BF2-AC57-36F3DA746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68314"/>
              </p:ext>
            </p:extLst>
          </p:nvPr>
        </p:nvGraphicFramePr>
        <p:xfrm>
          <a:off x="0" y="1257300"/>
          <a:ext cx="12192000" cy="508000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1457481963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2836093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US" b="1" dirty="0"/>
                        <a:t>METHODS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FUNCTIONS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50508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en-US"/>
                        <a:t>Methods definitions are always present inside a class.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We don’t need a class to define a function.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51337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r>
                        <a:rPr lang="en-US"/>
                        <a:t>Methods are associated with the objects of the class they belong to.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Functions are not associated with any object.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549335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r>
                        <a:rPr lang="en-US"/>
                        <a:t>A method is called ‘on’ an object. We cannot invoke it just by its 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We can invoke a function just by its name.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91261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r>
                        <a:rPr lang="en-US"/>
                        <a:t>Methods can operate on the data of the object they associate with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Functions operate on the data you pass to them as arguments.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93912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en-US"/>
                        <a:t>Methods are dependent on the class they belong to.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Functions are independent entities in a program.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455962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r>
                        <a:rPr lang="en-US"/>
                        <a:t>A method requires to have ‘self’ as its first argument.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Functions do not require any ‘self’ argument. They can have zero or more arguments.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01677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A845F2F9-7D6F-AAA1-0C00-B63521B68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2601"/>
            <a:ext cx="1219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apyrus" panose="020B0602040200020303" pitchFamily="34" charset="77"/>
              </a:rPr>
              <a:t>Difference between Python Methods vs Functions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5A6E913-9182-8395-BB0B-6B9018923171}"/>
              </a:ext>
            </a:extLst>
          </p:cNvPr>
          <p:cNvCxnSpPr>
            <a:cxnSpLocks/>
          </p:cNvCxnSpPr>
          <p:nvPr/>
        </p:nvCxnSpPr>
        <p:spPr>
          <a:xfrm>
            <a:off x="0" y="62103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9D65382-252B-B836-3991-6ED62358FD51}"/>
              </a:ext>
            </a:extLst>
          </p:cNvPr>
          <p:cNvCxnSpPr>
            <a:cxnSpLocks/>
          </p:cNvCxnSpPr>
          <p:nvPr/>
        </p:nvCxnSpPr>
        <p:spPr>
          <a:xfrm>
            <a:off x="0" y="12700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B37D5E-BBCF-3EB3-5FF4-4E9F75D6A228}"/>
              </a:ext>
            </a:extLst>
          </p:cNvPr>
          <p:cNvCxnSpPr>
            <a:cxnSpLocks/>
          </p:cNvCxnSpPr>
          <p:nvPr/>
        </p:nvCxnSpPr>
        <p:spPr>
          <a:xfrm>
            <a:off x="0" y="40386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B043D8-778F-4EC5-5D98-A62C1DFAF885}"/>
              </a:ext>
            </a:extLst>
          </p:cNvPr>
          <p:cNvCxnSpPr>
            <a:cxnSpLocks/>
          </p:cNvCxnSpPr>
          <p:nvPr/>
        </p:nvCxnSpPr>
        <p:spPr>
          <a:xfrm>
            <a:off x="0" y="48768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D412B9E-8415-5F87-75AF-883BAADF83B3}"/>
              </a:ext>
            </a:extLst>
          </p:cNvPr>
          <p:cNvCxnSpPr>
            <a:cxnSpLocks/>
          </p:cNvCxnSpPr>
          <p:nvPr/>
        </p:nvCxnSpPr>
        <p:spPr>
          <a:xfrm>
            <a:off x="0" y="55118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AEFB1FB-D14F-A5ED-7FC8-F16C4FBD8585}"/>
              </a:ext>
            </a:extLst>
          </p:cNvPr>
          <p:cNvCxnSpPr>
            <a:cxnSpLocks/>
          </p:cNvCxnSpPr>
          <p:nvPr/>
        </p:nvCxnSpPr>
        <p:spPr>
          <a:xfrm>
            <a:off x="0" y="18034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3F94B4-71CC-4BB8-E7CF-3F91820CB160}"/>
              </a:ext>
            </a:extLst>
          </p:cNvPr>
          <p:cNvCxnSpPr>
            <a:cxnSpLocks/>
          </p:cNvCxnSpPr>
          <p:nvPr/>
        </p:nvCxnSpPr>
        <p:spPr>
          <a:xfrm>
            <a:off x="0" y="31750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95D0C2-955C-793F-174C-EA1D8CAFD138}"/>
              </a:ext>
            </a:extLst>
          </p:cNvPr>
          <p:cNvCxnSpPr>
            <a:cxnSpLocks/>
          </p:cNvCxnSpPr>
          <p:nvPr/>
        </p:nvCxnSpPr>
        <p:spPr>
          <a:xfrm>
            <a:off x="0" y="23368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6F11DD4-6B63-A00B-5687-2815C6B6D71B}"/>
              </a:ext>
            </a:extLst>
          </p:cNvPr>
          <p:cNvCxnSpPr>
            <a:cxnSpLocks/>
            <a:stCxn id="2" idx="0"/>
          </p:cNvCxnSpPr>
          <p:nvPr/>
        </p:nvCxnSpPr>
        <p:spPr>
          <a:xfrm>
            <a:off x="6096000" y="1257300"/>
            <a:ext cx="0" cy="4940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534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F03DA09-6B9B-4E99-4B7E-4E074047367C}"/>
              </a:ext>
            </a:extLst>
          </p:cNvPr>
          <p:cNvSpPr txBox="1"/>
          <p:nvPr/>
        </p:nvSpPr>
        <p:spPr>
          <a:xfrm>
            <a:off x="12700" y="127338"/>
            <a:ext cx="121920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summary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Methods and Functions are like those two very similar options that appear in your Multiple Choice Questions.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They both appear to be similar when you see them but have key differences in what they actually are.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a nutshell, both methods and functions perform tasks and may return some value. 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But the difference lies in the fact that methods are ‘associated’ with objects, while functions are not.</a:t>
            </a:r>
          </a:p>
        </p:txBody>
      </p:sp>
    </p:spTree>
    <p:extLst>
      <p:ext uri="{BB962C8B-B14F-4D97-AF65-F5344CB8AC3E}">
        <p14:creationId xmlns:p14="http://schemas.microsoft.com/office/powerpoint/2010/main" val="915940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091FAD-19AD-0841-BFB3-2D6BE540F744}"/>
              </a:ext>
            </a:extLst>
          </p:cNvPr>
          <p:cNvSpPr txBox="1"/>
          <p:nvPr/>
        </p:nvSpPr>
        <p:spPr>
          <a:xfrm>
            <a:off x="0" y="1324593"/>
            <a:ext cx="121919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2D2D2D"/>
                </a:solidFill>
                <a:latin typeface="Papyrus" panose="020B0602040200020303" pitchFamily="34" charset="77"/>
              </a:rPr>
              <a:t>Note that </a:t>
            </a:r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</a:rPr>
              <a:t>Class</a:t>
            </a:r>
            <a:r>
              <a:rPr lang="en-US" sz="3200" b="1" dirty="0">
                <a:solidFill>
                  <a:srgbClr val="2D2D2D"/>
                </a:solidFill>
                <a:latin typeface="Papyrus" panose="020B0602040200020303" pitchFamily="34" charset="77"/>
              </a:rPr>
              <a:t> names are commonly started with upper case letters, while methods and functions start with lowercase letters.</a:t>
            </a:r>
            <a:endParaRPr lang="en-US" sz="3200" b="1" dirty="0">
              <a:latin typeface="Papyrus" panose="020B0602040200020303" pitchFamily="34" charset="77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DF433A-3636-D640-8B3F-46F7CBB42E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03971"/>
            <a:ext cx="12154273" cy="241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83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091FAD-19AD-0841-BFB3-2D6BE540F744}"/>
              </a:ext>
            </a:extLst>
          </p:cNvPr>
          <p:cNvSpPr txBox="1"/>
          <p:nvPr/>
        </p:nvSpPr>
        <p:spPr>
          <a:xfrm>
            <a:off x="0" y="396705"/>
            <a:ext cx="1219199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</a:rPr>
              <a:t>Module:</a:t>
            </a:r>
          </a:p>
          <a:p>
            <a:pPr algn="ctr"/>
            <a:endParaRPr lang="en-US" sz="3200" b="1" dirty="0">
              <a:solidFill>
                <a:srgbClr val="FF0000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Python has a way to put definitions in a file and use them in a script or interactive instance in the interpreter.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Such a file is called a </a:t>
            </a:r>
            <a:r>
              <a:rPr lang="en-US" sz="3200" b="1" i="1" dirty="0">
                <a:latin typeface="Papyrus" panose="020B0602040200020303" pitchFamily="34" charset="77"/>
              </a:rPr>
              <a:t>module</a:t>
            </a:r>
            <a:r>
              <a:rPr lang="en-US" sz="3200" b="1" dirty="0">
                <a:latin typeface="Papyrus" panose="020B0602040200020303" pitchFamily="34" charset="77"/>
              </a:rPr>
              <a:t>; definitions from a module can be </a:t>
            </a:r>
            <a:r>
              <a:rPr lang="en-US" sz="3200" b="1" i="1" dirty="0">
                <a:latin typeface="Papyrus" panose="020B0602040200020303" pitchFamily="34" charset="77"/>
              </a:rPr>
              <a:t>imported</a:t>
            </a:r>
            <a:r>
              <a:rPr lang="en-US" sz="3200" b="1" dirty="0">
                <a:latin typeface="Papyrus" panose="020B0602040200020303" pitchFamily="34" charset="77"/>
              </a:rPr>
              <a:t> into other modules.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module may be simply a compilation of several functions in a separate file.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</a:rPr>
              <a:t>A module is a file containing Python definitions and statements.</a:t>
            </a:r>
            <a:endParaRPr lang="en-US" sz="3200" b="1" dirty="0">
              <a:solidFill>
                <a:srgbClr val="2D2D2D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56988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091FAD-19AD-0841-BFB3-2D6BE540F744}"/>
              </a:ext>
            </a:extLst>
          </p:cNvPr>
          <p:cNvSpPr txBox="1"/>
          <p:nvPr/>
        </p:nvSpPr>
        <p:spPr>
          <a:xfrm>
            <a:off x="0" y="1354346"/>
            <a:ext cx="121919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</a:rPr>
              <a:t>Library: - </a:t>
            </a:r>
            <a:r>
              <a:rPr lang="en-US" sz="3200" b="1" dirty="0">
                <a:solidFill>
                  <a:srgbClr val="2D2D2D"/>
                </a:solidFill>
                <a:latin typeface="Papyrus" panose="020B0602040200020303" pitchFamily="34" charset="77"/>
              </a:rPr>
              <a:t>refers to reusable set of modules</a:t>
            </a:r>
          </a:p>
          <a:p>
            <a:pPr algn="ctr"/>
            <a:endParaRPr lang="en-US" sz="3200" b="1" dirty="0">
              <a:solidFill>
                <a:srgbClr val="2D2D2D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</a:rPr>
              <a:t>	Library and Package </a:t>
            </a:r>
            <a:r>
              <a:rPr lang="en-US" sz="3200" b="1" dirty="0">
                <a:solidFill>
                  <a:srgbClr val="2D2D2D"/>
                </a:solidFill>
                <a:latin typeface="Papyrus" panose="020B0602040200020303" pitchFamily="34" charset="77"/>
              </a:rPr>
              <a:t>are essentially used synonymously for Python, but libraries may refer to several packages: e.g. Python’s scientific computing library may refer to </a:t>
            </a:r>
            <a:r>
              <a:rPr lang="en-US" sz="3200" b="1" dirty="0">
                <a:solidFill>
                  <a:srgbClr val="2D2D2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solidFill>
                  <a:srgbClr val="2D2D2D"/>
                </a:solidFill>
                <a:latin typeface="Papyrus" panose="020B0602040200020303" pitchFamily="34" charset="77"/>
              </a:rPr>
              <a:t>, </a:t>
            </a:r>
            <a:r>
              <a:rPr lang="en-US" sz="3200" b="1" dirty="0">
                <a:solidFill>
                  <a:srgbClr val="2D2D2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Matplotlib</a:t>
            </a:r>
            <a:r>
              <a:rPr lang="en-US" sz="3200" b="1" dirty="0">
                <a:solidFill>
                  <a:srgbClr val="2D2D2D"/>
                </a:solidFill>
                <a:latin typeface="Papyrus" panose="020B0602040200020303" pitchFamily="34" charset="77"/>
              </a:rPr>
              <a:t> and </a:t>
            </a:r>
            <a:r>
              <a:rPr lang="en-US" sz="3200" b="1" dirty="0">
                <a:solidFill>
                  <a:srgbClr val="2D2D2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SciPy</a:t>
            </a:r>
          </a:p>
        </p:txBody>
      </p:sp>
    </p:spTree>
    <p:extLst>
      <p:ext uri="{BB962C8B-B14F-4D97-AF65-F5344CB8AC3E}">
        <p14:creationId xmlns:p14="http://schemas.microsoft.com/office/powerpoint/2010/main" val="399487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ython packages: How to create and import them?">
            <a:extLst>
              <a:ext uri="{FF2B5EF4-FFF2-40B4-BE49-F238E27FC236}">
                <a16:creationId xmlns:a16="http://schemas.microsoft.com/office/drawing/2014/main" id="{F9FA1A80-2A45-854B-BF87-5C78866E3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104" y="89387"/>
            <a:ext cx="9113296" cy="676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683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47A771C-E900-C047-BC3A-6468B93E16EE}"/>
              </a:ext>
            </a:extLst>
          </p:cNvPr>
          <p:cNvCxnSpPr/>
          <p:nvPr/>
        </p:nvCxnSpPr>
        <p:spPr bwMode="auto">
          <a:xfrm>
            <a:off x="1474969" y="717327"/>
            <a:ext cx="9242062" cy="0"/>
          </a:xfrm>
          <a:prstGeom prst="line">
            <a:avLst/>
          </a:prstGeom>
          <a:ln w="38100" cmpd="sng">
            <a:gradFill flip="none" rotWithShape="1">
              <a:gsLst>
                <a:gs pos="25000">
                  <a:srgbClr val="1E3169"/>
                </a:gs>
                <a:gs pos="67000">
                  <a:schemeClr val="bg1"/>
                </a:gs>
                <a:gs pos="90000">
                  <a:srgbClr val="1E3169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  <a:effectLst>
            <a:glow rad="50800">
              <a:srgbClr val="2517C1">
                <a:alpha val="1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D8EBBA0-A68F-584D-B3F3-D051E90FD955}"/>
              </a:ext>
            </a:extLst>
          </p:cNvPr>
          <p:cNvSpPr txBox="1"/>
          <p:nvPr/>
        </p:nvSpPr>
        <p:spPr>
          <a:xfrm>
            <a:off x="0" y="25566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Ways to import modules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7E621F-1A44-E841-8EBF-73A1E71114BB}"/>
              </a:ext>
            </a:extLst>
          </p:cNvPr>
          <p:cNvSpPr txBox="1"/>
          <p:nvPr/>
        </p:nvSpPr>
        <p:spPr>
          <a:xfrm>
            <a:off x="-20586" y="1057774"/>
            <a:ext cx="682778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import </a:t>
            </a:r>
            <a:r>
              <a:rPr lang="en-US" sz="32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.  </a:t>
            </a:r>
            <a:endParaRPr lang="en-US" sz="3200" b="1" dirty="0">
              <a:latin typeface="Papyrus" panose="020B0602040200020303" pitchFamily="34" charset="77"/>
            </a:endParaRPr>
          </a:p>
          <a:p>
            <a:endParaRPr lang="en-US" sz="32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2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import </a:t>
            </a:r>
            <a:r>
              <a:rPr lang="en-US" sz="32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 np</a:t>
            </a:r>
          </a:p>
          <a:p>
            <a:endParaRPr lang="en-US" sz="32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2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from </a:t>
            </a:r>
            <a:r>
              <a:rPr lang="en-US" sz="32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 array</a:t>
            </a:r>
          </a:p>
          <a:p>
            <a:endParaRPr lang="en-US" sz="32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2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from </a:t>
            </a:r>
            <a:r>
              <a:rPr lang="en-US" sz="32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29E435-0270-F84D-AF0C-019357CD3D68}"/>
              </a:ext>
            </a:extLst>
          </p:cNvPr>
          <p:cNvSpPr txBox="1"/>
          <p:nvPr/>
        </p:nvSpPr>
        <p:spPr>
          <a:xfrm>
            <a:off x="6900571" y="3111030"/>
            <a:ext cx="529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>
              <a:latin typeface="Papyrus" panose="020B0602040200020303" pitchFamily="34" charset="77"/>
            </a:endParaRPr>
          </a:p>
          <a:p>
            <a:endParaRPr lang="en-US" sz="3200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Papyrus" panose="020B0602040200020303" pitchFamily="34" charset="77"/>
              </a:rPr>
              <a:t>Import only one function, call by name</a:t>
            </a:r>
          </a:p>
          <a:p>
            <a:endParaRPr lang="en-US" sz="3200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Papyrus" panose="020B0602040200020303" pitchFamily="34" charset="77"/>
              </a:rPr>
              <a:t>Import all functions from module, call by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B7F9CE-5F31-9298-FD7A-6C5C88B34789}"/>
              </a:ext>
            </a:extLst>
          </p:cNvPr>
          <p:cNvSpPr txBox="1"/>
          <p:nvPr/>
        </p:nvSpPr>
        <p:spPr>
          <a:xfrm>
            <a:off x="4324350" y="1123434"/>
            <a:ext cx="78676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Standard Import, dot notation to call functions in module </a:t>
            </a:r>
            <a:r>
              <a:rPr lang="en-US" sz="32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 err="1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.</a:t>
            </a:r>
            <a:r>
              <a:rPr lang="en-US" sz="32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XXXX</a:t>
            </a:r>
            <a:endParaRPr lang="en-US" sz="32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7BBAD1-DFC4-75E4-BBA8-54E65240183D}"/>
              </a:ext>
            </a:extLst>
          </p:cNvPr>
          <p:cNvSpPr txBox="1"/>
          <p:nvPr/>
        </p:nvSpPr>
        <p:spPr>
          <a:xfrm>
            <a:off x="5518150" y="2583934"/>
            <a:ext cx="68135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Import w/ alias, dot notation to call functions in module </a:t>
            </a:r>
            <a:r>
              <a:rPr lang="en-US" sz="32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</a:t>
            </a:r>
            <a:r>
              <a:rPr lang="en-US" sz="3200" b="1" dirty="0" err="1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.</a:t>
            </a:r>
            <a:r>
              <a:rPr lang="en-US" sz="32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XXXX</a:t>
            </a:r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89878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79E8122-3FEB-1E46-8602-472372C3EC77}"/>
              </a:ext>
            </a:extLst>
          </p:cNvPr>
          <p:cNvCxnSpPr/>
          <p:nvPr/>
        </p:nvCxnSpPr>
        <p:spPr bwMode="auto">
          <a:xfrm>
            <a:off x="1494628" y="744521"/>
            <a:ext cx="9242062" cy="0"/>
          </a:xfrm>
          <a:prstGeom prst="line">
            <a:avLst/>
          </a:prstGeom>
          <a:ln w="38100" cmpd="sng">
            <a:gradFill flip="none" rotWithShape="1">
              <a:gsLst>
                <a:gs pos="25000">
                  <a:srgbClr val="1E3169"/>
                </a:gs>
                <a:gs pos="67000">
                  <a:schemeClr val="bg1"/>
                </a:gs>
                <a:gs pos="90000">
                  <a:srgbClr val="1E3169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  <a:effectLst>
            <a:glow rad="50800">
              <a:srgbClr val="2517C1">
                <a:alpha val="1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C62591B-6902-9846-A0C6-C85B883B07E4}"/>
              </a:ext>
            </a:extLst>
          </p:cNvPr>
          <p:cNvSpPr txBox="1"/>
          <p:nvPr/>
        </p:nvSpPr>
        <p:spPr>
          <a:xfrm>
            <a:off x="1988119" y="133155"/>
            <a:ext cx="39374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Loading Data Files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91838A-762D-2A4B-8A3E-DE486221B8EA}"/>
              </a:ext>
            </a:extLst>
          </p:cNvPr>
          <p:cNvSpPr/>
          <p:nvPr/>
        </p:nvSpPr>
        <p:spPr>
          <a:xfrm>
            <a:off x="241300" y="744522"/>
            <a:ext cx="11861800" cy="54276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00FF"/>
                </a:solidFill>
              </a:rPr>
              <a:t>numpy.loadtxt</a:t>
            </a:r>
            <a:endParaRPr lang="en-US" sz="2400" b="1" dirty="0">
              <a:solidFill>
                <a:srgbClr val="0000FF"/>
              </a:solidFill>
            </a:endParaRPr>
          </a:p>
          <a:p>
            <a:r>
              <a:rPr lang="en-US" sz="2400" b="1" dirty="0" err="1"/>
              <a:t>numpy.loadtxt</a:t>
            </a:r>
            <a:r>
              <a:rPr lang="en-US" sz="2400" b="1" dirty="0"/>
              <a:t>(</a:t>
            </a:r>
            <a:r>
              <a:rPr lang="en-US" sz="2400" b="1" i="1" dirty="0" err="1"/>
              <a:t>fname</a:t>
            </a:r>
            <a:r>
              <a:rPr lang="en-US" sz="2400" dirty="0"/>
              <a:t>, </a:t>
            </a:r>
            <a:r>
              <a:rPr lang="en-US" sz="2400" i="1" dirty="0"/>
              <a:t>comments='#'</a:t>
            </a:r>
            <a:r>
              <a:rPr lang="en-US" sz="2400" dirty="0"/>
              <a:t>, </a:t>
            </a:r>
            <a:r>
              <a:rPr lang="en-US" sz="2400" i="1" dirty="0"/>
              <a:t>delimiter=None</a:t>
            </a:r>
            <a:r>
              <a:rPr lang="en-US" sz="2400" dirty="0"/>
              <a:t>, </a:t>
            </a:r>
            <a:r>
              <a:rPr lang="en-US" sz="2400" i="1" dirty="0"/>
              <a:t>converters=None</a:t>
            </a:r>
            <a:r>
              <a:rPr lang="en-US" sz="2400" dirty="0"/>
              <a:t>, </a:t>
            </a:r>
            <a:r>
              <a:rPr lang="en-US" sz="2400" i="1" dirty="0" err="1"/>
              <a:t>skiprows</a:t>
            </a:r>
            <a:r>
              <a:rPr lang="en-US" sz="2400" i="1" dirty="0"/>
              <a:t>=0</a:t>
            </a:r>
            <a:r>
              <a:rPr lang="en-US" sz="2400" dirty="0"/>
              <a:t>, </a:t>
            </a:r>
            <a:r>
              <a:rPr lang="en-US" sz="2400" i="1" dirty="0" err="1"/>
              <a:t>usecols</a:t>
            </a:r>
            <a:r>
              <a:rPr lang="en-US" sz="2400" i="1" dirty="0"/>
              <a:t>=None</a:t>
            </a:r>
            <a:r>
              <a:rPr lang="en-US" sz="2400" dirty="0"/>
              <a:t>, </a:t>
            </a:r>
            <a:r>
              <a:rPr lang="en-US" sz="2400" i="1" dirty="0"/>
              <a:t>unpack=False</a:t>
            </a:r>
            <a:r>
              <a:rPr lang="en-US" sz="2400" dirty="0"/>
              <a:t>, </a:t>
            </a:r>
            <a:r>
              <a:rPr lang="en-US" sz="2400" i="1" dirty="0" err="1"/>
              <a:t>ndmin</a:t>
            </a:r>
            <a:r>
              <a:rPr lang="en-US" sz="2400" i="1" dirty="0"/>
              <a:t>=0</a:t>
            </a:r>
            <a:r>
              <a:rPr lang="en-US" sz="2400" dirty="0"/>
              <a:t>, </a:t>
            </a:r>
            <a:r>
              <a:rPr lang="en-US" sz="2400" i="1" dirty="0"/>
              <a:t>encoding='bytes'</a:t>
            </a:r>
            <a:r>
              <a:rPr lang="en-US" sz="2400" dirty="0"/>
              <a:t>, </a:t>
            </a:r>
            <a:r>
              <a:rPr lang="en-US" sz="2400" i="1" dirty="0" err="1"/>
              <a:t>max_rows</a:t>
            </a:r>
            <a:r>
              <a:rPr lang="en-US" sz="2400" i="1" dirty="0"/>
              <a:t>=None</a:t>
            </a:r>
            <a:r>
              <a:rPr lang="en-US" sz="2400" dirty="0"/>
              <a:t>)</a:t>
            </a:r>
          </a:p>
          <a:p>
            <a:r>
              <a:rPr lang="en-US" sz="2400" dirty="0"/>
              <a:t>Load data from a text file.</a:t>
            </a:r>
          </a:p>
          <a:p>
            <a:r>
              <a:rPr lang="en-US" sz="2400" dirty="0"/>
              <a:t>Each row in the text file must have the same number of values.</a:t>
            </a:r>
          </a:p>
          <a:p>
            <a:br>
              <a:rPr lang="en-US" sz="2400" dirty="0"/>
            </a:br>
            <a:r>
              <a:rPr lang="en-US" sz="2400" b="1" dirty="0" err="1">
                <a:solidFill>
                  <a:srgbClr val="0000FF"/>
                </a:solidFill>
              </a:rPr>
              <a:t>numpy.genfromtxt</a:t>
            </a:r>
            <a:endParaRPr lang="en-US" sz="2400" b="1" dirty="0">
              <a:solidFill>
                <a:srgbClr val="0000FF"/>
              </a:solidFill>
            </a:endParaRPr>
          </a:p>
          <a:p>
            <a:r>
              <a:rPr lang="en-US" sz="2400" b="1" dirty="0" err="1"/>
              <a:t>numpy.genfromtxt</a:t>
            </a:r>
            <a:r>
              <a:rPr lang="en-US" sz="2400" b="1" dirty="0"/>
              <a:t>(</a:t>
            </a:r>
            <a:r>
              <a:rPr lang="en-US" sz="2400" b="1" i="1" dirty="0" err="1"/>
              <a:t>fname</a:t>
            </a:r>
            <a:r>
              <a:rPr lang="en-US" sz="2400" dirty="0"/>
              <a:t>, </a:t>
            </a:r>
            <a:r>
              <a:rPr lang="en-US" sz="2400" i="1" dirty="0" err="1"/>
              <a:t>dtype</a:t>
            </a:r>
            <a:r>
              <a:rPr lang="en-US" sz="2400" i="1" dirty="0"/>
              <a:t>=&lt;class 'float'&gt;</a:t>
            </a:r>
            <a:r>
              <a:rPr lang="en-US" sz="2400" dirty="0"/>
              <a:t>, </a:t>
            </a:r>
            <a:r>
              <a:rPr lang="en-US" sz="2400" i="1" dirty="0"/>
              <a:t>comments='#'</a:t>
            </a:r>
            <a:r>
              <a:rPr lang="en-US" sz="2400" dirty="0"/>
              <a:t>, </a:t>
            </a:r>
            <a:r>
              <a:rPr lang="en-US" sz="2400" i="1" dirty="0"/>
              <a:t>delimiter=None</a:t>
            </a:r>
            <a:r>
              <a:rPr lang="en-US" sz="2400" dirty="0"/>
              <a:t>, </a:t>
            </a:r>
            <a:r>
              <a:rPr lang="en-US" sz="2400" i="1" dirty="0" err="1"/>
              <a:t>skip_header</a:t>
            </a:r>
            <a:r>
              <a:rPr lang="en-US" sz="2400" i="1" dirty="0"/>
              <a:t>=0</a:t>
            </a:r>
            <a:r>
              <a:rPr lang="en-US" sz="2400" dirty="0"/>
              <a:t>, </a:t>
            </a:r>
            <a:r>
              <a:rPr lang="en-US" sz="2400" i="1" dirty="0" err="1"/>
              <a:t>skip_footer</a:t>
            </a:r>
            <a:r>
              <a:rPr lang="en-US" sz="2400" i="1" dirty="0"/>
              <a:t>=0</a:t>
            </a:r>
            <a:r>
              <a:rPr lang="en-US" sz="2400" dirty="0"/>
              <a:t>, </a:t>
            </a:r>
            <a:r>
              <a:rPr lang="en-US" sz="2400" i="1" dirty="0"/>
              <a:t>converters=None</a:t>
            </a:r>
            <a:r>
              <a:rPr lang="en-US" sz="2400" dirty="0"/>
              <a:t>, </a:t>
            </a:r>
            <a:r>
              <a:rPr lang="en-US" sz="2400" i="1" dirty="0" err="1"/>
              <a:t>missing_values</a:t>
            </a:r>
            <a:r>
              <a:rPr lang="en-US" sz="2400" i="1" dirty="0"/>
              <a:t>=None</a:t>
            </a:r>
            <a:r>
              <a:rPr lang="en-US" sz="2400" dirty="0"/>
              <a:t>, </a:t>
            </a:r>
            <a:r>
              <a:rPr lang="en-US" sz="2400" i="1" dirty="0" err="1"/>
              <a:t>filling_values</a:t>
            </a:r>
            <a:r>
              <a:rPr lang="en-US" sz="2400" i="1" dirty="0"/>
              <a:t>=None</a:t>
            </a:r>
            <a:r>
              <a:rPr lang="en-US" sz="2400" dirty="0"/>
              <a:t>, </a:t>
            </a:r>
            <a:r>
              <a:rPr lang="en-US" sz="2400" i="1" dirty="0" err="1"/>
              <a:t>usecols</a:t>
            </a:r>
            <a:r>
              <a:rPr lang="en-US" sz="2400" i="1" dirty="0"/>
              <a:t>=None</a:t>
            </a:r>
            <a:r>
              <a:rPr lang="en-US" sz="2400" dirty="0"/>
              <a:t>, </a:t>
            </a:r>
            <a:r>
              <a:rPr lang="en-US" sz="2400" i="1" dirty="0"/>
              <a:t>names=None)</a:t>
            </a:r>
          </a:p>
          <a:p>
            <a:r>
              <a:rPr lang="en-US" sz="2400" dirty="0"/>
              <a:t>Load data from a text file, with missing values handled as specified.</a:t>
            </a:r>
          </a:p>
          <a:p>
            <a:r>
              <a:rPr lang="en-US" sz="2400" dirty="0"/>
              <a:t>Each line past the first </a:t>
            </a:r>
            <a:r>
              <a:rPr lang="en-US" sz="2400" i="1" dirty="0" err="1"/>
              <a:t>skip_header</a:t>
            </a:r>
            <a:r>
              <a:rPr lang="en-US" sz="2400" dirty="0"/>
              <a:t> lines is split at the </a:t>
            </a:r>
            <a:r>
              <a:rPr lang="en-US" sz="2400" i="1" dirty="0"/>
              <a:t>delimiter</a:t>
            </a:r>
            <a:r>
              <a:rPr lang="en-US" sz="2400" dirty="0"/>
              <a:t> character, and characters following the </a:t>
            </a:r>
            <a:r>
              <a:rPr lang="en-US" sz="2400" i="1" dirty="0"/>
              <a:t>comments</a:t>
            </a:r>
            <a:r>
              <a:rPr lang="en-US" sz="2400" dirty="0"/>
              <a:t> character are discarded.</a:t>
            </a:r>
          </a:p>
          <a:p>
            <a:endParaRPr lang="en-US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AFE4893-C05C-AE45-B55B-B38CFC788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457" y="98149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FC053AE-65C6-5C48-AB15-37B252AA0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457" y="121009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3DAAB2-DA24-D949-A3DF-5957AC37FF49}"/>
              </a:ext>
            </a:extLst>
          </p:cNvPr>
          <p:cNvSpPr txBox="1"/>
          <p:nvPr/>
        </p:nvSpPr>
        <p:spPr>
          <a:xfrm>
            <a:off x="1815938" y="5770280"/>
            <a:ext cx="335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import </a:t>
            </a:r>
            <a:r>
              <a:rPr lang="en-US" dirty="0" err="1">
                <a:solidFill>
                  <a:srgbClr val="FF0000"/>
                </a:solidFill>
              </a:rPr>
              <a:t>scipy.io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scipy.io.loadmat</a:t>
            </a:r>
            <a:r>
              <a:rPr lang="en-US" dirty="0">
                <a:solidFill>
                  <a:srgbClr val="FF0000"/>
                </a:solidFill>
              </a:rPr>
              <a:t>( </a:t>
            </a:r>
            <a:r>
              <a:rPr lang="en-US" dirty="0" err="1">
                <a:solidFill>
                  <a:srgbClr val="FF0000"/>
                </a:solidFill>
              </a:rPr>
              <a:t>fname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err="1"/>
              <a:t>scipy.io.savemat</a:t>
            </a:r>
            <a:r>
              <a:rPr lang="en-US" dirty="0"/>
              <a:t>( </a:t>
            </a:r>
            <a:r>
              <a:rPr lang="en-US" dirty="0" err="1"/>
              <a:t>fname</a:t>
            </a:r>
            <a:r>
              <a:rPr lang="en-US" dirty="0"/>
              <a:t>, </a:t>
            </a:r>
            <a:r>
              <a:rPr lang="en-US" dirty="0" err="1"/>
              <a:t>py_dict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54133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79E8122-3FEB-1E46-8602-472372C3EC77}"/>
              </a:ext>
            </a:extLst>
          </p:cNvPr>
          <p:cNvCxnSpPr/>
          <p:nvPr/>
        </p:nvCxnSpPr>
        <p:spPr bwMode="auto">
          <a:xfrm>
            <a:off x="1494628" y="744521"/>
            <a:ext cx="9242062" cy="0"/>
          </a:xfrm>
          <a:prstGeom prst="line">
            <a:avLst/>
          </a:prstGeom>
          <a:ln w="38100" cmpd="sng">
            <a:gradFill flip="none" rotWithShape="1">
              <a:gsLst>
                <a:gs pos="25000">
                  <a:srgbClr val="1E3169"/>
                </a:gs>
                <a:gs pos="67000">
                  <a:schemeClr val="bg1"/>
                </a:gs>
                <a:gs pos="90000">
                  <a:srgbClr val="1E3169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  <a:effectLst>
            <a:glow rad="50800">
              <a:srgbClr val="2517C1">
                <a:alpha val="1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C62591B-6902-9846-A0C6-C85B883B07E4}"/>
              </a:ext>
            </a:extLst>
          </p:cNvPr>
          <p:cNvSpPr txBox="1"/>
          <p:nvPr/>
        </p:nvSpPr>
        <p:spPr>
          <a:xfrm>
            <a:off x="1988120" y="133155"/>
            <a:ext cx="3820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Datetime module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91838A-762D-2A4B-8A3E-DE486221B8EA}"/>
              </a:ext>
            </a:extLst>
          </p:cNvPr>
          <p:cNvSpPr/>
          <p:nvPr/>
        </p:nvSpPr>
        <p:spPr>
          <a:xfrm>
            <a:off x="1817301" y="1038437"/>
            <a:ext cx="825500" cy="533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AFE4893-C05C-AE45-B55B-B38CFC788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457" y="98149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FC053AE-65C6-5C48-AB15-37B252AA0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457" y="121009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D7F0D-FF3C-5E4D-A66C-F8C97DE14E99}"/>
              </a:ext>
            </a:extLst>
          </p:cNvPr>
          <p:cNvSpPr txBox="1"/>
          <p:nvPr/>
        </p:nvSpPr>
        <p:spPr>
          <a:xfrm>
            <a:off x="1988119" y="962812"/>
            <a:ext cx="649639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from datetime import datetime, </a:t>
            </a:r>
            <a:r>
              <a:rPr lang="en-US" sz="2800" b="1" dirty="0" err="1">
                <a:solidFill>
                  <a:srgbClr val="0000FF"/>
                </a:solidFill>
              </a:rPr>
              <a:t>timedelta</a:t>
            </a:r>
            <a:endParaRPr lang="en-US" sz="2800" b="1" dirty="0">
              <a:solidFill>
                <a:srgbClr val="0000FF"/>
              </a:solidFill>
            </a:endParaRPr>
          </a:p>
          <a:p>
            <a:endParaRPr lang="en-US" sz="2800" b="1" dirty="0"/>
          </a:p>
          <a:p>
            <a:r>
              <a:rPr lang="en-US" sz="2800" b="1" dirty="0"/>
              <a:t>t1 = datetime( 2019, 1, 3, 0, 0,  0)</a:t>
            </a:r>
          </a:p>
          <a:p>
            <a:r>
              <a:rPr lang="en-US" sz="2800" b="1" dirty="0"/>
              <a:t>t2 = datetime( 2019, 2, 3, 0, 0,0)</a:t>
            </a:r>
          </a:p>
          <a:p>
            <a:r>
              <a:rPr lang="en-US" sz="2800" b="1" dirty="0"/>
              <a:t>t3 = datetime( 2019, 1, 4, 6, 0, 0)</a:t>
            </a:r>
          </a:p>
          <a:p>
            <a:r>
              <a:rPr lang="en-US" sz="2800" b="1" dirty="0"/>
              <a:t>&gt;&gt;&gt;print( t3-t1)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1 day, 6:00:00</a:t>
            </a:r>
          </a:p>
          <a:p>
            <a:r>
              <a:rPr lang="en-US" sz="2800" b="1" dirty="0"/>
              <a:t>&gt;&gt;&gt;print( t2-t1)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31 days, 0:00:00</a:t>
            </a:r>
            <a:endParaRPr lang="en-US" sz="28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A781FE-7283-1849-95B5-76AD60D28D11}"/>
              </a:ext>
            </a:extLst>
          </p:cNvPr>
          <p:cNvSpPr/>
          <p:nvPr/>
        </p:nvSpPr>
        <p:spPr>
          <a:xfrm>
            <a:off x="2024539" y="4933132"/>
            <a:ext cx="80906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&gt;&gt;&gt;(t2-t1).days, (t3-t1).seconds, (t3-t1).seconds/3600</a:t>
            </a:r>
          </a:p>
          <a:p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31, 	21600, 6.0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723EFB-F893-D2E2-BEC1-21E9CDAE6785}"/>
              </a:ext>
            </a:extLst>
          </p:cNvPr>
          <p:cNvSpPr txBox="1"/>
          <p:nvPr/>
        </p:nvSpPr>
        <p:spPr>
          <a:xfrm>
            <a:off x="2076783" y="5823935"/>
            <a:ext cx="8756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https://</a:t>
            </a:r>
            <a:r>
              <a:rPr lang="en-US" b="1" dirty="0" err="1">
                <a:solidFill>
                  <a:srgbClr val="0000FF"/>
                </a:solidFill>
              </a:rPr>
              <a:t>www.geeksforgeeks.org</a:t>
            </a:r>
            <a:r>
              <a:rPr lang="en-US" b="1" dirty="0">
                <a:solidFill>
                  <a:srgbClr val="0000FF"/>
                </a:solidFill>
              </a:rPr>
              <a:t>/python-datetime-module/</a:t>
            </a:r>
          </a:p>
        </p:txBody>
      </p:sp>
    </p:spTree>
    <p:extLst>
      <p:ext uri="{BB962C8B-B14F-4D97-AF65-F5344CB8AC3E}">
        <p14:creationId xmlns:p14="http://schemas.microsoft.com/office/powerpoint/2010/main" val="267961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F38200-4DB9-5242-8DE4-AF418EAA0FE9}"/>
              </a:ext>
            </a:extLst>
          </p:cNvPr>
          <p:cNvSpPr txBox="1"/>
          <p:nvPr/>
        </p:nvSpPr>
        <p:spPr>
          <a:xfrm>
            <a:off x="1" y="162050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C09A4-7C32-11D5-8301-478E378084E7}"/>
              </a:ext>
            </a:extLst>
          </p:cNvPr>
          <p:cNvSpPr txBox="1"/>
          <p:nvPr/>
        </p:nvSpPr>
        <p:spPr>
          <a:xfrm>
            <a:off x="0" y="1743272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latin typeface="Papyrus" panose="020B0602040200020303" pitchFamily="34" charset="77"/>
              </a:rPr>
              <a:t>numpy</a:t>
            </a:r>
            <a:r>
              <a:rPr lang="en-US" sz="3200" dirty="0">
                <a:latin typeface="Papyrus" panose="020B0602040200020303" pitchFamily="34" charset="77"/>
              </a:rPr>
              <a:t> array (method) attributes</a:t>
            </a:r>
          </a:p>
        </p:txBody>
      </p:sp>
    </p:spTree>
    <p:extLst>
      <p:ext uri="{BB962C8B-B14F-4D97-AF65-F5344CB8AC3E}">
        <p14:creationId xmlns:p14="http://schemas.microsoft.com/office/powerpoint/2010/main" val="386955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47A771C-E900-C047-BC3A-6468B93E16EE}"/>
              </a:ext>
            </a:extLst>
          </p:cNvPr>
          <p:cNvCxnSpPr/>
          <p:nvPr/>
        </p:nvCxnSpPr>
        <p:spPr bwMode="auto">
          <a:xfrm>
            <a:off x="1474969" y="717327"/>
            <a:ext cx="9242062" cy="0"/>
          </a:xfrm>
          <a:prstGeom prst="line">
            <a:avLst/>
          </a:prstGeom>
          <a:ln w="38100" cmpd="sng">
            <a:gradFill flip="none" rotWithShape="1">
              <a:gsLst>
                <a:gs pos="25000">
                  <a:srgbClr val="1E3169"/>
                </a:gs>
                <a:gs pos="67000">
                  <a:schemeClr val="bg1"/>
                </a:gs>
                <a:gs pos="90000">
                  <a:srgbClr val="1E3169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  <a:effectLst>
            <a:glow rad="50800">
              <a:srgbClr val="2517C1">
                <a:alpha val="1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D8EBBA0-A68F-584D-B3F3-D051E90FD955}"/>
              </a:ext>
            </a:extLst>
          </p:cNvPr>
          <p:cNvSpPr txBox="1"/>
          <p:nvPr/>
        </p:nvSpPr>
        <p:spPr>
          <a:xfrm>
            <a:off x="2632076" y="255663"/>
            <a:ext cx="5296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Python Modules for Scientific Computing</a:t>
            </a:r>
          </a:p>
        </p:txBody>
      </p:sp>
      <p:pic>
        <p:nvPicPr>
          <p:cNvPr id="3" name="Picture 2" descr="The Ultimate Guide to the NumPy Package for Scientific Computing in Python">
            <a:extLst>
              <a:ext uri="{FF2B5EF4-FFF2-40B4-BE49-F238E27FC236}">
                <a16:creationId xmlns:a16="http://schemas.microsoft.com/office/drawing/2014/main" id="{D2DC2010-7323-6F44-A673-39BCC6403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852" y="2058653"/>
            <a:ext cx="45339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SciPy and NumPy - Full Stack Python">
            <a:extLst>
              <a:ext uri="{FF2B5EF4-FFF2-40B4-BE49-F238E27FC236}">
                <a16:creationId xmlns:a16="http://schemas.microsoft.com/office/drawing/2014/main" id="{A7D69D46-B0D9-C447-AFBF-3927FDB61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642" y="4094133"/>
            <a:ext cx="3792220" cy="150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Learn Python Series (#10) - Matplotlib Part 1 — Steemit">
            <a:extLst>
              <a:ext uri="{FF2B5EF4-FFF2-40B4-BE49-F238E27FC236}">
                <a16:creationId xmlns:a16="http://schemas.microsoft.com/office/drawing/2014/main" id="{6DF4BA8F-A215-CE45-994E-B260C0289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928" y="1062886"/>
            <a:ext cx="3792220" cy="141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563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5049FC-8785-86B6-5206-AEC93C0C378F}"/>
              </a:ext>
            </a:extLst>
          </p:cNvPr>
          <p:cNvSpPr txBox="1"/>
          <p:nvPr/>
        </p:nvSpPr>
        <p:spPr>
          <a:xfrm>
            <a:off x="0" y="62984"/>
            <a:ext cx="121920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Let's look at arrays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Arrays hold &amp; represent any regular data in a structured way.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345680-3DE7-28A0-76D7-72B7344BC214}"/>
              </a:ext>
            </a:extLst>
          </p:cNvPr>
          <p:cNvSpPr txBox="1"/>
          <p:nvPr/>
        </p:nvSpPr>
        <p:spPr>
          <a:xfrm>
            <a:off x="0" y="647700"/>
            <a:ext cx="12192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np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Define a 1D array 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my_array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([1, 2, 3, 4],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=np.int64)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Define a 2D array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my_2d_array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([[1, 2, 3, 4],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[5, 6, 7, 8]],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=np.int64)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Define a 3D array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my_3d_array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([[[1, 2, 3, 4],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[5, 6, 7, 8]],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[[1, 2, 3, 4],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[9, 10, 11, 12]]],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=np.int64)</a:t>
            </a:r>
          </a:p>
        </p:txBody>
      </p:sp>
    </p:spTree>
    <p:extLst>
      <p:ext uri="{BB962C8B-B14F-4D97-AF65-F5344CB8AC3E}">
        <p14:creationId xmlns:p14="http://schemas.microsoft.com/office/powerpoint/2010/main" val="886734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F38200-4DB9-5242-8DE4-AF418EAA0FE9}"/>
              </a:ext>
            </a:extLst>
          </p:cNvPr>
          <p:cNvSpPr txBox="1"/>
          <p:nvPr/>
        </p:nvSpPr>
        <p:spPr>
          <a:xfrm>
            <a:off x="1" y="162050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7C7315-FF51-1E16-AF2E-1158856AE7B9}"/>
              </a:ext>
            </a:extLst>
          </p:cNvPr>
          <p:cNvSpPr txBox="1"/>
          <p:nvPr/>
        </p:nvSpPr>
        <p:spPr>
          <a:xfrm>
            <a:off x="0" y="406043"/>
            <a:ext cx="12192000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On a structural level, an array is basically nothing but pointers.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It’s a combination of a memory address, a data type, a shape, and strides: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The data pointer indicates the memory address of the first byte in the array.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The data type or </a:t>
            </a:r>
            <a:r>
              <a:rPr lang="en-US" sz="3200" b="1" dirty="0" err="1">
                <a:latin typeface="Papyrus" panose="020B0602040200020303" pitchFamily="34" charset="77"/>
              </a:rPr>
              <a:t>dtype</a:t>
            </a:r>
            <a:r>
              <a:rPr lang="en-US" sz="3200" b="1" dirty="0">
                <a:latin typeface="Papyrus" panose="020B0602040200020303" pitchFamily="34" charset="77"/>
              </a:rPr>
              <a:t> pointer describes the kind of elements that are contained within the array.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The shape indicates the shape of the array.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680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F38200-4DB9-5242-8DE4-AF418EAA0FE9}"/>
              </a:ext>
            </a:extLst>
          </p:cNvPr>
          <p:cNvSpPr txBox="1"/>
          <p:nvPr/>
        </p:nvSpPr>
        <p:spPr>
          <a:xfrm>
            <a:off x="1" y="162050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9A57C2-D41F-B034-EF9E-3F8E2AD880B6}"/>
              </a:ext>
            </a:extLst>
          </p:cNvPr>
          <p:cNvSpPr txBox="1"/>
          <p:nvPr/>
        </p:nvSpPr>
        <p:spPr>
          <a:xfrm>
            <a:off x="101600" y="978238"/>
            <a:ext cx="120904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The strides are the number of bytes that should be skipped in memory to go to the next element.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If your strides are (10,1), you need to proceed one byte to get to the next column and 10 bytes to locate the next row.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addition to the data, an array therefore contains information about the raw data, how to locate an element, and how to interpret an element.</a:t>
            </a:r>
          </a:p>
        </p:txBody>
      </p:sp>
    </p:spTree>
    <p:extLst>
      <p:ext uri="{BB962C8B-B14F-4D97-AF65-F5344CB8AC3E}">
        <p14:creationId xmlns:p14="http://schemas.microsoft.com/office/powerpoint/2010/main" val="1607466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F38200-4DB9-5242-8DE4-AF418EAA0FE9}"/>
              </a:ext>
            </a:extLst>
          </p:cNvPr>
          <p:cNvSpPr txBox="1"/>
          <p:nvPr/>
        </p:nvSpPr>
        <p:spPr>
          <a:xfrm>
            <a:off x="1" y="162050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8A54F-33E4-F037-0C30-DB2EB2765B08}"/>
              </a:ext>
            </a:extLst>
          </p:cNvPr>
          <p:cNvSpPr txBox="1"/>
          <p:nvPr/>
        </p:nvSpPr>
        <p:spPr>
          <a:xfrm>
            <a:off x="177420" y="306029"/>
            <a:ext cx="12192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Print the 1D array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print("Printing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my_array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my_array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Print the 2D array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print("Printing my_2d_array:")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print(my_2d_array)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Print the 3D array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print("Printing my_3d_array:")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print(my_3d_array)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28B839-41A9-1804-FDE0-F74B782D6119}"/>
              </a:ext>
            </a:extLst>
          </p:cNvPr>
          <p:cNvSpPr txBox="1"/>
          <p:nvPr/>
        </p:nvSpPr>
        <p:spPr>
          <a:xfrm>
            <a:off x="7272267" y="736114"/>
            <a:ext cx="61595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Printing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my_array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 2 3 4]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Printing my_2d_array: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[[1 2 3 4]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[5 6 7 8]]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Printing my_3d_array: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[[[ 1  2  3  4]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[ 5  6  7  8]]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[[ 1  2  3  4]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[ 9 10 11 12]]]</a:t>
            </a:r>
            <a:endParaRPr lang="en-US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46A7CF-2F23-17E3-AE48-D6D4975BE659}"/>
              </a:ext>
            </a:extLst>
          </p:cNvPr>
          <p:cNvSpPr txBox="1"/>
          <p:nvPr/>
        </p:nvSpPr>
        <p:spPr>
          <a:xfrm>
            <a:off x="6073254" y="13225"/>
            <a:ext cx="6118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Look at the arrays</a:t>
            </a:r>
          </a:p>
        </p:txBody>
      </p:sp>
    </p:spTree>
    <p:extLst>
      <p:ext uri="{BB962C8B-B14F-4D97-AF65-F5344CB8AC3E}">
        <p14:creationId xmlns:p14="http://schemas.microsoft.com/office/powerpoint/2010/main" val="3081256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F38200-4DB9-5242-8DE4-AF418EAA0FE9}"/>
              </a:ext>
            </a:extLst>
          </p:cNvPr>
          <p:cNvSpPr txBox="1"/>
          <p:nvPr/>
        </p:nvSpPr>
        <p:spPr>
          <a:xfrm>
            <a:off x="1" y="162050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181A71-E195-0F3A-E5E5-17EBA23FDF1B}"/>
              </a:ext>
            </a:extLst>
          </p:cNvPr>
          <p:cNvSpPr txBox="1"/>
          <p:nvPr/>
        </p:nvSpPr>
        <p:spPr>
          <a:xfrm>
            <a:off x="0" y="17840"/>
            <a:ext cx="12192000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Now we try some of the (method) attributes</a:t>
            </a:r>
          </a:p>
          <a:p>
            <a:pPr algn="ctr"/>
            <a:endParaRPr lang="en-US" b="1" dirty="0"/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Print out memory address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print(my_2d_array.data)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Print out the shape of `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my_array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print(my_2d_array.shape)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Print out the data type of `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my_array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print(my_2d_array.dtype)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Print out the stride of `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my_array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print(my_2d_array.strides)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F81FCA-49B9-1DAC-2AE6-4B727573D16B}"/>
              </a:ext>
            </a:extLst>
          </p:cNvPr>
          <p:cNvSpPr txBox="1"/>
          <p:nvPr/>
        </p:nvSpPr>
        <p:spPr>
          <a:xfrm>
            <a:off x="6311900" y="4757797"/>
            <a:ext cx="58674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&lt;memory at 0x12e4a32b0&gt;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(2, 4)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int64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(32, 8)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90BE2F-A95C-A9C0-8E56-2360D899207D}"/>
              </a:ext>
            </a:extLst>
          </p:cNvPr>
          <p:cNvSpPr txBox="1"/>
          <p:nvPr/>
        </p:nvSpPr>
        <p:spPr>
          <a:xfrm>
            <a:off x="3384550" y="5225534"/>
            <a:ext cx="28511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Producing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8263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A355EC-D43D-C6D6-F1A4-C1B83C38C3CB}"/>
              </a:ext>
            </a:extLst>
          </p:cNvPr>
          <p:cNvSpPr txBox="1"/>
          <p:nvPr/>
        </p:nvSpPr>
        <p:spPr>
          <a:xfrm>
            <a:off x="0" y="180340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Go through '</a:t>
            </a:r>
            <a:r>
              <a:rPr lang="en-US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numpy_examples.py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2831655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091FAD-19AD-0841-BFB3-2D6BE540F744}"/>
              </a:ext>
            </a:extLst>
          </p:cNvPr>
          <p:cNvSpPr txBox="1"/>
          <p:nvPr/>
        </p:nvSpPr>
        <p:spPr>
          <a:xfrm>
            <a:off x="0" y="206834"/>
            <a:ext cx="121919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</a:rPr>
              <a:t>Function:</a:t>
            </a:r>
            <a:endParaRPr lang="en-US" sz="3200" b="1" dirty="0">
              <a:solidFill>
                <a:srgbClr val="2D2D2D"/>
              </a:solidFill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solidFill>
                <a:srgbClr val="2D2D2D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Python lets us define and use our own functions which we can use anywhere in our program. 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One such example is the 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add() </a:t>
            </a:r>
            <a:r>
              <a:rPr lang="en-US" sz="3200" b="1" dirty="0">
                <a:latin typeface="Papyrus" panose="020B0602040200020303" pitchFamily="34" charset="77"/>
              </a:rPr>
              <a:t>function .</a:t>
            </a:r>
            <a:endParaRPr lang="en-US" sz="3200" b="1" dirty="0">
              <a:solidFill>
                <a:srgbClr val="2D2D2D"/>
              </a:solidFill>
              <a:latin typeface="Papyrus" panose="020B0602040200020303" pitchFamily="34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3C2CFC-20DF-9B4F-9A8F-79566B4D84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497" y="4165600"/>
            <a:ext cx="12230497" cy="165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13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091FAD-19AD-0841-BFB3-2D6BE540F744}"/>
              </a:ext>
            </a:extLst>
          </p:cNvPr>
          <p:cNvSpPr txBox="1"/>
          <p:nvPr/>
        </p:nvSpPr>
        <p:spPr>
          <a:xfrm>
            <a:off x="0" y="1880178"/>
            <a:ext cx="121919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</a:rPr>
              <a:t>Method:</a:t>
            </a:r>
          </a:p>
          <a:p>
            <a:pPr algn="ctr" fontAlgn="base"/>
            <a:endParaRPr lang="en-US" sz="3200" b="1" dirty="0">
              <a:solidFill>
                <a:srgbClr val="FF0000"/>
              </a:solidFill>
              <a:latin typeface="Papyrus" panose="020B0602040200020303" pitchFamily="34" charset="77"/>
            </a:endParaRPr>
          </a:p>
          <a:p>
            <a:pPr algn="ctr" fontAlgn="base"/>
            <a:r>
              <a:rPr lang="en-US" sz="3200" b="1" dirty="0">
                <a:latin typeface="Papyrus" panose="020B0602040200020303" pitchFamily="34" charset="77"/>
              </a:rPr>
              <a:t>A method is a piece of code that is associated with an object (e.g. Python Class) and operates upon the data of that object.</a:t>
            </a:r>
          </a:p>
          <a:p>
            <a:pPr algn="ctr" fontAlgn="base"/>
            <a:endParaRPr lang="en-US" sz="3200" b="1" dirty="0">
              <a:latin typeface="Papyrus" panose="020B0602040200020303" pitchFamily="34" charset="77"/>
            </a:endParaRPr>
          </a:p>
          <a:p>
            <a:pPr algn="ctr" fontAlgn="base"/>
            <a:r>
              <a:rPr lang="en-US" sz="3200" b="1" dirty="0">
                <a:latin typeface="Papyrus" panose="020B0602040200020303" pitchFamily="34" charset="77"/>
              </a:rPr>
              <a:t>In most respects, a method is identical to a function.</a:t>
            </a:r>
          </a:p>
        </p:txBody>
      </p:sp>
    </p:spTree>
    <p:extLst>
      <p:ext uri="{BB962C8B-B14F-4D97-AF65-F5344CB8AC3E}">
        <p14:creationId xmlns:p14="http://schemas.microsoft.com/office/powerpoint/2010/main" val="64759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D7F2C99-B58D-0B23-E99B-2FB452721B83}"/>
              </a:ext>
            </a:extLst>
          </p:cNvPr>
          <p:cNvSpPr txBox="1"/>
          <p:nvPr/>
        </p:nvSpPr>
        <p:spPr>
          <a:xfrm>
            <a:off x="-12700" y="83235"/>
            <a:ext cx="121920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effectLst/>
                <a:latin typeface="Papyrus" panose="020B0602040200020303" pitchFamily="34" charset="77"/>
              </a:rPr>
              <a:t>Python Methods vs Functions – What really differentiates them?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Both have one sole purpose in life, to perform some operation.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And both can return some value.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4175F2-586E-9D4D-719C-34917D213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06601"/>
            <a:ext cx="8712200" cy="4562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F594E5-CED2-90FC-781A-AD4D41B3C773}"/>
              </a:ext>
            </a:extLst>
          </p:cNvPr>
          <p:cNvSpPr txBox="1"/>
          <p:nvPr/>
        </p:nvSpPr>
        <p:spPr>
          <a:xfrm>
            <a:off x="298450" y="2698234"/>
            <a:ext cx="273685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While they are effectively the same, they are not exactly the same.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712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740500-092A-8C74-5FC0-50764211DA97}"/>
              </a:ext>
            </a:extLst>
          </p:cNvPr>
          <p:cNvSpPr txBox="1"/>
          <p:nvPr/>
        </p:nvSpPr>
        <p:spPr>
          <a:xfrm>
            <a:off x="0" y="129739"/>
            <a:ext cx="12192000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effectLst/>
                <a:latin typeface="Papyrus" panose="020B0602040200020303" pitchFamily="34" charset="77"/>
              </a:rPr>
              <a:t>Python Functions</a:t>
            </a:r>
          </a:p>
          <a:p>
            <a:pPr algn="ctr"/>
            <a:endParaRPr lang="en-US" b="1" dirty="0">
              <a:effectLst/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function is a series of steps executed as a single unit and “encapsulated” under a single name.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It is a group of statements capable of performing some tasks.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function in a program can take arguments (that is, the data to operate on) and can optionally return some data after performing the intended task.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Creating a function is basically giving your computer well-defined instructions to perform a task.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You create a function using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myfunctionname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followed by indented code, end it by ending the indent.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1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E6A044-8A48-2593-CA44-3C2F4499FC5C}"/>
              </a:ext>
            </a:extLst>
          </p:cNvPr>
          <p:cNvSpPr txBox="1"/>
          <p:nvPr/>
        </p:nvSpPr>
        <p:spPr>
          <a:xfrm>
            <a:off x="0" y="1061641"/>
            <a:ext cx="12192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effectLst/>
                <a:latin typeface="Papyrus" panose="020B0602040200020303" pitchFamily="34" charset="77"/>
              </a:rPr>
              <a:t>Python Methods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Objects in object-oriented programming have attributes, i.e. data values within them. 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But how do we access these attribute values? 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access them through methods.</a:t>
            </a:r>
          </a:p>
        </p:txBody>
      </p:sp>
    </p:spTree>
    <p:extLst>
      <p:ext uri="{BB962C8B-B14F-4D97-AF65-F5344CB8AC3E}">
        <p14:creationId xmlns:p14="http://schemas.microsoft.com/office/powerpoint/2010/main" val="215354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E6A044-8A48-2593-CA44-3C2F4499FC5C}"/>
              </a:ext>
            </a:extLst>
          </p:cNvPr>
          <p:cNvSpPr txBox="1"/>
          <p:nvPr/>
        </p:nvSpPr>
        <p:spPr>
          <a:xfrm>
            <a:off x="0" y="299641"/>
            <a:ext cx="121920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Methods represent the behavior of an Object.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method is a piece of code that is associated with an object and operates upon the data of that object.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most respects, </a:t>
            </a:r>
            <a:r>
              <a:rPr lang="en-US" sz="3200" b="1" u="sng" dirty="0">
                <a:latin typeface="Papyrus" panose="020B0602040200020303" pitchFamily="34" charset="77"/>
              </a:rPr>
              <a:t>a method is identical to a function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u="sng" dirty="0">
                <a:latin typeface="Papyrus" panose="020B0602040200020303" pitchFamily="34" charset="77"/>
              </a:rPr>
              <a:t>Except for two major differen</a:t>
            </a:r>
            <a:r>
              <a:rPr lang="en-US" sz="3200" b="1" dirty="0">
                <a:latin typeface="Papyrus" panose="020B0602040200020303" pitchFamily="34" charset="77"/>
              </a:rPr>
              <a:t>ces: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It is associated with an object and we call it ‘on’ that object.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It operates on the data which is contained within the class.</a:t>
            </a:r>
            <a:br>
              <a:rPr lang="en-US" sz="3200" b="1" dirty="0">
                <a:latin typeface="Papyrus" panose="020B0602040200020303" pitchFamily="34" charset="77"/>
              </a:rPr>
            </a:br>
            <a:r>
              <a:rPr lang="en-US" sz="3200" b="1" dirty="0">
                <a:latin typeface="Papyrus" panose="020B0602040200020303" pitchFamily="34" charset="77"/>
              </a:rPr>
              <a:t>(Recall that class is a template and object is an instance of a class)</a:t>
            </a:r>
          </a:p>
        </p:txBody>
      </p:sp>
    </p:spTree>
    <p:extLst>
      <p:ext uri="{BB962C8B-B14F-4D97-AF65-F5344CB8AC3E}">
        <p14:creationId xmlns:p14="http://schemas.microsoft.com/office/powerpoint/2010/main" val="749941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2693FB-5DA7-941E-2EAC-1D6EC54E7F96}"/>
              </a:ext>
            </a:extLst>
          </p:cNvPr>
          <p:cNvSpPr txBox="1"/>
          <p:nvPr/>
        </p:nvSpPr>
        <p:spPr>
          <a:xfrm>
            <a:off x="0" y="711538"/>
            <a:ext cx="12192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Since a method is associated with an object, defining and creating a method is little different from defining functions: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We always define a method inside a class.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A method definition always includes ‘self’ as its first parameter.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And lastly, we call a method on an object using the dot operator.</a:t>
            </a:r>
          </a:p>
        </p:txBody>
      </p:sp>
    </p:spTree>
    <p:extLst>
      <p:ext uri="{BB962C8B-B14F-4D97-AF65-F5344CB8AC3E}">
        <p14:creationId xmlns:p14="http://schemas.microsoft.com/office/powerpoint/2010/main" val="44549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36904</TotalTime>
  <Words>1920</Words>
  <Application>Microsoft Macintosh PowerPoint</Application>
  <PresentationFormat>Widescreen</PresentationFormat>
  <Paragraphs>266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Papyrus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Smalley Jr (rsmalley)</dc:creator>
  <cp:lastModifiedBy>Microsoft Office User</cp:lastModifiedBy>
  <cp:revision>166</cp:revision>
  <cp:lastPrinted>2021-09-23T18:13:49Z</cp:lastPrinted>
  <dcterms:created xsi:type="dcterms:W3CDTF">2021-09-14T20:50:11Z</dcterms:created>
  <dcterms:modified xsi:type="dcterms:W3CDTF">2023-11-30T14:16:34Z</dcterms:modified>
</cp:coreProperties>
</file>