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1651" r:id="rId2"/>
    <p:sldId id="1662" r:id="rId3"/>
    <p:sldId id="1671" r:id="rId4"/>
    <p:sldId id="1673" r:id="rId5"/>
    <p:sldId id="1672" r:id="rId6"/>
    <p:sldId id="1674" r:id="rId7"/>
    <p:sldId id="1663" r:id="rId8"/>
    <p:sldId id="1664" r:id="rId9"/>
    <p:sldId id="1665" r:id="rId10"/>
    <p:sldId id="1666" r:id="rId11"/>
    <p:sldId id="1675" r:id="rId12"/>
    <p:sldId id="1679" r:id="rId13"/>
    <p:sldId id="1676" r:id="rId14"/>
    <p:sldId id="1677" r:id="rId15"/>
    <p:sldId id="1678" r:id="rId16"/>
    <p:sldId id="1681" r:id="rId17"/>
    <p:sldId id="1683" r:id="rId18"/>
    <p:sldId id="1682" r:id="rId19"/>
    <p:sldId id="168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4FF"/>
    <a:srgbClr val="FF00FF"/>
    <a:srgbClr val="0000FF"/>
    <a:srgbClr val="00B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409"/>
    <p:restoredTop sz="79408"/>
  </p:normalViewPr>
  <p:slideViewPr>
    <p:cSldViewPr snapToGrid="0" snapToObjects="1">
      <p:cViewPr>
        <p:scale>
          <a:sx n="100" d="100"/>
          <a:sy n="100" d="100"/>
        </p:scale>
        <p:origin x="40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397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0F00A-622D-644E-B6A8-51AAB72FEE45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A3C2C-FD87-4E4F-958F-2F54FB0F1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5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E3C14F-AC50-4122-BD94-6B703BDD0B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398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velocity and displacement seismograms here look different.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A3C2C-FD87-4E4F-958F-2F54FB0F14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5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they look very similar – since "sinusoidal" the derivative or integral just changes from sine to cosine and changes amplitudes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A3C2C-FD87-4E4F-958F-2F54FB0F14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03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Trim so only processing what you need – keeps noise outside window of interest from interfering with analysis</a:t>
            </a:r>
          </a:p>
          <a:p>
            <a:r>
              <a:rPr lang="en-US" dirty="0"/>
              <a:t>Maybe detrend before removing instrument response, remove response does some cleanup stuff</a:t>
            </a:r>
          </a:p>
          <a:p>
            <a:r>
              <a:rPr lang="en-US" dirty="0"/>
              <a:t>Remove the instrument response (if you need to) before rotating as the individual horizontal seismometers may be different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A3C2C-FD87-4E4F-958F-2F54FB0F14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6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1E6DA-8AF1-BD42-9ED9-53A3C8DE8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D313A-ABB2-DE47-9E0C-229F37304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82D0D-7953-8D4E-99AE-87010677D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A7CF-6E9D-3645-ACD1-0617D729310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F9E07-267D-5E41-923A-9A8E985CB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91858-E778-E646-9AD5-5AF52567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32C7-9F05-4041-BBAD-0B8A1FA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A5F2-AADA-1D45-A8EE-59DC6EB6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EF26A-F9A8-5943-9985-F07E55848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7863C-01D3-A640-A9FF-1A7B23828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A7CF-6E9D-3645-ACD1-0617D729310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D225-D678-414B-ACB0-5C47EBA4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64B2D-FAB2-2642-B2D8-9BE7E513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32C7-9F05-4041-BBAD-0B8A1FA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02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1780CB-D948-2148-A317-4A7A4B42B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2B5B00-4E64-4B49-9937-A30ECEA00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6A07C-2520-454B-B13C-C52FC1E3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A7CF-6E9D-3645-ACD1-0617D729310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E560F-A13A-0B4C-A658-F36310349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73996-5A40-3645-B4E1-114F67BB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32C7-9F05-4041-BBAD-0B8A1FA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6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BF867-0299-D242-9D66-7D81EA4E1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CF326-97FE-8C46-94B5-92F37BD88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CA14D-7434-5145-9F9C-BB66A14E9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A7CF-6E9D-3645-ACD1-0617D729310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B642E-C36B-2F4A-9889-6D2D2BD5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50E06-247E-F34C-A211-CE370C9F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32C7-9F05-4041-BBAD-0B8A1FA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7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7FA98-6714-6443-996D-0A9E16706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92ADD-0469-0D4A-B0C5-00FF5D18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5D942-49B3-0949-9291-13A1653A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A7CF-6E9D-3645-ACD1-0617D729310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DAB10-DC1F-E946-A96B-F2EDB834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5E374-4E71-D04F-B8AD-6EDD3A312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32C7-9F05-4041-BBAD-0B8A1FA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2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ED13-901B-AE49-8950-1699DD2A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691C3-AA93-5049-A94E-8D2F2A5AF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03C50-7E9D-A249-B491-693D7FBDF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B3D40-E1DB-9249-9A14-927144166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A7CF-6E9D-3645-ACD1-0617D729310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11725-10F3-3746-8894-91DCE7F42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67E6A4-B103-374A-9331-FF965F3F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32C7-9F05-4041-BBAD-0B8A1FA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6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FEA7-7D24-3045-B586-CD4D378E9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1B523-014D-CC4A-A39E-D391962FB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974C9-4060-2243-B5B0-266B9A40F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5C8BBD-9645-B54A-A123-9D2CF119D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BC35A-1D46-EA48-B084-0041A73091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00C8C4-ECC0-9D40-95C1-056AF7F93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A7CF-6E9D-3645-ACD1-0617D729310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E23415-4AE0-5C4C-AB94-41613917A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A6710A-10ED-A54D-B351-DDE669831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32C7-9F05-4041-BBAD-0B8A1FA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5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843C-6563-0D4E-AA96-C18B0DED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45A561-5C60-1449-A32F-51C87FB6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A7CF-6E9D-3645-ACD1-0617D729310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10E39-C27B-414E-B609-943E36A9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5A4910-08B6-7543-9E5D-4782A8ED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32C7-9F05-4041-BBAD-0B8A1FA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371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C0B05A-497E-A846-8267-C1BCB305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A7CF-6E9D-3645-ACD1-0617D729310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96F63F-37C3-764E-91BD-71EF1150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A79EC-4A72-7B41-A77D-8E73F93F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32C7-9F05-4041-BBAD-0B8A1FA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6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6B6E-228C-D648-B863-3F0430C2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95C63-6263-864D-80B5-5B4B905EB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29A45-D5B5-FF44-9E34-CFD874725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DE598-D7D9-BA42-9226-D080EE0D9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A7CF-6E9D-3645-ACD1-0617D729310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3B1CC-DA00-F049-948F-5ADEEB90F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26731-66E1-1148-8CB9-6C8682E7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32C7-9F05-4041-BBAD-0B8A1FA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7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09BE-57F0-9C42-8C82-6A5C24C3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6A123-273E-E14F-9A95-E933BDEBF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4C6C26-1177-EC42-8D2F-9AA985141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B712D-DD9A-2541-B62F-3C881D77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BA7CF-6E9D-3645-ACD1-0617D729310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F80A4-B88D-4C46-A4AD-E9FD23DAB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E991F-24F2-EE45-B06C-5E0A2DB5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C32C7-9F05-4041-BBAD-0B8A1FA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5E14AF-8769-D246-A439-472E69634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ADEF3-1635-DD41-83EF-0C0713532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83980-4B3D-4D4D-9EAC-1952C3848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BA7CF-6E9D-3645-ACD1-0617D7293109}" type="datetimeFigureOut">
              <a:rPr lang="en-US" smtClean="0"/>
              <a:t>11/13/23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067C7-67CA-CB42-82B3-CBB8877D6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8F586-CB82-4240-8E4D-50281510A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C32C7-9F05-4041-BBAD-0B8A1FA37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1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smalley@memphis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ri.memphis.edu/people/smalley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obspy.org/packages/autogen/obspy.core.trace.Trace.remove_response.html" TargetMode="External"/><Relationship Id="rId3" Type="http://schemas.openxmlformats.org/officeDocument/2006/relationships/hyperlink" Target="https://docs.obspy.org/packages/obspy.clients.fdsn.html" TargetMode="External"/><Relationship Id="rId7" Type="http://schemas.openxmlformats.org/officeDocument/2006/relationships/hyperlink" Target="https://docs.obspy.org/packages/autogen/obspy.core.stream.Stream.detrend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obspy.org/packages/autogen/obspy.core.stream.Stream.trim.html#obspy.core.stream.Stream.trim" TargetMode="External"/><Relationship Id="rId5" Type="http://schemas.openxmlformats.org/officeDocument/2006/relationships/hyperlink" Target="https://docs.obspy.org/packages/autogen/obspy.clients.fdsn.client.Client.get_waveforms.html" TargetMode="External"/><Relationship Id="rId4" Type="http://schemas.openxmlformats.org/officeDocument/2006/relationships/hyperlink" Target="https://docs.obspy.org/packages/autogen/obspy.clients.fdsn.client.Client.get_stations.html" TargetMode="External"/><Relationship Id="rId9" Type="http://schemas.openxmlformats.org/officeDocument/2006/relationships/hyperlink" Target="https://docs.obspy.org/packages/autogen/obspy.core.stream.Stream.rotate.html#obspy.core.stream.Stream.rotat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ida.koeri.boun.edu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685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CERI-8104 Data Analysis in Geophysics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Dr. Robert (Bob) Smalley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3892 Central Ave, Room 103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  <a:hlinkClick r:id="rId3"/>
              </a:rPr>
              <a:t>rsmalley@memphis.edu</a:t>
            </a: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                         678-4929</a:t>
            </a:r>
          </a:p>
          <a:p>
            <a:pPr>
              <a:defRPr/>
            </a:pPr>
            <a:endParaRPr lang="en-US" sz="1800" b="1" dirty="0">
              <a:solidFill>
                <a:schemeClr val="tx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Fall 2023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Tu &amp; Th             11:20 am -12:45 pm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Meeting 22		Mon. Nov 13, 2023</a:t>
            </a:r>
            <a:b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</a:br>
            <a:endParaRPr lang="en-US" sz="1800" b="1" dirty="0">
              <a:solidFill>
                <a:schemeClr val="tx1"/>
              </a:solidFill>
              <a:latin typeface="Papyrus" panose="020B0602040200020303" pitchFamily="34" charset="77"/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CERI New/Long Building: Student Computer Lab</a:t>
            </a: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  <a:latin typeface="Papyrus" panose="020B0602040200020303" pitchFamily="34" charset="77"/>
              </a:rPr>
              <a:t>Class webpage to be announced.</a:t>
            </a:r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Papyrus" panose="020B0602040200020303" pitchFamily="34" charset="77"/>
              </a:rPr>
              <a:t>My homepage (has older versions of the course)</a:t>
            </a:r>
          </a:p>
          <a:p>
            <a:pPr>
              <a:defRPr/>
            </a:pPr>
            <a:r>
              <a:rPr lang="en-US" sz="1800" b="1" dirty="0">
                <a:solidFill>
                  <a:schemeClr val="tx1"/>
                </a:solidFill>
                <a:latin typeface="Papyrus" panose="020B0602040200020303" pitchFamily="34" charset="77"/>
                <a:hlinkClick r:id="rId4"/>
              </a:rPr>
              <a:t>http://www.ceri.memphis.edu/people/smalley/</a:t>
            </a:r>
            <a:endParaRPr lang="en-US" sz="1800" b="1" dirty="0">
              <a:solidFill>
                <a:schemeClr val="tx1"/>
              </a:solidFill>
              <a:latin typeface="Papyrus" panose="020B0602040200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9835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47CB25E-411B-58A6-82AB-88DD32F0BF7E}"/>
              </a:ext>
            </a:extLst>
          </p:cNvPr>
          <p:cNvSpPr txBox="1"/>
          <p:nvPr/>
        </p:nvSpPr>
        <p:spPr>
          <a:xfrm>
            <a:off x="0" y="1304693"/>
            <a:ext cx="1219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https://dobspy.clients.fdsn - FDSN web service client for ObsPyocs.obspy.org/packages/obspy.clients.fdsn.html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4"/>
              </a:rPr>
              <a:t>obspy.clients.fdsn.client.Client.get_stations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5"/>
              </a:rPr>
              <a:t>obspy.clients.fdsn.client.Client.get_waveforms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6"/>
              </a:rPr>
              <a:t>obspy.core.stream.Stream.trim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7"/>
              </a:rPr>
              <a:t>obspy.core.stream.Stream.detrend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8"/>
              </a:rPr>
              <a:t>https://docs.obspy.org/packages/autogen/obspy.core.trace.Trace.remove_response.html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9"/>
              </a:rPr>
              <a:t>obspy.core.stream.Stream.rotate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41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AD5BC4-D0FC-186B-1C30-1616DD0BE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88900"/>
            <a:ext cx="6781800" cy="66023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9E7396-8160-2EE9-1766-1D3546709AF6}"/>
              </a:ext>
            </a:extLst>
          </p:cNvPr>
          <p:cNvSpPr txBox="1"/>
          <p:nvPr/>
        </p:nvSpPr>
        <p:spPr>
          <a:xfrm>
            <a:off x="0" y="-12700"/>
            <a:ext cx="47879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Earthquake in N. India along Himalayan front recorded at broadband station CCM in Missouri ~100° distant with a back azimuth of ~N (10° off) so it is naturally polarized. 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Path is mostly continental showing continental Rayleigh and Love wave dispersion. </a:t>
            </a:r>
          </a:p>
        </p:txBody>
      </p:sp>
    </p:spTree>
    <p:extLst>
      <p:ext uri="{BB962C8B-B14F-4D97-AF65-F5344CB8AC3E}">
        <p14:creationId xmlns:p14="http://schemas.microsoft.com/office/powerpoint/2010/main" val="1324680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5F6270-9F35-3FBC-0332-A01BCF2E1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56229"/>
            <a:ext cx="6718300" cy="6540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81A02D-5E4C-41C8-A892-A69E1726CC50}"/>
              </a:ext>
            </a:extLst>
          </p:cNvPr>
          <p:cNvSpPr txBox="1"/>
          <p:nvPr/>
        </p:nvSpPr>
        <p:spPr>
          <a:xfrm>
            <a:off x="304800" y="2095500"/>
            <a:ext cx="478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Zoom (trim) into the section with the Rayleigh wave</a:t>
            </a:r>
          </a:p>
        </p:txBody>
      </p:sp>
    </p:spTree>
    <p:extLst>
      <p:ext uri="{BB962C8B-B14F-4D97-AF65-F5344CB8AC3E}">
        <p14:creationId xmlns:p14="http://schemas.microsoft.com/office/powerpoint/2010/main" val="90488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73CA6E-02EA-F065-7139-3DD9228E5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00" y="80030"/>
            <a:ext cx="6870838" cy="6689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EA5118-60AD-56E9-B51F-07C0B4691245}"/>
              </a:ext>
            </a:extLst>
          </p:cNvPr>
          <p:cNvSpPr txBox="1"/>
          <p:nvPr/>
        </p:nvSpPr>
        <p:spPr>
          <a:xfrm>
            <a:off x="304800" y="2095500"/>
            <a:ext cx="4787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Slight improvement after rotation to great circle back azimuth.</a:t>
            </a:r>
          </a:p>
        </p:txBody>
      </p:sp>
    </p:spTree>
    <p:extLst>
      <p:ext uri="{BB962C8B-B14F-4D97-AF65-F5344CB8AC3E}">
        <p14:creationId xmlns:p14="http://schemas.microsoft.com/office/powerpoint/2010/main" val="3372100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A736C4-DB8B-CAEE-F0D3-F24B07BCD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50" y="0"/>
            <a:ext cx="6559550" cy="6649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D04310-CF54-0B8A-7E73-13819F82D796}"/>
              </a:ext>
            </a:extLst>
          </p:cNvPr>
          <p:cNvSpPr txBox="1"/>
          <p:nvPr/>
        </p:nvSpPr>
        <p:spPr>
          <a:xfrm>
            <a:off x="88900" y="-12700"/>
            <a:ext cx="54864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Removal of instrument response to displacement.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Needs "tweaking"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Vertical is OK, horizontals (typically) need some form of drift correction (long period oscillations on R and T look correlated, and inconsistent with polarization directions, suggesting they are not from the earthquake)</a:t>
            </a:r>
          </a:p>
        </p:txBody>
      </p:sp>
    </p:spTree>
    <p:extLst>
      <p:ext uri="{BB962C8B-B14F-4D97-AF65-F5344CB8AC3E}">
        <p14:creationId xmlns:p14="http://schemas.microsoft.com/office/powerpoint/2010/main" val="286783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2B8D61-EB50-C4A2-15FA-78D49B7DFA61}"/>
              </a:ext>
            </a:extLst>
          </p:cNvPr>
          <p:cNvSpPr txBox="1"/>
          <p:nvPr/>
        </p:nvSpPr>
        <p:spPr>
          <a:xfrm>
            <a:off x="88900" y="88900"/>
            <a:ext cx="25019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Radial (x) vs Vertical (y) showing 90° shift between them in the retrograde elliptical particle motion of Rayleigh waves.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CEA97-68FF-5E27-8AC9-9DF6E9AC4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433" y="70624"/>
            <a:ext cx="9616823" cy="652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897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F34ACA-8878-A80E-ADB7-D50B5CDE0CB8}"/>
              </a:ext>
            </a:extLst>
          </p:cNvPr>
          <p:cNvSpPr txBox="1"/>
          <p:nvPr/>
        </p:nvSpPr>
        <p:spPr>
          <a:xfrm>
            <a:off x="152400" y="368300"/>
            <a:ext cx="5283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Elliptical particle motion of Rayleigh wave.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Pattern starts in the center (small signal before arrival of Rayleigh wave) and returns to center (back to where started after passage of surface wave – waves do not permanently displace the  medium in which they travel)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4C73D9-FBE9-436C-83C0-2445B5B5F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01" y="143329"/>
            <a:ext cx="5803900" cy="661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52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F34ACA-8878-A80E-ADB7-D50B5CDE0CB8}"/>
              </a:ext>
            </a:extLst>
          </p:cNvPr>
          <p:cNvSpPr txBox="1"/>
          <p:nvPr/>
        </p:nvSpPr>
        <p:spPr>
          <a:xfrm>
            <a:off x="152400" y="1727200"/>
            <a:ext cx="57785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Same plot with color added to show the time evolution.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Can see it grow out of center and return.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7BA498-84F1-F93A-96C4-087733FE2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421" y="20262"/>
            <a:ext cx="6531841" cy="629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9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F16E0E-C440-780C-7115-E78A191F7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894" y="89098"/>
            <a:ext cx="6527406" cy="65784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7A6BDA-44D3-99B8-F573-1B509C758353}"/>
              </a:ext>
            </a:extLst>
          </p:cNvPr>
          <p:cNvSpPr txBox="1"/>
          <p:nvPr/>
        </p:nvSpPr>
        <p:spPr>
          <a:xfrm>
            <a:off x="152400" y="1727200"/>
            <a:ext cx="57785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Using the time to add a third dimension to see time evolution of the signal.</a:t>
            </a:r>
          </a:p>
        </p:txBody>
      </p:sp>
    </p:spTree>
    <p:extLst>
      <p:ext uri="{BB962C8B-B14F-4D97-AF65-F5344CB8AC3E}">
        <p14:creationId xmlns:p14="http://schemas.microsoft.com/office/powerpoint/2010/main" val="1073237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50274C-3B76-AFED-1262-7F53C149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215" y="-444499"/>
            <a:ext cx="13977085" cy="8707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B1DAC7-0646-2699-67ED-78199F8D895B}"/>
              </a:ext>
            </a:extLst>
          </p:cNvPr>
          <p:cNvSpPr txBox="1"/>
          <p:nvPr/>
        </p:nvSpPr>
        <p:spPr>
          <a:xfrm>
            <a:off x="1092200" y="1168400"/>
            <a:ext cx="4140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View from different angle to see return to center.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Needs the color also.</a:t>
            </a:r>
          </a:p>
          <a:p>
            <a:pPr algn="ctr"/>
            <a:endParaRPr lang="en-US" sz="3200" b="1" dirty="0">
              <a:latin typeface="Papyrus" panose="020B0602040200020303" pitchFamily="34" charset="77"/>
            </a:endParaRPr>
          </a:p>
          <a:p>
            <a:pPr algn="ctr"/>
            <a:r>
              <a:rPr lang="en-US" sz="3200" b="1" dirty="0">
                <a:latin typeface="Papyrus" panose="020B0602040200020303" pitchFamily="34" charset="77"/>
              </a:rPr>
              <a:t>This and last image show some problems with python labeling. Not as professional as GMT.</a:t>
            </a:r>
          </a:p>
        </p:txBody>
      </p:sp>
    </p:spTree>
    <p:extLst>
      <p:ext uri="{BB962C8B-B14F-4D97-AF65-F5344CB8AC3E}">
        <p14:creationId xmlns:p14="http://schemas.microsoft.com/office/powerpoint/2010/main" val="364080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4EB9E-7A78-5CC0-BC7D-492E617F4EC2}"/>
              </a:ext>
            </a:extLst>
          </p:cNvPr>
          <p:cNvSpPr txBox="1"/>
          <p:nvPr/>
        </p:nvSpPr>
        <p:spPr>
          <a:xfrm>
            <a:off x="0" y="38100"/>
            <a:ext cx="12192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Continuing with where to get data </a:t>
            </a:r>
            <a:r>
              <a:rPr lang="en-US" sz="3200" b="1" u="sng" dirty="0">
                <a:latin typeface="Papyrus" panose="020B0602040200020303" pitchFamily="34" charset="77"/>
              </a:rPr>
              <a:t>programmatically</a:t>
            </a:r>
          </a:p>
          <a:p>
            <a:pPr algn="ctr"/>
            <a:r>
              <a:rPr lang="en-US" sz="3200" b="1" u="sng" dirty="0">
                <a:latin typeface="Papyrus" panose="020B0602040200020303" pitchFamily="34" charset="77"/>
              </a:rPr>
              <a:t>https://</a:t>
            </a:r>
            <a:r>
              <a:rPr lang="en-US" sz="3200" b="1" u="sng" dirty="0" err="1">
                <a:latin typeface="Papyrus" panose="020B0602040200020303" pitchFamily="34" charset="77"/>
              </a:rPr>
              <a:t>docs.obspy.org</a:t>
            </a:r>
            <a:r>
              <a:rPr lang="en-US" sz="3200" b="1" u="sng" dirty="0">
                <a:latin typeface="Papyrus" panose="020B0602040200020303" pitchFamily="34" charset="77"/>
              </a:rPr>
              <a:t>/packages/</a:t>
            </a:r>
            <a:r>
              <a:rPr lang="en-US" sz="3200" b="1" u="sng" dirty="0" err="1">
                <a:latin typeface="Papyrus" panose="020B0602040200020303" pitchFamily="34" charset="77"/>
              </a:rPr>
              <a:t>obspy.clients.fdsn.html</a:t>
            </a:r>
            <a:endParaRPr lang="en-US" sz="3200" b="1" u="sng" dirty="0">
              <a:latin typeface="Papyrus" panose="020B0602040200020303" pitchFamily="34" charset="77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obspy.clients.fdsn.header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URL_MAPPINGS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 key in sorted(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URL_MAPPINGS.keys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()):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print("{0:&lt;11} {1}".format(key,  URL_MAPPINGS[key]))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AUSPASS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auspass.edu.au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BGR 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eida.bgr.de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EIDA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eida-federator.ethz.ch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EMSC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www.seismicportal.eu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ETH 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eida.ethz.ch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GEOFON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geofon.gfz-potsdam.de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GEONET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service.geonet.org.nz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GFZ 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geofon.gfz-potsdam.de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ICGC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ws.icgc.cat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IESDMC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batsws.earth.sinica.edu.tw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INGV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webservices.ingv.it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IPGP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ws.ipgp.fr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IRIS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service.iris.edu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IRISPH5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service.iris.edu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ISC 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isc-mirror.iris.washington.edu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KNMI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rdsa.knmi.nl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KOERI      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http://eida.koeri.boun.edu.tr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LMU 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erde.geophysik.uni-muenchen.de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42E77-338F-B47C-FD63-2EC495EB80B1}"/>
              </a:ext>
            </a:extLst>
          </p:cNvPr>
          <p:cNvSpPr txBox="1"/>
          <p:nvPr/>
        </p:nvSpPr>
        <p:spPr>
          <a:xfrm>
            <a:off x="5959204" y="1955800"/>
            <a:ext cx="623279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NCEDC       https://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service.ncedc.org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NIEP        http://eida-sc3.infp.ro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NOA 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eida.gein.noa.gr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ODC 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www.orfeus-eu.org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ORFEUS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www.orfeus-eu.org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RASPISHAKE  https://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fdsnws.raspberryshakedata.com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RESIF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ws.resif.fr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RESIFPH5    http://ph5ws.resif.fr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SCEDC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service.scedc.caltech.edu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TEXNET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rtserve.beg.utexas.edu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UIB-NORSAR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eida.geo.uib.no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USGS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earthquake.usgs.gov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USP         http://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sismo.iag.usp.br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1371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4EB9E-7A78-5CC0-BC7D-492E617F4EC2}"/>
              </a:ext>
            </a:extLst>
          </p:cNvPr>
          <p:cNvSpPr txBox="1"/>
          <p:nvPr/>
        </p:nvSpPr>
        <p:spPr>
          <a:xfrm>
            <a:off x="0" y="88900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Getting stations that may be operational during earthquake of interest (here Maule, Chile, M8.8, 2010-02-27 06:34:13 UTC)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docs.obspy.org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/packages/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autogen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obspy.clients.fdsn.client.Client.get_stations.html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obspy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UTCDateTime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obspy.clients.fdsn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Client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client = Client()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starttime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UTCDateTime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("2010-02-27T00:00:00")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endtime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UTCDateTime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("2010-02-27T23:59:59")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inventory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client.get_stations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(network="IU", station="C*",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starttime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starttime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endtime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endtime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07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4EB9E-7A78-5CC0-BC7D-492E617F4EC2}"/>
              </a:ext>
            </a:extLst>
          </p:cNvPr>
          <p:cNvSpPr txBox="1"/>
          <p:nvPr/>
        </p:nvSpPr>
        <p:spPr>
          <a:xfrm>
            <a:off x="0" y="-38100"/>
            <a:ext cx="12192000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Getting stations that may be operational during earthquake of interest (here Maule, Chile, M8.8, 2010-02-27 06:34:13 UTC)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docs.obspy.org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/packages/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autogen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obspy.clients.fdsn.client.Client.get_stations.html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print(inventory)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Inventory created at 2023-11-13T16:00:10.634700Z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Created by: IRIS WEB SERVICE: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fdsnws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-station | version: 1.1.52		    http://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service.iris.edu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fdsnws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/station/1/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query?starttime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=2010-02-...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Sending institution: IRIS-DMC (IRIS-DMC)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Contains: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Networks (1):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IU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Stations (6):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IU.CASY (Casey, Antarctica)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IU.CCM (Cathedral Cave, Missouri, USA)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IU.CHTO (Chiang Mai, Thailand)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IU.COLA (College Outpost, Alaska, USA)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IU.COR (Corvallis, Oregon, USA)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	IU.CTAO (Charters Towers, Australia)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Channels (0):)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#shows CCM as being operational during Maule eq, but it is NOT,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#Wilber search at SAGE/IRIS offers CCM but comes up with </a:t>
            </a:r>
            <a:r>
              <a:rPr lang="en-US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NO DATA</a:t>
            </a:r>
          </a:p>
          <a:p>
            <a:endParaRPr lang="en-US" sz="2400" b="1" u="sng" dirty="0"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33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99A524-404E-6C16-E2FC-3755CBFA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0" y="3638550"/>
            <a:ext cx="5651500" cy="3644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C4EB9E-7A78-5CC0-BC7D-492E617F4EC2}"/>
              </a:ext>
            </a:extLst>
          </p:cNvPr>
          <p:cNvSpPr txBox="1"/>
          <p:nvPr/>
        </p:nvSpPr>
        <p:spPr>
          <a:xfrm>
            <a:off x="0" y="749300"/>
            <a:ext cx="12192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Getting stations that may be operational during earthquake of interest (here Maule, Chile, M8.8, 2010-02-27 06:34:13 UTC)</a:t>
            </a:r>
          </a:p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docs.obspy.org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/packages/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autogen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obspy.clients.fdsn.client.Client.get_stations.html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inventory.plot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MauleStnCxxList.ps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#shows CCM as being operational during Maule eq, but it is NOT, 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#Wilber search at SAGE/IRIS offers CCM but comes up with </a:t>
            </a:r>
            <a:r>
              <a:rPr lang="en-US" sz="16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NO DATA</a:t>
            </a:r>
          </a:p>
          <a:p>
            <a:endParaRPr lang="en-US" b="1" u="sng" dirty="0">
              <a:latin typeface="Papyrus" panose="020B0602040200020303" pitchFamily="34" charset="77"/>
              <a:cs typeface="Courier New" panose="02070309020205020404" pitchFamily="49" charset="0"/>
            </a:endParaRPr>
          </a:p>
          <a:p>
            <a:r>
              <a:rPr lang="en-US" sz="3200" b="1" dirty="0">
                <a:latin typeface="Papyrus" panose="020B0602040200020303" pitchFamily="34" charset="77"/>
                <a:cs typeface="Courier New" panose="02070309020205020404" pitchFamily="49" charset="0"/>
              </a:rPr>
              <a:t>Makes map</a:t>
            </a:r>
          </a:p>
        </p:txBody>
      </p:sp>
    </p:spTree>
    <p:extLst>
      <p:ext uri="{BB962C8B-B14F-4D97-AF65-F5344CB8AC3E}">
        <p14:creationId xmlns:p14="http://schemas.microsoft.com/office/powerpoint/2010/main" val="298223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4EB9E-7A78-5CC0-BC7D-492E617F4EC2}"/>
              </a:ext>
            </a:extLst>
          </p:cNvPr>
          <p:cNvSpPr txBox="1"/>
          <p:nvPr/>
        </p:nvSpPr>
        <p:spPr>
          <a:xfrm>
            <a:off x="0" y="685800"/>
            <a:ext cx="12192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Get data from IRIS, plot velocity seismogram, remove instrument response, plot displacement seismogram</a:t>
            </a:r>
            <a:endParaRPr lang="en-US" b="1" dirty="0">
              <a:latin typeface="Papyrus" panose="020B0602040200020303" pitchFamily="34" charset="77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modified from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docs.obspy.org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/packages/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autogen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obspy.clients.fdsn.client.Client.get_waveforms.html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"""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obspy.clients.fdsn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Client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UTCDateTime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UTCDateTime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("2012-12-14T10:36:01.6Z")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st3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client.get_waveforms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("TA", "E42A", "*", "BH?", t+300, t+400,attach_response=True)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st3.plot()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st3.remove_response(output="DISP") #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exmple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has VEL, but is vel seismogram!!! no change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st3.plot() 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st3.plot(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="displacement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seismogram.ps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1842181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632DD1-6914-1A80-F926-3A32CA169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1700" y="1041400"/>
            <a:ext cx="6190826" cy="5803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29C93A-D02B-F60E-1216-5E05AEDFE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0"/>
            <a:ext cx="5879253" cy="551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06C2F-956A-88C5-0468-D796AF92B632}"/>
              </a:ext>
            </a:extLst>
          </p:cNvPr>
          <p:cNvSpPr txBox="1"/>
          <p:nvPr/>
        </p:nvSpPr>
        <p:spPr>
          <a:xfrm>
            <a:off x="5308600" y="254000"/>
            <a:ext cx="584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 panose="020B0602040200020303" pitchFamily="34" charset="77"/>
              </a:rPr>
              <a:t>Velocity seismogram (left)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D79AF3-1D6B-018E-AF75-E45269CF83FA}"/>
              </a:ext>
            </a:extLst>
          </p:cNvPr>
          <p:cNvSpPr txBox="1"/>
          <p:nvPr/>
        </p:nvSpPr>
        <p:spPr>
          <a:xfrm>
            <a:off x="2273300" y="5780782"/>
            <a:ext cx="4635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 panose="020B0602040200020303" pitchFamily="34" charset="77"/>
              </a:rPr>
              <a:t>Displacement seismogram (right)</a:t>
            </a:r>
          </a:p>
        </p:txBody>
      </p:sp>
    </p:spTree>
    <p:extLst>
      <p:ext uri="{BB962C8B-B14F-4D97-AF65-F5344CB8AC3E}">
        <p14:creationId xmlns:p14="http://schemas.microsoft.com/office/powerpoint/2010/main" val="2876474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A0DD48-B47E-ECEC-D7E9-B3A337146949}"/>
              </a:ext>
            </a:extLst>
          </p:cNvPr>
          <p:cNvSpPr txBox="1"/>
          <p:nvPr/>
        </p:nvSpPr>
        <p:spPr>
          <a:xfrm>
            <a:off x="0" y="280244"/>
            <a:ext cx="12192000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pyrus" panose="020B0602040200020303" pitchFamily="34" charset="77"/>
              </a:rPr>
              <a:t>Another example, this time surface waves</a:t>
            </a:r>
          </a:p>
          <a:p>
            <a:endParaRPr lang="en-US" b="1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UTCDateTime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obspy.clients.fdsn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import Client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client = Client()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#t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UTCDateTime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("1991-10-19T21:23:14") #event time, this for whole event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=120 #duration in minutes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UTCDateTime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("1991-10-19T22:12:00") #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rayleigh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wave only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=25 #duration in minutes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client.get_waveforms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("IU", "CCM","*" , "BHZ", t, t +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60,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attach_response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=True)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st.plot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st.plot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velocity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seismogram.png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st_irr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st.copy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 #instrument response is done "in-place", trashes original, make copy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st_irr.remove_response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(output="DISP") 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st_irr.plot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()  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st_irr.plot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india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displacement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seismogram.png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25128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AEB3236-212D-B4B6-822F-9A785AA9A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29" y="25400"/>
            <a:ext cx="11176000" cy="3492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CA177A-88B6-49FB-1993-09E68BFF9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314700"/>
            <a:ext cx="11176000" cy="34925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757D5C-A0D2-F267-BF39-999951687631}"/>
              </a:ext>
            </a:extLst>
          </p:cNvPr>
          <p:cNvSpPr txBox="1"/>
          <p:nvPr/>
        </p:nvSpPr>
        <p:spPr>
          <a:xfrm>
            <a:off x="2966844" y="1068039"/>
            <a:ext cx="584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 panose="020B0602040200020303" pitchFamily="34" charset="77"/>
              </a:rPr>
              <a:t>Velocity seismogram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DD462F-DDD3-862F-319D-CF50DDD9896D}"/>
              </a:ext>
            </a:extLst>
          </p:cNvPr>
          <p:cNvSpPr txBox="1"/>
          <p:nvPr/>
        </p:nvSpPr>
        <p:spPr>
          <a:xfrm>
            <a:off x="1838402" y="5568909"/>
            <a:ext cx="5811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Papyrus" panose="020B0602040200020303" pitchFamily="34" charset="77"/>
              </a:rPr>
              <a:t>Displacement seismogram</a:t>
            </a:r>
          </a:p>
        </p:txBody>
      </p:sp>
    </p:spTree>
    <p:extLst>
      <p:ext uri="{BB962C8B-B14F-4D97-AF65-F5344CB8AC3E}">
        <p14:creationId xmlns:p14="http://schemas.microsoft.com/office/powerpoint/2010/main" val="2973792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34344</TotalTime>
  <Words>1617</Words>
  <Application>Microsoft Macintosh PowerPoint</Application>
  <PresentationFormat>Widescreen</PresentationFormat>
  <Paragraphs>169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Papyrus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Smalley Jr (rsmalley)</dc:creator>
  <cp:lastModifiedBy>Microsoft Office User</cp:lastModifiedBy>
  <cp:revision>141</cp:revision>
  <cp:lastPrinted>2021-09-23T18:13:49Z</cp:lastPrinted>
  <dcterms:created xsi:type="dcterms:W3CDTF">2021-09-14T20:50:11Z</dcterms:created>
  <dcterms:modified xsi:type="dcterms:W3CDTF">2023-11-14T15:59:23Z</dcterms:modified>
</cp:coreProperties>
</file>