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sldIdLst>
    <p:sldId id="1601" r:id="rId2"/>
    <p:sldId id="1644" r:id="rId3"/>
    <p:sldId id="1645" r:id="rId4"/>
    <p:sldId id="1650" r:id="rId5"/>
    <p:sldId id="1647" r:id="rId6"/>
    <p:sldId id="1648" r:id="rId7"/>
    <p:sldId id="1646" r:id="rId8"/>
    <p:sldId id="1649" r:id="rId9"/>
    <p:sldId id="1651" r:id="rId10"/>
    <p:sldId id="1652"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AB4FF"/>
    <a:srgbClr val="FF00FF"/>
    <a:srgbClr val="0000FF"/>
    <a:srgbClr val="00B300"/>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524"/>
    <p:restoredTop sz="78532"/>
  </p:normalViewPr>
  <p:slideViewPr>
    <p:cSldViewPr snapToGrid="0" snapToObjects="1">
      <p:cViewPr varScale="1">
        <p:scale>
          <a:sx n="97" d="100"/>
          <a:sy n="97" d="100"/>
        </p:scale>
        <p:origin x="1832" y="192"/>
      </p:cViewPr>
      <p:guideLst/>
    </p:cSldViewPr>
  </p:slideViewPr>
  <p:notesTextViewPr>
    <p:cViewPr>
      <p:scale>
        <a:sx n="1" d="1"/>
        <a:sy n="1" d="1"/>
      </p:scale>
      <p:origin x="0" y="0"/>
    </p:cViewPr>
  </p:notesTextViewPr>
  <p:sorterViewPr>
    <p:cViewPr>
      <p:scale>
        <a:sx n="80" d="100"/>
        <a:sy n="80" d="100"/>
      </p:scale>
      <p:origin x="0" y="0"/>
    </p:cViewPr>
  </p:sorterViewPr>
  <p:notesViewPr>
    <p:cSldViewPr snapToGrid="0" snapToObjects="1">
      <p:cViewPr varScale="1">
        <p:scale>
          <a:sx n="105" d="100"/>
          <a:sy n="105" d="100"/>
        </p:scale>
        <p:origin x="3976"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4A0F00A-622D-644E-B6A8-51AAB72FEE45}" type="datetimeFigureOut">
              <a:rPr lang="en-US" smtClean="0"/>
              <a:t>11/10/23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7A3C2C-FD87-4E4F-958F-2F54FB0F1403}" type="slidenum">
              <a:rPr lang="en-US" smtClean="0"/>
              <a:t>‹#›</a:t>
            </a:fld>
            <a:endParaRPr lang="en-US"/>
          </a:p>
        </p:txBody>
      </p:sp>
    </p:spTree>
    <p:extLst>
      <p:ext uri="{BB962C8B-B14F-4D97-AF65-F5344CB8AC3E}">
        <p14:creationId xmlns:p14="http://schemas.microsoft.com/office/powerpoint/2010/main" val="42636524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p:cNvSpPr>
          <p:nvPr>
            <p:ph type="sldImg"/>
          </p:nvPr>
        </p:nvSpPr>
        <p:spPr bwMode="auto">
          <a:noFill/>
          <a:ln>
            <a:solidFill>
              <a:srgbClr val="000000"/>
            </a:solidFill>
            <a:miter lim="800000"/>
            <a:headEnd/>
            <a:tailEnd/>
          </a:ln>
        </p:spPr>
      </p:sp>
      <p:sp>
        <p:nvSpPr>
          <p:cNvPr id="1741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a:p>
        </p:txBody>
      </p:sp>
      <p:sp>
        <p:nvSpPr>
          <p:cNvPr id="174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8E3C14F-AC50-4122-BD94-6B703BDD0B4F}" type="slidenum">
              <a:rPr lang="en-US"/>
              <a:pPr fontAlgn="base">
                <a:spcBef>
                  <a:spcPct val="0"/>
                </a:spcBef>
                <a:spcAft>
                  <a:spcPct val="0"/>
                </a:spcAft>
              </a:pPr>
              <a:t>1</a:t>
            </a:fld>
            <a:endParaRPr lang="en-US"/>
          </a:p>
        </p:txBody>
      </p:sp>
    </p:spTree>
    <p:extLst>
      <p:ext uri="{BB962C8B-B14F-4D97-AF65-F5344CB8AC3E}">
        <p14:creationId xmlns:p14="http://schemas.microsoft.com/office/powerpoint/2010/main" val="36034425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F1E6DA-8AF1-BD42-9ED9-53A3C8DE8C1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8CD313A-ABB2-DE47-9E0C-229F373046F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F582D0D-7953-8D4E-99AE-87010677D4B9}"/>
              </a:ext>
            </a:extLst>
          </p:cNvPr>
          <p:cNvSpPr>
            <a:spLocks noGrp="1"/>
          </p:cNvSpPr>
          <p:nvPr>
            <p:ph type="dt" sz="half" idx="10"/>
          </p:nvPr>
        </p:nvSpPr>
        <p:spPr/>
        <p:txBody>
          <a:bodyPr/>
          <a:lstStyle/>
          <a:p>
            <a:fld id="{4CBBA7CF-6E9D-3645-ACD1-0617D7293109}" type="datetimeFigureOut">
              <a:rPr lang="en-US" smtClean="0"/>
              <a:t>11/10/23</a:t>
            </a:fld>
            <a:endParaRPr lang="en-US"/>
          </a:p>
        </p:txBody>
      </p:sp>
      <p:sp>
        <p:nvSpPr>
          <p:cNvPr id="5" name="Footer Placeholder 4">
            <a:extLst>
              <a:ext uri="{FF2B5EF4-FFF2-40B4-BE49-F238E27FC236}">
                <a16:creationId xmlns:a16="http://schemas.microsoft.com/office/drawing/2014/main" id="{A8CF9E07-267D-5E41-923A-9A8E985CBC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DA91858-E778-E646-9AD5-5AF52567126C}"/>
              </a:ext>
            </a:extLst>
          </p:cNvPr>
          <p:cNvSpPr>
            <a:spLocks noGrp="1"/>
          </p:cNvSpPr>
          <p:nvPr>
            <p:ph type="sldNum" sz="quarter" idx="12"/>
          </p:nvPr>
        </p:nvSpPr>
        <p:spPr/>
        <p:txBody>
          <a:bodyPr/>
          <a:lstStyle/>
          <a:p>
            <a:fld id="{5B3C32C7-9F05-4041-BBAD-0B8A1FA37F16}" type="slidenum">
              <a:rPr lang="en-US" smtClean="0"/>
              <a:t>‹#›</a:t>
            </a:fld>
            <a:endParaRPr lang="en-US"/>
          </a:p>
        </p:txBody>
      </p:sp>
    </p:spTree>
    <p:extLst>
      <p:ext uri="{BB962C8B-B14F-4D97-AF65-F5344CB8AC3E}">
        <p14:creationId xmlns:p14="http://schemas.microsoft.com/office/powerpoint/2010/main" val="35379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63A5F2-AADA-1D45-A8EE-59DC6EB66A5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FAEF26A-F9A8-5943-9985-F07E55848BE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407863C-01D3-A640-A9FF-1A7B2382812B}"/>
              </a:ext>
            </a:extLst>
          </p:cNvPr>
          <p:cNvSpPr>
            <a:spLocks noGrp="1"/>
          </p:cNvSpPr>
          <p:nvPr>
            <p:ph type="dt" sz="half" idx="10"/>
          </p:nvPr>
        </p:nvSpPr>
        <p:spPr/>
        <p:txBody>
          <a:bodyPr/>
          <a:lstStyle/>
          <a:p>
            <a:fld id="{4CBBA7CF-6E9D-3645-ACD1-0617D7293109}" type="datetimeFigureOut">
              <a:rPr lang="en-US" smtClean="0"/>
              <a:t>11/10/23</a:t>
            </a:fld>
            <a:endParaRPr lang="en-US"/>
          </a:p>
        </p:txBody>
      </p:sp>
      <p:sp>
        <p:nvSpPr>
          <p:cNvPr id="5" name="Footer Placeholder 4">
            <a:extLst>
              <a:ext uri="{FF2B5EF4-FFF2-40B4-BE49-F238E27FC236}">
                <a16:creationId xmlns:a16="http://schemas.microsoft.com/office/drawing/2014/main" id="{C5E9D225-D678-414B-ACB0-5C47EBA481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264B2D-FAB2-2642-B2D8-9BE7E5136B2C}"/>
              </a:ext>
            </a:extLst>
          </p:cNvPr>
          <p:cNvSpPr>
            <a:spLocks noGrp="1"/>
          </p:cNvSpPr>
          <p:nvPr>
            <p:ph type="sldNum" sz="quarter" idx="12"/>
          </p:nvPr>
        </p:nvSpPr>
        <p:spPr/>
        <p:txBody>
          <a:bodyPr/>
          <a:lstStyle/>
          <a:p>
            <a:fld id="{5B3C32C7-9F05-4041-BBAD-0B8A1FA37F16}" type="slidenum">
              <a:rPr lang="en-US" smtClean="0"/>
              <a:t>‹#›</a:t>
            </a:fld>
            <a:endParaRPr lang="en-US"/>
          </a:p>
        </p:txBody>
      </p:sp>
    </p:spTree>
    <p:extLst>
      <p:ext uri="{BB962C8B-B14F-4D97-AF65-F5344CB8AC3E}">
        <p14:creationId xmlns:p14="http://schemas.microsoft.com/office/powerpoint/2010/main" val="28416022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D1780CB-D948-2148-A317-4A7A4B42B46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42B5B00-4E64-4B49-9937-A30ECEA0075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06A07C-2520-454B-B13C-C52FC1E30CCF}"/>
              </a:ext>
            </a:extLst>
          </p:cNvPr>
          <p:cNvSpPr>
            <a:spLocks noGrp="1"/>
          </p:cNvSpPr>
          <p:nvPr>
            <p:ph type="dt" sz="half" idx="10"/>
          </p:nvPr>
        </p:nvSpPr>
        <p:spPr/>
        <p:txBody>
          <a:bodyPr/>
          <a:lstStyle/>
          <a:p>
            <a:fld id="{4CBBA7CF-6E9D-3645-ACD1-0617D7293109}" type="datetimeFigureOut">
              <a:rPr lang="en-US" smtClean="0"/>
              <a:t>11/10/23</a:t>
            </a:fld>
            <a:endParaRPr lang="en-US"/>
          </a:p>
        </p:txBody>
      </p:sp>
      <p:sp>
        <p:nvSpPr>
          <p:cNvPr id="5" name="Footer Placeholder 4">
            <a:extLst>
              <a:ext uri="{FF2B5EF4-FFF2-40B4-BE49-F238E27FC236}">
                <a16:creationId xmlns:a16="http://schemas.microsoft.com/office/drawing/2014/main" id="{18DE560F-A13A-0B4C-A658-F363103492F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2A73996-5A40-3645-B4E1-114F67BB773C}"/>
              </a:ext>
            </a:extLst>
          </p:cNvPr>
          <p:cNvSpPr>
            <a:spLocks noGrp="1"/>
          </p:cNvSpPr>
          <p:nvPr>
            <p:ph type="sldNum" sz="quarter" idx="12"/>
          </p:nvPr>
        </p:nvSpPr>
        <p:spPr/>
        <p:txBody>
          <a:bodyPr/>
          <a:lstStyle/>
          <a:p>
            <a:fld id="{5B3C32C7-9F05-4041-BBAD-0B8A1FA37F16}" type="slidenum">
              <a:rPr lang="en-US" smtClean="0"/>
              <a:t>‹#›</a:t>
            </a:fld>
            <a:endParaRPr lang="en-US"/>
          </a:p>
        </p:txBody>
      </p:sp>
    </p:spTree>
    <p:extLst>
      <p:ext uri="{BB962C8B-B14F-4D97-AF65-F5344CB8AC3E}">
        <p14:creationId xmlns:p14="http://schemas.microsoft.com/office/powerpoint/2010/main" val="42141651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7BF867-0299-D242-9D66-7D81EA4E152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DDCF326-97FE-8C46-94B5-92F37BD8863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2CA14D-7434-5145-9F9C-BB66A14E9BB6}"/>
              </a:ext>
            </a:extLst>
          </p:cNvPr>
          <p:cNvSpPr>
            <a:spLocks noGrp="1"/>
          </p:cNvSpPr>
          <p:nvPr>
            <p:ph type="dt" sz="half" idx="10"/>
          </p:nvPr>
        </p:nvSpPr>
        <p:spPr/>
        <p:txBody>
          <a:bodyPr/>
          <a:lstStyle/>
          <a:p>
            <a:fld id="{4CBBA7CF-6E9D-3645-ACD1-0617D7293109}" type="datetimeFigureOut">
              <a:rPr lang="en-US" smtClean="0"/>
              <a:t>11/10/23</a:t>
            </a:fld>
            <a:endParaRPr lang="en-US"/>
          </a:p>
        </p:txBody>
      </p:sp>
      <p:sp>
        <p:nvSpPr>
          <p:cNvPr id="5" name="Footer Placeholder 4">
            <a:extLst>
              <a:ext uri="{FF2B5EF4-FFF2-40B4-BE49-F238E27FC236}">
                <a16:creationId xmlns:a16="http://schemas.microsoft.com/office/drawing/2014/main" id="{C0FB642E-C36B-2F4A-9889-6D2D2BD5C8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C650E06-247E-F34C-A211-CE370C9FE539}"/>
              </a:ext>
            </a:extLst>
          </p:cNvPr>
          <p:cNvSpPr>
            <a:spLocks noGrp="1"/>
          </p:cNvSpPr>
          <p:nvPr>
            <p:ph type="sldNum" sz="quarter" idx="12"/>
          </p:nvPr>
        </p:nvSpPr>
        <p:spPr/>
        <p:txBody>
          <a:bodyPr/>
          <a:lstStyle/>
          <a:p>
            <a:fld id="{5B3C32C7-9F05-4041-BBAD-0B8A1FA37F16}" type="slidenum">
              <a:rPr lang="en-US" smtClean="0"/>
              <a:t>‹#›</a:t>
            </a:fld>
            <a:endParaRPr lang="en-US"/>
          </a:p>
        </p:txBody>
      </p:sp>
    </p:spTree>
    <p:extLst>
      <p:ext uri="{BB962C8B-B14F-4D97-AF65-F5344CB8AC3E}">
        <p14:creationId xmlns:p14="http://schemas.microsoft.com/office/powerpoint/2010/main" val="35340728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C7FA98-6714-6443-996D-0A9E16706D0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ED92ADD-0469-0D4A-B0C5-00FF5D184F6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815D942-49B3-0949-9291-13A1653AF1D4}"/>
              </a:ext>
            </a:extLst>
          </p:cNvPr>
          <p:cNvSpPr>
            <a:spLocks noGrp="1"/>
          </p:cNvSpPr>
          <p:nvPr>
            <p:ph type="dt" sz="half" idx="10"/>
          </p:nvPr>
        </p:nvSpPr>
        <p:spPr/>
        <p:txBody>
          <a:bodyPr/>
          <a:lstStyle/>
          <a:p>
            <a:fld id="{4CBBA7CF-6E9D-3645-ACD1-0617D7293109}" type="datetimeFigureOut">
              <a:rPr lang="en-US" smtClean="0"/>
              <a:t>11/10/23</a:t>
            </a:fld>
            <a:endParaRPr lang="en-US"/>
          </a:p>
        </p:txBody>
      </p:sp>
      <p:sp>
        <p:nvSpPr>
          <p:cNvPr id="5" name="Footer Placeholder 4">
            <a:extLst>
              <a:ext uri="{FF2B5EF4-FFF2-40B4-BE49-F238E27FC236}">
                <a16:creationId xmlns:a16="http://schemas.microsoft.com/office/drawing/2014/main" id="{BF0DAB10-DC1F-E946-A96B-F2EDB834C1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685E374-4E71-D04F-B8AD-6EDD3A312B4D}"/>
              </a:ext>
            </a:extLst>
          </p:cNvPr>
          <p:cNvSpPr>
            <a:spLocks noGrp="1"/>
          </p:cNvSpPr>
          <p:nvPr>
            <p:ph type="sldNum" sz="quarter" idx="12"/>
          </p:nvPr>
        </p:nvSpPr>
        <p:spPr/>
        <p:txBody>
          <a:bodyPr/>
          <a:lstStyle/>
          <a:p>
            <a:fld id="{5B3C32C7-9F05-4041-BBAD-0B8A1FA37F16}" type="slidenum">
              <a:rPr lang="en-US" smtClean="0"/>
              <a:t>‹#›</a:t>
            </a:fld>
            <a:endParaRPr lang="en-US"/>
          </a:p>
        </p:txBody>
      </p:sp>
    </p:spTree>
    <p:extLst>
      <p:ext uri="{BB962C8B-B14F-4D97-AF65-F5344CB8AC3E}">
        <p14:creationId xmlns:p14="http://schemas.microsoft.com/office/powerpoint/2010/main" val="11543217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75ED13-901B-AE49-8950-1699DD2A354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BA691C3-AA93-5049-A94E-8D2F2A5AF48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CA03C50-7E9D-A249-B491-693D7FBDF3A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23B3D40-E1DB-9249-9A14-9271441662ED}"/>
              </a:ext>
            </a:extLst>
          </p:cNvPr>
          <p:cNvSpPr>
            <a:spLocks noGrp="1"/>
          </p:cNvSpPr>
          <p:nvPr>
            <p:ph type="dt" sz="half" idx="10"/>
          </p:nvPr>
        </p:nvSpPr>
        <p:spPr/>
        <p:txBody>
          <a:bodyPr/>
          <a:lstStyle/>
          <a:p>
            <a:fld id="{4CBBA7CF-6E9D-3645-ACD1-0617D7293109}" type="datetimeFigureOut">
              <a:rPr lang="en-US" smtClean="0"/>
              <a:t>11/10/23</a:t>
            </a:fld>
            <a:endParaRPr lang="en-US"/>
          </a:p>
        </p:txBody>
      </p:sp>
      <p:sp>
        <p:nvSpPr>
          <p:cNvPr id="6" name="Footer Placeholder 5">
            <a:extLst>
              <a:ext uri="{FF2B5EF4-FFF2-40B4-BE49-F238E27FC236}">
                <a16:creationId xmlns:a16="http://schemas.microsoft.com/office/drawing/2014/main" id="{DF111725-10F3-3746-8894-91DCE7F42C0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367E6A4-B103-374A-9331-FF965F3F936F}"/>
              </a:ext>
            </a:extLst>
          </p:cNvPr>
          <p:cNvSpPr>
            <a:spLocks noGrp="1"/>
          </p:cNvSpPr>
          <p:nvPr>
            <p:ph type="sldNum" sz="quarter" idx="12"/>
          </p:nvPr>
        </p:nvSpPr>
        <p:spPr/>
        <p:txBody>
          <a:bodyPr/>
          <a:lstStyle/>
          <a:p>
            <a:fld id="{5B3C32C7-9F05-4041-BBAD-0B8A1FA37F16}" type="slidenum">
              <a:rPr lang="en-US" smtClean="0"/>
              <a:t>‹#›</a:t>
            </a:fld>
            <a:endParaRPr lang="en-US"/>
          </a:p>
        </p:txBody>
      </p:sp>
    </p:spTree>
    <p:extLst>
      <p:ext uri="{BB962C8B-B14F-4D97-AF65-F5344CB8AC3E}">
        <p14:creationId xmlns:p14="http://schemas.microsoft.com/office/powerpoint/2010/main" val="8634621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DFEA7-7D24-3045-B586-CD4D378E94F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611B523-014D-CC4A-A39E-D391962FBC9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10974C9-4060-2243-B5B0-266B9A40F35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75C8BBD-9645-B54A-A123-9D2CF119DDF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DCBC35A-1D46-EA48-B084-0041A73091A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800C8C4-ECC0-9D40-95C1-056AF7F93C69}"/>
              </a:ext>
            </a:extLst>
          </p:cNvPr>
          <p:cNvSpPr>
            <a:spLocks noGrp="1"/>
          </p:cNvSpPr>
          <p:nvPr>
            <p:ph type="dt" sz="half" idx="10"/>
          </p:nvPr>
        </p:nvSpPr>
        <p:spPr/>
        <p:txBody>
          <a:bodyPr/>
          <a:lstStyle/>
          <a:p>
            <a:fld id="{4CBBA7CF-6E9D-3645-ACD1-0617D7293109}" type="datetimeFigureOut">
              <a:rPr lang="en-US" smtClean="0"/>
              <a:t>11/10/23</a:t>
            </a:fld>
            <a:endParaRPr lang="en-US"/>
          </a:p>
        </p:txBody>
      </p:sp>
      <p:sp>
        <p:nvSpPr>
          <p:cNvPr id="8" name="Footer Placeholder 7">
            <a:extLst>
              <a:ext uri="{FF2B5EF4-FFF2-40B4-BE49-F238E27FC236}">
                <a16:creationId xmlns:a16="http://schemas.microsoft.com/office/drawing/2014/main" id="{B5E23415-4AE0-5C4C-AB94-41613917A35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CA6710A-10ED-A54D-B351-DDE669831921}"/>
              </a:ext>
            </a:extLst>
          </p:cNvPr>
          <p:cNvSpPr>
            <a:spLocks noGrp="1"/>
          </p:cNvSpPr>
          <p:nvPr>
            <p:ph type="sldNum" sz="quarter" idx="12"/>
          </p:nvPr>
        </p:nvSpPr>
        <p:spPr/>
        <p:txBody>
          <a:bodyPr/>
          <a:lstStyle/>
          <a:p>
            <a:fld id="{5B3C32C7-9F05-4041-BBAD-0B8A1FA37F16}" type="slidenum">
              <a:rPr lang="en-US" smtClean="0"/>
              <a:t>‹#›</a:t>
            </a:fld>
            <a:endParaRPr lang="en-US"/>
          </a:p>
        </p:txBody>
      </p:sp>
    </p:spTree>
    <p:extLst>
      <p:ext uri="{BB962C8B-B14F-4D97-AF65-F5344CB8AC3E}">
        <p14:creationId xmlns:p14="http://schemas.microsoft.com/office/powerpoint/2010/main" val="15719546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F1843C-6563-0D4E-AA96-C18B0DED79F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D45A561-5C60-1449-A32F-51C87FB62900}"/>
              </a:ext>
            </a:extLst>
          </p:cNvPr>
          <p:cNvSpPr>
            <a:spLocks noGrp="1"/>
          </p:cNvSpPr>
          <p:nvPr>
            <p:ph type="dt" sz="half" idx="10"/>
          </p:nvPr>
        </p:nvSpPr>
        <p:spPr/>
        <p:txBody>
          <a:bodyPr/>
          <a:lstStyle/>
          <a:p>
            <a:fld id="{4CBBA7CF-6E9D-3645-ACD1-0617D7293109}" type="datetimeFigureOut">
              <a:rPr lang="en-US" smtClean="0"/>
              <a:t>11/10/23</a:t>
            </a:fld>
            <a:endParaRPr lang="en-US"/>
          </a:p>
        </p:txBody>
      </p:sp>
      <p:sp>
        <p:nvSpPr>
          <p:cNvPr id="4" name="Footer Placeholder 3">
            <a:extLst>
              <a:ext uri="{FF2B5EF4-FFF2-40B4-BE49-F238E27FC236}">
                <a16:creationId xmlns:a16="http://schemas.microsoft.com/office/drawing/2014/main" id="{CB510E39-C27B-414E-B609-943E36A9B25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55A4910-08B6-7543-9E5D-4782A8ED2B01}"/>
              </a:ext>
            </a:extLst>
          </p:cNvPr>
          <p:cNvSpPr>
            <a:spLocks noGrp="1"/>
          </p:cNvSpPr>
          <p:nvPr>
            <p:ph type="sldNum" sz="quarter" idx="12"/>
          </p:nvPr>
        </p:nvSpPr>
        <p:spPr/>
        <p:txBody>
          <a:bodyPr/>
          <a:lstStyle/>
          <a:p>
            <a:fld id="{5B3C32C7-9F05-4041-BBAD-0B8A1FA37F16}" type="slidenum">
              <a:rPr lang="en-US" smtClean="0"/>
              <a:t>‹#›</a:t>
            </a:fld>
            <a:endParaRPr lang="en-US"/>
          </a:p>
        </p:txBody>
      </p:sp>
    </p:spTree>
    <p:extLst>
      <p:ext uri="{BB962C8B-B14F-4D97-AF65-F5344CB8AC3E}">
        <p14:creationId xmlns:p14="http://schemas.microsoft.com/office/powerpoint/2010/main" val="26993711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FC0B05A-497E-A846-8267-C1BCB3057F46}"/>
              </a:ext>
            </a:extLst>
          </p:cNvPr>
          <p:cNvSpPr>
            <a:spLocks noGrp="1"/>
          </p:cNvSpPr>
          <p:nvPr>
            <p:ph type="dt" sz="half" idx="10"/>
          </p:nvPr>
        </p:nvSpPr>
        <p:spPr/>
        <p:txBody>
          <a:bodyPr/>
          <a:lstStyle/>
          <a:p>
            <a:fld id="{4CBBA7CF-6E9D-3645-ACD1-0617D7293109}" type="datetimeFigureOut">
              <a:rPr lang="en-US" smtClean="0"/>
              <a:t>11/10/23</a:t>
            </a:fld>
            <a:endParaRPr lang="en-US"/>
          </a:p>
        </p:txBody>
      </p:sp>
      <p:sp>
        <p:nvSpPr>
          <p:cNvPr id="3" name="Footer Placeholder 2">
            <a:extLst>
              <a:ext uri="{FF2B5EF4-FFF2-40B4-BE49-F238E27FC236}">
                <a16:creationId xmlns:a16="http://schemas.microsoft.com/office/drawing/2014/main" id="{D596F63F-37C3-764E-91BD-71EF115005B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C8A79EC-4A72-7B41-A77D-8E73F93F2BA2}"/>
              </a:ext>
            </a:extLst>
          </p:cNvPr>
          <p:cNvSpPr>
            <a:spLocks noGrp="1"/>
          </p:cNvSpPr>
          <p:nvPr>
            <p:ph type="sldNum" sz="quarter" idx="12"/>
          </p:nvPr>
        </p:nvSpPr>
        <p:spPr/>
        <p:txBody>
          <a:bodyPr/>
          <a:lstStyle/>
          <a:p>
            <a:fld id="{5B3C32C7-9F05-4041-BBAD-0B8A1FA37F16}" type="slidenum">
              <a:rPr lang="en-US" smtClean="0"/>
              <a:t>‹#›</a:t>
            </a:fld>
            <a:endParaRPr lang="en-US"/>
          </a:p>
        </p:txBody>
      </p:sp>
    </p:spTree>
    <p:extLst>
      <p:ext uri="{BB962C8B-B14F-4D97-AF65-F5344CB8AC3E}">
        <p14:creationId xmlns:p14="http://schemas.microsoft.com/office/powerpoint/2010/main" val="7479634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766B6E-228C-D648-B863-3F0430C2AD2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8E95C63-6263-864D-80B5-5B4B905EBAE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0B29A45-D5B5-FF44-9E34-CFD87472513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67DE598-D7D9-BA42-9226-D080EE0D9D07}"/>
              </a:ext>
            </a:extLst>
          </p:cNvPr>
          <p:cNvSpPr>
            <a:spLocks noGrp="1"/>
          </p:cNvSpPr>
          <p:nvPr>
            <p:ph type="dt" sz="half" idx="10"/>
          </p:nvPr>
        </p:nvSpPr>
        <p:spPr/>
        <p:txBody>
          <a:bodyPr/>
          <a:lstStyle/>
          <a:p>
            <a:fld id="{4CBBA7CF-6E9D-3645-ACD1-0617D7293109}" type="datetimeFigureOut">
              <a:rPr lang="en-US" smtClean="0"/>
              <a:t>11/10/23</a:t>
            </a:fld>
            <a:endParaRPr lang="en-US"/>
          </a:p>
        </p:txBody>
      </p:sp>
      <p:sp>
        <p:nvSpPr>
          <p:cNvPr id="6" name="Footer Placeholder 5">
            <a:extLst>
              <a:ext uri="{FF2B5EF4-FFF2-40B4-BE49-F238E27FC236}">
                <a16:creationId xmlns:a16="http://schemas.microsoft.com/office/drawing/2014/main" id="{E4A3B1CC-DA00-F049-948F-5ADEEB90F9B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D426731-66E1-1148-8CB9-6C8682E7EF99}"/>
              </a:ext>
            </a:extLst>
          </p:cNvPr>
          <p:cNvSpPr>
            <a:spLocks noGrp="1"/>
          </p:cNvSpPr>
          <p:nvPr>
            <p:ph type="sldNum" sz="quarter" idx="12"/>
          </p:nvPr>
        </p:nvSpPr>
        <p:spPr/>
        <p:txBody>
          <a:bodyPr/>
          <a:lstStyle/>
          <a:p>
            <a:fld id="{5B3C32C7-9F05-4041-BBAD-0B8A1FA37F16}" type="slidenum">
              <a:rPr lang="en-US" smtClean="0"/>
              <a:t>‹#›</a:t>
            </a:fld>
            <a:endParaRPr lang="en-US"/>
          </a:p>
        </p:txBody>
      </p:sp>
    </p:spTree>
    <p:extLst>
      <p:ext uri="{BB962C8B-B14F-4D97-AF65-F5344CB8AC3E}">
        <p14:creationId xmlns:p14="http://schemas.microsoft.com/office/powerpoint/2010/main" val="40170736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2F09BE-57F0-9C42-8C82-6A5C24C3993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7E6A123-273E-E14F-9A95-E933BDEBFD4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24C6C26-1177-EC42-8D2F-9AA985141B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5BB712D-DD9A-2541-B62F-3C881D771B4E}"/>
              </a:ext>
            </a:extLst>
          </p:cNvPr>
          <p:cNvSpPr>
            <a:spLocks noGrp="1"/>
          </p:cNvSpPr>
          <p:nvPr>
            <p:ph type="dt" sz="half" idx="10"/>
          </p:nvPr>
        </p:nvSpPr>
        <p:spPr/>
        <p:txBody>
          <a:bodyPr/>
          <a:lstStyle/>
          <a:p>
            <a:fld id="{4CBBA7CF-6E9D-3645-ACD1-0617D7293109}" type="datetimeFigureOut">
              <a:rPr lang="en-US" smtClean="0"/>
              <a:t>11/10/23</a:t>
            </a:fld>
            <a:endParaRPr lang="en-US"/>
          </a:p>
        </p:txBody>
      </p:sp>
      <p:sp>
        <p:nvSpPr>
          <p:cNvPr id="6" name="Footer Placeholder 5">
            <a:extLst>
              <a:ext uri="{FF2B5EF4-FFF2-40B4-BE49-F238E27FC236}">
                <a16:creationId xmlns:a16="http://schemas.microsoft.com/office/drawing/2014/main" id="{E00F80A4-B88D-4C46-A4AD-E9FD23DAB8F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57E991F-24F2-EE45-B06C-5E0A2DB55200}"/>
              </a:ext>
            </a:extLst>
          </p:cNvPr>
          <p:cNvSpPr>
            <a:spLocks noGrp="1"/>
          </p:cNvSpPr>
          <p:nvPr>
            <p:ph type="sldNum" sz="quarter" idx="12"/>
          </p:nvPr>
        </p:nvSpPr>
        <p:spPr/>
        <p:txBody>
          <a:bodyPr/>
          <a:lstStyle/>
          <a:p>
            <a:fld id="{5B3C32C7-9F05-4041-BBAD-0B8A1FA37F16}" type="slidenum">
              <a:rPr lang="en-US" smtClean="0"/>
              <a:t>‹#›</a:t>
            </a:fld>
            <a:endParaRPr lang="en-US"/>
          </a:p>
        </p:txBody>
      </p:sp>
    </p:spTree>
    <p:extLst>
      <p:ext uri="{BB962C8B-B14F-4D97-AF65-F5344CB8AC3E}">
        <p14:creationId xmlns:p14="http://schemas.microsoft.com/office/powerpoint/2010/main" val="104119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45E14AF-8769-D246-A439-472E6963456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EAADEF3-1635-DD41-83EF-0C0713532FE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4383980-4B3D-4D4D-9EAC-1952C3848E6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BBA7CF-6E9D-3645-ACD1-0617D7293109}" type="datetimeFigureOut">
              <a:rPr lang="en-US" smtClean="0"/>
              <a:t>11/10/23</a:t>
            </a:fld>
            <a:endParaRPr lang="en-US"/>
          </a:p>
        </p:txBody>
      </p:sp>
      <p:sp>
        <p:nvSpPr>
          <p:cNvPr id="5" name="Footer Placeholder 4">
            <a:extLst>
              <a:ext uri="{FF2B5EF4-FFF2-40B4-BE49-F238E27FC236}">
                <a16:creationId xmlns:a16="http://schemas.microsoft.com/office/drawing/2014/main" id="{03D067C7-67CA-CB42-82B3-CBB8877D6DE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678F586-CB82-4240-8E4D-50281510A37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3C32C7-9F05-4041-BBAD-0B8A1FA37F16}" type="slidenum">
              <a:rPr lang="en-US" smtClean="0"/>
              <a:t>‹#›</a:t>
            </a:fld>
            <a:endParaRPr lang="en-US"/>
          </a:p>
        </p:txBody>
      </p:sp>
    </p:spTree>
    <p:extLst>
      <p:ext uri="{BB962C8B-B14F-4D97-AF65-F5344CB8AC3E}">
        <p14:creationId xmlns:p14="http://schemas.microsoft.com/office/powerpoint/2010/main" val="8873179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rsmalley@memphis.edu"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www.ceri.memphis.edu/people/smalley/"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earthquake.usgs.gov/earthquakes/search/"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ds.iris.edu/wilber3/find_event"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0" y="1"/>
            <a:ext cx="12192000" cy="6858000"/>
          </a:xfrm>
          <a:prstGeom prst="rect">
            <a:avLst/>
          </a:prstGeom>
        </p:spPr>
        <p:txBody>
          <a:bodyPr vert="horz" lIns="91440" tIns="45720" rIns="91440" bIns="45720" rtlCol="0" anchor="b" anchorCtr="0">
            <a:noAutofit/>
          </a:bodyPr>
          <a:lstStyle>
            <a:lvl1pPr algn="ctr" defTabSz="914400" rtl="0" eaLnBrk="1" latinLnBrk="0" hangingPunct="1">
              <a:spcBef>
                <a:spcPct val="0"/>
              </a:spcBef>
              <a:buNone/>
              <a:defRPr sz="4600" kern="1200">
                <a:solidFill>
                  <a:schemeClr val="accent1"/>
                </a:solidFill>
                <a:latin typeface="+mj-lt"/>
                <a:ea typeface="+mj-ea"/>
                <a:cs typeface="+mj-cs"/>
              </a:defRPr>
            </a:lvl1pPr>
          </a:lstStyle>
          <a:p>
            <a:pPr>
              <a:defRPr/>
            </a:pPr>
            <a:r>
              <a:rPr lang="en-US" sz="3600" b="1" dirty="0">
                <a:solidFill>
                  <a:schemeClr val="tx1"/>
                </a:solidFill>
                <a:latin typeface="Papyrus" panose="020B0602040200020303" pitchFamily="34" charset="77"/>
              </a:rPr>
              <a:t>CERI-8104 Data Analysis in Geophysics</a:t>
            </a:r>
          </a:p>
          <a:p>
            <a:pPr>
              <a:defRPr/>
            </a:pPr>
            <a:r>
              <a:rPr lang="en-US" sz="3600" b="1" dirty="0">
                <a:solidFill>
                  <a:schemeClr val="tx1"/>
                </a:solidFill>
                <a:latin typeface="Papyrus" panose="020B0602040200020303" pitchFamily="34" charset="77"/>
              </a:rPr>
              <a:t>Dr. Robert (Bob) Smalley</a:t>
            </a:r>
          </a:p>
          <a:p>
            <a:pPr>
              <a:defRPr/>
            </a:pPr>
            <a:r>
              <a:rPr lang="en-US" sz="3600" b="1" dirty="0">
                <a:solidFill>
                  <a:schemeClr val="tx1"/>
                </a:solidFill>
                <a:latin typeface="Papyrus" panose="020B0602040200020303" pitchFamily="34" charset="77"/>
              </a:rPr>
              <a:t>3892 Central Ave, Room 103</a:t>
            </a:r>
          </a:p>
          <a:p>
            <a:pPr>
              <a:defRPr/>
            </a:pPr>
            <a:r>
              <a:rPr lang="en-US" sz="3600" b="1" dirty="0">
                <a:solidFill>
                  <a:schemeClr val="tx1"/>
                </a:solidFill>
                <a:latin typeface="Papyrus" panose="020B0602040200020303" pitchFamily="34" charset="77"/>
                <a:hlinkClick r:id="rId3"/>
              </a:rPr>
              <a:t>rsmalley@memphis.edu</a:t>
            </a:r>
            <a:r>
              <a:rPr lang="en-US" sz="3600" b="1" dirty="0">
                <a:solidFill>
                  <a:schemeClr val="tx1"/>
                </a:solidFill>
                <a:latin typeface="Papyrus" panose="020B0602040200020303" pitchFamily="34" charset="77"/>
              </a:rPr>
              <a:t>                         678-4929</a:t>
            </a:r>
          </a:p>
          <a:p>
            <a:pPr>
              <a:defRPr/>
            </a:pPr>
            <a:endParaRPr lang="en-US" sz="1800" b="1" dirty="0">
              <a:solidFill>
                <a:schemeClr val="tx1"/>
              </a:solidFill>
              <a:latin typeface="Papyrus" panose="020B0602040200020303" pitchFamily="34" charset="77"/>
            </a:endParaRPr>
          </a:p>
          <a:p>
            <a:pPr algn="ctr"/>
            <a:r>
              <a:rPr lang="en-US" sz="3600" b="1" dirty="0">
                <a:solidFill>
                  <a:schemeClr val="tx1"/>
                </a:solidFill>
                <a:latin typeface="Papyrus" panose="020B0602040200020303" pitchFamily="34" charset="77"/>
              </a:rPr>
              <a:t>Fall 2023</a:t>
            </a:r>
          </a:p>
          <a:p>
            <a:pPr algn="ctr"/>
            <a:r>
              <a:rPr lang="en-US" sz="3600" b="1" dirty="0">
                <a:solidFill>
                  <a:schemeClr val="tx1"/>
                </a:solidFill>
                <a:latin typeface="Papyrus" panose="020B0602040200020303" pitchFamily="34" charset="77"/>
              </a:rPr>
              <a:t>Tu &amp; Th             11:20 am -12:45 pm</a:t>
            </a:r>
          </a:p>
          <a:p>
            <a:pPr algn="ctr"/>
            <a:endParaRPr lang="en-US" sz="3600" b="1" dirty="0">
              <a:solidFill>
                <a:schemeClr val="tx1"/>
              </a:solidFill>
              <a:latin typeface="Papyrus" panose="020B0602040200020303" pitchFamily="34" charset="77"/>
            </a:endParaRPr>
          </a:p>
          <a:p>
            <a:pPr algn="ctr"/>
            <a:r>
              <a:rPr lang="en-US" sz="3600" b="1" dirty="0">
                <a:solidFill>
                  <a:schemeClr val="tx1"/>
                </a:solidFill>
                <a:latin typeface="Papyrus" panose="020B0602040200020303" pitchFamily="34" charset="77"/>
              </a:rPr>
              <a:t>Meeting 21		Thu. Nov 9, 2023</a:t>
            </a:r>
            <a:br>
              <a:rPr lang="en-US" sz="3600" b="1" dirty="0">
                <a:solidFill>
                  <a:schemeClr val="tx1"/>
                </a:solidFill>
                <a:latin typeface="Papyrus" panose="020B0602040200020303" pitchFamily="34" charset="77"/>
              </a:rPr>
            </a:br>
            <a:endParaRPr lang="en-US" sz="1800" b="1" dirty="0">
              <a:solidFill>
                <a:schemeClr val="tx1"/>
              </a:solidFill>
              <a:latin typeface="Papyrus" panose="020B0602040200020303" pitchFamily="34" charset="77"/>
            </a:endParaRPr>
          </a:p>
          <a:p>
            <a:pPr algn="ctr"/>
            <a:r>
              <a:rPr lang="en-US" sz="3600" b="1" dirty="0">
                <a:solidFill>
                  <a:schemeClr val="tx1"/>
                </a:solidFill>
                <a:latin typeface="Papyrus" panose="020B0602040200020303" pitchFamily="34" charset="77"/>
              </a:rPr>
              <a:t>CERI New/Long Building: Student Computer Lab</a:t>
            </a:r>
          </a:p>
          <a:p>
            <a:pPr>
              <a:defRPr/>
            </a:pPr>
            <a:r>
              <a:rPr lang="en-US" sz="3600" b="1" dirty="0">
                <a:solidFill>
                  <a:schemeClr val="tx1"/>
                </a:solidFill>
                <a:latin typeface="Papyrus" panose="020B0602040200020303" pitchFamily="34" charset="77"/>
              </a:rPr>
              <a:t>Class webpage to be announced.</a:t>
            </a:r>
          </a:p>
          <a:p>
            <a:pPr>
              <a:defRPr/>
            </a:pPr>
            <a:r>
              <a:rPr lang="en-US" sz="1800" b="1" dirty="0">
                <a:solidFill>
                  <a:schemeClr val="tx1"/>
                </a:solidFill>
                <a:latin typeface="Papyrus" panose="020B0602040200020303" pitchFamily="34" charset="77"/>
              </a:rPr>
              <a:t>My homepage (has older versions of the course)</a:t>
            </a:r>
          </a:p>
          <a:p>
            <a:pPr>
              <a:defRPr/>
            </a:pPr>
            <a:r>
              <a:rPr lang="en-US" sz="1800" b="1" dirty="0">
                <a:solidFill>
                  <a:schemeClr val="tx1"/>
                </a:solidFill>
                <a:latin typeface="Papyrus" panose="020B0602040200020303" pitchFamily="34" charset="77"/>
                <a:hlinkClick r:id="rId4"/>
              </a:rPr>
              <a:t>http://www.ceri.memphis.edu/people/smalley/</a:t>
            </a:r>
            <a:endParaRPr lang="en-US" sz="1800" b="1" dirty="0">
              <a:solidFill>
                <a:schemeClr val="tx1"/>
              </a:solidFill>
              <a:latin typeface="Papyrus" panose="020B0602040200020303" pitchFamily="34" charset="77"/>
            </a:endParaRPr>
          </a:p>
        </p:txBody>
      </p:sp>
    </p:spTree>
    <p:extLst>
      <p:ext uri="{BB962C8B-B14F-4D97-AF65-F5344CB8AC3E}">
        <p14:creationId xmlns:p14="http://schemas.microsoft.com/office/powerpoint/2010/main" val="27582700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FF54A41-07C8-3E75-890F-39D34DB0DA8A}"/>
              </a:ext>
            </a:extLst>
          </p:cNvPr>
          <p:cNvSpPr txBox="1"/>
          <p:nvPr/>
        </p:nvSpPr>
        <p:spPr>
          <a:xfrm>
            <a:off x="0" y="20444"/>
            <a:ext cx="12192000" cy="6894195"/>
          </a:xfrm>
          <a:prstGeom prst="rect">
            <a:avLst/>
          </a:prstGeom>
          <a:noFill/>
        </p:spPr>
        <p:txBody>
          <a:bodyPr wrap="square" rtlCol="0">
            <a:spAutoFit/>
          </a:bodyPr>
          <a:lstStyle/>
          <a:p>
            <a:pPr algn="ctr"/>
            <a:r>
              <a:rPr lang="en-US" sz="3200" b="1" dirty="0">
                <a:latin typeface="Papyrus" panose="020B0602040200020303" pitchFamily="34" charset="77"/>
              </a:rPr>
              <a:t>What is in the </a:t>
            </a:r>
            <a:r>
              <a:rPr lang="en-US" sz="3200" b="1" dirty="0">
                <a:latin typeface="Courier New" panose="02070309020205020404" pitchFamily="49" charset="0"/>
                <a:cs typeface="Courier New" panose="02070309020205020404" pitchFamily="49" charset="0"/>
              </a:rPr>
              <a:t>stream</a:t>
            </a:r>
            <a:r>
              <a:rPr lang="en-US" sz="3200" b="1" dirty="0">
                <a:latin typeface="Papyrus" panose="020B0602040200020303" pitchFamily="34" charset="77"/>
              </a:rPr>
              <a:t> object?</a:t>
            </a:r>
          </a:p>
          <a:p>
            <a:pPr algn="ctr"/>
            <a:endParaRPr lang="en-US" b="1" dirty="0">
              <a:latin typeface="Papyrus" panose="020B0602040200020303" pitchFamily="34" charset="77"/>
            </a:endParaRPr>
          </a:p>
          <a:p>
            <a:r>
              <a:rPr lang="en-US" sz="2800" b="1" dirty="0">
                <a:latin typeface="Courier New" panose="02070309020205020404" pitchFamily="49" charset="0"/>
                <a:cs typeface="Courier New" panose="02070309020205020404" pitchFamily="49" charset="0"/>
              </a:rPr>
              <a:t>print(</a:t>
            </a:r>
            <a:r>
              <a:rPr lang="en-US" sz="2800" b="1" dirty="0" err="1">
                <a:latin typeface="Courier New" panose="02070309020205020404" pitchFamily="49" charset="0"/>
                <a:cs typeface="Courier New" panose="02070309020205020404" pitchFamily="49" charset="0"/>
              </a:rPr>
              <a:t>dir</a:t>
            </a:r>
            <a:r>
              <a:rPr lang="en-US" sz="2800" b="1" dirty="0">
                <a:latin typeface="Courier New" panose="02070309020205020404" pitchFamily="49" charset="0"/>
                <a:cs typeface="Courier New" panose="02070309020205020404" pitchFamily="49" charset="0"/>
              </a:rPr>
              <a:t>(</a:t>
            </a:r>
            <a:r>
              <a:rPr lang="en-US" sz="2800" b="1" dirty="0" err="1">
                <a:latin typeface="Courier New" panose="02070309020205020404" pitchFamily="49" charset="0"/>
                <a:cs typeface="Courier New" panose="02070309020205020404" pitchFamily="49" charset="0"/>
              </a:rPr>
              <a:t>myStream</a:t>
            </a:r>
            <a:r>
              <a:rPr lang="en-US" sz="2800" b="1" dirty="0">
                <a:latin typeface="Courier New" panose="02070309020205020404" pitchFamily="49" charset="0"/>
                <a:cs typeface="Courier New" panose="02070309020205020404" pitchFamily="49" charset="0"/>
              </a:rPr>
              <a:t>))</a:t>
            </a:r>
          </a:p>
          <a:p>
            <a:r>
              <a:rPr lang="en-US" sz="2800" b="1" dirty="0">
                <a:latin typeface="Courier New" panose="02070309020205020404" pitchFamily="49" charset="0"/>
                <a:cs typeface="Courier New" panose="02070309020205020404" pitchFamily="49" charset="0"/>
              </a:rPr>
              <a:t>'append', </a:t>
            </a:r>
          </a:p>
          <a:p>
            <a:r>
              <a:rPr lang="en-US" sz="2800" b="1" dirty="0">
                <a:latin typeface="Courier New" panose="02070309020205020404" pitchFamily="49" charset="0"/>
                <a:cs typeface="Courier New" panose="02070309020205020404" pitchFamily="49" charset="0"/>
              </a:rPr>
              <a:t>'</a:t>
            </a:r>
            <a:r>
              <a:rPr lang="en-US" sz="2800" b="1" dirty="0" err="1">
                <a:latin typeface="Courier New" panose="02070309020205020404" pitchFamily="49" charset="0"/>
                <a:cs typeface="Courier New" panose="02070309020205020404" pitchFamily="49" charset="0"/>
              </a:rPr>
              <a:t>attach_response</a:t>
            </a:r>
            <a:r>
              <a:rPr lang="en-US" sz="2800" b="1" dirty="0">
                <a:latin typeface="Courier New" panose="02070309020205020404" pitchFamily="49" charset="0"/>
                <a:cs typeface="Courier New" panose="02070309020205020404" pitchFamily="49" charset="0"/>
              </a:rPr>
              <a:t>', </a:t>
            </a:r>
          </a:p>
          <a:p>
            <a:r>
              <a:rPr lang="en-US" sz="2800" b="1" dirty="0">
                <a:latin typeface="Courier New" panose="02070309020205020404" pitchFamily="49" charset="0"/>
                <a:cs typeface="Courier New" panose="02070309020205020404" pitchFamily="49" charset="0"/>
              </a:rPr>
              <a:t>'copy', </a:t>
            </a:r>
          </a:p>
          <a:p>
            <a:r>
              <a:rPr lang="en-US" sz="2800" b="1" dirty="0">
                <a:latin typeface="Courier New" panose="02070309020205020404" pitchFamily="49" charset="0"/>
                <a:cs typeface="Courier New" panose="02070309020205020404" pitchFamily="49" charset="0"/>
              </a:rPr>
              <a:t>'decimate', </a:t>
            </a:r>
          </a:p>
          <a:p>
            <a:r>
              <a:rPr lang="en-US" sz="2800" b="1" dirty="0">
                <a:latin typeface="Courier New" panose="02070309020205020404" pitchFamily="49" charset="0"/>
                <a:cs typeface="Courier New" panose="02070309020205020404" pitchFamily="49" charset="0"/>
              </a:rPr>
              <a:t>'detrend', </a:t>
            </a:r>
          </a:p>
          <a:p>
            <a:r>
              <a:rPr lang="en-US" sz="2800" b="1" dirty="0">
                <a:latin typeface="Courier New" panose="02070309020205020404" pitchFamily="49" charset="0"/>
                <a:cs typeface="Courier New" panose="02070309020205020404" pitchFamily="49" charset="0"/>
              </a:rPr>
              <a:t>'differentiate', </a:t>
            </a:r>
          </a:p>
          <a:p>
            <a:r>
              <a:rPr lang="en-US" sz="2800" b="1" dirty="0">
                <a:latin typeface="Courier New" panose="02070309020205020404" pitchFamily="49" charset="0"/>
                <a:cs typeface="Courier New" panose="02070309020205020404" pitchFamily="49" charset="0"/>
              </a:rPr>
              <a:t>'filter', </a:t>
            </a:r>
          </a:p>
          <a:p>
            <a:r>
              <a:rPr lang="en-US" sz="2800" b="1" dirty="0">
                <a:latin typeface="Courier New" panose="02070309020205020404" pitchFamily="49" charset="0"/>
                <a:cs typeface="Courier New" panose="02070309020205020404" pitchFamily="49" charset="0"/>
              </a:rPr>
              <a:t>'integrate',</a:t>
            </a:r>
          </a:p>
          <a:p>
            <a:pPr algn="ctr"/>
            <a:endParaRPr lang="en-US" sz="2800" b="1" dirty="0">
              <a:latin typeface="Papyrus" panose="020B0602040200020303" pitchFamily="34" charset="77"/>
              <a:cs typeface="Courier New" panose="02070309020205020404" pitchFamily="49" charset="0"/>
            </a:endParaRPr>
          </a:p>
          <a:p>
            <a:pPr algn="ctr"/>
            <a:endParaRPr lang="en-US" sz="2800" b="1" dirty="0">
              <a:latin typeface="Papyrus" panose="020B0602040200020303" pitchFamily="34" charset="77"/>
              <a:cs typeface="Courier New" panose="02070309020205020404" pitchFamily="49" charset="0"/>
            </a:endParaRPr>
          </a:p>
          <a:p>
            <a:pPr algn="ctr"/>
            <a:endParaRPr lang="en-US" sz="2800" b="1" dirty="0">
              <a:latin typeface="Papyrus" panose="020B0602040200020303" pitchFamily="34" charset="77"/>
              <a:cs typeface="Courier New" panose="02070309020205020404" pitchFamily="49" charset="0"/>
            </a:endParaRPr>
          </a:p>
          <a:p>
            <a:pPr algn="ctr"/>
            <a:r>
              <a:rPr lang="en-US" sz="2800" b="1" dirty="0">
                <a:latin typeface="Papyrus" panose="020B0602040200020303" pitchFamily="34" charset="77"/>
                <a:cs typeface="Courier New" panose="02070309020205020404" pitchFamily="49" charset="0"/>
              </a:rPr>
              <a:t>List of attributes of </a:t>
            </a:r>
            <a:r>
              <a:rPr lang="en-US" sz="2800" b="1" dirty="0" err="1">
                <a:latin typeface="Courier New" panose="02070309020205020404" pitchFamily="49" charset="0"/>
                <a:cs typeface="Courier New" panose="02070309020205020404" pitchFamily="49" charset="0"/>
              </a:rPr>
              <a:t>myStream</a:t>
            </a:r>
            <a:r>
              <a:rPr lang="en-US" sz="2800" b="1" dirty="0">
                <a:latin typeface="Papyrus" panose="020B0602040200020303" pitchFamily="34" charset="77"/>
                <a:cs typeface="Courier New" panose="02070309020205020404" pitchFamily="49" charset="0"/>
              </a:rPr>
              <a:t> instance of </a:t>
            </a:r>
            <a:r>
              <a:rPr lang="en-US" sz="2800" b="1" dirty="0">
                <a:latin typeface="Courier New" panose="02070309020205020404" pitchFamily="49" charset="0"/>
                <a:cs typeface="Courier New" panose="02070309020205020404" pitchFamily="49" charset="0"/>
              </a:rPr>
              <a:t>stream</a:t>
            </a:r>
            <a:r>
              <a:rPr lang="en-US" sz="2800" b="1" dirty="0">
                <a:latin typeface="Papyrus" panose="020B0602040200020303" pitchFamily="34" charset="77"/>
                <a:cs typeface="Courier New" panose="02070309020205020404" pitchFamily="49" charset="0"/>
              </a:rPr>
              <a:t> object, with its data (</a:t>
            </a:r>
            <a:r>
              <a:rPr lang="en-US" sz="2800" b="1" dirty="0">
                <a:latin typeface="Courier New" panose="02070309020205020404" pitchFamily="49" charset="0"/>
                <a:cs typeface="Courier New" panose="02070309020205020404" pitchFamily="49" charset="0"/>
              </a:rPr>
              <a:t>traces</a:t>
            </a:r>
            <a:r>
              <a:rPr lang="en-US" sz="2800" b="1" dirty="0">
                <a:latin typeface="Papyrus" panose="020B0602040200020303" pitchFamily="34" charset="77"/>
                <a:cs typeface="Courier New" panose="02070309020205020404" pitchFamily="49" charset="0"/>
              </a:rPr>
              <a:t>), and methods (all the rest)</a:t>
            </a:r>
            <a:endParaRPr lang="en-US" sz="2800" b="1" dirty="0">
              <a:latin typeface="Courier New" panose="02070309020205020404" pitchFamily="49" charset="0"/>
              <a:cs typeface="Courier New" panose="02070309020205020404" pitchFamily="49" charset="0"/>
            </a:endParaRPr>
          </a:p>
        </p:txBody>
      </p:sp>
      <p:sp>
        <p:nvSpPr>
          <p:cNvPr id="60" name="TextBox 59">
            <a:extLst>
              <a:ext uri="{FF2B5EF4-FFF2-40B4-BE49-F238E27FC236}">
                <a16:creationId xmlns:a16="http://schemas.microsoft.com/office/drawing/2014/main" id="{CC97790E-18B9-039B-5014-D58FA6B5FEA8}"/>
              </a:ext>
            </a:extLst>
          </p:cNvPr>
          <p:cNvSpPr txBox="1"/>
          <p:nvPr/>
        </p:nvSpPr>
        <p:spPr>
          <a:xfrm>
            <a:off x="4525620" y="1628008"/>
            <a:ext cx="4300331" cy="3970318"/>
          </a:xfrm>
          <a:prstGeom prst="rect">
            <a:avLst/>
          </a:prstGeom>
          <a:noFill/>
        </p:spPr>
        <p:txBody>
          <a:bodyPr wrap="square">
            <a:spAutoFit/>
          </a:bodyPr>
          <a:lstStyle/>
          <a:p>
            <a:r>
              <a:rPr lang="en-US" sz="2800" b="1" dirty="0">
                <a:latin typeface="Courier New" panose="02070309020205020404" pitchFamily="49" charset="0"/>
                <a:cs typeface="Courier New" panose="02070309020205020404" pitchFamily="49" charset="0"/>
              </a:rPr>
              <a:t>'interpolate', </a:t>
            </a:r>
          </a:p>
          <a:p>
            <a:r>
              <a:rPr lang="en-US" sz="2800" b="1" dirty="0">
                <a:latin typeface="Courier New" panose="02070309020205020404" pitchFamily="49" charset="0"/>
                <a:cs typeface="Courier New" panose="02070309020205020404" pitchFamily="49" charset="0"/>
              </a:rPr>
              <a:t>'max', </a:t>
            </a:r>
          </a:p>
          <a:p>
            <a:r>
              <a:rPr lang="en-US" sz="2800" b="1" dirty="0">
                <a:latin typeface="Courier New" panose="02070309020205020404" pitchFamily="49" charset="0"/>
                <a:cs typeface="Courier New" panose="02070309020205020404" pitchFamily="49" charset="0"/>
              </a:rPr>
              <a:t>'normalize', </a:t>
            </a:r>
          </a:p>
          <a:p>
            <a:r>
              <a:rPr lang="en-US" sz="2800" b="1" dirty="0">
                <a:latin typeface="Courier New" panose="02070309020205020404" pitchFamily="49" charset="0"/>
                <a:cs typeface="Courier New" panose="02070309020205020404" pitchFamily="49" charset="0"/>
              </a:rPr>
              <a:t>'plot', </a:t>
            </a:r>
          </a:p>
          <a:p>
            <a:r>
              <a:rPr lang="en-US" sz="2800" b="1" dirty="0">
                <a:latin typeface="Courier New" panose="02070309020205020404" pitchFamily="49" charset="0"/>
                <a:cs typeface="Courier New" panose="02070309020205020404" pitchFamily="49" charset="0"/>
              </a:rPr>
              <a:t>'</a:t>
            </a:r>
            <a:r>
              <a:rPr lang="en-US" sz="2800" b="1" dirty="0" err="1">
                <a:latin typeface="Courier New" panose="02070309020205020404" pitchFamily="49" charset="0"/>
                <a:cs typeface="Courier New" panose="02070309020205020404" pitchFamily="49" charset="0"/>
              </a:rPr>
              <a:t>remove_response</a:t>
            </a:r>
            <a:r>
              <a:rPr lang="en-US" sz="2800" b="1" dirty="0">
                <a:latin typeface="Courier New" panose="02070309020205020404" pitchFamily="49" charset="0"/>
                <a:cs typeface="Courier New" panose="02070309020205020404" pitchFamily="49" charset="0"/>
              </a:rPr>
              <a:t>', </a:t>
            </a:r>
          </a:p>
          <a:p>
            <a:r>
              <a:rPr lang="en-US" sz="2800" b="1" dirty="0">
                <a:latin typeface="Courier New" panose="02070309020205020404" pitchFamily="49" charset="0"/>
                <a:cs typeface="Courier New" panose="02070309020205020404" pitchFamily="49" charset="0"/>
              </a:rPr>
              <a:t>'resample', </a:t>
            </a:r>
          </a:p>
          <a:p>
            <a:r>
              <a:rPr lang="en-US" sz="2800" b="1" dirty="0">
                <a:latin typeface="Courier New" panose="02070309020205020404" pitchFamily="49" charset="0"/>
                <a:cs typeface="Courier New" panose="02070309020205020404" pitchFamily="49" charset="0"/>
              </a:rPr>
              <a:t>'reverse', </a:t>
            </a:r>
          </a:p>
          <a:p>
            <a:r>
              <a:rPr lang="en-US" sz="2800" b="1" dirty="0">
                <a:latin typeface="Courier New" panose="02070309020205020404" pitchFamily="49" charset="0"/>
                <a:cs typeface="Courier New" panose="02070309020205020404" pitchFamily="49" charset="0"/>
              </a:rPr>
              <a:t>'rotate', </a:t>
            </a:r>
          </a:p>
          <a:p>
            <a:r>
              <a:rPr lang="en-US" sz="2800" b="1" dirty="0">
                <a:latin typeface="Courier New" panose="02070309020205020404" pitchFamily="49" charset="0"/>
                <a:cs typeface="Courier New" panose="02070309020205020404" pitchFamily="49" charset="0"/>
              </a:rPr>
              <a:t>'select', </a:t>
            </a:r>
          </a:p>
        </p:txBody>
      </p:sp>
      <p:sp>
        <p:nvSpPr>
          <p:cNvPr id="62" name="TextBox 61">
            <a:extLst>
              <a:ext uri="{FF2B5EF4-FFF2-40B4-BE49-F238E27FC236}">
                <a16:creationId xmlns:a16="http://schemas.microsoft.com/office/drawing/2014/main" id="{067977A0-05F6-825B-977B-FF1D63CB20B2}"/>
              </a:ext>
            </a:extLst>
          </p:cNvPr>
          <p:cNvSpPr txBox="1"/>
          <p:nvPr/>
        </p:nvSpPr>
        <p:spPr>
          <a:xfrm>
            <a:off x="8567531" y="2483557"/>
            <a:ext cx="3293166" cy="3108543"/>
          </a:xfrm>
          <a:prstGeom prst="rect">
            <a:avLst/>
          </a:prstGeom>
          <a:noFill/>
        </p:spPr>
        <p:txBody>
          <a:bodyPr wrap="square">
            <a:spAutoFit/>
          </a:bodyPr>
          <a:lstStyle/>
          <a:p>
            <a:r>
              <a:rPr lang="en-US" sz="2800" b="1" dirty="0">
                <a:latin typeface="Courier New" panose="02070309020205020404" pitchFamily="49" charset="0"/>
                <a:cs typeface="Courier New" panose="02070309020205020404" pitchFamily="49" charset="0"/>
              </a:rPr>
              <a:t>'simulate', </a:t>
            </a:r>
          </a:p>
          <a:p>
            <a:r>
              <a:rPr lang="en-US" sz="2800" b="1" dirty="0">
                <a:latin typeface="Courier New" panose="02070309020205020404" pitchFamily="49" charset="0"/>
                <a:cs typeface="Courier New" panose="02070309020205020404" pitchFamily="49" charset="0"/>
              </a:rPr>
              <a:t>'slice', </a:t>
            </a:r>
          </a:p>
          <a:p>
            <a:r>
              <a:rPr lang="en-US" sz="2800" b="1" dirty="0">
                <a:latin typeface="Courier New" panose="02070309020205020404" pitchFamily="49" charset="0"/>
                <a:cs typeface="Courier New" panose="02070309020205020404" pitchFamily="49" charset="0"/>
              </a:rPr>
              <a:t>'spectrogram', </a:t>
            </a:r>
          </a:p>
          <a:p>
            <a:r>
              <a:rPr lang="en-US" sz="2800" b="1" dirty="0">
                <a:latin typeface="Courier New" panose="02070309020205020404" pitchFamily="49" charset="0"/>
                <a:cs typeface="Courier New" panose="02070309020205020404" pitchFamily="49" charset="0"/>
              </a:rPr>
              <a:t>'taper', </a:t>
            </a:r>
          </a:p>
          <a:p>
            <a:r>
              <a:rPr lang="en-US" sz="2800" b="1" dirty="0">
                <a:latin typeface="Courier New" panose="02070309020205020404" pitchFamily="49" charset="0"/>
                <a:cs typeface="Courier New" panose="02070309020205020404" pitchFamily="49" charset="0"/>
              </a:rPr>
              <a:t>'traces', </a:t>
            </a:r>
          </a:p>
          <a:p>
            <a:r>
              <a:rPr lang="en-US" sz="2800" b="1" dirty="0">
                <a:latin typeface="Courier New" panose="02070309020205020404" pitchFamily="49" charset="0"/>
                <a:cs typeface="Courier New" panose="02070309020205020404" pitchFamily="49" charset="0"/>
              </a:rPr>
              <a:t>'trim', </a:t>
            </a:r>
          </a:p>
          <a:p>
            <a:r>
              <a:rPr lang="en-US" sz="2800" b="1" dirty="0">
                <a:latin typeface="Courier New" panose="02070309020205020404" pitchFamily="49" charset="0"/>
                <a:cs typeface="Courier New" panose="02070309020205020404" pitchFamily="49" charset="0"/>
              </a:rPr>
              <a:t>'write'</a:t>
            </a:r>
          </a:p>
        </p:txBody>
      </p:sp>
    </p:spTree>
    <p:extLst>
      <p:ext uri="{BB962C8B-B14F-4D97-AF65-F5344CB8AC3E}">
        <p14:creationId xmlns:p14="http://schemas.microsoft.com/office/powerpoint/2010/main" val="18594143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FF54A41-07C8-3E75-890F-39D34DB0DA8A}"/>
              </a:ext>
            </a:extLst>
          </p:cNvPr>
          <p:cNvSpPr txBox="1"/>
          <p:nvPr/>
        </p:nvSpPr>
        <p:spPr>
          <a:xfrm>
            <a:off x="0" y="1123403"/>
            <a:ext cx="12192000" cy="4524315"/>
          </a:xfrm>
          <a:prstGeom prst="rect">
            <a:avLst/>
          </a:prstGeom>
          <a:noFill/>
        </p:spPr>
        <p:txBody>
          <a:bodyPr wrap="square" rtlCol="0">
            <a:spAutoFit/>
          </a:bodyPr>
          <a:lstStyle/>
          <a:p>
            <a:pPr algn="ctr"/>
            <a:r>
              <a:rPr lang="en-US" sz="3200" b="1" dirty="0">
                <a:latin typeface="Papyrus" panose="020B0602040200020303" pitchFamily="34" charset="77"/>
              </a:rPr>
              <a:t>How to find earthquake data</a:t>
            </a:r>
          </a:p>
          <a:p>
            <a:pPr algn="ctr"/>
            <a:endParaRPr lang="en-US" sz="3200" b="1" dirty="0">
              <a:latin typeface="Papyrus" panose="020B0602040200020303" pitchFamily="34" charset="77"/>
            </a:endParaRPr>
          </a:p>
          <a:p>
            <a:pPr algn="ctr"/>
            <a:r>
              <a:rPr lang="en-US" sz="3200" b="1" dirty="0">
                <a:latin typeface="Papyrus" panose="020B0602040200020303" pitchFamily="34" charset="77"/>
              </a:rPr>
              <a:t>Search for earthquakes that meet specified conditions at</a:t>
            </a:r>
          </a:p>
          <a:p>
            <a:pPr algn="ctr"/>
            <a:r>
              <a:rPr lang="en-US" sz="3200" b="1" dirty="0">
                <a:latin typeface="Papyrus" panose="020B0602040200020303" pitchFamily="34" charset="77"/>
                <a:hlinkClick r:id="rId2"/>
              </a:rPr>
              <a:t>USGS earthquake catalog search  </a:t>
            </a:r>
            <a:endParaRPr lang="en-US" sz="3200" b="1" dirty="0">
              <a:latin typeface="Papyrus" panose="020B0602040200020303" pitchFamily="34" charset="77"/>
            </a:endParaRPr>
          </a:p>
          <a:p>
            <a:pPr algn="ctr"/>
            <a:endParaRPr lang="en-US" sz="3200" b="1" dirty="0">
              <a:latin typeface="Papyrus" panose="020B0602040200020303" pitchFamily="34" charset="77"/>
            </a:endParaRPr>
          </a:p>
          <a:p>
            <a:pPr algn="ctr"/>
            <a:r>
              <a:rPr lang="en-US" sz="3200" b="1" dirty="0">
                <a:latin typeface="Papyrus" panose="020B0602040200020303" pitchFamily="34" charset="77"/>
              </a:rPr>
              <a:t>Returns information interactively or in a number of different file formats (interactive map and </a:t>
            </a:r>
            <a:r>
              <a:rPr lang="en-US" sz="3200" b="1" dirty="0">
                <a:latin typeface="Courier New" panose="02070309020205020404" pitchFamily="49" charset="0"/>
                <a:cs typeface="Courier New" panose="02070309020205020404" pitchFamily="49" charset="0"/>
              </a:rPr>
              <a:t>list</a:t>
            </a:r>
            <a:r>
              <a:rPr lang="en-US" sz="3200" b="1" dirty="0">
                <a:latin typeface="Papyrus" panose="020B0602040200020303" pitchFamily="34" charset="77"/>
              </a:rPr>
              <a:t>, </a:t>
            </a:r>
            <a:r>
              <a:rPr lang="en-US" sz="3200" b="1" dirty="0">
                <a:latin typeface="Courier New" panose="02070309020205020404" pitchFamily="49" charset="0"/>
                <a:cs typeface="Courier New" panose="02070309020205020404" pitchFamily="49" charset="0"/>
              </a:rPr>
              <a:t>csv</a:t>
            </a:r>
            <a:r>
              <a:rPr lang="en-US" sz="3200" b="1" dirty="0">
                <a:latin typeface="Papyrus" panose="020B0602040200020303" pitchFamily="34" charset="77"/>
              </a:rPr>
              <a:t>, </a:t>
            </a:r>
            <a:r>
              <a:rPr lang="en-US" sz="3200" b="1" dirty="0" err="1">
                <a:latin typeface="Courier New" panose="02070309020205020404" pitchFamily="49" charset="0"/>
                <a:cs typeface="Courier New" panose="02070309020205020404" pitchFamily="49" charset="0"/>
              </a:rPr>
              <a:t>kml</a:t>
            </a:r>
            <a:r>
              <a:rPr lang="en-US" sz="3200" b="1" dirty="0">
                <a:latin typeface="Papyrus" panose="020B0602040200020303" pitchFamily="34" charset="77"/>
              </a:rPr>
              <a:t>, </a:t>
            </a:r>
            <a:r>
              <a:rPr lang="en-US" sz="3200" b="1" dirty="0" err="1">
                <a:latin typeface="Courier New" panose="02070309020205020404" pitchFamily="49" charset="0"/>
                <a:cs typeface="Courier New" panose="02070309020205020404" pitchFamily="49" charset="0"/>
              </a:rPr>
              <a:t>QuakeML</a:t>
            </a:r>
            <a:r>
              <a:rPr lang="en-US" sz="3200" b="1" dirty="0">
                <a:latin typeface="Papyrus" panose="020B0602040200020303" pitchFamily="34" charset="77"/>
              </a:rPr>
              <a:t>, </a:t>
            </a:r>
            <a:r>
              <a:rPr lang="en-US" sz="3200" b="1" dirty="0" err="1">
                <a:latin typeface="Courier New" panose="02070309020205020404" pitchFamily="49" charset="0"/>
                <a:cs typeface="Courier New" panose="02070309020205020404" pitchFamily="49" charset="0"/>
              </a:rPr>
              <a:t>GeoJSON</a:t>
            </a:r>
            <a:r>
              <a:rPr lang="en-US" sz="3200" b="1" dirty="0">
                <a:latin typeface="Papyrus" panose="020B0602040200020303" pitchFamily="34" charset="77"/>
              </a:rPr>
              <a:t>)</a:t>
            </a:r>
          </a:p>
          <a:p>
            <a:pPr algn="ctr"/>
            <a:endParaRPr lang="en-US" sz="3200" b="1" dirty="0">
              <a:latin typeface="Papyrus" panose="020B0602040200020303" pitchFamily="34" charset="77"/>
            </a:endParaRPr>
          </a:p>
        </p:txBody>
      </p:sp>
    </p:spTree>
    <p:extLst>
      <p:ext uri="{BB962C8B-B14F-4D97-AF65-F5344CB8AC3E}">
        <p14:creationId xmlns:p14="http://schemas.microsoft.com/office/powerpoint/2010/main" val="4658610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FF54A41-07C8-3E75-890F-39D34DB0DA8A}"/>
              </a:ext>
            </a:extLst>
          </p:cNvPr>
          <p:cNvSpPr txBox="1"/>
          <p:nvPr/>
        </p:nvSpPr>
        <p:spPr>
          <a:xfrm>
            <a:off x="0" y="39185"/>
            <a:ext cx="12192000" cy="6617196"/>
          </a:xfrm>
          <a:prstGeom prst="rect">
            <a:avLst/>
          </a:prstGeom>
          <a:noFill/>
        </p:spPr>
        <p:txBody>
          <a:bodyPr wrap="square" rtlCol="0">
            <a:spAutoFit/>
          </a:bodyPr>
          <a:lstStyle/>
          <a:p>
            <a:pPr algn="ctr"/>
            <a:r>
              <a:rPr lang="en-US" sz="3200" b="1" dirty="0">
                <a:latin typeface="Papyrus" panose="020B0602040200020303" pitchFamily="34" charset="77"/>
              </a:rPr>
              <a:t>How to find earthquake data</a:t>
            </a:r>
          </a:p>
          <a:p>
            <a:pPr algn="ctr"/>
            <a:endParaRPr lang="en-US" b="1" dirty="0">
              <a:latin typeface="Papyrus" panose="020B0602040200020303" pitchFamily="34" charset="77"/>
            </a:endParaRPr>
          </a:p>
          <a:p>
            <a:pPr algn="ctr"/>
            <a:r>
              <a:rPr lang="en-US" sz="3200" b="1" dirty="0">
                <a:latin typeface="Papyrus" panose="020B0602040200020303" pitchFamily="34" charset="77"/>
              </a:rPr>
              <a:t>Search for earthquakes that meet specified conditions at</a:t>
            </a:r>
          </a:p>
          <a:p>
            <a:pPr algn="ctr"/>
            <a:endParaRPr lang="en-US" b="1" dirty="0">
              <a:latin typeface="Papyrus" panose="020B0602040200020303" pitchFamily="34" charset="77"/>
            </a:endParaRPr>
          </a:p>
          <a:p>
            <a:pPr algn="ctr"/>
            <a:r>
              <a:rPr lang="en-US" sz="3200" b="1" dirty="0">
                <a:latin typeface="Papyrus" panose="020B0602040200020303" pitchFamily="34" charset="77"/>
                <a:hlinkClick r:id="rId2"/>
              </a:rPr>
              <a:t>SAGE (IRIS) Wilber</a:t>
            </a:r>
            <a:endParaRPr lang="en-US" sz="3200" b="1" dirty="0">
              <a:latin typeface="Papyrus" panose="020B0602040200020303" pitchFamily="34" charset="77"/>
            </a:endParaRPr>
          </a:p>
          <a:p>
            <a:pPr algn="ctr"/>
            <a:endParaRPr lang="en-US" b="1" dirty="0">
              <a:latin typeface="Papyrus" panose="020B0602040200020303" pitchFamily="34" charset="77"/>
            </a:endParaRPr>
          </a:p>
          <a:p>
            <a:pPr algn="ctr"/>
            <a:r>
              <a:rPr lang="en-US" sz="3200" b="1" dirty="0">
                <a:latin typeface="Papyrus" panose="020B0602040200020303" pitchFamily="34" charset="77"/>
              </a:rPr>
              <a:t>An interactive GUI interface with powerful tools to quickly and simply select seismic stations with data on "events" (generally earthquakes, but also has many other seismic sources).</a:t>
            </a:r>
          </a:p>
          <a:p>
            <a:pPr algn="ctr"/>
            <a:endParaRPr lang="en-US" b="1" dirty="0">
              <a:latin typeface="Papyrus" panose="020B0602040200020303" pitchFamily="34" charset="77"/>
            </a:endParaRPr>
          </a:p>
          <a:p>
            <a:pPr algn="ctr"/>
            <a:r>
              <a:rPr lang="en-US" sz="3200" b="1" dirty="0">
                <a:latin typeface="Papyrus" panose="020B0602040200020303" pitchFamily="34" charset="77"/>
              </a:rPr>
              <a:t>There are also </a:t>
            </a:r>
            <a:r>
              <a:rPr lang="en-US" sz="3200" b="1" u="sng" dirty="0">
                <a:latin typeface="Papyrus" panose="020B0602040200020303" pitchFamily="34" charset="77"/>
              </a:rPr>
              <a:t>programmatic</a:t>
            </a:r>
            <a:r>
              <a:rPr lang="en-US" sz="3200" b="1" dirty="0">
                <a:latin typeface="Papyrus" panose="020B0602040200020303" pitchFamily="34" charset="77"/>
              </a:rPr>
              <a:t> methods to suck up large amounts of data (including continuous for noise correlation studies).</a:t>
            </a:r>
          </a:p>
          <a:p>
            <a:pPr algn="ctr"/>
            <a:endParaRPr lang="en-US" sz="3200" b="1" dirty="0">
              <a:latin typeface="Papyrus" panose="020B0602040200020303" pitchFamily="34" charset="77"/>
            </a:endParaRPr>
          </a:p>
          <a:p>
            <a:pPr algn="ctr"/>
            <a:r>
              <a:rPr lang="en-US" sz="3200" b="1" dirty="0">
                <a:latin typeface="Papyrus" panose="020B0602040200020303" pitchFamily="34" charset="77"/>
              </a:rPr>
              <a:t>Returns data in several, selectable, standard formats (e.g. sac, </a:t>
            </a:r>
            <a:r>
              <a:rPr lang="en-US" sz="3200" b="1" dirty="0" err="1">
                <a:latin typeface="Papyrus" panose="020B0602040200020303" pitchFamily="34" charset="77"/>
              </a:rPr>
              <a:t>mseed</a:t>
            </a:r>
            <a:r>
              <a:rPr lang="en-US" sz="3200" b="1" dirty="0">
                <a:latin typeface="Papyrus" panose="020B0602040200020303" pitchFamily="34" charset="77"/>
              </a:rPr>
              <a:t> and others)</a:t>
            </a:r>
          </a:p>
        </p:txBody>
      </p:sp>
    </p:spTree>
    <p:extLst>
      <p:ext uri="{BB962C8B-B14F-4D97-AF65-F5344CB8AC3E}">
        <p14:creationId xmlns:p14="http://schemas.microsoft.com/office/powerpoint/2010/main" val="15854148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955E868-E973-F097-9065-C93BB83DE9BD}"/>
              </a:ext>
            </a:extLst>
          </p:cNvPr>
          <p:cNvSpPr txBox="1"/>
          <p:nvPr/>
        </p:nvSpPr>
        <p:spPr>
          <a:xfrm>
            <a:off x="0" y="78374"/>
            <a:ext cx="12192000" cy="1569660"/>
          </a:xfrm>
          <a:prstGeom prst="rect">
            <a:avLst/>
          </a:prstGeom>
          <a:noFill/>
        </p:spPr>
        <p:txBody>
          <a:bodyPr wrap="square" rtlCol="0">
            <a:spAutoFit/>
          </a:bodyPr>
          <a:lstStyle/>
          <a:p>
            <a:pPr algn="ctr"/>
            <a:r>
              <a:rPr lang="en-US" sz="3200" b="1" dirty="0">
                <a:latin typeface="Papyrus" panose="020B0602040200020303" pitchFamily="34" charset="77"/>
              </a:rPr>
              <a:t>Note – Outlook and other email programs oftentimes block downloading of </a:t>
            </a:r>
            <a:r>
              <a:rPr lang="en-US" sz="3200" b="1" dirty="0">
                <a:latin typeface="Courier New" panose="02070309020205020404" pitchFamily="49" charset="0"/>
                <a:cs typeface="Courier New" panose="02070309020205020404" pitchFamily="49" charset="0"/>
              </a:rPr>
              <a:t>zip</a:t>
            </a:r>
            <a:r>
              <a:rPr lang="en-US" sz="3200" b="1" dirty="0">
                <a:latin typeface="Papyrus" panose="020B0602040200020303" pitchFamily="34" charset="77"/>
              </a:rPr>
              <a:t>, </a:t>
            </a:r>
            <a:r>
              <a:rPr lang="en-US" sz="3200" b="1" dirty="0" err="1">
                <a:latin typeface="Courier New" panose="02070309020205020404" pitchFamily="49" charset="0"/>
                <a:cs typeface="Courier New" panose="02070309020205020404" pitchFamily="49" charset="0"/>
              </a:rPr>
              <a:t>gzipped</a:t>
            </a:r>
            <a:r>
              <a:rPr lang="en-US" sz="3200" b="1" dirty="0">
                <a:latin typeface="Courier New" panose="02070309020205020404" pitchFamily="49" charset="0"/>
                <a:cs typeface="Courier New" panose="02070309020205020404" pitchFamily="49" charset="0"/>
              </a:rPr>
              <a:t> tar</a:t>
            </a:r>
            <a:r>
              <a:rPr lang="en-US" sz="3200" b="1" dirty="0">
                <a:latin typeface="Papyrus" panose="020B0602040200020303" pitchFamily="34" charset="77"/>
              </a:rPr>
              <a:t>, </a:t>
            </a:r>
            <a:r>
              <a:rPr lang="en-US" sz="3200" b="1" dirty="0">
                <a:latin typeface="Courier New" panose="02070309020205020404" pitchFamily="49" charset="0"/>
                <a:cs typeface="Courier New" panose="02070309020205020404" pitchFamily="49" charset="0"/>
              </a:rPr>
              <a:t>exe</a:t>
            </a:r>
            <a:r>
              <a:rPr lang="en-US" sz="3200" b="1" dirty="0">
                <a:latin typeface="Papyrus" panose="020B0602040200020303" pitchFamily="34" charset="77"/>
              </a:rPr>
              <a:t>, and other binary files as they can </a:t>
            </a:r>
            <a:r>
              <a:rPr lang="en-US" sz="3200" b="1">
                <a:latin typeface="Papyrus" panose="020B0602040200020303" pitchFamily="34" charset="77"/>
              </a:rPr>
              <a:t>be a security </a:t>
            </a:r>
            <a:r>
              <a:rPr lang="en-US" sz="3200" b="1" dirty="0">
                <a:latin typeface="Papyrus" panose="020B0602040200020303" pitchFamily="34" charset="77"/>
              </a:rPr>
              <a:t>risk.</a:t>
            </a:r>
          </a:p>
        </p:txBody>
      </p:sp>
      <p:pic>
        <p:nvPicPr>
          <p:cNvPr id="5" name="Picture 4">
            <a:extLst>
              <a:ext uri="{FF2B5EF4-FFF2-40B4-BE49-F238E27FC236}">
                <a16:creationId xmlns:a16="http://schemas.microsoft.com/office/drawing/2014/main" id="{AC5398F9-4FAB-F910-409F-A22FC17C56B6}"/>
              </a:ext>
            </a:extLst>
          </p:cNvPr>
          <p:cNvPicPr>
            <a:picLocks noChangeAspect="1"/>
          </p:cNvPicPr>
          <p:nvPr/>
        </p:nvPicPr>
        <p:blipFill>
          <a:blip r:embed="rId2"/>
          <a:stretch>
            <a:fillRect/>
          </a:stretch>
        </p:blipFill>
        <p:spPr>
          <a:xfrm>
            <a:off x="5904412" y="1742441"/>
            <a:ext cx="6388100" cy="812800"/>
          </a:xfrm>
          <a:prstGeom prst="rect">
            <a:avLst/>
          </a:prstGeom>
        </p:spPr>
      </p:pic>
      <p:pic>
        <p:nvPicPr>
          <p:cNvPr id="6" name="Picture 5">
            <a:extLst>
              <a:ext uri="{FF2B5EF4-FFF2-40B4-BE49-F238E27FC236}">
                <a16:creationId xmlns:a16="http://schemas.microsoft.com/office/drawing/2014/main" id="{F2BE6264-13B4-6216-1787-64697ED7B1A8}"/>
              </a:ext>
            </a:extLst>
          </p:cNvPr>
          <p:cNvPicPr>
            <a:picLocks noChangeAspect="1"/>
          </p:cNvPicPr>
          <p:nvPr/>
        </p:nvPicPr>
        <p:blipFill>
          <a:blip r:embed="rId3"/>
          <a:stretch>
            <a:fillRect/>
          </a:stretch>
        </p:blipFill>
        <p:spPr>
          <a:xfrm>
            <a:off x="6086400" y="2756263"/>
            <a:ext cx="5946849" cy="4303485"/>
          </a:xfrm>
          <a:prstGeom prst="rect">
            <a:avLst/>
          </a:prstGeom>
        </p:spPr>
      </p:pic>
      <p:cxnSp>
        <p:nvCxnSpPr>
          <p:cNvPr id="8" name="Straight Arrow Connector 7">
            <a:extLst>
              <a:ext uri="{FF2B5EF4-FFF2-40B4-BE49-F238E27FC236}">
                <a16:creationId xmlns:a16="http://schemas.microsoft.com/office/drawing/2014/main" id="{7E5A99D2-1CAE-8F25-608B-CF7B6FDCBC0D}"/>
              </a:ext>
            </a:extLst>
          </p:cNvPr>
          <p:cNvCxnSpPr>
            <a:cxnSpLocks/>
          </p:cNvCxnSpPr>
          <p:nvPr/>
        </p:nvCxnSpPr>
        <p:spPr>
          <a:xfrm flipV="1">
            <a:off x="3931920" y="2233749"/>
            <a:ext cx="6962503" cy="509451"/>
          </a:xfrm>
          <a:prstGeom prst="straightConnector1">
            <a:avLst/>
          </a:prstGeom>
          <a:ln w="635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643E642F-B878-9773-988D-B9517E3C226D}"/>
              </a:ext>
            </a:extLst>
          </p:cNvPr>
          <p:cNvCxnSpPr>
            <a:cxnSpLocks/>
          </p:cNvCxnSpPr>
          <p:nvPr/>
        </p:nvCxnSpPr>
        <p:spPr>
          <a:xfrm>
            <a:off x="4206240" y="4193177"/>
            <a:ext cx="5251269" cy="2168434"/>
          </a:xfrm>
          <a:prstGeom prst="straightConnector1">
            <a:avLst/>
          </a:prstGeom>
          <a:ln w="635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9A97CDC1-F388-64A8-63F0-1370AD486F30}"/>
              </a:ext>
            </a:extLst>
          </p:cNvPr>
          <p:cNvSpPr txBox="1"/>
          <p:nvPr/>
        </p:nvSpPr>
        <p:spPr>
          <a:xfrm>
            <a:off x="0" y="2028145"/>
            <a:ext cx="6172200" cy="4524315"/>
          </a:xfrm>
          <a:prstGeom prst="rect">
            <a:avLst/>
          </a:prstGeom>
          <a:noFill/>
        </p:spPr>
        <p:txBody>
          <a:bodyPr wrap="square">
            <a:spAutoFit/>
          </a:bodyPr>
          <a:lstStyle/>
          <a:p>
            <a:pPr algn="ctr"/>
            <a:r>
              <a:rPr lang="en-US" sz="3200" b="1" dirty="0">
                <a:latin typeface="Papyrus" panose="020B0602040200020303" pitchFamily="34" charset="77"/>
              </a:rPr>
              <a:t>Click on the red dot on the warning, </a:t>
            </a:r>
          </a:p>
          <a:p>
            <a:pPr algn="ctr"/>
            <a:r>
              <a:rPr lang="en-US" sz="3200" b="1" dirty="0">
                <a:latin typeface="Papyrus" panose="020B0602040200020303" pitchFamily="34" charset="77"/>
              </a:rPr>
              <a:t>then </a:t>
            </a:r>
            <a:r>
              <a:rPr lang="en-US" sz="3200" b="1" dirty="0">
                <a:latin typeface="Courier New" panose="02070309020205020404" pitchFamily="49" charset="0"/>
                <a:cs typeface="Courier New" panose="02070309020205020404" pitchFamily="49" charset="0"/>
              </a:rPr>
              <a:t>Allow download </a:t>
            </a:r>
            <a:r>
              <a:rPr lang="en-US" sz="3200" b="1" dirty="0">
                <a:latin typeface="Papyrus" panose="020B0602040200020303" pitchFamily="34" charset="77"/>
              </a:rPr>
              <a:t>on the Download details box that comes up. </a:t>
            </a:r>
          </a:p>
          <a:p>
            <a:pPr algn="ctr"/>
            <a:endParaRPr lang="en-US" sz="3200" b="1" dirty="0">
              <a:latin typeface="Papyrus" panose="020B0602040200020303" pitchFamily="34" charset="77"/>
            </a:endParaRPr>
          </a:p>
          <a:p>
            <a:pPr algn="ctr"/>
            <a:r>
              <a:rPr lang="en-US" sz="3200" b="1" dirty="0">
                <a:latin typeface="Papyrus" panose="020B0602040200020303" pitchFamily="34" charset="77"/>
              </a:rPr>
              <a:t>It is safe to do this as you requested this file and you can trust the sender. </a:t>
            </a:r>
          </a:p>
        </p:txBody>
      </p:sp>
    </p:spTree>
    <p:extLst>
      <p:ext uri="{BB962C8B-B14F-4D97-AF65-F5344CB8AC3E}">
        <p14:creationId xmlns:p14="http://schemas.microsoft.com/office/powerpoint/2010/main" val="30862364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FF54A41-07C8-3E75-890F-39D34DB0DA8A}"/>
              </a:ext>
            </a:extLst>
          </p:cNvPr>
          <p:cNvSpPr txBox="1"/>
          <p:nvPr/>
        </p:nvSpPr>
        <p:spPr>
          <a:xfrm>
            <a:off x="13063" y="261256"/>
            <a:ext cx="12192000" cy="6124754"/>
          </a:xfrm>
          <a:prstGeom prst="rect">
            <a:avLst/>
          </a:prstGeom>
          <a:noFill/>
        </p:spPr>
        <p:txBody>
          <a:bodyPr wrap="square" rtlCol="0">
            <a:spAutoFit/>
          </a:bodyPr>
          <a:lstStyle/>
          <a:p>
            <a:pPr algn="ctr"/>
            <a:r>
              <a:rPr lang="en-US" sz="3200" b="1" dirty="0">
                <a:latin typeface="Papyrus" panose="020B0602040200020303" pitchFamily="34" charset="77"/>
              </a:rPr>
              <a:t>How to find earthquake data</a:t>
            </a:r>
          </a:p>
          <a:p>
            <a:pPr algn="ctr"/>
            <a:endParaRPr lang="en-US" b="1" dirty="0">
              <a:latin typeface="Papyrus" panose="020B0602040200020303" pitchFamily="34" charset="77"/>
            </a:endParaRPr>
          </a:p>
          <a:p>
            <a:pPr algn="ctr"/>
            <a:r>
              <a:rPr lang="en-US" sz="3200" b="1" dirty="0">
                <a:latin typeface="Papyrus" panose="020B0602040200020303" pitchFamily="34" charset="77"/>
              </a:rPr>
              <a:t>SAC files are the easiest to work with if you are processing the data yourself in MATLAB, Fortran, etc.</a:t>
            </a:r>
          </a:p>
          <a:p>
            <a:pPr algn="ctr"/>
            <a:endParaRPr lang="en-US" b="1" dirty="0">
              <a:latin typeface="Papyrus" panose="020B0602040200020303" pitchFamily="34" charset="77"/>
            </a:endParaRPr>
          </a:p>
          <a:p>
            <a:pPr algn="ctr"/>
            <a:r>
              <a:rPr lang="en-US" sz="3200" b="1" dirty="0">
                <a:latin typeface="Papyrus" panose="020B0602040200020303" pitchFamily="34" charset="77"/>
              </a:rPr>
              <a:t>The data consists of a "stream" (data that's flowing, a sequence of data that's made available over time). </a:t>
            </a:r>
          </a:p>
          <a:p>
            <a:pPr algn="ctr"/>
            <a:endParaRPr lang="en-US" b="1" dirty="0">
              <a:latin typeface="Papyrus" panose="020B0602040200020303" pitchFamily="34" charset="77"/>
            </a:endParaRPr>
          </a:p>
          <a:p>
            <a:pPr algn="ctr"/>
            <a:r>
              <a:rPr lang="en-US" sz="3200" b="1" dirty="0">
                <a:latin typeface="Papyrus" panose="020B0602040200020303" pitchFamily="34" charset="77"/>
              </a:rPr>
              <a:t>The stream is the continuous, uniformly sampled (no missing data) output of a seismometer.</a:t>
            </a:r>
          </a:p>
          <a:p>
            <a:pPr algn="ctr"/>
            <a:endParaRPr lang="en-US" b="1" dirty="0">
              <a:latin typeface="Papyrus" panose="020B0602040200020303" pitchFamily="34" charset="77"/>
            </a:endParaRPr>
          </a:p>
          <a:p>
            <a:pPr algn="ctr"/>
            <a:r>
              <a:rPr lang="en-US" sz="3200" b="1" dirty="0">
                <a:latin typeface="Papyrus" panose="020B0602040200020303" pitchFamily="34" charset="77"/>
              </a:rPr>
              <a:t>The SAC file also has a header that gives the metadata such as sample rate, station location, earthquake location, distance in delta and km, forward and backward azimuths, etc.</a:t>
            </a:r>
          </a:p>
        </p:txBody>
      </p:sp>
    </p:spTree>
    <p:extLst>
      <p:ext uri="{BB962C8B-B14F-4D97-AF65-F5344CB8AC3E}">
        <p14:creationId xmlns:p14="http://schemas.microsoft.com/office/powerpoint/2010/main" val="35484422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FF54A41-07C8-3E75-890F-39D34DB0DA8A}"/>
              </a:ext>
            </a:extLst>
          </p:cNvPr>
          <p:cNvSpPr txBox="1"/>
          <p:nvPr/>
        </p:nvSpPr>
        <p:spPr>
          <a:xfrm>
            <a:off x="13063" y="352697"/>
            <a:ext cx="12192000" cy="6001643"/>
          </a:xfrm>
          <a:prstGeom prst="rect">
            <a:avLst/>
          </a:prstGeom>
          <a:noFill/>
        </p:spPr>
        <p:txBody>
          <a:bodyPr wrap="square" rtlCol="0">
            <a:spAutoFit/>
          </a:bodyPr>
          <a:lstStyle/>
          <a:p>
            <a:pPr algn="ctr"/>
            <a:r>
              <a:rPr lang="en-US" sz="3200" b="1" dirty="0">
                <a:latin typeface="Papyrus" panose="020B0602040200020303" pitchFamily="34" charset="77"/>
              </a:rPr>
              <a:t>How to find earthquake data</a:t>
            </a:r>
          </a:p>
          <a:p>
            <a:pPr algn="ctr"/>
            <a:endParaRPr lang="en-US" sz="3200" b="1" dirty="0">
              <a:latin typeface="Papyrus" panose="020B0602040200020303" pitchFamily="34" charset="77"/>
            </a:endParaRPr>
          </a:p>
          <a:p>
            <a:pPr algn="ctr"/>
            <a:r>
              <a:rPr lang="en-US" sz="3200" b="1" dirty="0">
                <a:latin typeface="Papyrus" panose="020B0602040200020303" pitchFamily="34" charset="77"/>
              </a:rPr>
              <a:t>Getting a quick look, and simple processing, is easy to do in SAC if you have SAC files.</a:t>
            </a:r>
          </a:p>
          <a:p>
            <a:pPr algn="ctr"/>
            <a:endParaRPr lang="en-US" sz="3200" b="1" dirty="0">
              <a:latin typeface="Papyrus" panose="020B0602040200020303" pitchFamily="34" charset="77"/>
            </a:endParaRPr>
          </a:p>
          <a:p>
            <a:pPr algn="ctr"/>
            <a:r>
              <a:rPr lang="en-US" sz="3200" b="1" dirty="0">
                <a:latin typeface="Papyrus" panose="020B0602040200020303" pitchFamily="34" charset="77"/>
              </a:rPr>
              <a:t>SAC is pretty powerful, but is not really up to processing "big data" sets.</a:t>
            </a:r>
          </a:p>
          <a:p>
            <a:pPr algn="ctr"/>
            <a:endParaRPr lang="en-US" sz="3200" b="1" dirty="0">
              <a:latin typeface="Papyrus" panose="020B0602040200020303" pitchFamily="34" charset="77"/>
            </a:endParaRPr>
          </a:p>
          <a:p>
            <a:pPr algn="ctr"/>
            <a:r>
              <a:rPr lang="en-US" sz="3200" b="1" dirty="0">
                <a:latin typeface="Papyrus" panose="020B0602040200020303" pitchFamily="34" charset="77"/>
              </a:rPr>
              <a:t>It has a full suite of digital passive seismic (as opposed to active such as seismic reflection) data processing tools, but shows (suffers from) the limitations of the hardware that was available when it was written in the late 70's/early 80's.</a:t>
            </a:r>
          </a:p>
        </p:txBody>
      </p:sp>
    </p:spTree>
    <p:extLst>
      <p:ext uri="{BB962C8B-B14F-4D97-AF65-F5344CB8AC3E}">
        <p14:creationId xmlns:p14="http://schemas.microsoft.com/office/powerpoint/2010/main" val="8877100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FF54A41-07C8-3E75-890F-39D34DB0DA8A}"/>
              </a:ext>
            </a:extLst>
          </p:cNvPr>
          <p:cNvSpPr txBox="1"/>
          <p:nvPr/>
        </p:nvSpPr>
        <p:spPr>
          <a:xfrm>
            <a:off x="13063" y="91437"/>
            <a:ext cx="12192000" cy="3046988"/>
          </a:xfrm>
          <a:prstGeom prst="rect">
            <a:avLst/>
          </a:prstGeom>
          <a:noFill/>
        </p:spPr>
        <p:txBody>
          <a:bodyPr wrap="square" rtlCol="0">
            <a:spAutoFit/>
          </a:bodyPr>
          <a:lstStyle/>
          <a:p>
            <a:pPr algn="ctr"/>
            <a:r>
              <a:rPr lang="en-US" sz="3200" b="1" dirty="0">
                <a:latin typeface="Papyrus" panose="020B0602040200020303" pitchFamily="34" charset="77"/>
              </a:rPr>
              <a:t>How to find earthquake data</a:t>
            </a:r>
          </a:p>
          <a:p>
            <a:pPr algn="ctr"/>
            <a:endParaRPr lang="en-US" sz="3200" b="1" dirty="0">
              <a:latin typeface="Papyrus" panose="020B0602040200020303" pitchFamily="34" charset="77"/>
            </a:endParaRPr>
          </a:p>
          <a:p>
            <a:pPr algn="ctr"/>
            <a:r>
              <a:rPr lang="en-US" sz="3200" b="1" dirty="0">
                <a:latin typeface="Papyrus" panose="020B0602040200020303" pitchFamily="34" charset="77"/>
              </a:rPr>
              <a:t>Getting seismic data (usually or default in </a:t>
            </a:r>
            <a:r>
              <a:rPr lang="en-US" sz="3200" b="1" dirty="0" err="1">
                <a:latin typeface="Papyrus" panose="020B0602040200020303" pitchFamily="34" charset="77"/>
              </a:rPr>
              <a:t>mseed</a:t>
            </a:r>
            <a:r>
              <a:rPr lang="en-US" sz="3200" b="1" dirty="0">
                <a:latin typeface="Papyrus" panose="020B0602040200020303" pitchFamily="34" charset="77"/>
              </a:rPr>
              <a:t> files) programmatically with PYTHON.</a:t>
            </a:r>
          </a:p>
          <a:p>
            <a:pPr algn="ctr"/>
            <a:endParaRPr lang="en-US" sz="3200" b="1" dirty="0">
              <a:latin typeface="Papyrus" panose="020B0602040200020303" pitchFamily="34" charset="77"/>
            </a:endParaRPr>
          </a:p>
          <a:p>
            <a:pPr algn="ctr"/>
            <a:r>
              <a:rPr lang="en-US" sz="3200" b="1" dirty="0">
                <a:latin typeface="Papyrus" panose="020B0602040200020303" pitchFamily="34" charset="77"/>
              </a:rPr>
              <a:t>We will do this next time</a:t>
            </a:r>
          </a:p>
        </p:txBody>
      </p:sp>
    </p:spTree>
    <p:extLst>
      <p:ext uri="{BB962C8B-B14F-4D97-AF65-F5344CB8AC3E}">
        <p14:creationId xmlns:p14="http://schemas.microsoft.com/office/powerpoint/2010/main" val="27600884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FF54A41-07C8-3E75-890F-39D34DB0DA8A}"/>
              </a:ext>
            </a:extLst>
          </p:cNvPr>
          <p:cNvSpPr txBox="1"/>
          <p:nvPr/>
        </p:nvSpPr>
        <p:spPr>
          <a:xfrm>
            <a:off x="0" y="1489163"/>
            <a:ext cx="12192000" cy="2554545"/>
          </a:xfrm>
          <a:prstGeom prst="rect">
            <a:avLst/>
          </a:prstGeom>
          <a:noFill/>
        </p:spPr>
        <p:txBody>
          <a:bodyPr wrap="square" rtlCol="0">
            <a:spAutoFit/>
          </a:bodyPr>
          <a:lstStyle/>
          <a:p>
            <a:pPr algn="ctr"/>
            <a:r>
              <a:rPr lang="en-US" sz="3200" b="1" dirty="0">
                <a:latin typeface="Papyrus" panose="020B0602040200020303" pitchFamily="34" charset="77"/>
              </a:rPr>
              <a:t>How to find earthquake data</a:t>
            </a:r>
          </a:p>
          <a:p>
            <a:pPr algn="ctr"/>
            <a:endParaRPr lang="en-US" sz="3200" b="1" dirty="0">
              <a:latin typeface="Papyrus" panose="020B0602040200020303" pitchFamily="34" charset="77"/>
            </a:endParaRPr>
          </a:p>
          <a:p>
            <a:pPr algn="ctr"/>
            <a:r>
              <a:rPr lang="en-US" sz="3200" b="1" dirty="0">
                <a:latin typeface="Papyrus" panose="020B0602040200020303" pitchFamily="34" charset="77"/>
              </a:rPr>
              <a:t>How to use Google Earth to find earthquake/station pairs that meet specified requirements such as being naturally polarized, having a specified path, etc. </a:t>
            </a:r>
          </a:p>
        </p:txBody>
      </p:sp>
    </p:spTree>
    <p:extLst>
      <p:ext uri="{BB962C8B-B14F-4D97-AF65-F5344CB8AC3E}">
        <p14:creationId xmlns:p14="http://schemas.microsoft.com/office/powerpoint/2010/main" val="34863087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FF54A41-07C8-3E75-890F-39D34DB0DA8A}"/>
              </a:ext>
            </a:extLst>
          </p:cNvPr>
          <p:cNvSpPr txBox="1"/>
          <p:nvPr/>
        </p:nvSpPr>
        <p:spPr>
          <a:xfrm>
            <a:off x="0" y="418008"/>
            <a:ext cx="12192000" cy="3539430"/>
          </a:xfrm>
          <a:prstGeom prst="rect">
            <a:avLst/>
          </a:prstGeom>
          <a:noFill/>
        </p:spPr>
        <p:txBody>
          <a:bodyPr wrap="square" rtlCol="0">
            <a:spAutoFit/>
          </a:bodyPr>
          <a:lstStyle/>
          <a:p>
            <a:pPr algn="ctr"/>
            <a:r>
              <a:rPr lang="en-US" sz="3200" b="1" dirty="0">
                <a:latin typeface="Papyrus" panose="020B0602040200020303" pitchFamily="34" charset="77"/>
              </a:rPr>
              <a:t>How to find earthquake data</a:t>
            </a:r>
          </a:p>
          <a:p>
            <a:pPr algn="ctr"/>
            <a:endParaRPr lang="en-US" sz="3200" b="1" dirty="0">
              <a:latin typeface="Papyrus" panose="020B0602040200020303" pitchFamily="34" charset="77"/>
            </a:endParaRPr>
          </a:p>
          <a:p>
            <a:pPr algn="ctr"/>
            <a:r>
              <a:rPr lang="en-US" sz="3200" b="1" dirty="0">
                <a:latin typeface="Papyrus" panose="020B0602040200020303" pitchFamily="34" charset="77"/>
              </a:rPr>
              <a:t>Download data using the </a:t>
            </a:r>
            <a:r>
              <a:rPr lang="en-US" sz="3200" b="1" dirty="0" err="1">
                <a:latin typeface="Papyrus" panose="020B0602040200020303" pitchFamily="34" charset="77"/>
              </a:rPr>
              <a:t>Obspy</a:t>
            </a:r>
            <a:r>
              <a:rPr lang="en-US" sz="3200" b="1" dirty="0">
                <a:latin typeface="Papyrus" panose="020B0602040200020303" pitchFamily="34" charset="77"/>
              </a:rPr>
              <a:t> package in Python</a:t>
            </a:r>
          </a:p>
          <a:p>
            <a:pPr algn="ctr"/>
            <a:endParaRPr lang="en-US" sz="3200" b="1" dirty="0">
              <a:latin typeface="Papyrus" panose="020B0602040200020303" pitchFamily="34" charset="77"/>
            </a:endParaRPr>
          </a:p>
          <a:p>
            <a:pPr algn="ctr"/>
            <a:r>
              <a:rPr lang="en-US" sz="3200" b="1" dirty="0">
                <a:latin typeface="Papyrus" panose="020B0602040200020303" pitchFamily="34" charset="77"/>
              </a:rPr>
              <a:t>See example file </a:t>
            </a:r>
          </a:p>
          <a:p>
            <a:pPr algn="ctr"/>
            <a:endParaRPr lang="en-US" sz="3200" b="1" dirty="0">
              <a:latin typeface="Papyrus" panose="020B0602040200020303" pitchFamily="34" charset="77"/>
            </a:endParaRPr>
          </a:p>
          <a:p>
            <a:pPr algn="ctr"/>
            <a:endParaRPr lang="en-US" sz="3200" b="1" dirty="0">
              <a:latin typeface="Papyrus" panose="020B0602040200020303" pitchFamily="34" charset="77"/>
            </a:endParaRPr>
          </a:p>
        </p:txBody>
      </p:sp>
    </p:spTree>
    <p:extLst>
      <p:ext uri="{BB962C8B-B14F-4D97-AF65-F5344CB8AC3E}">
        <p14:creationId xmlns:p14="http://schemas.microsoft.com/office/powerpoint/2010/main" val="27995942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31210</TotalTime>
  <Words>645</Words>
  <Application>Microsoft Macintosh PowerPoint</Application>
  <PresentationFormat>Widescreen</PresentationFormat>
  <Paragraphs>96</Paragraphs>
  <Slides>10</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Calibri Light</vt:lpstr>
      <vt:lpstr>Courier New</vt:lpstr>
      <vt:lpstr>Papyrus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 Smalley Jr (rsmalley)</dc:creator>
  <cp:lastModifiedBy>Microsoft Office User</cp:lastModifiedBy>
  <cp:revision>137</cp:revision>
  <cp:lastPrinted>2021-09-23T18:13:49Z</cp:lastPrinted>
  <dcterms:created xsi:type="dcterms:W3CDTF">2021-09-14T20:50:11Z</dcterms:created>
  <dcterms:modified xsi:type="dcterms:W3CDTF">2023-11-10T23:18:13Z</dcterms:modified>
</cp:coreProperties>
</file>