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1601" r:id="rId2"/>
    <p:sldId id="1641" r:id="rId3"/>
    <p:sldId id="1657" r:id="rId4"/>
    <p:sldId id="1645" r:id="rId5"/>
    <p:sldId id="1646" r:id="rId6"/>
    <p:sldId id="1642" r:id="rId7"/>
    <p:sldId id="1647" r:id="rId8"/>
    <p:sldId id="1643" r:id="rId9"/>
    <p:sldId id="1644" r:id="rId10"/>
    <p:sldId id="1654" r:id="rId11"/>
    <p:sldId id="1655" r:id="rId12"/>
    <p:sldId id="1656" r:id="rId13"/>
    <p:sldId id="1648" r:id="rId14"/>
    <p:sldId id="1649" r:id="rId15"/>
    <p:sldId id="1658" r:id="rId16"/>
    <p:sldId id="1659" r:id="rId17"/>
    <p:sldId id="1650" r:id="rId18"/>
    <p:sldId id="1660" r:id="rId19"/>
    <p:sldId id="1661" r:id="rId20"/>
    <p:sldId id="16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B4FF"/>
    <a:srgbClr val="FF00FF"/>
    <a:srgbClr val="0000FF"/>
    <a:srgbClr val="00B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79320"/>
  </p:normalViewPr>
  <p:slideViewPr>
    <p:cSldViewPr snapToGrid="0" snapToObjects="1">
      <p:cViewPr varScale="1">
        <p:scale>
          <a:sx n="100" d="100"/>
          <a:sy n="100" d="100"/>
        </p:scale>
        <p:origin x="536" y="16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05" d="100"/>
          <a:sy n="105" d="100"/>
        </p:scale>
        <p:origin x="397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0F00A-622D-644E-B6A8-51AAB72FEE45}" type="datetimeFigureOut">
              <a:rPr lang="en-US" smtClean="0"/>
              <a:t>11/8/23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A3C2C-FD87-4E4F-958F-2F54FB0F1403}" type="slidenum">
              <a:rPr lang="en-US" smtClean="0"/>
              <a:t>‹#›</a:t>
            </a:fld>
            <a:endParaRPr lang="en-US"/>
          </a:p>
        </p:txBody>
      </p:sp>
    </p:spTree>
    <p:extLst>
      <p:ext uri="{BB962C8B-B14F-4D97-AF65-F5344CB8AC3E}">
        <p14:creationId xmlns:p14="http://schemas.microsoft.com/office/powerpoint/2010/main" val="426365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E3C14F-AC50-4122-BD94-6B703BDD0B4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603442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7A3C2C-FD87-4E4F-958F-2F54FB0F1403}" type="slidenum">
              <a:rPr lang="en-US" smtClean="0"/>
              <a:t>7</a:t>
            </a:fld>
            <a:endParaRPr lang="en-US"/>
          </a:p>
        </p:txBody>
      </p:sp>
    </p:spTree>
    <p:extLst>
      <p:ext uri="{BB962C8B-B14F-4D97-AF65-F5344CB8AC3E}">
        <p14:creationId xmlns:p14="http://schemas.microsoft.com/office/powerpoint/2010/main" val="617584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E6DA-8AF1-BD42-9ED9-53A3C8DE8C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CD313A-ABB2-DE47-9E0C-229F373046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582D0D-7953-8D4E-99AE-87010677D4B9}"/>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A8CF9E07-267D-5E41-923A-9A8E985CB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1858-E778-E646-9AD5-5AF52567126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7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A5F2-AADA-1D45-A8EE-59DC6EB66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EF26A-F9A8-5943-9985-F07E55848B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7863C-01D3-A640-A9FF-1A7B2382812B}"/>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C5E9D225-D678-414B-ACB0-5C47EBA48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64B2D-FAB2-2642-B2D8-9BE7E5136B2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84160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780CB-D948-2148-A317-4A7A4B42B4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2B5B00-4E64-4B49-9937-A30ECEA007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6A07C-2520-454B-B13C-C52FC1E30CCF}"/>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18DE560F-A13A-0B4C-A658-F36310349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73996-5A40-3645-B4E1-114F67BB773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21416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F867-0299-D242-9D66-7D81EA4E1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DCF326-97FE-8C46-94B5-92F37BD886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CA14D-7434-5145-9F9C-BB66A14E9BB6}"/>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C0FB642E-C36B-2F4A-9889-6D2D2BD5C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650E06-247E-F34C-A211-CE370C9FE53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407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FA98-6714-6443-996D-0A9E16706D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D92ADD-0469-0D4A-B0C5-00FF5D184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15D942-49B3-0949-9291-13A1653AF1D4}"/>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BF0DAB10-DC1F-E946-A96B-F2EDB834C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5E374-4E71-D04F-B8AD-6EDD3A312B4D}"/>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15432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5ED13-901B-AE49-8950-1699DD2A35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A691C3-AA93-5049-A94E-8D2F2A5AF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A03C50-7E9D-A249-B491-693D7FBDF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3B3D40-E1DB-9249-9A14-9271441662ED}"/>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6" name="Footer Placeholder 5">
            <a:extLst>
              <a:ext uri="{FF2B5EF4-FFF2-40B4-BE49-F238E27FC236}">
                <a16:creationId xmlns:a16="http://schemas.microsoft.com/office/drawing/2014/main" id="{DF111725-10F3-3746-8894-91DCE7F42C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7E6A4-B103-374A-9331-FF965F3F936F}"/>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86346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FEA7-7D24-3045-B586-CD4D378E94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11B523-014D-CC4A-A39E-D391962FB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974C9-4060-2243-B5B0-266B9A40F3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5C8BBD-9645-B54A-A123-9D2CF119D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CBC35A-1D46-EA48-B084-0041A73091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0C8C4-ECC0-9D40-95C1-056AF7F93C69}"/>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8" name="Footer Placeholder 7">
            <a:extLst>
              <a:ext uri="{FF2B5EF4-FFF2-40B4-BE49-F238E27FC236}">
                <a16:creationId xmlns:a16="http://schemas.microsoft.com/office/drawing/2014/main" id="{B5E23415-4AE0-5C4C-AB94-41613917A3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A6710A-10ED-A54D-B351-DDE66983192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57195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843C-6563-0D4E-AA96-C18B0DED79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45A561-5C60-1449-A32F-51C87FB62900}"/>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4" name="Footer Placeholder 3">
            <a:extLst>
              <a:ext uri="{FF2B5EF4-FFF2-40B4-BE49-F238E27FC236}">
                <a16:creationId xmlns:a16="http://schemas.microsoft.com/office/drawing/2014/main" id="{CB510E39-C27B-414E-B609-943E36A9B2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5A4910-08B6-7543-9E5D-4782A8ED2B0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69937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C0B05A-497E-A846-8267-C1BCB3057F46}"/>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3" name="Footer Placeholder 2">
            <a:extLst>
              <a:ext uri="{FF2B5EF4-FFF2-40B4-BE49-F238E27FC236}">
                <a16:creationId xmlns:a16="http://schemas.microsoft.com/office/drawing/2014/main" id="{D596F63F-37C3-764E-91BD-71EF115005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A79EC-4A72-7B41-A77D-8E73F93F2BA2}"/>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74796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66B6E-228C-D648-B863-3F0430C2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95C63-6263-864D-80B5-5B4B905EBA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B29A45-D5B5-FF44-9E34-CFD874725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DE598-D7D9-BA42-9226-D080EE0D9D07}"/>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6" name="Footer Placeholder 5">
            <a:extLst>
              <a:ext uri="{FF2B5EF4-FFF2-40B4-BE49-F238E27FC236}">
                <a16:creationId xmlns:a16="http://schemas.microsoft.com/office/drawing/2014/main" id="{E4A3B1CC-DA00-F049-948F-5ADEEB90F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26731-66E1-1148-8CB9-6C8682E7EF9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01707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09BE-57F0-9C42-8C82-6A5C24C39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E6A123-273E-E14F-9A95-E933BDEBFD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4C6C26-1177-EC42-8D2F-9AA985141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BB712D-DD9A-2541-B62F-3C881D771B4E}"/>
              </a:ext>
            </a:extLst>
          </p:cNvPr>
          <p:cNvSpPr>
            <a:spLocks noGrp="1"/>
          </p:cNvSpPr>
          <p:nvPr>
            <p:ph type="dt" sz="half" idx="10"/>
          </p:nvPr>
        </p:nvSpPr>
        <p:spPr/>
        <p:txBody>
          <a:bodyPr/>
          <a:lstStyle/>
          <a:p>
            <a:fld id="{4CBBA7CF-6E9D-3645-ACD1-0617D7293109}" type="datetimeFigureOut">
              <a:rPr lang="en-US" smtClean="0"/>
              <a:t>11/8/23</a:t>
            </a:fld>
            <a:endParaRPr lang="en-US"/>
          </a:p>
        </p:txBody>
      </p:sp>
      <p:sp>
        <p:nvSpPr>
          <p:cNvPr id="6" name="Footer Placeholder 5">
            <a:extLst>
              <a:ext uri="{FF2B5EF4-FFF2-40B4-BE49-F238E27FC236}">
                <a16:creationId xmlns:a16="http://schemas.microsoft.com/office/drawing/2014/main" id="{E00F80A4-B88D-4C46-A4AD-E9FD23DAB8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E991F-24F2-EE45-B06C-5E0A2DB55200}"/>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0411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E14AF-8769-D246-A439-472E696345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AADEF3-1635-DD41-83EF-0C0713532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83980-4B3D-4D4D-9EAC-1952C3848E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BA7CF-6E9D-3645-ACD1-0617D7293109}" type="datetimeFigureOut">
              <a:rPr lang="en-US" smtClean="0"/>
              <a:t>11/8/23</a:t>
            </a:fld>
            <a:endParaRPr lang="en-US"/>
          </a:p>
        </p:txBody>
      </p:sp>
      <p:sp>
        <p:nvSpPr>
          <p:cNvPr id="5" name="Footer Placeholder 4">
            <a:extLst>
              <a:ext uri="{FF2B5EF4-FFF2-40B4-BE49-F238E27FC236}">
                <a16:creationId xmlns:a16="http://schemas.microsoft.com/office/drawing/2014/main" id="{03D067C7-67CA-CB42-82B3-CBB8877D6D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78F586-CB82-4240-8E4D-50281510A3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C32C7-9F05-4041-BBAD-0B8A1FA37F16}" type="slidenum">
              <a:rPr lang="en-US" smtClean="0"/>
              <a:t>‹#›</a:t>
            </a:fld>
            <a:endParaRPr lang="en-US"/>
          </a:p>
        </p:txBody>
      </p:sp>
    </p:spTree>
    <p:extLst>
      <p:ext uri="{BB962C8B-B14F-4D97-AF65-F5344CB8AC3E}">
        <p14:creationId xmlns:p14="http://schemas.microsoft.com/office/powerpoint/2010/main" val="88731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smalley@memphis.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eri.memphis.edu/people/smalley/"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learncsdesign.com/understanding-function-module-class-in-python/"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earncsdesign.com/understanding-function-module-class-in-python/"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arncsdesign.com/understanding-function-module-class-in-python/" TargetMode="Externa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earncsdesign.com/understanding-function-module-class-in-pyth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arncsdesign.com/understanding-function-module-class-in-pyth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earncsdesign.com/understanding-function-module-class-in-python/"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
            <a:ext cx="12192000" cy="6858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3600" b="1" dirty="0">
                <a:solidFill>
                  <a:schemeClr val="tx1"/>
                </a:solidFill>
                <a:latin typeface="Papyrus" panose="020B0602040200020303" pitchFamily="34" charset="77"/>
              </a:rPr>
              <a:t>CERI-8104 Data Analysis in Geophysics</a:t>
            </a:r>
          </a:p>
          <a:p>
            <a:pPr>
              <a:defRPr/>
            </a:pPr>
            <a:r>
              <a:rPr lang="en-US" sz="3600" b="1" dirty="0">
                <a:solidFill>
                  <a:schemeClr val="tx1"/>
                </a:solidFill>
                <a:latin typeface="Papyrus" panose="020B0602040200020303" pitchFamily="34" charset="77"/>
              </a:rPr>
              <a:t>Dr. Robert (Bob) Smalley</a:t>
            </a:r>
          </a:p>
          <a:p>
            <a:pPr>
              <a:defRPr/>
            </a:pPr>
            <a:r>
              <a:rPr lang="en-US" sz="3600" b="1" dirty="0">
                <a:solidFill>
                  <a:schemeClr val="tx1"/>
                </a:solidFill>
                <a:latin typeface="Papyrus" panose="020B0602040200020303" pitchFamily="34" charset="77"/>
              </a:rPr>
              <a:t>3892 Central Ave, Room 103</a:t>
            </a:r>
          </a:p>
          <a:p>
            <a:pPr>
              <a:defRPr/>
            </a:pPr>
            <a:r>
              <a:rPr lang="en-US" sz="3600" b="1" dirty="0">
                <a:solidFill>
                  <a:schemeClr val="tx1"/>
                </a:solidFill>
                <a:latin typeface="Papyrus" panose="020B0602040200020303" pitchFamily="34" charset="77"/>
                <a:hlinkClick r:id="rId3"/>
              </a:rPr>
              <a:t>rsmalley@memphis.edu</a:t>
            </a:r>
            <a:r>
              <a:rPr lang="en-US" sz="3600" b="1" dirty="0">
                <a:solidFill>
                  <a:schemeClr val="tx1"/>
                </a:solidFill>
                <a:latin typeface="Papyrus" panose="020B0602040200020303" pitchFamily="34" charset="77"/>
              </a:rPr>
              <a:t>                         678-4929</a:t>
            </a:r>
          </a:p>
          <a:p>
            <a:pPr>
              <a:defRPr/>
            </a:pP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Fall 2023</a:t>
            </a:r>
          </a:p>
          <a:p>
            <a:pPr algn="ctr"/>
            <a:r>
              <a:rPr lang="en-US" sz="3600" b="1" dirty="0">
                <a:solidFill>
                  <a:schemeClr val="tx1"/>
                </a:solidFill>
                <a:latin typeface="Papyrus" panose="020B0602040200020303" pitchFamily="34" charset="77"/>
              </a:rPr>
              <a:t>Tu &amp; Th             11:20 am -12:45 pm</a:t>
            </a:r>
          </a:p>
          <a:p>
            <a:pPr algn="ctr"/>
            <a:endParaRPr lang="en-US" sz="36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Meeting 20		Tue. Nov 7, 2023</a:t>
            </a:r>
            <a:br>
              <a:rPr lang="en-US" sz="3600" b="1" dirty="0">
                <a:solidFill>
                  <a:schemeClr val="tx1"/>
                </a:solidFill>
                <a:latin typeface="Papyrus" panose="020B0602040200020303" pitchFamily="34" charset="77"/>
              </a:rPr>
            </a:b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CERI New/Long Building: Student Computer Lab</a:t>
            </a:r>
          </a:p>
          <a:p>
            <a:pPr>
              <a:defRPr/>
            </a:pPr>
            <a:r>
              <a:rPr lang="en-US" sz="3600" b="1" dirty="0">
                <a:solidFill>
                  <a:schemeClr val="tx1"/>
                </a:solidFill>
                <a:latin typeface="Papyrus" panose="020B0602040200020303" pitchFamily="34" charset="77"/>
              </a:rPr>
              <a:t>Class webpage to be announced.</a:t>
            </a:r>
          </a:p>
          <a:p>
            <a:pPr>
              <a:defRPr/>
            </a:pPr>
            <a:r>
              <a:rPr lang="en-US" sz="1800" b="1" dirty="0">
                <a:solidFill>
                  <a:schemeClr val="tx1"/>
                </a:solidFill>
                <a:latin typeface="Papyrus" panose="020B0602040200020303" pitchFamily="34" charset="77"/>
              </a:rPr>
              <a:t>My homepage (has older versions of the course)</a:t>
            </a:r>
          </a:p>
          <a:p>
            <a:pPr>
              <a:defRPr/>
            </a:pPr>
            <a:r>
              <a:rPr lang="en-US" sz="1800" b="1" dirty="0">
                <a:solidFill>
                  <a:schemeClr val="tx1"/>
                </a:solidFill>
                <a:latin typeface="Papyrus" panose="020B0602040200020303" pitchFamily="34" charset="77"/>
                <a:hlinkClick r:id="rId4"/>
              </a:rPr>
              <a:t>http://www.ceri.memphis.edu/people/smalley/</a:t>
            </a:r>
            <a:endParaRPr lang="en-US" sz="1800" b="1" dirty="0">
              <a:solidFill>
                <a:schemeClr val="tx1"/>
              </a:solidFill>
              <a:latin typeface="Papyrus" panose="020B0602040200020303" pitchFamily="34" charset="77"/>
            </a:endParaRPr>
          </a:p>
        </p:txBody>
      </p:sp>
    </p:spTree>
    <p:extLst>
      <p:ext uri="{BB962C8B-B14F-4D97-AF65-F5344CB8AC3E}">
        <p14:creationId xmlns:p14="http://schemas.microsoft.com/office/powerpoint/2010/main" val="275827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0"/>
            <a:ext cx="12192000" cy="5847755"/>
          </a:xfrm>
          <a:prstGeom prst="rect">
            <a:avLst/>
          </a:prstGeom>
          <a:noFill/>
        </p:spPr>
        <p:txBody>
          <a:bodyPr wrap="square" rtlCol="0">
            <a:spAutoFit/>
          </a:bodyPr>
          <a:lstStyle/>
          <a:p>
            <a:pPr algn="ctr"/>
            <a:r>
              <a:rPr lang="en-US" sz="3200" b="1" dirty="0">
                <a:latin typeface="Papyrus" panose="020B0602040200020303" pitchFamily="34" charset="77"/>
                <a:hlinkClick r:id="rId3"/>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All the ways to import</a:t>
            </a:r>
          </a:p>
          <a:p>
            <a:pPr algn="ctr"/>
            <a:endParaRPr lang="en-US" b="1" dirty="0">
              <a:latin typeface="Papyrus" panose="020B0602040200020303" pitchFamily="34" charset="77"/>
            </a:endParaRPr>
          </a:p>
          <a:p>
            <a:r>
              <a:rPr lang="en-US" sz="3200" b="1" dirty="0">
                <a:latin typeface="Courier New" panose="02070309020205020404" pitchFamily="49" charset="0"/>
                <a:cs typeface="Courier New" panose="02070309020205020404" pitchFamily="49" charset="0"/>
              </a:rPr>
              <a:t>import </a:t>
            </a:r>
            <a:r>
              <a:rPr lang="en-US" sz="3200" b="1" dirty="0" err="1">
                <a:latin typeface="Courier New" panose="02070309020205020404" pitchFamily="49" charset="0"/>
                <a:cs typeface="Courier New" panose="02070309020205020404" pitchFamily="49" charset="0"/>
              </a:rPr>
              <a:t>mymodule</a:t>
            </a:r>
            <a:endParaRPr lang="en-US" sz="3200" b="1" dirty="0">
              <a:latin typeface="Courier New" panose="02070309020205020404" pitchFamily="49" charset="0"/>
              <a:cs typeface="Courier New" panose="02070309020205020404" pitchFamily="49" charset="0"/>
            </a:endParaRPr>
          </a:p>
          <a:p>
            <a:pPr algn="ctr"/>
            <a:r>
              <a:rPr lang="en-US" sz="3200" b="1" dirty="0">
                <a:latin typeface="Papyrus" panose="020B0602040200020303" pitchFamily="34" charset="77"/>
                <a:cs typeface="Courier New" panose="02070309020205020404" pitchFamily="49" charset="0"/>
              </a:rPr>
              <a:t>Call functions in module with </a:t>
            </a:r>
          </a:p>
          <a:p>
            <a:r>
              <a:rPr lang="en-US" sz="3200" b="1" dirty="0" err="1">
                <a:latin typeface="Courier New" panose="02070309020205020404" pitchFamily="49" charset="0"/>
                <a:cs typeface="Courier New" panose="02070309020205020404" pitchFamily="49" charset="0"/>
              </a:rPr>
              <a:t>mymodule.fn_name</a:t>
            </a:r>
            <a:r>
              <a:rPr lang="en-US" sz="3200" b="1" dirty="0">
                <a:latin typeface="Courier New" panose="02070309020205020404" pitchFamily="49" charset="0"/>
                <a:cs typeface="Courier New" panose="02070309020205020404" pitchFamily="49" charset="0"/>
              </a:rPr>
              <a:t>() </a:t>
            </a:r>
          </a:p>
          <a:p>
            <a:endParaRPr lang="en-US" sz="3200" b="1" dirty="0">
              <a:latin typeface="Courier New" panose="02070309020205020404" pitchFamily="49" charset="0"/>
              <a:cs typeface="Courier New" panose="02070309020205020404" pitchFamily="49" charset="0"/>
            </a:endParaRPr>
          </a:p>
          <a:p>
            <a:pPr algn="ctr"/>
            <a:r>
              <a:rPr lang="en-US" sz="3200" b="1" dirty="0">
                <a:latin typeface="Papyrus" panose="020B0602040200020303" pitchFamily="34" charset="77"/>
                <a:cs typeface="Courier New" panose="02070309020205020404" pitchFamily="49" charset="0"/>
              </a:rPr>
              <a:t>You need to know all the function names</a:t>
            </a:r>
          </a:p>
          <a:p>
            <a:endParaRPr lang="en-US" b="1" dirty="0">
              <a:latin typeface="Courier New" panose="02070309020205020404" pitchFamily="49" charset="0"/>
              <a:cs typeface="Courier New" panose="02070309020205020404" pitchFamily="49" charset="0"/>
            </a:endParaRPr>
          </a:p>
          <a:p>
            <a:r>
              <a:rPr lang="en-US" sz="3200" b="1" dirty="0">
                <a:latin typeface="Courier New" panose="02070309020205020404" pitchFamily="49" charset="0"/>
                <a:cs typeface="Courier New" panose="02070309020205020404" pitchFamily="49" charset="0"/>
              </a:rPr>
              <a:t>import </a:t>
            </a:r>
            <a:r>
              <a:rPr lang="en-US" sz="3200" b="1" dirty="0" err="1">
                <a:latin typeface="Courier New" panose="02070309020205020404" pitchFamily="49" charset="0"/>
                <a:cs typeface="Courier New" panose="02070309020205020404" pitchFamily="49" charset="0"/>
              </a:rPr>
              <a:t>mymodule</a:t>
            </a:r>
            <a:r>
              <a:rPr lang="en-US" sz="3200" b="1" dirty="0">
                <a:latin typeface="Courier New" panose="02070309020205020404" pitchFamily="49" charset="0"/>
                <a:cs typeface="Courier New" panose="02070309020205020404" pitchFamily="49" charset="0"/>
              </a:rPr>
              <a:t> as mm</a:t>
            </a:r>
          </a:p>
          <a:p>
            <a:pPr algn="ctr"/>
            <a:r>
              <a:rPr lang="en-US" sz="3200" b="1" dirty="0">
                <a:latin typeface="Papyrus" panose="020B0602040200020303" pitchFamily="34" charset="77"/>
                <a:cs typeface="Courier New" panose="02070309020205020404" pitchFamily="49" charset="0"/>
              </a:rPr>
              <a:t>Call functions in module with alias </a:t>
            </a:r>
            <a:r>
              <a:rPr lang="en-US" sz="3200" b="1" dirty="0">
                <a:latin typeface="Courier New" panose="02070309020205020404" pitchFamily="49" charset="0"/>
                <a:cs typeface="Courier New" panose="02070309020205020404" pitchFamily="49" charset="0"/>
              </a:rPr>
              <a:t>mm</a:t>
            </a:r>
            <a:r>
              <a:rPr lang="en-US" sz="3200" b="1" dirty="0">
                <a:latin typeface="Papyrus" panose="020B0602040200020303" pitchFamily="34" charset="77"/>
                <a:cs typeface="Courier New" panose="02070309020205020404" pitchFamily="49" charset="0"/>
              </a:rPr>
              <a:t>,</a:t>
            </a:r>
            <a:r>
              <a:rPr lang="en-US" sz="3200" b="1" dirty="0">
                <a:latin typeface="Courier New" panose="02070309020205020404" pitchFamily="49" charset="0"/>
                <a:cs typeface="Courier New" panose="02070309020205020404" pitchFamily="49" charset="0"/>
              </a:rPr>
              <a:t> </a:t>
            </a:r>
          </a:p>
          <a:p>
            <a:r>
              <a:rPr lang="en-US" sz="3200" b="1" dirty="0" err="1">
                <a:latin typeface="Courier New" panose="02070309020205020404" pitchFamily="49" charset="0"/>
                <a:cs typeface="Courier New" panose="02070309020205020404" pitchFamily="49" charset="0"/>
              </a:rPr>
              <a:t>mm.fn_name</a:t>
            </a:r>
            <a:r>
              <a:rPr lang="en-US" sz="32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74057294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35174"/>
            <a:ext cx="12192000" cy="5570756"/>
          </a:xfrm>
          <a:prstGeom prst="rect">
            <a:avLst/>
          </a:prstGeom>
          <a:noFill/>
        </p:spPr>
        <p:txBody>
          <a:bodyPr wrap="square" rtlCol="0">
            <a:spAutoFit/>
          </a:bodyPr>
          <a:lstStyle/>
          <a:p>
            <a:pPr algn="ctr"/>
            <a:r>
              <a:rPr lang="en-US" sz="3200" b="1" dirty="0">
                <a:latin typeface="Papyrus" panose="020B0602040200020303" pitchFamily="34" charset="77"/>
                <a:hlinkClick r:id="rId3"/>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All the ways to import</a:t>
            </a:r>
          </a:p>
          <a:p>
            <a:endParaRPr lang="en-US" sz="3200" b="1" dirty="0">
              <a:latin typeface="Courier New" panose="02070309020205020404" pitchFamily="49" charset="0"/>
              <a:cs typeface="Courier New" panose="02070309020205020404" pitchFamily="49" charset="0"/>
            </a:endParaRPr>
          </a:p>
          <a:p>
            <a:r>
              <a:rPr lang="en-US" sz="3200" b="1" dirty="0">
                <a:latin typeface="Courier New" panose="02070309020205020404" pitchFamily="49" charset="0"/>
                <a:cs typeface="Courier New" panose="02070309020205020404" pitchFamily="49" charset="0"/>
              </a:rPr>
              <a:t>from </a:t>
            </a:r>
            <a:r>
              <a:rPr lang="en-US" sz="3200" b="1" dirty="0" err="1">
                <a:latin typeface="Courier New" panose="02070309020205020404" pitchFamily="49" charset="0"/>
                <a:cs typeface="Courier New" panose="02070309020205020404" pitchFamily="49" charset="0"/>
              </a:rPr>
              <a:t>mymodule</a:t>
            </a:r>
            <a:r>
              <a:rPr lang="en-US" sz="3200" b="1" dirty="0">
                <a:latin typeface="Courier New" panose="02070309020205020404" pitchFamily="49" charset="0"/>
                <a:cs typeface="Courier New" panose="02070309020205020404" pitchFamily="49" charset="0"/>
              </a:rPr>
              <a:t> import </a:t>
            </a:r>
            <a:r>
              <a:rPr lang="en-US" sz="3200" b="1" dirty="0" err="1">
                <a:latin typeface="Courier New" panose="02070309020205020404" pitchFamily="49" charset="0"/>
                <a:cs typeface="Courier New" panose="02070309020205020404" pitchFamily="49" charset="0"/>
              </a:rPr>
              <a:t>this_fn</a:t>
            </a:r>
            <a:r>
              <a:rPr lang="en-US" sz="3200" b="1" dirty="0">
                <a:latin typeface="Courier New" panose="02070309020205020404" pitchFamily="49" charset="0"/>
                <a:cs typeface="Courier New" panose="02070309020205020404" pitchFamily="49" charset="0"/>
              </a:rPr>
              <a:t> </a:t>
            </a:r>
          </a:p>
          <a:p>
            <a:pPr algn="ctr"/>
            <a:r>
              <a:rPr lang="en-US" sz="3200" b="1" dirty="0">
                <a:latin typeface="Papyrus" panose="020B0602040200020303" pitchFamily="34" charset="77"/>
                <a:cs typeface="Courier New" panose="02070309020205020404" pitchFamily="49" charset="0"/>
              </a:rPr>
              <a:t>Call with </a:t>
            </a:r>
            <a:r>
              <a:rPr lang="en-US" sz="3200" b="1" dirty="0" err="1">
                <a:latin typeface="Papyrus" panose="020B0602040200020303" pitchFamily="34" charset="77"/>
                <a:cs typeface="Courier New" panose="02070309020205020404" pitchFamily="49" charset="0"/>
              </a:rPr>
              <a:t>fn</a:t>
            </a:r>
            <a:r>
              <a:rPr lang="en-US" sz="3200" b="1" dirty="0">
                <a:latin typeface="Papyrus" panose="020B0602040200020303" pitchFamily="34" charset="77"/>
                <a:cs typeface="Courier New" panose="02070309020205020404" pitchFamily="49" charset="0"/>
              </a:rPr>
              <a:t> name, do not need dot notation </a:t>
            </a:r>
          </a:p>
          <a:p>
            <a:r>
              <a:rPr lang="en-US" sz="3200" b="1" dirty="0" err="1">
                <a:latin typeface="Courier New" panose="02070309020205020404" pitchFamily="49" charset="0"/>
                <a:cs typeface="Courier New" panose="02070309020205020404" pitchFamily="49" charset="0"/>
              </a:rPr>
              <a:t>this_fn</a:t>
            </a:r>
            <a:r>
              <a:rPr lang="en-US" sz="3200" b="1" dirty="0">
                <a:latin typeface="Courier New" panose="02070309020205020404" pitchFamily="49" charset="0"/>
                <a:cs typeface="Courier New" panose="02070309020205020404" pitchFamily="49" charset="0"/>
              </a:rPr>
              <a:t>()</a:t>
            </a:r>
          </a:p>
          <a:p>
            <a:r>
              <a:rPr lang="en-US" sz="3200" b="1" dirty="0">
                <a:latin typeface="Courier New" panose="02070309020205020404" pitchFamily="49" charset="0"/>
                <a:cs typeface="Courier New" panose="02070309020205020404" pitchFamily="49" charset="0"/>
              </a:rPr>
              <a:t> </a:t>
            </a:r>
          </a:p>
          <a:p>
            <a:r>
              <a:rPr lang="en-US" sz="3200" b="1" dirty="0">
                <a:latin typeface="Courier New" panose="02070309020205020404" pitchFamily="49" charset="0"/>
                <a:cs typeface="Courier New" panose="02070309020205020404" pitchFamily="49" charset="0"/>
              </a:rPr>
              <a:t>import </a:t>
            </a:r>
            <a:r>
              <a:rPr lang="en-US" sz="3200" b="1" dirty="0" err="1">
                <a:latin typeface="Courier New" panose="02070309020205020404" pitchFamily="49" charset="0"/>
                <a:cs typeface="Courier New" panose="02070309020205020404" pitchFamily="49" charset="0"/>
              </a:rPr>
              <a:t>mymodule</a:t>
            </a:r>
            <a:r>
              <a:rPr lang="en-US" sz="3200" b="1" dirty="0">
                <a:latin typeface="Courier New" panose="02070309020205020404" pitchFamily="49" charset="0"/>
                <a:cs typeface="Courier New" panose="02070309020205020404" pitchFamily="49" charset="0"/>
              </a:rPr>
              <a:t> as * </a:t>
            </a:r>
          </a:p>
          <a:p>
            <a:pPr algn="ctr"/>
            <a:r>
              <a:rPr lang="en-US" sz="3200" b="1" dirty="0">
                <a:latin typeface="Papyrus" panose="020B0602040200020303" pitchFamily="34" charset="77"/>
                <a:cs typeface="Courier New" panose="02070309020205020404" pitchFamily="49" charset="0"/>
              </a:rPr>
              <a:t>Call </a:t>
            </a:r>
            <a:r>
              <a:rPr lang="en-US" sz="3200" b="1" dirty="0" err="1">
                <a:latin typeface="Papyrus" panose="020B0602040200020303" pitchFamily="34" charset="77"/>
                <a:cs typeface="Courier New" panose="02070309020205020404" pitchFamily="49" charset="0"/>
              </a:rPr>
              <a:t>fns</a:t>
            </a:r>
            <a:r>
              <a:rPr lang="en-US" sz="3200" b="1" dirty="0">
                <a:latin typeface="Papyrus" panose="020B0602040200020303" pitchFamily="34" charset="77"/>
                <a:cs typeface="Courier New" panose="02070309020205020404" pitchFamily="49" charset="0"/>
              </a:rPr>
              <a:t> with </a:t>
            </a:r>
            <a:r>
              <a:rPr lang="en-US" sz="3200" b="1" dirty="0" err="1">
                <a:latin typeface="Papyrus" panose="020B0602040200020303" pitchFamily="34" charset="77"/>
                <a:cs typeface="Courier New" panose="02070309020205020404" pitchFamily="49" charset="0"/>
              </a:rPr>
              <a:t>fn</a:t>
            </a:r>
            <a:r>
              <a:rPr lang="en-US" sz="3200" b="1" dirty="0">
                <a:latin typeface="Papyrus" panose="020B0602040200020303" pitchFamily="34" charset="77"/>
                <a:cs typeface="Courier New" panose="02070309020205020404" pitchFamily="49" charset="0"/>
              </a:rPr>
              <a:t> name,  do not need dot notation</a:t>
            </a:r>
          </a:p>
          <a:p>
            <a:r>
              <a:rPr lang="en-US" sz="3200" b="1" dirty="0" err="1">
                <a:latin typeface="Courier New" panose="02070309020205020404" pitchFamily="49" charset="0"/>
                <a:cs typeface="Courier New" panose="02070309020205020404" pitchFamily="49" charset="0"/>
              </a:rPr>
              <a:t>this_fn</a:t>
            </a:r>
            <a:r>
              <a:rPr lang="en-US" sz="3200" b="1" dirty="0">
                <a:latin typeface="Courier New" panose="02070309020205020404" pitchFamily="49" charset="0"/>
                <a:cs typeface="Courier New" panose="02070309020205020404" pitchFamily="49" charset="0"/>
              </a:rPr>
              <a:t>() </a:t>
            </a:r>
          </a:p>
          <a:p>
            <a:pPr algn="ctr"/>
            <a:endParaRPr lang="en-US" b="1" dirty="0">
              <a:latin typeface="Papyrus" panose="020B0602040200020303" pitchFamily="34" charset="77"/>
            </a:endParaRPr>
          </a:p>
        </p:txBody>
      </p:sp>
    </p:spTree>
    <p:extLst>
      <p:ext uri="{BB962C8B-B14F-4D97-AF65-F5344CB8AC3E}">
        <p14:creationId xmlns:p14="http://schemas.microsoft.com/office/powerpoint/2010/main" val="143851027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35174"/>
            <a:ext cx="12192000" cy="6771084"/>
          </a:xfrm>
          <a:prstGeom prst="rect">
            <a:avLst/>
          </a:prstGeom>
          <a:noFill/>
        </p:spPr>
        <p:txBody>
          <a:bodyPr wrap="square" rtlCol="0">
            <a:spAutoFit/>
          </a:bodyPr>
          <a:lstStyle/>
          <a:p>
            <a:pPr algn="ctr"/>
            <a:r>
              <a:rPr lang="en-US" sz="3200" b="1" dirty="0">
                <a:latin typeface="Papyrus" panose="020B0602040200020303" pitchFamily="34" charset="77"/>
                <a:hlinkClick r:id="rId3"/>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To find the list of functions defined in a module use </a:t>
            </a:r>
            <a:r>
              <a:rPr lang="en-US" sz="3200" b="1" dirty="0">
                <a:latin typeface="Courier New" panose="02070309020205020404" pitchFamily="49" charset="0"/>
                <a:cs typeface="Courier New" panose="02070309020205020404" pitchFamily="49" charset="0"/>
              </a:rPr>
              <a:t>help(module)</a:t>
            </a:r>
          </a:p>
          <a:p>
            <a:pPr algn="ctr"/>
            <a:endParaRPr lang="en-US" sz="3200" b="1" dirty="0">
              <a:latin typeface="Papyrus" panose="020B0602040200020303" pitchFamily="34" charset="77"/>
            </a:endParaRPr>
          </a:p>
          <a:p>
            <a:r>
              <a:rPr lang="en-US" sz="2400" b="1" dirty="0">
                <a:latin typeface="Courier New" panose="02070309020205020404" pitchFamily="49" charset="0"/>
                <a:cs typeface="Courier New" panose="02070309020205020404" pitchFamily="49" charset="0"/>
              </a:rPr>
              <a:t>help(mm) </a:t>
            </a:r>
            <a:r>
              <a:rPr lang="en-US" sz="2400" b="1" dirty="0">
                <a:latin typeface="Papyrus" panose="020B0602040200020303" pitchFamily="34" charset="77"/>
                <a:cs typeface="Courier New" panose="02070309020205020404" pitchFamily="49" charset="0"/>
              </a:rPr>
              <a:t>(had imported </a:t>
            </a:r>
            <a:r>
              <a:rPr lang="en-US" sz="2400" b="1" dirty="0" err="1">
                <a:latin typeface="Papyrus" panose="020B0602040200020303" pitchFamily="34" charset="77"/>
                <a:cs typeface="Courier New" panose="02070309020205020404" pitchFamily="49" charset="0"/>
              </a:rPr>
              <a:t>my_module</a:t>
            </a:r>
            <a:r>
              <a:rPr lang="en-US" sz="2400" b="1" dirty="0">
                <a:latin typeface="Papyrus" panose="020B0602040200020303" pitchFamily="34" charset="77"/>
                <a:cs typeface="Courier New" panose="02070309020205020404" pitchFamily="49" charset="0"/>
              </a:rPr>
              <a:t> as mm)</a:t>
            </a:r>
          </a:p>
          <a:p>
            <a:endParaRPr lang="en-US" sz="2400" b="1" dirty="0">
              <a:latin typeface="Papyrus" panose="020B0602040200020303" pitchFamily="34" charset="77"/>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Help on module </a:t>
            </a:r>
            <a:r>
              <a:rPr lang="en-US" sz="2400" b="1" dirty="0" err="1">
                <a:latin typeface="Courier New" panose="02070309020205020404" pitchFamily="49" charset="0"/>
                <a:cs typeface="Courier New" panose="02070309020205020404" pitchFamily="49" charset="0"/>
              </a:rPr>
              <a:t>my_module</a:t>
            </a:r>
            <a:r>
              <a:rPr lang="en-US" sz="2400" b="1" dirty="0">
                <a:latin typeface="Courier New" panose="02070309020205020404" pitchFamily="49" charset="0"/>
                <a:cs typeface="Courier New" panose="02070309020205020404" pitchFamily="49" charset="0"/>
              </a:rPr>
              <a:t>:</a:t>
            </a:r>
          </a:p>
          <a:p>
            <a:r>
              <a:rPr lang="en-US" sz="2400" b="1" dirty="0">
                <a:latin typeface="Courier New" panose="02070309020205020404" pitchFamily="49" charset="0"/>
                <a:cs typeface="Courier New" panose="02070309020205020404" pitchFamily="49" charset="0"/>
              </a:rPr>
              <a:t>NAME</a:t>
            </a:r>
          </a:p>
          <a:p>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my_module</a:t>
            </a:r>
            <a:r>
              <a:rPr lang="en-US" sz="2400" b="1" dirty="0">
                <a:latin typeface="Courier New" panose="02070309020205020404" pitchFamily="49" charset="0"/>
                <a:cs typeface="Courier New" panose="02070309020205020404" pitchFamily="49" charset="0"/>
              </a:rPr>
              <a:t> - Created on Wed Nov  8 07:03:27 2023</a:t>
            </a:r>
          </a:p>
          <a:p>
            <a:r>
              <a:rPr lang="en-US" sz="2400" b="1" dirty="0">
                <a:latin typeface="Courier New" panose="02070309020205020404" pitchFamily="49" charset="0"/>
                <a:cs typeface="Courier New" panose="02070309020205020404" pitchFamily="49" charset="0"/>
              </a:rPr>
              <a:t>DESCRIPTION</a:t>
            </a:r>
          </a:p>
          <a:p>
            <a:r>
              <a:rPr lang="en-US" sz="2400" b="1" dirty="0">
                <a:latin typeface="Courier New" panose="02070309020205020404" pitchFamily="49" charset="0"/>
                <a:cs typeface="Courier New" panose="02070309020205020404" pitchFamily="49" charset="0"/>
              </a:rPr>
              <a:t>    @author: </a:t>
            </a:r>
            <a:r>
              <a:rPr lang="en-US" sz="2400" b="1" dirty="0">
                <a:latin typeface="Papyrus" panose="020B0602040200020303" pitchFamily="34" charset="77"/>
                <a:cs typeface="Courier New" panose="02070309020205020404" pitchFamily="49" charset="0"/>
              </a:rPr>
              <a:t>shows author</a:t>
            </a:r>
          </a:p>
          <a:p>
            <a:r>
              <a:rPr lang="en-US" sz="2400" b="1" dirty="0">
                <a:latin typeface="Courier New" panose="02070309020205020404" pitchFamily="49" charset="0"/>
                <a:cs typeface="Courier New" panose="02070309020205020404" pitchFamily="49" charset="0"/>
              </a:rPr>
              <a:t>FUNCTIONS</a:t>
            </a:r>
          </a:p>
          <a:p>
            <a:r>
              <a:rPr lang="en-US" sz="2400" b="1" dirty="0">
                <a:latin typeface="Courier New" panose="02070309020205020404" pitchFamily="49" charset="0"/>
                <a:cs typeface="Courier New" panose="02070309020205020404" pitchFamily="49" charset="0"/>
              </a:rPr>
              <a:t>    greet(name, greeting='Hello')    </a:t>
            </a:r>
          </a:p>
          <a:p>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test_function</a:t>
            </a:r>
            <a:r>
              <a:rPr lang="en-US" sz="2400" b="1" dirty="0">
                <a:latin typeface="Courier New" panose="02070309020205020404" pitchFamily="49" charset="0"/>
                <a:cs typeface="Courier New" panose="02070309020205020404" pitchFamily="49" charset="0"/>
              </a:rPr>
              <a:t>(arg1, *</a:t>
            </a:r>
            <a:r>
              <a:rPr lang="en-US" sz="2400" b="1" dirty="0" err="1">
                <a:latin typeface="Courier New" panose="02070309020205020404" pitchFamily="49" charset="0"/>
                <a:cs typeface="Courier New" panose="02070309020205020404" pitchFamily="49" charset="0"/>
              </a:rPr>
              <a:t>args</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kwargs</a:t>
            </a:r>
            <a:r>
              <a:rPr lang="en-US" sz="2400" b="1" dirty="0">
                <a:latin typeface="Courier New" panose="02070309020205020404" pitchFamily="49" charset="0"/>
                <a:cs typeface="Courier New" panose="02070309020205020404" pitchFamily="49" charset="0"/>
              </a:rPr>
              <a:t>)    </a:t>
            </a:r>
          </a:p>
          <a:p>
            <a:r>
              <a:rPr lang="en-US" sz="2400" b="1" dirty="0">
                <a:latin typeface="Courier New" panose="02070309020205020404" pitchFamily="49" charset="0"/>
                <a:cs typeface="Courier New" panose="02070309020205020404" pitchFamily="49" charset="0"/>
              </a:rPr>
              <a:t>    timer(</a:t>
            </a:r>
            <a:r>
              <a:rPr lang="en-US" sz="2400" b="1" dirty="0" err="1">
                <a:latin typeface="Courier New" panose="02070309020205020404" pitchFamily="49" charset="0"/>
                <a:cs typeface="Courier New" panose="02070309020205020404" pitchFamily="49" charset="0"/>
              </a:rPr>
              <a:t>func</a:t>
            </a:r>
            <a:r>
              <a:rPr lang="en-US" sz="2400" b="1" dirty="0">
                <a:latin typeface="Courier New" panose="02070309020205020404" pitchFamily="49" charset="0"/>
                <a:cs typeface="Courier New" panose="02070309020205020404" pitchFamily="49" charset="0"/>
              </a:rPr>
              <a:t>) Print the runtime of the decorated function</a:t>
            </a:r>
          </a:p>
          <a:p>
            <a:r>
              <a:rPr lang="en-US" sz="2400" b="1" dirty="0">
                <a:latin typeface="Courier New" panose="02070309020205020404" pitchFamily="49" charset="0"/>
                <a:cs typeface="Courier New" panose="02070309020205020404" pitchFamily="49" charset="0"/>
              </a:rPr>
              <a:t>FILE </a:t>
            </a:r>
            <a:r>
              <a:rPr lang="en-US" sz="2400" b="1" dirty="0">
                <a:latin typeface="Papyrus" panose="020B0602040200020303" pitchFamily="34" charset="77"/>
                <a:cs typeface="Courier New" panose="02070309020205020404" pitchFamily="49" charset="0"/>
              </a:rPr>
              <a:t>shows path of file location</a:t>
            </a:r>
          </a:p>
        </p:txBody>
      </p:sp>
    </p:spTree>
    <p:extLst>
      <p:ext uri="{BB962C8B-B14F-4D97-AF65-F5344CB8AC3E}">
        <p14:creationId xmlns:p14="http://schemas.microsoft.com/office/powerpoint/2010/main" val="255616427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69558"/>
            <a:ext cx="12192000" cy="6894195"/>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It’s important to note that when you import a module, Python runs all the code in the module. </a:t>
            </a:r>
          </a:p>
          <a:p>
            <a:pPr algn="ctr"/>
            <a:endParaRPr lang="en-US" b="1" dirty="0">
              <a:latin typeface="Papyrus" panose="020B0602040200020303" pitchFamily="34" charset="77"/>
            </a:endParaRPr>
          </a:p>
          <a:p>
            <a:pPr algn="ctr"/>
            <a:r>
              <a:rPr lang="en-US" sz="3200" b="1" dirty="0">
                <a:latin typeface="Papyrus" panose="020B0602040200020303" pitchFamily="34" charset="77"/>
              </a:rPr>
              <a:t>If you have any code in your module that you only want to run when the module is run directly, you can use the following code at the bottom of your module:</a:t>
            </a:r>
          </a:p>
          <a:p>
            <a:pPr algn="ctr"/>
            <a:endParaRPr lang="en-US" b="1" dirty="0">
              <a:latin typeface="Papyrus" panose="020B0602040200020303" pitchFamily="34" charset="77"/>
            </a:endParaRPr>
          </a:p>
          <a:p>
            <a:r>
              <a:rPr lang="en-US" sz="3200" b="1" dirty="0">
                <a:latin typeface="Courier New" panose="02070309020205020404" pitchFamily="49" charset="0"/>
                <a:cs typeface="Courier New" panose="02070309020205020404" pitchFamily="49" charset="0"/>
              </a:rPr>
              <a:t>if __name__ == "__main__":</a:t>
            </a:r>
            <a:br>
              <a:rPr lang="en-US" sz="3200" b="1" dirty="0">
                <a:latin typeface="Papyrus" panose="020B0602040200020303" pitchFamily="34" charset="77"/>
              </a:rPr>
            </a:br>
            <a:r>
              <a:rPr lang="en-US" sz="3200" b="1" dirty="0">
                <a:latin typeface="Papyrus" panose="020B0602040200020303" pitchFamily="34" charset="77"/>
              </a:rPr>
              <a:t>	# code to run when the module is run directly</a:t>
            </a:r>
          </a:p>
          <a:p>
            <a:endParaRPr lang="en-US" b="1" dirty="0">
              <a:latin typeface="Papyrus" panose="020B0602040200020303" pitchFamily="34" charset="77"/>
            </a:endParaRPr>
          </a:p>
          <a:p>
            <a:pPr algn="ctr"/>
            <a:r>
              <a:rPr lang="en-US" sz="3200" b="1" dirty="0">
                <a:latin typeface="Papyrus" panose="020B0602040200020303" pitchFamily="34" charset="77"/>
              </a:rPr>
              <a:t>This does not seem to work as on the web page– needs code after ":"</a:t>
            </a:r>
          </a:p>
          <a:p>
            <a:pPr algn="ctr"/>
            <a:endParaRPr lang="en-US" b="1" dirty="0">
              <a:latin typeface="Papyrus" panose="020B0602040200020303" pitchFamily="34" charset="77"/>
            </a:endParaRPr>
          </a:p>
          <a:p>
            <a:pPr algn="ctr"/>
            <a:r>
              <a:rPr lang="en-US" sz="3200" b="1" dirty="0">
                <a:latin typeface="Papyrus" panose="020B0602040200020303" pitchFamily="34" charset="77"/>
              </a:rPr>
              <a:t>Lots of confusing stuff about it on internet.</a:t>
            </a:r>
          </a:p>
        </p:txBody>
      </p:sp>
    </p:spTree>
    <p:extLst>
      <p:ext uri="{BB962C8B-B14F-4D97-AF65-F5344CB8AC3E}">
        <p14:creationId xmlns:p14="http://schemas.microsoft.com/office/powerpoint/2010/main" val="2777932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6001643"/>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Class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class is a blueprint for creating objects (a particular data structure), providing initial values for state (member variables or attributes), and implementations of behavior (member functions or methods).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 class is defined using the “class” keyword, followed by the name of the class. </a:t>
            </a: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2323378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6617196"/>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Class</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class definition usually contains a number of </a:t>
            </a:r>
            <a:r>
              <a:rPr lang="en-US" sz="3200" b="1" u="sng" dirty="0">
                <a:latin typeface="Papyrus" panose="020B0602040200020303" pitchFamily="34" charset="77"/>
              </a:rPr>
              <a:t>class variables </a:t>
            </a:r>
            <a:r>
              <a:rPr lang="en-US" sz="3200" b="1" dirty="0">
                <a:latin typeface="Papyrus" panose="020B0602040200020303" pitchFamily="34" charset="77"/>
              </a:rPr>
              <a:t>and </a:t>
            </a:r>
            <a:r>
              <a:rPr lang="en-US" sz="3200" b="1" u="sng" dirty="0">
                <a:latin typeface="Papyrus" panose="020B0602040200020303" pitchFamily="34" charset="77"/>
              </a:rPr>
              <a:t>class methods</a:t>
            </a:r>
            <a:r>
              <a:rPr lang="en-US" sz="3200" b="1" dirty="0">
                <a:latin typeface="Papyrus" panose="020B0602040200020303" pitchFamily="34" charset="77"/>
              </a:rPr>
              <a:t>.</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a:t>
            </a:r>
            <a:r>
              <a:rPr lang="en-US" sz="3200" b="1" u="sng" dirty="0">
                <a:latin typeface="Papyrus" panose="020B0602040200020303" pitchFamily="34" charset="77"/>
              </a:rPr>
              <a:t>class variable</a:t>
            </a:r>
            <a:r>
              <a:rPr lang="en-US" sz="3200" b="1" dirty="0">
                <a:latin typeface="Papyrus" panose="020B0602040200020303" pitchFamily="34" charset="77"/>
              </a:rPr>
              <a:t> is a variable that is </a:t>
            </a:r>
            <a:r>
              <a:rPr lang="en-US" sz="3200" b="1" u="sng" dirty="0">
                <a:latin typeface="Papyrus" panose="020B0602040200020303" pitchFamily="34" charset="77"/>
              </a:rPr>
              <a:t>shared by all instances of a class</a:t>
            </a:r>
            <a:r>
              <a:rPr lang="en-US" sz="3200" b="1" dirty="0">
                <a:latin typeface="Papyrus" panose="020B0602040200020303" pitchFamily="34" charset="77"/>
              </a:rPr>
              <a:t>. </a:t>
            </a:r>
          </a:p>
          <a:p>
            <a:pPr algn="ctr"/>
            <a:endParaRPr lang="en-US" b="1" dirty="0">
              <a:latin typeface="Papyrus" panose="020B0602040200020303" pitchFamily="34" charset="77"/>
            </a:endParaRPr>
          </a:p>
          <a:p>
            <a:pPr algn="ctr"/>
            <a:r>
              <a:rPr lang="en-US" sz="3200" b="1" u="sng" dirty="0">
                <a:latin typeface="Papyrus" panose="020B0602040200020303" pitchFamily="34" charset="77"/>
              </a:rPr>
              <a:t>Class variables </a:t>
            </a:r>
            <a:r>
              <a:rPr lang="en-US" sz="3200" b="1" dirty="0">
                <a:latin typeface="Papyrus" panose="020B0602040200020303" pitchFamily="34" charset="77"/>
              </a:rPr>
              <a:t>are </a:t>
            </a:r>
            <a:r>
              <a:rPr lang="en-US" sz="3200" b="1" u="sng" dirty="0">
                <a:latin typeface="Papyrus" panose="020B0602040200020303" pitchFamily="34" charset="77"/>
              </a:rPr>
              <a:t>defined within the class </a:t>
            </a:r>
            <a:r>
              <a:rPr lang="en-US" sz="3200" b="1" dirty="0">
                <a:latin typeface="Papyrus" panose="020B0602040200020303" pitchFamily="34" charset="77"/>
              </a:rPr>
              <a:t>but outside of any of the class’s methods.</a:t>
            </a:r>
          </a:p>
          <a:p>
            <a:pPr algn="ctr"/>
            <a:endParaRPr lang="en-US" b="1" dirty="0">
              <a:latin typeface="Papyrus" panose="020B0602040200020303" pitchFamily="34" charset="77"/>
            </a:endParaRPr>
          </a:p>
          <a:p>
            <a:pPr algn="ctr"/>
            <a:r>
              <a:rPr lang="en-US" sz="3200" b="1" dirty="0">
                <a:latin typeface="Papyrus" panose="020B0602040200020303" pitchFamily="34" charset="77"/>
              </a:rPr>
              <a:t>A </a:t>
            </a:r>
            <a:r>
              <a:rPr lang="en-US" sz="3200" b="1" u="sng" dirty="0">
                <a:latin typeface="Papyrus" panose="020B0602040200020303" pitchFamily="34" charset="77"/>
              </a:rPr>
              <a:t>class method </a:t>
            </a:r>
            <a:r>
              <a:rPr lang="en-US" sz="3200" b="1" dirty="0">
                <a:latin typeface="Papyrus" panose="020B0602040200020303" pitchFamily="34" charset="77"/>
              </a:rPr>
              <a:t>is a method that </a:t>
            </a:r>
            <a:r>
              <a:rPr lang="en-US" sz="3200" b="1" u="sng" dirty="0">
                <a:latin typeface="Papyrus" panose="020B0602040200020303" pitchFamily="34" charset="77"/>
              </a:rPr>
              <a:t>is bound to the class and not the instance of the object</a:t>
            </a:r>
          </a:p>
        </p:txBody>
      </p:sp>
    </p:spTree>
    <p:extLst>
      <p:ext uri="{BB962C8B-B14F-4D97-AF65-F5344CB8AC3E}">
        <p14:creationId xmlns:p14="http://schemas.microsoft.com/office/powerpoint/2010/main" val="3087461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75065"/>
            <a:ext cx="12192000" cy="5016758"/>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Class</a:t>
            </a:r>
          </a:p>
          <a:p>
            <a:pPr algn="ctr"/>
            <a:endParaRPr lang="en-US" sz="3200" b="1" dirty="0">
              <a:latin typeface="Papyrus" panose="020B0602040200020303" pitchFamily="34" charset="77"/>
            </a:endParaRPr>
          </a:p>
          <a:p>
            <a:pPr algn="ctr"/>
            <a:r>
              <a:rPr lang="en-US" sz="3200" b="1" u="sng" dirty="0">
                <a:latin typeface="Papyrus" panose="020B0602040200020303" pitchFamily="34" charset="77"/>
              </a:rPr>
              <a:t>An object is an instance of a class </a:t>
            </a:r>
            <a:r>
              <a:rPr lang="en-US" sz="3200" b="1" dirty="0">
                <a:latin typeface="Papyrus" panose="020B0602040200020303" pitchFamily="34" charset="77"/>
              </a:rPr>
              <a:t>and has its own state and behavior.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An object can be created using the class name followed by parentheses.</a:t>
            </a: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2210479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1077218"/>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p:txBody>
      </p:sp>
      <p:sp>
        <p:nvSpPr>
          <p:cNvPr id="3" name="TextBox 2">
            <a:extLst>
              <a:ext uri="{FF2B5EF4-FFF2-40B4-BE49-F238E27FC236}">
                <a16:creationId xmlns:a16="http://schemas.microsoft.com/office/drawing/2014/main" id="{AEC8A599-DED6-3142-C574-3019B0C11C53}"/>
              </a:ext>
            </a:extLst>
          </p:cNvPr>
          <p:cNvSpPr txBox="1"/>
          <p:nvPr/>
        </p:nvSpPr>
        <p:spPr>
          <a:xfrm>
            <a:off x="0" y="1305342"/>
            <a:ext cx="12192000" cy="3539430"/>
          </a:xfrm>
          <a:prstGeom prst="rect">
            <a:avLst/>
          </a:prstGeom>
          <a:noFill/>
        </p:spPr>
        <p:txBody>
          <a:bodyPr wrap="square">
            <a:spAutoFit/>
          </a:bodyPr>
          <a:lstStyle/>
          <a:p>
            <a:pPr algn="ctr"/>
            <a:r>
              <a:rPr lang="en-US" sz="3200" b="1" dirty="0">
                <a:latin typeface="Papyrus" panose="020B0602040200020303" pitchFamily="34" charset="77"/>
              </a:rPr>
              <a:t>different types of methods that can be defined within a class:</a:t>
            </a:r>
          </a:p>
          <a:p>
            <a:pPr algn="ctr"/>
            <a:endParaRPr lang="en-US" sz="3200" b="1" dirty="0">
              <a:latin typeface="Papyrus" panose="020B0602040200020303" pitchFamily="34" charset="77"/>
            </a:endParaRPr>
          </a:p>
          <a:p>
            <a:pPr algn="ctr">
              <a:buFont typeface="+mj-lt"/>
              <a:buAutoNum type="arabicPeriod"/>
            </a:pPr>
            <a:r>
              <a:rPr lang="en-US" sz="3200" b="1" dirty="0">
                <a:latin typeface="Papyrus" panose="020B0602040200020303" pitchFamily="34" charset="77"/>
              </a:rPr>
              <a:t>Instance method: </a:t>
            </a:r>
          </a:p>
          <a:p>
            <a:pPr algn="ctr">
              <a:buFont typeface="+mj-lt"/>
              <a:buAutoNum type="arabicPeriod"/>
            </a:pPr>
            <a:r>
              <a:rPr lang="en-US" sz="3200" b="1" dirty="0">
                <a:latin typeface="Papyrus" panose="020B0602040200020303" pitchFamily="34" charset="77"/>
              </a:rPr>
              <a:t>Class method: </a:t>
            </a:r>
          </a:p>
          <a:p>
            <a:pPr algn="ctr">
              <a:buFont typeface="+mj-lt"/>
              <a:buAutoNum type="arabicPeriod"/>
            </a:pPr>
            <a:endParaRPr lang="en-US" sz="3200" b="1" dirty="0">
              <a:latin typeface="Papyrus" panose="020B0602040200020303" pitchFamily="34" charset="77"/>
            </a:endParaRPr>
          </a:p>
          <a:p>
            <a:pPr algn="ctr">
              <a:buFont typeface="+mj-lt"/>
              <a:buAutoNum type="arabicPeriod"/>
            </a:pPr>
            <a:r>
              <a:rPr lang="en-US" sz="3200" b="1" dirty="0">
                <a:latin typeface="Papyrus" panose="020B0602040200020303" pitchFamily="34" charset="77"/>
              </a:rPr>
              <a:t>Static method:</a:t>
            </a: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19130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1077218"/>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p:txBody>
      </p:sp>
      <p:sp>
        <p:nvSpPr>
          <p:cNvPr id="3" name="TextBox 2">
            <a:extLst>
              <a:ext uri="{FF2B5EF4-FFF2-40B4-BE49-F238E27FC236}">
                <a16:creationId xmlns:a16="http://schemas.microsoft.com/office/drawing/2014/main" id="{AEC8A599-DED6-3142-C574-3019B0C11C53}"/>
              </a:ext>
            </a:extLst>
          </p:cNvPr>
          <p:cNvSpPr txBox="1"/>
          <p:nvPr/>
        </p:nvSpPr>
        <p:spPr>
          <a:xfrm>
            <a:off x="0" y="1305342"/>
            <a:ext cx="12192000" cy="4524315"/>
          </a:xfrm>
          <a:prstGeom prst="rect">
            <a:avLst/>
          </a:prstGeom>
          <a:noFill/>
        </p:spPr>
        <p:txBody>
          <a:bodyPr wrap="square">
            <a:spAutoFit/>
          </a:bodyPr>
          <a:lstStyle/>
          <a:p>
            <a:pPr algn="ctr"/>
            <a:r>
              <a:rPr lang="en-US" sz="3200" b="1" dirty="0">
                <a:latin typeface="Papyrus" panose="020B0602040200020303" pitchFamily="34" charset="77"/>
              </a:rPr>
              <a:t>different types of methods that can be defined within a class:</a:t>
            </a:r>
          </a:p>
          <a:p>
            <a:pPr algn="ctr"/>
            <a:endParaRPr lang="en-US" sz="3200" b="1" dirty="0">
              <a:latin typeface="Papyrus" panose="020B0602040200020303" pitchFamily="34" charset="77"/>
            </a:endParaRPr>
          </a:p>
          <a:p>
            <a:pPr algn="ctr">
              <a:buFont typeface="+mj-lt"/>
              <a:buAutoNum type="arabicPeriod"/>
            </a:pPr>
            <a:r>
              <a:rPr lang="en-US" sz="3200" b="1" dirty="0">
                <a:latin typeface="Papyrus" panose="020B0602040200020303" pitchFamily="34" charset="77"/>
              </a:rPr>
              <a:t>Instance method: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These are the most common type of method and are bound to a specific instance of the class.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They can access and modify the state of the instance, and typically use the “self” parameter to refer to the instance.</a:t>
            </a:r>
          </a:p>
        </p:txBody>
      </p:sp>
    </p:spTree>
    <p:extLst>
      <p:ext uri="{BB962C8B-B14F-4D97-AF65-F5344CB8AC3E}">
        <p14:creationId xmlns:p14="http://schemas.microsoft.com/office/powerpoint/2010/main" val="292273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1077218"/>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p:txBody>
      </p:sp>
      <p:sp>
        <p:nvSpPr>
          <p:cNvPr id="3" name="TextBox 2">
            <a:extLst>
              <a:ext uri="{FF2B5EF4-FFF2-40B4-BE49-F238E27FC236}">
                <a16:creationId xmlns:a16="http://schemas.microsoft.com/office/drawing/2014/main" id="{AEC8A599-DED6-3142-C574-3019B0C11C53}"/>
              </a:ext>
            </a:extLst>
          </p:cNvPr>
          <p:cNvSpPr txBox="1"/>
          <p:nvPr/>
        </p:nvSpPr>
        <p:spPr>
          <a:xfrm>
            <a:off x="0" y="859868"/>
            <a:ext cx="12192000" cy="6001643"/>
          </a:xfrm>
          <a:prstGeom prst="rect">
            <a:avLst/>
          </a:prstGeom>
          <a:noFill/>
        </p:spPr>
        <p:txBody>
          <a:bodyPr wrap="square">
            <a:spAutoFit/>
          </a:bodyPr>
          <a:lstStyle/>
          <a:p>
            <a:pPr algn="ctr"/>
            <a:r>
              <a:rPr lang="en-US" sz="3200" b="1" dirty="0">
                <a:latin typeface="Papyrus" panose="020B0602040200020303" pitchFamily="34" charset="77"/>
              </a:rPr>
              <a:t>different types of methods that can be defined within a class: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2: Class method: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These methods are bound to the class itself, rather than a specific instance.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They are defined using the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classmethod</a:t>
            </a:r>
            <a:r>
              <a:rPr lang="en-US" sz="3200" b="1" dirty="0">
                <a:latin typeface="Papyrus" panose="020B0602040200020303" pitchFamily="34" charset="77"/>
              </a:rPr>
              <a:t>” decorator and use the “</a:t>
            </a:r>
            <a:r>
              <a:rPr lang="en-US" sz="3200" b="1" dirty="0" err="1">
                <a:latin typeface="Courier New" panose="02070309020205020404" pitchFamily="49" charset="0"/>
                <a:cs typeface="Courier New" panose="02070309020205020404" pitchFamily="49" charset="0"/>
              </a:rPr>
              <a:t>cls</a:t>
            </a:r>
            <a:r>
              <a:rPr lang="en-US" sz="3200" b="1" dirty="0">
                <a:latin typeface="Papyrus" panose="020B0602040200020303" pitchFamily="34" charset="77"/>
              </a:rPr>
              <a:t>” parameter to refer to the class.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Class methods are often used for factory methods, which create and return new instances of the class.</a:t>
            </a:r>
          </a:p>
        </p:txBody>
      </p:sp>
    </p:spTree>
    <p:extLst>
      <p:ext uri="{BB962C8B-B14F-4D97-AF65-F5344CB8AC3E}">
        <p14:creationId xmlns:p14="http://schemas.microsoft.com/office/powerpoint/2010/main" val="152323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58617"/>
            <a:ext cx="12192000" cy="7109639"/>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A function is a block of code that performs a specific task. </a:t>
            </a:r>
          </a:p>
          <a:p>
            <a:pPr algn="ctr"/>
            <a:endParaRPr lang="en-US" b="1" dirty="0">
              <a:latin typeface="Papyrus" panose="020B0602040200020303" pitchFamily="34" charset="77"/>
            </a:endParaRPr>
          </a:p>
          <a:p>
            <a:pPr algn="ctr"/>
            <a:r>
              <a:rPr lang="en-US" sz="3200" b="1" dirty="0">
                <a:latin typeface="Papyrus" panose="020B0602040200020303" pitchFamily="34" charset="77"/>
              </a:rPr>
              <a:t>Functions are defined using the “</a:t>
            </a:r>
            <a:r>
              <a:rPr lang="en-US" sz="3200" b="1" dirty="0">
                <a:latin typeface="Courier New" panose="02070309020205020404" pitchFamily="49" charset="0"/>
                <a:cs typeface="Courier New" panose="02070309020205020404" pitchFamily="49" charset="0"/>
              </a:rPr>
              <a:t>def</a:t>
            </a:r>
            <a:r>
              <a:rPr lang="en-US" sz="3200" b="1" dirty="0">
                <a:latin typeface="Papyrus" panose="020B0602040200020303" pitchFamily="34" charset="77"/>
              </a:rPr>
              <a:t>” keyword, followed by the function name and a set of parentheses that may contain parameters. </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code block within the function is indented and starts with a colon. </a:t>
            </a:r>
          </a:p>
          <a:p>
            <a:pPr algn="ctr"/>
            <a:endParaRPr lang="en-US" b="1" dirty="0">
              <a:latin typeface="Papyrus" panose="020B0602040200020303" pitchFamily="34" charset="77"/>
            </a:endParaRPr>
          </a:p>
          <a:p>
            <a:pPr algn="ctr"/>
            <a:r>
              <a:rPr lang="en-US" sz="3200" b="1" dirty="0">
                <a:latin typeface="Papyrus" panose="020B0602040200020303" pitchFamily="34" charset="77"/>
              </a:rPr>
              <a:t>Functions can take input parameters and return output.</a:t>
            </a:r>
          </a:p>
          <a:p>
            <a:pPr algn="ctr"/>
            <a:endParaRPr lang="en-US" b="1" dirty="0">
              <a:latin typeface="Papyrus" panose="020B0602040200020303" pitchFamily="34" charset="77"/>
            </a:endParaRPr>
          </a:p>
          <a:p>
            <a:pPr algn="ctr"/>
            <a:r>
              <a:rPr lang="en-US" sz="3200" b="1" dirty="0">
                <a:latin typeface="Papyrus" panose="020B0602040200020303" pitchFamily="34" charset="77"/>
              </a:rPr>
              <a:t>Functions can also return values using the “return” statement.</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Functions can also have default values for their parameters</a:t>
            </a:r>
          </a:p>
        </p:txBody>
      </p:sp>
    </p:spTree>
    <p:extLst>
      <p:ext uri="{BB962C8B-B14F-4D97-AF65-F5344CB8AC3E}">
        <p14:creationId xmlns:p14="http://schemas.microsoft.com/office/powerpoint/2010/main" val="3649613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8B0098-95A3-6A2F-6020-D110E70B2C4B}"/>
              </a:ext>
            </a:extLst>
          </p:cNvPr>
          <p:cNvSpPr txBox="1"/>
          <p:nvPr/>
        </p:nvSpPr>
        <p:spPr>
          <a:xfrm>
            <a:off x="0" y="151619"/>
            <a:ext cx="12192000" cy="1077218"/>
          </a:xfrm>
          <a:prstGeom prst="rect">
            <a:avLst/>
          </a:prstGeom>
          <a:noFill/>
        </p:spPr>
        <p:txBody>
          <a:bodyPr wrap="square">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p:txBody>
      </p:sp>
      <p:sp>
        <p:nvSpPr>
          <p:cNvPr id="3" name="TextBox 2">
            <a:extLst>
              <a:ext uri="{FF2B5EF4-FFF2-40B4-BE49-F238E27FC236}">
                <a16:creationId xmlns:a16="http://schemas.microsoft.com/office/drawing/2014/main" id="{AEC8A599-DED6-3142-C574-3019B0C11C53}"/>
              </a:ext>
            </a:extLst>
          </p:cNvPr>
          <p:cNvSpPr txBox="1"/>
          <p:nvPr/>
        </p:nvSpPr>
        <p:spPr>
          <a:xfrm>
            <a:off x="0" y="859868"/>
            <a:ext cx="12192000" cy="6001643"/>
          </a:xfrm>
          <a:prstGeom prst="rect">
            <a:avLst/>
          </a:prstGeom>
          <a:noFill/>
        </p:spPr>
        <p:txBody>
          <a:bodyPr wrap="square">
            <a:spAutoFit/>
          </a:bodyPr>
          <a:lstStyle/>
          <a:p>
            <a:pPr algn="ctr"/>
            <a:r>
              <a:rPr lang="en-US" sz="3200" b="1" dirty="0">
                <a:latin typeface="Papyrus" panose="020B0602040200020303" pitchFamily="34" charset="77"/>
              </a:rPr>
              <a:t>different types of methods that can be defined within a class:</a:t>
            </a:r>
          </a:p>
          <a:p>
            <a:pPr algn="ctr"/>
            <a:endParaRPr lang="en-US" sz="3200" b="1" dirty="0">
              <a:latin typeface="Papyrus" panose="020B0602040200020303" pitchFamily="34" charset="77"/>
            </a:endParaRPr>
          </a:p>
          <a:p>
            <a:pPr algn="ctr"/>
            <a:r>
              <a:rPr lang="en-US" sz="3200" b="1">
                <a:latin typeface="Papyrus" panose="020B0602040200020303" pitchFamily="34" charset="77"/>
              </a:rPr>
              <a:t>3. Static </a:t>
            </a:r>
            <a:r>
              <a:rPr lang="en-US" sz="3200" b="1" dirty="0">
                <a:latin typeface="Papyrus" panose="020B0602040200020303" pitchFamily="34" charset="77"/>
              </a:rPr>
              <a:t>method: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These methods are also bound to the class, rather than a specific instance.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They are defined using the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staticmethod</a:t>
            </a:r>
            <a:r>
              <a:rPr lang="en-US" sz="3200" b="1" dirty="0">
                <a:latin typeface="Papyrus" panose="020B0602040200020303" pitchFamily="34" charset="77"/>
              </a:rPr>
              <a:t>” decorator and do not have access to the class or instance state.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Static methods are often used for utility functions that don’t need to access any class or instance data.</a:t>
            </a:r>
          </a:p>
        </p:txBody>
      </p:sp>
    </p:spTree>
    <p:extLst>
      <p:ext uri="{BB962C8B-B14F-4D97-AF65-F5344CB8AC3E}">
        <p14:creationId xmlns:p14="http://schemas.microsoft.com/office/powerpoint/2010/main" val="4046115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58617"/>
            <a:ext cx="12192000" cy="4308872"/>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Functions are first-class citizens</a:t>
            </a:r>
          </a:p>
          <a:p>
            <a:pPr algn="ctr"/>
            <a:endParaRPr lang="en-US" sz="3200" b="1" dirty="0">
              <a:latin typeface="Papyrus" panose="020B0602040200020303" pitchFamily="34" charset="77"/>
            </a:endParaRPr>
          </a:p>
          <a:p>
            <a:pPr algn="ctr"/>
            <a:r>
              <a:rPr lang="en-US" sz="3200" dirty="0">
                <a:latin typeface="Papyrus" panose="020B0602040200020303" pitchFamily="34" charset="77"/>
              </a:rPr>
              <a:t>In Python, Functions are first-class citizens, meaning they can be treated like any other data type, such as an integer or string. </a:t>
            </a:r>
          </a:p>
          <a:p>
            <a:pPr algn="ctr"/>
            <a:endParaRPr lang="en-US" sz="3200" dirty="0">
              <a:latin typeface="Papyrus" panose="020B0602040200020303" pitchFamily="34" charset="77"/>
            </a:endParaRPr>
          </a:p>
          <a:p>
            <a:pPr algn="ctr"/>
            <a:r>
              <a:rPr lang="en-US" sz="3200" dirty="0">
                <a:latin typeface="Papyrus" panose="020B0602040200020303" pitchFamily="34" charset="77"/>
              </a:rPr>
              <a:t>They can be passed as arguments to other functions, stored in data structures, and so on.</a:t>
            </a:r>
          </a:p>
        </p:txBody>
      </p:sp>
    </p:spTree>
    <p:extLst>
      <p:ext uri="{BB962C8B-B14F-4D97-AF65-F5344CB8AC3E}">
        <p14:creationId xmlns:p14="http://schemas.microsoft.com/office/powerpoint/2010/main" val="1653194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209A7B-35F2-ACFE-C44A-50D6DD64678C}"/>
              </a:ext>
            </a:extLst>
          </p:cNvPr>
          <p:cNvSpPr txBox="1"/>
          <p:nvPr/>
        </p:nvSpPr>
        <p:spPr>
          <a:xfrm>
            <a:off x="0" y="433753"/>
            <a:ext cx="12192000" cy="6001643"/>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Lambda (anonymous functions) – in-line, one-liner functions.</a:t>
            </a:r>
          </a:p>
          <a:p>
            <a:pPr algn="ct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function arguments can also be passed using special syntax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args</a:t>
            </a:r>
            <a:r>
              <a:rPr lang="en-US" sz="3200" b="1" dirty="0">
                <a:latin typeface="Courier New" panose="02070309020205020404" pitchFamily="49" charset="0"/>
                <a:cs typeface="Courier New" panose="02070309020205020404" pitchFamily="49" charset="0"/>
              </a:rPr>
              <a:t> </a:t>
            </a:r>
            <a:r>
              <a:rPr lang="en-US" sz="3200" b="1" dirty="0">
                <a:latin typeface="Papyrus" panose="020B0602040200020303" pitchFamily="34" charset="77"/>
              </a:rPr>
              <a:t>and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kwargs</a:t>
            </a:r>
            <a:r>
              <a:rPr lang="en-US" sz="3200" b="1" dirty="0">
                <a:latin typeface="Courier New" panose="02070309020205020404" pitchFamily="49" charset="0"/>
                <a:cs typeface="Courier New" panose="02070309020205020404" pitchFamily="49" charset="0"/>
              </a:rPr>
              <a:t> </a:t>
            </a:r>
            <a:r>
              <a:rPr lang="en-US" sz="3200" b="1" dirty="0">
                <a:latin typeface="Papyrus" panose="020B0602040200020303" pitchFamily="34" charset="77"/>
              </a:rPr>
              <a:t>which allows a function to accept a variable number of arguments. </a:t>
            </a:r>
          </a:p>
          <a:p>
            <a:pPr algn="ctr"/>
            <a:endParaRPr lang="en-US" sz="3200" b="1" dirty="0">
              <a:latin typeface="Papyrus" panose="020B0602040200020303" pitchFamily="34" charset="77"/>
              <a:cs typeface="Courier New" panose="02070309020205020404" pitchFamily="49" charset="0"/>
            </a:endParaRPr>
          </a:p>
          <a:p>
            <a:pPr algn="ct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args</a:t>
            </a:r>
            <a:r>
              <a:rPr lang="en-US" sz="3200" b="1" dirty="0">
                <a:latin typeface="Courier New" panose="02070309020205020404" pitchFamily="49" charset="0"/>
                <a:cs typeface="Courier New" panose="02070309020205020404" pitchFamily="49" charset="0"/>
              </a:rPr>
              <a:t> </a:t>
            </a:r>
            <a:r>
              <a:rPr lang="en-US" sz="3200" b="1" dirty="0">
                <a:latin typeface="Papyrus" panose="020B0602040200020303" pitchFamily="34" charset="77"/>
              </a:rPr>
              <a:t>allows a function to accept any number of non-keyword arguments and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kwargs</a:t>
            </a:r>
            <a:r>
              <a:rPr lang="en-US" sz="3200" b="1" dirty="0">
                <a:latin typeface="Courier New" panose="02070309020205020404" pitchFamily="49" charset="0"/>
                <a:cs typeface="Courier New" panose="02070309020205020404" pitchFamily="49" charset="0"/>
              </a:rPr>
              <a:t> </a:t>
            </a:r>
            <a:r>
              <a:rPr lang="en-US" sz="3200" b="1" dirty="0">
                <a:latin typeface="Papyrus" panose="020B0602040200020303" pitchFamily="34" charset="77"/>
              </a:rPr>
              <a:t>allows a function to accept any number of keyword arguments.</a:t>
            </a:r>
          </a:p>
        </p:txBody>
      </p:sp>
    </p:spTree>
    <p:extLst>
      <p:ext uri="{BB962C8B-B14F-4D97-AF65-F5344CB8AC3E}">
        <p14:creationId xmlns:p14="http://schemas.microsoft.com/office/powerpoint/2010/main" val="1539390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152404"/>
            <a:ext cx="12192000" cy="6063198"/>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function decorator is a feature that allows you to modify the behavior of a function, without modifying its code.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function decorator is a function that takes another function as input and returns a new function. </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new function, also known as the “decorated” function, typically includes additional functionality before or after the original function is called.</a:t>
            </a:r>
          </a:p>
          <a:p>
            <a:pPr algn="ctr"/>
            <a:endParaRPr lang="en-US" b="1" dirty="0">
              <a:latin typeface="Papyrus" panose="020B0602040200020303" pitchFamily="34" charset="77"/>
            </a:endParaRPr>
          </a:p>
          <a:p>
            <a:pPr algn="ctr"/>
            <a:r>
              <a:rPr lang="en-US" sz="3200" b="1" dirty="0">
                <a:latin typeface="Papyrus" panose="020B0602040200020303" pitchFamily="34" charset="77"/>
              </a:rPr>
              <a:t>Function decorators are defined using the “</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rPr>
              <a:t>” symbol</a:t>
            </a:r>
          </a:p>
        </p:txBody>
      </p:sp>
    </p:spTree>
    <p:extLst>
      <p:ext uri="{BB962C8B-B14F-4D97-AF65-F5344CB8AC3E}">
        <p14:creationId xmlns:p14="http://schemas.microsoft.com/office/powerpoint/2010/main" val="48870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58620"/>
            <a:ext cx="12192000" cy="3816429"/>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1800" b="1" dirty="0">
              <a:latin typeface="Papyrus" panose="020B0602040200020303" pitchFamily="34" charset="77"/>
            </a:endParaRPr>
          </a:p>
          <a:p>
            <a:pPr algn="ctr"/>
            <a:r>
              <a:rPr lang="en-US" sz="3200" b="1" dirty="0">
                <a:latin typeface="Papyrus" panose="020B0602040200020303" pitchFamily="34" charset="77"/>
              </a:rPr>
              <a:t>Modules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module in Python is a single file that contains Python code.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It can define functions, classes, and variables, and can be imported into other Python files or scripts to be used.</a:t>
            </a:r>
          </a:p>
        </p:txBody>
      </p:sp>
    </p:spTree>
    <p:extLst>
      <p:ext uri="{BB962C8B-B14F-4D97-AF65-F5344CB8AC3E}">
        <p14:creationId xmlns:p14="http://schemas.microsoft.com/office/powerpoint/2010/main" val="1181127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58620"/>
            <a:ext cx="12192000" cy="5632311"/>
          </a:xfrm>
          <a:prstGeom prst="rect">
            <a:avLst/>
          </a:prstGeom>
          <a:noFill/>
        </p:spPr>
        <p:txBody>
          <a:bodyPr wrap="square" rtlCol="0">
            <a:spAutoFit/>
          </a:bodyPr>
          <a:lstStyle/>
          <a:p>
            <a:pPr algn="ctr"/>
            <a:r>
              <a:rPr lang="en-US" sz="3200" b="1" dirty="0">
                <a:latin typeface="Papyrus" panose="020B0602040200020303" pitchFamily="34" charset="77"/>
                <a:hlinkClick r:id="rId3"/>
              </a:rPr>
              <a:t>Understanding functions, modules, and class in python</a:t>
            </a:r>
            <a:endParaRPr lang="en-US" sz="3200" b="1" dirty="0">
              <a:latin typeface="Papyrus" panose="020B0602040200020303" pitchFamily="34" charset="77"/>
            </a:endParaRPr>
          </a:p>
          <a:p>
            <a:pPr algn="ctr"/>
            <a:endParaRPr lang="en-US" sz="1800" b="1" dirty="0">
              <a:latin typeface="Papyrus" panose="020B0602040200020303" pitchFamily="34" charset="77"/>
            </a:endParaRPr>
          </a:p>
          <a:p>
            <a:pPr algn="ctr"/>
            <a:r>
              <a:rPr lang="en-US" sz="3200" b="1" dirty="0">
                <a:latin typeface="Papyrus" panose="020B0602040200020303" pitchFamily="34" charset="77"/>
              </a:rPr>
              <a:t>Modules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To create a module, simply create a new </a:t>
            </a:r>
            <a:r>
              <a:rPr lang="en-US" sz="3200" b="1" dirty="0">
                <a:latin typeface="Courier New" panose="02070309020205020404" pitchFamily="49" charset="0"/>
                <a:cs typeface="Courier New" panose="02070309020205020404" pitchFamily="49" charset="0"/>
              </a:rPr>
              <a:t>.</a:t>
            </a:r>
            <a:r>
              <a:rPr lang="en-US" sz="3200" b="1" dirty="0" err="1">
                <a:latin typeface="Courier New" panose="02070309020205020404" pitchFamily="49" charset="0"/>
                <a:cs typeface="Courier New" panose="02070309020205020404" pitchFamily="49" charset="0"/>
              </a:rPr>
              <a:t>py</a:t>
            </a:r>
            <a:r>
              <a:rPr lang="en-US" sz="3200" b="1" dirty="0">
                <a:latin typeface="Papyrus" panose="020B0602040200020303" pitchFamily="34" charset="77"/>
              </a:rPr>
              <a:t> file and write your Python code inside it. </a:t>
            </a:r>
          </a:p>
          <a:p>
            <a:pPr algn="ctr"/>
            <a:endParaRPr lang="en-US" b="1" dirty="0">
              <a:latin typeface="Papyrus" panose="020B0602040200020303" pitchFamily="34" charset="77"/>
            </a:endParaRPr>
          </a:p>
          <a:p>
            <a:pPr algn="ctr"/>
            <a:r>
              <a:rPr lang="en-US" sz="3200" b="1" dirty="0">
                <a:latin typeface="Papyrus" panose="020B0602040200020303" pitchFamily="34" charset="77"/>
              </a:rPr>
              <a:t>You can then import the module using the import statement.</a:t>
            </a:r>
          </a:p>
          <a:p>
            <a:pPr algn="ctr"/>
            <a:r>
              <a:rPr lang="en-US" b="1" dirty="0">
                <a:latin typeface="Papyrus" panose="020B0602040200020303" pitchFamily="34" charset="77"/>
              </a:rPr>
              <a:t> </a:t>
            </a:r>
          </a:p>
          <a:p>
            <a:pPr algn="ctr"/>
            <a:r>
              <a:rPr lang="en-US" sz="3200" b="1" dirty="0">
                <a:latin typeface="Papyrus" panose="020B0602040200020303" pitchFamily="34" charset="77"/>
              </a:rPr>
              <a:t>For example, if you have a module named “</a:t>
            </a:r>
            <a:r>
              <a:rPr lang="en-US" sz="3200" b="1" dirty="0" err="1">
                <a:latin typeface="Courier New" panose="02070309020205020404" pitchFamily="49" charset="0"/>
                <a:cs typeface="Courier New" panose="02070309020205020404" pitchFamily="49" charset="0"/>
              </a:rPr>
              <a:t>mymodule.py</a:t>
            </a:r>
            <a:r>
              <a:rPr lang="en-US" sz="3200" b="1" dirty="0">
                <a:latin typeface="Papyrus" panose="020B0602040200020303" pitchFamily="34" charset="77"/>
              </a:rPr>
              <a:t>”, you can import it into another file using the following code:</a:t>
            </a:r>
          </a:p>
          <a:p>
            <a:pPr algn="ctr"/>
            <a:endParaRPr lang="en-US" b="1" dirty="0">
              <a:latin typeface="Papyrus" panose="020B0602040200020303" pitchFamily="34" charset="77"/>
            </a:endParaRPr>
          </a:p>
          <a:p>
            <a:r>
              <a:rPr lang="en-US" sz="3200" b="1" dirty="0">
                <a:latin typeface="Courier New" panose="02070309020205020404" pitchFamily="49" charset="0"/>
                <a:cs typeface="Courier New" panose="02070309020205020404" pitchFamily="49" charset="0"/>
              </a:rPr>
              <a:t>import </a:t>
            </a:r>
            <a:r>
              <a:rPr lang="en-US" sz="3200" b="1" dirty="0" err="1">
                <a:latin typeface="Courier New" panose="02070309020205020404" pitchFamily="49" charset="0"/>
                <a:cs typeface="Courier New" panose="02070309020205020404" pitchFamily="49" charset="0"/>
              </a:rPr>
              <a:t>mymodule</a:t>
            </a:r>
            <a:endParaRPr lang="en-US" sz="3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2387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750277"/>
            <a:ext cx="12192000" cy="5016758"/>
          </a:xfrm>
          <a:prstGeom prst="rect">
            <a:avLst/>
          </a:prstGeom>
          <a:noFill/>
        </p:spPr>
        <p:txBody>
          <a:bodyPr wrap="square" rtlCol="0">
            <a:spAutoFit/>
          </a:bodyPr>
          <a:lstStyle/>
          <a:p>
            <a:pPr algn="ctr"/>
            <a:r>
              <a:rPr lang="en-US" sz="3200" b="1" dirty="0">
                <a:latin typeface="Papyrus" panose="020B0602040200020303" pitchFamily="34" charset="77"/>
                <a:hlinkClick r:id="rId2"/>
              </a:rPr>
              <a:t>Understanding functions, modules, and class in python</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Once the module is imported, you can access its functions, classes, and variables using the dot notation.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For example, if the module “</a:t>
            </a:r>
            <a:r>
              <a:rPr lang="en-US" sz="3200" b="1" dirty="0" err="1">
                <a:latin typeface="Courier New" panose="02070309020205020404" pitchFamily="49" charset="0"/>
                <a:cs typeface="Courier New" panose="02070309020205020404" pitchFamily="49" charset="0"/>
              </a:rPr>
              <a:t>mymodule.py</a:t>
            </a:r>
            <a:r>
              <a:rPr lang="en-US" sz="3200" b="1" dirty="0">
                <a:latin typeface="Papyrus" panose="020B0602040200020303" pitchFamily="34" charset="77"/>
              </a:rPr>
              <a:t>” defines a function named “</a:t>
            </a:r>
            <a:r>
              <a:rPr lang="en-US" sz="3200" b="1" dirty="0" err="1">
                <a:latin typeface="Courier New" panose="02070309020205020404" pitchFamily="49" charset="0"/>
                <a:cs typeface="Courier New" panose="02070309020205020404" pitchFamily="49" charset="0"/>
              </a:rPr>
              <a:t>myfunction</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rPr>
              <a:t>”, you can call that function using the following code:</a:t>
            </a:r>
          </a:p>
          <a:p>
            <a:pPr algn="ctr"/>
            <a:endParaRPr lang="en-US" sz="3200" b="1" dirty="0">
              <a:latin typeface="Papyrus" panose="020B0602040200020303" pitchFamily="34" charset="77"/>
            </a:endParaRPr>
          </a:p>
          <a:p>
            <a:r>
              <a:rPr lang="en-US" sz="3200" b="1" dirty="0" err="1">
                <a:latin typeface="Courier New" panose="02070309020205020404" pitchFamily="49" charset="0"/>
                <a:cs typeface="Courier New" panose="02070309020205020404" pitchFamily="49" charset="0"/>
              </a:rPr>
              <a:t>mymodule.myfunction</a:t>
            </a:r>
            <a:r>
              <a:rPr lang="en-US" sz="32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617702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6852-05CE-2D08-2CB2-1013063565CC}"/>
              </a:ext>
            </a:extLst>
          </p:cNvPr>
          <p:cNvSpPr txBox="1"/>
          <p:nvPr/>
        </p:nvSpPr>
        <p:spPr>
          <a:xfrm>
            <a:off x="0" y="35174"/>
            <a:ext cx="12192000" cy="6124754"/>
          </a:xfrm>
          <a:prstGeom prst="rect">
            <a:avLst/>
          </a:prstGeom>
          <a:noFill/>
        </p:spPr>
        <p:txBody>
          <a:bodyPr wrap="square" rtlCol="0">
            <a:spAutoFit/>
          </a:bodyPr>
          <a:lstStyle/>
          <a:p>
            <a:pPr algn="ctr"/>
            <a:r>
              <a:rPr lang="en-US" sz="3200" b="1" dirty="0">
                <a:latin typeface="Papyrus" panose="020B0602040200020303" pitchFamily="34" charset="77"/>
                <a:hlinkClick r:id="rId3"/>
              </a:rPr>
              <a:t>Understanding functions, modules, and class in python</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You can also use the “</a:t>
            </a:r>
            <a:r>
              <a:rPr lang="en-US" sz="3200" b="1" dirty="0">
                <a:latin typeface="Courier New" panose="02070309020205020404" pitchFamily="49" charset="0"/>
                <a:cs typeface="Courier New" panose="02070309020205020404" pitchFamily="49" charset="0"/>
              </a:rPr>
              <a:t>from</a:t>
            </a:r>
            <a:r>
              <a:rPr lang="en-US" sz="3200" b="1" dirty="0">
                <a:latin typeface="Papyrus" panose="020B0602040200020303" pitchFamily="34" charset="77"/>
              </a:rPr>
              <a:t>” keyword to import specific elements from a module. </a:t>
            </a:r>
          </a:p>
          <a:p>
            <a:pPr algn="ctr"/>
            <a:endParaRPr lang="en-US" b="1" dirty="0">
              <a:latin typeface="Papyrus" panose="020B0602040200020303" pitchFamily="34" charset="77"/>
            </a:endParaRPr>
          </a:p>
          <a:p>
            <a:pPr algn="ctr"/>
            <a:r>
              <a:rPr lang="en-US" sz="3200" b="1" dirty="0">
                <a:latin typeface="Papyrus" panose="020B0602040200020303" pitchFamily="34" charset="77"/>
              </a:rPr>
              <a:t>For example, you can use the following code to import only the “</a:t>
            </a:r>
            <a:r>
              <a:rPr lang="en-US" sz="3200" b="1" dirty="0" err="1">
                <a:latin typeface="Courier New" panose="02070309020205020404" pitchFamily="49" charset="0"/>
                <a:cs typeface="Courier New" panose="02070309020205020404" pitchFamily="49" charset="0"/>
              </a:rPr>
              <a:t>myfunction</a:t>
            </a:r>
            <a:r>
              <a:rPr lang="en-US" sz="3200" b="1" dirty="0">
                <a:latin typeface="Courier New" panose="02070309020205020404" pitchFamily="49" charset="0"/>
                <a:cs typeface="Courier New" panose="02070309020205020404" pitchFamily="49" charset="0"/>
              </a:rPr>
              <a:t>()</a:t>
            </a:r>
            <a:r>
              <a:rPr lang="en-US" sz="3200" b="1" dirty="0">
                <a:latin typeface="Papyrus" panose="020B0602040200020303" pitchFamily="34" charset="77"/>
              </a:rPr>
              <a:t>” function from “</a:t>
            </a:r>
            <a:r>
              <a:rPr lang="en-US" sz="3200" b="1" dirty="0" err="1">
                <a:latin typeface="Courier New" panose="02070309020205020404" pitchFamily="49" charset="0"/>
                <a:cs typeface="Courier New" panose="02070309020205020404" pitchFamily="49" charset="0"/>
              </a:rPr>
              <a:t>mymodule.py</a:t>
            </a:r>
            <a:r>
              <a:rPr lang="en-US" sz="3200" b="1" dirty="0">
                <a:latin typeface="Papyrus" panose="020B0602040200020303" pitchFamily="34" charset="77"/>
              </a:rPr>
              <a:t>”:</a:t>
            </a:r>
          </a:p>
          <a:p>
            <a:pPr algn="ctr"/>
            <a:endParaRPr lang="en-US" b="1" dirty="0">
              <a:latin typeface="Papyrus" panose="020B0602040200020303" pitchFamily="34" charset="77"/>
            </a:endParaRPr>
          </a:p>
          <a:p>
            <a:r>
              <a:rPr lang="en-US" sz="3200" b="1" dirty="0">
                <a:latin typeface="Courier New" panose="02070309020205020404" pitchFamily="49" charset="0"/>
                <a:cs typeface="Courier New" panose="02070309020205020404" pitchFamily="49" charset="0"/>
              </a:rPr>
              <a:t>from </a:t>
            </a:r>
            <a:r>
              <a:rPr lang="en-US" sz="3200" b="1" dirty="0" err="1">
                <a:latin typeface="Courier New" panose="02070309020205020404" pitchFamily="49" charset="0"/>
                <a:cs typeface="Courier New" panose="02070309020205020404" pitchFamily="49" charset="0"/>
              </a:rPr>
              <a:t>mymodule</a:t>
            </a:r>
            <a:r>
              <a:rPr lang="en-US" sz="3200" b="1" dirty="0">
                <a:latin typeface="Courier New" panose="02070309020205020404" pitchFamily="49" charset="0"/>
                <a:cs typeface="Courier New" panose="02070309020205020404" pitchFamily="49" charset="0"/>
              </a:rPr>
              <a:t> import </a:t>
            </a:r>
            <a:r>
              <a:rPr lang="en-US" sz="3200" b="1" dirty="0" err="1">
                <a:latin typeface="Courier New" panose="02070309020205020404" pitchFamily="49" charset="0"/>
                <a:cs typeface="Courier New" panose="02070309020205020404" pitchFamily="49" charset="0"/>
              </a:rPr>
              <a:t>myfunction</a:t>
            </a:r>
            <a:r>
              <a:rPr lang="en-US" sz="3200" b="1" dirty="0">
                <a:latin typeface="Courier New" panose="02070309020205020404" pitchFamily="49" charset="0"/>
                <a:cs typeface="Courier New" panose="02070309020205020404" pitchFamily="49" charset="0"/>
              </a:rPr>
              <a:t> </a:t>
            </a:r>
          </a:p>
          <a:p>
            <a:pPr algn="ctr"/>
            <a:endParaRPr lang="en-US" b="1" dirty="0">
              <a:latin typeface="Papyrus" panose="020B0602040200020303" pitchFamily="34" charset="77"/>
            </a:endParaRPr>
          </a:p>
          <a:p>
            <a:pPr algn="ctr"/>
            <a:r>
              <a:rPr lang="en-US" sz="3200" b="1" dirty="0">
                <a:latin typeface="Papyrus" panose="020B0602040200020303" pitchFamily="34" charset="77"/>
              </a:rPr>
              <a:t>After that, you can use the function directly without prefixing the module name.</a:t>
            </a:r>
          </a:p>
          <a:p>
            <a:pPr algn="ctr"/>
            <a:endParaRPr lang="en-US" b="1" dirty="0">
              <a:latin typeface="Papyrus" panose="020B0602040200020303" pitchFamily="34" charset="77"/>
            </a:endParaRPr>
          </a:p>
          <a:p>
            <a:r>
              <a:rPr lang="en-US" sz="3200" b="1" dirty="0" err="1">
                <a:latin typeface="Courier New" panose="02070309020205020404" pitchFamily="49" charset="0"/>
                <a:cs typeface="Courier New" panose="02070309020205020404" pitchFamily="49" charset="0"/>
              </a:rPr>
              <a:t>myfunction</a:t>
            </a:r>
            <a:r>
              <a:rPr lang="en-US" sz="32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7837666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29634</TotalTime>
  <Words>1398</Words>
  <Application>Microsoft Macintosh PowerPoint</Application>
  <PresentationFormat>Widescreen</PresentationFormat>
  <Paragraphs>199</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Courier New</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Smalley Jr (rsmalley)</dc:creator>
  <cp:lastModifiedBy>Microsoft Office User</cp:lastModifiedBy>
  <cp:revision>127</cp:revision>
  <cp:lastPrinted>2021-09-23T18:13:49Z</cp:lastPrinted>
  <dcterms:created xsi:type="dcterms:W3CDTF">2021-09-14T20:50:11Z</dcterms:created>
  <dcterms:modified xsi:type="dcterms:W3CDTF">2023-11-09T03:57:07Z</dcterms:modified>
</cp:coreProperties>
</file>