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1601" r:id="rId2"/>
    <p:sldId id="1382" r:id="rId3"/>
    <p:sldId id="1396" r:id="rId4"/>
    <p:sldId id="1397" r:id="rId5"/>
    <p:sldId id="1402" r:id="rId6"/>
    <p:sldId id="1398" r:id="rId7"/>
    <p:sldId id="1602" r:id="rId8"/>
    <p:sldId id="1603" r:id="rId9"/>
    <p:sldId id="1604" r:id="rId10"/>
    <p:sldId id="1611" r:id="rId11"/>
    <p:sldId id="1605" r:id="rId12"/>
    <p:sldId id="1606" r:id="rId13"/>
    <p:sldId id="1607" r:id="rId14"/>
    <p:sldId id="1612" r:id="rId15"/>
    <p:sldId id="1608" r:id="rId16"/>
    <p:sldId id="1609" r:id="rId17"/>
    <p:sldId id="1613" r:id="rId18"/>
    <p:sldId id="1620" r:id="rId19"/>
    <p:sldId id="1610" r:id="rId20"/>
    <p:sldId id="1614" r:id="rId21"/>
    <p:sldId id="1615" r:id="rId22"/>
    <p:sldId id="1621" r:id="rId23"/>
    <p:sldId id="1616" r:id="rId24"/>
    <p:sldId id="1617" r:id="rId25"/>
    <p:sldId id="1618" r:id="rId26"/>
    <p:sldId id="1619" r:id="rId27"/>
    <p:sldId id="1622" r:id="rId28"/>
    <p:sldId id="1383" r:id="rId29"/>
    <p:sldId id="1399" r:id="rId30"/>
    <p:sldId id="1384" r:id="rId31"/>
    <p:sldId id="13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B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9320"/>
  </p:normalViewPr>
  <p:slideViewPr>
    <p:cSldViewPr snapToGrid="0" snapToObjects="1">
      <p:cViewPr varScale="1">
        <p:scale>
          <a:sx n="100" d="100"/>
          <a:sy n="100" d="100"/>
        </p:scale>
        <p:origin x="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397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0F00A-622D-644E-B6A8-51AAB72FEE4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A3C2C-FD87-4E4F-958F-2F54FB0F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5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42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09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91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57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12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95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  <a:p>
            <a:r>
              <a:rPr lang="en-US" dirty="0"/>
              <a:t>Few as in "elementary" particles in physics, started with 3 and was simple overarching view, now over 100 and is a mess.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106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45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04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77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10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08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10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5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746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550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348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52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434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810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171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3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www.webopedia.com</a:t>
            </a:r>
            <a:r>
              <a:rPr lang="en-US" dirty="0"/>
              <a:t>/TERM/H/</a:t>
            </a:r>
            <a:r>
              <a:rPr lang="en-US" dirty="0" err="1"/>
              <a:t>high_level_language.html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042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this is handy for a use it once, one liner, it is not the best API.</a:t>
            </a:r>
          </a:p>
          <a:p>
            <a:r>
              <a:rPr lang="en-US" dirty="0"/>
              <a:t>This is an interactive interface, like the command window in Matlab.</a:t>
            </a:r>
          </a:p>
          <a:p>
            <a:r>
              <a:rPr lang="en-US" dirty="0"/>
              <a:t>It executes the commands as you type them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081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Putting the script into a file makes it easier to debug as you don’t have to keep retyping everything and means you can run again without typing it all out again.</a:t>
            </a:r>
          </a:p>
          <a:p>
            <a:r>
              <a:rPr lang="en-US" dirty="0"/>
              <a:t>You are familiar with this concept from MATLAB.</a:t>
            </a:r>
          </a:p>
          <a:p>
            <a:r>
              <a:rPr lang="en-US" dirty="0"/>
              <a:t>Try naming the file </a:t>
            </a:r>
            <a:r>
              <a:rPr lang="en-US" dirty="0" err="1"/>
              <a:t>hello_world</a:t>
            </a:r>
            <a:r>
              <a:rPr lang="en-US" dirty="0"/>
              <a:t> (just copy with new name) – python still runs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25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www.webopedia.com</a:t>
            </a:r>
            <a:r>
              <a:rPr lang="en-US" dirty="0"/>
              <a:t>/TERM/H/</a:t>
            </a:r>
            <a:r>
              <a:rPr lang="en-US" dirty="0" err="1"/>
              <a:t>high_level_language.html</a:t>
            </a:r>
            <a:endParaRPr lang="en-US" dirty="0"/>
          </a:p>
          <a:p>
            <a:r>
              <a:rPr lang="en-US" dirty="0"/>
              <a:t>So far we have only used interpreted languages – shell, </a:t>
            </a:r>
            <a:r>
              <a:rPr lang="en-US" dirty="0" err="1"/>
              <a:t>matlab</a:t>
            </a:r>
            <a:r>
              <a:rPr lang="en-US" dirty="0"/>
              <a:t>, sac.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31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/wiki/General-</a:t>
            </a:r>
            <a:r>
              <a:rPr lang="en-US" dirty="0" err="1"/>
              <a:t>purpose_language</a:t>
            </a:r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/wiki/Domain-</a:t>
            </a:r>
            <a:r>
              <a:rPr lang="en-US" dirty="0" err="1"/>
              <a:t>specific_language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34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0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3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76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bastibe.de</a:t>
            </a:r>
            <a:r>
              <a:rPr lang="en-US" dirty="0"/>
              <a:t>/2013-01-20-a-python-primer-for-matlab-users.html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A3C2C-FD87-4E4F-958F-2F54FB0F14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4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1E6DA-8AF1-BD42-9ED9-53A3C8DE8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D313A-ABB2-DE47-9E0C-229F37304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2D0D-7953-8D4E-99AE-87010677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F9E07-267D-5E41-923A-9A8E985C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91858-E778-E646-9AD5-5AF52567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A5F2-AADA-1D45-A8EE-59DC6EB6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EF26A-F9A8-5943-9985-F07E55848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7863C-01D3-A640-A9FF-1A7B2382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D225-D678-414B-ACB0-5C47EBA4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64B2D-FAB2-2642-B2D8-9BE7E513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0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780CB-D948-2148-A317-4A7A4B42B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B5B00-4E64-4B49-9937-A30ECEA00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6A07C-2520-454B-B13C-C52FC1E30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E560F-A13A-0B4C-A658-F3631034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73996-5A40-3645-B4E1-114F67B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6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BF867-0299-D242-9D66-7D81EA4E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F326-97FE-8C46-94B5-92F37BD88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CA14D-7434-5145-9F9C-BB66A14E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B642E-C36B-2F4A-9889-6D2D2BD5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0E06-247E-F34C-A211-CE370C9F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7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FA98-6714-6443-996D-0A9E1670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92ADD-0469-0D4A-B0C5-00FF5D18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D942-49B3-0949-9291-13A1653A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DAB10-DC1F-E946-A96B-F2EDB834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5E374-4E71-D04F-B8AD-6EDD3A31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5ED13-901B-AE49-8950-1699DD2A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691C3-AA93-5049-A94E-8D2F2A5AF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03C50-7E9D-A249-B491-693D7FBDF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B3D40-E1DB-9249-9A14-9271441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11725-10F3-3746-8894-91DCE7F4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7E6A4-B103-374A-9331-FF965F3F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DFEA7-7D24-3045-B586-CD4D378E9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1B523-014D-CC4A-A39E-D391962FB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974C9-4060-2243-B5B0-266B9A40F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C8BBD-9645-B54A-A123-9D2CF119D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BC35A-1D46-EA48-B084-0041A7309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0C8C4-ECC0-9D40-95C1-056AF7F93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23415-4AE0-5C4C-AB94-41613917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A6710A-10ED-A54D-B351-DDE66983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5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843C-6563-0D4E-AA96-C18B0DED7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5A561-5C60-1449-A32F-51C87FB6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10E39-C27B-414E-B609-943E36A9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A4910-08B6-7543-9E5D-4782A8ED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7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0B05A-497E-A846-8267-C1BCB305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96F63F-37C3-764E-91BD-71EF1150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A79EC-4A72-7B41-A77D-8E73F93F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6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6B6E-228C-D648-B863-3F0430C2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C63-6263-864D-80B5-5B4B905EB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29A45-D5B5-FF44-9E34-CFD874725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DE598-D7D9-BA42-9226-D080EE0D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3B1CC-DA00-F049-948F-5ADEEB90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26731-66E1-1148-8CB9-6C8682E7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7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09BE-57F0-9C42-8C82-6A5C24C39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6A123-273E-E14F-9A95-E933BDEBFD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C6C26-1177-EC42-8D2F-9AA985141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B712D-DD9A-2541-B62F-3C881D77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F80A4-B88D-4C46-A4AD-E9FD23DA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E991F-24F2-EE45-B06C-5E0A2DB5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E14AF-8769-D246-A439-472E6963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ADEF3-1635-DD41-83EF-0C0713532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83980-4B3D-4D4D-9EAC-1952C3848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A7CF-6E9D-3645-ACD1-0617D7293109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067C7-67CA-CB42-82B3-CBB8877D6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8F586-CB82-4240-8E4D-50281510A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32C7-9F05-4041-BBAD-0B8A1FA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1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igh-level_programming_languag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astibe.de/2013-01-20-a-python-primer-for-matlab-user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18		Thu. Oct 31,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5827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707306-9FC0-D26E-828E-7F181281C918}"/>
              </a:ext>
            </a:extLst>
          </p:cNvPr>
          <p:cNvSpPr txBox="1"/>
          <p:nvPr/>
        </p:nvSpPr>
        <p:spPr>
          <a:xfrm>
            <a:off x="0" y="839738"/>
            <a:ext cx="12192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Like Matlab, Python is </a:t>
            </a:r>
            <a:r>
              <a:rPr lang="en-US" sz="3200" b="1" i="1" dirty="0">
                <a:latin typeface="Papyrus" panose="020B0602040200020303" pitchFamily="34" charset="77"/>
              </a:rPr>
              <a:t>dynamically typed</a:t>
            </a:r>
            <a:r>
              <a:rPr lang="en-US" sz="3200" b="1" dirty="0">
                <a:latin typeface="Papyrus" panose="020B0602040200020303" pitchFamily="34" charset="77"/>
              </a:rPr>
              <a:t>, that is, every variable can hold data of any type, as in: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5 # a number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[1, 2, 3] # a list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'text' # a string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each call "clobbers" the old definition, you don’t get 3 versions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80F132-AA0D-554B-90D7-6E5D9852E29F}"/>
              </a:ext>
            </a:extLst>
          </p:cNvPr>
          <p:cNvSpPr txBox="1"/>
          <p:nvPr/>
        </p:nvSpPr>
        <p:spPr>
          <a:xfrm>
            <a:off x="0" y="1191736"/>
            <a:ext cx="12192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Unlike Matlab, Python is </a:t>
            </a:r>
            <a:r>
              <a:rPr lang="en-US" sz="3200" b="1" i="1" dirty="0">
                <a:latin typeface="Papyrus" panose="020B0602040200020303" pitchFamily="34" charset="77"/>
              </a:rPr>
              <a:t>strongly typed</a:t>
            </a:r>
            <a:r>
              <a:rPr lang="en-US" sz="3200" b="1" dirty="0">
                <a:latin typeface="Papyrus" panose="020B0602040200020303" pitchFamily="34" charset="77"/>
              </a:rPr>
              <a:t>, that is, you can not add a number to a string, etc.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Matlab, adding a single number to a string will convert that string into an array of numbers, then add the single number to each of the numbers in the array.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will simply throw an error. </a:t>
            </a:r>
          </a:p>
        </p:txBody>
      </p:sp>
    </p:spTree>
    <p:extLst>
      <p:ext uri="{BB962C8B-B14F-4D97-AF65-F5344CB8AC3E}">
        <p14:creationId xmlns:p14="http://schemas.microsoft.com/office/powerpoint/2010/main" val="387739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3B994C-06D3-1001-AE62-EB56001C72DC}"/>
              </a:ext>
            </a:extLst>
          </p:cNvPr>
          <p:cNvSpPr txBox="1"/>
          <p:nvPr/>
        </p:nvSpPr>
        <p:spPr>
          <a:xfrm>
            <a:off x="0" y="149136"/>
            <a:ext cx="1219200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Unlike Matlab, every Python file can contain as many functions as you like.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Basically, you can organize your code in as many files as you want.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To access functions from other files, use </a:t>
            </a:r>
            <a:r>
              <a:rPr lang="en-US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3200" b="1" u="sng" dirty="0">
                <a:latin typeface="Papyrus" panose="020B0602040200020303" pitchFamily="34" charset="77"/>
              </a:rPr>
              <a:t> filename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-------------------------------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 disagree with this. You can have as any functions as you want in a Matlab file.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You just call "external" functions by their name, no need to import stuff first (this is a major pain in Python).</a:t>
            </a:r>
          </a:p>
        </p:txBody>
      </p:sp>
    </p:spTree>
    <p:extLst>
      <p:ext uri="{BB962C8B-B14F-4D97-AF65-F5344CB8AC3E}">
        <p14:creationId xmlns:p14="http://schemas.microsoft.com/office/powerpoint/2010/main" val="1083465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940BE-04D5-219D-2CD8-2DA8109A18F6}"/>
              </a:ext>
            </a:extLst>
          </p:cNvPr>
          <p:cNvSpPr txBox="1"/>
          <p:nvPr/>
        </p:nvSpPr>
        <p:spPr>
          <a:xfrm>
            <a:off x="0" y="501134"/>
            <a:ext cx="1219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Unlike Matlab, Python is very quick to start.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-----------------------------------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Again – not quite true.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is quick to start into the command line mode in the terminal (as is Matlab)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nobody does this.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 is about the same as Matlab when starting an IDE such as Spyder.</a:t>
            </a:r>
          </a:p>
        </p:txBody>
      </p:sp>
    </p:spTree>
    <p:extLst>
      <p:ext uri="{BB962C8B-B14F-4D97-AF65-F5344CB8AC3E}">
        <p14:creationId xmlns:p14="http://schemas.microsoft.com/office/powerpoint/2010/main" val="1934106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940BE-04D5-219D-2CD8-2DA8109A18F6}"/>
              </a:ext>
            </a:extLst>
          </p:cNvPr>
          <p:cNvSpPr txBox="1"/>
          <p:nvPr/>
        </p:nvSpPr>
        <p:spPr>
          <a:xfrm>
            <a:off x="0" y="107434"/>
            <a:ext cx="12192000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Can run many Python programs at the same time (imply can't in Matlab).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-----------------------------------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Again – not quite true.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is only true in the </a:t>
            </a:r>
            <a:r>
              <a:rPr lang="en-US" sz="3200" b="1" u="sng" dirty="0">
                <a:latin typeface="Papyrus" panose="020B0602040200020303" pitchFamily="34" charset="77"/>
              </a:rPr>
              <a:t>command line/terminal </a:t>
            </a:r>
            <a:r>
              <a:rPr lang="en-US" sz="3200" b="1" dirty="0">
                <a:latin typeface="Papyrus" panose="020B0602040200020303" pitchFamily="34" charset="77"/>
              </a:rPr>
              <a:t>in both languages.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To run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from the command line use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/Applications/MATLAB_R2023b.app/bin/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matlab</a:t>
            </a:r>
            <a:r>
              <a:rPr lang="en-US" sz="2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nojvm</a:t>
            </a:r>
            <a:r>
              <a:rPr lang="en-US" sz="2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nodesktop</a:t>
            </a:r>
            <a:endParaRPr lang="en-US" sz="24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If you leave off the </a:t>
            </a:r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nojvm</a:t>
            </a:r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nodesktop</a:t>
            </a:r>
            <a:r>
              <a:rPr lang="en-US" sz="3200" b="1" dirty="0">
                <a:latin typeface="Papyrus" panose="020B0602040200020303" pitchFamily="34" charset="77"/>
              </a:rPr>
              <a:t> part it will start the GUI each time you run it! (but this gets confusing)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 may be possible o the same </a:t>
            </a:r>
            <a:r>
              <a:rPr lang="en-US" sz="3200" b="1" dirty="0" err="1">
                <a:latin typeface="Papyrus" panose="020B0602040200020303" pitchFamily="34" charset="77"/>
              </a:rPr>
              <a:t>wto</a:t>
            </a:r>
            <a:r>
              <a:rPr lang="en-US" sz="3200" b="1" dirty="0">
                <a:latin typeface="Papyrus" panose="020B0602040200020303" pitchFamily="34" charset="77"/>
              </a:rPr>
              <a:t> </a:t>
            </a:r>
            <a:r>
              <a:rPr lang="en-US" sz="3200" b="1" dirty="0" err="1">
                <a:latin typeface="Papyrus" panose="020B0602040200020303" pitchFamily="34" charset="77"/>
              </a:rPr>
              <a:t>dith</a:t>
            </a:r>
            <a:r>
              <a:rPr lang="en-US" sz="3200" b="1" dirty="0">
                <a:latin typeface="Papyrus" panose="020B0602040200020303" pitchFamily="34" charset="77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spyder</a:t>
            </a:r>
            <a:r>
              <a:rPr lang="en-US" sz="3200" b="1" dirty="0">
                <a:latin typeface="Papyrus" panose="020B0602040200020303" pitchFamily="34" charset="77"/>
              </a:rPr>
              <a:t>, I've not tried it.</a:t>
            </a:r>
          </a:p>
        </p:txBody>
      </p:sp>
    </p:spTree>
    <p:extLst>
      <p:ext uri="{BB962C8B-B14F-4D97-AF65-F5344CB8AC3E}">
        <p14:creationId xmlns:p14="http://schemas.microsoft.com/office/powerpoint/2010/main" val="124188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D70257-9ACB-0B73-B9CA-C1D368FF52BD}"/>
              </a:ext>
            </a:extLst>
          </p:cNvPr>
          <p:cNvSpPr txBox="1"/>
          <p:nvPr/>
        </p:nvSpPr>
        <p:spPr>
          <a:xfrm>
            <a:off x="0" y="365036"/>
            <a:ext cx="121920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When you start up Python, it's a rather empty environment.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order to do anything useful, you first have to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3200" b="1" dirty="0">
                <a:latin typeface="Papyrus" panose="020B0602040200020303" pitchFamily="34" charset="77"/>
              </a:rPr>
              <a:t> some functionality into your workspace.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Thus, you will see a </a:t>
            </a:r>
            <a:r>
              <a:rPr lang="en-US" sz="3200" b="1" u="sng" dirty="0">
                <a:latin typeface="Papyrus" panose="020B0602040200020303" pitchFamily="34" charset="77"/>
              </a:rPr>
              <a:t>few</a:t>
            </a:r>
            <a:r>
              <a:rPr lang="en-US" sz="3200" b="1" dirty="0">
                <a:latin typeface="Papyrus" panose="020B0602040200020303" pitchFamily="34" charset="77"/>
              </a:rPr>
              <a:t> lines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3200" b="1" dirty="0">
                <a:latin typeface="Papyrus" panose="020B0602040200020303" pitchFamily="34" charset="77"/>
              </a:rPr>
              <a:t> statements at the top of every Python file.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[When I was working in Silicon Valley and there was some fundamental flaw in our product, the joke was to "feature it" ]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is clearly cumbersome [understatement]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Stuff in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3200" b="1" dirty="0">
                <a:latin typeface="Papyrus" panose="020B0602040200020303" pitchFamily="34" charset="77"/>
              </a:rPr>
              <a:t> from me, not the  Python propaganda.</a:t>
            </a:r>
          </a:p>
        </p:txBody>
      </p:sp>
    </p:spTree>
    <p:extLst>
      <p:ext uri="{BB962C8B-B14F-4D97-AF65-F5344CB8AC3E}">
        <p14:creationId xmlns:p14="http://schemas.microsoft.com/office/powerpoint/2010/main" val="2435968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20B273-25DF-57C8-1093-BAADEE28AB9A}"/>
              </a:ext>
            </a:extLst>
          </p:cNvPr>
          <p:cNvSpPr txBox="1"/>
          <p:nvPr/>
        </p:nvSpPr>
        <p:spPr>
          <a:xfrm>
            <a:off x="0" y="-17165"/>
            <a:ext cx="1219200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also has namespaces, so if you simply import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, you will have to prefix every feature of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 with its name, like this:</a:t>
            </a:r>
          </a:p>
          <a:p>
            <a:pPr algn="ctr"/>
            <a:r>
              <a:rPr lang="en-US" b="1" dirty="0">
                <a:latin typeface="Papyrus" panose="020B0602040200020303" pitchFamily="34" charset="77"/>
              </a:rPr>
              <a:t>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3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.zeros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(10, 1)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[</a:t>
            </a:r>
            <a:r>
              <a:rPr lang="en-US" sz="3200" b="1" dirty="0" err="1">
                <a:latin typeface="Papyrus" panose="020B0602040200020303" pitchFamily="34" charset="77"/>
              </a:rPr>
              <a:t>usse</a:t>
            </a:r>
            <a:r>
              <a:rPr lang="en-US" sz="3200" b="1" dirty="0">
                <a:latin typeface="Papyrus" panose="020B0602040200020303" pitchFamily="34" charset="77"/>
              </a:rPr>
              <a:t> looks something like structures in Matlab]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Clearly cumbersome [suboptimal in engineering terms].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So instead, you can import all of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 into the global environment like this, and now don't need the leading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: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*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ones(30, 1) </a:t>
            </a:r>
          </a:p>
        </p:txBody>
      </p:sp>
    </p:spTree>
    <p:extLst>
      <p:ext uri="{BB962C8B-B14F-4D97-AF65-F5344CB8AC3E}">
        <p14:creationId xmlns:p14="http://schemas.microsoft.com/office/powerpoint/2010/main" val="2671801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20B273-25DF-57C8-1093-BAADEE28AB9A}"/>
              </a:ext>
            </a:extLst>
          </p:cNvPr>
          <p:cNvSpPr txBox="1"/>
          <p:nvPr/>
        </p:nvSpPr>
        <p:spPr>
          <a:xfrm>
            <a:off x="0" y="84435"/>
            <a:ext cx="121920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Better yet [¡FEATURE IT!], there is a pre-packaged namespace containing the whole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Scipy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-Matplotlib</a:t>
            </a:r>
            <a:r>
              <a:rPr lang="en-US" sz="3200" b="1" dirty="0">
                <a:latin typeface="Papyrus" panose="020B0602040200020303" pitchFamily="34" charset="77"/>
              </a:rPr>
              <a:t> stack in one piece: </a:t>
            </a:r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pylab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(100, 1)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plot(a)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show()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Try this without the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show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".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You will see that unlike Matlab, Python does not plot immediately when you execute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plot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().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Instead, it will collect all plotting information and only show it on the screen once you type </a:t>
            </a:r>
            <a:r>
              <a:rPr lang="en-US" sz="3200" b="1" dirty="0"/>
              <a:t>show(). 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24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20B273-25DF-57C8-1093-BAADEE28AB9A}"/>
              </a:ext>
            </a:extLst>
          </p:cNvPr>
          <p:cNvSpPr txBox="1"/>
          <p:nvPr/>
        </p:nvSpPr>
        <p:spPr>
          <a:xfrm>
            <a:off x="0" y="1303635"/>
            <a:ext cx="12192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When you type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show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it opens up a graphics window (puts up this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icon           in the toolbar on the mac) and </a:t>
            </a:r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locks the terminal</a:t>
            </a:r>
          </a:p>
          <a:p>
            <a:pPr algn="ctr"/>
            <a:endParaRPr lang="en-US" sz="3200" b="1" u="sng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 window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until you close the graphics window [suboptimal])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7EA6D8-C038-830B-3094-767688AF2D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850" y="2057400"/>
            <a:ext cx="9017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71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D8F891-BCD2-CC03-CB0A-7262C0A5E5F7}"/>
              </a:ext>
            </a:extLst>
          </p:cNvPr>
          <p:cNvSpPr txBox="1"/>
          <p:nvPr/>
        </p:nvSpPr>
        <p:spPr>
          <a:xfrm>
            <a:off x="0" y="695236"/>
            <a:ext cx="121920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So far, the code you have seen should look pretty familiar.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few differences: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No semicolons at the end of lines;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[no more searching for missing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3200" b="1" dirty="0">
                <a:latin typeface="Papyrus" panose="020B0602040200020303" pitchFamily="34" charset="77"/>
              </a:rPr>
              <a:t>" to find where stuff being dumped to screen is coming from]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In order to print stuff to the console, use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sz="3200" b="1" dirty="0">
                <a:latin typeface="Papyrus" panose="020B0602040200020303" pitchFamily="34" charset="77"/>
              </a:rPr>
              <a:t> function instead.</a:t>
            </a:r>
          </a:p>
        </p:txBody>
      </p:sp>
    </p:spTree>
    <p:extLst>
      <p:ext uri="{BB962C8B-B14F-4D97-AF65-F5344CB8AC3E}">
        <p14:creationId xmlns:p14="http://schemas.microsoft.com/office/powerpoint/2010/main" val="367402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541524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Introduction to PYTHON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Python can be run interactively through: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Command line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Spyder or other "ide"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(</a:t>
            </a:r>
            <a:r>
              <a:rPr lang="en-US" sz="3200" b="1" i="1" dirty="0">
                <a:latin typeface="Papyrus" panose="020B0602040200020303" pitchFamily="34" charset="77"/>
              </a:rPr>
              <a:t>I</a:t>
            </a:r>
            <a:r>
              <a:rPr lang="en-US" sz="3200" b="1" dirty="0">
                <a:latin typeface="Papyrus" panose="020B0602040200020303" pitchFamily="34" charset="77"/>
              </a:rPr>
              <a:t>ntegrated </a:t>
            </a:r>
            <a:r>
              <a:rPr lang="en-US" sz="3200" b="1" i="1" dirty="0">
                <a:latin typeface="Papyrus" panose="020B0602040200020303" pitchFamily="34" charset="77"/>
              </a:rPr>
              <a:t>D</a:t>
            </a:r>
            <a:r>
              <a:rPr lang="en-US" sz="3200" b="1" dirty="0">
                <a:latin typeface="Papyrus" panose="020B0602040200020303" pitchFamily="34" charset="77"/>
              </a:rPr>
              <a:t>evelopment </a:t>
            </a:r>
            <a:r>
              <a:rPr lang="en-US" sz="3200" b="1" i="1" dirty="0">
                <a:latin typeface="Papyrus" panose="020B0602040200020303" pitchFamily="34" charset="77"/>
              </a:rPr>
              <a:t>E</a:t>
            </a:r>
            <a:r>
              <a:rPr lang="en-US" sz="3200" b="1" dirty="0">
                <a:latin typeface="Papyrus" panose="020B0602040200020303" pitchFamily="34" charset="77"/>
              </a:rPr>
              <a:t>nvironment for Python)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"Notebooks"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(</a:t>
            </a:r>
            <a:r>
              <a:rPr lang="en-US" sz="3200" b="1" dirty="0" err="1">
                <a:latin typeface="Papyrus" panose="020B0602040200020303" pitchFamily="34" charset="77"/>
              </a:rPr>
              <a:t>Jupyter</a:t>
            </a:r>
            <a:r>
              <a:rPr lang="en-US" sz="3200" b="1" dirty="0">
                <a:latin typeface="Papyrus" panose="020B0602040200020303" pitchFamily="34" charset="77"/>
              </a:rPr>
              <a:t> Notebooks, google </a:t>
            </a:r>
            <a:r>
              <a:rPr lang="en-US" sz="3200" b="1" dirty="0" err="1">
                <a:latin typeface="Papyrus" panose="020B0602040200020303" pitchFamily="34" charset="77"/>
              </a:rPr>
              <a:t>colab</a:t>
            </a:r>
            <a:r>
              <a:rPr lang="en-US" sz="3200" b="1" dirty="0">
                <a:latin typeface="Papyrus" panose="020B0602040200020303" pitchFamily="34" charset="7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4057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DF3F44-5660-9006-4256-7FDD05DF6E48}"/>
              </a:ext>
            </a:extLst>
          </p:cNvPr>
          <p:cNvSpPr txBox="1"/>
          <p:nvPr/>
        </p:nvSpPr>
        <p:spPr>
          <a:xfrm>
            <a:off x="0" y="389235"/>
            <a:ext cx="121920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No end anywhere.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Python, blocks of code are identified by indentation, and they always start with a </a:t>
            </a:r>
            <a:r>
              <a:rPr lang="en-US" sz="3200" b="1" u="sng" dirty="0">
                <a:latin typeface="Papyrus" panose="020B0602040200020303" pitchFamily="34" charset="77"/>
              </a:rPr>
              <a:t>colon</a:t>
            </a:r>
            <a:r>
              <a:rPr lang="en-US" sz="3200" b="1" dirty="0">
                <a:latin typeface="Papyrus" panose="020B0602040200020303" pitchFamily="34" charset="77"/>
              </a:rPr>
              <a:t> like so:</a:t>
            </a:r>
          </a:p>
          <a:p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0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n in [1, 2, 3, 4, 5]</a:t>
            </a:r>
            <a:r>
              <a:rPr lang="en-US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= sum + n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print(sum)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 executable line, no indent, not in loop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They end by reducing the indent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Remember the semi-colon!!</a:t>
            </a:r>
          </a:p>
        </p:txBody>
      </p:sp>
    </p:spTree>
    <p:extLst>
      <p:ext uri="{BB962C8B-B14F-4D97-AF65-F5344CB8AC3E}">
        <p14:creationId xmlns:p14="http://schemas.microsoft.com/office/powerpoint/2010/main" val="3389080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67975E-8D97-AD80-5CEE-9961B876D4D7}"/>
              </a:ext>
            </a:extLst>
          </p:cNvPr>
          <p:cNvSpPr txBox="1"/>
          <p:nvPr/>
        </p:nvSpPr>
        <p:spPr>
          <a:xfrm flipH="1">
            <a:off x="0" y="1041400"/>
            <a:ext cx="12192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On the Mac in terminal/command mode it looks like Python automatically indents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python</a:t>
            </a:r>
          </a:p>
          <a:p>
            <a:r>
              <a:rPr lang="en-US" sz="3200" b="1" i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 junk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&gt;&gt;&gt; sum = 0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&gt;&gt;&gt; for n in [1, 2, 3, 4, 5]: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6425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67975E-8D97-AD80-5CEE-9961B876D4D7}"/>
              </a:ext>
            </a:extLst>
          </p:cNvPr>
          <p:cNvSpPr txBox="1"/>
          <p:nvPr/>
        </p:nvSpPr>
        <p:spPr>
          <a:xfrm flipH="1">
            <a:off x="0" y="279400"/>
            <a:ext cx="1219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But it does not!!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If you just start typing you get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&gt;&gt;&gt; sum = 0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&gt;&gt;&gt; for n in [1, 2, 3, 4, 5]: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sum=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sum+n</a:t>
            </a:r>
            <a:endParaRPr lang="en-US" sz="3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File "&lt;stdin&gt;", line 2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sum=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sum+n</a:t>
            </a:r>
            <a:endParaRPr lang="en-US" sz="3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^</a:t>
            </a:r>
          </a:p>
          <a:p>
            <a:r>
              <a:rPr lang="en-US" sz="3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IndentationError</a:t>
            </a:r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expected an indented block after 'for' statement on line 1</a:t>
            </a:r>
          </a:p>
        </p:txBody>
      </p:sp>
    </p:spTree>
    <p:extLst>
      <p:ext uri="{BB962C8B-B14F-4D97-AF65-F5344CB8AC3E}">
        <p14:creationId xmlns:p14="http://schemas.microsoft.com/office/powerpoint/2010/main" val="1163774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70F521-4AEF-1A08-D1AA-35DD36F87C3B}"/>
              </a:ext>
            </a:extLst>
          </p:cNvPr>
          <p:cNvSpPr txBox="1"/>
          <p:nvPr/>
        </p:nvSpPr>
        <p:spPr>
          <a:xfrm>
            <a:off x="0" y="160764"/>
            <a:ext cx="121920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lang="en-US" sz="12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2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/bin/env python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tests if an integer (input through keyboard) is prime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 = int(input("Enter an integer:\n"))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check all integers greater than 1 but less than the sqrt of the number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condition must be satisfied for all integers, so use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to designate if we have found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that an integer falsifies this condition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is assumed to be true, until we find a divisor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tstsqt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int(number**0.5)+1 #the range command goes from 2 to one short of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tstsqt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!!!! 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print('test limit for max',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tstsqt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print(str(range(2,tstsqt)))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#divisor=0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divisor in range(2,tstsqt):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rmdr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number%divisor</a:t>
            </a:r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print("test number "+str(number)+" with divisor "+str(divisor)+" rem "+str(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rmdr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rmdr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0: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# number is not prime, set flag to false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print("Divides by "+str(divisor))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else: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print("keep going")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if no divisors have been found,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is still true and number is prime</a:t>
            </a:r>
          </a:p>
          <a:p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print(str(number)+" is prime"+" last test "+str(divisor))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print(str(number)+" is not prime"+" last test "+str(divisor))</a:t>
            </a:r>
          </a:p>
        </p:txBody>
      </p:sp>
    </p:spTree>
    <p:extLst>
      <p:ext uri="{BB962C8B-B14F-4D97-AF65-F5344CB8AC3E}">
        <p14:creationId xmlns:p14="http://schemas.microsoft.com/office/powerpoint/2010/main" val="2246576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4AF0AF-C1A3-ADFB-3C7D-47EC7FEB783F}"/>
              </a:ext>
            </a:extLst>
          </p:cNvPr>
          <p:cNvSpPr txBox="1"/>
          <p:nvPr/>
        </p:nvSpPr>
        <p:spPr>
          <a:xfrm>
            <a:off x="0" y="259646"/>
            <a:ext cx="12192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Two ways to run </a:t>
            </a:r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t</a:t>
            </a:r>
          </a:p>
          <a:p>
            <a:pPr algn="ctr"/>
            <a:endParaRPr lang="en-US" b="1" dirty="0">
              <a:solidFill>
                <a:srgbClr val="000000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If has line highlighted in cyan on last page, can run directly from command line</a:t>
            </a:r>
          </a:p>
          <a:p>
            <a:endParaRPr lang="en-US" b="1" dirty="0">
              <a:solidFill>
                <a:srgbClr val="000000"/>
              </a:solidFill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(base) smalley@CERI-Smalley-16 ~ % primes4.py   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Enter an integer: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 limit for max 4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range(2, 4)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 number 9 with divisor 2 rem 1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keep going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 number 9 with divisor 3 rem 0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Divides by 3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 is not prime last test 3</a:t>
            </a:r>
          </a:p>
          <a:p>
            <a:endParaRPr lang="en-US" b="1" dirty="0">
              <a:solidFill>
                <a:srgbClr val="000000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					  Or</a:t>
            </a:r>
          </a:p>
          <a:p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With or without line highlighted in</a:t>
            </a:r>
          </a:p>
          <a:p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cyan</a:t>
            </a:r>
            <a:endParaRPr lang="en-US" sz="2800" b="1" dirty="0">
              <a:solidFill>
                <a:srgbClr val="000000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1FCEA2-83E5-5054-67C9-EBF0EE0450B3}"/>
              </a:ext>
            </a:extLst>
          </p:cNvPr>
          <p:cNvSpPr txBox="1"/>
          <p:nvPr/>
        </p:nvSpPr>
        <p:spPr>
          <a:xfrm>
            <a:off x="6007100" y="3624640"/>
            <a:ext cx="61214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(base) smalley@CERI-Smalley-16 ~ % python primes4.py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Enter an integer: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 limit for max 4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range(2, 4)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 number 9 with divisor 2 rem 1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keep going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 number 9 with divisor 3 rem 0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Divides by 3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 is not prime last test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98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25C2C3-D3A4-EB10-1708-257551699926}"/>
              </a:ext>
            </a:extLst>
          </p:cNvPr>
          <p:cNvSpPr txBox="1"/>
          <p:nvPr/>
        </p:nvSpPr>
        <p:spPr>
          <a:xfrm>
            <a:off x="0" y="84435"/>
            <a:ext cx="1219200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Function definitions are different.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 uses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3200" b="1" dirty="0">
                <a:latin typeface="Papyrus" panose="020B0602040200020303" pitchFamily="34" charset="77"/>
              </a:rPr>
              <a:t> keyword instead of function.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You don't have to name the output variable names in the definition and instead use return().</a:t>
            </a:r>
          </a:p>
          <a:p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Python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abs(number):</a:t>
            </a:r>
          </a:p>
          <a:p>
            <a:pPr lvl="1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number &gt; 0: </a:t>
            </a:r>
          </a:p>
          <a:p>
            <a:pPr lvl="1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number</a:t>
            </a:r>
          </a:p>
          <a:p>
            <a:pPr lvl="1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lvl="1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-number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54233-B704-1CC4-4AF3-6C52A364CCEC}"/>
              </a:ext>
            </a:extLst>
          </p:cNvPr>
          <p:cNvSpPr txBox="1"/>
          <p:nvPr/>
        </p:nvSpPr>
        <p:spPr>
          <a:xfrm>
            <a:off x="5588000" y="2857500"/>
            <a:ext cx="660309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 Matlab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[out]=abs(number)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number &gt; 0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 = number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 = -number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26894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722A13-9F0C-B0F8-03DC-F0EA065B8A5D}"/>
              </a:ext>
            </a:extLst>
          </p:cNvPr>
          <p:cNvSpPr txBox="1"/>
          <p:nvPr/>
        </p:nvSpPr>
        <p:spPr>
          <a:xfrm>
            <a:off x="0" y="282139"/>
            <a:ext cx="12192000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There is no easy way to write out a list or matrix in Python.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Since Python only gains a matrix engine by importing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, it does not have a convenient way of writing arrays or matrices.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sounds more inconvenient than it actually is [FEATURE IT!!], since you are probably using mostly functions like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zeros() </a:t>
            </a:r>
            <a:r>
              <a:rPr lang="en-US" sz="3200" b="1" dirty="0">
                <a:latin typeface="Papyrus" panose="020B0602040200020303" pitchFamily="34" charset="77"/>
              </a:rPr>
              <a:t>or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3200" b="1" dirty="0">
                <a:latin typeface="Papyrus" panose="020B0602040200020303" pitchFamily="34" charset="77"/>
              </a:rPr>
              <a:t>anyway and those work just fine.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Also, many places accept Python lists (like this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2, 3]) </a:t>
            </a:r>
            <a:r>
              <a:rPr lang="en-US" sz="3200" b="1" dirty="0">
                <a:latin typeface="Papyrus" panose="020B0602040200020303" pitchFamily="34" charset="77"/>
              </a:rPr>
              <a:t>instead of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 arrays, so this rarely is a problem. 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Note that you </a:t>
            </a:r>
            <a:r>
              <a:rPr lang="en-US" sz="3200" b="1" i="1" dirty="0">
                <a:latin typeface="Papyrus" panose="020B0602040200020303" pitchFamily="34" charset="77"/>
              </a:rPr>
              <a:t>must</a:t>
            </a:r>
            <a:r>
              <a:rPr lang="en-US" sz="3200" b="1" dirty="0">
                <a:latin typeface="Papyrus" panose="020B0602040200020303" pitchFamily="34" charset="77"/>
              </a:rPr>
              <a:t> use commas to separate items and can not use semicolons to separate lines.</a:t>
            </a:r>
          </a:p>
        </p:txBody>
      </p:sp>
    </p:spTree>
    <p:extLst>
      <p:ext uri="{BB962C8B-B14F-4D97-AF65-F5344CB8AC3E}">
        <p14:creationId xmlns:p14="http://schemas.microsoft.com/office/powerpoint/2010/main" val="2003107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1165A3-2538-3BD8-E762-7903E970F23C}"/>
              </a:ext>
            </a:extLst>
          </p:cNvPr>
          <p:cNvSpPr txBox="1"/>
          <p:nvPr/>
        </p:nvSpPr>
        <p:spPr>
          <a:xfrm>
            <a:off x="0" y="74163"/>
            <a:ext cx="1219200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Creating a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matrix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Make a two-dimensional matrix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create a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matrix: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= array(</a:t>
            </a:r>
            <a:r>
              <a:rPr lang="en-US" sz="32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[[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1, 2, 3</a:t>
            </a:r>
            <a:r>
              <a:rPr lang="en-US" sz="32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2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4, 5, 6</a:t>
            </a:r>
            <a:r>
              <a:rPr lang="en-US" sz="32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2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7, 8, 9</a:t>
            </a:r>
            <a:r>
              <a:rPr lang="en-US" sz="32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As you can see this is </a:t>
            </a:r>
            <a:r>
              <a:rPr lang="en-US" sz="3200" b="1" i="1" u="sng" dirty="0">
                <a:latin typeface="Papyrus" panose="020B0602040200020303" pitchFamily="34" charset="77"/>
                <a:cs typeface="Courier New" panose="02070309020205020404" pitchFamily="49" charset="0"/>
              </a:rPr>
              <a:t>NOT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equivalent to Matlab.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You build a 2-dimensional matrix (outside brackets) by  building it up from 1-dimensional matrices (multiple inside brackets).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create a Python list: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 = [1 2 3]</a:t>
            </a:r>
          </a:p>
        </p:txBody>
      </p:sp>
    </p:spTree>
    <p:extLst>
      <p:ext uri="{BB962C8B-B14F-4D97-AF65-F5344CB8AC3E}">
        <p14:creationId xmlns:p14="http://schemas.microsoft.com/office/powerpoint/2010/main" val="2180371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141540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Python is an object-oriented language.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Everything in Python is an “object”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We are more or less going to ignore this “feature” initially by going straight to simple arithmetic.</a:t>
            </a:r>
          </a:p>
          <a:p>
            <a:pPr algn="ctr">
              <a:defRPr/>
            </a:pPr>
            <a:endParaRPr lang="en-US" sz="30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Python has all the standard data types and arithmetic operations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Integers (no decimal point), floating point (decimal point &amp; sci notation), strings (in quotes)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+, -, *, /, ** (exponentiation), % (modulo divide)</a:t>
            </a:r>
          </a:p>
        </p:txBody>
      </p:sp>
    </p:spTree>
    <p:extLst>
      <p:ext uri="{BB962C8B-B14F-4D97-AF65-F5344CB8AC3E}">
        <p14:creationId xmlns:p14="http://schemas.microsoft.com/office/powerpoint/2010/main" val="2018954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665432"/>
            <a:ext cx="12192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There are 2 modes to run python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• Interactive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&amp;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• Script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We will start with the famous “hello world” program.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see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2000" b="1" dirty="0">
                <a:latin typeface="Papyrus" panose="020B0602040200020303" pitchFamily="34" charset="77"/>
              </a:rPr>
              <a:t>https://www.smart-jokes.org/programmer-evolution.html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000" b="1" dirty="0">
                <a:latin typeface="Papyrus" panose="020B0602040200020303" pitchFamily="34" charset="77"/>
              </a:rPr>
              <a:t>And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2000" b="1" dirty="0">
                <a:latin typeface="Papyrus" panose="020B0602040200020303" pitchFamily="34" charset="77"/>
              </a:rPr>
              <a:t>http://</a:t>
            </a:r>
            <a:r>
              <a:rPr lang="en-US" sz="2000" b="1" dirty="0" err="1">
                <a:latin typeface="Papyrus" panose="020B0602040200020303" pitchFamily="34" charset="77"/>
              </a:rPr>
              <a:t>helloworldcollection.de</a:t>
            </a:r>
            <a:r>
              <a:rPr lang="en-US" sz="2000" b="1" dirty="0">
                <a:latin typeface="Papyrus" panose="020B0602040200020303" pitchFamily="34" charset="77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26708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5705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  <a:cs typeface="Papyrus"/>
              </a:rPr>
              <a:t>Python is a ”high” level language.</a:t>
            </a:r>
          </a:p>
          <a:p>
            <a:pPr algn="ctr">
              <a:defRPr/>
            </a:pPr>
            <a:r>
              <a:rPr lang="en-US" sz="3000" b="1" dirty="0">
                <a:latin typeface="Papyrus" panose="020B0602040200020303" pitchFamily="34" charset="77"/>
                <a:cs typeface="Papyrus"/>
                <a:hlinkClick r:id="rId3"/>
              </a:rPr>
              <a:t>https://en.wikipedia.org/wiki/High-level_programming_language</a:t>
            </a:r>
            <a:endParaRPr lang="en-US" sz="3000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A high-level language (HLL) is a programming language that enables programmers to write programs that are more or less independent of a particular type of computer. 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200" b="1" dirty="0">
                <a:latin typeface="Papyrus" panose="020B0602040200020303" pitchFamily="34" charset="77"/>
              </a:rPr>
              <a:t>Such languages are considered high-level because they are closer to human languages and further from machine languages, which are known as low-level languages (LLL).</a:t>
            </a:r>
            <a:endParaRPr lang="en-US" sz="3000" b="1" dirty="0">
              <a:latin typeface="Papyrus" panose="020B0602040200020303" pitchFamily="34" charset="77"/>
            </a:endParaRPr>
          </a:p>
        </p:txBody>
      </p:sp>
      <p:pic>
        <p:nvPicPr>
          <p:cNvPr id="1026" name="Picture 2" descr="High Level Language">
            <a:extLst>
              <a:ext uri="{FF2B5EF4-FFF2-40B4-BE49-F238E27FC236}">
                <a16:creationId xmlns:a16="http://schemas.microsoft.com/office/drawing/2014/main" id="{6947A756-93A4-C343-9F97-877CA9F93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544" y="4069908"/>
            <a:ext cx="37211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393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356317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b="1" dirty="0">
                <a:latin typeface="Papyrus" panose="020B0602040200020303" pitchFamily="34" charset="77"/>
                <a:cs typeface="Papyrus"/>
              </a:rPr>
              <a:t>Your 1</a:t>
            </a:r>
            <a:r>
              <a:rPr lang="en-US" sz="3000" b="1" baseline="30000" dirty="0">
                <a:latin typeface="Papyrus" panose="020B0602040200020303" pitchFamily="34" charset="77"/>
                <a:cs typeface="Papyrus"/>
              </a:rPr>
              <a:t>st</a:t>
            </a:r>
            <a:r>
              <a:rPr lang="en-US" sz="3000" b="1" dirty="0">
                <a:latin typeface="Papyrus" panose="020B0602040200020303" pitchFamily="34" charset="77"/>
                <a:cs typeface="Papyrus"/>
              </a:rPr>
              <a:t> python program, and 1</a:t>
            </a:r>
            <a:r>
              <a:rPr lang="en-US" sz="3000" b="1" baseline="30000" dirty="0">
                <a:latin typeface="Papyrus" panose="020B0602040200020303" pitchFamily="34" charset="77"/>
                <a:cs typeface="Papyrus"/>
              </a:rPr>
              <a:t>st</a:t>
            </a:r>
            <a:r>
              <a:rPr lang="en-US" sz="3000" b="1" dirty="0">
                <a:latin typeface="Papyrus" panose="020B0602040200020303" pitchFamily="34" charset="77"/>
                <a:cs typeface="Papyrus"/>
              </a:rPr>
              <a:t> way to run python.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000" b="1" dirty="0">
                <a:latin typeface="Papyrus" panose="020B0602040200020303" pitchFamily="34" charset="77"/>
              </a:rPr>
              <a:t>From the </a:t>
            </a:r>
            <a:r>
              <a:rPr lang="en-US" sz="3000" b="1" u="sng" dirty="0">
                <a:latin typeface="Papyrus" panose="020B0602040200020303" pitchFamily="34" charset="77"/>
              </a:rPr>
              <a:t>terminal</a:t>
            </a:r>
            <a:r>
              <a:rPr lang="en-US" sz="3000" b="1" dirty="0">
                <a:latin typeface="Papyrus" panose="020B0602040200020303" pitchFamily="34" charset="77"/>
              </a:rPr>
              <a:t> run python in interactive mode </a:t>
            </a:r>
            <a:endParaRPr lang="en-US" b="1" dirty="0"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python &lt;CR&gt;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It will print out some junk and then the python prompt ‘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r>
              <a:rPr lang="en-US" sz="3200" b="1" dirty="0">
                <a:latin typeface="Papyrus" panose="020B0602040200020303" pitchFamily="34" charset="77"/>
              </a:rPr>
              <a:t>”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Enter print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'Hello World!' </a:t>
            </a:r>
            <a:r>
              <a:rPr lang="en-US" sz="3200" b="1" dirty="0">
                <a:latin typeface="Papyrus" panose="020B0602040200020303" pitchFamily="34" charset="77"/>
              </a:rPr>
              <a:t>followed by a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&lt;CR&gt; </a:t>
            </a:r>
            <a:r>
              <a:rPr lang="en-US" sz="3200" b="1" dirty="0">
                <a:latin typeface="Papyrus" panose="020B0602040200020303" pitchFamily="34" charset="77"/>
              </a:rPr>
              <a:t>(==Enter or Return)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 'Hello World!'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 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And we are back at the prompt, ready for the next command (same as the shell).</a:t>
            </a:r>
          </a:p>
        </p:txBody>
      </p:sp>
    </p:spTree>
    <p:extLst>
      <p:ext uri="{BB962C8B-B14F-4D97-AF65-F5344CB8AC3E}">
        <p14:creationId xmlns:p14="http://schemas.microsoft.com/office/powerpoint/2010/main" val="858713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-2" y="71659"/>
            <a:ext cx="1219200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  <a:cs typeface="Papyrus"/>
              </a:rPr>
              <a:t>Your 2</a:t>
            </a:r>
            <a:r>
              <a:rPr lang="en-US" sz="3200" b="1" baseline="30000" dirty="0">
                <a:latin typeface="Papyrus" panose="020B0602040200020303" pitchFamily="34" charset="77"/>
                <a:cs typeface="Papyrus"/>
              </a:rPr>
              <a:t>nd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python program, and 2</a:t>
            </a:r>
            <a:r>
              <a:rPr lang="en-US" sz="3200" b="1" baseline="30000" dirty="0">
                <a:latin typeface="Papyrus" panose="020B0602040200020303" pitchFamily="34" charset="77"/>
                <a:cs typeface="Papyrus"/>
              </a:rPr>
              <a:t>nd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way to run python.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From a terminal, open your favorite editor and enter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‘hello world!’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Save the file as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hello_world.py</a:t>
            </a:r>
            <a:r>
              <a:rPr lang="en-US" sz="3200" b="1" dirty="0">
                <a:latin typeface="Papyrus" panose="020B0602040200020303" pitchFamily="34" charset="77"/>
              </a:rPr>
              <a:t>. (the extension “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</a:t>
            </a:r>
            <a:r>
              <a:rPr lang="en-US" sz="3200" b="1" dirty="0">
                <a:latin typeface="Papyrus" panose="020B0602040200020303" pitchFamily="34" charset="77"/>
              </a:rPr>
              <a:t>” indicates to </a:t>
            </a:r>
            <a:r>
              <a:rPr lang="en-US" sz="3200" b="1" u="sng" dirty="0">
                <a:latin typeface="Papyrus" panose="020B0602040200020303" pitchFamily="34" charset="77"/>
              </a:rPr>
              <a:t>YOU</a:t>
            </a:r>
            <a:r>
              <a:rPr lang="en-US" sz="3200" b="1" dirty="0">
                <a:latin typeface="Papyrus" panose="020B0602040200020303" pitchFamily="34" charset="77"/>
              </a:rPr>
              <a:t> it is a python script – python does not care what the extension is.).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Now enter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hello_world.py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All your python scripts can be saved as text files and run from the command line.</a:t>
            </a:r>
          </a:p>
        </p:txBody>
      </p:sp>
    </p:spTree>
    <p:extLst>
      <p:ext uri="{BB962C8B-B14F-4D97-AF65-F5344CB8AC3E}">
        <p14:creationId xmlns:p14="http://schemas.microsoft.com/office/powerpoint/2010/main" val="2250818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265690"/>
            <a:ext cx="1219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Advantages of High-Level Languages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main advantage of HLLs over LLLs is that HLLs are easier to read, write, and maintain.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Ultimately, programs written in a HLL must be translated into machine language by a </a:t>
            </a:r>
            <a:r>
              <a:rPr lang="en-US" sz="3200" b="1" u="sng" dirty="0">
                <a:latin typeface="Papyrus" panose="020B0602040200020303" pitchFamily="34" charset="77"/>
              </a:rPr>
              <a:t>compiler</a:t>
            </a:r>
            <a:r>
              <a:rPr lang="en-US" sz="3200" b="1" dirty="0">
                <a:latin typeface="Papyrus" panose="020B0602040200020303" pitchFamily="34" charset="77"/>
              </a:rPr>
              <a:t> or </a:t>
            </a:r>
            <a:r>
              <a:rPr lang="en-US" sz="3200" b="1" u="sng" dirty="0">
                <a:latin typeface="Papyrus" panose="020B0602040200020303" pitchFamily="34" charset="77"/>
              </a:rPr>
              <a:t>interpreter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first high-level programming languages were designed in the 1950s (</a:t>
            </a:r>
            <a:r>
              <a:rPr lang="en-US" sz="3200" b="1" dirty="0" err="1">
                <a:latin typeface="Papyrus" panose="020B0602040200020303" pitchFamily="34" charset="77"/>
              </a:rPr>
              <a:t>eg.</a:t>
            </a:r>
            <a:r>
              <a:rPr lang="en-US" sz="3200" b="1" dirty="0">
                <a:latin typeface="Papyrus" panose="020B0602040200020303" pitchFamily="34" charset="77"/>
              </a:rPr>
              <a:t> FORTRAN, COBOL).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Now there are dozens of different languages.</a:t>
            </a:r>
            <a:endParaRPr lang="en-US" sz="30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7309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405890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addition to being a HLL, Python is also a </a:t>
            </a:r>
            <a:r>
              <a:rPr lang="en-US" sz="3200" b="1" u="sng" dirty="0">
                <a:latin typeface="Papyrus" panose="020B0602040200020303" pitchFamily="34" charset="77"/>
              </a:rPr>
              <a:t>general-purpose</a:t>
            </a:r>
            <a:r>
              <a:rPr lang="en-US" sz="3200" b="1" dirty="0">
                <a:latin typeface="Papyrus" panose="020B0602040200020303" pitchFamily="34" charset="77"/>
              </a:rPr>
              <a:t> computer language.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</a:t>
            </a:r>
            <a:r>
              <a:rPr lang="en-US" sz="3200" b="1" u="sng" dirty="0">
                <a:latin typeface="Papyrus" panose="020B0602040200020303" pitchFamily="34" charset="77"/>
              </a:rPr>
              <a:t>general-purpose language </a:t>
            </a:r>
            <a:r>
              <a:rPr lang="en-US" sz="3200" b="1" dirty="0">
                <a:latin typeface="Papyrus" panose="020B0602040200020303" pitchFamily="34" charset="77"/>
              </a:rPr>
              <a:t>is a computer language that is broadly applicable across application domains and lacks specialized features for any particular domain. </a:t>
            </a:r>
            <a:r>
              <a:rPr lang="en-US" sz="3200" b="1" u="sng" dirty="0">
                <a:latin typeface="Papyrus" panose="020B0602040200020303" pitchFamily="34" charset="77"/>
              </a:rPr>
              <a:t>It is similar to all-purpose flour, you can use it to bake anything acceptably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(e.g. C, Python).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</a:t>
            </a:r>
            <a:r>
              <a:rPr lang="en-US" sz="3200" b="1" u="sng" dirty="0">
                <a:latin typeface="Papyrus" panose="020B0602040200020303" pitchFamily="34" charset="77"/>
              </a:rPr>
              <a:t>domain-specific language </a:t>
            </a:r>
            <a:r>
              <a:rPr lang="en-US" sz="3200" b="1" dirty="0">
                <a:latin typeface="Papyrus" panose="020B0602040200020303" pitchFamily="34" charset="77"/>
              </a:rPr>
              <a:t>(DSL) is a computer language specialized to a particular application domain. </a:t>
            </a:r>
          </a:p>
          <a:p>
            <a:pPr algn="ctr"/>
            <a:r>
              <a:rPr lang="en-US" sz="3200" b="1" u="sng" dirty="0">
                <a:latin typeface="Papyrus" panose="020B0602040200020303" pitchFamily="34" charset="77"/>
              </a:rPr>
              <a:t>Is like bread flour for better bread and cake flour for better cake</a:t>
            </a:r>
            <a:r>
              <a:rPr lang="en-US" sz="3200" b="1" dirty="0">
                <a:latin typeface="Papyrus" panose="020B0602040200020303" pitchFamily="34" charset="77"/>
              </a:rPr>
              <a:t>. (e.g. Fortran, Matlab).</a:t>
            </a:r>
          </a:p>
        </p:txBody>
      </p:sp>
    </p:spTree>
    <p:extLst>
      <p:ext uri="{BB962C8B-B14F-4D97-AF65-F5344CB8AC3E}">
        <p14:creationId xmlns:p14="http://schemas.microsoft.com/office/powerpoint/2010/main" val="345559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B49F72-BF0B-D241-A25D-72DAF4353970}"/>
              </a:ext>
            </a:extLst>
          </p:cNvPr>
          <p:cNvSpPr/>
          <p:nvPr/>
        </p:nvSpPr>
        <p:spPr>
          <a:xfrm>
            <a:off x="0" y="1110393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hlinkClick r:id="rId3"/>
              </a:rPr>
              <a:t>A Python Primer for Matlab Users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gives an overview of the differences between MATLAB and PYTHON.</a:t>
            </a:r>
          </a:p>
        </p:txBody>
      </p:sp>
    </p:spTree>
    <p:extLst>
      <p:ext uri="{BB962C8B-B14F-4D97-AF65-F5344CB8AC3E}">
        <p14:creationId xmlns:p14="http://schemas.microsoft.com/office/powerpoint/2010/main" val="81142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0CC90FB-6EF1-B7CA-5091-81C31D7D2062}"/>
              </a:ext>
            </a:extLst>
          </p:cNvPr>
          <p:cNvSpPr txBox="1"/>
          <p:nvPr/>
        </p:nvSpPr>
        <p:spPr>
          <a:xfrm>
            <a:off x="0" y="403136"/>
            <a:ext cx="121920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Why would you want to use Python over Matlab?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Because Python is free and Matlab is not.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(but you get what you pay for. UNIX is free also!)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Papyrus" panose="020B0602040200020303" pitchFamily="34" charset="77"/>
              </a:rPr>
              <a:t>Because Python is a general-purpose programming language and Matlab is not.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For a very particular set of problems, Matlab is an awesome tool. For many other problems however, it is just about unusable.</a:t>
            </a:r>
          </a:p>
        </p:txBody>
      </p:sp>
    </p:spTree>
    <p:extLst>
      <p:ext uri="{BB962C8B-B14F-4D97-AF65-F5344CB8AC3E}">
        <p14:creationId xmlns:p14="http://schemas.microsoft.com/office/powerpoint/2010/main" val="220495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DDC062-75DE-AB35-5C81-3CA740F482DA}"/>
              </a:ext>
            </a:extLst>
          </p:cNvPr>
          <p:cNvSpPr txBox="1"/>
          <p:nvPr/>
        </p:nvSpPr>
        <p:spPr>
          <a:xfrm>
            <a:off x="0" y="320239"/>
            <a:ext cx="12192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biggest strength of Matlab is its matrix engine.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Python, by itself, does not have a convenient matrix engine.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However, there are three packages (think Matlab Toolboxes) that will add this capability to Python: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sz="3200" b="1" dirty="0">
                <a:latin typeface="Papyrus" panose="020B0602040200020303" pitchFamily="34" charset="77"/>
              </a:rPr>
              <a:t> (the matrix engine)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Scipy</a:t>
            </a:r>
            <a:r>
              <a:rPr lang="en-US" sz="3200" b="1" dirty="0">
                <a:latin typeface="Papyrus" panose="020B0602040200020303" pitchFamily="34" charset="77"/>
              </a:rPr>
              <a:t> (matrix manipulation)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Matplotlib</a:t>
            </a:r>
            <a:r>
              <a:rPr lang="en-US" sz="3200" b="1" dirty="0">
                <a:latin typeface="Papyrus" panose="020B0602040200020303" pitchFamily="34" charset="77"/>
              </a:rPr>
              <a:t> (plotting)</a:t>
            </a:r>
          </a:p>
        </p:txBody>
      </p:sp>
    </p:spTree>
    <p:extLst>
      <p:ext uri="{BB962C8B-B14F-4D97-AF65-F5344CB8AC3E}">
        <p14:creationId xmlns:p14="http://schemas.microsoft.com/office/powerpoint/2010/main" val="19516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707306-9FC0-D26E-828E-7F181281C918}"/>
              </a:ext>
            </a:extLst>
          </p:cNvPr>
          <p:cNvSpPr txBox="1"/>
          <p:nvPr/>
        </p:nvSpPr>
        <p:spPr>
          <a:xfrm>
            <a:off x="0" y="1169938"/>
            <a:ext cx="121920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Like Matlab, Python is </a:t>
            </a:r>
          </a:p>
          <a:p>
            <a:pPr algn="ctr"/>
            <a:endParaRPr lang="en-US" sz="3200" b="1" i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i="1" dirty="0">
                <a:latin typeface="Papyrus" panose="020B0602040200020303" pitchFamily="34" charset="77"/>
              </a:rPr>
              <a:t>Interpreted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and code can be copied from one machine to another and will run without change.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(except for some hardware dependent programs)</a:t>
            </a:r>
          </a:p>
        </p:txBody>
      </p:sp>
    </p:spTree>
    <p:extLst>
      <p:ext uri="{BB962C8B-B14F-4D97-AF65-F5344CB8AC3E}">
        <p14:creationId xmlns:p14="http://schemas.microsoft.com/office/powerpoint/2010/main" val="268029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25228</TotalTime>
  <Words>2898</Words>
  <Application>Microsoft Office PowerPoint</Application>
  <PresentationFormat>Widescreen</PresentationFormat>
  <Paragraphs>429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Smalley Jr (rsmalley)</dc:creator>
  <cp:lastModifiedBy>Microsoft Office User</cp:lastModifiedBy>
  <cp:revision>103</cp:revision>
  <cp:lastPrinted>2021-09-23T18:13:49Z</cp:lastPrinted>
  <dcterms:created xsi:type="dcterms:W3CDTF">2021-09-14T20:50:11Z</dcterms:created>
  <dcterms:modified xsi:type="dcterms:W3CDTF">2023-11-04T23:25:48Z</dcterms:modified>
</cp:coreProperties>
</file>