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601" r:id="rId2"/>
    <p:sldId id="284" r:id="rId3"/>
    <p:sldId id="1497" r:id="rId4"/>
    <p:sldId id="1602" r:id="rId5"/>
    <p:sldId id="1491" r:id="rId6"/>
    <p:sldId id="1603" r:id="rId7"/>
    <p:sldId id="1606" r:id="rId8"/>
    <p:sldId id="1605" r:id="rId9"/>
    <p:sldId id="1505" r:id="rId10"/>
    <p:sldId id="1585" r:id="rId11"/>
    <p:sldId id="1499" r:id="rId12"/>
    <p:sldId id="1607" r:id="rId13"/>
    <p:sldId id="1574" r:id="rId14"/>
    <p:sldId id="1608" r:id="rId15"/>
    <p:sldId id="1614" r:id="rId16"/>
    <p:sldId id="1610" r:id="rId17"/>
    <p:sldId id="1609" r:id="rId18"/>
    <p:sldId id="1611" r:id="rId19"/>
    <p:sldId id="1615" r:id="rId20"/>
    <p:sldId id="1612" r:id="rId21"/>
    <p:sldId id="1613" r:id="rId22"/>
    <p:sldId id="1616" r:id="rId23"/>
    <p:sldId id="1617" r:id="rId24"/>
    <p:sldId id="1620" r:id="rId25"/>
    <p:sldId id="1621" r:id="rId26"/>
    <p:sldId id="1622" r:id="rId27"/>
    <p:sldId id="1618" r:id="rId28"/>
    <p:sldId id="16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3848" y="1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D807-DE89-9A4E-9D43-76464AA27E17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76CB-EBEC-7C49-9AA6-48AC1879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3C14F-AC50-4122-BD94-6B703BDD0B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module that produces graphical </a:t>
            </a:r>
            <a:r>
              <a:rPr lang="en-US" dirty="0" err="1"/>
              <a:t>ouput</a:t>
            </a:r>
            <a:r>
              <a:rPr lang="en-US" dirty="0"/>
              <a:t> can make a plot with a one-line command, we have to turn the initializing and closing code on or off in each </a:t>
            </a:r>
            <a:r>
              <a:rPr lang="en-US" dirty="0" err="1"/>
              <a:t>gmt</a:t>
            </a:r>
            <a:r>
              <a:rPr lang="en-US" dirty="0"/>
              <a:t> module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76CB-EBEC-7C49-9AA6-48AC1879F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allows us to separate the basic map background and the data plotting. If I decide I want to plot more data, or plot focal mechanisms instead of earthquakes I only have to change the part that plots the data, not rewrite the whole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76CB-EBEC-7C49-9AA6-48AC1879F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9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76CB-EBEC-7C49-9AA6-48AC1879F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I've added curly brackets on the second one – they are unneeded here , but if there was some additional text following the variable 0 it would get strung together causing confusion.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76CB-EBEC-7C49-9AA6-48AC1879F4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2D89-16FC-50D2-8C26-37A4F47B0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F491F-23CE-3D5B-66A9-7AC9EFFA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85726-5118-02E6-B570-A12BAE06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5A4A8-A170-9D1C-432D-DDBA0FA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8FB5F-8061-798E-A8FD-9BADA914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F23F-9A90-FC48-84D8-480FA470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ABABD-A28F-58C2-28E5-21DF4EE9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14C5-0B63-B8D1-B3AB-29EF449A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FBFD-EDCE-3DB8-CC73-BE442595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AD01-AA2B-100E-BA65-807FC9F3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1CD3D-E912-D31A-4A59-6FEF6C18D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D2C8-41D4-1529-0F94-B5AFB884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FA4FC-A288-8A25-6BF2-30773785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DA0BC-865C-C532-2DF4-A08197D4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F208B-7C73-0486-A6B8-6CFE1E64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28C3-0BF1-25DE-DC49-A9568247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4780-6273-163D-EE9E-7AC71E55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270E-0169-6A54-BF38-EE937539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6BC4-32FC-CA8D-B43D-5917C472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8426-F7B0-58F5-33B9-C77DF251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666-BF8C-3131-3D83-7C134C6E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85A3-1C85-D2A6-A75D-E5CD6E81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DA5DE-342F-E88C-215E-FDB99C9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80FE-6550-20E7-1BAD-EBE9C80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EA74-F282-EE5B-E1DC-7955189A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64FD-FE4C-22EE-9901-B616E22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22F9-D3FA-5105-0A61-AAD4F36E6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C9A23-8486-BD00-BCF0-FEEC278B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D547-67F4-15B9-4972-9124B4DA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39557-6DD5-74F5-5B8B-BBCB6AD4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B638-3743-9FCF-86F6-100A4DA3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503A-D39A-45A0-213C-B3F3BD0B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07A18-2F00-153B-BD6B-55623A68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7DBA1-68CB-812E-6575-D4CA6F8F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88D5D-E629-DF8A-881B-F6CE714D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FAA02-54D8-F29E-6DAC-5802C1A5E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A9CC0-5B58-F090-7DC4-CF8596CE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1B4E3-C151-4C1D-A485-3ED11555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B5D64-3151-CBBD-1D57-608FE65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3E42-A759-9B8A-D3C9-64571267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5D4B1-9E8C-ECDA-D73D-FF1A6695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33595-36EB-5574-D9A3-3801B41E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524AE-3F58-C613-0862-1255A33D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51268-A10A-889C-2AAC-FA498F84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52DC-B038-3EB8-A59B-2A656E9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CFD8B-7DDC-3861-18E0-5E96B891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E5C8-F93B-422C-01F6-57EBCA95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7392-A3A2-B672-B882-14F09791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D2213-872C-2276-0173-5FEDFB656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1AA1-6AF1-06D2-8031-6BCCCA87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3900-53EF-A6BD-BAC0-32541BAE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A363B-1442-B37B-1641-1F65E04F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AD32-8AAA-EC03-EB3D-EB0FD77B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61E26-05DF-1782-B1DE-E0344F47A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33B52-DC76-16F9-F325-FAF7DF60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AFFC-6EEF-BC34-7F88-B02CD1E3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945D-D288-D7F8-73C3-8344567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57DCA-20B0-AE41-D811-E9B0711D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068F8-114E-247B-7A78-CA4957D3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8D7ED-7EF4-46DD-7CE7-D3EBC920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16DA-342B-3E9B-ADAC-B8D718E1B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CAC-D618-F343-B9C2-20AEB43D3369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DA642-90F2-9130-24CA-8320252D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D69A-A6A2-53CE-0695-E84C56E3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malley@memph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ri.memphis.edu/people/smalle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eneric-mapping-tools.org/latest/psxy.html#description" TargetMode="External"/><Relationship Id="rId7" Type="http://schemas.openxmlformats.org/officeDocument/2006/relationships/hyperlink" Target="https://docs.generic-mapping-tools.org/latest/psxy.html#w" TargetMode="External"/><Relationship Id="rId2" Type="http://schemas.openxmlformats.org/officeDocument/2006/relationships/hyperlink" Target="https://docs.generic-mapping-tools.org/latest/psxy.html#psx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eneric-mapping-tools.org/latest/psxy.html#g" TargetMode="External"/><Relationship Id="rId5" Type="http://schemas.openxmlformats.org/officeDocument/2006/relationships/hyperlink" Target="https://docs.generic-mapping-tools.org/latest/psxy.html#l" TargetMode="External"/><Relationship Id="rId4" Type="http://schemas.openxmlformats.org/officeDocument/2006/relationships/hyperlink" Target="https://docs.generic-mapping-tools.org/latest/psxy.html#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quake.usgs.gov/earthquakes/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eneric-mapping-tools.org/latest/psxy.html#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CERI-8104 Data Analysis in Geophysics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Dr. Robert (Bob) Smalley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3892 Central Ave, Room 103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  <a:hlinkClick r:id="rId3"/>
              </a:rPr>
              <a:t>rsmalley@memphis.edu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                         678-4929</a:t>
            </a:r>
          </a:p>
          <a:p>
            <a:pPr>
              <a:defRPr/>
            </a:pP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Fall 2023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Tu &amp; Th             11:20 am -12:45 pm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Meeting 16	</a:t>
            </a:r>
            <a:r>
              <a:rPr lang="en-US" sz="3600" b="1">
                <a:solidFill>
                  <a:schemeClr val="tx1"/>
                </a:solidFill>
                <a:latin typeface="Papyrus" panose="020B0602040200020303" pitchFamily="34" charset="77"/>
              </a:rPr>
              <a:t>	Tue. 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Oct 24, 2023</a:t>
            </a:r>
            <a:b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</a:b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 New/Long Building: Student Computer Lab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Class webpage to be announced.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</a:rPr>
              <a:t>My homepage (has older versions of the course)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  <a:hlinkClick r:id="rId4"/>
              </a:rPr>
              <a:t>http://www.ceri.memphis.edu/people/smalley/</a:t>
            </a: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27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11773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A bit more about standard UNIX "features"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When you run a program in UNIX, the "shell" passes the command line to the program. The shell language (</a:t>
            </a:r>
            <a:r>
              <a:rPr lang="en-US" sz="3200" b="1" dirty="0" err="1">
                <a:latin typeface="Papyrus" panose="020B0602040200020303" pitchFamily="34" charset="77"/>
              </a:rPr>
              <a:t>zsh</a:t>
            </a:r>
            <a:r>
              <a:rPr lang="en-US" sz="3200" b="1" dirty="0">
                <a:latin typeface="Papyrus" panose="020B0602040200020303" pitchFamily="34" charset="77"/>
              </a:rPr>
              <a:t>, </a:t>
            </a:r>
            <a:r>
              <a:rPr lang="en-US" sz="3200" b="1" dirty="0" err="1">
                <a:latin typeface="Papyrus" panose="020B0602040200020303" pitchFamily="34" charset="77"/>
              </a:rPr>
              <a:t>sh</a:t>
            </a:r>
            <a:r>
              <a:rPr lang="en-US" sz="3200" b="1" dirty="0">
                <a:latin typeface="Papyrus" panose="020B0602040200020303" pitchFamily="34" charset="77"/>
              </a:rPr>
              <a:t>, bash, </a:t>
            </a:r>
            <a:r>
              <a:rPr lang="en-US" sz="3200" b="1" dirty="0" err="1">
                <a:latin typeface="Papyrus" panose="020B0602040200020303" pitchFamily="34" charset="77"/>
              </a:rPr>
              <a:t>csh</a:t>
            </a:r>
            <a:r>
              <a:rPr lang="en-US" sz="3200" b="1" dirty="0">
                <a:latin typeface="Papyrus" panose="020B0602040200020303" pitchFamily="34" charset="77"/>
              </a:rPr>
              <a:t>, </a:t>
            </a:r>
            <a:r>
              <a:rPr lang="en-US" sz="3200" b="1" dirty="0" err="1">
                <a:latin typeface="Papyrus" panose="020B0602040200020303" pitchFamily="34" charset="77"/>
              </a:rPr>
              <a:t>tcsh</a:t>
            </a:r>
            <a:r>
              <a:rPr lang="en-US" sz="3200" b="1" dirty="0">
                <a:latin typeface="Papyrus" panose="020B0602040200020303" pitchFamily="34" charset="77"/>
              </a:rPr>
              <a:t>, </a:t>
            </a:r>
            <a:r>
              <a:rPr lang="en-US" sz="3200" b="1" dirty="0" err="1">
                <a:latin typeface="Papyrus" panose="020B0602040200020303" pitchFamily="34" charset="77"/>
              </a:rPr>
              <a:t>etc</a:t>
            </a:r>
            <a:r>
              <a:rPr lang="en-US" sz="3200" b="1" dirty="0">
                <a:latin typeface="Papyrus" panose="020B0602040200020303" pitchFamily="34" charset="77"/>
              </a:rPr>
              <a:t>) provides a way to parse the command line.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In this way, the program's behavior can be controlled or modified by the "switches"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Inside the shell script</a:t>
            </a:r>
            <a:endParaRPr lang="en-US" b="1" dirty="0">
              <a:latin typeface="Papyrus" panose="020B0602040200020303" pitchFamily="34" charset="77"/>
            </a:endParaRPr>
          </a:p>
          <a:p>
            <a:pPr algn="ctr"/>
            <a:endParaRPr lang="en-US" b="1" dirty="0">
              <a:latin typeface="Courier" pitchFamily="2" charset="0"/>
            </a:endParaRPr>
          </a:p>
          <a:p>
            <a:pPr algn="ctr"/>
            <a:r>
              <a:rPr lang="en-US" sz="3200" b="1" dirty="0">
                <a:latin typeface="Courier" pitchFamily="2" charset="0"/>
              </a:rPr>
              <a:t>$0</a:t>
            </a:r>
            <a:r>
              <a:rPr lang="en-US" sz="3200" b="1" dirty="0">
                <a:latin typeface="Papyrus" panose="020B0602040200020303" pitchFamily="34" charset="77"/>
              </a:rPr>
              <a:t> is the whole command line (</a:t>
            </a:r>
            <a:r>
              <a:rPr lang="en-US" sz="3200" b="1" dirty="0">
                <a:latin typeface="Courier" pitchFamily="2" charset="0"/>
              </a:rPr>
              <a:t>0</a:t>
            </a:r>
            <a:r>
              <a:rPr lang="en-US" sz="3200" b="1" dirty="0">
                <a:latin typeface="Papyrus" panose="020B0602040200020303" pitchFamily="34" charset="77"/>
              </a:rPr>
              <a:t> is the name, </a:t>
            </a:r>
            <a:r>
              <a:rPr lang="en-US" sz="3200" b="1" dirty="0">
                <a:latin typeface="Courier" pitchFamily="2" charset="0"/>
              </a:rPr>
              <a:t>$0</a:t>
            </a:r>
            <a:r>
              <a:rPr lang="en-US" sz="3200" b="1" dirty="0">
                <a:latin typeface="Papyrus" panose="020B0602040200020303" pitchFamily="34" charset="77"/>
              </a:rPr>
              <a:t> returns the value)</a:t>
            </a:r>
          </a:p>
          <a:p>
            <a:pPr algn="ctr"/>
            <a:r>
              <a:rPr lang="en-US" sz="3200" b="1" dirty="0">
                <a:latin typeface="Courier" pitchFamily="2" charset="0"/>
              </a:rPr>
              <a:t>$1</a:t>
            </a:r>
            <a:r>
              <a:rPr lang="en-US" sz="3200" b="1" dirty="0">
                <a:latin typeface="Papyrus" panose="020B0602040200020303" pitchFamily="34" charset="77"/>
              </a:rPr>
              <a:t> is the first field, white space defines the breaks</a:t>
            </a:r>
          </a:p>
          <a:p>
            <a:pPr algn="ctr"/>
            <a:r>
              <a:rPr lang="en-US" sz="3200" b="1" dirty="0">
                <a:latin typeface="Courier" pitchFamily="2" charset="0"/>
              </a:rPr>
              <a:t>$2</a:t>
            </a:r>
            <a:r>
              <a:rPr lang="en-US" sz="3200" b="1" dirty="0">
                <a:latin typeface="Papyrus" panose="020B0602040200020303" pitchFamily="34" charset="77"/>
              </a:rPr>
              <a:t> is the second field.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0767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-19382"/>
            <a:ext cx="12192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 in my script, </a:t>
            </a:r>
            <a:r>
              <a:rPr lang="en-US" sz="3200" b="1" dirty="0"/>
              <a:t>ex1.sh </a:t>
            </a:r>
            <a:r>
              <a:rPr lang="en-US" sz="3200" dirty="0"/>
              <a:t>gets substituted for </a:t>
            </a:r>
            <a:r>
              <a:rPr lang="en-US" sz="3200" b="1" dirty="0"/>
              <a:t>$0</a:t>
            </a:r>
            <a:r>
              <a:rPr lang="en-US" sz="3200" dirty="0"/>
              <a:t> and</a:t>
            </a:r>
          </a:p>
          <a:p>
            <a:pPr algn="ctr"/>
            <a:endParaRPr lang="en-US" dirty="0"/>
          </a:p>
          <a:p>
            <a:pPr algn="ctr"/>
            <a:r>
              <a:rPr lang="en-US" sz="3200" dirty="0">
                <a:latin typeface="Courier" pitchFamily="2" charset="0"/>
              </a:rPr>
              <a:t>gmt6 </a:t>
            </a:r>
            <a:r>
              <a:rPr lang="en-US" sz="3200" dirty="0" err="1">
                <a:latin typeface="Courier" pitchFamily="2" charset="0"/>
              </a:rPr>
              <a:t>psxy</a:t>
            </a:r>
            <a:r>
              <a:rPr lang="en-US" sz="3200" dirty="0">
                <a:latin typeface="Courier" pitchFamily="2" charset="0"/>
              </a:rPr>
              <a:t> -R-35/-21/-62/-54.5 -JM15c -</a:t>
            </a:r>
            <a:r>
              <a:rPr lang="en-US" sz="3200" dirty="0" err="1">
                <a:latin typeface="Courier" pitchFamily="2" charset="0"/>
              </a:rPr>
              <a:t>BWSen</a:t>
            </a:r>
            <a:r>
              <a:rPr lang="en-US" sz="3200" dirty="0">
                <a:latin typeface="Courier" pitchFamily="2" charset="0"/>
              </a:rPr>
              <a:t> -</a:t>
            </a:r>
            <a:r>
              <a:rPr lang="en-US" sz="3200" dirty="0" err="1">
                <a:latin typeface="Courier" pitchFamily="2" charset="0"/>
              </a:rPr>
              <a:t>Baf</a:t>
            </a:r>
            <a:r>
              <a:rPr lang="en-US" sz="3200" dirty="0">
                <a:latin typeface="Courier" pitchFamily="2" charset="0"/>
              </a:rPr>
              <a:t> </a:t>
            </a:r>
            <a:r>
              <a:rPr lang="en-US" sz="3200" dirty="0" err="1">
                <a:latin typeface="Courier" pitchFamily="2" charset="0"/>
              </a:rPr>
              <a:t>ssand_eqs.dat</a:t>
            </a:r>
            <a:r>
              <a:rPr lang="en-US" sz="3200" dirty="0">
                <a:latin typeface="Courier" pitchFamily="2" charset="0"/>
              </a:rPr>
              <a:t> -Sc0.25c -W1,black -</a:t>
            </a:r>
            <a:r>
              <a:rPr lang="en-US" sz="3200" dirty="0" err="1">
                <a:latin typeface="Courier" pitchFamily="2" charset="0"/>
              </a:rPr>
              <a:t>Gred</a:t>
            </a:r>
            <a:r>
              <a:rPr lang="en-US" sz="3200" dirty="0">
                <a:latin typeface="Courier" pitchFamily="2" charset="0"/>
              </a:rPr>
              <a:t> &gt; </a:t>
            </a:r>
            <a:r>
              <a:rPr lang="en-US" sz="3200" b="1" dirty="0">
                <a:latin typeface="Courier" pitchFamily="2" charset="0"/>
              </a:rPr>
              <a:t>$0.ps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becomes</a:t>
            </a:r>
          </a:p>
          <a:p>
            <a:pPr algn="ctr"/>
            <a:endParaRPr lang="en-US" dirty="0"/>
          </a:p>
          <a:p>
            <a:pPr algn="ctr"/>
            <a:r>
              <a:rPr lang="en-US" sz="3200" dirty="0">
                <a:latin typeface="Courier" pitchFamily="2" charset="0"/>
              </a:rPr>
              <a:t>gmt6 </a:t>
            </a:r>
            <a:r>
              <a:rPr lang="en-US" sz="3200" dirty="0" err="1">
                <a:latin typeface="Courier" pitchFamily="2" charset="0"/>
              </a:rPr>
              <a:t>psxy</a:t>
            </a:r>
            <a:r>
              <a:rPr lang="en-US" sz="3200" dirty="0">
                <a:latin typeface="Courier" pitchFamily="2" charset="0"/>
              </a:rPr>
              <a:t> -R-35/-21/-62/-54.5 -JM15c -</a:t>
            </a:r>
            <a:r>
              <a:rPr lang="en-US" sz="3200" dirty="0" err="1">
                <a:latin typeface="Courier" pitchFamily="2" charset="0"/>
              </a:rPr>
              <a:t>BWSen</a:t>
            </a:r>
            <a:r>
              <a:rPr lang="en-US" sz="3200" dirty="0">
                <a:latin typeface="Courier" pitchFamily="2" charset="0"/>
              </a:rPr>
              <a:t> -</a:t>
            </a:r>
            <a:r>
              <a:rPr lang="en-US" sz="3200" dirty="0" err="1">
                <a:latin typeface="Courier" pitchFamily="2" charset="0"/>
              </a:rPr>
              <a:t>Baf</a:t>
            </a:r>
            <a:r>
              <a:rPr lang="en-US" sz="3200" dirty="0">
                <a:latin typeface="Courier" pitchFamily="2" charset="0"/>
              </a:rPr>
              <a:t> </a:t>
            </a:r>
            <a:r>
              <a:rPr lang="en-US" sz="3200" dirty="0" err="1">
                <a:latin typeface="Courier" pitchFamily="2" charset="0"/>
              </a:rPr>
              <a:t>ssand_eqs.dat</a:t>
            </a:r>
            <a:r>
              <a:rPr lang="en-US" sz="3200" dirty="0">
                <a:latin typeface="Courier" pitchFamily="2" charset="0"/>
              </a:rPr>
              <a:t> -Sc0.25c -W1,black -</a:t>
            </a:r>
            <a:r>
              <a:rPr lang="en-US" sz="3200" dirty="0" err="1">
                <a:latin typeface="Courier" pitchFamily="2" charset="0"/>
              </a:rPr>
              <a:t>Gred</a:t>
            </a:r>
            <a:r>
              <a:rPr lang="en-US" sz="3200" dirty="0">
                <a:latin typeface="Courier" pitchFamily="2" charset="0"/>
              </a:rPr>
              <a:t> &gt; </a:t>
            </a:r>
            <a:r>
              <a:rPr lang="en-US" sz="3200" b="1" dirty="0">
                <a:latin typeface="Courier" pitchFamily="2" charset="0"/>
              </a:rPr>
              <a:t>ex1.sh.ps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(same as the initial example) and the output file is named </a:t>
            </a:r>
            <a:r>
              <a:rPr lang="en-US" sz="3200" b="1" dirty="0">
                <a:latin typeface="Courier" pitchFamily="2" charset="0"/>
              </a:rPr>
              <a:t>ex1.sh.ps</a:t>
            </a:r>
            <a:r>
              <a:rPr lang="en-US" sz="3200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The output file name you give it is arbitrary. I usually use the shell script name as the “root” of the file name, so I know what shell script made the file.</a:t>
            </a:r>
          </a:p>
        </p:txBody>
      </p:sp>
    </p:spTree>
    <p:extLst>
      <p:ext uri="{BB962C8B-B14F-4D97-AF65-F5344CB8AC3E}">
        <p14:creationId xmlns:p14="http://schemas.microsoft.com/office/powerpoint/2010/main" val="341262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-19382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So,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ex1a.sh </a:t>
            </a:r>
            <a:r>
              <a:rPr lang="en-US" sz="3200" b="1" dirty="0">
                <a:latin typeface="Papyrus" panose="020B0602040200020303" pitchFamily="34" charset="77"/>
              </a:rPr>
              <a:t>gets substituted into the script for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3200" b="1" dirty="0"/>
              <a:t> </a:t>
            </a:r>
            <a:r>
              <a:rPr lang="en-US" sz="3200" b="1" dirty="0">
                <a:latin typeface="Papyrus" panose="020B0602040200020303" pitchFamily="34" charset="77"/>
              </a:rPr>
              <a:t>and</a:t>
            </a:r>
            <a:endParaRPr lang="en-US" b="1" dirty="0"/>
          </a:p>
          <a:p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 </a:t>
            </a:r>
            <a:r>
              <a:rPr lang="en-US" sz="32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.ps</a:t>
            </a:r>
          </a:p>
          <a:p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psbasemap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-Y5c -X1.5i -K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.ps</a:t>
            </a:r>
          </a:p>
          <a:p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 -J 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-Sc0.25c -W1,black -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${0}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.ps</a:t>
            </a:r>
            <a:endParaRPr lang="en-US" b="1" dirty="0">
              <a:latin typeface="Papyrus" panose="020B0602040200020303" pitchFamily="34" charset="77"/>
            </a:endParaRPr>
          </a:p>
          <a:p>
            <a:pPr algn="ctr"/>
            <a:endParaRPr lang="en-US" b="1" dirty="0"/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output file is named </a:t>
            </a:r>
            <a:r>
              <a:rPr lang="en-US" sz="3200" b="1" u="sng" dirty="0">
                <a:latin typeface="Courier" pitchFamily="2" charset="0"/>
              </a:rPr>
              <a:t>ex1.sh</a:t>
            </a:r>
            <a:r>
              <a:rPr lang="en-US" sz="3200" b="1" dirty="0">
                <a:latin typeface="Courier" pitchFamily="2" charset="0"/>
              </a:rPr>
              <a:t>.ps</a:t>
            </a:r>
            <a:r>
              <a:rPr lang="en-US" sz="3200" b="1" dirty="0">
                <a:latin typeface="Papyrus" panose="020B0602040200020303" pitchFamily="34" charset="77"/>
              </a:rPr>
              <a:t>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output file name you give it is arbitrary.</a:t>
            </a:r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 usually use the shell script name as the “root” of the file name, so I know what shell script made the file.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</a:t>
            </a:r>
            <a:r>
              <a:rPr lang="en-US" sz="3200" b="1" u="sng" dirty="0" err="1">
                <a:latin typeface="Courier" pitchFamily="2" charset="0"/>
              </a:rPr>
              <a:t>ps</a:t>
            </a:r>
            <a:r>
              <a:rPr lang="en-US" sz="3200" b="1" dirty="0">
                <a:latin typeface="Papyrus" panose="020B0602040200020303" pitchFamily="34" charset="77"/>
              </a:rPr>
              <a:t> tells me, but more importantly UNIX, it’s a postscript file.</a:t>
            </a:r>
          </a:p>
        </p:txBody>
      </p:sp>
    </p:spTree>
    <p:extLst>
      <p:ext uri="{BB962C8B-B14F-4D97-AF65-F5344CB8AC3E}">
        <p14:creationId xmlns:p14="http://schemas.microsoft.com/office/powerpoint/2010/main" val="176941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442276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Plotting just circles is great but 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not useful enough.</a:t>
            </a:r>
          </a:p>
          <a:p>
            <a:pPr algn="ctr"/>
            <a:endParaRPr lang="en-US" sz="3200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Say we want to plot 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the symbols such that they show the magnitude of the earthquake.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When getting earthquake data, a pretty common format is </a:t>
            </a:r>
            <a:r>
              <a:rPr lang="en-US" sz="3200" b="1" dirty="0" err="1">
                <a:solidFill>
                  <a:srgbClr val="212121"/>
                </a:solidFill>
                <a:latin typeface="Papyrus" panose="020B0602040200020303" pitchFamily="34" charset="77"/>
              </a:rPr>
              <a:t>lat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, long, depth, and magnitude (although our example input sets so far have </a:t>
            </a:r>
            <a:r>
              <a:rPr lang="en-US" sz="3200" b="1" dirty="0" err="1">
                <a:solidFill>
                  <a:srgbClr val="212121"/>
                </a:solidFill>
                <a:latin typeface="Papyrus" panose="020B0602040200020303" pitchFamily="34" charset="77"/>
              </a:rPr>
              <a:t>geen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 in </a:t>
            </a:r>
            <a:r>
              <a:rPr lang="en-US" sz="32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, </a:t>
            </a:r>
            <a:r>
              <a:rPr lang="en-US" sz="3200" b="1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 for </a:t>
            </a:r>
            <a:r>
              <a:rPr lang="en-US" sz="3200" b="1" dirty="0" err="1">
                <a:solidFill>
                  <a:srgbClr val="212121"/>
                </a:solidFill>
                <a:latin typeface="Papyrus" panose="020B0602040200020303" pitchFamily="34" charset="77"/>
              </a:rPr>
              <a:t>gmt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).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Now we need to look at the GMT documentation.</a:t>
            </a:r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25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178332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 tooltip="Permalink to this heading"/>
              </a:rPr>
              <a:t>¶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lines, polygons,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symbols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2-D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3" tooltip="Permalink to this heading"/>
              </a:rPr>
              <a:t>¶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Reads (</a:t>
            </a:r>
            <a:r>
              <a:rPr lang="en-US" sz="2400" b="1" i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i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) pairs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[or standard input]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will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plot </a:t>
            </a: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lines, polygons, or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symbols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those locations on a map.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If a symbol is selected and no symbol size given, then it will interpret the third column of the input data as symbol size.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Symbols whose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&lt;= 0 are skipped. If no symbols are specified then the symbol code (see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below) must be present as last column in the input. If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not used, a line connecting the data points will be drawn instead. To explicitly close polygons, use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-L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Select a fill with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If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set,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will control whether the polygon outline is drawn or not. If a symbol is selected,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-G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determines the fill and outline/no outline, respectively.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6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291443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First thing to notice is that the symbol size is to be specified in column 3 and we want to set the size by the magnitude, which is in column 4 (column 3 has the depth).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-24.7934 -58.8957 21.73 4.8</a:t>
            </a:r>
          </a:p>
          <a:p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-26.5665 -59.7692 80.92 5.2</a:t>
            </a:r>
          </a:p>
          <a:p>
            <a:endParaRPr lang="en-US" sz="32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 non-UNIX solution is to make a new input file that has the data in the correct input format.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-24.7934 -58.8957 4.8</a:t>
            </a:r>
          </a:p>
          <a:p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-26.5665 -59.7692 5.2</a:t>
            </a:r>
            <a:endParaRPr lang="en-US" sz="1600" b="1" i="0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7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187751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Doing that, and modifying the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switch to 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–Sc 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1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ssand_4mag.dat 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-Sc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-W1,black -</a:t>
            </a:r>
            <a:r>
              <a:rPr lang="en-US" sz="1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-Y5c -X1.5i &gt; $0.ps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8B26E-C590-A957-E953-4A8FB229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1" y="1943297"/>
            <a:ext cx="48641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C15A70-232D-95A9-E32C-1B6F3635D59F}"/>
              </a:ext>
            </a:extLst>
          </p:cNvPr>
          <p:cNvSpPr txBox="1"/>
          <p:nvPr/>
        </p:nvSpPr>
        <p:spPr>
          <a:xfrm>
            <a:off x="5015059" y="3246690"/>
            <a:ext cx="70418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W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e get this</a:t>
            </a:r>
          </a:p>
          <a:p>
            <a:pPr algn="ctr"/>
            <a:endParaRPr lang="en-US" sz="3200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Which is a good start, but needs some tweaking.</a:t>
            </a:r>
          </a:p>
        </p:txBody>
      </p:sp>
    </p:spTree>
    <p:extLst>
      <p:ext uri="{BB962C8B-B14F-4D97-AF65-F5344CB8AC3E}">
        <p14:creationId xmlns:p14="http://schemas.microsoft.com/office/powerpoint/2010/main" val="36804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376286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So it looks like we hav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e to do something about the symbol sizes.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I could add fixing the symbol sizes to the program that remade the file to put the magnitude in column 3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or</a:t>
            </a:r>
            <a:endParaRPr lang="en-US" sz="3200" b="1" i="0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We now introduce a new tool –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– and use a pipe to input the data into GMT.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In its simplest use, 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reads an input file line by line and does the same thing to each line. </a:t>
            </a:r>
          </a:p>
        </p:txBody>
      </p:sp>
    </p:spTree>
    <p:extLst>
      <p:ext uri="{BB962C8B-B14F-4D97-AF65-F5344CB8AC3E}">
        <p14:creationId xmlns:p14="http://schemas.microsoft.com/office/powerpoint/2010/main" val="319030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30087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So, our one-liner becomes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r>
              <a:rPr lang="en-US" sz="2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awk '{print $1, $2, $4}' </a:t>
            </a:r>
            <a:r>
              <a:rPr lang="en-US" sz="2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0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20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 -W1,black -</a:t>
            </a:r>
            <a:r>
              <a:rPr lang="en-US" sz="20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-Y5c -X1.5i &gt; $0.ps</a:t>
            </a:r>
            <a:endParaRPr lang="en-US" sz="2000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212121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What 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does awk do?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It reads each line and prints out the 1</a:t>
            </a:r>
            <a:r>
              <a:rPr lang="en-US" sz="3200" b="1" baseline="30000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st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, 2</a:t>
            </a:r>
            <a:r>
              <a:rPr lang="en-US" sz="3200" b="1" baseline="30000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nd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 and 4</a:t>
            </a:r>
            <a:r>
              <a:rPr lang="en-US" sz="3200" b="1" baseline="30000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th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 columns (with the columns separated by spaces).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Also, and very important, we don't have to make a new file to send to </a:t>
            </a:r>
            <a:r>
              <a:rPr lang="en-US" sz="3200" b="1" dirty="0" err="1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, we can pipe it in using the UNIX pipe tool "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" where standard input comes from another program.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So far we get the same output.</a:t>
            </a:r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3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300870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AWK, however, is a general purpose text processor and we can use it to also fix the symbol size problem.</a:t>
            </a:r>
          </a:p>
          <a:p>
            <a:pPr algn="ctr"/>
            <a:endParaRPr lang="en-US" sz="3200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AWK can do simple math, with trig, long, etc. functions.</a:t>
            </a:r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endParaRPr lang="en-US" b="1" dirty="0">
              <a:solidFill>
                <a:srgbClr val="212121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0A93D-8C15-8F7F-7B20-97085A48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" y="2295165"/>
            <a:ext cx="4800600" cy="477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D4AB6-E48E-54DE-2E1E-B1C209511C12}"/>
              </a:ext>
            </a:extLst>
          </p:cNvPr>
          <p:cNvSpPr txBox="1"/>
          <p:nvPr/>
        </p:nvSpPr>
        <p:spPr>
          <a:xfrm>
            <a:off x="4402318" y="2714920"/>
            <a:ext cx="7789682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Changing just the awk call we get</a:t>
            </a:r>
          </a:p>
          <a:p>
            <a:endParaRPr lang="en-US" sz="24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awk '{print $1, $2, $4/10}' </a:t>
            </a:r>
            <a:r>
              <a:rPr lang="en-US" sz="24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 -W1,black -</a:t>
            </a:r>
            <a:r>
              <a:rPr lang="en-US" sz="1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-Y5c -X1.5i &gt; $0.ps</a:t>
            </a:r>
            <a:endParaRPr lang="en-US" sz="1800" b="1" i="0" dirty="0">
              <a:solidFill>
                <a:srgbClr val="212121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212121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Which is a lot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9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321F4-76C8-8C4A-8768-804FFB0E218C}"/>
              </a:ext>
            </a:extLst>
          </p:cNvPr>
          <p:cNvSpPr txBox="1"/>
          <p:nvPr/>
        </p:nvSpPr>
        <p:spPr>
          <a:xfrm>
            <a:off x="1" y="163005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Last time we made this map with this</a:t>
            </a:r>
          </a:p>
          <a:p>
            <a:pPr algn="ctr"/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-Sc0.25c -W1,black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&gt; $0.p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command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F7588-1838-BF35-3A8D-E02C7D45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68712" y="1218106"/>
            <a:ext cx="52128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2220D8-1ED7-BA36-1C22-202959CF8E66}"/>
              </a:ext>
            </a:extLst>
          </p:cNvPr>
          <p:cNvSpPr/>
          <p:nvPr/>
        </p:nvSpPr>
        <p:spPr>
          <a:xfrm>
            <a:off x="3127664" y="1683327"/>
            <a:ext cx="862445" cy="549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A17D6-5B2C-D693-ADEB-C7AF165994D0}"/>
              </a:ext>
            </a:extLst>
          </p:cNvPr>
          <p:cNvSpPr/>
          <p:nvPr/>
        </p:nvSpPr>
        <p:spPr>
          <a:xfrm>
            <a:off x="9915642" y="1835727"/>
            <a:ext cx="862445" cy="549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897EC-46CA-E74F-C5FE-A00853817798}"/>
              </a:ext>
            </a:extLst>
          </p:cNvPr>
          <p:cNvSpPr/>
          <p:nvPr/>
        </p:nvSpPr>
        <p:spPr>
          <a:xfrm>
            <a:off x="3280064" y="1878227"/>
            <a:ext cx="6741266" cy="93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791067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One common source of seismic data is the USGS NEIC web page</a:t>
            </a:r>
          </a:p>
          <a:p>
            <a:pPr algn="ctr"/>
            <a:r>
              <a:rPr lang="en-US" sz="3200" dirty="0">
                <a:solidFill>
                  <a:srgbClr val="212121"/>
                </a:solidFill>
                <a:latin typeface="Papyrus" panose="020B0602040200020303" pitchFamily="34" charset="77"/>
              </a:rPr>
              <a:t>(this is another goal of this course, how/where to find data)</a:t>
            </a:r>
            <a:endParaRPr lang="en-US" sz="3200" b="0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endParaRPr lang="en-US" sz="3200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0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Search for "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neic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pde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"</a:t>
            </a:r>
          </a:p>
          <a:p>
            <a:pPr algn="ctr"/>
            <a:endParaRPr lang="en-US" sz="3200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dirty="0">
                <a:solidFill>
                  <a:srgbClr val="212121"/>
                </a:solidFill>
                <a:latin typeface="Papyrus" panose="020B0602040200020303" pitchFamily="34" charset="77"/>
              </a:rPr>
              <a:t>will bring you to </a:t>
            </a:r>
          </a:p>
          <a:p>
            <a:pPr algn="ctr"/>
            <a:endParaRPr lang="en-US" sz="3200" b="0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https://earthquake.usgs.gov/earthquakes/search/</a:t>
            </a:r>
            <a:endParaRPr lang="en-US" sz="3200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sz="3200" b="0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dirty="0">
                <a:solidFill>
                  <a:srgbClr val="212121"/>
                </a:solidFill>
                <a:latin typeface="Papyrus" panose="020B0602040200020303" pitchFamily="34" charset="77"/>
              </a:rPr>
              <a:t>and it can return data in a number of formats, the most useful now being </a:t>
            </a:r>
            <a:r>
              <a:rPr lang="en-US" sz="3200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csv</a:t>
            </a:r>
            <a:r>
              <a:rPr lang="en-US" sz="3200" dirty="0">
                <a:solidFill>
                  <a:srgbClr val="212121"/>
                </a:solidFill>
                <a:latin typeface="Papyrus" panose="020B0602040200020303" pitchFamily="34" charset="77"/>
              </a:rPr>
              <a:t> and </a:t>
            </a:r>
            <a:r>
              <a:rPr lang="en-US" sz="3200" dirty="0" err="1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kml</a:t>
            </a:r>
            <a:r>
              <a:rPr lang="en-US" sz="3200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/z</a:t>
            </a:r>
            <a:r>
              <a:rPr lang="en-US" sz="3200" dirty="0">
                <a:solidFill>
                  <a:srgbClr val="212121"/>
                </a:solidFill>
                <a:latin typeface="Papyrus" panose="020B0602040200020303" pitchFamily="34" charset="77"/>
              </a:rPr>
              <a:t>. </a:t>
            </a:r>
            <a:endParaRPr lang="en-US" sz="3200" b="0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053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140615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The csv file that it returns looks like this!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10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time,latitude,longitude,depth,mag,magType,nst,gap,dmin,rms,net,id,updated,place,type,horizontalError,depthError,magError,magNst,status,locationSource,magSource</a:t>
            </a:r>
          </a:p>
          <a:p>
            <a:endParaRPr lang="en-US" sz="10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10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2023-10-24T10:10:07.647Z,</a:t>
            </a:r>
            <a:r>
              <a:rPr lang="en-US" sz="10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5.798,-82.4066,</a:t>
            </a:r>
            <a:r>
              <a:rPr lang="en-US" sz="10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10</a:t>
            </a:r>
            <a:r>
              <a:rPr lang="en-US" sz="10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,5</a:t>
            </a:r>
            <a:r>
              <a:rPr lang="en-US" sz="10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,mww,92,146,2.99,0.69,us,us7000l5yb,2023-10-24T10:29:54.040Z,"243 km SSW of Río Grande, Panama",earthquake,9.42,1.93,0.098,10,reviewed,us,us</a:t>
            </a:r>
          </a:p>
          <a:p>
            <a:r>
              <a:rPr lang="en-US" sz="1000" b="1" dirty="0">
                <a:solidFill>
                  <a:srgbClr val="212121"/>
                </a:solidFill>
                <a:latin typeface="Papyrus" panose="020B0602040200020303" pitchFamily="34" charset="77"/>
              </a:rPr>
              <a:t>                          1                                   2.          3           4 5</a:t>
            </a:r>
            <a:endParaRPr lang="en-US" sz="10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1000" b="1" dirty="0">
                <a:solidFill>
                  <a:srgbClr val="212121"/>
                </a:solidFill>
                <a:latin typeface="Papyrus" panose="020B0602040200020303" pitchFamily="34" charset="77"/>
              </a:rPr>
              <a:t>…</a:t>
            </a:r>
            <a:endParaRPr lang="en-US" sz="10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endParaRPr lang="en-US" sz="1000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and we can use AWK to fix it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awk 'BEGIN {FS=","} {print $3, $2, $5/10}'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neic_pde_ex.csv</a:t>
            </a:r>
            <a:endParaRPr lang="en-US" sz="2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which produces the following output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longitude latitude mag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-82.4066 5.798 0.5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 tells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 to use the comma (instead of the space) as the field separator and the rest is the same.</a:t>
            </a:r>
          </a:p>
        </p:txBody>
      </p:sp>
    </p:spTree>
    <p:extLst>
      <p:ext uri="{BB962C8B-B14F-4D97-AF65-F5344CB8AC3E}">
        <p14:creationId xmlns:p14="http://schemas.microsoft.com/office/powerpoint/2010/main" val="125182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2C4CB-1A4F-6502-19D4-C9C2A77A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48895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E40C9-18F3-15E3-522B-49BD16A2B024}"/>
              </a:ext>
            </a:extLst>
          </p:cNvPr>
          <p:cNvSpPr txBox="1"/>
          <p:nvPr/>
        </p:nvSpPr>
        <p:spPr>
          <a:xfrm>
            <a:off x="0" y="141402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GMT also handles color, so let's color the events by their depth and size them by magnitude.</a:t>
            </a:r>
          </a:p>
          <a:p>
            <a:pPr algn="ctr"/>
            <a:r>
              <a:rPr lang="en-US" sz="3200" b="1" dirty="0" err="1">
                <a:latin typeface="Papyrus" panose="020B0602040200020303" pitchFamily="34" charset="77"/>
              </a:rPr>
              <a:t>Specifing</a:t>
            </a:r>
            <a:r>
              <a:rPr lang="en-US" sz="3200" b="1" dirty="0">
                <a:latin typeface="Papyrus" panose="020B0602040200020303" pitchFamily="34" charset="77"/>
              </a:rPr>
              <a:t> color modifies the input file </a:t>
            </a:r>
            <a:r>
              <a:rPr lang="en-US" sz="3200" b="1" dirty="0" err="1">
                <a:latin typeface="Papyrus" panose="020B0602040200020303" pitchFamily="34" charset="77"/>
              </a:rPr>
              <a:t>strucutre</a:t>
            </a:r>
            <a:r>
              <a:rPr lang="en-US" sz="3200" b="1" dirty="0">
                <a:latin typeface="Papyrus" panose="020B0602040200020303" pitchFamily="34" charset="77"/>
              </a:rPr>
              <a:t> (bad program design).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1E0EE-1A04-F87B-7F8A-A87C7FF0354D}"/>
              </a:ext>
            </a:extLst>
          </p:cNvPr>
          <p:cNvSpPr txBox="1"/>
          <p:nvPr/>
        </p:nvSpPr>
        <p:spPr>
          <a:xfrm>
            <a:off x="5024487" y="2243574"/>
            <a:ext cx="66647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-S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set, symbol fill color will be determined by the </a:t>
            </a:r>
            <a:r>
              <a:rPr lang="en-US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 in the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third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column. 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Additional fields are shifted over by one column (optional </a:t>
            </a:r>
            <a:r>
              <a:rPr lang="en-US" sz="2800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would be 4th rather than 3rd field, etc.).</a:t>
            </a:r>
            <a:endParaRPr lang="en-US" sz="2800" b="1" u="sng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b="1" u="sng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u="sng" dirty="0">
                <a:latin typeface="Papyrus" panose="020B0602040200020303" pitchFamily="34" charset="77"/>
                <a:cs typeface="Courier New" panose="02070309020205020404" pitchFamily="49" charset="0"/>
              </a:rPr>
              <a:t>These kinds of inconveniences can be easily handled using 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3200" b="1" u="sng" dirty="0">
                <a:latin typeface="Papyrus" panose="020B0602040200020303" pitchFamily="34" charset="77"/>
                <a:cs typeface="Courier New" panose="02070309020205020404" pitchFamily="49" charset="0"/>
              </a:rPr>
              <a:t>.</a:t>
            </a:r>
            <a:r>
              <a:rPr 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19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82D4B-AF57-343B-06B6-B4A2C6365BF8}"/>
              </a:ext>
            </a:extLst>
          </p:cNvPr>
          <p:cNvSpPr txBox="1"/>
          <p:nvPr/>
        </p:nvSpPr>
        <p:spPr>
          <a:xfrm>
            <a:off x="-9425" y="160255"/>
            <a:ext cx="12201426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To add color, we have to give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a color map/table, which is done with the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makecpt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module of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GMT,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in which we scale color table to the data (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 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sets this up going through the color table in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steps from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to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(km) in depth.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I'm also selecting the "jet" color table (GMT has "great" documentation on the commands, but is oftentimes weaker on the meta and non command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docummentation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)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For the moment I'm selecting these values. With a bit more programming the limits can be made automatically.</a:t>
            </a:r>
          </a:p>
          <a:p>
            <a:pPr algn="ctr"/>
            <a:endParaRPr lang="en-US" b="1" dirty="0">
              <a:solidFill>
                <a:srgbClr val="000000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/bin/env bash</a:t>
            </a:r>
          </a:p>
          <a:p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rm $0.ps</a:t>
            </a:r>
          </a:p>
          <a:p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makecpt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Cjet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-T0/80/10 &gt;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my.cpt</a:t>
            </a:r>
            <a:endParaRPr lang="en-US" sz="32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6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82D4B-AF57-343B-06B6-B4A2C6365BF8}"/>
              </a:ext>
            </a:extLst>
          </p:cNvPr>
          <p:cNvSpPr txBox="1"/>
          <p:nvPr/>
        </p:nvSpPr>
        <p:spPr>
          <a:xfrm>
            <a:off x="-18854" y="37704"/>
            <a:ext cx="12267415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Now to make the map I have to tell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to color the data and the color table to use, both done with the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–C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flag/option.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We're also introducing a new way to provide input - showing how to use "</a:t>
            </a:r>
            <a:r>
              <a:rPr lang="en-US" sz="3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standard-input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" from 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inside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a shell script </a:t>
            </a:r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(this simulates that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 you are entering data from the terminal).</a:t>
            </a:r>
          </a:p>
          <a:p>
            <a:pPr algn="ctr"/>
            <a:endParaRPr lang="en-US" b="1" dirty="0">
              <a:solidFill>
                <a:srgbClr val="000000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END </a:t>
            </a:r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says that everything following this line, until it sees the character string "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" is going to standard-input.</a:t>
            </a:r>
          </a:p>
          <a:p>
            <a:pPr algn="ctr"/>
            <a:endParaRPr lang="en-US" b="1" dirty="0">
              <a:solidFill>
                <a:srgbClr val="000000"/>
              </a:solidFill>
              <a:effectLst/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Note the string to end the input can be anything you want, except something in the input.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 -W1,black 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Cmy.cpt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-Y5c -X1.5i 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&lt;&lt; END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$0.ps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`awk '{print $1, $2, $3, $4/10}'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73412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82D4B-AF57-343B-06B6-B4A2C6365BF8}"/>
              </a:ext>
            </a:extLst>
          </p:cNvPr>
          <p:cNvSpPr txBox="1"/>
          <p:nvPr/>
        </p:nvSpPr>
        <p:spPr>
          <a:xfrm>
            <a:off x="-18854" y="150827"/>
            <a:ext cx="1226741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And to generate the input we are using the UNIX feature of 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command substitution</a:t>
            </a:r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.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This replaces the output of the command as if it were text in the file.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 -W1,black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Cmy.cpt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-P -Y5c -X1.5i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END&gt; 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$0.ps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`awk '{print $1, $2, $3, $4/10}'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US" sz="1200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It is as if I entered the output of the awk command</a:t>
            </a: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awk '{print $1, $2, $3, $4/10}'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endParaRPr lang="en-US" sz="2800" b="1" dirty="0">
              <a:solidFill>
                <a:schemeClr val="bg1">
                  <a:lumMod val="5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-24.7934 -58.8957 21.73 0.48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-26.5665 -59.7692 80.92 0.52 …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82D4B-AF57-343B-06B6-B4A2C6365BF8}"/>
              </a:ext>
            </a:extLst>
          </p:cNvPr>
          <p:cNvSpPr txBox="1"/>
          <p:nvPr/>
        </p:nvSpPr>
        <p:spPr>
          <a:xfrm>
            <a:off x="0" y="1036947"/>
            <a:ext cx="1226741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Papyrus" panose="020B0602040200020303" pitchFamily="34" charset="77"/>
                <a:cs typeface="Courier New" panose="02070309020205020404" pitchFamily="49" charset="0"/>
              </a:rPr>
              <a:t>This is useful if I have multiple datasets from different sources in different formats as you can repeat it.</a:t>
            </a:r>
            <a:endParaRPr lang="en-US" sz="3200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 -W1,black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Cmy.cpt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-P -Y5c -X1.5i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END&gt; </a:t>
            </a:r>
            <a:r>
              <a:rPr lang="en-US" sz="1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$0.ps</a:t>
            </a: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`awk '{print $1, $2, $3, $4/10}'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`process another data set and feed it to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endParaRPr lang="en-US" sz="28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US" sz="1200" b="1" dirty="0">
              <a:solidFill>
                <a:srgbClr val="000000"/>
              </a:solidFill>
              <a:latin typeface="Papyrus" panose="020B06020402000203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8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6259398" y="140609"/>
            <a:ext cx="589489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GMT can make very pretty, complex maps.</a:t>
            </a:r>
          </a:p>
          <a:p>
            <a:pPr algn="ctr"/>
            <a:endParaRPr lang="en-US" sz="3200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This shows the August, 2021, South Sandwich trench earthquake sequence colored by depth, showing focal mechanisms for events large enough fo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r automatic determination of the moment tensor, the Wadati-Benioff zone depth contours, and the local plate boundaries.</a:t>
            </a:r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78E2D-51BE-B984-1420-AAB463F5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6" y="320773"/>
            <a:ext cx="62103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8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ABA52-C269-745D-DFDA-5F4A61BEEBEE}"/>
              </a:ext>
            </a:extLst>
          </p:cNvPr>
          <p:cNvSpPr txBox="1"/>
          <p:nvPr/>
        </p:nvSpPr>
        <p:spPr>
          <a:xfrm>
            <a:off x="0" y="791067"/>
            <a:ext cx="1219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We have been working in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"classic" (it has been around sinc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e the mid 1980's, it came out while I was a grad student).</a:t>
            </a:r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There is a new version, known as 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"modern" that has much more support for data sets,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 etc. that came out in the last 5 years.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Here's a basic map in the new interface (it is still command line and shell scripts).</a:t>
            </a:r>
          </a:p>
        </p:txBody>
      </p:sp>
    </p:spTree>
    <p:extLst>
      <p:ext uri="{BB962C8B-B14F-4D97-AF65-F5344CB8AC3E}">
        <p14:creationId xmlns:p14="http://schemas.microsoft.com/office/powerpoint/2010/main" val="9272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3F37B6-CB7E-E1DC-6EAB-E3B4231F76F8}"/>
              </a:ext>
            </a:extLst>
          </p:cNvPr>
          <p:cNvSpPr txBox="1"/>
          <p:nvPr/>
        </p:nvSpPr>
        <p:spPr>
          <a:xfrm>
            <a:off x="0" y="538196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We made the map with 1 line, </a:t>
            </a:r>
            <a:r>
              <a:rPr lang="en-US" sz="3200" b="1" dirty="0" err="1">
                <a:latin typeface="Papyrus" panose="020B0602040200020303" pitchFamily="34" charset="77"/>
              </a:rPr>
              <a:t>albiet</a:t>
            </a:r>
            <a:r>
              <a:rPr lang="en-US" sz="3200" b="1" dirty="0">
                <a:latin typeface="Papyrus" panose="020B0602040200020303" pitchFamily="34" charset="77"/>
              </a:rPr>
              <a:t> a pretty complicated one.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What if we wanted to plot other things – plate boundaries, faults, focal mechanisms, etc.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How do we do that?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Lets set it up so we make a </a:t>
            </a:r>
            <a:r>
              <a:rPr lang="en-US" sz="3200" b="1" dirty="0" err="1">
                <a:latin typeface="Papyrus" panose="020B0602040200020303" pitchFamily="34" charset="77"/>
              </a:rPr>
              <a:t>basemap</a:t>
            </a:r>
            <a:r>
              <a:rPr lang="en-US" sz="3200" b="1" dirty="0">
                <a:latin typeface="Papyrus" panose="020B0602040200020303" pitchFamily="34" charset="77"/>
              </a:rPr>
              <a:t> and then add the map features.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So now we'll have to make 2 calls, the first for the </a:t>
            </a:r>
            <a:r>
              <a:rPr lang="en-US" sz="3200" b="1" dirty="0" err="1">
                <a:latin typeface="Papyrus" panose="020B0602040200020303" pitchFamily="34" charset="77"/>
              </a:rPr>
              <a:t>basemap</a:t>
            </a:r>
            <a:r>
              <a:rPr lang="en-US" sz="3200" b="1" dirty="0">
                <a:latin typeface="Papyrus" panose="020B0602040200020303" pitchFamily="34" charset="77"/>
              </a:rPr>
              <a:t> and the second to plot the earthquakes.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479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3F37B6-CB7E-E1DC-6EAB-E3B4231F76F8}"/>
              </a:ext>
            </a:extLst>
          </p:cNvPr>
          <p:cNvSpPr txBox="1"/>
          <p:nvPr/>
        </p:nvSpPr>
        <p:spPr>
          <a:xfrm>
            <a:off x="0" y="19591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We made the map with 1 line, albeit a pretty complicated one.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Now we want to make a map that is not a one liner.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450B0-07B9-585D-C9EF-EB9A6DAC7C5F}"/>
              </a:ext>
            </a:extLst>
          </p:cNvPr>
          <p:cNvSpPr/>
          <p:nvPr/>
        </p:nvSpPr>
        <p:spPr>
          <a:xfrm>
            <a:off x="286059" y="1984493"/>
            <a:ext cx="2508422" cy="8526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6D752-1CE1-74BF-05AD-3509183510FB}"/>
              </a:ext>
            </a:extLst>
          </p:cNvPr>
          <p:cNvSpPr/>
          <p:nvPr/>
        </p:nvSpPr>
        <p:spPr>
          <a:xfrm>
            <a:off x="302534" y="2927724"/>
            <a:ext cx="2508422" cy="13304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70CAD-6BA5-D4CF-3C44-955C0CFB616E}"/>
              </a:ext>
            </a:extLst>
          </p:cNvPr>
          <p:cNvSpPr/>
          <p:nvPr/>
        </p:nvSpPr>
        <p:spPr>
          <a:xfrm>
            <a:off x="306654" y="5736836"/>
            <a:ext cx="2508422" cy="8526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A15D03-1EF0-6DF6-8BA0-132F617E4B24}"/>
              </a:ext>
            </a:extLst>
          </p:cNvPr>
          <p:cNvSpPr/>
          <p:nvPr/>
        </p:nvSpPr>
        <p:spPr>
          <a:xfrm>
            <a:off x="319010" y="4340506"/>
            <a:ext cx="2508422" cy="13304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4D30B-3541-3C05-15B6-FE0EBAE9BC98}"/>
              </a:ext>
            </a:extLst>
          </p:cNvPr>
          <p:cNvSpPr txBox="1"/>
          <p:nvPr/>
        </p:nvSpPr>
        <p:spPr>
          <a:xfrm>
            <a:off x="273702" y="1966642"/>
            <a:ext cx="2520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pyrus" panose="020B0602040200020303" pitchFamily="34" charset="77"/>
              </a:rPr>
              <a:t>Header - initialize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239B2-2497-F2AE-1BAA-5574AAA5B3D5}"/>
              </a:ext>
            </a:extLst>
          </p:cNvPr>
          <p:cNvSpPr txBox="1"/>
          <p:nvPr/>
        </p:nvSpPr>
        <p:spPr>
          <a:xfrm>
            <a:off x="323128" y="3082874"/>
            <a:ext cx="2483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pyrus" panose="020B0602040200020303" pitchFamily="34" charset="77"/>
              </a:rPr>
              <a:t>Plot stuff first part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0860-B7ED-D284-4DD5-D6869D2C3B59}"/>
              </a:ext>
            </a:extLst>
          </p:cNvPr>
          <p:cNvSpPr txBox="1"/>
          <p:nvPr/>
        </p:nvSpPr>
        <p:spPr>
          <a:xfrm>
            <a:off x="323129" y="4557447"/>
            <a:ext cx="24960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pyrus" panose="020B0602040200020303" pitchFamily="34" charset="77"/>
              </a:rPr>
              <a:t>Plot stuff second part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52420-64D7-2DCC-2E73-850B274BCDF7}"/>
              </a:ext>
            </a:extLst>
          </p:cNvPr>
          <p:cNvSpPr txBox="1"/>
          <p:nvPr/>
        </p:nvSpPr>
        <p:spPr>
          <a:xfrm>
            <a:off x="400049" y="5708062"/>
            <a:ext cx="2320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pyrus" panose="020B0602040200020303" pitchFamily="34" charset="77"/>
              </a:rPr>
              <a:t>Footer - finish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118E4-AB51-8054-C493-80FCA17A3C39}"/>
              </a:ext>
            </a:extLst>
          </p:cNvPr>
          <p:cNvSpPr txBox="1"/>
          <p:nvPr/>
        </p:nvSpPr>
        <p:spPr>
          <a:xfrm>
            <a:off x="2994660" y="1965960"/>
            <a:ext cx="9197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figure shows the postscript file structure.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It has an initialization section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Followed by plotting commands 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Followed by a closing section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and we now have the pleasure of controlling the </a:t>
            </a:r>
            <a:r>
              <a:rPr lang="en-US" sz="3200" b="1" dirty="0" err="1">
                <a:latin typeface="Papyrus" panose="020B0602040200020303" pitchFamily="34" charset="77"/>
              </a:rPr>
              <a:t>initiallization</a:t>
            </a:r>
            <a:r>
              <a:rPr lang="en-US" sz="3200" b="1" dirty="0">
                <a:latin typeface="Papyrus" panose="020B0602040200020303" pitchFamily="34" charset="77"/>
              </a:rPr>
              <a:t> and closing.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18EC96-8E13-59FC-B737-96C5A42744D8}"/>
              </a:ext>
            </a:extLst>
          </p:cNvPr>
          <p:cNvCxnSpPr>
            <a:cxnSpLocks/>
          </p:cNvCxnSpPr>
          <p:nvPr/>
        </p:nvCxnSpPr>
        <p:spPr>
          <a:xfrm flipH="1" flipV="1">
            <a:off x="2914650" y="2663190"/>
            <a:ext cx="18859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21E607-0698-0EEF-4143-29D335C6CA98}"/>
              </a:ext>
            </a:extLst>
          </p:cNvPr>
          <p:cNvCxnSpPr>
            <a:cxnSpLocks/>
          </p:cNvCxnSpPr>
          <p:nvPr/>
        </p:nvCxnSpPr>
        <p:spPr>
          <a:xfrm flipH="1" flipV="1">
            <a:off x="2846070" y="3348990"/>
            <a:ext cx="1786890" cy="358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FDCCAB-C1C0-CB57-133C-DFCFA7D02501}"/>
              </a:ext>
            </a:extLst>
          </p:cNvPr>
          <p:cNvCxnSpPr>
            <a:cxnSpLocks/>
          </p:cNvCxnSpPr>
          <p:nvPr/>
        </p:nvCxnSpPr>
        <p:spPr>
          <a:xfrm flipH="1">
            <a:off x="2880360" y="3703320"/>
            <a:ext cx="1771650" cy="1223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9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146872"/>
            <a:ext cx="12192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As our first multiline GMT program let's make a </a:t>
            </a:r>
            <a:r>
              <a:rPr lang="en-US" sz="3200" b="1" dirty="0" err="1">
                <a:latin typeface="Papyrus" panose="020B0602040200020303" pitchFamily="34" charset="77"/>
              </a:rPr>
              <a:t>basemap</a:t>
            </a:r>
            <a:r>
              <a:rPr lang="en-US" sz="3200" b="1" dirty="0">
                <a:latin typeface="Papyrus" panose="020B0602040200020303" pitchFamily="34" charset="77"/>
              </a:rPr>
              <a:t> first and then plot the earthquakes.</a:t>
            </a:r>
            <a:endParaRPr lang="en-US" b="1" dirty="0">
              <a:latin typeface="Papyrus" panose="020B0602040200020303" pitchFamily="34" charset="77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rm $0.ps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psbasemap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-R-35/-21/-62/-54.5 -JM15c -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BWSen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</a:t>
            </a:r>
            <a:r>
              <a:rPr lang="en-US" sz="2000" b="1" dirty="0">
                <a:solidFill>
                  <a:srgbClr val="FFC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-Y5c -X1.5i </a:t>
            </a:r>
            <a:r>
              <a:rPr lang="en-US" sz="2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-K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 $0.ps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gmt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psxy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-R -J 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ssand_eqs.dat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-Sc0.25c -W1,black -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Gred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&gt;&gt; $0.ps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stuff in red is new and required.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–K</a:t>
            </a:r>
            <a:r>
              <a:rPr lang="en-US" sz="3200" b="1" dirty="0">
                <a:latin typeface="Papyrus" panose="020B0602040200020303" pitchFamily="34" charset="77"/>
              </a:rPr>
              <a:t> tells GMT to not do the finalization as more stuff follows.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–O</a:t>
            </a:r>
            <a:r>
              <a:rPr lang="en-US" sz="3200" b="1" dirty="0">
                <a:latin typeface="Papyrus" panose="020B0602040200020303" pitchFamily="34" charset="77"/>
              </a:rPr>
              <a:t> tells GMT to not do the initialization as I'm adding stuff.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3200" b="1" dirty="0">
                <a:latin typeface="Papyrus" panose="020B0602040200020303" pitchFamily="34" charset="77"/>
              </a:rPr>
              <a:t> is standard UNIX to add the output to the file named.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 stuff in orange is new and just moves the position of the map up 5 cm and to the right 1.5 inches.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324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146872"/>
            <a:ext cx="121920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Some more UNIX stuff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It is a pain to have to keep typing in the command as we modify our shell script, so UNIX offers a number of ways to help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To rerun the last command – type 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!!</a:t>
            </a:r>
            <a:r>
              <a:rPr lang="en-US" sz="3200" b="1" dirty="0">
                <a:latin typeface="Papyrus" panose="020B0602040200020303" pitchFamily="34" charset="77"/>
              </a:rPr>
              <a:t>"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To rerun the last command that starts with a 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3200" b="1" dirty="0">
                <a:latin typeface="Papyrus" panose="020B0602040200020303" pitchFamily="34" charset="77"/>
              </a:rPr>
              <a:t>" type 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!g&lt;CR&gt;</a:t>
            </a:r>
            <a:r>
              <a:rPr lang="en-US" sz="3200" b="1" dirty="0">
                <a:latin typeface="Papyrus" panose="020B0602040200020303" pitchFamily="34" charset="77"/>
              </a:rPr>
              <a:t> "</a:t>
            </a:r>
            <a:endParaRPr lang="en-US" b="1" dirty="0">
              <a:latin typeface="Papyrus" panose="020B0602040200020303" pitchFamily="34" charset="77"/>
            </a:endParaRP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If you have used more than one command that starts with a g then enter 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3200" b="1" dirty="0">
                <a:latin typeface="Papyrus" panose="020B0602040200020303" pitchFamily="34" charset="77"/>
              </a:rPr>
              <a:t>gm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  <a:r>
              <a:rPr lang="en-US" sz="3200" b="1" dirty="0">
                <a:latin typeface="Papyrus" panose="020B0602040200020303" pitchFamily="34" charset="77"/>
              </a:rPr>
              <a:t> " or 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3200" b="1" dirty="0" err="1">
                <a:latin typeface="Papyrus" panose="020B0602040200020303" pitchFamily="34" charset="77"/>
              </a:rPr>
              <a:t>gmt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  <a:r>
              <a:rPr lang="en-US" sz="3200" b="1" dirty="0">
                <a:latin typeface="Papyrus" panose="020B0602040200020303" pitchFamily="34" charset="77"/>
              </a:rPr>
              <a:t> ", etc. till it is unique.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This has worked since the birth of UNIX.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 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We  can now also rerun commands using the arrow keys to move through the history of commands to find the one we want and then “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3200" b="1" dirty="0">
                <a:latin typeface="Papyrus" panose="020B0602040200020303" pitchFamily="34" charset="77"/>
              </a:rPr>
              <a:t>”, or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</a:p>
        </p:txBody>
      </p:sp>
    </p:spTree>
    <p:extLst>
      <p:ext uri="{BB962C8B-B14F-4D97-AF65-F5344CB8AC3E}">
        <p14:creationId xmlns:p14="http://schemas.microsoft.com/office/powerpoint/2010/main" val="5936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297704"/>
            <a:ext cx="1219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Some more UNIX stuff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You can also reference the command history numerically</a:t>
            </a:r>
          </a:p>
          <a:p>
            <a:pPr algn="ctr"/>
            <a:endParaRPr lang="en-US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!-3&lt;CR&gt;</a:t>
            </a:r>
          </a:p>
          <a:p>
            <a:pPr algn="ctr"/>
            <a:endParaRPr lang="en-US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Executes the third command back in the history.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We  can now also rerun commands using the arrow keys to move through the history of commands to find the one we want and then “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3200" b="1" dirty="0">
                <a:latin typeface="Papyrus" panose="020B0602040200020303" pitchFamily="34" charset="77"/>
              </a:rPr>
              <a:t>”, or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&lt;CR&gt;</a:t>
            </a:r>
            <a:endParaRPr lang="en-US" sz="3200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endParaRPr lang="en-US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1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637067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Some more UNIX stuff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We have already introduced shell scripts – files with a “program”, as opposed to data, in them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Simplest version of a shell script would be a file with just one line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But they usually have more.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500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94BFD-C046-E14F-B0E4-03E75D6FE5C9}"/>
              </a:ext>
            </a:extLst>
          </p:cNvPr>
          <p:cNvSpPr txBox="1"/>
          <p:nvPr/>
        </p:nvSpPr>
        <p:spPr>
          <a:xfrm>
            <a:off x="0" y="65464"/>
            <a:ext cx="1219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ourier" pitchFamily="2" charset="0"/>
              </a:rPr>
              <a:t>gmt6 </a:t>
            </a:r>
            <a:r>
              <a:rPr lang="en-US" sz="3000" b="1" dirty="0" err="1">
                <a:latin typeface="Courier" pitchFamily="2" charset="0"/>
              </a:rPr>
              <a:t>psxy</a:t>
            </a:r>
            <a:r>
              <a:rPr lang="en-US" sz="3000" b="1" dirty="0">
                <a:latin typeface="Courier" pitchFamily="2" charset="0"/>
              </a:rPr>
              <a:t> -R-35/-21/-62/-54.5 -JM15c -</a:t>
            </a:r>
            <a:r>
              <a:rPr lang="en-US" sz="3000" b="1" dirty="0" err="1">
                <a:latin typeface="Courier" pitchFamily="2" charset="0"/>
              </a:rPr>
              <a:t>BWSen</a:t>
            </a:r>
            <a:r>
              <a:rPr lang="en-US" sz="3000" b="1" dirty="0">
                <a:latin typeface="Courier" pitchFamily="2" charset="0"/>
              </a:rPr>
              <a:t> -</a:t>
            </a:r>
            <a:r>
              <a:rPr lang="en-US" sz="3000" b="1" dirty="0" err="1">
                <a:latin typeface="Courier" pitchFamily="2" charset="0"/>
              </a:rPr>
              <a:t>Baf</a:t>
            </a:r>
            <a:r>
              <a:rPr lang="en-US" sz="3000" b="1" dirty="0">
                <a:latin typeface="Courier" pitchFamily="2" charset="0"/>
              </a:rPr>
              <a:t> </a:t>
            </a:r>
            <a:r>
              <a:rPr lang="en-US" sz="3000" b="1" dirty="0" err="1">
                <a:latin typeface="Courier" pitchFamily="2" charset="0"/>
              </a:rPr>
              <a:t>ssand</a:t>
            </a:r>
            <a:r>
              <a:rPr lang="en-US" sz="3000" b="1" dirty="0">
                <a:latin typeface="Courier" pitchFamily="2" charset="0"/>
              </a:rPr>
              <a:t>_ </a:t>
            </a:r>
            <a:r>
              <a:rPr lang="en-US" sz="3000" b="1" dirty="0" err="1">
                <a:latin typeface="Courier" pitchFamily="2" charset="0"/>
              </a:rPr>
              <a:t>eqs.dat</a:t>
            </a:r>
            <a:r>
              <a:rPr lang="en-US" sz="3000" b="1" dirty="0">
                <a:latin typeface="Courier" pitchFamily="2" charset="0"/>
              </a:rPr>
              <a:t> -Sc0.25c -W1,black -</a:t>
            </a:r>
            <a:r>
              <a:rPr lang="en-US" sz="3000" b="1" dirty="0" err="1">
                <a:latin typeface="Courier" pitchFamily="2" charset="0"/>
              </a:rPr>
              <a:t>Gred</a:t>
            </a:r>
            <a:r>
              <a:rPr lang="en-US" sz="3000" b="1" dirty="0">
                <a:latin typeface="Courier" pitchFamily="2" charset="0"/>
              </a:rPr>
              <a:t> &gt; ex1.sh.ps</a:t>
            </a:r>
          </a:p>
          <a:p>
            <a:endParaRPr lang="en-US" b="1" dirty="0">
              <a:latin typeface="Papyrus" panose="020B0602040200020303" pitchFamily="34" charset="77"/>
            </a:endParaRPr>
          </a:p>
          <a:p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To make this into a shell script –put the line above as the only line in the shell script file. 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You will then have to make the file </a:t>
            </a:r>
            <a:r>
              <a:rPr lang="en-US" sz="3200" b="1" u="sng" dirty="0">
                <a:latin typeface="Papyrus" panose="020B0602040200020303" pitchFamily="34" charset="77"/>
              </a:rPr>
              <a:t>executable</a:t>
            </a:r>
            <a:r>
              <a:rPr lang="en-US" sz="3200" b="1" dirty="0">
                <a:latin typeface="Papyrus" panose="020B0602040200020303" pitchFamily="34" charset="77"/>
              </a:rPr>
              <a:t>, which is done with the “</a:t>
            </a:r>
            <a:r>
              <a:rPr lang="en-US" sz="3200" b="1" u="sng" dirty="0">
                <a:latin typeface="Papyrus" panose="020B0602040200020303" pitchFamily="34" charset="77"/>
              </a:rPr>
              <a:t>change mode</a:t>
            </a:r>
            <a:r>
              <a:rPr lang="en-US" sz="3200" b="1" dirty="0">
                <a:latin typeface="Papyrus" panose="020B0602040200020303" pitchFamily="34" charset="77"/>
              </a:rPr>
              <a:t>” command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Enter “</a:t>
            </a:r>
            <a:r>
              <a:rPr lang="en-US" sz="3200" b="1" dirty="0" err="1">
                <a:latin typeface="Courier" pitchFamily="2" charset="0"/>
              </a:rPr>
              <a:t>chmod</a:t>
            </a:r>
            <a:r>
              <a:rPr lang="en-US" sz="3200" b="1" dirty="0">
                <a:latin typeface="Courier" pitchFamily="2" charset="0"/>
              </a:rPr>
              <a:t> +x ex1.sh&lt;CR</a:t>
            </a:r>
            <a:r>
              <a:rPr lang="en-US" sz="3200" b="1" dirty="0">
                <a:latin typeface="Papyrus" panose="020B0602040200020303" pitchFamily="34" charset="77"/>
              </a:rPr>
              <a:t>&gt;”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Then execute/run it. Is most likely not in your PATH, and you need to precede it with “</a:t>
            </a:r>
            <a:r>
              <a:rPr lang="en-US" sz="3200" b="1" dirty="0"/>
              <a:t>./</a:t>
            </a:r>
            <a:r>
              <a:rPr lang="en-US" sz="3200" b="1" dirty="0">
                <a:latin typeface="Papyrus" panose="020B0602040200020303" pitchFamily="34" charset="77"/>
              </a:rPr>
              <a:t>”</a:t>
            </a:r>
          </a:p>
          <a:p>
            <a:pPr algn="ctr"/>
            <a:endParaRPr lang="en-US" b="1" dirty="0"/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Enter “</a:t>
            </a:r>
            <a:r>
              <a:rPr lang="en-US" sz="3200" b="1" dirty="0">
                <a:latin typeface="Courier" pitchFamily="2" charset="0"/>
              </a:rPr>
              <a:t>./ex1.sh</a:t>
            </a:r>
            <a:r>
              <a:rPr lang="en-US" sz="3200" b="1" dirty="0">
                <a:latin typeface="Papyrus" panose="020B0602040200020303" pitchFamily="34" charset="77"/>
              </a:rPr>
              <a:t>” to run it, and it will make a map.</a:t>
            </a:r>
          </a:p>
        </p:txBody>
      </p:sp>
    </p:spTree>
    <p:extLst>
      <p:ext uri="{BB962C8B-B14F-4D97-AF65-F5344CB8AC3E}">
        <p14:creationId xmlns:p14="http://schemas.microsoft.com/office/powerpoint/2010/main" val="338030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20791</TotalTime>
  <Words>3016</Words>
  <Application>Microsoft Macintosh PowerPoint</Application>
  <PresentationFormat>Widescreen</PresentationFormat>
  <Paragraphs>276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</vt:lpstr>
      <vt:lpstr>Courier New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174</cp:revision>
  <dcterms:created xsi:type="dcterms:W3CDTF">2023-08-31T15:40:34Z</dcterms:created>
  <dcterms:modified xsi:type="dcterms:W3CDTF">2023-10-24T20:56:16Z</dcterms:modified>
</cp:coreProperties>
</file>