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1601" r:id="rId2"/>
    <p:sldId id="1586" r:id="rId3"/>
    <p:sldId id="1597" r:id="rId4"/>
    <p:sldId id="1598" r:id="rId5"/>
    <p:sldId id="278" r:id="rId6"/>
    <p:sldId id="279" r:id="rId7"/>
    <p:sldId id="280" r:id="rId8"/>
    <p:sldId id="281" r:id="rId9"/>
    <p:sldId id="287" r:id="rId10"/>
    <p:sldId id="277" r:id="rId11"/>
    <p:sldId id="1501" r:id="rId12"/>
    <p:sldId id="1502" r:id="rId13"/>
    <p:sldId id="1500" r:id="rId14"/>
    <p:sldId id="1594" r:id="rId15"/>
    <p:sldId id="263" r:id="rId16"/>
    <p:sldId id="262" r:id="rId17"/>
    <p:sldId id="275" r:id="rId18"/>
    <p:sldId id="264" r:id="rId19"/>
    <p:sldId id="1603" r:id="rId20"/>
    <p:sldId id="282" r:id="rId21"/>
    <p:sldId id="1604" r:id="rId22"/>
    <p:sldId id="283" r:id="rId23"/>
    <p:sldId id="1476" r:id="rId24"/>
    <p:sldId id="1477" r:id="rId25"/>
    <p:sldId id="1478" r:id="rId26"/>
    <p:sldId id="1493" r:id="rId27"/>
    <p:sldId id="1495" r:id="rId28"/>
    <p:sldId id="1595" r:id="rId29"/>
    <p:sldId id="1494" r:id="rId30"/>
    <p:sldId id="1596" r:id="rId31"/>
    <p:sldId id="265" r:id="rId32"/>
    <p:sldId id="149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FF0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123" d="100"/>
          <a:sy n="123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4" d="100"/>
        <a:sy n="164" d="100"/>
      </p:scale>
      <p:origin x="0" y="0"/>
    </p:cViewPr>
  </p:sorterViewPr>
  <p:notesViewPr>
    <p:cSldViewPr snapToGrid="0">
      <p:cViewPr varScale="1">
        <p:scale>
          <a:sx n="119" d="100"/>
          <a:sy n="119" d="100"/>
        </p:scale>
        <p:origin x="3848" y="184"/>
      </p:cViewPr>
      <p:guideLst/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1D807-DE89-9A4E-9D43-76464AA27E17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76CB-EBEC-7C49-9AA6-48AC1879F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5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42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demonstrates lots of </a:t>
            </a:r>
            <a:r>
              <a:rPr lang="en-US" dirty="0" err="1"/>
              <a:t>unix</a:t>
            </a:r>
            <a:r>
              <a:rPr lang="en-US" dirty="0"/>
              <a:t> philosophy stuff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4B5A6-6031-054E-8BA2-E8BB813AA2F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38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shows the problem with switches – we are not following the paradigm of simple programs that do one thing well with no bells and whistles!! The "-" are the main </a:t>
            </a:r>
            <a:r>
              <a:rPr lang="en-US" dirty="0" err="1"/>
              <a:t>swithces</a:t>
            </a:r>
            <a:r>
              <a:rPr lang="en-US" dirty="0"/>
              <a:t>, the "+" are additional features.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13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Previously had to play with scale, or do number crunching, to get map to fit on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15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11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09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www.zdnet.com</a:t>
            </a:r>
            <a:r>
              <a:rPr lang="en-US" dirty="0"/>
              <a:t>/article/what-are-man-pages-and-why-are-they-important-to-your-linux-education/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64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Tell </a:t>
            </a:r>
            <a:r>
              <a:rPr lang="en-US" dirty="0" err="1"/>
              <a:t>Eniko</a:t>
            </a:r>
            <a:r>
              <a:rPr lang="en-US" dirty="0"/>
              <a:t> Farkas story – write program to play hearts – was starting to write it and did not know how to play hearts!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4B5A6-6031-054E-8BA2-E8BB813AA2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00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Unfortunate name for doing web searches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4B5A6-6031-054E-8BA2-E8BB813AA2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22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Unfortunate name for doing web searches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4B5A6-6031-054E-8BA2-E8BB813AA2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12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Unfortunate name for doing web searches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4B5A6-6031-054E-8BA2-E8BB813AA2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84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Unfortunate name for doing web searches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4B5A6-6031-054E-8BA2-E8BB813AA2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01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Unfortunate name for doing web searches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4B5A6-6031-054E-8BA2-E8BB813AA2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39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lets find out how to plot symbols using </a:t>
            </a:r>
            <a:r>
              <a:rPr lang="en-US" dirty="0" err="1"/>
              <a:t>gmt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4B5A6-6031-054E-8BA2-E8BB813AA2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40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2D89-16FC-50D2-8C26-37A4F47B0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1F491F-23CE-3D5B-66A9-7AC9EFFAD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85726-5118-02E6-B570-A12BAE06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5A4A8-A170-9D1C-432D-DDBA0FAC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8FB5F-8061-798E-A8FD-9BADA914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6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F23F-9A90-FC48-84D8-480FA470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BABD-A28F-58C2-28E5-21DF4EE95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514C5-0B63-B8D1-B3AB-29EF449A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4FBFD-EDCE-3DB8-CC73-BE442595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9AD01-AA2B-100E-BA65-807FC9F3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4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1CD3D-E912-D31A-4A59-6FEF6C18D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BD2C8-41D4-1529-0F94-B5AFB8845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A4FC-A288-8A25-6BF2-30773785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DA0BC-865C-C532-2DF4-A08197D4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F208B-7C73-0486-A6B8-6CFE1E64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1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28C3-0BF1-25DE-DC49-A9568247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84780-6273-163D-EE9E-7AC71E55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270E-0169-6A54-BF38-EE937539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56BC4-32FC-CA8D-B43D-5917C472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A8426-F7B0-58F5-33B9-C77DF251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5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8666-BF8C-3131-3D83-7C134C6EA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D85A3-1C85-D2A6-A75D-E5CD6E815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DA5DE-342F-E88C-215E-FDB99C96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D80FE-6550-20E7-1BAD-EBE9C807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6EA74-F282-EE5B-E1DC-7955189A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64FD-FE4C-22EE-9901-B616E22F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F22F9-D3FA-5105-0A61-AAD4F36E6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C9A23-8486-BD00-BCF0-FEEC278B3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D547-67F4-15B9-4972-9124B4DA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39557-6DD5-74F5-5B8B-BBCB6AD4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9B638-3743-9FCF-86F6-100A4DA3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1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503A-D39A-45A0-213C-B3F3BD0B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07A18-2F00-153B-BD6B-55623A68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7DBA1-68CB-812E-6575-D4CA6F8F5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88D5D-E629-DF8A-881B-F6CE714D4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FAA02-54D8-F29E-6DAC-5802C1A5E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A9CC0-5B58-F090-7DC4-CF8596CE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1B4E3-C151-4C1D-A485-3ED11555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B5D64-3151-CBBD-1D57-608FE65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3E42-A759-9B8A-D3C9-64571267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5D4B1-9E8C-ECDA-D73D-FF1A6695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3595-36EB-5574-D9A3-3801B41E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524AE-3F58-C613-0862-1255A33D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51268-A10A-889C-2AAC-FA498F84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5652DC-B038-3EB8-A59B-2A656E9E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CFD8B-7DDC-3861-18E0-5E96B891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1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E5C8-F93B-422C-01F6-57EBCA95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27392-A3A2-B672-B882-14F097912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D2213-872C-2276-0173-5FEDFB656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F1AA1-6AF1-06D2-8031-6BCCCA87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F3900-53EF-A6BD-BAC0-32541BAE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A363B-1442-B37B-1641-1F65E04F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2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AD32-8AAA-EC03-EB3D-EB0FD77B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61E26-05DF-1782-B1DE-E0344F47A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33B52-DC76-16F9-F325-FAF7DF607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3AFFC-6EEF-BC34-7F88-B02CD1E3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1945D-D288-D7F8-73C3-83445674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57DCA-20B0-AE41-D811-E9B0711D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4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4068F8-114E-247B-7A78-CA4957D3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8D7ED-7EF4-46DD-7CE7-D3EBC9202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F16DA-342B-3E9B-ADAC-B8D718E1B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9CAC-D618-F343-B9C2-20AEB43D3369}" type="datetimeFigureOut">
              <a:rPr lang="en-US" smtClean="0"/>
              <a:t>10/24/23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DA642-90F2-9130-24CA-8320252D2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2D69A-A6A2-53CE-0695-E84C56E3C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an7.org/linux/man-pages/man1/man.1.html" TargetMode="External"/><Relationship Id="rId2" Type="http://schemas.openxmlformats.org/officeDocument/2006/relationships/hyperlink" Target="https://www.zdnet.com/article/what-are-man-pages-and-why-are-they-important-to-your-linux-education/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gmt.soest.hawaii.edu/doc/latest/gmtselect.html#id1" TargetMode="External"/><Relationship Id="rId2" Type="http://schemas.openxmlformats.org/officeDocument/2006/relationships/hyperlink" Target="http://gmt.soest.hawaii.edu/doc/latest/gmtselect.html#toc9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15	</a:t>
            </a:r>
            <a:r>
              <a:rPr lang="en-US" sz="3600" b="1">
                <a:solidFill>
                  <a:schemeClr val="tx1"/>
                </a:solidFill>
                <a:latin typeface="Papyrus" panose="020B0602040200020303" pitchFamily="34" charset="77"/>
              </a:rPr>
              <a:t>	Tue. 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Oct 19,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58270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3707BE-EDB5-FE49-A883-A1DD7B5ADE85}"/>
              </a:ext>
            </a:extLst>
          </p:cNvPr>
          <p:cNvSpPr txBox="1"/>
          <p:nvPr/>
        </p:nvSpPr>
        <p:spPr>
          <a:xfrm>
            <a:off x="0" y="126123"/>
            <a:ext cx="1211842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are going to cheat a bit here.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will use the Mac GUI to create directories for now.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will use the Mac text editor to edit files (save it as a “Unicode UTF-8 file, the default) for now.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 like to use the ”language” the script is written in as the extension (the last part of the name after the final period/dot) – here that would be “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3200" b="1" dirty="0">
                <a:latin typeface="Papyrus" panose="020B0602040200020303" pitchFamily="34" charset="77"/>
              </a:rPr>
              <a:t>” or “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bash</a:t>
            </a:r>
            <a:r>
              <a:rPr lang="en-US" sz="3200" b="1" dirty="0">
                <a:latin typeface="Papyrus" panose="020B0602040200020303" pitchFamily="34" charset="77"/>
              </a:rPr>
              <a:t>”, so I use “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3200" b="1" dirty="0">
                <a:latin typeface="Papyrus" panose="020B0602040200020303" pitchFamily="34" charset="77"/>
              </a:rPr>
              <a:t>”.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Open the text editor, enter “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echo here I am</a:t>
            </a:r>
            <a:r>
              <a:rPr lang="en-US" sz="3200" b="1" dirty="0">
                <a:latin typeface="Papyrus" panose="020B0602040200020303" pitchFamily="34" charset="77"/>
              </a:rPr>
              <a:t>”, and save it as “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hereIam.sh</a:t>
            </a:r>
            <a:r>
              <a:rPr lang="en-US" sz="3200" b="1" dirty="0">
                <a:latin typeface="Papyrus" panose="020B0602040200020303" pitchFamily="34" charset="77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698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3707BE-EDB5-FE49-A883-A1DD7B5ADE85}"/>
              </a:ext>
            </a:extLst>
          </p:cNvPr>
          <p:cNvSpPr txBox="1"/>
          <p:nvPr/>
        </p:nvSpPr>
        <p:spPr>
          <a:xfrm>
            <a:off x="0" y="370640"/>
            <a:ext cx="1211842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now have to stop cheating and use the UNIX command line.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First - Open a terminal window.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Second go to the directory where you made the file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sz="3200" b="1" dirty="0"/>
              <a:t> </a:t>
            </a:r>
            <a:r>
              <a:rPr lang="en-US" sz="3200" b="1" dirty="0">
                <a:latin typeface="Papyrus" panose="020B0602040200020303" pitchFamily="34" charset="77"/>
              </a:rPr>
              <a:t>commands)</a:t>
            </a:r>
          </a:p>
          <a:p>
            <a:pPr algn="ctr"/>
            <a:endParaRPr lang="en-US" b="1" dirty="0"/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Next enter “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ls –l</a:t>
            </a:r>
            <a:r>
              <a:rPr lang="en-US" sz="3200" b="1" dirty="0">
                <a:latin typeface="Papyrus" panose="020B0602040200020303" pitchFamily="34" charset="77"/>
              </a:rPr>
              <a:t>” to see a list of the files in the directory and their properties.</a:t>
            </a:r>
          </a:p>
          <a:p>
            <a:pPr algn="ctr"/>
            <a:endParaRPr lang="en-US" b="1" dirty="0"/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need to make the file we just created “executable”, i.e. give it permission to be run as a program.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Enter “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+x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hereIam.sh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&lt;CR&gt;</a:t>
            </a:r>
            <a:r>
              <a:rPr lang="en-US" sz="3200" b="1" dirty="0">
                <a:latin typeface="Papyrus" panose="020B0602040200020303" pitchFamily="34" charset="77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8240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3707BE-EDB5-FE49-A883-A1DD7B5ADE85}"/>
              </a:ext>
            </a:extLst>
          </p:cNvPr>
          <p:cNvSpPr txBox="1"/>
          <p:nvPr/>
        </p:nvSpPr>
        <p:spPr>
          <a:xfrm>
            <a:off x="23150" y="231746"/>
            <a:ext cx="1216885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Finally run the program.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Enter “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hereIam.sh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&lt;CR&gt;</a:t>
            </a:r>
            <a:r>
              <a:rPr lang="en-US" sz="3200" b="1" dirty="0">
                <a:latin typeface="Papyrus" panose="020B0602040200020303" pitchFamily="34" charset="77"/>
              </a:rPr>
              <a:t>” on the command line.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It should print “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here I am</a:t>
            </a:r>
            <a:r>
              <a:rPr lang="en-US" sz="3200" b="1" dirty="0">
                <a:latin typeface="Papyrus" panose="020B0602040200020303" pitchFamily="34" charset="77"/>
              </a:rPr>
              <a:t>” in the terminal window.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NOTE --- UNIX/LINUX is CASE SENSITIVE.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general, the Mac is not.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Mac is case sensitive in the command line.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You have to be careful (all the time) to not name 2 files in the same directory something like “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a.sh</a:t>
            </a:r>
            <a:r>
              <a:rPr lang="en-US" sz="3200" b="1" dirty="0">
                <a:latin typeface="Papyrus" panose="020B0602040200020303" pitchFamily="34" charset="77"/>
              </a:rPr>
              <a:t>” and ”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A.sh</a:t>
            </a:r>
            <a:r>
              <a:rPr lang="en-US" sz="3200" b="1" dirty="0">
                <a:latin typeface="Papyrus" panose="020B0602040200020303" pitchFamily="34" charset="77"/>
              </a:rPr>
              <a:t>” as it will confuse OS X (you can set up your Mac so it is case sensitive – it is an option when you format the disk).</a:t>
            </a:r>
          </a:p>
        </p:txBody>
      </p:sp>
    </p:spTree>
    <p:extLst>
      <p:ext uri="{BB962C8B-B14F-4D97-AF65-F5344CB8AC3E}">
        <p14:creationId xmlns:p14="http://schemas.microsoft.com/office/powerpoint/2010/main" val="4233031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3707BE-EDB5-FE49-A883-A1DD7B5ADE85}"/>
              </a:ext>
            </a:extLst>
          </p:cNvPr>
          <p:cNvSpPr txBox="1"/>
          <p:nvPr/>
        </p:nvSpPr>
        <p:spPr>
          <a:xfrm>
            <a:off x="0" y="623837"/>
            <a:ext cx="12192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Being seismologists - let’s make a map of earthquakes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There was a M8.1 earthquake recently in the South Sandwich subduction zone.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are going to use a program written to produce maps and graphics in Earth Science named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“Generic Mapping Tools” or GMT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It will have features for plotting magnetic anomalies on ship tracks, focal mechanisms, faults, topography, contour lines, etc.</a:t>
            </a:r>
          </a:p>
        </p:txBody>
      </p:sp>
    </p:spTree>
    <p:extLst>
      <p:ext uri="{BB962C8B-B14F-4D97-AF65-F5344CB8AC3E}">
        <p14:creationId xmlns:p14="http://schemas.microsoft.com/office/powerpoint/2010/main" val="2069003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3707BE-EDB5-FE49-A883-A1DD7B5ADE85}"/>
              </a:ext>
            </a:extLst>
          </p:cNvPr>
          <p:cNvSpPr txBox="1"/>
          <p:nvPr/>
        </p:nvSpPr>
        <p:spPr>
          <a:xfrm>
            <a:off x="0" y="1931772"/>
            <a:ext cx="121184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So, what do we want to do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Plot some symbols on a map showing where the earthquakes happened </a:t>
            </a:r>
          </a:p>
        </p:txBody>
      </p:sp>
    </p:spTree>
    <p:extLst>
      <p:ext uri="{BB962C8B-B14F-4D97-AF65-F5344CB8AC3E}">
        <p14:creationId xmlns:p14="http://schemas.microsoft.com/office/powerpoint/2010/main" val="3870568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547F42-F4CD-454E-9A0A-0A01F22F2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148868"/>
            <a:ext cx="11074400" cy="48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06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9DA19F-E85C-B145-8966-901ECA3C480B}"/>
              </a:ext>
            </a:extLst>
          </p:cNvPr>
          <p:cNvSpPr txBox="1"/>
          <p:nvPr/>
        </p:nvSpPr>
        <p:spPr>
          <a:xfrm>
            <a:off x="7452" y="173356"/>
            <a:ext cx="12192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If you enter the command "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module_name</a:t>
            </a:r>
            <a:r>
              <a:rPr lang="en-US" sz="3200" b="1" dirty="0">
                <a:latin typeface="Papyrus" panose="020B0602040200020303" pitchFamily="34" charset="77"/>
              </a:rPr>
              <a:t>", </a:t>
            </a:r>
            <a:r>
              <a:rPr lang="en-US" sz="3200" b="1" dirty="0" err="1">
                <a:latin typeface="Papyrus" panose="020B0602040200020303" pitchFamily="34" charset="77"/>
              </a:rPr>
              <a:t>gmt</a:t>
            </a:r>
            <a:r>
              <a:rPr lang="en-US" sz="3200" b="1" dirty="0">
                <a:latin typeface="Papyrus" panose="020B0602040200020303" pitchFamily="34" charset="77"/>
              </a:rPr>
              <a:t> will spit out the standard text only format UNIX man (for </a:t>
            </a:r>
            <a:r>
              <a:rPr lang="en-US" sz="3200" b="1" u="sng" dirty="0">
                <a:latin typeface="Papyrus" panose="020B0602040200020303" pitchFamily="34" charset="77"/>
              </a:rPr>
              <a:t>man</a:t>
            </a:r>
            <a:r>
              <a:rPr lang="en-US" sz="3200" b="1" dirty="0">
                <a:latin typeface="Papyrus" panose="020B0602040200020303" pitchFamily="34" charset="77"/>
              </a:rPr>
              <a:t>ual) page for the specified module.</a:t>
            </a:r>
            <a:endParaRPr lang="en-US" b="1" dirty="0"/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</a:t>
            </a:r>
            <a:r>
              <a:rPr lang="en-US" sz="3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[core] 6.2.0 [64-bit] - Plot lines, polygons, and symbols in 2-D</a:t>
            </a:r>
          </a:p>
          <a:p>
            <a:pPr algn="ctr"/>
            <a:endParaRPr lang="en-US" b="1" dirty="0"/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Program is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gmt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b="1" dirty="0"/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Module is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See for a prettier page with the same text (plus a few examples!!! and some nice color figures) </a:t>
            </a:r>
          </a:p>
          <a:p>
            <a:pPr algn="ctr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https://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docs.generic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-mapping-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tools.org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/latest/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psxy.html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925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5D4FAC-C397-CA40-A426-F7B620D5CC4D}"/>
              </a:ext>
            </a:extLst>
          </p:cNvPr>
          <p:cNvSpPr txBox="1"/>
          <p:nvPr/>
        </p:nvSpPr>
        <p:spPr>
          <a:xfrm>
            <a:off x="0" y="9468"/>
            <a:ext cx="12192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%gmt6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[core] 6.2.0 [64-bit] - Plot lines, polygons, and symbols in 2-D</a:t>
            </a:r>
          </a:p>
          <a:p>
            <a:endParaRPr lang="en-US" b="1" dirty="0"/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usage: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[&lt;table&gt;] -J&lt;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-R&lt;west&gt;/&lt;east&gt;/&lt;south&gt;/&lt;north&gt;[/&lt;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zmin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&gt;/&lt;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zmax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&gt;][+r]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[-A[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m|p|x|y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 [-B&lt;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 [-C&lt;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 [-D&lt;dx&gt;/&lt;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[-E[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x|y|X|Y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][+a][+c[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l|f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]][+n][+p&lt;pen&gt;][+w&lt;width&gt;]] [-F&lt;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 [-G&lt;fill&gt;|+z] [-H[&lt;scale&gt;]]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[-I[&lt;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intens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&gt;]] [-K] [-L[+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b|d|D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][+xl|r|x0][+yb|t|y0][+p&lt;pen&gt;]] [-N[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c|r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 [-O] [-P]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[-S[&lt;symbol&gt;][&lt;size&gt;]] [-T] [-U[&lt;label&gt;][+c][+j&lt;just&gt;][+o&lt;dx&gt;/&lt;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&gt;]] [-V[&lt;level&gt;]]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[-W[&lt;pen&gt;][&lt;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&gt;]] [-X[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a|c|f|r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xshift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 [-Y[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a|c|f|r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yshift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 [-Z&lt;value&gt;|&lt;file&gt;[+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f|l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[-a&lt;col&gt;=&lt;name&gt;[,...]] [-bi[&lt;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&gt;][t][w][+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l|b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 [-di&lt;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nodata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 [-e[~]&lt;pattern&gt;] [-f[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i|o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]&lt;info&gt;]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[-g[a]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x|y|d|X|Y|D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|[&lt;col&gt;]z&lt;gap&gt;[+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n|p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[-h[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i|o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nrecs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&gt;][+c][+d][+m&lt;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segheader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&gt;][+r&lt;remark&gt;][+t&lt;title&gt;]]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&lt;cols&gt;[+l][+d&lt;divide&gt;][+s&lt;scale&gt;][+o&lt;offset&gt;][,...][,t[&lt;word&gt;]]] [-l&lt;label&gt;[&lt;mods&gt;]]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[-p[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x|y|z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azim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&gt;[/&lt;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elev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&gt;[/&lt;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zlevel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&gt;]][+w&lt;lon0&gt;/&lt;lat0&gt;[/&lt;z0&gt;][+v&lt;x0&gt;/&lt;y0&gt;]]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[-q[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i|o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][~]&lt;rows&gt;[,...][+c&lt;col&gt;][+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a|f|s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 [-t[&lt;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transp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&gt;[/&lt;transp2&gt;[+f][+s]]]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wa|y|w|d|p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&lt;period][/&lt;phase&gt;][+c&lt;col&gt;]] [-:[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i|o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 [--PAR=&lt;value&gt;]</a:t>
            </a:r>
          </a:p>
          <a:p>
            <a:endParaRPr lang="en-US" b="1" dirty="0"/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Usage</a:t>
            </a:r>
            <a:r>
              <a:rPr lang="en-US" sz="3200" b="1" dirty="0">
                <a:latin typeface="Papyrus" panose="020B0602040200020303" pitchFamily="34" charset="77"/>
              </a:rPr>
              <a:t> shows all the switches (switch heaven or hell). Items in brackets “[…]” are optional, if no brackets are required.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will not look at each switch.</a:t>
            </a:r>
          </a:p>
        </p:txBody>
      </p:sp>
    </p:spTree>
    <p:extLst>
      <p:ext uri="{BB962C8B-B14F-4D97-AF65-F5344CB8AC3E}">
        <p14:creationId xmlns:p14="http://schemas.microsoft.com/office/powerpoint/2010/main" val="1021082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B5F900-861D-7347-BE6B-A1C9146D1FA8}"/>
              </a:ext>
            </a:extLst>
          </p:cNvPr>
          <p:cNvSpPr txBox="1"/>
          <p:nvPr/>
        </p:nvSpPr>
        <p:spPr>
          <a:xfrm>
            <a:off x="0" y="81019"/>
            <a:ext cx="12192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-R-35/-21/-62/-54.5 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-JM15c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ssand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eqs.dat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-Sc0.25c -W1,black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–P &gt; ex1.sh.ps</a:t>
            </a:r>
          </a:p>
          <a:p>
            <a:pPr algn="ctr"/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>
                <a:latin typeface="Papyrus" panose="020B0602040200020303" pitchFamily="34" charset="77"/>
              </a:rPr>
              <a:t>specifys</a:t>
            </a:r>
            <a:r>
              <a:rPr lang="en-US" sz="3200" dirty="0">
                <a:latin typeface="Papyrus" panose="020B0602040200020303" pitchFamily="34" charset="77"/>
              </a:rPr>
              <a:t> coordinate range: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35°W</a:t>
            </a:r>
            <a:r>
              <a:rPr lang="en-US" sz="3200" dirty="0"/>
              <a:t> </a:t>
            </a:r>
            <a:r>
              <a:rPr lang="en-US" sz="3200" dirty="0">
                <a:latin typeface="Papyrus" panose="020B0602040200020303" pitchFamily="34" charset="77"/>
              </a:rPr>
              <a:t>to</a:t>
            </a:r>
            <a:r>
              <a:rPr lang="en-US" sz="3200" dirty="0"/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21°W</a:t>
            </a:r>
            <a:r>
              <a:rPr lang="en-US" sz="3200" dirty="0"/>
              <a:t> </a:t>
            </a:r>
            <a:r>
              <a:rPr lang="en-US" sz="3200" dirty="0">
                <a:latin typeface="Papyrus" panose="020B0602040200020303" pitchFamily="34" charset="77"/>
              </a:rPr>
              <a:t>&amp;</a:t>
            </a:r>
            <a:r>
              <a:rPr lang="en-US" sz="3200" dirty="0"/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62°S</a:t>
            </a:r>
            <a:r>
              <a:rPr lang="en-US" sz="3200" dirty="0"/>
              <a:t> </a:t>
            </a:r>
            <a:r>
              <a:rPr lang="en-US" sz="3200" dirty="0">
                <a:latin typeface="Papyrus" panose="020B0602040200020303" pitchFamily="34" charset="77"/>
              </a:rPr>
              <a:t>to</a:t>
            </a:r>
            <a:r>
              <a:rPr lang="en-US" sz="3200" dirty="0"/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54.5°S</a:t>
            </a:r>
            <a:r>
              <a:rPr lang="en-US" sz="3200" dirty="0"/>
              <a:t>.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 Specify the min/max coordinates of your data region in user units.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Use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dd:mm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[:ss] for regions given in arc degrees, minutes [and seconds].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Use -R&lt;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xmax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ymin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ymax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&gt;+u&lt;unit&gt; for regions given in projected coordinates.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with &lt;unit&gt; selected from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e|f|k|M|n|u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Use 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[-mm[-dd]]]T[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[:mm[:ss[.xxx]]]] format for time axes.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Append +r if -R specifies the coordinates of the lower left and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upper right corners of a rectangular area.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Use -R&lt;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gridfile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to use its limits (and increments if applicable).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Use -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and -Rd as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shorthands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-R0/360/-90/90 and -R-180/180/-90/90.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Derive region from closed polygons from the Digital Chart of the World (DCW):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Append a comma-separated list of ISO 3166 codes for countries to set region, i.e.,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&lt;code1&gt;,&lt;code2&gt;,... etc., using the 2-character ISO country codes (see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pscoast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E+l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list).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To select a state of a country (if available), append .state,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US.TX for Texas.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To select a whole continent, give =AF|AN|AS|EU|OC|NA|SA as &lt;code&gt;.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Use +r to modify the region from polygon(s): Append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&gt;,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xinc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yinc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&gt;, or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einc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to round region to these multiples; use +R to extend region by those increments instead,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or use +e which is like +r but makes sure the region extends at least by 0.25 x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Or use -R&lt;code&gt;&lt;x0&gt;/&lt;y0&gt;/&lt;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n_columns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n_rows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for origin and grid dimensions, where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&lt;code&gt; is a 2-char combo from [T|M|B][L|C|R] (top/middle/bottom/left/center/right)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and grid spacing must be specified via -I&lt;dx&gt;[/&lt;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 (also see -r).</a:t>
            </a:r>
          </a:p>
        </p:txBody>
      </p:sp>
    </p:spTree>
    <p:extLst>
      <p:ext uri="{BB962C8B-B14F-4D97-AF65-F5344CB8AC3E}">
        <p14:creationId xmlns:p14="http://schemas.microsoft.com/office/powerpoint/2010/main" val="3662430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B5F900-861D-7347-BE6B-A1C9146D1FA8}"/>
              </a:ext>
            </a:extLst>
          </p:cNvPr>
          <p:cNvSpPr txBox="1"/>
          <p:nvPr/>
        </p:nvSpPr>
        <p:spPr>
          <a:xfrm>
            <a:off x="0" y="1307147"/>
            <a:ext cx="1219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As you can see, the switches can also be quite complicated and have a large amount of documentation.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As you can also see, the documentation also usually pretty terse and has undocumented syntax.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Remember the UNIX philosophy – small, lean, mean programs that do one thing well with no bells and whistles. </a:t>
            </a:r>
          </a:p>
        </p:txBody>
      </p:sp>
    </p:spTree>
    <p:extLst>
      <p:ext uri="{BB962C8B-B14F-4D97-AF65-F5344CB8AC3E}">
        <p14:creationId xmlns:p14="http://schemas.microsoft.com/office/powerpoint/2010/main" val="1058058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821F8B-1688-CD7C-3BDF-BD9B3029645F}"/>
              </a:ext>
            </a:extLst>
          </p:cNvPr>
          <p:cNvSpPr txBox="1"/>
          <p:nvPr/>
        </p:nvSpPr>
        <p:spPr>
          <a:xfrm>
            <a:off x="0" y="393539"/>
            <a:ext cx="12192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UNIX documentation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UNIX </a:t>
            </a:r>
            <a:r>
              <a:rPr lang="en-US" sz="3200" b="1" dirty="0" err="1">
                <a:latin typeface="Papyrus" panose="020B0602040200020303" pitchFamily="34" charset="77"/>
              </a:rPr>
              <a:t>intially</a:t>
            </a:r>
            <a:r>
              <a:rPr lang="en-US" sz="3200" b="1" dirty="0">
                <a:latin typeface="Papyrus" panose="020B0602040200020303" pitchFamily="34" charset="77"/>
              </a:rPr>
              <a:t> had no documentation </a:t>
            </a:r>
            <a:r>
              <a:rPr lang="en-US" b="1" dirty="0">
                <a:latin typeface="Papyrus" panose="020B0602040200020303" pitchFamily="34" charset="77"/>
              </a:rPr>
              <a:t>(as it was intuitive?!)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manager at AT&amp;T Bell Labs made the developers write a manual.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This devolved into a standard format for providing interactive documentation on (most) UNIX commands.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Introducing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man</a:t>
            </a:r>
            <a:r>
              <a:rPr lang="en-US" sz="3200" b="1" dirty="0">
                <a:latin typeface="Papyrus" panose="020B0602040200020303" pitchFamily="34" charset="77"/>
              </a:rPr>
              <a:t> (manual) page</a:t>
            </a:r>
          </a:p>
        </p:txBody>
      </p:sp>
    </p:spTree>
    <p:extLst>
      <p:ext uri="{BB962C8B-B14F-4D97-AF65-F5344CB8AC3E}">
        <p14:creationId xmlns:p14="http://schemas.microsoft.com/office/powerpoint/2010/main" val="3924842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319CA7-E2D8-EF40-ABD6-C195E195E512}"/>
              </a:ext>
            </a:extLst>
          </p:cNvPr>
          <p:cNvSpPr txBox="1"/>
          <p:nvPr/>
        </p:nvSpPr>
        <p:spPr>
          <a:xfrm>
            <a:off x="0" y="0"/>
            <a:ext cx="12342471" cy="6909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-R-35/-21/-62/-54.5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-JM15c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ssand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eqs.dat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-Sc0.25c -W1,black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–P &gt; ex1.sh.ps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Set the projection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-J</a:t>
            </a:r>
            <a:r>
              <a:rPr lang="en-US" sz="3200" b="1" dirty="0">
                <a:latin typeface="Papyrus" panose="020B0602040200020303" pitchFamily="34" charset="77"/>
              </a:rPr>
              <a:t>), scale and other metadata such as projection center, standard meridians, etc.</a:t>
            </a:r>
          </a:p>
          <a:p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Set projection to Mercator,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-JM</a:t>
            </a:r>
            <a:r>
              <a:rPr lang="en-US" sz="3200" b="1" dirty="0"/>
              <a:t>, </a:t>
            </a:r>
            <a:r>
              <a:rPr lang="en-US" sz="3200" b="1" dirty="0">
                <a:latin typeface="Papyrus" panose="020B0602040200020303" pitchFamily="34" charset="77"/>
              </a:rPr>
              <a:t>setting the width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200" b="1" dirty="0"/>
              <a:t> </a:t>
            </a:r>
            <a:r>
              <a:rPr lang="en-US" sz="3200" b="1" dirty="0">
                <a:latin typeface="Papyrus" panose="020B0602040200020303" pitchFamily="34" charset="77"/>
              </a:rPr>
              <a:t>goes with 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scale</a:t>
            </a:r>
            <a:r>
              <a:rPr lang="en-US" sz="3200" b="1" dirty="0"/>
              <a:t>,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200" b="1" dirty="0"/>
              <a:t> </a:t>
            </a:r>
            <a:r>
              <a:rPr lang="en-US" sz="3200" b="1" dirty="0">
                <a:latin typeface="Papyrus" panose="020B0602040200020303" pitchFamily="34" charset="77"/>
              </a:rPr>
              <a:t>goes with width), and the units=cm.</a:t>
            </a:r>
          </a:p>
          <a:p>
            <a:endParaRPr lang="en-US" b="1" dirty="0"/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-J Select map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proJection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. (&lt;scale&gt; in inch/degree, &lt;width&gt; in inch)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Append +dh for map height, +du for max (upper) or +dl for min (lower) map dimension [+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dw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width].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Azimuthal projections set -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Rg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unless polar aspect or -R&lt;...&gt;+r is set.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-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Ja|A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&lt;lon0&gt;/&lt;lat0&gt;[/&lt;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&gt;]/&lt;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(or &lt;radius&gt;/&lt;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&gt;)|&lt;width&gt; (Lambert Azimuthal EA)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-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Jl|L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&lt;lon0&gt;/&lt;lat0&gt;/&lt;lat1&gt;/&lt;lat2&gt;/&lt;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&gt;|&lt;width&gt; (Lambert Conformal Conic)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-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Jm|M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[&lt;lon0&gt;/[&lt;lat0&gt;/]]&lt;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&gt;|&lt;width&gt; (Mercator)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-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Jn|N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[&lt;lon0&gt;/]&lt;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&gt;|&lt;width&gt; (Robinson projection)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-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JZ|z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z component of 3-D projections.  Same syntax as -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JX|x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i.e.,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-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Jz|Z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&lt;z-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&gt;|&lt;height&gt;[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d|l|p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&lt;power&gt;|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t|T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(Linear, log, and power projections)</a:t>
            </a:r>
          </a:p>
        </p:txBody>
      </p:sp>
    </p:spTree>
    <p:extLst>
      <p:ext uri="{BB962C8B-B14F-4D97-AF65-F5344CB8AC3E}">
        <p14:creationId xmlns:p14="http://schemas.microsoft.com/office/powerpoint/2010/main" val="1389820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319CA7-E2D8-EF40-ABD6-C195E195E512}"/>
              </a:ext>
            </a:extLst>
          </p:cNvPr>
          <p:cNvSpPr txBox="1"/>
          <p:nvPr/>
        </p:nvSpPr>
        <p:spPr>
          <a:xfrm>
            <a:off x="1" y="0"/>
            <a:ext cx="12192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latin typeface="Papyrus" panose="020B0602040200020303" pitchFamily="34" charset="77"/>
            </a:endParaRPr>
          </a:p>
          <a:p>
            <a:pPr algn="ctr"/>
            <a:r>
              <a:rPr lang="en-US" sz="2800" b="1" dirty="0">
                <a:latin typeface="Papyrus" panose="020B0602040200020303" pitchFamily="34" charset="77"/>
              </a:rPr>
              <a:t>Set projection to Mercator,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-JM</a:t>
            </a:r>
            <a:r>
              <a:rPr lang="en-US" sz="2800" b="1" dirty="0"/>
              <a:t>, </a:t>
            </a:r>
            <a:r>
              <a:rPr lang="en-US" sz="2800" b="1" dirty="0">
                <a:latin typeface="Papyrus" panose="020B0602040200020303" pitchFamily="34" charset="77"/>
              </a:rPr>
              <a:t>setting the width (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800" b="1" dirty="0"/>
              <a:t> </a:t>
            </a:r>
            <a:r>
              <a:rPr lang="en-US" sz="2800" b="1" dirty="0">
                <a:latin typeface="Papyrus" panose="020B0602040200020303" pitchFamily="34" charset="77"/>
              </a:rPr>
              <a:t>goes with </a:t>
            </a:r>
            <a:r>
              <a:rPr lang="en-US" sz="2800" b="1" u="sng" dirty="0">
                <a:latin typeface="Papyrus" panose="020B0602040200020303" pitchFamily="34" charset="77"/>
                <a:cs typeface="Courier New" panose="02070309020205020404" pitchFamily="49" charset="0"/>
              </a:rPr>
              <a:t>scale</a:t>
            </a:r>
            <a:r>
              <a:rPr lang="en-US" sz="2800" b="1" dirty="0"/>
              <a:t>,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800" b="1" dirty="0"/>
              <a:t> </a:t>
            </a:r>
            <a:r>
              <a:rPr lang="en-US" sz="2800" b="1" dirty="0">
                <a:latin typeface="Papyrus" panose="020B0602040200020303" pitchFamily="34" charset="77"/>
              </a:rPr>
              <a:t>goes with </a:t>
            </a:r>
            <a:r>
              <a:rPr lang="en-US" sz="2800" b="1" u="sng" dirty="0">
                <a:latin typeface="Papyrus" panose="020B0602040200020303" pitchFamily="34" charset="77"/>
              </a:rPr>
              <a:t>width</a:t>
            </a:r>
            <a:r>
              <a:rPr lang="en-US" sz="2800" b="1" dirty="0">
                <a:latin typeface="Papyrus" panose="020B0602040200020303" pitchFamily="34" charset="77"/>
              </a:rPr>
              <a:t>), and the units=cm.</a:t>
            </a:r>
          </a:p>
          <a:p>
            <a:pPr algn="ctr"/>
            <a:endParaRPr lang="en-US" sz="2800" b="1" dirty="0">
              <a:latin typeface="Papyrus" panose="020B0602040200020303" pitchFamily="34" charset="77"/>
            </a:endParaRPr>
          </a:p>
          <a:p>
            <a:pPr algn="ctr"/>
            <a:r>
              <a:rPr lang="en-US" sz="2800" b="1" dirty="0">
                <a:latin typeface="Papyrus" panose="020B0602040200020303" pitchFamily="34" charset="77"/>
              </a:rPr>
              <a:t>Previously one could only set the scale – as from a cartographer's point of view maps have scales, 1:100,000 for example.</a:t>
            </a:r>
          </a:p>
          <a:p>
            <a:pPr algn="ctr"/>
            <a:endParaRPr lang="en-US" sz="2800" b="1" dirty="0">
              <a:latin typeface="Papyrus" panose="020B0602040200020303" pitchFamily="34" charset="77"/>
            </a:endParaRPr>
          </a:p>
          <a:p>
            <a:pPr algn="ctr"/>
            <a:r>
              <a:rPr lang="en-US" sz="2800" b="1" dirty="0">
                <a:latin typeface="Papyrus" panose="020B0602040200020303" pitchFamily="34" charset="77"/>
              </a:rPr>
              <a:t>The problem with this rigid interpretation for making maps is that those of us that are not serious cartographer's and want a map that fits on the page or a journal column. We just care about the overall dimensions and let the scale come out as necessary.</a:t>
            </a:r>
          </a:p>
          <a:p>
            <a:pPr algn="ctr"/>
            <a:endParaRPr lang="en-US" sz="2800" b="1" dirty="0">
              <a:latin typeface="Papyrus" panose="020B0602040200020303" pitchFamily="34" charset="77"/>
            </a:endParaRPr>
          </a:p>
          <a:p>
            <a:pPr algn="ctr"/>
            <a:r>
              <a:rPr lang="en-US" sz="2800" b="1" dirty="0">
                <a:latin typeface="Papyrus" panose="020B0602040200020303" pitchFamily="34" charset="77"/>
              </a:rPr>
              <a:t>The authors of GMT finally decided to allow defining the map size (width) in some unit (cm in this case), and let the map be at an arbitrary scale.</a:t>
            </a:r>
          </a:p>
        </p:txBody>
      </p:sp>
    </p:spTree>
    <p:extLst>
      <p:ext uri="{BB962C8B-B14F-4D97-AF65-F5344CB8AC3E}">
        <p14:creationId xmlns:p14="http://schemas.microsoft.com/office/powerpoint/2010/main" val="766547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C94BFD-C046-E14F-B0E4-03E75D6FE5C9}"/>
              </a:ext>
            </a:extLst>
          </p:cNvPr>
          <p:cNvSpPr txBox="1"/>
          <p:nvPr/>
        </p:nvSpPr>
        <p:spPr>
          <a:xfrm>
            <a:off x="0" y="896971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-R-35/-21/-62/-54.5 -JM15c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ssand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eqs.dat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-Sc0.25c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-W1,black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–P &gt; ex1.sh.ps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Plot a symbol,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–S</a:t>
            </a:r>
            <a:r>
              <a:rPr lang="en-US" sz="3200" b="1" dirty="0">
                <a:latin typeface="Papyrus" panose="020B0602040200020303" pitchFamily="34" charset="77"/>
              </a:rPr>
              <a:t>, a circle, “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3200" b="1" dirty="0">
                <a:latin typeface="Papyrus" panose="020B0602040200020303" pitchFamily="34" charset="77"/>
              </a:rPr>
              <a:t>”, with a size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0.25 c</a:t>
            </a:r>
            <a:r>
              <a:rPr lang="en-US" sz="3200" b="1" dirty="0">
                <a:latin typeface="Papyrus" panose="020B0602040200020303" pitchFamily="34" charset="77"/>
              </a:rPr>
              <a:t>m.</a:t>
            </a:r>
          </a:p>
          <a:p>
            <a:endParaRPr lang="en-US" sz="3200" dirty="0"/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 Select symbol type and symbol size (in inch).  Choose between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-(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xdash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+(plus),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(a)r,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b|B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(c)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ircle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(d)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iamond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(e)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llipse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(f)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octa(g)on, (h)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exagon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nvtriangle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(j)rotated rectangle,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(k)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ustom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(l)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etter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(m)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athangle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pe(n)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tagon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(p)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(q)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uoted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line, (r)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ectangle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endParaRPr lang="en-US" dirty="0"/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for many, many pages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1975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C94BFD-C046-E14F-B0E4-03E75D6FE5C9}"/>
              </a:ext>
            </a:extLst>
          </p:cNvPr>
          <p:cNvSpPr txBox="1"/>
          <p:nvPr/>
        </p:nvSpPr>
        <p:spPr>
          <a:xfrm>
            <a:off x="0" y="456909"/>
            <a:ext cx="12192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-R-35/-21/-62/-54.5 -JM15c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ssand_eqs.dat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-Sc0.25c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-W1,black 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–P &gt; ex1.sh.ps</a:t>
            </a:r>
          </a:p>
          <a:p>
            <a:pPr algn="ctr"/>
            <a:endParaRPr lang="en-US" sz="3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Set symbol pen attributes with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–W</a:t>
            </a:r>
            <a:r>
              <a:rPr lang="en-US" sz="3200" b="1" dirty="0">
                <a:latin typeface="Papyrus" panose="020B0602040200020303" pitchFamily="34" charset="77"/>
              </a:rPr>
              <a:t>: width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latin typeface="Papyrus" panose="020B0602040200020303" pitchFamily="34" charset="77"/>
              </a:rPr>
              <a:t>, (note – separator is a comma) and line color black (this is for the symbol </a:t>
            </a:r>
            <a:r>
              <a:rPr lang="en-US" sz="3200" b="1" u="sng" dirty="0">
                <a:latin typeface="Papyrus" panose="020B0602040200020303" pitchFamily="34" charset="77"/>
              </a:rPr>
              <a:t>outline</a:t>
            </a:r>
            <a:r>
              <a:rPr lang="en-US" sz="3200" b="1" dirty="0">
                <a:latin typeface="Papyrus" panose="020B0602040200020303" pitchFamily="34" charset="77"/>
              </a:rPr>
              <a:t>)</a:t>
            </a:r>
          </a:p>
          <a:p>
            <a:endParaRPr lang="en-US" b="1" dirty="0"/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-W Set pen attributes [Default pen is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default,black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&lt;pen&gt; is a comma-separated list of three optional items in the order: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&lt;width&gt;[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c|i|p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], &lt;color&gt;, and &lt;style&gt;[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c|i|p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&lt;width&gt; &gt;= 0.0 sets pen width (default units are points); alternatively a pen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name: Choose among faint, default, or [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thin|thick|fat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er|est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], or wide.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&lt;color&gt; = (1) &lt;gray&gt; or &lt;red&gt;/&lt;green&gt;/&lt;blue&gt;, all in range 0-255;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(2) #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rrggbb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all in the range 0-255 using hexadecimal numbers;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(3) &lt;c&gt;/&lt;m&gt;/&lt;y&gt;/&lt;k&gt; in 0-100% range;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(4) &lt;hue&gt;-&lt;sat&gt;-&lt;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in ranges 0-360, 0-1, 0-1;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(5) any valid color name.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&lt;style&gt; = (1) pattern of dashes (-) and dots (.), scaled by &lt;width&gt;;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(2) "dashed", "dotted", 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dashdot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dotdash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or "solid";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(3) &lt;pattern&gt;[:&lt;offset&gt;]; &lt;pattern&gt; holds lengths (default unit points)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of any number of lines and gaps separated by underscores.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The optional &lt;offset&gt; shifts elements from start of the line [0].</a:t>
            </a:r>
          </a:p>
        </p:txBody>
      </p:sp>
    </p:spTree>
    <p:extLst>
      <p:ext uri="{BB962C8B-B14F-4D97-AF65-F5344CB8AC3E}">
        <p14:creationId xmlns:p14="http://schemas.microsoft.com/office/powerpoint/2010/main" val="1068192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C94BFD-C046-E14F-B0E4-03E75D6FE5C9}"/>
              </a:ext>
            </a:extLst>
          </p:cNvPr>
          <p:cNvSpPr txBox="1"/>
          <p:nvPr/>
        </p:nvSpPr>
        <p:spPr>
          <a:xfrm>
            <a:off x="0" y="385431"/>
            <a:ext cx="12192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-R-35/-21/-62/-54.5 -JM15c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ssand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eqs.dat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-Sc0.25c -W1,black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–P 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ex1.sh.ps</a:t>
            </a:r>
            <a:endParaRPr lang="en-US" sz="3200" b="1" dirty="0"/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Set the fill color for the symbols,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-G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, then</a:t>
            </a:r>
            <a:r>
              <a:rPr lang="en-US" sz="3200" b="1" dirty="0">
                <a:latin typeface="Papyrus" panose="020B0602040200020303" pitchFamily="34" charset="77"/>
              </a:rPr>
              <a:t> can use color names, 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0-255</a:t>
            </a:r>
            <a:r>
              <a:rPr lang="en-US" sz="3200" b="1" dirty="0"/>
              <a:t> </a:t>
            </a:r>
            <a:r>
              <a:rPr lang="en-US" sz="3200" b="1" dirty="0">
                <a:latin typeface="Papyrus" panose="020B0602040200020303" pitchFamily="34" charset="77"/>
              </a:rPr>
              <a:t>for grey, or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0-255/ 0-255/ 0-255</a:t>
            </a:r>
            <a:r>
              <a:rPr lang="en-US" sz="3200" b="1" dirty="0">
                <a:latin typeface="Papyrus" panose="020B0602040200020303" pitchFamily="34" charset="77"/>
              </a:rPr>
              <a:t>) for each of red/green//blue (now separator is slashes)</a:t>
            </a:r>
          </a:p>
          <a:p>
            <a:endParaRPr lang="en-US" b="1" dirty="0"/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-G&lt;fill&gt; Specify color or pattern [no fill]. Specify &lt;fill&gt; as one of: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1) &lt;gray&gt; or &lt;red&gt;/&lt;green&gt;/&lt;blue&gt;, all in the range 0-255;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2) #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rrggbb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all in the range 0-255 using hexadecimal numbers;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3) &lt;c&gt;/&lt;m&gt;/&lt;y&gt;/&lt;k&gt; in range 0-100%;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4) &lt;hue&gt;-&lt;sat&gt;-&lt;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in ranges 0-360, 0-1, 0-1;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5) any valid color name;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6)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P|p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&lt;pattern&gt;[+b&lt;color&gt;][+f&lt;color&gt;][+r&lt;dpi&gt;];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Give &lt;pattern&gt; number from 1-90 or a filename, optionally add +r&lt;dpi&gt; [0].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Optionally, use +f&lt;color&gt; or +b&lt;color&gt; to change fore- or background colors (no &lt;color&gt; sets          												transparency).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For PDF fill transparency, append @&lt;transparency&gt; in the range 0-100 [0 = opaque].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-G option can be present in all segment headers (not with -S).</a:t>
            </a:r>
          </a:p>
        </p:txBody>
      </p:sp>
    </p:spTree>
    <p:extLst>
      <p:ext uri="{BB962C8B-B14F-4D97-AF65-F5344CB8AC3E}">
        <p14:creationId xmlns:p14="http://schemas.microsoft.com/office/powerpoint/2010/main" val="550650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C94BFD-C046-E14F-B0E4-03E75D6FE5C9}"/>
              </a:ext>
            </a:extLst>
          </p:cNvPr>
          <p:cNvSpPr txBox="1"/>
          <p:nvPr/>
        </p:nvSpPr>
        <p:spPr>
          <a:xfrm>
            <a:off x="0" y="69713"/>
            <a:ext cx="12192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-R-35/-21/-62/-54.5 -JM15c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ssand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eqs.dat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-Sc0.25c -W1,black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–P 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ex1.sh.ps</a:t>
            </a:r>
          </a:p>
          <a:p>
            <a:endParaRPr lang="en-US" b="1" dirty="0"/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ssand_eqs.dat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is </a:t>
            </a:r>
            <a:r>
              <a:rPr lang="en-US" sz="3200" b="1" u="sng" dirty="0">
                <a:latin typeface="Papyrus" panose="020B0602040200020303" pitchFamily="34" charset="77"/>
              </a:rPr>
              <a:t>the input file name</a:t>
            </a:r>
            <a:r>
              <a:rPr lang="en-US" sz="3200" b="1" dirty="0">
                <a:latin typeface="Papyrus" panose="020B0602040200020303" pitchFamily="34" charset="77"/>
              </a:rPr>
              <a:t>, this file must exist in the directory from which you run the shell script (or you need to give path information also). This can go anywhere in the command.</a:t>
            </a:r>
          </a:p>
          <a:p>
            <a:endParaRPr lang="en-US" b="1" dirty="0"/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% cat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ssand_eqs.dat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-24.7934 -58.8957 21.73 4.8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-26.5665 -59.7692 80.92 5.2</a:t>
            </a:r>
          </a:p>
          <a:p>
            <a:endParaRPr lang="en-US" b="1" dirty="0"/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Each line has Long, Lat, Depth, Magnitude separated by a space</a:t>
            </a:r>
          </a:p>
        </p:txBody>
      </p:sp>
    </p:spTree>
    <p:extLst>
      <p:ext uri="{BB962C8B-B14F-4D97-AF65-F5344CB8AC3E}">
        <p14:creationId xmlns:p14="http://schemas.microsoft.com/office/powerpoint/2010/main" val="13835104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C94BFD-C046-E14F-B0E4-03E75D6FE5C9}"/>
              </a:ext>
            </a:extLst>
          </p:cNvPr>
          <p:cNvSpPr txBox="1"/>
          <p:nvPr/>
        </p:nvSpPr>
        <p:spPr>
          <a:xfrm>
            <a:off x="0" y="230001"/>
            <a:ext cx="12192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-R-35/-21/-62/-54.5 -JM15c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ssand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eqs.dat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-Sc0.25c -W1,black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–P 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ex1.sh.ps</a:t>
            </a:r>
          </a:p>
          <a:p>
            <a:endParaRPr lang="en-US" sz="3200" b="1" dirty="0"/>
          </a:p>
          <a:p>
            <a:pPr algn="ctr"/>
            <a:r>
              <a:rPr lang="en-US" sz="3600" b="1" dirty="0">
                <a:latin typeface="Papyrus" panose="020B0602040200020303" pitchFamily="34" charset="77"/>
              </a:rPr>
              <a:t>Module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600" b="1" dirty="0">
                <a:latin typeface="Papyrus" panose="020B0602040200020303" pitchFamily="34" charset="77"/>
              </a:rPr>
              <a:t> takes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600" b="1" dirty="0"/>
              <a:t> </a:t>
            </a:r>
            <a:r>
              <a:rPr lang="en-US" sz="3600" b="1" dirty="0">
                <a:latin typeface="Papyrus" panose="020B0602040200020303" pitchFamily="34" charset="77"/>
              </a:rPr>
              <a:t>(long)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3600" b="1" dirty="0"/>
              <a:t> </a:t>
            </a:r>
            <a:r>
              <a:rPr lang="en-US" sz="3600" b="1" dirty="0">
                <a:latin typeface="Papyrus" panose="020B0602040200020303" pitchFamily="34" charset="77"/>
              </a:rPr>
              <a:t>(</a:t>
            </a:r>
            <a:r>
              <a:rPr lang="en-US" sz="3600" b="1" dirty="0" err="1">
                <a:latin typeface="Papyrus" panose="020B0602040200020303" pitchFamily="34" charset="77"/>
              </a:rPr>
              <a:t>lat</a:t>
            </a:r>
            <a:r>
              <a:rPr lang="en-US" sz="3600" b="1" dirty="0">
                <a:latin typeface="Papyrus" panose="020B0602040200020303" pitchFamily="34" charset="77"/>
              </a:rPr>
              <a:t>) from first 2 columns and plots appropriately (i.e.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-JM</a:t>
            </a:r>
            <a:r>
              <a:rPr lang="en-US" sz="3600" b="1" dirty="0">
                <a:latin typeface="Papyrus" panose="020B0602040200020303" pitchFamily="34" charset="77"/>
              </a:rPr>
              <a:t> says to make a Mercator Projection of data in [assumed] long </a:t>
            </a:r>
            <a:r>
              <a:rPr lang="en-US" sz="3600" b="1" dirty="0" err="1">
                <a:latin typeface="Papyrus" panose="020B0602040200020303" pitchFamily="34" charset="77"/>
              </a:rPr>
              <a:t>lat</a:t>
            </a:r>
            <a:r>
              <a:rPr lang="en-US" sz="3600" b="1" dirty="0">
                <a:latin typeface="Papyrus" panose="020B0602040200020303" pitchFamily="34" charset="77"/>
              </a:rPr>
              <a:t> format).</a:t>
            </a:r>
          </a:p>
          <a:p>
            <a:endParaRPr lang="en-US" sz="3600" b="1" dirty="0"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latin typeface="Papyrus" panose="020B0602040200020303" pitchFamily="34" charset="77"/>
              </a:rPr>
              <a:t>We will use the other two columns shortly.</a:t>
            </a:r>
          </a:p>
          <a:p>
            <a:endParaRPr lang="en-US" sz="3200" b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99168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C94BFD-C046-E14F-B0E4-03E75D6FE5C9}"/>
              </a:ext>
            </a:extLst>
          </p:cNvPr>
          <p:cNvSpPr txBox="1"/>
          <p:nvPr/>
        </p:nvSpPr>
        <p:spPr>
          <a:xfrm>
            <a:off x="0" y="4370"/>
            <a:ext cx="12192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0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0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-R-35/-21/-62/-54.5 -JM15c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ssand_eqs.dat</a:t>
            </a:r>
            <a:r>
              <a:rPr lang="en-US" sz="30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-Sc0.25c -W1,black -</a:t>
            </a:r>
            <a:r>
              <a:rPr lang="en-US" sz="30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0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–P </a:t>
            </a:r>
            <a:r>
              <a:rPr lang="en-US" sz="30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ex1.sh.ps</a:t>
            </a:r>
          </a:p>
          <a:p>
            <a:endParaRPr lang="en-US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3600" b="1" dirty="0">
                <a:latin typeface="Papyrus" panose="020B0602040200020303" pitchFamily="34" charset="77"/>
              </a:rPr>
              <a:t>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–B</a:t>
            </a:r>
            <a:r>
              <a:rPr lang="en-US" sz="3200" b="1" dirty="0"/>
              <a:t> </a:t>
            </a:r>
            <a:r>
              <a:rPr lang="en-US" sz="3600" b="1" dirty="0">
                <a:latin typeface="Papyrus" panose="020B0602040200020303" pitchFamily="34" charset="77"/>
              </a:rPr>
              <a:t>switch is very complicated, confusing and most poorly documented </a:t>
            </a:r>
            <a:r>
              <a:rPr lang="en-US" b="1" dirty="0">
                <a:latin typeface="Papyrus" panose="020B0602040200020303" pitchFamily="34" charset="77"/>
              </a:rPr>
              <a:t>(the documentation says to look for examples!)</a:t>
            </a:r>
            <a:r>
              <a:rPr lang="en-US" sz="3600" b="1" dirty="0">
                <a:latin typeface="Papyrus" panose="020B0602040200020303" pitchFamily="34" charset="77"/>
              </a:rPr>
              <a:t>, especially in which flags can be combined, and which need a separate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–B</a:t>
            </a:r>
            <a:r>
              <a:rPr lang="en-US" sz="3200" b="1" dirty="0"/>
              <a:t> </a:t>
            </a:r>
            <a:r>
              <a:rPr lang="en-US" sz="3600" b="1" dirty="0">
                <a:latin typeface="Papyrus" panose="020B0602040200020303" pitchFamily="34" charset="77"/>
              </a:rPr>
              <a:t>switch.</a:t>
            </a:r>
            <a:r>
              <a:rPr lang="en-US" sz="3200" b="1" dirty="0"/>
              <a:t> </a:t>
            </a:r>
          </a:p>
          <a:p>
            <a:endParaRPr lang="en-US" sz="3200" b="1" dirty="0"/>
          </a:p>
          <a:p>
            <a:pPr algn="ctr"/>
            <a:r>
              <a:rPr lang="en-US" sz="3600" b="1" dirty="0">
                <a:latin typeface="Papyrus" panose="020B0602040200020303" pitchFamily="34" charset="77"/>
              </a:rPr>
              <a:t>The first 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–B </a:t>
            </a:r>
            <a:r>
              <a:rPr lang="en-US" sz="3600" b="1" dirty="0">
                <a:latin typeface="Papyrus" panose="020B0602040200020303" pitchFamily="34" charset="77"/>
              </a:rPr>
              <a:t>says annotate on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3600" b="1" dirty="0">
                <a:latin typeface="Papyrus" panose="020B0602040200020303" pitchFamily="34" charset="77"/>
              </a:rPr>
              <a:t>est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3600" b="1" dirty="0">
                <a:latin typeface="Papyrus" panose="020B0602040200020303" pitchFamily="34" charset="77"/>
              </a:rPr>
              <a:t>outhern sides of the plot with the </a:t>
            </a:r>
            <a:r>
              <a:rPr lang="en-US" sz="3600" b="1" dirty="0" err="1">
                <a:latin typeface="Papyrus" panose="020B0602040200020303" pitchFamily="34" charset="77"/>
              </a:rPr>
              <a:t>lat</a:t>
            </a:r>
            <a:r>
              <a:rPr lang="en-US" sz="3600" b="1" dirty="0">
                <a:latin typeface="Papyrus" panose="020B0602040200020303" pitchFamily="34" charset="77"/>
              </a:rPr>
              <a:t> </a:t>
            </a:r>
            <a:r>
              <a:rPr lang="en-US" sz="3600" b="1" dirty="0" err="1">
                <a:latin typeface="Papyrus" panose="020B0602040200020303" pitchFamily="34" charset="77"/>
              </a:rPr>
              <a:t>lons</a:t>
            </a:r>
            <a:r>
              <a:rPr lang="en-US" sz="3600" b="1" dirty="0">
                <a:latin typeface="Papyrus" panose="020B0602040200020303" pitchFamily="34" charset="77"/>
              </a:rPr>
              <a:t>, and just draw the border on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3600" b="1" dirty="0">
                <a:latin typeface="Papyrus" panose="020B0602040200020303" pitchFamily="34" charset="77"/>
              </a:rPr>
              <a:t>ast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600" b="1" dirty="0">
                <a:latin typeface="Papyrus" panose="020B0602040200020303" pitchFamily="34" charset="77"/>
              </a:rPr>
              <a:t>orth sides.</a:t>
            </a:r>
          </a:p>
        </p:txBody>
      </p:sp>
    </p:spTree>
    <p:extLst>
      <p:ext uri="{BB962C8B-B14F-4D97-AF65-F5344CB8AC3E}">
        <p14:creationId xmlns:p14="http://schemas.microsoft.com/office/powerpoint/2010/main" val="275109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C94BFD-C046-E14F-B0E4-03E75D6FE5C9}"/>
              </a:ext>
            </a:extLst>
          </p:cNvPr>
          <p:cNvSpPr txBox="1"/>
          <p:nvPr/>
        </p:nvSpPr>
        <p:spPr>
          <a:xfrm>
            <a:off x="0" y="108545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-R-35/-21/-62/-54.5 -JM15c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ssand_eqs.dat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-Sc0.25c -W1,black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–P &gt; ex1.sh.ps</a:t>
            </a:r>
          </a:p>
          <a:p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3600" b="1" dirty="0">
                <a:latin typeface="Papyrus" panose="020B0602040200020303" pitchFamily="34" charset="77"/>
              </a:rPr>
              <a:t>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–B</a:t>
            </a:r>
            <a:r>
              <a:rPr lang="en-US" sz="3200" b="1" dirty="0"/>
              <a:t> </a:t>
            </a:r>
            <a:r>
              <a:rPr lang="en-US" sz="3600" b="1" dirty="0">
                <a:latin typeface="Papyrus" panose="020B0602040200020303" pitchFamily="34" charset="77"/>
              </a:rPr>
              <a:t>switch is very complicated, confusing and most poorly documented </a:t>
            </a:r>
            <a:r>
              <a:rPr lang="en-US" b="1" dirty="0">
                <a:latin typeface="Papyrus" panose="020B0602040200020303" pitchFamily="34" charset="77"/>
              </a:rPr>
              <a:t>(the documentation says to look for examples!)</a:t>
            </a:r>
            <a:r>
              <a:rPr lang="en-US" sz="3600" b="1" dirty="0">
                <a:latin typeface="Papyrus" panose="020B0602040200020303" pitchFamily="34" charset="77"/>
              </a:rPr>
              <a:t>, especially in which flags can be combined, and which need a separate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–B</a:t>
            </a:r>
            <a:r>
              <a:rPr lang="en-US" sz="3200" b="1" dirty="0"/>
              <a:t> </a:t>
            </a:r>
            <a:r>
              <a:rPr lang="en-US" sz="3600" b="1" dirty="0">
                <a:latin typeface="Papyrus" panose="020B0602040200020303" pitchFamily="34" charset="77"/>
              </a:rPr>
              <a:t>switch.</a:t>
            </a:r>
            <a:r>
              <a:rPr lang="en-US" sz="3200" b="1" dirty="0"/>
              <a:t> </a:t>
            </a:r>
            <a:endParaRPr lang="en-US" b="1" dirty="0"/>
          </a:p>
          <a:p>
            <a:endParaRPr lang="en-US" b="1" dirty="0"/>
          </a:p>
          <a:p>
            <a:pPr algn="ctr"/>
            <a:r>
              <a:rPr lang="en-US" sz="3600" b="1" dirty="0">
                <a:latin typeface="Papyrus" panose="020B0602040200020303" pitchFamily="34" charset="77"/>
              </a:rPr>
              <a:t>The second 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–B </a:t>
            </a:r>
            <a:r>
              <a:rPr lang="en-US" sz="3600" b="1" dirty="0">
                <a:latin typeface="Papyrus" panose="020B0602040200020303" pitchFamily="34" charset="77"/>
              </a:rPr>
              <a:t>says how to annotate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600" b="1" dirty="0">
                <a:latin typeface="Papyrus" panose="020B0602040200020303" pitchFamily="34" charset="77"/>
              </a:rPr>
              <a:t>) and fill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3600" b="1" dirty="0">
                <a:latin typeface="Papyrus" panose="020B0602040200020303" pitchFamily="34" charset="77"/>
              </a:rPr>
              <a:t>) the standard wide border (this is the giveaway that the figure was made with GMT) letting GMT decide on the size of the divisions (nothing after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/>
              <a:t> </a:t>
            </a:r>
            <a:r>
              <a:rPr lang="en-US" sz="3600" b="1" dirty="0">
                <a:latin typeface="Papyrus" panose="020B0602040200020303" pitchFamily="34" charset="77"/>
              </a:rPr>
              <a:t>or</a:t>
            </a:r>
            <a:r>
              <a:rPr lang="en-US" sz="3200" b="1" dirty="0"/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3600" b="1" dirty="0">
                <a:latin typeface="Papyrus" panose="020B0602040200020303" pitchFamily="34" charset="77"/>
              </a:rPr>
              <a:t>).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73847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C94BFD-C046-E14F-B0E4-03E75D6FE5C9}"/>
              </a:ext>
            </a:extLst>
          </p:cNvPr>
          <p:cNvSpPr txBox="1"/>
          <p:nvPr/>
        </p:nvSpPr>
        <p:spPr>
          <a:xfrm>
            <a:off x="0" y="740642"/>
            <a:ext cx="12192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-R-35/-21/-62/-54.5 -JM15c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ssand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eqs.dat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-Sc0.25c -W1,black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–P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ex1.sh.ps</a:t>
            </a:r>
          </a:p>
          <a:p>
            <a:endParaRPr lang="en-US" sz="3200" b="1" dirty="0"/>
          </a:p>
          <a:p>
            <a:pPr algn="ctr"/>
            <a:r>
              <a:rPr lang="en-US" sz="3600" b="1" dirty="0">
                <a:latin typeface="Papyrus" panose="020B0602040200020303" pitchFamily="34" charset="77"/>
              </a:rPr>
              <a:t>Changes from landscape to Portrait mode.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600" b="1" dirty="0">
                <a:latin typeface="Papyrus" panose="020B0602040200020303" pitchFamily="34" charset="77"/>
              </a:rPr>
              <a:t>Try the line without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ex1.sh.ps</a:t>
            </a:r>
            <a:r>
              <a:rPr lang="en-US" sz="3600" b="1" dirty="0">
                <a:latin typeface="Papyrus" panose="020B0602040200020303" pitchFamily="34" charset="77"/>
              </a:rPr>
              <a:t>, it will spit a lot of ascii garbage (that is actually readable if you know how to read it) to the screen.</a:t>
            </a:r>
          </a:p>
        </p:txBody>
      </p:sp>
    </p:spTree>
    <p:extLst>
      <p:ext uri="{BB962C8B-B14F-4D97-AF65-F5344CB8AC3E}">
        <p14:creationId xmlns:p14="http://schemas.microsoft.com/office/powerpoint/2010/main" val="924232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59D06C-1303-E68A-7B5B-2B6853AF617A}"/>
              </a:ext>
            </a:extLst>
          </p:cNvPr>
          <p:cNvSpPr txBox="1"/>
          <p:nvPr/>
        </p:nvSpPr>
        <p:spPr>
          <a:xfrm>
            <a:off x="0" y="348556"/>
            <a:ext cx="12192000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If you've had someone tell you to RTFM, depending on what software you are using, that manual might be a challenge to find.</a:t>
            </a:r>
          </a:p>
          <a:p>
            <a:pPr algn="ctr"/>
            <a:endParaRPr lang="en-US" sz="3200" b="1" dirty="0">
              <a:solidFill>
                <a:srgbClr val="080A12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2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On Linux, however, you'll find hundreds upon hundreds of manuals ready to view. </a:t>
            </a:r>
            <a:r>
              <a:rPr lang="en-US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(as usual UNIX is very proud of itself for this useful feature that helps the user, above propaganda from)</a:t>
            </a:r>
          </a:p>
          <a:p>
            <a:pPr algn="ctr"/>
            <a:endParaRPr lang="en-US" b="1" i="0" dirty="0">
              <a:solidFill>
                <a:srgbClr val="080A12"/>
              </a:solidFill>
              <a:effectLst/>
              <a:latin typeface="Papyrus" panose="020B0602040200020303" pitchFamily="34" charset="77"/>
            </a:endParaRPr>
          </a:p>
          <a:p>
            <a:pPr algn="ctr"/>
            <a:r>
              <a:rPr lang="en-US" sz="32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https://www.zdnet.com/article/what-are-man-pages-and-why-are-they-important-to-your-linux-education/</a:t>
            </a:r>
            <a:endParaRPr lang="en-US" sz="3200" b="1" i="0" dirty="0">
              <a:solidFill>
                <a:srgbClr val="080A12"/>
              </a:solidFill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b="1" i="0" dirty="0">
              <a:solidFill>
                <a:srgbClr val="080A12"/>
              </a:solidFill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  <a:hlinkClick r:id="rId3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https://man7.org/linux/man-pages/man1/man.1.html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8436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C94BFD-C046-E14F-B0E4-03E75D6FE5C9}"/>
              </a:ext>
            </a:extLst>
          </p:cNvPr>
          <p:cNvSpPr txBox="1"/>
          <p:nvPr/>
        </p:nvSpPr>
        <p:spPr>
          <a:xfrm>
            <a:off x="0" y="740642"/>
            <a:ext cx="12192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gmt6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psxy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-R-35/-21/-62/-54.5 -JM15c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BWSen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Baf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ssand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eqs.dat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-Sc0.25c -W1,black -</a:t>
            </a:r>
            <a:r>
              <a:rPr lang="en-US" sz="3200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Gred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ex1.sh.ps</a:t>
            </a:r>
          </a:p>
          <a:p>
            <a:endParaRPr lang="en-US" sz="3200" b="1" dirty="0"/>
          </a:p>
          <a:p>
            <a:pPr algn="ctr"/>
            <a:r>
              <a:rPr lang="en-US" sz="3600" b="1" dirty="0">
                <a:latin typeface="Papyrus" panose="020B0602040200020303" pitchFamily="34" charset="77"/>
              </a:rPr>
              <a:t>Redirects output to a file named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ex1.sh.ps</a:t>
            </a:r>
          </a:p>
          <a:p>
            <a:pPr algn="ctr"/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600" b="1" dirty="0">
                <a:latin typeface="Papyrus" panose="020B0602040200020303" pitchFamily="34" charset="77"/>
              </a:rPr>
              <a:t>Try the line without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ex1.sh.ps</a:t>
            </a:r>
            <a:r>
              <a:rPr lang="en-US" sz="3600" b="1" dirty="0">
                <a:latin typeface="Papyrus" panose="020B0602040200020303" pitchFamily="34" charset="77"/>
              </a:rPr>
              <a:t>, it will spit a lot of ascii garbage (that is actually readable if you know how to read it) to the screen.</a:t>
            </a:r>
          </a:p>
        </p:txBody>
      </p:sp>
    </p:spTree>
    <p:extLst>
      <p:ext uri="{BB962C8B-B14F-4D97-AF65-F5344CB8AC3E}">
        <p14:creationId xmlns:p14="http://schemas.microsoft.com/office/powerpoint/2010/main" val="5580708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EEDCD5-A677-604E-847D-E0FA2CF8DE62}"/>
              </a:ext>
            </a:extLst>
          </p:cNvPr>
          <p:cNvSpPr txBox="1"/>
          <p:nvPr/>
        </p:nvSpPr>
        <p:spPr>
          <a:xfrm>
            <a:off x="0" y="4745650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Units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hlinkClick r:id="rId3" tooltip="Permalink to this headline"/>
              </a:rPr>
              <a:t>¶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map distance unit, append 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unit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d for arc degree, m for arc minute, and s for arc second, or </a:t>
            </a:r>
            <a:r>
              <a:rPr lang="en-US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for </a:t>
            </a:r>
            <a:r>
              <a:rPr lang="en-US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meter [Default], 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 for foot, k for km, M for statute mile, n for nautical mile, and u for US survey foot. By default we compute such distances using a spherical approximation with great circles. Prepend - to a distance (or the unit is no distance is given) to perform “Flat Earth” calculations (quicker but less accurate) or prepend + to perform exact geodesic calculations (slower but more accurate).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C99E92-E99F-3C43-818A-16519CD72C21}"/>
              </a:ext>
            </a:extLst>
          </p:cNvPr>
          <p:cNvSpPr txBox="1"/>
          <p:nvPr/>
        </p:nvSpPr>
        <p:spPr>
          <a:xfrm>
            <a:off x="0" y="419410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http://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gmt.soest.hawaii.edu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/doc/latest/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gmtselect.html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8BD334-CA78-B445-99A5-13D7C0CB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74666"/>
            <a:ext cx="12192000" cy="3416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EF40A4F-0C68-F647-B93A-E8AE54C372CF}"/>
              </a:ext>
            </a:extLst>
          </p:cNvPr>
          <p:cNvSpPr txBox="1"/>
          <p:nvPr/>
        </p:nvSpPr>
        <p:spPr>
          <a:xfrm>
            <a:off x="0" y="10687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apyrus" panose="020B0602040200020303" pitchFamily="34" charset="77"/>
              </a:rPr>
              <a:t>Select data set units if needed from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3600" b="1" dirty="0" err="1">
                <a:latin typeface="Papyrus" panose="020B0602040200020303" pitchFamily="34" charset="77"/>
              </a:rPr>
              <a:t>|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3600" b="1" dirty="0" err="1">
                <a:latin typeface="Papyrus" panose="020B0602040200020303" pitchFamily="34" charset="77"/>
              </a:rPr>
              <a:t>|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3600" b="1" dirty="0" err="1">
                <a:latin typeface="Papyrus" panose="020B0602040200020303" pitchFamily="34" charset="77"/>
              </a:rPr>
              <a:t>|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600" b="1" dirty="0" err="1">
                <a:latin typeface="Papyrus" panose="020B0602040200020303" pitchFamily="34" charset="77"/>
              </a:rPr>
              <a:t>|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600" b="1" dirty="0" err="1">
                <a:latin typeface="Papyrus" panose="020B0602040200020303" pitchFamily="34" charset="77"/>
              </a:rPr>
              <a:t>|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sz="3600" b="1" dirty="0">
                <a:latin typeface="Papyrus" panose="020B0602040200020303" pitchFamily="34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9189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312E88-C2A9-2444-8245-9406FBF21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83848" y="937549"/>
            <a:ext cx="5212836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79321F4-76C8-8C4A-8768-804FFB0E218C}"/>
              </a:ext>
            </a:extLst>
          </p:cNvPr>
          <p:cNvSpPr txBox="1"/>
          <p:nvPr/>
        </p:nvSpPr>
        <p:spPr>
          <a:xfrm>
            <a:off x="5360129" y="150471"/>
            <a:ext cx="683187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If we  look in our directory, we now have 4 files</a:t>
            </a:r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r>
              <a:rPr lang="en-US" sz="3200" b="1" dirty="0">
                <a:latin typeface="Papyrus" panose="020B0602040200020303" pitchFamily="34" charset="77"/>
              </a:rPr>
              <a:t>We started with 2 files</a:t>
            </a:r>
          </a:p>
          <a:p>
            <a:endParaRPr lang="en-US" sz="3200" b="1" dirty="0"/>
          </a:p>
          <a:p>
            <a:r>
              <a:rPr lang="en-US" sz="3200" b="1" dirty="0">
                <a:latin typeface="Courier" pitchFamily="2" charset="0"/>
              </a:rPr>
              <a:t>ex1.sh </a:t>
            </a:r>
            <a:r>
              <a:rPr lang="en-US" sz="3200" b="1" dirty="0">
                <a:latin typeface="Papyrus" panose="020B0602040200020303" pitchFamily="34" charset="77"/>
              </a:rPr>
              <a:t>– our “program”, a shell script</a:t>
            </a:r>
          </a:p>
          <a:p>
            <a:endParaRPr lang="en-US" sz="3200" b="1" dirty="0"/>
          </a:p>
          <a:p>
            <a:r>
              <a:rPr lang="en-US" sz="3200" b="1" dirty="0" err="1">
                <a:latin typeface="Courier" pitchFamily="2" charset="0"/>
              </a:rPr>
              <a:t>ssand_eqs.dat</a:t>
            </a:r>
            <a:r>
              <a:rPr lang="en-US" sz="3200" b="1" dirty="0">
                <a:latin typeface="Courier" pitchFamily="2" charset="0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– the data for our plot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320C74-24D0-3549-A54B-A5C26EF670B9}"/>
              </a:ext>
            </a:extLst>
          </p:cNvPr>
          <p:cNvSpPr/>
          <p:nvPr/>
        </p:nvSpPr>
        <p:spPr>
          <a:xfrm>
            <a:off x="285009" y="995729"/>
            <a:ext cx="119069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ourier" pitchFamily="2" charset="0"/>
              </a:rPr>
              <a:t>% ls</a:t>
            </a:r>
          </a:p>
          <a:p>
            <a:r>
              <a:rPr lang="en-US" sz="3200" b="1" u="sng" dirty="0">
                <a:latin typeface="Courier" pitchFamily="2" charset="0"/>
              </a:rPr>
              <a:t>ex1.sh</a:t>
            </a:r>
            <a:r>
              <a:rPr lang="en-US" sz="3200" b="1" dirty="0">
                <a:latin typeface="Courier" pitchFamily="2" charset="0"/>
              </a:rPr>
              <a:t> </a:t>
            </a:r>
            <a:r>
              <a:rPr lang="en-US" sz="3200" b="1" u="sng" dirty="0">
                <a:latin typeface="Courier" pitchFamily="2" charset="0"/>
              </a:rPr>
              <a:t>ex1.sh.ps</a:t>
            </a:r>
            <a:r>
              <a:rPr lang="en-US" sz="3200" b="1" dirty="0">
                <a:latin typeface="Courier" pitchFamily="2" charset="0"/>
              </a:rPr>
              <a:t> </a:t>
            </a:r>
            <a:r>
              <a:rPr lang="en-US" sz="3200" b="1" u="sng" dirty="0" err="1">
                <a:latin typeface="Courier" pitchFamily="2" charset="0"/>
              </a:rPr>
              <a:t>gmt.history</a:t>
            </a:r>
            <a:r>
              <a:rPr lang="en-US" sz="3200" b="1" dirty="0">
                <a:latin typeface="Courier" pitchFamily="2" charset="0"/>
              </a:rPr>
              <a:t> </a:t>
            </a:r>
            <a:r>
              <a:rPr lang="en-US" sz="3200" b="1" u="sng" dirty="0" err="1">
                <a:latin typeface="Courier" pitchFamily="2" charset="0"/>
              </a:rPr>
              <a:t>ssand_eqs.dat</a:t>
            </a:r>
            <a:endParaRPr lang="en-US" sz="3200" b="1" u="sng" dirty="0">
              <a:latin typeface="Courier" pitchFamily="2" charset="0"/>
            </a:endParaRPr>
          </a:p>
          <a:p>
            <a:r>
              <a:rPr lang="en-US" sz="3200" b="1" dirty="0">
                <a:latin typeface="Courier" pitchFamily="2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83605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BBA619-A589-36CC-1EBE-05130A13E8E7}"/>
              </a:ext>
            </a:extLst>
          </p:cNvPr>
          <p:cNvSpPr txBox="1"/>
          <p:nvPr/>
        </p:nvSpPr>
        <p:spPr>
          <a:xfrm>
            <a:off x="0" y="11575"/>
            <a:ext cx="12192000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The structure of a man page</a:t>
            </a:r>
          </a:p>
          <a:p>
            <a:pPr algn="ctr"/>
            <a:endParaRPr lang="en-US" b="1" i="0" dirty="0">
              <a:solidFill>
                <a:srgbClr val="080A12"/>
              </a:solidFill>
              <a:effectLst/>
              <a:latin typeface="Papyrus" panose="020B0602040200020303" pitchFamily="34" charset="77"/>
            </a:endParaRPr>
          </a:p>
          <a:p>
            <a:pPr algn="ctr"/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Man pages are all laid out with specific sections, which usually include </a:t>
            </a:r>
            <a:r>
              <a:rPr lang="en-US" sz="3000" b="1" i="0" dirty="0">
                <a:solidFill>
                  <a:schemeClr val="bg1">
                    <a:lumMod val="50000"/>
                  </a:schemeClr>
                </a:solidFill>
                <a:effectLst/>
                <a:latin typeface="Papyrus" panose="020B0602040200020303" pitchFamily="34" charset="77"/>
              </a:rPr>
              <a:t>(plus other stuff, but usually no examples as the man pages are clearly written and easy to understand)</a:t>
            </a: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:</a:t>
            </a:r>
          </a:p>
          <a:p>
            <a:pPr algn="ctr"/>
            <a:endParaRPr lang="en-US" b="1" i="0" dirty="0">
              <a:solidFill>
                <a:srgbClr val="080A12"/>
              </a:solidFill>
              <a:effectLst/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NAME - name of command in question.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SYNOPSIS - structure of command.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DESCRIPTION - description of command.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OPTIONS - available options for command.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AUTHOR - the author.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REPORTING BUGS – how to reporting bugs to the developer(s).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COPYRIGHT - information about command license.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SEE ALSO - points to full documentation or related commands.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CONFIGURATION - configuration details for a command or device.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080A12"/>
                </a:solidFill>
                <a:effectLst/>
                <a:latin typeface="Papyrus" panose="020B0602040200020303" pitchFamily="34" charset="77"/>
              </a:rPr>
              <a:t>EXIT STATUS - possible exit status values.</a:t>
            </a:r>
          </a:p>
        </p:txBody>
      </p:sp>
    </p:spTree>
    <p:extLst>
      <p:ext uri="{BB962C8B-B14F-4D97-AF65-F5344CB8AC3E}">
        <p14:creationId xmlns:p14="http://schemas.microsoft.com/office/powerpoint/2010/main" val="125735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E35593-A82F-964B-8DE2-79D1452C3F1C}"/>
              </a:ext>
            </a:extLst>
          </p:cNvPr>
          <p:cNvSpPr txBox="1"/>
          <p:nvPr/>
        </p:nvSpPr>
        <p:spPr>
          <a:xfrm>
            <a:off x="0" y="1019503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Let’s do our first programming example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are going to use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Scenario Based Training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for the labs</a:t>
            </a:r>
          </a:p>
        </p:txBody>
      </p:sp>
    </p:spTree>
    <p:extLst>
      <p:ext uri="{BB962C8B-B14F-4D97-AF65-F5344CB8AC3E}">
        <p14:creationId xmlns:p14="http://schemas.microsoft.com/office/powerpoint/2010/main" val="1008132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37CB455B-24AA-3E4B-A575-C2D4AD0AB097}"/>
              </a:ext>
            </a:extLst>
          </p:cNvPr>
          <p:cNvSpPr txBox="1"/>
          <p:nvPr/>
        </p:nvSpPr>
        <p:spPr>
          <a:xfrm>
            <a:off x="1" y="33912"/>
            <a:ext cx="12192000" cy="6076664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065" algn="ctr">
              <a:spcBef>
                <a:spcPts val="1065"/>
              </a:spcBef>
              <a:tabLst>
                <a:tab pos="355600" algn="l"/>
                <a:tab pos="356235" algn="l"/>
              </a:tabLst>
            </a:pPr>
            <a:r>
              <a:rPr lang="en-US" sz="3200" b="1" spc="-5" dirty="0">
                <a:latin typeface="Papyrus" panose="020B0602040200020303" pitchFamily="34" charset="77"/>
                <a:ea typeface="+mn-ea"/>
                <a:cs typeface="Arial"/>
              </a:rPr>
              <a:t>What is Scenario-Based Training?</a:t>
            </a:r>
          </a:p>
          <a:p>
            <a:pPr marL="355600" indent="-343535">
              <a:lnSpc>
                <a:spcPct val="100000"/>
              </a:lnSpc>
              <a:spcBef>
                <a:spcPts val="1065"/>
              </a:spcBef>
              <a:buChar char="•"/>
              <a:tabLst>
                <a:tab pos="355600" algn="l"/>
                <a:tab pos="356235" algn="l"/>
              </a:tabLst>
            </a:pPr>
            <a:endParaRPr lang="en-US" b="1" spc="-5" dirty="0">
              <a:latin typeface="Papyrus" panose="020B0602040200020303" pitchFamily="34" charset="77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6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Papyrus" panose="020B0602040200020303" pitchFamily="34" charset="77"/>
                <a:cs typeface="Arial"/>
              </a:rPr>
              <a:t>SBT is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a</a:t>
            </a:r>
            <a:r>
              <a:rPr sz="3200" b="1" spc="-15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training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i="1" spc="-10" dirty="0">
                <a:latin typeface="Papyrus" panose="020B0602040200020303" pitchFamily="34" charset="77"/>
                <a:cs typeface="Arial"/>
              </a:rPr>
              <a:t>system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.</a:t>
            </a:r>
            <a:endParaRPr sz="3200" b="1" dirty="0">
              <a:latin typeface="Papyrus" panose="020B0602040200020303" pitchFamily="34" charset="77"/>
              <a:cs typeface="Arial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965"/>
              </a:spcBef>
              <a:buChar char="•"/>
              <a:tabLst>
                <a:tab pos="755015" algn="l"/>
                <a:tab pos="755650" algn="l"/>
              </a:tabLst>
            </a:pPr>
            <a:r>
              <a:rPr sz="3200" b="1" spc="-5" dirty="0">
                <a:latin typeface="Papyrus" panose="020B0602040200020303" pitchFamily="34" charset="77"/>
                <a:cs typeface="Arial"/>
              </a:rPr>
              <a:t>It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uses a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highly structured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 script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of </a:t>
            </a:r>
            <a:r>
              <a:rPr sz="3200" b="1" spc="-540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real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world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i="1" spc="-5" dirty="0">
                <a:latin typeface="Papyrus" panose="020B0602040200020303" pitchFamily="34" charset="77"/>
                <a:cs typeface="Arial"/>
              </a:rPr>
              <a:t>experiences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to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 meet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 </a:t>
            </a: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learning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objectives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in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an 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i="1" spc="-5" dirty="0">
                <a:latin typeface="Papyrus" panose="020B0602040200020303" pitchFamily="34" charset="77"/>
                <a:cs typeface="Arial"/>
              </a:rPr>
              <a:t>operational environment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.</a:t>
            </a:r>
            <a:endParaRPr lang="en-US" sz="3200" b="1" spc="-5" dirty="0">
              <a:latin typeface="Papyrus" panose="020B0602040200020303" pitchFamily="34" charset="77"/>
              <a:cs typeface="Arial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965"/>
              </a:spcBef>
              <a:buChar char="•"/>
              <a:tabLst>
                <a:tab pos="755015" algn="l"/>
                <a:tab pos="755650" algn="l"/>
              </a:tabLst>
            </a:pPr>
            <a:endParaRPr b="1" dirty="0">
              <a:latin typeface="Papyrus" panose="020B0602040200020303" pitchFamily="34" charset="77"/>
              <a:cs typeface="Arial"/>
            </a:endParaRPr>
          </a:p>
          <a:p>
            <a:pPr marL="354965" marR="782955" indent="-342900">
              <a:lnSpc>
                <a:spcPct val="100000"/>
              </a:lnSpc>
              <a:spcBef>
                <a:spcPts val="180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Papyrus" panose="020B0602040200020303" pitchFamily="34" charset="77"/>
                <a:cs typeface="Arial"/>
              </a:rPr>
              <a:t>System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 – concept is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integrated </a:t>
            </a:r>
            <a:r>
              <a:rPr sz="3200" b="1" spc="-545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throughout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training.</a:t>
            </a:r>
            <a:endParaRPr lang="en-US" sz="3200" b="1" spc="-5" dirty="0">
              <a:latin typeface="Papyrus" panose="020B0602040200020303" pitchFamily="34" charset="77"/>
              <a:cs typeface="Arial"/>
            </a:endParaRPr>
          </a:p>
          <a:p>
            <a:pPr marL="354965" marR="782955" indent="-342900">
              <a:lnSpc>
                <a:spcPct val="100000"/>
              </a:lnSpc>
              <a:spcBef>
                <a:spcPts val="1800"/>
              </a:spcBef>
              <a:buChar char="•"/>
              <a:tabLst>
                <a:tab pos="355600" algn="l"/>
                <a:tab pos="356235" algn="l"/>
              </a:tabLst>
            </a:pPr>
            <a:endParaRPr b="1" dirty="0">
              <a:latin typeface="Papyrus" panose="020B0602040200020303" pitchFamily="34" charset="77"/>
              <a:cs typeface="Arial"/>
            </a:endParaRPr>
          </a:p>
          <a:p>
            <a:pPr marL="354965" marR="626745" indent="-342900">
              <a:lnSpc>
                <a:spcPct val="100000"/>
              </a:lnSpc>
              <a:spcBef>
                <a:spcPts val="96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Papyrus" panose="020B0602040200020303" pitchFamily="34" charset="77"/>
                <a:cs typeface="Arial"/>
              </a:rPr>
              <a:t>Experiences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 – new and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different </a:t>
            </a:r>
            <a:r>
              <a:rPr sz="3200" b="1" spc="-545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experiences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are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important.</a:t>
            </a:r>
            <a:endParaRPr lang="en-US" sz="3200" b="1" spc="-10" dirty="0">
              <a:latin typeface="Papyrus" panose="020B0602040200020303" pitchFamily="34" charset="77"/>
              <a:cs typeface="Arial"/>
            </a:endParaRPr>
          </a:p>
          <a:p>
            <a:pPr marL="354965" marR="626745" indent="-342900">
              <a:lnSpc>
                <a:spcPct val="100000"/>
              </a:lnSpc>
              <a:spcBef>
                <a:spcPts val="960"/>
              </a:spcBef>
              <a:buChar char="•"/>
              <a:tabLst>
                <a:tab pos="355600" algn="l"/>
                <a:tab pos="356235" algn="l"/>
              </a:tabLst>
            </a:pPr>
            <a:endParaRPr b="1" dirty="0">
              <a:latin typeface="Papyrus" panose="020B0602040200020303" pitchFamily="34" charset="77"/>
              <a:cs typeface="Arial"/>
            </a:endParaRPr>
          </a:p>
          <a:p>
            <a:pPr marL="355600" marR="346075" indent="-343535">
              <a:lnSpc>
                <a:spcPct val="100000"/>
              </a:lnSpc>
              <a:spcBef>
                <a:spcPts val="9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Papyrus" panose="020B0602040200020303" pitchFamily="34" charset="77"/>
                <a:cs typeface="Arial"/>
              </a:rPr>
              <a:t>Operational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Papyrus" panose="020B0602040200020303" pitchFamily="34" charset="77"/>
                <a:cs typeface="Arial"/>
              </a:rPr>
              <a:t>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Papyrus" panose="020B0602040200020303" pitchFamily="34" charset="77"/>
                <a:cs typeface="Arial"/>
              </a:rPr>
              <a:t>environment</a:t>
            </a:r>
            <a:r>
              <a:rPr sz="3200" b="1" spc="10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– the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real </a:t>
            </a:r>
            <a:r>
              <a:rPr sz="3200" b="1" spc="-540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thing.</a:t>
            </a:r>
            <a:endParaRPr sz="3200" b="1" dirty="0">
              <a:latin typeface="Papyrus" panose="020B0602040200020303" pitchFamily="34" charset="77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14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89F2EB4F-6A6F-914B-BDB9-0D4EF280C1A4}"/>
              </a:ext>
            </a:extLst>
          </p:cNvPr>
          <p:cNvSpPr txBox="1"/>
          <p:nvPr/>
        </p:nvSpPr>
        <p:spPr>
          <a:xfrm>
            <a:off x="0" y="993855"/>
            <a:ext cx="12192000" cy="39465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algn="ctr">
              <a:spcBef>
                <a:spcPts val="95"/>
              </a:spcBef>
              <a:tabLst>
                <a:tab pos="354965" algn="l"/>
                <a:tab pos="355600" algn="l"/>
              </a:tabLst>
            </a:pP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What is Scenario-Based Training?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endParaRPr lang="en-US" sz="3200" b="1" spc="-5" dirty="0">
              <a:latin typeface="Papyrus" panose="020B0602040200020303" pitchFamily="34" charset="77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Papyrus" panose="020B0602040200020303" pitchFamily="34" charset="77"/>
                <a:cs typeface="Arial"/>
              </a:rPr>
              <a:t>Think of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learning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 to play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the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piano:</a:t>
            </a:r>
            <a:endParaRPr sz="3200" b="1" dirty="0">
              <a:latin typeface="Papyrus" panose="020B0602040200020303" pitchFamily="34" charset="77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200" b="1" dirty="0">
              <a:latin typeface="Papyrus" panose="020B0602040200020303" pitchFamily="34" charset="77"/>
              <a:cs typeface="Arial"/>
            </a:endParaRPr>
          </a:p>
          <a:p>
            <a:pPr marL="755015" marR="5080" lvl="1" indent="-285750">
              <a:lnSpc>
                <a:spcPct val="100000"/>
              </a:lnSpc>
              <a:spcBef>
                <a:spcPts val="1800"/>
              </a:spcBef>
              <a:buChar char="•"/>
              <a:tabLst>
                <a:tab pos="755015" algn="l"/>
                <a:tab pos="755650" algn="l"/>
              </a:tabLst>
            </a:pPr>
            <a:r>
              <a:rPr sz="3200" b="1" spc="-10" dirty="0">
                <a:latin typeface="Papyrus" panose="020B0602040200020303" pitchFamily="34" charset="77"/>
                <a:cs typeface="Arial"/>
              </a:rPr>
              <a:t>Learning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 to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play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notes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on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a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scale </a:t>
            </a:r>
            <a:r>
              <a:rPr sz="3200" b="1" spc="-540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is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the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foundation…</a:t>
            </a:r>
            <a:endParaRPr sz="3200" b="1" dirty="0">
              <a:latin typeface="Papyrus" panose="020B0602040200020303" pitchFamily="34" charset="77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sz="3200" b="1" dirty="0">
              <a:latin typeface="Papyrus" panose="020B0602040200020303" pitchFamily="34" charset="77"/>
              <a:cs typeface="Arial"/>
            </a:endParaRPr>
          </a:p>
          <a:p>
            <a:pPr marL="755015" marR="427990" lvl="1" indent="-285750">
              <a:lnSpc>
                <a:spcPct val="100000"/>
              </a:lnSpc>
              <a:spcBef>
                <a:spcPts val="1795"/>
              </a:spcBef>
              <a:buChar char="•"/>
              <a:tabLst>
                <a:tab pos="755015" algn="l"/>
                <a:tab pos="755650" algn="l"/>
              </a:tabLst>
            </a:pPr>
            <a:r>
              <a:rPr sz="3200" b="1" spc="-5" dirty="0">
                <a:latin typeface="Papyrus" panose="020B0602040200020303" pitchFamily="34" charset="77"/>
                <a:cs typeface="Arial"/>
              </a:rPr>
              <a:t>…but playing a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song requires </a:t>
            </a:r>
            <a:r>
              <a:rPr sz="3200" b="1" spc="-545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constant rearrangement.</a:t>
            </a:r>
            <a:endParaRPr sz="3200" b="1" dirty="0">
              <a:latin typeface="Papyrus" panose="020B0602040200020303" pitchFamily="34" charset="77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3096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45A89D1A-327B-4A44-9862-DE78CEDAD008}"/>
              </a:ext>
            </a:extLst>
          </p:cNvPr>
          <p:cNvSpPr txBox="1"/>
          <p:nvPr/>
        </p:nvSpPr>
        <p:spPr>
          <a:xfrm>
            <a:off x="0" y="892243"/>
            <a:ext cx="12191999" cy="49314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 algn="ctr">
              <a:spcBef>
                <a:spcPts val="95"/>
              </a:spcBef>
              <a:buFontTx/>
              <a:buChar char="•"/>
              <a:tabLst>
                <a:tab pos="354965" algn="l"/>
                <a:tab pos="356235" algn="l"/>
              </a:tabLst>
            </a:pP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What is Scenario-Based Training?</a:t>
            </a:r>
          </a:p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6235" algn="l"/>
              </a:tabLst>
            </a:pPr>
            <a:endParaRPr lang="en-US" sz="3200" b="1" spc="-5" dirty="0">
              <a:latin typeface="Papyrus" panose="020B0602040200020303" pitchFamily="34" charset="77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6235" algn="l"/>
              </a:tabLst>
            </a:pP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Learning to program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is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very</a:t>
            </a:r>
            <a:r>
              <a:rPr sz="3200" b="1" spc="5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similar:</a:t>
            </a:r>
            <a:endParaRPr sz="3200" b="1" dirty="0">
              <a:latin typeface="Papyrus" panose="020B0602040200020303" pitchFamily="34" charset="77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200" b="1" dirty="0">
              <a:latin typeface="Papyrus" panose="020B0602040200020303" pitchFamily="34" charset="77"/>
              <a:cs typeface="Arial"/>
            </a:endParaRPr>
          </a:p>
          <a:p>
            <a:pPr marL="755015" marR="344805" lvl="1" indent="-285750">
              <a:lnSpc>
                <a:spcPct val="100000"/>
              </a:lnSpc>
              <a:spcBef>
                <a:spcPts val="1800"/>
              </a:spcBef>
              <a:buChar char="•"/>
              <a:tabLst>
                <a:tab pos="755015" algn="l"/>
                <a:tab pos="755650" algn="l"/>
              </a:tabLst>
            </a:pPr>
            <a:r>
              <a:rPr lang="en-US" sz="3200" b="1" spc="-10" dirty="0">
                <a:latin typeface="Papyrus" panose="020B0602040200020303" pitchFamily="34" charset="77"/>
                <a:cs typeface="Arial"/>
              </a:rPr>
              <a:t>Learning about program control (decision making, loops, etc.) is the foundation for writing programs.</a:t>
            </a:r>
            <a:endParaRPr sz="3200" b="1" dirty="0">
              <a:latin typeface="Papyrus" panose="020B0602040200020303" pitchFamily="34" charset="77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sz="3200" b="1" dirty="0">
              <a:latin typeface="Papyrus" panose="020B0602040200020303" pitchFamily="34" charset="77"/>
              <a:cs typeface="Arial"/>
            </a:endParaRPr>
          </a:p>
          <a:p>
            <a:pPr marL="755015" marR="5080" lvl="1" indent="-285750">
              <a:lnSpc>
                <a:spcPct val="100000"/>
              </a:lnSpc>
              <a:spcBef>
                <a:spcPts val="1795"/>
              </a:spcBef>
              <a:buChar char="•"/>
              <a:tabLst>
                <a:tab pos="755015" algn="l"/>
                <a:tab pos="755650" algn="l"/>
              </a:tabLst>
            </a:pP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But writing correct, efficient programs requires combining those foundations to accomplish the specified task.</a:t>
            </a:r>
          </a:p>
        </p:txBody>
      </p:sp>
    </p:spTree>
    <p:extLst>
      <p:ext uri="{BB962C8B-B14F-4D97-AF65-F5344CB8AC3E}">
        <p14:creationId xmlns:p14="http://schemas.microsoft.com/office/powerpoint/2010/main" val="4027163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5CDF21B4-19DC-F94F-8805-8A2FB0626285}"/>
              </a:ext>
            </a:extLst>
          </p:cNvPr>
          <p:cNvSpPr txBox="1"/>
          <p:nvPr/>
        </p:nvSpPr>
        <p:spPr>
          <a:xfrm>
            <a:off x="1" y="242446"/>
            <a:ext cx="12191999" cy="60035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33655" indent="-342900" algn="ctr">
              <a:spcBef>
                <a:spcPts val="95"/>
              </a:spcBef>
              <a:buFontTx/>
              <a:buChar char="•"/>
              <a:tabLst>
                <a:tab pos="354965" algn="l"/>
                <a:tab pos="355600" algn="l"/>
                <a:tab pos="1595120" algn="l"/>
                <a:tab pos="3248660" algn="l"/>
              </a:tabLst>
            </a:pP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What is Scenario-Based Training?</a:t>
            </a:r>
          </a:p>
          <a:p>
            <a:pPr marL="354965" marR="33655" indent="-342900" algn="ctr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  <a:tab pos="1595120" algn="l"/>
                <a:tab pos="3248660" algn="l"/>
              </a:tabLst>
            </a:pPr>
            <a:endParaRPr lang="en-US" b="1" spc="-5" dirty="0">
              <a:latin typeface="Papyrus" panose="020B0602040200020303" pitchFamily="34" charset="77"/>
              <a:cs typeface="Arial"/>
            </a:endParaRPr>
          </a:p>
          <a:p>
            <a:pPr marL="354965" marR="33655" indent="-342900" algn="ctr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  <a:tab pos="1595120" algn="l"/>
                <a:tab pos="3248660" algn="l"/>
              </a:tabLst>
            </a:pPr>
            <a:r>
              <a:rPr sz="3200" b="1" spc="-5" dirty="0">
                <a:latin typeface="Papyrus" panose="020B0602040200020303" pitchFamily="34" charset="77"/>
                <a:cs typeface="Arial"/>
              </a:rPr>
              <a:t>SBT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teaches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programming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in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the </a:t>
            </a:r>
            <a:r>
              <a:rPr sz="3200" b="1" spc="-540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context</a:t>
            </a:r>
            <a:r>
              <a:rPr sz="3200" b="1" spc="20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of</a:t>
            </a: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 what you will do in “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real</a:t>
            </a:r>
            <a:r>
              <a:rPr sz="3200" b="1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life</a:t>
            </a: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"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 </a:t>
            </a: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programming – i.e. by programming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.</a:t>
            </a:r>
            <a:endParaRPr lang="en-US" sz="3200" b="1" spc="-5" dirty="0">
              <a:latin typeface="Papyrus" panose="020B0602040200020303" pitchFamily="34" charset="77"/>
              <a:cs typeface="Arial"/>
            </a:endParaRPr>
          </a:p>
          <a:p>
            <a:pPr marL="12065" marR="33655" algn="ctr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  <a:tab pos="1595120" algn="l"/>
                <a:tab pos="3248660" algn="l"/>
              </a:tabLst>
            </a:pP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     </a:t>
            </a:r>
          </a:p>
          <a:p>
            <a:pPr marL="12065" marR="33655" algn="ctr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  <a:tab pos="1595120" algn="l"/>
                <a:tab pos="3248660" algn="l"/>
              </a:tabLst>
            </a:pP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    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For</a:t>
            </a:r>
            <a:r>
              <a:rPr sz="3200" b="1" spc="-20" dirty="0">
                <a:latin typeface="Papyrus" panose="020B0602040200020303" pitchFamily="34" charset="77"/>
                <a:cs typeface="Arial"/>
              </a:rPr>
              <a:t> </a:t>
            </a:r>
            <a:r>
              <a:rPr sz="3200" b="1" spc="-5" dirty="0">
                <a:latin typeface="Papyrus" panose="020B0602040200020303" pitchFamily="34" charset="77"/>
                <a:cs typeface="Arial"/>
              </a:rPr>
              <a:t>example:</a:t>
            </a:r>
            <a:endParaRPr sz="3200" b="1" dirty="0">
              <a:latin typeface="Papyrus" panose="020B0602040200020303" pitchFamily="34" charset="77"/>
              <a:cs typeface="Arial"/>
            </a:endParaRPr>
          </a:p>
          <a:p>
            <a:pPr algn="ctr">
              <a:lnSpc>
                <a:spcPct val="100000"/>
              </a:lnSpc>
              <a:buFont typeface="Arial"/>
              <a:buChar char="•"/>
            </a:pPr>
            <a:endParaRPr b="1" dirty="0">
              <a:latin typeface="Papyrus" panose="020B0602040200020303" pitchFamily="34" charset="77"/>
              <a:cs typeface="Arial"/>
            </a:endParaRPr>
          </a:p>
          <a:p>
            <a:pPr marL="755015" marR="5080" lvl="1" indent="-285750" algn="ctr">
              <a:lnSpc>
                <a:spcPct val="100000"/>
              </a:lnSpc>
              <a:spcBef>
                <a:spcPts val="1800"/>
              </a:spcBef>
              <a:buChar char="•"/>
              <a:tabLst>
                <a:tab pos="755015" algn="l"/>
                <a:tab pos="755650" algn="l"/>
              </a:tabLst>
            </a:pP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For scientific data processing have the student plan and design programs to accomplish some specified tasks</a:t>
            </a:r>
            <a:r>
              <a:rPr sz="3200" b="1" spc="-10" dirty="0">
                <a:latin typeface="Papyrus" panose="020B0602040200020303" pitchFamily="34" charset="77"/>
                <a:cs typeface="Arial"/>
              </a:rPr>
              <a:t>.</a:t>
            </a:r>
            <a:endParaRPr sz="3200" b="1" dirty="0">
              <a:latin typeface="Papyrus" panose="020B0602040200020303" pitchFamily="34" charset="77"/>
              <a:cs typeface="Arial"/>
            </a:endParaRPr>
          </a:p>
          <a:p>
            <a:pPr lvl="1" algn="ctr">
              <a:lnSpc>
                <a:spcPct val="100000"/>
              </a:lnSpc>
              <a:buFont typeface="Arial"/>
              <a:buChar char="•"/>
            </a:pPr>
            <a:endParaRPr b="1" dirty="0">
              <a:latin typeface="Papyrus" panose="020B0602040200020303" pitchFamily="34" charset="77"/>
              <a:cs typeface="Arial"/>
            </a:endParaRPr>
          </a:p>
          <a:p>
            <a:pPr marL="755015" marR="31750" lvl="1" indent="-285750" algn="ctr">
              <a:lnSpc>
                <a:spcPct val="100000"/>
              </a:lnSpc>
              <a:spcBef>
                <a:spcPts val="1795"/>
              </a:spcBef>
              <a:buChar char="•"/>
              <a:tabLst>
                <a:tab pos="755015" algn="l"/>
                <a:tab pos="755650" algn="l"/>
              </a:tabLst>
            </a:pPr>
            <a:r>
              <a:rPr lang="en-US" sz="3200" b="1" spc="-5" dirty="0">
                <a:latin typeface="Papyrus" panose="020B0602040200020303" pitchFamily="34" charset="77"/>
                <a:cs typeface="Arial"/>
              </a:rPr>
              <a:t>Rather than just practicing each of the programming components separately.</a:t>
            </a:r>
            <a:endParaRPr sz="3200" b="1" dirty="0">
              <a:latin typeface="Papyrus" panose="020B0602040200020303" pitchFamily="34" charset="77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3324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19942</TotalTime>
  <Words>4315</Words>
  <Application>Microsoft Macintosh PowerPoint</Application>
  <PresentationFormat>Widescreen</PresentationFormat>
  <Paragraphs>332</Paragraphs>
  <Slides>32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Courier</vt:lpstr>
      <vt:lpstr>Courier New</vt:lpstr>
      <vt:lpstr>Papyrus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164</cp:revision>
  <dcterms:created xsi:type="dcterms:W3CDTF">2023-08-31T15:40:34Z</dcterms:created>
  <dcterms:modified xsi:type="dcterms:W3CDTF">2023-10-24T21:12:14Z</dcterms:modified>
</cp:coreProperties>
</file>