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0"/>
  </p:notesMasterIdLst>
  <p:sldIdLst>
    <p:sldId id="1488" r:id="rId2"/>
    <p:sldId id="1568" r:id="rId3"/>
    <p:sldId id="1538" r:id="rId4"/>
    <p:sldId id="1552" r:id="rId5"/>
    <p:sldId id="1583" r:id="rId6"/>
    <p:sldId id="1584" r:id="rId7"/>
    <p:sldId id="1492" r:id="rId8"/>
    <p:sldId id="1569" r:id="rId9"/>
    <p:sldId id="1570" r:id="rId10"/>
    <p:sldId id="1571" r:id="rId11"/>
    <p:sldId id="1579" r:id="rId12"/>
    <p:sldId id="1582" r:id="rId13"/>
    <p:sldId id="1572" r:id="rId14"/>
    <p:sldId id="1573" r:id="rId15"/>
    <p:sldId id="1575" r:id="rId16"/>
    <p:sldId id="1576" r:id="rId17"/>
    <p:sldId id="1577" r:id="rId18"/>
    <p:sldId id="1578" r:id="rId19"/>
    <p:sldId id="1580" r:id="rId20"/>
    <p:sldId id="1479" r:id="rId21"/>
    <p:sldId id="379" r:id="rId22"/>
    <p:sldId id="335" r:id="rId23"/>
    <p:sldId id="345" r:id="rId24"/>
    <p:sldId id="360" r:id="rId25"/>
    <p:sldId id="362" r:id="rId26"/>
    <p:sldId id="371" r:id="rId27"/>
    <p:sldId id="364" r:id="rId28"/>
    <p:sldId id="372" r:id="rId29"/>
    <p:sldId id="365" r:id="rId30"/>
    <p:sldId id="354" r:id="rId31"/>
    <p:sldId id="260" r:id="rId32"/>
    <p:sldId id="356" r:id="rId33"/>
    <p:sldId id="357" r:id="rId34"/>
    <p:sldId id="308" r:id="rId35"/>
    <p:sldId id="306" r:id="rId36"/>
    <p:sldId id="319" r:id="rId37"/>
    <p:sldId id="347" r:id="rId38"/>
    <p:sldId id="346" r:id="rId39"/>
    <p:sldId id="348" r:id="rId40"/>
    <p:sldId id="375" r:id="rId41"/>
    <p:sldId id="1480" r:id="rId42"/>
    <p:sldId id="380" r:id="rId43"/>
    <p:sldId id="320" r:id="rId44"/>
    <p:sldId id="349" r:id="rId45"/>
    <p:sldId id="391" r:id="rId46"/>
    <p:sldId id="392" r:id="rId47"/>
    <p:sldId id="1475" r:id="rId48"/>
    <p:sldId id="321" r:id="rId49"/>
    <p:sldId id="396" r:id="rId50"/>
    <p:sldId id="386" r:id="rId51"/>
    <p:sldId id="327" r:id="rId52"/>
    <p:sldId id="1434" r:id="rId53"/>
    <p:sldId id="1465" r:id="rId54"/>
    <p:sldId id="1481" r:id="rId55"/>
    <p:sldId id="1464" r:id="rId56"/>
    <p:sldId id="1435" r:id="rId57"/>
    <p:sldId id="387" r:id="rId58"/>
    <p:sldId id="1587" r:id="rId59"/>
    <p:sldId id="1588" r:id="rId60"/>
    <p:sldId id="374" r:id="rId61"/>
    <p:sldId id="1503" r:id="rId62"/>
    <p:sldId id="1589" r:id="rId63"/>
    <p:sldId id="1590" r:id="rId64"/>
    <p:sldId id="1591" r:id="rId65"/>
    <p:sldId id="373" r:id="rId66"/>
    <p:sldId id="1436" r:id="rId67"/>
    <p:sldId id="397" r:id="rId68"/>
    <p:sldId id="1437" r:id="rId69"/>
    <p:sldId id="1438" r:id="rId70"/>
    <p:sldId id="1466" r:id="rId71"/>
    <p:sldId id="1467" r:id="rId72"/>
    <p:sldId id="1468" r:id="rId73"/>
    <p:sldId id="1469" r:id="rId74"/>
    <p:sldId id="381" r:id="rId75"/>
    <p:sldId id="393" r:id="rId76"/>
    <p:sldId id="394" r:id="rId77"/>
    <p:sldId id="384" r:id="rId78"/>
    <p:sldId id="1470" r:id="rId79"/>
    <p:sldId id="1471" r:id="rId80"/>
    <p:sldId id="399" r:id="rId81"/>
    <p:sldId id="400" r:id="rId82"/>
    <p:sldId id="300" r:id="rId83"/>
    <p:sldId id="1504" r:id="rId84"/>
    <p:sldId id="1472" r:id="rId85"/>
    <p:sldId id="1473" r:id="rId86"/>
    <p:sldId id="383" r:id="rId87"/>
    <p:sldId id="1474" r:id="rId88"/>
    <p:sldId id="331" r:id="rId89"/>
    <p:sldId id="293" r:id="rId90"/>
    <p:sldId id="332" r:id="rId91"/>
    <p:sldId id="311" r:id="rId92"/>
    <p:sldId id="296" r:id="rId93"/>
    <p:sldId id="297" r:id="rId94"/>
    <p:sldId id="312" r:id="rId95"/>
    <p:sldId id="313" r:id="rId96"/>
    <p:sldId id="298" r:id="rId97"/>
    <p:sldId id="1439" r:id="rId98"/>
    <p:sldId id="299"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0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p:cViewPr varScale="1">
        <p:scale>
          <a:sx n="123" d="100"/>
          <a:sy n="123" d="100"/>
        </p:scale>
        <p:origin x="696" y="192"/>
      </p:cViewPr>
      <p:guideLst/>
    </p:cSldViewPr>
  </p:slideViewPr>
  <p:notesTextViewPr>
    <p:cViewPr>
      <p:scale>
        <a:sx n="1" d="1"/>
        <a:sy n="1" d="1"/>
      </p:scale>
      <p:origin x="0" y="0"/>
    </p:cViewPr>
  </p:notesTextViewPr>
  <p:sorterViewPr>
    <p:cViewPr>
      <p:scale>
        <a:sx n="164" d="100"/>
        <a:sy n="164" d="100"/>
      </p:scale>
      <p:origin x="0" y="0"/>
    </p:cViewPr>
  </p:sorterViewPr>
  <p:notesViewPr>
    <p:cSldViewPr snapToGrid="0">
      <p:cViewPr varScale="1">
        <p:scale>
          <a:sx n="119" d="100"/>
          <a:sy n="119" d="100"/>
        </p:scale>
        <p:origin x="3848" y="184"/>
      </p:cViewPr>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1D807-DE89-9A4E-9D43-76464AA27E17}" type="datetimeFigureOut">
              <a:rPr lang="en-US" smtClean="0"/>
              <a:t>10/24/23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A76CB-EBEC-7C49-9AA6-48AC1879F48E}" type="slidenum">
              <a:rPr lang="en-US" smtClean="0"/>
              <a:t>‹#›</a:t>
            </a:fld>
            <a:endParaRPr lang="en-US"/>
          </a:p>
        </p:txBody>
      </p:sp>
    </p:spTree>
    <p:extLst>
      <p:ext uri="{BB962C8B-B14F-4D97-AF65-F5344CB8AC3E}">
        <p14:creationId xmlns:p14="http://schemas.microsoft.com/office/powerpoint/2010/main" val="198475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E3C14F-AC50-4122-BD94-6B703BDD0B4F}"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293289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http://www.over-yonder.net/~fullermd/rants/winstupid/winstupid2.php</a:t>
            </a:r>
            <a:endParaRPr lang="en-US" dirty="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28</a:t>
            </a:fld>
            <a:endParaRPr lang="en-US"/>
          </a:p>
        </p:txBody>
      </p:sp>
    </p:spTree>
    <p:extLst>
      <p:ext uri="{BB962C8B-B14F-4D97-AF65-F5344CB8AC3E}">
        <p14:creationId xmlns:p14="http://schemas.microsoft.com/office/powerpoint/2010/main" val="202456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http://www.over-yonder.net/~fullermd/rants/winstupid/winstupid2.php</a:t>
            </a:r>
            <a:endParaRPr lang="en-US" dirty="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29</a:t>
            </a:fld>
            <a:endParaRPr lang="en-US"/>
          </a:p>
        </p:txBody>
      </p:sp>
    </p:spTree>
    <p:extLst>
      <p:ext uri="{BB962C8B-B14F-4D97-AF65-F5344CB8AC3E}">
        <p14:creationId xmlns:p14="http://schemas.microsoft.com/office/powerpoint/2010/main" val="2638378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14C655-6A2D-4962-9E04-D28550C574B5}" type="slidenum">
              <a:rPr lang="en-US"/>
              <a:pPr fontAlgn="base">
                <a:spcBef>
                  <a:spcPct val="0"/>
                </a:spcBef>
                <a:spcAft>
                  <a:spcPct val="0"/>
                </a:spcAft>
                <a:defRPr/>
              </a:pPr>
              <a:t>30</a:t>
            </a:fld>
            <a:endParaRPr lang="en-US"/>
          </a:p>
        </p:txBody>
      </p:sp>
    </p:spTree>
    <p:extLst>
      <p:ext uri="{BB962C8B-B14F-4D97-AF65-F5344CB8AC3E}">
        <p14:creationId xmlns:p14="http://schemas.microsoft.com/office/powerpoint/2010/main" val="1086942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simple – arithmetic and logic basically does AND, OR, NOR, NOT, and CARRY, control unit takes stuff from input and memory – puts in arithmetic and logic unit, tells it what to do, and saves in memory and sends to output.</a:t>
            </a:r>
          </a:p>
        </p:txBody>
      </p:sp>
      <p:sp>
        <p:nvSpPr>
          <p:cNvPr id="4" name="Slide Number Placeholder 3"/>
          <p:cNvSpPr>
            <a:spLocks noGrp="1"/>
          </p:cNvSpPr>
          <p:nvPr>
            <p:ph type="sldNum" sz="quarter" idx="5"/>
          </p:nvPr>
        </p:nvSpPr>
        <p:spPr/>
        <p:txBody>
          <a:bodyPr/>
          <a:lstStyle/>
          <a:p>
            <a:fld id="{5DC4B5A6-6031-054E-8BA2-E8BB813AA2F6}" type="slidenum">
              <a:rPr lang="en-US" smtClean="0"/>
              <a:t>31</a:t>
            </a:fld>
            <a:endParaRPr lang="en-US"/>
          </a:p>
        </p:txBody>
      </p:sp>
    </p:spTree>
    <p:extLst>
      <p:ext uri="{BB962C8B-B14F-4D97-AF65-F5344CB8AC3E}">
        <p14:creationId xmlns:p14="http://schemas.microsoft.com/office/powerpoint/2010/main" val="73809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Sort of due to stuff eventually having to get into machine code.</a:t>
            </a:r>
          </a:p>
          <a:p>
            <a:pPr eaLnBrk="1" hangingPunct="1">
              <a:spcBef>
                <a:spcPct val="0"/>
              </a:spcBef>
            </a:pPr>
            <a:r>
              <a:rPr lang="en-US" dirty="0"/>
              <a:t>There are programming languages that run on everything --- but only because there is a program between them and the hardware doing the translation.</a:t>
            </a:r>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53BA00-6F31-492E-B27E-966257C4B48C}" type="slidenum">
              <a:rPr lang="en-US"/>
              <a:pPr fontAlgn="base">
                <a:spcBef>
                  <a:spcPct val="0"/>
                </a:spcBef>
                <a:spcAft>
                  <a:spcPct val="0"/>
                </a:spcAft>
                <a:defRPr/>
              </a:pPr>
              <a:t>32</a:t>
            </a:fld>
            <a:endParaRPr lang="en-US"/>
          </a:p>
        </p:txBody>
      </p:sp>
    </p:spTree>
    <p:extLst>
      <p:ext uri="{BB962C8B-B14F-4D97-AF65-F5344CB8AC3E}">
        <p14:creationId xmlns:p14="http://schemas.microsoft.com/office/powerpoint/2010/main" val="3503904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7D147C-89B5-4AF8-B367-C33F5D7D2E89}" type="slidenum">
              <a:rPr lang="en-US"/>
              <a:pPr fontAlgn="base">
                <a:spcBef>
                  <a:spcPct val="0"/>
                </a:spcBef>
                <a:spcAft>
                  <a:spcPct val="0"/>
                </a:spcAft>
                <a:defRPr/>
              </a:pPr>
              <a:t>33</a:t>
            </a:fld>
            <a:endParaRPr lang="en-US"/>
          </a:p>
        </p:txBody>
      </p:sp>
    </p:spTree>
    <p:extLst>
      <p:ext uri="{BB962C8B-B14F-4D97-AF65-F5344CB8AC3E}">
        <p14:creationId xmlns:p14="http://schemas.microsoft.com/office/powerpoint/2010/main" val="3636910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37D4C4-11BB-4661-B7BB-E179100672D2}" type="slidenum">
              <a:rPr lang="en-US"/>
              <a:pPr fontAlgn="base">
                <a:spcBef>
                  <a:spcPct val="0"/>
                </a:spcBef>
                <a:spcAft>
                  <a:spcPct val="0"/>
                </a:spcAft>
                <a:defRPr/>
              </a:pPr>
              <a:t>34</a:t>
            </a:fld>
            <a:endParaRPr lang="en-US"/>
          </a:p>
        </p:txBody>
      </p:sp>
    </p:spTree>
    <p:extLst>
      <p:ext uri="{BB962C8B-B14F-4D97-AF65-F5344CB8AC3E}">
        <p14:creationId xmlns:p14="http://schemas.microsoft.com/office/powerpoint/2010/main" val="1709234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FF149F-8F43-478C-B25B-6C2CA9FF1F1C}" type="slidenum">
              <a:rPr lang="en-US"/>
              <a:pPr fontAlgn="base">
                <a:spcBef>
                  <a:spcPct val="0"/>
                </a:spcBef>
                <a:spcAft>
                  <a:spcPct val="0"/>
                </a:spcAft>
                <a:defRPr/>
              </a:pPr>
              <a:t>35</a:t>
            </a:fld>
            <a:endParaRPr lang="en-US"/>
          </a:p>
        </p:txBody>
      </p:sp>
    </p:spTree>
    <p:extLst>
      <p:ext uri="{BB962C8B-B14F-4D97-AF65-F5344CB8AC3E}">
        <p14:creationId xmlns:p14="http://schemas.microsoft.com/office/powerpoint/2010/main" val="1369794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FE28C1-92C5-4FFB-9571-74A5B3FCC42B}" type="slidenum">
              <a:rPr lang="en-US"/>
              <a:pPr fontAlgn="base">
                <a:spcBef>
                  <a:spcPct val="0"/>
                </a:spcBef>
                <a:spcAft>
                  <a:spcPct val="0"/>
                </a:spcAft>
                <a:defRPr/>
              </a:pPr>
              <a:t>36</a:t>
            </a:fld>
            <a:endParaRPr lang="en-US"/>
          </a:p>
        </p:txBody>
      </p:sp>
    </p:spTree>
    <p:extLst>
      <p:ext uri="{BB962C8B-B14F-4D97-AF65-F5344CB8AC3E}">
        <p14:creationId xmlns:p14="http://schemas.microsoft.com/office/powerpoint/2010/main" val="2571253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FE28C1-92C5-4FFB-9571-74A5B3FCC42B}" type="slidenum">
              <a:rPr lang="en-US"/>
              <a:pPr fontAlgn="base">
                <a:spcBef>
                  <a:spcPct val="0"/>
                </a:spcBef>
                <a:spcAft>
                  <a:spcPct val="0"/>
                </a:spcAft>
                <a:defRPr/>
              </a:pPr>
              <a:t>37</a:t>
            </a:fld>
            <a:endParaRPr lang="en-US"/>
          </a:p>
        </p:txBody>
      </p:sp>
    </p:spTree>
    <p:extLst>
      <p:ext uri="{BB962C8B-B14F-4D97-AF65-F5344CB8AC3E}">
        <p14:creationId xmlns:p14="http://schemas.microsoft.com/office/powerpoint/2010/main" val="241089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E3C14F-AC50-4122-BD94-6B703BDD0B4F}" type="slidenum">
              <a:rPr lang="en-US"/>
              <a:pPr fontAlgn="base">
                <a:spcBef>
                  <a:spcPct val="0"/>
                </a:spcBef>
                <a:spcAft>
                  <a:spcPct val="0"/>
                </a:spcAft>
              </a:pPr>
              <a:t>20</a:t>
            </a:fld>
            <a:endParaRPr lang="en-US"/>
          </a:p>
        </p:txBody>
      </p:sp>
    </p:spTree>
    <p:extLst>
      <p:ext uri="{BB962C8B-B14F-4D97-AF65-F5344CB8AC3E}">
        <p14:creationId xmlns:p14="http://schemas.microsoft.com/office/powerpoint/2010/main" val="3177201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FE28C1-92C5-4FFB-9571-74A5B3FCC42B}" type="slidenum">
              <a:rPr lang="en-US"/>
              <a:pPr fontAlgn="base">
                <a:spcBef>
                  <a:spcPct val="0"/>
                </a:spcBef>
                <a:spcAft>
                  <a:spcPct val="0"/>
                </a:spcAft>
                <a:defRPr/>
              </a:pPr>
              <a:t>38</a:t>
            </a:fld>
            <a:endParaRPr lang="en-US"/>
          </a:p>
        </p:txBody>
      </p:sp>
    </p:spTree>
    <p:extLst>
      <p:ext uri="{BB962C8B-B14F-4D97-AF65-F5344CB8AC3E}">
        <p14:creationId xmlns:p14="http://schemas.microsoft.com/office/powerpoint/2010/main" val="1860322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FE28C1-92C5-4FFB-9571-74A5B3FCC42B}" type="slidenum">
              <a:rPr lang="en-US"/>
              <a:pPr fontAlgn="base">
                <a:spcBef>
                  <a:spcPct val="0"/>
                </a:spcBef>
                <a:spcAft>
                  <a:spcPct val="0"/>
                </a:spcAft>
                <a:defRPr/>
              </a:pPr>
              <a:t>39</a:t>
            </a:fld>
            <a:endParaRPr lang="en-US"/>
          </a:p>
        </p:txBody>
      </p:sp>
    </p:spTree>
    <p:extLst>
      <p:ext uri="{BB962C8B-B14F-4D97-AF65-F5344CB8AC3E}">
        <p14:creationId xmlns:p14="http://schemas.microsoft.com/office/powerpoint/2010/main" val="4127344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http://www.over-yonder.net/~fullermd/rants/winstupid/winstupid2.php</a:t>
            </a:r>
            <a:endParaRPr lang="en-US" dirty="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40</a:t>
            </a:fld>
            <a:endParaRPr lang="en-US"/>
          </a:p>
        </p:txBody>
      </p:sp>
    </p:spTree>
    <p:extLst>
      <p:ext uri="{BB962C8B-B14F-4D97-AF65-F5344CB8AC3E}">
        <p14:creationId xmlns:p14="http://schemas.microsoft.com/office/powerpoint/2010/main" val="359535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https</a:t>
            </a:r>
            <a:r>
              <a:rPr lang="en-US" dirty="0"/>
              <a:t>://</a:t>
            </a:r>
            <a:r>
              <a:rPr lang="en-US" dirty="0" err="1"/>
              <a:t>ivanteh-runningman.blogspot.com</a:t>
            </a:r>
            <a:r>
              <a:rPr lang="en-US" dirty="0"/>
              <a:t>/2021/07/users-change-light-</a:t>
            </a:r>
            <a:r>
              <a:rPr lang="en-US" dirty="0" err="1"/>
              <a:t>bulb.html</a:t>
            </a:r>
            <a:endParaRPr lang="en-US" dirty="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41</a:t>
            </a:fld>
            <a:endParaRPr lang="en-US"/>
          </a:p>
        </p:txBody>
      </p:sp>
    </p:spTree>
    <p:extLst>
      <p:ext uri="{BB962C8B-B14F-4D97-AF65-F5344CB8AC3E}">
        <p14:creationId xmlns:p14="http://schemas.microsoft.com/office/powerpoint/2010/main" val="39131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A2FEF1-E047-4A60-9CC8-B22ABC61E3CA}" type="slidenum">
              <a:rPr lang="en-US"/>
              <a:pPr fontAlgn="base">
                <a:spcBef>
                  <a:spcPct val="0"/>
                </a:spcBef>
                <a:spcAft>
                  <a:spcPct val="0"/>
                </a:spcAft>
              </a:pPr>
              <a:t>42</a:t>
            </a:fld>
            <a:endParaRPr lang="en-US"/>
          </a:p>
        </p:txBody>
      </p:sp>
    </p:spTree>
    <p:extLst>
      <p:ext uri="{BB962C8B-B14F-4D97-AF65-F5344CB8AC3E}">
        <p14:creationId xmlns:p14="http://schemas.microsoft.com/office/powerpoint/2010/main" val="2240085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So if you ask for a list of the files in a directory and it is empty – </a:t>
            </a:r>
            <a:r>
              <a:rPr lang="en-US" dirty="0" err="1"/>
              <a:t>unix</a:t>
            </a:r>
            <a:r>
              <a:rPr lang="en-US" dirty="0"/>
              <a:t> returns nothing (although it breaks the rule and usually goes to the next line on the teletype – so it returns a newline! In a pipe it returns nothing.).</a:t>
            </a:r>
          </a:p>
          <a:p>
            <a:pPr eaLnBrk="1" hangingPunct="1">
              <a:spcBef>
                <a:spcPct val="0"/>
              </a:spcBef>
            </a:pPr>
            <a:r>
              <a:rPr lang="en-US" dirty="0"/>
              <a:t>Some OS (DEC’s VAX VMS) do different things depending on how called – send “no files found” to terminal, but nothing to “pipe”.</a:t>
            </a:r>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7D00C-7891-428A-B5B4-FBCF0B4DBA50}" type="slidenum">
              <a:rPr lang="en-US"/>
              <a:pPr fontAlgn="base">
                <a:spcBef>
                  <a:spcPct val="0"/>
                </a:spcBef>
                <a:spcAft>
                  <a:spcPct val="0"/>
                </a:spcAft>
                <a:defRPr/>
              </a:pPr>
              <a:t>43</a:t>
            </a:fld>
            <a:endParaRPr lang="en-US"/>
          </a:p>
        </p:txBody>
      </p:sp>
    </p:spTree>
    <p:extLst>
      <p:ext uri="{BB962C8B-B14F-4D97-AF65-F5344CB8AC3E}">
        <p14:creationId xmlns:p14="http://schemas.microsoft.com/office/powerpoint/2010/main" val="870821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7D00C-7891-428A-B5B4-FBCF0B4DBA50}" type="slidenum">
              <a:rPr lang="en-US"/>
              <a:pPr fontAlgn="base">
                <a:spcBef>
                  <a:spcPct val="0"/>
                </a:spcBef>
                <a:spcAft>
                  <a:spcPct val="0"/>
                </a:spcAft>
                <a:defRPr/>
              </a:pPr>
              <a:t>44</a:t>
            </a:fld>
            <a:endParaRPr lang="en-US"/>
          </a:p>
        </p:txBody>
      </p:sp>
    </p:spTree>
    <p:extLst>
      <p:ext uri="{BB962C8B-B14F-4D97-AF65-F5344CB8AC3E}">
        <p14:creationId xmlns:p14="http://schemas.microsoft.com/office/powerpoint/2010/main" val="1688661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Colors – orange - computer prompt, black –</a:t>
            </a:r>
            <a:r>
              <a:rPr lang="en-US" baseline="0" dirty="0"/>
              <a:t> stuff you type, &lt;CR&gt; is carriage return/enter, later – blue – computer output. If there are no files, you get no result (zero length character string). Now I can send this to any other program – will only have list of files, no extraneous information (on VMS the directory command gave you the name of the directory, the list of files and a summary about the number of files – the arbitrary next program would have to figure this out for every possible previous commands output format.)</a:t>
            </a:r>
            <a:endParaRPr lang="en-US" dirty="0"/>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7D00C-7891-428A-B5B4-FBCF0B4DBA50}" type="slidenum">
              <a:rPr lang="en-US"/>
              <a:pPr fontAlgn="base">
                <a:spcBef>
                  <a:spcPct val="0"/>
                </a:spcBef>
                <a:spcAft>
                  <a:spcPct val="0"/>
                </a:spcAft>
                <a:defRPr/>
              </a:pPr>
              <a:t>45</a:t>
            </a:fld>
            <a:endParaRPr lang="en-US"/>
          </a:p>
        </p:txBody>
      </p:sp>
    </p:spTree>
    <p:extLst>
      <p:ext uri="{BB962C8B-B14F-4D97-AF65-F5344CB8AC3E}">
        <p14:creationId xmlns:p14="http://schemas.microsoft.com/office/powerpoint/2010/main" val="2368818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Unix geeks get into these</a:t>
            </a:r>
            <a:r>
              <a:rPr lang="en-US" baseline="0" dirty="0"/>
              <a:t> kind of discussions.</a:t>
            </a:r>
          </a:p>
          <a:p>
            <a:pPr eaLnBrk="1" hangingPunct="1">
              <a:spcBef>
                <a:spcPct val="0"/>
              </a:spcBef>
            </a:pPr>
            <a:r>
              <a:rPr lang="en-US" baseline="0" dirty="0"/>
              <a:t>On modern terminal cursor marked by blinking underline.</a:t>
            </a:r>
            <a:endParaRPr lang="en-US" dirty="0"/>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7D00C-7891-428A-B5B4-FBCF0B4DBA50}" type="slidenum">
              <a:rPr lang="en-US"/>
              <a:pPr fontAlgn="base">
                <a:spcBef>
                  <a:spcPct val="0"/>
                </a:spcBef>
                <a:spcAft>
                  <a:spcPct val="0"/>
                </a:spcAft>
                <a:defRPr/>
              </a:pPr>
              <a:t>46</a:t>
            </a:fld>
            <a:endParaRPr lang="en-US"/>
          </a:p>
        </p:txBody>
      </p:sp>
    </p:spTree>
    <p:extLst>
      <p:ext uri="{BB962C8B-B14F-4D97-AF65-F5344CB8AC3E}">
        <p14:creationId xmlns:p14="http://schemas.microsoft.com/office/powerpoint/2010/main" val="489879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Unix geeks get into these</a:t>
            </a:r>
            <a:r>
              <a:rPr lang="en-US" baseline="0" dirty="0"/>
              <a:t> kind of discussions.</a:t>
            </a:r>
          </a:p>
          <a:p>
            <a:pPr eaLnBrk="1" hangingPunct="1">
              <a:spcBef>
                <a:spcPct val="0"/>
              </a:spcBef>
            </a:pPr>
            <a:r>
              <a:rPr lang="en-US" baseline="0" dirty="0"/>
              <a:t>On modern terminal cursor marked by blinking underline.</a:t>
            </a:r>
            <a:endParaRPr lang="en-US" dirty="0"/>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7D00C-7891-428A-B5B4-FBCF0B4DBA50}" type="slidenum">
              <a:rPr lang="en-US"/>
              <a:pPr fontAlgn="base">
                <a:spcBef>
                  <a:spcPct val="0"/>
                </a:spcBef>
                <a:spcAft>
                  <a:spcPct val="0"/>
                </a:spcAft>
                <a:defRPr/>
              </a:pPr>
              <a:t>47</a:t>
            </a:fld>
            <a:endParaRPr lang="en-US"/>
          </a:p>
        </p:txBody>
      </p:sp>
    </p:spTree>
    <p:extLst>
      <p:ext uri="{BB962C8B-B14F-4D97-AF65-F5344CB8AC3E}">
        <p14:creationId xmlns:p14="http://schemas.microsoft.com/office/powerpoint/2010/main" val="97178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Only thing true</a:t>
            </a:r>
            <a:r>
              <a:rPr lang="en-US" baseline="0" dirty="0"/>
              <a:t> is SMALL. Is powerful but will not do many things by design (e.g. is not real-time, egalitarian - share equally). Flexible, you will change to do it the way UNIX requires (Will it do this? No, but it is UNIX – synonymous with powerful – and you can write a program. Hardware independent – complete myth.</a:t>
            </a:r>
          </a:p>
          <a:p>
            <a:pPr eaLnBrk="1" hangingPunct="1">
              <a:spcBef>
                <a:spcPct val="0"/>
              </a:spcBef>
            </a:pPr>
            <a:r>
              <a:rPr lang="en-US" baseline="0" dirty="0"/>
              <a:t>Real OS – DEC RT-11, VMS, IBM, Prime, etc. – 100’s man years to develop OS. UNIX – 6 months for single engineer to port to new hardware . One way to do this Is that the OS does almost nothing!</a:t>
            </a:r>
            <a:endParaRPr lang="en-US"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31AC2-EEB4-4FE3-BA12-FA2953C34F5C}" type="slidenum">
              <a:rPr lang="en-US"/>
              <a:pPr fontAlgn="base">
                <a:spcBef>
                  <a:spcPct val="0"/>
                </a:spcBef>
                <a:spcAft>
                  <a:spcPct val="0"/>
                </a:spcAft>
                <a:defRPr/>
              </a:pPr>
              <a:t>21</a:t>
            </a:fld>
            <a:endParaRPr lang="en-US"/>
          </a:p>
        </p:txBody>
      </p:sp>
    </p:spTree>
    <p:extLst>
      <p:ext uri="{BB962C8B-B14F-4D97-AF65-F5344CB8AC3E}">
        <p14:creationId xmlns:p14="http://schemas.microsoft.com/office/powerpoint/2010/main" val="1280141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3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FD66CC-A7B3-4E44-AD51-6CD02A80BE6F}" type="slidenum">
              <a:rPr lang="en-US"/>
              <a:pPr fontAlgn="base">
                <a:spcBef>
                  <a:spcPct val="0"/>
                </a:spcBef>
                <a:spcAft>
                  <a:spcPct val="0"/>
                </a:spcAft>
                <a:defRPr/>
              </a:pPr>
              <a:t>48</a:t>
            </a:fld>
            <a:endParaRPr lang="en-US"/>
          </a:p>
        </p:txBody>
      </p:sp>
    </p:spTree>
    <p:extLst>
      <p:ext uri="{BB962C8B-B14F-4D97-AF65-F5344CB8AC3E}">
        <p14:creationId xmlns:p14="http://schemas.microsoft.com/office/powerpoint/2010/main" val="4113147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7D00C-7891-428A-B5B4-FBCF0B4DBA50}" type="slidenum">
              <a:rPr lang="en-US"/>
              <a:pPr fontAlgn="base">
                <a:spcBef>
                  <a:spcPct val="0"/>
                </a:spcBef>
                <a:spcAft>
                  <a:spcPct val="0"/>
                </a:spcAft>
                <a:defRPr/>
              </a:pPr>
              <a:t>49</a:t>
            </a:fld>
            <a:endParaRPr lang="en-US"/>
          </a:p>
        </p:txBody>
      </p:sp>
    </p:spTree>
    <p:extLst>
      <p:ext uri="{BB962C8B-B14F-4D97-AF65-F5344CB8AC3E}">
        <p14:creationId xmlns:p14="http://schemas.microsoft.com/office/powerpoint/2010/main" val="1716239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F8B5E-A580-4427-BB9E-575996C59908}" type="slidenum">
              <a:rPr lang="en-US"/>
              <a:pPr fontAlgn="base">
                <a:spcBef>
                  <a:spcPct val="0"/>
                </a:spcBef>
                <a:spcAft>
                  <a:spcPct val="0"/>
                </a:spcAft>
                <a:defRPr/>
              </a:pPr>
              <a:t>50</a:t>
            </a:fld>
            <a:endParaRPr lang="en-US"/>
          </a:p>
        </p:txBody>
      </p:sp>
    </p:spTree>
    <p:extLst>
      <p:ext uri="{BB962C8B-B14F-4D97-AF65-F5344CB8AC3E}">
        <p14:creationId xmlns:p14="http://schemas.microsoft.com/office/powerpoint/2010/main" val="261305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F8B5E-A580-4427-BB9E-575996C59908}" type="slidenum">
              <a:rPr lang="en-US"/>
              <a:pPr fontAlgn="base">
                <a:spcBef>
                  <a:spcPct val="0"/>
                </a:spcBef>
                <a:spcAft>
                  <a:spcPct val="0"/>
                </a:spcAft>
                <a:defRPr/>
              </a:pPr>
              <a:t>51</a:t>
            </a:fld>
            <a:endParaRPr lang="en-US"/>
          </a:p>
        </p:txBody>
      </p:sp>
    </p:spTree>
    <p:extLst>
      <p:ext uri="{BB962C8B-B14F-4D97-AF65-F5344CB8AC3E}">
        <p14:creationId xmlns:p14="http://schemas.microsoft.com/office/powerpoint/2010/main" val="2180589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Symbols</a:t>
            </a:r>
            <a:r>
              <a:rPr lang="en-US" baseline="0" dirty="0"/>
              <a:t> called “suck” and “spit”. We will cover all of the options shortly.</a:t>
            </a:r>
          </a:p>
          <a:p>
            <a:pPr eaLnBrk="1" hangingPunct="1">
              <a:spcBef>
                <a:spcPct val="0"/>
              </a:spcBef>
            </a:pPr>
            <a:endParaRPr lang="en-US" baseline="0" dirty="0"/>
          </a:p>
          <a:p>
            <a:pPr eaLnBrk="1" hangingPunct="1">
              <a:spcBef>
                <a:spcPct val="0"/>
              </a:spcBef>
            </a:pPr>
            <a:r>
              <a:rPr lang="en-US" dirty="0"/>
              <a:t>What does “treats everything</a:t>
            </a:r>
            <a:r>
              <a:rPr lang="en-US" baseline="0" dirty="0"/>
              <a:t> like a file mean” – means that user does not have to worry about details of where file going - /</a:t>
            </a:r>
            <a:r>
              <a:rPr lang="en-US" baseline="0" dirty="0" err="1"/>
              <a:t>dev</a:t>
            </a:r>
            <a:r>
              <a:rPr lang="en-US" baseline="0" dirty="0"/>
              <a:t>/mt0 is tape drive for example, but “looks like” a file. On DEC RT-11, which was a real-time OS, everything looked like “hardware” – had an “address”. This made it very easy to write programs to control real-time hardware (real-time means computer can measure, analyze, and respond fast enough to control something in the real </a:t>
            </a:r>
            <a:r>
              <a:rPr lang="en-US" baseline="0" dirty="0" err="1"/>
              <a:t>worlk</a:t>
            </a:r>
            <a:r>
              <a:rPr lang="en-US" baseline="0" dirty="0"/>
              <a:t>, like driving a car – when the hardware needs CPU time it takes it in some hierarchical order. Unix is more egalitarian, shares resources equally among users, car will crash because you have given it a new address and it does not prioritize).</a:t>
            </a:r>
            <a:endParaRPr lang="en-US" dirty="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F8B5E-A580-4427-BB9E-575996C59908}" type="slidenum">
              <a:rPr lang="en-US"/>
              <a:pPr fontAlgn="base">
                <a:spcBef>
                  <a:spcPct val="0"/>
                </a:spcBef>
                <a:spcAft>
                  <a:spcPct val="0"/>
                </a:spcAft>
                <a:defRPr/>
              </a:pPr>
              <a:t>52</a:t>
            </a:fld>
            <a:endParaRPr lang="en-US"/>
          </a:p>
        </p:txBody>
      </p:sp>
    </p:spTree>
    <p:extLst>
      <p:ext uri="{BB962C8B-B14F-4D97-AF65-F5344CB8AC3E}">
        <p14:creationId xmlns:p14="http://schemas.microsoft.com/office/powerpoint/2010/main" val="31359355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Talk about landing gear/flap controls and pilot error. Same plastic knob, same color, next to one </a:t>
            </a:r>
            <a:r>
              <a:rPr lang="en-US" dirty="0" err="1"/>
              <a:t>anohter</a:t>
            </a:r>
            <a:r>
              <a:rPr lang="en-US" dirty="0"/>
              <a:t>. Now </a:t>
            </a:r>
            <a:r>
              <a:rPr lang="en-US" dirty="0" err="1"/>
              <a:t>diferent</a:t>
            </a:r>
            <a:r>
              <a:rPr lang="en-US" dirty="0"/>
              <a:t> colors and knobs (but can </a:t>
            </a:r>
            <a:r>
              <a:rPr lang="en-US" dirty="0" err="1"/>
              <a:t>stil</a:t>
            </a:r>
            <a:r>
              <a:rPr lang="en-US" dirty="0"/>
              <a:t> forget).</a:t>
            </a:r>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F8B5E-A580-4427-BB9E-575996C59908}" type="slidenum">
              <a:rPr lang="en-US"/>
              <a:pPr fontAlgn="base">
                <a:spcBef>
                  <a:spcPct val="0"/>
                </a:spcBef>
                <a:spcAft>
                  <a:spcPct val="0"/>
                </a:spcAft>
                <a:defRPr/>
              </a:pPr>
              <a:t>53</a:t>
            </a:fld>
            <a:endParaRPr lang="en-US"/>
          </a:p>
        </p:txBody>
      </p:sp>
    </p:spTree>
    <p:extLst>
      <p:ext uri="{BB962C8B-B14F-4D97-AF65-F5344CB8AC3E}">
        <p14:creationId xmlns:p14="http://schemas.microsoft.com/office/powerpoint/2010/main" val="1892671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Talk about landing gear/flap controls and pilot error. Same plastic knob, same color, next to one </a:t>
            </a:r>
            <a:r>
              <a:rPr lang="en-US" dirty="0" err="1"/>
              <a:t>anohter</a:t>
            </a:r>
            <a:r>
              <a:rPr lang="en-US" dirty="0"/>
              <a:t>. Now </a:t>
            </a:r>
            <a:r>
              <a:rPr lang="en-US" dirty="0" err="1"/>
              <a:t>diferent</a:t>
            </a:r>
            <a:r>
              <a:rPr lang="en-US" dirty="0"/>
              <a:t> colors and knobs (but can </a:t>
            </a:r>
            <a:r>
              <a:rPr lang="en-US" dirty="0" err="1"/>
              <a:t>stil</a:t>
            </a:r>
            <a:r>
              <a:rPr lang="en-US" dirty="0"/>
              <a:t> forget).</a:t>
            </a:r>
          </a:p>
          <a:p>
            <a:pPr eaLnBrk="1" hangingPunct="1">
              <a:spcBef>
                <a:spcPct val="0"/>
              </a:spcBef>
            </a:pPr>
            <a:r>
              <a:rPr lang="en-US" dirty="0"/>
              <a:t>No human factors design</a:t>
            </a:r>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F8B5E-A580-4427-BB9E-575996C59908}" type="slidenum">
              <a:rPr lang="en-US"/>
              <a:pPr fontAlgn="base">
                <a:spcBef>
                  <a:spcPct val="0"/>
                </a:spcBef>
                <a:spcAft>
                  <a:spcPct val="0"/>
                </a:spcAft>
                <a:defRPr/>
              </a:pPr>
              <a:t>54</a:t>
            </a:fld>
            <a:endParaRPr lang="en-US"/>
          </a:p>
        </p:txBody>
      </p:sp>
    </p:spTree>
    <p:extLst>
      <p:ext uri="{BB962C8B-B14F-4D97-AF65-F5344CB8AC3E}">
        <p14:creationId xmlns:p14="http://schemas.microsoft.com/office/powerpoint/2010/main" val="2646914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F8B5E-A580-4427-BB9E-575996C59908}" type="slidenum">
              <a:rPr lang="en-US"/>
              <a:pPr fontAlgn="base">
                <a:spcBef>
                  <a:spcPct val="0"/>
                </a:spcBef>
                <a:spcAft>
                  <a:spcPct val="0"/>
                </a:spcAft>
                <a:defRPr/>
              </a:pPr>
              <a:t>55</a:t>
            </a:fld>
            <a:endParaRPr lang="en-US"/>
          </a:p>
        </p:txBody>
      </p:sp>
    </p:spTree>
    <p:extLst>
      <p:ext uri="{BB962C8B-B14F-4D97-AF65-F5344CB8AC3E}">
        <p14:creationId xmlns:p14="http://schemas.microsoft.com/office/powerpoint/2010/main" val="270138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Pipes existed in DOS (copied from </a:t>
            </a:r>
            <a:r>
              <a:rPr lang="en-US" dirty="0" err="1"/>
              <a:t>unix</a:t>
            </a:r>
            <a:r>
              <a:rPr lang="en-US" dirty="0"/>
              <a:t>)</a:t>
            </a:r>
          </a:p>
        </p:txBody>
      </p:sp>
      <p:sp>
        <p:nvSpPr>
          <p:cNvPr id="107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959BAC-99A2-4057-9B17-FD97F19F47C7}" type="slidenum">
              <a:rPr lang="en-US"/>
              <a:pPr fontAlgn="base">
                <a:spcBef>
                  <a:spcPct val="0"/>
                </a:spcBef>
                <a:spcAft>
                  <a:spcPct val="0"/>
                </a:spcAft>
                <a:defRPr/>
              </a:pPr>
              <a:t>56</a:t>
            </a:fld>
            <a:endParaRPr lang="en-US"/>
          </a:p>
        </p:txBody>
      </p:sp>
    </p:spTree>
    <p:extLst>
      <p:ext uri="{BB962C8B-B14F-4D97-AF65-F5344CB8AC3E}">
        <p14:creationId xmlns:p14="http://schemas.microsoft.com/office/powerpoint/2010/main" val="3009488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We will go over</a:t>
            </a:r>
            <a:r>
              <a:rPr lang="en-US" baseline="0" dirty="0"/>
              <a:t> all the commands later. For now introducing pipes and output file redirection – without “&gt; file3” comes to screen.</a:t>
            </a:r>
          </a:p>
          <a:p>
            <a:pPr eaLnBrk="1" hangingPunct="1">
              <a:spcBef>
                <a:spcPct val="0"/>
              </a:spcBef>
            </a:pPr>
            <a:r>
              <a:rPr lang="en-US" baseline="0" dirty="0"/>
              <a:t>Uses pipe, the “|”, and a switch, -u for unique, then redirects into a file (else goes to screen where visible but not available on computer).</a:t>
            </a:r>
            <a:endParaRPr lang="en-US" dirty="0"/>
          </a:p>
        </p:txBody>
      </p:sp>
      <p:sp>
        <p:nvSpPr>
          <p:cNvPr id="107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959BAC-99A2-4057-9B17-FD97F19F47C7}" type="slidenum">
              <a:rPr lang="en-US"/>
              <a:pPr fontAlgn="base">
                <a:spcBef>
                  <a:spcPct val="0"/>
                </a:spcBef>
                <a:spcAft>
                  <a:spcPct val="0"/>
                </a:spcAft>
                <a:defRPr/>
              </a:pPr>
              <a:t>57</a:t>
            </a:fld>
            <a:endParaRPr lang="en-US"/>
          </a:p>
        </p:txBody>
      </p:sp>
    </p:spTree>
    <p:extLst>
      <p:ext uri="{BB962C8B-B14F-4D97-AF65-F5344CB8AC3E}">
        <p14:creationId xmlns:p14="http://schemas.microsoft.com/office/powerpoint/2010/main" val="222033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UNIX/LINUX strong point is SERVERS – the web runs on UNIX based machines.</a:t>
            </a:r>
          </a:p>
          <a:p>
            <a:pPr eaLnBrk="1" hangingPunct="1">
              <a:spcBef>
                <a:spcPct val="0"/>
              </a:spcBef>
            </a:pPr>
            <a:r>
              <a:rPr lang="en-US" dirty="0"/>
              <a:t>If you want to do something besides run a server – UNIX is probably not the way to go.</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F70428-1285-4203-A51A-B8C435CE10BF}" type="slidenum">
              <a:rPr lang="en-US"/>
              <a:pPr fontAlgn="base">
                <a:spcBef>
                  <a:spcPct val="0"/>
                </a:spcBef>
                <a:spcAft>
                  <a:spcPct val="0"/>
                </a:spcAft>
                <a:defRPr/>
              </a:pPr>
              <a:t>22</a:t>
            </a:fld>
            <a:endParaRPr lang="en-US"/>
          </a:p>
        </p:txBody>
      </p:sp>
    </p:spTree>
    <p:extLst>
      <p:ext uri="{BB962C8B-B14F-4D97-AF65-F5344CB8AC3E}">
        <p14:creationId xmlns:p14="http://schemas.microsoft.com/office/powerpoint/2010/main" val="1305715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We will go over</a:t>
            </a:r>
            <a:r>
              <a:rPr lang="en-US" baseline="0" dirty="0"/>
              <a:t> all the commands later. For now introducing pipes and output file redirection – without “&gt; file3” comes to screen.</a:t>
            </a:r>
          </a:p>
          <a:p>
            <a:pPr eaLnBrk="1" hangingPunct="1">
              <a:spcBef>
                <a:spcPct val="0"/>
              </a:spcBef>
            </a:pPr>
            <a:r>
              <a:rPr lang="en-US" baseline="0" dirty="0"/>
              <a:t>Uses pipe, the “|”, and a switch, -u for unique, then redirects into a file (else goes to screen where visible but not available on computer).</a:t>
            </a:r>
            <a:endParaRPr lang="en-US" dirty="0"/>
          </a:p>
        </p:txBody>
      </p:sp>
      <p:sp>
        <p:nvSpPr>
          <p:cNvPr id="107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959BAC-99A2-4057-9B17-FD97F19F47C7}" type="slidenum">
              <a:rPr lang="en-US"/>
              <a:pPr fontAlgn="base">
                <a:spcBef>
                  <a:spcPct val="0"/>
                </a:spcBef>
                <a:spcAft>
                  <a:spcPct val="0"/>
                </a:spcAft>
                <a:defRPr/>
              </a:pPr>
              <a:t>58</a:t>
            </a:fld>
            <a:endParaRPr lang="en-US"/>
          </a:p>
        </p:txBody>
      </p:sp>
    </p:spTree>
    <p:extLst>
      <p:ext uri="{BB962C8B-B14F-4D97-AF65-F5344CB8AC3E}">
        <p14:creationId xmlns:p14="http://schemas.microsoft.com/office/powerpoint/2010/main" val="37915866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We will go over</a:t>
            </a:r>
            <a:r>
              <a:rPr lang="en-US" baseline="0" dirty="0"/>
              <a:t> all the commands later. For now introducing pipes and output file redirection – without “&gt; file3” comes to screen.</a:t>
            </a:r>
          </a:p>
          <a:p>
            <a:pPr eaLnBrk="1" hangingPunct="1">
              <a:spcBef>
                <a:spcPct val="0"/>
              </a:spcBef>
            </a:pPr>
            <a:r>
              <a:rPr lang="en-US" baseline="0" dirty="0"/>
              <a:t>Uses pipe, the “|”, and a switch, -u for unique, then redirects into a file (else goes to screen where visible but not available on computer).</a:t>
            </a:r>
            <a:endParaRPr lang="en-US" dirty="0"/>
          </a:p>
        </p:txBody>
      </p:sp>
      <p:sp>
        <p:nvSpPr>
          <p:cNvPr id="107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959BAC-99A2-4057-9B17-FD97F19F47C7}" type="slidenum">
              <a:rPr lang="en-US"/>
              <a:pPr fontAlgn="base">
                <a:spcBef>
                  <a:spcPct val="0"/>
                </a:spcBef>
                <a:spcAft>
                  <a:spcPct val="0"/>
                </a:spcAft>
                <a:defRPr/>
              </a:pPr>
              <a:t>59</a:t>
            </a:fld>
            <a:endParaRPr lang="en-US"/>
          </a:p>
        </p:txBody>
      </p:sp>
    </p:spTree>
    <p:extLst>
      <p:ext uri="{BB962C8B-B14F-4D97-AF65-F5344CB8AC3E}">
        <p14:creationId xmlns:p14="http://schemas.microsoft.com/office/powerpoint/2010/main" val="3843466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57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898A21-A91C-43BE-A84B-D020B9E64837}" type="slidenum">
              <a:rPr lang="en-US"/>
              <a:pPr fontAlgn="base">
                <a:spcBef>
                  <a:spcPct val="0"/>
                </a:spcBef>
                <a:spcAft>
                  <a:spcPct val="0"/>
                </a:spcAft>
                <a:defRPr/>
              </a:pPr>
              <a:t>60</a:t>
            </a:fld>
            <a:endParaRPr lang="en-US"/>
          </a:p>
        </p:txBody>
      </p:sp>
    </p:spTree>
    <p:extLst>
      <p:ext uri="{BB962C8B-B14F-4D97-AF65-F5344CB8AC3E}">
        <p14:creationId xmlns:p14="http://schemas.microsoft.com/office/powerpoint/2010/main" val="660064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GMT follows the Unix</a:t>
            </a:r>
            <a:r>
              <a:rPr lang="en-US" baseline="0" dirty="0"/>
              <a:t> philosophy – to a “T” – will see switches in spades.</a:t>
            </a:r>
          </a:p>
          <a:p>
            <a:pPr eaLnBrk="1" hangingPunct="1">
              <a:spcBef>
                <a:spcPct val="0"/>
              </a:spcBef>
            </a:pPr>
            <a:r>
              <a:rPr lang="en-US" baseline="0" dirty="0"/>
              <a:t>Columnar input – from Fortran – from Hollerith cards or paper tape, did not have to punch zeros. Another advantage – reading lines with varying numbers entries. (e.g. arrival times – have P but no S for some stations).</a:t>
            </a:r>
            <a:endParaRPr lang="en-US" dirty="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2B0F9-0DA4-473A-B2EA-165C4B051565}" type="slidenum">
              <a:rPr lang="en-US"/>
              <a:pPr fontAlgn="base">
                <a:spcBef>
                  <a:spcPct val="0"/>
                </a:spcBef>
                <a:spcAft>
                  <a:spcPct val="0"/>
                </a:spcAft>
                <a:defRPr/>
              </a:pPr>
              <a:t>61</a:t>
            </a:fld>
            <a:endParaRPr lang="en-US"/>
          </a:p>
        </p:txBody>
      </p:sp>
    </p:spTree>
    <p:extLst>
      <p:ext uri="{BB962C8B-B14F-4D97-AF65-F5344CB8AC3E}">
        <p14:creationId xmlns:p14="http://schemas.microsoft.com/office/powerpoint/2010/main" val="2606709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GMT follows the Unix</a:t>
            </a:r>
            <a:r>
              <a:rPr lang="en-US" baseline="0" dirty="0"/>
              <a:t> philosophy – to a “T” – will see switches in spades.</a:t>
            </a:r>
          </a:p>
          <a:p>
            <a:pPr eaLnBrk="1" hangingPunct="1">
              <a:spcBef>
                <a:spcPct val="0"/>
              </a:spcBef>
            </a:pPr>
            <a:r>
              <a:rPr lang="en-US" baseline="0" dirty="0"/>
              <a:t>Columnar input – from Fortran – from Hollerith cards or paper tape, did not have to punch zeros. Another advantage – reading lines with varying numbers entries. (e.g. arrival times – have P but no S for some stations).</a:t>
            </a:r>
            <a:endParaRPr lang="en-US" dirty="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2B0F9-0DA4-473A-B2EA-165C4B051565}" type="slidenum">
              <a:rPr lang="en-US"/>
              <a:pPr fontAlgn="base">
                <a:spcBef>
                  <a:spcPct val="0"/>
                </a:spcBef>
                <a:spcAft>
                  <a:spcPct val="0"/>
                </a:spcAft>
                <a:defRPr/>
              </a:pPr>
              <a:t>65</a:t>
            </a:fld>
            <a:endParaRPr lang="en-US"/>
          </a:p>
        </p:txBody>
      </p:sp>
    </p:spTree>
    <p:extLst>
      <p:ext uri="{BB962C8B-B14F-4D97-AF65-F5344CB8AC3E}">
        <p14:creationId xmlns:p14="http://schemas.microsoft.com/office/powerpoint/2010/main" val="2951835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Don’t write out a file and then read it in (unless you need the information a</a:t>
            </a:r>
            <a:r>
              <a:rPr lang="en-US" baseline="0" dirty="0"/>
              <a:t> number of times in different programs).</a:t>
            </a:r>
            <a:endParaRPr lang="en-US" dirty="0"/>
          </a:p>
        </p:txBody>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D7C82-96C3-44EC-B6F7-0D597E00A745}" type="slidenum">
              <a:rPr lang="en-US"/>
              <a:pPr fontAlgn="base">
                <a:spcBef>
                  <a:spcPct val="0"/>
                </a:spcBef>
                <a:spcAft>
                  <a:spcPct val="0"/>
                </a:spcAft>
                <a:defRPr/>
              </a:pPr>
              <a:t>66</a:t>
            </a:fld>
            <a:endParaRPr lang="en-US"/>
          </a:p>
        </p:txBody>
      </p:sp>
    </p:spTree>
    <p:extLst>
      <p:ext uri="{BB962C8B-B14F-4D97-AF65-F5344CB8AC3E}">
        <p14:creationId xmlns:p14="http://schemas.microsoft.com/office/powerpoint/2010/main" val="2990900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What does this mean. We can</a:t>
            </a:r>
            <a:r>
              <a:rPr lang="en-US" baseline="0" dirty="0"/>
              <a:t> use it to generate input, instead of </a:t>
            </a:r>
            <a:r>
              <a:rPr lang="en-US" baseline="0" dirty="0" err="1"/>
              <a:t>StndIN</a:t>
            </a:r>
            <a:r>
              <a:rPr lang="en-US" baseline="0" dirty="0"/>
              <a:t> or a file,  or parts of a command!</a:t>
            </a:r>
            <a:endParaRPr lang="en-US" dirty="0"/>
          </a:p>
        </p:txBody>
      </p:sp>
      <p:sp>
        <p:nvSpPr>
          <p:cNvPr id="109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9DD241-F9E4-4C6A-866C-2FCF1A230D06}" type="slidenum">
              <a:rPr lang="en-US"/>
              <a:pPr fontAlgn="base">
                <a:spcBef>
                  <a:spcPct val="0"/>
                </a:spcBef>
                <a:spcAft>
                  <a:spcPct val="0"/>
                </a:spcAft>
                <a:defRPr/>
              </a:pPr>
              <a:t>67</a:t>
            </a:fld>
            <a:endParaRPr lang="en-US"/>
          </a:p>
        </p:txBody>
      </p:sp>
    </p:spTree>
    <p:extLst>
      <p:ext uri="{BB962C8B-B14F-4D97-AF65-F5344CB8AC3E}">
        <p14:creationId xmlns:p14="http://schemas.microsoft.com/office/powerpoint/2010/main" val="2315611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Don’t worry about how variable</a:t>
            </a:r>
            <a:r>
              <a:rPr lang="en-US" baseline="0" dirty="0"/>
              <a:t> ORIENT is set, or how it is referenced (how one specifies what one wants – the string “ORIENT”, the value of the variable, etc.) – we will get to that pronto. For now concentrate on what command substitution does. It is very powerful (and therefore complicated) and hard to debug because you don’t generally know beforehand what it is going to be.</a:t>
            </a:r>
          </a:p>
          <a:p>
            <a:pPr eaLnBrk="1" hangingPunct="1">
              <a:spcBef>
                <a:spcPct val="0"/>
              </a:spcBef>
            </a:pPr>
            <a:r>
              <a:rPr lang="en-US" baseline="0" dirty="0" err="1"/>
              <a:t>Al;so</a:t>
            </a:r>
            <a:r>
              <a:rPr lang="en-US" baseline="0" dirty="0"/>
              <a:t> this is NOT the way you would actually do this – would just put in $ORIENT.</a:t>
            </a:r>
            <a:endParaRPr lang="en-US" dirty="0"/>
          </a:p>
        </p:txBody>
      </p:sp>
      <p:sp>
        <p:nvSpPr>
          <p:cNvPr id="109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9DD241-F9E4-4C6A-866C-2FCF1A230D06}" type="slidenum">
              <a:rPr lang="en-US"/>
              <a:pPr fontAlgn="base">
                <a:spcBef>
                  <a:spcPct val="0"/>
                </a:spcBef>
                <a:spcAft>
                  <a:spcPct val="0"/>
                </a:spcAft>
                <a:defRPr/>
              </a:pPr>
              <a:t>68</a:t>
            </a:fld>
            <a:endParaRPr lang="en-US"/>
          </a:p>
        </p:txBody>
      </p:sp>
    </p:spTree>
    <p:extLst>
      <p:ext uri="{BB962C8B-B14F-4D97-AF65-F5344CB8AC3E}">
        <p14:creationId xmlns:p14="http://schemas.microsoft.com/office/powerpoint/2010/main" val="20133144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6EFF71-0258-44CD-B249-1625990566E5}" type="slidenum">
              <a:rPr lang="en-US"/>
              <a:pPr fontAlgn="base">
                <a:spcBef>
                  <a:spcPct val="0"/>
                </a:spcBef>
                <a:spcAft>
                  <a:spcPct val="0"/>
                </a:spcAft>
                <a:defRPr/>
              </a:pPr>
              <a:t>69</a:t>
            </a:fld>
            <a:endParaRPr lang="en-US"/>
          </a:p>
        </p:txBody>
      </p:sp>
    </p:spTree>
    <p:extLst>
      <p:ext uri="{BB962C8B-B14F-4D97-AF65-F5344CB8AC3E}">
        <p14:creationId xmlns:p14="http://schemas.microsoft.com/office/powerpoint/2010/main" val="3926579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Cheerleading </a:t>
            </a:r>
            <a:r>
              <a:rPr lang="en-US" dirty="0" err="1"/>
              <a:t>vs</a:t>
            </a:r>
            <a:r>
              <a:rPr lang="en-US" dirty="0"/>
              <a:t> reality</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70</a:t>
            </a:fld>
            <a:endParaRPr lang="en-US"/>
          </a:p>
        </p:txBody>
      </p:sp>
    </p:spTree>
    <p:extLst>
      <p:ext uri="{BB962C8B-B14F-4D97-AF65-F5344CB8AC3E}">
        <p14:creationId xmlns:p14="http://schemas.microsoft.com/office/powerpoint/2010/main" val="414437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23</a:t>
            </a:fld>
            <a:endParaRPr lang="en-US"/>
          </a:p>
        </p:txBody>
      </p:sp>
    </p:spTree>
    <p:extLst>
      <p:ext uri="{BB962C8B-B14F-4D97-AF65-F5344CB8AC3E}">
        <p14:creationId xmlns:p14="http://schemas.microsoft.com/office/powerpoint/2010/main" val="35226721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71</a:t>
            </a:fld>
            <a:endParaRPr lang="en-US"/>
          </a:p>
        </p:txBody>
      </p:sp>
    </p:spTree>
    <p:extLst>
      <p:ext uri="{BB962C8B-B14F-4D97-AF65-F5344CB8AC3E}">
        <p14:creationId xmlns:p14="http://schemas.microsoft.com/office/powerpoint/2010/main" val="8829433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72</a:t>
            </a:fld>
            <a:endParaRPr lang="en-US"/>
          </a:p>
        </p:txBody>
      </p:sp>
    </p:spTree>
    <p:extLst>
      <p:ext uri="{BB962C8B-B14F-4D97-AF65-F5344CB8AC3E}">
        <p14:creationId xmlns:p14="http://schemas.microsoft.com/office/powerpoint/2010/main" val="1632006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They</a:t>
            </a:r>
            <a:r>
              <a:rPr lang="en-US" baseline="0" dirty="0"/>
              <a:t> were on LSD when they designed this and got it upside down.</a:t>
            </a:r>
          </a:p>
          <a:p>
            <a:r>
              <a:rPr lang="en-US" baseline="0" dirty="0"/>
              <a:t>Looks like a root system.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73</a:t>
            </a:fld>
            <a:endParaRPr lang="en-US"/>
          </a:p>
        </p:txBody>
      </p:sp>
    </p:spTree>
    <p:extLst>
      <p:ext uri="{BB962C8B-B14F-4D97-AF65-F5344CB8AC3E}">
        <p14:creationId xmlns:p14="http://schemas.microsoft.com/office/powerpoint/2010/main" val="14063713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understand</a:t>
            </a:r>
            <a:r>
              <a:rPr lang="en-US" baseline="0" dirty="0"/>
              <a:t> filenames – composed of two parts - where the file lives, and it’s name.</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74</a:t>
            </a:fld>
            <a:endParaRPr lang="en-US"/>
          </a:p>
        </p:txBody>
      </p:sp>
    </p:spTree>
    <p:extLst>
      <p:ext uri="{BB962C8B-B14F-4D97-AF65-F5344CB8AC3E}">
        <p14:creationId xmlns:p14="http://schemas.microsoft.com/office/powerpoint/2010/main" val="39330819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75</a:t>
            </a:fld>
            <a:endParaRPr lang="en-US"/>
          </a:p>
        </p:txBody>
      </p:sp>
    </p:spTree>
    <p:extLst>
      <p:ext uri="{BB962C8B-B14F-4D97-AF65-F5344CB8AC3E}">
        <p14:creationId xmlns:p14="http://schemas.microsoft.com/office/powerpoint/2010/main" val="40197069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76</a:t>
            </a:fld>
            <a:endParaRPr lang="en-US"/>
          </a:p>
        </p:txBody>
      </p:sp>
    </p:spTree>
    <p:extLst>
      <p:ext uri="{BB962C8B-B14F-4D97-AF65-F5344CB8AC3E}">
        <p14:creationId xmlns:p14="http://schemas.microsoft.com/office/powerpoint/2010/main" val="35032275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Roughly</a:t>
            </a:r>
            <a:r>
              <a:rPr lang="en-US" baseline="0" dirty="0"/>
              <a:t> equivalent since DOS does not use” “/ for root and in </a:t>
            </a:r>
            <a:r>
              <a:rPr lang="en-US" baseline="0" dirty="0" err="1"/>
              <a:t>unix</a:t>
            </a:r>
            <a:r>
              <a:rPr lang="en-US" baseline="0" dirty="0"/>
              <a:t> don’t have “disk:” where disk is A, B, C… </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77</a:t>
            </a:fld>
            <a:endParaRPr lang="en-US"/>
          </a:p>
        </p:txBody>
      </p:sp>
    </p:spTree>
    <p:extLst>
      <p:ext uri="{BB962C8B-B14F-4D97-AF65-F5344CB8AC3E}">
        <p14:creationId xmlns:p14="http://schemas.microsoft.com/office/powerpoint/2010/main" val="3122606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Papyrus"/>
              </a:rPr>
              <a:t>(notice logical, intuitively obvious, command name.</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78</a:t>
            </a:fld>
            <a:endParaRPr lang="en-US"/>
          </a:p>
        </p:txBody>
      </p:sp>
    </p:spTree>
    <p:extLst>
      <p:ext uri="{BB962C8B-B14F-4D97-AF65-F5344CB8AC3E}">
        <p14:creationId xmlns:p14="http://schemas.microsoft.com/office/powerpoint/2010/main" val="12648937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Again logical, intuitively</a:t>
            </a:r>
            <a:r>
              <a:rPr lang="en-US" baseline="0" dirty="0"/>
              <a:t> obvious command name.</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79</a:t>
            </a:fld>
            <a:endParaRPr lang="en-US"/>
          </a:p>
        </p:txBody>
      </p:sp>
    </p:spTree>
    <p:extLst>
      <p:ext uri="{BB962C8B-B14F-4D97-AF65-F5344CB8AC3E}">
        <p14:creationId xmlns:p14="http://schemas.microsoft.com/office/powerpoint/2010/main" val="113997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latin typeface="Papyrus"/>
            </a:endParaRP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80</a:t>
            </a:fld>
            <a:endParaRPr lang="en-US"/>
          </a:p>
        </p:txBody>
      </p:sp>
    </p:spTree>
    <p:extLst>
      <p:ext uri="{BB962C8B-B14F-4D97-AF65-F5344CB8AC3E}">
        <p14:creationId xmlns:p14="http://schemas.microsoft.com/office/powerpoint/2010/main" val="305864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24</a:t>
            </a:fld>
            <a:endParaRPr lang="en-US"/>
          </a:p>
        </p:txBody>
      </p:sp>
    </p:spTree>
    <p:extLst>
      <p:ext uri="{BB962C8B-B14F-4D97-AF65-F5344CB8AC3E}">
        <p14:creationId xmlns:p14="http://schemas.microsoft.com/office/powerpoint/2010/main" val="8385265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latin typeface="Papyrus"/>
              </a:rPr>
              <a:t>(notice logical, intuitively obvious, command name.</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81</a:t>
            </a:fld>
            <a:endParaRPr lang="en-US"/>
          </a:p>
        </p:txBody>
      </p:sp>
    </p:spTree>
    <p:extLst>
      <p:ext uri="{BB962C8B-B14F-4D97-AF65-F5344CB8AC3E}">
        <p14:creationId xmlns:p14="http://schemas.microsoft.com/office/powerpoint/2010/main" val="5196175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82</a:t>
            </a:fld>
            <a:endParaRPr lang="en-US"/>
          </a:p>
        </p:txBody>
      </p:sp>
    </p:spTree>
    <p:extLst>
      <p:ext uri="{BB962C8B-B14F-4D97-AF65-F5344CB8AC3E}">
        <p14:creationId xmlns:p14="http://schemas.microsoft.com/office/powerpoint/2010/main" val="14928055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need to think and you need to think a certain way!!</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83</a:t>
            </a:fld>
            <a:endParaRPr lang="en-US"/>
          </a:p>
        </p:txBody>
      </p:sp>
    </p:spTree>
    <p:extLst>
      <p:ext uri="{BB962C8B-B14F-4D97-AF65-F5344CB8AC3E}">
        <p14:creationId xmlns:p14="http://schemas.microsoft.com/office/powerpoint/2010/main" val="22065360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84</a:t>
            </a:fld>
            <a:endParaRPr lang="en-US"/>
          </a:p>
        </p:txBody>
      </p:sp>
    </p:spTree>
    <p:extLst>
      <p:ext uri="{BB962C8B-B14F-4D97-AF65-F5344CB8AC3E}">
        <p14:creationId xmlns:p14="http://schemas.microsoft.com/office/powerpoint/2010/main" val="23016627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85</a:t>
            </a:fld>
            <a:endParaRPr lang="en-US"/>
          </a:p>
        </p:txBody>
      </p:sp>
    </p:spTree>
    <p:extLst>
      <p:ext uri="{BB962C8B-B14F-4D97-AF65-F5344CB8AC3E}">
        <p14:creationId xmlns:p14="http://schemas.microsoft.com/office/powerpoint/2010/main" val="24715240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86</a:t>
            </a:fld>
            <a:endParaRPr lang="en-US"/>
          </a:p>
        </p:txBody>
      </p:sp>
    </p:spTree>
    <p:extLst>
      <p:ext uri="{BB962C8B-B14F-4D97-AF65-F5344CB8AC3E}">
        <p14:creationId xmlns:p14="http://schemas.microsoft.com/office/powerpoint/2010/main" val="695732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87</a:t>
            </a:fld>
            <a:endParaRPr lang="en-US"/>
          </a:p>
        </p:txBody>
      </p:sp>
    </p:spTree>
    <p:extLst>
      <p:ext uri="{BB962C8B-B14F-4D97-AF65-F5344CB8AC3E}">
        <p14:creationId xmlns:p14="http://schemas.microsoft.com/office/powerpoint/2010/main" val="35496935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88</a:t>
            </a:fld>
            <a:endParaRPr lang="en-US"/>
          </a:p>
        </p:txBody>
      </p:sp>
    </p:spTree>
    <p:extLst>
      <p:ext uri="{BB962C8B-B14F-4D97-AF65-F5344CB8AC3E}">
        <p14:creationId xmlns:p14="http://schemas.microsoft.com/office/powerpoint/2010/main" val="17656686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thing</a:t>
            </a:r>
            <a:r>
              <a:rPr lang="en-US" baseline="0" dirty="0"/>
              <a:t> to notice – Unix is full of trickiness like this.</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89</a:t>
            </a:fld>
            <a:endParaRPr lang="en-US"/>
          </a:p>
        </p:txBody>
      </p:sp>
    </p:spTree>
    <p:extLst>
      <p:ext uri="{BB962C8B-B14F-4D97-AF65-F5344CB8AC3E}">
        <p14:creationId xmlns:p14="http://schemas.microsoft.com/office/powerpoint/2010/main" val="12680592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90</a:t>
            </a:fld>
            <a:endParaRPr lang="en-US"/>
          </a:p>
        </p:txBody>
      </p:sp>
    </p:spTree>
    <p:extLst>
      <p:ext uri="{BB962C8B-B14F-4D97-AF65-F5344CB8AC3E}">
        <p14:creationId xmlns:p14="http://schemas.microsoft.com/office/powerpoint/2010/main" val="2047879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http://</a:t>
            </a:r>
            <a:r>
              <a:rPr lang="en-US" dirty="0" err="1"/>
              <a:t>www.over-yonder.net</a:t>
            </a:r>
            <a:r>
              <a:rPr lang="en-US" dirty="0"/>
              <a:t>/~</a:t>
            </a:r>
            <a:r>
              <a:rPr lang="en-US" dirty="0" err="1"/>
              <a:t>fullermd</a:t>
            </a:r>
            <a:r>
              <a:rPr lang="en-US" dirty="0"/>
              <a:t>/rants/</a:t>
            </a:r>
            <a:r>
              <a:rPr lang="en-US" dirty="0" err="1"/>
              <a:t>winstupid</a:t>
            </a:r>
            <a:r>
              <a:rPr lang="en-US" dirty="0"/>
              <a:t>/winstupid2.php</a:t>
            </a:r>
          </a:p>
          <a:p>
            <a:pPr eaLnBrk="1" hangingPunct="1">
              <a:spcBef>
                <a:spcPct val="0"/>
              </a:spcBef>
            </a:pPr>
            <a:r>
              <a:rPr lang="en-US" dirty="0"/>
              <a:t>Figure and learning curve from https://</a:t>
            </a:r>
            <a:r>
              <a:rPr lang="en-US" dirty="0" err="1"/>
              <a:t>en.wikipedia.org</a:t>
            </a:r>
            <a:r>
              <a:rPr lang="en-US" dirty="0"/>
              <a:t>/wiki/</a:t>
            </a:r>
            <a:r>
              <a:rPr lang="en-US" dirty="0" err="1"/>
              <a:t>Learning_curve</a:t>
            </a:r>
            <a:r>
              <a:rPr lang="en-US" dirty="0"/>
              <a:t>#:~:text=The%20common%20English%20usage%20aligns,total%20amount%20of%20work%20required.</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25</a:t>
            </a:fld>
            <a:endParaRPr lang="en-US"/>
          </a:p>
        </p:txBody>
      </p:sp>
    </p:spTree>
    <p:extLst>
      <p:ext uri="{BB962C8B-B14F-4D97-AF65-F5344CB8AC3E}">
        <p14:creationId xmlns:p14="http://schemas.microsoft.com/office/powerpoint/2010/main" val="26339378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91</a:t>
            </a:fld>
            <a:endParaRPr lang="en-US"/>
          </a:p>
        </p:txBody>
      </p:sp>
    </p:spTree>
    <p:extLst>
      <p:ext uri="{BB962C8B-B14F-4D97-AF65-F5344CB8AC3E}">
        <p14:creationId xmlns:p14="http://schemas.microsoft.com/office/powerpoint/2010/main" val="31536160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92</a:t>
            </a:fld>
            <a:endParaRPr lang="en-US"/>
          </a:p>
        </p:txBody>
      </p:sp>
    </p:spTree>
    <p:extLst>
      <p:ext uri="{BB962C8B-B14F-4D97-AF65-F5344CB8AC3E}">
        <p14:creationId xmlns:p14="http://schemas.microsoft.com/office/powerpoint/2010/main" val="37257769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tilda</a:t>
            </a:r>
            <a:r>
              <a:rPr lang="en-US" dirty="0"/>
              <a:t> is a users “home” directory, don’t need to know the</a:t>
            </a:r>
            <a:r>
              <a:rPr lang="en-US" baseline="0" dirty="0"/>
              <a:t> full path down to home directory.</a:t>
            </a:r>
            <a:endParaRPr lang="en-US" dirty="0"/>
          </a:p>
          <a:p>
            <a:r>
              <a:rPr lang="en-US" dirty="0"/>
              <a:t>Yours – just </a:t>
            </a:r>
            <a:r>
              <a:rPr lang="en-US" dirty="0" err="1"/>
              <a:t>tilda</a:t>
            </a:r>
            <a:r>
              <a:rPr lang="en-US" dirty="0"/>
              <a:t>,</a:t>
            </a:r>
            <a:r>
              <a:rPr lang="en-US" baseline="0" dirty="0"/>
              <a:t> or if you need more, slash then whatever follows</a:t>
            </a:r>
          </a:p>
          <a:p>
            <a:r>
              <a:rPr lang="en-US" baseline="0" dirty="0"/>
              <a:t>Somebody else - ~name</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93</a:t>
            </a:fld>
            <a:endParaRPr lang="en-US"/>
          </a:p>
        </p:txBody>
      </p:sp>
    </p:spTree>
    <p:extLst>
      <p:ext uri="{BB962C8B-B14F-4D97-AF65-F5344CB8AC3E}">
        <p14:creationId xmlns:p14="http://schemas.microsoft.com/office/powerpoint/2010/main" val="16243494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Going back to a prompt showing working</a:t>
            </a:r>
            <a:r>
              <a:rPr lang="en-US" baseline="0" dirty="0"/>
              <a:t> directory and user</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94</a:t>
            </a:fld>
            <a:endParaRPr lang="en-US"/>
          </a:p>
        </p:txBody>
      </p:sp>
    </p:spTree>
    <p:extLst>
      <p:ext uri="{BB962C8B-B14F-4D97-AF65-F5344CB8AC3E}">
        <p14:creationId xmlns:p14="http://schemas.microsoft.com/office/powerpoint/2010/main" val="1303955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95</a:t>
            </a:fld>
            <a:endParaRPr lang="en-US"/>
          </a:p>
        </p:txBody>
      </p:sp>
    </p:spTree>
    <p:extLst>
      <p:ext uri="{BB962C8B-B14F-4D97-AF65-F5344CB8AC3E}">
        <p14:creationId xmlns:p14="http://schemas.microsoft.com/office/powerpoint/2010/main" val="41756198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96</a:t>
            </a:fld>
            <a:endParaRPr lang="en-US"/>
          </a:p>
        </p:txBody>
      </p:sp>
    </p:spTree>
    <p:extLst>
      <p:ext uri="{BB962C8B-B14F-4D97-AF65-F5344CB8AC3E}">
        <p14:creationId xmlns:p14="http://schemas.microsoft.com/office/powerpoint/2010/main" val="9525419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97</a:t>
            </a:fld>
            <a:endParaRPr lang="en-US"/>
          </a:p>
        </p:txBody>
      </p:sp>
    </p:spTree>
    <p:extLst>
      <p:ext uri="{BB962C8B-B14F-4D97-AF65-F5344CB8AC3E}">
        <p14:creationId xmlns:p14="http://schemas.microsoft.com/office/powerpoint/2010/main" val="10277961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98</a:t>
            </a:fld>
            <a:endParaRPr lang="en-US"/>
          </a:p>
        </p:txBody>
      </p:sp>
    </p:spTree>
    <p:extLst>
      <p:ext uri="{BB962C8B-B14F-4D97-AF65-F5344CB8AC3E}">
        <p14:creationId xmlns:p14="http://schemas.microsoft.com/office/powerpoint/2010/main" val="1972243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http://www.over-yonder.net/~fullermd/rants/winstupid/winstupid2.php</a:t>
            </a:r>
            <a:endParaRPr lang="en-US" dirty="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26</a:t>
            </a:fld>
            <a:endParaRPr lang="en-US"/>
          </a:p>
        </p:txBody>
      </p:sp>
    </p:spTree>
    <p:extLst>
      <p:ext uri="{BB962C8B-B14F-4D97-AF65-F5344CB8AC3E}">
        <p14:creationId xmlns:p14="http://schemas.microsoft.com/office/powerpoint/2010/main" val="2669803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http://www.over-yonder.net/~fullermd/rants/winstupid/winstupid2.php</a:t>
            </a:r>
            <a:endParaRPr lang="en-US" dirty="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87856-EAB9-4F57-8B2B-657837F661BE}" type="slidenum">
              <a:rPr lang="en-US"/>
              <a:pPr fontAlgn="base">
                <a:spcBef>
                  <a:spcPct val="0"/>
                </a:spcBef>
                <a:spcAft>
                  <a:spcPct val="0"/>
                </a:spcAft>
                <a:defRPr/>
              </a:pPr>
              <a:t>27</a:t>
            </a:fld>
            <a:endParaRPr lang="en-US"/>
          </a:p>
        </p:txBody>
      </p:sp>
    </p:spTree>
    <p:extLst>
      <p:ext uri="{BB962C8B-B14F-4D97-AF65-F5344CB8AC3E}">
        <p14:creationId xmlns:p14="http://schemas.microsoft.com/office/powerpoint/2010/main" val="734588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2D89-16FC-50D2-8C26-37A4F47B06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1F491F-23CE-3D5B-66A9-7AC9EFFAD1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A85726-5118-02E6-B570-A12BAE064F94}"/>
              </a:ext>
            </a:extLst>
          </p:cNvPr>
          <p:cNvSpPr>
            <a:spLocks noGrp="1"/>
          </p:cNvSpPr>
          <p:nvPr>
            <p:ph type="dt" sz="half" idx="10"/>
          </p:nvPr>
        </p:nvSpPr>
        <p:spPr/>
        <p:txBody>
          <a:bodyPr/>
          <a:lstStyle/>
          <a:p>
            <a:fld id="{1F7A9CAC-D618-F343-B9C2-20AEB43D3369}" type="datetimeFigureOut">
              <a:rPr lang="en-US" smtClean="0"/>
              <a:t>10/24/23</a:t>
            </a:fld>
            <a:endParaRPr lang="en-US"/>
          </a:p>
        </p:txBody>
      </p:sp>
      <p:sp>
        <p:nvSpPr>
          <p:cNvPr id="5" name="Footer Placeholder 4">
            <a:extLst>
              <a:ext uri="{FF2B5EF4-FFF2-40B4-BE49-F238E27FC236}">
                <a16:creationId xmlns:a16="http://schemas.microsoft.com/office/drawing/2014/main" id="{4245A4A8-A170-9D1C-432D-DDBA0FACC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8FB5F-8061-798E-A8FD-9BADA9147FBA}"/>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171536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F23F-9A90-FC48-84D8-480FA47038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5ABABD-A28F-58C2-28E5-21DF4EE95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514C5-0B63-B8D1-B3AB-29EF449A4DA2}"/>
              </a:ext>
            </a:extLst>
          </p:cNvPr>
          <p:cNvSpPr>
            <a:spLocks noGrp="1"/>
          </p:cNvSpPr>
          <p:nvPr>
            <p:ph type="dt" sz="half" idx="10"/>
          </p:nvPr>
        </p:nvSpPr>
        <p:spPr/>
        <p:txBody>
          <a:bodyPr/>
          <a:lstStyle/>
          <a:p>
            <a:fld id="{1F7A9CAC-D618-F343-B9C2-20AEB43D3369}" type="datetimeFigureOut">
              <a:rPr lang="en-US" smtClean="0"/>
              <a:t>10/24/23</a:t>
            </a:fld>
            <a:endParaRPr lang="en-US"/>
          </a:p>
        </p:txBody>
      </p:sp>
      <p:sp>
        <p:nvSpPr>
          <p:cNvPr id="5" name="Footer Placeholder 4">
            <a:extLst>
              <a:ext uri="{FF2B5EF4-FFF2-40B4-BE49-F238E27FC236}">
                <a16:creationId xmlns:a16="http://schemas.microsoft.com/office/drawing/2014/main" id="{C994FBFD-EDCE-3DB8-CC73-BE4425955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9AD01-AA2B-100E-BA65-807FC9F36F42}"/>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130124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71CD3D-E912-D31A-4A59-6FEF6C18D7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7BD2C8-41D4-1529-0F94-B5AFB88458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FA4FC-A288-8A25-6BF2-307737854F6F}"/>
              </a:ext>
            </a:extLst>
          </p:cNvPr>
          <p:cNvSpPr>
            <a:spLocks noGrp="1"/>
          </p:cNvSpPr>
          <p:nvPr>
            <p:ph type="dt" sz="half" idx="10"/>
          </p:nvPr>
        </p:nvSpPr>
        <p:spPr/>
        <p:txBody>
          <a:bodyPr/>
          <a:lstStyle/>
          <a:p>
            <a:fld id="{1F7A9CAC-D618-F343-B9C2-20AEB43D3369}" type="datetimeFigureOut">
              <a:rPr lang="en-US" smtClean="0"/>
              <a:t>10/24/23</a:t>
            </a:fld>
            <a:endParaRPr lang="en-US"/>
          </a:p>
        </p:txBody>
      </p:sp>
      <p:sp>
        <p:nvSpPr>
          <p:cNvPr id="5" name="Footer Placeholder 4">
            <a:extLst>
              <a:ext uri="{FF2B5EF4-FFF2-40B4-BE49-F238E27FC236}">
                <a16:creationId xmlns:a16="http://schemas.microsoft.com/office/drawing/2014/main" id="{D74DA0BC-865C-C532-2DF4-A08197D45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F208B-7C73-0486-A6B8-6CFE1E64B4E5}"/>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180231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28C3-0BF1-25DE-DC49-A95682472C7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A84780-6273-163D-EE9E-7AC71E5548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2270E-0169-6A54-BF38-EE9375397532}"/>
              </a:ext>
            </a:extLst>
          </p:cNvPr>
          <p:cNvSpPr>
            <a:spLocks noGrp="1"/>
          </p:cNvSpPr>
          <p:nvPr>
            <p:ph type="dt" sz="half" idx="10"/>
          </p:nvPr>
        </p:nvSpPr>
        <p:spPr/>
        <p:txBody>
          <a:bodyPr/>
          <a:lstStyle/>
          <a:p>
            <a:fld id="{1F7A9CAC-D618-F343-B9C2-20AEB43D3369}" type="datetimeFigureOut">
              <a:rPr lang="en-US" smtClean="0"/>
              <a:t>10/24/23</a:t>
            </a:fld>
            <a:endParaRPr lang="en-US"/>
          </a:p>
        </p:txBody>
      </p:sp>
      <p:sp>
        <p:nvSpPr>
          <p:cNvPr id="5" name="Footer Placeholder 4">
            <a:extLst>
              <a:ext uri="{FF2B5EF4-FFF2-40B4-BE49-F238E27FC236}">
                <a16:creationId xmlns:a16="http://schemas.microsoft.com/office/drawing/2014/main" id="{54D56BC4-32FC-CA8D-B43D-5917C472A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A8426-F7B0-58F5-33B9-C77DF251F3B3}"/>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91565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666-BF8C-3131-3D83-7C134C6EA3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0D85A3-1C85-D2A6-A75D-E5CD6E815E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5DA5DE-342F-E88C-215E-FDB99C965537}"/>
              </a:ext>
            </a:extLst>
          </p:cNvPr>
          <p:cNvSpPr>
            <a:spLocks noGrp="1"/>
          </p:cNvSpPr>
          <p:nvPr>
            <p:ph type="dt" sz="half" idx="10"/>
          </p:nvPr>
        </p:nvSpPr>
        <p:spPr/>
        <p:txBody>
          <a:bodyPr/>
          <a:lstStyle/>
          <a:p>
            <a:fld id="{1F7A9CAC-D618-F343-B9C2-20AEB43D3369}" type="datetimeFigureOut">
              <a:rPr lang="en-US" smtClean="0"/>
              <a:t>10/24/23</a:t>
            </a:fld>
            <a:endParaRPr lang="en-US"/>
          </a:p>
        </p:txBody>
      </p:sp>
      <p:sp>
        <p:nvSpPr>
          <p:cNvPr id="5" name="Footer Placeholder 4">
            <a:extLst>
              <a:ext uri="{FF2B5EF4-FFF2-40B4-BE49-F238E27FC236}">
                <a16:creationId xmlns:a16="http://schemas.microsoft.com/office/drawing/2014/main" id="{098D80FE-6550-20E7-1BAD-EBE9C807D2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6EA74-F282-EE5B-E1DC-7955189A0B11}"/>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3390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064FD-FE4C-22EE-9901-B616E22F1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8F22F9-D3FA-5105-0A61-AAD4F36E64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BC9A23-8486-BD00-BCF0-FEEC278B38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2BD547-67F4-15B9-4972-9124B4DAC3B1}"/>
              </a:ext>
            </a:extLst>
          </p:cNvPr>
          <p:cNvSpPr>
            <a:spLocks noGrp="1"/>
          </p:cNvSpPr>
          <p:nvPr>
            <p:ph type="dt" sz="half" idx="10"/>
          </p:nvPr>
        </p:nvSpPr>
        <p:spPr/>
        <p:txBody>
          <a:bodyPr/>
          <a:lstStyle/>
          <a:p>
            <a:fld id="{1F7A9CAC-D618-F343-B9C2-20AEB43D3369}" type="datetimeFigureOut">
              <a:rPr lang="en-US" smtClean="0"/>
              <a:t>10/24/23</a:t>
            </a:fld>
            <a:endParaRPr lang="en-US"/>
          </a:p>
        </p:txBody>
      </p:sp>
      <p:sp>
        <p:nvSpPr>
          <p:cNvPr id="6" name="Footer Placeholder 5">
            <a:extLst>
              <a:ext uri="{FF2B5EF4-FFF2-40B4-BE49-F238E27FC236}">
                <a16:creationId xmlns:a16="http://schemas.microsoft.com/office/drawing/2014/main" id="{1F139557-6DD5-74F5-5B8B-BBCB6AD42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9B638-3743-9FCF-86F6-100A4DA33C89}"/>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58871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503A-D39A-45A0-213C-B3F3BD0B29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507A18-2F00-153B-BD6B-55623A68F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97DBA1-68CB-812E-6575-D4CA6F8F52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688D5D-E629-DF8A-881B-F6CE714D48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FFAA02-54D8-F29E-6DAC-5802C1A5E8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8A9CC0-5B58-F090-7DC4-CF8596CEE3C7}"/>
              </a:ext>
            </a:extLst>
          </p:cNvPr>
          <p:cNvSpPr>
            <a:spLocks noGrp="1"/>
          </p:cNvSpPr>
          <p:nvPr>
            <p:ph type="dt" sz="half" idx="10"/>
          </p:nvPr>
        </p:nvSpPr>
        <p:spPr/>
        <p:txBody>
          <a:bodyPr/>
          <a:lstStyle/>
          <a:p>
            <a:fld id="{1F7A9CAC-D618-F343-B9C2-20AEB43D3369}" type="datetimeFigureOut">
              <a:rPr lang="en-US" smtClean="0"/>
              <a:t>10/24/23</a:t>
            </a:fld>
            <a:endParaRPr lang="en-US"/>
          </a:p>
        </p:txBody>
      </p:sp>
      <p:sp>
        <p:nvSpPr>
          <p:cNvPr id="8" name="Footer Placeholder 7">
            <a:extLst>
              <a:ext uri="{FF2B5EF4-FFF2-40B4-BE49-F238E27FC236}">
                <a16:creationId xmlns:a16="http://schemas.microsoft.com/office/drawing/2014/main" id="{52E1B4E3-C151-4C1D-A485-3ED11555A9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FB5D64-3151-CBBD-1D57-608FE6584C86}"/>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88988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3E42-A759-9B8A-D3C9-64571267EC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55D4B1-9E8C-ECDA-D73D-FF1A66951825}"/>
              </a:ext>
            </a:extLst>
          </p:cNvPr>
          <p:cNvSpPr>
            <a:spLocks noGrp="1"/>
          </p:cNvSpPr>
          <p:nvPr>
            <p:ph type="dt" sz="half" idx="10"/>
          </p:nvPr>
        </p:nvSpPr>
        <p:spPr/>
        <p:txBody>
          <a:bodyPr/>
          <a:lstStyle/>
          <a:p>
            <a:fld id="{1F7A9CAC-D618-F343-B9C2-20AEB43D3369}" type="datetimeFigureOut">
              <a:rPr lang="en-US" smtClean="0"/>
              <a:t>10/24/23</a:t>
            </a:fld>
            <a:endParaRPr lang="en-US"/>
          </a:p>
        </p:txBody>
      </p:sp>
      <p:sp>
        <p:nvSpPr>
          <p:cNvPr id="4" name="Footer Placeholder 3">
            <a:extLst>
              <a:ext uri="{FF2B5EF4-FFF2-40B4-BE49-F238E27FC236}">
                <a16:creationId xmlns:a16="http://schemas.microsoft.com/office/drawing/2014/main" id="{EEB33595-36EB-5574-D9A3-3801B41EEE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3524AE-3F58-C613-0862-1255A33D1C72}"/>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16168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51268-A10A-889C-2AAC-FA498F844224}"/>
              </a:ext>
            </a:extLst>
          </p:cNvPr>
          <p:cNvSpPr>
            <a:spLocks noGrp="1"/>
          </p:cNvSpPr>
          <p:nvPr>
            <p:ph type="dt" sz="half" idx="10"/>
          </p:nvPr>
        </p:nvSpPr>
        <p:spPr/>
        <p:txBody>
          <a:bodyPr/>
          <a:lstStyle/>
          <a:p>
            <a:fld id="{1F7A9CAC-D618-F343-B9C2-20AEB43D3369}" type="datetimeFigureOut">
              <a:rPr lang="en-US" smtClean="0"/>
              <a:t>10/24/23</a:t>
            </a:fld>
            <a:endParaRPr lang="en-US"/>
          </a:p>
        </p:txBody>
      </p:sp>
      <p:sp>
        <p:nvSpPr>
          <p:cNvPr id="3" name="Footer Placeholder 2">
            <a:extLst>
              <a:ext uri="{FF2B5EF4-FFF2-40B4-BE49-F238E27FC236}">
                <a16:creationId xmlns:a16="http://schemas.microsoft.com/office/drawing/2014/main" id="{DE5652DC-B038-3EB8-A59B-2A656E9EE4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CFD8B-7DDC-3861-18E0-5E96B891FECA}"/>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46801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E5C8-F93B-422C-01F6-57EBCA953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327392-A3A2-B672-B882-14F097912E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4D2213-872C-2276-0173-5FEDFB656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6F1AA1-6AF1-06D2-8031-6BCCCA87B8DD}"/>
              </a:ext>
            </a:extLst>
          </p:cNvPr>
          <p:cNvSpPr>
            <a:spLocks noGrp="1"/>
          </p:cNvSpPr>
          <p:nvPr>
            <p:ph type="dt" sz="half" idx="10"/>
          </p:nvPr>
        </p:nvSpPr>
        <p:spPr/>
        <p:txBody>
          <a:bodyPr/>
          <a:lstStyle/>
          <a:p>
            <a:fld id="{1F7A9CAC-D618-F343-B9C2-20AEB43D3369}" type="datetimeFigureOut">
              <a:rPr lang="en-US" smtClean="0"/>
              <a:t>10/24/23</a:t>
            </a:fld>
            <a:endParaRPr lang="en-US"/>
          </a:p>
        </p:txBody>
      </p:sp>
      <p:sp>
        <p:nvSpPr>
          <p:cNvPr id="6" name="Footer Placeholder 5">
            <a:extLst>
              <a:ext uri="{FF2B5EF4-FFF2-40B4-BE49-F238E27FC236}">
                <a16:creationId xmlns:a16="http://schemas.microsoft.com/office/drawing/2014/main" id="{2A8F3900-53EF-A6BD-BAC0-32541BAE7A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A363B-1442-B37B-1641-1F65E04FE05A}"/>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127502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AD32-8AAA-EC03-EB3D-EB0FD77B5B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A61E26-05DF-1782-B1DE-E0344F47A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D33B52-DC76-16F9-F325-FAF7DF607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D3AFFC-6EEF-BC34-7F88-B02CD1E3797E}"/>
              </a:ext>
            </a:extLst>
          </p:cNvPr>
          <p:cNvSpPr>
            <a:spLocks noGrp="1"/>
          </p:cNvSpPr>
          <p:nvPr>
            <p:ph type="dt" sz="half" idx="10"/>
          </p:nvPr>
        </p:nvSpPr>
        <p:spPr/>
        <p:txBody>
          <a:bodyPr/>
          <a:lstStyle/>
          <a:p>
            <a:fld id="{1F7A9CAC-D618-F343-B9C2-20AEB43D3369}" type="datetimeFigureOut">
              <a:rPr lang="en-US" smtClean="0"/>
              <a:t>10/24/23</a:t>
            </a:fld>
            <a:endParaRPr lang="en-US"/>
          </a:p>
        </p:txBody>
      </p:sp>
      <p:sp>
        <p:nvSpPr>
          <p:cNvPr id="6" name="Footer Placeholder 5">
            <a:extLst>
              <a:ext uri="{FF2B5EF4-FFF2-40B4-BE49-F238E27FC236}">
                <a16:creationId xmlns:a16="http://schemas.microsoft.com/office/drawing/2014/main" id="{8EE1945D-D288-D7F8-73C3-83445674F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157DCA-20B0-AE41-D811-E9B0711D060D}"/>
              </a:ext>
            </a:extLst>
          </p:cNvPr>
          <p:cNvSpPr>
            <a:spLocks noGrp="1"/>
          </p:cNvSpPr>
          <p:nvPr>
            <p:ph type="sldNum" sz="quarter" idx="12"/>
          </p:nvPr>
        </p:nvSpPr>
        <p:spPr/>
        <p:txBody>
          <a:bodyPr/>
          <a:lstStyle/>
          <a:p>
            <a:fld id="{0A7D053F-7E11-B048-88CF-A39C4C24BEAF}" type="slidenum">
              <a:rPr lang="en-US" smtClean="0"/>
              <a:t>‹#›</a:t>
            </a:fld>
            <a:endParaRPr lang="en-US"/>
          </a:p>
        </p:txBody>
      </p:sp>
    </p:spTree>
    <p:extLst>
      <p:ext uri="{BB962C8B-B14F-4D97-AF65-F5344CB8AC3E}">
        <p14:creationId xmlns:p14="http://schemas.microsoft.com/office/powerpoint/2010/main" val="378194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4068F8-114E-247B-7A78-CA4957D36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C8D7ED-7EF4-46DD-7CE7-D3EBC9202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C2F16DA-342B-3E9B-ADAC-B8D718E1B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A9CAC-D618-F343-B9C2-20AEB43D3369}" type="datetimeFigureOut">
              <a:rPr lang="en-US" smtClean="0"/>
              <a:t>10/24/23</a:t>
            </a:fld>
            <a:endParaRPr lang="en-US"/>
          </a:p>
        </p:txBody>
      </p:sp>
      <p:sp>
        <p:nvSpPr>
          <p:cNvPr id="5" name="Footer Placeholder 4">
            <a:extLst>
              <a:ext uri="{FF2B5EF4-FFF2-40B4-BE49-F238E27FC236}">
                <a16:creationId xmlns:a16="http://schemas.microsoft.com/office/drawing/2014/main" id="{A5ADA642-90F2-9130-24CA-8320252D2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D2D69A-A6A2-53CE-0695-E84C56E3C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D053F-7E11-B048-88CF-A39C4C24BEAF}" type="slidenum">
              <a:rPr lang="en-US" smtClean="0"/>
              <a:t>‹#›</a:t>
            </a:fld>
            <a:endParaRPr lang="en-US"/>
          </a:p>
        </p:txBody>
      </p:sp>
    </p:spTree>
    <p:extLst>
      <p:ext uri="{BB962C8B-B14F-4D97-AF65-F5344CB8AC3E}">
        <p14:creationId xmlns:p14="http://schemas.microsoft.com/office/powerpoint/2010/main" val="393416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malley@memphis.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eri.memphis.edu/people/smalley/"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thworks.com/help/matlab/ref/varargout.html" TargetMode="Externa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en.wikipedia.org/wiki/Merriam-Webster%27s_Collegiate_Dictionary" TargetMode="External"/><Relationship Id="rId5" Type="http://schemas.openxmlformats.org/officeDocument/2006/relationships/hyperlink" Target="https://en.wikipedia.org/wiki/American_Heritage_Dictionary_of_the_English_Language" TargetMode="External"/><Relationship Id="rId4" Type="http://schemas.openxmlformats.org/officeDocument/2006/relationships/hyperlink" Target="https://en.wikipedia.org/wiki/Oxford_Dictionary_of_English"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mathworks.com/help/symbolic/use-subs-to-evaluate-expressions-and-functions.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mathworks.com/help/symbolic/use-subs-to-evaluate-expressions-and-functions.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mathworks.com/help/matlab/ref/varargin.htm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68580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defRPr/>
            </a:pPr>
            <a:r>
              <a:rPr lang="en-US" sz="3600" b="1" dirty="0">
                <a:solidFill>
                  <a:schemeClr val="tx1"/>
                </a:solidFill>
                <a:latin typeface="Papyrus" panose="020B0602040200020303" pitchFamily="34" charset="77"/>
              </a:rPr>
              <a:t>CERI-8104 Data Analysis in Geophysics</a:t>
            </a:r>
          </a:p>
          <a:p>
            <a:pPr>
              <a:defRPr/>
            </a:pPr>
            <a:r>
              <a:rPr lang="en-US" sz="3600" b="1" dirty="0">
                <a:solidFill>
                  <a:schemeClr val="tx1"/>
                </a:solidFill>
                <a:latin typeface="Papyrus" panose="020B0602040200020303" pitchFamily="34" charset="77"/>
              </a:rPr>
              <a:t>Dr. Robert (Bob) Smalley</a:t>
            </a:r>
          </a:p>
          <a:p>
            <a:pPr>
              <a:defRPr/>
            </a:pPr>
            <a:r>
              <a:rPr lang="en-US" sz="3600" b="1" dirty="0">
                <a:solidFill>
                  <a:schemeClr val="tx1"/>
                </a:solidFill>
                <a:latin typeface="Papyrus" panose="020B0602040200020303" pitchFamily="34" charset="77"/>
              </a:rPr>
              <a:t>3892 Central Ave, Room 103</a:t>
            </a:r>
          </a:p>
          <a:p>
            <a:pPr>
              <a:defRPr/>
            </a:pPr>
            <a:r>
              <a:rPr lang="en-US" sz="3600" b="1" dirty="0">
                <a:solidFill>
                  <a:schemeClr val="tx1"/>
                </a:solidFill>
                <a:latin typeface="Papyrus" panose="020B0602040200020303" pitchFamily="34" charset="77"/>
                <a:hlinkClick r:id="rId3"/>
              </a:rPr>
              <a:t>rsmalley@memphis.edu</a:t>
            </a:r>
            <a:r>
              <a:rPr lang="en-US" sz="3600" b="1" dirty="0">
                <a:solidFill>
                  <a:schemeClr val="tx1"/>
                </a:solidFill>
                <a:latin typeface="Papyrus" panose="020B0602040200020303" pitchFamily="34" charset="77"/>
              </a:rPr>
              <a:t>                         678-4929</a:t>
            </a:r>
          </a:p>
          <a:p>
            <a:pPr>
              <a:defRPr/>
            </a:pPr>
            <a:endParaRPr lang="en-US" sz="1800" b="1" dirty="0">
              <a:solidFill>
                <a:schemeClr val="tx1"/>
              </a:solidFill>
              <a:latin typeface="Papyrus" panose="020B0602040200020303" pitchFamily="34" charset="77"/>
            </a:endParaRPr>
          </a:p>
          <a:p>
            <a:pPr algn="ctr"/>
            <a:r>
              <a:rPr lang="en-US" sz="3600" b="1" dirty="0">
                <a:solidFill>
                  <a:schemeClr val="tx1"/>
                </a:solidFill>
                <a:latin typeface="Papyrus" panose="020B0602040200020303" pitchFamily="34" charset="77"/>
              </a:rPr>
              <a:t>Fall 2023</a:t>
            </a:r>
          </a:p>
          <a:p>
            <a:pPr algn="ctr"/>
            <a:r>
              <a:rPr lang="en-US" sz="3600" b="1" dirty="0">
                <a:solidFill>
                  <a:schemeClr val="tx1"/>
                </a:solidFill>
                <a:latin typeface="Papyrus" panose="020B0602040200020303" pitchFamily="34" charset="77"/>
              </a:rPr>
              <a:t>Tu &amp; Th             11:20 am -12:45 pm</a:t>
            </a:r>
          </a:p>
          <a:p>
            <a:pPr algn="ctr"/>
            <a:endParaRPr lang="en-US" sz="3600" b="1" dirty="0">
              <a:solidFill>
                <a:schemeClr val="tx1"/>
              </a:solidFill>
              <a:latin typeface="Papyrus" panose="020B0602040200020303" pitchFamily="34" charset="77"/>
            </a:endParaRPr>
          </a:p>
          <a:p>
            <a:pPr algn="ctr"/>
            <a:r>
              <a:rPr lang="en-US" sz="3600" b="1" dirty="0">
                <a:solidFill>
                  <a:schemeClr val="tx1"/>
                </a:solidFill>
                <a:latin typeface="Papyrus" panose="020B0602040200020303" pitchFamily="34" charset="77"/>
              </a:rPr>
              <a:t>Meeting (review 13+)14		Thu. Oct 12, 2023</a:t>
            </a:r>
            <a:br>
              <a:rPr lang="en-US" sz="3600" b="1" dirty="0">
                <a:solidFill>
                  <a:schemeClr val="tx1"/>
                </a:solidFill>
                <a:latin typeface="Papyrus" panose="020B0602040200020303" pitchFamily="34" charset="77"/>
              </a:rPr>
            </a:br>
            <a:endParaRPr lang="en-US" sz="1800" b="1" dirty="0">
              <a:solidFill>
                <a:schemeClr val="tx1"/>
              </a:solidFill>
              <a:latin typeface="Papyrus" panose="020B0602040200020303" pitchFamily="34" charset="77"/>
            </a:endParaRPr>
          </a:p>
          <a:p>
            <a:pPr algn="ctr"/>
            <a:r>
              <a:rPr lang="en-US" sz="3600" b="1" dirty="0">
                <a:solidFill>
                  <a:schemeClr val="tx1"/>
                </a:solidFill>
                <a:latin typeface="Papyrus" panose="020B0602040200020303" pitchFamily="34" charset="77"/>
              </a:rPr>
              <a:t>CERI New/Long Building: Student Computer Lab</a:t>
            </a:r>
          </a:p>
          <a:p>
            <a:pPr>
              <a:defRPr/>
            </a:pPr>
            <a:r>
              <a:rPr lang="en-US" sz="3600" b="1" dirty="0">
                <a:solidFill>
                  <a:schemeClr val="tx1"/>
                </a:solidFill>
                <a:latin typeface="Papyrus" panose="020B0602040200020303" pitchFamily="34" charset="77"/>
              </a:rPr>
              <a:t>Class webpage to be announced.</a:t>
            </a:r>
          </a:p>
          <a:p>
            <a:pPr>
              <a:defRPr/>
            </a:pPr>
            <a:r>
              <a:rPr lang="en-US" sz="1800" b="1" dirty="0">
                <a:solidFill>
                  <a:schemeClr val="tx1"/>
                </a:solidFill>
                <a:latin typeface="Papyrus" panose="020B0602040200020303" pitchFamily="34" charset="77"/>
              </a:rPr>
              <a:t>My homepage (has older versions of the course)</a:t>
            </a:r>
          </a:p>
          <a:p>
            <a:pPr>
              <a:defRPr/>
            </a:pPr>
            <a:r>
              <a:rPr lang="en-US" sz="1800" b="1" dirty="0">
                <a:solidFill>
                  <a:schemeClr val="tx1"/>
                </a:solidFill>
                <a:latin typeface="Papyrus" panose="020B0602040200020303" pitchFamily="34" charset="77"/>
                <a:hlinkClick r:id="rId4"/>
              </a:rPr>
              <a:t>http://www.ceri.memphis.edu/people/smalley/</a:t>
            </a:r>
            <a:endParaRPr lang="en-US" sz="1800" b="1" dirty="0">
              <a:solidFill>
                <a:schemeClr val="tx1"/>
              </a:solidFill>
              <a:latin typeface="Papyrus" panose="020B0602040200020303" pitchFamily="34" charset="77"/>
            </a:endParaRPr>
          </a:p>
        </p:txBody>
      </p:sp>
    </p:spTree>
    <p:extLst>
      <p:ext uri="{BB962C8B-B14F-4D97-AF65-F5344CB8AC3E}">
        <p14:creationId xmlns:p14="http://schemas.microsoft.com/office/powerpoint/2010/main" val="2667256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0ABA52-C269-745D-DFDA-5F4A61BEEBEE}"/>
              </a:ext>
            </a:extLst>
          </p:cNvPr>
          <p:cNvSpPr txBox="1"/>
          <p:nvPr/>
        </p:nvSpPr>
        <p:spPr>
          <a:xfrm>
            <a:off x="0" y="791067"/>
            <a:ext cx="12192000" cy="584775"/>
          </a:xfrm>
          <a:prstGeom prst="rect">
            <a:avLst/>
          </a:prstGeom>
          <a:noFill/>
        </p:spPr>
        <p:txBody>
          <a:bodyPr wrap="square">
            <a:spAutoFit/>
          </a:bodyPr>
          <a:lstStyle/>
          <a:p>
            <a:pPr algn="ctr"/>
            <a:r>
              <a:rPr lang="en-US" sz="3200" b="0" i="0" dirty="0">
                <a:solidFill>
                  <a:srgbClr val="212121"/>
                </a:solidFill>
                <a:effectLst/>
                <a:latin typeface="Papyrus" panose="020B0602040200020303" pitchFamily="34" charset="77"/>
              </a:rPr>
              <a:t>.</a:t>
            </a:r>
          </a:p>
        </p:txBody>
      </p:sp>
      <p:sp>
        <p:nvSpPr>
          <p:cNvPr id="4" name="TextBox 3">
            <a:extLst>
              <a:ext uri="{FF2B5EF4-FFF2-40B4-BE49-F238E27FC236}">
                <a16:creationId xmlns:a16="http://schemas.microsoft.com/office/drawing/2014/main" id="{E0C9CAFC-76C4-2DA7-4A41-8FE7458C6CC1}"/>
              </a:ext>
            </a:extLst>
          </p:cNvPr>
          <p:cNvSpPr txBox="1"/>
          <p:nvPr/>
        </p:nvSpPr>
        <p:spPr>
          <a:xfrm>
            <a:off x="0" y="11538"/>
            <a:ext cx="12192000" cy="7017306"/>
          </a:xfrm>
          <a:prstGeom prst="rect">
            <a:avLst/>
          </a:prstGeom>
          <a:noFill/>
        </p:spPr>
        <p:txBody>
          <a:bodyPr wrap="square">
            <a:spAutoFit/>
          </a:bodyPr>
          <a:lstStyle/>
          <a:p>
            <a:r>
              <a:rPr lang="en-US" b="1" dirty="0">
                <a:latin typeface="Courier New" panose="02070309020205020404" pitchFamily="49" charset="0"/>
                <a:cs typeface="Courier New" panose="02070309020205020404" pitchFamily="49" charset="0"/>
              </a:rPr>
              <a:t>function [filename, </a:t>
            </a:r>
            <a:r>
              <a:rPr lang="en-US" b="1" dirty="0" err="1">
                <a:latin typeface="Courier New" panose="02070309020205020404" pitchFamily="49" charset="0"/>
                <a:cs typeface="Courier New" panose="02070309020205020404" pitchFamily="49" charset="0"/>
              </a:rPr>
              <a:t>dataout</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readfile</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varargin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%general file read (compressed </a:t>
            </a:r>
            <a:r>
              <a:rPr lang="en-US" b="1" dirty="0" err="1">
                <a:latin typeface="Courier New" panose="02070309020205020404" pitchFamily="49" charset="0"/>
                <a:cs typeface="Courier New" panose="02070309020205020404" pitchFamily="49" charset="0"/>
              </a:rPr>
              <a:t>hatanaka</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rinex</a:t>
            </a:r>
            <a:r>
              <a:rPr lang="en-US" b="1" dirty="0">
                <a:latin typeface="Courier New" panose="02070309020205020404" pitchFamily="49" charset="0"/>
                <a:cs typeface="Courier New" panose="02070309020205020404" pitchFamily="49" charset="0"/>
              </a:rPr>
              <a:t>, sac, </a:t>
            </a:r>
            <a:r>
              <a:rPr lang="en-US" b="1" dirty="0" err="1">
                <a:latin typeface="Courier New" panose="02070309020205020404" pitchFamily="49" charset="0"/>
                <a:cs typeface="Courier New" panose="02070309020205020404" pitchFamily="49" charset="0"/>
              </a:rPr>
              <a:t>json</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matlab</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%call with [filename, </a:t>
            </a:r>
            <a:r>
              <a:rPr lang="en-US" b="1" dirty="0" err="1">
                <a:latin typeface="Courier New" panose="02070309020205020404" pitchFamily="49" charset="0"/>
                <a:cs typeface="Courier New" panose="02070309020205020404" pitchFamily="49" charset="0"/>
              </a:rPr>
              <a:t>dataout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readfile</a:t>
            </a:r>
            <a:r>
              <a:rPr lang="en-US" b="1" dirty="0">
                <a:latin typeface="Courier New" panose="02070309020205020404" pitchFamily="49" charset="0"/>
                <a:cs typeface="Courier New" panose="02070309020205020404" pitchFamily="49" charset="0"/>
              </a:rPr>
              <a:t>('uthw0010.16d.Z')</a:t>
            </a:r>
          </a:p>
          <a:p>
            <a:r>
              <a:rPr lang="en-US" b="1" dirty="0">
                <a:latin typeface="Courier New" panose="02070309020205020404" pitchFamily="49" charset="0"/>
                <a:cs typeface="Courier New" panose="02070309020205020404" pitchFamily="49" charset="0"/>
              </a:rPr>
              <a:t>%or [</a:t>
            </a:r>
            <a:r>
              <a:rPr lang="en-US" b="1" dirty="0" err="1">
                <a:latin typeface="Courier New" panose="02070309020205020404" pitchFamily="49" charset="0"/>
                <a:cs typeface="Courier New" panose="02070309020205020404" pitchFamily="49" charset="0"/>
              </a:rPr>
              <a:t>fn</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dataout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readfile</a:t>
            </a:r>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gui</a:t>
            </a:r>
            <a:r>
              <a:rPr lang="en-US" b="1" dirty="0">
                <a:latin typeface="Courier New" panose="02070309020205020404" pitchFamily="49" charset="0"/>
                <a:cs typeface="Courier New" panose="02070309020205020404" pitchFamily="49" charset="0"/>
              </a:rPr>
              <a:t> entry of filename</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if (</a:t>
            </a:r>
            <a:r>
              <a:rPr lang="en-US" b="1" dirty="0" err="1">
                <a:latin typeface="Courier New" panose="02070309020205020404" pitchFamily="49" charset="0"/>
                <a:cs typeface="Courier New" panose="02070309020205020404" pitchFamily="49" charset="0"/>
              </a:rPr>
              <a:t>nargin</a:t>
            </a:r>
            <a:r>
              <a:rPr lang="en-US" b="1" dirty="0">
                <a:latin typeface="Courier New" panose="02070309020205020404" pitchFamily="49" charset="0"/>
                <a:cs typeface="Courier New" panose="02070309020205020404" pitchFamily="49" charset="0"/>
              </a:rPr>
              <a:t> &gt;1 )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warn_msg</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strcat</a:t>
            </a:r>
            <a:r>
              <a:rPr lang="en-US" b="1" dirty="0">
                <a:latin typeface="Courier New" panose="02070309020205020404" pitchFamily="49" charset="0"/>
                <a:cs typeface="Courier New" panose="02070309020205020404" pitchFamily="49" charset="0"/>
              </a:rPr>
              <a:t>("illegal number calling parameters - bailing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disp</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warn_msg</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nargin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return</a:t>
            </a:r>
          </a:p>
          <a:p>
            <a:r>
              <a:rPr lang="en-US" b="1" dirty="0">
                <a:latin typeface="Courier New" panose="02070309020205020404" pitchFamily="49" charset="0"/>
                <a:cs typeface="Courier New" panose="02070309020205020404" pitchFamily="49" charset="0"/>
              </a:rPr>
              <a:t>end</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%puts up file reading </a:t>
            </a:r>
            <a:r>
              <a:rPr lang="en-US" b="1" dirty="0" err="1">
                <a:latin typeface="Courier New" panose="02070309020205020404" pitchFamily="49" charset="0"/>
                <a:cs typeface="Courier New" panose="02070309020205020404" pitchFamily="49" charset="0"/>
              </a:rPr>
              <a:t>gui</a:t>
            </a:r>
            <a:r>
              <a:rPr lang="en-US" b="1" dirty="0">
                <a:latin typeface="Courier New" panose="02070309020205020404" pitchFamily="49" charset="0"/>
                <a:cs typeface="Courier New" panose="02070309020205020404" pitchFamily="49" charset="0"/>
              </a:rPr>
              <a:t> if no file name given in call</a:t>
            </a:r>
          </a:p>
          <a:p>
            <a:r>
              <a:rPr lang="en-US" b="1" dirty="0">
                <a:latin typeface="Courier New" panose="02070309020205020404" pitchFamily="49" charset="0"/>
                <a:cs typeface="Courier New" panose="02070309020205020404" pitchFamily="49" charset="0"/>
              </a:rPr>
              <a:t>%based on file extension, will read sac, </a:t>
            </a:r>
            <a:r>
              <a:rPr lang="en-US" b="1" dirty="0" err="1">
                <a:latin typeface="Courier New" panose="02070309020205020404" pitchFamily="49" charset="0"/>
                <a:cs typeface="Courier New" panose="02070309020205020404" pitchFamily="49" charset="0"/>
              </a:rPr>
              <a:t>json</a:t>
            </a:r>
            <a:r>
              <a:rPr lang="en-US" b="1" dirty="0">
                <a:latin typeface="Courier New" panose="02070309020205020404" pitchFamily="49" charset="0"/>
                <a:cs typeface="Courier New" panose="02070309020205020404" pitchFamily="49" charset="0"/>
              </a:rPr>
              <a:t>, mat, or tabular numerical files (matrix format, no characters, headers, etc.) </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if </a:t>
            </a:r>
            <a:r>
              <a:rPr lang="en-US" b="1" dirty="0" err="1">
                <a:latin typeface="Courier New" panose="02070309020205020404" pitchFamily="49" charset="0"/>
                <a:cs typeface="Courier New" panose="02070309020205020404" pitchFamily="49" charset="0"/>
              </a:rPr>
              <a:t>nargin</a:t>
            </a:r>
            <a:r>
              <a:rPr lang="en-US" b="1" dirty="0">
                <a:latin typeface="Courier New" panose="02070309020205020404" pitchFamily="49" charset="0"/>
                <a:cs typeface="Courier New" panose="02070309020205020404" pitchFamily="49" charset="0"/>
              </a:rPr>
              <a:t> == 0</a:t>
            </a:r>
          </a:p>
          <a:p>
            <a:r>
              <a:rPr lang="en-US" b="1" dirty="0">
                <a:latin typeface="Courier New" panose="02070309020205020404" pitchFamily="49" charset="0"/>
                <a:cs typeface="Courier New" panose="02070309020205020404" pitchFamily="49" charset="0"/>
              </a:rPr>
              <a:t>    [filename, pathname, </a:t>
            </a:r>
            <a:r>
              <a:rPr lang="en-US" b="1" dirty="0" err="1">
                <a:latin typeface="Courier New" panose="02070309020205020404" pitchFamily="49" charset="0"/>
                <a:cs typeface="Courier New" panose="02070309020205020404" pitchFamily="49" charset="0"/>
              </a:rPr>
              <a:t>filterindex</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uigetfile</a:t>
            </a:r>
            <a:r>
              <a:rPr lang="en-US" b="1" dirty="0">
                <a:latin typeface="Courier New" panose="02070309020205020404" pitchFamily="49" charset="0"/>
                <a:cs typeface="Courier New" panose="02070309020205020404" pitchFamily="49" charset="0"/>
              </a:rPr>
              <a:t>( {'*.*'}, 'Pick a file');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fname</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strcat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pathname,filename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disp</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strcat</a:t>
            </a:r>
            <a:r>
              <a:rPr lang="en-US" b="1" dirty="0">
                <a:latin typeface="Courier New" panose="02070309020205020404" pitchFamily="49" charset="0"/>
                <a:cs typeface="Courier New" panose="02070309020205020404" pitchFamily="49" charset="0"/>
              </a:rPr>
              <a:t>("Filename [",</a:t>
            </a:r>
            <a:r>
              <a:rPr lang="en-US" b="1" dirty="0" err="1">
                <a:latin typeface="Courier New" panose="02070309020205020404" pitchFamily="49" charset="0"/>
                <a:cs typeface="Courier New" panose="02070309020205020404" pitchFamily="49" charset="0"/>
              </a:rPr>
              <a:t>fname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else %here </a:t>
            </a:r>
            <a:r>
              <a:rPr lang="en-US" b="1" dirty="0" err="1">
                <a:solidFill>
                  <a:srgbClr val="FF0000"/>
                </a:solidFill>
                <a:latin typeface="Courier New" panose="02070309020205020404" pitchFamily="49" charset="0"/>
                <a:cs typeface="Courier New" panose="02070309020205020404" pitchFamily="49" charset="0"/>
              </a:rPr>
              <a:t>nargin</a:t>
            </a:r>
            <a:r>
              <a:rPr lang="en-US" b="1" dirty="0">
                <a:solidFill>
                  <a:srgbClr val="FF0000"/>
                </a:solidFill>
                <a:latin typeface="Courier New" panose="02070309020205020404" pitchFamily="49" charset="0"/>
                <a:cs typeface="Courier New" panose="02070309020205020404" pitchFamily="49" charset="0"/>
              </a:rPr>
              <a:t>==1   </a:t>
            </a:r>
          </a:p>
          <a:p>
            <a:r>
              <a:rPr lang="en-US" b="1" dirty="0">
                <a:latin typeface="Courier New" panose="02070309020205020404" pitchFamily="49" charset="0"/>
                <a:cs typeface="Courier New" panose="02070309020205020404" pitchFamily="49" charset="0"/>
              </a:rPr>
              <a:t>        filename=</a:t>
            </a:r>
            <a:r>
              <a:rPr lang="en-US" b="1" dirty="0" err="1">
                <a:solidFill>
                  <a:srgbClr val="FF0000"/>
                </a:solidFill>
                <a:latin typeface="Courier New" panose="02070309020205020404" pitchFamily="49" charset="0"/>
                <a:cs typeface="Courier New" panose="02070309020205020404" pitchFamily="49" charset="0"/>
              </a:rPr>
              <a:t>varargin</a:t>
            </a:r>
            <a:r>
              <a:rPr lang="en-US" b="1" dirty="0">
                <a:solidFill>
                  <a:srgbClr val="FF0000"/>
                </a:solidFill>
                <a:latin typeface="Courier New" panose="02070309020205020404" pitchFamily="49" charset="0"/>
                <a:cs typeface="Courier New" panose="02070309020205020404" pitchFamily="49" charset="0"/>
              </a:rPr>
              <a:t>{1};</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fname</a:t>
            </a:r>
            <a:r>
              <a:rPr lang="en-US" b="1" dirty="0">
                <a:latin typeface="Courier New" panose="02070309020205020404" pitchFamily="49" charset="0"/>
                <a:cs typeface="Courier New" panose="02070309020205020404" pitchFamily="49" charset="0"/>
              </a:rPr>
              <a:t>=filename;</a:t>
            </a:r>
          </a:p>
          <a:p>
            <a:r>
              <a:rPr lang="en-US" b="1" dirty="0">
                <a:latin typeface="Courier New" panose="02070309020205020404" pitchFamily="49" charset="0"/>
                <a:cs typeface="Courier New" panose="02070309020205020404" pitchFamily="49" charset="0"/>
              </a:rPr>
              <a:t>	 pathname='';</a:t>
            </a:r>
          </a:p>
          <a:p>
            <a:r>
              <a:rPr lang="en-US" b="1" dirty="0">
                <a:latin typeface="Courier New" panose="02070309020205020404" pitchFamily="49" charset="0"/>
                <a:cs typeface="Courier New" panose="02070309020205020404" pitchFamily="49" charset="0"/>
              </a:rPr>
              <a:t>    end</a:t>
            </a:r>
          </a:p>
          <a:p>
            <a:r>
              <a:rPr lang="en-US" b="1" dirty="0">
                <a:latin typeface="Courier New" panose="02070309020205020404" pitchFamily="49" charset="0"/>
                <a:cs typeface="Courier New" panose="02070309020205020404" pitchFamily="49" charset="0"/>
              </a:rPr>
              <a:t>end</a:t>
            </a:r>
          </a:p>
        </p:txBody>
      </p:sp>
    </p:spTree>
    <p:extLst>
      <p:ext uri="{BB962C8B-B14F-4D97-AF65-F5344CB8AC3E}">
        <p14:creationId xmlns:p14="http://schemas.microsoft.com/office/powerpoint/2010/main" val="410518350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0ABA52-C269-745D-DFDA-5F4A61BEEBEE}"/>
              </a:ext>
            </a:extLst>
          </p:cNvPr>
          <p:cNvSpPr txBox="1"/>
          <p:nvPr/>
        </p:nvSpPr>
        <p:spPr>
          <a:xfrm>
            <a:off x="0" y="29067"/>
            <a:ext cx="12192000" cy="6924973"/>
          </a:xfrm>
          <a:prstGeom prst="rect">
            <a:avLst/>
          </a:prstGeom>
          <a:noFill/>
        </p:spPr>
        <p:txBody>
          <a:bodyPr wrap="square">
            <a:spAutoFit/>
          </a:bodyPr>
          <a:lstStyle/>
          <a:p>
            <a:pPr algn="ctr"/>
            <a:r>
              <a:rPr lang="en-US" sz="3200" b="1" i="0" dirty="0">
                <a:effectLst/>
                <a:latin typeface="Papyrus" panose="020B0602040200020303" pitchFamily="34" charset="77"/>
              </a:rPr>
              <a:t>Combo defined and </a:t>
            </a:r>
            <a:r>
              <a:rPr lang="en-US" sz="3200" b="1" i="0" dirty="0" err="1">
                <a:effectLst/>
                <a:latin typeface="Courier New" panose="02070309020205020404" pitchFamily="49" charset="0"/>
                <a:cs typeface="Courier New" panose="02070309020205020404" pitchFamily="49" charset="0"/>
              </a:rPr>
              <a:t>varargin</a:t>
            </a:r>
            <a:r>
              <a:rPr lang="en-US" sz="3200" b="1" i="0" dirty="0">
                <a:effectLst/>
                <a:latin typeface="Papyrus" panose="020B0602040200020303" pitchFamily="34" charset="77"/>
              </a:rPr>
              <a:t> inputs</a:t>
            </a:r>
          </a:p>
          <a:p>
            <a:pPr algn="ctr"/>
            <a:endParaRPr lang="en-US" b="1" dirty="0">
              <a:latin typeface="Papyrus" panose="020B0602040200020303" pitchFamily="34" charset="77"/>
            </a:endParaRPr>
          </a:p>
          <a:p>
            <a:r>
              <a:rPr lang="en-US" sz="2800" b="1" i="0" dirty="0">
                <a:effectLst/>
                <a:latin typeface="Courier New" panose="02070309020205020404" pitchFamily="49" charset="0"/>
                <a:cs typeface="Courier New" panose="02070309020205020404" pitchFamily="49" charset="0"/>
              </a:rPr>
              <a:t>function </a:t>
            </a:r>
            <a:r>
              <a:rPr lang="en-US" sz="2800" b="1" i="0" dirty="0" err="1">
                <a:effectLst/>
                <a:latin typeface="Courier New" panose="02070309020205020404" pitchFamily="49" charset="0"/>
                <a:cs typeface="Courier New" panose="02070309020205020404" pitchFamily="49" charset="0"/>
              </a:rPr>
              <a:t>definedAndVariableNumInputs</a:t>
            </a:r>
            <a:r>
              <a:rPr lang="en-US" sz="2800" b="1" i="0" dirty="0">
                <a:effectLst/>
                <a:latin typeface="Courier New" panose="02070309020205020404" pitchFamily="49" charset="0"/>
                <a:cs typeface="Courier New" panose="02070309020205020404" pitchFamily="49" charset="0"/>
              </a:rPr>
              <a:t>(</a:t>
            </a:r>
            <a:r>
              <a:rPr lang="en-US" sz="2800" b="1" i="0" dirty="0" err="1">
                <a:effectLst/>
                <a:latin typeface="Courier New" panose="02070309020205020404" pitchFamily="49" charset="0"/>
                <a:cs typeface="Courier New" panose="02070309020205020404" pitchFamily="49" charset="0"/>
              </a:rPr>
              <a:t>X,Y,varargin</a:t>
            </a:r>
            <a:r>
              <a:rPr lang="en-US" sz="2800" b="1" i="0" dirty="0">
                <a:effectLst/>
                <a:latin typeface="Courier New" panose="02070309020205020404" pitchFamily="49" charset="0"/>
                <a:cs typeface="Courier New" panose="02070309020205020404" pitchFamily="49" charset="0"/>
              </a:rPr>
              <a:t>)</a:t>
            </a:r>
          </a:p>
          <a:p>
            <a:r>
              <a:rPr lang="en-US" sz="2800" b="1" i="0" dirty="0" err="1">
                <a:effectLst/>
                <a:latin typeface="Courier New" panose="02070309020205020404" pitchFamily="49" charset="0"/>
                <a:cs typeface="Courier New" panose="02070309020205020404" pitchFamily="49" charset="0"/>
              </a:rPr>
              <a:t>disp</a:t>
            </a:r>
            <a:r>
              <a:rPr lang="en-US" sz="2800" b="1" i="0" dirty="0">
                <a:effectLst/>
                <a:latin typeface="Courier New" panose="02070309020205020404" pitchFamily="49" charset="0"/>
                <a:cs typeface="Courier New" panose="02070309020205020404" pitchFamily="49" charset="0"/>
              </a:rPr>
              <a:t>("Total number of input arguments: " + </a:t>
            </a:r>
            <a:r>
              <a:rPr lang="en-US" sz="2800" b="1" i="0" dirty="0" err="1">
                <a:solidFill>
                  <a:srgbClr val="FF0000"/>
                </a:solidFill>
                <a:effectLst/>
                <a:latin typeface="Courier New" panose="02070309020205020404" pitchFamily="49" charset="0"/>
                <a:cs typeface="Courier New" panose="02070309020205020404" pitchFamily="49" charset="0"/>
              </a:rPr>
              <a:t>nargin</a:t>
            </a:r>
            <a:r>
              <a:rPr lang="en-US" sz="2800" b="1" i="0" dirty="0">
                <a:effectLst/>
                <a:latin typeface="Courier New" panose="02070309020205020404" pitchFamily="49" charset="0"/>
                <a:cs typeface="Courier New" panose="02070309020205020404" pitchFamily="49" charset="0"/>
              </a:rPr>
              <a:t>)</a:t>
            </a:r>
          </a:p>
          <a:p>
            <a:r>
              <a:rPr lang="en-US" sz="2800" b="1" i="0" dirty="0" err="1">
                <a:effectLst/>
                <a:latin typeface="Courier New" panose="02070309020205020404" pitchFamily="49" charset="0"/>
                <a:cs typeface="Courier New" panose="02070309020205020404" pitchFamily="49" charset="0"/>
              </a:rPr>
              <a:t>formatSpec</a:t>
            </a:r>
            <a:r>
              <a:rPr lang="en-US" sz="2800" b="1" i="0" dirty="0">
                <a:effectLst/>
                <a:latin typeface="Courier New" panose="02070309020205020404" pitchFamily="49" charset="0"/>
                <a:cs typeface="Courier New" panose="02070309020205020404" pitchFamily="49" charset="0"/>
              </a:rPr>
              <a:t> = "Size of </a:t>
            </a:r>
            <a:r>
              <a:rPr lang="en-US" sz="2800" b="1" i="0" dirty="0" err="1">
                <a:effectLst/>
                <a:latin typeface="Courier New" panose="02070309020205020404" pitchFamily="49" charset="0"/>
                <a:cs typeface="Courier New" panose="02070309020205020404" pitchFamily="49" charset="0"/>
              </a:rPr>
              <a:t>varargin</a:t>
            </a:r>
            <a:r>
              <a:rPr lang="en-US" sz="2800" b="1" i="0" dirty="0">
                <a:effectLst/>
                <a:latin typeface="Courier New" panose="02070309020205020404" pitchFamily="49" charset="0"/>
                <a:cs typeface="Courier New" panose="02070309020205020404" pitchFamily="49" charset="0"/>
              </a:rPr>
              <a:t> cell array: %</a:t>
            </a:r>
            <a:r>
              <a:rPr lang="en-US" sz="2800" b="1" i="0" dirty="0" err="1">
                <a:effectLst/>
                <a:latin typeface="Courier New" panose="02070309020205020404" pitchFamily="49" charset="0"/>
                <a:cs typeface="Courier New" panose="02070309020205020404" pitchFamily="49" charset="0"/>
              </a:rPr>
              <a:t>dx%d</a:t>
            </a:r>
            <a:r>
              <a:rPr lang="en-US" sz="2800" b="1" i="0" dirty="0">
                <a:effectLst/>
                <a:latin typeface="Courier New" panose="02070309020205020404" pitchFamily="49" charset="0"/>
                <a:cs typeface="Courier New" panose="02070309020205020404" pitchFamily="49" charset="0"/>
              </a:rPr>
              <a:t>";</a:t>
            </a:r>
          </a:p>
          <a:p>
            <a:r>
              <a:rPr lang="en-US" sz="2800" b="1" i="0" dirty="0">
                <a:effectLst/>
                <a:latin typeface="Courier New" panose="02070309020205020404" pitchFamily="49" charset="0"/>
                <a:cs typeface="Courier New" panose="02070309020205020404" pitchFamily="49" charset="0"/>
              </a:rPr>
              <a:t>str = compose(</a:t>
            </a:r>
            <a:r>
              <a:rPr lang="en-US" sz="2800" b="1" i="0" dirty="0" err="1">
                <a:effectLst/>
                <a:latin typeface="Courier New" panose="02070309020205020404" pitchFamily="49" charset="0"/>
                <a:cs typeface="Courier New" panose="02070309020205020404" pitchFamily="49" charset="0"/>
              </a:rPr>
              <a:t>formatSpec,size</a:t>
            </a:r>
            <a:r>
              <a:rPr lang="en-US" sz="2800" b="1" i="0" dirty="0">
                <a:effectLst/>
                <a:latin typeface="Courier New" panose="02070309020205020404" pitchFamily="49" charset="0"/>
                <a:cs typeface="Courier New" panose="02070309020205020404" pitchFamily="49" charset="0"/>
              </a:rPr>
              <a:t>(</a:t>
            </a:r>
            <a:r>
              <a:rPr lang="en-US" sz="2800" b="1" i="0" dirty="0" err="1">
                <a:effectLst/>
                <a:latin typeface="Courier New" panose="02070309020205020404" pitchFamily="49" charset="0"/>
                <a:cs typeface="Courier New" panose="02070309020205020404" pitchFamily="49" charset="0"/>
              </a:rPr>
              <a:t>varargin</a:t>
            </a:r>
            <a:r>
              <a:rPr lang="en-US" sz="2800" b="1" i="0" dirty="0">
                <a:effectLst/>
                <a:latin typeface="Courier New" panose="02070309020205020404" pitchFamily="49" charset="0"/>
                <a:cs typeface="Courier New" panose="02070309020205020404" pitchFamily="49" charset="0"/>
              </a:rPr>
              <a:t>));</a:t>
            </a:r>
          </a:p>
          <a:p>
            <a:r>
              <a:rPr lang="en-US" sz="2800" b="1" i="0" dirty="0" err="1">
                <a:effectLst/>
                <a:latin typeface="Courier New" panose="02070309020205020404" pitchFamily="49" charset="0"/>
                <a:cs typeface="Courier New" panose="02070309020205020404" pitchFamily="49" charset="0"/>
              </a:rPr>
              <a:t>disp</a:t>
            </a:r>
            <a:r>
              <a:rPr lang="en-US" sz="2800" b="1" i="0" dirty="0">
                <a:effectLst/>
                <a:latin typeface="Courier New" panose="02070309020205020404" pitchFamily="49" charset="0"/>
                <a:cs typeface="Courier New" panose="02070309020205020404" pitchFamily="49" charset="0"/>
              </a:rPr>
              <a:t>(str)</a:t>
            </a:r>
          </a:p>
          <a:p>
            <a:r>
              <a:rPr lang="en-US" sz="2800" b="1" i="0" dirty="0">
                <a:effectLst/>
                <a:latin typeface="Courier New" panose="02070309020205020404" pitchFamily="49" charset="0"/>
                <a:cs typeface="Courier New" panose="02070309020205020404" pitchFamily="49" charset="0"/>
              </a:rPr>
              <a:t>end</a:t>
            </a:r>
          </a:p>
          <a:p>
            <a:endParaRPr lang="en-US" sz="3200" b="1" i="0" dirty="0">
              <a:effectLst/>
              <a:latin typeface="Menlo" panose="020B0609030804020204" pitchFamily="49" charset="0"/>
            </a:endParaRPr>
          </a:p>
          <a:p>
            <a:endParaRPr lang="en-US" sz="3200" b="1" i="0" dirty="0">
              <a:effectLst/>
              <a:latin typeface="Menlo" panose="020B0609030804020204" pitchFamily="49" charset="0"/>
            </a:endParaRPr>
          </a:p>
          <a:p>
            <a:pPr algn="ctr"/>
            <a:r>
              <a:rPr lang="en-US" sz="3200" b="1" i="0" dirty="0">
                <a:effectLst/>
                <a:latin typeface="Papyrus" panose="020B0602040200020303" pitchFamily="34" charset="77"/>
              </a:rPr>
              <a:t>Call with various inputs</a:t>
            </a:r>
            <a:endParaRPr lang="en-US" sz="3200" b="1" dirty="0">
              <a:latin typeface="Menlo" panose="020B0609030804020204" pitchFamily="49" charset="0"/>
            </a:endParaRPr>
          </a:p>
          <a:p>
            <a:endParaRPr lang="en-US" b="1" i="0" dirty="0">
              <a:effectLst/>
              <a:latin typeface="Menlo" panose="020B0609030804020204" pitchFamily="49" charset="0"/>
            </a:endParaRPr>
          </a:p>
          <a:p>
            <a:r>
              <a:rPr lang="en-US" sz="2800" b="1" dirty="0" err="1">
                <a:latin typeface="Courier New" panose="02070309020205020404" pitchFamily="49" charset="0"/>
                <a:cs typeface="Courier New" panose="02070309020205020404" pitchFamily="49" charset="0"/>
              </a:rPr>
              <a:t>definedAndVariableNumInputs</a:t>
            </a:r>
            <a:r>
              <a:rPr lang="en-US" sz="2800" b="1" dirty="0">
                <a:latin typeface="Courier New" panose="02070309020205020404" pitchFamily="49" charset="0"/>
                <a:cs typeface="Courier New" panose="02070309020205020404" pitchFamily="49" charset="0"/>
              </a:rPr>
              <a:t>(7,pi,rand(4),datetime('now'),'hello')</a:t>
            </a:r>
          </a:p>
          <a:p>
            <a:r>
              <a:rPr lang="en-US" sz="2800" b="1" dirty="0">
                <a:latin typeface="Courier New" panose="02070309020205020404" pitchFamily="49" charset="0"/>
                <a:cs typeface="Courier New" panose="02070309020205020404" pitchFamily="49" charset="0"/>
              </a:rPr>
              <a:t>Total number of input arguments: 5</a:t>
            </a:r>
          </a:p>
          <a:p>
            <a:r>
              <a:rPr lang="en-US" sz="2800" b="1" dirty="0">
                <a:latin typeface="Courier New" panose="02070309020205020404" pitchFamily="49" charset="0"/>
                <a:cs typeface="Courier New" panose="02070309020205020404" pitchFamily="49" charset="0"/>
              </a:rPr>
              <a:t>Size of </a:t>
            </a:r>
            <a:r>
              <a:rPr lang="en-US" sz="2800" b="1" dirty="0" err="1">
                <a:latin typeface="Courier New" panose="02070309020205020404" pitchFamily="49" charset="0"/>
                <a:cs typeface="Courier New" panose="02070309020205020404" pitchFamily="49" charset="0"/>
              </a:rPr>
              <a:t>varargin</a:t>
            </a:r>
            <a:r>
              <a:rPr lang="en-US" sz="2800" b="1" dirty="0">
                <a:latin typeface="Courier New" panose="02070309020205020404" pitchFamily="49" charset="0"/>
                <a:cs typeface="Courier New" panose="02070309020205020404" pitchFamily="49" charset="0"/>
              </a:rPr>
              <a:t> cell array: 1x3</a:t>
            </a:r>
          </a:p>
        </p:txBody>
      </p:sp>
      <p:sp>
        <p:nvSpPr>
          <p:cNvPr id="4" name="TextBox 3">
            <a:extLst>
              <a:ext uri="{FF2B5EF4-FFF2-40B4-BE49-F238E27FC236}">
                <a16:creationId xmlns:a16="http://schemas.microsoft.com/office/drawing/2014/main" id="{07044DF1-598E-47BC-E101-DA954889A261}"/>
              </a:ext>
            </a:extLst>
          </p:cNvPr>
          <p:cNvSpPr txBox="1"/>
          <p:nvPr/>
        </p:nvSpPr>
        <p:spPr>
          <a:xfrm>
            <a:off x="6502400" y="2836595"/>
            <a:ext cx="5689600" cy="1077218"/>
          </a:xfrm>
          <a:prstGeom prst="rect">
            <a:avLst/>
          </a:prstGeom>
          <a:noFill/>
        </p:spPr>
        <p:txBody>
          <a:bodyPr wrap="square">
            <a:spAutoFit/>
          </a:bodyPr>
          <a:lstStyle/>
          <a:p>
            <a:pPr algn="ctr"/>
            <a:r>
              <a:rPr lang="en-US" sz="3200" b="1" i="0" dirty="0">
                <a:effectLst/>
                <a:latin typeface="Papyrus" panose="020B0602040200020303" pitchFamily="34" charset="77"/>
              </a:rPr>
              <a:t>Notice </a:t>
            </a:r>
            <a:r>
              <a:rPr lang="en-US" sz="3200" b="1" i="0" dirty="0" err="1">
                <a:effectLst/>
                <a:latin typeface="Papyrus" panose="020B0602040200020303" pitchFamily="34" charset="77"/>
              </a:rPr>
              <a:t>above,Matlab</a:t>
            </a:r>
            <a:r>
              <a:rPr lang="en-US" sz="3200" b="1" i="0" dirty="0">
                <a:effectLst/>
                <a:latin typeface="Papyrus" panose="020B0602040200020303" pitchFamily="34" charset="77"/>
              </a:rPr>
              <a:t> variable </a:t>
            </a:r>
            <a:r>
              <a:rPr lang="en-US" sz="3200" b="1" dirty="0" err="1">
                <a:latin typeface="Courier New" panose="02070309020205020404" pitchFamily="49" charset="0"/>
                <a:cs typeface="Courier New" panose="02070309020205020404" pitchFamily="49" charset="0"/>
              </a:rPr>
              <a:t>nargin</a:t>
            </a:r>
            <a:r>
              <a:rPr lang="en-US" sz="3200" b="1" i="0" dirty="0">
                <a:effectLst/>
                <a:latin typeface="Papyrus" panose="020B0602040200020303" pitchFamily="34" charset="77"/>
              </a:rPr>
              <a:t>, total number inputs.</a:t>
            </a:r>
          </a:p>
        </p:txBody>
      </p:sp>
    </p:spTree>
    <p:extLst>
      <p:ext uri="{BB962C8B-B14F-4D97-AF65-F5344CB8AC3E}">
        <p14:creationId xmlns:p14="http://schemas.microsoft.com/office/powerpoint/2010/main" val="34503414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0ABA52-C269-745D-DFDA-5F4A61BEEBEE}"/>
              </a:ext>
            </a:extLst>
          </p:cNvPr>
          <p:cNvSpPr txBox="1"/>
          <p:nvPr/>
        </p:nvSpPr>
        <p:spPr>
          <a:xfrm>
            <a:off x="0" y="171307"/>
            <a:ext cx="12192000" cy="3139321"/>
          </a:xfrm>
          <a:prstGeom prst="rect">
            <a:avLst/>
          </a:prstGeom>
          <a:noFill/>
        </p:spPr>
        <p:txBody>
          <a:bodyPr wrap="square">
            <a:spAutoFit/>
          </a:bodyPr>
          <a:lstStyle/>
          <a:p>
            <a:pPr algn="ctr"/>
            <a:r>
              <a:rPr lang="en-US" sz="3200" b="1" i="0" dirty="0">
                <a:effectLst/>
                <a:latin typeface="Papyrus" panose="020B0602040200020303" pitchFamily="34" charset="77"/>
              </a:rPr>
              <a:t>Combo defined and </a:t>
            </a:r>
            <a:r>
              <a:rPr lang="en-US" sz="3200" b="1" i="0" dirty="0" err="1">
                <a:effectLst/>
                <a:latin typeface="Courier New" panose="02070309020205020404" pitchFamily="49" charset="0"/>
                <a:cs typeface="Courier New" panose="02070309020205020404" pitchFamily="49" charset="0"/>
              </a:rPr>
              <a:t>varargin</a:t>
            </a:r>
            <a:r>
              <a:rPr lang="en-US" sz="3200" b="1" i="0" dirty="0">
                <a:effectLst/>
                <a:latin typeface="Papyrus" panose="020B0602040200020303" pitchFamily="34" charset="77"/>
              </a:rPr>
              <a:t> inputs</a:t>
            </a:r>
          </a:p>
          <a:p>
            <a:pPr algn="ctr"/>
            <a:endParaRPr lang="en-US" b="1" dirty="0">
              <a:latin typeface="Papyrus" panose="020B0602040200020303" pitchFamily="34" charset="77"/>
            </a:endParaRPr>
          </a:p>
          <a:p>
            <a:pPr algn="ctr"/>
            <a:r>
              <a:rPr lang="en-US" sz="3200" b="1" i="0" dirty="0">
                <a:effectLst/>
                <a:latin typeface="Papyrus" panose="020B0602040200020303" pitchFamily="34" charset="77"/>
              </a:rPr>
              <a:t>Call with only defined inputs</a:t>
            </a:r>
            <a:br>
              <a:rPr lang="en-US" sz="3200" b="1" i="0" dirty="0">
                <a:effectLst/>
                <a:latin typeface="Menlo" panose="020B0609030804020204" pitchFamily="49" charset="0"/>
              </a:rPr>
            </a:br>
            <a:endParaRPr lang="en-US" sz="3200" b="1" i="0" dirty="0">
              <a:effectLst/>
              <a:latin typeface="Menlo" panose="020B0609030804020204" pitchFamily="49" charset="0"/>
            </a:endParaRPr>
          </a:p>
          <a:p>
            <a:r>
              <a:rPr lang="en-US" sz="2800" b="1" dirty="0">
                <a:latin typeface="Courier New" panose="02070309020205020404" pitchFamily="49" charset="0"/>
                <a:cs typeface="Courier New" panose="02070309020205020404" pitchFamily="49" charset="0"/>
              </a:rPr>
              <a:t>&gt;&gt; </a:t>
            </a:r>
            <a:r>
              <a:rPr lang="en-US" sz="2800" b="1" dirty="0" err="1">
                <a:latin typeface="Courier New" panose="02070309020205020404" pitchFamily="49" charset="0"/>
                <a:cs typeface="Courier New" panose="02070309020205020404" pitchFamily="49" charset="0"/>
              </a:rPr>
              <a:t>definedAndVariableNumInputs</a:t>
            </a:r>
            <a:r>
              <a:rPr lang="en-US" sz="2800" b="1" dirty="0">
                <a:latin typeface="Courier New" panose="02070309020205020404" pitchFamily="49" charset="0"/>
                <a:cs typeface="Courier New" panose="02070309020205020404" pitchFamily="49" charset="0"/>
              </a:rPr>
              <a:t>(13,42)</a:t>
            </a:r>
          </a:p>
          <a:p>
            <a:r>
              <a:rPr lang="en-US" sz="2800" b="1" dirty="0">
                <a:latin typeface="Courier New" panose="02070309020205020404" pitchFamily="49" charset="0"/>
                <a:cs typeface="Courier New" panose="02070309020205020404" pitchFamily="49" charset="0"/>
              </a:rPr>
              <a:t>Total number of input arguments: 2</a:t>
            </a:r>
          </a:p>
          <a:p>
            <a:r>
              <a:rPr lang="en-US" sz="2800" b="1" dirty="0">
                <a:latin typeface="Courier New" panose="02070309020205020404" pitchFamily="49" charset="0"/>
                <a:cs typeface="Courier New" panose="02070309020205020404" pitchFamily="49" charset="0"/>
              </a:rPr>
              <a:t>Size of </a:t>
            </a:r>
            <a:r>
              <a:rPr lang="en-US" sz="2800" b="1" dirty="0" err="1">
                <a:latin typeface="Courier New" panose="02070309020205020404" pitchFamily="49" charset="0"/>
                <a:cs typeface="Courier New" panose="02070309020205020404" pitchFamily="49" charset="0"/>
              </a:rPr>
              <a:t>varargin</a:t>
            </a:r>
            <a:r>
              <a:rPr lang="en-US" sz="2800" b="1" dirty="0">
                <a:latin typeface="Courier New" panose="02070309020205020404" pitchFamily="49" charset="0"/>
                <a:cs typeface="Courier New" panose="02070309020205020404" pitchFamily="49" charset="0"/>
              </a:rPr>
              <a:t> cell array: 0x0</a:t>
            </a:r>
          </a:p>
        </p:txBody>
      </p:sp>
    </p:spTree>
    <p:extLst>
      <p:ext uri="{BB962C8B-B14F-4D97-AF65-F5344CB8AC3E}">
        <p14:creationId xmlns:p14="http://schemas.microsoft.com/office/powerpoint/2010/main" val="5905009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0ABA52-C269-745D-DFDA-5F4A61BEEBEE}"/>
              </a:ext>
            </a:extLst>
          </p:cNvPr>
          <p:cNvSpPr txBox="1"/>
          <p:nvPr/>
        </p:nvSpPr>
        <p:spPr>
          <a:xfrm>
            <a:off x="0" y="791067"/>
            <a:ext cx="12192000" cy="584775"/>
          </a:xfrm>
          <a:prstGeom prst="rect">
            <a:avLst/>
          </a:prstGeom>
          <a:noFill/>
        </p:spPr>
        <p:txBody>
          <a:bodyPr wrap="square">
            <a:spAutoFit/>
          </a:bodyPr>
          <a:lstStyle/>
          <a:p>
            <a:pPr algn="ctr"/>
            <a:r>
              <a:rPr lang="en-US" sz="3200" b="0" i="0" dirty="0">
                <a:solidFill>
                  <a:srgbClr val="212121"/>
                </a:solidFill>
                <a:effectLst/>
                <a:latin typeface="Papyrus" panose="020B0602040200020303" pitchFamily="34" charset="77"/>
              </a:rPr>
              <a:t>.</a:t>
            </a:r>
          </a:p>
        </p:txBody>
      </p:sp>
      <p:sp>
        <p:nvSpPr>
          <p:cNvPr id="2" name="TextBox 1">
            <a:extLst>
              <a:ext uri="{FF2B5EF4-FFF2-40B4-BE49-F238E27FC236}">
                <a16:creationId xmlns:a16="http://schemas.microsoft.com/office/drawing/2014/main" id="{47796A78-C622-F2AC-B8C9-A4ADBC51293A}"/>
              </a:ext>
            </a:extLst>
          </p:cNvPr>
          <p:cNvSpPr txBox="1"/>
          <p:nvPr/>
        </p:nvSpPr>
        <p:spPr>
          <a:xfrm>
            <a:off x="11154" y="155448"/>
            <a:ext cx="12192000" cy="6401753"/>
          </a:xfrm>
          <a:prstGeom prst="rect">
            <a:avLst/>
          </a:prstGeom>
          <a:noFill/>
        </p:spPr>
        <p:txBody>
          <a:bodyPr wrap="square">
            <a:spAutoFit/>
          </a:bodyPr>
          <a:lstStyle/>
          <a:p>
            <a:pPr algn="ctr"/>
            <a:r>
              <a:rPr lang="en-US" sz="3200" b="1" i="0" dirty="0" err="1">
                <a:effectLst/>
                <a:latin typeface="Courier New" panose="02070309020205020404" pitchFamily="49" charset="0"/>
                <a:cs typeface="Courier New" panose="02070309020205020404" pitchFamily="49" charset="0"/>
              </a:rPr>
              <a:t>varargout</a:t>
            </a:r>
            <a:endParaRPr lang="en-US" sz="3200" b="1" i="0" dirty="0">
              <a:effectLst/>
              <a:latin typeface="Courier New" panose="02070309020205020404" pitchFamily="49" charset="0"/>
              <a:cs typeface="Courier New" panose="02070309020205020404" pitchFamily="49" charset="0"/>
            </a:endParaRPr>
          </a:p>
          <a:p>
            <a:pPr algn="ctr"/>
            <a:endParaRPr lang="en-US" b="1" i="0" dirty="0">
              <a:effectLst/>
              <a:latin typeface="Papyrus" panose="020B0602040200020303" pitchFamily="34" charset="77"/>
            </a:endParaRPr>
          </a:p>
          <a:p>
            <a:pPr algn="ctr"/>
            <a:r>
              <a:rPr lang="en-US" sz="3200" b="1" i="0" dirty="0">
                <a:effectLst/>
                <a:latin typeface="Papyrus" panose="020B0602040200020303" pitchFamily="34" charset="77"/>
              </a:rPr>
              <a:t>Variable-length output argument list</a:t>
            </a:r>
          </a:p>
          <a:p>
            <a:pPr algn="ctr"/>
            <a:endParaRPr lang="en-US" b="1" dirty="0">
              <a:latin typeface="Papyrus" panose="020B0602040200020303" pitchFamily="34" charset="77"/>
            </a:endParaRPr>
          </a:p>
          <a:p>
            <a:pPr algn="ctr"/>
            <a:r>
              <a:rPr lang="en-US" sz="3200" b="1" i="0" dirty="0">
                <a:effectLst/>
                <a:latin typeface="Papyrus" panose="020B0602040200020303" pitchFamily="34" charset="77"/>
                <a:hlinkClick r:id="rId3"/>
              </a:rPr>
              <a:t>https://www.mathworks.com/help/matlab/ref/varargout.html</a:t>
            </a:r>
            <a:endParaRPr lang="en-US" sz="3200" b="1" i="0" dirty="0">
              <a:effectLst/>
              <a:latin typeface="Papyrus" panose="020B0602040200020303" pitchFamily="34" charset="77"/>
            </a:endParaRPr>
          </a:p>
          <a:p>
            <a:pPr algn="ctr"/>
            <a:endParaRPr lang="en-US" b="1" i="0" dirty="0">
              <a:effectLst/>
              <a:latin typeface="Papyrus" panose="020B0602040200020303" pitchFamily="34" charset="77"/>
            </a:endParaRPr>
          </a:p>
          <a:p>
            <a:pPr algn="ctr"/>
            <a:r>
              <a:rPr lang="en-US" sz="3200" b="1" dirty="0" err="1">
                <a:latin typeface="Courier New" panose="02070309020205020404" pitchFamily="49" charset="0"/>
                <a:cs typeface="Courier New" panose="02070309020205020404" pitchFamily="49" charset="0"/>
              </a:rPr>
              <a:t>varargout</a:t>
            </a:r>
            <a:r>
              <a:rPr lang="en-US" sz="3200" b="1" dirty="0">
                <a:latin typeface="Papyrus" panose="020B0602040200020303" pitchFamily="34" charset="77"/>
              </a:rPr>
              <a:t> is an output variable in function definition enabling the function to return any number of output arguments. </a:t>
            </a:r>
          </a:p>
          <a:p>
            <a:pPr algn="ctr"/>
            <a:endParaRPr lang="en-US" b="1" dirty="0">
              <a:latin typeface="Papyrus" panose="020B0602040200020303" pitchFamily="34" charset="77"/>
            </a:endParaRPr>
          </a:p>
          <a:p>
            <a:pPr algn="ctr"/>
            <a:r>
              <a:rPr lang="en-US" sz="3200" b="1" dirty="0">
                <a:latin typeface="Papyrus" panose="020B0602040200020303" pitchFamily="34" charset="77"/>
              </a:rPr>
              <a:t>Specify using lowercase, and include as last output argument after any explicitly declared outputs.</a:t>
            </a:r>
          </a:p>
          <a:p>
            <a:pPr algn="ctr"/>
            <a:endParaRPr lang="en-US" b="1" dirty="0">
              <a:latin typeface="Papyrus" panose="020B0602040200020303" pitchFamily="34" charset="77"/>
            </a:endParaRPr>
          </a:p>
          <a:p>
            <a:pPr algn="ctr"/>
            <a:r>
              <a:rPr lang="en-US" sz="3200" b="1" dirty="0">
                <a:latin typeface="Papyrus" panose="020B0602040200020303" pitchFamily="34" charset="77"/>
              </a:rPr>
              <a:t>When the function executes, </a:t>
            </a:r>
            <a:r>
              <a:rPr lang="en-US" sz="3200" b="1" dirty="0" err="1">
                <a:latin typeface="Courier New" panose="02070309020205020404" pitchFamily="49" charset="0"/>
                <a:cs typeface="Courier New" panose="02070309020205020404" pitchFamily="49" charset="0"/>
              </a:rPr>
              <a:t>varargout</a:t>
            </a:r>
            <a:r>
              <a:rPr lang="en-US" sz="3200" b="1" dirty="0">
                <a:latin typeface="Papyrus" panose="020B0602040200020303" pitchFamily="34" charset="77"/>
              </a:rPr>
              <a:t> is a </a:t>
            </a:r>
            <a:r>
              <a:rPr lang="en-US" sz="3200" b="1" dirty="0">
                <a:latin typeface="Courier New" panose="02070309020205020404" pitchFamily="49" charset="0"/>
                <a:cs typeface="Courier New" panose="02070309020205020404" pitchFamily="49" charset="0"/>
              </a:rPr>
              <a:t>1-by-N</a:t>
            </a:r>
            <a:r>
              <a:rPr lang="en-US" sz="3200" b="1" dirty="0">
                <a:latin typeface="Papyrus" panose="020B0602040200020303" pitchFamily="34" charset="77"/>
              </a:rPr>
              <a:t> cell array, where </a:t>
            </a:r>
            <a:r>
              <a:rPr lang="en-US" sz="3200" b="1" dirty="0">
                <a:latin typeface="Courier New" panose="02070309020205020404" pitchFamily="49" charset="0"/>
                <a:cs typeface="Courier New" panose="02070309020205020404" pitchFamily="49" charset="0"/>
              </a:rPr>
              <a:t>N</a:t>
            </a:r>
            <a:r>
              <a:rPr lang="en-US" sz="3200" b="1" dirty="0">
                <a:latin typeface="Papyrus" panose="020B0602040200020303" pitchFamily="34" charset="77"/>
              </a:rPr>
              <a:t> is the number of outputs requested after the explicitly declared outputs.</a:t>
            </a:r>
            <a:endParaRPr lang="en-US" sz="3200" b="1" i="0" dirty="0">
              <a:effectLst/>
              <a:latin typeface="Papyrus" panose="020B0602040200020303" pitchFamily="34" charset="77"/>
            </a:endParaRPr>
          </a:p>
        </p:txBody>
      </p:sp>
    </p:spTree>
    <p:extLst>
      <p:ext uri="{BB962C8B-B14F-4D97-AF65-F5344CB8AC3E}">
        <p14:creationId xmlns:p14="http://schemas.microsoft.com/office/powerpoint/2010/main" val="415268352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0ABA52-C269-745D-DFDA-5F4A61BEEBEE}"/>
              </a:ext>
            </a:extLst>
          </p:cNvPr>
          <p:cNvSpPr txBox="1"/>
          <p:nvPr/>
        </p:nvSpPr>
        <p:spPr>
          <a:xfrm>
            <a:off x="2" y="333868"/>
            <a:ext cx="12192000" cy="5447645"/>
          </a:xfrm>
          <a:prstGeom prst="rect">
            <a:avLst/>
          </a:prstGeom>
          <a:noFill/>
        </p:spPr>
        <p:txBody>
          <a:bodyPr wrap="square">
            <a:spAutoFit/>
          </a:bodyPr>
          <a:lstStyle/>
          <a:p>
            <a:r>
              <a:rPr lang="en-US" sz="2800" b="1" i="0" dirty="0">
                <a:effectLst/>
                <a:latin typeface="Courier New" panose="02070309020205020404" pitchFamily="49" charset="0"/>
                <a:cs typeface="Courier New" panose="02070309020205020404" pitchFamily="49" charset="0"/>
              </a:rPr>
              <a:t>function [</a:t>
            </a:r>
            <a:r>
              <a:rPr lang="en-US" sz="2800" b="1" i="0" dirty="0" err="1">
                <a:effectLst/>
                <a:latin typeface="Courier New" panose="02070309020205020404" pitchFamily="49" charset="0"/>
                <a:cs typeface="Courier New" panose="02070309020205020404" pitchFamily="49" charset="0"/>
              </a:rPr>
              <a:t>s,varargout</a:t>
            </a:r>
            <a:r>
              <a:rPr lang="en-US" sz="2800" b="1" i="0" dirty="0">
                <a:effectLst/>
                <a:latin typeface="Courier New" panose="02070309020205020404" pitchFamily="49" charset="0"/>
                <a:cs typeface="Courier New" panose="02070309020205020404" pitchFamily="49" charset="0"/>
              </a:rPr>
              <a:t>] = </a:t>
            </a:r>
            <a:r>
              <a:rPr lang="en-US" sz="2800" b="1" i="0" dirty="0" err="1">
                <a:effectLst/>
                <a:latin typeface="Courier New" panose="02070309020205020404" pitchFamily="49" charset="0"/>
                <a:cs typeface="Courier New" panose="02070309020205020404" pitchFamily="49" charset="0"/>
              </a:rPr>
              <a:t>returnVariableNumOutputs</a:t>
            </a:r>
            <a:r>
              <a:rPr lang="en-US" sz="2800" b="1" i="0" dirty="0">
                <a:effectLst/>
                <a:latin typeface="Courier New" panose="02070309020205020404" pitchFamily="49" charset="0"/>
                <a:cs typeface="Courier New" panose="02070309020205020404" pitchFamily="49" charset="0"/>
              </a:rPr>
              <a:t>(x)</a:t>
            </a:r>
          </a:p>
          <a:p>
            <a:r>
              <a:rPr lang="en-US" sz="2800" b="1" i="0" dirty="0">
                <a:effectLst/>
                <a:latin typeface="Courier New" panose="02070309020205020404" pitchFamily="49" charset="0"/>
                <a:cs typeface="Courier New" panose="02070309020205020404" pitchFamily="49" charset="0"/>
              </a:rPr>
              <a:t>	</a:t>
            </a:r>
            <a:r>
              <a:rPr lang="en-US" sz="2800" b="1" i="0" dirty="0" err="1">
                <a:effectLst/>
                <a:latin typeface="Courier New" panose="02070309020205020404" pitchFamily="49" charset="0"/>
                <a:cs typeface="Courier New" panose="02070309020205020404" pitchFamily="49" charset="0"/>
              </a:rPr>
              <a:t>nout</a:t>
            </a:r>
            <a:r>
              <a:rPr lang="en-US" sz="2800" b="1" i="0" dirty="0">
                <a:effectLst/>
                <a:latin typeface="Courier New" panose="02070309020205020404" pitchFamily="49" charset="0"/>
                <a:cs typeface="Courier New" panose="02070309020205020404" pitchFamily="49" charset="0"/>
              </a:rPr>
              <a:t> = max(nargout,1) - 1;</a:t>
            </a:r>
          </a:p>
          <a:p>
            <a:r>
              <a:rPr lang="en-US" sz="2800" b="1" i="0" dirty="0">
                <a:effectLst/>
                <a:latin typeface="Courier New" panose="02070309020205020404" pitchFamily="49" charset="0"/>
                <a:cs typeface="Courier New" panose="02070309020205020404" pitchFamily="49" charset="0"/>
              </a:rPr>
              <a:t>	s = size(x);</a:t>
            </a:r>
          </a:p>
          <a:p>
            <a:r>
              <a:rPr lang="en-US" sz="2800" b="1" i="0" dirty="0">
                <a:effectLst/>
                <a:latin typeface="Courier New" panose="02070309020205020404" pitchFamily="49" charset="0"/>
                <a:cs typeface="Courier New" panose="02070309020205020404" pitchFamily="49" charset="0"/>
              </a:rPr>
              <a:t>	for k = 1:nout</a:t>
            </a:r>
          </a:p>
          <a:p>
            <a:r>
              <a:rPr lang="en-US" sz="2800" b="1" i="0" dirty="0">
                <a:effectLst/>
                <a:latin typeface="Courier New" panose="02070309020205020404" pitchFamily="49" charset="0"/>
                <a:cs typeface="Courier New" panose="02070309020205020404" pitchFamily="49" charset="0"/>
              </a:rPr>
              <a:t>		</a:t>
            </a:r>
            <a:r>
              <a:rPr lang="en-US" sz="2800" b="1" i="0" dirty="0" err="1">
                <a:effectLst/>
                <a:latin typeface="Courier New" panose="02070309020205020404" pitchFamily="49" charset="0"/>
                <a:cs typeface="Courier New" panose="02070309020205020404" pitchFamily="49" charset="0"/>
              </a:rPr>
              <a:t>varargout</a:t>
            </a:r>
            <a:r>
              <a:rPr lang="en-US" sz="2800" b="1" i="0" dirty="0">
                <a:effectLst/>
                <a:latin typeface="Courier New" panose="02070309020205020404" pitchFamily="49" charset="0"/>
                <a:cs typeface="Courier New" panose="02070309020205020404" pitchFamily="49" charset="0"/>
              </a:rPr>
              <a:t>{k} = s(k);</a:t>
            </a:r>
          </a:p>
          <a:p>
            <a:r>
              <a:rPr lang="en-US" sz="2800" b="1" i="0" dirty="0">
                <a:effectLst/>
                <a:latin typeface="Courier New" panose="02070309020205020404" pitchFamily="49" charset="0"/>
                <a:cs typeface="Courier New" panose="02070309020205020404" pitchFamily="49" charset="0"/>
              </a:rPr>
              <a:t>	end</a:t>
            </a:r>
          </a:p>
          <a:p>
            <a:r>
              <a:rPr lang="en-US" sz="2800" b="1" dirty="0">
                <a:latin typeface="Courier New" panose="02070309020205020404" pitchFamily="49" charset="0"/>
                <a:cs typeface="Courier New" panose="02070309020205020404" pitchFamily="49" charset="0"/>
              </a:rPr>
              <a:t>e</a:t>
            </a:r>
            <a:r>
              <a:rPr lang="en-US" sz="2800" b="1" i="0" dirty="0">
                <a:effectLst/>
                <a:latin typeface="Courier New" panose="02070309020205020404" pitchFamily="49" charset="0"/>
                <a:cs typeface="Courier New" panose="02070309020205020404" pitchFamily="49" charset="0"/>
              </a:rPr>
              <a:t>nd</a:t>
            </a:r>
          </a:p>
          <a:p>
            <a:endParaRPr lang="en-US" sz="2800" b="1" dirty="0">
              <a:latin typeface="Courier New" panose="02070309020205020404" pitchFamily="49" charset="0"/>
              <a:cs typeface="Courier New" panose="02070309020205020404" pitchFamily="49" charset="0"/>
            </a:endParaRPr>
          </a:p>
          <a:p>
            <a:pPr algn="ctr"/>
            <a:r>
              <a:rPr lang="en-US" sz="3200" b="1" i="0" dirty="0">
                <a:effectLst/>
                <a:latin typeface="Papyrus" panose="020B0602040200020303" pitchFamily="34" charset="77"/>
                <a:cs typeface="Courier New" panose="02070309020205020404" pitchFamily="49" charset="0"/>
              </a:rPr>
              <a:t>Output </a:t>
            </a:r>
            <a:r>
              <a:rPr lang="en-US" sz="2800" b="1" dirty="0">
                <a:latin typeface="Courier New" panose="02070309020205020404" pitchFamily="49" charset="0"/>
                <a:cs typeface="Courier New" panose="02070309020205020404" pitchFamily="49" charset="0"/>
              </a:rPr>
              <a:t>s</a:t>
            </a:r>
            <a:r>
              <a:rPr lang="en-US" sz="3200" b="1" i="0" dirty="0">
                <a:effectLst/>
                <a:latin typeface="Papyrus" panose="020B0602040200020303" pitchFamily="34" charset="77"/>
                <a:cs typeface="Courier New" panose="02070309020205020404" pitchFamily="49" charset="0"/>
              </a:rPr>
              <a:t> contains the dimensions of the input array </a:t>
            </a:r>
            <a:r>
              <a:rPr lang="en-US" sz="2800" b="1" dirty="0">
                <a:latin typeface="Courier New" panose="02070309020205020404" pitchFamily="49" charset="0"/>
                <a:cs typeface="Courier New" panose="02070309020205020404" pitchFamily="49" charset="0"/>
              </a:rPr>
              <a:t>x</a:t>
            </a:r>
            <a:r>
              <a:rPr lang="en-US" sz="3200" b="1" i="0" dirty="0">
                <a:effectLst/>
                <a:latin typeface="Papyrus" panose="020B0602040200020303" pitchFamily="34" charset="77"/>
                <a:cs typeface="Courier New" panose="02070309020205020404" pitchFamily="49" charset="0"/>
              </a:rPr>
              <a:t>. Additional outputs correspond to the individual dimensions within </a:t>
            </a:r>
            <a:r>
              <a:rPr lang="en-US" sz="2800" b="1" dirty="0">
                <a:latin typeface="Courier New" panose="02070309020205020404" pitchFamily="49" charset="0"/>
                <a:cs typeface="Courier New" panose="02070309020205020404" pitchFamily="49" charset="0"/>
              </a:rPr>
              <a:t>s</a:t>
            </a:r>
            <a:r>
              <a:rPr lang="en-US" sz="3200" b="1" i="0" dirty="0">
                <a:effectLst/>
                <a:latin typeface="Papyrus" panose="020B0602040200020303" pitchFamily="34" charset="77"/>
                <a:cs typeface="Courier New" panose="02070309020205020404" pitchFamily="49" charset="0"/>
              </a:rPr>
              <a:t>.</a:t>
            </a:r>
          </a:p>
          <a:p>
            <a:endParaRPr lang="en-US" sz="2800" b="1" i="0" dirty="0">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9526197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0ABA52-C269-745D-DFDA-5F4A61BEEBEE}"/>
              </a:ext>
            </a:extLst>
          </p:cNvPr>
          <p:cNvSpPr txBox="1"/>
          <p:nvPr/>
        </p:nvSpPr>
        <p:spPr>
          <a:xfrm>
            <a:off x="0" y="0"/>
            <a:ext cx="12192000" cy="7355860"/>
          </a:xfrm>
          <a:prstGeom prst="rect">
            <a:avLst/>
          </a:prstGeom>
          <a:noFill/>
        </p:spPr>
        <p:txBody>
          <a:bodyPr wrap="square">
            <a:spAutoFit/>
          </a:bodyPr>
          <a:lstStyle/>
          <a:p>
            <a:pPr algn="ctr"/>
            <a:r>
              <a:rPr lang="en-US" sz="3200" b="1" i="0" dirty="0">
                <a:solidFill>
                  <a:srgbClr val="212121"/>
                </a:solidFill>
                <a:effectLst/>
                <a:latin typeface="Papyrus" panose="020B0602040200020303" pitchFamily="34" charset="77"/>
              </a:rPr>
              <a:t>Call function with 3-dimensional array, request 3 outputs.</a:t>
            </a:r>
          </a:p>
          <a:p>
            <a:pPr algn="ctr"/>
            <a:endParaRPr lang="en-US" sz="1600" b="1" dirty="0">
              <a:solidFill>
                <a:srgbClr val="212121"/>
              </a:solidFill>
              <a:latin typeface="Roboto" panose="02000000000000000000" pitchFamily="2" charset="0"/>
            </a:endParaRPr>
          </a:p>
          <a:p>
            <a:r>
              <a:rPr lang="en-US" sz="2800" b="1" i="0" dirty="0">
                <a:solidFill>
                  <a:srgbClr val="212121"/>
                </a:solidFill>
                <a:effectLst/>
                <a:latin typeface="Courier New" panose="02070309020205020404" pitchFamily="49" charset="0"/>
                <a:cs typeface="Courier New" panose="02070309020205020404" pitchFamily="49" charset="0"/>
              </a:rPr>
              <a:t>A = rand(4,5,2);</a:t>
            </a:r>
          </a:p>
          <a:p>
            <a:r>
              <a:rPr lang="en-US" sz="2800" b="1" i="0" dirty="0">
                <a:solidFill>
                  <a:srgbClr val="212121"/>
                </a:solidFill>
                <a:effectLst/>
                <a:latin typeface="Courier New" panose="02070309020205020404" pitchFamily="49" charset="0"/>
                <a:cs typeface="Courier New" panose="02070309020205020404" pitchFamily="49" charset="0"/>
              </a:rPr>
              <a:t>[</a:t>
            </a:r>
            <a:r>
              <a:rPr lang="en-US" sz="2800" b="1" i="0" dirty="0" err="1">
                <a:solidFill>
                  <a:srgbClr val="212121"/>
                </a:solidFill>
                <a:effectLst/>
                <a:latin typeface="Courier New" panose="02070309020205020404" pitchFamily="49" charset="0"/>
                <a:cs typeface="Courier New" panose="02070309020205020404" pitchFamily="49" charset="0"/>
              </a:rPr>
              <a:t>s,rows,cols</a:t>
            </a:r>
            <a:r>
              <a:rPr lang="en-US" sz="2800" b="1" i="0" dirty="0">
                <a:solidFill>
                  <a:srgbClr val="212121"/>
                </a:solidFill>
                <a:effectLst/>
                <a:latin typeface="Courier New" panose="02070309020205020404" pitchFamily="49" charset="0"/>
                <a:cs typeface="Courier New" panose="02070309020205020404" pitchFamily="49" charset="0"/>
              </a:rPr>
              <a:t>] = </a:t>
            </a:r>
            <a:r>
              <a:rPr lang="en-US" sz="2800" b="1" i="0" dirty="0" err="1">
                <a:solidFill>
                  <a:srgbClr val="212121"/>
                </a:solidFill>
                <a:effectLst/>
                <a:latin typeface="Courier New" panose="02070309020205020404" pitchFamily="49" charset="0"/>
                <a:cs typeface="Courier New" panose="02070309020205020404" pitchFamily="49" charset="0"/>
              </a:rPr>
              <a:t>returnVariableNumOutputs</a:t>
            </a:r>
            <a:r>
              <a:rPr lang="en-US" sz="2800" b="1" i="0" dirty="0">
                <a:solidFill>
                  <a:srgbClr val="212121"/>
                </a:solidFill>
                <a:effectLst/>
                <a:latin typeface="Courier New" panose="02070309020205020404" pitchFamily="49" charset="0"/>
                <a:cs typeface="Courier New" panose="02070309020205020404" pitchFamily="49" charset="0"/>
              </a:rPr>
              <a:t>(A)</a:t>
            </a:r>
          </a:p>
          <a:p>
            <a:r>
              <a:rPr lang="en-US" sz="2800" b="1" i="0" dirty="0">
                <a:solidFill>
                  <a:srgbClr val="212121"/>
                </a:solidFill>
                <a:effectLst/>
                <a:latin typeface="Courier New" panose="02070309020205020404" pitchFamily="49" charset="0"/>
                <a:cs typeface="Courier New" panose="02070309020205020404" pitchFamily="49" charset="0"/>
              </a:rPr>
              <a:t>s = 4     5     2</a:t>
            </a:r>
          </a:p>
          <a:p>
            <a:r>
              <a:rPr lang="en-US" sz="2800" b="1" i="0" dirty="0">
                <a:solidFill>
                  <a:srgbClr val="212121"/>
                </a:solidFill>
                <a:effectLst/>
                <a:latin typeface="Courier New" panose="02070309020205020404" pitchFamily="49" charset="0"/>
                <a:cs typeface="Courier New" panose="02070309020205020404" pitchFamily="49" charset="0"/>
              </a:rPr>
              <a:t>rows = 4</a:t>
            </a:r>
          </a:p>
          <a:p>
            <a:r>
              <a:rPr lang="en-US" sz="2800" b="1" i="0" dirty="0">
                <a:solidFill>
                  <a:srgbClr val="212121"/>
                </a:solidFill>
                <a:effectLst/>
                <a:latin typeface="Courier New" panose="02070309020205020404" pitchFamily="49" charset="0"/>
                <a:cs typeface="Courier New" panose="02070309020205020404" pitchFamily="49" charset="0"/>
              </a:rPr>
              <a:t>cols = 5</a:t>
            </a:r>
          </a:p>
          <a:p>
            <a:pPr algn="ctr"/>
            <a:endParaRPr lang="en-US" b="1" i="0" dirty="0">
              <a:solidFill>
                <a:srgbClr val="212121"/>
              </a:solidFill>
              <a:effectLst/>
              <a:latin typeface="Papyrus" panose="020B0602040200020303" pitchFamily="34" charset="77"/>
            </a:endParaRPr>
          </a:p>
          <a:p>
            <a:pPr algn="ctr"/>
            <a:r>
              <a:rPr lang="en-US" sz="3200" b="1" dirty="0">
                <a:solidFill>
                  <a:srgbClr val="212121"/>
                </a:solidFill>
                <a:latin typeface="Papyrus" panose="020B0602040200020303" pitchFamily="34" charset="77"/>
              </a:rPr>
              <a:t>Call again with  4-dimensional array, request 4 outputs, now does not return individual 4</a:t>
            </a:r>
            <a:r>
              <a:rPr lang="en-US" sz="3200" b="1" baseline="30000" dirty="0">
                <a:solidFill>
                  <a:srgbClr val="212121"/>
                </a:solidFill>
                <a:latin typeface="Papyrus" panose="020B0602040200020303" pitchFamily="34" charset="77"/>
              </a:rPr>
              <a:t>th</a:t>
            </a:r>
            <a:r>
              <a:rPr lang="en-US" sz="3200" b="1" dirty="0">
                <a:solidFill>
                  <a:srgbClr val="212121"/>
                </a:solidFill>
                <a:latin typeface="Papyrus" panose="020B0602040200020303" pitchFamily="34" charset="77"/>
              </a:rPr>
              <a:t>  dimension.</a:t>
            </a:r>
            <a:br>
              <a:rPr lang="en-US" sz="3200" b="1" dirty="0">
                <a:effectLst/>
              </a:rPr>
            </a:br>
            <a:endParaRPr lang="en-US" sz="1600" b="1" dirty="0">
              <a:effectLst/>
            </a:endParaRPr>
          </a:p>
          <a:p>
            <a:r>
              <a:rPr lang="en-US" sz="2800" b="1" dirty="0">
                <a:solidFill>
                  <a:srgbClr val="212121"/>
                </a:solidFill>
                <a:latin typeface="Courier New" panose="02070309020205020404" pitchFamily="49" charset="0"/>
                <a:cs typeface="Courier New" panose="02070309020205020404" pitchFamily="49" charset="0"/>
              </a:rPr>
              <a:t>A = zeros(1,4,5,2);</a:t>
            </a:r>
          </a:p>
          <a:p>
            <a:r>
              <a:rPr lang="en-US" sz="2800" b="1" dirty="0">
                <a:solidFill>
                  <a:srgbClr val="212121"/>
                </a:solidFill>
                <a:latin typeface="Courier New" panose="02070309020205020404" pitchFamily="49" charset="0"/>
                <a:cs typeface="Courier New" panose="02070309020205020404" pitchFamily="49" charset="0"/>
              </a:rPr>
              <a:t>[s,dim1,dim2,dim3] = </a:t>
            </a:r>
            <a:r>
              <a:rPr lang="en-US" sz="2800" b="1" dirty="0" err="1">
                <a:solidFill>
                  <a:srgbClr val="212121"/>
                </a:solidFill>
                <a:latin typeface="Courier New" panose="02070309020205020404" pitchFamily="49" charset="0"/>
                <a:cs typeface="Courier New" panose="02070309020205020404" pitchFamily="49" charset="0"/>
              </a:rPr>
              <a:t>returnVariableNumOutputs</a:t>
            </a:r>
            <a:r>
              <a:rPr lang="en-US" sz="2800" b="1" dirty="0">
                <a:solidFill>
                  <a:srgbClr val="212121"/>
                </a:solidFill>
                <a:latin typeface="Courier New" panose="02070309020205020404" pitchFamily="49" charset="0"/>
                <a:cs typeface="Courier New" panose="02070309020205020404" pitchFamily="49" charset="0"/>
              </a:rPr>
              <a:t>(A)</a:t>
            </a:r>
          </a:p>
          <a:p>
            <a:r>
              <a:rPr lang="en-US" sz="2800" b="1" dirty="0">
                <a:solidFill>
                  <a:srgbClr val="212121"/>
                </a:solidFill>
                <a:latin typeface="Courier New" panose="02070309020205020404" pitchFamily="49" charset="0"/>
                <a:cs typeface="Courier New" panose="02070309020205020404" pitchFamily="49" charset="0"/>
              </a:rPr>
              <a:t>s = 1     4     5     2</a:t>
            </a:r>
          </a:p>
          <a:p>
            <a:r>
              <a:rPr lang="en-US" sz="2800" b="1" dirty="0">
                <a:solidFill>
                  <a:srgbClr val="212121"/>
                </a:solidFill>
                <a:latin typeface="Courier New" panose="02070309020205020404" pitchFamily="49" charset="0"/>
                <a:cs typeface="Courier New" panose="02070309020205020404" pitchFamily="49" charset="0"/>
              </a:rPr>
              <a:t>dim1 = 1</a:t>
            </a:r>
          </a:p>
          <a:p>
            <a:r>
              <a:rPr lang="en-US" sz="2800" b="1" dirty="0">
                <a:solidFill>
                  <a:srgbClr val="212121"/>
                </a:solidFill>
                <a:latin typeface="Courier New" panose="02070309020205020404" pitchFamily="49" charset="0"/>
                <a:cs typeface="Courier New" panose="02070309020205020404" pitchFamily="49" charset="0"/>
              </a:rPr>
              <a:t>dim2 = 4</a:t>
            </a:r>
          </a:p>
          <a:p>
            <a:r>
              <a:rPr lang="en-US" sz="2800" b="1" dirty="0">
                <a:solidFill>
                  <a:srgbClr val="212121"/>
                </a:solidFill>
                <a:latin typeface="Courier New" panose="02070309020205020404" pitchFamily="49" charset="0"/>
                <a:cs typeface="Courier New" panose="02070309020205020404" pitchFamily="49" charset="0"/>
              </a:rPr>
              <a:t>dim3 = 5</a:t>
            </a:r>
          </a:p>
        </p:txBody>
      </p:sp>
    </p:spTree>
    <p:extLst>
      <p:ext uri="{BB962C8B-B14F-4D97-AF65-F5344CB8AC3E}">
        <p14:creationId xmlns:p14="http://schemas.microsoft.com/office/powerpoint/2010/main" val="182013365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0ABA52-C269-745D-DFDA-5F4A61BEEBEE}"/>
              </a:ext>
            </a:extLst>
          </p:cNvPr>
          <p:cNvSpPr txBox="1"/>
          <p:nvPr/>
        </p:nvSpPr>
        <p:spPr>
          <a:xfrm>
            <a:off x="0" y="418615"/>
            <a:ext cx="12192000" cy="3108543"/>
          </a:xfrm>
          <a:prstGeom prst="rect">
            <a:avLst/>
          </a:prstGeom>
          <a:noFill/>
        </p:spPr>
        <p:txBody>
          <a:bodyPr wrap="square">
            <a:spAutoFit/>
          </a:bodyPr>
          <a:lstStyle/>
          <a:p>
            <a:pPr algn="ctr"/>
            <a:r>
              <a:rPr lang="en-US" sz="3200" b="1" i="0" dirty="0">
                <a:solidFill>
                  <a:srgbClr val="212121"/>
                </a:solidFill>
                <a:effectLst/>
                <a:latin typeface="Papyrus" panose="020B0602040200020303" pitchFamily="34" charset="77"/>
              </a:rPr>
              <a:t>Call the function once more on </a:t>
            </a:r>
            <a:r>
              <a:rPr lang="en-US" sz="3200" b="1" dirty="0">
                <a:solidFill>
                  <a:srgbClr val="212121"/>
                </a:solidFill>
                <a:latin typeface="Courier New" panose="02070309020205020404" pitchFamily="49" charset="0"/>
                <a:cs typeface="Courier New" panose="02070309020205020404" pitchFamily="49" charset="0"/>
              </a:rPr>
              <a:t>A</a:t>
            </a:r>
            <a:r>
              <a:rPr lang="en-US" sz="3200" b="1" i="0" dirty="0">
                <a:solidFill>
                  <a:srgbClr val="212121"/>
                </a:solidFill>
                <a:effectLst/>
                <a:latin typeface="Papyrus" panose="020B0602040200020303" pitchFamily="34" charset="77"/>
              </a:rPr>
              <a:t> and request one output.</a:t>
            </a:r>
          </a:p>
          <a:p>
            <a:pPr algn="ctr"/>
            <a:endParaRPr lang="en-US" b="1" dirty="0">
              <a:solidFill>
                <a:srgbClr val="212121"/>
              </a:solidFill>
              <a:latin typeface="Papyrus" panose="020B0602040200020303" pitchFamily="34" charset="77"/>
            </a:endParaRPr>
          </a:p>
          <a:p>
            <a:pPr algn="ctr"/>
            <a:r>
              <a:rPr lang="en-US" sz="3200" b="1" i="0" dirty="0">
                <a:solidFill>
                  <a:srgbClr val="212121"/>
                </a:solidFill>
                <a:effectLst/>
                <a:latin typeface="Papyrus" panose="020B0602040200020303" pitchFamily="34" charset="77"/>
              </a:rPr>
              <a:t>Now the function returns the dimensions of </a:t>
            </a:r>
            <a:r>
              <a:rPr lang="en-US" sz="3200" b="1" dirty="0">
                <a:latin typeface="Courier New" panose="02070309020205020404" pitchFamily="49" charset="0"/>
                <a:cs typeface="Courier New" panose="02070309020205020404" pitchFamily="49" charset="0"/>
              </a:rPr>
              <a:t>A</a:t>
            </a:r>
            <a:r>
              <a:rPr lang="en-US" sz="3200" b="1" i="0" dirty="0">
                <a:solidFill>
                  <a:srgbClr val="212121"/>
                </a:solidFill>
                <a:effectLst/>
                <a:latin typeface="Papyrus" panose="020B0602040200020303" pitchFamily="34" charset="77"/>
              </a:rPr>
              <a:t> and no </a:t>
            </a:r>
            <a:r>
              <a:rPr lang="en-US" sz="3200" b="1" dirty="0" err="1">
                <a:latin typeface="Courier New" panose="02070309020205020404" pitchFamily="49" charset="0"/>
                <a:cs typeface="Courier New" panose="02070309020205020404" pitchFamily="49" charset="0"/>
              </a:rPr>
              <a:t>varargout</a:t>
            </a:r>
            <a:r>
              <a:rPr lang="en-US" sz="3200" b="1" i="0" dirty="0">
                <a:solidFill>
                  <a:srgbClr val="212121"/>
                </a:solidFill>
                <a:effectLst/>
                <a:latin typeface="Papyrus" panose="020B0602040200020303" pitchFamily="34" charset="77"/>
              </a:rPr>
              <a:t>.</a:t>
            </a:r>
          </a:p>
          <a:p>
            <a:pPr algn="ctr"/>
            <a:endParaRPr lang="en-US" b="1" dirty="0">
              <a:solidFill>
                <a:srgbClr val="212121"/>
              </a:solidFill>
              <a:latin typeface="Roboto" panose="02000000000000000000" pitchFamily="2" charset="0"/>
            </a:endParaRPr>
          </a:p>
          <a:p>
            <a:r>
              <a:rPr lang="en-US" sz="3200" b="1" i="0" dirty="0">
                <a:solidFill>
                  <a:srgbClr val="212121"/>
                </a:solidFill>
                <a:effectLst/>
                <a:latin typeface="Courier New" panose="02070309020205020404" pitchFamily="49" charset="0"/>
                <a:cs typeface="Courier New" panose="02070309020205020404" pitchFamily="49" charset="0"/>
              </a:rPr>
              <a:t>s = </a:t>
            </a:r>
            <a:r>
              <a:rPr lang="en-US" sz="3200" b="1" i="0" dirty="0" err="1">
                <a:solidFill>
                  <a:srgbClr val="212121"/>
                </a:solidFill>
                <a:effectLst/>
                <a:latin typeface="Courier New" panose="02070309020205020404" pitchFamily="49" charset="0"/>
                <a:cs typeface="Courier New" panose="02070309020205020404" pitchFamily="49" charset="0"/>
              </a:rPr>
              <a:t>returnVariableNumOutputs</a:t>
            </a:r>
            <a:r>
              <a:rPr lang="en-US" sz="3200" b="1" i="0" dirty="0">
                <a:solidFill>
                  <a:srgbClr val="212121"/>
                </a:solidFill>
                <a:effectLst/>
                <a:latin typeface="Courier New" panose="02070309020205020404" pitchFamily="49" charset="0"/>
                <a:cs typeface="Courier New" panose="02070309020205020404" pitchFamily="49" charset="0"/>
              </a:rPr>
              <a:t>(A)</a:t>
            </a:r>
          </a:p>
          <a:p>
            <a:r>
              <a:rPr lang="en-US" sz="3200" b="1" i="0" dirty="0">
                <a:solidFill>
                  <a:srgbClr val="212121"/>
                </a:solidFill>
                <a:effectLst/>
                <a:latin typeface="Courier New" panose="02070309020205020404" pitchFamily="49" charset="0"/>
                <a:cs typeface="Courier New" panose="02070309020205020404" pitchFamily="49" charset="0"/>
              </a:rPr>
              <a:t>s = 1     4     5     2</a:t>
            </a:r>
          </a:p>
        </p:txBody>
      </p:sp>
    </p:spTree>
    <p:extLst>
      <p:ext uri="{BB962C8B-B14F-4D97-AF65-F5344CB8AC3E}">
        <p14:creationId xmlns:p14="http://schemas.microsoft.com/office/powerpoint/2010/main" val="70431517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0ABA52-C269-745D-DFDA-5F4A61BEEBEE}"/>
              </a:ext>
            </a:extLst>
          </p:cNvPr>
          <p:cNvSpPr txBox="1"/>
          <p:nvPr/>
        </p:nvSpPr>
        <p:spPr>
          <a:xfrm>
            <a:off x="0" y="110347"/>
            <a:ext cx="12192000" cy="6432530"/>
          </a:xfrm>
          <a:prstGeom prst="rect">
            <a:avLst/>
          </a:prstGeom>
          <a:noFill/>
        </p:spPr>
        <p:txBody>
          <a:bodyPr wrap="square">
            <a:spAutoFit/>
          </a:bodyPr>
          <a:lstStyle/>
          <a:p>
            <a:pPr algn="ctr"/>
            <a:r>
              <a:rPr lang="en-US" sz="3200" b="1" i="0" dirty="0">
                <a:solidFill>
                  <a:srgbClr val="212121"/>
                </a:solidFill>
                <a:effectLst/>
                <a:latin typeface="Papyrus" panose="020B0602040200020303" pitchFamily="34" charset="77"/>
              </a:rPr>
              <a:t>Can do both – </a:t>
            </a:r>
            <a:r>
              <a:rPr lang="en-US" sz="3200" b="1" i="0" dirty="0" err="1">
                <a:solidFill>
                  <a:srgbClr val="212121"/>
                </a:solidFill>
                <a:effectLst/>
                <a:latin typeface="Papyrus" panose="020B0602040200020303" pitchFamily="34" charset="77"/>
              </a:rPr>
              <a:t>varargin</a:t>
            </a:r>
            <a:r>
              <a:rPr lang="en-US" sz="3200" b="1" i="0" dirty="0">
                <a:solidFill>
                  <a:srgbClr val="212121"/>
                </a:solidFill>
                <a:effectLst/>
                <a:latin typeface="Papyrus" panose="020B0602040200020303" pitchFamily="34" charset="77"/>
              </a:rPr>
              <a:t> and </a:t>
            </a:r>
            <a:r>
              <a:rPr lang="en-US" sz="3200" b="1" i="0" dirty="0" err="1">
                <a:solidFill>
                  <a:srgbClr val="212121"/>
                </a:solidFill>
                <a:effectLst/>
                <a:latin typeface="Papyrus" panose="020B0602040200020303" pitchFamily="34" charset="77"/>
              </a:rPr>
              <a:t>varargout</a:t>
            </a:r>
            <a:r>
              <a:rPr lang="en-US" sz="3200" b="1" i="0" dirty="0">
                <a:solidFill>
                  <a:srgbClr val="212121"/>
                </a:solidFill>
                <a:effectLst/>
                <a:latin typeface="Papyrus" panose="020B0602040200020303" pitchFamily="34" charset="77"/>
              </a:rPr>
              <a:t>, and don't need required input or output</a:t>
            </a:r>
          </a:p>
          <a:p>
            <a:pPr algn="ctr"/>
            <a:endParaRPr lang="en-US" b="1" dirty="0">
              <a:solidFill>
                <a:srgbClr val="212121"/>
              </a:solidFill>
              <a:latin typeface="Papyrus" panose="020B0602040200020303" pitchFamily="34" charset="77"/>
            </a:endParaRPr>
          </a:p>
          <a:p>
            <a:r>
              <a:rPr lang="en-US" sz="2400" b="1" i="0" dirty="0">
                <a:effectLst/>
                <a:latin typeface="Courier New" panose="02070309020205020404" pitchFamily="49" charset="0"/>
                <a:cs typeface="Courier New" panose="02070309020205020404" pitchFamily="49" charset="0"/>
              </a:rPr>
              <a:t>function </a:t>
            </a:r>
            <a:r>
              <a:rPr lang="en-US" sz="2400" b="1" i="0" dirty="0" err="1">
                <a:effectLst/>
                <a:latin typeface="Courier New" panose="02070309020205020404" pitchFamily="49" charset="0"/>
                <a:cs typeface="Courier New" panose="02070309020205020404" pitchFamily="49" charset="0"/>
              </a:rPr>
              <a:t>varargout</a:t>
            </a:r>
            <a:r>
              <a:rPr lang="en-US" sz="2400" b="1" i="0" dirty="0">
                <a:effectLst/>
                <a:latin typeface="Courier New" panose="02070309020205020404" pitchFamily="49" charset="0"/>
                <a:cs typeface="Courier New" panose="02070309020205020404" pitchFamily="49" charset="0"/>
              </a:rPr>
              <a:t> = </a:t>
            </a:r>
            <a:r>
              <a:rPr lang="en-US" sz="2400" b="1" i="0" dirty="0" err="1">
                <a:effectLst/>
                <a:latin typeface="Courier New" panose="02070309020205020404" pitchFamily="49" charset="0"/>
                <a:cs typeface="Courier New" panose="02070309020205020404" pitchFamily="49" charset="0"/>
              </a:rPr>
              <a:t>variableNumInputAndOutput</a:t>
            </a:r>
            <a:r>
              <a:rPr lang="en-US" sz="2400" b="1" i="0" dirty="0">
                <a:effectLst/>
                <a:latin typeface="Courier New" panose="02070309020205020404" pitchFamily="49" charset="0"/>
                <a:cs typeface="Courier New" panose="02070309020205020404" pitchFamily="49" charset="0"/>
              </a:rPr>
              <a:t>(</a:t>
            </a:r>
            <a:r>
              <a:rPr lang="en-US" sz="2400" b="1" i="0" dirty="0" err="1">
                <a:effectLst/>
                <a:latin typeface="Courier New" panose="02070309020205020404" pitchFamily="49" charset="0"/>
                <a:cs typeface="Courier New" panose="02070309020205020404" pitchFamily="49" charset="0"/>
              </a:rPr>
              <a:t>varargin</a:t>
            </a:r>
            <a:r>
              <a:rPr lang="en-US" sz="2400" b="1" i="0" dirty="0">
                <a:effectLst/>
                <a:latin typeface="Courier New" panose="02070309020205020404" pitchFamily="49" charset="0"/>
                <a:cs typeface="Courier New" panose="02070309020205020404" pitchFamily="49" charset="0"/>
              </a:rPr>
              <a:t>)</a:t>
            </a:r>
          </a:p>
          <a:p>
            <a:r>
              <a:rPr lang="en-US" sz="2400" b="1" i="0" dirty="0">
                <a:effectLst/>
                <a:latin typeface="Courier New" panose="02070309020205020404" pitchFamily="49" charset="0"/>
                <a:cs typeface="Courier New" panose="02070309020205020404" pitchFamily="49" charset="0"/>
              </a:rPr>
              <a:t>   </a:t>
            </a:r>
            <a:r>
              <a:rPr lang="en-US" sz="2400" b="1" i="0" dirty="0" err="1">
                <a:effectLst/>
                <a:latin typeface="Courier New" panose="02070309020205020404" pitchFamily="49" charset="0"/>
                <a:cs typeface="Courier New" panose="02070309020205020404" pitchFamily="49" charset="0"/>
              </a:rPr>
              <a:t>disp</a:t>
            </a:r>
            <a:r>
              <a:rPr lang="en-US" sz="2400" b="1" i="0" dirty="0">
                <a:effectLst/>
                <a:latin typeface="Courier New" panose="02070309020205020404" pitchFamily="49" charset="0"/>
                <a:cs typeface="Courier New" panose="02070309020205020404" pitchFamily="49" charset="0"/>
              </a:rPr>
              <a:t>(['Num of provided inputs: ' </a:t>
            </a:r>
            <a:r>
              <a:rPr lang="en-US" sz="2400" b="1" i="0" dirty="0">
                <a:solidFill>
                  <a:srgbClr val="FF0000"/>
                </a:solidFill>
                <a:effectLst/>
                <a:latin typeface="Courier New" panose="02070309020205020404" pitchFamily="49" charset="0"/>
                <a:cs typeface="Courier New" panose="02070309020205020404" pitchFamily="49" charset="0"/>
              </a:rPr>
              <a:t>num2str</a:t>
            </a:r>
            <a:r>
              <a:rPr lang="en-US" sz="2400" b="1" i="0" dirty="0">
                <a:effectLst/>
                <a:latin typeface="Courier New" panose="02070309020205020404" pitchFamily="49" charset="0"/>
                <a:cs typeface="Courier New" panose="02070309020205020404" pitchFamily="49" charset="0"/>
              </a:rPr>
              <a:t>(length(</a:t>
            </a:r>
            <a:r>
              <a:rPr lang="en-US" sz="2400" b="1" i="0" dirty="0" err="1">
                <a:effectLst/>
                <a:latin typeface="Courier New" panose="02070309020205020404" pitchFamily="49" charset="0"/>
                <a:cs typeface="Courier New" panose="02070309020205020404" pitchFamily="49" charset="0"/>
              </a:rPr>
              <a:t>varargin</a:t>
            </a:r>
            <a:r>
              <a:rPr lang="en-US" sz="2400" b="1" i="0" dirty="0">
                <a:effectLst/>
                <a:latin typeface="Courier New" panose="02070309020205020404" pitchFamily="49" charset="0"/>
                <a:cs typeface="Courier New" panose="02070309020205020404" pitchFamily="49" charset="0"/>
              </a:rPr>
              <a:t>))])</a:t>
            </a:r>
          </a:p>
          <a:p>
            <a:r>
              <a:rPr lang="en-US" sz="2400" b="1" i="0" dirty="0">
                <a:effectLst/>
                <a:latin typeface="Courier New" panose="02070309020205020404" pitchFamily="49" charset="0"/>
                <a:cs typeface="Courier New" panose="02070309020205020404" pitchFamily="49" charset="0"/>
              </a:rPr>
              <a:t>   </a:t>
            </a:r>
            <a:r>
              <a:rPr lang="en-US" sz="2400" b="1" i="0" dirty="0" err="1">
                <a:effectLst/>
                <a:latin typeface="Courier New" panose="02070309020205020404" pitchFamily="49" charset="0"/>
                <a:cs typeface="Courier New" panose="02070309020205020404" pitchFamily="49" charset="0"/>
              </a:rPr>
              <a:t>disp</a:t>
            </a:r>
            <a:r>
              <a:rPr lang="en-US" sz="2400" b="1" i="0" dirty="0">
                <a:effectLst/>
                <a:latin typeface="Courier New" panose="02070309020205020404" pitchFamily="49" charset="0"/>
                <a:cs typeface="Courier New" panose="02070309020205020404" pitchFamily="49" charset="0"/>
              </a:rPr>
              <a:t>(['Num of requested outputs: ' num2str(</a:t>
            </a:r>
            <a:r>
              <a:rPr lang="en-US" sz="2400" b="1" i="0" dirty="0" err="1">
                <a:effectLst/>
                <a:latin typeface="Courier New" panose="02070309020205020404" pitchFamily="49" charset="0"/>
                <a:cs typeface="Courier New" panose="02070309020205020404" pitchFamily="49" charset="0"/>
              </a:rPr>
              <a:t>nargout</a:t>
            </a:r>
            <a:r>
              <a:rPr lang="en-US" sz="2400" b="1" i="0" dirty="0">
                <a:effectLst/>
                <a:latin typeface="Courier New" panose="02070309020205020404" pitchFamily="49" charset="0"/>
                <a:cs typeface="Courier New" panose="02070309020205020404" pitchFamily="49" charset="0"/>
              </a:rPr>
              <a:t>)])</a:t>
            </a:r>
          </a:p>
          <a:p>
            <a:r>
              <a:rPr lang="en-US" sz="2400" b="1" i="0" dirty="0">
                <a:effectLst/>
                <a:latin typeface="Courier New" panose="02070309020205020404" pitchFamily="49" charset="0"/>
                <a:cs typeface="Courier New" panose="02070309020205020404" pitchFamily="49" charset="0"/>
              </a:rPr>
              <a:t>   for k = 1:nargout</a:t>
            </a:r>
          </a:p>
          <a:p>
            <a:r>
              <a:rPr lang="en-US" sz="2400" b="1" i="0" dirty="0">
                <a:effectLst/>
                <a:latin typeface="Courier New" panose="02070309020205020404" pitchFamily="49" charset="0"/>
                <a:cs typeface="Courier New" panose="02070309020205020404" pitchFamily="49" charset="0"/>
              </a:rPr>
              <a:t>      </a:t>
            </a:r>
            <a:r>
              <a:rPr lang="en-US" sz="2400" b="1" i="0" dirty="0" err="1">
                <a:effectLst/>
                <a:latin typeface="Courier New" panose="02070309020205020404" pitchFamily="49" charset="0"/>
                <a:cs typeface="Courier New" panose="02070309020205020404" pitchFamily="49" charset="0"/>
              </a:rPr>
              <a:t>varargout</a:t>
            </a:r>
            <a:r>
              <a:rPr lang="en-US" sz="2400" b="1" i="0" dirty="0">
                <a:effectLst/>
                <a:latin typeface="Courier New" panose="02070309020205020404" pitchFamily="49" charset="0"/>
                <a:cs typeface="Courier New" panose="02070309020205020404" pitchFamily="49" charset="0"/>
              </a:rPr>
              <a:t>{k} = k;</a:t>
            </a:r>
          </a:p>
          <a:p>
            <a:r>
              <a:rPr lang="en-US" sz="2400" b="1" i="0" dirty="0">
                <a:effectLst/>
                <a:latin typeface="Courier New" panose="02070309020205020404" pitchFamily="49" charset="0"/>
                <a:cs typeface="Courier New" panose="02070309020205020404" pitchFamily="49" charset="0"/>
              </a:rPr>
              <a:t>   end</a:t>
            </a:r>
          </a:p>
          <a:p>
            <a:r>
              <a:rPr lang="en-US" sz="2400" b="1" i="0" dirty="0">
                <a:effectLst/>
                <a:latin typeface="Courier New" panose="02070309020205020404" pitchFamily="49" charset="0"/>
                <a:cs typeface="Courier New" panose="02070309020205020404" pitchFamily="49" charset="0"/>
              </a:rPr>
              <a:t>end</a:t>
            </a:r>
          </a:p>
          <a:p>
            <a:endParaRPr lang="en-US" b="1" i="0" dirty="0">
              <a:solidFill>
                <a:srgbClr val="212121"/>
              </a:solidFill>
              <a:effectLst/>
              <a:latin typeface="Courier New" panose="02070309020205020404" pitchFamily="49" charset="0"/>
              <a:cs typeface="Courier New" panose="02070309020205020404" pitchFamily="49" charset="0"/>
            </a:endParaRPr>
          </a:p>
          <a:p>
            <a:r>
              <a:rPr lang="en-US" sz="2400" b="1" i="0" dirty="0">
                <a:solidFill>
                  <a:srgbClr val="212121"/>
                </a:solidFill>
                <a:effectLst/>
                <a:latin typeface="Courier New" panose="02070309020205020404" pitchFamily="49" charset="0"/>
                <a:cs typeface="Courier New" panose="02070309020205020404" pitchFamily="49" charset="0"/>
              </a:rPr>
              <a:t>[</a:t>
            </a:r>
            <a:r>
              <a:rPr lang="en-US" sz="2400" b="1" i="0" dirty="0" err="1">
                <a:solidFill>
                  <a:srgbClr val="212121"/>
                </a:solidFill>
                <a:effectLst/>
                <a:latin typeface="Courier New" panose="02070309020205020404" pitchFamily="49" charset="0"/>
                <a:cs typeface="Courier New" panose="02070309020205020404" pitchFamily="49" charset="0"/>
              </a:rPr>
              <a:t>d,g,p</a:t>
            </a:r>
            <a:r>
              <a:rPr lang="en-US" sz="2400" b="1" i="0" dirty="0">
                <a:solidFill>
                  <a:srgbClr val="212121"/>
                </a:solidFill>
                <a:effectLst/>
                <a:latin typeface="Courier New" panose="02070309020205020404" pitchFamily="49" charset="0"/>
                <a:cs typeface="Courier New" panose="02070309020205020404" pitchFamily="49" charset="0"/>
              </a:rPr>
              <a:t>] = </a:t>
            </a:r>
            <a:r>
              <a:rPr lang="en-US" sz="2400" b="1" i="0" dirty="0" err="1">
                <a:solidFill>
                  <a:srgbClr val="212121"/>
                </a:solidFill>
                <a:effectLst/>
                <a:latin typeface="Courier New" panose="02070309020205020404" pitchFamily="49" charset="0"/>
                <a:cs typeface="Courier New" panose="02070309020205020404" pitchFamily="49" charset="0"/>
              </a:rPr>
              <a:t>variableNumInputAndOutput</a:t>
            </a:r>
            <a:r>
              <a:rPr lang="en-US" sz="2400" b="1" i="0" dirty="0">
                <a:solidFill>
                  <a:srgbClr val="212121"/>
                </a:solidFill>
                <a:effectLst/>
                <a:latin typeface="Courier New" panose="02070309020205020404" pitchFamily="49" charset="0"/>
                <a:cs typeface="Courier New" panose="02070309020205020404" pitchFamily="49" charset="0"/>
              </a:rPr>
              <a:t>(6,'Nexus')</a:t>
            </a:r>
          </a:p>
          <a:p>
            <a:r>
              <a:rPr lang="en-US" sz="2400" b="1" i="0" dirty="0">
                <a:solidFill>
                  <a:srgbClr val="212121"/>
                </a:solidFill>
                <a:effectLst/>
                <a:latin typeface="Courier New" panose="02070309020205020404" pitchFamily="49" charset="0"/>
                <a:cs typeface="Courier New" panose="02070309020205020404" pitchFamily="49" charset="0"/>
              </a:rPr>
              <a:t>Number of provided inputs: 2</a:t>
            </a:r>
          </a:p>
          <a:p>
            <a:r>
              <a:rPr lang="en-US" sz="2400" b="1" i="0" dirty="0">
                <a:solidFill>
                  <a:srgbClr val="212121"/>
                </a:solidFill>
                <a:effectLst/>
                <a:latin typeface="Courier New" panose="02070309020205020404" pitchFamily="49" charset="0"/>
                <a:cs typeface="Courier New" panose="02070309020205020404" pitchFamily="49" charset="0"/>
              </a:rPr>
              <a:t>Number of requested outputs: 3</a:t>
            </a:r>
          </a:p>
          <a:p>
            <a:r>
              <a:rPr lang="en-US" sz="2400" b="1" i="0" dirty="0">
                <a:solidFill>
                  <a:srgbClr val="212121"/>
                </a:solidFill>
                <a:effectLst/>
                <a:latin typeface="Courier New" panose="02070309020205020404" pitchFamily="49" charset="0"/>
                <a:cs typeface="Courier New" panose="02070309020205020404" pitchFamily="49" charset="0"/>
              </a:rPr>
              <a:t>d = 1</a:t>
            </a:r>
          </a:p>
          <a:p>
            <a:r>
              <a:rPr lang="en-US" sz="2400" b="1" i="0" dirty="0">
                <a:solidFill>
                  <a:srgbClr val="212121"/>
                </a:solidFill>
                <a:effectLst/>
                <a:latin typeface="Courier New" panose="02070309020205020404" pitchFamily="49" charset="0"/>
                <a:cs typeface="Courier New" panose="02070309020205020404" pitchFamily="49" charset="0"/>
              </a:rPr>
              <a:t>g = 2</a:t>
            </a:r>
          </a:p>
          <a:p>
            <a:r>
              <a:rPr lang="en-US" sz="2400" b="1" i="0" dirty="0">
                <a:solidFill>
                  <a:srgbClr val="212121"/>
                </a:solidFill>
                <a:effectLst/>
                <a:latin typeface="Courier New" panose="02070309020205020404" pitchFamily="49" charset="0"/>
                <a:cs typeface="Courier New" panose="02070309020205020404" pitchFamily="49" charset="0"/>
              </a:rPr>
              <a:t>p = 3</a:t>
            </a:r>
          </a:p>
        </p:txBody>
      </p:sp>
      <p:sp>
        <p:nvSpPr>
          <p:cNvPr id="4" name="TextBox 3">
            <a:extLst>
              <a:ext uri="{FF2B5EF4-FFF2-40B4-BE49-F238E27FC236}">
                <a16:creationId xmlns:a16="http://schemas.microsoft.com/office/drawing/2014/main" id="{9AFA1B77-B3DF-2142-2759-631734EB825E}"/>
              </a:ext>
            </a:extLst>
          </p:cNvPr>
          <p:cNvSpPr txBox="1"/>
          <p:nvPr/>
        </p:nvSpPr>
        <p:spPr>
          <a:xfrm>
            <a:off x="6375400" y="5568295"/>
            <a:ext cx="6187440" cy="1200329"/>
          </a:xfrm>
          <a:prstGeom prst="rect">
            <a:avLst/>
          </a:prstGeom>
          <a:noFill/>
        </p:spPr>
        <p:txBody>
          <a:bodyPr wrap="square">
            <a:spAutoFit/>
          </a:bodyPr>
          <a:lstStyle/>
          <a:p>
            <a:r>
              <a:rPr lang="en-US" sz="2400" b="1" i="0" dirty="0" err="1">
                <a:solidFill>
                  <a:srgbClr val="212121"/>
                </a:solidFill>
                <a:effectLst/>
                <a:latin typeface="Courier New" panose="02070309020205020404" pitchFamily="49" charset="0"/>
                <a:cs typeface="Courier New" panose="02070309020205020404" pitchFamily="49" charset="0"/>
              </a:rPr>
              <a:t>variableNumInputAndOutput</a:t>
            </a:r>
            <a:endParaRPr lang="en-US" sz="2400" b="1" i="0" dirty="0">
              <a:solidFill>
                <a:srgbClr val="212121"/>
              </a:solidFill>
              <a:effectLst/>
              <a:latin typeface="Courier New" panose="02070309020205020404" pitchFamily="49" charset="0"/>
              <a:cs typeface="Courier New" panose="02070309020205020404" pitchFamily="49" charset="0"/>
            </a:endParaRPr>
          </a:p>
          <a:p>
            <a:r>
              <a:rPr lang="en-US" sz="2400" b="1" i="0" dirty="0">
                <a:solidFill>
                  <a:srgbClr val="212121"/>
                </a:solidFill>
                <a:effectLst/>
                <a:latin typeface="Courier New" panose="02070309020205020404" pitchFamily="49" charset="0"/>
                <a:cs typeface="Courier New" panose="02070309020205020404" pitchFamily="49" charset="0"/>
              </a:rPr>
              <a:t>Number of provided inputs: 0</a:t>
            </a:r>
          </a:p>
          <a:p>
            <a:r>
              <a:rPr lang="en-US" sz="2400" b="1" i="0" dirty="0">
                <a:solidFill>
                  <a:srgbClr val="212121"/>
                </a:solidFill>
                <a:effectLst/>
                <a:latin typeface="Courier New" panose="02070309020205020404" pitchFamily="49" charset="0"/>
                <a:cs typeface="Courier New" panose="02070309020205020404" pitchFamily="49" charset="0"/>
              </a:rPr>
              <a:t>Number of requested outputs: 0</a:t>
            </a:r>
          </a:p>
        </p:txBody>
      </p:sp>
      <p:sp>
        <p:nvSpPr>
          <p:cNvPr id="6" name="TextBox 5">
            <a:extLst>
              <a:ext uri="{FF2B5EF4-FFF2-40B4-BE49-F238E27FC236}">
                <a16:creationId xmlns:a16="http://schemas.microsoft.com/office/drawing/2014/main" id="{E6DF1A0E-6DA7-135F-6753-8939B42AA826}"/>
              </a:ext>
            </a:extLst>
          </p:cNvPr>
          <p:cNvSpPr txBox="1"/>
          <p:nvPr/>
        </p:nvSpPr>
        <p:spPr>
          <a:xfrm>
            <a:off x="7730841" y="2646793"/>
            <a:ext cx="4499264" cy="1384995"/>
          </a:xfrm>
          <a:prstGeom prst="rect">
            <a:avLst/>
          </a:prstGeom>
          <a:noFill/>
        </p:spPr>
        <p:txBody>
          <a:bodyPr wrap="square">
            <a:spAutoFit/>
          </a:bodyPr>
          <a:lstStyle/>
          <a:p>
            <a:r>
              <a:rPr lang="en-US" sz="2800" b="1" i="0" dirty="0">
                <a:solidFill>
                  <a:srgbClr val="FF0000"/>
                </a:solidFill>
                <a:effectLst/>
                <a:latin typeface="Courier New" panose="02070309020205020404" pitchFamily="49" charset="0"/>
                <a:cs typeface="Courier New" panose="02070309020205020404" pitchFamily="49" charset="0"/>
              </a:rPr>
              <a:t>num2str</a:t>
            </a:r>
            <a:r>
              <a:rPr lang="en-US" sz="2800" b="1" i="0" dirty="0">
                <a:effectLst/>
                <a:latin typeface="Courier New" panose="02070309020205020404" pitchFamily="49" charset="0"/>
                <a:cs typeface="Courier New" panose="02070309020205020404" pitchFamily="49" charset="0"/>
              </a:rPr>
              <a:t> converts number to string to put in array &amp; print</a:t>
            </a:r>
            <a:endParaRPr lang="en-US" sz="2800" dirty="0"/>
          </a:p>
        </p:txBody>
      </p:sp>
      <p:cxnSp>
        <p:nvCxnSpPr>
          <p:cNvPr id="8" name="Straight Arrow Connector 7">
            <a:extLst>
              <a:ext uri="{FF2B5EF4-FFF2-40B4-BE49-F238E27FC236}">
                <a16:creationId xmlns:a16="http://schemas.microsoft.com/office/drawing/2014/main" id="{98DAB487-7341-0249-C47A-01C53CF02A3C}"/>
              </a:ext>
            </a:extLst>
          </p:cNvPr>
          <p:cNvCxnSpPr>
            <a:cxnSpLocks/>
          </p:cNvCxnSpPr>
          <p:nvPr/>
        </p:nvCxnSpPr>
        <p:spPr>
          <a:xfrm flipH="1" flipV="1">
            <a:off x="7469436" y="2115239"/>
            <a:ext cx="780946" cy="6279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96623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0ABA52-C269-745D-DFDA-5F4A61BEEBEE}"/>
              </a:ext>
            </a:extLst>
          </p:cNvPr>
          <p:cNvSpPr txBox="1"/>
          <p:nvPr/>
        </p:nvSpPr>
        <p:spPr>
          <a:xfrm>
            <a:off x="0" y="598027"/>
            <a:ext cx="12192000" cy="5632311"/>
          </a:xfrm>
          <a:prstGeom prst="rect">
            <a:avLst/>
          </a:prstGeom>
          <a:noFill/>
        </p:spPr>
        <p:txBody>
          <a:bodyPr wrap="square">
            <a:spAutoFit/>
          </a:bodyPr>
          <a:lstStyle/>
          <a:p>
            <a:pPr algn="ctr"/>
            <a:r>
              <a:rPr lang="en-US" sz="3200" b="1" i="0" dirty="0">
                <a:solidFill>
                  <a:srgbClr val="212121"/>
                </a:solidFill>
                <a:effectLst/>
                <a:latin typeface="Papyrus" panose="020B0602040200020303" pitchFamily="34" charset="77"/>
                <a:cs typeface="Courier New" panose="02070309020205020404" pitchFamily="49" charset="0"/>
              </a:rPr>
              <a:t>Some languages allow you to skip defined input or output parameters.</a:t>
            </a:r>
          </a:p>
          <a:p>
            <a:pPr algn="ctr"/>
            <a:endParaRPr lang="en-US" b="1" dirty="0">
              <a:solidFill>
                <a:srgbClr val="212121"/>
              </a:solidFill>
              <a:latin typeface="Papyrus" panose="020B0602040200020303" pitchFamily="34" charset="77"/>
              <a:cs typeface="Courier New" panose="02070309020205020404" pitchFamily="49" charset="0"/>
            </a:endParaRPr>
          </a:p>
          <a:p>
            <a:pPr algn="ctr"/>
            <a:r>
              <a:rPr lang="en-US" sz="3200" b="1" i="0" dirty="0">
                <a:solidFill>
                  <a:srgbClr val="212121"/>
                </a:solidFill>
                <a:effectLst/>
                <a:latin typeface="Papyrus" panose="020B0602040200020303" pitchFamily="34" charset="77"/>
                <a:cs typeface="Courier New" panose="02070309020205020404" pitchFamily="49" charset="0"/>
              </a:rPr>
              <a:t>Something like this</a:t>
            </a:r>
          </a:p>
          <a:p>
            <a:pPr algn="ctr"/>
            <a:endParaRPr lang="en-US" b="1" dirty="0">
              <a:solidFill>
                <a:srgbClr val="212121"/>
              </a:solidFill>
              <a:latin typeface="Papyrus" panose="020B0602040200020303" pitchFamily="34" charset="77"/>
              <a:cs typeface="Courier New" panose="02070309020205020404" pitchFamily="49" charset="0"/>
            </a:endParaRPr>
          </a:p>
          <a:p>
            <a:r>
              <a:rPr lang="en-US" sz="3200" b="1" i="0" dirty="0">
                <a:solidFill>
                  <a:srgbClr val="212121"/>
                </a:solidFill>
                <a:effectLst/>
                <a:latin typeface="Courier New" panose="02070309020205020404" pitchFamily="49" charset="0"/>
                <a:cs typeface="Courier New" panose="02070309020205020404" pitchFamily="49" charset="0"/>
              </a:rPr>
              <a:t>Function [</a:t>
            </a:r>
            <a:r>
              <a:rPr lang="en-US" sz="3200" b="1" i="0" dirty="0" err="1">
                <a:solidFill>
                  <a:srgbClr val="212121"/>
                </a:solidFill>
                <a:effectLst/>
                <a:latin typeface="Courier New" panose="02070309020205020404" pitchFamily="49" charset="0"/>
                <a:cs typeface="Courier New" panose="02070309020205020404" pitchFamily="49" charset="0"/>
              </a:rPr>
              <a:t>a,b,</a:t>
            </a:r>
            <a:r>
              <a:rPr lang="en-US" sz="3200" b="1" dirty="0" err="1">
                <a:solidFill>
                  <a:srgbClr val="212121"/>
                </a:solidFill>
                <a:latin typeface="Courier New" panose="02070309020205020404" pitchFamily="49" charset="0"/>
                <a:cs typeface="Courier New" panose="02070309020205020404" pitchFamily="49" charset="0"/>
              </a:rPr>
              <a:t>c</a:t>
            </a:r>
            <a:r>
              <a:rPr lang="en-US" sz="3200" b="1" i="0" dirty="0">
                <a:solidFill>
                  <a:srgbClr val="212121"/>
                </a:solidFill>
                <a:effectLst/>
                <a:latin typeface="Courier New" panose="02070309020205020404" pitchFamily="49" charset="0"/>
                <a:cs typeface="Courier New" panose="02070309020205020404" pitchFamily="49" charset="0"/>
              </a:rPr>
              <a:t>]=</a:t>
            </a:r>
            <a:r>
              <a:rPr lang="en-US" sz="3200" b="1" i="0" dirty="0" err="1">
                <a:solidFill>
                  <a:srgbClr val="212121"/>
                </a:solidFill>
                <a:effectLst/>
                <a:latin typeface="Courier New" panose="02070309020205020404" pitchFamily="49" charset="0"/>
                <a:cs typeface="Courier New" panose="02070309020205020404" pitchFamily="49" charset="0"/>
              </a:rPr>
              <a:t>myfun</a:t>
            </a:r>
            <a:r>
              <a:rPr lang="en-US" sz="3200" b="1" i="0" dirty="0">
                <a:solidFill>
                  <a:srgbClr val="212121"/>
                </a:solidFill>
                <a:effectLst/>
                <a:latin typeface="Courier New" panose="02070309020205020404" pitchFamily="49" charset="0"/>
                <a:cs typeface="Courier New" panose="02070309020205020404" pitchFamily="49" charset="0"/>
              </a:rPr>
              <a:t>(</a:t>
            </a:r>
            <a:r>
              <a:rPr lang="en-US" sz="3200" b="1" i="0" dirty="0" err="1">
                <a:solidFill>
                  <a:srgbClr val="212121"/>
                </a:solidFill>
                <a:effectLst/>
                <a:latin typeface="Courier New" panose="02070309020205020404" pitchFamily="49" charset="0"/>
                <a:cs typeface="Courier New" panose="02070309020205020404" pitchFamily="49" charset="0"/>
              </a:rPr>
              <a:t>d,e,f</a:t>
            </a:r>
            <a:r>
              <a:rPr lang="en-US" sz="3200" b="1" dirty="0">
                <a:solidFill>
                  <a:srgbClr val="212121"/>
                </a:solidFill>
                <a:latin typeface="Courier New" panose="02070309020205020404" pitchFamily="49" charset="0"/>
                <a:cs typeface="Courier New" panose="02070309020205020404" pitchFamily="49" charset="0"/>
              </a:rPr>
              <a:t>)…</a:t>
            </a:r>
            <a:endParaRPr lang="en-US" sz="3200" b="1" i="0" dirty="0">
              <a:solidFill>
                <a:srgbClr val="212121"/>
              </a:solidFill>
              <a:effectLst/>
              <a:latin typeface="Courier New" panose="02070309020205020404" pitchFamily="49" charset="0"/>
              <a:cs typeface="Courier New" panose="02070309020205020404" pitchFamily="49" charset="0"/>
            </a:endParaRPr>
          </a:p>
          <a:p>
            <a:pPr algn="ctr"/>
            <a:endParaRPr lang="en-US" b="1" i="0" dirty="0">
              <a:solidFill>
                <a:srgbClr val="212121"/>
              </a:solidFill>
              <a:effectLst/>
              <a:latin typeface="Papyrus" panose="020B0602040200020303" pitchFamily="34" charset="77"/>
              <a:cs typeface="Courier New" panose="02070309020205020404" pitchFamily="49" charset="0"/>
            </a:endParaRPr>
          </a:p>
          <a:p>
            <a:pPr algn="ctr"/>
            <a:r>
              <a:rPr lang="en-US" sz="3200" b="1" dirty="0">
                <a:solidFill>
                  <a:srgbClr val="212121"/>
                </a:solidFill>
                <a:latin typeface="Papyrus" panose="020B0602040200020303" pitchFamily="34" charset="77"/>
                <a:cs typeface="Courier New" panose="02070309020205020404" pitchFamily="49" charset="0"/>
              </a:rPr>
              <a:t>Then</a:t>
            </a:r>
          </a:p>
          <a:p>
            <a:r>
              <a:rPr lang="en-US" sz="3200" b="1" i="0" dirty="0">
                <a:solidFill>
                  <a:srgbClr val="212121"/>
                </a:solidFill>
                <a:effectLst/>
                <a:latin typeface="Courier New" panose="02070309020205020404" pitchFamily="49" charset="0"/>
                <a:cs typeface="Courier New" panose="02070309020205020404" pitchFamily="49" charset="0"/>
              </a:rPr>
              <a:t>[</a:t>
            </a:r>
            <a:r>
              <a:rPr lang="en-US" sz="3200" b="1" i="0" dirty="0" err="1">
                <a:solidFill>
                  <a:srgbClr val="212121"/>
                </a:solidFill>
                <a:effectLst/>
                <a:latin typeface="Courier New" panose="02070309020205020404" pitchFamily="49" charset="0"/>
                <a:cs typeface="Courier New" panose="02070309020205020404" pitchFamily="49" charset="0"/>
              </a:rPr>
              <a:t>x,,</a:t>
            </a:r>
            <a:r>
              <a:rPr lang="en-US" sz="3200" b="1" dirty="0" err="1">
                <a:solidFill>
                  <a:srgbClr val="212121"/>
                </a:solidFill>
                <a:latin typeface="Courier New" panose="02070309020205020404" pitchFamily="49" charset="0"/>
                <a:cs typeface="Courier New" panose="02070309020205020404" pitchFamily="49" charset="0"/>
              </a:rPr>
              <a:t>z</a:t>
            </a:r>
            <a:r>
              <a:rPr lang="en-US" sz="3200" b="1" i="0" dirty="0">
                <a:solidFill>
                  <a:srgbClr val="212121"/>
                </a:solidFill>
                <a:effectLst/>
                <a:latin typeface="Courier New" panose="02070309020205020404" pitchFamily="49" charset="0"/>
                <a:cs typeface="Courier New" panose="02070309020205020404" pitchFamily="49" charset="0"/>
              </a:rPr>
              <a:t>]=</a:t>
            </a:r>
            <a:r>
              <a:rPr lang="en-US" sz="3200" b="1" i="0" dirty="0" err="1">
                <a:solidFill>
                  <a:srgbClr val="212121"/>
                </a:solidFill>
                <a:effectLst/>
                <a:latin typeface="Courier New" panose="02070309020205020404" pitchFamily="49" charset="0"/>
                <a:cs typeface="Courier New" panose="02070309020205020404" pitchFamily="49" charset="0"/>
              </a:rPr>
              <a:t>myfun</a:t>
            </a:r>
            <a:r>
              <a:rPr lang="en-US" sz="3200" b="1" i="0" dirty="0">
                <a:solidFill>
                  <a:srgbClr val="212121"/>
                </a:solidFill>
                <a:effectLst/>
                <a:latin typeface="Courier New" panose="02070309020205020404" pitchFamily="49" charset="0"/>
                <a:cs typeface="Courier New" panose="02070309020205020404" pitchFamily="49" charset="0"/>
              </a:rPr>
              <a:t>(</a:t>
            </a:r>
            <a:r>
              <a:rPr lang="en-US" sz="3200" b="1" dirty="0" err="1">
                <a:solidFill>
                  <a:srgbClr val="212121"/>
                </a:solidFill>
                <a:latin typeface="Courier New" panose="02070309020205020404" pitchFamily="49" charset="0"/>
                <a:cs typeface="Courier New" panose="02070309020205020404" pitchFamily="49" charset="0"/>
              </a:rPr>
              <a:t>u</a:t>
            </a:r>
            <a:r>
              <a:rPr lang="en-US" sz="3200" b="1" i="0" dirty="0" err="1">
                <a:solidFill>
                  <a:srgbClr val="212121"/>
                </a:solidFill>
                <a:effectLst/>
                <a:latin typeface="Courier New" panose="02070309020205020404" pitchFamily="49" charset="0"/>
                <a:cs typeface="Courier New" panose="02070309020205020404" pitchFamily="49" charset="0"/>
              </a:rPr>
              <a:t>,</a:t>
            </a:r>
            <a:r>
              <a:rPr lang="en-US" sz="3200" b="1" dirty="0" err="1">
                <a:solidFill>
                  <a:srgbClr val="212121"/>
                </a:solidFill>
                <a:latin typeface="Courier New" panose="02070309020205020404" pitchFamily="49" charset="0"/>
                <a:cs typeface="Courier New" panose="02070309020205020404" pitchFamily="49" charset="0"/>
              </a:rPr>
              <a:t>,w</a:t>
            </a:r>
            <a:r>
              <a:rPr lang="en-US" sz="3200" b="1" dirty="0">
                <a:solidFill>
                  <a:srgbClr val="212121"/>
                </a:solidFill>
                <a:latin typeface="Courier New" panose="02070309020205020404" pitchFamily="49" charset="0"/>
                <a:cs typeface="Courier New" panose="02070309020205020404" pitchFamily="49" charset="0"/>
              </a:rPr>
              <a:t>)</a:t>
            </a:r>
            <a:endParaRPr lang="en-US" sz="3200" b="1" i="0" dirty="0">
              <a:solidFill>
                <a:srgbClr val="212121"/>
              </a:solidFill>
              <a:effectLst/>
              <a:latin typeface="Courier New" panose="02070309020205020404" pitchFamily="49" charset="0"/>
              <a:cs typeface="Courier New" panose="02070309020205020404" pitchFamily="49" charset="0"/>
            </a:endParaRPr>
          </a:p>
          <a:p>
            <a:pPr algn="ctr"/>
            <a:endParaRPr lang="en-US" b="1" dirty="0">
              <a:solidFill>
                <a:srgbClr val="212121"/>
              </a:solidFill>
              <a:latin typeface="Courier New" panose="02070309020205020404" pitchFamily="49" charset="0"/>
              <a:cs typeface="Courier New" panose="02070309020205020404" pitchFamily="49" charset="0"/>
            </a:endParaRPr>
          </a:p>
          <a:p>
            <a:pPr algn="ctr"/>
            <a:r>
              <a:rPr lang="en-US" sz="3200" b="1" i="0" dirty="0">
                <a:solidFill>
                  <a:srgbClr val="212121"/>
                </a:solidFill>
                <a:effectLst/>
                <a:latin typeface="Papyrus" panose="020B0602040200020303" pitchFamily="34" charset="77"/>
                <a:cs typeface="Courier New" panose="02070309020205020404" pitchFamily="49" charset="0"/>
              </a:rPr>
              <a:t>Matlab does not.</a:t>
            </a:r>
          </a:p>
          <a:p>
            <a:pPr algn="ctr"/>
            <a:endParaRPr lang="en-US" b="1" dirty="0">
              <a:solidFill>
                <a:srgbClr val="212121"/>
              </a:solidFill>
              <a:latin typeface="Papyrus" panose="020B0602040200020303" pitchFamily="34" charset="77"/>
              <a:cs typeface="Courier New" panose="02070309020205020404" pitchFamily="49" charset="0"/>
            </a:endParaRPr>
          </a:p>
          <a:p>
            <a:pPr algn="ctr"/>
            <a:r>
              <a:rPr lang="en-US" sz="3200" b="1" i="0" dirty="0">
                <a:solidFill>
                  <a:srgbClr val="212121"/>
                </a:solidFill>
                <a:effectLst/>
                <a:latin typeface="Papyrus" panose="020B0602040200020303" pitchFamily="34" charset="77"/>
                <a:cs typeface="Courier New" panose="02070309020205020404" pitchFamily="49" charset="0"/>
              </a:rPr>
              <a:t>Have to use </a:t>
            </a:r>
            <a:r>
              <a:rPr lang="en-US" sz="3200" b="1" dirty="0" err="1">
                <a:solidFill>
                  <a:srgbClr val="212121"/>
                </a:solidFill>
                <a:latin typeface="Courier New" panose="02070309020205020404" pitchFamily="49" charset="0"/>
                <a:cs typeface="Courier New" panose="02070309020205020404" pitchFamily="49" charset="0"/>
              </a:rPr>
              <a:t>varargin</a:t>
            </a:r>
            <a:r>
              <a:rPr lang="en-US" sz="3200" b="1" i="0" dirty="0">
                <a:solidFill>
                  <a:srgbClr val="212121"/>
                </a:solidFill>
                <a:effectLst/>
                <a:latin typeface="Papyrus" panose="020B0602040200020303" pitchFamily="34" charset="77"/>
                <a:cs typeface="Courier New" panose="02070309020205020404" pitchFamily="49" charset="0"/>
              </a:rPr>
              <a:t> and </a:t>
            </a:r>
            <a:r>
              <a:rPr lang="en-US" sz="3200" b="1" dirty="0" err="1">
                <a:solidFill>
                  <a:srgbClr val="212121"/>
                </a:solidFill>
                <a:latin typeface="Courier New" panose="02070309020205020404" pitchFamily="49" charset="0"/>
                <a:cs typeface="Courier New" panose="02070309020205020404" pitchFamily="49" charset="0"/>
              </a:rPr>
              <a:t>varargout</a:t>
            </a:r>
            <a:endParaRPr lang="en-US" sz="3200" b="1" dirty="0">
              <a:solidFill>
                <a:srgbClr val="21212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5254636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0ABA52-C269-745D-DFDA-5F4A61BEEBEE}"/>
              </a:ext>
            </a:extLst>
          </p:cNvPr>
          <p:cNvSpPr txBox="1"/>
          <p:nvPr/>
        </p:nvSpPr>
        <p:spPr>
          <a:xfrm>
            <a:off x="0" y="353746"/>
            <a:ext cx="12192000" cy="4431983"/>
          </a:xfrm>
          <a:prstGeom prst="rect">
            <a:avLst/>
          </a:prstGeom>
          <a:noFill/>
        </p:spPr>
        <p:txBody>
          <a:bodyPr wrap="square">
            <a:spAutoFit/>
          </a:bodyPr>
          <a:lstStyle/>
          <a:p>
            <a:pPr algn="ctr"/>
            <a:r>
              <a:rPr lang="en-US" sz="3200" b="1" i="0" dirty="0">
                <a:solidFill>
                  <a:srgbClr val="212121"/>
                </a:solidFill>
                <a:effectLst/>
                <a:latin typeface="Papyrus" panose="020B0602040200020303" pitchFamily="34" charset="77"/>
              </a:rPr>
              <a:t>Can mix defined and </a:t>
            </a:r>
            <a:r>
              <a:rPr lang="en-US" sz="3200" b="1" dirty="0" err="1">
                <a:latin typeface="Courier New" panose="02070309020205020404" pitchFamily="49" charset="0"/>
                <a:cs typeface="Courier New" panose="02070309020205020404" pitchFamily="49" charset="0"/>
              </a:rPr>
              <a:t>varargin</a:t>
            </a:r>
            <a:r>
              <a:rPr lang="en-US" sz="3200" b="1" dirty="0">
                <a:latin typeface="Courier New" panose="02070309020205020404" pitchFamily="49" charset="0"/>
                <a:cs typeface="Courier New" panose="02070309020205020404" pitchFamily="49" charset="0"/>
              </a:rPr>
              <a:t> </a:t>
            </a:r>
            <a:r>
              <a:rPr lang="en-US" sz="3200" b="1" i="0" dirty="0">
                <a:solidFill>
                  <a:srgbClr val="212121"/>
                </a:solidFill>
                <a:effectLst/>
                <a:latin typeface="Papyrus" panose="020B0602040200020303" pitchFamily="34" charset="77"/>
              </a:rPr>
              <a:t>and </a:t>
            </a:r>
            <a:r>
              <a:rPr lang="en-US" sz="3200" b="1" dirty="0" err="1">
                <a:latin typeface="Courier New" panose="02070309020205020404" pitchFamily="49" charset="0"/>
                <a:cs typeface="Courier New" panose="02070309020205020404" pitchFamily="49" charset="0"/>
              </a:rPr>
              <a:t>varargout</a:t>
            </a:r>
            <a:r>
              <a:rPr lang="en-US" sz="3200" b="1" i="0" dirty="0">
                <a:solidFill>
                  <a:srgbClr val="212121"/>
                </a:solidFill>
                <a:effectLst/>
                <a:latin typeface="Papyrus" panose="020B0602040200020303" pitchFamily="34" charset="77"/>
              </a:rPr>
              <a:t> arguments (the variable part is always at end)</a:t>
            </a:r>
          </a:p>
          <a:p>
            <a:pPr algn="ctr"/>
            <a:endParaRPr lang="en-US" b="1" dirty="0">
              <a:solidFill>
                <a:srgbClr val="212121"/>
              </a:solidFill>
              <a:latin typeface="Papyrus" panose="020B0602040200020303" pitchFamily="34" charset="77"/>
            </a:endParaRPr>
          </a:p>
          <a:p>
            <a:r>
              <a:rPr lang="en-US" sz="2400" b="1" i="0" dirty="0">
                <a:effectLst/>
                <a:latin typeface="Courier New" panose="02070309020205020404" pitchFamily="49" charset="0"/>
                <a:cs typeface="Courier New" panose="02070309020205020404" pitchFamily="49" charset="0"/>
              </a:rPr>
              <a:t>function [a </a:t>
            </a:r>
            <a:r>
              <a:rPr lang="en-US" sz="2400" b="1" i="0" dirty="0" err="1">
                <a:effectLst/>
                <a:latin typeface="Courier New" panose="02070309020205020404" pitchFamily="49" charset="0"/>
                <a:cs typeface="Courier New" panose="02070309020205020404" pitchFamily="49" charset="0"/>
              </a:rPr>
              <a:t>varargout</a:t>
            </a:r>
            <a:r>
              <a:rPr lang="en-US" sz="2400" b="1" i="0" dirty="0">
                <a:effectLst/>
                <a:latin typeface="Courier New" panose="02070309020205020404" pitchFamily="49" charset="0"/>
                <a:cs typeface="Courier New" panose="02070309020205020404" pitchFamily="49" charset="0"/>
              </a:rPr>
              <a:t>] = </a:t>
            </a:r>
            <a:r>
              <a:rPr lang="en-US" sz="2400" b="1" i="0" dirty="0" err="1">
                <a:effectLst/>
                <a:latin typeface="Courier New" panose="02070309020205020404" pitchFamily="49" charset="0"/>
                <a:cs typeface="Courier New" panose="02070309020205020404" pitchFamily="49" charset="0"/>
              </a:rPr>
              <a:t>variableNumInputAndOutput</a:t>
            </a:r>
            <a:r>
              <a:rPr lang="en-US" sz="2400" b="1" i="0" dirty="0">
                <a:effectLst/>
                <a:latin typeface="Courier New" panose="02070309020205020404" pitchFamily="49" charset="0"/>
                <a:cs typeface="Courier New" panose="02070309020205020404" pitchFamily="49" charset="0"/>
              </a:rPr>
              <a:t>(</a:t>
            </a:r>
            <a:r>
              <a:rPr lang="en-US" sz="2400" b="1" i="0" dirty="0" err="1">
                <a:effectLst/>
                <a:latin typeface="Courier New" panose="02070309020205020404" pitchFamily="49" charset="0"/>
                <a:cs typeface="Courier New" panose="02070309020205020404" pitchFamily="49" charset="0"/>
              </a:rPr>
              <a:t>b,varargin</a:t>
            </a:r>
            <a:r>
              <a:rPr lang="en-US" sz="2400" b="1" i="0" dirty="0">
                <a:effectLst/>
                <a:latin typeface="Courier New" panose="02070309020205020404" pitchFamily="49" charset="0"/>
                <a:cs typeface="Courier New" panose="02070309020205020404" pitchFamily="49" charset="0"/>
              </a:rPr>
              <a:t>)</a:t>
            </a:r>
          </a:p>
          <a:p>
            <a:r>
              <a:rPr lang="en-US" sz="2400" b="1" i="0" dirty="0">
                <a:effectLst/>
                <a:latin typeface="Courier New" panose="02070309020205020404" pitchFamily="49" charset="0"/>
                <a:cs typeface="Courier New" panose="02070309020205020404" pitchFamily="49" charset="0"/>
              </a:rPr>
              <a:t>   </a:t>
            </a:r>
            <a:r>
              <a:rPr lang="en-US" sz="2400" b="1" i="0" dirty="0" err="1">
                <a:effectLst/>
                <a:latin typeface="Courier New" panose="02070309020205020404" pitchFamily="49" charset="0"/>
                <a:cs typeface="Courier New" panose="02070309020205020404" pitchFamily="49" charset="0"/>
              </a:rPr>
              <a:t>disp</a:t>
            </a:r>
            <a:r>
              <a:rPr lang="en-US" sz="2400" b="1" i="0" dirty="0">
                <a:effectLst/>
                <a:latin typeface="Courier New" panose="02070309020205020404" pitchFamily="49" charset="0"/>
                <a:cs typeface="Courier New" panose="02070309020205020404" pitchFamily="49" charset="0"/>
              </a:rPr>
              <a:t>(['Number provided inputs: ' num2str(length(</a:t>
            </a:r>
            <a:r>
              <a:rPr lang="en-US" sz="2400" b="1" i="0" dirty="0" err="1">
                <a:effectLst/>
                <a:latin typeface="Courier New" panose="02070309020205020404" pitchFamily="49" charset="0"/>
                <a:cs typeface="Courier New" panose="02070309020205020404" pitchFamily="49" charset="0"/>
              </a:rPr>
              <a:t>varargin</a:t>
            </a:r>
            <a:r>
              <a:rPr lang="en-US" sz="2400" b="1" i="0" dirty="0">
                <a:effectLst/>
                <a:latin typeface="Courier New" panose="02070309020205020404" pitchFamily="49" charset="0"/>
                <a:cs typeface="Courier New" panose="02070309020205020404" pitchFamily="49" charset="0"/>
              </a:rPr>
              <a:t>))])</a:t>
            </a:r>
          </a:p>
          <a:p>
            <a:r>
              <a:rPr lang="en-US" sz="2400" b="1" i="0" dirty="0">
                <a:effectLst/>
                <a:latin typeface="Courier New" panose="02070309020205020404" pitchFamily="49" charset="0"/>
                <a:cs typeface="Courier New" panose="02070309020205020404" pitchFamily="49" charset="0"/>
              </a:rPr>
              <a:t>   </a:t>
            </a:r>
            <a:r>
              <a:rPr lang="en-US" sz="2400" b="1" i="0" dirty="0" err="1">
                <a:effectLst/>
                <a:latin typeface="Courier New" panose="02070309020205020404" pitchFamily="49" charset="0"/>
                <a:cs typeface="Courier New" panose="02070309020205020404" pitchFamily="49" charset="0"/>
              </a:rPr>
              <a:t>disp</a:t>
            </a:r>
            <a:r>
              <a:rPr lang="en-US" sz="2400" b="1" i="0" dirty="0">
                <a:effectLst/>
                <a:latin typeface="Courier New" panose="02070309020205020404" pitchFamily="49" charset="0"/>
                <a:cs typeface="Courier New" panose="02070309020205020404" pitchFamily="49" charset="0"/>
              </a:rPr>
              <a:t>(['Number requested outputs: ' num2str(</a:t>
            </a:r>
            <a:r>
              <a:rPr lang="en-US" sz="2400" b="1" i="0" dirty="0" err="1">
                <a:effectLst/>
                <a:latin typeface="Courier New" panose="02070309020205020404" pitchFamily="49" charset="0"/>
                <a:cs typeface="Courier New" panose="02070309020205020404" pitchFamily="49" charset="0"/>
              </a:rPr>
              <a:t>nargout</a:t>
            </a:r>
            <a:r>
              <a:rPr lang="en-US" sz="2400" b="1" i="0" dirty="0">
                <a:effectLst/>
                <a:latin typeface="Courier New" panose="02070309020205020404" pitchFamily="49" charset="0"/>
                <a:cs typeface="Courier New" panose="02070309020205020404" pitchFamily="49" charset="0"/>
              </a:rPr>
              <a:t>)])</a:t>
            </a:r>
          </a:p>
          <a:p>
            <a:r>
              <a:rPr lang="en-US" sz="2400" b="1" i="0" dirty="0">
                <a:effectLst/>
                <a:latin typeface="Courier New" panose="02070309020205020404" pitchFamily="49" charset="0"/>
                <a:cs typeface="Courier New" panose="02070309020205020404" pitchFamily="49" charset="0"/>
              </a:rPr>
              <a:t>   for k = 1:nargout</a:t>
            </a:r>
          </a:p>
          <a:p>
            <a:r>
              <a:rPr lang="en-US" sz="2400" b="1" i="0" dirty="0">
                <a:effectLst/>
                <a:latin typeface="Courier New" panose="02070309020205020404" pitchFamily="49" charset="0"/>
                <a:cs typeface="Courier New" panose="02070309020205020404" pitchFamily="49" charset="0"/>
              </a:rPr>
              <a:t>      </a:t>
            </a:r>
            <a:r>
              <a:rPr lang="en-US" sz="2400" b="1" i="0" dirty="0" err="1">
                <a:effectLst/>
                <a:latin typeface="Courier New" panose="02070309020205020404" pitchFamily="49" charset="0"/>
                <a:cs typeface="Courier New" panose="02070309020205020404" pitchFamily="49" charset="0"/>
              </a:rPr>
              <a:t>varargout</a:t>
            </a:r>
            <a:r>
              <a:rPr lang="en-US" sz="2400" b="1" i="0" dirty="0">
                <a:effectLst/>
                <a:latin typeface="Courier New" panose="02070309020205020404" pitchFamily="49" charset="0"/>
                <a:cs typeface="Courier New" panose="02070309020205020404" pitchFamily="49" charset="0"/>
              </a:rPr>
              <a:t>{k} = k;</a:t>
            </a:r>
          </a:p>
          <a:p>
            <a:r>
              <a:rPr lang="en-US" sz="2400" b="1" i="0" dirty="0">
                <a:effectLst/>
                <a:latin typeface="Courier New" panose="02070309020205020404" pitchFamily="49" charset="0"/>
                <a:cs typeface="Courier New" panose="02070309020205020404" pitchFamily="49" charset="0"/>
              </a:rPr>
              <a:t>   end</a:t>
            </a:r>
          </a:p>
          <a:p>
            <a:r>
              <a:rPr lang="en-US" sz="2400" b="1" i="0" dirty="0">
                <a:effectLst/>
                <a:latin typeface="Courier New" panose="02070309020205020404" pitchFamily="49" charset="0"/>
                <a:cs typeface="Courier New" panose="02070309020205020404" pitchFamily="49" charset="0"/>
              </a:rPr>
              <a:t>end</a:t>
            </a:r>
          </a:p>
          <a:p>
            <a:pPr algn="ctr"/>
            <a:endParaRPr lang="en-US" sz="3200" b="1" i="0" dirty="0">
              <a:solidFill>
                <a:srgbClr val="212121"/>
              </a:solidFill>
              <a:effectLst/>
              <a:latin typeface="Papyrus" panose="020B0602040200020303" pitchFamily="34" charset="77"/>
            </a:endParaRPr>
          </a:p>
        </p:txBody>
      </p:sp>
    </p:spTree>
    <p:extLst>
      <p:ext uri="{BB962C8B-B14F-4D97-AF65-F5344CB8AC3E}">
        <p14:creationId xmlns:p14="http://schemas.microsoft.com/office/powerpoint/2010/main" val="387359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AC6E9D-1EE8-2C24-B35B-8312413208FF}"/>
              </a:ext>
            </a:extLst>
          </p:cNvPr>
          <p:cNvSpPr txBox="1"/>
          <p:nvPr/>
        </p:nvSpPr>
        <p:spPr>
          <a:xfrm>
            <a:off x="-11153" y="128459"/>
            <a:ext cx="12192000" cy="7109639"/>
          </a:xfrm>
          <a:prstGeom prst="rect">
            <a:avLst/>
          </a:prstGeom>
          <a:noFill/>
        </p:spPr>
        <p:txBody>
          <a:bodyPr wrap="square">
            <a:spAutoFit/>
          </a:bodyPr>
          <a:lstStyle/>
          <a:p>
            <a:pPr algn="ctr"/>
            <a:r>
              <a:rPr lang="en-US" sz="3200" b="1" i="0" dirty="0">
                <a:solidFill>
                  <a:srgbClr val="212121"/>
                </a:solidFill>
                <a:effectLst/>
                <a:latin typeface="Papyrus" panose="020B0602040200020303" pitchFamily="34" charset="77"/>
              </a:rPr>
              <a:t>Review: Dynamic Function Creation with Anonymous and Nested Functions</a:t>
            </a:r>
          </a:p>
          <a:p>
            <a:pPr algn="ctr"/>
            <a:endParaRPr lang="en-US" b="1" dirty="0">
              <a:solidFill>
                <a:srgbClr val="212121"/>
              </a:solidFill>
              <a:latin typeface="Papyrus" panose="020B0602040200020303" pitchFamily="34" charset="77"/>
            </a:endParaRPr>
          </a:p>
          <a:p>
            <a:pPr algn="ctr"/>
            <a:r>
              <a:rPr lang="en-US" sz="3200" b="1" dirty="0">
                <a:solidFill>
                  <a:srgbClr val="212121"/>
                </a:solidFill>
                <a:latin typeface="Papyrus" panose="020B0602040200020303" pitchFamily="34" charset="77"/>
              </a:rPr>
              <a:t>U</a:t>
            </a:r>
            <a:r>
              <a:rPr lang="en-US" sz="3200" b="1" i="0" dirty="0">
                <a:solidFill>
                  <a:srgbClr val="212121"/>
                </a:solidFill>
                <a:effectLst/>
                <a:latin typeface="Papyrus" panose="020B0602040200020303" pitchFamily="34" charset="77"/>
              </a:rPr>
              <a:t>seful to create functions on-the-fly so that you can customize them at run-time without having to define them in files beforehand.</a:t>
            </a:r>
          </a:p>
          <a:p>
            <a:pPr algn="ctr"/>
            <a:endParaRPr lang="en-US" b="1" dirty="0">
              <a:solidFill>
                <a:srgbClr val="212121"/>
              </a:solidFill>
              <a:latin typeface="Papyrus" panose="020B0602040200020303" pitchFamily="34" charset="77"/>
            </a:endParaRPr>
          </a:p>
          <a:p>
            <a:pPr algn="ctr"/>
            <a:r>
              <a:rPr lang="en-US" sz="3200" b="1" i="1" dirty="0">
                <a:solidFill>
                  <a:srgbClr val="212121"/>
                </a:solidFill>
                <a:effectLst/>
                <a:latin typeface="Papyrus" panose="020B0602040200020303" pitchFamily="34" charset="77"/>
              </a:rPr>
              <a:t>Anonymous functions</a:t>
            </a:r>
            <a:r>
              <a:rPr lang="en-US" sz="3200" b="1" i="0" dirty="0">
                <a:solidFill>
                  <a:srgbClr val="212121"/>
                </a:solidFill>
                <a:effectLst/>
                <a:latin typeface="Papyrus" panose="020B0602040200020303" pitchFamily="34" charset="77"/>
              </a:rPr>
              <a:t> let you define a function on-the-fly at the command line or in M code, without an associated file.</a:t>
            </a:r>
          </a:p>
          <a:p>
            <a:pPr algn="ctr"/>
            <a:endParaRPr lang="en-US" b="1" dirty="0">
              <a:solidFill>
                <a:srgbClr val="212121"/>
              </a:solidFill>
              <a:latin typeface="Papyrus" panose="020B0602040200020303" pitchFamily="34" charset="77"/>
            </a:endParaRPr>
          </a:p>
          <a:p>
            <a:pPr algn="ctr"/>
            <a:r>
              <a:rPr lang="en-US" sz="3200" b="1" i="1" dirty="0">
                <a:solidFill>
                  <a:srgbClr val="212121"/>
                </a:solidFill>
                <a:effectLst/>
                <a:latin typeface="Papyrus" panose="020B0602040200020303" pitchFamily="34" charset="77"/>
              </a:rPr>
              <a:t>Nested functions</a:t>
            </a:r>
            <a:r>
              <a:rPr lang="en-US" sz="3200" b="1" i="0" dirty="0">
                <a:solidFill>
                  <a:srgbClr val="212121"/>
                </a:solidFill>
                <a:effectLst/>
                <a:latin typeface="Papyrus" panose="020B0602040200020303" pitchFamily="34" charset="77"/>
              </a:rPr>
              <a:t> are functions in M-files that are nested inside other functions and which can see the parent function’s workspace.</a:t>
            </a:r>
          </a:p>
          <a:p>
            <a:pPr algn="ctr"/>
            <a:endParaRPr lang="en-US" b="1" dirty="0">
              <a:solidFill>
                <a:srgbClr val="212121"/>
              </a:solidFill>
              <a:latin typeface="Papyrus" panose="020B0602040200020303" pitchFamily="34" charset="77"/>
            </a:endParaRPr>
          </a:p>
          <a:p>
            <a:pPr algn="ctr"/>
            <a:r>
              <a:rPr lang="en-US" sz="3200" b="1" i="0" dirty="0">
                <a:solidFill>
                  <a:srgbClr val="212121"/>
                </a:solidFill>
                <a:effectLst/>
                <a:latin typeface="Papyrus" panose="020B0602040200020303" pitchFamily="34" charset="77"/>
              </a:rPr>
              <a:t>You can pass nested and anonymous functions to optimization or integration routines, known as function functions in MATLAB</a:t>
            </a:r>
          </a:p>
        </p:txBody>
      </p:sp>
    </p:spTree>
    <p:extLst>
      <p:ext uri="{BB962C8B-B14F-4D97-AF65-F5344CB8AC3E}">
        <p14:creationId xmlns:p14="http://schemas.microsoft.com/office/powerpoint/2010/main" val="1083634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2209800" y="304801"/>
            <a:ext cx="7772400" cy="708025"/>
          </a:xfrm>
          <a:prstGeom prst="rect">
            <a:avLst/>
          </a:prstGeom>
          <a:noFill/>
          <a:ln w="9525">
            <a:noFill/>
            <a:miter lim="800000"/>
            <a:headEnd/>
            <a:tailEnd/>
          </a:ln>
        </p:spPr>
        <p:txBody>
          <a:bodyPr>
            <a:spAutoFit/>
          </a:bodyPr>
          <a:lstStyle/>
          <a:p>
            <a:r>
              <a:rPr lang="en-US" sz="4000" dirty="0">
                <a:solidFill>
                  <a:srgbClr val="FFFFFF"/>
                </a:solidFill>
                <a:latin typeface="Papyrus"/>
              </a:rPr>
              <a:t>Course Description</a:t>
            </a:r>
          </a:p>
        </p:txBody>
      </p:sp>
      <p:sp>
        <p:nvSpPr>
          <p:cNvPr id="5" name="Title 1"/>
          <p:cNvSpPr txBox="1">
            <a:spLocks/>
          </p:cNvSpPr>
          <p:nvPr/>
        </p:nvSpPr>
        <p:spPr>
          <a:xfrm>
            <a:off x="1531741" y="2265218"/>
            <a:ext cx="9144000" cy="101138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defRPr/>
            </a:pPr>
            <a:r>
              <a:rPr lang="en-US" sz="4400" b="1" dirty="0">
                <a:solidFill>
                  <a:schemeClr val="tx1"/>
                </a:solidFill>
                <a:latin typeface="Papyrus" panose="020B0602040200020303" pitchFamily="34" charset="77"/>
              </a:rPr>
              <a:t>Introduction to UNIX</a:t>
            </a:r>
          </a:p>
        </p:txBody>
      </p:sp>
    </p:spTree>
    <p:extLst>
      <p:ext uri="{BB962C8B-B14F-4D97-AF65-F5344CB8AC3E}">
        <p14:creationId xmlns:p14="http://schemas.microsoft.com/office/powerpoint/2010/main" val="396515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0" y="932794"/>
            <a:ext cx="12192000" cy="4395951"/>
          </a:xfrm>
        </p:spPr>
        <p:txBody>
          <a:bodyPr>
            <a:noAutofit/>
          </a:bodyPr>
          <a:lstStyle/>
          <a:p>
            <a:pPr marL="0" indent="0" algn="ctr">
              <a:buNone/>
            </a:pPr>
            <a:r>
              <a:rPr lang="en-US" sz="3200" b="1" dirty="0">
                <a:latin typeface="Papyrus" panose="020B0602040200020303" pitchFamily="34" charset="77"/>
              </a:rPr>
              <a:t>Why learn Unix/Linux?</a:t>
            </a:r>
          </a:p>
          <a:p>
            <a:pPr marL="0" indent="0" algn="ctr">
              <a:buNone/>
            </a:pPr>
            <a:endParaRPr lang="en-US" sz="3200" b="1" dirty="0">
              <a:latin typeface="Papyrus" panose="020B0602040200020303" pitchFamily="34" charset="77"/>
            </a:endParaRPr>
          </a:p>
          <a:p>
            <a:pPr algn="ctr" eaLnBrk="1" hangingPunct="1"/>
            <a:r>
              <a:rPr lang="en-US" sz="3200" b="1" dirty="0">
                <a:latin typeface="Papyrus" panose="020B0602040200020303" pitchFamily="34" charset="77"/>
              </a:rPr>
              <a:t>Powerful, flexible, and small</a:t>
            </a:r>
          </a:p>
          <a:p>
            <a:pPr algn="ctr" eaLnBrk="1" hangingPunct="1"/>
            <a:r>
              <a:rPr lang="en-US" sz="3200" b="1" dirty="0">
                <a:latin typeface="Papyrus" panose="020B0602040200020303" pitchFamily="34" charset="77"/>
              </a:rPr>
              <a:t>Hardware independent</a:t>
            </a:r>
          </a:p>
          <a:p>
            <a:pPr algn="ctr" eaLnBrk="1" hangingPunct="1"/>
            <a:endParaRPr lang="en-US" sz="3200" b="1" dirty="0">
              <a:latin typeface="Papyrus" panose="020B0602040200020303" pitchFamily="34" charset="77"/>
            </a:endParaRPr>
          </a:p>
          <a:p>
            <a:pPr algn="ctr" eaLnBrk="1" hangingPunct="1">
              <a:buFont typeface="Wingdings" pitchFamily="2" charset="2"/>
              <a:buNone/>
            </a:pPr>
            <a:r>
              <a:rPr lang="en-US" sz="3200" b="1" dirty="0">
                <a:latin typeface="Papyrus" panose="020B0602040200020303" pitchFamily="34" charset="77"/>
              </a:rPr>
              <a:t>   (these two points are much more important to manufacturers and designers than general users, i.e. us) </a:t>
            </a:r>
          </a:p>
        </p:txBody>
      </p:sp>
    </p:spTree>
    <p:extLst>
      <p:ext uri="{BB962C8B-B14F-4D97-AF65-F5344CB8AC3E}">
        <p14:creationId xmlns:p14="http://schemas.microsoft.com/office/powerpoint/2010/main" val="172773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0" y="96654"/>
            <a:ext cx="12192000" cy="6603127"/>
          </a:xfrm>
        </p:spPr>
        <p:txBody>
          <a:bodyPr>
            <a:noAutofit/>
          </a:bodyPr>
          <a:lstStyle/>
          <a:p>
            <a:pPr marL="0" indent="0" algn="ctr">
              <a:buNone/>
            </a:pPr>
            <a:r>
              <a:rPr lang="en-US" sz="3200" b="1" dirty="0">
                <a:latin typeface="Papyrus" panose="020B0602040200020303" pitchFamily="34" charset="77"/>
              </a:rPr>
              <a:t>The real reason why to learn Unix/Linux?</a:t>
            </a:r>
          </a:p>
          <a:p>
            <a:pPr marL="0" indent="0" algn="ctr">
              <a:buNone/>
            </a:pPr>
            <a:endParaRPr lang="en-US" sz="1800" b="1" dirty="0">
              <a:latin typeface="Papyrus" panose="020B0602040200020303" pitchFamily="34" charset="77"/>
            </a:endParaRPr>
          </a:p>
          <a:p>
            <a:pPr algn="ctr" eaLnBrk="1" hangingPunct="1"/>
            <a:r>
              <a:rPr lang="en-US" sz="3200" b="1" dirty="0">
                <a:latin typeface="Papyrus" panose="020B0602040200020303" pitchFamily="34" charset="77"/>
              </a:rPr>
              <a:t>Because you have no choice</a:t>
            </a:r>
          </a:p>
          <a:p>
            <a:pPr algn="ctr" eaLnBrk="1" hangingPunct="1">
              <a:buFont typeface="Wingdings" pitchFamily="2" charset="2"/>
              <a:buNone/>
            </a:pPr>
            <a:r>
              <a:rPr lang="en-US" sz="3200" b="1" dirty="0">
                <a:latin typeface="Papyrus" panose="020B0602040200020303" pitchFamily="34" charset="77"/>
              </a:rPr>
              <a:t>		(“Resistance is futile”, The Borg, Star Trek).</a:t>
            </a:r>
          </a:p>
          <a:p>
            <a:pPr algn="ctr" eaLnBrk="1" hangingPunct="1">
              <a:buFont typeface="Wingdings" pitchFamily="2" charset="2"/>
              <a:buNone/>
            </a:pPr>
            <a:endParaRPr lang="en-US" sz="1800" b="1" dirty="0">
              <a:latin typeface="Papyrus" panose="020B0602040200020303" pitchFamily="34" charset="77"/>
            </a:endParaRPr>
          </a:p>
          <a:p>
            <a:pPr algn="ctr" eaLnBrk="1" hangingPunct="1"/>
            <a:r>
              <a:rPr lang="en-US" sz="3200" b="1" dirty="0">
                <a:latin typeface="Papyrus" panose="020B0602040200020303" pitchFamily="34" charset="77"/>
              </a:rPr>
              <a:t>It is what is running in most geophysics departments.</a:t>
            </a:r>
          </a:p>
          <a:p>
            <a:pPr marL="0" indent="0" algn="ctr" eaLnBrk="1" hangingPunct="1">
              <a:buNone/>
            </a:pPr>
            <a:endParaRPr lang="en-US" sz="1800" b="1" dirty="0">
              <a:latin typeface="Papyrus" panose="020B0602040200020303" pitchFamily="34" charset="77"/>
            </a:endParaRPr>
          </a:p>
          <a:p>
            <a:pPr algn="ctr" eaLnBrk="1" hangingPunct="1"/>
            <a:r>
              <a:rPr lang="en-US" sz="3200" b="1" dirty="0">
                <a:latin typeface="Papyrus" panose="020B0602040200020303" pitchFamily="34" charset="77"/>
              </a:rPr>
              <a:t>As most geophysics tools (SAC, GMT, GAMIT/GLOBK, Gipsy, GMTSAR, etc.) </a:t>
            </a:r>
            <a:r>
              <a:rPr lang="en-US" sz="3200" b="1" u="sng" dirty="0">
                <a:latin typeface="Papyrus" panose="020B0602040200020303" pitchFamily="34" charset="77"/>
              </a:rPr>
              <a:t>only run</a:t>
            </a:r>
            <a:r>
              <a:rPr lang="en-US" sz="3200" b="1" dirty="0">
                <a:latin typeface="Papyrus" panose="020B0602040200020303" pitchFamily="34" charset="77"/>
              </a:rPr>
              <a:t> on Unix</a:t>
            </a:r>
          </a:p>
          <a:p>
            <a:pPr marL="0" indent="0" algn="ctr" eaLnBrk="1" hangingPunct="1">
              <a:buNone/>
            </a:pPr>
            <a:r>
              <a:rPr lang="en-US" sz="3200" b="1" dirty="0">
                <a:latin typeface="Papyrus" panose="020B0602040200020303" pitchFamily="34" charset="77"/>
              </a:rPr>
              <a:t>(although there is a Windows version of GMT).</a:t>
            </a:r>
          </a:p>
          <a:p>
            <a:pPr marL="0" indent="0" algn="ctr" eaLnBrk="1" hangingPunct="1">
              <a:buNone/>
            </a:pPr>
            <a:endParaRPr lang="en-US" sz="1800" b="1" dirty="0">
              <a:latin typeface="Papyrus" panose="020B0602040200020303" pitchFamily="34" charset="77"/>
            </a:endParaRPr>
          </a:p>
          <a:p>
            <a:pPr algn="ctr" eaLnBrk="1" hangingPunct="1">
              <a:buFont typeface="Wingdings" pitchFamily="2" charset="2"/>
              <a:buNone/>
            </a:pPr>
            <a:r>
              <a:rPr lang="en-US" sz="3200" b="1" dirty="0">
                <a:latin typeface="Papyrus" panose="020B0602040200020303" pitchFamily="34" charset="77"/>
              </a:rPr>
              <a:t>(~89% of the worlds computers run some form of Windows, ~9% run some form of the Mac OS, and ~2% run some flavor of Unix.)</a:t>
            </a:r>
          </a:p>
        </p:txBody>
      </p:sp>
    </p:spTree>
    <p:extLst>
      <p:ext uri="{BB962C8B-B14F-4D97-AF65-F5344CB8AC3E}">
        <p14:creationId xmlns:p14="http://schemas.microsoft.com/office/powerpoint/2010/main" val="1888021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7429"/>
            <a:ext cx="12192000" cy="6832640"/>
          </a:xfrm>
          <a:prstGeom prst="rect">
            <a:avLst/>
          </a:prstGeom>
          <a:noFill/>
        </p:spPr>
        <p:txBody>
          <a:bodyPr wrap="square" rtlCol="0">
            <a:spAutoFit/>
          </a:bodyPr>
          <a:lstStyle/>
          <a:p>
            <a:pPr algn="ctr" eaLnBrk="1" hangingPunct="1"/>
            <a:r>
              <a:rPr lang="en-US" sz="3200" b="1" dirty="0">
                <a:latin typeface="Papyrus" panose="020B0602040200020303" pitchFamily="34" charset="77"/>
              </a:rPr>
              <a:t>Relation to Windows</a:t>
            </a:r>
          </a:p>
          <a:p>
            <a:pPr algn="ctr" eaLnBrk="1" hangingPunct="1"/>
            <a:endParaRPr lang="en-US" b="1" dirty="0">
              <a:latin typeface="Papyrus" panose="020B0602040200020303" pitchFamily="34" charset="77"/>
            </a:endParaRPr>
          </a:p>
          <a:p>
            <a:pPr algn="ctr" eaLnBrk="1" hangingPunct="1"/>
            <a:r>
              <a:rPr lang="en-US" sz="3200" b="1" dirty="0">
                <a:latin typeface="Papyrus" panose="020B0602040200020303" pitchFamily="34" charset="77"/>
              </a:rPr>
              <a:t>None.</a:t>
            </a:r>
          </a:p>
          <a:p>
            <a:pPr algn="ctr" eaLnBrk="1" hangingPunct="1"/>
            <a:endParaRPr lang="en-US" b="1" dirty="0">
              <a:latin typeface="Papyrus" panose="020B0602040200020303" pitchFamily="34" charset="77"/>
            </a:endParaRPr>
          </a:p>
          <a:p>
            <a:pPr algn="ctr" eaLnBrk="1" hangingPunct="1"/>
            <a:r>
              <a:rPr lang="en-US" sz="3200" b="1" dirty="0">
                <a:latin typeface="Papyrus" panose="020B0602040200020303" pitchFamily="34" charset="77"/>
              </a:rPr>
              <a:t>Windows</a:t>
            </a:r>
          </a:p>
          <a:p>
            <a:pPr algn="ctr" eaLnBrk="1" hangingPunct="1"/>
            <a:r>
              <a:rPr lang="en-US" sz="3200" b="1" dirty="0">
                <a:latin typeface="Papyrus" panose="020B0602040200020303" pitchFamily="34" charset="77"/>
              </a:rPr>
              <a:t>Early version built on MS-DOS (which is not really an operating system, it is a file system), which has nothing to do with Unix and everything to do with Microsoft.</a:t>
            </a:r>
          </a:p>
          <a:p>
            <a:pPr algn="ctr" eaLnBrk="1" hangingPunct="1"/>
            <a:endParaRPr lang="en-US" b="1" dirty="0">
              <a:latin typeface="Papyrus" panose="020B0602040200020303" pitchFamily="34" charset="77"/>
            </a:endParaRPr>
          </a:p>
          <a:p>
            <a:pPr algn="ctr" eaLnBrk="1" hangingPunct="1"/>
            <a:r>
              <a:rPr lang="en-US" sz="3200" b="1" dirty="0">
                <a:latin typeface="Papyrus" panose="020B0602040200020303" pitchFamily="34" charset="77"/>
              </a:rPr>
              <a:t>Cygwin – UNIX/LINUX like Windows program that pretends to be UNIX/LINUX. It is </a:t>
            </a:r>
            <a:r>
              <a:rPr lang="en-US" sz="3200" b="1" u="sng" dirty="0">
                <a:latin typeface="Papyrus" panose="020B0602040200020303" pitchFamily="34" charset="77"/>
              </a:rPr>
              <a:t>not</a:t>
            </a:r>
            <a:r>
              <a:rPr lang="en-US" sz="3200" b="1" dirty="0">
                <a:latin typeface="Papyrus" panose="020B0602040200020303" pitchFamily="34" charset="77"/>
              </a:rPr>
              <a:t> a virtual machine (VM) or environment, is a Windows program.</a:t>
            </a:r>
          </a:p>
          <a:p>
            <a:pPr algn="ctr" eaLnBrk="1" hangingPunct="1"/>
            <a:endParaRPr lang="en-US" b="1" dirty="0">
              <a:latin typeface="Papyrus" panose="020B0602040200020303" pitchFamily="34" charset="77"/>
            </a:endParaRPr>
          </a:p>
          <a:p>
            <a:pPr algn="ctr" eaLnBrk="1" hangingPunct="1"/>
            <a:r>
              <a:rPr lang="en-US" sz="3200" b="1" dirty="0">
                <a:latin typeface="Papyrus" panose="020B0602040200020303" pitchFamily="34" charset="77"/>
              </a:rPr>
              <a:t>You need to build everything from source (hard).</a:t>
            </a:r>
          </a:p>
          <a:p>
            <a:pPr algn="ctr" eaLnBrk="1" hangingPunct="1"/>
            <a:r>
              <a:rPr lang="en-US" sz="3200" b="1" dirty="0">
                <a:latin typeface="Papyrus" panose="020B0602040200020303" pitchFamily="34" charset="77"/>
              </a:rPr>
              <a:t>(Not recommended.)</a:t>
            </a:r>
          </a:p>
        </p:txBody>
      </p:sp>
    </p:spTree>
    <p:extLst>
      <p:ext uri="{BB962C8B-B14F-4D97-AF65-F5344CB8AC3E}">
        <p14:creationId xmlns:p14="http://schemas.microsoft.com/office/powerpoint/2010/main" val="796850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5920"/>
            <a:ext cx="12192000" cy="5016758"/>
          </a:xfrm>
          <a:prstGeom prst="rect">
            <a:avLst/>
          </a:prstGeom>
          <a:noFill/>
        </p:spPr>
        <p:txBody>
          <a:bodyPr wrap="square" rtlCol="0">
            <a:spAutoFit/>
          </a:bodyPr>
          <a:lstStyle/>
          <a:p>
            <a:pPr algn="ctr" eaLnBrk="1" hangingPunct="1"/>
            <a:r>
              <a:rPr lang="en-US" sz="3200" b="1" dirty="0">
                <a:latin typeface="Papyrus" panose="020B0602040200020303" pitchFamily="34" charset="77"/>
              </a:rPr>
              <a:t>Relation to Windows</a:t>
            </a:r>
          </a:p>
          <a:p>
            <a:pPr algn="ctr" eaLnBrk="1" hangingPunct="1"/>
            <a:endParaRPr lang="en-US" sz="3200" b="1" dirty="0">
              <a:solidFill>
                <a:schemeClr val="tx2">
                  <a:satMod val="200000"/>
                </a:schemeClr>
              </a:solidFill>
              <a:latin typeface="Papyrus" panose="020B0602040200020303" pitchFamily="34" charset="77"/>
              <a:cs typeface="Papyrus"/>
            </a:endParaRPr>
          </a:p>
          <a:p>
            <a:pPr algn="ctr" eaLnBrk="1" hangingPunct="1"/>
            <a:r>
              <a:rPr lang="en-US" sz="3200" b="1" dirty="0">
                <a:latin typeface="Papyrus" panose="020B0602040200020303" pitchFamily="34" charset="77"/>
                <a:cs typeface="Papyrus"/>
              </a:rPr>
              <a:t>The differences between the Unix Philosophy and the Windows Philosophy … can be boiled down into a question of smarts … .</a:t>
            </a:r>
          </a:p>
          <a:p>
            <a:pPr algn="ctr" eaLnBrk="1" hangingPunct="1"/>
            <a:endParaRPr lang="en-US" sz="3200" b="1" dirty="0">
              <a:latin typeface="Papyrus" panose="020B0602040200020303" pitchFamily="34" charset="77"/>
              <a:cs typeface="Papyrus"/>
            </a:endParaRPr>
          </a:p>
          <a:p>
            <a:pPr algn="ctr" eaLnBrk="1" hangingPunct="1"/>
            <a:r>
              <a:rPr lang="en-US" sz="3200" b="1" dirty="0">
                <a:latin typeface="Papyrus" panose="020B0602040200020303" pitchFamily="34" charset="77"/>
                <a:cs typeface="Papyrus"/>
              </a:rPr>
              <a:t>Unix and Windows store the smarts in different places.</a:t>
            </a:r>
          </a:p>
          <a:p>
            <a:pPr algn="ctr" eaLnBrk="1" hangingPunct="1"/>
            <a:endParaRPr lang="en-US" sz="3200" b="1" dirty="0">
              <a:latin typeface="Papyrus" panose="020B0602040200020303" pitchFamily="34" charset="77"/>
              <a:cs typeface="Papyrus"/>
            </a:endParaRPr>
          </a:p>
          <a:p>
            <a:pPr algn="ctr" eaLnBrk="1" hangingPunct="1"/>
            <a:r>
              <a:rPr lang="en-US" sz="3200" b="1" dirty="0">
                <a:latin typeface="Papyrus" panose="020B0602040200020303" pitchFamily="34" charset="77"/>
                <a:cs typeface="Papyrus"/>
              </a:rPr>
              <a:t>Unix stores the smarts in the user.</a:t>
            </a:r>
          </a:p>
          <a:p>
            <a:pPr algn="ctr" eaLnBrk="1" hangingPunct="1"/>
            <a:endParaRPr lang="en-US" sz="3200" b="1" dirty="0">
              <a:latin typeface="Papyrus" panose="020B0602040200020303" pitchFamily="34" charset="77"/>
              <a:cs typeface="Papyrus"/>
            </a:endParaRPr>
          </a:p>
          <a:p>
            <a:pPr algn="ctr" eaLnBrk="1" hangingPunct="1"/>
            <a:r>
              <a:rPr lang="en-US" sz="3200" b="1" dirty="0">
                <a:latin typeface="Papyrus" panose="020B0602040200020303" pitchFamily="34" charset="77"/>
                <a:cs typeface="Papyrus"/>
              </a:rPr>
              <a:t>Windows stores the smarts in the OS.</a:t>
            </a:r>
            <a:endParaRPr lang="en-US" sz="3200" b="1" dirty="0">
              <a:latin typeface="Papyrus" panose="020B0602040200020303" pitchFamily="34" charset="77"/>
            </a:endParaRPr>
          </a:p>
        </p:txBody>
      </p:sp>
    </p:spTree>
    <p:extLst>
      <p:ext uri="{BB962C8B-B14F-4D97-AF65-F5344CB8AC3E}">
        <p14:creationId xmlns:p14="http://schemas.microsoft.com/office/powerpoint/2010/main" val="3115370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5489"/>
            <a:ext cx="8541327" cy="2123658"/>
          </a:xfrm>
          <a:prstGeom prst="rect">
            <a:avLst/>
          </a:prstGeom>
          <a:noFill/>
        </p:spPr>
        <p:txBody>
          <a:bodyPr wrap="square" rtlCol="0">
            <a:spAutoFit/>
          </a:bodyPr>
          <a:lstStyle/>
          <a:p>
            <a:pPr algn="ctr"/>
            <a:r>
              <a:rPr lang="en-US" sz="3200" b="1" dirty="0">
                <a:latin typeface="Papyrus" panose="020B0602040200020303" pitchFamily="34" charset="77"/>
                <a:cs typeface="Papyrus"/>
              </a:rPr>
              <a:t>Learning curves</a:t>
            </a:r>
          </a:p>
          <a:p>
            <a:pPr algn="ctr"/>
            <a:endParaRPr lang="en-US" b="1" dirty="0">
              <a:latin typeface="Papyrus" panose="020B0602040200020303" pitchFamily="34" charset="77"/>
              <a:cs typeface="Papyrus"/>
            </a:endParaRPr>
          </a:p>
          <a:p>
            <a:pPr algn="ctr"/>
            <a:r>
              <a:rPr lang="en-US" sz="3200" b="1" dirty="0">
                <a:latin typeface="Papyrus" panose="020B0602040200020303" pitchFamily="34" charset="77"/>
                <a:cs typeface="Papyrus"/>
              </a:rPr>
              <a:t>Unix has an inherently steep learning curve, </a:t>
            </a:r>
          </a:p>
          <a:p>
            <a:pPr algn="ctr"/>
            <a:endParaRPr lang="en-US" b="1" dirty="0">
              <a:latin typeface="Papyrus" panose="020B0602040200020303" pitchFamily="34" charset="77"/>
              <a:cs typeface="Papyrus"/>
            </a:endParaRPr>
          </a:p>
          <a:p>
            <a:pPr algn="ctr"/>
            <a:r>
              <a:rPr lang="en-US" sz="3200" b="1" dirty="0">
                <a:latin typeface="Papyrus" panose="020B0602040200020303" pitchFamily="34" charset="77"/>
                <a:cs typeface="Papyrus"/>
              </a:rPr>
              <a:t>and Windows has a very shallow one.</a:t>
            </a:r>
          </a:p>
        </p:txBody>
      </p:sp>
      <p:pic>
        <p:nvPicPr>
          <p:cNvPr id="1026" name="Picture 2" descr="Short and long learning curves">
            <a:extLst>
              <a:ext uri="{FF2B5EF4-FFF2-40B4-BE49-F238E27FC236}">
                <a16:creationId xmlns:a16="http://schemas.microsoft.com/office/drawing/2014/main" id="{49F14F2A-1ADC-54F8-44C9-6519D221C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945" y="10385"/>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F62259-C615-FB3A-03BF-0C4C77FC8CD8}"/>
              </a:ext>
            </a:extLst>
          </p:cNvPr>
          <p:cNvSpPr txBox="1"/>
          <p:nvPr/>
        </p:nvSpPr>
        <p:spPr>
          <a:xfrm>
            <a:off x="0" y="2354540"/>
            <a:ext cx="12191999" cy="4832092"/>
          </a:xfrm>
          <a:prstGeom prst="rect">
            <a:avLst/>
          </a:prstGeom>
          <a:noFill/>
        </p:spPr>
        <p:txBody>
          <a:bodyPr wrap="square">
            <a:spAutoFit/>
          </a:bodyPr>
          <a:lstStyle/>
          <a:p>
            <a:pPr algn="ctr"/>
            <a:r>
              <a:rPr lang="en-US" sz="2800" b="1" i="0" dirty="0">
                <a:solidFill>
                  <a:srgbClr val="202122"/>
                </a:solidFill>
                <a:effectLst/>
                <a:latin typeface="Papyrus" panose="020B0602040200020303" pitchFamily="34" charset="77"/>
              </a:rPr>
              <a:t>The expression "steep learning curve" has 2 opposite meanings. Most sources, including the </a:t>
            </a:r>
            <a:r>
              <a:rPr lang="en-US" sz="2800" b="1" i="1" u="none" strike="noStrike" dirty="0">
                <a:solidFill>
                  <a:srgbClr val="3366CC"/>
                </a:solidFill>
                <a:effectLst/>
                <a:latin typeface="Papyrus" panose="020B0602040200020303" pitchFamily="34" charset="77"/>
                <a:hlinkClick r:id="rId4" tooltip="Oxford Dictionary of English"/>
              </a:rPr>
              <a:t>Oxford Dictionary of English</a:t>
            </a:r>
            <a:r>
              <a:rPr lang="en-US" sz="2800" b="1" i="0" dirty="0">
                <a:solidFill>
                  <a:srgbClr val="202122"/>
                </a:solidFill>
                <a:effectLst/>
                <a:latin typeface="Papyrus" panose="020B0602040200020303" pitchFamily="34" charset="77"/>
              </a:rPr>
              <a:t>, the </a:t>
            </a:r>
            <a:r>
              <a:rPr lang="en-US" sz="2800" b="1" i="1" u="none" strike="noStrike" dirty="0">
                <a:solidFill>
                  <a:srgbClr val="3366CC"/>
                </a:solidFill>
                <a:effectLst/>
                <a:latin typeface="Papyrus" panose="020B0602040200020303" pitchFamily="34" charset="77"/>
                <a:hlinkClick r:id="rId5" tooltip="American Heritage Dictionary of the English Language"/>
              </a:rPr>
              <a:t>American Heritage Dictionary of the English Language</a:t>
            </a:r>
            <a:r>
              <a:rPr lang="en-US" sz="2800" b="1" i="0" dirty="0">
                <a:solidFill>
                  <a:srgbClr val="202122"/>
                </a:solidFill>
                <a:effectLst/>
                <a:latin typeface="Papyrus" panose="020B0602040200020303" pitchFamily="34" charset="77"/>
              </a:rPr>
              <a:t>, and </a:t>
            </a:r>
            <a:r>
              <a:rPr lang="en-US" sz="2800" b="1" i="1" u="none" strike="noStrike" dirty="0">
                <a:solidFill>
                  <a:srgbClr val="3366CC"/>
                </a:solidFill>
                <a:effectLst/>
                <a:latin typeface="Papyrus" panose="020B0602040200020303" pitchFamily="34" charset="77"/>
                <a:hlinkClick r:id="rId6" tooltip="Merriam-Webster's Collegiate Dictionary"/>
              </a:rPr>
              <a:t>Merriam-Webster's Collegiate Dictionary</a:t>
            </a:r>
            <a:r>
              <a:rPr lang="en-US" sz="2800" b="1" i="0" dirty="0">
                <a:solidFill>
                  <a:srgbClr val="202122"/>
                </a:solidFill>
                <a:effectLst/>
                <a:latin typeface="Papyrus" panose="020B0602040200020303" pitchFamily="34" charset="77"/>
              </a:rPr>
              <a:t>, define a learning curve as the rate at which skill is acquired, so a steep increase would mean a quick increment of skill. However, the term is often used in common English with the meaning of a difficult initial learning process.</a:t>
            </a:r>
          </a:p>
          <a:p>
            <a:pPr algn="ctr"/>
            <a:endParaRPr lang="en-US" b="1" dirty="0">
              <a:solidFill>
                <a:srgbClr val="202122"/>
              </a:solidFill>
              <a:latin typeface="Papyrus" panose="020B0602040200020303" pitchFamily="34" charset="77"/>
            </a:endParaRPr>
          </a:p>
          <a:p>
            <a:pPr algn="ctr"/>
            <a:r>
              <a:rPr lang="en-US" sz="2800" b="1" i="0" dirty="0">
                <a:solidFill>
                  <a:srgbClr val="202122"/>
                </a:solidFill>
                <a:effectLst/>
                <a:latin typeface="Papyrus" panose="020B0602040200020303" pitchFamily="34" charset="77"/>
              </a:rPr>
              <a:t>The common English usage aligns with a metaphorical interpretation of the learning curve as a hill to climb. (A steeper hill is initially hard, while a gentle slope is less </a:t>
            </a:r>
            <a:r>
              <a:rPr lang="en-US" sz="2800" b="1" i="0" dirty="0" err="1">
                <a:solidFill>
                  <a:srgbClr val="202122"/>
                </a:solidFill>
                <a:effectLst/>
                <a:latin typeface="Papyrus" panose="020B0602040200020303" pitchFamily="34" charset="77"/>
              </a:rPr>
              <a:t>strainful</a:t>
            </a:r>
            <a:r>
              <a:rPr lang="en-US" sz="2800" b="1" i="0" dirty="0">
                <a:solidFill>
                  <a:srgbClr val="202122"/>
                </a:solidFill>
                <a:effectLst/>
                <a:latin typeface="Papyrus" panose="020B0602040200020303" pitchFamily="34" charset="77"/>
              </a:rPr>
              <a:t>, though sometimes rather tedious.</a:t>
            </a:r>
            <a:endParaRPr lang="en-US" sz="2800" b="1" dirty="0">
              <a:latin typeface="Papyrus" panose="020B0602040200020303" pitchFamily="34" charset="77"/>
            </a:endParaRPr>
          </a:p>
        </p:txBody>
      </p:sp>
      <p:sp>
        <p:nvSpPr>
          <p:cNvPr id="6" name="TextBox 5">
            <a:extLst>
              <a:ext uri="{FF2B5EF4-FFF2-40B4-BE49-F238E27FC236}">
                <a16:creationId xmlns:a16="http://schemas.microsoft.com/office/drawing/2014/main" id="{2C15B5DD-0485-D52D-C810-666D609FCFDA}"/>
              </a:ext>
            </a:extLst>
          </p:cNvPr>
          <p:cNvSpPr txBox="1"/>
          <p:nvPr/>
        </p:nvSpPr>
        <p:spPr>
          <a:xfrm>
            <a:off x="9523269" y="1114194"/>
            <a:ext cx="1771650" cy="646331"/>
          </a:xfrm>
          <a:prstGeom prst="rect">
            <a:avLst/>
          </a:prstGeom>
          <a:noFill/>
        </p:spPr>
        <p:txBody>
          <a:bodyPr wrap="square">
            <a:spAutoFit/>
          </a:bodyPr>
          <a:lstStyle/>
          <a:p>
            <a:r>
              <a:rPr lang="en-US" b="1" dirty="0">
                <a:solidFill>
                  <a:srgbClr val="202122"/>
                </a:solidFill>
                <a:latin typeface="+mj-lt"/>
              </a:rPr>
              <a:t>or hill to climb, steeper=harder</a:t>
            </a:r>
            <a:endParaRPr lang="en-US" b="1" dirty="0">
              <a:latin typeface="+mj-lt"/>
            </a:endParaRPr>
          </a:p>
        </p:txBody>
      </p:sp>
      <p:cxnSp>
        <p:nvCxnSpPr>
          <p:cNvPr id="7" name="Straight Arrow Connector 6">
            <a:extLst>
              <a:ext uri="{FF2B5EF4-FFF2-40B4-BE49-F238E27FC236}">
                <a16:creationId xmlns:a16="http://schemas.microsoft.com/office/drawing/2014/main" id="{DF5E480D-E18B-E8C6-8C18-0D73D6DDC58A}"/>
              </a:ext>
            </a:extLst>
          </p:cNvPr>
          <p:cNvCxnSpPr>
            <a:cxnSpLocks/>
          </p:cNvCxnSpPr>
          <p:nvPr/>
        </p:nvCxnSpPr>
        <p:spPr>
          <a:xfrm flipH="1" flipV="1">
            <a:off x="9381363" y="1024191"/>
            <a:ext cx="230228" cy="2434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808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24991"/>
            <a:ext cx="12192000" cy="5509200"/>
          </a:xfrm>
          <a:prstGeom prst="rect">
            <a:avLst/>
          </a:prstGeom>
          <a:noFill/>
        </p:spPr>
        <p:txBody>
          <a:bodyPr wrap="square" rtlCol="0">
            <a:spAutoFit/>
          </a:bodyPr>
          <a:lstStyle/>
          <a:p>
            <a:pPr algn="ctr"/>
            <a:r>
              <a:rPr lang="en-US" sz="3200" b="1" dirty="0">
                <a:latin typeface="Papyrus" panose="020B0602040200020303" pitchFamily="34" charset="77"/>
                <a:cs typeface="Papyrus"/>
              </a:rPr>
              <a:t>Windows</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Our Microsoft brethren have taken the approach of making the shallowest possible learning curve.</a:t>
            </a:r>
          </a:p>
          <a:p>
            <a:pPr algn="ctr"/>
            <a:r>
              <a:rPr lang="en-US" sz="3200" b="1" dirty="0">
                <a:latin typeface="Papyrus" panose="020B0602040200020303" pitchFamily="34" charset="77"/>
                <a:cs typeface="Papyrus"/>
              </a:rPr>
              <a:t>To take a cue from the fast food industry, Windows is the "under-3" toy of the OS world.</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 The ultimate goal is to flat-out destroy any barrier to entry by removing any requirement for initial knowledge or learning of how and why, and of making the system simplistic enough that it can be used without any understanding of how it works.</a:t>
            </a:r>
          </a:p>
        </p:txBody>
      </p:sp>
    </p:spTree>
    <p:extLst>
      <p:ext uri="{BB962C8B-B14F-4D97-AF65-F5344CB8AC3E}">
        <p14:creationId xmlns:p14="http://schemas.microsoft.com/office/powerpoint/2010/main" val="761446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2432"/>
            <a:ext cx="12192000" cy="2062103"/>
          </a:xfrm>
          <a:prstGeom prst="rect">
            <a:avLst/>
          </a:prstGeom>
          <a:noFill/>
        </p:spPr>
        <p:txBody>
          <a:bodyPr wrap="square" rtlCol="0">
            <a:spAutoFit/>
          </a:bodyPr>
          <a:lstStyle/>
          <a:p>
            <a:pPr algn="ctr"/>
            <a:r>
              <a:rPr lang="en-US" sz="3200" b="1" dirty="0">
                <a:latin typeface="Papyrus" panose="020B0602040200020303" pitchFamily="34" charset="77"/>
                <a:cs typeface="Papyrus"/>
              </a:rPr>
              <a:t>Unix</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The Unix crowd has taken the opposite</a:t>
            </a:r>
            <a:r>
              <a:rPr lang="en-US" sz="3200" b="1" dirty="0">
                <a:solidFill>
                  <a:schemeClr val="bg1">
                    <a:lumMod val="65000"/>
                  </a:schemeClr>
                </a:solidFill>
                <a:latin typeface="Papyrus" panose="020B0602040200020303" pitchFamily="34" charset="77"/>
                <a:cs typeface="Papyrus"/>
              </a:rPr>
              <a:t>, and they think superior, </a:t>
            </a:r>
            <a:r>
              <a:rPr lang="en-US" sz="3200" b="1" dirty="0">
                <a:latin typeface="Papyrus" panose="020B0602040200020303" pitchFamily="34" charset="77"/>
                <a:cs typeface="Papyrus"/>
              </a:rPr>
              <a:t>approach.</a:t>
            </a:r>
          </a:p>
        </p:txBody>
      </p:sp>
    </p:spTree>
    <p:extLst>
      <p:ext uri="{BB962C8B-B14F-4D97-AF65-F5344CB8AC3E}">
        <p14:creationId xmlns:p14="http://schemas.microsoft.com/office/powerpoint/2010/main" val="2716592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12769"/>
            <a:ext cx="12192000" cy="5016758"/>
          </a:xfrm>
          <a:prstGeom prst="rect">
            <a:avLst/>
          </a:prstGeom>
          <a:noFill/>
        </p:spPr>
        <p:txBody>
          <a:bodyPr wrap="square" rtlCol="0">
            <a:spAutoFit/>
          </a:bodyPr>
          <a:lstStyle/>
          <a:p>
            <a:pPr algn="ctr"/>
            <a:r>
              <a:rPr lang="en-US" sz="3200" b="1" dirty="0">
                <a:latin typeface="Papyrus" panose="020B0602040200020303" pitchFamily="34" charset="77"/>
                <a:cs typeface="Papyrus"/>
              </a:rPr>
              <a:t>Unix</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Unix has a steep learning curve (Unix fans use the easy to learn interpretation, the rest of the world uses the steep hill to climb interpretation); it doesn't shield the user from complexity; rather, it revels in the complexity.</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It recognizes that a general-purpose computer is a fiendishly complicated device capable of doing an unbelievable assortment of things. </a:t>
            </a:r>
          </a:p>
        </p:txBody>
      </p:sp>
    </p:spTree>
    <p:extLst>
      <p:ext uri="{BB962C8B-B14F-4D97-AF65-F5344CB8AC3E}">
        <p14:creationId xmlns:p14="http://schemas.microsoft.com/office/powerpoint/2010/main" val="411401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186"/>
            <a:ext cx="12192000" cy="6001643"/>
          </a:xfrm>
          <a:prstGeom prst="rect">
            <a:avLst/>
          </a:prstGeom>
          <a:noFill/>
        </p:spPr>
        <p:txBody>
          <a:bodyPr wrap="square" rtlCol="0">
            <a:spAutoFit/>
          </a:bodyPr>
          <a:lstStyle/>
          <a:p>
            <a:pPr algn="ctr"/>
            <a:r>
              <a:rPr lang="en-US" sz="3200" b="1" dirty="0">
                <a:latin typeface="Papyrus" panose="020B0602040200020303" pitchFamily="34" charset="77"/>
                <a:cs typeface="Papyrus"/>
              </a:rPr>
              <a:t>Unix</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It recognizes that the computer is a tool of the user, and so takes a tool-building philosophy.</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Make a lot of tools, and make each tool specific.</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Let the user select the tool they think is appropriate, and let the user combine the tools however they want.</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It's not aimed at making things easy; it's aimed at making things possible (among the faithful).</a:t>
            </a:r>
          </a:p>
        </p:txBody>
      </p:sp>
    </p:spTree>
    <p:extLst>
      <p:ext uri="{BB962C8B-B14F-4D97-AF65-F5344CB8AC3E}">
        <p14:creationId xmlns:p14="http://schemas.microsoft.com/office/powerpoint/2010/main" val="136334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D9911E-1AF6-A734-3380-034844F727BB}"/>
              </a:ext>
            </a:extLst>
          </p:cNvPr>
          <p:cNvSpPr txBox="1"/>
          <p:nvPr/>
        </p:nvSpPr>
        <p:spPr>
          <a:xfrm>
            <a:off x="0" y="384317"/>
            <a:ext cx="12192000" cy="6217087"/>
          </a:xfrm>
          <a:prstGeom prst="rect">
            <a:avLst/>
          </a:prstGeom>
          <a:noFill/>
        </p:spPr>
        <p:txBody>
          <a:bodyPr wrap="square" rtlCol="0">
            <a:spAutoFit/>
          </a:bodyPr>
          <a:lstStyle/>
          <a:p>
            <a:pPr algn="ctr"/>
            <a:r>
              <a:rPr lang="en-US" sz="3200" b="1" dirty="0">
                <a:latin typeface="Papyrus" panose="020B0602040200020303" pitchFamily="34" charset="77"/>
              </a:rPr>
              <a:t>Symbolic Math</a:t>
            </a:r>
          </a:p>
          <a:p>
            <a:r>
              <a:rPr lang="en-US" sz="2800" b="1" i="0" dirty="0">
                <a:effectLst/>
                <a:latin typeface="Courier New" panose="02070309020205020404" pitchFamily="49" charset="0"/>
                <a:cs typeface="Courier New" panose="02070309020205020404" pitchFamily="49" charset="0"/>
              </a:rPr>
              <a:t>clear</a:t>
            </a:r>
          </a:p>
          <a:p>
            <a:r>
              <a:rPr lang="en-US" sz="2800" b="1" i="0" dirty="0">
                <a:effectLst/>
                <a:latin typeface="Courier New" panose="02070309020205020404" pitchFamily="49" charset="0"/>
                <a:cs typeface="Courier New" panose="02070309020205020404" pitchFamily="49" charset="0"/>
              </a:rPr>
              <a:t>close all</a:t>
            </a:r>
          </a:p>
          <a:p>
            <a:r>
              <a:rPr lang="en-US" sz="2800" b="1" i="0" dirty="0" err="1">
                <a:effectLst/>
                <a:latin typeface="Courier New" panose="02070309020205020404" pitchFamily="49" charset="0"/>
                <a:cs typeface="Courier New" panose="02070309020205020404" pitchFamily="49" charset="0"/>
              </a:rPr>
              <a:t>syms</a:t>
            </a:r>
            <a:r>
              <a:rPr lang="en-US" sz="2800" b="1" i="0" dirty="0">
                <a:effectLst/>
                <a:latin typeface="Courier New" panose="02070309020205020404" pitchFamily="49" charset="0"/>
                <a:cs typeface="Courier New" panose="02070309020205020404" pitchFamily="49" charset="0"/>
              </a:rPr>
              <a:t> a b </a:t>
            </a:r>
            <a:r>
              <a:rPr lang="en-US" sz="2800" b="1" i="0" dirty="0" err="1">
                <a:effectLst/>
                <a:latin typeface="Courier New" panose="02070309020205020404" pitchFamily="49" charset="0"/>
                <a:cs typeface="Courier New" panose="02070309020205020404" pitchFamily="49" charset="0"/>
              </a:rPr>
              <a:t>rx</a:t>
            </a:r>
            <a:r>
              <a:rPr lang="en-US" sz="2800" b="1" i="0" dirty="0">
                <a:effectLst/>
                <a:latin typeface="Courier New" panose="02070309020205020404" pitchFamily="49" charset="0"/>
                <a:cs typeface="Courier New" panose="02070309020205020404" pitchFamily="49" charset="0"/>
              </a:rPr>
              <a:t> </a:t>
            </a:r>
            <a:r>
              <a:rPr lang="en-US" sz="2800" b="1" i="0" dirty="0" err="1">
                <a:effectLst/>
                <a:latin typeface="Courier New" panose="02070309020205020404" pitchFamily="49" charset="0"/>
                <a:cs typeface="Courier New" panose="02070309020205020404" pitchFamily="49" charset="0"/>
              </a:rPr>
              <a:t>rz</a:t>
            </a:r>
            <a:r>
              <a:rPr lang="en-US" sz="2800" b="1" i="0" dirty="0">
                <a:effectLst/>
                <a:latin typeface="Courier New" panose="02070309020205020404" pitchFamily="49" charset="0"/>
                <a:cs typeface="Courier New" panose="02070309020205020404" pitchFamily="49" charset="0"/>
              </a:rPr>
              <a:t> l p</a:t>
            </a:r>
            <a:r>
              <a:rPr lang="en-US" sz="2800" b="1" i="0" dirty="0">
                <a:effectLst/>
                <a:latin typeface="Papyrus" panose="020B0602040200020303" pitchFamily="34" charset="77"/>
                <a:cs typeface="Courier New" panose="02070309020205020404" pitchFamily="49" charset="0"/>
              </a:rPr>
              <a:t>          </a:t>
            </a:r>
            <a:r>
              <a:rPr lang="en-US" sz="3200" b="1" i="0" dirty="0">
                <a:effectLst/>
                <a:latin typeface="Papyrus" panose="020B0602040200020303" pitchFamily="34" charset="77"/>
                <a:cs typeface="Courier New" panose="02070309020205020404" pitchFamily="49" charset="0"/>
              </a:rPr>
              <a:t>define symbolic </a:t>
            </a:r>
            <a:r>
              <a:rPr lang="en-US" sz="3200" b="1" i="0" dirty="0" err="1">
                <a:effectLst/>
                <a:latin typeface="Papyrus" panose="020B0602040200020303" pitchFamily="34" charset="77"/>
                <a:cs typeface="Courier New" panose="02070309020205020404" pitchFamily="49" charset="0"/>
              </a:rPr>
              <a:t>vari</a:t>
            </a:r>
            <a:r>
              <a:rPr lang="en-US" sz="3200" b="1" i="0" dirty="0">
                <a:effectLst/>
                <a:latin typeface="Papyrus" panose="020B0602040200020303" pitchFamily="34" charset="77"/>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a</a:t>
            </a:r>
            <a:r>
              <a:rPr lang="en-US" sz="3200" b="1" i="0" dirty="0">
                <a:effectLst/>
                <a:latin typeface="Papyrus" panose="020B0602040200020303" pitchFamily="34" charset="77"/>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b</a:t>
            </a:r>
            <a:r>
              <a:rPr lang="en-US" sz="3200" b="1" i="0" dirty="0">
                <a:effectLst/>
                <a:latin typeface="Papyrus" panose="020B0602040200020303" pitchFamily="34" charset="77"/>
                <a:cs typeface="Courier New" panose="02070309020205020404" pitchFamily="49" charset="0"/>
              </a:rPr>
              <a:t> , </a:t>
            </a:r>
            <a:r>
              <a:rPr lang="en-US" sz="2800" b="1" dirty="0" err="1">
                <a:latin typeface="Courier New" panose="02070309020205020404" pitchFamily="49" charset="0"/>
                <a:cs typeface="Courier New" panose="02070309020205020404" pitchFamily="49" charset="0"/>
              </a:rPr>
              <a:t>rx</a:t>
            </a:r>
            <a:r>
              <a:rPr lang="en-US" sz="3200" b="1" i="0" dirty="0">
                <a:effectLst/>
                <a:latin typeface="Papyrus" panose="020B0602040200020303" pitchFamily="34" charset="77"/>
                <a:cs typeface="Courier New" panose="02070309020205020404" pitchFamily="49" charset="0"/>
              </a:rPr>
              <a:t>, </a:t>
            </a:r>
            <a:r>
              <a:rPr lang="en-US" sz="2800" b="1" dirty="0" err="1">
                <a:latin typeface="Courier New" panose="02070309020205020404" pitchFamily="49" charset="0"/>
                <a:cs typeface="Courier New" panose="02070309020205020404" pitchFamily="49" charset="0"/>
              </a:rPr>
              <a:t>rz</a:t>
            </a:r>
            <a:r>
              <a:rPr lang="en-US" sz="3200" b="1" i="0" dirty="0">
                <a:effectLst/>
                <a:latin typeface="Papyrus" panose="020B0602040200020303" pitchFamily="34" charset="77"/>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l</a:t>
            </a:r>
            <a:r>
              <a:rPr lang="en-US" sz="3200" b="1" i="0" dirty="0">
                <a:effectLst/>
                <a:latin typeface="Papyrus" panose="020B0602040200020303" pitchFamily="34" charset="77"/>
                <a:cs typeface="Courier New" panose="02070309020205020404" pitchFamily="49" charset="0"/>
              </a:rPr>
              <a:t> and </a:t>
            </a:r>
            <a:r>
              <a:rPr lang="en-US" sz="2800" b="1" dirty="0">
                <a:latin typeface="Courier New" panose="02070309020205020404" pitchFamily="49" charset="0"/>
                <a:cs typeface="Courier New" panose="02070309020205020404" pitchFamily="49" charset="0"/>
              </a:rPr>
              <a:t>p</a:t>
            </a:r>
            <a:r>
              <a:rPr lang="en-US" sz="2800" b="1" i="0" dirty="0">
                <a:effectLst/>
                <a:latin typeface="Papyrus" panose="020B0602040200020303" pitchFamily="34" charset="77"/>
                <a:cs typeface="Courier New" panose="02070309020205020404" pitchFamily="49" charset="0"/>
              </a:rPr>
              <a:t> </a:t>
            </a:r>
            <a:endParaRPr lang="en-US" sz="2800" b="1" i="0" dirty="0">
              <a:effectLst/>
              <a:latin typeface="Courier New" panose="02070309020205020404" pitchFamily="49" charset="0"/>
              <a:cs typeface="Courier New" panose="02070309020205020404" pitchFamily="49" charset="0"/>
            </a:endParaRPr>
          </a:p>
          <a:p>
            <a:r>
              <a:rPr lang="en-US" sz="2800" b="1" i="0" dirty="0" err="1">
                <a:effectLst/>
                <a:latin typeface="Courier New" panose="02070309020205020404" pitchFamily="49" charset="0"/>
                <a:cs typeface="Courier New" panose="02070309020205020404" pitchFamily="49" charset="0"/>
              </a:rPr>
              <a:t>rx</a:t>
            </a:r>
            <a:r>
              <a:rPr lang="en-US" sz="2800" b="1" i="0" dirty="0">
                <a:effectLst/>
                <a:latin typeface="Courier New" panose="02070309020205020404" pitchFamily="49" charset="0"/>
                <a:cs typeface="Courier New" panose="02070309020205020404" pitchFamily="49" charset="0"/>
              </a:rPr>
              <a:t>=[1 0 0; 0 cos(a) sin(a);0 -sin(a) cos(a)]</a:t>
            </a:r>
          </a:p>
          <a:p>
            <a:r>
              <a:rPr lang="en-US" sz="2800" b="1" i="0" dirty="0" err="1">
                <a:effectLst/>
                <a:latin typeface="Courier New" panose="02070309020205020404" pitchFamily="49" charset="0"/>
                <a:cs typeface="Courier New" panose="02070309020205020404" pitchFamily="49" charset="0"/>
              </a:rPr>
              <a:t>rz</a:t>
            </a:r>
            <a:r>
              <a:rPr lang="en-US" sz="2800" b="1" i="0" dirty="0">
                <a:effectLst/>
                <a:latin typeface="Courier New" panose="02070309020205020404" pitchFamily="49" charset="0"/>
                <a:cs typeface="Courier New" panose="02070309020205020404" pitchFamily="49" charset="0"/>
              </a:rPr>
              <a:t>=[cos(b) sin(b) 0;-sin(b) cos(b) 0; 0 0 1]</a:t>
            </a:r>
          </a:p>
          <a:p>
            <a:r>
              <a:rPr lang="en-US" sz="2800" b="1" i="0" dirty="0">
                <a:effectLst/>
                <a:latin typeface="Courier New" panose="02070309020205020404" pitchFamily="49" charset="0"/>
                <a:cs typeface="Courier New" panose="02070309020205020404" pitchFamily="49" charset="0"/>
              </a:rPr>
              <a:t>xyz2enuab=</a:t>
            </a:r>
            <a:r>
              <a:rPr lang="en-US" sz="2800" b="1" i="0" dirty="0" err="1">
                <a:effectLst/>
                <a:latin typeface="Courier New" panose="02070309020205020404" pitchFamily="49" charset="0"/>
                <a:cs typeface="Courier New" panose="02070309020205020404" pitchFamily="49" charset="0"/>
              </a:rPr>
              <a:t>rx</a:t>
            </a:r>
            <a:r>
              <a:rPr lang="en-US" sz="2800" b="1" i="0" dirty="0">
                <a:effectLst/>
                <a:latin typeface="Courier New" panose="02070309020205020404" pitchFamily="49" charset="0"/>
                <a:cs typeface="Courier New" panose="02070309020205020404" pitchFamily="49" charset="0"/>
              </a:rPr>
              <a:t>*</a:t>
            </a:r>
            <a:r>
              <a:rPr lang="en-US" sz="2800" b="1" i="0" dirty="0" err="1">
                <a:effectLst/>
                <a:latin typeface="Courier New" panose="02070309020205020404" pitchFamily="49" charset="0"/>
                <a:cs typeface="Courier New" panose="02070309020205020404" pitchFamily="49" charset="0"/>
              </a:rPr>
              <a:t>rz</a:t>
            </a:r>
            <a:br>
              <a:rPr lang="en-US" sz="2800" b="1" i="0" dirty="0">
                <a:effectLst/>
                <a:latin typeface="Courier New" panose="02070309020205020404" pitchFamily="49" charset="0"/>
                <a:cs typeface="Courier New" panose="02070309020205020404" pitchFamily="49" charset="0"/>
              </a:rPr>
            </a:br>
            <a:endParaRPr lang="en-US" b="1" dirty="0">
              <a:latin typeface="Courier New" panose="02070309020205020404" pitchFamily="49" charset="0"/>
              <a:cs typeface="Courier New" panose="02070309020205020404" pitchFamily="49" charset="0"/>
            </a:endParaRPr>
          </a:p>
          <a:p>
            <a:r>
              <a:rPr lang="en-US" sz="2800" b="1" i="0" dirty="0" err="1">
                <a:effectLst/>
                <a:latin typeface="Courier New" panose="02070309020205020404" pitchFamily="49" charset="0"/>
                <a:cs typeface="Courier New" panose="02070309020205020404" pitchFamily="49" charset="0"/>
              </a:rPr>
              <a:t>syms</a:t>
            </a:r>
            <a:r>
              <a:rPr lang="en-US" sz="2800" b="1" i="0" dirty="0">
                <a:effectLst/>
                <a:latin typeface="Courier New" panose="02070309020205020404" pitchFamily="49" charset="0"/>
                <a:cs typeface="Courier New" panose="02070309020205020404" pitchFamily="49" charset="0"/>
              </a:rPr>
              <a:t> </a:t>
            </a:r>
            <a:r>
              <a:rPr lang="en-US" sz="2800" b="1" i="0" dirty="0">
                <a:solidFill>
                  <a:srgbClr val="A709F5"/>
                </a:solidFill>
                <a:effectLst/>
                <a:latin typeface="Courier New" panose="02070309020205020404" pitchFamily="49" charset="0"/>
                <a:cs typeface="Courier New" panose="02070309020205020404" pitchFamily="49" charset="0"/>
              </a:rPr>
              <a:t>x</a:t>
            </a:r>
            <a:endParaRPr lang="en-US" sz="2800" b="1" i="0" dirty="0">
              <a:effectLst/>
              <a:latin typeface="Courier New" panose="02070309020205020404" pitchFamily="49" charset="0"/>
              <a:cs typeface="Courier New" panose="02070309020205020404" pitchFamily="49" charset="0"/>
            </a:endParaRPr>
          </a:p>
          <a:p>
            <a:r>
              <a:rPr lang="en-US" sz="2800" b="1" i="0" dirty="0">
                <a:effectLst/>
                <a:latin typeface="Courier New" panose="02070309020205020404" pitchFamily="49" charset="0"/>
                <a:cs typeface="Courier New" panose="02070309020205020404" pitchFamily="49" charset="0"/>
              </a:rPr>
              <a:t>f = sin(x)^2;</a:t>
            </a:r>
          </a:p>
          <a:p>
            <a:r>
              <a:rPr lang="en-US" sz="2800" b="1" dirty="0" err="1">
                <a:latin typeface="Courier New" panose="02070309020205020404" pitchFamily="49" charset="0"/>
                <a:cs typeface="Courier New" panose="02070309020205020404" pitchFamily="49" charset="0"/>
              </a:rPr>
              <a:t>d</a:t>
            </a:r>
            <a:r>
              <a:rPr lang="en-US" sz="2800" b="1" i="0" dirty="0" err="1">
                <a:effectLst/>
                <a:latin typeface="Courier New" panose="02070309020205020404" pitchFamily="49" charset="0"/>
                <a:cs typeface="Courier New" panose="02070309020205020404" pitchFamily="49" charset="0"/>
              </a:rPr>
              <a:t>ydx</a:t>
            </a:r>
            <a:r>
              <a:rPr lang="en-US" sz="2800" b="1" i="0" dirty="0">
                <a:effectLst/>
                <a:latin typeface="Courier New" panose="02070309020205020404" pitchFamily="49" charset="0"/>
                <a:cs typeface="Courier New" panose="02070309020205020404" pitchFamily="49" charset="0"/>
              </a:rPr>
              <a:t>=diff(f)</a:t>
            </a:r>
          </a:p>
          <a:p>
            <a:r>
              <a:rPr lang="en-US" sz="2800" b="1" dirty="0" err="1">
                <a:latin typeface="Courier New" panose="02070309020205020404" pitchFamily="49" charset="0"/>
                <a:cs typeface="Courier New" panose="02070309020205020404" pitchFamily="49" charset="0"/>
              </a:rPr>
              <a:t>intgl</a:t>
            </a:r>
            <a:r>
              <a:rPr lang="en-US" sz="2800" b="1" dirty="0">
                <a:latin typeface="Courier New" panose="02070309020205020404" pitchFamily="49" charset="0"/>
                <a:cs typeface="Courier New" panose="02070309020205020404" pitchFamily="49" charset="0"/>
              </a:rPr>
              <a:t>=int(f)</a:t>
            </a:r>
          </a:p>
          <a:p>
            <a:endParaRPr lang="en-US" sz="3200" b="1" dirty="0">
              <a:latin typeface="Papyrus" panose="020B0602040200020303" pitchFamily="34" charset="77"/>
            </a:endParaRPr>
          </a:p>
          <a:p>
            <a:pPr algn="ctr"/>
            <a:r>
              <a:rPr lang="en-US" sz="3200" b="1" dirty="0">
                <a:latin typeface="Papyrus" panose="020B0602040200020303" pitchFamily="34" charset="77"/>
              </a:rPr>
              <a:t>Will do n</a:t>
            </a:r>
            <a:r>
              <a:rPr lang="en-US" sz="3200" b="1" baseline="30000" dirty="0">
                <a:latin typeface="Papyrus" panose="020B0602040200020303" pitchFamily="34" charset="77"/>
              </a:rPr>
              <a:t>th</a:t>
            </a:r>
            <a:r>
              <a:rPr lang="en-US" sz="3200" b="1" dirty="0">
                <a:latin typeface="Papyrus" panose="020B0602040200020303" pitchFamily="34" charset="77"/>
              </a:rPr>
              <a:t> derivatives, indefinite integrations, etc.</a:t>
            </a:r>
            <a:endParaRPr lang="en-US" sz="3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9938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
          <p:cNvPicPr>
            <a:picLocks noChangeAspect="1"/>
          </p:cNvPicPr>
          <p:nvPr/>
        </p:nvPicPr>
        <p:blipFill>
          <a:blip r:embed="rId3"/>
          <a:srcRect/>
          <a:stretch>
            <a:fillRect/>
          </a:stretch>
        </p:blipFill>
        <p:spPr bwMode="auto">
          <a:xfrm>
            <a:off x="2133600" y="2743200"/>
            <a:ext cx="8128000" cy="2438400"/>
          </a:xfrm>
          <a:prstGeom prst="rect">
            <a:avLst/>
          </a:prstGeom>
          <a:noFill/>
          <a:ln w="9525">
            <a:noFill/>
            <a:miter lim="800000"/>
            <a:headEnd/>
            <a:tailEnd/>
          </a:ln>
        </p:spPr>
      </p:pic>
      <p:sp>
        <p:nvSpPr>
          <p:cNvPr id="69634" name="TextBox 5"/>
          <p:cNvSpPr txBox="1">
            <a:spLocks noChangeArrowheads="1"/>
          </p:cNvSpPr>
          <p:nvPr/>
        </p:nvSpPr>
        <p:spPr bwMode="auto">
          <a:xfrm>
            <a:off x="2438400" y="457200"/>
            <a:ext cx="7543800" cy="2062103"/>
          </a:xfrm>
          <a:prstGeom prst="rect">
            <a:avLst/>
          </a:prstGeom>
          <a:noFill/>
          <a:ln w="9525">
            <a:noFill/>
            <a:miter lim="800000"/>
            <a:headEnd/>
            <a:tailEnd/>
          </a:ln>
        </p:spPr>
        <p:txBody>
          <a:bodyPr>
            <a:spAutoFit/>
          </a:bodyPr>
          <a:lstStyle/>
          <a:p>
            <a:pPr algn="ctr"/>
            <a:r>
              <a:rPr lang="en-US" sz="3200" b="1" dirty="0">
                <a:solidFill>
                  <a:schemeClr val="tx2"/>
                </a:solidFill>
                <a:latin typeface="Papyrus" panose="020B0602040200020303" pitchFamily="34" charset="77"/>
                <a:cs typeface="Calibri" panose="020F0502020204030204" pitchFamily="34" charset="0"/>
              </a:rPr>
              <a:t>UNIX Philosophy</a:t>
            </a:r>
          </a:p>
          <a:p>
            <a:pPr algn="ctr"/>
            <a:endParaRPr lang="en-US" sz="3200" b="1" dirty="0">
              <a:solidFill>
                <a:schemeClr val="tx2"/>
              </a:solidFill>
              <a:latin typeface="Papyrus" panose="020B0602040200020303" pitchFamily="34" charset="77"/>
              <a:cs typeface="Calibri" panose="020F0502020204030204" pitchFamily="34" charset="0"/>
            </a:endParaRPr>
          </a:p>
          <a:p>
            <a:pPr algn="ctr"/>
            <a:endParaRPr lang="en-US" sz="3200" b="1" dirty="0">
              <a:solidFill>
                <a:schemeClr val="tx2"/>
              </a:solidFill>
              <a:latin typeface="Papyrus" panose="020B0602040200020303" pitchFamily="34" charset="77"/>
              <a:cs typeface="Calibri" panose="020F0502020204030204" pitchFamily="34" charset="0"/>
            </a:endParaRPr>
          </a:p>
          <a:p>
            <a:r>
              <a:rPr lang="en-US" sz="3200" b="1" dirty="0">
                <a:solidFill>
                  <a:schemeClr val="tx2"/>
                </a:solidFill>
                <a:latin typeface="Papyrus" panose="020B0602040200020303" pitchFamily="34" charset="77"/>
                <a:cs typeface="Calibri" panose="020F0502020204030204" pitchFamily="34" charset="0"/>
              </a:rPr>
              <a:t>(Mac)               (Unix)</a:t>
            </a:r>
          </a:p>
        </p:txBody>
      </p:sp>
      <p:sp>
        <p:nvSpPr>
          <p:cNvPr id="69635" name="TextBox 6"/>
          <p:cNvSpPr txBox="1">
            <a:spLocks noChangeArrowheads="1"/>
          </p:cNvSpPr>
          <p:nvPr/>
        </p:nvSpPr>
        <p:spPr bwMode="auto">
          <a:xfrm>
            <a:off x="2133600" y="6324601"/>
            <a:ext cx="8305800" cy="276225"/>
          </a:xfrm>
          <a:prstGeom prst="rect">
            <a:avLst/>
          </a:prstGeom>
          <a:noFill/>
          <a:ln w="9525">
            <a:noFill/>
            <a:miter lim="800000"/>
            <a:headEnd/>
            <a:tailEnd/>
          </a:ln>
        </p:spPr>
        <p:txBody>
          <a:bodyPr>
            <a:spAutoFit/>
          </a:bodyPr>
          <a:lstStyle/>
          <a:p>
            <a:r>
              <a:rPr lang="en-US" sz="1200" dirty="0">
                <a:solidFill>
                  <a:schemeClr val="tx2"/>
                </a:solidFill>
                <a:latin typeface="Papyrus"/>
              </a:rPr>
              <a:t>“Dilbert” by, Scott Adams, Sep 30, 1994.</a:t>
            </a:r>
          </a:p>
        </p:txBody>
      </p:sp>
    </p:spTree>
    <p:extLst>
      <p:ext uri="{BB962C8B-B14F-4D97-AF65-F5344CB8AC3E}">
        <p14:creationId xmlns:p14="http://schemas.microsoft.com/office/powerpoint/2010/main" val="2299652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702179-09D5-8F40-A5D3-3BC3DB99AB55}"/>
              </a:ext>
            </a:extLst>
          </p:cNvPr>
          <p:cNvSpPr/>
          <p:nvPr/>
        </p:nvSpPr>
        <p:spPr>
          <a:xfrm>
            <a:off x="157656" y="6500678"/>
            <a:ext cx="8303172" cy="369332"/>
          </a:xfrm>
          <a:prstGeom prst="rect">
            <a:avLst/>
          </a:prstGeom>
        </p:spPr>
        <p:txBody>
          <a:bodyPr wrap="square">
            <a:spAutoFit/>
          </a:bodyPr>
          <a:lstStyle/>
          <a:p>
            <a:r>
              <a:rPr lang="en-US" dirty="0"/>
              <a:t>https://</a:t>
            </a:r>
            <a:r>
              <a:rPr lang="en-US" dirty="0" err="1"/>
              <a:t>www.tutorialandexample.com</a:t>
            </a:r>
            <a:r>
              <a:rPr lang="en-US" dirty="0"/>
              <a:t>/block-diagram-of-a-computer/</a:t>
            </a:r>
          </a:p>
        </p:txBody>
      </p:sp>
      <p:pic>
        <p:nvPicPr>
          <p:cNvPr id="4" name="Picture 3">
            <a:extLst>
              <a:ext uri="{FF2B5EF4-FFF2-40B4-BE49-F238E27FC236}">
                <a16:creationId xmlns:a16="http://schemas.microsoft.com/office/drawing/2014/main" id="{CB3B9CDB-E5A1-1D46-9725-6995A6BCA6F3}"/>
              </a:ext>
            </a:extLst>
          </p:cNvPr>
          <p:cNvPicPr>
            <a:picLocks noChangeAspect="1"/>
          </p:cNvPicPr>
          <p:nvPr/>
        </p:nvPicPr>
        <p:blipFill>
          <a:blip r:embed="rId3"/>
          <a:stretch>
            <a:fillRect/>
          </a:stretch>
        </p:blipFill>
        <p:spPr>
          <a:xfrm>
            <a:off x="1490820" y="157658"/>
            <a:ext cx="9240244" cy="6334038"/>
          </a:xfrm>
          <a:prstGeom prst="rect">
            <a:avLst/>
          </a:prstGeom>
        </p:spPr>
      </p:pic>
    </p:spTree>
    <p:extLst>
      <p:ext uri="{BB962C8B-B14F-4D97-AF65-F5344CB8AC3E}">
        <p14:creationId xmlns:p14="http://schemas.microsoft.com/office/powerpoint/2010/main" val="3017324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Box 3"/>
          <p:cNvSpPr txBox="1">
            <a:spLocks noChangeArrowheads="1"/>
          </p:cNvSpPr>
          <p:nvPr/>
        </p:nvSpPr>
        <p:spPr bwMode="auto">
          <a:xfrm>
            <a:off x="0" y="377316"/>
            <a:ext cx="12192000" cy="5509200"/>
          </a:xfrm>
          <a:prstGeom prst="rect">
            <a:avLst/>
          </a:prstGeom>
          <a:noFill/>
          <a:ln w="9525">
            <a:noFill/>
            <a:miter lim="800000"/>
            <a:headEnd/>
            <a:tailEnd/>
          </a:ln>
        </p:spPr>
        <p:txBody>
          <a:bodyPr wrap="square">
            <a:spAutoFit/>
          </a:bodyPr>
          <a:lstStyle/>
          <a:p>
            <a:pPr algn="ctr">
              <a:buFont typeface="Wingdings" pitchFamily="2" charset="2"/>
              <a:buChar char="§"/>
            </a:pPr>
            <a:r>
              <a:rPr lang="en-US" sz="3200" dirty="0">
                <a:latin typeface="Papyrus" panose="020B0602040200020303" pitchFamily="34" charset="77"/>
                <a:cs typeface="Calibri" panose="020F0502020204030204" pitchFamily="34" charset="0"/>
              </a:rPr>
              <a:t> Hardware – the physical computer.</a:t>
            </a:r>
          </a:p>
          <a:p>
            <a:pPr algn="ctr"/>
            <a:endParaRPr lang="en-US" sz="3200" dirty="0">
              <a:latin typeface="Papyrus" panose="020B0602040200020303" pitchFamily="34" charset="77"/>
              <a:cs typeface="Calibri" panose="020F0502020204030204" pitchFamily="34" charset="0"/>
            </a:endParaRPr>
          </a:p>
          <a:p>
            <a:pPr algn="ctr">
              <a:buFont typeface="Wingdings" pitchFamily="2" charset="2"/>
              <a:buChar char="§"/>
            </a:pPr>
            <a:r>
              <a:rPr lang="en-US" sz="3200" dirty="0">
                <a:latin typeface="Papyrus" panose="020B0602040200020303" pitchFamily="34" charset="77"/>
                <a:cs typeface="Calibri" panose="020F0502020204030204" pitchFamily="34" charset="0"/>
              </a:rPr>
              <a:t> Kernel – program, usually hardware dependent, that runs the core or key components of the operating system (process, memory, file, device, and network management).</a:t>
            </a:r>
          </a:p>
          <a:p>
            <a:pPr algn="ctr"/>
            <a:endParaRPr lang="en-US" sz="3200" dirty="0">
              <a:latin typeface="Papyrus" panose="020B0602040200020303" pitchFamily="34" charset="77"/>
              <a:cs typeface="Calibri" panose="020F0502020204030204" pitchFamily="34" charset="0"/>
            </a:endParaRPr>
          </a:p>
          <a:p>
            <a:pPr algn="ctr">
              <a:buFont typeface="Wingdings" pitchFamily="2" charset="2"/>
              <a:buChar char="§"/>
            </a:pPr>
            <a:r>
              <a:rPr lang="en-US" sz="3200" dirty="0">
                <a:latin typeface="Papyrus" panose="020B0602040200020303" pitchFamily="34" charset="77"/>
                <a:cs typeface="Calibri" panose="020F0502020204030204" pitchFamily="34" charset="0"/>
              </a:rPr>
              <a:t> Programs/Applications – (sort of) hardware independent – </a:t>
            </a:r>
            <a:r>
              <a:rPr lang="en-US" sz="3200" dirty="0" err="1">
                <a:latin typeface="Papyrus" panose="020B0602040200020303" pitchFamily="34" charset="77"/>
                <a:cs typeface="Calibri" panose="020F0502020204030204" pitchFamily="34" charset="0"/>
              </a:rPr>
              <a:t>unix</a:t>
            </a:r>
            <a:r>
              <a:rPr lang="en-US" sz="3200" dirty="0">
                <a:latin typeface="Papyrus" panose="020B0602040200020303" pitchFamily="34" charset="77"/>
                <a:cs typeface="Calibri" panose="020F0502020204030204" pitchFamily="34" charset="0"/>
              </a:rPr>
              <a:t> commands, compilers, applications.</a:t>
            </a:r>
          </a:p>
          <a:p>
            <a:pPr algn="ctr"/>
            <a:endParaRPr lang="en-US" sz="3200" dirty="0">
              <a:latin typeface="Papyrus" panose="020B0602040200020303" pitchFamily="34" charset="77"/>
              <a:cs typeface="Calibri" panose="020F0502020204030204" pitchFamily="34" charset="0"/>
            </a:endParaRPr>
          </a:p>
          <a:p>
            <a:pPr algn="ctr">
              <a:buFont typeface="Wingdings" pitchFamily="2" charset="2"/>
              <a:buChar char="§"/>
            </a:pPr>
            <a:r>
              <a:rPr lang="en-US" sz="3200" dirty="0">
                <a:latin typeface="Papyrus" panose="020B0602040200020303" pitchFamily="34" charset="77"/>
                <a:cs typeface="Calibri" panose="020F0502020204030204" pitchFamily="34" charset="0"/>
              </a:rPr>
              <a:t> Shell – hardware independent - how the user interacts with the Programs/Applications layer.</a:t>
            </a:r>
          </a:p>
        </p:txBody>
      </p:sp>
    </p:spTree>
    <p:extLst>
      <p:ext uri="{BB962C8B-B14F-4D97-AF65-F5344CB8AC3E}">
        <p14:creationId xmlns:p14="http://schemas.microsoft.com/office/powerpoint/2010/main" val="3065568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vert="horz" wrap="square" lIns="90488" tIns="44450" rIns="90488" bIns="44450" numCol="1" rtlCol="0" anchor="ctr" anchorCtr="0" compatLnSpc="1">
            <a:prstTxWarp prst="textNoShape">
              <a:avLst/>
            </a:prstTxWarp>
            <a:normAutofit/>
          </a:bodyPr>
          <a:lstStyle/>
          <a:p>
            <a:pPr eaLnBrk="1" hangingPunct="1">
              <a:defRPr/>
            </a:pPr>
            <a:r>
              <a:rPr lang="en-US" dirty="0">
                <a:solidFill>
                  <a:srgbClr val="FFFFFF"/>
                </a:solidFill>
                <a:latin typeface="Papyrus"/>
              </a:rPr>
              <a:t>The Shell</a:t>
            </a:r>
          </a:p>
        </p:txBody>
      </p:sp>
      <p:sp>
        <p:nvSpPr>
          <p:cNvPr id="75778" name="Rectangle 3"/>
          <p:cNvSpPr>
            <a:spLocks noGrp="1" noChangeArrowheads="1"/>
          </p:cNvSpPr>
          <p:nvPr>
            <p:ph idx="1"/>
          </p:nvPr>
        </p:nvSpPr>
        <p:spPr>
          <a:xfrm>
            <a:off x="0" y="242888"/>
            <a:ext cx="12192000" cy="6051034"/>
          </a:xfrm>
        </p:spPr>
        <p:txBody>
          <a:bodyPr vert="horz" lIns="90488" tIns="44450" rIns="90488" bIns="44450" rtlCol="0">
            <a:normAutofit/>
          </a:bodyPr>
          <a:lstStyle/>
          <a:p>
            <a:pPr algn="ctr" eaLnBrk="1" hangingPunct="1"/>
            <a:r>
              <a:rPr lang="en-US" sz="3200" b="1" dirty="0">
                <a:latin typeface="Papyrus" panose="020B0602040200020303" pitchFamily="34" charset="77"/>
              </a:rPr>
              <a:t>The UNIX user interface is called the </a:t>
            </a:r>
            <a:r>
              <a:rPr lang="en-US" sz="3200" b="1" i="1" dirty="0">
                <a:latin typeface="Papyrus" panose="020B0602040200020303" pitchFamily="34" charset="77"/>
              </a:rPr>
              <a:t>shell</a:t>
            </a:r>
            <a:r>
              <a:rPr lang="en-US" sz="3200" b="1" dirty="0">
                <a:latin typeface="Papyrus" panose="020B0602040200020303" pitchFamily="34" charset="77"/>
              </a:rPr>
              <a:t>.</a:t>
            </a:r>
          </a:p>
          <a:p>
            <a:pPr algn="ctr" eaLnBrk="1" hangingPunct="1"/>
            <a:r>
              <a:rPr lang="en-US" sz="3200" b="1" dirty="0">
                <a:latin typeface="Papyrus" panose="020B0602040200020303" pitchFamily="34" charset="77"/>
              </a:rPr>
              <a:t>The shell does 4 jobs repeatedly:</a:t>
            </a:r>
          </a:p>
          <a:p>
            <a:pPr algn="ctr" eaLnBrk="1" hangingPunct="1"/>
            <a:endParaRPr lang="en-US" sz="3200" b="1" dirty="0">
              <a:latin typeface="Papyrus" panose="020B0602040200020303" pitchFamily="34" charset="77"/>
            </a:endParaRPr>
          </a:p>
          <a:p>
            <a:pPr algn="ctr" eaLnBrk="1" hangingPunct="1"/>
            <a:endParaRPr lang="en-US" sz="3200" b="1" dirty="0">
              <a:latin typeface="Papyrus" panose="020B0602040200020303" pitchFamily="34" charset="77"/>
            </a:endParaRPr>
          </a:p>
          <a:p>
            <a:pPr algn="ctr" eaLnBrk="1" hangingPunct="1"/>
            <a:endParaRPr lang="en-US" sz="3200" b="1" dirty="0">
              <a:latin typeface="Papyrus" panose="020B0602040200020303" pitchFamily="34" charset="77"/>
            </a:endParaRPr>
          </a:p>
          <a:p>
            <a:pPr algn="ctr" eaLnBrk="1" hangingPunct="1"/>
            <a:endParaRPr lang="en-US" sz="3200" b="1" dirty="0">
              <a:latin typeface="Papyrus" panose="020B0602040200020303" pitchFamily="34" charset="77"/>
            </a:endParaRPr>
          </a:p>
          <a:p>
            <a:pPr algn="ctr" eaLnBrk="1" hangingPunct="1"/>
            <a:endParaRPr lang="en-US" sz="3200" b="1" dirty="0">
              <a:latin typeface="Papyrus" panose="020B0602040200020303" pitchFamily="34" charset="77"/>
            </a:endParaRPr>
          </a:p>
          <a:p>
            <a:pPr algn="ctr" eaLnBrk="1" hangingPunct="1"/>
            <a:endParaRPr lang="en-US" sz="3200" b="1" dirty="0">
              <a:latin typeface="Papyrus" panose="020B0602040200020303" pitchFamily="34" charset="77"/>
            </a:endParaRPr>
          </a:p>
          <a:p>
            <a:pPr algn="ctr" eaLnBrk="1" hangingPunct="1"/>
            <a:endParaRPr lang="en-US" sz="3200" b="1" dirty="0">
              <a:latin typeface="Papyrus" panose="020B0602040200020303" pitchFamily="34" charset="77"/>
            </a:endParaRPr>
          </a:p>
          <a:p>
            <a:pPr algn="ctr" eaLnBrk="1" hangingPunct="1"/>
            <a:r>
              <a:rPr lang="en-US" sz="3200" b="1" dirty="0">
                <a:latin typeface="Papyrus" panose="020B0602040200020303" pitchFamily="34" charset="77"/>
              </a:rPr>
              <a:t>As far as UNIX/LINUX is concerned, the shell is just another program, equal to all others.</a:t>
            </a:r>
          </a:p>
        </p:txBody>
      </p:sp>
      <p:sp>
        <p:nvSpPr>
          <p:cNvPr id="75779" name="Rectangle 4"/>
          <p:cNvSpPr>
            <a:spLocks noChangeArrowheads="1"/>
          </p:cNvSpPr>
          <p:nvPr/>
        </p:nvSpPr>
        <p:spPr bwMode="auto">
          <a:xfrm>
            <a:off x="5725000" y="1796145"/>
            <a:ext cx="1215077" cy="828432"/>
          </a:xfrm>
          <a:prstGeom prst="rect">
            <a:avLst/>
          </a:prstGeom>
          <a:noFill/>
          <a:ln w="12700">
            <a:noFill/>
            <a:miter lim="800000"/>
            <a:headEnd/>
            <a:tailEnd/>
          </a:ln>
        </p:spPr>
        <p:txBody>
          <a:bodyPr wrap="none" lIns="90488" tIns="44450" rIns="90488" bIns="44450">
            <a:spAutoFit/>
          </a:bodyPr>
          <a:lstStyle/>
          <a:p>
            <a:pPr algn="ctr" eaLnBrk="0" hangingPunct="0"/>
            <a:r>
              <a:rPr lang="en-US" sz="2400">
                <a:latin typeface="Book Antiqua" pitchFamily="18" charset="0"/>
              </a:rPr>
              <a:t>display</a:t>
            </a:r>
          </a:p>
          <a:p>
            <a:pPr algn="ctr" eaLnBrk="0" hangingPunct="0"/>
            <a:r>
              <a:rPr lang="en-US" sz="2400">
                <a:latin typeface="Book Antiqua" pitchFamily="18" charset="0"/>
              </a:rPr>
              <a:t>prompt</a:t>
            </a:r>
          </a:p>
        </p:txBody>
      </p:sp>
      <p:sp>
        <p:nvSpPr>
          <p:cNvPr id="75780" name="Rectangle 5"/>
          <p:cNvSpPr>
            <a:spLocks noChangeArrowheads="1"/>
          </p:cNvSpPr>
          <p:nvPr/>
        </p:nvSpPr>
        <p:spPr bwMode="auto">
          <a:xfrm>
            <a:off x="8276065" y="2723245"/>
            <a:ext cx="1553311" cy="828432"/>
          </a:xfrm>
          <a:prstGeom prst="rect">
            <a:avLst/>
          </a:prstGeom>
          <a:noFill/>
          <a:ln w="12700">
            <a:noFill/>
            <a:miter lim="800000"/>
            <a:headEnd/>
            <a:tailEnd/>
          </a:ln>
        </p:spPr>
        <p:txBody>
          <a:bodyPr wrap="none" lIns="90488" tIns="44450" rIns="90488" bIns="44450">
            <a:spAutoFit/>
          </a:bodyPr>
          <a:lstStyle/>
          <a:p>
            <a:pPr algn="ctr" eaLnBrk="0" hangingPunct="0"/>
            <a:r>
              <a:rPr lang="en-US" sz="2400">
                <a:latin typeface="Book Antiqua" pitchFamily="18" charset="0"/>
              </a:rPr>
              <a:t>execute</a:t>
            </a:r>
          </a:p>
          <a:p>
            <a:pPr algn="ctr" eaLnBrk="0" hangingPunct="0"/>
            <a:r>
              <a:rPr lang="en-US" sz="2400">
                <a:latin typeface="Book Antiqua" pitchFamily="18" charset="0"/>
              </a:rPr>
              <a:t>command</a:t>
            </a:r>
          </a:p>
        </p:txBody>
      </p:sp>
      <p:sp>
        <p:nvSpPr>
          <p:cNvPr id="75781" name="Rectangle 6"/>
          <p:cNvSpPr>
            <a:spLocks noChangeArrowheads="1"/>
          </p:cNvSpPr>
          <p:nvPr/>
        </p:nvSpPr>
        <p:spPr bwMode="auto">
          <a:xfrm>
            <a:off x="5532865" y="4018645"/>
            <a:ext cx="1553311" cy="828432"/>
          </a:xfrm>
          <a:prstGeom prst="rect">
            <a:avLst/>
          </a:prstGeom>
          <a:noFill/>
          <a:ln w="12700">
            <a:noFill/>
            <a:miter lim="800000"/>
            <a:headEnd/>
            <a:tailEnd/>
          </a:ln>
        </p:spPr>
        <p:txBody>
          <a:bodyPr wrap="none" lIns="90488" tIns="44450" rIns="90488" bIns="44450">
            <a:spAutoFit/>
          </a:bodyPr>
          <a:lstStyle/>
          <a:p>
            <a:pPr algn="ctr" eaLnBrk="0" hangingPunct="0"/>
            <a:r>
              <a:rPr lang="en-US" sz="2400">
                <a:latin typeface="Book Antiqua" pitchFamily="18" charset="0"/>
              </a:rPr>
              <a:t>process</a:t>
            </a:r>
          </a:p>
          <a:p>
            <a:pPr algn="ctr" eaLnBrk="0" hangingPunct="0"/>
            <a:r>
              <a:rPr lang="en-US" sz="2400">
                <a:latin typeface="Book Antiqua" pitchFamily="18" charset="0"/>
              </a:rPr>
              <a:t>command</a:t>
            </a:r>
          </a:p>
        </p:txBody>
      </p:sp>
      <p:sp>
        <p:nvSpPr>
          <p:cNvPr id="75782" name="Rectangle 7"/>
          <p:cNvSpPr>
            <a:spLocks noChangeArrowheads="1"/>
          </p:cNvSpPr>
          <p:nvPr/>
        </p:nvSpPr>
        <p:spPr bwMode="auto">
          <a:xfrm>
            <a:off x="2942065" y="2723245"/>
            <a:ext cx="1553311" cy="828432"/>
          </a:xfrm>
          <a:prstGeom prst="rect">
            <a:avLst/>
          </a:prstGeom>
          <a:noFill/>
          <a:ln w="12700">
            <a:noFill/>
            <a:miter lim="800000"/>
            <a:headEnd/>
            <a:tailEnd/>
          </a:ln>
        </p:spPr>
        <p:txBody>
          <a:bodyPr wrap="none" lIns="90488" tIns="44450" rIns="90488" bIns="44450">
            <a:spAutoFit/>
          </a:bodyPr>
          <a:lstStyle/>
          <a:p>
            <a:pPr algn="ctr" eaLnBrk="0" hangingPunct="0"/>
            <a:r>
              <a:rPr lang="en-US" sz="2400">
                <a:latin typeface="Book Antiqua" pitchFamily="18" charset="0"/>
              </a:rPr>
              <a:t>read</a:t>
            </a:r>
          </a:p>
          <a:p>
            <a:pPr algn="ctr" eaLnBrk="0" hangingPunct="0"/>
            <a:r>
              <a:rPr lang="en-US" sz="2400">
                <a:latin typeface="Book Antiqua" pitchFamily="18" charset="0"/>
              </a:rPr>
              <a:t>command</a:t>
            </a:r>
          </a:p>
        </p:txBody>
      </p:sp>
      <p:sp>
        <p:nvSpPr>
          <p:cNvPr id="75783" name="Arc 8"/>
          <p:cNvSpPr>
            <a:spLocks/>
          </p:cNvSpPr>
          <p:nvPr/>
        </p:nvSpPr>
        <p:spPr bwMode="auto">
          <a:xfrm>
            <a:off x="7002463" y="2205720"/>
            <a:ext cx="1828800" cy="533400"/>
          </a:xfrm>
          <a:custGeom>
            <a:avLst/>
            <a:gdLst>
              <a:gd name="T0" fmla="*/ 0 w 21600"/>
              <a:gd name="T1" fmla="*/ 0 h 21600"/>
              <a:gd name="T2" fmla="*/ 154838386 w 21600"/>
              <a:gd name="T3" fmla="*/ 13172018 h 21600"/>
              <a:gd name="T4" fmla="*/ 0 w 21600"/>
              <a:gd name="T5" fmla="*/ 1317201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tx1"/>
            </a:solidFill>
            <a:round/>
            <a:headEnd type="triangle" w="med" len="med"/>
            <a:tailEnd/>
          </a:ln>
        </p:spPr>
        <p:txBody>
          <a:bodyPr/>
          <a:lstStyle/>
          <a:p>
            <a:endParaRPr lang="en-US" dirty="0">
              <a:latin typeface="Papyrus"/>
            </a:endParaRPr>
          </a:p>
        </p:txBody>
      </p:sp>
      <p:sp>
        <p:nvSpPr>
          <p:cNvPr id="75784" name="Arc 9"/>
          <p:cNvSpPr>
            <a:spLocks/>
          </p:cNvSpPr>
          <p:nvPr/>
        </p:nvSpPr>
        <p:spPr bwMode="auto">
          <a:xfrm>
            <a:off x="3727450" y="2205720"/>
            <a:ext cx="1905000" cy="533400"/>
          </a:xfrm>
          <a:custGeom>
            <a:avLst/>
            <a:gdLst>
              <a:gd name="T0" fmla="*/ 0 w 21600"/>
              <a:gd name="T1" fmla="*/ 13172018 h 21600"/>
              <a:gd name="T2" fmla="*/ 167870435 w 21600"/>
              <a:gd name="T3" fmla="*/ 0 h 21600"/>
              <a:gd name="T4" fmla="*/ 168010400 w 21600"/>
              <a:gd name="T5" fmla="*/ 1317201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77"/>
                  <a:pt x="9659" y="9"/>
                  <a:pt x="21582" y="0"/>
                </a:cubicBezTo>
              </a:path>
              <a:path w="21600" h="21600" stroke="0" extrusionOk="0">
                <a:moveTo>
                  <a:pt x="-1" y="21599"/>
                </a:moveTo>
                <a:cubicBezTo>
                  <a:pt x="-1" y="9677"/>
                  <a:pt x="9659" y="9"/>
                  <a:pt x="21582" y="0"/>
                </a:cubicBezTo>
                <a:lnTo>
                  <a:pt x="21600" y="21600"/>
                </a:lnTo>
                <a:close/>
              </a:path>
            </a:pathLst>
          </a:custGeom>
          <a:noFill/>
          <a:ln w="12700" cap="rnd">
            <a:solidFill>
              <a:schemeClr val="tx1"/>
            </a:solidFill>
            <a:round/>
            <a:headEnd type="triangle" w="med" len="med"/>
            <a:tailEnd/>
          </a:ln>
        </p:spPr>
        <p:txBody>
          <a:bodyPr/>
          <a:lstStyle/>
          <a:p>
            <a:endParaRPr lang="en-US" dirty="0">
              <a:latin typeface="Papyrus"/>
            </a:endParaRPr>
          </a:p>
        </p:txBody>
      </p:sp>
      <p:sp>
        <p:nvSpPr>
          <p:cNvPr id="75785" name="Arc 10"/>
          <p:cNvSpPr>
            <a:spLocks/>
          </p:cNvSpPr>
          <p:nvPr/>
        </p:nvSpPr>
        <p:spPr bwMode="auto">
          <a:xfrm>
            <a:off x="3651250" y="3575733"/>
            <a:ext cx="1752600" cy="838200"/>
          </a:xfrm>
          <a:custGeom>
            <a:avLst/>
            <a:gdLst>
              <a:gd name="T0" fmla="*/ 142204006 w 21600"/>
              <a:gd name="T1" fmla="*/ 32526815 h 21600"/>
              <a:gd name="T2" fmla="*/ 0 w 21600"/>
              <a:gd name="T3" fmla="*/ 0 h 21600"/>
              <a:gd name="T4" fmla="*/ 14220400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12700" cap="rnd">
            <a:solidFill>
              <a:schemeClr val="tx1"/>
            </a:solidFill>
            <a:round/>
            <a:headEnd type="triangle" w="med" len="med"/>
            <a:tailEnd/>
          </a:ln>
        </p:spPr>
        <p:txBody>
          <a:bodyPr/>
          <a:lstStyle/>
          <a:p>
            <a:endParaRPr lang="en-US" dirty="0">
              <a:latin typeface="Papyrus"/>
            </a:endParaRPr>
          </a:p>
        </p:txBody>
      </p:sp>
      <p:sp>
        <p:nvSpPr>
          <p:cNvPr id="75786" name="Arc 11"/>
          <p:cNvSpPr>
            <a:spLocks/>
          </p:cNvSpPr>
          <p:nvPr/>
        </p:nvSpPr>
        <p:spPr bwMode="auto">
          <a:xfrm>
            <a:off x="7154863" y="3499533"/>
            <a:ext cx="1752600" cy="914400"/>
          </a:xfrm>
          <a:custGeom>
            <a:avLst/>
            <a:gdLst>
              <a:gd name="T0" fmla="*/ 142204006 w 21600"/>
              <a:gd name="T1" fmla="*/ 0 h 21600"/>
              <a:gd name="T2" fmla="*/ 0 w 21600"/>
              <a:gd name="T3" fmla="*/ 3870959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chemeClr val="tx1"/>
            </a:solidFill>
            <a:round/>
            <a:headEnd type="triangle" w="med" len="med"/>
            <a:tailEnd/>
          </a:ln>
        </p:spPr>
        <p:txBody>
          <a:bodyPr/>
          <a:lstStyle/>
          <a:p>
            <a:endParaRPr lang="en-US" dirty="0">
              <a:latin typeface="Papyrus"/>
            </a:endParaRPr>
          </a:p>
        </p:txBody>
      </p:sp>
      <p:sp>
        <p:nvSpPr>
          <p:cNvPr id="75787" name="Rectangle 12"/>
          <p:cNvSpPr>
            <a:spLocks noChangeArrowheads="1"/>
          </p:cNvSpPr>
          <p:nvPr/>
        </p:nvSpPr>
        <p:spPr bwMode="auto">
          <a:xfrm>
            <a:off x="5692776" y="3058209"/>
            <a:ext cx="945773" cy="366767"/>
          </a:xfrm>
          <a:prstGeom prst="rect">
            <a:avLst/>
          </a:prstGeom>
          <a:noFill/>
          <a:ln w="12700">
            <a:noFill/>
            <a:miter lim="800000"/>
            <a:headEnd/>
            <a:tailEnd/>
          </a:ln>
        </p:spPr>
        <p:txBody>
          <a:bodyPr wrap="none" lIns="90488" tIns="44450" rIns="90488" bIns="44450">
            <a:spAutoFit/>
          </a:bodyPr>
          <a:lstStyle/>
          <a:p>
            <a:pPr eaLnBrk="0" hangingPunct="0"/>
            <a:r>
              <a:rPr lang="en-US" i="1">
                <a:solidFill>
                  <a:schemeClr val="tx2"/>
                </a:solidFill>
                <a:latin typeface="Book Antiqua" pitchFamily="18" charset="0"/>
              </a:rPr>
              <a:t>the shell</a:t>
            </a:r>
          </a:p>
        </p:txBody>
      </p:sp>
    </p:spTree>
    <p:extLst>
      <p:ext uri="{BB962C8B-B14F-4D97-AF65-F5344CB8AC3E}">
        <p14:creationId xmlns:p14="http://schemas.microsoft.com/office/powerpoint/2010/main" val="297155848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Box 1"/>
          <p:cNvSpPr txBox="1">
            <a:spLocks noChangeArrowheads="1"/>
          </p:cNvSpPr>
          <p:nvPr/>
        </p:nvSpPr>
        <p:spPr bwMode="auto">
          <a:xfrm>
            <a:off x="1" y="649181"/>
            <a:ext cx="12192000" cy="5078313"/>
          </a:xfrm>
          <a:prstGeom prst="rect">
            <a:avLst/>
          </a:prstGeom>
          <a:noFill/>
          <a:ln w="9525">
            <a:noFill/>
            <a:miter lim="800000"/>
            <a:headEnd/>
            <a:tailEnd/>
          </a:ln>
        </p:spPr>
        <p:txBody>
          <a:bodyPr wrap="square">
            <a:spAutoFit/>
          </a:bodyPr>
          <a:lstStyle/>
          <a:p>
            <a:pPr algn="ctr"/>
            <a:r>
              <a:rPr lang="en-US" sz="3600" b="1" dirty="0">
                <a:latin typeface="Papyrus" panose="020B0602040200020303" pitchFamily="34" charset="77"/>
                <a:cs typeface="Calibri" panose="020F0502020204030204" pitchFamily="34" charset="0"/>
              </a:rPr>
              <a:t>We will now take a short detour to examine the Unix philosophy.</a:t>
            </a:r>
          </a:p>
          <a:p>
            <a:pPr algn="ctr"/>
            <a:endParaRPr lang="en-US" sz="3600" b="1" dirty="0">
              <a:latin typeface="Papyrus" panose="020B0602040200020303" pitchFamily="34" charset="77"/>
              <a:cs typeface="Calibri" panose="020F0502020204030204" pitchFamily="34" charset="0"/>
            </a:endParaRPr>
          </a:p>
          <a:p>
            <a:pPr algn="ctr"/>
            <a:r>
              <a:rPr lang="en-US" sz="3600" b="1" dirty="0">
                <a:latin typeface="Papyrus" panose="020B0602040200020303" pitchFamily="34" charset="77"/>
                <a:cs typeface="Calibri" panose="020F0502020204030204" pitchFamily="34" charset="0"/>
              </a:rPr>
              <a:t>The UNIX philosophy will keep returning to haunt us (you will know when this happens when the explanation of a code starts with mentioning the UNIX philosophy).</a:t>
            </a:r>
          </a:p>
          <a:p>
            <a:pPr algn="ctr"/>
            <a:endParaRPr lang="en-US" sz="3600" b="1" dirty="0">
              <a:latin typeface="Papyrus" panose="020B0602040200020303" pitchFamily="34" charset="77"/>
              <a:cs typeface="Calibri" panose="020F0502020204030204" pitchFamily="34" charset="0"/>
            </a:endParaRPr>
          </a:p>
          <a:p>
            <a:pPr algn="ctr"/>
            <a:r>
              <a:rPr lang="en-US" sz="3600" b="1" dirty="0">
                <a:latin typeface="Papyrus" panose="020B0602040200020303" pitchFamily="34" charset="77"/>
                <a:cs typeface="Calibri" panose="020F0502020204030204" pitchFamily="34" charset="0"/>
              </a:rPr>
              <a:t>But if you understand it, it will make the process less painful.</a:t>
            </a:r>
          </a:p>
        </p:txBody>
      </p:sp>
    </p:spTree>
    <p:extLst>
      <p:ext uri="{BB962C8B-B14F-4D97-AF65-F5344CB8AC3E}">
        <p14:creationId xmlns:p14="http://schemas.microsoft.com/office/powerpoint/2010/main" val="3078770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Box 3"/>
          <p:cNvSpPr txBox="1">
            <a:spLocks noChangeArrowheads="1"/>
          </p:cNvSpPr>
          <p:nvPr/>
        </p:nvSpPr>
        <p:spPr bwMode="auto">
          <a:xfrm>
            <a:off x="0" y="600497"/>
            <a:ext cx="12192000" cy="5262979"/>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What is the “Unix Philosophy”? </a:t>
            </a:r>
          </a:p>
          <a:p>
            <a:pPr indent="-371475" algn="ctr">
              <a:spcBef>
                <a:spcPct val="50000"/>
              </a:spcBef>
            </a:pPr>
            <a:r>
              <a:rPr lang="en-US" sz="3200" b="1" dirty="0">
                <a:latin typeface="Papyrus" panose="020B0602040200020303" pitchFamily="34" charset="77"/>
              </a:rPr>
              <a:t>(can computer operating systems have a “philosophy”?)</a:t>
            </a:r>
          </a:p>
          <a:p>
            <a:pPr indent="-371475" algn="ctr">
              <a:spcBef>
                <a:spcPct val="50000"/>
              </a:spcBef>
            </a:pPr>
            <a:r>
              <a:rPr lang="en-US" sz="3200" b="1" dirty="0">
                <a:latin typeface="Papyrus" panose="020B0602040200020303" pitchFamily="34" charset="77"/>
              </a:rPr>
              <a:t>According to Doug </a:t>
            </a:r>
            <a:r>
              <a:rPr lang="en-US" sz="3200" b="1" dirty="0" err="1">
                <a:latin typeface="Papyrus" panose="020B0602040200020303" pitchFamily="34" charset="77"/>
              </a:rPr>
              <a:t>McIlroy</a:t>
            </a:r>
            <a:r>
              <a:rPr lang="en-US" sz="3200" b="1" dirty="0">
                <a:latin typeface="Papyrus" panose="020B0602040200020303" pitchFamily="34" charset="77"/>
              </a:rPr>
              <a:t> </a:t>
            </a:r>
          </a:p>
          <a:p>
            <a:pPr indent="-371475" algn="ctr">
              <a:spcBef>
                <a:spcPct val="50000"/>
              </a:spcBef>
            </a:pPr>
            <a:endParaRPr lang="en-US" sz="3200" b="1" dirty="0">
              <a:latin typeface="Papyrus" panose="020B0602040200020303" pitchFamily="34" charset="77"/>
            </a:endParaRPr>
          </a:p>
          <a:p>
            <a:pPr indent="-371475" algn="ctr">
              <a:buFontTx/>
              <a:buAutoNum type="romanLcParenBoth"/>
            </a:pPr>
            <a:r>
              <a:rPr lang="en-US" sz="3200" b="1" dirty="0">
                <a:latin typeface="Papyrus" panose="020B0602040200020303" pitchFamily="34" charset="77"/>
              </a:rPr>
              <a:t>Make each program do one thing well. </a:t>
            </a:r>
          </a:p>
          <a:p>
            <a:pPr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So, to do a new job, build afresh rather than complicate old programs by adding new features (otherwise known as “bells and whistles”).</a:t>
            </a:r>
          </a:p>
        </p:txBody>
      </p:sp>
    </p:spTree>
    <p:extLst>
      <p:ext uri="{BB962C8B-B14F-4D97-AF65-F5344CB8AC3E}">
        <p14:creationId xmlns:p14="http://schemas.microsoft.com/office/powerpoint/2010/main" val="1634374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94593" y="1331656"/>
            <a:ext cx="12097407" cy="2554545"/>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What is “Unix Philosophy”?</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Machine shop vs. appliance</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(UNIX gives </a:t>
            </a:r>
            <a:r>
              <a:rPr lang="en-US" sz="3200" b="1" u="sng" dirty="0">
                <a:latin typeface="Papyrus" panose="020B0602040200020303" pitchFamily="34" charset="77"/>
              </a:rPr>
              <a:t>you</a:t>
            </a:r>
            <a:r>
              <a:rPr lang="en-US" sz="3200" b="1" dirty="0">
                <a:latin typeface="Papyrus" panose="020B0602040200020303" pitchFamily="34" charset="77"/>
              </a:rPr>
              <a:t> the tools and </a:t>
            </a:r>
            <a:r>
              <a:rPr lang="en-US" sz="3200" b="1" u="sng" dirty="0">
                <a:latin typeface="Papyrus" panose="020B0602040200020303" pitchFamily="34" charset="77"/>
              </a:rPr>
              <a:t>you</a:t>
            </a:r>
            <a:r>
              <a:rPr lang="en-US" sz="3200" b="1" dirty="0">
                <a:latin typeface="Papyrus" panose="020B0602040200020303" pitchFamily="34" charset="77"/>
              </a:rPr>
              <a:t> to make  appliance)</a:t>
            </a:r>
          </a:p>
        </p:txBody>
      </p:sp>
    </p:spTree>
    <p:extLst>
      <p:ext uri="{BB962C8B-B14F-4D97-AF65-F5344CB8AC3E}">
        <p14:creationId xmlns:p14="http://schemas.microsoft.com/office/powerpoint/2010/main" val="1442042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0" y="1447801"/>
            <a:ext cx="12192000" cy="2554545"/>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cs typeface="Calibri" panose="020F0502020204030204" pitchFamily="34" charset="0"/>
              </a:rPr>
              <a:t>What is “Unix Philosophy”?</a:t>
            </a:r>
          </a:p>
          <a:p>
            <a:pPr indent="-371475" algn="ctr"/>
            <a:endParaRPr lang="en-US" sz="3200" b="1" dirty="0">
              <a:latin typeface="Papyrus" panose="020B0602040200020303" pitchFamily="34" charset="77"/>
              <a:cs typeface="Calibri" panose="020F0502020204030204" pitchFamily="34" charset="0"/>
            </a:endParaRPr>
          </a:p>
          <a:p>
            <a:pPr indent="-371475" algn="ctr"/>
            <a:r>
              <a:rPr lang="en-US" sz="3200" b="1" dirty="0">
                <a:latin typeface="Papyrus" panose="020B0602040200020303" pitchFamily="34" charset="77"/>
                <a:cs typeface="Calibri" panose="020F0502020204030204" pitchFamily="34" charset="0"/>
              </a:rPr>
              <a:t>Advantage </a:t>
            </a:r>
          </a:p>
          <a:p>
            <a:pPr indent="-371475" algn="ctr"/>
            <a:endParaRPr lang="en-US" sz="3200" b="1" dirty="0">
              <a:latin typeface="Papyrus" panose="020B0602040200020303" pitchFamily="34" charset="77"/>
              <a:cs typeface="Calibri" panose="020F0502020204030204" pitchFamily="34" charset="0"/>
            </a:endParaRPr>
          </a:p>
          <a:p>
            <a:pPr indent="-371475" algn="ctr">
              <a:buFontTx/>
              <a:buChar char="-"/>
            </a:pPr>
            <a:r>
              <a:rPr lang="en-US" sz="3200" b="1" dirty="0">
                <a:latin typeface="Papyrus" panose="020B0602040200020303" pitchFamily="34" charset="77"/>
                <a:cs typeface="Calibri" panose="020F0502020204030204" pitchFamily="34" charset="0"/>
              </a:rPr>
              <a:t>POWERFUL</a:t>
            </a:r>
          </a:p>
        </p:txBody>
      </p:sp>
    </p:spTree>
    <p:extLst>
      <p:ext uri="{BB962C8B-B14F-4D97-AF65-F5344CB8AC3E}">
        <p14:creationId xmlns:p14="http://schemas.microsoft.com/office/powerpoint/2010/main" val="1124604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0" y="403404"/>
            <a:ext cx="12192000" cy="5509200"/>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What is “Unix Philosophy”?</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Disadvantages</a:t>
            </a:r>
          </a:p>
          <a:p>
            <a:pPr indent="-371475" algn="ctr"/>
            <a:r>
              <a:rPr lang="en-US" sz="3200" b="1" dirty="0">
                <a:latin typeface="Papyrus" panose="020B0602040200020303" pitchFamily="34" charset="77"/>
              </a:rPr>
              <a:t> </a:t>
            </a:r>
          </a:p>
          <a:p>
            <a:pPr indent="-371475" algn="ctr">
              <a:buFontTx/>
              <a:buChar char="-"/>
            </a:pPr>
            <a:r>
              <a:rPr lang="en-US" sz="3200" b="1" dirty="0">
                <a:latin typeface="Papyrus" panose="020B0602040200020303" pitchFamily="34" charset="77"/>
              </a:rPr>
              <a:t>Lots of reinventing the wheel (everybody has to make their own tools)</a:t>
            </a:r>
          </a:p>
          <a:p>
            <a:pPr indent="-371475" algn="ctr">
              <a:buFontTx/>
              <a:buChar char="-"/>
            </a:pPr>
            <a:endParaRPr lang="en-US" sz="3200" b="1" dirty="0">
              <a:latin typeface="Papyrus" panose="020B0602040200020303" pitchFamily="34" charset="77"/>
            </a:endParaRPr>
          </a:p>
          <a:p>
            <a:pPr indent="-371475" algn="ctr">
              <a:buFontTx/>
              <a:buChar char="-"/>
            </a:pPr>
            <a:r>
              <a:rPr lang="en-US" sz="3200" b="1" dirty="0">
                <a:latin typeface="Papyrus" panose="020B0602040200020303" pitchFamily="34" charset="77"/>
              </a:rPr>
              <a:t>Requires a (much) more educated user</a:t>
            </a:r>
          </a:p>
          <a:p>
            <a:pPr indent="-371475" algn="ctr">
              <a:buFontTx/>
              <a:buChar char="-"/>
            </a:pPr>
            <a:endParaRPr lang="en-US" sz="3200" b="1" dirty="0">
              <a:latin typeface="Papyrus" panose="020B0602040200020303" pitchFamily="34" charset="77"/>
            </a:endParaRPr>
          </a:p>
          <a:p>
            <a:pPr indent="-371475" algn="ctr">
              <a:buFontTx/>
              <a:buChar char="-"/>
            </a:pPr>
            <a:r>
              <a:rPr lang="en-US" sz="3200" b="1" dirty="0">
                <a:latin typeface="Papyrus" panose="020B0602040200020303" pitchFamily="34" charset="77"/>
              </a:rPr>
              <a:t>Requires more work from the user (UNIX is “user hostile”) rather than the developer</a:t>
            </a:r>
          </a:p>
        </p:txBody>
      </p:sp>
    </p:spTree>
    <p:extLst>
      <p:ext uri="{BB962C8B-B14F-4D97-AF65-F5344CB8AC3E}">
        <p14:creationId xmlns:p14="http://schemas.microsoft.com/office/powerpoint/2010/main" val="1959274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10512" y="428500"/>
            <a:ext cx="12181488" cy="4524315"/>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cs typeface="Calibri" panose="020F0502020204030204" pitchFamily="34" charset="0"/>
              </a:rPr>
              <a:t>What is “Unix Philosophy”?</a:t>
            </a:r>
          </a:p>
          <a:p>
            <a:pPr indent="-371475" algn="ctr"/>
            <a:endParaRPr lang="en-US" sz="3200" b="1" dirty="0">
              <a:latin typeface="Papyrus" panose="020B0602040200020303" pitchFamily="34" charset="77"/>
              <a:cs typeface="Calibri" panose="020F0502020204030204" pitchFamily="34" charset="0"/>
            </a:endParaRPr>
          </a:p>
          <a:p>
            <a:pPr indent="-371475" algn="ctr">
              <a:buFontTx/>
              <a:buChar char="-"/>
            </a:pPr>
            <a:endParaRPr lang="en-US" sz="3200" b="1" dirty="0">
              <a:latin typeface="Papyrus" panose="020B0602040200020303" pitchFamily="34" charset="77"/>
              <a:cs typeface="Calibri" panose="020F0502020204030204" pitchFamily="34" charset="0"/>
            </a:endParaRPr>
          </a:p>
          <a:p>
            <a:pPr indent="-371475" algn="ctr"/>
            <a:r>
              <a:rPr lang="en-US" sz="3200" b="1" dirty="0">
                <a:latin typeface="Papyrus" panose="020B0602040200020303" pitchFamily="34" charset="77"/>
                <a:cs typeface="Calibri" panose="020F0502020204030204" pitchFamily="34" charset="0"/>
              </a:rPr>
              <a:t>Typical question asked of UNIX guru: can UNIX do this?</a:t>
            </a:r>
          </a:p>
          <a:p>
            <a:pPr indent="-371475" algn="ctr"/>
            <a:endParaRPr lang="en-US" sz="3200" b="1" dirty="0">
              <a:latin typeface="Papyrus" panose="020B0602040200020303" pitchFamily="34" charset="77"/>
              <a:cs typeface="Calibri" panose="020F0502020204030204" pitchFamily="34" charset="0"/>
            </a:endParaRPr>
          </a:p>
          <a:p>
            <a:pPr indent="-371475" algn="ctr"/>
            <a:r>
              <a:rPr lang="en-US" sz="3200" b="1" dirty="0">
                <a:latin typeface="Papyrus" panose="020B0602040200020303" pitchFamily="34" charset="77"/>
                <a:cs typeface="Calibri" panose="020F0502020204030204" pitchFamily="34" charset="0"/>
              </a:rPr>
              <a:t>Typical answer: NO, but </a:t>
            </a:r>
            <a:r>
              <a:rPr lang="en-US" sz="3200" b="1" i="1" u="sng" dirty="0">
                <a:latin typeface="Papyrus" panose="020B0602040200020303" pitchFamily="34" charset="77"/>
                <a:cs typeface="Calibri" panose="020F0502020204030204" pitchFamily="34" charset="0"/>
              </a:rPr>
              <a:t>YOU</a:t>
            </a:r>
            <a:r>
              <a:rPr lang="en-US" sz="3200" b="1" dirty="0">
                <a:latin typeface="Papyrus" panose="020B0602040200020303" pitchFamily="34" charset="77"/>
                <a:cs typeface="Calibri" panose="020F0502020204030204" pitchFamily="34" charset="0"/>
              </a:rPr>
              <a:t> can write a program!</a:t>
            </a:r>
          </a:p>
          <a:p>
            <a:pPr indent="-371475" algn="ctr"/>
            <a:endParaRPr lang="en-US" sz="3200" b="1" dirty="0">
              <a:latin typeface="Papyrus" panose="020B0602040200020303" pitchFamily="34" charset="77"/>
              <a:cs typeface="Calibri" panose="020F0502020204030204" pitchFamily="34" charset="0"/>
            </a:endParaRPr>
          </a:p>
          <a:p>
            <a:pPr indent="-371475" algn="ctr"/>
            <a:r>
              <a:rPr lang="en-US" sz="3200" b="1" dirty="0">
                <a:latin typeface="Papyrus" panose="020B0602040200020303" pitchFamily="34" charset="77"/>
                <a:cs typeface="Calibri" panose="020F0502020204030204" pitchFamily="34" charset="0"/>
              </a:rPr>
              <a:t>Unix enthusiasts think this is the answer the average user wants to hear!</a:t>
            </a:r>
          </a:p>
        </p:txBody>
      </p:sp>
    </p:spTree>
    <p:extLst>
      <p:ext uri="{BB962C8B-B14F-4D97-AF65-F5344CB8AC3E}">
        <p14:creationId xmlns:p14="http://schemas.microsoft.com/office/powerpoint/2010/main" val="163613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7A66D2-3456-FEB6-30C0-C4D0E0FCF613}"/>
              </a:ext>
            </a:extLst>
          </p:cNvPr>
          <p:cNvSpPr txBox="1"/>
          <p:nvPr/>
        </p:nvSpPr>
        <p:spPr>
          <a:xfrm>
            <a:off x="13248" y="198788"/>
            <a:ext cx="12178752" cy="6740307"/>
          </a:xfrm>
          <a:prstGeom prst="rect">
            <a:avLst/>
          </a:prstGeom>
          <a:noFill/>
        </p:spPr>
        <p:txBody>
          <a:bodyPr wrap="square">
            <a:spAutoFit/>
          </a:bodyPr>
          <a:lstStyle/>
          <a:p>
            <a:r>
              <a:rPr lang="en-US" sz="2400" b="1" dirty="0">
                <a:latin typeface="Courier New" panose="02070309020205020404" pitchFamily="49" charset="0"/>
                <a:cs typeface="Courier New" panose="02070309020205020404" pitchFamily="49" charset="0"/>
              </a:rPr>
              <a:t>&gt;&gt; symbolic_math_ex_4class</a:t>
            </a:r>
          </a:p>
          <a:p>
            <a:r>
              <a:rPr lang="en-US" sz="2400" b="1" dirty="0" err="1">
                <a:latin typeface="Courier New" panose="02070309020205020404" pitchFamily="49" charset="0"/>
                <a:cs typeface="Courier New" panose="02070309020205020404" pitchFamily="49" charset="0"/>
              </a:rPr>
              <a:t>rx</a:t>
            </a:r>
            <a:r>
              <a:rPr lang="en-US" sz="2400" b="1" dirty="0">
                <a:latin typeface="Courier New" panose="02070309020205020404" pitchFamily="49" charset="0"/>
                <a:cs typeface="Courier New" panose="02070309020205020404" pitchFamily="49" charset="0"/>
              </a:rPr>
              <a:t> =</a:t>
            </a:r>
          </a:p>
          <a:p>
            <a:r>
              <a:rPr lang="en-US" sz="2400" b="1" dirty="0">
                <a:latin typeface="Courier New" panose="02070309020205020404" pitchFamily="49" charset="0"/>
                <a:cs typeface="Courier New" panose="02070309020205020404" pitchFamily="49" charset="0"/>
              </a:rPr>
              <a:t>[1,       0,      0]</a:t>
            </a:r>
          </a:p>
          <a:p>
            <a:r>
              <a:rPr lang="en-US" sz="2400" b="1" dirty="0">
                <a:latin typeface="Courier New" panose="02070309020205020404" pitchFamily="49" charset="0"/>
                <a:cs typeface="Courier New" panose="02070309020205020404" pitchFamily="49" charset="0"/>
              </a:rPr>
              <a:t>[0,  cos(a), sin(a)]</a:t>
            </a:r>
          </a:p>
          <a:p>
            <a:r>
              <a:rPr lang="en-US" sz="2400" b="1" dirty="0">
                <a:latin typeface="Courier New" panose="02070309020205020404" pitchFamily="49" charset="0"/>
                <a:cs typeface="Courier New" panose="02070309020205020404" pitchFamily="49" charset="0"/>
              </a:rPr>
              <a:t>[0, -sin(a), cos(a)]</a:t>
            </a:r>
          </a:p>
          <a:p>
            <a:r>
              <a:rPr lang="en-US" sz="2400" b="1" dirty="0" err="1">
                <a:latin typeface="Courier New" panose="02070309020205020404" pitchFamily="49" charset="0"/>
                <a:cs typeface="Courier New" panose="02070309020205020404" pitchFamily="49" charset="0"/>
              </a:rPr>
              <a:t>rz</a:t>
            </a:r>
            <a:r>
              <a:rPr lang="en-US" sz="2400" b="1" dirty="0">
                <a:latin typeface="Courier New" panose="02070309020205020404" pitchFamily="49" charset="0"/>
                <a:cs typeface="Courier New" panose="02070309020205020404" pitchFamily="49" charset="0"/>
              </a:rPr>
              <a:t> =</a:t>
            </a:r>
          </a:p>
          <a:p>
            <a:r>
              <a:rPr lang="en-US" sz="2400" b="1" dirty="0">
                <a:latin typeface="Courier New" panose="02070309020205020404" pitchFamily="49" charset="0"/>
                <a:cs typeface="Courier New" panose="02070309020205020404" pitchFamily="49" charset="0"/>
              </a:rPr>
              <a:t>[ cos(b), sin(b), 0]</a:t>
            </a:r>
          </a:p>
          <a:p>
            <a:r>
              <a:rPr lang="en-US" sz="2400" b="1" dirty="0">
                <a:latin typeface="Courier New" panose="02070309020205020404" pitchFamily="49" charset="0"/>
                <a:cs typeface="Courier New" panose="02070309020205020404" pitchFamily="49" charset="0"/>
              </a:rPr>
              <a:t>[-sin(b), cos(b), 0]</a:t>
            </a:r>
          </a:p>
          <a:p>
            <a:r>
              <a:rPr lang="en-US" sz="2400" b="1" dirty="0">
                <a:latin typeface="Courier New" panose="02070309020205020404" pitchFamily="49" charset="0"/>
                <a:cs typeface="Courier New" panose="02070309020205020404" pitchFamily="49" charset="0"/>
              </a:rPr>
              <a:t>[      0,      0, 1]</a:t>
            </a:r>
          </a:p>
          <a:p>
            <a:r>
              <a:rPr lang="en-US" sz="2400" b="1" dirty="0">
                <a:latin typeface="Courier New" panose="02070309020205020404" pitchFamily="49" charset="0"/>
                <a:cs typeface="Courier New" panose="02070309020205020404" pitchFamily="49" charset="0"/>
              </a:rPr>
              <a:t>xyz2enuab =</a:t>
            </a:r>
          </a:p>
          <a:p>
            <a:r>
              <a:rPr lang="en-US" sz="2400" b="1" dirty="0">
                <a:latin typeface="Courier New" panose="02070309020205020404" pitchFamily="49" charset="0"/>
                <a:cs typeface="Courier New" panose="02070309020205020404" pitchFamily="49" charset="0"/>
              </a:rPr>
              <a:t>[        cos(b),         sin(b),      0]</a:t>
            </a:r>
          </a:p>
          <a:p>
            <a:r>
              <a:rPr lang="en-US" sz="2400" b="1" dirty="0">
                <a:latin typeface="Courier New" panose="02070309020205020404" pitchFamily="49" charset="0"/>
                <a:cs typeface="Courier New" panose="02070309020205020404" pitchFamily="49" charset="0"/>
              </a:rPr>
              <a:t>[-cos(a)*sin(b),  cos(a)*cos(b), sin(a)]</a:t>
            </a:r>
          </a:p>
          <a:p>
            <a:r>
              <a:rPr lang="en-US" sz="2400" b="1" dirty="0">
                <a:latin typeface="Courier New" panose="02070309020205020404" pitchFamily="49" charset="0"/>
                <a:cs typeface="Courier New" panose="02070309020205020404" pitchFamily="49" charset="0"/>
              </a:rPr>
              <a:t>[ sin(a)*sin(b), -cos(b)*sin(a), cos(a)]</a:t>
            </a:r>
          </a:p>
          <a:p>
            <a:endParaRPr lang="en-US" sz="2400" b="1"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f = sin(x)^2</a:t>
            </a:r>
          </a:p>
          <a:p>
            <a:r>
              <a:rPr lang="en-US" sz="2400" b="1" dirty="0" err="1">
                <a:latin typeface="Courier New" panose="02070309020205020404" pitchFamily="49" charset="0"/>
                <a:cs typeface="Courier New" panose="02070309020205020404" pitchFamily="49" charset="0"/>
              </a:rPr>
              <a:t>dydx</a:t>
            </a:r>
            <a:r>
              <a:rPr lang="en-US" sz="2400" b="1" dirty="0">
                <a:latin typeface="Courier New" panose="02070309020205020404" pitchFamily="49" charset="0"/>
                <a:cs typeface="Courier New" panose="02070309020205020404" pitchFamily="49" charset="0"/>
              </a:rPr>
              <a:t> = 2*cos(x)*sin(x)</a:t>
            </a:r>
          </a:p>
          <a:p>
            <a:r>
              <a:rPr lang="en-US" sz="2400" b="1" dirty="0" err="1">
                <a:latin typeface="Courier New" panose="02070309020205020404" pitchFamily="49" charset="0"/>
                <a:cs typeface="Courier New" panose="02070309020205020404" pitchFamily="49" charset="0"/>
              </a:rPr>
              <a:t>intgl</a:t>
            </a:r>
            <a:r>
              <a:rPr lang="en-US" sz="2400" b="1" dirty="0">
                <a:latin typeface="Courier New" panose="02070309020205020404" pitchFamily="49" charset="0"/>
                <a:cs typeface="Courier New" panose="02070309020205020404" pitchFamily="49" charset="0"/>
              </a:rPr>
              <a:t> = x/2 - sin(2*x)/4</a:t>
            </a:r>
          </a:p>
          <a:p>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62615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7600"/>
            <a:ext cx="12192000" cy="6001643"/>
          </a:xfrm>
          <a:prstGeom prst="rect">
            <a:avLst/>
          </a:prstGeom>
          <a:noFill/>
        </p:spPr>
        <p:txBody>
          <a:bodyPr wrap="square" rtlCol="0">
            <a:spAutoFit/>
          </a:bodyPr>
          <a:lstStyle/>
          <a:p>
            <a:pPr algn="ctr"/>
            <a:r>
              <a:rPr lang="en-US" sz="3200" b="1" dirty="0">
                <a:latin typeface="Papyrus" panose="020B0602040200020303" pitchFamily="34" charset="77"/>
                <a:cs typeface="Papyrus"/>
              </a:rPr>
              <a:t>Caricature of UNIX </a:t>
            </a:r>
            <a:r>
              <a:rPr lang="en-US" sz="3200" b="1" dirty="0" err="1">
                <a:latin typeface="Papyrus" panose="020B0602040200020303" pitchFamily="34" charset="77"/>
                <a:cs typeface="Papyrus"/>
              </a:rPr>
              <a:t>vs</a:t>
            </a:r>
            <a:r>
              <a:rPr lang="en-US" sz="3200" b="1" dirty="0">
                <a:latin typeface="Papyrus" panose="020B0602040200020303" pitchFamily="34" charset="77"/>
                <a:cs typeface="Papyrus"/>
              </a:rPr>
              <a:t> Windows</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If you need to wash clothes</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Windows provides simple washing machine (1 setting, you shouldn’t wash your cashmere sweater, but there are no operating instructions [it’s intuitive] so you probably don’t know not to wash the sweater and ruined it.)</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UNIX gives you a machine shop - you better know</a:t>
            </a:r>
          </a:p>
          <a:p>
            <a:pPr algn="ctr"/>
            <a:r>
              <a:rPr lang="en-US" sz="3200" b="1" dirty="0">
                <a:latin typeface="Papyrus" panose="020B0602040200020303" pitchFamily="34" charset="77"/>
                <a:cs typeface="Papyrus"/>
              </a:rPr>
              <a:t>1) how wash different types of clothes and </a:t>
            </a:r>
          </a:p>
          <a:p>
            <a:pPr algn="ctr"/>
            <a:r>
              <a:rPr lang="en-US" sz="3200" b="1" dirty="0">
                <a:latin typeface="Papyrus" panose="020B0602040200020303" pitchFamily="34" charset="77"/>
                <a:cs typeface="Papyrus"/>
              </a:rPr>
              <a:t>2) how to design and build a machine to do it.</a:t>
            </a:r>
          </a:p>
        </p:txBody>
      </p:sp>
    </p:spTree>
    <p:extLst>
      <p:ext uri="{BB962C8B-B14F-4D97-AF65-F5344CB8AC3E}">
        <p14:creationId xmlns:p14="http://schemas.microsoft.com/office/powerpoint/2010/main" val="2187207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133"/>
            <a:ext cx="12192000" cy="7263527"/>
          </a:xfrm>
          <a:prstGeom prst="rect">
            <a:avLst/>
          </a:prstGeom>
          <a:noFill/>
        </p:spPr>
        <p:txBody>
          <a:bodyPr wrap="square" rtlCol="0">
            <a:spAutoFit/>
          </a:bodyPr>
          <a:lstStyle/>
          <a:p>
            <a:pPr algn="ctr"/>
            <a:r>
              <a:rPr lang="en-US" sz="2800" b="1" dirty="0">
                <a:latin typeface="Papyrus" panose="020B0602040200020303" pitchFamily="34" charset="77"/>
              </a:rPr>
              <a:t>Another comparison of OSes</a:t>
            </a:r>
          </a:p>
          <a:p>
            <a:pPr algn="ctr"/>
            <a:endParaRPr lang="en-US" b="1" dirty="0">
              <a:latin typeface="Papyrus" panose="020B0602040200020303" pitchFamily="34" charset="77"/>
            </a:endParaRPr>
          </a:p>
          <a:p>
            <a:pPr algn="ctr"/>
            <a:r>
              <a:rPr lang="en-US" sz="2800" b="1" dirty="0">
                <a:latin typeface="Papyrus" panose="020B0602040200020303" pitchFamily="34" charset="77"/>
              </a:rPr>
              <a:t>An Apple, a Linux, and a Windows User all need to change a light bulb (it’s always a light </a:t>
            </a:r>
            <a:r>
              <a:rPr lang="en-US" sz="2800" b="1" dirty="0" err="1">
                <a:latin typeface="Papyrus" panose="020B0602040200020303" pitchFamily="34" charset="77"/>
              </a:rPr>
              <a:t>bulg</a:t>
            </a:r>
            <a:r>
              <a:rPr lang="en-US" sz="2800" b="1" dirty="0">
                <a:latin typeface="Papyrus" panose="020B0602040200020303" pitchFamily="34" charset="77"/>
              </a:rPr>
              <a:t>) in their respective homes.</a:t>
            </a:r>
            <a:br>
              <a:rPr lang="en-US" sz="2800" b="1" dirty="0">
                <a:latin typeface="Papyrus" panose="020B0602040200020303" pitchFamily="34" charset="77"/>
              </a:rPr>
            </a:br>
            <a:r>
              <a:rPr lang="en-US" sz="2800" b="1" dirty="0">
                <a:latin typeface="Papyrus" panose="020B0602040200020303" pitchFamily="34" charset="77"/>
              </a:rPr>
              <a:t>They split up, and the Windows and Apple users reunite 10 minutes later.</a:t>
            </a:r>
          </a:p>
          <a:p>
            <a:pPr algn="ctr"/>
            <a:br>
              <a:rPr lang="en-US" b="1" dirty="0">
                <a:latin typeface="Papyrus" panose="020B0602040200020303" pitchFamily="34" charset="77"/>
              </a:rPr>
            </a:br>
            <a:r>
              <a:rPr lang="en-US" sz="2800" b="1" dirty="0">
                <a:latin typeface="Papyrus" panose="020B0602040200020303" pitchFamily="34" charset="77"/>
              </a:rPr>
              <a:t>Windows User: Did you manage to get it fixed?</a:t>
            </a:r>
            <a:br>
              <a:rPr lang="en-US" sz="2800" b="1" dirty="0">
                <a:latin typeface="Papyrus" panose="020B0602040200020303" pitchFamily="34" charset="77"/>
              </a:rPr>
            </a:br>
            <a:r>
              <a:rPr lang="en-US" sz="2800" b="1" dirty="0">
                <a:latin typeface="Papyrus" panose="020B0602040200020303" pitchFamily="34" charset="77"/>
              </a:rPr>
              <a:t>Apple User: No, it can't be changed, so now I need to find a new house. How about you?</a:t>
            </a:r>
            <a:br>
              <a:rPr lang="en-US" sz="2800" b="1" dirty="0">
                <a:latin typeface="Papyrus" panose="020B0602040200020303" pitchFamily="34" charset="77"/>
              </a:rPr>
            </a:br>
            <a:r>
              <a:rPr lang="en-US" sz="2800" b="1" dirty="0">
                <a:latin typeface="Papyrus" panose="020B0602040200020303" pitchFamily="34" charset="77"/>
              </a:rPr>
              <a:t>Windows User: Yeah, I managed to change it, but now my toilet won't flush.</a:t>
            </a:r>
            <a:br>
              <a:rPr lang="en-US" sz="2800" b="1" dirty="0">
                <a:latin typeface="Papyrus" panose="020B0602040200020303" pitchFamily="34" charset="77"/>
              </a:rPr>
            </a:br>
            <a:r>
              <a:rPr lang="en-US" sz="2800" b="1" dirty="0">
                <a:latin typeface="Papyrus" panose="020B0602040200020303" pitchFamily="34" charset="77"/>
              </a:rPr>
              <a:t>Apple User: Where's the Linux User? He hasn't come back yet.</a:t>
            </a:r>
            <a:br>
              <a:rPr lang="en-US" sz="2800" b="1" dirty="0">
                <a:latin typeface="Papyrus" panose="020B0602040200020303" pitchFamily="34" charset="77"/>
              </a:rPr>
            </a:br>
            <a:r>
              <a:rPr lang="en-US" sz="2800" b="1" dirty="0">
                <a:latin typeface="Papyrus" panose="020B0602040200020303" pitchFamily="34" charset="77"/>
              </a:rPr>
              <a:t>Worried, they head over to his apartment, and find him sitting in the middle of the floor, with a set of instructions and a box of parts.</a:t>
            </a:r>
            <a:br>
              <a:rPr lang="en-US" sz="2800" b="1" dirty="0">
                <a:latin typeface="Papyrus" panose="020B0602040200020303" pitchFamily="34" charset="77"/>
              </a:rPr>
            </a:br>
            <a:r>
              <a:rPr lang="en-US" sz="2800" b="1" dirty="0">
                <a:latin typeface="Papyrus" panose="020B0602040200020303" pitchFamily="34" charset="77"/>
              </a:rPr>
              <a:t>Windows User: Hey, did you manage to change your light bulb?</a:t>
            </a:r>
            <a:br>
              <a:rPr lang="en-US" sz="2800" b="1" dirty="0">
                <a:latin typeface="Papyrus" panose="020B0602040200020303" pitchFamily="34" charset="77"/>
              </a:rPr>
            </a:br>
            <a:r>
              <a:rPr lang="en-US" sz="2800" b="1" dirty="0">
                <a:latin typeface="Papyrus" panose="020B0602040200020303" pitchFamily="34" charset="77"/>
              </a:rPr>
              <a:t>Linux User: What does it look like I'm doing? This light bulb isn't going to build itself!</a:t>
            </a:r>
            <a:endParaRPr lang="en-US" sz="2800" b="1" dirty="0">
              <a:latin typeface="Papyrus" panose="020B0602040200020303" pitchFamily="34" charset="77"/>
              <a:cs typeface="Papyrus"/>
            </a:endParaRPr>
          </a:p>
        </p:txBody>
      </p:sp>
    </p:spTree>
    <p:extLst>
      <p:ext uri="{BB962C8B-B14F-4D97-AF65-F5344CB8AC3E}">
        <p14:creationId xmlns:p14="http://schemas.microsoft.com/office/powerpoint/2010/main" val="3693418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57286"/>
            <a:ext cx="12192000" cy="4031873"/>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Quotes for the day:</a:t>
            </a: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“Software stands between the user and the machine”   - Harlan D. Mills</a:t>
            </a:r>
          </a:p>
          <a:p>
            <a:pPr algn="ctr"/>
            <a:endParaRPr lang="en-US" sz="3200" b="1" dirty="0">
              <a:latin typeface="Papyrus" panose="020B0602040200020303" pitchFamily="34" charset="77"/>
              <a:cs typeface="Calibri" panose="020F0502020204030204" pitchFamily="34" charset="0"/>
            </a:endParaRPr>
          </a:p>
          <a:p>
            <a:pPr algn="ctr"/>
            <a:endParaRPr lang="en-US" sz="3200"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Software can help the user in their daily endeavors or stand in the way.</a:t>
            </a:r>
          </a:p>
        </p:txBody>
      </p:sp>
    </p:spTree>
    <p:extLst>
      <p:ext uri="{BB962C8B-B14F-4D97-AF65-F5344CB8AC3E}">
        <p14:creationId xmlns:p14="http://schemas.microsoft.com/office/powerpoint/2010/main" val="3419670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3"/>
          <p:cNvSpPr txBox="1">
            <a:spLocks noChangeArrowheads="1"/>
          </p:cNvSpPr>
          <p:nvPr/>
        </p:nvSpPr>
        <p:spPr bwMode="auto">
          <a:xfrm>
            <a:off x="-10508" y="680437"/>
            <a:ext cx="12202508" cy="4278094"/>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spcBef>
                <a:spcPct val="50000"/>
              </a:spcBef>
            </a:pPr>
            <a:endParaRPr lang="en-US" sz="3200" b="1" dirty="0">
              <a:latin typeface="Papyrus" panose="020B0602040200020303" pitchFamily="34" charset="77"/>
            </a:endParaRPr>
          </a:p>
          <a:p>
            <a:pPr indent="-371475" algn="ctr"/>
            <a:r>
              <a:rPr lang="en-US" sz="3200" b="1" dirty="0">
                <a:latin typeface="Papyrus" panose="020B0602040200020303" pitchFamily="34" charset="77"/>
              </a:rPr>
              <a:t>(ii) Expect the output of every program to become the input to another, as yet unknown, program.</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 Don't clutter the output with extraneous information that might be useful to the user, but not needed by the input for next program. </a:t>
            </a:r>
          </a:p>
        </p:txBody>
      </p:sp>
    </p:spTree>
    <p:extLst>
      <p:ext uri="{BB962C8B-B14F-4D97-AF65-F5344CB8AC3E}">
        <p14:creationId xmlns:p14="http://schemas.microsoft.com/office/powerpoint/2010/main" val="3546351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3"/>
          <p:cNvSpPr txBox="1">
            <a:spLocks noChangeArrowheads="1"/>
          </p:cNvSpPr>
          <p:nvPr/>
        </p:nvSpPr>
        <p:spPr bwMode="auto">
          <a:xfrm>
            <a:off x="0" y="304792"/>
            <a:ext cx="12192000" cy="5016758"/>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spcBef>
                <a:spcPct val="50000"/>
              </a:spcBef>
            </a:pPr>
            <a:endParaRPr lang="en-US" sz="3200" b="1" dirty="0">
              <a:latin typeface="Papyrus" panose="020B0602040200020303" pitchFamily="34" charset="77"/>
            </a:endParaRPr>
          </a:p>
          <a:p>
            <a:pPr indent="-371475" algn="ctr">
              <a:spcBef>
                <a:spcPct val="50000"/>
              </a:spcBef>
            </a:pPr>
            <a:r>
              <a:rPr lang="en-US" sz="3200" b="1" dirty="0">
                <a:latin typeface="Papyrus" panose="020B0602040200020303" pitchFamily="34" charset="77"/>
              </a:rPr>
              <a:t>Notice that, except for saying programs should not have output solely to help the user, the user is not mentioned.</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Unfortunately, this may make things confusing for the uninitiated user.</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The output is for “next program” (in a “pipe”), not the user.</a:t>
            </a:r>
          </a:p>
        </p:txBody>
      </p:sp>
    </p:spTree>
    <p:extLst>
      <p:ext uri="{BB962C8B-B14F-4D97-AF65-F5344CB8AC3E}">
        <p14:creationId xmlns:p14="http://schemas.microsoft.com/office/powerpoint/2010/main" val="1460276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3"/>
          <p:cNvSpPr txBox="1">
            <a:spLocks noChangeArrowheads="1"/>
          </p:cNvSpPr>
          <p:nvPr/>
        </p:nvSpPr>
        <p:spPr bwMode="auto">
          <a:xfrm>
            <a:off x="0" y="228600"/>
            <a:ext cx="12192000" cy="5909310"/>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What happens when you ask for a listing of files in an empty directory?</a:t>
            </a:r>
          </a:p>
          <a:p>
            <a:pPr indent="-371475" algn="ctr"/>
            <a:endParaRPr lang="en-US" b="1" dirty="0">
              <a:latin typeface="Papyrus" panose="020B0602040200020303" pitchFamily="34" charset="77"/>
            </a:endParaRPr>
          </a:p>
          <a:p>
            <a:pPr indent="-371475"/>
            <a:r>
              <a:rPr lang="en-US" sz="3200" b="1" dirty="0">
                <a:solidFill>
                  <a:srgbClr val="FF6600"/>
                </a:solidFill>
                <a:latin typeface="Courier New" panose="02070309020205020404" pitchFamily="49" charset="0"/>
                <a:cs typeface="Courier New" panose="02070309020205020404" pitchFamily="49" charset="0"/>
              </a:rPr>
              <a:t>$ </a:t>
            </a:r>
            <a:r>
              <a:rPr lang="en-US" sz="3200" b="1" dirty="0">
                <a:latin typeface="Courier New" panose="02070309020205020404" pitchFamily="49" charset="0"/>
                <a:cs typeface="Courier New" panose="02070309020205020404" pitchFamily="49" charset="0"/>
              </a:rPr>
              <a:t>ls&lt;CR&gt;</a:t>
            </a:r>
          </a:p>
          <a:p>
            <a:pPr indent="-371475"/>
            <a:r>
              <a:rPr lang="en-US" sz="3200" b="1" dirty="0">
                <a:solidFill>
                  <a:srgbClr val="FF6600"/>
                </a:solidFill>
                <a:latin typeface="Courier New" panose="02070309020205020404" pitchFamily="49" charset="0"/>
                <a:cs typeface="Courier New" panose="02070309020205020404" pitchFamily="49" charset="0"/>
              </a:rPr>
              <a:t>$ </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Returns to </a:t>
            </a:r>
            <a:r>
              <a:rPr lang="en-US" sz="3200" b="1" u="sng" dirty="0">
                <a:latin typeface="Papyrus" panose="020B0602040200020303" pitchFamily="34" charset="77"/>
              </a:rPr>
              <a:t>prompt</a:t>
            </a:r>
            <a:r>
              <a:rPr lang="en-US" sz="3200" b="1" dirty="0">
                <a:latin typeface="Papyrus" panose="020B0602040200020303" pitchFamily="34" charset="77"/>
              </a:rPr>
              <a:t> (</a:t>
            </a:r>
            <a:r>
              <a:rPr lang="en-US" sz="3200" b="1" dirty="0">
                <a:solidFill>
                  <a:srgbClr val="FF6600"/>
                </a:solidFill>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)without any other output. </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(there are no files to list, so Unix just outputs a new prompt and waits for a new command, is that reasonable?).</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(Works differently in a shell script, no prompt)</a:t>
            </a:r>
          </a:p>
        </p:txBody>
      </p:sp>
    </p:spTree>
    <p:extLst>
      <p:ext uri="{BB962C8B-B14F-4D97-AF65-F5344CB8AC3E}">
        <p14:creationId xmlns:p14="http://schemas.microsoft.com/office/powerpoint/2010/main" val="639926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3"/>
          <p:cNvSpPr txBox="1">
            <a:spLocks noChangeArrowheads="1"/>
          </p:cNvSpPr>
          <p:nvPr/>
        </p:nvSpPr>
        <p:spPr bwMode="auto">
          <a:xfrm>
            <a:off x="0" y="504500"/>
            <a:ext cx="12192000" cy="6124754"/>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What happens (or should happen) when you enter</a:t>
            </a:r>
          </a:p>
          <a:p>
            <a:pPr indent="-371475" algn="ctr"/>
            <a:endParaRPr lang="en-US" b="1" dirty="0">
              <a:latin typeface="Papyrus" panose="020B0602040200020303" pitchFamily="34" charset="77"/>
            </a:endParaRPr>
          </a:p>
          <a:p>
            <a:pPr indent="-371475"/>
            <a:r>
              <a:rPr lang="en-US" sz="3200" b="1" dirty="0">
                <a:solidFill>
                  <a:srgbClr val="FF6600"/>
                </a:solidFill>
                <a:latin typeface="Courier New" panose="02070309020205020404" pitchFamily="49" charset="0"/>
                <a:cs typeface="Courier New" panose="02070309020205020404" pitchFamily="49" charset="0"/>
              </a:rPr>
              <a:t>$ </a:t>
            </a:r>
            <a:r>
              <a:rPr lang="en-US" sz="3200" b="1" dirty="0">
                <a:latin typeface="Courier New" panose="02070309020205020404" pitchFamily="49" charset="0"/>
                <a:cs typeface="Courier New" panose="02070309020205020404" pitchFamily="49" charset="0"/>
              </a:rPr>
              <a:t>echo&lt;CR&gt;</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The command echo, “echoes” what you type between the end of the command (the work “echo” and the following space that separates it from what is to be echoed) and the &lt;CR&gt; (carriage return or enter).</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You did not type anything.</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What should it do?</a:t>
            </a:r>
          </a:p>
        </p:txBody>
      </p:sp>
    </p:spTree>
    <p:extLst>
      <p:ext uri="{BB962C8B-B14F-4D97-AF65-F5344CB8AC3E}">
        <p14:creationId xmlns:p14="http://schemas.microsoft.com/office/powerpoint/2010/main" val="2987484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3"/>
          <p:cNvSpPr txBox="1">
            <a:spLocks noChangeArrowheads="1"/>
          </p:cNvSpPr>
          <p:nvPr/>
        </p:nvSpPr>
        <p:spPr bwMode="auto">
          <a:xfrm>
            <a:off x="0" y="698942"/>
            <a:ext cx="12192000" cy="5139869"/>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Some argue it should do nothing (i.e. just sit there)!</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What about a new prompt on same line?</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It usually goes to next line and prints the prompt on the screen as in the previous example (break with philosophy because philosophy too confusing </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But it does what is expected, nothing (it follows philosophy), in a shell script.</a:t>
            </a:r>
          </a:p>
        </p:txBody>
      </p:sp>
    </p:spTree>
    <p:extLst>
      <p:ext uri="{BB962C8B-B14F-4D97-AF65-F5344CB8AC3E}">
        <p14:creationId xmlns:p14="http://schemas.microsoft.com/office/powerpoint/2010/main" val="246428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2"/>
          <p:cNvSpPr txBox="1">
            <a:spLocks noChangeArrowheads="1"/>
          </p:cNvSpPr>
          <p:nvPr/>
        </p:nvSpPr>
        <p:spPr bwMode="auto">
          <a:xfrm>
            <a:off x="1" y="896126"/>
            <a:ext cx="12192000" cy="4924425"/>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(iii) Idea of “filter” – </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Every program takes its input from </a:t>
            </a:r>
            <a:r>
              <a:rPr lang="en-US" sz="3200" b="1" u="sng" dirty="0">
                <a:latin typeface="Papyrus" panose="020B0602040200020303" pitchFamily="34" charset="77"/>
              </a:rPr>
              <a:t>Standard IN </a:t>
            </a:r>
            <a:r>
              <a:rPr lang="en-US" sz="3200" b="1" dirty="0">
                <a:latin typeface="Papyrus" panose="020B0602040200020303" pitchFamily="34" charset="77"/>
              </a:rPr>
              <a:t>(originally a teletype, now a keyboard),</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does something to it (“filters” it) and</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sends it to </a:t>
            </a:r>
            <a:r>
              <a:rPr lang="en-US" sz="3200" b="1" u="sng" dirty="0">
                <a:latin typeface="Papyrus" panose="020B0602040200020303" pitchFamily="34" charset="77"/>
              </a:rPr>
              <a:t>Standard OUT</a:t>
            </a:r>
            <a:r>
              <a:rPr lang="en-US" sz="3200" b="1" dirty="0">
                <a:latin typeface="Papyrus" panose="020B0602040200020303" pitchFamily="34" charset="77"/>
              </a:rPr>
              <a:t> (originally a teletype, now a screen) </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(notice that the  “user” is not part of this model). </a:t>
            </a:r>
          </a:p>
        </p:txBody>
      </p:sp>
    </p:spTree>
    <p:extLst>
      <p:ext uri="{BB962C8B-B14F-4D97-AF65-F5344CB8AC3E}">
        <p14:creationId xmlns:p14="http://schemas.microsoft.com/office/powerpoint/2010/main" val="19188470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3"/>
          <p:cNvSpPr txBox="1">
            <a:spLocks noChangeArrowheads="1"/>
          </p:cNvSpPr>
          <p:nvPr/>
        </p:nvSpPr>
        <p:spPr bwMode="auto">
          <a:xfrm>
            <a:off x="0" y="982717"/>
            <a:ext cx="12192000" cy="5509200"/>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This brings up another issue – commands sometimes behave differently in shell scripts than they do “interactively”</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Typically the difference is that they are more “chatty” when interactive.</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This kind of stuff can make for confusion when debugging. Works from screen, does not work in shell script.</a:t>
            </a:r>
          </a:p>
          <a:p>
            <a:pPr indent="-371475" algn="ctr"/>
            <a:endParaRPr lang="en-US" sz="3200" b="1" dirty="0">
              <a:latin typeface="Papyrus" panose="020B0602040200020303" pitchFamily="34" charset="77"/>
            </a:endParaRPr>
          </a:p>
        </p:txBody>
      </p:sp>
    </p:spTree>
    <p:extLst>
      <p:ext uri="{BB962C8B-B14F-4D97-AF65-F5344CB8AC3E}">
        <p14:creationId xmlns:p14="http://schemas.microsoft.com/office/powerpoint/2010/main" val="2810093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7A66D2-3456-FEB6-30C0-C4D0E0FCF613}"/>
              </a:ext>
            </a:extLst>
          </p:cNvPr>
          <p:cNvSpPr txBox="1"/>
          <p:nvPr/>
        </p:nvSpPr>
        <p:spPr>
          <a:xfrm>
            <a:off x="13248" y="11499"/>
            <a:ext cx="12178752" cy="8125301"/>
          </a:xfrm>
          <a:prstGeom prst="rect">
            <a:avLst/>
          </a:prstGeom>
          <a:noFill/>
        </p:spPr>
        <p:txBody>
          <a:bodyPr wrap="square">
            <a:spAutoFit/>
          </a:bodyPr>
          <a:lstStyle/>
          <a:p>
            <a:pPr algn="ctr"/>
            <a:r>
              <a:rPr lang="en-US" sz="3200" b="1" dirty="0">
                <a:latin typeface="Papyrus" panose="020B0602040200020303" pitchFamily="34" charset="77"/>
                <a:cs typeface="Courier New" panose="02070309020205020404" pitchFamily="49" charset="0"/>
              </a:rPr>
              <a:t>How do I evaluate the symbolic math equations ?</a:t>
            </a:r>
          </a:p>
          <a:p>
            <a:pPr algn="ctr"/>
            <a:endParaRPr lang="en-US" b="1" dirty="0">
              <a:latin typeface="Papyrus" panose="020B0602040200020303" pitchFamily="34" charset="77"/>
              <a:cs typeface="Courier New" panose="02070309020205020404" pitchFamily="49" charset="0"/>
            </a:endParaRPr>
          </a:p>
          <a:p>
            <a:pPr algn="ctr"/>
            <a:r>
              <a:rPr lang="en-US" sz="3200" b="1" dirty="0">
                <a:latin typeface="Papyrus" panose="020B0602040200020303" pitchFamily="34" charset="77"/>
                <a:cs typeface="Courier New" panose="02070309020205020404" pitchFamily="49" charset="0"/>
              </a:rPr>
              <a:t>First assign values to the symbolic variables </a:t>
            </a:r>
            <a:r>
              <a:rPr lang="en-US" sz="3200" b="1" dirty="0">
                <a:latin typeface="Courier New" panose="02070309020205020404" pitchFamily="49" charset="0"/>
                <a:cs typeface="Courier New" panose="02070309020205020404" pitchFamily="49" charset="0"/>
              </a:rPr>
              <a:t>a</a:t>
            </a:r>
            <a:r>
              <a:rPr lang="en-US" sz="3200" b="1" dirty="0">
                <a:latin typeface="Papyrus" panose="020B0602040200020303" pitchFamily="34" charset="77"/>
                <a:cs typeface="Courier New" panose="02070309020205020404" pitchFamily="49" charset="0"/>
              </a:rPr>
              <a:t> and </a:t>
            </a:r>
            <a:r>
              <a:rPr lang="en-US" sz="3200" b="1" dirty="0">
                <a:latin typeface="Courier New" panose="02070309020205020404" pitchFamily="49" charset="0"/>
                <a:cs typeface="Courier New" panose="02070309020205020404" pitchFamily="49" charset="0"/>
              </a:rPr>
              <a:t>b</a:t>
            </a:r>
          </a:p>
          <a:p>
            <a:endParaRPr lang="en-US" b="1" dirty="0">
              <a:latin typeface="Courier New" panose="02070309020205020404" pitchFamily="49" charset="0"/>
              <a:cs typeface="Courier New" panose="02070309020205020404" pitchFamily="49" charset="0"/>
            </a:endParaRPr>
          </a:p>
          <a:p>
            <a:r>
              <a:rPr lang="en-US" sz="2800" b="1" dirty="0">
                <a:latin typeface="Courier New" panose="02070309020205020404" pitchFamily="49" charset="0"/>
                <a:cs typeface="Courier New" panose="02070309020205020404" pitchFamily="49" charset="0"/>
              </a:rPr>
              <a:t>&gt;&gt; a=pi/4</a:t>
            </a:r>
          </a:p>
          <a:p>
            <a:r>
              <a:rPr lang="en-US" sz="2800" b="1" dirty="0">
                <a:latin typeface="Courier New" panose="02070309020205020404" pitchFamily="49" charset="0"/>
                <a:cs typeface="Courier New" panose="02070309020205020404" pitchFamily="49" charset="0"/>
              </a:rPr>
              <a:t>a = 0.785398163397448</a:t>
            </a:r>
          </a:p>
          <a:p>
            <a:r>
              <a:rPr lang="en-US" sz="2800" b="1" dirty="0">
                <a:latin typeface="Courier New" panose="02070309020205020404" pitchFamily="49" charset="0"/>
                <a:cs typeface="Courier New" panose="02070309020205020404" pitchFamily="49" charset="0"/>
              </a:rPr>
              <a:t>&gt;&gt; b=pi/3</a:t>
            </a:r>
          </a:p>
          <a:p>
            <a:r>
              <a:rPr lang="en-US" sz="2800" b="1" dirty="0">
                <a:latin typeface="Courier New" panose="02070309020205020404" pitchFamily="49" charset="0"/>
                <a:cs typeface="Courier New" panose="02070309020205020404" pitchFamily="49" charset="0"/>
              </a:rPr>
              <a:t>b = 1.047197551196598</a:t>
            </a:r>
          </a:p>
          <a:p>
            <a:endParaRPr lang="en-US" sz="2400" b="1" dirty="0">
              <a:latin typeface="Courier New" panose="02070309020205020404" pitchFamily="49" charset="0"/>
              <a:cs typeface="Courier New" panose="02070309020205020404" pitchFamily="49" charset="0"/>
            </a:endParaRPr>
          </a:p>
          <a:p>
            <a:r>
              <a:rPr lang="en-US" sz="3200" b="1" dirty="0">
                <a:latin typeface="Papyrus" panose="020B0602040200020303" pitchFamily="34" charset="77"/>
                <a:cs typeface="Courier New" panose="02070309020205020404" pitchFamily="49" charset="0"/>
              </a:rPr>
              <a:t>Then use the function </a:t>
            </a:r>
            <a:r>
              <a:rPr lang="en-US" sz="2800" b="1" dirty="0">
                <a:latin typeface="Courier New" panose="02070309020205020404" pitchFamily="49" charset="0"/>
                <a:cs typeface="Courier New" panose="02070309020205020404" pitchFamily="49" charset="0"/>
              </a:rPr>
              <a:t>subs</a:t>
            </a:r>
          </a:p>
          <a:p>
            <a:endParaRPr lang="en-US" b="1" dirty="0">
              <a:latin typeface="Papyrus" panose="020B0602040200020303" pitchFamily="34" charset="77"/>
              <a:cs typeface="Courier New" panose="02070309020205020404" pitchFamily="49" charset="0"/>
            </a:endParaRPr>
          </a:p>
          <a:p>
            <a:r>
              <a:rPr lang="en-US" sz="2800" b="1" dirty="0">
                <a:latin typeface="Courier New" panose="02070309020205020404" pitchFamily="49" charset="0"/>
                <a:cs typeface="Courier New" panose="02070309020205020404" pitchFamily="49" charset="0"/>
              </a:rPr>
              <a:t>&gt;&gt; subs(xyz2enuab)</a:t>
            </a:r>
          </a:p>
          <a:p>
            <a:r>
              <a:rPr lang="en-US" sz="2800" b="1" dirty="0" err="1">
                <a:latin typeface="Courier New" panose="02070309020205020404" pitchFamily="49" charset="0"/>
                <a:cs typeface="Courier New" panose="02070309020205020404" pitchFamily="49" charset="0"/>
              </a:rPr>
              <a:t>ans</a:t>
            </a:r>
            <a:r>
              <a:rPr lang="en-US" sz="2800" b="1" dirty="0">
                <a:latin typeface="Courier New" panose="02070309020205020404" pitchFamily="49" charset="0"/>
                <a:cs typeface="Courier New" panose="02070309020205020404" pitchFamily="49" charset="0"/>
              </a:rPr>
              <a:t> =</a:t>
            </a:r>
          </a:p>
          <a:p>
            <a:r>
              <a:rPr lang="en-US" sz="2800" b="1" dirty="0">
                <a:latin typeface="Courier New" panose="02070309020205020404" pitchFamily="49" charset="0"/>
                <a:cs typeface="Courier New" panose="02070309020205020404" pitchFamily="49" charset="0"/>
              </a:rPr>
              <a:t>[                 1/2,  3^(1/2)/2,         0]</a:t>
            </a:r>
          </a:p>
          <a:p>
            <a:r>
              <a:rPr lang="en-US" sz="2800" b="1" dirty="0">
                <a:latin typeface="Courier New" panose="02070309020205020404" pitchFamily="49" charset="0"/>
                <a:cs typeface="Courier New" panose="02070309020205020404" pitchFamily="49" charset="0"/>
              </a:rPr>
              <a:t>[-(2^(1/2)*3^(1/2))/4,  2^(1/2)/4, 2^(1/2)/2]</a:t>
            </a:r>
          </a:p>
          <a:p>
            <a:r>
              <a:rPr lang="en-US" sz="2800" b="1" dirty="0">
                <a:latin typeface="Courier New" panose="02070309020205020404" pitchFamily="49" charset="0"/>
                <a:cs typeface="Courier New" panose="02070309020205020404" pitchFamily="49" charset="0"/>
              </a:rPr>
              <a:t>[ (2^(1/2)*3^(1/2))/4, -2^(1/2)/4, 2^(1/2)/2]</a:t>
            </a:r>
          </a:p>
          <a:p>
            <a:endParaRPr lang="en-US" sz="2400" b="1" dirty="0">
              <a:latin typeface="Courier New" panose="02070309020205020404" pitchFamily="49" charset="0"/>
              <a:cs typeface="Courier New" panose="02070309020205020404" pitchFamily="49" charset="0"/>
            </a:endParaRPr>
          </a:p>
          <a:p>
            <a:r>
              <a:rPr lang="en-US" sz="2400" b="1" dirty="0">
                <a:latin typeface="Papyrus" panose="020B0602040200020303" pitchFamily="34" charset="77"/>
                <a:cs typeface="Courier New" panose="02070309020205020404" pitchFamily="49" charset="0"/>
              </a:rPr>
              <a:t>See </a:t>
            </a:r>
            <a:r>
              <a:rPr lang="en-US" sz="2400" b="1" dirty="0">
                <a:latin typeface="Papyrus" panose="020B0602040200020303" pitchFamily="34" charset="77"/>
                <a:cs typeface="Courier New" panose="02070309020205020404" pitchFamily="49" charset="0"/>
                <a:hlinkClick r:id="rId2"/>
              </a:rPr>
              <a:t>https://www.mathworks.com/help/symbolic/use-subs-to-evaluate-expressions-and-functions.html</a:t>
            </a:r>
            <a:endParaRPr lang="en-US" sz="2400" b="1" dirty="0">
              <a:latin typeface="Papyrus" panose="020B0602040200020303" pitchFamily="34" charset="77"/>
              <a:cs typeface="Courier New" panose="02070309020205020404" pitchFamily="49" charset="0"/>
            </a:endParaRPr>
          </a:p>
          <a:p>
            <a:endParaRPr lang="en-US" sz="2400" b="1" dirty="0">
              <a:latin typeface="Papyrus" panose="020B0602040200020303" pitchFamily="34" charset="77"/>
              <a:cs typeface="Courier New" panose="02070309020205020404" pitchFamily="49" charset="0"/>
            </a:endParaRPr>
          </a:p>
        </p:txBody>
      </p:sp>
    </p:spTree>
    <p:extLst>
      <p:ext uri="{BB962C8B-B14F-4D97-AF65-F5344CB8AC3E}">
        <p14:creationId xmlns:p14="http://schemas.microsoft.com/office/powerpoint/2010/main" val="2428123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0" y="777695"/>
            <a:ext cx="12192000" cy="3539430"/>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endParaRPr lang="en-US" sz="3200" b="1" dirty="0">
              <a:latin typeface="Papyrus" panose="020B0602040200020303" pitchFamily="34" charset="77"/>
            </a:endParaRPr>
          </a:p>
          <a:p>
            <a:pPr indent="-371475" algn="ctr"/>
            <a:endParaRPr lang="en-US" sz="3200" b="1" dirty="0">
              <a:latin typeface="Papyrus" panose="020B0602040200020303" pitchFamily="34" charset="77"/>
            </a:endParaRP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It is pretty easy to see these are not good assumptions (</a:t>
            </a:r>
            <a:r>
              <a:rPr lang="en-US" sz="3200" b="1" dirty="0" err="1">
                <a:latin typeface="Papyrus" panose="020B0602040200020303" pitchFamily="34" charset="77"/>
              </a:rPr>
              <a:t>Stnd</a:t>
            </a:r>
            <a:r>
              <a:rPr lang="en-US" sz="3200" b="1" dirty="0">
                <a:latin typeface="Papyrus" panose="020B0602040200020303" pitchFamily="34" charset="77"/>
              </a:rPr>
              <a:t> IN, </a:t>
            </a:r>
            <a:r>
              <a:rPr lang="en-US" sz="3200" b="1" dirty="0" err="1">
                <a:latin typeface="Papyrus" panose="020B0602040200020303" pitchFamily="34" charset="77"/>
              </a:rPr>
              <a:t>Stnd</a:t>
            </a:r>
            <a:r>
              <a:rPr lang="en-US" sz="3200" b="1" dirty="0">
                <a:latin typeface="Papyrus" panose="020B0602040200020303" pitchFamily="34" charset="77"/>
              </a:rPr>
              <a:t> OUT) for many tasks and many Unix commands break this philosophy/convention.</a:t>
            </a:r>
          </a:p>
        </p:txBody>
      </p:sp>
    </p:spTree>
    <p:extLst>
      <p:ext uri="{BB962C8B-B14F-4D97-AF65-F5344CB8AC3E}">
        <p14:creationId xmlns:p14="http://schemas.microsoft.com/office/powerpoint/2010/main" val="1314547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0" y="363915"/>
            <a:ext cx="12192000" cy="5632311"/>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Idea/use of – redirection (“</a:t>
            </a:r>
            <a:r>
              <a:rPr lang="en-US" sz="3200" b="1" dirty="0">
                <a:latin typeface="Courier New" panose="02070309020205020404" pitchFamily="49" charset="0"/>
                <a:cs typeface="Courier New" panose="02070309020205020404" pitchFamily="49" charset="0"/>
              </a:rPr>
              <a:t>&lt;</a:t>
            </a:r>
            <a:r>
              <a:rPr lang="en-US" sz="3200" b="1" dirty="0">
                <a:latin typeface="Papyrus" panose="020B0602040200020303" pitchFamily="34" charset="77"/>
              </a:rPr>
              <a:t>“, “</a:t>
            </a:r>
            <a:r>
              <a:rPr lang="en-US" sz="3200" b="1" dirty="0">
                <a:latin typeface="Courier New" panose="02070309020205020404" pitchFamily="49" charset="0"/>
                <a:cs typeface="Courier New" panose="02070309020205020404" pitchFamily="49" charset="0"/>
              </a:rPr>
              <a:t>&lt;&lt;</a:t>
            </a:r>
            <a:r>
              <a:rPr lang="en-US" sz="3200" b="1" dirty="0">
                <a:latin typeface="Papyrus" panose="020B0602040200020303" pitchFamily="34" charset="77"/>
              </a:rPr>
              <a:t>“ and “</a:t>
            </a:r>
            <a:r>
              <a:rPr lang="en-US" sz="3200" b="1" dirty="0">
                <a:latin typeface="Courier New" panose="02070309020205020404" pitchFamily="49" charset="0"/>
                <a:cs typeface="Courier New" panose="02070309020205020404" pitchFamily="49" charset="0"/>
              </a:rPr>
              <a:t>&gt;</a:t>
            </a:r>
            <a:r>
              <a:rPr lang="en-US" sz="3200" b="1" dirty="0">
                <a:latin typeface="Papyrus" panose="020B0602040200020303" pitchFamily="34" charset="77"/>
              </a:rPr>
              <a:t>”, “</a:t>
            </a:r>
            <a:r>
              <a:rPr lang="en-US" sz="3200" b="1" dirty="0">
                <a:latin typeface="Courier New" panose="02070309020205020404" pitchFamily="49" charset="0"/>
                <a:cs typeface="Courier New" panose="02070309020205020404" pitchFamily="49" charset="0"/>
              </a:rPr>
              <a:t>&gt;&gt;</a:t>
            </a:r>
            <a:r>
              <a:rPr lang="en-US" sz="3200" b="1" dirty="0">
                <a:latin typeface="Papyrus" panose="020B0602040200020303" pitchFamily="34" charset="77"/>
              </a:rPr>
              <a:t>”)</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 Take input from somewhere rather than Standard IN</a:t>
            </a:r>
          </a:p>
          <a:p>
            <a:pPr indent="-371475" algn="ctr"/>
            <a:endParaRPr lang="en-US" b="1" dirty="0">
              <a:latin typeface="Papyrus" panose="020B0602040200020303" pitchFamily="34" charset="77"/>
            </a:endParaRPr>
          </a:p>
          <a:p>
            <a:pPr indent="-371475" algn="ctr">
              <a:buFontTx/>
              <a:buChar char="-"/>
            </a:pPr>
            <a:r>
              <a:rPr lang="en-US" sz="3200" b="1" dirty="0">
                <a:latin typeface="Papyrus" panose="020B0602040200020303" pitchFamily="34" charset="77"/>
              </a:rPr>
              <a:t>Send output to somewhere rather than Standard OUT</a:t>
            </a:r>
          </a:p>
          <a:p>
            <a:pPr indent="-371475" algn="ctr">
              <a:buFontTx/>
              <a:buChar char="-"/>
            </a:pPr>
            <a:endParaRPr lang="en-US" b="1" dirty="0">
              <a:latin typeface="Papyrus" panose="020B0602040200020303" pitchFamily="34" charset="77"/>
            </a:endParaRPr>
          </a:p>
          <a:p>
            <a:pPr indent="-371475" algn="ctr"/>
            <a:r>
              <a:rPr lang="en-US" sz="3200" b="1" dirty="0">
                <a:latin typeface="Papyrus" panose="020B0602040200020303" pitchFamily="34" charset="77"/>
              </a:rPr>
              <a:t>(Unix treats everything like a “file”, even hardware).</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Symbols “</a:t>
            </a:r>
            <a:r>
              <a:rPr lang="en-US" sz="3200" b="1" dirty="0">
                <a:latin typeface="Courier New" panose="02070309020205020404" pitchFamily="49" charset="0"/>
                <a:cs typeface="Courier New" panose="02070309020205020404" pitchFamily="49" charset="0"/>
              </a:rPr>
              <a:t>&lt;</a:t>
            </a:r>
            <a:r>
              <a:rPr lang="en-US" sz="3200" b="1" dirty="0">
                <a:latin typeface="Papyrus" panose="020B0602040200020303" pitchFamily="34" charset="77"/>
              </a:rPr>
              <a:t>“ and </a:t>
            </a:r>
            <a:r>
              <a:rPr lang="en-US" sz="3200" b="1" dirty="0">
                <a:latin typeface="Courier New" panose="02070309020205020404" pitchFamily="49" charset="0"/>
                <a:cs typeface="Courier New" panose="02070309020205020404" pitchFamily="49" charset="0"/>
              </a:rPr>
              <a:t>“&gt;”</a:t>
            </a:r>
            <a:r>
              <a:rPr lang="en-US" sz="3200" b="1" dirty="0">
                <a:latin typeface="Papyrus" panose="020B0602040200020303" pitchFamily="34" charset="77"/>
              </a:rPr>
              <a:t> are called suck and spit.</a:t>
            </a:r>
          </a:p>
          <a:p>
            <a:pPr indent="-371475" algn="ctr"/>
            <a:r>
              <a:rPr lang="en-US" sz="3200" b="1" dirty="0">
                <a:latin typeface="Papyrus" panose="020B0602040200020303" pitchFamily="34" charset="77"/>
              </a:rPr>
              <a:t>(for </a:t>
            </a:r>
            <a:r>
              <a:rPr lang="en-US" sz="3200" b="1" dirty="0" err="1">
                <a:latin typeface="Papyrus" panose="020B0602040200020303" pitchFamily="34" charset="77"/>
              </a:rPr>
              <a:t>completenss</a:t>
            </a:r>
            <a:r>
              <a:rPr lang="en-US" sz="3200" b="1" dirty="0">
                <a:latin typeface="Papyrus" panose="020B0602040200020303" pitchFamily="34" charset="77"/>
              </a:rPr>
              <a:t> “</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 is “bang”, “</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 is “splat”, “</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 is “hash”, and “</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 is “shebang”)</a:t>
            </a:r>
          </a:p>
        </p:txBody>
      </p:sp>
    </p:spTree>
    <p:extLst>
      <p:ext uri="{BB962C8B-B14F-4D97-AF65-F5344CB8AC3E}">
        <p14:creationId xmlns:p14="http://schemas.microsoft.com/office/powerpoint/2010/main" val="695558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0" y="352769"/>
            <a:ext cx="12192000" cy="5016758"/>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endParaRPr lang="en-US" sz="3200" b="1" dirty="0">
              <a:latin typeface="Papyrus" panose="020B0602040200020303" pitchFamily="34" charset="77"/>
            </a:endParaRPr>
          </a:p>
          <a:p>
            <a:pPr indent="-371475" algn="ctr"/>
            <a:r>
              <a:rPr lang="en-US" sz="3200" b="1" u="sng" dirty="0">
                <a:latin typeface="Papyrus" panose="020B0602040200020303" pitchFamily="34" charset="77"/>
              </a:rPr>
              <a:t>redirection</a:t>
            </a:r>
            <a:endParaRPr lang="en-US" sz="3200" b="1" dirty="0">
              <a:latin typeface="Papyrus" panose="020B0602040200020303" pitchFamily="34" charset="77"/>
            </a:endParaRP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 Take input from a file “</a:t>
            </a:r>
            <a:r>
              <a:rPr lang="en-US" sz="3200" b="1" dirty="0">
                <a:latin typeface="Courier New" panose="02070309020205020404" pitchFamily="49" charset="0"/>
                <a:cs typeface="Courier New" panose="02070309020205020404" pitchFamily="49" charset="0"/>
              </a:rPr>
              <a:t>&lt;</a:t>
            </a:r>
            <a:r>
              <a:rPr lang="en-US" sz="3200" b="1" dirty="0">
                <a:latin typeface="Papyrus" panose="020B0602040200020303" pitchFamily="34" charset="77"/>
              </a:rPr>
              <a:t>“ rather than Standard IN</a:t>
            </a:r>
          </a:p>
          <a:p>
            <a:pPr indent="-371475" algn="ctr"/>
            <a:endParaRPr lang="en-US" sz="3200" b="1" dirty="0">
              <a:latin typeface="Papyrus" panose="020B0602040200020303" pitchFamily="34" charset="77"/>
            </a:endParaRPr>
          </a:p>
          <a:p>
            <a:pPr indent="-371475" algn="ctr">
              <a:buFontTx/>
              <a:buChar char="-"/>
            </a:pPr>
            <a:r>
              <a:rPr lang="en-US" sz="3200" b="1" dirty="0">
                <a:latin typeface="Papyrus" panose="020B0602040200020303" pitchFamily="34" charset="77"/>
              </a:rPr>
              <a:t>Send output to a file “</a:t>
            </a:r>
            <a:r>
              <a:rPr lang="en-US" sz="3200" b="1" dirty="0">
                <a:latin typeface="Courier New" panose="02070309020205020404" pitchFamily="49" charset="0"/>
                <a:cs typeface="Courier New" panose="02070309020205020404" pitchFamily="49" charset="0"/>
              </a:rPr>
              <a:t>&gt;</a:t>
            </a:r>
            <a:r>
              <a:rPr lang="en-US" sz="3200" b="1" dirty="0">
                <a:latin typeface="Papyrus" panose="020B0602040200020303" pitchFamily="34" charset="77"/>
              </a:rPr>
              <a:t>” rather than Standard OUT.</a:t>
            </a:r>
          </a:p>
          <a:p>
            <a:pPr indent="-371475" algn="ctr">
              <a:buFontTx/>
              <a:buChar char="-"/>
            </a:pPr>
            <a:endParaRPr lang="en-US" sz="3200" b="1" dirty="0">
              <a:latin typeface="Papyrus" panose="020B0602040200020303" pitchFamily="34" charset="77"/>
            </a:endParaRPr>
          </a:p>
          <a:p>
            <a:pPr algn="ctr"/>
            <a:r>
              <a:rPr lang="en-US" sz="3200" b="1" dirty="0">
                <a:latin typeface="Papyrus" panose="020B0602040200020303" pitchFamily="34" charset="77"/>
              </a:rPr>
              <a:t>If you have an existing file with that name – guess what UNIX does with it?</a:t>
            </a:r>
          </a:p>
        </p:txBody>
      </p:sp>
    </p:spTree>
    <p:extLst>
      <p:ext uri="{BB962C8B-B14F-4D97-AF65-F5344CB8AC3E}">
        <p14:creationId xmlns:p14="http://schemas.microsoft.com/office/powerpoint/2010/main" val="30997131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3" y="784470"/>
            <a:ext cx="12192000" cy="5632311"/>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endParaRPr lang="en-US" sz="3200" b="1" dirty="0">
              <a:latin typeface="Papyrus" panose="020B0602040200020303" pitchFamily="34" charset="77"/>
            </a:endParaRPr>
          </a:p>
          <a:p>
            <a:pPr indent="-371475" algn="ctr">
              <a:buFontTx/>
              <a:buChar char="-"/>
            </a:pPr>
            <a:r>
              <a:rPr lang="en-US" sz="3200" b="1" dirty="0">
                <a:latin typeface="Papyrus" panose="020B0602040200020303" pitchFamily="34" charset="77"/>
              </a:rPr>
              <a:t>“</a:t>
            </a:r>
            <a:r>
              <a:rPr lang="en-US" sz="3200" b="1" dirty="0">
                <a:latin typeface="Courier New" panose="02070309020205020404" pitchFamily="49" charset="0"/>
                <a:cs typeface="Courier New" panose="02070309020205020404" pitchFamily="49" charset="0"/>
              </a:rPr>
              <a:t>&gt;</a:t>
            </a:r>
            <a:r>
              <a:rPr lang="en-US" sz="3200" b="1" dirty="0">
                <a:latin typeface="Papyrus" panose="020B0602040200020303" pitchFamily="34" charset="77"/>
              </a:rPr>
              <a:t>” sends output to file rather than Standard OUT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If you have an existing file with that name</a:t>
            </a:r>
          </a:p>
          <a:p>
            <a:pPr algn="ctr"/>
            <a:endParaRPr lang="en-US" sz="3200" b="1" i="1" u="sng" dirty="0">
              <a:latin typeface="Papyrus" panose="020B0602040200020303" pitchFamily="34" charset="77"/>
            </a:endParaRPr>
          </a:p>
          <a:p>
            <a:pPr algn="ctr"/>
            <a:r>
              <a:rPr lang="en-US" sz="3200" b="1" i="1" dirty="0">
                <a:latin typeface="Papyrus" panose="020B0602040200020303" pitchFamily="34" charset="77"/>
              </a:rPr>
              <a:t>UNIX ERASES it </a:t>
            </a:r>
            <a:r>
              <a:rPr lang="en-US" sz="3200" b="1" dirty="0">
                <a:latin typeface="Papyrus" panose="020B0602040200020303" pitchFamily="34" charset="77"/>
              </a:rPr>
              <a:t>(without asking, you told it to do that) and creates a new empty file for your output!</a:t>
            </a:r>
          </a:p>
          <a:p>
            <a:pPr algn="ctr"/>
            <a:endParaRPr lang="en-US" sz="3200" b="1" dirty="0">
              <a:latin typeface="Papyrus" panose="020B0602040200020303" pitchFamily="34" charset="77"/>
            </a:endParaRPr>
          </a:p>
          <a:p>
            <a:pPr algn="ctr"/>
            <a:r>
              <a:rPr lang="en-US" sz="4000" b="1" u="sng" dirty="0">
                <a:latin typeface="Papyrus" panose="020B0602040200020303" pitchFamily="34" charset="77"/>
              </a:rPr>
              <a:t>Note well</a:t>
            </a:r>
            <a:r>
              <a:rPr lang="en-US" sz="3200" b="1" dirty="0">
                <a:latin typeface="Papyrus" panose="020B0602040200020303" pitchFamily="34" charset="77"/>
              </a:rPr>
              <a:t>: UNIX creates the output file first – “cobbering” any existing file of that name – before running the program. </a:t>
            </a:r>
          </a:p>
        </p:txBody>
      </p:sp>
    </p:spTree>
    <p:extLst>
      <p:ext uri="{BB962C8B-B14F-4D97-AF65-F5344CB8AC3E}">
        <p14:creationId xmlns:p14="http://schemas.microsoft.com/office/powerpoint/2010/main" val="2633996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0" y="51466"/>
            <a:ext cx="12192000" cy="6740307"/>
          </a:xfrm>
          <a:prstGeom prst="rect">
            <a:avLst/>
          </a:prstGeom>
          <a:noFill/>
          <a:ln w="9525">
            <a:noFill/>
            <a:miter lim="800000"/>
            <a:headEnd/>
            <a:tailEnd/>
          </a:ln>
        </p:spPr>
        <p:txBody>
          <a:bodyPr wrap="square">
            <a:spAutoFit/>
          </a:bodyPr>
          <a:lstStyle/>
          <a:p>
            <a:pPr algn="ctr"/>
            <a:r>
              <a:rPr lang="en-US" sz="3200" b="1" dirty="0">
                <a:latin typeface="Papyrus" panose="020B0602040200020303" pitchFamily="34" charset="77"/>
              </a:rPr>
              <a:t>The response from your UNIX guru will be </a:t>
            </a:r>
            <a:r>
              <a:rPr lang="en-US" sz="4000" b="1" dirty="0">
                <a:latin typeface="Papyrus" panose="020B0602040200020303" pitchFamily="34" charset="77"/>
              </a:rPr>
              <a:t>“you were told that’s what would happen!” </a:t>
            </a:r>
          </a:p>
          <a:p>
            <a:pPr algn="ctr"/>
            <a:r>
              <a:rPr lang="en-US" sz="3200" b="1" dirty="0">
                <a:latin typeface="Papyrus" panose="020B0602040200020303" pitchFamily="34" charset="77"/>
              </a:rPr>
              <a:t>(and in the thought balloon – “you idiot”)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UNIX dutifully did what you told it to do!! </a:t>
            </a:r>
          </a:p>
          <a:p>
            <a:pPr algn="ctr"/>
            <a:r>
              <a:rPr lang="en-US" sz="3200" b="1" dirty="0">
                <a:latin typeface="Papyrus" panose="020B0602040200020303" pitchFamily="34" charset="77"/>
              </a:rPr>
              <a:t>(even though you did not realize that.)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UNIX does not take “human factors” into account in its design – the user is </a:t>
            </a:r>
            <a:r>
              <a:rPr lang="en-US" sz="3200" b="1" u="sng" dirty="0">
                <a:latin typeface="Papyrus" panose="020B0602040200020303" pitchFamily="34" charset="77"/>
              </a:rPr>
              <a:t>completely responsible</a:t>
            </a:r>
            <a:r>
              <a:rPr lang="en-US" sz="3200" b="1" dirty="0">
                <a:latin typeface="Papyrus" panose="020B0602040200020303" pitchFamily="34" charset="77"/>
              </a:rPr>
              <a:t> for all errors.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(UNIX has advanced a bit to protect you from easily erasing the whole disk, but it is still possible to do accidentally – beware the “*” wildcard - do it on most UNIX systems)</a:t>
            </a:r>
          </a:p>
        </p:txBody>
      </p:sp>
    </p:spTree>
    <p:extLst>
      <p:ext uri="{BB962C8B-B14F-4D97-AF65-F5344CB8AC3E}">
        <p14:creationId xmlns:p14="http://schemas.microsoft.com/office/powerpoint/2010/main" val="3272352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0" y="463136"/>
            <a:ext cx="12192000" cy="4524315"/>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endParaRPr lang="en-US" sz="3200" b="1" dirty="0">
              <a:latin typeface="Papyrus" panose="020B0602040200020303" pitchFamily="34" charset="77"/>
            </a:endParaRPr>
          </a:p>
          <a:p>
            <a:pPr indent="-371475" algn="ctr"/>
            <a:r>
              <a:rPr lang="en-US" sz="3200" b="1" u="sng" dirty="0">
                <a:latin typeface="Papyrus" panose="020B0602040200020303" pitchFamily="34" charset="77"/>
              </a:rPr>
              <a:t>Redirection</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 Take input from what follows </a:t>
            </a:r>
            <a:r>
              <a:rPr lang="en-US" sz="3200" b="1" dirty="0">
                <a:latin typeface="Courier New" panose="02070309020205020404" pitchFamily="49" charset="0"/>
                <a:cs typeface="Courier New" panose="02070309020205020404" pitchFamily="49" charset="0"/>
              </a:rPr>
              <a:t>“&lt;&lt; </a:t>
            </a:r>
            <a:r>
              <a:rPr lang="en-US" sz="3200" b="1" i="1" dirty="0">
                <a:solidFill>
                  <a:schemeClr val="bg1">
                    <a:lumMod val="65000"/>
                  </a:schemeClr>
                </a:solidFill>
                <a:latin typeface="Courier New" panose="02070309020205020404" pitchFamily="49" charset="0"/>
                <a:cs typeface="Courier New" panose="02070309020205020404" pitchFamily="49" charset="0"/>
              </a:rPr>
              <a:t>END</a:t>
            </a:r>
            <a:r>
              <a:rPr lang="en-US" sz="3200" b="1" dirty="0">
                <a:latin typeface="Papyrus" panose="020B0602040200020303" pitchFamily="34" charset="77"/>
              </a:rPr>
              <a:t>“ (in shell script, or Standard IN), till it finds the character string </a:t>
            </a:r>
            <a:r>
              <a:rPr lang="en-US" sz="3200" b="1" i="1" dirty="0">
                <a:solidFill>
                  <a:schemeClr val="bg1">
                    <a:lumMod val="65000"/>
                  </a:schemeClr>
                </a:solidFill>
                <a:latin typeface="Papyrus" panose="020B0602040200020303" pitchFamily="34" charset="77"/>
                <a:cs typeface="Courier"/>
              </a:rPr>
              <a:t>END</a:t>
            </a:r>
            <a:endParaRPr lang="en-US" sz="3200" b="1" dirty="0">
              <a:latin typeface="Papyrus" panose="020B0602040200020303" pitchFamily="34" charset="77"/>
            </a:endParaRPr>
          </a:p>
          <a:p>
            <a:pPr indent="-371475" algn="ctr"/>
            <a:endParaRPr lang="en-US" sz="3200" b="1" dirty="0">
              <a:latin typeface="Papyrus" panose="020B0602040200020303" pitchFamily="34" charset="77"/>
            </a:endParaRPr>
          </a:p>
          <a:p>
            <a:pPr indent="-371475" algn="ctr">
              <a:buFontTx/>
              <a:buChar char="-"/>
            </a:pPr>
            <a:r>
              <a:rPr lang="en-US" sz="3200" b="1" dirty="0">
                <a:latin typeface="Papyrus" panose="020B0602040200020303" pitchFamily="34" charset="77"/>
              </a:rPr>
              <a:t>Append output to an existing file “</a:t>
            </a:r>
            <a:r>
              <a:rPr lang="en-US" sz="3200" b="1" dirty="0">
                <a:latin typeface="Courier New" panose="02070309020205020404" pitchFamily="49" charset="0"/>
                <a:cs typeface="Courier New" panose="02070309020205020404" pitchFamily="49" charset="0"/>
              </a:rPr>
              <a:t>&gt;&gt;</a:t>
            </a:r>
            <a:r>
              <a:rPr lang="en-US" sz="3200" b="1" dirty="0">
                <a:latin typeface="Papyrus" panose="020B0602040200020303" pitchFamily="34" charset="77"/>
              </a:rPr>
              <a:t>” rather than Standard OUT or (erasing and) creating a new file.</a:t>
            </a:r>
          </a:p>
        </p:txBody>
      </p:sp>
    </p:spTree>
    <p:extLst>
      <p:ext uri="{BB962C8B-B14F-4D97-AF65-F5344CB8AC3E}">
        <p14:creationId xmlns:p14="http://schemas.microsoft.com/office/powerpoint/2010/main" val="3472250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1" y="751406"/>
            <a:ext cx="12192001" cy="5509200"/>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Idea/use of – pipes (“</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Sends output to the next program (instead of “standard out” or a file)</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And</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Takes input from the previous program (instead of “standard in” or a file)</a:t>
            </a:r>
          </a:p>
        </p:txBody>
      </p:sp>
    </p:spTree>
    <p:extLst>
      <p:ext uri="{BB962C8B-B14F-4D97-AF65-F5344CB8AC3E}">
        <p14:creationId xmlns:p14="http://schemas.microsoft.com/office/powerpoint/2010/main" val="31613027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0" y="268938"/>
            <a:ext cx="12192000" cy="6001643"/>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Example: we have 2 files with a name and ID on each line.</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There are some duplicates (i.e. exact same line, character for character, in both files).</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Want one file, in alphabetical order, with duplicates removed.</a:t>
            </a:r>
          </a:p>
          <a:p>
            <a:pPr indent="-371475" algn="ctr"/>
            <a:endParaRPr lang="en-US" sz="3200" b="1" dirty="0">
              <a:latin typeface="Papyrus" panose="020B0602040200020303" pitchFamily="34" charset="77"/>
            </a:endParaRPr>
          </a:p>
          <a:p>
            <a:pPr indent="-371475" algn="ctr"/>
            <a:r>
              <a:rPr lang="en-US" sz="3200" b="1" dirty="0">
                <a:latin typeface="Courier New" panose="02070309020205020404" pitchFamily="49" charset="0"/>
                <a:cs typeface="Courier New" panose="02070309020205020404" pitchFamily="49" charset="0"/>
              </a:rPr>
              <a:t>cat file1 file2 | sort –u &gt; file3</a:t>
            </a:r>
          </a:p>
          <a:p>
            <a:pPr indent="-371475" algn="ctr"/>
            <a:endParaRPr lang="en-US" sz="3200" b="1" dirty="0">
              <a:latin typeface="Papyrus" panose="020B0602040200020303" pitchFamily="34" charset="77"/>
              <a:cs typeface="Courier"/>
            </a:endParaRPr>
          </a:p>
          <a:p>
            <a:pPr indent="-371475" algn="ctr"/>
            <a:r>
              <a:rPr lang="en-US" sz="3200" b="1" dirty="0">
                <a:latin typeface="Papyrus" panose="020B0602040200020303" pitchFamily="34" charset="77"/>
                <a:cs typeface="Courier"/>
              </a:rPr>
              <a:t>Use the UNIX command "cat" (for concatenate)</a:t>
            </a:r>
          </a:p>
        </p:txBody>
      </p:sp>
    </p:spTree>
    <p:extLst>
      <p:ext uri="{BB962C8B-B14F-4D97-AF65-F5344CB8AC3E}">
        <p14:creationId xmlns:p14="http://schemas.microsoft.com/office/powerpoint/2010/main" val="24378152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17925" y="197224"/>
            <a:ext cx="12192000" cy="7294305"/>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endParaRPr lang="en-US" sz="1600" b="1" dirty="0">
              <a:latin typeface="Papyrus" panose="020B0602040200020303" pitchFamily="34" charset="77"/>
            </a:endParaRPr>
          </a:p>
          <a:p>
            <a:pPr indent="-371475" algn="ctr"/>
            <a:r>
              <a:rPr lang="en-US" sz="3200" b="1" dirty="0">
                <a:latin typeface="Courier New" panose="02070309020205020404" pitchFamily="49" charset="0"/>
                <a:cs typeface="Courier New" panose="02070309020205020404" pitchFamily="49" charset="0"/>
              </a:rPr>
              <a:t>cat file1 file2 | sort –u &gt; file3</a:t>
            </a:r>
          </a:p>
          <a:p>
            <a:pPr indent="-371475" algn="ctr"/>
            <a:endParaRPr lang="en-US" b="1" dirty="0">
              <a:latin typeface="Papyrus" panose="020B0602040200020303" pitchFamily="34" charset="77"/>
              <a:cs typeface="Courier"/>
            </a:endParaRPr>
          </a:p>
          <a:p>
            <a:pPr indent="-371475" algn="ctr"/>
            <a:r>
              <a:rPr lang="en-US" sz="3200" b="1" dirty="0">
                <a:latin typeface="Courier New" panose="02070309020205020404" pitchFamily="49" charset="0"/>
                <a:cs typeface="Courier New" panose="02070309020205020404" pitchFamily="49" charset="0"/>
              </a:rPr>
              <a:t>cat</a:t>
            </a:r>
            <a:r>
              <a:rPr lang="en-US" sz="3200" b="1" dirty="0">
                <a:latin typeface="Papyrus" panose="020B0602040200020303" pitchFamily="34" charset="77"/>
              </a:rPr>
              <a:t>, short for “concatenate”, does not require input file redirection [does not follow philosophy], it will take a list [redirection does not even work with more than one file], but does need output redirection else comes to screen.</a:t>
            </a:r>
          </a:p>
          <a:p>
            <a:pPr indent="-371475" algn="ctr"/>
            <a:endParaRPr lang="en-US" b="1" dirty="0">
              <a:latin typeface="Papyrus" panose="020B0602040200020303" pitchFamily="34" charset="77"/>
            </a:endParaRPr>
          </a:p>
          <a:p>
            <a:pPr indent="-371475" algn="ctr"/>
            <a:r>
              <a:rPr lang="en-US" sz="3200" b="1" dirty="0">
                <a:latin typeface="Papyrus" panose="020B0602040200020303" pitchFamily="34" charset="77"/>
              </a:rPr>
              <a:t>The </a:t>
            </a:r>
            <a:r>
              <a:rPr lang="en-US" sz="3200" b="1" dirty="0">
                <a:latin typeface="Courier New" panose="02070309020205020404" pitchFamily="49" charset="0"/>
                <a:cs typeface="Courier New" panose="02070309020205020404" pitchFamily="49" charset="0"/>
              </a:rPr>
              <a:t>cat</a:t>
            </a:r>
            <a:r>
              <a:rPr lang="en-US" sz="3200" b="1" dirty="0">
                <a:latin typeface="Papyrus" panose="020B0602040200020303" pitchFamily="34" charset="77"/>
              </a:rPr>
              <a:t> utility serves a dual purpose: concatenating and printing. … printing a single file to the terminal is a special use-case of this concatenation program. Yet, this is its most common use.</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In UNIX you have to think of all the side effects of a command and note it they are useful</a:t>
            </a:r>
          </a:p>
        </p:txBody>
      </p:sp>
    </p:spTree>
    <p:extLst>
      <p:ext uri="{BB962C8B-B14F-4D97-AF65-F5344CB8AC3E}">
        <p14:creationId xmlns:p14="http://schemas.microsoft.com/office/powerpoint/2010/main" val="3951737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17925" y="197224"/>
            <a:ext cx="12192000" cy="6247864"/>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spcBef>
                <a:spcPct val="50000"/>
              </a:spcBef>
            </a:pPr>
            <a:endParaRPr lang="en-US" sz="3200" b="1" dirty="0">
              <a:latin typeface="Papyrus" panose="020B0602040200020303" pitchFamily="34" charset="77"/>
            </a:endParaRPr>
          </a:p>
          <a:p>
            <a:pPr indent="-371475" algn="ctr"/>
            <a:r>
              <a:rPr lang="en-US" sz="3200" b="1" dirty="0">
                <a:latin typeface="Papyrus" panose="020B0602040200020303" pitchFamily="34" charset="77"/>
              </a:rPr>
              <a:t>In UNIX you have to think of all the side effects of a command and note it they are useful for what you want to do.</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This way the developers of UNIX don't have to write another program to print!</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With UNIX you have to read the documentation very carefully and figure out what are the implications of each command.</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It does what it says (which is oftentimes not obvious).</a:t>
            </a:r>
          </a:p>
        </p:txBody>
      </p:sp>
    </p:spTree>
    <p:extLst>
      <p:ext uri="{BB962C8B-B14F-4D97-AF65-F5344CB8AC3E}">
        <p14:creationId xmlns:p14="http://schemas.microsoft.com/office/powerpoint/2010/main" val="23500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7A66D2-3456-FEB6-30C0-C4D0E0FCF613}"/>
              </a:ext>
            </a:extLst>
          </p:cNvPr>
          <p:cNvSpPr txBox="1"/>
          <p:nvPr/>
        </p:nvSpPr>
        <p:spPr>
          <a:xfrm>
            <a:off x="13248" y="793696"/>
            <a:ext cx="12178752" cy="1569660"/>
          </a:xfrm>
          <a:prstGeom prst="rect">
            <a:avLst/>
          </a:prstGeom>
          <a:noFill/>
        </p:spPr>
        <p:txBody>
          <a:bodyPr wrap="square">
            <a:spAutoFit/>
          </a:bodyPr>
          <a:lstStyle/>
          <a:p>
            <a:endParaRPr lang="en-US" sz="2400" b="1" dirty="0">
              <a:latin typeface="Courier New" panose="02070309020205020404" pitchFamily="49" charset="0"/>
              <a:cs typeface="Courier New" panose="02070309020205020404" pitchFamily="49" charset="0"/>
            </a:endParaRPr>
          </a:p>
          <a:p>
            <a:r>
              <a:rPr lang="en-US" sz="2400" b="1" dirty="0">
                <a:latin typeface="Papyrus" panose="020B0602040200020303" pitchFamily="34" charset="77"/>
                <a:cs typeface="Courier New" panose="02070309020205020404" pitchFamily="49" charset="0"/>
              </a:rPr>
              <a:t>See </a:t>
            </a:r>
            <a:r>
              <a:rPr lang="en-US" sz="2400" b="1" dirty="0">
                <a:latin typeface="Papyrus" panose="020B0602040200020303" pitchFamily="34" charset="77"/>
                <a:cs typeface="Courier New" panose="02070309020205020404" pitchFamily="49" charset="0"/>
                <a:hlinkClick r:id="rId2"/>
              </a:rPr>
              <a:t>https://www.mathworks.com/help/symbolic/use-subs-to-evaluate-expressions-and-functions.html</a:t>
            </a:r>
            <a:endParaRPr lang="en-US" sz="2400" b="1" dirty="0">
              <a:latin typeface="Papyrus" panose="020B0602040200020303" pitchFamily="34" charset="77"/>
              <a:cs typeface="Courier New" panose="02070309020205020404" pitchFamily="49" charset="0"/>
            </a:endParaRPr>
          </a:p>
          <a:p>
            <a:endParaRPr lang="en-US" sz="2400" b="1" dirty="0">
              <a:latin typeface="Papyrus" panose="020B0602040200020303" pitchFamily="34" charset="77"/>
              <a:cs typeface="Courier New" panose="02070309020205020404" pitchFamily="49" charset="0"/>
            </a:endParaRPr>
          </a:p>
        </p:txBody>
      </p:sp>
    </p:spTree>
    <p:extLst>
      <p:ext uri="{BB962C8B-B14F-4D97-AF65-F5344CB8AC3E}">
        <p14:creationId xmlns:p14="http://schemas.microsoft.com/office/powerpoint/2010/main" val="3919775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3"/>
          <p:cNvSpPr txBox="1">
            <a:spLocks noChangeArrowheads="1"/>
          </p:cNvSpPr>
          <p:nvPr/>
        </p:nvSpPr>
        <p:spPr bwMode="auto">
          <a:xfrm>
            <a:off x="10512" y="169070"/>
            <a:ext cx="12181488" cy="6494085"/>
          </a:xfrm>
          <a:prstGeom prst="rect">
            <a:avLst/>
          </a:prstGeom>
          <a:noFill/>
          <a:ln w="9525">
            <a:noFill/>
            <a:miter lim="800000"/>
            <a:headEnd/>
            <a:tailEnd/>
          </a:ln>
        </p:spPr>
        <p:txBody>
          <a:bodyPr wrap="square">
            <a:spAutoFit/>
          </a:bodyPr>
          <a:lstStyle/>
          <a:p>
            <a:pPr algn="ctr">
              <a:spcBef>
                <a:spcPct val="50000"/>
              </a:spcBef>
            </a:pPr>
            <a:r>
              <a:rPr lang="en-US" sz="3200" b="1" dirty="0">
                <a:latin typeface="Papyrus" panose="020B0602040200020303" pitchFamily="34" charset="77"/>
              </a:rPr>
              <a:t>Write programs to handle text streams, because that is a universal interface. </a:t>
            </a:r>
          </a:p>
          <a:p>
            <a:pPr algn="ctr">
              <a:spcBef>
                <a:spcPct val="50000"/>
              </a:spcBef>
            </a:pPr>
            <a:r>
              <a:rPr lang="en-US" sz="3200" b="1" dirty="0">
                <a:latin typeface="Papyrus" panose="020B0602040200020303" pitchFamily="34" charset="77"/>
              </a:rPr>
              <a:t>(fine if you’re a system programmer, not always so useful for scientific data crunching.</a:t>
            </a:r>
          </a:p>
          <a:p>
            <a:pPr algn="ctr">
              <a:spcBef>
                <a:spcPct val="50000"/>
              </a:spcBef>
            </a:pPr>
            <a:r>
              <a:rPr lang="en-US" sz="3200" b="1" dirty="0">
                <a:latin typeface="Papyrus" panose="020B0602040200020303" pitchFamily="34" charset="77"/>
              </a:rPr>
              <a:t>Good example of a real problem that does not follow this model is earthquake location.</a:t>
            </a:r>
          </a:p>
          <a:p>
            <a:pPr algn="ctr">
              <a:spcBef>
                <a:spcPct val="50000"/>
              </a:spcBef>
            </a:pPr>
            <a:r>
              <a:rPr lang="en-US" sz="3200" b="1" dirty="0">
                <a:latin typeface="Papyrus" panose="020B0602040200020303" pitchFamily="34" charset="77"/>
              </a:rPr>
              <a:t>You typically have one text file for station locations, another text file for the velocity model, and a final text file with station names and arrival times for an earthquake. This does not fit the serial, filter model.</a:t>
            </a:r>
          </a:p>
          <a:p>
            <a:pPr algn="ctr">
              <a:spcBef>
                <a:spcPct val="50000"/>
              </a:spcBef>
            </a:pPr>
            <a:r>
              <a:rPr lang="en-US" sz="3200" b="1" dirty="0">
                <a:latin typeface="Papyrus" panose="020B0602040200020303" pitchFamily="34" charset="77"/>
              </a:rPr>
              <a:t>Another example, binary seismic, topo, etc. data.)</a:t>
            </a:r>
          </a:p>
        </p:txBody>
      </p:sp>
    </p:spTree>
    <p:extLst>
      <p:ext uri="{BB962C8B-B14F-4D97-AF65-F5344CB8AC3E}">
        <p14:creationId xmlns:p14="http://schemas.microsoft.com/office/powerpoint/2010/main" val="1662185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2"/>
          <p:cNvSpPr txBox="1">
            <a:spLocks noChangeArrowheads="1"/>
          </p:cNvSpPr>
          <p:nvPr/>
        </p:nvSpPr>
        <p:spPr bwMode="auto">
          <a:xfrm>
            <a:off x="0" y="371407"/>
            <a:ext cx="12192000" cy="5632311"/>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r>
              <a:rPr lang="en-US" sz="3200" b="1" dirty="0">
                <a:latin typeface="Papyrus" panose="020B0602040200020303" pitchFamily="34" charset="77"/>
              </a:rPr>
              <a:t>Continued</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(iv) Avoid stringently columnar (e.g. Fortran Hollerith card format) or binary input formats. </a:t>
            </a:r>
          </a:p>
          <a:p>
            <a:pPr indent="-371475" algn="ctr"/>
            <a:r>
              <a:rPr lang="en-US" sz="3200" b="1" dirty="0">
                <a:latin typeface="Papyrus" panose="020B0602040200020303" pitchFamily="34" charset="77"/>
              </a:rPr>
              <a:t>But a lot of UNIX tools work on fields – defined as ”stuff between spaces” so if you have city names then states </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Memphis TN</a:t>
            </a:r>
          </a:p>
          <a:p>
            <a:pPr indent="-371475" algn="ctr"/>
            <a:r>
              <a:rPr lang="en-US" sz="3200" b="1" dirty="0">
                <a:latin typeface="Papyrus" panose="020B0602040200020303" pitchFamily="34" charset="77"/>
              </a:rPr>
              <a:t>New York NY</a:t>
            </a:r>
          </a:p>
          <a:p>
            <a:pPr indent="-371475" algn="ctr"/>
            <a:r>
              <a:rPr lang="en-US" sz="3200" b="1" dirty="0">
                <a:latin typeface="Papyrus" panose="020B0602040200020303" pitchFamily="34" charset="77"/>
              </a:rPr>
              <a:t>it </a:t>
            </a:r>
            <a:r>
              <a:rPr lang="en-US" sz="3200" b="1" dirty="0" err="1">
                <a:latin typeface="Papyrus" panose="020B0602040200020303" pitchFamily="34" charset="77"/>
              </a:rPr>
              <a:t>ain’t</a:t>
            </a:r>
            <a:r>
              <a:rPr lang="en-US" sz="3200" b="1" dirty="0">
                <a:latin typeface="Papyrus" panose="020B0602040200020303" pitchFamily="34" charset="77"/>
              </a:rPr>
              <a:t> </a:t>
            </a:r>
            <a:r>
              <a:rPr lang="en-US" sz="3200" b="1" dirty="0" err="1">
                <a:latin typeface="Papyrus" panose="020B0602040200020303" pitchFamily="34" charset="77"/>
              </a:rPr>
              <a:t>gonna</a:t>
            </a:r>
            <a:r>
              <a:rPr lang="en-US" sz="3200" b="1" dirty="0">
                <a:latin typeface="Papyrus" panose="020B0602040200020303" pitchFamily="34" charset="77"/>
              </a:rPr>
              <a:t> work</a:t>
            </a:r>
          </a:p>
        </p:txBody>
      </p:sp>
    </p:spTree>
    <p:extLst>
      <p:ext uri="{BB962C8B-B14F-4D97-AF65-F5344CB8AC3E}">
        <p14:creationId xmlns:p14="http://schemas.microsoft.com/office/powerpoint/2010/main" val="33141993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ntage IBM unpunched cards standard form 5081 junk journal image 1">
            <a:extLst>
              <a:ext uri="{FF2B5EF4-FFF2-40B4-BE49-F238E27FC236}">
                <a16:creationId xmlns:a16="http://schemas.microsoft.com/office/drawing/2014/main" id="{454B07C3-5CF1-E061-9FDE-70B8141A5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59388" cy="29765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9F153A3-FD47-BE99-DD16-7B4F77B01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224" y="3523290"/>
            <a:ext cx="7422776" cy="33347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is could have been me working on a keypunch machine (but its not) |  Computer history, Tech history, Old technology">
            <a:extLst>
              <a:ext uri="{FF2B5EF4-FFF2-40B4-BE49-F238E27FC236}">
                <a16:creationId xmlns:a16="http://schemas.microsoft.com/office/drawing/2014/main" id="{185D3029-7E33-AB78-1FD0-55B555CB7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241" y="197224"/>
            <a:ext cx="5149324" cy="321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606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C671AC5F-C7B9-4FF6-6F4C-E2206B327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564" y="197224"/>
            <a:ext cx="7362045" cy="34133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BM 2501 - Wikipedia">
            <a:extLst>
              <a:ext uri="{FF2B5EF4-FFF2-40B4-BE49-F238E27FC236}">
                <a16:creationId xmlns:a16="http://schemas.microsoft.com/office/drawing/2014/main" id="{99C20EB1-4488-1F35-1AB3-6D789E8A5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11" y="161364"/>
            <a:ext cx="4100624" cy="40251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9DDCE2B-2206-EF41-9DDF-1CC4BC000130}"/>
              </a:ext>
            </a:extLst>
          </p:cNvPr>
          <p:cNvSpPr txBox="1"/>
          <p:nvPr/>
        </p:nvSpPr>
        <p:spPr>
          <a:xfrm>
            <a:off x="4482353" y="3765182"/>
            <a:ext cx="7709646" cy="1015663"/>
          </a:xfrm>
          <a:prstGeom prst="rect">
            <a:avLst/>
          </a:prstGeom>
          <a:noFill/>
        </p:spPr>
        <p:txBody>
          <a:bodyPr wrap="square" rtlCol="0">
            <a:spAutoFit/>
          </a:bodyPr>
          <a:lstStyle/>
          <a:p>
            <a:r>
              <a:rPr lang="en-US" sz="3000" dirty="0">
                <a:latin typeface="Papyrus" panose="020B0602040200020303" pitchFamily="34" charset="77"/>
              </a:rPr>
              <a:t>Cards like this, along with paper clips, staples, etc. were death to the card reader.</a:t>
            </a:r>
          </a:p>
        </p:txBody>
      </p:sp>
    </p:spTree>
    <p:extLst>
      <p:ext uri="{BB962C8B-B14F-4D97-AF65-F5344CB8AC3E}">
        <p14:creationId xmlns:p14="http://schemas.microsoft.com/office/powerpoint/2010/main" val="33711876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C8D16731-7474-D368-5F3D-579243D85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228" y="-1076445"/>
            <a:ext cx="14680770" cy="976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559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2"/>
          <p:cNvSpPr txBox="1">
            <a:spLocks noChangeArrowheads="1"/>
          </p:cNvSpPr>
          <p:nvPr/>
        </p:nvSpPr>
        <p:spPr bwMode="auto">
          <a:xfrm>
            <a:off x="0" y="435905"/>
            <a:ext cx="12192000" cy="5509200"/>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r>
              <a:rPr lang="en-US" sz="3200" b="1" dirty="0">
                <a:latin typeface="Papyrus" panose="020B0602040200020303" pitchFamily="34" charset="77"/>
              </a:rPr>
              <a:t>Continued</a:t>
            </a:r>
          </a:p>
          <a:p>
            <a:pPr indent="-371475" algn="ctr"/>
            <a:endParaRPr lang="en-US" sz="3200" b="1" dirty="0">
              <a:latin typeface="Papyrus" panose="020B0602040200020303" pitchFamily="34" charset="77"/>
            </a:endParaRP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Don't insist on interactive input. </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(Does not fit in with use of pipes.)</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Instead, control is implemented by use of “command line switches”</a:t>
            </a:r>
          </a:p>
          <a:p>
            <a:pPr indent="-371475" algn="ctr"/>
            <a:r>
              <a:rPr lang="en-US" sz="3200" b="1" dirty="0">
                <a:latin typeface="Papyrus" panose="020B0602040200020303" pitchFamily="34" charset="77"/>
              </a:rPr>
              <a:t>(We will see a horror show of switches pronto.)</a:t>
            </a:r>
          </a:p>
        </p:txBody>
      </p:sp>
    </p:spTree>
    <p:extLst>
      <p:ext uri="{BB962C8B-B14F-4D97-AF65-F5344CB8AC3E}">
        <p14:creationId xmlns:p14="http://schemas.microsoft.com/office/powerpoint/2010/main" val="22836907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2"/>
          <p:cNvSpPr txBox="1">
            <a:spLocks noChangeArrowheads="1"/>
          </p:cNvSpPr>
          <p:nvPr/>
        </p:nvSpPr>
        <p:spPr bwMode="auto">
          <a:xfrm>
            <a:off x="0" y="956371"/>
            <a:ext cx="12192000" cy="4031873"/>
          </a:xfrm>
          <a:prstGeom prst="rect">
            <a:avLst/>
          </a:prstGeom>
          <a:noFill/>
          <a:ln w="9525">
            <a:noFill/>
            <a:miter lim="800000"/>
            <a:headEnd/>
            <a:tailEnd/>
          </a:ln>
        </p:spPr>
        <p:txBody>
          <a:bodyPr wrap="square">
            <a:spAutoFit/>
          </a:bodyPr>
          <a:lstStyle/>
          <a:p>
            <a:pPr indent="-371475" algn="ctr">
              <a:spcBef>
                <a:spcPct val="50000"/>
              </a:spcBef>
            </a:pPr>
            <a:r>
              <a:rPr lang="en-US" sz="3200" b="1" dirty="0">
                <a:latin typeface="Papyrus" panose="020B0602040200020303" pitchFamily="34" charset="77"/>
              </a:rPr>
              <a:t>“UNIX Philosophy”</a:t>
            </a:r>
          </a:p>
          <a:p>
            <a:pPr indent="-371475" algn="ctr"/>
            <a:endParaRPr lang="en-US" sz="3200" b="1" dirty="0">
              <a:latin typeface="Papyrus" panose="020B0602040200020303" pitchFamily="34" charset="77"/>
            </a:endParaRP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Put lots of (simple, easy to write) single minded programs in a row (with pipes) to do what you need.</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(Don’t use temporary/intermediate files – use a pipe).</a:t>
            </a:r>
          </a:p>
          <a:p>
            <a:pPr indent="-371475" algn="ctr"/>
            <a:endParaRPr lang="en-US" sz="3200" b="1" dirty="0">
              <a:latin typeface="Papyrus" panose="020B0602040200020303" pitchFamily="34" charset="77"/>
            </a:endParaRPr>
          </a:p>
        </p:txBody>
      </p:sp>
    </p:spTree>
    <p:extLst>
      <p:ext uri="{BB962C8B-B14F-4D97-AF65-F5344CB8AC3E}">
        <p14:creationId xmlns:p14="http://schemas.microsoft.com/office/powerpoint/2010/main" val="9052184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2"/>
          <p:cNvSpPr txBox="1">
            <a:spLocks noChangeArrowheads="1"/>
          </p:cNvSpPr>
          <p:nvPr/>
        </p:nvSpPr>
        <p:spPr bwMode="auto">
          <a:xfrm>
            <a:off x="0" y="545843"/>
            <a:ext cx="12192000" cy="4524315"/>
          </a:xfrm>
          <a:prstGeom prst="rect">
            <a:avLst/>
          </a:prstGeom>
          <a:noFill/>
          <a:ln w="9525">
            <a:noFill/>
            <a:miter lim="800000"/>
            <a:headEnd/>
            <a:tailEnd/>
          </a:ln>
        </p:spPr>
        <p:txBody>
          <a:bodyPr wrap="square">
            <a:spAutoFit/>
          </a:bodyPr>
          <a:lstStyle/>
          <a:p>
            <a:pPr indent="-371475" algn="ctr">
              <a:spcBef>
                <a:spcPct val="50000"/>
              </a:spcBef>
            </a:pPr>
            <a:r>
              <a:rPr lang="en-US" sz="3200" dirty="0">
                <a:latin typeface="Papyrus" panose="020B0602040200020303" pitchFamily="34" charset="77"/>
              </a:rPr>
              <a:t>“UNIX Philosophy”</a:t>
            </a:r>
          </a:p>
          <a:p>
            <a:pPr indent="-371475" algn="ctr"/>
            <a:endParaRPr lang="en-US" sz="3200" dirty="0">
              <a:latin typeface="Papyrus" panose="020B0602040200020303" pitchFamily="34" charset="77"/>
            </a:endParaRPr>
          </a:p>
          <a:p>
            <a:pPr indent="-371475" algn="ctr"/>
            <a:r>
              <a:rPr lang="en-US" sz="3200" dirty="0">
                <a:latin typeface="Papyrus" panose="020B0602040200020303" pitchFamily="34" charset="77"/>
              </a:rPr>
              <a:t>New concept</a:t>
            </a:r>
          </a:p>
          <a:p>
            <a:pPr indent="-371475" algn="ctr"/>
            <a:endParaRPr lang="en-US" sz="3200" dirty="0">
              <a:latin typeface="Papyrus" panose="020B0602040200020303" pitchFamily="34" charset="77"/>
            </a:endParaRPr>
          </a:p>
          <a:p>
            <a:pPr indent="-371475" algn="ctr"/>
            <a:r>
              <a:rPr lang="en-US" sz="3200" dirty="0">
                <a:latin typeface="Papyrus" panose="020B0602040200020303" pitchFamily="34" charset="77"/>
              </a:rPr>
              <a:t>command substitution (</a:t>
            </a:r>
            <a:r>
              <a:rPr lang="en-US" sz="3200" dirty="0">
                <a:latin typeface="Courier New" panose="02070309020205020404" pitchFamily="49" charset="0"/>
                <a:cs typeface="Courier New" panose="02070309020205020404" pitchFamily="49" charset="0"/>
              </a:rPr>
              <a:t>`</a:t>
            </a:r>
            <a:r>
              <a:rPr lang="en-US" sz="3200" dirty="0">
                <a:latin typeface="Papyrus" panose="020B0602040200020303" pitchFamily="34" charset="77"/>
                <a:cs typeface="Courier"/>
              </a:rPr>
              <a:t>…</a:t>
            </a:r>
            <a:r>
              <a:rPr lang="en-US" sz="3200" dirty="0">
                <a:latin typeface="Courier New" panose="02070309020205020404" pitchFamily="49" charset="0"/>
                <a:cs typeface="Courier New" panose="02070309020205020404" pitchFamily="49" charset="0"/>
              </a:rPr>
              <a:t>`</a:t>
            </a:r>
            <a:r>
              <a:rPr lang="en-US" sz="3200" dirty="0">
                <a:latin typeface="Papyrus" panose="020B0602040200020303" pitchFamily="34" charset="77"/>
              </a:rPr>
              <a:t>)</a:t>
            </a:r>
          </a:p>
          <a:p>
            <a:pPr indent="-371475" algn="ctr"/>
            <a:r>
              <a:rPr lang="en-US" sz="3200" dirty="0">
                <a:latin typeface="Papyrus" panose="020B0602040200020303" pitchFamily="34" charset="77"/>
              </a:rPr>
              <a:t>(uses “backwards” or French grave accent)</a:t>
            </a:r>
          </a:p>
          <a:p>
            <a:pPr indent="-371475" algn="ctr"/>
            <a:endParaRPr lang="en-US" sz="3200" dirty="0">
              <a:latin typeface="Papyrus" panose="020B0602040200020303" pitchFamily="34" charset="77"/>
            </a:endParaRPr>
          </a:p>
          <a:p>
            <a:pPr indent="-371475" algn="ctr"/>
            <a:r>
              <a:rPr lang="en-US" sz="3200" dirty="0">
                <a:latin typeface="Papyrus" panose="020B0602040200020303" pitchFamily="34" charset="77"/>
              </a:rPr>
              <a:t>Use the </a:t>
            </a:r>
            <a:r>
              <a:rPr lang="en-US" sz="3200" u="sng" dirty="0">
                <a:latin typeface="Papyrus" panose="020B0602040200020303" pitchFamily="34" charset="77"/>
              </a:rPr>
              <a:t>output</a:t>
            </a:r>
            <a:r>
              <a:rPr lang="en-US" sz="3200" dirty="0">
                <a:latin typeface="Papyrus" panose="020B0602040200020303" pitchFamily="34" charset="77"/>
              </a:rPr>
              <a:t> of a command as ‘some sort of </a:t>
            </a:r>
            <a:r>
              <a:rPr lang="en-US" sz="3200" u="sng" dirty="0">
                <a:latin typeface="Papyrus" panose="020B0602040200020303" pitchFamily="34" charset="77"/>
              </a:rPr>
              <a:t>input</a:t>
            </a:r>
            <a:r>
              <a:rPr lang="en-US" sz="3200" dirty="0">
                <a:latin typeface="Papyrus" panose="020B0602040200020303" pitchFamily="34" charset="77"/>
              </a:rPr>
              <a:t>’ to another command.</a:t>
            </a:r>
          </a:p>
        </p:txBody>
      </p:sp>
    </p:spTree>
    <p:extLst>
      <p:ext uri="{BB962C8B-B14F-4D97-AF65-F5344CB8AC3E}">
        <p14:creationId xmlns:p14="http://schemas.microsoft.com/office/powerpoint/2010/main" val="1216212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2"/>
          <p:cNvSpPr txBox="1">
            <a:spLocks noChangeArrowheads="1"/>
          </p:cNvSpPr>
          <p:nvPr/>
        </p:nvSpPr>
        <p:spPr bwMode="auto">
          <a:xfrm>
            <a:off x="0" y="394225"/>
            <a:ext cx="12192000" cy="6001643"/>
          </a:xfrm>
          <a:prstGeom prst="rect">
            <a:avLst/>
          </a:prstGeom>
          <a:noFill/>
          <a:ln w="9525">
            <a:noFill/>
            <a:miter lim="800000"/>
            <a:headEnd/>
            <a:tailEnd/>
          </a:ln>
        </p:spPr>
        <p:txBody>
          <a:bodyPr wrap="square">
            <a:spAutoFit/>
          </a:bodyPr>
          <a:lstStyle/>
          <a:p>
            <a:pPr indent="-371475" algn="ctr"/>
            <a:r>
              <a:rPr lang="en-US" sz="3200" b="1" dirty="0">
                <a:latin typeface="Papyrus" panose="020B0602040200020303" pitchFamily="34" charset="77"/>
              </a:rPr>
              <a:t>command substitution example.</a:t>
            </a:r>
          </a:p>
          <a:p>
            <a:pPr indent="-371475" algn="ctr"/>
            <a:endParaRPr lang="en-US" sz="3200" b="1" dirty="0">
              <a:latin typeface="Papyrus" panose="020B0602040200020303" pitchFamily="34" charset="77"/>
            </a:endParaRPr>
          </a:p>
          <a:p>
            <a:pPr indent="-371475" algn="ctr"/>
            <a:r>
              <a:rPr lang="en-US" sz="3200" b="1" dirty="0">
                <a:latin typeface="Papyrus" panose="020B0602040200020303" pitchFamily="34" charset="77"/>
              </a:rPr>
              <a:t>Print something while controlling the orientation – landscape or portrait.</a:t>
            </a:r>
          </a:p>
          <a:p>
            <a:pPr indent="-371475"/>
            <a:r>
              <a:rPr lang="en-US" sz="3200" b="1" dirty="0">
                <a:solidFill>
                  <a:srgbClr val="FF6600"/>
                </a:solidFill>
                <a:latin typeface="Courier" pitchFamily="2" charset="0"/>
                <a:cs typeface="Papyrus"/>
              </a:rPr>
              <a:t>ORIENT=&lt;CR&gt; </a:t>
            </a:r>
            <a:r>
              <a:rPr lang="en-US" sz="3200" b="1" dirty="0">
                <a:latin typeface="Papyrus" panose="020B0602040200020303" pitchFamily="34" charset="77"/>
              </a:rPr>
              <a:t>Or</a:t>
            </a:r>
            <a:r>
              <a:rPr lang="en-US" sz="3200" b="1" dirty="0"/>
              <a:t>  </a:t>
            </a:r>
            <a:r>
              <a:rPr lang="en-US" sz="3200" b="1" dirty="0">
                <a:solidFill>
                  <a:srgbClr val="FF6600"/>
                </a:solidFill>
                <a:latin typeface="Courier" pitchFamily="2" charset="0"/>
                <a:cs typeface="Papyrus"/>
              </a:rPr>
              <a:t>ORIENT=-P&lt;CR&gt;</a:t>
            </a:r>
          </a:p>
          <a:p>
            <a:pPr indent="-371475"/>
            <a:r>
              <a:rPr lang="en-US" sz="3200" b="1" dirty="0">
                <a:latin typeface="Papyrus" panose="020B0602040200020303" pitchFamily="34" charset="77"/>
              </a:rPr>
              <a:t>Then</a:t>
            </a:r>
          </a:p>
          <a:p>
            <a:pPr indent="-371475"/>
            <a:r>
              <a:rPr lang="en-US" sz="3200" b="1" dirty="0">
                <a:solidFill>
                  <a:srgbClr val="FF6600"/>
                </a:solidFill>
                <a:latin typeface="Courier" pitchFamily="2" charset="0"/>
                <a:cs typeface="Papyrus"/>
              </a:rPr>
              <a:t>print `echo $ORIENT` &lt; </a:t>
            </a:r>
            <a:r>
              <a:rPr lang="en-US" sz="3200" b="1" dirty="0" err="1">
                <a:solidFill>
                  <a:srgbClr val="FF6600"/>
                </a:solidFill>
                <a:latin typeface="Courier" pitchFamily="2" charset="0"/>
                <a:cs typeface="Papyrus"/>
              </a:rPr>
              <a:t>INFile</a:t>
            </a:r>
            <a:r>
              <a:rPr lang="en-US" sz="3200" b="1" dirty="0">
                <a:solidFill>
                  <a:srgbClr val="FF6600"/>
                </a:solidFill>
                <a:latin typeface="Courier" pitchFamily="2" charset="0"/>
                <a:cs typeface="Papyrus"/>
              </a:rPr>
              <a:t>&lt;CR&gt;</a:t>
            </a:r>
          </a:p>
          <a:p>
            <a:pPr indent="-371475" algn="ctr"/>
            <a:endParaRPr lang="en-US" sz="3200" b="1" dirty="0"/>
          </a:p>
          <a:p>
            <a:pPr indent="-371475" algn="ctr"/>
            <a:r>
              <a:rPr lang="en-US" sz="3200" b="1" dirty="0">
                <a:latin typeface="Papyrus" panose="020B0602040200020303" pitchFamily="34" charset="77"/>
              </a:rPr>
              <a:t>substitutes nothing, </a:t>
            </a:r>
            <a:r>
              <a:rPr lang="en-US" sz="3200" b="1" dirty="0"/>
              <a:t>f</a:t>
            </a:r>
            <a:r>
              <a:rPr lang="en-US" sz="3200" b="1" dirty="0">
                <a:latin typeface="Papyrus" panose="020B0602040200020303" pitchFamily="34" charset="77"/>
              </a:rPr>
              <a:t>or </a:t>
            </a:r>
            <a:r>
              <a:rPr lang="en-US" sz="3200" b="1" dirty="0">
                <a:solidFill>
                  <a:srgbClr val="FF6600"/>
                </a:solidFill>
                <a:latin typeface="Courier" pitchFamily="2" charset="0"/>
                <a:cs typeface="Papyrus"/>
              </a:rPr>
              <a:t>ORIENT=&lt;CR&gt;</a:t>
            </a:r>
            <a:r>
              <a:rPr lang="en-US" sz="3200" b="1" dirty="0">
                <a:latin typeface="Papyrus" panose="020B0602040200020303" pitchFamily="34" charset="77"/>
              </a:rPr>
              <a:t>, or “</a:t>
            </a:r>
            <a:r>
              <a:rPr lang="en-US" sz="3200" b="1" dirty="0">
                <a:solidFill>
                  <a:srgbClr val="FF6600"/>
                </a:solidFill>
                <a:latin typeface="Courier" pitchFamily="2" charset="0"/>
              </a:rPr>
              <a:t>-P</a:t>
            </a:r>
            <a:r>
              <a:rPr lang="en-US" sz="3200" b="1" dirty="0">
                <a:latin typeface="Papyrus" panose="020B0602040200020303" pitchFamily="34" charset="77"/>
              </a:rPr>
              <a:t>”, for </a:t>
            </a:r>
            <a:r>
              <a:rPr lang="en-US" sz="3200" b="1" dirty="0">
                <a:solidFill>
                  <a:srgbClr val="FF6600"/>
                </a:solidFill>
                <a:latin typeface="Courier" pitchFamily="2" charset="0"/>
                <a:cs typeface="Papyrus"/>
              </a:rPr>
              <a:t>ORIENT=-P&lt;CR&gt;</a:t>
            </a:r>
            <a:r>
              <a:rPr lang="en-US" sz="3200" b="1" dirty="0">
                <a:latin typeface="Papyrus" panose="020B0602040200020303" pitchFamily="34" charset="77"/>
              </a:rPr>
              <a:t>, into the print command as if that is what you typed</a:t>
            </a:r>
          </a:p>
          <a:p>
            <a:pPr indent="-371475" algn="ctr"/>
            <a:r>
              <a:rPr lang="en-US" sz="3200" b="1" dirty="0">
                <a:latin typeface="Papyrus" panose="020B0602040200020303" pitchFamily="34" charset="77"/>
              </a:rPr>
              <a:t>(this is not how you would </a:t>
            </a:r>
            <a:r>
              <a:rPr lang="en-US" sz="3200" b="1" dirty="0" err="1">
                <a:latin typeface="Papyrus" panose="020B0602040200020303" pitchFamily="34" charset="77"/>
              </a:rPr>
              <a:t>actaully</a:t>
            </a:r>
            <a:r>
              <a:rPr lang="en-US" sz="3200" b="1" dirty="0">
                <a:latin typeface="Papyrus" panose="020B0602040200020303" pitchFamily="34" charset="77"/>
              </a:rPr>
              <a:t> do this – it is a ginned up example)</a:t>
            </a:r>
          </a:p>
        </p:txBody>
      </p:sp>
    </p:spTree>
    <p:extLst>
      <p:ext uri="{BB962C8B-B14F-4D97-AF65-F5344CB8AC3E}">
        <p14:creationId xmlns:p14="http://schemas.microsoft.com/office/powerpoint/2010/main" val="2296842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Box 3"/>
          <p:cNvSpPr txBox="1">
            <a:spLocks noChangeArrowheads="1"/>
          </p:cNvSpPr>
          <p:nvPr/>
        </p:nvSpPr>
        <p:spPr bwMode="auto">
          <a:xfrm>
            <a:off x="0" y="298852"/>
            <a:ext cx="12192000" cy="5016758"/>
          </a:xfrm>
          <a:prstGeom prst="rect">
            <a:avLst/>
          </a:prstGeom>
          <a:noFill/>
          <a:ln w="9525">
            <a:noFill/>
            <a:miter lim="800000"/>
            <a:headEnd/>
            <a:tailEnd/>
          </a:ln>
        </p:spPr>
        <p:txBody>
          <a:bodyPr wrap="square">
            <a:spAutoFit/>
          </a:bodyPr>
          <a:lstStyle/>
          <a:p>
            <a:pPr algn="ctr">
              <a:spcBef>
                <a:spcPct val="50000"/>
              </a:spcBef>
            </a:pPr>
            <a:r>
              <a:rPr lang="en-US" sz="3200" b="1" dirty="0">
                <a:latin typeface="Papyrus" panose="020B0602040200020303" pitchFamily="34" charset="77"/>
              </a:rPr>
              <a:t>REVIEW</a:t>
            </a:r>
          </a:p>
          <a:p>
            <a:pPr algn="ctr">
              <a:spcBef>
                <a:spcPct val="50000"/>
              </a:spcBef>
            </a:pPr>
            <a:endParaRPr lang="en-US" sz="3200" b="1" dirty="0">
              <a:latin typeface="Papyrus" panose="020B0602040200020303" pitchFamily="34" charset="77"/>
            </a:endParaRPr>
          </a:p>
          <a:p>
            <a:pPr algn="ctr">
              <a:spcBef>
                <a:spcPct val="50000"/>
              </a:spcBef>
            </a:pPr>
            <a:r>
              <a:rPr lang="en-US" sz="3200" b="1" dirty="0">
                <a:latin typeface="Papyrus" panose="020B0602040200020303" pitchFamily="34" charset="77"/>
              </a:rPr>
              <a:t>Write programs that do one thing and do it well.  </a:t>
            </a:r>
          </a:p>
          <a:p>
            <a:pPr algn="ctr">
              <a:spcBef>
                <a:spcPct val="50000"/>
              </a:spcBef>
            </a:pPr>
            <a:r>
              <a:rPr lang="en-US" sz="3200" b="1" dirty="0">
                <a:latin typeface="Papyrus" panose="020B0602040200020303" pitchFamily="34" charset="77"/>
              </a:rPr>
              <a:t>(lean and mean [especially mean])</a:t>
            </a:r>
          </a:p>
          <a:p>
            <a:pPr algn="ctr">
              <a:spcBef>
                <a:spcPct val="50000"/>
              </a:spcBef>
            </a:pPr>
            <a:endParaRPr lang="en-US" sz="3200" b="1" dirty="0">
              <a:latin typeface="Papyrus" panose="020B0602040200020303" pitchFamily="34" charset="77"/>
            </a:endParaRPr>
          </a:p>
          <a:p>
            <a:pPr algn="ctr">
              <a:spcBef>
                <a:spcPct val="50000"/>
              </a:spcBef>
            </a:pPr>
            <a:r>
              <a:rPr lang="en-US" sz="3200" b="1" dirty="0">
                <a:latin typeface="Papyrus" panose="020B0602040200020303" pitchFamily="34" charset="77"/>
              </a:rPr>
              <a:t>Write programs to work together.  </a:t>
            </a:r>
          </a:p>
          <a:p>
            <a:pPr algn="ctr">
              <a:spcBef>
                <a:spcPct val="50000"/>
              </a:spcBef>
            </a:pPr>
            <a:r>
              <a:rPr lang="en-US" sz="3200" b="1" dirty="0">
                <a:latin typeface="Papyrus" panose="020B0602040200020303" pitchFamily="34" charset="77"/>
              </a:rPr>
              <a:t>(pipes)</a:t>
            </a:r>
          </a:p>
        </p:txBody>
      </p:sp>
    </p:spTree>
    <p:extLst>
      <p:ext uri="{BB962C8B-B14F-4D97-AF65-F5344CB8AC3E}">
        <p14:creationId xmlns:p14="http://schemas.microsoft.com/office/powerpoint/2010/main" val="319255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0ABA52-C269-745D-DFDA-5F4A61BEEBEE}"/>
              </a:ext>
            </a:extLst>
          </p:cNvPr>
          <p:cNvSpPr txBox="1"/>
          <p:nvPr/>
        </p:nvSpPr>
        <p:spPr>
          <a:xfrm>
            <a:off x="11154" y="166599"/>
            <a:ext cx="12192000" cy="6555641"/>
          </a:xfrm>
          <a:prstGeom prst="rect">
            <a:avLst/>
          </a:prstGeom>
          <a:noFill/>
        </p:spPr>
        <p:txBody>
          <a:bodyPr wrap="square">
            <a:spAutoFit/>
          </a:bodyPr>
          <a:lstStyle/>
          <a:p>
            <a:pPr algn="ctr"/>
            <a:r>
              <a:rPr lang="en-US" sz="3200" b="1" i="0" dirty="0" err="1">
                <a:effectLst/>
                <a:latin typeface="Courier New" panose="02070309020205020404" pitchFamily="49" charset="0"/>
                <a:cs typeface="Courier New" panose="02070309020205020404" pitchFamily="49" charset="0"/>
              </a:rPr>
              <a:t>varargin</a:t>
            </a:r>
            <a:endParaRPr lang="en-US" sz="3200" b="1" i="0" dirty="0">
              <a:effectLst/>
              <a:latin typeface="Courier New" panose="02070309020205020404" pitchFamily="49" charset="0"/>
              <a:cs typeface="Courier New" panose="02070309020205020404" pitchFamily="49" charset="0"/>
            </a:endParaRPr>
          </a:p>
          <a:p>
            <a:pPr algn="ctr"/>
            <a:endParaRPr lang="en-US" b="1" i="0" dirty="0">
              <a:effectLst/>
              <a:latin typeface="Papyrus" panose="020B0602040200020303" pitchFamily="34" charset="77"/>
            </a:endParaRPr>
          </a:p>
          <a:p>
            <a:pPr algn="ctr"/>
            <a:r>
              <a:rPr lang="en-US" sz="3200" b="1" i="0" dirty="0">
                <a:effectLst/>
                <a:latin typeface="Papyrus" panose="020B0602040200020303" pitchFamily="34" charset="77"/>
              </a:rPr>
              <a:t>Variable-length input argument list</a:t>
            </a:r>
          </a:p>
          <a:p>
            <a:pPr algn="ctr"/>
            <a:endParaRPr lang="en-US" sz="3200" b="1" dirty="0">
              <a:latin typeface="Papyrus" panose="020B0602040200020303" pitchFamily="34" charset="77"/>
            </a:endParaRPr>
          </a:p>
          <a:p>
            <a:pPr algn="ctr"/>
            <a:r>
              <a:rPr lang="en-US" sz="3200" b="1" i="0" dirty="0">
                <a:effectLst/>
                <a:latin typeface="Papyrus" panose="020B0602040200020303" pitchFamily="34" charset="77"/>
                <a:hlinkClick r:id="rId2">
                  <a:extLst>
                    <a:ext uri="{A12FA001-AC4F-418D-AE19-62706E023703}">
                      <ahyp:hlinkClr xmlns:ahyp="http://schemas.microsoft.com/office/drawing/2018/hyperlinkcolor" val="tx"/>
                    </a:ext>
                  </a:extLst>
                </a:hlinkClick>
              </a:rPr>
              <a:t>https://www.mathworks.com/help/matlab/ref/varargin.html</a:t>
            </a:r>
            <a:endParaRPr lang="en-US" sz="3200" b="1" i="0" dirty="0">
              <a:effectLst/>
              <a:latin typeface="Papyrus" panose="020B0602040200020303" pitchFamily="34" charset="77"/>
            </a:endParaRPr>
          </a:p>
          <a:p>
            <a:pPr algn="ctr"/>
            <a:endParaRPr lang="en-US" sz="3200" b="1" i="0" dirty="0">
              <a:effectLst/>
              <a:latin typeface="Papyrus" panose="020B0602040200020303" pitchFamily="34" charset="77"/>
            </a:endParaRPr>
          </a:p>
          <a:p>
            <a:pPr algn="ctr"/>
            <a:r>
              <a:rPr lang="en-US" sz="3200" b="1" dirty="0" err="1">
                <a:latin typeface="Courier New" panose="02070309020205020404" pitchFamily="49" charset="0"/>
                <a:cs typeface="Courier New" panose="02070309020205020404" pitchFamily="49" charset="0"/>
              </a:rPr>
              <a:t>varargin</a:t>
            </a:r>
            <a:r>
              <a:rPr lang="en-US" sz="3200" b="1" dirty="0">
                <a:latin typeface="Courier New" panose="02070309020205020404" pitchFamily="49" charset="0"/>
                <a:cs typeface="Courier New" panose="02070309020205020404" pitchFamily="49" charset="0"/>
              </a:rPr>
              <a:t> is </a:t>
            </a:r>
            <a:r>
              <a:rPr lang="en-US" sz="3200" b="1" i="0" dirty="0">
                <a:solidFill>
                  <a:srgbClr val="212121"/>
                </a:solidFill>
                <a:effectLst/>
                <a:latin typeface="Papyrus" panose="020B0602040200020303" pitchFamily="34" charset="77"/>
              </a:rPr>
              <a:t>an input variable in a function definition statement that  enables the function to accept any number of input arguments.</a:t>
            </a:r>
          </a:p>
          <a:p>
            <a:pPr algn="ctr"/>
            <a:endParaRPr lang="en-US" b="1" dirty="0">
              <a:solidFill>
                <a:srgbClr val="212121"/>
              </a:solidFill>
              <a:latin typeface="Papyrus" panose="020B0602040200020303" pitchFamily="34" charset="77"/>
            </a:endParaRPr>
          </a:p>
          <a:p>
            <a:pPr algn="ctr"/>
            <a:r>
              <a:rPr lang="en-US" sz="3200" b="1" i="0" dirty="0">
                <a:solidFill>
                  <a:srgbClr val="212121"/>
                </a:solidFill>
                <a:effectLst/>
                <a:latin typeface="Papyrus" panose="020B0602040200020303" pitchFamily="34" charset="77"/>
              </a:rPr>
              <a:t> Specify </a:t>
            </a:r>
            <a:r>
              <a:rPr lang="en-US" sz="3200" b="1" dirty="0" err="1">
                <a:latin typeface="Courier New" panose="02070309020205020404" pitchFamily="49" charset="0"/>
                <a:cs typeface="Courier New" panose="02070309020205020404" pitchFamily="49" charset="0"/>
              </a:rPr>
              <a:t>varargin</a:t>
            </a:r>
            <a:r>
              <a:rPr lang="en-US" sz="3200" b="1" i="0" dirty="0">
                <a:solidFill>
                  <a:srgbClr val="212121"/>
                </a:solidFill>
                <a:effectLst/>
                <a:latin typeface="Papyrus" panose="020B0602040200020303" pitchFamily="34" charset="77"/>
              </a:rPr>
              <a:t> using lowercase characters. </a:t>
            </a:r>
          </a:p>
          <a:p>
            <a:pPr algn="ctr"/>
            <a:endParaRPr lang="en-US" b="1" dirty="0">
              <a:solidFill>
                <a:srgbClr val="212121"/>
              </a:solidFill>
              <a:latin typeface="Papyrus" panose="020B0602040200020303" pitchFamily="34" charset="77"/>
            </a:endParaRPr>
          </a:p>
          <a:p>
            <a:pPr algn="ctr"/>
            <a:r>
              <a:rPr lang="en-US" sz="3200" b="1" i="0" dirty="0">
                <a:solidFill>
                  <a:srgbClr val="212121"/>
                </a:solidFill>
                <a:effectLst/>
                <a:latin typeface="Papyrus" panose="020B0602040200020303" pitchFamily="34" charset="77"/>
              </a:rPr>
              <a:t>After any explicitly declared inputs, include </a:t>
            </a:r>
            <a:r>
              <a:rPr lang="en-US" sz="3200" b="1" dirty="0" err="1">
                <a:latin typeface="Papyrus" panose="020B0602040200020303" pitchFamily="34" charset="77"/>
              </a:rPr>
              <a:t>varargin</a:t>
            </a:r>
            <a:r>
              <a:rPr lang="en-US" sz="3200" b="1" i="0" dirty="0">
                <a:solidFill>
                  <a:srgbClr val="212121"/>
                </a:solidFill>
                <a:effectLst/>
                <a:latin typeface="Papyrus" panose="020B0602040200020303" pitchFamily="34" charset="77"/>
              </a:rPr>
              <a:t> as the last input argument .</a:t>
            </a:r>
            <a:endParaRPr lang="en-US" sz="3200" b="1" i="0" dirty="0">
              <a:effectLst/>
              <a:latin typeface="Papyrus" panose="020B0602040200020303" pitchFamily="34" charset="77"/>
            </a:endParaRPr>
          </a:p>
        </p:txBody>
      </p:sp>
    </p:spTree>
    <p:extLst>
      <p:ext uri="{BB962C8B-B14F-4D97-AF65-F5344CB8AC3E}">
        <p14:creationId xmlns:p14="http://schemas.microsoft.com/office/powerpoint/2010/main" val="42310123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9600"/>
            <a:ext cx="12192000" cy="4524315"/>
          </a:xfrm>
          <a:prstGeom prst="rect">
            <a:avLst/>
          </a:prstGeom>
          <a:noFill/>
        </p:spPr>
        <p:txBody>
          <a:bodyPr wrap="square" rtlCol="0">
            <a:spAutoFit/>
          </a:bodyPr>
          <a:lstStyle/>
          <a:p>
            <a:pPr algn="ctr"/>
            <a:r>
              <a:rPr lang="en-US" sz="3200" b="1" dirty="0">
                <a:latin typeface="Papyrus" panose="020B0602040200020303" pitchFamily="34" charset="77"/>
                <a:cs typeface="Papyrus"/>
              </a:rPr>
              <a:t>“the UNIX operating system, a unique computer operating system in the category of help, rather than hindrance.”</a:t>
            </a:r>
          </a:p>
          <a:p>
            <a:pPr algn="ctr"/>
            <a:r>
              <a:rPr lang="en-US" sz="3200" b="1" dirty="0">
                <a:latin typeface="Papyrus" panose="020B0602040200020303" pitchFamily="34" charset="77"/>
                <a:cs typeface="Papyrus"/>
              </a:rPr>
              <a:t>Introducing the UNIX System</a:t>
            </a:r>
          </a:p>
          <a:p>
            <a:pPr algn="ctr"/>
            <a:r>
              <a:rPr lang="en-US" sz="3200" b="1" dirty="0" err="1">
                <a:latin typeface="Papyrus" panose="020B0602040200020303" pitchFamily="34" charset="77"/>
                <a:cs typeface="Papyrus"/>
              </a:rPr>
              <a:t>McGilton</a:t>
            </a:r>
            <a:r>
              <a:rPr lang="en-US" sz="3200" b="1" dirty="0">
                <a:latin typeface="Papyrus" panose="020B0602040200020303" pitchFamily="34" charset="77"/>
                <a:cs typeface="Papyrus"/>
              </a:rPr>
              <a:t> and Morgan, 1983.</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or</a:t>
            </a:r>
          </a:p>
          <a:p>
            <a:pPr algn="ctr"/>
            <a:endParaRPr lang="en-US" sz="3200" b="1" dirty="0">
              <a:latin typeface="Papyrus" panose="020B0602040200020303" pitchFamily="34" charset="77"/>
              <a:cs typeface="Papyrus"/>
            </a:endParaRPr>
          </a:p>
          <a:p>
            <a:pPr algn="ctr"/>
            <a:r>
              <a:rPr lang="en-US" sz="3200" b="1" dirty="0">
                <a:latin typeface="Papyrus" panose="020B0602040200020303" pitchFamily="34" charset="77"/>
                <a:cs typeface="Papyrus"/>
              </a:rPr>
              <a:t>The trouble with UNIX: The user interface is horrid</a:t>
            </a:r>
          </a:p>
          <a:p>
            <a:pPr algn="ctr"/>
            <a:r>
              <a:rPr lang="en-US" sz="3200" b="1" dirty="0">
                <a:latin typeface="Papyrus" panose="020B0602040200020303" pitchFamily="34" charset="77"/>
              </a:rPr>
              <a:t>Norman, D. A. </a:t>
            </a:r>
            <a:r>
              <a:rPr lang="en-US" sz="3200" b="1" i="1" dirty="0" err="1">
                <a:latin typeface="Papyrus" panose="020B0602040200020303" pitchFamily="34" charset="77"/>
              </a:rPr>
              <a:t>Datamation</a:t>
            </a:r>
            <a:r>
              <a:rPr lang="en-US" sz="3200" b="1" dirty="0">
                <a:latin typeface="Papyrus" panose="020B0602040200020303" pitchFamily="34" charset="77"/>
              </a:rPr>
              <a:t>, 27, No. 12, 139-150.</a:t>
            </a:r>
            <a:endParaRPr lang="en-US" sz="3200" b="1" dirty="0">
              <a:latin typeface="Papyrus" panose="020B0602040200020303" pitchFamily="34" charset="77"/>
              <a:cs typeface="Papyrus"/>
            </a:endParaRPr>
          </a:p>
        </p:txBody>
      </p:sp>
    </p:spTree>
    <p:extLst>
      <p:ext uri="{BB962C8B-B14F-4D97-AF65-F5344CB8AC3E}">
        <p14:creationId xmlns:p14="http://schemas.microsoft.com/office/powerpoint/2010/main" val="4273993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32251" y="462453"/>
            <a:ext cx="6731000" cy="6096000"/>
          </a:xfrm>
          <a:prstGeom prst="rect">
            <a:avLst/>
          </a:prstGeom>
        </p:spPr>
      </p:pic>
      <p:sp>
        <p:nvSpPr>
          <p:cNvPr id="5" name="TextBox 4"/>
          <p:cNvSpPr txBox="1"/>
          <p:nvPr/>
        </p:nvSpPr>
        <p:spPr>
          <a:xfrm>
            <a:off x="381000" y="921128"/>
            <a:ext cx="4699000" cy="4524315"/>
          </a:xfrm>
          <a:prstGeom prst="rect">
            <a:avLst/>
          </a:prstGeom>
          <a:noFill/>
        </p:spPr>
        <p:txBody>
          <a:bodyPr wrap="square" rtlCol="0">
            <a:spAutoFit/>
          </a:bodyPr>
          <a:lstStyle/>
          <a:p>
            <a:pPr algn="ctr"/>
            <a:r>
              <a:rPr lang="en-US" sz="3200" b="1" dirty="0">
                <a:latin typeface="Papyrus" panose="020B0602040200020303" pitchFamily="34" charset="77"/>
              </a:rPr>
              <a:t>"Two of the most famous products of Berkeley are LSD and Unix. </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I don't think that this is a coincidence.”</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Anonymous</a:t>
            </a:r>
          </a:p>
        </p:txBody>
      </p:sp>
    </p:spTree>
    <p:extLst>
      <p:ext uri="{BB962C8B-B14F-4D97-AF65-F5344CB8AC3E}">
        <p14:creationId xmlns:p14="http://schemas.microsoft.com/office/powerpoint/2010/main" val="11753778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7596"/>
            <a:ext cx="12192000" cy="3046988"/>
          </a:xfrm>
          <a:prstGeom prst="rect">
            <a:avLst/>
          </a:prstGeom>
          <a:noFill/>
        </p:spPr>
        <p:txBody>
          <a:bodyPr wrap="square" rtlCol="0">
            <a:spAutoFit/>
          </a:bodyPr>
          <a:lstStyle/>
          <a:p>
            <a:pPr algn="ctr"/>
            <a:r>
              <a:rPr lang="en-US" sz="3200" dirty="0">
                <a:latin typeface="Papyrus" panose="020B0602040200020303" pitchFamily="34" charset="77"/>
              </a:rPr>
              <a:t>Before looking at more Unix commands, we will first look at the FILE STRUCTURE (how </a:t>
            </a:r>
            <a:r>
              <a:rPr lang="en-US" sz="3200" u="sng" dirty="0">
                <a:latin typeface="Papyrus" panose="020B0602040200020303" pitchFamily="34" charset="77"/>
              </a:rPr>
              <a:t>files</a:t>
            </a:r>
            <a:r>
              <a:rPr lang="en-US" sz="3200" dirty="0">
                <a:latin typeface="Papyrus" panose="020B0602040200020303" pitchFamily="34" charset="77"/>
              </a:rPr>
              <a:t> [called </a:t>
            </a:r>
            <a:r>
              <a:rPr lang="en-US" sz="3200" u="sng" dirty="0">
                <a:latin typeface="Papyrus" panose="020B0602040200020303" pitchFamily="34" charset="77"/>
              </a:rPr>
              <a:t>documents</a:t>
            </a:r>
            <a:r>
              <a:rPr lang="en-US" sz="3200" dirty="0">
                <a:latin typeface="Papyrus" panose="020B0602040200020303" pitchFamily="34" charset="77"/>
              </a:rPr>
              <a:t> on Mac and Windows] are stored/organized).</a:t>
            </a:r>
          </a:p>
          <a:p>
            <a:pPr algn="ctr"/>
            <a:endParaRPr lang="en-US" sz="3200" dirty="0">
              <a:latin typeface="Papyrus" panose="020B0602040200020303" pitchFamily="34" charset="77"/>
            </a:endParaRPr>
          </a:p>
          <a:p>
            <a:pPr algn="ctr"/>
            <a:r>
              <a:rPr lang="en-US" sz="3200" dirty="0">
                <a:latin typeface="Papyrus" panose="020B0602040200020303" pitchFamily="34" charset="77"/>
              </a:rPr>
              <a:t>Unix uses a hierarchical file system (as does Mac and Windows/DOS).</a:t>
            </a:r>
          </a:p>
        </p:txBody>
      </p:sp>
      <p:pic>
        <p:nvPicPr>
          <p:cNvPr id="3" name="Picture 2"/>
          <p:cNvPicPr>
            <a:picLocks noChangeAspect="1"/>
          </p:cNvPicPr>
          <p:nvPr/>
        </p:nvPicPr>
        <p:blipFill>
          <a:blip r:embed="rId3"/>
          <a:stretch>
            <a:fillRect/>
          </a:stretch>
        </p:blipFill>
        <p:spPr>
          <a:xfrm>
            <a:off x="2133600" y="3844992"/>
            <a:ext cx="8305800" cy="2784408"/>
          </a:xfrm>
          <a:prstGeom prst="rect">
            <a:avLst/>
          </a:prstGeom>
        </p:spPr>
      </p:pic>
    </p:spTree>
    <p:extLst>
      <p:ext uri="{BB962C8B-B14F-4D97-AF65-F5344CB8AC3E}">
        <p14:creationId xmlns:p14="http://schemas.microsoft.com/office/powerpoint/2010/main" val="1803030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7212"/>
            <a:ext cx="12192000" cy="3046988"/>
          </a:xfrm>
          <a:prstGeom prst="rect">
            <a:avLst/>
          </a:prstGeom>
          <a:noFill/>
        </p:spPr>
        <p:txBody>
          <a:bodyPr wrap="square" rtlCol="0">
            <a:spAutoFit/>
          </a:bodyPr>
          <a:lstStyle/>
          <a:p>
            <a:pPr algn="ctr"/>
            <a:r>
              <a:rPr lang="en-US" sz="3200" b="1" dirty="0">
                <a:latin typeface="Papyrus" panose="020B0602040200020303" pitchFamily="34" charset="77"/>
              </a:rPr>
              <a:t>Looks like an upside-down tree.</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Starts at top with “</a:t>
            </a:r>
            <a:r>
              <a:rPr lang="en-US" sz="3200" b="1" dirty="0">
                <a:latin typeface="Papyrus" panose="020B0602040200020303" pitchFamily="34" charset="77"/>
                <a:cs typeface="Courier"/>
              </a:rPr>
              <a:t>/</a:t>
            </a:r>
            <a:r>
              <a:rPr lang="en-US" sz="3200" b="1" dirty="0">
                <a:latin typeface="Papyrus" panose="020B0602040200020303" pitchFamily="34" charset="77"/>
              </a:rPr>
              <a:t>”, called “root”.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Unix uses the “</a:t>
            </a:r>
            <a:r>
              <a:rPr lang="en-US" sz="3200" b="1" dirty="0">
                <a:latin typeface="Papyrus" panose="020B0602040200020303" pitchFamily="34" charset="77"/>
                <a:cs typeface="Courier"/>
              </a:rPr>
              <a:t>/</a:t>
            </a:r>
            <a:r>
              <a:rPr lang="en-US" sz="3200" b="1" dirty="0">
                <a:latin typeface="Papyrus" panose="020B0602040200020303" pitchFamily="34" charset="77"/>
              </a:rPr>
              <a:t>” to separate </a:t>
            </a:r>
            <a:r>
              <a:rPr lang="en-US" sz="3200" b="1" u="sng" dirty="0">
                <a:latin typeface="Papyrus" panose="020B0602040200020303" pitchFamily="34" charset="77"/>
              </a:rPr>
              <a:t>directories </a:t>
            </a:r>
            <a:r>
              <a:rPr lang="en-US" sz="3200" b="1" dirty="0">
                <a:latin typeface="Papyrus" panose="020B0602040200020303" pitchFamily="34" charset="77"/>
              </a:rPr>
              <a:t>(known as </a:t>
            </a:r>
            <a:r>
              <a:rPr lang="en-US" sz="3200" b="1" u="sng" dirty="0">
                <a:latin typeface="Papyrus" panose="020B0602040200020303" pitchFamily="34" charset="77"/>
              </a:rPr>
              <a:t>folders</a:t>
            </a:r>
            <a:r>
              <a:rPr lang="en-US" sz="3200" b="1" dirty="0">
                <a:latin typeface="Papyrus" panose="020B0602040200020303" pitchFamily="34" charset="77"/>
              </a:rPr>
              <a:t> on Mac or Windows)</a:t>
            </a:r>
          </a:p>
        </p:txBody>
      </p:sp>
      <p:pic>
        <p:nvPicPr>
          <p:cNvPr id="3" name="Picture 2"/>
          <p:cNvPicPr>
            <a:picLocks noChangeAspect="1"/>
          </p:cNvPicPr>
          <p:nvPr/>
        </p:nvPicPr>
        <p:blipFill>
          <a:blip r:embed="rId3"/>
          <a:stretch>
            <a:fillRect/>
          </a:stretch>
        </p:blipFill>
        <p:spPr>
          <a:xfrm>
            <a:off x="1524000" y="3107090"/>
            <a:ext cx="9143126" cy="3065110"/>
          </a:xfrm>
          <a:prstGeom prst="rect">
            <a:avLst/>
          </a:prstGeom>
        </p:spPr>
      </p:pic>
      <p:cxnSp>
        <p:nvCxnSpPr>
          <p:cNvPr id="5" name="Straight Arrow Connector 4"/>
          <p:cNvCxnSpPr/>
          <p:nvPr/>
        </p:nvCxnSpPr>
        <p:spPr>
          <a:xfrm flipH="1">
            <a:off x="8229600" y="2438400"/>
            <a:ext cx="762000" cy="1609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8991600" y="2438400"/>
            <a:ext cx="304800" cy="220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8991600" y="2438400"/>
            <a:ext cx="990600" cy="2819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524000" y="4419600"/>
            <a:ext cx="91440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1524000" y="5105400"/>
            <a:ext cx="91440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600200" y="3697070"/>
            <a:ext cx="1371600" cy="646331"/>
          </a:xfrm>
          <a:prstGeom prst="rect">
            <a:avLst/>
          </a:prstGeom>
          <a:noFill/>
        </p:spPr>
        <p:txBody>
          <a:bodyPr wrap="square" rtlCol="0">
            <a:spAutoFit/>
          </a:bodyPr>
          <a:lstStyle/>
          <a:p>
            <a:r>
              <a:rPr lang="en-US" dirty="0">
                <a:solidFill>
                  <a:schemeClr val="bg1"/>
                </a:solidFill>
              </a:rPr>
              <a:t>Top Level Directories</a:t>
            </a:r>
          </a:p>
        </p:txBody>
      </p:sp>
      <p:sp>
        <p:nvSpPr>
          <p:cNvPr id="31" name="TextBox 30"/>
          <p:cNvSpPr txBox="1"/>
          <p:nvPr/>
        </p:nvSpPr>
        <p:spPr>
          <a:xfrm>
            <a:off x="1965962" y="5571320"/>
            <a:ext cx="2209800" cy="369332"/>
          </a:xfrm>
          <a:prstGeom prst="rect">
            <a:avLst/>
          </a:prstGeom>
          <a:noFill/>
        </p:spPr>
        <p:txBody>
          <a:bodyPr wrap="square" rtlCol="0">
            <a:spAutoFit/>
          </a:bodyPr>
          <a:lstStyle/>
          <a:p>
            <a:r>
              <a:rPr lang="en-US" dirty="0">
                <a:latin typeface="Papyrus"/>
                <a:cs typeface="Papyrus"/>
              </a:rPr>
              <a:t>Directories</a:t>
            </a:r>
          </a:p>
        </p:txBody>
      </p:sp>
      <p:sp>
        <p:nvSpPr>
          <p:cNvPr id="36" name="Freeform 35"/>
          <p:cNvSpPr/>
          <p:nvPr/>
        </p:nvSpPr>
        <p:spPr>
          <a:xfrm>
            <a:off x="3239008" y="4922741"/>
            <a:ext cx="333731" cy="815822"/>
          </a:xfrm>
          <a:custGeom>
            <a:avLst/>
            <a:gdLst>
              <a:gd name="connsiteX0" fmla="*/ 0 w 333731"/>
              <a:gd name="connsiteY0" fmla="*/ 815822 h 815822"/>
              <a:gd name="connsiteX1" fmla="*/ 129784 w 333731"/>
              <a:gd name="connsiteY1" fmla="*/ 815822 h 815822"/>
              <a:gd name="connsiteX2" fmla="*/ 129784 w 333731"/>
              <a:gd name="connsiteY2" fmla="*/ 0 h 815822"/>
              <a:gd name="connsiteX3" fmla="*/ 333731 w 333731"/>
              <a:gd name="connsiteY3" fmla="*/ 0 h 815822"/>
            </a:gdLst>
            <a:ahLst/>
            <a:cxnLst>
              <a:cxn ang="0">
                <a:pos x="connsiteX0" y="connsiteY0"/>
              </a:cxn>
              <a:cxn ang="0">
                <a:pos x="connsiteX1" y="connsiteY1"/>
              </a:cxn>
              <a:cxn ang="0">
                <a:pos x="connsiteX2" y="connsiteY2"/>
              </a:cxn>
              <a:cxn ang="0">
                <a:pos x="connsiteX3" y="connsiteY3"/>
              </a:cxn>
            </a:cxnLst>
            <a:rect l="l" t="t" r="r" b="b"/>
            <a:pathLst>
              <a:path w="333731" h="815822">
                <a:moveTo>
                  <a:pt x="0" y="815822"/>
                </a:moveTo>
                <a:lnTo>
                  <a:pt x="129784" y="815822"/>
                </a:lnTo>
                <a:lnTo>
                  <a:pt x="129784" y="0"/>
                </a:lnTo>
                <a:lnTo>
                  <a:pt x="333731" y="0"/>
                </a:lnTo>
              </a:path>
            </a:pathLst>
          </a:custGeom>
          <a:ln>
            <a:solidFill>
              <a:srgbClr val="008000"/>
            </a:solidFill>
            <a:tailEnd type="triangle" w="lg" len="lg"/>
          </a:ln>
          <a:effectLst>
            <a:glow rad="63500">
              <a:srgbClr val="008000">
                <a:alpha val="45000"/>
              </a:srgb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a:off x="3391408" y="5349906"/>
            <a:ext cx="1676981" cy="365094"/>
          </a:xfrm>
          <a:custGeom>
            <a:avLst/>
            <a:gdLst>
              <a:gd name="connsiteX0" fmla="*/ 0 w 333731"/>
              <a:gd name="connsiteY0" fmla="*/ 815822 h 815822"/>
              <a:gd name="connsiteX1" fmla="*/ 129784 w 333731"/>
              <a:gd name="connsiteY1" fmla="*/ 815822 h 815822"/>
              <a:gd name="connsiteX2" fmla="*/ 129784 w 333731"/>
              <a:gd name="connsiteY2" fmla="*/ 0 h 815822"/>
              <a:gd name="connsiteX3" fmla="*/ 333731 w 333731"/>
              <a:gd name="connsiteY3" fmla="*/ 0 h 815822"/>
            </a:gdLst>
            <a:ahLst/>
            <a:cxnLst>
              <a:cxn ang="0">
                <a:pos x="connsiteX0" y="connsiteY0"/>
              </a:cxn>
              <a:cxn ang="0">
                <a:pos x="connsiteX1" y="connsiteY1"/>
              </a:cxn>
              <a:cxn ang="0">
                <a:pos x="connsiteX2" y="connsiteY2"/>
              </a:cxn>
              <a:cxn ang="0">
                <a:pos x="connsiteX3" y="connsiteY3"/>
              </a:cxn>
            </a:cxnLst>
            <a:rect l="l" t="t" r="r" b="b"/>
            <a:pathLst>
              <a:path w="333731" h="815822">
                <a:moveTo>
                  <a:pt x="0" y="815822"/>
                </a:moveTo>
                <a:lnTo>
                  <a:pt x="129784" y="815822"/>
                </a:lnTo>
                <a:lnTo>
                  <a:pt x="129784" y="0"/>
                </a:lnTo>
                <a:lnTo>
                  <a:pt x="333731" y="0"/>
                </a:lnTo>
              </a:path>
            </a:pathLst>
          </a:custGeom>
          <a:ln>
            <a:solidFill>
              <a:srgbClr val="008000"/>
            </a:solidFill>
            <a:tailEnd type="triangle" w="lg" len="lg"/>
          </a:ln>
          <a:effectLst>
            <a:glow rad="63500">
              <a:srgbClr val="008000">
                <a:alpha val="45000"/>
              </a:srgb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p:nvPr/>
        </p:nvCxnSpPr>
        <p:spPr>
          <a:xfrm flipV="1">
            <a:off x="1524000" y="3657600"/>
            <a:ext cx="91440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1211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2133600" y="3429000"/>
            <a:ext cx="8305800" cy="2784408"/>
          </a:xfrm>
          <a:prstGeom prst="rect">
            <a:avLst/>
          </a:prstGeom>
        </p:spPr>
      </p:pic>
      <p:sp>
        <p:nvSpPr>
          <p:cNvPr id="28" name="TextBox 27"/>
          <p:cNvSpPr txBox="1"/>
          <p:nvPr/>
        </p:nvSpPr>
        <p:spPr>
          <a:xfrm>
            <a:off x="0" y="152401"/>
            <a:ext cx="12192000" cy="2062103"/>
          </a:xfrm>
          <a:prstGeom prst="rect">
            <a:avLst/>
          </a:prstGeom>
          <a:noFill/>
        </p:spPr>
        <p:txBody>
          <a:bodyPr wrap="square" rtlCol="0">
            <a:spAutoFit/>
          </a:bodyPr>
          <a:lstStyle/>
          <a:p>
            <a:pPr algn="ctr"/>
            <a:r>
              <a:rPr lang="en-US" sz="3200" b="1" dirty="0">
                <a:latin typeface="Papyrus" panose="020B0602040200020303" pitchFamily="34" charset="77"/>
              </a:rPr>
              <a:t>File names – the “separator is “</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a:t>
            </a:r>
          </a:p>
          <a:p>
            <a:r>
              <a:rPr lang="en-US" sz="3200" b="1" dirty="0">
                <a:latin typeface="Papyrus" panose="020B0602040200020303" pitchFamily="34" charset="77"/>
              </a:rPr>
              <a:t>               root  (first slash) then path and filename</a:t>
            </a:r>
          </a:p>
          <a:p>
            <a:endParaRPr lang="en-US" sz="3200" b="1" dirty="0">
              <a:latin typeface="Papyrus" panose="020B0602040200020303" pitchFamily="34" charset="77"/>
            </a:endParaRPr>
          </a:p>
          <a:p>
            <a:pPr algn="ctr"/>
            <a:r>
              <a:rPr lang="en-US" sz="3200" b="1" dirty="0">
                <a:latin typeface="Courier New" panose="02070309020205020404" pitchFamily="49" charset="0"/>
                <a:cs typeface="Courier New" panose="02070309020205020404" pitchFamily="49" charset="0"/>
              </a:rPr>
              <a:t>/</a:t>
            </a:r>
            <a:r>
              <a:rPr lang="en-US" sz="3200" b="1" dirty="0" err="1">
                <a:latin typeface="Courier New" panose="02070309020205020404" pitchFamily="49" charset="0"/>
                <a:cs typeface="Courier New" panose="02070309020205020404" pitchFamily="49" charset="0"/>
              </a:rPr>
              <a:t>usr</a:t>
            </a:r>
            <a:r>
              <a:rPr lang="en-US" sz="3200" b="1" dirty="0">
                <a:latin typeface="Courier New" panose="02070309020205020404" pitchFamily="49" charset="0"/>
                <a:cs typeface="Courier New" panose="02070309020205020404" pitchFamily="49" charset="0"/>
              </a:rPr>
              <a:t>/lib/</a:t>
            </a:r>
            <a:r>
              <a:rPr lang="en-US" sz="3200" b="1" dirty="0" err="1">
                <a:latin typeface="Courier New" panose="02070309020205020404" pitchFamily="49" charset="0"/>
                <a:cs typeface="Courier New" panose="02070309020205020404" pitchFamily="49" charset="0"/>
              </a:rPr>
              <a:t>libc.a</a:t>
            </a:r>
            <a:endParaRPr lang="en-US" sz="3200" b="1" dirty="0">
              <a:latin typeface="Courier New" panose="02070309020205020404" pitchFamily="49" charset="0"/>
              <a:cs typeface="Courier New" panose="02070309020205020404" pitchFamily="49" charset="0"/>
            </a:endParaRPr>
          </a:p>
        </p:txBody>
      </p:sp>
      <p:cxnSp>
        <p:nvCxnSpPr>
          <p:cNvPr id="29" name="Straight Connector 28"/>
          <p:cNvCxnSpPr/>
          <p:nvPr/>
        </p:nvCxnSpPr>
        <p:spPr>
          <a:xfrm flipV="1">
            <a:off x="2133600" y="45720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2133600" y="51816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2133600" y="39624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cxnSp>
        <p:nvCxnSpPr>
          <p:cNvPr id="37" name="Curved Connector 36"/>
          <p:cNvCxnSpPr/>
          <p:nvPr/>
        </p:nvCxnSpPr>
        <p:spPr>
          <a:xfrm rot="5400000">
            <a:off x="2209802" y="2514602"/>
            <a:ext cx="3200401" cy="2590799"/>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cxnSpLocks/>
          </p:cNvCxnSpPr>
          <p:nvPr/>
        </p:nvCxnSpPr>
        <p:spPr>
          <a:xfrm>
            <a:off x="4179179" y="1362402"/>
            <a:ext cx="618452" cy="5570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cxnSpLocks/>
          </p:cNvCxnSpPr>
          <p:nvPr/>
        </p:nvCxnSpPr>
        <p:spPr>
          <a:xfrm flipH="1">
            <a:off x="5580178" y="1233647"/>
            <a:ext cx="706323"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cxnSpLocks/>
          </p:cNvCxnSpPr>
          <p:nvPr/>
        </p:nvCxnSpPr>
        <p:spPr>
          <a:xfrm flipH="1">
            <a:off x="7178894" y="1223158"/>
            <a:ext cx="706322" cy="708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Rounded Rectangle 52"/>
          <p:cNvSpPr/>
          <p:nvPr/>
        </p:nvSpPr>
        <p:spPr>
          <a:xfrm>
            <a:off x="4952009" y="1957547"/>
            <a:ext cx="1359455" cy="4572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54"/>
          <p:cNvSpPr/>
          <p:nvPr/>
        </p:nvSpPr>
        <p:spPr>
          <a:xfrm>
            <a:off x="6374255" y="1957557"/>
            <a:ext cx="1154702" cy="45719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2373AE69-07A2-FC46-BF6E-FEAC651F8CB6}"/>
              </a:ext>
            </a:extLst>
          </p:cNvPr>
          <p:cNvSpPr/>
          <p:nvPr/>
        </p:nvSpPr>
        <p:spPr>
          <a:xfrm>
            <a:off x="4748151" y="1943697"/>
            <a:ext cx="215736" cy="4572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2745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2133600" y="3429000"/>
            <a:ext cx="8305800" cy="2784408"/>
          </a:xfrm>
          <a:prstGeom prst="rect">
            <a:avLst/>
          </a:prstGeom>
        </p:spPr>
      </p:pic>
      <p:sp>
        <p:nvSpPr>
          <p:cNvPr id="28" name="TextBox 27"/>
          <p:cNvSpPr txBox="1"/>
          <p:nvPr/>
        </p:nvSpPr>
        <p:spPr>
          <a:xfrm>
            <a:off x="0" y="185200"/>
            <a:ext cx="12192000" cy="3046988"/>
          </a:xfrm>
          <a:prstGeom prst="rect">
            <a:avLst/>
          </a:prstGeom>
          <a:noFill/>
        </p:spPr>
        <p:txBody>
          <a:bodyPr wrap="square" rtlCol="0">
            <a:spAutoFit/>
          </a:bodyPr>
          <a:lstStyle/>
          <a:p>
            <a:pPr algn="ctr"/>
            <a:r>
              <a:rPr lang="en-US" sz="3200" b="1" dirty="0">
                <a:latin typeface="Papyrus" panose="020B0602040200020303" pitchFamily="34" charset="77"/>
              </a:rPr>
              <a:t>This is the full name from root (works from any directory), if you were “in” </a:t>
            </a:r>
            <a:r>
              <a:rPr lang="en-US" sz="3200" b="1" dirty="0" err="1">
                <a:latin typeface="Courier New" panose="02070309020205020404" pitchFamily="49" charset="0"/>
                <a:cs typeface="Courier New" panose="02070309020205020404" pitchFamily="49" charset="0"/>
              </a:rPr>
              <a:t>usr</a:t>
            </a:r>
            <a:r>
              <a:rPr lang="en-US" sz="3200" b="1" dirty="0">
                <a:latin typeface="Papyrus" panose="020B0602040200020303" pitchFamily="34" charset="77"/>
              </a:rPr>
              <a:t>, you only need</a:t>
            </a:r>
          </a:p>
          <a:p>
            <a:pPr algn="ctr"/>
            <a:endParaRPr lang="en-US" sz="3200" b="1" dirty="0">
              <a:latin typeface="Papyrus" panose="020B0602040200020303" pitchFamily="34" charset="77"/>
              <a:cs typeface="Courier"/>
            </a:endParaRPr>
          </a:p>
          <a:p>
            <a:pPr algn="ctr"/>
            <a:r>
              <a:rPr lang="en-US" sz="3200" b="1" dirty="0">
                <a:latin typeface="Courier New" panose="02070309020205020404" pitchFamily="49" charset="0"/>
                <a:cs typeface="Courier New" panose="02070309020205020404" pitchFamily="49" charset="0"/>
              </a:rPr>
              <a:t>lib/</a:t>
            </a:r>
            <a:r>
              <a:rPr lang="en-US" sz="3200" b="1" dirty="0" err="1">
                <a:latin typeface="Courier New" panose="02070309020205020404" pitchFamily="49" charset="0"/>
                <a:cs typeface="Courier New" panose="02070309020205020404" pitchFamily="49" charset="0"/>
              </a:rPr>
              <a:t>libc.a</a:t>
            </a:r>
            <a:endParaRPr lang="en-US" sz="3200" b="1" dirty="0">
              <a:latin typeface="Courier New" panose="02070309020205020404" pitchFamily="49" charset="0"/>
              <a:cs typeface="Courier New" panose="02070309020205020404" pitchFamily="49" charset="0"/>
            </a:endParaRPr>
          </a:p>
          <a:p>
            <a:pPr algn="ctr"/>
            <a:endParaRPr lang="en-US" sz="3200" b="1" dirty="0">
              <a:latin typeface="Papyrus" panose="020B0602040200020303" pitchFamily="34" charset="77"/>
            </a:endParaRPr>
          </a:p>
          <a:p>
            <a:pPr algn="ctr"/>
            <a:r>
              <a:rPr lang="en-US" sz="3200" b="1" dirty="0">
                <a:latin typeface="Papyrus" panose="020B0602040200020303" pitchFamily="34" charset="77"/>
              </a:rPr>
              <a:t>(no leading slash)</a:t>
            </a:r>
          </a:p>
        </p:txBody>
      </p:sp>
      <p:cxnSp>
        <p:nvCxnSpPr>
          <p:cNvPr id="29" name="Straight Connector 28"/>
          <p:cNvCxnSpPr/>
          <p:nvPr/>
        </p:nvCxnSpPr>
        <p:spPr>
          <a:xfrm flipV="1">
            <a:off x="2133600" y="45720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2133600" y="51816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2133600" y="39624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3276600" y="4114800"/>
            <a:ext cx="7620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8193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2133600" y="3429000"/>
            <a:ext cx="8305800" cy="2784408"/>
          </a:xfrm>
          <a:prstGeom prst="rect">
            <a:avLst/>
          </a:prstGeom>
        </p:spPr>
      </p:pic>
      <p:sp>
        <p:nvSpPr>
          <p:cNvPr id="28" name="TextBox 27"/>
          <p:cNvSpPr txBox="1"/>
          <p:nvPr/>
        </p:nvSpPr>
        <p:spPr>
          <a:xfrm>
            <a:off x="0" y="312521"/>
            <a:ext cx="12191999" cy="2554545"/>
          </a:xfrm>
          <a:prstGeom prst="rect">
            <a:avLst/>
          </a:prstGeom>
          <a:noFill/>
        </p:spPr>
        <p:txBody>
          <a:bodyPr wrap="square" rtlCol="0">
            <a:spAutoFit/>
          </a:bodyPr>
          <a:lstStyle/>
          <a:p>
            <a:pPr algn="ctr"/>
            <a:r>
              <a:rPr lang="en-US" sz="3200" b="1" dirty="0">
                <a:latin typeface="Papyrus" panose="020B0602040200020303" pitchFamily="34" charset="77"/>
              </a:rPr>
              <a:t>And if you were in the directory lib, you only need</a:t>
            </a:r>
          </a:p>
          <a:p>
            <a:pPr algn="ctr"/>
            <a:endParaRPr lang="en-US" sz="3200" b="1" dirty="0">
              <a:latin typeface="Papyrus" panose="020B0602040200020303" pitchFamily="34" charset="77"/>
            </a:endParaRPr>
          </a:p>
          <a:p>
            <a:pPr algn="ctr"/>
            <a:r>
              <a:rPr lang="en-US" sz="3200" b="1" dirty="0" err="1">
                <a:latin typeface="Courier New" panose="02070309020205020404" pitchFamily="49" charset="0"/>
                <a:cs typeface="Courier New" panose="02070309020205020404" pitchFamily="49" charset="0"/>
              </a:rPr>
              <a:t>libc.a</a:t>
            </a:r>
            <a:endParaRPr lang="en-US" sz="3200" b="1" dirty="0">
              <a:latin typeface="Courier New" panose="02070309020205020404" pitchFamily="49" charset="0"/>
              <a:cs typeface="Courier New" panose="02070309020205020404" pitchFamily="49" charset="0"/>
            </a:endParaRPr>
          </a:p>
          <a:p>
            <a:pPr algn="ctr"/>
            <a:endParaRPr lang="en-US" sz="3200" b="1" dirty="0">
              <a:latin typeface="Papyrus" panose="020B0602040200020303" pitchFamily="34" charset="77"/>
            </a:endParaRPr>
          </a:p>
          <a:p>
            <a:pPr algn="ctr"/>
            <a:r>
              <a:rPr lang="en-US" sz="3200" b="1" dirty="0">
                <a:latin typeface="Papyrus" panose="020B0602040200020303" pitchFamily="34" charset="77"/>
              </a:rPr>
              <a:t>(no leading slash)</a:t>
            </a:r>
          </a:p>
        </p:txBody>
      </p:sp>
      <p:cxnSp>
        <p:nvCxnSpPr>
          <p:cNvPr id="29" name="Straight Connector 28"/>
          <p:cNvCxnSpPr/>
          <p:nvPr/>
        </p:nvCxnSpPr>
        <p:spPr>
          <a:xfrm flipV="1">
            <a:off x="2133600" y="45720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2133600" y="51816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2133600" y="3962400"/>
            <a:ext cx="8305800" cy="76200"/>
          </a:xfrm>
          <a:prstGeom prst="line">
            <a:avLst/>
          </a:prstGeom>
          <a:ln>
            <a:solidFill>
              <a:srgbClr val="FF6600"/>
            </a:solidFill>
          </a:ln>
          <a:effectLst>
            <a:glow rad="63500">
              <a:srgbClr val="FF6600">
                <a:alpha val="45000"/>
              </a:srgbClr>
            </a:glow>
          </a:effectLst>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2514600" y="4648200"/>
            <a:ext cx="7620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327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66898"/>
            <a:ext cx="12192000" cy="1569660"/>
          </a:xfrm>
          <a:prstGeom prst="rect">
            <a:avLst/>
          </a:prstGeom>
          <a:noFill/>
        </p:spPr>
        <p:txBody>
          <a:bodyPr wrap="square" rtlCol="0">
            <a:spAutoFit/>
          </a:bodyPr>
          <a:lstStyle/>
          <a:p>
            <a:pPr algn="ctr"/>
            <a:endParaRPr lang="en-US" sz="3200" b="1" dirty="0">
              <a:latin typeface="Papyrus" panose="020B0602040200020303" pitchFamily="34" charset="77"/>
            </a:endParaRPr>
          </a:p>
          <a:p>
            <a:pPr algn="ctr"/>
            <a:r>
              <a:rPr lang="en-US" sz="3200" b="1" dirty="0">
                <a:latin typeface="Papyrus" panose="020B0602040200020303" pitchFamily="34" charset="77"/>
              </a:rPr>
              <a:t>The “</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 (slash or forward slash) in Unix is roughly equivalent to the “</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 (backslash) in Windows/DOS.</a:t>
            </a:r>
          </a:p>
        </p:txBody>
      </p:sp>
    </p:spTree>
    <p:extLst>
      <p:ext uri="{BB962C8B-B14F-4D97-AF65-F5344CB8AC3E}">
        <p14:creationId xmlns:p14="http://schemas.microsoft.com/office/powerpoint/2010/main" val="25709135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3997392"/>
            <a:ext cx="8305800" cy="2784408"/>
          </a:xfrm>
          <a:prstGeom prst="rect">
            <a:avLst/>
          </a:prstGeom>
        </p:spPr>
      </p:pic>
      <p:sp>
        <p:nvSpPr>
          <p:cNvPr id="11" name="TextBox 10"/>
          <p:cNvSpPr txBox="1"/>
          <p:nvPr/>
        </p:nvSpPr>
        <p:spPr>
          <a:xfrm>
            <a:off x="0" y="1"/>
            <a:ext cx="12192000" cy="4031873"/>
          </a:xfrm>
          <a:prstGeom prst="rect">
            <a:avLst/>
          </a:prstGeom>
          <a:noFill/>
        </p:spPr>
        <p:txBody>
          <a:bodyPr wrap="square" rtlCol="0">
            <a:spAutoFit/>
          </a:bodyPr>
          <a:lstStyle/>
          <a:p>
            <a:pPr algn="ctr"/>
            <a:r>
              <a:rPr lang="en-US" sz="3200" b="1" dirty="0">
                <a:latin typeface="Papyrus" panose="020B0602040200020303" pitchFamily="34" charset="77"/>
              </a:rPr>
              <a:t>Some commands:</a:t>
            </a:r>
          </a:p>
          <a:p>
            <a:pPr algn="ctr"/>
            <a:endParaRPr lang="en-US" sz="3200" b="1" dirty="0">
              <a:latin typeface="Papyrus" panose="020B0602040200020303" pitchFamily="34" charset="77"/>
            </a:endParaRPr>
          </a:p>
          <a:p>
            <a:r>
              <a:rPr lang="en-US" sz="3200" b="1" dirty="0" err="1">
                <a:latin typeface="Courier New" panose="02070309020205020404" pitchFamily="49" charset="0"/>
                <a:cs typeface="Courier New" panose="02070309020205020404" pitchFamily="49" charset="0"/>
              </a:rPr>
              <a:t>pwd</a:t>
            </a:r>
            <a:r>
              <a:rPr lang="en-US" sz="3200" b="1" dirty="0">
                <a:latin typeface="Papyrus" panose="020B0602040200020303" pitchFamily="34" charset="77"/>
                <a:cs typeface="Courier"/>
              </a:rPr>
              <a:t> </a:t>
            </a:r>
            <a:r>
              <a:rPr lang="en-US" sz="3200" b="1" dirty="0">
                <a:latin typeface="Papyrus" panose="020B0602040200020303" pitchFamily="34" charset="77"/>
              </a:rPr>
              <a:t>– print working directory (an obvious/intuitive choice for the command name) – tells us where we are in the directory tree. </a:t>
            </a:r>
          </a:p>
          <a:p>
            <a:pPr algn="ctr"/>
            <a:endParaRPr lang="en-US" sz="3200" b="1" dirty="0">
              <a:latin typeface="Papyrus" panose="020B0602040200020303" pitchFamily="34" charset="77"/>
            </a:endParaRPr>
          </a:p>
          <a:p>
            <a:r>
              <a:rPr lang="en-US" sz="3200" b="1" dirty="0">
                <a:solidFill>
                  <a:srgbClr val="FF6600"/>
                </a:solidFill>
                <a:latin typeface="Courier New" panose="02070309020205020404" pitchFamily="49" charset="0"/>
                <a:cs typeface="Courier New" panose="02070309020205020404" pitchFamily="49" charset="0"/>
              </a:rPr>
              <a:t>$</a:t>
            </a:r>
            <a:r>
              <a:rPr lang="en-US" sz="3200" b="1" dirty="0">
                <a:solidFill>
                  <a:srgbClr val="FFFF00"/>
                </a:solidFill>
                <a:latin typeface="Courier New" panose="02070309020205020404" pitchFamily="49" charset="0"/>
                <a:cs typeface="Courier New" panose="02070309020205020404" pitchFamily="49" charset="0"/>
              </a:rPr>
              <a:t> </a:t>
            </a:r>
            <a:r>
              <a:rPr lang="en-US" sz="3200" b="1" dirty="0" err="1">
                <a:latin typeface="Courier New" panose="02070309020205020404" pitchFamily="49" charset="0"/>
                <a:cs typeface="Courier New" panose="02070309020205020404" pitchFamily="49" charset="0"/>
              </a:rPr>
              <a:t>pwd</a:t>
            </a:r>
            <a:r>
              <a:rPr lang="en-US" sz="3200" b="1" dirty="0">
                <a:solidFill>
                  <a:schemeClr val="bg1">
                    <a:lumMod val="65000"/>
                  </a:schemeClr>
                </a:solidFill>
                <a:latin typeface="Courier New" panose="02070309020205020404" pitchFamily="49" charset="0"/>
                <a:cs typeface="Courier New" panose="02070309020205020404" pitchFamily="49" charset="0"/>
              </a:rPr>
              <a:t>&lt;CR&gt;</a:t>
            </a:r>
          </a:p>
          <a:p>
            <a:r>
              <a:rPr lang="en-US" sz="3200" b="1" dirty="0">
                <a:solidFill>
                  <a:srgbClr val="3366FF"/>
                </a:solidFill>
                <a:latin typeface="Courier New" panose="02070309020205020404" pitchFamily="49" charset="0"/>
                <a:cs typeface="Courier New" panose="02070309020205020404" pitchFamily="49" charset="0"/>
              </a:rPr>
              <a:t>/</a:t>
            </a:r>
            <a:r>
              <a:rPr lang="en-US" sz="3200" b="1" dirty="0" err="1">
                <a:solidFill>
                  <a:srgbClr val="3366FF"/>
                </a:solidFill>
                <a:latin typeface="Courier New" panose="02070309020205020404" pitchFamily="49" charset="0"/>
                <a:cs typeface="Courier New" panose="02070309020205020404" pitchFamily="49" charset="0"/>
              </a:rPr>
              <a:t>usr</a:t>
            </a:r>
            <a:endParaRPr lang="en-US" sz="3200" b="1" dirty="0">
              <a:solidFill>
                <a:srgbClr val="3366FF"/>
              </a:solidFill>
              <a:latin typeface="Courier New" panose="02070309020205020404" pitchFamily="49" charset="0"/>
              <a:cs typeface="Courier New" panose="02070309020205020404" pitchFamily="49" charset="0"/>
            </a:endParaRPr>
          </a:p>
          <a:p>
            <a:r>
              <a:rPr lang="en-US" sz="3200" b="1" dirty="0">
                <a:solidFill>
                  <a:srgbClr val="FF6600"/>
                </a:solidFill>
                <a:latin typeface="Courier New" panose="02070309020205020404" pitchFamily="49" charset="0"/>
                <a:cs typeface="Courier New" panose="02070309020205020404" pitchFamily="49" charset="0"/>
              </a:rPr>
              <a:t>$</a:t>
            </a:r>
            <a:r>
              <a:rPr lang="en-US" sz="3200" b="1" dirty="0">
                <a:solidFill>
                  <a:srgbClr val="FFFF00"/>
                </a:solidFill>
                <a:latin typeface="Courier New" panose="02070309020205020404" pitchFamily="49" charset="0"/>
                <a:cs typeface="Courier New" panose="02070309020205020404" pitchFamily="49" charset="0"/>
              </a:rPr>
              <a:t> </a:t>
            </a:r>
            <a:endParaRPr lang="en-US" sz="3200" b="1" dirty="0">
              <a:latin typeface="Courier New" panose="02070309020205020404" pitchFamily="49" charset="0"/>
              <a:cs typeface="Courier New" panose="02070309020205020404" pitchFamily="49" charset="0"/>
            </a:endParaRPr>
          </a:p>
        </p:txBody>
      </p:sp>
      <p:cxnSp>
        <p:nvCxnSpPr>
          <p:cNvPr id="14" name="Straight Arrow Connector 13"/>
          <p:cNvCxnSpPr>
            <a:cxnSpLocks/>
          </p:cNvCxnSpPr>
          <p:nvPr/>
        </p:nvCxnSpPr>
        <p:spPr>
          <a:xfrm>
            <a:off x="1258784" y="3515096"/>
            <a:ext cx="2017816" cy="1133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3276600" y="4648200"/>
            <a:ext cx="7620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0524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3844992"/>
            <a:ext cx="8305800" cy="2784408"/>
          </a:xfrm>
          <a:prstGeom prst="rect">
            <a:avLst/>
          </a:prstGeom>
        </p:spPr>
      </p:pic>
      <p:sp>
        <p:nvSpPr>
          <p:cNvPr id="11" name="TextBox 10"/>
          <p:cNvSpPr txBox="1"/>
          <p:nvPr/>
        </p:nvSpPr>
        <p:spPr>
          <a:xfrm>
            <a:off x="0" y="0"/>
            <a:ext cx="12192000" cy="6001643"/>
          </a:xfrm>
          <a:prstGeom prst="rect">
            <a:avLst/>
          </a:prstGeom>
          <a:noFill/>
        </p:spPr>
        <p:txBody>
          <a:bodyPr wrap="square" rtlCol="0">
            <a:spAutoFit/>
          </a:bodyPr>
          <a:lstStyle/>
          <a:p>
            <a:pPr algn="ctr"/>
            <a:r>
              <a:rPr lang="en-US" sz="3200" b="1" dirty="0">
                <a:latin typeface="Papyrus" panose="020B0602040200020303" pitchFamily="34" charset="77"/>
              </a:rPr>
              <a:t>Moving between directories – going up and down the directory tree–</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To go down to the directory </a:t>
            </a:r>
            <a:r>
              <a:rPr lang="en-US" sz="3200" b="1" u="sng" dirty="0">
                <a:latin typeface="Papyrus" panose="020B0602040200020303" pitchFamily="34" charset="77"/>
              </a:rPr>
              <a:t>doc </a:t>
            </a:r>
            <a:r>
              <a:rPr lang="en-US" sz="3200" b="1" dirty="0">
                <a:latin typeface="Papyrus" panose="020B0602040200020303" pitchFamily="34" charset="77"/>
              </a:rPr>
              <a:t>we use the “change directory” = “</a:t>
            </a:r>
            <a:r>
              <a:rPr lang="en-US" sz="3200" b="1" dirty="0">
                <a:solidFill>
                  <a:srgbClr val="FF6600"/>
                </a:solidFill>
                <a:latin typeface="Courier New" panose="02070309020205020404" pitchFamily="49" charset="0"/>
                <a:cs typeface="Courier New" panose="02070309020205020404" pitchFamily="49" charset="0"/>
              </a:rPr>
              <a:t>cd</a:t>
            </a:r>
            <a:r>
              <a:rPr lang="en-US" sz="3200" b="1" dirty="0">
                <a:latin typeface="Papyrus" panose="020B0602040200020303" pitchFamily="34" charset="77"/>
              </a:rPr>
              <a:t>” command</a:t>
            </a:r>
          </a:p>
          <a:p>
            <a:endParaRPr lang="en-US" sz="3200" b="1" dirty="0">
              <a:latin typeface="Papyrus" panose="020B0602040200020303" pitchFamily="34" charset="77"/>
            </a:endParaRPr>
          </a:p>
          <a:p>
            <a:r>
              <a:rPr lang="en-US" sz="3200" b="1" dirty="0">
                <a:solidFill>
                  <a:srgbClr val="FF6600"/>
                </a:solidFill>
                <a:latin typeface="Courier New" panose="02070309020205020404" pitchFamily="49" charset="0"/>
                <a:cs typeface="Courier New" panose="02070309020205020404" pitchFamily="49" charset="0"/>
              </a:rPr>
              <a:t>$ </a:t>
            </a:r>
            <a:r>
              <a:rPr lang="en-US" sz="3200" b="1" dirty="0">
                <a:latin typeface="Courier New" panose="02070309020205020404" pitchFamily="49" charset="0"/>
                <a:cs typeface="Courier New" panose="02070309020205020404" pitchFamily="49" charset="0"/>
              </a:rPr>
              <a:t>cd doc&lt;CR&gt;</a:t>
            </a:r>
          </a:p>
          <a:p>
            <a:r>
              <a:rPr lang="en-US" sz="3200" b="1" dirty="0">
                <a:solidFill>
                  <a:srgbClr val="FF6600"/>
                </a:solidFill>
                <a:latin typeface="Courier New" panose="02070309020205020404" pitchFamily="49" charset="0"/>
                <a:cs typeface="Courier New" panose="02070309020205020404" pitchFamily="49" charset="0"/>
              </a:rPr>
              <a:t>$ </a:t>
            </a:r>
          </a:p>
          <a:p>
            <a:endParaRPr lang="en-US" sz="3200" b="1" dirty="0">
              <a:latin typeface="Papyrus" panose="020B0602040200020303" pitchFamily="34" charset="77"/>
            </a:endParaRPr>
          </a:p>
          <a:p>
            <a:endParaRPr lang="en-US" sz="3200" b="1" dirty="0">
              <a:latin typeface="Papyrus" panose="020B0602040200020303" pitchFamily="34" charset="77"/>
            </a:endParaRPr>
          </a:p>
          <a:p>
            <a:endParaRPr lang="en-US" sz="3200" b="1" dirty="0">
              <a:latin typeface="Papyrus" panose="020B0602040200020303" pitchFamily="34" charset="77"/>
            </a:endParaRPr>
          </a:p>
          <a:p>
            <a:endParaRPr lang="en-US" sz="3200" b="1" dirty="0">
              <a:latin typeface="Papyrus" panose="020B0602040200020303" pitchFamily="34" charset="77"/>
            </a:endParaRPr>
          </a:p>
        </p:txBody>
      </p:sp>
      <p:cxnSp>
        <p:nvCxnSpPr>
          <p:cNvPr id="14" name="Straight Arrow Connector 13"/>
          <p:cNvCxnSpPr/>
          <p:nvPr/>
        </p:nvCxnSpPr>
        <p:spPr>
          <a:xfrm>
            <a:off x="3962400" y="4876800"/>
            <a:ext cx="4572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3962400" y="5105400"/>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766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0ABA52-C269-745D-DFDA-5F4A61BEEBEE}"/>
              </a:ext>
            </a:extLst>
          </p:cNvPr>
          <p:cNvSpPr txBox="1"/>
          <p:nvPr/>
        </p:nvSpPr>
        <p:spPr>
          <a:xfrm>
            <a:off x="0" y="791067"/>
            <a:ext cx="12192000" cy="3046988"/>
          </a:xfrm>
          <a:prstGeom prst="rect">
            <a:avLst/>
          </a:prstGeom>
          <a:noFill/>
        </p:spPr>
        <p:txBody>
          <a:bodyPr wrap="square">
            <a:spAutoFit/>
          </a:bodyPr>
          <a:lstStyle/>
          <a:p>
            <a:pPr algn="ctr"/>
            <a:r>
              <a:rPr lang="en-US" sz="3200" b="1" i="0" dirty="0">
                <a:solidFill>
                  <a:srgbClr val="212121"/>
                </a:solidFill>
                <a:effectLst/>
                <a:latin typeface="Papyrus" panose="020B0602040200020303" pitchFamily="34" charset="77"/>
              </a:rPr>
              <a:t>When the function executes, </a:t>
            </a:r>
            <a:r>
              <a:rPr lang="en-US" sz="3200" b="1" i="0" dirty="0" err="1">
                <a:solidFill>
                  <a:srgbClr val="212121"/>
                </a:solidFill>
                <a:effectLst/>
                <a:latin typeface="Courier New" panose="02070309020205020404" pitchFamily="49" charset="0"/>
                <a:cs typeface="Courier New" panose="02070309020205020404" pitchFamily="49" charset="0"/>
              </a:rPr>
              <a:t>varargin</a:t>
            </a:r>
            <a:r>
              <a:rPr lang="en-US" sz="3200" b="1" i="0" dirty="0">
                <a:solidFill>
                  <a:srgbClr val="212121"/>
                </a:solidFill>
                <a:effectLst/>
                <a:latin typeface="Papyrus" panose="020B0602040200020303" pitchFamily="34" charset="77"/>
              </a:rPr>
              <a:t> is a </a:t>
            </a:r>
            <a:r>
              <a:rPr lang="en-US" sz="3200" b="1" dirty="0">
                <a:solidFill>
                  <a:srgbClr val="212121"/>
                </a:solidFill>
                <a:latin typeface="Courier New" panose="02070309020205020404" pitchFamily="49" charset="0"/>
                <a:cs typeface="Courier New" panose="02070309020205020404" pitchFamily="49" charset="0"/>
              </a:rPr>
              <a:t>1-by-N</a:t>
            </a:r>
            <a:r>
              <a:rPr lang="en-US" sz="3200" b="1" i="0" dirty="0">
                <a:solidFill>
                  <a:srgbClr val="212121"/>
                </a:solidFill>
                <a:effectLst/>
                <a:latin typeface="Papyrus" panose="020B0602040200020303" pitchFamily="34" charset="77"/>
              </a:rPr>
              <a:t> cell array, where </a:t>
            </a:r>
            <a:r>
              <a:rPr lang="en-US" sz="3200" b="1" dirty="0">
                <a:solidFill>
                  <a:srgbClr val="212121"/>
                </a:solidFill>
                <a:latin typeface="Courier New" panose="02070309020205020404" pitchFamily="49" charset="0"/>
                <a:cs typeface="Courier New" panose="02070309020205020404" pitchFamily="49" charset="0"/>
              </a:rPr>
              <a:t>N</a:t>
            </a:r>
            <a:r>
              <a:rPr lang="en-US" sz="3200" b="1" i="0" dirty="0">
                <a:solidFill>
                  <a:srgbClr val="212121"/>
                </a:solidFill>
                <a:effectLst/>
                <a:latin typeface="Papyrus" panose="020B0602040200020303" pitchFamily="34" charset="77"/>
              </a:rPr>
              <a:t> is the number of inputs that the function receives after the explicitly declared inputs.</a:t>
            </a:r>
          </a:p>
          <a:p>
            <a:pPr algn="ctr"/>
            <a:endParaRPr lang="en-US" sz="3200" b="1" dirty="0">
              <a:solidFill>
                <a:srgbClr val="212121"/>
              </a:solidFill>
              <a:latin typeface="Papyrus" panose="020B0602040200020303" pitchFamily="34" charset="77"/>
            </a:endParaRPr>
          </a:p>
          <a:p>
            <a:pPr algn="ctr"/>
            <a:r>
              <a:rPr lang="en-US" sz="3200" b="1" i="0" dirty="0">
                <a:solidFill>
                  <a:srgbClr val="212121"/>
                </a:solidFill>
                <a:effectLst/>
                <a:latin typeface="Papyrus" panose="020B0602040200020303" pitchFamily="34" charset="77"/>
              </a:rPr>
              <a:t>If the function receives no inputs after the explicitly declared inputs, then </a:t>
            </a:r>
            <a:r>
              <a:rPr lang="en-US" sz="3200" b="1" dirty="0" err="1">
                <a:solidFill>
                  <a:srgbClr val="212121"/>
                </a:solidFill>
                <a:latin typeface="Courier New" panose="02070309020205020404" pitchFamily="49" charset="0"/>
                <a:cs typeface="Courier New" panose="02070309020205020404" pitchFamily="49" charset="0"/>
              </a:rPr>
              <a:t>varargin</a:t>
            </a:r>
            <a:r>
              <a:rPr lang="en-US" sz="3200" b="1" i="0" dirty="0">
                <a:solidFill>
                  <a:srgbClr val="212121"/>
                </a:solidFill>
                <a:effectLst/>
                <a:latin typeface="Papyrus" panose="020B0602040200020303" pitchFamily="34" charset="77"/>
              </a:rPr>
              <a:t> is an empty cell array.</a:t>
            </a:r>
          </a:p>
        </p:txBody>
      </p:sp>
    </p:spTree>
    <p:extLst>
      <p:ext uri="{BB962C8B-B14F-4D97-AF65-F5344CB8AC3E}">
        <p14:creationId xmlns:p14="http://schemas.microsoft.com/office/powerpoint/2010/main" val="2247870191"/>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3997392"/>
            <a:ext cx="8305800" cy="2784408"/>
          </a:xfrm>
          <a:prstGeom prst="rect">
            <a:avLst/>
          </a:prstGeom>
        </p:spPr>
      </p:pic>
      <p:sp>
        <p:nvSpPr>
          <p:cNvPr id="11" name="TextBox 10"/>
          <p:cNvSpPr txBox="1"/>
          <p:nvPr/>
        </p:nvSpPr>
        <p:spPr>
          <a:xfrm>
            <a:off x="0" y="844952"/>
            <a:ext cx="12192000" cy="2554545"/>
          </a:xfrm>
          <a:prstGeom prst="rect">
            <a:avLst/>
          </a:prstGeom>
          <a:noFill/>
        </p:spPr>
        <p:txBody>
          <a:bodyPr wrap="square" rtlCol="0">
            <a:spAutoFit/>
          </a:bodyPr>
          <a:lstStyle/>
          <a:p>
            <a:pPr algn="ctr"/>
            <a:r>
              <a:rPr lang="en-US" sz="3200" dirty="0">
                <a:latin typeface="Papyrus" panose="020B0602040200020303" pitchFamily="34" charset="77"/>
              </a:rPr>
              <a:t>Now in</a:t>
            </a:r>
          </a:p>
          <a:p>
            <a:endParaRPr lang="en-US" sz="3200" dirty="0">
              <a:latin typeface="Papyrus" panose="020B0602040200020303" pitchFamily="34" charset="77"/>
            </a:endParaRPr>
          </a:p>
          <a:p>
            <a:r>
              <a:rPr lang="en-US" sz="3200" dirty="0">
                <a:solidFill>
                  <a:srgbClr val="FF6600"/>
                </a:solidFill>
                <a:latin typeface="Courier New" panose="02070309020205020404" pitchFamily="49" charset="0"/>
                <a:cs typeface="Courier New" panose="02070309020205020404" pitchFamily="49" charset="0"/>
              </a:rPr>
              <a:t>$</a:t>
            </a:r>
            <a:r>
              <a:rPr lang="en-US" sz="3200" dirty="0">
                <a:solidFill>
                  <a:srgbClr val="FFFF00"/>
                </a:solidFill>
                <a:latin typeface="Courier New" panose="02070309020205020404" pitchFamily="49" charset="0"/>
                <a:cs typeface="Courier New" panose="02070309020205020404" pitchFamily="49" charset="0"/>
              </a:rPr>
              <a:t> </a:t>
            </a:r>
            <a:r>
              <a:rPr lang="en-US" sz="3200" dirty="0" err="1">
                <a:latin typeface="Courier New" panose="02070309020205020404" pitchFamily="49" charset="0"/>
                <a:cs typeface="Courier New" panose="02070309020205020404" pitchFamily="49" charset="0"/>
              </a:rPr>
              <a:t>pwd</a:t>
            </a:r>
            <a:r>
              <a:rPr lang="en-US" sz="3200" dirty="0">
                <a:latin typeface="Courier New" panose="02070309020205020404" pitchFamily="49" charset="0"/>
                <a:cs typeface="Courier New" panose="02070309020205020404" pitchFamily="49" charset="0"/>
              </a:rPr>
              <a:t>&lt;CR&gt;</a:t>
            </a:r>
          </a:p>
          <a:p>
            <a:r>
              <a:rPr lang="en-US" sz="3200" dirty="0">
                <a:solidFill>
                  <a:srgbClr val="3366FF"/>
                </a:solidFill>
                <a:latin typeface="Courier New" panose="02070309020205020404" pitchFamily="49" charset="0"/>
                <a:cs typeface="Courier New" panose="02070309020205020404" pitchFamily="49" charset="0"/>
              </a:rPr>
              <a:t>/</a:t>
            </a:r>
            <a:r>
              <a:rPr lang="en-US" sz="3200" dirty="0" err="1">
                <a:solidFill>
                  <a:srgbClr val="3366FF"/>
                </a:solidFill>
                <a:latin typeface="Courier New" panose="02070309020205020404" pitchFamily="49" charset="0"/>
                <a:cs typeface="Courier New" panose="02070309020205020404" pitchFamily="49" charset="0"/>
              </a:rPr>
              <a:t>usr</a:t>
            </a:r>
            <a:r>
              <a:rPr lang="en-US" sz="3200" dirty="0">
                <a:solidFill>
                  <a:srgbClr val="3366FF"/>
                </a:solidFill>
                <a:latin typeface="Courier New" panose="02070309020205020404" pitchFamily="49" charset="0"/>
                <a:cs typeface="Courier New" panose="02070309020205020404" pitchFamily="49" charset="0"/>
              </a:rPr>
              <a:t>/doc</a:t>
            </a:r>
          </a:p>
          <a:p>
            <a:r>
              <a:rPr lang="en-US" sz="3200" dirty="0">
                <a:solidFill>
                  <a:srgbClr val="FF6600"/>
                </a:solidFill>
                <a:latin typeface="Courier New" panose="02070309020205020404" pitchFamily="49" charset="0"/>
                <a:cs typeface="Courier New" panose="02070309020205020404" pitchFamily="49" charset="0"/>
              </a:rPr>
              <a:t>$</a:t>
            </a:r>
            <a:r>
              <a:rPr lang="en-US" sz="3200" dirty="0">
                <a:solidFill>
                  <a:srgbClr val="FFFF00"/>
                </a:solidFill>
                <a:latin typeface="Courier New" panose="02070309020205020404" pitchFamily="49" charset="0"/>
                <a:cs typeface="Courier New" panose="02070309020205020404" pitchFamily="49" charset="0"/>
              </a:rPr>
              <a:t> </a:t>
            </a:r>
            <a:endParaRPr lang="en-US" sz="3200" dirty="0">
              <a:latin typeface="Courier New" panose="02070309020205020404" pitchFamily="49" charset="0"/>
              <a:cs typeface="Courier New" panose="02070309020205020404" pitchFamily="49" charset="0"/>
            </a:endParaRPr>
          </a:p>
        </p:txBody>
      </p:sp>
      <p:cxnSp>
        <p:nvCxnSpPr>
          <p:cNvPr id="14" name="Straight Arrow Connector 13"/>
          <p:cNvCxnSpPr>
            <a:cxnSpLocks/>
          </p:cNvCxnSpPr>
          <p:nvPr/>
        </p:nvCxnSpPr>
        <p:spPr>
          <a:xfrm>
            <a:off x="2152891" y="2673752"/>
            <a:ext cx="2266709" cy="25724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Rounded Rectangle 1"/>
          <p:cNvSpPr/>
          <p:nvPr/>
        </p:nvSpPr>
        <p:spPr>
          <a:xfrm>
            <a:off x="3962400" y="5257800"/>
            <a:ext cx="7620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7690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590310"/>
            <a:ext cx="12192000" cy="4001095"/>
          </a:xfrm>
          <a:prstGeom prst="rect">
            <a:avLst/>
          </a:prstGeom>
          <a:noFill/>
        </p:spPr>
        <p:txBody>
          <a:bodyPr wrap="square" rtlCol="0">
            <a:spAutoFit/>
          </a:bodyPr>
          <a:lstStyle/>
          <a:p>
            <a:pPr algn="ctr"/>
            <a:r>
              <a:rPr lang="en-US" sz="3200" b="1" dirty="0">
                <a:latin typeface="Papyrus" panose="020B0602040200020303" pitchFamily="34" charset="77"/>
              </a:rPr>
              <a:t>Some details of the prompt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you can control all this - the prompt can be programmed to tell us a bunch of stuff! (power of </a:t>
            </a:r>
            <a:r>
              <a:rPr lang="en-US" sz="3200" b="1" dirty="0" err="1">
                <a:latin typeface="Papyrus" panose="020B0602040200020303" pitchFamily="34" charset="77"/>
              </a:rPr>
              <a:t>unix</a:t>
            </a:r>
            <a:r>
              <a:rPr lang="en-US" sz="3200" b="1" dirty="0">
                <a:latin typeface="Papyrus" panose="020B0602040200020303" pitchFamily="34" charset="77"/>
              </a:rPr>
              <a:t>.)</a:t>
            </a:r>
          </a:p>
          <a:p>
            <a:pPr algn="ctr"/>
            <a:endParaRPr lang="en-US" sz="3200" b="1" dirty="0">
              <a:solidFill>
                <a:schemeClr val="accent6"/>
              </a:solidFill>
              <a:latin typeface="Papyrus" panose="020B0602040200020303" pitchFamily="34" charset="77"/>
            </a:endParaRPr>
          </a:p>
          <a:p>
            <a:pPr algn="ctr"/>
            <a:r>
              <a:rPr lang="en-US" sz="3000" b="1" dirty="0">
                <a:solidFill>
                  <a:srgbClr val="FF0000"/>
                </a:solidFill>
                <a:latin typeface="Papyrus" panose="020B0602040200020303" pitchFamily="34" charset="77"/>
              </a:rPr>
              <a:t>Machine name</a:t>
            </a:r>
            <a:r>
              <a:rPr lang="en-US" sz="3000" b="1" dirty="0">
                <a:latin typeface="Papyrus" panose="020B0602040200020303" pitchFamily="34" charset="77"/>
              </a:rPr>
              <a:t>, </a:t>
            </a:r>
            <a:r>
              <a:rPr lang="en-US" sz="3000" b="1" dirty="0">
                <a:solidFill>
                  <a:srgbClr val="00B050"/>
                </a:solidFill>
                <a:latin typeface="Papyrus" panose="020B0602040200020303" pitchFamily="34" charset="77"/>
              </a:rPr>
              <a:t>Directory name </a:t>
            </a:r>
            <a:r>
              <a:rPr lang="en-US" sz="3000" b="1" dirty="0">
                <a:latin typeface="Papyrus" panose="020B0602040200020303" pitchFamily="34" charset="77"/>
              </a:rPr>
              <a:t>(w/out full path), </a:t>
            </a:r>
            <a:r>
              <a:rPr lang="en-US" sz="3000" b="1" dirty="0">
                <a:solidFill>
                  <a:srgbClr val="FF6600"/>
                </a:solidFill>
                <a:latin typeface="Papyrus" panose="020B0602040200020303" pitchFamily="34" charset="77"/>
              </a:rPr>
              <a:t>User name, </a:t>
            </a:r>
            <a:r>
              <a:rPr lang="en-US" sz="3000" b="1" dirty="0">
                <a:solidFill>
                  <a:srgbClr val="3366FF"/>
                </a:solidFill>
                <a:latin typeface="Papyrus" panose="020B0602040200020303" pitchFamily="34" charset="77"/>
              </a:rPr>
              <a:t>prompt</a:t>
            </a:r>
          </a:p>
          <a:p>
            <a:endParaRPr lang="en-US" sz="3200" b="1" dirty="0">
              <a:latin typeface="Papyrus" panose="020B0602040200020303" pitchFamily="34" charset="77"/>
            </a:endParaRPr>
          </a:p>
          <a:p>
            <a:r>
              <a:rPr lang="en-US" sz="3200" b="1" dirty="0">
                <a:solidFill>
                  <a:srgbClr val="FF0000"/>
                </a:solidFill>
                <a:latin typeface="Courier New" panose="02070309020205020404" pitchFamily="49" charset="0"/>
                <a:cs typeface="Courier New" panose="02070309020205020404" pitchFamily="49" charset="0"/>
              </a:rPr>
              <a:t>smalleys-imac-2</a:t>
            </a:r>
            <a:r>
              <a:rPr lang="en-US" sz="3200" b="1" dirty="0">
                <a:latin typeface="Courier New" panose="02070309020205020404" pitchFamily="49" charset="0"/>
                <a:cs typeface="Courier New" panose="02070309020205020404" pitchFamily="49" charset="0"/>
              </a:rPr>
              <a:t>:</a:t>
            </a:r>
            <a:r>
              <a:rPr lang="en-US" sz="3200" b="1" dirty="0">
                <a:solidFill>
                  <a:srgbClr val="008000"/>
                </a:solidFill>
                <a:latin typeface="Courier New" panose="02070309020205020404" pitchFamily="49" charset="0"/>
                <a:cs typeface="Courier New" panose="02070309020205020404" pitchFamily="49" charset="0"/>
              </a:rPr>
              <a:t>usr</a:t>
            </a:r>
            <a:r>
              <a:rPr lang="en-US" sz="3200" b="1" dirty="0">
                <a:solidFill>
                  <a:srgbClr val="FF6600"/>
                </a:solidFill>
                <a:latin typeface="Courier New" panose="02070309020205020404" pitchFamily="49" charset="0"/>
                <a:cs typeface="Courier New" panose="02070309020205020404" pitchFamily="49" charset="0"/>
              </a:rPr>
              <a:t> </a:t>
            </a:r>
            <a:r>
              <a:rPr lang="en-US" sz="3200" b="1" dirty="0" err="1">
                <a:solidFill>
                  <a:srgbClr val="FF6600"/>
                </a:solidFill>
                <a:latin typeface="Courier New" panose="02070309020205020404" pitchFamily="49" charset="0"/>
                <a:cs typeface="Courier New" panose="02070309020205020404" pitchFamily="49" charset="0"/>
              </a:rPr>
              <a:t>smalley</a:t>
            </a:r>
            <a:r>
              <a:rPr lang="en-US" sz="3200" b="1" dirty="0">
                <a:solidFill>
                  <a:srgbClr val="3366FF"/>
                </a:solidFill>
                <a:latin typeface="Courier New" panose="02070309020205020404" pitchFamily="49" charset="0"/>
                <a:cs typeface="Courier New" panose="02070309020205020404" pitchFamily="49" charset="0"/>
              </a:rPr>
              <a:t>$</a:t>
            </a:r>
            <a:endParaRPr lang="en-US" sz="3200" b="1" i="1" dirty="0">
              <a:solidFill>
                <a:srgbClr val="3366FF"/>
              </a:solidFill>
              <a:latin typeface="Courier New" panose="02070309020205020404" pitchFamily="49" charset="0"/>
              <a:cs typeface="Courier New" panose="02070309020205020404" pitchFamily="49" charset="0"/>
            </a:endParaRPr>
          </a:p>
        </p:txBody>
      </p:sp>
      <p:cxnSp>
        <p:nvCxnSpPr>
          <p:cNvPr id="3" name="Straight Arrow Connector 2">
            <a:extLst>
              <a:ext uri="{FF2B5EF4-FFF2-40B4-BE49-F238E27FC236}">
                <a16:creationId xmlns:a16="http://schemas.microsoft.com/office/drawing/2014/main" id="{84779AFA-239F-0242-A9B7-491737B18D5D}"/>
              </a:ext>
            </a:extLst>
          </p:cNvPr>
          <p:cNvCxnSpPr>
            <a:cxnSpLocks/>
          </p:cNvCxnSpPr>
          <p:nvPr/>
        </p:nvCxnSpPr>
        <p:spPr>
          <a:xfrm>
            <a:off x="1682720" y="3422515"/>
            <a:ext cx="146080" cy="7675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C23552C0-9CB5-4E4A-B946-18E2139EF5EE}"/>
              </a:ext>
            </a:extLst>
          </p:cNvPr>
          <p:cNvCxnSpPr>
            <a:cxnSpLocks/>
          </p:cNvCxnSpPr>
          <p:nvPr/>
        </p:nvCxnSpPr>
        <p:spPr>
          <a:xfrm>
            <a:off x="4169814" y="3470011"/>
            <a:ext cx="0" cy="604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05A051DB-711D-E345-A033-25461FA6775A}"/>
              </a:ext>
            </a:extLst>
          </p:cNvPr>
          <p:cNvCxnSpPr>
            <a:cxnSpLocks/>
          </p:cNvCxnSpPr>
          <p:nvPr/>
        </p:nvCxnSpPr>
        <p:spPr>
          <a:xfrm flipH="1">
            <a:off x="5984111" y="3466020"/>
            <a:ext cx="2771273" cy="6082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C55A6CBF-1489-C44D-BB7E-DD4807BB5103}"/>
              </a:ext>
            </a:extLst>
          </p:cNvPr>
          <p:cNvCxnSpPr>
            <a:cxnSpLocks/>
          </p:cNvCxnSpPr>
          <p:nvPr/>
        </p:nvCxnSpPr>
        <p:spPr>
          <a:xfrm flipH="1">
            <a:off x="6991109" y="3465089"/>
            <a:ext cx="3640704" cy="8059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2777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64843"/>
            <a:ext cx="12192000" cy="6001643"/>
          </a:xfrm>
          <a:prstGeom prst="rect">
            <a:avLst/>
          </a:prstGeom>
          <a:noFill/>
        </p:spPr>
        <p:txBody>
          <a:bodyPr wrap="square" rtlCol="0">
            <a:spAutoFit/>
          </a:bodyPr>
          <a:lstStyle/>
          <a:p>
            <a:pPr algn="ctr"/>
            <a:r>
              <a:rPr lang="en-US" sz="3200" b="1" dirty="0">
                <a:latin typeface="Papyrus" panose="020B0602040200020303" pitchFamily="34" charset="77"/>
              </a:rPr>
              <a:t>Aside:</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Unix sub philosophy –</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Minimize typing (on teletype) – so use short (2, in extreme cases 3 character) command names constructed from  description of the command.</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e.g. “</a:t>
            </a:r>
            <a:r>
              <a:rPr lang="en-US" sz="3200" b="1" dirty="0">
                <a:latin typeface="Courier New" panose="02070309020205020404" pitchFamily="49" charset="0"/>
                <a:cs typeface="Courier New" panose="02070309020205020404" pitchFamily="49" charset="0"/>
              </a:rPr>
              <a:t>cd</a:t>
            </a:r>
            <a:r>
              <a:rPr lang="en-US" sz="3200" b="1" dirty="0">
                <a:latin typeface="Papyrus" panose="020B0602040200020303" pitchFamily="34" charset="77"/>
              </a:rPr>
              <a:t>” for “change directory”</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(Unix fans claim this is a “feature” of Unix, compared to other O/</a:t>
            </a:r>
            <a:r>
              <a:rPr lang="en-US" sz="3200" b="1" dirty="0" err="1">
                <a:latin typeface="Papyrus" panose="020B0602040200020303" pitchFamily="34" charset="77"/>
              </a:rPr>
              <a:t>Ses</a:t>
            </a:r>
            <a:r>
              <a:rPr lang="en-US" sz="3200" b="1" dirty="0">
                <a:latin typeface="Papyrus" panose="020B0602040200020303" pitchFamily="34" charset="77"/>
              </a:rPr>
              <a:t>)</a:t>
            </a:r>
          </a:p>
        </p:txBody>
      </p:sp>
    </p:spTree>
    <p:extLst>
      <p:ext uri="{BB962C8B-B14F-4D97-AF65-F5344CB8AC3E}">
        <p14:creationId xmlns:p14="http://schemas.microsoft.com/office/powerpoint/2010/main" val="26503756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81714"/>
            <a:ext cx="12192000" cy="6401753"/>
          </a:xfrm>
          <a:prstGeom prst="rect">
            <a:avLst/>
          </a:prstGeom>
          <a:noFill/>
        </p:spPr>
        <p:txBody>
          <a:bodyPr wrap="square" rtlCol="0">
            <a:spAutoFit/>
          </a:bodyPr>
          <a:lstStyle/>
          <a:p>
            <a:pPr algn="ctr"/>
            <a:r>
              <a:rPr lang="en-US" sz="3200" b="1" dirty="0">
                <a:latin typeface="Papyrus" panose="020B0602040200020303" pitchFamily="34" charset="77"/>
              </a:rPr>
              <a:t>Aside:</a:t>
            </a:r>
          </a:p>
          <a:p>
            <a:pPr algn="ctr"/>
            <a:endParaRPr lang="en-US" b="1" dirty="0">
              <a:latin typeface="Papyrus" panose="020B0602040200020303" pitchFamily="34" charset="77"/>
            </a:endParaRPr>
          </a:p>
          <a:p>
            <a:pPr algn="ctr"/>
            <a:r>
              <a:rPr lang="en-US" sz="3200" b="1" dirty="0">
                <a:latin typeface="Papyrus" panose="020B0602040200020303" pitchFamily="34" charset="77"/>
              </a:rPr>
              <a:t>Unix sub philosophy –</a:t>
            </a:r>
          </a:p>
          <a:p>
            <a:pPr algn="ctr"/>
            <a:endParaRPr lang="en-US" b="1" dirty="0">
              <a:latin typeface="Papyrus" panose="020B0602040200020303" pitchFamily="34" charset="77"/>
            </a:endParaRPr>
          </a:p>
          <a:p>
            <a:pPr algn="ctr"/>
            <a:r>
              <a:rPr lang="en-US" sz="3200" b="1" dirty="0">
                <a:latin typeface="Papyrus" panose="020B0602040200020303" pitchFamily="34" charset="77"/>
              </a:rPr>
              <a:t>Side effects:</a:t>
            </a:r>
          </a:p>
          <a:p>
            <a:pPr algn="ctr"/>
            <a:endParaRPr lang="en-US" b="1" dirty="0">
              <a:latin typeface="Papyrus" panose="020B0602040200020303" pitchFamily="34" charset="77"/>
            </a:endParaRPr>
          </a:p>
          <a:p>
            <a:pPr algn="ctr"/>
            <a:r>
              <a:rPr lang="en-US" sz="3200" b="1" dirty="0">
                <a:latin typeface="Papyrus" panose="020B0602040200020303" pitchFamily="34" charset="77"/>
              </a:rPr>
              <a:t>Don’t need a type or print command as “</a:t>
            </a:r>
            <a:r>
              <a:rPr lang="en-US" sz="3200" b="1" dirty="0">
                <a:latin typeface="Courier New" panose="02070309020205020404" pitchFamily="49" charset="0"/>
                <a:cs typeface="Courier New" panose="02070309020205020404" pitchFamily="49" charset="0"/>
              </a:rPr>
              <a:t>cat</a:t>
            </a:r>
            <a:r>
              <a:rPr lang="en-US" sz="3200" b="1" dirty="0">
                <a:latin typeface="Papyrus" panose="020B0602040200020303" pitchFamily="34" charset="77"/>
              </a:rPr>
              <a:t>” puts things out to Standard Output.</a:t>
            </a:r>
          </a:p>
          <a:p>
            <a:pPr algn="ctr"/>
            <a:endParaRPr lang="en-US" b="1" dirty="0">
              <a:latin typeface="Papyrus" panose="020B0602040200020303" pitchFamily="34" charset="77"/>
            </a:endParaRPr>
          </a:p>
          <a:p>
            <a:pPr algn="ctr"/>
            <a:r>
              <a:rPr lang="en-US" sz="3200" b="1" dirty="0">
                <a:latin typeface="Papyrus" panose="020B0602040200020303" pitchFamily="34" charset="77"/>
              </a:rPr>
              <a:t>Don’t need a rename command, just </a:t>
            </a:r>
            <a:r>
              <a:rPr lang="en-US" sz="3200" b="1" dirty="0" err="1">
                <a:latin typeface="Papyrus" panose="020B0602040200020303" pitchFamily="34" charset="77"/>
              </a:rPr>
              <a:t>move</a:t>
            </a:r>
            <a:r>
              <a:rPr lang="en-US" sz="3200" b="1" dirty="0" err="1">
                <a:latin typeface="Courier New" panose="02070309020205020404" pitchFamily="49" charset="0"/>
                <a:cs typeface="Courier New" panose="02070309020205020404" pitchFamily="49" charset="0"/>
              </a:rPr>
              <a:t>,</a:t>
            </a:r>
            <a:r>
              <a:rPr lang="en-US" sz="3200" b="1" dirty="0" err="1">
                <a:latin typeface="Papyrus" panose="020B0602040200020303" pitchFamily="34" charset="77"/>
              </a:rPr>
              <a:t>the</a:t>
            </a:r>
            <a:r>
              <a:rPr lang="en-US" sz="3200" b="1" dirty="0">
                <a:latin typeface="Papyrus" panose="020B0602040200020303" pitchFamily="34" charset="77"/>
              </a:rPr>
              <a:t> file changing the name to another , </a:t>
            </a:r>
            <a:r>
              <a:rPr lang="en-US" sz="3200" b="1" dirty="0">
                <a:latin typeface="Courier New" panose="02070309020205020404" pitchFamily="49" charset="0"/>
                <a:cs typeface="Courier New" panose="02070309020205020404" pitchFamily="49" charset="0"/>
              </a:rPr>
              <a:t>mv </a:t>
            </a:r>
            <a:r>
              <a:rPr lang="en-US" sz="3200" b="1" dirty="0" err="1">
                <a:latin typeface="Courier New" panose="02070309020205020404" pitchFamily="49" charset="0"/>
                <a:cs typeface="Courier New" panose="02070309020205020404" pitchFamily="49" charset="0"/>
              </a:rPr>
              <a:t>old_name</a:t>
            </a:r>
            <a:r>
              <a:rPr lang="en-US" sz="3200" b="1" dirty="0">
                <a:latin typeface="Courier New" panose="02070309020205020404" pitchFamily="49" charset="0"/>
                <a:cs typeface="Courier New" panose="02070309020205020404" pitchFamily="49" charset="0"/>
              </a:rPr>
              <a:t> </a:t>
            </a:r>
            <a:r>
              <a:rPr lang="en-US" sz="3200" b="1" dirty="0" err="1">
                <a:latin typeface="Courier New" panose="02070309020205020404" pitchFamily="49" charset="0"/>
                <a:cs typeface="Courier New" panose="02070309020205020404" pitchFamily="49" charset="0"/>
              </a:rPr>
              <a:t>new_name</a:t>
            </a:r>
            <a:r>
              <a:rPr lang="en-US" sz="3200" b="1" dirty="0">
                <a:latin typeface="Papyrus" panose="020B0602040200020303" pitchFamily="34" charset="77"/>
              </a:rPr>
              <a:t>!!! (no change in path)</a:t>
            </a:r>
          </a:p>
          <a:p>
            <a:pPr algn="ctr"/>
            <a:endParaRPr lang="en-US" b="1" dirty="0">
              <a:latin typeface="Papyrus" panose="020B0602040200020303" pitchFamily="34" charset="77"/>
            </a:endParaRPr>
          </a:p>
          <a:p>
            <a:pPr algn="ctr"/>
            <a:r>
              <a:rPr lang="en-US" sz="3200" b="1" dirty="0">
                <a:latin typeface="Papyrus" panose="020B0602040200020303" pitchFamily="34" charset="77"/>
              </a:rPr>
              <a:t>These are examples of the genius of the UNIX design and philosophy, and how you need to think to use it effectively.</a:t>
            </a:r>
          </a:p>
        </p:txBody>
      </p:sp>
    </p:spTree>
    <p:extLst>
      <p:ext uri="{BB962C8B-B14F-4D97-AF65-F5344CB8AC3E}">
        <p14:creationId xmlns:p14="http://schemas.microsoft.com/office/powerpoint/2010/main" val="29309665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3844992"/>
            <a:ext cx="8305800" cy="2784408"/>
          </a:xfrm>
          <a:prstGeom prst="rect">
            <a:avLst/>
          </a:prstGeom>
        </p:spPr>
      </p:pic>
      <p:sp>
        <p:nvSpPr>
          <p:cNvPr id="11" name="TextBox 10"/>
          <p:cNvSpPr txBox="1"/>
          <p:nvPr/>
        </p:nvSpPr>
        <p:spPr>
          <a:xfrm>
            <a:off x="0" y="165080"/>
            <a:ext cx="12192000" cy="2862322"/>
          </a:xfrm>
          <a:prstGeom prst="rect">
            <a:avLst/>
          </a:prstGeom>
          <a:noFill/>
        </p:spPr>
        <p:txBody>
          <a:bodyPr wrap="square" rtlCol="0">
            <a:spAutoFit/>
          </a:bodyPr>
          <a:lstStyle/>
          <a:p>
            <a:pPr algn="ctr"/>
            <a:r>
              <a:rPr lang="en-US" sz="3600" b="1" dirty="0">
                <a:latin typeface="Papyrus" panose="020B0602040200020303" pitchFamily="34" charset="77"/>
              </a:rPr>
              <a:t>We can also go up the directory structure.</a:t>
            </a:r>
          </a:p>
          <a:p>
            <a:pPr algn="ctr"/>
            <a:endParaRPr lang="en-US" sz="3600" b="1" dirty="0">
              <a:latin typeface="Papyrus" panose="020B0602040200020303" pitchFamily="34" charset="77"/>
            </a:endParaRPr>
          </a:p>
          <a:p>
            <a:pPr algn="ctr"/>
            <a:r>
              <a:rPr lang="en-US" sz="3600" b="1" dirty="0">
                <a:latin typeface="Papyrus" panose="020B0602040200020303" pitchFamily="34" charset="77"/>
              </a:rPr>
              <a:t>To return to </a:t>
            </a:r>
            <a:r>
              <a:rPr lang="en-US" sz="3600" b="1" dirty="0" err="1">
                <a:solidFill>
                  <a:srgbClr val="FF6600"/>
                </a:solidFill>
                <a:latin typeface="Courier New" panose="02070309020205020404" pitchFamily="49" charset="0"/>
                <a:cs typeface="Courier New" panose="02070309020205020404" pitchFamily="49" charset="0"/>
              </a:rPr>
              <a:t>usr</a:t>
            </a:r>
            <a:r>
              <a:rPr lang="en-US" sz="3600" b="1" dirty="0">
                <a:latin typeface="Papyrus" panose="020B0602040200020303" pitchFamily="34" charset="77"/>
              </a:rPr>
              <a:t> from </a:t>
            </a:r>
            <a:r>
              <a:rPr lang="en-US" sz="3600" b="1" dirty="0">
                <a:solidFill>
                  <a:srgbClr val="FF6600"/>
                </a:solidFill>
                <a:latin typeface="Courier New" panose="02070309020205020404" pitchFamily="49" charset="0"/>
                <a:cs typeface="Courier New" panose="02070309020205020404" pitchFamily="49" charset="0"/>
              </a:rPr>
              <a:t>doc</a:t>
            </a:r>
            <a:r>
              <a:rPr lang="en-US" sz="3600" b="1" u="sng" dirty="0">
                <a:latin typeface="Papyrus" panose="020B0602040200020303" pitchFamily="34" charset="77"/>
              </a:rPr>
              <a:t>.</a:t>
            </a:r>
            <a:endParaRPr lang="en-US" sz="3600" b="1" dirty="0">
              <a:latin typeface="Papyrus" panose="020B0602040200020303" pitchFamily="34" charset="77"/>
            </a:endParaRPr>
          </a:p>
          <a:p>
            <a:r>
              <a:rPr lang="en-US" sz="3600" b="1" dirty="0">
                <a:solidFill>
                  <a:srgbClr val="FF6600"/>
                </a:solidFill>
                <a:latin typeface="Courier New" panose="02070309020205020404" pitchFamily="49" charset="0"/>
                <a:cs typeface="Courier New" panose="02070309020205020404" pitchFamily="49" charset="0"/>
              </a:rPr>
              <a:t>doc$ </a:t>
            </a:r>
            <a:r>
              <a:rPr lang="en-US" sz="3600" b="1" dirty="0">
                <a:latin typeface="Courier New" panose="02070309020205020404" pitchFamily="49" charset="0"/>
                <a:cs typeface="Courier New" panose="02070309020205020404" pitchFamily="49" charset="0"/>
              </a:rPr>
              <a:t>cd ..&lt;CR&gt;</a:t>
            </a:r>
          </a:p>
          <a:p>
            <a:r>
              <a:rPr lang="en-US" sz="3600" b="1" dirty="0" err="1">
                <a:solidFill>
                  <a:srgbClr val="FF6600"/>
                </a:solidFill>
                <a:latin typeface="Courier New" panose="02070309020205020404" pitchFamily="49" charset="0"/>
                <a:cs typeface="Courier New" panose="02070309020205020404" pitchFamily="49" charset="0"/>
              </a:rPr>
              <a:t>usr</a:t>
            </a:r>
            <a:r>
              <a:rPr lang="en-US" sz="3600" b="1" dirty="0">
                <a:solidFill>
                  <a:srgbClr val="FF6600"/>
                </a:solidFill>
                <a:latin typeface="Courier New" panose="02070309020205020404" pitchFamily="49" charset="0"/>
                <a:cs typeface="Courier New" panose="02070309020205020404" pitchFamily="49" charset="0"/>
              </a:rPr>
              <a:t>$</a:t>
            </a:r>
          </a:p>
        </p:txBody>
      </p:sp>
      <p:cxnSp>
        <p:nvCxnSpPr>
          <p:cNvPr id="4" name="Straight Arrow Connector 3"/>
          <p:cNvCxnSpPr>
            <a:endCxn id="5" idx="3"/>
          </p:cNvCxnSpPr>
          <p:nvPr/>
        </p:nvCxnSpPr>
        <p:spPr>
          <a:xfrm flipH="1" flipV="1">
            <a:off x="4114800" y="4838700"/>
            <a:ext cx="38100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3276600" y="4572000"/>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7669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3844992"/>
            <a:ext cx="8305800" cy="2784408"/>
          </a:xfrm>
          <a:prstGeom prst="rect">
            <a:avLst/>
          </a:prstGeom>
        </p:spPr>
      </p:pic>
      <p:sp>
        <p:nvSpPr>
          <p:cNvPr id="11" name="TextBox 10"/>
          <p:cNvSpPr txBox="1"/>
          <p:nvPr/>
        </p:nvSpPr>
        <p:spPr>
          <a:xfrm>
            <a:off x="0" y="120374"/>
            <a:ext cx="12191999" cy="3046988"/>
          </a:xfrm>
          <a:prstGeom prst="rect">
            <a:avLst/>
          </a:prstGeom>
          <a:noFill/>
        </p:spPr>
        <p:txBody>
          <a:bodyPr wrap="square" rtlCol="0">
            <a:spAutoFit/>
          </a:bodyPr>
          <a:lstStyle/>
          <a:p>
            <a:pPr algn="ctr"/>
            <a:r>
              <a:rPr lang="en-US" sz="3200" b="1" dirty="0">
                <a:latin typeface="Papyrus" panose="020B0602040200020303" pitchFamily="34" charset="77"/>
              </a:rPr>
              <a:t>This is a little strange ---</a:t>
            </a:r>
          </a:p>
          <a:p>
            <a:pPr algn="ctr"/>
            <a:endParaRPr lang="en-US" sz="3200" b="1" dirty="0">
              <a:solidFill>
                <a:srgbClr val="FFFF00"/>
              </a:solidFill>
              <a:latin typeface="Papyrus" panose="020B0602040200020303" pitchFamily="34" charset="77"/>
            </a:endParaRPr>
          </a:p>
          <a:p>
            <a:pPr algn="ctr"/>
            <a:r>
              <a:rPr lang="en-US" sz="3200" b="1" dirty="0">
                <a:latin typeface="Papyrus" panose="020B0602040200020303" pitchFamily="34" charset="77"/>
              </a:rPr>
              <a:t>The double dot (“</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 signifies the directory directly above you (up) in the directory structure (tree).</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And the single dot (“</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 is where you are.</a:t>
            </a:r>
          </a:p>
        </p:txBody>
      </p:sp>
    </p:spTree>
    <p:extLst>
      <p:ext uri="{BB962C8B-B14F-4D97-AF65-F5344CB8AC3E}">
        <p14:creationId xmlns:p14="http://schemas.microsoft.com/office/powerpoint/2010/main" val="12944994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3844992"/>
            <a:ext cx="8305800" cy="2784408"/>
          </a:xfrm>
          <a:prstGeom prst="rect">
            <a:avLst/>
          </a:prstGeom>
        </p:spPr>
      </p:pic>
      <p:sp>
        <p:nvSpPr>
          <p:cNvPr id="11" name="TextBox 10"/>
          <p:cNvSpPr txBox="1"/>
          <p:nvPr/>
        </p:nvSpPr>
        <p:spPr>
          <a:xfrm>
            <a:off x="11572" y="532435"/>
            <a:ext cx="12191999" cy="3785652"/>
          </a:xfrm>
          <a:prstGeom prst="rect">
            <a:avLst/>
          </a:prstGeom>
          <a:noFill/>
        </p:spPr>
        <p:txBody>
          <a:bodyPr wrap="square" rtlCol="0">
            <a:spAutoFit/>
          </a:bodyPr>
          <a:lstStyle/>
          <a:p>
            <a:pPr algn="ctr"/>
            <a:r>
              <a:rPr lang="en-US" sz="3200" b="1" dirty="0">
                <a:latin typeface="Papyrus" panose="020B0602040200020303" pitchFamily="34" charset="77"/>
              </a:rPr>
              <a:t>We can also go directly to anywhere in the directory structure using the full path.</a:t>
            </a:r>
          </a:p>
          <a:p>
            <a:pPr algn="ctr"/>
            <a:endParaRPr lang="en-US" sz="3600" b="1" dirty="0"/>
          </a:p>
          <a:p>
            <a:pPr algn="ctr"/>
            <a:r>
              <a:rPr lang="en-US" sz="3200" b="1" dirty="0">
                <a:latin typeface="Papyrus" panose="020B0602040200020303" pitchFamily="34" charset="77"/>
              </a:rPr>
              <a:t>To go to</a:t>
            </a:r>
            <a:r>
              <a:rPr lang="en-US" sz="3600" b="1" dirty="0"/>
              <a:t> </a:t>
            </a:r>
            <a:r>
              <a:rPr lang="en-US" sz="3600" b="1" dirty="0" err="1">
                <a:latin typeface="Courier"/>
                <a:cs typeface="Courier"/>
              </a:rPr>
              <a:t>usr</a:t>
            </a:r>
            <a:r>
              <a:rPr lang="en-US" sz="3600" b="1" dirty="0"/>
              <a:t> </a:t>
            </a:r>
            <a:r>
              <a:rPr lang="en-US" sz="3200" b="1" dirty="0">
                <a:latin typeface="Papyrus" panose="020B0602040200020303" pitchFamily="34" charset="77"/>
              </a:rPr>
              <a:t>(from </a:t>
            </a:r>
            <a:r>
              <a:rPr lang="en-US" sz="3600" b="1" dirty="0">
                <a:latin typeface="Courier"/>
                <a:cs typeface="Courier"/>
              </a:rPr>
              <a:t>doc</a:t>
            </a:r>
            <a:r>
              <a:rPr lang="en-US" sz="3600" b="1" dirty="0"/>
              <a:t> </a:t>
            </a:r>
            <a:r>
              <a:rPr lang="en-US" sz="3200" b="1" dirty="0">
                <a:latin typeface="Papyrus" panose="020B0602040200020303" pitchFamily="34" charset="77"/>
              </a:rPr>
              <a:t>or anywhere, such as </a:t>
            </a:r>
            <a:r>
              <a:rPr lang="en-US" sz="3600" b="1" dirty="0">
                <a:latin typeface="Courier"/>
                <a:cs typeface="Courier"/>
              </a:rPr>
              <a:t>pub</a:t>
            </a:r>
            <a:r>
              <a:rPr lang="en-US" sz="3600" b="1" dirty="0"/>
              <a:t>)</a:t>
            </a:r>
            <a:endParaRPr lang="en-US" sz="3600" b="1" u="sng" dirty="0"/>
          </a:p>
          <a:p>
            <a:endParaRPr lang="en-US" sz="3200" b="1" dirty="0">
              <a:latin typeface="Courier New" panose="02070309020205020404" pitchFamily="49" charset="0"/>
              <a:cs typeface="Courier New" panose="02070309020205020404" pitchFamily="49" charset="0"/>
            </a:endParaRPr>
          </a:p>
          <a:p>
            <a:r>
              <a:rPr lang="en-US" sz="3600" b="1" dirty="0">
                <a:solidFill>
                  <a:srgbClr val="FF6600"/>
                </a:solidFill>
                <a:latin typeface="Courier"/>
                <a:cs typeface="Courier"/>
              </a:rPr>
              <a:t>doc$ </a:t>
            </a:r>
            <a:r>
              <a:rPr lang="en-US" sz="3600" b="1" dirty="0">
                <a:latin typeface="Courier"/>
                <a:cs typeface="Courier"/>
              </a:rPr>
              <a:t>cd /</a:t>
            </a:r>
            <a:r>
              <a:rPr lang="en-US" sz="3600" b="1" dirty="0" err="1">
                <a:latin typeface="Courier"/>
                <a:cs typeface="Courier"/>
              </a:rPr>
              <a:t>usr</a:t>
            </a:r>
            <a:r>
              <a:rPr lang="en-US" sz="3600" b="1" dirty="0">
                <a:latin typeface="Courier"/>
                <a:cs typeface="Courier"/>
              </a:rPr>
              <a:t>&lt;CR&gt;</a:t>
            </a:r>
          </a:p>
          <a:p>
            <a:r>
              <a:rPr lang="en-US" sz="3600" b="1" dirty="0" err="1">
                <a:solidFill>
                  <a:srgbClr val="FF6600"/>
                </a:solidFill>
                <a:latin typeface="Courier"/>
                <a:cs typeface="Courier"/>
              </a:rPr>
              <a:t>usr</a:t>
            </a:r>
            <a:r>
              <a:rPr lang="en-US" sz="3600" b="1" dirty="0">
                <a:solidFill>
                  <a:srgbClr val="FF6600"/>
                </a:solidFill>
                <a:latin typeface="Courier"/>
                <a:cs typeface="Courier"/>
              </a:rPr>
              <a:t>$</a:t>
            </a:r>
          </a:p>
        </p:txBody>
      </p:sp>
      <p:cxnSp>
        <p:nvCxnSpPr>
          <p:cNvPr id="4" name="Straight Arrow Connector 3"/>
          <p:cNvCxnSpPr>
            <a:endCxn id="5" idx="3"/>
          </p:cNvCxnSpPr>
          <p:nvPr/>
        </p:nvCxnSpPr>
        <p:spPr>
          <a:xfrm flipH="1" flipV="1">
            <a:off x="4114800" y="4838700"/>
            <a:ext cx="38100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3276600" y="4572000"/>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4237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3844992"/>
            <a:ext cx="8305800" cy="2784408"/>
          </a:xfrm>
          <a:prstGeom prst="rect">
            <a:avLst/>
          </a:prstGeom>
        </p:spPr>
      </p:pic>
      <p:sp>
        <p:nvSpPr>
          <p:cNvPr id="11" name="TextBox 10"/>
          <p:cNvSpPr txBox="1"/>
          <p:nvPr/>
        </p:nvSpPr>
        <p:spPr>
          <a:xfrm>
            <a:off x="0" y="28910"/>
            <a:ext cx="12192000" cy="3539430"/>
          </a:xfrm>
          <a:prstGeom prst="rect">
            <a:avLst/>
          </a:prstGeom>
          <a:noFill/>
        </p:spPr>
        <p:txBody>
          <a:bodyPr wrap="square" rtlCol="0">
            <a:spAutoFit/>
          </a:bodyPr>
          <a:lstStyle/>
          <a:p>
            <a:pPr algn="ctr"/>
            <a:r>
              <a:rPr lang="en-US" sz="3200" b="1" dirty="0">
                <a:latin typeface="Papyrus" panose="020B0602040200020303" pitchFamily="34" charset="77"/>
              </a:rPr>
              <a:t>Notice that you have to know where you are in the tree and what subdirectories are contained there to navigate down.</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Unix does not provide a display of the picture below. You need to have it in your head.</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(But you could write such a tool if you want!!)</a:t>
            </a:r>
          </a:p>
        </p:txBody>
      </p:sp>
    </p:spTree>
    <p:extLst>
      <p:ext uri="{BB962C8B-B14F-4D97-AF65-F5344CB8AC3E}">
        <p14:creationId xmlns:p14="http://schemas.microsoft.com/office/powerpoint/2010/main" val="31001845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3844992"/>
            <a:ext cx="8305800" cy="2784408"/>
          </a:xfrm>
          <a:prstGeom prst="rect">
            <a:avLst/>
          </a:prstGeom>
        </p:spPr>
      </p:pic>
      <p:sp>
        <p:nvSpPr>
          <p:cNvPr id="11" name="TextBox 10"/>
          <p:cNvSpPr txBox="1"/>
          <p:nvPr/>
        </p:nvSpPr>
        <p:spPr>
          <a:xfrm>
            <a:off x="0" y="0"/>
            <a:ext cx="12192000" cy="3416320"/>
          </a:xfrm>
          <a:prstGeom prst="rect">
            <a:avLst/>
          </a:prstGeom>
          <a:noFill/>
        </p:spPr>
        <p:txBody>
          <a:bodyPr wrap="square" rtlCol="0">
            <a:spAutoFit/>
          </a:bodyPr>
          <a:lstStyle/>
          <a:p>
            <a:pPr algn="ctr"/>
            <a:r>
              <a:rPr lang="en-US" sz="3200" b="1" dirty="0">
                <a:latin typeface="Papyrus" panose="020B0602040200020303" pitchFamily="34" charset="77"/>
              </a:rPr>
              <a:t>How do we go from </a:t>
            </a:r>
            <a:r>
              <a:rPr lang="en-US" sz="3600" b="1" dirty="0">
                <a:latin typeface="Courier"/>
                <a:cs typeface="Courier"/>
              </a:rPr>
              <a:t>doc</a:t>
            </a:r>
            <a:r>
              <a:rPr lang="en-US" sz="3600" b="1" u="sng" dirty="0"/>
              <a:t> </a:t>
            </a:r>
            <a:r>
              <a:rPr lang="en-US" sz="3200" b="1" dirty="0">
                <a:latin typeface="Papyrus" panose="020B0602040200020303" pitchFamily="34" charset="77"/>
              </a:rPr>
              <a:t>to</a:t>
            </a:r>
            <a:r>
              <a:rPr lang="en-US" sz="3600" b="1" dirty="0"/>
              <a:t> </a:t>
            </a:r>
            <a:r>
              <a:rPr lang="en-US" sz="3600" b="1" dirty="0">
                <a:latin typeface="Courier"/>
                <a:cs typeface="Courier"/>
              </a:rPr>
              <a:t>lib</a:t>
            </a:r>
            <a:r>
              <a:rPr lang="en-US" sz="3200" b="1" dirty="0">
                <a:latin typeface="Papyrus" panose="020B0602040200020303" pitchFamily="34" charset="77"/>
              </a:rPr>
              <a:t>?</a:t>
            </a:r>
          </a:p>
          <a:p>
            <a:pPr algn="ctr"/>
            <a:endParaRPr lang="en-US" sz="3600" b="1" dirty="0"/>
          </a:p>
          <a:p>
            <a:pPr algn="ctr"/>
            <a:r>
              <a:rPr lang="en-US" sz="3200" b="1" dirty="0">
                <a:latin typeface="Papyrus" panose="020B0602040200020303" pitchFamily="34" charset="77"/>
              </a:rPr>
              <a:t>We could do this using the full path.</a:t>
            </a:r>
          </a:p>
          <a:p>
            <a:endParaRPr lang="en-US" sz="3600" b="1" dirty="0">
              <a:solidFill>
                <a:srgbClr val="FF6600"/>
              </a:solidFill>
              <a:cs typeface="Courier"/>
            </a:endParaRPr>
          </a:p>
          <a:p>
            <a:r>
              <a:rPr lang="en-US" sz="3600" b="1" dirty="0">
                <a:solidFill>
                  <a:srgbClr val="FF6600"/>
                </a:solidFill>
                <a:latin typeface="Courier"/>
                <a:cs typeface="Courier"/>
              </a:rPr>
              <a:t>doc$ </a:t>
            </a:r>
            <a:r>
              <a:rPr lang="en-US" sz="3600" b="1" dirty="0">
                <a:latin typeface="Courier"/>
                <a:cs typeface="Courier"/>
              </a:rPr>
              <a:t>cd /</a:t>
            </a:r>
            <a:r>
              <a:rPr lang="en-US" sz="3600" b="1" dirty="0" err="1">
                <a:latin typeface="Courier"/>
                <a:cs typeface="Courier"/>
              </a:rPr>
              <a:t>usr</a:t>
            </a:r>
            <a:r>
              <a:rPr lang="en-US" sz="3600" b="1" dirty="0">
                <a:latin typeface="Courier"/>
                <a:cs typeface="Courier"/>
              </a:rPr>
              <a:t>/lib&lt;CR&gt;</a:t>
            </a:r>
          </a:p>
          <a:p>
            <a:r>
              <a:rPr lang="en-US" sz="3600" b="1" dirty="0">
                <a:solidFill>
                  <a:srgbClr val="FF6600"/>
                </a:solidFill>
                <a:latin typeface="Courier"/>
                <a:cs typeface="Courier"/>
              </a:rPr>
              <a:t>lib$</a:t>
            </a:r>
          </a:p>
        </p:txBody>
      </p:sp>
      <p:cxnSp>
        <p:nvCxnSpPr>
          <p:cNvPr id="9" name="Straight Arrow Connector 8"/>
          <p:cNvCxnSpPr/>
          <p:nvPr/>
        </p:nvCxnSpPr>
        <p:spPr>
          <a:xfrm rot="10800000">
            <a:off x="3733800" y="5029200"/>
            <a:ext cx="3048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flipV="1">
            <a:off x="3124200" y="5029200"/>
            <a:ext cx="5334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2350890" y="5127956"/>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3962400" y="5124197"/>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4681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3844992"/>
            <a:ext cx="8305800" cy="2784408"/>
          </a:xfrm>
          <a:prstGeom prst="rect">
            <a:avLst/>
          </a:prstGeom>
        </p:spPr>
      </p:pic>
      <p:sp>
        <p:nvSpPr>
          <p:cNvPr id="11" name="TextBox 10"/>
          <p:cNvSpPr txBox="1"/>
          <p:nvPr/>
        </p:nvSpPr>
        <p:spPr>
          <a:xfrm>
            <a:off x="0" y="1"/>
            <a:ext cx="12192000" cy="3970318"/>
          </a:xfrm>
          <a:prstGeom prst="rect">
            <a:avLst/>
          </a:prstGeom>
          <a:noFill/>
        </p:spPr>
        <p:txBody>
          <a:bodyPr wrap="square" rtlCol="0">
            <a:spAutoFit/>
          </a:bodyPr>
          <a:lstStyle/>
          <a:p>
            <a:pPr algn="ctr"/>
            <a:r>
              <a:rPr lang="en-US" sz="3200" b="1" dirty="0">
                <a:latin typeface="Papyrus" panose="020B0602040200020303" pitchFamily="34" charset="77"/>
              </a:rPr>
              <a:t>How do we go from </a:t>
            </a:r>
            <a:r>
              <a:rPr lang="en-US" sz="3600" b="1" dirty="0">
                <a:latin typeface="Courier"/>
                <a:cs typeface="Courier"/>
              </a:rPr>
              <a:t>doc</a:t>
            </a:r>
            <a:r>
              <a:rPr lang="en-US" sz="3600" b="1" u="sng" dirty="0"/>
              <a:t> </a:t>
            </a:r>
            <a:r>
              <a:rPr lang="en-US" sz="3200" b="1" dirty="0">
                <a:latin typeface="Papyrus" panose="020B0602040200020303" pitchFamily="34" charset="77"/>
              </a:rPr>
              <a:t>to</a:t>
            </a:r>
            <a:r>
              <a:rPr lang="en-US" sz="3600" b="1" dirty="0"/>
              <a:t> </a:t>
            </a:r>
            <a:r>
              <a:rPr lang="en-US" sz="3600" b="1" dirty="0">
                <a:latin typeface="Courier"/>
                <a:cs typeface="Courier"/>
              </a:rPr>
              <a:t>lib</a:t>
            </a:r>
            <a:r>
              <a:rPr lang="en-US" sz="3200" b="1" dirty="0">
                <a:latin typeface="Papyrus" panose="020B0602040200020303" pitchFamily="34" charset="77"/>
              </a:rPr>
              <a:t>?</a:t>
            </a:r>
          </a:p>
          <a:p>
            <a:pPr algn="ctr"/>
            <a:endParaRPr lang="en-US" sz="3600" b="1" dirty="0"/>
          </a:p>
          <a:p>
            <a:pPr algn="ctr"/>
            <a:r>
              <a:rPr lang="en-US" sz="3200" b="1" dirty="0">
                <a:latin typeface="Papyrus" panose="020B0602040200020303" pitchFamily="34" charset="77"/>
              </a:rPr>
              <a:t>But here’s an easier (?) way – we have to go up one level; then down one level. This can be done with the command.</a:t>
            </a:r>
          </a:p>
          <a:p>
            <a:endParaRPr lang="en-US" sz="3600" b="1" dirty="0"/>
          </a:p>
          <a:p>
            <a:r>
              <a:rPr lang="en-US" sz="3600" b="1" dirty="0">
                <a:solidFill>
                  <a:srgbClr val="FF6600"/>
                </a:solidFill>
                <a:latin typeface="Courier"/>
                <a:cs typeface="Courier"/>
              </a:rPr>
              <a:t>doc$ </a:t>
            </a:r>
            <a:r>
              <a:rPr lang="en-US" sz="3600" b="1" dirty="0">
                <a:latin typeface="Courier"/>
                <a:cs typeface="Courier"/>
              </a:rPr>
              <a:t>cd ../lib&lt;CR&gt;</a:t>
            </a:r>
          </a:p>
          <a:p>
            <a:r>
              <a:rPr lang="en-US" sz="3600" b="1" dirty="0">
                <a:solidFill>
                  <a:srgbClr val="FF6600"/>
                </a:solidFill>
                <a:latin typeface="Courier"/>
                <a:cs typeface="Courier"/>
              </a:rPr>
              <a:t>lib$</a:t>
            </a:r>
          </a:p>
        </p:txBody>
      </p:sp>
      <p:cxnSp>
        <p:nvCxnSpPr>
          <p:cNvPr id="9" name="Straight Arrow Connector 8"/>
          <p:cNvCxnSpPr/>
          <p:nvPr/>
        </p:nvCxnSpPr>
        <p:spPr>
          <a:xfrm rot="10800000">
            <a:off x="3733800" y="5029200"/>
            <a:ext cx="3048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flipV="1">
            <a:off x="3124200" y="5029200"/>
            <a:ext cx="5334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2350890" y="5127956"/>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3962400" y="5124197"/>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04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0ABA52-C269-745D-DFDA-5F4A61BEEBEE}"/>
              </a:ext>
            </a:extLst>
          </p:cNvPr>
          <p:cNvSpPr txBox="1"/>
          <p:nvPr/>
        </p:nvSpPr>
        <p:spPr>
          <a:xfrm>
            <a:off x="0" y="545740"/>
            <a:ext cx="12192000" cy="4832092"/>
          </a:xfrm>
          <a:prstGeom prst="rect">
            <a:avLst/>
          </a:prstGeom>
          <a:noFill/>
        </p:spPr>
        <p:txBody>
          <a:bodyPr wrap="square">
            <a:spAutoFit/>
          </a:bodyPr>
          <a:lstStyle/>
          <a:p>
            <a:r>
              <a:rPr lang="en-US" sz="2800" b="1" i="0" dirty="0">
                <a:solidFill>
                  <a:srgbClr val="212121"/>
                </a:solidFill>
                <a:effectLst/>
                <a:latin typeface="Courier New" panose="02070309020205020404" pitchFamily="49" charset="0"/>
                <a:cs typeface="Courier New" panose="02070309020205020404" pitchFamily="49" charset="0"/>
              </a:rPr>
              <a:t>&gt;&gt; </a:t>
            </a:r>
            <a:r>
              <a:rPr lang="en-US" sz="2800" b="1" i="0" dirty="0" err="1">
                <a:solidFill>
                  <a:srgbClr val="212121"/>
                </a:solidFill>
                <a:effectLst/>
                <a:latin typeface="Courier New" panose="02070309020205020404" pitchFamily="49" charset="0"/>
                <a:cs typeface="Courier New" panose="02070309020205020404" pitchFamily="49" charset="0"/>
              </a:rPr>
              <a:t>acceptVariableNumInputs</a:t>
            </a:r>
            <a:endParaRPr lang="en-US" sz="2800" b="1" i="0" dirty="0">
              <a:solidFill>
                <a:srgbClr val="212121"/>
              </a:solidFill>
              <a:effectLst/>
              <a:latin typeface="Courier New" panose="02070309020205020404" pitchFamily="49" charset="0"/>
              <a:cs typeface="Courier New" panose="02070309020205020404" pitchFamily="49" charset="0"/>
            </a:endParaRPr>
          </a:p>
          <a:p>
            <a:r>
              <a:rPr lang="en-US" sz="2800" b="1" i="0" dirty="0">
                <a:solidFill>
                  <a:srgbClr val="212121"/>
                </a:solidFill>
                <a:effectLst/>
                <a:latin typeface="Courier New" panose="02070309020205020404" pitchFamily="49" charset="0"/>
                <a:cs typeface="Courier New" panose="02070309020205020404" pitchFamily="49" charset="0"/>
              </a:rPr>
              <a:t>Number of input arguments: 0</a:t>
            </a:r>
          </a:p>
          <a:p>
            <a:endParaRPr lang="en-US" sz="2800" b="1" dirty="0">
              <a:solidFill>
                <a:srgbClr val="212121"/>
              </a:solidFill>
              <a:latin typeface="Courier New" panose="02070309020205020404" pitchFamily="49" charset="0"/>
              <a:cs typeface="Courier New" panose="02070309020205020404" pitchFamily="49" charset="0"/>
            </a:endParaRPr>
          </a:p>
          <a:p>
            <a:r>
              <a:rPr lang="en-US" sz="2800" b="1" i="0" dirty="0">
                <a:solidFill>
                  <a:srgbClr val="212121"/>
                </a:solidFill>
                <a:effectLst/>
                <a:latin typeface="Courier New" panose="02070309020205020404" pitchFamily="49" charset="0"/>
                <a:cs typeface="Courier New" panose="02070309020205020404" pitchFamily="49" charset="0"/>
              </a:rPr>
              <a:t>&gt;&gt; </a:t>
            </a:r>
            <a:r>
              <a:rPr lang="en-US" sz="2800" b="1" i="0" dirty="0" err="1">
                <a:solidFill>
                  <a:srgbClr val="212121"/>
                </a:solidFill>
                <a:effectLst/>
                <a:latin typeface="Courier New" panose="02070309020205020404" pitchFamily="49" charset="0"/>
                <a:cs typeface="Courier New" panose="02070309020205020404" pitchFamily="49" charset="0"/>
              </a:rPr>
              <a:t>acceptVariableNumInputs</a:t>
            </a:r>
            <a:r>
              <a:rPr lang="en-US" sz="2800" b="1" i="0" dirty="0">
                <a:solidFill>
                  <a:srgbClr val="212121"/>
                </a:solidFill>
                <a:effectLst/>
                <a:latin typeface="Courier New" panose="02070309020205020404" pitchFamily="49" charset="0"/>
                <a:cs typeface="Courier New" panose="02070309020205020404" pitchFamily="49" charset="0"/>
              </a:rPr>
              <a:t>(ones(3),'some </a:t>
            </a:r>
            <a:r>
              <a:rPr lang="en-US" sz="2800" b="1" i="0" dirty="0" err="1">
                <a:solidFill>
                  <a:srgbClr val="212121"/>
                </a:solidFill>
                <a:effectLst/>
                <a:latin typeface="Courier New" panose="02070309020205020404" pitchFamily="49" charset="0"/>
                <a:cs typeface="Courier New" panose="02070309020205020404" pitchFamily="49" charset="0"/>
              </a:rPr>
              <a:t>text',pi</a:t>
            </a:r>
            <a:r>
              <a:rPr lang="en-US" sz="2800" b="1" i="0" dirty="0">
                <a:solidFill>
                  <a:srgbClr val="212121"/>
                </a:solidFill>
                <a:effectLst/>
                <a:latin typeface="Courier New" panose="02070309020205020404" pitchFamily="49" charset="0"/>
                <a:cs typeface="Courier New" panose="02070309020205020404" pitchFamily="49" charset="0"/>
              </a:rPr>
              <a:t>)</a:t>
            </a:r>
          </a:p>
          <a:p>
            <a:r>
              <a:rPr lang="en-US" sz="2800" b="1" i="0" dirty="0">
                <a:solidFill>
                  <a:srgbClr val="212121"/>
                </a:solidFill>
                <a:effectLst/>
                <a:latin typeface="Courier New" panose="02070309020205020404" pitchFamily="49" charset="0"/>
                <a:cs typeface="Courier New" panose="02070309020205020404" pitchFamily="49" charset="0"/>
              </a:rPr>
              <a:t>Number of input arguments: 3 </a:t>
            </a:r>
          </a:p>
          <a:p>
            <a:r>
              <a:rPr lang="en-US" sz="2800" b="1" i="0" dirty="0" err="1">
                <a:solidFill>
                  <a:srgbClr val="212121"/>
                </a:solidFill>
                <a:effectLst/>
                <a:latin typeface="Courier New" panose="02070309020205020404" pitchFamily="49" charset="0"/>
                <a:cs typeface="Courier New" panose="02070309020205020404" pitchFamily="49" charset="0"/>
              </a:rPr>
              <a:t>varargin</a:t>
            </a:r>
            <a:r>
              <a:rPr lang="en-US" sz="2800" b="1" i="0" dirty="0">
                <a:solidFill>
                  <a:srgbClr val="212121"/>
                </a:solidFill>
                <a:effectLst/>
                <a:latin typeface="Courier New" panose="02070309020205020404" pitchFamily="49" charset="0"/>
                <a:cs typeface="Courier New" panose="02070309020205020404" pitchFamily="49" charset="0"/>
              </a:rPr>
              <a:t>{1} = </a:t>
            </a:r>
          </a:p>
          <a:p>
            <a:r>
              <a:rPr lang="en-US" sz="2800" b="1" i="0" dirty="0">
                <a:solidFill>
                  <a:srgbClr val="212121"/>
                </a:solidFill>
                <a:effectLst/>
                <a:latin typeface="Courier New" panose="02070309020205020404" pitchFamily="49" charset="0"/>
                <a:cs typeface="Courier New" panose="02070309020205020404" pitchFamily="49" charset="0"/>
              </a:rPr>
              <a:t>     1     1     1</a:t>
            </a:r>
          </a:p>
          <a:p>
            <a:r>
              <a:rPr lang="en-US" sz="2800" b="1" i="0" dirty="0">
                <a:solidFill>
                  <a:srgbClr val="212121"/>
                </a:solidFill>
                <a:effectLst/>
                <a:latin typeface="Courier New" panose="02070309020205020404" pitchFamily="49" charset="0"/>
                <a:cs typeface="Courier New" panose="02070309020205020404" pitchFamily="49" charset="0"/>
              </a:rPr>
              <a:t>     1     1     1</a:t>
            </a:r>
          </a:p>
          <a:p>
            <a:r>
              <a:rPr lang="en-US" sz="2800" b="1" i="0" dirty="0">
                <a:solidFill>
                  <a:srgbClr val="212121"/>
                </a:solidFill>
                <a:effectLst/>
                <a:latin typeface="Courier New" panose="02070309020205020404" pitchFamily="49" charset="0"/>
                <a:cs typeface="Courier New" panose="02070309020205020404" pitchFamily="49" charset="0"/>
              </a:rPr>
              <a:t>     1     1     1 </a:t>
            </a:r>
          </a:p>
          <a:p>
            <a:r>
              <a:rPr lang="en-US" sz="2800" b="1" i="0" dirty="0" err="1">
                <a:solidFill>
                  <a:srgbClr val="212121"/>
                </a:solidFill>
                <a:effectLst/>
                <a:latin typeface="Courier New" panose="02070309020205020404" pitchFamily="49" charset="0"/>
                <a:cs typeface="Courier New" panose="02070309020205020404" pitchFamily="49" charset="0"/>
              </a:rPr>
              <a:t>varargin</a:t>
            </a:r>
            <a:r>
              <a:rPr lang="en-US" sz="2800" b="1" i="0" dirty="0">
                <a:solidFill>
                  <a:srgbClr val="212121"/>
                </a:solidFill>
                <a:effectLst/>
                <a:latin typeface="Courier New" panose="02070309020205020404" pitchFamily="49" charset="0"/>
                <a:cs typeface="Courier New" panose="02070309020205020404" pitchFamily="49" charset="0"/>
              </a:rPr>
              <a:t>{2} = some text  </a:t>
            </a:r>
          </a:p>
          <a:p>
            <a:r>
              <a:rPr lang="en-US" sz="2800" b="1" i="0" dirty="0" err="1">
                <a:solidFill>
                  <a:srgbClr val="212121"/>
                </a:solidFill>
                <a:effectLst/>
                <a:latin typeface="Courier New" panose="02070309020205020404" pitchFamily="49" charset="0"/>
                <a:cs typeface="Courier New" panose="02070309020205020404" pitchFamily="49" charset="0"/>
              </a:rPr>
              <a:t>varargin</a:t>
            </a:r>
            <a:r>
              <a:rPr lang="en-US" sz="2800" b="1" i="0" dirty="0">
                <a:solidFill>
                  <a:srgbClr val="212121"/>
                </a:solidFill>
                <a:effectLst/>
                <a:latin typeface="Courier New" panose="02070309020205020404" pitchFamily="49" charset="0"/>
                <a:cs typeface="Courier New" panose="02070309020205020404" pitchFamily="49" charset="0"/>
              </a:rPr>
              <a:t>{3} = 3.141592653589793</a:t>
            </a:r>
          </a:p>
        </p:txBody>
      </p:sp>
    </p:spTree>
    <p:extLst>
      <p:ext uri="{BB962C8B-B14F-4D97-AF65-F5344CB8AC3E}">
        <p14:creationId xmlns:p14="http://schemas.microsoft.com/office/powerpoint/2010/main" val="3870273273"/>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3844992"/>
            <a:ext cx="8305800" cy="2784408"/>
          </a:xfrm>
          <a:prstGeom prst="rect">
            <a:avLst/>
          </a:prstGeom>
        </p:spPr>
      </p:pic>
      <p:sp>
        <p:nvSpPr>
          <p:cNvPr id="11" name="TextBox 10"/>
          <p:cNvSpPr txBox="1"/>
          <p:nvPr/>
        </p:nvSpPr>
        <p:spPr>
          <a:xfrm>
            <a:off x="0" y="370345"/>
            <a:ext cx="12192000" cy="2862322"/>
          </a:xfrm>
          <a:prstGeom prst="rect">
            <a:avLst/>
          </a:prstGeom>
          <a:noFill/>
        </p:spPr>
        <p:txBody>
          <a:bodyPr wrap="square" rtlCol="0">
            <a:spAutoFit/>
          </a:bodyPr>
          <a:lstStyle/>
          <a:p>
            <a:pPr algn="ctr"/>
            <a:r>
              <a:rPr lang="en-US" sz="3200" b="1" dirty="0">
                <a:latin typeface="Papyrus" panose="020B0602040200020303" pitchFamily="34" charset="77"/>
              </a:rPr>
              <a:t>Say we want to go to “</a:t>
            </a:r>
            <a:r>
              <a:rPr lang="en-US" sz="3600" b="1" dirty="0">
                <a:latin typeface="Courier"/>
                <a:cs typeface="Courier"/>
              </a:rPr>
              <a:t>pub</a:t>
            </a:r>
            <a:r>
              <a:rPr lang="en-US" sz="3200" b="1" dirty="0">
                <a:latin typeface="Papyrus" panose="020B0602040200020303" pitchFamily="34" charset="77"/>
              </a:rPr>
              <a:t>”</a:t>
            </a:r>
          </a:p>
          <a:p>
            <a:endParaRPr lang="en-US" sz="3600" b="1" dirty="0">
              <a:solidFill>
                <a:srgbClr val="FF6600"/>
              </a:solidFill>
              <a:cs typeface="Courier"/>
            </a:endParaRPr>
          </a:p>
          <a:p>
            <a:r>
              <a:rPr lang="en-US" sz="3600" b="1" dirty="0">
                <a:solidFill>
                  <a:srgbClr val="FF6600"/>
                </a:solidFill>
                <a:latin typeface="Courier"/>
                <a:cs typeface="Courier"/>
              </a:rPr>
              <a:t>lib$ </a:t>
            </a:r>
            <a:r>
              <a:rPr lang="en-US" sz="3600" b="1" dirty="0">
                <a:latin typeface="Courier"/>
                <a:cs typeface="Courier"/>
              </a:rPr>
              <a:t>cd ../../home/ftp/pub&lt;CR&gt;</a:t>
            </a:r>
          </a:p>
          <a:p>
            <a:endParaRPr lang="en-US" sz="3600" b="1" i="1" dirty="0">
              <a:cs typeface="Courier"/>
            </a:endParaRPr>
          </a:p>
          <a:p>
            <a:r>
              <a:rPr lang="en-US" sz="3200" b="1" dirty="0">
                <a:latin typeface="Papyrus" panose="020B0602040200020303" pitchFamily="34" charset="77"/>
              </a:rPr>
              <a:t>We went up two, then down three.</a:t>
            </a:r>
            <a:r>
              <a:rPr lang="en-US" sz="3600" b="1" dirty="0"/>
              <a:t> </a:t>
            </a:r>
            <a:endParaRPr lang="en-US" sz="3600" b="1" i="1" dirty="0">
              <a:cs typeface="Courier"/>
            </a:endParaRPr>
          </a:p>
        </p:txBody>
      </p:sp>
      <p:sp>
        <p:nvSpPr>
          <p:cNvPr id="5" name="Freeform 4"/>
          <p:cNvSpPr/>
          <p:nvPr/>
        </p:nvSpPr>
        <p:spPr>
          <a:xfrm>
            <a:off x="2884777" y="4840700"/>
            <a:ext cx="494827" cy="247395"/>
          </a:xfrm>
          <a:custGeom>
            <a:avLst/>
            <a:gdLst>
              <a:gd name="connsiteX0" fmla="*/ 0 w 494827"/>
              <a:gd name="connsiteY0" fmla="*/ 247395 h 247395"/>
              <a:gd name="connsiteX1" fmla="*/ 494827 w 494827"/>
              <a:gd name="connsiteY1" fmla="*/ 0 h 247395"/>
            </a:gdLst>
            <a:ahLst/>
            <a:cxnLst>
              <a:cxn ang="0">
                <a:pos x="connsiteX0" y="connsiteY0"/>
              </a:cxn>
              <a:cxn ang="0">
                <a:pos x="connsiteX1" y="connsiteY1"/>
              </a:cxn>
            </a:cxnLst>
            <a:rect l="l" t="t" r="r" b="b"/>
            <a:pathLst>
              <a:path w="494827" h="247395">
                <a:moveTo>
                  <a:pt x="0" y="247395"/>
                </a:moveTo>
                <a:lnTo>
                  <a:pt x="494827" y="0"/>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3750725" y="4164486"/>
            <a:ext cx="1682413" cy="404079"/>
          </a:xfrm>
          <a:custGeom>
            <a:avLst/>
            <a:gdLst>
              <a:gd name="connsiteX0" fmla="*/ 0 w 1682413"/>
              <a:gd name="connsiteY0" fmla="*/ 404079 h 404079"/>
              <a:gd name="connsiteX1" fmla="*/ 1682413 w 1682413"/>
              <a:gd name="connsiteY1" fmla="*/ 0 h 404079"/>
            </a:gdLst>
            <a:ahLst/>
            <a:cxnLst>
              <a:cxn ang="0">
                <a:pos x="connsiteX0" y="connsiteY0"/>
              </a:cxn>
              <a:cxn ang="0">
                <a:pos x="connsiteX1" y="connsiteY1"/>
              </a:cxn>
            </a:cxnLst>
            <a:rect l="l" t="t" r="r" b="b"/>
            <a:pathLst>
              <a:path w="1682413" h="404079">
                <a:moveTo>
                  <a:pt x="0" y="404079"/>
                </a:moveTo>
                <a:lnTo>
                  <a:pt x="1682413" y="0"/>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5919719" y="4147993"/>
            <a:ext cx="1913333" cy="404079"/>
          </a:xfrm>
          <a:custGeom>
            <a:avLst/>
            <a:gdLst>
              <a:gd name="connsiteX0" fmla="*/ 0 w 1913333"/>
              <a:gd name="connsiteY0" fmla="*/ 0 h 404079"/>
              <a:gd name="connsiteX1" fmla="*/ 1913333 w 1913333"/>
              <a:gd name="connsiteY1" fmla="*/ 404079 h 404079"/>
            </a:gdLst>
            <a:ahLst/>
            <a:cxnLst>
              <a:cxn ang="0">
                <a:pos x="connsiteX0" y="connsiteY0"/>
              </a:cxn>
              <a:cxn ang="0">
                <a:pos x="connsiteX1" y="connsiteY1"/>
              </a:cxn>
            </a:cxnLst>
            <a:rect l="l" t="t" r="r" b="b"/>
            <a:pathLst>
              <a:path w="1913333" h="404079">
                <a:moveTo>
                  <a:pt x="0" y="0"/>
                </a:moveTo>
                <a:lnTo>
                  <a:pt x="1913333" y="404079"/>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8393856" y="4832452"/>
            <a:ext cx="766983" cy="321614"/>
          </a:xfrm>
          <a:custGeom>
            <a:avLst/>
            <a:gdLst>
              <a:gd name="connsiteX0" fmla="*/ 0 w 766983"/>
              <a:gd name="connsiteY0" fmla="*/ 0 h 321614"/>
              <a:gd name="connsiteX1" fmla="*/ 766983 w 766983"/>
              <a:gd name="connsiteY1" fmla="*/ 321614 h 321614"/>
            </a:gdLst>
            <a:ahLst/>
            <a:cxnLst>
              <a:cxn ang="0">
                <a:pos x="connsiteX0" y="connsiteY0"/>
              </a:cxn>
              <a:cxn ang="0">
                <a:pos x="connsiteX1" y="connsiteY1"/>
              </a:cxn>
            </a:cxnLst>
            <a:rect l="l" t="t" r="r" b="b"/>
            <a:pathLst>
              <a:path w="766983" h="321614">
                <a:moveTo>
                  <a:pt x="0" y="0"/>
                </a:moveTo>
                <a:lnTo>
                  <a:pt x="766983" y="321614"/>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9432994" y="5360228"/>
            <a:ext cx="519569" cy="346354"/>
          </a:xfrm>
          <a:custGeom>
            <a:avLst/>
            <a:gdLst>
              <a:gd name="connsiteX0" fmla="*/ 0 w 519569"/>
              <a:gd name="connsiteY0" fmla="*/ 0 h 346354"/>
              <a:gd name="connsiteX1" fmla="*/ 519569 w 519569"/>
              <a:gd name="connsiteY1" fmla="*/ 346354 h 346354"/>
            </a:gdLst>
            <a:ahLst/>
            <a:cxnLst>
              <a:cxn ang="0">
                <a:pos x="connsiteX0" y="connsiteY0"/>
              </a:cxn>
              <a:cxn ang="0">
                <a:pos x="connsiteX1" y="connsiteY1"/>
              </a:cxn>
            </a:cxnLst>
            <a:rect l="l" t="t" r="r" b="b"/>
            <a:pathLst>
              <a:path w="519569" h="346354">
                <a:moveTo>
                  <a:pt x="0" y="0"/>
                </a:moveTo>
                <a:lnTo>
                  <a:pt x="519569" y="346354"/>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ounded Rectangle 9"/>
          <p:cNvSpPr/>
          <p:nvPr/>
        </p:nvSpPr>
        <p:spPr>
          <a:xfrm>
            <a:off x="2350890" y="5127956"/>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9396265" y="5706582"/>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1947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3844992"/>
            <a:ext cx="8305800" cy="2784408"/>
          </a:xfrm>
          <a:prstGeom prst="rect">
            <a:avLst/>
          </a:prstGeom>
        </p:spPr>
      </p:pic>
      <p:sp>
        <p:nvSpPr>
          <p:cNvPr id="11" name="TextBox 10"/>
          <p:cNvSpPr txBox="1"/>
          <p:nvPr/>
        </p:nvSpPr>
        <p:spPr>
          <a:xfrm>
            <a:off x="0" y="289368"/>
            <a:ext cx="12192000" cy="2862322"/>
          </a:xfrm>
          <a:prstGeom prst="rect">
            <a:avLst/>
          </a:prstGeom>
          <a:noFill/>
        </p:spPr>
        <p:txBody>
          <a:bodyPr wrap="square" rtlCol="0">
            <a:spAutoFit/>
          </a:bodyPr>
          <a:lstStyle/>
          <a:p>
            <a:pPr algn="ctr"/>
            <a:r>
              <a:rPr lang="en-US" sz="3200" b="1" dirty="0">
                <a:latin typeface="Papyrus" panose="020B0602040200020303" pitchFamily="34" charset="77"/>
              </a:rPr>
              <a:t>Say we want to go to “</a:t>
            </a:r>
            <a:r>
              <a:rPr lang="en-US" sz="3600" b="1" dirty="0">
                <a:latin typeface="Courier"/>
                <a:cs typeface="Courier"/>
              </a:rPr>
              <a:t>pub</a:t>
            </a:r>
            <a:r>
              <a:rPr lang="en-US" sz="3200" b="1" dirty="0">
                <a:latin typeface="Papyrus" panose="020B0602040200020303" pitchFamily="34" charset="77"/>
              </a:rPr>
              <a:t>”</a:t>
            </a:r>
          </a:p>
          <a:p>
            <a:endParaRPr lang="en-US" sz="3600" b="1" dirty="0">
              <a:latin typeface="Courier"/>
              <a:cs typeface="Courier"/>
            </a:endParaRPr>
          </a:p>
          <a:p>
            <a:r>
              <a:rPr lang="en-US" sz="3200" b="1" dirty="0">
                <a:latin typeface="Papyrus" panose="020B0602040200020303" pitchFamily="34" charset="77"/>
              </a:rPr>
              <a:t>We could also have done (and is simpler) this with the full path.</a:t>
            </a:r>
          </a:p>
          <a:p>
            <a:endParaRPr lang="en-US" sz="3600" b="1" i="1" dirty="0">
              <a:cs typeface="Courier"/>
            </a:endParaRPr>
          </a:p>
          <a:p>
            <a:r>
              <a:rPr lang="en-US" sz="3600" b="1" dirty="0">
                <a:solidFill>
                  <a:srgbClr val="FF6600"/>
                </a:solidFill>
                <a:latin typeface="Courier"/>
                <a:cs typeface="Courier"/>
              </a:rPr>
              <a:t>pub$ </a:t>
            </a:r>
            <a:r>
              <a:rPr lang="en-US" sz="3600" b="1" dirty="0">
                <a:latin typeface="Courier"/>
                <a:cs typeface="Courier"/>
              </a:rPr>
              <a:t>cd /home/ftp/pub&lt;CR&gt;</a:t>
            </a:r>
          </a:p>
        </p:txBody>
      </p:sp>
      <p:sp>
        <p:nvSpPr>
          <p:cNvPr id="5" name="Freeform 4"/>
          <p:cNvSpPr/>
          <p:nvPr/>
        </p:nvSpPr>
        <p:spPr>
          <a:xfrm>
            <a:off x="2884777" y="4840700"/>
            <a:ext cx="494827" cy="247395"/>
          </a:xfrm>
          <a:custGeom>
            <a:avLst/>
            <a:gdLst>
              <a:gd name="connsiteX0" fmla="*/ 0 w 494827"/>
              <a:gd name="connsiteY0" fmla="*/ 247395 h 247395"/>
              <a:gd name="connsiteX1" fmla="*/ 494827 w 494827"/>
              <a:gd name="connsiteY1" fmla="*/ 0 h 247395"/>
            </a:gdLst>
            <a:ahLst/>
            <a:cxnLst>
              <a:cxn ang="0">
                <a:pos x="connsiteX0" y="connsiteY0"/>
              </a:cxn>
              <a:cxn ang="0">
                <a:pos x="connsiteX1" y="connsiteY1"/>
              </a:cxn>
            </a:cxnLst>
            <a:rect l="l" t="t" r="r" b="b"/>
            <a:pathLst>
              <a:path w="494827" h="247395">
                <a:moveTo>
                  <a:pt x="0" y="247395"/>
                </a:moveTo>
                <a:lnTo>
                  <a:pt x="494827" y="0"/>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3750725" y="4164486"/>
            <a:ext cx="1682413" cy="404079"/>
          </a:xfrm>
          <a:custGeom>
            <a:avLst/>
            <a:gdLst>
              <a:gd name="connsiteX0" fmla="*/ 0 w 1682413"/>
              <a:gd name="connsiteY0" fmla="*/ 404079 h 404079"/>
              <a:gd name="connsiteX1" fmla="*/ 1682413 w 1682413"/>
              <a:gd name="connsiteY1" fmla="*/ 0 h 404079"/>
            </a:gdLst>
            <a:ahLst/>
            <a:cxnLst>
              <a:cxn ang="0">
                <a:pos x="connsiteX0" y="connsiteY0"/>
              </a:cxn>
              <a:cxn ang="0">
                <a:pos x="connsiteX1" y="connsiteY1"/>
              </a:cxn>
            </a:cxnLst>
            <a:rect l="l" t="t" r="r" b="b"/>
            <a:pathLst>
              <a:path w="1682413" h="404079">
                <a:moveTo>
                  <a:pt x="0" y="404079"/>
                </a:moveTo>
                <a:lnTo>
                  <a:pt x="1682413" y="0"/>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5919719" y="4147993"/>
            <a:ext cx="1913333" cy="404079"/>
          </a:xfrm>
          <a:custGeom>
            <a:avLst/>
            <a:gdLst>
              <a:gd name="connsiteX0" fmla="*/ 0 w 1913333"/>
              <a:gd name="connsiteY0" fmla="*/ 0 h 404079"/>
              <a:gd name="connsiteX1" fmla="*/ 1913333 w 1913333"/>
              <a:gd name="connsiteY1" fmla="*/ 404079 h 404079"/>
            </a:gdLst>
            <a:ahLst/>
            <a:cxnLst>
              <a:cxn ang="0">
                <a:pos x="connsiteX0" y="connsiteY0"/>
              </a:cxn>
              <a:cxn ang="0">
                <a:pos x="connsiteX1" y="connsiteY1"/>
              </a:cxn>
            </a:cxnLst>
            <a:rect l="l" t="t" r="r" b="b"/>
            <a:pathLst>
              <a:path w="1913333" h="404079">
                <a:moveTo>
                  <a:pt x="0" y="0"/>
                </a:moveTo>
                <a:lnTo>
                  <a:pt x="1913333" y="404079"/>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8393856" y="4832452"/>
            <a:ext cx="766983" cy="321614"/>
          </a:xfrm>
          <a:custGeom>
            <a:avLst/>
            <a:gdLst>
              <a:gd name="connsiteX0" fmla="*/ 0 w 766983"/>
              <a:gd name="connsiteY0" fmla="*/ 0 h 321614"/>
              <a:gd name="connsiteX1" fmla="*/ 766983 w 766983"/>
              <a:gd name="connsiteY1" fmla="*/ 321614 h 321614"/>
            </a:gdLst>
            <a:ahLst/>
            <a:cxnLst>
              <a:cxn ang="0">
                <a:pos x="connsiteX0" y="connsiteY0"/>
              </a:cxn>
              <a:cxn ang="0">
                <a:pos x="connsiteX1" y="connsiteY1"/>
              </a:cxn>
            </a:cxnLst>
            <a:rect l="l" t="t" r="r" b="b"/>
            <a:pathLst>
              <a:path w="766983" h="321614">
                <a:moveTo>
                  <a:pt x="0" y="0"/>
                </a:moveTo>
                <a:lnTo>
                  <a:pt x="766983" y="321614"/>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9432994" y="5360228"/>
            <a:ext cx="519569" cy="346354"/>
          </a:xfrm>
          <a:custGeom>
            <a:avLst/>
            <a:gdLst>
              <a:gd name="connsiteX0" fmla="*/ 0 w 519569"/>
              <a:gd name="connsiteY0" fmla="*/ 0 h 346354"/>
              <a:gd name="connsiteX1" fmla="*/ 519569 w 519569"/>
              <a:gd name="connsiteY1" fmla="*/ 346354 h 346354"/>
            </a:gdLst>
            <a:ahLst/>
            <a:cxnLst>
              <a:cxn ang="0">
                <a:pos x="connsiteX0" y="connsiteY0"/>
              </a:cxn>
              <a:cxn ang="0">
                <a:pos x="connsiteX1" y="connsiteY1"/>
              </a:cxn>
            </a:cxnLst>
            <a:rect l="l" t="t" r="r" b="b"/>
            <a:pathLst>
              <a:path w="519569" h="346354">
                <a:moveTo>
                  <a:pt x="0" y="0"/>
                </a:moveTo>
                <a:lnTo>
                  <a:pt x="519569" y="346354"/>
                </a:ln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ounded Rectangle 9"/>
          <p:cNvSpPr/>
          <p:nvPr/>
        </p:nvSpPr>
        <p:spPr>
          <a:xfrm>
            <a:off x="2350890" y="5127956"/>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9396265" y="5706582"/>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4992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3844992"/>
            <a:ext cx="8305800" cy="2784408"/>
          </a:xfrm>
          <a:prstGeom prst="rect">
            <a:avLst/>
          </a:prstGeom>
        </p:spPr>
      </p:pic>
      <p:sp>
        <p:nvSpPr>
          <p:cNvPr id="11" name="TextBox 10"/>
          <p:cNvSpPr txBox="1"/>
          <p:nvPr/>
        </p:nvSpPr>
        <p:spPr>
          <a:xfrm>
            <a:off x="0" y="849776"/>
            <a:ext cx="12192000" cy="2308324"/>
          </a:xfrm>
          <a:prstGeom prst="rect">
            <a:avLst/>
          </a:prstGeom>
          <a:noFill/>
        </p:spPr>
        <p:txBody>
          <a:bodyPr wrap="square" rtlCol="0">
            <a:spAutoFit/>
          </a:bodyPr>
          <a:lstStyle/>
          <a:p>
            <a:pPr algn="ctr"/>
            <a:r>
              <a:rPr lang="en-US" sz="3200" b="1" dirty="0">
                <a:latin typeface="Papyrus" panose="020B0602040200020303" pitchFamily="34" charset="77"/>
              </a:rPr>
              <a:t>Go directly to “</a:t>
            </a:r>
            <a:r>
              <a:rPr lang="en-US" sz="3600" b="1" dirty="0">
                <a:latin typeface="Courier"/>
                <a:cs typeface="Courier"/>
              </a:rPr>
              <a:t>root</a:t>
            </a:r>
            <a:r>
              <a:rPr lang="en-US" sz="3200" b="1" dirty="0">
                <a:latin typeface="Papyrus" panose="020B0602040200020303" pitchFamily="34" charset="77"/>
              </a:rPr>
              <a:t>” directory (“</a:t>
            </a:r>
            <a:r>
              <a:rPr lang="en-US" sz="3600" b="1" dirty="0">
                <a:cs typeface="Courier"/>
              </a:rPr>
              <a:t>/</a:t>
            </a:r>
            <a:r>
              <a:rPr lang="en-US" sz="3200" b="1" dirty="0">
                <a:latin typeface="Papyrus" panose="020B0602040200020303" pitchFamily="34" charset="77"/>
              </a:rPr>
              <a:t>”)</a:t>
            </a:r>
          </a:p>
          <a:p>
            <a:endParaRPr lang="en-US" sz="3600" b="1" dirty="0">
              <a:solidFill>
                <a:srgbClr val="FF6600"/>
              </a:solidFill>
              <a:latin typeface="Courier"/>
              <a:cs typeface="Courier"/>
            </a:endParaRPr>
          </a:p>
          <a:p>
            <a:r>
              <a:rPr lang="en-US" sz="3600" b="1" dirty="0">
                <a:solidFill>
                  <a:srgbClr val="FF6600"/>
                </a:solidFill>
                <a:latin typeface="Courier"/>
                <a:cs typeface="Courier"/>
              </a:rPr>
              <a:t>lib$ </a:t>
            </a:r>
            <a:r>
              <a:rPr lang="en-US" sz="3600" b="1" dirty="0">
                <a:latin typeface="Courier"/>
                <a:cs typeface="Courier"/>
              </a:rPr>
              <a:t>cd /&lt;CR&gt;</a:t>
            </a:r>
          </a:p>
          <a:p>
            <a:r>
              <a:rPr lang="en-US" sz="3600" b="1" dirty="0">
                <a:solidFill>
                  <a:srgbClr val="FF6600"/>
                </a:solidFill>
                <a:latin typeface="Courier"/>
                <a:cs typeface="Courier"/>
              </a:rPr>
              <a:t>/$</a:t>
            </a:r>
          </a:p>
        </p:txBody>
      </p:sp>
      <p:sp>
        <p:nvSpPr>
          <p:cNvPr id="5" name="Rounded Rectangle 4"/>
          <p:cNvSpPr/>
          <p:nvPr/>
        </p:nvSpPr>
        <p:spPr>
          <a:xfrm>
            <a:off x="5257800" y="3844992"/>
            <a:ext cx="8382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1259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3844992"/>
            <a:ext cx="8305800" cy="2784408"/>
          </a:xfrm>
          <a:prstGeom prst="rect">
            <a:avLst/>
          </a:prstGeom>
        </p:spPr>
      </p:pic>
      <p:sp>
        <p:nvSpPr>
          <p:cNvPr id="11" name="TextBox 10"/>
          <p:cNvSpPr txBox="1"/>
          <p:nvPr/>
        </p:nvSpPr>
        <p:spPr>
          <a:xfrm>
            <a:off x="0" y="228600"/>
            <a:ext cx="12192000" cy="3416320"/>
          </a:xfrm>
          <a:prstGeom prst="rect">
            <a:avLst/>
          </a:prstGeom>
          <a:noFill/>
        </p:spPr>
        <p:txBody>
          <a:bodyPr wrap="square" rtlCol="0">
            <a:spAutoFit/>
          </a:bodyPr>
          <a:lstStyle/>
          <a:p>
            <a:pPr algn="ctr"/>
            <a:r>
              <a:rPr lang="en-US" sz="3200" b="1" dirty="0">
                <a:latin typeface="Papyrus" panose="020B0602040200020303" pitchFamily="34" charset="77"/>
              </a:rPr>
              <a:t>Go from anywhere directly to your “home” directory using “</a:t>
            </a:r>
            <a:r>
              <a:rPr lang="en-US" sz="36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a:t>
            </a:r>
            <a:r>
              <a:rPr lang="en-US" sz="3600" b="1" dirty="0"/>
              <a:t> </a:t>
            </a:r>
            <a:r>
              <a:rPr lang="en-US" sz="3200" b="1" dirty="0">
                <a:latin typeface="Papyrus" panose="020B0602040200020303" pitchFamily="34" charset="77"/>
              </a:rPr>
              <a:t>(assume I’m “</a:t>
            </a:r>
            <a:r>
              <a:rPr lang="en-US" sz="3600" b="1" dirty="0" err="1">
                <a:latin typeface="Courier New" panose="02070309020205020404" pitchFamily="49" charset="0"/>
                <a:cs typeface="Courier New" panose="02070309020205020404" pitchFamily="49" charset="0"/>
              </a:rPr>
              <a:t>lisa</a:t>
            </a:r>
            <a:r>
              <a:rPr lang="en-US" sz="3200" b="1" dirty="0">
                <a:latin typeface="Papyrus" panose="020B0602040200020303" pitchFamily="34" charset="77"/>
              </a:rPr>
              <a:t>”).</a:t>
            </a:r>
          </a:p>
          <a:p>
            <a:endParaRPr lang="en-US" sz="3600" b="1" dirty="0"/>
          </a:p>
          <a:p>
            <a:r>
              <a:rPr lang="en-US" sz="3600" b="1" dirty="0">
                <a:solidFill>
                  <a:srgbClr val="FF6600"/>
                </a:solidFill>
                <a:latin typeface="Courier"/>
                <a:cs typeface="Courier"/>
              </a:rPr>
              <a:t>CS171$</a:t>
            </a:r>
            <a:r>
              <a:rPr lang="en-US" sz="3600" b="1" dirty="0">
                <a:solidFill>
                  <a:srgbClr val="FFFF00"/>
                </a:solidFill>
                <a:latin typeface="Courier"/>
                <a:cs typeface="Courier"/>
              </a:rPr>
              <a:t> </a:t>
            </a:r>
            <a:r>
              <a:rPr lang="en-US" sz="3600" b="1" dirty="0">
                <a:latin typeface="Courier"/>
                <a:cs typeface="Courier"/>
              </a:rPr>
              <a:t>cd ~&lt;CR&gt;</a:t>
            </a:r>
          </a:p>
          <a:p>
            <a:r>
              <a:rPr lang="en-US" sz="3600" b="1" dirty="0" err="1">
                <a:solidFill>
                  <a:srgbClr val="FF6600"/>
                </a:solidFill>
                <a:latin typeface="Courier"/>
                <a:cs typeface="Courier"/>
              </a:rPr>
              <a:t>lisa</a:t>
            </a:r>
            <a:r>
              <a:rPr lang="en-US" sz="3600" b="1" dirty="0">
                <a:solidFill>
                  <a:srgbClr val="FF6600"/>
                </a:solidFill>
                <a:latin typeface="Courier"/>
                <a:cs typeface="Courier"/>
              </a:rPr>
              <a:t>$</a:t>
            </a:r>
            <a:endParaRPr lang="en-US" sz="3600" b="1" dirty="0">
              <a:solidFill>
                <a:srgbClr val="FFFF00"/>
              </a:solidFill>
              <a:latin typeface="Papyrus"/>
            </a:endParaRPr>
          </a:p>
          <a:p>
            <a:pPr algn="ctr"/>
            <a:r>
              <a:rPr lang="en-US" sz="3600" b="1" dirty="0">
                <a:latin typeface="Papyrus"/>
              </a:rPr>
              <a:t>uses tilde “</a:t>
            </a:r>
            <a:r>
              <a:rPr lang="en-US" sz="3600" b="1" dirty="0">
                <a:latin typeface="Courier"/>
                <a:cs typeface="Courier"/>
              </a:rPr>
              <a:t>~</a:t>
            </a:r>
            <a:r>
              <a:rPr lang="en-US" sz="3600" b="1" dirty="0">
                <a:latin typeface="Papyrus"/>
              </a:rPr>
              <a:t>”</a:t>
            </a:r>
          </a:p>
        </p:txBody>
      </p:sp>
      <p:cxnSp>
        <p:nvCxnSpPr>
          <p:cNvPr id="12" name="Straight Arrow Connector 11">
            <a:extLst>
              <a:ext uri="{FF2B5EF4-FFF2-40B4-BE49-F238E27FC236}">
                <a16:creationId xmlns:a16="http://schemas.microsoft.com/office/drawing/2014/main" id="{3B5F9EF5-B56E-9144-842C-76DB0794FF82}"/>
              </a:ext>
            </a:extLst>
          </p:cNvPr>
          <p:cNvCxnSpPr>
            <a:cxnSpLocks/>
          </p:cNvCxnSpPr>
          <p:nvPr/>
        </p:nvCxnSpPr>
        <p:spPr>
          <a:xfrm>
            <a:off x="2327564" y="2351314"/>
            <a:ext cx="5366008" cy="28618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15135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3844992"/>
            <a:ext cx="8305800" cy="2784408"/>
          </a:xfrm>
          <a:prstGeom prst="rect">
            <a:avLst/>
          </a:prstGeom>
        </p:spPr>
      </p:pic>
      <p:sp>
        <p:nvSpPr>
          <p:cNvPr id="11" name="TextBox 10"/>
          <p:cNvSpPr txBox="1"/>
          <p:nvPr/>
        </p:nvSpPr>
        <p:spPr>
          <a:xfrm>
            <a:off x="0" y="81000"/>
            <a:ext cx="12192000" cy="3970318"/>
          </a:xfrm>
          <a:prstGeom prst="rect">
            <a:avLst/>
          </a:prstGeom>
          <a:noFill/>
        </p:spPr>
        <p:txBody>
          <a:bodyPr wrap="square" rtlCol="0">
            <a:spAutoFit/>
          </a:bodyPr>
          <a:lstStyle/>
          <a:p>
            <a:pPr algn="ctr"/>
            <a:r>
              <a:rPr lang="en-US" sz="3200" b="1" dirty="0">
                <a:latin typeface="Papyrus" panose="020B0602040200020303" pitchFamily="34" charset="77"/>
              </a:rPr>
              <a:t>Go from anywhere directly to someone else's home directory (assume I’m </a:t>
            </a:r>
            <a:r>
              <a:rPr lang="en-US" sz="3600" b="1" dirty="0" err="1">
                <a:latin typeface="Courier"/>
                <a:cs typeface="Courier"/>
              </a:rPr>
              <a:t>lisa</a:t>
            </a:r>
            <a:r>
              <a:rPr lang="en-US" sz="3200" b="1" dirty="0">
                <a:latin typeface="Papyrus" panose="020B0602040200020303" pitchFamily="34" charset="77"/>
              </a:rPr>
              <a:t>)</a:t>
            </a:r>
          </a:p>
          <a:p>
            <a:endParaRPr lang="en-US" sz="3600" b="1" dirty="0">
              <a:latin typeface="Courier"/>
              <a:cs typeface="Courier"/>
            </a:endParaRPr>
          </a:p>
          <a:p>
            <a:r>
              <a:rPr lang="en-US" sz="3600" b="1" dirty="0" err="1">
                <a:solidFill>
                  <a:srgbClr val="FF6600"/>
                </a:solidFill>
                <a:latin typeface="Courier"/>
                <a:cs typeface="Courier"/>
              </a:rPr>
              <a:t>lisa</a:t>
            </a:r>
            <a:r>
              <a:rPr lang="en-US" sz="3600" b="1" dirty="0">
                <a:solidFill>
                  <a:srgbClr val="FF6600"/>
                </a:solidFill>
                <a:latin typeface="Courier"/>
                <a:cs typeface="Courier"/>
              </a:rPr>
              <a:t> </a:t>
            </a:r>
            <a:r>
              <a:rPr lang="en-US" sz="3600" b="1" dirty="0" err="1">
                <a:solidFill>
                  <a:srgbClr val="FF6600"/>
                </a:solidFill>
                <a:latin typeface="Courier"/>
                <a:cs typeface="Courier"/>
              </a:rPr>
              <a:t>lisa</a:t>
            </a:r>
            <a:r>
              <a:rPr lang="en-US" sz="3600" b="1" dirty="0">
                <a:solidFill>
                  <a:srgbClr val="FF6600"/>
                </a:solidFill>
                <a:latin typeface="Courier"/>
                <a:cs typeface="Courier"/>
              </a:rPr>
              <a:t>$</a:t>
            </a:r>
            <a:r>
              <a:rPr lang="en-US" sz="3600" b="1" dirty="0">
                <a:solidFill>
                  <a:srgbClr val="FFFF00"/>
                </a:solidFill>
                <a:latin typeface="Courier"/>
                <a:cs typeface="Courier"/>
              </a:rPr>
              <a:t> </a:t>
            </a:r>
            <a:r>
              <a:rPr lang="en-US" sz="3600" b="1" dirty="0">
                <a:latin typeface="Courier"/>
                <a:cs typeface="Courier"/>
              </a:rPr>
              <a:t>cd ~</a:t>
            </a:r>
            <a:r>
              <a:rPr lang="en-US" sz="3600" b="1" dirty="0" err="1">
                <a:latin typeface="Courier"/>
                <a:cs typeface="Courier"/>
              </a:rPr>
              <a:t>joe</a:t>
            </a:r>
            <a:r>
              <a:rPr lang="en-US" sz="3600" b="1" dirty="0">
                <a:latin typeface="Courier"/>
                <a:cs typeface="Courier"/>
              </a:rPr>
              <a:t>&lt;CR&gt;</a:t>
            </a:r>
          </a:p>
          <a:p>
            <a:r>
              <a:rPr lang="en-US" sz="3600" b="1" dirty="0">
                <a:solidFill>
                  <a:srgbClr val="FF6600"/>
                </a:solidFill>
                <a:latin typeface="Courier"/>
                <a:cs typeface="Courier"/>
              </a:rPr>
              <a:t>/home/</a:t>
            </a:r>
            <a:r>
              <a:rPr lang="en-US" sz="3600" b="1" dirty="0" err="1">
                <a:solidFill>
                  <a:srgbClr val="FF6600"/>
                </a:solidFill>
                <a:latin typeface="Courier"/>
                <a:cs typeface="Courier"/>
              </a:rPr>
              <a:t>joe</a:t>
            </a:r>
            <a:r>
              <a:rPr lang="en-US" sz="3600" b="1" dirty="0">
                <a:solidFill>
                  <a:srgbClr val="FF6600"/>
                </a:solidFill>
                <a:latin typeface="Courier"/>
                <a:cs typeface="Courier"/>
              </a:rPr>
              <a:t> </a:t>
            </a:r>
            <a:r>
              <a:rPr lang="en-US" sz="3600" b="1" dirty="0" err="1">
                <a:solidFill>
                  <a:srgbClr val="FF6600"/>
                </a:solidFill>
                <a:latin typeface="Courier"/>
                <a:cs typeface="Courier"/>
              </a:rPr>
              <a:t>lisa</a:t>
            </a:r>
            <a:r>
              <a:rPr lang="en-US" sz="3600" b="1" dirty="0">
                <a:solidFill>
                  <a:srgbClr val="FF6600"/>
                </a:solidFill>
                <a:latin typeface="Courier"/>
                <a:cs typeface="Courier"/>
              </a:rPr>
              <a:t>$</a:t>
            </a:r>
          </a:p>
          <a:p>
            <a:endParaRPr lang="en-US" sz="3600" b="1" dirty="0"/>
          </a:p>
          <a:p>
            <a:pPr algn="ctr"/>
            <a:r>
              <a:rPr lang="en-US" sz="3200" b="1" dirty="0">
                <a:latin typeface="Papyrus" panose="020B0602040200020303" pitchFamily="34" charset="77"/>
              </a:rPr>
              <a:t>also uses tilde “</a:t>
            </a:r>
            <a:r>
              <a:rPr lang="en-US" sz="3600" b="1" dirty="0">
                <a:cs typeface="Courier"/>
              </a:rPr>
              <a:t>~</a:t>
            </a:r>
            <a:r>
              <a:rPr lang="en-US" sz="3200" b="1" dirty="0">
                <a:latin typeface="Papyrus" panose="020B0602040200020303" pitchFamily="34" charset="77"/>
              </a:rPr>
              <a:t>”</a:t>
            </a:r>
          </a:p>
        </p:txBody>
      </p:sp>
      <p:cxnSp>
        <p:nvCxnSpPr>
          <p:cNvPr id="5" name="Straight Arrow Connector 4"/>
          <p:cNvCxnSpPr/>
          <p:nvPr/>
        </p:nvCxnSpPr>
        <p:spPr>
          <a:xfrm>
            <a:off x="5105400" y="2133600"/>
            <a:ext cx="1600200" cy="3048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4991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23540" y="1"/>
            <a:ext cx="8763000" cy="5016757"/>
          </a:xfrm>
          <a:prstGeom prst="rect">
            <a:avLst/>
          </a:prstGeom>
          <a:noFill/>
        </p:spPr>
        <p:txBody>
          <a:bodyPr wrap="square" rtlCol="0">
            <a:spAutoFit/>
          </a:bodyPr>
          <a:lstStyle/>
          <a:p>
            <a:endParaRPr lang="en-US" sz="3200" dirty="0">
              <a:latin typeface="Papyrus"/>
            </a:endParaRPr>
          </a:p>
          <a:p>
            <a:endParaRPr lang="en-US" sz="3200" dirty="0">
              <a:latin typeface="Papyrus"/>
            </a:endParaRPr>
          </a:p>
          <a:p>
            <a:endParaRPr lang="en-US" sz="3200" dirty="0">
              <a:latin typeface="Papyrus"/>
            </a:endParaRPr>
          </a:p>
          <a:p>
            <a:endParaRPr lang="en-US" sz="3200" dirty="0">
              <a:latin typeface="Papyrus"/>
            </a:endParaRPr>
          </a:p>
          <a:p>
            <a:endParaRPr lang="en-US" sz="3200" dirty="0">
              <a:solidFill>
                <a:srgbClr val="FFFF00"/>
              </a:solidFill>
              <a:latin typeface="Papyrus"/>
            </a:endParaRPr>
          </a:p>
          <a:p>
            <a:endParaRPr lang="en-US" sz="3200" dirty="0">
              <a:solidFill>
                <a:srgbClr val="FFFF00"/>
              </a:solidFill>
              <a:latin typeface="Papyrus"/>
            </a:endParaRPr>
          </a:p>
          <a:p>
            <a:endParaRPr lang="en-US" sz="3200" dirty="0">
              <a:latin typeface="Papyrus"/>
            </a:endParaRPr>
          </a:p>
          <a:p>
            <a:endParaRPr lang="en-US" sz="3200" dirty="0">
              <a:latin typeface="Papyrus"/>
            </a:endParaRPr>
          </a:p>
          <a:p>
            <a:endParaRPr lang="en-US" sz="3200" dirty="0">
              <a:latin typeface="Papyrus"/>
            </a:endParaRPr>
          </a:p>
          <a:p>
            <a:endParaRPr lang="en-US" sz="3200" dirty="0">
              <a:latin typeface="Papyrus"/>
            </a:endParaRPr>
          </a:p>
        </p:txBody>
      </p:sp>
      <p:sp>
        <p:nvSpPr>
          <p:cNvPr id="6" name="TextBox 5"/>
          <p:cNvSpPr txBox="1"/>
          <p:nvPr/>
        </p:nvSpPr>
        <p:spPr>
          <a:xfrm>
            <a:off x="0" y="589344"/>
            <a:ext cx="12192002" cy="4524315"/>
          </a:xfrm>
          <a:prstGeom prst="rect">
            <a:avLst/>
          </a:prstGeom>
          <a:noFill/>
        </p:spPr>
        <p:txBody>
          <a:bodyPr wrap="square" rtlCol="0">
            <a:spAutoFit/>
          </a:bodyPr>
          <a:lstStyle/>
          <a:p>
            <a:pPr algn="ctr"/>
            <a:r>
              <a:rPr lang="en-US" sz="3200" b="1" dirty="0">
                <a:latin typeface="Papyrus" panose="020B0602040200020303" pitchFamily="34" charset="77"/>
              </a:rPr>
              <a:t>The tilde character “</a:t>
            </a:r>
            <a:r>
              <a:rPr lang="en-US" sz="3200" b="1" i="1" dirty="0">
                <a:cs typeface="Courier"/>
              </a:rPr>
              <a:t>~</a:t>
            </a:r>
            <a:r>
              <a:rPr lang="en-US" sz="3200" b="1" dirty="0">
                <a:latin typeface="Papyrus" panose="020B0602040200020303" pitchFamily="34" charset="77"/>
              </a:rPr>
              <a:t>” </a:t>
            </a:r>
          </a:p>
          <a:p>
            <a:pPr algn="ctr"/>
            <a:endParaRPr lang="en-US" sz="3200" b="1" dirty="0">
              <a:cs typeface="Papyrus"/>
            </a:endParaRPr>
          </a:p>
          <a:p>
            <a:pPr algn="ctr">
              <a:buFontTx/>
              <a:buChar char="-"/>
            </a:pPr>
            <a:r>
              <a:rPr lang="en-US" sz="3200" b="1" dirty="0">
                <a:latin typeface="Papyrus" panose="020B0602040200020303" pitchFamily="34" charset="77"/>
              </a:rPr>
              <a:t>refers to your home directory when by itself, </a:t>
            </a:r>
          </a:p>
          <a:p>
            <a:pPr algn="ctr">
              <a:buFontTx/>
              <a:buChar char="-"/>
            </a:pPr>
            <a:endParaRPr lang="en-US" sz="3200" b="1" dirty="0">
              <a:latin typeface="Papyrus" panose="020B0602040200020303" pitchFamily="34" charset="77"/>
            </a:endParaRPr>
          </a:p>
          <a:p>
            <a:pPr algn="ctr">
              <a:buFontTx/>
              <a:buChar char="-"/>
            </a:pPr>
            <a:r>
              <a:rPr lang="en-US" sz="3200" b="1" dirty="0">
                <a:latin typeface="Papyrus" panose="020B0602040200020303" pitchFamily="34" charset="77"/>
              </a:rPr>
              <a:t> or that of another user when used with their home directory name (the same as their user name). </a:t>
            </a:r>
          </a:p>
          <a:p>
            <a:pPr algn="ctr">
              <a:buFontTx/>
              <a:buChar char="-"/>
            </a:pPr>
            <a:endParaRPr lang="en-US" sz="3200" b="1" dirty="0">
              <a:cs typeface="Papyrus"/>
            </a:endParaRPr>
          </a:p>
          <a:p>
            <a:pPr algn="ctr"/>
            <a:r>
              <a:rPr lang="en-US" sz="3200" b="1" dirty="0">
                <a:latin typeface="Papyrus" panose="020B0602040200020303" pitchFamily="34" charset="77"/>
              </a:rPr>
              <a:t>(The shell expands the “</a:t>
            </a:r>
            <a:r>
              <a:rPr lang="en-US" sz="3200" b="1" i="1" dirty="0">
                <a:cs typeface="Courier"/>
              </a:rPr>
              <a:t>~</a:t>
            </a:r>
            <a:r>
              <a:rPr lang="en-US" sz="3200" b="1" dirty="0">
                <a:latin typeface="Papyrus" panose="020B0602040200020303" pitchFamily="34" charset="77"/>
              </a:rPr>
              <a:t>”</a:t>
            </a:r>
            <a:r>
              <a:rPr lang="en-US" sz="3200" b="1" dirty="0">
                <a:cs typeface="Papyrus"/>
              </a:rPr>
              <a:t> </a:t>
            </a:r>
            <a:r>
              <a:rPr lang="en-US" sz="3200" b="1" dirty="0">
                <a:latin typeface="Papyrus" panose="020B0602040200020303" pitchFamily="34" charset="77"/>
              </a:rPr>
              <a:t>into the appropriate character string for the full path - </a:t>
            </a:r>
            <a:r>
              <a:rPr lang="en-US" sz="3200" b="1" i="1" dirty="0">
                <a:latin typeface="Papyrus" panose="020B0602040200020303" pitchFamily="34" charset="77"/>
                <a:cs typeface="Courier"/>
              </a:rPr>
              <a:t>“</a:t>
            </a:r>
            <a:r>
              <a:rPr lang="en-US" sz="3200" b="1" dirty="0">
                <a:latin typeface="Courier New" panose="02070309020205020404" pitchFamily="49" charset="0"/>
                <a:cs typeface="Courier New" panose="02070309020205020404" pitchFamily="49" charset="0"/>
              </a:rPr>
              <a:t>/home/</a:t>
            </a:r>
            <a:r>
              <a:rPr lang="en-US" sz="3200" b="1" dirty="0" err="1">
                <a:latin typeface="Courier New" panose="02070309020205020404" pitchFamily="49" charset="0"/>
                <a:cs typeface="Courier New" panose="02070309020205020404" pitchFamily="49" charset="0"/>
              </a:rPr>
              <a:t>joe</a:t>
            </a:r>
            <a:r>
              <a:rPr lang="en-US" sz="3200" b="1" dirty="0">
                <a:latin typeface="Papyrus" panose="020B0602040200020303" pitchFamily="34" charset="77"/>
              </a:rPr>
              <a:t>” or “</a:t>
            </a:r>
            <a:r>
              <a:rPr lang="en-US" sz="3200" b="1" dirty="0">
                <a:latin typeface="Courier New" panose="02070309020205020404" pitchFamily="49" charset="0"/>
                <a:cs typeface="Courier New" panose="02070309020205020404" pitchFamily="49" charset="0"/>
              </a:rPr>
              <a:t>/home/</a:t>
            </a:r>
            <a:r>
              <a:rPr lang="en-US" sz="3200" b="1" dirty="0" err="1">
                <a:latin typeface="Courier New" panose="02070309020205020404" pitchFamily="49" charset="0"/>
                <a:cs typeface="Courier New" panose="02070309020205020404" pitchFamily="49" charset="0"/>
              </a:rPr>
              <a:t>lisa</a:t>
            </a:r>
            <a:r>
              <a:rPr lang="en-US" sz="3200" b="1" dirty="0">
                <a:latin typeface="Papyrus" panose="020B0602040200020303" pitchFamily="34" charset="77"/>
              </a:rPr>
              <a:t>”)</a:t>
            </a:r>
          </a:p>
        </p:txBody>
      </p:sp>
    </p:spTree>
    <p:extLst>
      <p:ext uri="{BB962C8B-B14F-4D97-AF65-F5344CB8AC3E}">
        <p14:creationId xmlns:p14="http://schemas.microsoft.com/office/powerpoint/2010/main" val="21579979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4038600"/>
            <a:ext cx="8305800" cy="2784408"/>
          </a:xfrm>
          <a:prstGeom prst="rect">
            <a:avLst/>
          </a:prstGeom>
        </p:spPr>
      </p:pic>
      <p:sp>
        <p:nvSpPr>
          <p:cNvPr id="5" name="TextBox 4"/>
          <p:cNvSpPr txBox="1"/>
          <p:nvPr/>
        </p:nvSpPr>
        <p:spPr>
          <a:xfrm>
            <a:off x="0" y="1"/>
            <a:ext cx="12192000" cy="4031873"/>
          </a:xfrm>
          <a:prstGeom prst="rect">
            <a:avLst/>
          </a:prstGeom>
          <a:noFill/>
        </p:spPr>
        <p:txBody>
          <a:bodyPr wrap="square" rtlCol="0">
            <a:spAutoFit/>
          </a:bodyPr>
          <a:lstStyle/>
          <a:p>
            <a:pPr algn="ctr"/>
            <a:r>
              <a:rPr lang="en-US" sz="3200" b="1" dirty="0">
                <a:latin typeface="Papyrus" panose="020B0602040200020303" pitchFamily="34" charset="77"/>
              </a:rPr>
              <a:t>Review - specifying file names</a:t>
            </a:r>
          </a:p>
          <a:p>
            <a:pPr algn="ctr"/>
            <a:endParaRPr lang="en-US" sz="3200" b="1" dirty="0"/>
          </a:p>
          <a:p>
            <a:pPr algn="ctr"/>
            <a:r>
              <a:rPr lang="en-US" sz="3200" b="1" dirty="0">
                <a:latin typeface="Papyrus" panose="020B0602040200020303" pitchFamily="34" charset="77"/>
              </a:rPr>
              <a:t>full path                      </a:t>
            </a:r>
            <a:r>
              <a:rPr lang="en-US" sz="3200" b="1" dirty="0">
                <a:latin typeface="Courier"/>
                <a:cs typeface="Courier"/>
              </a:rPr>
              <a:t>/</a:t>
            </a:r>
            <a:r>
              <a:rPr lang="en-US" sz="3200" b="1" dirty="0" err="1">
                <a:latin typeface="Courier"/>
                <a:cs typeface="Courier"/>
              </a:rPr>
              <a:t>usr</a:t>
            </a:r>
            <a:r>
              <a:rPr lang="en-US" sz="3200" b="1" dirty="0">
                <a:latin typeface="Courier"/>
                <a:cs typeface="Courier"/>
              </a:rPr>
              <a:t>/lib/</a:t>
            </a:r>
            <a:r>
              <a:rPr lang="en-US" sz="3200" b="1" dirty="0" err="1">
                <a:latin typeface="Courier"/>
                <a:cs typeface="Courier"/>
              </a:rPr>
              <a:t>libc.a</a:t>
            </a:r>
            <a:endParaRPr lang="en-US" sz="3200" b="1" dirty="0">
              <a:latin typeface="Courier"/>
              <a:cs typeface="Courier"/>
            </a:endParaRPr>
          </a:p>
          <a:p>
            <a:endParaRPr lang="en-US" sz="3200" b="1" dirty="0"/>
          </a:p>
          <a:p>
            <a:pPr algn="ctr"/>
            <a:r>
              <a:rPr lang="en-US" sz="3200" b="1" dirty="0">
                <a:latin typeface="Papyrus" panose="020B0602040200020303" pitchFamily="34" charset="77"/>
              </a:rPr>
              <a:t>relative path</a:t>
            </a:r>
          </a:p>
          <a:p>
            <a:pPr algn="ctr"/>
            <a:r>
              <a:rPr lang="en-US" sz="3200" b="1" dirty="0">
                <a:latin typeface="Papyrus" panose="020B0602040200020303" pitchFamily="34" charset="77"/>
              </a:rPr>
              <a:t>(if in directory </a:t>
            </a:r>
            <a:r>
              <a:rPr lang="en-US" sz="3200" b="1" dirty="0">
                <a:latin typeface="Courier"/>
                <a:cs typeface="Courier"/>
              </a:rPr>
              <a:t>lib</a:t>
            </a:r>
            <a:r>
              <a:rPr lang="en-US" sz="3200" b="1" dirty="0">
                <a:latin typeface="Papyrus" panose="020B0602040200020303" pitchFamily="34" charset="77"/>
              </a:rPr>
              <a:t>)</a:t>
            </a:r>
            <a:r>
              <a:rPr lang="en-US" sz="3200" b="1" dirty="0"/>
              <a:t>                                                        </a:t>
            </a:r>
            <a:r>
              <a:rPr lang="en-US" sz="3200" b="1" dirty="0" err="1">
                <a:latin typeface="Courier"/>
                <a:cs typeface="Courier"/>
              </a:rPr>
              <a:t>libc.a</a:t>
            </a:r>
            <a:endParaRPr lang="en-US" sz="3200" b="1" dirty="0">
              <a:latin typeface="Courier"/>
              <a:cs typeface="Courier"/>
            </a:endParaRPr>
          </a:p>
          <a:p>
            <a:r>
              <a:rPr lang="en-US" sz="3200" b="1" dirty="0">
                <a:latin typeface="Papyrus" panose="020B0602040200020303" pitchFamily="34" charset="77"/>
              </a:rPr>
              <a:t>(if in another directory next to it, e.g. </a:t>
            </a:r>
            <a:r>
              <a:rPr lang="en-US" sz="3200" b="1" u="sng" dirty="0">
                <a:latin typeface="Courier" pitchFamily="2" charset="0"/>
              </a:rPr>
              <a:t>doc</a:t>
            </a:r>
            <a:r>
              <a:rPr lang="en-US" sz="3200" b="1" dirty="0"/>
              <a:t> </a:t>
            </a:r>
          </a:p>
          <a:p>
            <a:pPr algn="ctr"/>
            <a:r>
              <a:rPr lang="en-US" sz="3200" b="1" dirty="0">
                <a:latin typeface="Papyrus"/>
                <a:cs typeface="Courier"/>
              </a:rPr>
              <a:t>                                                                            </a:t>
            </a:r>
            <a:r>
              <a:rPr lang="en-US" sz="3200" b="1" dirty="0">
                <a:latin typeface="Courier"/>
                <a:cs typeface="Courier"/>
              </a:rPr>
              <a:t>../lib/</a:t>
            </a:r>
            <a:r>
              <a:rPr lang="en-US" sz="3200" b="1" dirty="0" err="1">
                <a:latin typeface="Courier"/>
                <a:cs typeface="Courier"/>
              </a:rPr>
              <a:t>libc.a</a:t>
            </a:r>
            <a:endParaRPr lang="en-US" sz="3200" b="1" dirty="0">
              <a:latin typeface="Courier"/>
              <a:cs typeface="Courier"/>
            </a:endParaRPr>
          </a:p>
        </p:txBody>
      </p:sp>
    </p:spTree>
    <p:extLst>
      <p:ext uri="{BB962C8B-B14F-4D97-AF65-F5344CB8AC3E}">
        <p14:creationId xmlns:p14="http://schemas.microsoft.com/office/powerpoint/2010/main" val="5711086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4038600"/>
            <a:ext cx="8305800" cy="2784408"/>
          </a:xfrm>
          <a:prstGeom prst="rect">
            <a:avLst/>
          </a:prstGeom>
        </p:spPr>
      </p:pic>
      <p:sp>
        <p:nvSpPr>
          <p:cNvPr id="5" name="TextBox 4"/>
          <p:cNvSpPr txBox="1"/>
          <p:nvPr/>
        </p:nvSpPr>
        <p:spPr>
          <a:xfrm>
            <a:off x="0" y="-26277"/>
            <a:ext cx="12192000" cy="3046988"/>
          </a:xfrm>
          <a:prstGeom prst="rect">
            <a:avLst/>
          </a:prstGeom>
          <a:noFill/>
        </p:spPr>
        <p:txBody>
          <a:bodyPr wrap="square" rtlCol="0">
            <a:spAutoFit/>
          </a:bodyPr>
          <a:lstStyle/>
          <a:p>
            <a:pPr algn="ctr"/>
            <a:r>
              <a:rPr lang="en-US" sz="3200" b="1" dirty="0">
                <a:latin typeface="Papyrus" panose="020B0602040200020303" pitchFamily="34" charset="77"/>
              </a:rPr>
              <a:t>Review - specifying file names</a:t>
            </a:r>
          </a:p>
          <a:p>
            <a:pPr algn="ctr"/>
            <a:r>
              <a:rPr lang="en-US" sz="3200" b="1" dirty="0">
                <a:latin typeface="Papyrus" panose="020B0602040200020303" pitchFamily="34" charset="77"/>
              </a:rPr>
              <a:t>abbreviations </a:t>
            </a:r>
          </a:p>
          <a:p>
            <a:r>
              <a:rPr lang="en-US" sz="3200" b="1" dirty="0">
                <a:latin typeface="Calibri" panose="020F0502020204030204" pitchFamily="34" charset="0"/>
                <a:cs typeface="Calibri" panose="020F0502020204030204" pitchFamily="34" charset="0"/>
              </a:rPr>
              <a:t>                     </a:t>
            </a:r>
          </a:p>
          <a:p>
            <a:r>
              <a:rPr lang="en-US" sz="3200" b="1" dirty="0">
                <a:latin typeface="Papyrus" panose="020B0602040200020303" pitchFamily="34" charset="77"/>
              </a:rPr>
              <a:t>(if I am </a:t>
            </a:r>
            <a:r>
              <a:rPr lang="en-US" sz="3200" b="1" dirty="0" err="1">
                <a:latin typeface="Papyrus" panose="020B0602040200020303" pitchFamily="34" charset="77"/>
              </a:rPr>
              <a:t>joe</a:t>
            </a:r>
            <a:r>
              <a:rPr lang="en-US" sz="3200" b="1" dirty="0">
                <a:latin typeface="Papyrus" panose="020B0602040200020303" pitchFamily="34" charset="77"/>
              </a:rPr>
              <a:t>)              </a:t>
            </a:r>
            <a:r>
              <a:rPr lang="en-US" sz="3200" b="1" dirty="0">
                <a:latin typeface="Courier"/>
                <a:cs typeface="Courier"/>
              </a:rPr>
              <a:t>~/CS171/</a:t>
            </a:r>
            <a:r>
              <a:rPr lang="en-US" sz="3200" b="1" dirty="0" err="1">
                <a:latin typeface="Courier"/>
                <a:cs typeface="Courier"/>
              </a:rPr>
              <a:t>hello.cc</a:t>
            </a:r>
            <a:r>
              <a:rPr lang="en-US" sz="3200" b="1" dirty="0">
                <a:latin typeface="Courier"/>
                <a:cs typeface="Courier"/>
              </a:rPr>
              <a:t> </a:t>
            </a:r>
          </a:p>
          <a:p>
            <a:endParaRPr lang="en-US" sz="3200" b="1" dirty="0"/>
          </a:p>
          <a:p>
            <a:r>
              <a:rPr lang="en-US" sz="3200" b="1" dirty="0">
                <a:latin typeface="Papyrus" panose="020B0602040200020303" pitchFamily="34" charset="77"/>
              </a:rPr>
              <a:t>(if I am not </a:t>
            </a:r>
            <a:r>
              <a:rPr lang="en-US" sz="3200" b="1" dirty="0" err="1">
                <a:latin typeface="Papyrus" panose="020B0602040200020303" pitchFamily="34" charset="77"/>
              </a:rPr>
              <a:t>joe</a:t>
            </a:r>
            <a:r>
              <a:rPr lang="en-US" sz="3200" b="1" dirty="0">
                <a:latin typeface="Papyrus" panose="020B0602040200020303" pitchFamily="34" charset="77"/>
              </a:rPr>
              <a:t>)      </a:t>
            </a:r>
            <a:r>
              <a:rPr lang="en-US" sz="3200" b="1" dirty="0">
                <a:latin typeface="Courier"/>
                <a:cs typeface="Courier"/>
              </a:rPr>
              <a:t>~</a:t>
            </a:r>
            <a:r>
              <a:rPr lang="en-US" sz="3200" b="1" dirty="0" err="1">
                <a:latin typeface="Courier"/>
                <a:cs typeface="Courier"/>
              </a:rPr>
              <a:t>joe</a:t>
            </a:r>
            <a:r>
              <a:rPr lang="en-US" sz="3200" b="1" dirty="0">
                <a:latin typeface="Courier"/>
                <a:cs typeface="Courier"/>
              </a:rPr>
              <a:t>/CS171/hello.cc</a:t>
            </a:r>
          </a:p>
        </p:txBody>
      </p:sp>
      <p:sp>
        <p:nvSpPr>
          <p:cNvPr id="6" name="Rounded Rectangle 5"/>
          <p:cNvSpPr/>
          <p:nvPr/>
        </p:nvSpPr>
        <p:spPr>
          <a:xfrm>
            <a:off x="4648200" y="6289608"/>
            <a:ext cx="1143000" cy="533400"/>
          </a:xfrm>
          <a:prstGeom prst="roundRect">
            <a:avLst/>
          </a:prstGeom>
          <a:gradFill flip="none" rotWithShape="1">
            <a:gsLst>
              <a:gs pos="0">
                <a:schemeClr val="accent1">
                  <a:shade val="100000"/>
                  <a:satMod val="120000"/>
                  <a:alpha val="0"/>
                </a:schemeClr>
              </a:gs>
              <a:gs pos="69000">
                <a:schemeClr val="accent1">
                  <a:tint val="80000"/>
                  <a:shade val="100000"/>
                  <a:satMod val="150000"/>
                  <a:alpha val="0"/>
                </a:schemeClr>
              </a:gs>
              <a:gs pos="100000">
                <a:schemeClr val="accent1">
                  <a:tint val="50000"/>
                  <a:shade val="100000"/>
                  <a:satMod val="15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2584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3600" y="3844992"/>
            <a:ext cx="8305800" cy="2784408"/>
          </a:xfrm>
          <a:prstGeom prst="rect">
            <a:avLst/>
          </a:prstGeom>
        </p:spPr>
      </p:pic>
      <p:sp>
        <p:nvSpPr>
          <p:cNvPr id="5" name="TextBox 4"/>
          <p:cNvSpPr txBox="1"/>
          <p:nvPr/>
        </p:nvSpPr>
        <p:spPr>
          <a:xfrm>
            <a:off x="2" y="645856"/>
            <a:ext cx="12191998" cy="1569660"/>
          </a:xfrm>
          <a:prstGeom prst="rect">
            <a:avLst/>
          </a:prstGeom>
          <a:noFill/>
        </p:spPr>
        <p:txBody>
          <a:bodyPr wrap="square" rtlCol="0">
            <a:spAutoFit/>
          </a:bodyPr>
          <a:lstStyle/>
          <a:p>
            <a:pPr algn="ctr"/>
            <a:r>
              <a:rPr lang="en-US" sz="3200" b="1" dirty="0">
                <a:latin typeface="Papyrus" panose="020B0602040200020303" pitchFamily="34" charset="77"/>
              </a:rPr>
              <a:t>You have to keep track of the file structure in your head</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or have a way to find out what files are in the working directory.</a:t>
            </a:r>
          </a:p>
        </p:txBody>
      </p:sp>
    </p:spTree>
    <p:extLst>
      <p:ext uri="{BB962C8B-B14F-4D97-AF65-F5344CB8AC3E}">
        <p14:creationId xmlns:p14="http://schemas.microsoft.com/office/powerpoint/2010/main" val="2294938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19843</TotalTime>
  <Words>7243</Words>
  <Application>Microsoft Macintosh PowerPoint</Application>
  <PresentationFormat>Widescreen</PresentationFormat>
  <Paragraphs>905</Paragraphs>
  <Slides>98</Slides>
  <Notes>77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98</vt:i4>
      </vt:variant>
    </vt:vector>
  </HeadingPairs>
  <TitlesOfParts>
    <vt:vector size="109" baseType="lpstr">
      <vt:lpstr>Arial</vt:lpstr>
      <vt:lpstr>Book Antiqua</vt:lpstr>
      <vt:lpstr>Calibri</vt:lpstr>
      <vt:lpstr>Calibri Light</vt:lpstr>
      <vt:lpstr>Courier</vt:lpstr>
      <vt:lpstr>Courier New</vt:lpstr>
      <vt:lpstr>Menlo</vt:lpstr>
      <vt:lpstr>Papyrus</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Shell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157</cp:revision>
  <dcterms:created xsi:type="dcterms:W3CDTF">2023-08-31T15:40:34Z</dcterms:created>
  <dcterms:modified xsi:type="dcterms:W3CDTF">2023-10-24T21:37:28Z</dcterms:modified>
</cp:coreProperties>
</file>