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1488" r:id="rId2"/>
    <p:sldId id="1537" r:id="rId3"/>
    <p:sldId id="1543" r:id="rId4"/>
    <p:sldId id="1400" r:id="rId5"/>
    <p:sldId id="1544" r:id="rId6"/>
    <p:sldId id="1542" r:id="rId7"/>
    <p:sldId id="1470" r:id="rId8"/>
    <p:sldId id="1468" r:id="rId9"/>
    <p:sldId id="1546" r:id="rId10"/>
    <p:sldId id="1556" r:id="rId11"/>
    <p:sldId id="1548" r:id="rId12"/>
    <p:sldId id="1549" r:id="rId13"/>
    <p:sldId id="1551" r:id="rId14"/>
    <p:sldId id="1550" r:id="rId15"/>
    <p:sldId id="1538" r:id="rId16"/>
    <p:sldId id="1552" r:id="rId17"/>
    <p:sldId id="1224" r:id="rId18"/>
    <p:sldId id="1534" r:id="rId19"/>
    <p:sldId id="1225" r:id="rId20"/>
    <p:sldId id="1226" r:id="rId21"/>
    <p:sldId id="1227" r:id="rId22"/>
    <p:sldId id="1228" r:id="rId23"/>
    <p:sldId id="1229" r:id="rId24"/>
    <p:sldId id="1230" r:id="rId25"/>
    <p:sldId id="1231" r:id="rId26"/>
    <p:sldId id="1232" r:id="rId27"/>
    <p:sldId id="1233" r:id="rId28"/>
    <p:sldId id="1234" r:id="rId29"/>
    <p:sldId id="1235" r:id="rId30"/>
    <p:sldId id="1236" r:id="rId31"/>
    <p:sldId id="149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0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4" d="100"/>
        <a:sy n="164" d="100"/>
      </p:scale>
      <p:origin x="0" y="0"/>
    </p:cViewPr>
  </p:sorterViewPr>
  <p:notesViewPr>
    <p:cSldViewPr snapToGrid="0">
      <p:cViewPr varScale="1">
        <p:scale>
          <a:sx n="119" d="100"/>
          <a:sy n="119" d="100"/>
        </p:scale>
        <p:origin x="3848" y="184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93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matlab_prog</a:t>
            </a:r>
            <a:r>
              <a:rPr lang="es-AR" dirty="0"/>
              <a:t>/</a:t>
            </a:r>
            <a:r>
              <a:rPr lang="es-AR" dirty="0" err="1"/>
              <a:t>anonymous-functions.html</a:t>
            </a:r>
            <a:endParaRPr lang="es-AR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ref</a:t>
            </a:r>
            <a:r>
              <a:rPr lang="es-AR" dirty="0"/>
              <a:t>/</a:t>
            </a:r>
            <a:r>
              <a:rPr lang="es-AR" dirty="0" err="1"/>
              <a:t>function_handle.html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43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matlab_prog</a:t>
            </a:r>
            <a:r>
              <a:rPr lang="es-AR" dirty="0"/>
              <a:t>/</a:t>
            </a:r>
            <a:r>
              <a:rPr lang="es-AR" dirty="0" err="1"/>
              <a:t>anonymous-functions.html</a:t>
            </a:r>
            <a:endParaRPr lang="es-AR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ref</a:t>
            </a:r>
            <a:r>
              <a:rPr lang="es-AR" dirty="0"/>
              <a:t>/</a:t>
            </a:r>
            <a:r>
              <a:rPr lang="es-AR" dirty="0" err="1"/>
              <a:t>function_handle.html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45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Array right division. A./B is the matrix with elements A(</a:t>
            </a:r>
            <a:r>
              <a:rPr lang="en-US" dirty="0" err="1"/>
              <a:t>i,j</a:t>
            </a:r>
            <a:r>
              <a:rPr lang="en-US" dirty="0"/>
              <a:t>)/B(</a:t>
            </a:r>
            <a:r>
              <a:rPr lang="en-US" dirty="0" err="1"/>
              <a:t>i,j</a:t>
            </a:r>
            <a:r>
              <a:rPr lang="en-US" dirty="0"/>
              <a:t>). A and B must have the same size, unless one of them is a scalar.</a:t>
            </a:r>
          </a:p>
          <a:p>
            <a:r>
              <a:rPr lang="en-US" dirty="0"/>
              <a:t>Array left division. A.\B is the matrix with elements B(</a:t>
            </a:r>
            <a:r>
              <a:rPr lang="en-US" dirty="0" err="1"/>
              <a:t>i,j</a:t>
            </a:r>
            <a:r>
              <a:rPr lang="en-US" dirty="0"/>
              <a:t>)/A(</a:t>
            </a:r>
            <a:r>
              <a:rPr lang="en-US" dirty="0" err="1"/>
              <a:t>i,j</a:t>
            </a:r>
            <a:r>
              <a:rPr lang="en-US" dirty="0"/>
              <a:t>). A and B must have the same size, unless one of them is a scalar. </a:t>
            </a:r>
          </a:p>
          <a:p>
            <a:r>
              <a:rPr lang="en-US" dirty="0"/>
              <a:t>Element by element</a:t>
            </a:r>
            <a:r>
              <a:rPr lang="en-US" baseline="0" dirty="0"/>
              <a:t> operation again.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98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Array right division. A./B is the matrix with elements A(</a:t>
            </a:r>
            <a:r>
              <a:rPr lang="en-US" dirty="0" err="1"/>
              <a:t>i,j</a:t>
            </a:r>
            <a:r>
              <a:rPr lang="en-US" dirty="0"/>
              <a:t>)/B(</a:t>
            </a:r>
            <a:r>
              <a:rPr lang="en-US" dirty="0" err="1"/>
              <a:t>i,j</a:t>
            </a:r>
            <a:r>
              <a:rPr lang="en-US" dirty="0"/>
              <a:t>). A and B must have the same size, unless one of them is a scalar.</a:t>
            </a:r>
          </a:p>
          <a:p>
            <a:r>
              <a:rPr lang="en-US" dirty="0"/>
              <a:t>Array left division. A.\B is the matrix with elements B(</a:t>
            </a:r>
            <a:r>
              <a:rPr lang="en-US" dirty="0" err="1"/>
              <a:t>i,j</a:t>
            </a:r>
            <a:r>
              <a:rPr lang="en-US" dirty="0"/>
              <a:t>)/A(</a:t>
            </a:r>
            <a:r>
              <a:rPr lang="en-US" dirty="0" err="1"/>
              <a:t>i,j</a:t>
            </a:r>
            <a:r>
              <a:rPr lang="en-US" dirty="0"/>
              <a:t>). A and B must have the same size, unless one of them is a scalar. </a:t>
            </a:r>
          </a:p>
          <a:p>
            <a:r>
              <a:rPr lang="en-US" dirty="0"/>
              <a:t>Element by element</a:t>
            </a:r>
            <a:r>
              <a:rPr lang="en-US" baseline="0" dirty="0"/>
              <a:t> operation again.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01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invertible matrices – </a:t>
            </a:r>
            <a:r>
              <a:rPr lang="en-US" dirty="0" err="1"/>
              <a:t>det</a:t>
            </a:r>
            <a:r>
              <a:rPr lang="en-US" dirty="0"/>
              <a:t> !=</a:t>
            </a:r>
            <a:r>
              <a:rPr lang="en-US" baseline="0" dirty="0"/>
              <a:t>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109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Ah</a:t>
            </a:r>
            <a:r>
              <a:rPr lang="en-US" baseline="0" dirty="0"/>
              <a:t> – O! little problem, d not exactly equal b. something called round off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46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http://www.mathworks.com/access/helpdesk/help/techdoc/ref//mldivide.html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www.mathworks.com</a:t>
            </a:r>
            <a:r>
              <a:rPr lang="en-US" dirty="0"/>
              <a:t>/help/</a:t>
            </a:r>
            <a:r>
              <a:rPr lang="en-US" dirty="0" err="1"/>
              <a:t>matlab</a:t>
            </a:r>
            <a:r>
              <a:rPr lang="en-US" dirty="0"/>
              <a:t>/function-</a:t>
            </a:r>
            <a:r>
              <a:rPr lang="en-US" dirty="0" err="1"/>
              <a:t>handles.html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7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ref</a:t>
            </a:r>
            <a:r>
              <a:rPr lang="es-AR" dirty="0"/>
              <a:t>/</a:t>
            </a:r>
            <a:r>
              <a:rPr lang="es-AR" dirty="0" err="1"/>
              <a:t>function_handle.html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4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ref</a:t>
            </a:r>
            <a:r>
              <a:rPr lang="es-AR" dirty="0"/>
              <a:t>/</a:t>
            </a:r>
            <a:r>
              <a:rPr lang="es-AR" dirty="0" err="1"/>
              <a:t>function_handle.html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44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ref</a:t>
            </a:r>
            <a:r>
              <a:rPr lang="es-AR" dirty="0"/>
              <a:t>/</a:t>
            </a:r>
            <a:r>
              <a:rPr lang="es-AR" dirty="0" err="1"/>
              <a:t>function_handle.html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40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matlab_prog</a:t>
            </a:r>
            <a:r>
              <a:rPr lang="es-AR" dirty="0"/>
              <a:t>/</a:t>
            </a:r>
            <a:r>
              <a:rPr lang="es-AR" dirty="0" err="1"/>
              <a:t>anonymous-functions.html</a:t>
            </a:r>
            <a:endParaRPr lang="es-AR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ref</a:t>
            </a:r>
            <a:r>
              <a:rPr lang="es-AR" dirty="0"/>
              <a:t>/</a:t>
            </a:r>
            <a:r>
              <a:rPr lang="es-AR" dirty="0" err="1"/>
              <a:t>function_handle.html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60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84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matlab_prog</a:t>
            </a:r>
            <a:r>
              <a:rPr lang="es-AR" dirty="0"/>
              <a:t>/</a:t>
            </a:r>
            <a:r>
              <a:rPr lang="es-AR" dirty="0" err="1"/>
              <a:t>anonymous-functions.html</a:t>
            </a:r>
            <a:endParaRPr lang="es-AR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https://</a:t>
            </a:r>
            <a:r>
              <a:rPr lang="es-AR" dirty="0" err="1"/>
              <a:t>www.mathworks.com</a:t>
            </a:r>
            <a:r>
              <a:rPr lang="es-AR" dirty="0"/>
              <a:t>/</a:t>
            </a:r>
            <a:r>
              <a:rPr lang="es-AR" dirty="0" err="1"/>
              <a:t>help</a:t>
            </a:r>
            <a:r>
              <a:rPr lang="es-AR" dirty="0"/>
              <a:t>/</a:t>
            </a:r>
            <a:r>
              <a:rPr lang="es-AR" dirty="0" err="1"/>
              <a:t>matlab</a:t>
            </a:r>
            <a:r>
              <a:rPr lang="es-AR" dirty="0"/>
              <a:t>/</a:t>
            </a:r>
            <a:r>
              <a:rPr lang="es-AR" dirty="0" err="1"/>
              <a:t>ref</a:t>
            </a:r>
            <a:r>
              <a:rPr lang="es-AR" dirty="0"/>
              <a:t>/</a:t>
            </a:r>
            <a:r>
              <a:rPr lang="es-AR" dirty="0" err="1"/>
              <a:t>function_handle.html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6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works.com/help/matlab/ref/varargi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integral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function_handl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integral.html#btbbkta-1-fu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thworks.com/help/matlab/ref/integral.html#btbbkta-1-xmax" TargetMode="External"/><Relationship Id="rId4" Type="http://schemas.openxmlformats.org/officeDocument/2006/relationships/hyperlink" Target="https://www.mathworks.com/help/matlab/ref/integral.html#btbbkta-1-xm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13		Oct 10,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67256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4E497B-1240-2C87-5143-B03565388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1846" y="3626427"/>
            <a:ext cx="4308765" cy="323157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9385"/>
            <a:ext cx="12192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For example, to create a handle to an anonymous function that evaluates the expression </a:t>
            </a:r>
            <a:r>
              <a:rPr lang="de-DE" sz="3200" b="1" dirty="0">
                <a:latin typeface="Courier"/>
                <a:cs typeface="Courier"/>
              </a:rPr>
              <a:t>a*x.^3+b*x.^2+c*x+1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where </a:t>
            </a:r>
            <a:r>
              <a:rPr lang="de-DE" sz="3200" b="1" dirty="0">
                <a:latin typeface="Courier"/>
                <a:cs typeface="Courier"/>
              </a:rPr>
              <a:t>a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, </a:t>
            </a:r>
            <a:r>
              <a:rPr lang="de-DE" sz="3200" b="1" dirty="0">
                <a:latin typeface="Courier"/>
                <a:cs typeface="Courier"/>
              </a:rPr>
              <a:t>b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and </a:t>
            </a:r>
            <a:r>
              <a:rPr lang="de-DE" sz="3200" b="1" dirty="0">
                <a:latin typeface="Courier"/>
                <a:cs typeface="Courier"/>
              </a:rPr>
              <a:t>c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not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pre-defined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</a:t>
            </a:r>
            <a:endParaRPr lang="de-DE" sz="3200" b="1" dirty="0">
              <a:latin typeface="Courier"/>
              <a:cs typeface="Courier"/>
            </a:endParaRPr>
          </a:p>
          <a:p>
            <a:pPr algn="ctr">
              <a:defRPr/>
            </a:pPr>
            <a:endParaRPr lang="de-DE" b="1" dirty="0">
              <a:latin typeface="Papyrus" panose="020B0602040200020303" pitchFamily="34" charset="77"/>
              <a:cs typeface="Courier"/>
            </a:endParaRP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f= @(x, a, b, c) a*x.^3+b*x.^2+c*x+1</a:t>
            </a: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f = </a:t>
            </a:r>
            <a:r>
              <a:rPr lang="de-DE" sz="3200" b="1" dirty="0" err="1">
                <a:latin typeface="Courier"/>
                <a:cs typeface="Courier"/>
              </a:rPr>
              <a:t>function_handle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with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value</a:t>
            </a:r>
            <a:r>
              <a:rPr lang="de-DE" sz="3200" b="1" dirty="0">
                <a:latin typeface="Courier"/>
                <a:cs typeface="Courier"/>
              </a:rPr>
              <a:t>:</a:t>
            </a: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    @(</a:t>
            </a:r>
            <a:r>
              <a:rPr lang="de-DE" sz="3200" b="1" dirty="0" err="1">
                <a:latin typeface="Courier"/>
                <a:cs typeface="Courier"/>
              </a:rPr>
              <a:t>x,a,b,c</a:t>
            </a:r>
            <a:r>
              <a:rPr lang="de-DE" sz="3200" b="1" dirty="0">
                <a:latin typeface="Courier"/>
                <a:cs typeface="Courier"/>
              </a:rPr>
              <a:t>)a*x.^3+b*x.^2+c*x+1</a:t>
            </a:r>
          </a:p>
          <a:p>
            <a:pPr>
              <a:defRPr/>
            </a:pPr>
            <a:endParaRPr lang="de-DE" sz="3200" b="1" dirty="0">
              <a:latin typeface="Courier"/>
              <a:cs typeface="Courier"/>
            </a:endParaRP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f(pi,1,2,3)</a:t>
            </a: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ans = 61.170263443247904   </a:t>
            </a:r>
            <a:r>
              <a:rPr lang="de-DE" sz="3200" b="1" dirty="0">
                <a:latin typeface="Papyrus"/>
                <a:cs typeface="Papyrus"/>
              </a:rPr>
              <a:t>(</a:t>
            </a:r>
            <a:r>
              <a:rPr lang="de-DE" sz="3200" b="1" dirty="0" err="1">
                <a:latin typeface="Papyrus"/>
                <a:cs typeface="Papyrus"/>
              </a:rPr>
              <a:t>works</a:t>
            </a:r>
            <a:r>
              <a:rPr lang="de-DE" sz="3200" b="1" dirty="0">
                <a:latin typeface="Papyrus"/>
                <a:cs typeface="Papyrus"/>
              </a:rPr>
              <a:t> like sin, </a:t>
            </a:r>
            <a:r>
              <a:rPr lang="de-DE" sz="3200" b="1" dirty="0" err="1">
                <a:latin typeface="Papyrus"/>
                <a:cs typeface="Papyrus"/>
              </a:rPr>
              <a:t>cosine</a:t>
            </a:r>
            <a:r>
              <a:rPr lang="de-DE" sz="3200" b="1" dirty="0">
                <a:latin typeface="Papyrus"/>
                <a:cs typeface="Papyrus"/>
              </a:rPr>
              <a:t>, etc.)</a:t>
            </a:r>
          </a:p>
          <a:p>
            <a:pPr>
              <a:defRPr/>
            </a:pPr>
            <a:r>
              <a:rPr lang="en-US" sz="3200" b="1" dirty="0">
                <a:latin typeface="Courier"/>
                <a:cs typeface="Courier"/>
              </a:rPr>
              <a:t>plot(f([-5:.1:10],1,-10,3))))</a:t>
            </a:r>
          </a:p>
          <a:p>
            <a:pPr>
              <a:defRPr/>
            </a:pPr>
            <a:endParaRPr lang="en-US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3200" b="1" dirty="0">
                <a:latin typeface="Papyrus" panose="020B0602040200020303" pitchFamily="34" charset="77"/>
                <a:cs typeface="Courier"/>
              </a:rPr>
              <a:t>Have not figured out how to send to integral</a:t>
            </a:r>
          </a:p>
        </p:txBody>
      </p:sp>
    </p:spTree>
    <p:extLst>
      <p:ext uri="{BB962C8B-B14F-4D97-AF65-F5344CB8AC3E}">
        <p14:creationId xmlns:p14="http://schemas.microsoft.com/office/powerpoint/2010/main" val="55730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8853"/>
            <a:ext cx="12192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To integrate the anonymous function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parabola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(the version with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,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, and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defined inside)</a:t>
            </a:r>
            <a:endParaRPr lang="en-US" sz="3200" b="1" i="0" dirty="0">
              <a:solidFill>
                <a:srgbClr val="212121"/>
              </a:solidFill>
              <a:effectLst/>
              <a:latin typeface="Papyrus" panose="020B0602040200020303" pitchFamily="34" charset="77"/>
            </a:endParaRPr>
          </a:p>
          <a:p>
            <a:pPr algn="ctr"/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integral(parabola,0,1)</a:t>
            </a:r>
          </a:p>
          <a:p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30.533333333333335</a:t>
            </a:r>
          </a:p>
          <a:p>
            <a:pPr algn="ctr"/>
            <a:endParaRPr lang="en-US" b="1" i="0" dirty="0">
              <a:solidFill>
                <a:srgbClr val="212121"/>
              </a:solidFill>
              <a:effectLst/>
              <a:latin typeface="Papyrus" panose="020B0602040200020303" pitchFamily="34" charset="77"/>
            </a:endParaRPr>
          </a:p>
          <a:p>
            <a:pPr algn="ctr"/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You do not need to create a variable in the workspace to store an anonymous function.</a:t>
            </a:r>
          </a:p>
          <a:p>
            <a:pPr algn="ctr"/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Instead, you can create a temporary function handle within an expression, such as this call to the integral function (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,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,and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already defined when made so kept in anonymous function):</a:t>
            </a:r>
          </a:p>
          <a:p>
            <a:pPr algn="ctr"/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integral(@(x) a*x.^2 + b*x + c,0,1)</a:t>
            </a:r>
          </a:p>
          <a:p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30.533333333333335</a:t>
            </a:r>
          </a:p>
          <a:p>
            <a:pPr algn="l"/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00485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D9911E-1AF6-A734-3380-034844F727BB}"/>
              </a:ext>
            </a:extLst>
          </p:cNvPr>
          <p:cNvSpPr txBox="1"/>
          <p:nvPr/>
        </p:nvSpPr>
        <p:spPr>
          <a:xfrm>
            <a:off x="0" y="132520"/>
            <a:ext cx="12192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Local functions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Matlab function files can contain code for more than 1 function.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a function file, the 1</a:t>
            </a:r>
            <a:r>
              <a:rPr lang="en-US" sz="3200" b="1" baseline="30000" dirty="0">
                <a:latin typeface="Papyrus" panose="020B0602040200020303" pitchFamily="34" charset="77"/>
              </a:rPr>
              <a:t>st</a:t>
            </a:r>
            <a:r>
              <a:rPr lang="en-US" sz="3200" b="1" dirty="0">
                <a:latin typeface="Papyrus" panose="020B0602040200020303" pitchFamily="34" charset="77"/>
              </a:rPr>
              <a:t> function in is called the main function.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main function is visible globally, or you can call it from the command line (as long as it is stored in the path or </a:t>
            </a:r>
            <a:r>
              <a:rPr lang="en-US" sz="3200" b="1" dirty="0" err="1">
                <a:latin typeface="Papyrus" panose="020B0602040200020303" pitchFamily="34" charset="77"/>
              </a:rPr>
              <a:t>cwd</a:t>
            </a:r>
            <a:r>
              <a:rPr lang="en-US" sz="3200" b="1" dirty="0">
                <a:latin typeface="Papyrus" panose="020B0602040200020303" pitchFamily="34" charset="77"/>
              </a:rPr>
              <a:t>).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Any additional functions within the file are called local functions, and they can occur in any order after the main function.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Local functions are only visible to functions the same file in which they are defined.</a:t>
            </a:r>
          </a:p>
        </p:txBody>
      </p:sp>
    </p:spTree>
    <p:extLst>
      <p:ext uri="{BB962C8B-B14F-4D97-AF65-F5344CB8AC3E}">
        <p14:creationId xmlns:p14="http://schemas.microsoft.com/office/powerpoint/2010/main" val="1411210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F37DBD-4DFD-D478-6C7D-3577BC0F84E9}"/>
              </a:ext>
            </a:extLst>
          </p:cNvPr>
          <p:cNvSpPr txBox="1"/>
          <p:nvPr/>
        </p:nvSpPr>
        <p:spPr>
          <a:xfrm>
            <a:off x="66264" y="65543"/>
            <a:ext cx="671885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[avg, med]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mystats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= length(x);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avg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med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mymedian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a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MYMEAN Example of a local function.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a = sum(v)/n;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m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mymedian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MYMEDIAN Another example of a local function.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w = sort(v);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rem(n,2) == 1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m = w((n + 1)/2);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m = (w(n/2) + w(n/2 + 1))/2;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end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46A205-44CE-9AC6-31C1-19E516A8B4C7}"/>
              </a:ext>
            </a:extLst>
          </p:cNvPr>
          <p:cNvSpPr txBox="1"/>
          <p:nvPr/>
        </p:nvSpPr>
        <p:spPr>
          <a:xfrm>
            <a:off x="2915478" y="4825161"/>
            <a:ext cx="90114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mystats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(rand(10,1))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 0.623855305583175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0.723541466309294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mystats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(rand(10,3))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0.515423285930327   0.496906925237764   0.597970532814313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0.526586290814473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5B028-0C2D-441B-6785-53DC7F8EC68E}"/>
              </a:ext>
            </a:extLst>
          </p:cNvPr>
          <p:cNvSpPr txBox="1"/>
          <p:nvPr/>
        </p:nvSpPr>
        <p:spPr>
          <a:xfrm>
            <a:off x="6745357" y="198782"/>
            <a:ext cx="535387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Three functions defined in one file.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Only first is accessible by code outside this file.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Functions after the first can be in any order and all functions in this file can call one another.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E3E296-13E6-1BE8-4528-0B1629775C77}"/>
              </a:ext>
            </a:extLst>
          </p:cNvPr>
          <p:cNvSpPr txBox="1"/>
          <p:nvPr/>
        </p:nvSpPr>
        <p:spPr>
          <a:xfrm>
            <a:off x="6993834" y="6273225"/>
            <a:ext cx="45620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Papyrus" panose="020B0602040200020303" pitchFamily="34" charset="77"/>
              </a:rPr>
              <a:t>This part not Vectorized</a:t>
            </a:r>
            <a:endParaRPr lang="en-US" sz="32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AFCF33E-E542-B70A-B0CA-14FF9C2BCB44}"/>
              </a:ext>
            </a:extLst>
          </p:cNvPr>
          <p:cNvCxnSpPr>
            <a:cxnSpLocks/>
          </p:cNvCxnSpPr>
          <p:nvPr/>
        </p:nvCxnSpPr>
        <p:spPr>
          <a:xfrm flipH="1" flipV="1">
            <a:off x="6175513" y="6374296"/>
            <a:ext cx="993913" cy="2120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73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D9911E-1AF6-A734-3380-034844F727BB}"/>
              </a:ext>
            </a:extLst>
          </p:cNvPr>
          <p:cNvSpPr txBox="1"/>
          <p:nvPr/>
        </p:nvSpPr>
        <p:spPr>
          <a:xfrm>
            <a:off x="6057900" y="91257"/>
            <a:ext cx="6094343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Local functions</a:t>
            </a:r>
          </a:p>
          <a:p>
            <a:pPr algn="ctr"/>
            <a:endParaRPr lang="en-US" sz="16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local functions can also be created in a script file (saved as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mystats</a:t>
            </a:r>
            <a:r>
              <a:rPr lang="en-US" sz="3200" b="1" dirty="0">
                <a:latin typeface="Papyrus" panose="020B0602040200020303" pitchFamily="34" charset="77"/>
              </a:rPr>
              <a:t>), as long as they all appear after the last line of the main function code(without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3200" b="1" dirty="0">
                <a:latin typeface="Papyrus" panose="020B0602040200020303" pitchFamily="34" charset="77"/>
              </a:rPr>
              <a:t> statement).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Each local function has to have an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3200" b="1" dirty="0">
                <a:latin typeface="Papyrus" panose="020B0602040200020303" pitchFamily="34" charset="77"/>
              </a:rPr>
              <a:t> statement.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They follow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3200" b="1" dirty="0">
                <a:latin typeface="Papyrus" panose="020B0602040200020303" pitchFamily="34" charset="77"/>
              </a:rPr>
              <a:t> of the script with no delimiter beyond the function definition call.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0DC068-952E-C5FE-FE4A-AAFFC00FBFBC}"/>
              </a:ext>
            </a:extLst>
          </p:cNvPr>
          <p:cNvSpPr txBox="1"/>
          <p:nvPr/>
        </p:nvSpPr>
        <p:spPr>
          <a:xfrm>
            <a:off x="66264" y="65543"/>
            <a:ext cx="671885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[aver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medn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mystats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(rand(10,1)</a:t>
            </a:r>
          </a:p>
          <a:p>
            <a:endParaRPr lang="en-US" b="1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[avg, med]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mystats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= length(x);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avg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med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mymedian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a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MYMEAN Example of a local function.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a = sum(v)/n;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m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mymedian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v,n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MYMEDIAN Another example of a local function.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w = sort(v);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rem(n,2) == 1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m = w((n + 1)/2);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m = (w(n/2) + w(n/2 + 1))/2;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end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nd</a:t>
            </a:r>
          </a:p>
        </p:txBody>
      </p:sp>
    </p:spTree>
    <p:extLst>
      <p:ext uri="{BB962C8B-B14F-4D97-AF65-F5344CB8AC3E}">
        <p14:creationId xmlns:p14="http://schemas.microsoft.com/office/powerpoint/2010/main" val="2921349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D9911E-1AF6-A734-3380-034844F727BB}"/>
              </a:ext>
            </a:extLst>
          </p:cNvPr>
          <p:cNvSpPr txBox="1"/>
          <p:nvPr/>
        </p:nvSpPr>
        <p:spPr>
          <a:xfrm>
            <a:off x="0" y="384317"/>
            <a:ext cx="12192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Symbolic Math</a:t>
            </a:r>
          </a:p>
          <a:p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</a:p>
          <a:p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close all</a:t>
            </a:r>
          </a:p>
          <a:p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syms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 b </a:t>
            </a:r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rz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 p</a:t>
            </a:r>
            <a:r>
              <a:rPr lang="en-US" sz="28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         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define symbolic </a:t>
            </a:r>
            <a:r>
              <a:rPr lang="en-US" sz="3200" b="1" i="0" dirty="0" err="1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vari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,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,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rz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,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and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8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endParaRPr lang="en-US" sz="2800" b="1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=[1 0 0; 0 cos(a) sin(a);0 -sin(a) cos(a)]</a:t>
            </a:r>
          </a:p>
          <a:p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rz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=[cos(b) sin(b) 0;-sin(b) cos(b) 0; 0 0 1]</a:t>
            </a:r>
          </a:p>
          <a:p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xyz2enuab=</a:t>
            </a:r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rz</a:t>
            </a:r>
            <a:b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syms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i="0" dirty="0">
                <a:solidFill>
                  <a:srgbClr val="A709F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2800" b="1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 = sin(x)^2;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28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ydx</a:t>
            </a:r>
            <a:r>
              <a:rPr lang="en-US" sz="28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=diff(f)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intgl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=int(f)</a:t>
            </a:r>
          </a:p>
          <a:p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Will do n</a:t>
            </a:r>
            <a:r>
              <a:rPr lang="en-US" sz="3200" b="1" baseline="30000" dirty="0">
                <a:latin typeface="Papyrus" panose="020B0602040200020303" pitchFamily="34" charset="77"/>
              </a:rPr>
              <a:t>th</a:t>
            </a:r>
            <a:r>
              <a:rPr lang="en-US" sz="3200" b="1" dirty="0">
                <a:latin typeface="Papyrus" panose="020B0602040200020303" pitchFamily="34" charset="77"/>
              </a:rPr>
              <a:t> derivatives, indefinite integrations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384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7A66D2-3456-FEB6-30C0-C4D0E0FCF613}"/>
              </a:ext>
            </a:extLst>
          </p:cNvPr>
          <p:cNvSpPr txBox="1"/>
          <p:nvPr/>
        </p:nvSpPr>
        <p:spPr>
          <a:xfrm>
            <a:off x="13248" y="198788"/>
            <a:ext cx="1217875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symbolic_math_ex_4class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[1,       0,      0]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[0,  cos(a), sin(a)]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[0, -sin(a), cos(a)]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rz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cos(b), sin(b), 0]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[-sin(b), cos(b), 0]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     0,      0, 1]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xyz2enuab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       cos(b),         sin(b),      0]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[-cos(a)*sin(b),  cos(a)*cos(b), sin(a)]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sin(a)*sin(b), -cos(b)*sin(a), cos(a)]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= sin(x)^2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dydx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2*cos(x)*sin(x)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intgl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x/2 - sin(2*x)/4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615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4087" y="502161"/>
            <a:ext cx="1013791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Array and Matrix divides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Have see this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Element-by-element divide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(the "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.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").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Right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array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element-by-element divide.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Left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matrix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element-by-element divide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Matrix on top is dividend.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Matrix on bottom is divisor.</a:t>
            </a:r>
            <a:r>
              <a:rPr lang="en-US" b="1" dirty="0">
                <a:latin typeface="Papyrus" panose="020B0602040200020303" pitchFamily="34" charset="77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731925"/>
            <a:ext cx="1176107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a=[1 2;3 4]</a:t>
            </a:r>
          </a:p>
          <a:p>
            <a:r>
              <a:rPr lang="en-US" dirty="0">
                <a:solidFill>
                  <a:srgbClr val="3366FF"/>
                </a:solidFill>
              </a:rPr>
              <a:t>     1     2</a:t>
            </a:r>
          </a:p>
          <a:p>
            <a:r>
              <a:rPr lang="en-US" dirty="0">
                <a:solidFill>
                  <a:srgbClr val="3366FF"/>
                </a:solidFill>
              </a:rPr>
              <a:t>     3     4</a:t>
            </a:r>
          </a:p>
          <a:p>
            <a:r>
              <a:rPr lang="en-US" dirty="0"/>
              <a:t>b=[2 4;6 8]</a:t>
            </a:r>
          </a:p>
          <a:p>
            <a:r>
              <a:rPr lang="en-US" dirty="0">
                <a:solidFill>
                  <a:srgbClr val="3366FF"/>
                </a:solidFill>
              </a:rPr>
              <a:t>     2     4</a:t>
            </a:r>
          </a:p>
          <a:p>
            <a:r>
              <a:rPr lang="en-US" dirty="0">
                <a:solidFill>
                  <a:srgbClr val="3366FF"/>
                </a:solidFill>
              </a:rPr>
              <a:t>     6     8</a:t>
            </a:r>
          </a:p>
          <a:p>
            <a:r>
              <a:rPr lang="en-US" dirty="0"/>
              <a:t>a./b</a:t>
            </a:r>
          </a:p>
          <a:p>
            <a:r>
              <a:rPr lang="en-US" dirty="0" err="1">
                <a:solidFill>
                  <a:srgbClr val="3366FF"/>
                </a:solidFill>
              </a:rPr>
              <a:t>ans</a:t>
            </a:r>
            <a:r>
              <a:rPr lang="en-US" dirty="0">
                <a:solidFill>
                  <a:srgbClr val="3366FF"/>
                </a:solidFill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</a:rPr>
              <a:t>    0.5000    0.5000</a:t>
            </a:r>
          </a:p>
          <a:p>
            <a:r>
              <a:rPr lang="en-US" dirty="0">
                <a:solidFill>
                  <a:srgbClr val="3366FF"/>
                </a:solidFill>
              </a:rPr>
              <a:t>    0.5000    0.5000</a:t>
            </a:r>
          </a:p>
          <a:p>
            <a:r>
              <a:rPr lang="en-US" dirty="0"/>
              <a:t>a.\b</a:t>
            </a:r>
          </a:p>
          <a:p>
            <a:r>
              <a:rPr lang="en-US" dirty="0" err="1">
                <a:solidFill>
                  <a:srgbClr val="3366FF"/>
                </a:solidFill>
              </a:rPr>
              <a:t>ans</a:t>
            </a:r>
            <a:r>
              <a:rPr lang="en-US" dirty="0">
                <a:solidFill>
                  <a:srgbClr val="3366FF"/>
                </a:solidFill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</a:rPr>
              <a:t>     2     2</a:t>
            </a:r>
          </a:p>
          <a:p>
            <a:r>
              <a:rPr lang="en-US" dirty="0">
                <a:solidFill>
                  <a:srgbClr val="3366FF"/>
                </a:solidFill>
              </a:rPr>
              <a:t>     2     2</a:t>
            </a:r>
          </a:p>
          <a:p>
            <a:r>
              <a:rPr lang="en-US" dirty="0"/>
              <a:t>b./a</a:t>
            </a:r>
          </a:p>
          <a:p>
            <a:r>
              <a:rPr lang="en-US" dirty="0" err="1">
                <a:solidFill>
                  <a:srgbClr val="3366FF"/>
                </a:solidFill>
              </a:rPr>
              <a:t>ans</a:t>
            </a:r>
            <a:r>
              <a:rPr lang="en-US" dirty="0">
                <a:solidFill>
                  <a:srgbClr val="3366FF"/>
                </a:solidFill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</a:rPr>
              <a:t>     2     2</a:t>
            </a:r>
          </a:p>
          <a:p>
            <a:r>
              <a:rPr lang="en-US" dirty="0">
                <a:solidFill>
                  <a:srgbClr val="3366FF"/>
                </a:solidFill>
              </a:rPr>
              <a:t>     2     2</a:t>
            </a:r>
          </a:p>
          <a:p>
            <a:r>
              <a:rPr lang="en-US" dirty="0">
                <a:solidFill>
                  <a:srgbClr val="FF6600"/>
                </a:solidFill>
              </a:rPr>
              <a:t>b.\a</a:t>
            </a:r>
          </a:p>
          <a:p>
            <a:r>
              <a:rPr lang="en-US" dirty="0" err="1">
                <a:solidFill>
                  <a:srgbClr val="3366FF"/>
                </a:solidFill>
              </a:rPr>
              <a:t>ans</a:t>
            </a:r>
            <a:r>
              <a:rPr lang="en-US" dirty="0">
                <a:solidFill>
                  <a:srgbClr val="3366FF"/>
                </a:solidFill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</a:rPr>
              <a:t>    0.5000    0.5000</a:t>
            </a:r>
          </a:p>
          <a:p>
            <a:r>
              <a:rPr lang="en-US" dirty="0">
                <a:solidFill>
                  <a:srgbClr val="3366FF"/>
                </a:solidFill>
              </a:rPr>
              <a:t>    0.5000    0.5000</a:t>
            </a:r>
          </a:p>
          <a:p>
            <a:r>
              <a:rPr lang="en-US" dirty="0">
                <a:solidFill>
                  <a:srgbClr val="FF6600"/>
                </a:solidFill>
              </a:rPr>
              <a:t>&gt;&gt; </a:t>
            </a:r>
          </a:p>
        </p:txBody>
      </p:sp>
      <p:sp>
        <p:nvSpPr>
          <p:cNvPr id="4" name="Rectangle 3"/>
          <p:cNvSpPr/>
          <p:nvPr/>
        </p:nvSpPr>
        <p:spPr>
          <a:xfrm>
            <a:off x="69563" y="2470153"/>
            <a:ext cx="11072049" cy="1066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563" y="3536953"/>
            <a:ext cx="11072049" cy="1066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67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502161"/>
            <a:ext cx="1219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Array and Matrix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Have not seen this.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Right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array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divide.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Left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matrix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divide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Matrix on top is dividend.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Matrix on bottom is divisor.</a:t>
            </a:r>
            <a:r>
              <a:rPr lang="en-US" b="1" dirty="0">
                <a:latin typeface="Papyrus" panose="020B0602040200020303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1432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7886"/>
            <a:ext cx="12276083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Array &amp; Matrix non-element-by-element divide (Matlab inventions)</a:t>
            </a:r>
            <a:endParaRPr lang="en-US" b="1" dirty="0"/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sz="2400" b="1" dirty="0">
                <a:latin typeface="Courier"/>
                <a:cs typeface="Courier"/>
              </a:rPr>
              <a:t>a=[1 2;3 4]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 1     2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en-US" sz="2400" b="1" dirty="0">
                <a:latin typeface="Courier"/>
                <a:cs typeface="Courier"/>
              </a:rPr>
              <a:t>det(a)</a:t>
            </a:r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-2</a:t>
            </a: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b=[5 6]’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 5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 6</a:t>
            </a:r>
          </a:p>
          <a:p>
            <a:r>
              <a:rPr lang="en-US" sz="2400" b="1" dirty="0">
                <a:latin typeface="Courier"/>
                <a:cs typeface="Courier"/>
              </a:rPr>
              <a:t>c=a*b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17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39</a:t>
            </a:r>
          </a:p>
          <a:p>
            <a:r>
              <a:rPr lang="en-US" sz="2400" b="1" dirty="0">
                <a:solidFill>
                  <a:srgbClr val="FF6600"/>
                </a:solidFill>
                <a:latin typeface="Courier"/>
                <a:cs typeface="Courier"/>
              </a:rPr>
              <a:t>d=a\c</a:t>
            </a:r>
          </a:p>
          <a:p>
            <a:r>
              <a:rPr lang="en-US" sz="2400" b="1" dirty="0" err="1">
                <a:solidFill>
                  <a:srgbClr val="0000FF"/>
                </a:solidFill>
                <a:latin typeface="Courier"/>
                <a:cs typeface="Courier"/>
              </a:rPr>
              <a:t>d</a:t>
            </a:r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5.0000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"/>
                <a:cs typeface="Courier"/>
              </a:rPr>
              <a:t>    6.0000</a:t>
            </a:r>
          </a:p>
          <a:p>
            <a:endParaRPr lang="en-US" b="1" dirty="0">
              <a:solidFill>
                <a:srgbClr val="FF6600"/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183" y="1251994"/>
            <a:ext cx="955481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Papyrus" panose="020B0602040200020303" pitchFamily="34" charset="77"/>
                <a:cs typeface="Papyrus"/>
              </a:rPr>
              <a:t>Left </a:t>
            </a:r>
            <a:r>
              <a:rPr lang="en-US" sz="3200" u="sng" dirty="0">
                <a:latin typeface="Papyrus" panose="020B0602040200020303" pitchFamily="34" charset="77"/>
                <a:cs typeface="Papyrus"/>
              </a:rPr>
              <a:t>matrix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division.</a:t>
            </a:r>
          </a:p>
          <a:p>
            <a:br>
              <a:rPr lang="en-US" sz="1200" dirty="0">
                <a:latin typeface="Papyrus" panose="020B0602040200020303" pitchFamily="34" charset="77"/>
                <a:cs typeface="Papyrus"/>
              </a:rPr>
            </a:br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endParaRPr lang="en-US" sz="1200" dirty="0">
              <a:latin typeface="Papyrus" panose="020B0602040200020303" pitchFamily="34" charset="77"/>
              <a:cs typeface="Papyrus"/>
            </a:endParaRPr>
          </a:p>
          <a:p>
            <a:r>
              <a:rPr lang="en-US" sz="3200" dirty="0">
                <a:latin typeface="Papyrus" panose="020B0602040200020303" pitchFamily="34" charset="77"/>
                <a:cs typeface="Papyrus"/>
              </a:rPr>
              <a:t>Check a is invertible</a:t>
            </a:r>
          </a:p>
          <a:p>
            <a:endParaRPr lang="en-US" sz="3200" dirty="0">
              <a:latin typeface="Papyrus" panose="020B0602040200020303" pitchFamily="34" charset="77"/>
              <a:cs typeface="Papyrus"/>
            </a:endParaRPr>
          </a:p>
          <a:p>
            <a:endParaRPr lang="en-US" sz="3200" dirty="0">
              <a:latin typeface="Papyrus" panose="020B0602040200020303" pitchFamily="34" charset="77"/>
              <a:cs typeface="Papyrus"/>
            </a:endParaRPr>
          </a:p>
          <a:p>
            <a:r>
              <a:rPr lang="en-US" sz="3200" dirty="0">
                <a:latin typeface="Papyrus" panose="020B0602040200020303" pitchFamily="34" charset="77"/>
                <a:cs typeface="Papyrus"/>
              </a:rPr>
              <a:t>This is equivalent to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inv(a)*c=b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. </a:t>
            </a:r>
          </a:p>
          <a:p>
            <a:r>
              <a:rPr lang="en-US" sz="3200" dirty="0">
                <a:latin typeface="Papyrus" panose="020B0602040200020303" pitchFamily="34" charset="77"/>
                <a:cs typeface="Papyrus"/>
              </a:rPr>
              <a:t>Note this is the solution to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a*b=c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when you know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and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and want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.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d=b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above.</a:t>
            </a:r>
          </a:p>
          <a:p>
            <a:r>
              <a:rPr lang="en-US" sz="3200" dirty="0">
                <a:latin typeface="Papyrus" panose="020B0602040200020303" pitchFamily="34" charset="77"/>
                <a:cs typeface="Papyrus"/>
              </a:rPr>
              <a:t>Sizes have to be appropriate.</a:t>
            </a:r>
          </a:p>
        </p:txBody>
      </p:sp>
    </p:spTree>
    <p:extLst>
      <p:ext uri="{BB962C8B-B14F-4D97-AF65-F5344CB8AC3E}">
        <p14:creationId xmlns:p14="http://schemas.microsoft.com/office/powerpoint/2010/main" val="336154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D9911E-1AF6-A734-3380-034844F727BB}"/>
              </a:ext>
            </a:extLst>
          </p:cNvPr>
          <p:cNvSpPr txBox="1"/>
          <p:nvPr/>
        </p:nvSpPr>
        <p:spPr>
          <a:xfrm>
            <a:off x="0" y="304799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Papyrus" panose="020B0602040200020303" pitchFamily="34" charset="77"/>
              </a:rPr>
              <a:t>Function handles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Variables that allow you to invoke a function indirectly.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function handle is a Matlab </a:t>
            </a:r>
            <a:r>
              <a:rPr lang="en-US" sz="3200" b="1" u="sng" dirty="0">
                <a:latin typeface="Papyrus" panose="020B0602040200020303" pitchFamily="34" charset="77"/>
              </a:rPr>
              <a:t>data type</a:t>
            </a:r>
            <a:r>
              <a:rPr lang="en-US" sz="3200" b="1" dirty="0">
                <a:latin typeface="Papyrus" panose="020B0602040200020303" pitchFamily="34" charset="77"/>
              </a:rPr>
              <a:t> that represents a function.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 A typical use of function handles is to pass a function to another function.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For example, you can use function handles as input arguments to functions that evaluate mathematical expressions over a range of values.</a:t>
            </a:r>
          </a:p>
        </p:txBody>
      </p:sp>
    </p:spTree>
    <p:extLst>
      <p:ext uri="{BB962C8B-B14F-4D97-AF65-F5344CB8AC3E}">
        <p14:creationId xmlns:p14="http://schemas.microsoft.com/office/powerpoint/2010/main" val="2825023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9652"/>
            <a:ext cx="12192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If one has a matrix for 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, ones gets </a:t>
            </a:r>
            <a:r>
              <a:rPr lang="en-US" sz="3200" b="1" u="sng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solutions for each column 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b’</a:t>
            </a:r>
            <a:r>
              <a:rPr lang="en-US" sz="3200" b="1" u="sng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.</a:t>
            </a:r>
          </a:p>
          <a:p>
            <a:pPr algn="ctr"/>
            <a:endParaRPr lang="en-US" sz="3200" b="1" dirty="0">
              <a:solidFill>
                <a:srgbClr val="000000"/>
              </a:solidFill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(We needed the transpose (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Courier"/>
              </a:rPr>
              <a:t>)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 on the RHS when we defined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Courier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 earlier to make it a column vector)</a:t>
            </a:r>
          </a:p>
          <a:p>
            <a:endParaRPr lang="en-US" b="1" dirty="0">
              <a:solidFill>
                <a:srgbClr val="000000"/>
              </a:solidFill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b=[5 6;7 8]</a:t>
            </a:r>
          </a:p>
          <a:p>
            <a:r>
              <a:rPr lang="en-US" sz="2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5     6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7     8</a:t>
            </a:r>
          </a:p>
          <a:p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c=a*b</a:t>
            </a:r>
          </a:p>
          <a:p>
            <a:r>
              <a:rPr lang="en-US" sz="2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17    23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39    53</a:t>
            </a:r>
          </a:p>
          <a:p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d=a\c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4.999999999999999   5.999999999999997</a:t>
            </a:r>
          </a:p>
          <a:p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7.000000000000001   8.000000000000002</a:t>
            </a:r>
          </a:p>
          <a:p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E63921-9E29-4B48-A8B2-383472FD59F9}"/>
              </a:ext>
            </a:extLst>
          </p:cNvPr>
          <p:cNvSpPr/>
          <p:nvPr/>
        </p:nvSpPr>
        <p:spPr>
          <a:xfrm>
            <a:off x="6566554" y="2686879"/>
            <a:ext cx="53471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=c+.01*(rand(2,1)-.5)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16.996395211569077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38.997682240073324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d=a\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5.004891816935171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5.995751697316953</a:t>
            </a:r>
          </a:p>
        </p:txBody>
      </p:sp>
    </p:spTree>
    <p:extLst>
      <p:ext uri="{BB962C8B-B14F-4D97-AF65-F5344CB8AC3E}">
        <p14:creationId xmlns:p14="http://schemas.microsoft.com/office/powerpoint/2010/main" val="1845447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0170"/>
            <a:ext cx="12192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mldivide</a:t>
            </a: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(A,B)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and the equivalent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A\B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perform matrix left division (back slash).</a:t>
            </a:r>
          </a:p>
          <a:p>
            <a:pPr algn="ctr"/>
            <a:endParaRPr lang="en-US" sz="3200" b="1" dirty="0">
              <a:solidFill>
                <a:srgbClr val="000000"/>
              </a:solidFill>
              <a:cs typeface="Papyrus"/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and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must be matrices that have the same number of rows,</a:t>
            </a:r>
          </a:p>
          <a:p>
            <a:pPr algn="ctr"/>
            <a:endParaRPr lang="en-US" sz="3200" b="1" dirty="0">
              <a:solidFill>
                <a:srgbClr val="000000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unless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a scalar, in which case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A\B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performs element-wise division — that is,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A\B = A.\B</a:t>
            </a:r>
            <a:endParaRPr lang="en-US" sz="3200" b="1" dirty="0">
              <a:solidFill>
                <a:srgbClr val="000000"/>
              </a:solidFill>
              <a:latin typeface="Courier" pitchFamily="2" charset="0"/>
              <a:cs typeface="Courier"/>
            </a:endParaRPr>
          </a:p>
          <a:p>
            <a:pPr algn="ctr"/>
            <a:endParaRPr lang="en-US" sz="3200" b="1" dirty="0">
              <a:solidFill>
                <a:srgbClr val="000000"/>
              </a:solidFill>
              <a:latin typeface="Courier" pitchFamily="2" charset="0"/>
              <a:cs typeface="Papyrus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Courier" pitchFamily="2" charset="0"/>
                <a:cs typeface="Papyrus"/>
              </a:rPr>
              <a:t>A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over each element of </a:t>
            </a:r>
            <a:r>
              <a:rPr lang="en-US" sz="3200" b="1" dirty="0">
                <a:solidFill>
                  <a:srgbClr val="000000"/>
                </a:solidFill>
                <a:latin typeface="Courier" pitchFamily="2" charset="0"/>
                <a:cs typeface="Papyrus"/>
              </a:rPr>
              <a:t>B</a:t>
            </a:r>
            <a:endParaRPr lang="en-US" sz="3200" b="1" dirty="0">
              <a:solidFill>
                <a:srgbClr val="000000"/>
              </a:solidFill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096993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4572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mldivide(A,B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)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Papyrus"/>
              </a:rPr>
              <a:t>and the equivalent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A\B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perform matrix left division (back slash).</a:t>
            </a:r>
          </a:p>
          <a:p>
            <a:pPr algn="ctr"/>
            <a:endParaRPr lang="en-US" b="1" dirty="0">
              <a:solidFill>
                <a:srgbClr val="000000"/>
              </a:solidFill>
              <a:cs typeface="Papyrus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If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a square matrix,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A\B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roughly the same as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inv(A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)*B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, except it is computed in a different way.</a:t>
            </a:r>
          </a:p>
          <a:p>
            <a:pPr algn="ctr"/>
            <a:endParaRPr lang="en-US" sz="3200" b="1" dirty="0">
              <a:solidFill>
                <a:srgbClr val="000000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If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an </a:t>
            </a:r>
            <a:r>
              <a:rPr lang="en-US" sz="3200" b="1" dirty="0" err="1">
                <a:solidFill>
                  <a:srgbClr val="000000"/>
                </a:solidFill>
                <a:latin typeface="Papyrus" panose="020B0602040200020303" pitchFamily="34" charset="77"/>
              </a:rPr>
              <a:t>n-by-n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 matrix and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a column vector with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n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elements, or a matrix with several such columns, then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X = A\B</a:t>
            </a: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the solution to the equation </a:t>
            </a:r>
            <a:r>
              <a:rPr lang="en-US" sz="2800" b="1" dirty="0">
                <a:solidFill>
                  <a:srgbClr val="000000"/>
                </a:solidFill>
                <a:cs typeface="Courier"/>
              </a:rPr>
              <a:t>AX = 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.</a:t>
            </a:r>
          </a:p>
          <a:p>
            <a:pPr algn="ctr"/>
            <a:endParaRPr lang="en-US" b="1" dirty="0">
              <a:solidFill>
                <a:srgbClr val="000000"/>
              </a:solidFill>
              <a:cs typeface="Papyrus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A warning message is displayed if </a:t>
            </a:r>
            <a:r>
              <a:rPr lang="en-US" sz="2800" b="1" dirty="0">
                <a:solidFill>
                  <a:srgbClr val="000000"/>
                </a:solidFill>
                <a:cs typeface="Courier"/>
              </a:rPr>
              <a:t>A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badly scaled or nearly singular.</a:t>
            </a:r>
          </a:p>
        </p:txBody>
      </p:sp>
    </p:spTree>
    <p:extLst>
      <p:ext uri="{BB962C8B-B14F-4D97-AF65-F5344CB8AC3E}">
        <p14:creationId xmlns:p14="http://schemas.microsoft.com/office/powerpoint/2010/main" val="2047741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6821"/>
            <a:ext cx="12192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mldivide(A,B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)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and the equivalent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A\B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perform matrix left division (back slash).</a:t>
            </a:r>
          </a:p>
          <a:p>
            <a:pPr algn="ctr"/>
            <a:endParaRPr lang="en-US" sz="1200" b="1" dirty="0">
              <a:solidFill>
                <a:srgbClr val="000000"/>
              </a:solidFill>
              <a:cs typeface="Papyrus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If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an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m-by-n</a:t>
            </a:r>
            <a:r>
              <a:rPr lang="en-US" sz="2800" b="1" dirty="0">
                <a:solidFill>
                  <a:srgbClr val="000000"/>
                </a:solidFill>
                <a:cs typeface="Courier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matrix wit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h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m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 ~=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n</a:t>
            </a:r>
            <a:r>
              <a:rPr lang="en-US" sz="2800" b="1" dirty="0">
                <a:solidFill>
                  <a:srgbClr val="000000"/>
                </a:solidFill>
                <a:cs typeface="Courier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and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a column vector with </a:t>
            </a:r>
            <a:r>
              <a:rPr lang="en-US" sz="2800" b="1" dirty="0" err="1">
                <a:solidFill>
                  <a:srgbClr val="000000"/>
                </a:solidFill>
                <a:cs typeface="Courier"/>
              </a:rPr>
              <a:t>m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 components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, or a matrix with several such columns, then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alibri" panose="020F0502020204030204" pitchFamily="34" charset="0"/>
              </a:rPr>
              <a:t>X = A\B</a:t>
            </a: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is the solution in the least squares sense to the under- or over-determined system of equations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AX = B</a:t>
            </a:r>
            <a:r>
              <a:rPr lang="en-US" sz="3200" b="1" dirty="0">
                <a:solidFill>
                  <a:srgbClr val="000000"/>
                </a:solidFill>
                <a:cs typeface="Papyrus"/>
              </a:rPr>
              <a:t>.</a:t>
            </a:r>
          </a:p>
          <a:p>
            <a:pPr algn="ctr"/>
            <a:endParaRPr lang="en-US" sz="3200" b="1" dirty="0">
              <a:solidFill>
                <a:srgbClr val="000000"/>
              </a:solidFill>
              <a:cs typeface="Papyrus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With noise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E5085A-E3A9-DF42-9AD1-3C54D18F99B4}"/>
              </a:ext>
            </a:extLst>
          </p:cNvPr>
          <p:cNvSpPr/>
          <p:nvPr/>
        </p:nvSpPr>
        <p:spPr>
          <a:xfrm>
            <a:off x="9379" y="4314138"/>
            <a:ext cx="32543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&gt;&gt; </a:t>
            </a:r>
            <a:r>
              <a:rPr lang="en-US" dirty="0" err="1"/>
              <a:t>cn</a:t>
            </a:r>
            <a:r>
              <a:rPr lang="en-US" dirty="0"/>
              <a:t>=c+.01*(rand(2,1)-.5)</a:t>
            </a:r>
          </a:p>
          <a:p>
            <a:r>
              <a:rPr lang="en-US" dirty="0" err="1"/>
              <a:t>cn</a:t>
            </a:r>
            <a:r>
              <a:rPr lang="en-US" dirty="0"/>
              <a:t> =</a:t>
            </a:r>
          </a:p>
          <a:p>
            <a:r>
              <a:rPr lang="en-US" dirty="0"/>
              <a:t>  16.996395211569077</a:t>
            </a:r>
          </a:p>
          <a:p>
            <a:r>
              <a:rPr lang="en-US" dirty="0"/>
              <a:t>  38.997682240073324</a:t>
            </a:r>
          </a:p>
          <a:p>
            <a:r>
              <a:rPr lang="en-US" dirty="0"/>
              <a:t>&gt;&gt; d=a\</a:t>
            </a:r>
            <a:r>
              <a:rPr lang="en-US" dirty="0" err="1"/>
              <a:t>cn</a:t>
            </a:r>
            <a:endParaRPr lang="en-US" dirty="0"/>
          </a:p>
          <a:p>
            <a:r>
              <a:rPr lang="en-US" dirty="0"/>
              <a:t>d =</a:t>
            </a:r>
          </a:p>
          <a:p>
            <a:r>
              <a:rPr lang="en-US" dirty="0"/>
              <a:t>   5.004891816935171</a:t>
            </a:r>
          </a:p>
          <a:p>
            <a:r>
              <a:rPr lang="en-US" dirty="0"/>
              <a:t>   5.995751697316953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B7AD05-F3BA-754E-83BC-587EB2394F74}"/>
              </a:ext>
            </a:extLst>
          </p:cNvPr>
          <p:cNvSpPr/>
          <p:nvPr/>
        </p:nvSpPr>
        <p:spPr>
          <a:xfrm>
            <a:off x="4679852" y="56991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&gt;&gt; res=sqrt(sum(abs(d-b).^2)/2)</a:t>
            </a:r>
          </a:p>
          <a:p>
            <a:r>
              <a:rPr lang="en-US" dirty="0"/>
              <a:t>res =</a:t>
            </a:r>
          </a:p>
          <a:p>
            <a:r>
              <a:rPr lang="en-US" dirty="0"/>
              <a:t>   0.102849049030418</a:t>
            </a:r>
          </a:p>
        </p:txBody>
      </p:sp>
    </p:spTree>
    <p:extLst>
      <p:ext uri="{BB962C8B-B14F-4D97-AF65-F5344CB8AC3E}">
        <p14:creationId xmlns:p14="http://schemas.microsoft.com/office/powerpoint/2010/main" val="2055585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Courier" pitchFamily="2" charset="0"/>
                <a:cs typeface="Courier"/>
              </a:rPr>
              <a:t>mldivide(A,B</a:t>
            </a:r>
            <a:r>
              <a:rPr lang="en-US" sz="2800" b="1" dirty="0">
                <a:latin typeface="Courier" pitchFamily="2" charset="0"/>
                <a:cs typeface="Courier"/>
              </a:rPr>
              <a:t>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and the equivalent </a:t>
            </a:r>
            <a:r>
              <a:rPr lang="en-US" sz="2800" b="1" dirty="0">
                <a:latin typeface="Courier" pitchFamily="2" charset="0"/>
              </a:rPr>
              <a:t>A\B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perform matrix left division (back slash).</a:t>
            </a:r>
          </a:p>
          <a:p>
            <a:pPr algn="ctr"/>
            <a:endParaRPr lang="en-US" sz="1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other words, </a:t>
            </a:r>
            <a:r>
              <a:rPr lang="en-US" sz="2800" b="1" dirty="0">
                <a:latin typeface="Courier" pitchFamily="2" charset="0"/>
              </a:rPr>
              <a:t>X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minimizes</a:t>
            </a:r>
          </a:p>
          <a:p>
            <a:pPr algn="ctr"/>
            <a:r>
              <a:rPr lang="en-US" sz="2800" b="1" dirty="0" err="1">
                <a:latin typeface="Courier" pitchFamily="2" charset="0"/>
              </a:rPr>
              <a:t>norm(A</a:t>
            </a:r>
            <a:r>
              <a:rPr lang="en-US" sz="2800" b="1" dirty="0">
                <a:latin typeface="Courier" pitchFamily="2" charset="0"/>
              </a:rPr>
              <a:t>*X - B)</a:t>
            </a:r>
            <a:r>
              <a:rPr lang="en-US" sz="3200" b="1" dirty="0">
                <a:cs typeface="Papyrus"/>
              </a:rPr>
              <a:t>,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length of the vector </a:t>
            </a:r>
            <a:r>
              <a:rPr lang="en-US" sz="2800" b="1" dirty="0">
                <a:latin typeface="Courier" pitchFamily="2" charset="0"/>
              </a:rPr>
              <a:t>AX – B</a:t>
            </a:r>
            <a:r>
              <a:rPr lang="en-US" sz="3200" b="1" dirty="0">
                <a:cs typeface="Papyrus"/>
              </a:rPr>
              <a:t>.</a:t>
            </a:r>
          </a:p>
          <a:p>
            <a:pPr algn="ctr"/>
            <a:endParaRPr lang="en-US" sz="1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rank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3200" b="1" dirty="0">
                <a:latin typeface="Papyrus" panose="020B0602040200020303" pitchFamily="34" charset="77"/>
              </a:rPr>
              <a:t> of</a:t>
            </a:r>
            <a:r>
              <a:rPr lang="en-US" sz="3200" b="1" dirty="0">
                <a:cs typeface="Papyrus"/>
              </a:rPr>
              <a:t> </a:t>
            </a:r>
            <a:r>
              <a:rPr lang="en-US" sz="2800" b="1" dirty="0"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determined from the QR decomposition with column pivoting.</a:t>
            </a:r>
          </a:p>
          <a:p>
            <a:pPr algn="ctr"/>
            <a:endParaRPr lang="en-US" sz="1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computed solution </a:t>
            </a:r>
            <a:r>
              <a:rPr lang="en-US" sz="2800" b="1" dirty="0">
                <a:latin typeface="Courier" pitchFamily="2" charset="0"/>
              </a:rPr>
              <a:t>X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has at most </a:t>
            </a:r>
            <a:r>
              <a:rPr lang="en-US" sz="2800" b="1" dirty="0">
                <a:latin typeface="Courier" pitchFamily="2" charset="0"/>
              </a:rPr>
              <a:t>k</a:t>
            </a:r>
            <a:r>
              <a:rPr lang="en-US" sz="2800" b="1" dirty="0"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nonzero elements per column. 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If k</a:t>
            </a:r>
            <a:r>
              <a:rPr lang="en-US" sz="2800" b="1" dirty="0">
                <a:latin typeface="Courier" pitchFamily="2" charset="0"/>
              </a:rPr>
              <a:t> &lt; n</a:t>
            </a:r>
            <a:r>
              <a:rPr lang="en-US" sz="3200" b="1" dirty="0">
                <a:latin typeface="Papyrus" panose="020B0602040200020303" pitchFamily="34" charset="77"/>
              </a:rPr>
              <a:t>, this is usually not the same solution as</a:t>
            </a:r>
          </a:p>
          <a:p>
            <a:pPr algn="ctr"/>
            <a:r>
              <a:rPr lang="en-US" sz="2800" b="1" dirty="0" err="1">
                <a:latin typeface="Courier" pitchFamily="2" charset="0"/>
              </a:rPr>
              <a:t>x</a:t>
            </a:r>
            <a:r>
              <a:rPr lang="en-US" sz="2800" b="1" dirty="0">
                <a:latin typeface="Courier" pitchFamily="2" charset="0"/>
              </a:rPr>
              <a:t> = </a:t>
            </a:r>
            <a:r>
              <a:rPr lang="en-US" sz="2800" b="1" dirty="0" err="1">
                <a:latin typeface="Courier" pitchFamily="2" charset="0"/>
              </a:rPr>
              <a:t>pinv(A</a:t>
            </a:r>
            <a:r>
              <a:rPr lang="en-US" sz="2800" b="1" dirty="0">
                <a:latin typeface="Courier" pitchFamily="2" charset="0"/>
              </a:rPr>
              <a:t>)*B</a:t>
            </a:r>
            <a:r>
              <a:rPr lang="en-US" sz="3200" b="1" dirty="0">
                <a:cs typeface="Papyrus"/>
              </a:rPr>
              <a:t>,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which returns a least squares solution.</a:t>
            </a:r>
          </a:p>
        </p:txBody>
      </p:sp>
    </p:spTree>
    <p:extLst>
      <p:ext uri="{BB962C8B-B14F-4D97-AF65-F5344CB8AC3E}">
        <p14:creationId xmlns:p14="http://schemas.microsoft.com/office/powerpoint/2010/main" val="75692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20213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mrdivide(B,A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and the equivalent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B/A</a:t>
            </a:r>
            <a:r>
              <a:rPr lang="en-US" sz="2800" b="1" dirty="0">
                <a:solidFill>
                  <a:srgbClr val="000000"/>
                </a:solidFill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perform matrix right division (forward slash).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and</a:t>
            </a:r>
            <a:r>
              <a:rPr lang="en-US" sz="3200" b="1" dirty="0"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must have the same number of columns.</a:t>
            </a:r>
          </a:p>
        </p:txBody>
      </p:sp>
    </p:spTree>
    <p:extLst>
      <p:ext uri="{BB962C8B-B14F-4D97-AF65-F5344CB8AC3E}">
        <p14:creationId xmlns:p14="http://schemas.microsoft.com/office/powerpoint/2010/main" val="3669505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8762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mrdivide(B,A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and the equivalent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B/A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perform matrix right division (forward slash).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If</a:t>
            </a:r>
            <a:r>
              <a:rPr lang="en-US" sz="3200" b="1" dirty="0"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a square matrix</a:t>
            </a:r>
            <a:r>
              <a:rPr lang="en-US" sz="3200" b="1" dirty="0">
                <a:cs typeface="Papyrus"/>
              </a:rPr>
              <a:t>,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B/A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roughly the same as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B*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inv(A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)</a:t>
            </a:r>
            <a:r>
              <a:rPr lang="en-US" sz="3200" b="1" dirty="0">
                <a:cs typeface="Papyrus"/>
              </a:rPr>
              <a:t>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If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an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n-by-n</a:t>
            </a:r>
            <a:r>
              <a:rPr lang="en-US" sz="2800" b="1" dirty="0"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matrix and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a row vector with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n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elements, or a matrix with several such rows, then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X = B/A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is the solution to the equation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XA = B </a:t>
            </a:r>
            <a:r>
              <a:rPr lang="en-US" sz="3200" b="1" dirty="0">
                <a:latin typeface="Papyrus" panose="020B0602040200020303" pitchFamily="34" charset="77"/>
              </a:rPr>
              <a:t>computed by Gaussian elimination with partial pivoting.</a:t>
            </a:r>
          </a:p>
        </p:txBody>
      </p:sp>
    </p:spTree>
    <p:extLst>
      <p:ext uri="{BB962C8B-B14F-4D97-AF65-F5344CB8AC3E}">
        <p14:creationId xmlns:p14="http://schemas.microsoft.com/office/powerpoint/2010/main" val="4174908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" y="1447800"/>
            <a:ext cx="121920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mrdivide(B,A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and the equivalent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B/A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perform matrix right division (forward slash).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warning message is displayed if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badly scaled or nearly singular.</a:t>
            </a:r>
          </a:p>
        </p:txBody>
      </p:sp>
    </p:spTree>
    <p:extLst>
      <p:ext uri="{BB962C8B-B14F-4D97-AF65-F5344CB8AC3E}">
        <p14:creationId xmlns:p14="http://schemas.microsoft.com/office/powerpoint/2010/main" val="264405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3644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  <a:cs typeface="Courier"/>
              </a:rPr>
              <a:t>mrdivide(B,A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  <a:cs typeface="Courier"/>
              </a:rPr>
              <a:t>)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and the equivalent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B/A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perform matrix right division (forward slash).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If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B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an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m-by-n</a:t>
            </a:r>
            <a:r>
              <a:rPr lang="en-US" sz="2800" b="1" dirty="0">
                <a:solidFill>
                  <a:srgbClr val="000000"/>
                </a:solidFill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matrix with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m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 ~=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n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and</a:t>
            </a:r>
            <a:r>
              <a:rPr lang="en-US" sz="3200" b="1" dirty="0"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A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is a column vector with </a:t>
            </a:r>
            <a:r>
              <a:rPr lang="en-US" sz="2800" b="1" dirty="0" err="1">
                <a:solidFill>
                  <a:srgbClr val="000000"/>
                </a:solidFill>
                <a:latin typeface="Courier" pitchFamily="2" charset="0"/>
              </a:rPr>
              <a:t>m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components, or a matrix with several such columns, then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X = B/A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is the solution in the least squares sense to the under- or over-determined system of equation</a:t>
            </a:r>
          </a:p>
          <a:p>
            <a:pPr algn="ctr"/>
            <a:r>
              <a:rPr lang="en-US" sz="3200" b="1" dirty="0">
                <a:cs typeface="Papyru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" pitchFamily="2" charset="0"/>
              </a:rPr>
              <a:t>XA = B</a:t>
            </a:r>
            <a:r>
              <a:rPr lang="en-US" sz="3200" b="1" dirty="0"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1708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3097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Papyrus"/>
              </a:rPr>
              <a:t>Note:   </a:t>
            </a:r>
            <a:r>
              <a:rPr lang="en-US" sz="3200" u="sng" dirty="0">
                <a:latin typeface="Papyrus" panose="020B0602040200020303" pitchFamily="34" charset="77"/>
                <a:cs typeface="Papyrus"/>
              </a:rPr>
              <a:t>matrix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right division and </a:t>
            </a:r>
            <a:r>
              <a:rPr lang="en-US" sz="3200" u="sng" dirty="0">
                <a:latin typeface="Papyrus" panose="020B0602040200020303" pitchFamily="34" charset="77"/>
                <a:cs typeface="Papyrus"/>
              </a:rPr>
              <a:t>matrix</a:t>
            </a:r>
            <a:r>
              <a:rPr lang="en-US" sz="3200" dirty="0">
                <a:latin typeface="Papyrus" panose="020B0602040200020303" pitchFamily="34" charset="77"/>
                <a:cs typeface="Papyrus"/>
              </a:rPr>
              <a:t> left division are related by the equation</a:t>
            </a:r>
          </a:p>
          <a:p>
            <a:pPr algn="ctr"/>
            <a:endParaRPr lang="en-US" sz="2800" dirty="0">
              <a:solidFill>
                <a:srgbClr val="000000"/>
              </a:solidFill>
              <a:latin typeface="Courier"/>
              <a:cs typeface="Courier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ourier"/>
                <a:cs typeface="Courier"/>
              </a:rPr>
              <a:t>B/A = (A'\B')'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64941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333"/>
            <a:ext cx="1219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de-DE" sz="1400" b="1" dirty="0">
              <a:latin typeface="Courier"/>
              <a:cs typeface="Courier"/>
            </a:endParaRPr>
          </a:p>
          <a:p>
            <a:pPr algn="ctr">
              <a:defRPr/>
            </a:pP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Function handles can represent either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named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or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anonymous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functions.</a:t>
            </a: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Named function handles represent functions in existing program files, including functions that are part of Matlab, and functions that you create using the function keyword.</a:t>
            </a:r>
          </a:p>
          <a:p>
            <a:pPr algn="ctr">
              <a:defRPr/>
            </a:pPr>
            <a:endParaRPr lang="en-US" sz="3200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To create a handle to a </a:t>
            </a:r>
            <a:r>
              <a:rPr lang="en-US" sz="3200" b="1" u="sng" dirty="0">
                <a:solidFill>
                  <a:srgbClr val="212121"/>
                </a:solidFill>
                <a:latin typeface="Papyrus" panose="020B0602040200020303" pitchFamily="34" charset="77"/>
              </a:rPr>
              <a:t>named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function, precede the function name with '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'. </a:t>
            </a: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sind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                                   create a function handle to 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sind</a:t>
            </a:r>
            <a:endParaRPr lang="en-US" sz="3200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plot(f(360*[0:.1:1]))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    use, no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here as 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sind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is a</a:t>
            </a: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                                                            Matlab function</a:t>
            </a:r>
            <a:endParaRPr lang="en-US" sz="3200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327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9928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Papyrus" panose="020B0602040200020303" pitchFamily="34" charset="77"/>
                <a:cs typeface="Papyrus"/>
              </a:rPr>
              <a:t>Example 1- Suppose A and B are -</a:t>
            </a:r>
          </a:p>
          <a:p>
            <a:r>
              <a:rPr lang="en-US" dirty="0">
                <a:latin typeface="Courier"/>
                <a:cs typeface="Courier"/>
              </a:rPr>
              <a:t>A = magic(3)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8     1     6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3     5     7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4     9     2</a:t>
            </a:r>
          </a:p>
          <a:p>
            <a:r>
              <a:rPr lang="en-US" dirty="0">
                <a:latin typeface="Courier"/>
                <a:cs typeface="Courier"/>
              </a:rPr>
              <a:t>b = [1;2;3]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b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2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3</a:t>
            </a:r>
          </a:p>
          <a:p>
            <a:pPr algn="ctr"/>
            <a:r>
              <a:rPr lang="en-US" sz="2800" dirty="0">
                <a:latin typeface="Papyrus" panose="020B0602040200020303" pitchFamily="34" charset="77"/>
              </a:rPr>
              <a:t>To solve the matrix equation Ax = </a:t>
            </a:r>
            <a:r>
              <a:rPr lang="en-US" sz="2800" dirty="0" err="1">
                <a:latin typeface="Papyrus" panose="020B0602040200020303" pitchFamily="34" charset="77"/>
              </a:rPr>
              <a:t>b</a:t>
            </a:r>
            <a:r>
              <a:rPr lang="en-US" sz="2800" dirty="0">
                <a:latin typeface="Papyrus" panose="020B0602040200020303" pitchFamily="34" charset="77"/>
              </a:rPr>
              <a:t>, enter</a:t>
            </a:r>
          </a:p>
          <a:p>
            <a:r>
              <a:rPr lang="en-US" dirty="0">
                <a:latin typeface="Courier"/>
                <a:cs typeface="Courier"/>
              </a:rPr>
              <a:t>x=A\b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x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0.0500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0.3000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0.0500</a:t>
            </a:r>
          </a:p>
          <a:p>
            <a:pPr algn="ctr"/>
            <a:r>
              <a:rPr lang="en-US" sz="2800" dirty="0">
                <a:latin typeface="Papyrus" panose="020B0602040200020303" pitchFamily="34" charset="77"/>
              </a:rPr>
              <a:t>You can verify x is the solution to the equation.</a:t>
            </a:r>
          </a:p>
          <a:p>
            <a:r>
              <a:rPr lang="en-US" dirty="0">
                <a:latin typeface="Courier"/>
                <a:cs typeface="Courier"/>
              </a:rPr>
              <a:t>A*x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1.0000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2.0000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3.0000</a:t>
            </a:r>
          </a:p>
        </p:txBody>
      </p:sp>
    </p:spTree>
    <p:extLst>
      <p:ext uri="{BB962C8B-B14F-4D97-AF65-F5344CB8AC3E}">
        <p14:creationId xmlns:p14="http://schemas.microsoft.com/office/powerpoint/2010/main" val="10726578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0ABA52-C269-745D-DFDA-5F4A61BEEBEE}"/>
              </a:ext>
            </a:extLst>
          </p:cNvPr>
          <p:cNvSpPr txBox="1"/>
          <p:nvPr/>
        </p:nvSpPr>
        <p:spPr>
          <a:xfrm>
            <a:off x="0" y="3244334"/>
            <a:ext cx="1219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 err="1">
                <a:solidFill>
                  <a:srgbClr val="C05708"/>
                </a:solidFill>
                <a:effectLst/>
                <a:latin typeface="Roboto" panose="02000000000000000000" pitchFamily="2" charset="0"/>
              </a:rPr>
              <a:t>Varargin</a:t>
            </a:r>
            <a:endParaRPr lang="en-US" b="0" i="0" dirty="0">
              <a:solidFill>
                <a:srgbClr val="C05708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dirty="0">
              <a:solidFill>
                <a:srgbClr val="C05708"/>
              </a:solidFill>
              <a:latin typeface="Roboto" panose="02000000000000000000" pitchFamily="2" charset="0"/>
            </a:endParaRPr>
          </a:p>
          <a:p>
            <a:pPr algn="ctr"/>
            <a:r>
              <a:rPr lang="en-US" b="0" i="0" dirty="0">
                <a:solidFill>
                  <a:srgbClr val="C05708"/>
                </a:solidFill>
                <a:effectLst/>
                <a:latin typeface="Roboto" panose="02000000000000000000" pitchFamily="2" charset="0"/>
                <a:hlinkClick r:id="rId2"/>
              </a:rPr>
              <a:t>https://www.mathworks.com/help/matlab/ref/varargin.html</a:t>
            </a:r>
            <a:endParaRPr lang="en-US" b="0" i="0" dirty="0">
              <a:solidFill>
                <a:srgbClr val="C05708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b="0" i="0" dirty="0">
              <a:solidFill>
                <a:srgbClr val="C05708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01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64467"/>
            <a:ext cx="121920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3200" b="1" dirty="0">
                <a:latin typeface="Papyrus" panose="020B0602040200020303" pitchFamily="34" charset="77"/>
                <a:cs typeface="Courier"/>
              </a:rPr>
              <a:t>The Matlab </a:t>
            </a:r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integral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evaluates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definite integral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of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from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to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.</a:t>
            </a:r>
          </a:p>
          <a:p>
            <a:pPr algn="ctr">
              <a:defRPr/>
            </a:pPr>
            <a:endParaRPr lang="de-DE" b="1" dirty="0">
              <a:latin typeface="Papyrus" panose="020B0602040200020303" pitchFamily="34" charset="77"/>
              <a:cs typeface="Courier"/>
            </a:endParaRPr>
          </a:p>
          <a:p>
            <a:pPr algn="ctr">
              <a:defRPr/>
            </a:pP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therefore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needs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u="sng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e-DE" sz="3200" b="1" u="sng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u="sng" dirty="0" err="1">
                <a:latin typeface="Papyrus" panose="020B0602040200020303" pitchFamily="34" charset="77"/>
                <a:cs typeface="Courier"/>
              </a:rPr>
              <a:t>definition</a:t>
            </a:r>
            <a:r>
              <a:rPr lang="de-DE" sz="3200" b="1" u="sng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and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u="sng" dirty="0" err="1">
                <a:latin typeface="Papyrus" panose="020B0602040200020303" pitchFamily="34" charset="77"/>
                <a:cs typeface="Courier"/>
              </a:rPr>
              <a:t>designed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to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take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 </a:t>
            </a:r>
            <a:r>
              <a:rPr lang="de-DE" sz="3200" b="1" u="sng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e-DE" sz="3200" b="1" u="sng" dirty="0">
                <a:latin typeface="Papyrus" panose="020B0602040200020303" pitchFamily="34" charset="77"/>
                <a:cs typeface="Courier"/>
              </a:rPr>
              <a:t> handle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one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of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input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arguments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.</a:t>
            </a: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@sin;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                                       create a function handle </a:t>
            </a:r>
            <a:r>
              <a:rPr lang="en-US" sz="3200" b="1">
                <a:solidFill>
                  <a:srgbClr val="212121"/>
                </a:solidFill>
                <a:latin typeface="Papyrus" panose="020B0602040200020303" pitchFamily="34" charset="77"/>
              </a:rPr>
              <a:t>to </a:t>
            </a:r>
            <a:r>
              <a:rPr lang="en-US" sz="3200" b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</a:t>
            </a:r>
            <a:endParaRPr lang="en-US" sz="3200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integral(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,0,pi)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        use it, no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here</a:t>
            </a: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2.000000000000000</a:t>
            </a:r>
          </a:p>
        </p:txBody>
      </p:sp>
    </p:spTree>
    <p:extLst>
      <p:ext uri="{BB962C8B-B14F-4D97-AF65-F5344CB8AC3E}">
        <p14:creationId xmlns:p14="http://schemas.microsoft.com/office/powerpoint/2010/main" val="62076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4411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Say I </a:t>
            </a:r>
            <a:r>
              <a:rPr lang="de-DE" sz="3200" b="1" dirty="0" err="1">
                <a:solidFill>
                  <a:srgbClr val="212121"/>
                </a:solidFill>
                <a:latin typeface="Papyrus" panose="020B0602040200020303" pitchFamily="34" charset="77"/>
              </a:rPr>
              <a:t>have</a:t>
            </a:r>
            <a:r>
              <a:rPr lang="de-DE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a </a:t>
            </a:r>
            <a:r>
              <a:rPr lang="de-DE" sz="3200" b="1" dirty="0" err="1">
                <a:solidFill>
                  <a:srgbClr val="212121"/>
                </a:solidFill>
                <a:latin typeface="Papyrus" panose="020B0602040200020303" pitchFamily="34" charset="77"/>
              </a:rPr>
              <a:t>function</a:t>
            </a:r>
            <a:r>
              <a:rPr lang="de-DE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</a:t>
            </a:r>
            <a:r>
              <a:rPr lang="de-DE" sz="3200" b="1" dirty="0" err="1">
                <a:solidFill>
                  <a:srgbClr val="212121"/>
                </a:solidFill>
                <a:latin typeface="Papyrus" panose="020B0602040200020303" pitchFamily="34" charset="77"/>
              </a:rPr>
              <a:t>named</a:t>
            </a:r>
            <a:r>
              <a:rPr lang="de-DE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named 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cubicPoly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 in the current working directory that accepts an input to evaluate the cubic polynomial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x.^3+x.^2+x+1</a:t>
            </a:r>
            <a:r>
              <a:rPr lang="de-DE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.</a:t>
            </a:r>
          </a:p>
          <a:p>
            <a:pPr algn="ctr">
              <a:defRPr/>
            </a:pPr>
            <a:endParaRPr lang="de-DE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To find the integral of 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cubicPoly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 from 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 to 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, I can pass a </a:t>
            </a:r>
            <a:r>
              <a:rPr lang="en-US" sz="3200" b="1" u="sng" dirty="0">
                <a:solidFill>
                  <a:srgbClr val="212121"/>
                </a:solidFill>
                <a:latin typeface="Papyrus" panose="020B0602040200020303" pitchFamily="34" charset="77"/>
              </a:rPr>
              <a:t>handle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to the 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cubicPoly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 function to 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integral</a:t>
            </a:r>
            <a:endParaRPr lang="de-DE" sz="3200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@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CubicPoly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         create a function handle to 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CubicPoly</a:t>
            </a:r>
            <a:endParaRPr lang="en-US" sz="3200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integral(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,0,pi)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        use it, no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here </a:t>
            </a: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2.083333333333333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.                           or</a:t>
            </a:r>
          </a:p>
          <a:p>
            <a:pPr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integral(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@cubicPoly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,0,1)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here we skipped the</a:t>
            </a:r>
            <a:endParaRPr lang="en-US" sz="3200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2.083333333333333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                   intermediate step of</a:t>
            </a: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                                                                           creating a handle variable</a:t>
            </a:r>
          </a:p>
          <a:p>
            <a:pPr>
              <a:defRPr/>
            </a:pP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 = integral(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@sin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,0,pi)       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same with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, etc.</a:t>
            </a:r>
            <a:endParaRPr lang="en-US" sz="3200" b="1" dirty="0">
              <a:solidFill>
                <a:srgbClr val="21212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1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9341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de-DE" sz="1400" b="1" dirty="0">
              <a:latin typeface="Courier"/>
              <a:cs typeface="Courier"/>
            </a:endParaRPr>
          </a:p>
          <a:p>
            <a:pPr algn="ctr">
              <a:defRPr/>
            </a:pP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So far we have created Function handles for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named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functions.</a:t>
            </a: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Matlab als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o has a feature for 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anonymous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functions</a:t>
            </a:r>
          </a:p>
          <a:p>
            <a:pPr algn="ctr">
              <a:defRPr/>
            </a:pP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(functions without names).</a:t>
            </a: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An anonymous function is a function that is not stored in a program file but is associated with a variable whose data type is a 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function_handle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.</a:t>
            </a: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Anonymous functions can accept </a:t>
            </a:r>
            <a:r>
              <a:rPr lang="en-US" sz="3200" b="1" u="sng" dirty="0">
                <a:solidFill>
                  <a:srgbClr val="212121"/>
                </a:solidFill>
                <a:latin typeface="Papyrus" panose="020B0602040200020303" pitchFamily="34" charset="77"/>
              </a:rPr>
              <a:t>multiple inputs 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but </a:t>
            </a:r>
            <a:r>
              <a:rPr lang="en-US" sz="3200" b="1" u="sng" dirty="0">
                <a:solidFill>
                  <a:srgbClr val="212121"/>
                </a:solidFill>
                <a:latin typeface="Papyrus" panose="020B0602040200020303" pitchFamily="34" charset="77"/>
              </a:rPr>
              <a:t>returns only one output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.</a:t>
            </a:r>
          </a:p>
          <a:p>
            <a:pPr algn="ctr">
              <a:defRPr/>
            </a:pPr>
            <a:endParaRPr lang="en-US" b="1" dirty="0">
              <a:solidFill>
                <a:srgbClr val="212121"/>
              </a:solidFill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Anonymous functions can contain </a:t>
            </a:r>
            <a:r>
              <a:rPr lang="en-US" sz="3200" b="1" u="sng" dirty="0">
                <a:solidFill>
                  <a:srgbClr val="212121"/>
                </a:solidFill>
                <a:latin typeface="Papyrus" panose="020B0602040200020303" pitchFamily="34" charset="77"/>
              </a:rPr>
              <a:t>only a single executable statement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</a:rPr>
              <a:t> (one-liners).</a:t>
            </a:r>
          </a:p>
          <a:p>
            <a:pPr algn="ctr">
              <a:defRPr/>
            </a:pPr>
            <a:endParaRPr lang="en-US" sz="3200" b="1" dirty="0">
              <a:solidFill>
                <a:srgbClr val="21212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4726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38268"/>
            <a:ext cx="12192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functions</a:t>
            </a:r>
            <a:endParaRPr lang="de-DE" sz="2800" b="1" dirty="0">
              <a:latin typeface="Papyrus" panose="020B0602040200020303" pitchFamily="34" charset="77"/>
              <a:cs typeface="Papyrus"/>
            </a:endParaRPr>
          </a:p>
          <a:p>
            <a:pPr algn="ctr">
              <a:defRPr/>
            </a:pPr>
            <a:endParaRPr lang="de-DE" sz="1200" b="1" dirty="0">
              <a:latin typeface="Papyrus" panose="020B0602040200020303" pitchFamily="34" charset="77"/>
              <a:cs typeface="Papyrus"/>
            </a:endParaRPr>
          </a:p>
          <a:p>
            <a:pPr algn="ctr">
              <a:defRPr/>
            </a:pP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You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can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give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a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a handle (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sort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of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like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making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the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a variable).</a:t>
            </a:r>
          </a:p>
          <a:p>
            <a:pPr algn="ctr">
              <a:defRPr/>
            </a:pPr>
            <a:endParaRPr lang="de-DE" sz="1200" b="1" dirty="0">
              <a:latin typeface="Papyrus" panose="020B0602040200020303" pitchFamily="34" charset="77"/>
              <a:cs typeface="Papyrus"/>
            </a:endParaRPr>
          </a:p>
          <a:p>
            <a:pPr algn="ctr">
              <a:defRPr/>
            </a:pPr>
            <a:r>
              <a:rPr lang="de-DE" sz="2800" b="1" dirty="0">
                <a:latin typeface="Papyrus" panose="020B0602040200020303" pitchFamily="34" charset="77"/>
                <a:cs typeface="Papyrus"/>
              </a:rPr>
              <a:t>This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allows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you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to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pass “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anonymous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functions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“ (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only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exist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“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here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“)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as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arguments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to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other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functions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.</a:t>
            </a:r>
          </a:p>
          <a:p>
            <a:pPr algn="ctr">
              <a:defRPr/>
            </a:pPr>
            <a:endParaRPr lang="de-DE" sz="1200" b="1" dirty="0">
              <a:latin typeface="Papyrus" panose="020B0602040200020303" pitchFamily="34" charset="77"/>
              <a:cs typeface="Papyrus"/>
            </a:endParaRPr>
          </a:p>
          <a:p>
            <a:pPr>
              <a:defRPr/>
            </a:pP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To define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anonymous function name = (argument list) 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“ 1 line expression"</a:t>
            </a:r>
          </a:p>
          <a:p>
            <a:pPr algn="ctr">
              <a:defRPr/>
            </a:pPr>
            <a:endParaRPr lang="de-DE" sz="2800" b="1" dirty="0">
              <a:latin typeface="Papyrus" panose="020B0602040200020303" pitchFamily="34" charset="77"/>
              <a:cs typeface="Papyrus"/>
            </a:endParaRPr>
          </a:p>
          <a:p>
            <a:pPr algn="ctr">
              <a:defRPr/>
            </a:pP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This also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makes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function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handles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mr-IN" sz="28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so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you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can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pass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functions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to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other</a:t>
            </a:r>
            <a:r>
              <a:rPr lang="de-DE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functions</a:t>
            </a:r>
            <a:endParaRPr lang="de-DE" sz="2800" b="1" dirty="0">
              <a:latin typeface="Papyrus" panose="020B0602040200020303" pitchFamily="34" charset="7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70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649"/>
            <a:ext cx="12192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</a:t>
            </a:r>
            <a:r>
              <a:rPr lang="de-DE" sz="28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de-DE" sz="2800" b="1" dirty="0" err="1">
                <a:latin typeface="Papyrus" panose="020B0602040200020303" pitchFamily="34" charset="77"/>
                <a:cs typeface="Papyrus"/>
              </a:rPr>
              <a:t>functions</a:t>
            </a:r>
            <a:endParaRPr lang="de-DE" sz="1200" b="1" dirty="0">
              <a:latin typeface="Papyrus" panose="020B0602040200020303" pitchFamily="34" charset="77"/>
              <a:cs typeface="Papyrus"/>
            </a:endParaRPr>
          </a:p>
          <a:p>
            <a:pPr algn="ctr">
              <a:defRPr/>
            </a:pPr>
            <a:r>
              <a:rPr lang="en-US" sz="2800" b="1" dirty="0">
                <a:latin typeface="Papyrus" panose="020B0602040200020303" pitchFamily="34" charset="77"/>
                <a:cs typeface="Papyrus"/>
              </a:rPr>
              <a:t>Built-in function integral</a:t>
            </a:r>
          </a:p>
          <a:p>
            <a:pPr algn="ctr">
              <a:defRPr/>
            </a:pPr>
            <a:endParaRPr lang="en-US" sz="1200" b="1" dirty="0">
              <a:cs typeface="Papyrus"/>
            </a:endParaRPr>
          </a:p>
          <a:p>
            <a:pPr algn="ctr">
              <a:defRPr/>
            </a:pPr>
            <a:r>
              <a:rPr lang="en-US" sz="2800" b="1" dirty="0">
                <a:latin typeface="Courier" pitchFamily="2" charset="0"/>
              </a:rPr>
              <a:t>q = integral(</a:t>
            </a:r>
            <a:r>
              <a:rPr lang="en-US" sz="2800" b="1" dirty="0" err="1">
                <a:latin typeface="Courier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</a:t>
            </a:r>
            <a:r>
              <a:rPr lang="en-US" sz="2800" b="1" dirty="0" err="1">
                <a:latin typeface="Courier" pitchFamily="2" charset="0"/>
              </a:rPr>
              <a:t>,</a:t>
            </a:r>
            <a:r>
              <a:rPr lang="en-US" sz="2800" b="1" dirty="0" err="1">
                <a:latin typeface="Courier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xmin</a:t>
            </a:r>
            <a:r>
              <a:rPr lang="en-US" sz="2800" b="1" dirty="0" err="1">
                <a:latin typeface="Courier" pitchFamily="2" charset="0"/>
              </a:rPr>
              <a:t>,</a:t>
            </a:r>
            <a:r>
              <a:rPr lang="en-US" sz="2800" b="1" dirty="0" err="1">
                <a:latin typeface="Courier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xmax</a:t>
            </a:r>
            <a:r>
              <a:rPr lang="en-US" sz="2800" b="1" dirty="0">
                <a:latin typeface="Courier" pitchFamily="2" charset="0"/>
              </a:rPr>
              <a:t>) </a:t>
            </a:r>
            <a:r>
              <a:rPr lang="en-US" sz="2800" b="1" dirty="0">
                <a:latin typeface="Papyrus" panose="020B0602040200020303" pitchFamily="34" charset="77"/>
              </a:rPr>
              <a:t>numerically integrates function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800" b="1" dirty="0">
                <a:latin typeface="Papyrus" panose="020B0602040200020303" pitchFamily="34" charset="77"/>
              </a:rPr>
              <a:t> from </a:t>
            </a:r>
            <a:r>
              <a:rPr lang="en-US" sz="2800" b="1" dirty="0" err="1">
                <a:latin typeface="Papyrus" panose="020B0602040200020303" pitchFamily="34" charset="77"/>
              </a:rPr>
              <a:t>xmin</a:t>
            </a:r>
            <a:r>
              <a:rPr lang="en-US" sz="2800" b="1" dirty="0">
                <a:latin typeface="Papyrus" panose="020B0602040200020303" pitchFamily="34" charset="77"/>
              </a:rPr>
              <a:t> to </a:t>
            </a:r>
            <a:r>
              <a:rPr lang="en-US" sz="2800" b="1" dirty="0" err="1">
                <a:latin typeface="Papyrus" panose="020B0602040200020303" pitchFamily="34" charset="77"/>
              </a:rPr>
              <a:t>xmax</a:t>
            </a:r>
            <a:r>
              <a:rPr lang="en-US" sz="2800" b="1" dirty="0">
                <a:latin typeface="Papyrus" panose="020B0602040200020303" pitchFamily="34" charset="77"/>
              </a:rPr>
              <a:t> using global adaptive quadrature and default error tolerances.</a:t>
            </a:r>
          </a:p>
          <a:p>
            <a:pPr algn="ctr">
              <a:defRPr/>
            </a:pPr>
            <a:endParaRPr lang="en-US" sz="1200" b="1" dirty="0">
              <a:cs typeface="Papyrus"/>
            </a:endParaRPr>
          </a:p>
          <a:p>
            <a:pPr>
              <a:defRPr/>
            </a:pPr>
            <a:r>
              <a:rPr lang="en-US" sz="2800" b="1" dirty="0">
                <a:latin typeface="Courier" pitchFamily="2" charset="0"/>
                <a:cs typeface="Calibri" panose="020F0502020204030204" pitchFamily="34" charset="0"/>
              </a:rPr>
              <a:t>&gt;&gt; a=integral(@sin,0,pi)</a:t>
            </a:r>
          </a:p>
          <a:p>
            <a:pPr>
              <a:defRPr/>
            </a:pPr>
            <a:r>
              <a:rPr lang="en-US" sz="2800" b="1" dirty="0">
                <a:latin typeface="Courier" pitchFamily="2" charset="0"/>
                <a:cs typeface="Calibri" panose="020F0502020204030204" pitchFamily="34" charset="0"/>
              </a:rPr>
              <a:t>     2.000000000000000</a:t>
            </a:r>
          </a:p>
          <a:p>
            <a:pPr algn="ctr">
              <a:defRPr/>
            </a:pPr>
            <a:endParaRPr lang="en-US" b="1" dirty="0"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need “</a:t>
            </a:r>
            <a:r>
              <a:rPr lang="en-US" sz="2800" b="1" dirty="0">
                <a:cs typeface="Calibri" panose="020F0502020204030204" pitchFamily="34" charset="0"/>
              </a:rPr>
              <a:t>@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”</a:t>
            </a:r>
            <a:r>
              <a:rPr lang="en-US" sz="2800" b="1" dirty="0">
                <a:cs typeface="Calibri" panose="020F0502020204030204" pitchFamily="34" charset="0"/>
              </a:rPr>
              <a:t> 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above to to pass handle of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function to integral (not call the function directly)</a:t>
            </a:r>
          </a:p>
          <a:p>
            <a:pPr algn="ctr">
              <a:defRPr/>
            </a:pP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Below, define fun as anonymous function, don’t need </a:t>
            </a:r>
            <a:r>
              <a:rPr lang="en-US" sz="2800" b="1" dirty="0">
                <a:cs typeface="Calibri" panose="020F0502020204030204" pitchFamily="34" charset="0"/>
              </a:rPr>
              <a:t>@ 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as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is already a function handle.</a:t>
            </a:r>
          </a:p>
          <a:p>
            <a:pPr algn="ctr">
              <a:defRPr/>
            </a:pPr>
            <a:endParaRPr lang="en-US" b="1" dirty="0">
              <a:cs typeface="Calibri" panose="020F0502020204030204" pitchFamily="34" charset="0"/>
            </a:endParaRPr>
          </a:p>
          <a:p>
            <a:pPr>
              <a:defRPr/>
            </a:pPr>
            <a:r>
              <a:rPr lang="de-DE" sz="2600" b="1" dirty="0">
                <a:latin typeface="Courier" pitchFamily="2" charset="0"/>
                <a:cs typeface="Calibri" panose="020F0502020204030204" pitchFamily="34" charset="0"/>
              </a:rPr>
              <a:t>&gt;&gt; </a:t>
            </a:r>
            <a:r>
              <a:rPr lang="de-DE" sz="2600" b="1" dirty="0" err="1">
                <a:latin typeface="Courier" pitchFamily="2" charset="0"/>
                <a:cs typeface="Calibri" panose="020F0502020204030204" pitchFamily="34" charset="0"/>
              </a:rPr>
              <a:t>fun</a:t>
            </a:r>
            <a:r>
              <a:rPr lang="de-DE" sz="2600" b="1" dirty="0">
                <a:latin typeface="Courier" pitchFamily="2" charset="0"/>
                <a:cs typeface="Calibri" panose="020F0502020204030204" pitchFamily="34" charset="0"/>
              </a:rPr>
              <a:t> = @(x) </a:t>
            </a:r>
            <a:r>
              <a:rPr lang="de-DE" sz="2600" b="1" dirty="0" err="1">
                <a:latin typeface="Courier" pitchFamily="2" charset="0"/>
                <a:cs typeface="Calibri" panose="020F0502020204030204" pitchFamily="34" charset="0"/>
              </a:rPr>
              <a:t>exp</a:t>
            </a:r>
            <a:r>
              <a:rPr lang="de-DE" sz="2600" b="1" dirty="0">
                <a:latin typeface="Courier" pitchFamily="2" charset="0"/>
                <a:cs typeface="Calibri" panose="020F0502020204030204" pitchFamily="34" charset="0"/>
              </a:rPr>
              <a:t>(-x.^2).*log(x).^2;</a:t>
            </a:r>
          </a:p>
          <a:p>
            <a:pPr>
              <a:defRPr/>
            </a:pPr>
            <a:r>
              <a:rPr lang="de-DE" sz="2600" b="1" dirty="0">
                <a:latin typeface="Courier" pitchFamily="2" charset="0"/>
                <a:cs typeface="Calibri" panose="020F0502020204030204" pitchFamily="34" charset="0"/>
              </a:rPr>
              <a:t>&gt;&gt; </a:t>
            </a:r>
            <a:r>
              <a:rPr lang="de-DE" sz="2600" b="1" dirty="0" err="1">
                <a:latin typeface="Courier" pitchFamily="2" charset="0"/>
                <a:cs typeface="Calibri" panose="020F0502020204030204" pitchFamily="34" charset="0"/>
              </a:rPr>
              <a:t>q</a:t>
            </a:r>
            <a:r>
              <a:rPr lang="de-DE" sz="2600" b="1" dirty="0">
                <a:latin typeface="Courier" pitchFamily="2" charset="0"/>
                <a:cs typeface="Calibri" panose="020F0502020204030204" pitchFamily="34" charset="0"/>
              </a:rPr>
              <a:t> = integral(fun,0,Inf)</a:t>
            </a:r>
          </a:p>
          <a:p>
            <a:pPr>
              <a:defRPr/>
            </a:pPr>
            <a:r>
              <a:rPr lang="de-DE" sz="2600" b="1" dirty="0">
                <a:latin typeface="Courier" pitchFamily="2" charset="0"/>
                <a:cs typeface="Calibri" panose="020F0502020204030204" pitchFamily="34" charset="0"/>
              </a:rPr>
              <a:t>     1.947522220295560</a:t>
            </a:r>
          </a:p>
          <a:p>
            <a:pPr algn="ctr">
              <a:defRPr/>
            </a:pPr>
            <a:endParaRPr lang="de-DE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6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EAB917-48DE-B0BA-1ECD-E007D9AE2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717" y="3886200"/>
            <a:ext cx="3680691" cy="276051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049"/>
            <a:ext cx="12192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For example, to create a handle to an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anonymous function 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that evaluates </a:t>
            </a:r>
            <a:r>
              <a:rPr lang="de-DE" sz="3200" b="1" dirty="0">
                <a:latin typeface="Courier"/>
                <a:cs typeface="Courier"/>
              </a:rPr>
              <a:t>a*x.^3+b*x.^2+c*x+1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,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with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>
                <a:latin typeface="Courier"/>
                <a:cs typeface="Courier"/>
              </a:rPr>
              <a:t>a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, </a:t>
            </a:r>
            <a:r>
              <a:rPr lang="de-DE" sz="3200" b="1" dirty="0">
                <a:latin typeface="Courier"/>
                <a:cs typeface="Courier"/>
              </a:rPr>
              <a:t>b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and </a:t>
            </a:r>
            <a:r>
              <a:rPr lang="de-DE" sz="3200" b="1" dirty="0">
                <a:latin typeface="Courier"/>
                <a:cs typeface="Courier"/>
              </a:rPr>
              <a:t>c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defined</a:t>
            </a:r>
            <a:endParaRPr lang="de-DE" sz="3200" b="1" dirty="0">
              <a:latin typeface="Papyrus" panose="020B0602040200020303" pitchFamily="34" charset="77"/>
              <a:cs typeface="Courier"/>
            </a:endParaRPr>
          </a:p>
          <a:p>
            <a:pPr algn="ctr">
              <a:defRPr/>
            </a:pPr>
            <a:endParaRPr lang="de-DE" b="1" dirty="0">
              <a:latin typeface="Papyrus" panose="020B0602040200020303" pitchFamily="34" charset="77"/>
              <a:cs typeface="Courier"/>
            </a:endParaRP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a=2;b=-10;c=5;</a:t>
            </a:r>
            <a:endParaRPr lang="de-DE" sz="3200" b="1" dirty="0">
              <a:latin typeface="Papyrus" panose="020B0602040200020303" pitchFamily="34" charset="77"/>
              <a:cs typeface="Courier"/>
            </a:endParaRP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f= @(x) a*x.^3+b*x.^2+c*x+1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              f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handle</a:t>
            </a:r>
            <a:endParaRPr lang="de-DE" sz="3200" b="1" dirty="0">
              <a:latin typeface="Courier"/>
              <a:cs typeface="Courier"/>
            </a:endParaRP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f = </a:t>
            </a:r>
            <a:r>
              <a:rPr lang="de-DE" sz="3200" b="1" dirty="0" err="1">
                <a:latin typeface="Courier"/>
                <a:cs typeface="Courier"/>
              </a:rPr>
              <a:t>function_handle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with</a:t>
            </a:r>
            <a:r>
              <a:rPr lang="de-DE" sz="3200" b="1" dirty="0">
                <a:latin typeface="Courier"/>
                <a:cs typeface="Courier"/>
              </a:rPr>
              <a:t> </a:t>
            </a:r>
            <a:r>
              <a:rPr lang="de-DE" sz="3200" b="1" dirty="0" err="1">
                <a:latin typeface="Courier"/>
                <a:cs typeface="Courier"/>
              </a:rPr>
              <a:t>value</a:t>
            </a:r>
            <a:r>
              <a:rPr lang="de-DE" sz="3200" b="1" dirty="0">
                <a:latin typeface="Courier"/>
                <a:cs typeface="Courier"/>
              </a:rPr>
              <a:t>: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    not a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function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name</a:t>
            </a:r>
            <a:endParaRPr lang="de-DE" sz="3200" b="1" dirty="0">
              <a:latin typeface="Courier"/>
              <a:cs typeface="Courier"/>
            </a:endParaRP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    @(x)a*x.^3+b*x.^2+c*x+1</a:t>
            </a:r>
          </a:p>
          <a:p>
            <a:pPr>
              <a:defRPr/>
            </a:pPr>
            <a:endParaRPr lang="de-DE" b="1" dirty="0">
              <a:latin typeface="Courier"/>
              <a:cs typeface="Courier"/>
            </a:endParaRP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f(</a:t>
            </a:r>
            <a:r>
              <a:rPr lang="de-DE" sz="3200" b="1" dirty="0" err="1">
                <a:latin typeface="Courier"/>
                <a:cs typeface="Courier"/>
              </a:rPr>
              <a:t>pi</a:t>
            </a:r>
            <a:r>
              <a:rPr lang="de-DE" sz="3200" b="1" dirty="0">
                <a:latin typeface="Courier"/>
                <a:cs typeface="Courier"/>
              </a:rPr>
              <a:t>)</a:t>
            </a:r>
          </a:p>
          <a:p>
            <a:pPr>
              <a:defRPr/>
            </a:pPr>
            <a:r>
              <a:rPr lang="de-DE" sz="3200" b="1" dirty="0">
                <a:latin typeface="Courier"/>
                <a:cs typeface="Courier"/>
              </a:rPr>
              <a:t>ans = 61.170263443247904   </a:t>
            </a:r>
            <a:r>
              <a:rPr lang="de-DE" sz="3200" b="1" dirty="0">
                <a:latin typeface="Papyrus"/>
                <a:cs typeface="Papyrus"/>
              </a:rPr>
              <a:t>(</a:t>
            </a:r>
            <a:r>
              <a:rPr lang="de-DE" sz="3200" b="1" dirty="0" err="1">
                <a:latin typeface="Papyrus"/>
                <a:cs typeface="Papyrus"/>
              </a:rPr>
              <a:t>works</a:t>
            </a:r>
            <a:r>
              <a:rPr lang="de-DE" sz="3200" b="1" dirty="0">
                <a:latin typeface="Papyrus"/>
                <a:cs typeface="Papyrus"/>
              </a:rPr>
              <a:t> like sin, </a:t>
            </a:r>
            <a:r>
              <a:rPr lang="de-DE" sz="3200" b="1" dirty="0" err="1">
                <a:latin typeface="Papyrus"/>
                <a:cs typeface="Papyrus"/>
              </a:rPr>
              <a:t>cosine</a:t>
            </a:r>
            <a:r>
              <a:rPr lang="de-DE" sz="3200" b="1" dirty="0">
                <a:latin typeface="Papyrus"/>
                <a:cs typeface="Papyrus"/>
              </a:rPr>
              <a:t>, etc.)</a:t>
            </a:r>
          </a:p>
          <a:p>
            <a:pPr>
              <a:defRPr/>
            </a:pPr>
            <a:r>
              <a:rPr lang="en-US" sz="3200" b="1" dirty="0">
                <a:latin typeface="Courier"/>
                <a:cs typeface="Courier"/>
              </a:rPr>
              <a:t>plot(f([0:10]))</a:t>
            </a:r>
          </a:p>
          <a:p>
            <a:pPr>
              <a:defRPr/>
            </a:pPr>
            <a:r>
              <a:rPr lang="en-US" sz="3200" b="1" dirty="0">
                <a:latin typeface="Courier"/>
                <a:cs typeface="Courier"/>
              </a:rPr>
              <a:t>&gt;&gt; integral(f,-5,5)</a:t>
            </a:r>
          </a:p>
          <a:p>
            <a:pPr>
              <a:defRPr/>
            </a:pPr>
            <a:r>
              <a:rPr lang="en-US" sz="3200" b="1" dirty="0" err="1">
                <a:latin typeface="Courier"/>
                <a:cs typeface="Courier"/>
              </a:rPr>
              <a:t>ans</a:t>
            </a:r>
            <a:r>
              <a:rPr lang="en-US" sz="3200" b="1" dirty="0">
                <a:latin typeface="Courier"/>
                <a:cs typeface="Courier"/>
              </a:rPr>
              <a:t> =-8.233333333333331e+02</a:t>
            </a:r>
          </a:p>
          <a:p>
            <a:pPr>
              <a:defRPr/>
            </a:pPr>
            <a:endParaRPr lang="en-US" b="1" dirty="0">
              <a:latin typeface="Courier"/>
              <a:cs typeface="Courier"/>
            </a:endParaRPr>
          </a:p>
          <a:p>
            <a:pPr>
              <a:defRPr/>
            </a:pP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this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works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even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if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>
                <a:latin typeface="Courier"/>
                <a:cs typeface="Courier"/>
              </a:rPr>
              <a:t>a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, </a:t>
            </a:r>
            <a:r>
              <a:rPr lang="de-DE" sz="3200" b="1" dirty="0">
                <a:latin typeface="Courier"/>
                <a:cs typeface="Courier"/>
              </a:rPr>
              <a:t>b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and </a:t>
            </a:r>
            <a:r>
              <a:rPr lang="de-DE" sz="3200" b="1" dirty="0">
                <a:latin typeface="Courier"/>
                <a:cs typeface="Courier"/>
              </a:rPr>
              <a:t>c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cleared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after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definition</a:t>
            </a:r>
            <a:endParaRPr lang="de-DE" sz="3200" b="1" dirty="0">
              <a:latin typeface="Courier"/>
              <a:cs typeface="Courier"/>
            </a:endParaRPr>
          </a:p>
          <a:p>
            <a:pPr>
              <a:defRPr/>
            </a:pPr>
            <a:endParaRPr lang="en-US" sz="32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5763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16092</TotalTime>
  <Words>3448</Words>
  <Application>Microsoft Macintosh PowerPoint</Application>
  <PresentationFormat>Widescreen</PresentationFormat>
  <Paragraphs>452</Paragraphs>
  <Slides>31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Courier</vt:lpstr>
      <vt:lpstr>Courier New</vt:lpstr>
      <vt:lpstr>Papyrus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123</cp:revision>
  <dcterms:created xsi:type="dcterms:W3CDTF">2023-08-31T15:40:34Z</dcterms:created>
  <dcterms:modified xsi:type="dcterms:W3CDTF">2023-10-10T19:51:04Z</dcterms:modified>
</cp:coreProperties>
</file>