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1488" r:id="rId2"/>
    <p:sldId id="1489" r:id="rId3"/>
    <p:sldId id="1500" r:id="rId4"/>
    <p:sldId id="1502" r:id="rId5"/>
    <p:sldId id="1516" r:id="rId6"/>
    <p:sldId id="1535" r:id="rId7"/>
    <p:sldId id="1519" r:id="rId8"/>
    <p:sldId id="1520" r:id="rId9"/>
    <p:sldId id="1521" r:id="rId10"/>
    <p:sldId id="1522" r:id="rId11"/>
    <p:sldId id="1524" r:id="rId12"/>
    <p:sldId id="1523" r:id="rId13"/>
    <p:sldId id="1525" r:id="rId14"/>
    <p:sldId id="1503" r:id="rId15"/>
    <p:sldId id="1504" r:id="rId16"/>
    <p:sldId id="1506" r:id="rId17"/>
    <p:sldId id="1507" r:id="rId18"/>
    <p:sldId id="1517" r:id="rId19"/>
    <p:sldId id="1508" r:id="rId20"/>
    <p:sldId id="1509" r:id="rId21"/>
    <p:sldId id="1512" r:id="rId22"/>
    <p:sldId id="1514" r:id="rId23"/>
    <p:sldId id="1518" r:id="rId24"/>
    <p:sldId id="1513" r:id="rId25"/>
    <p:sldId id="1526" r:id="rId26"/>
    <p:sldId id="1536" r:id="rId27"/>
    <p:sldId id="1515" r:id="rId28"/>
    <p:sldId id="1527" r:id="rId29"/>
    <p:sldId id="1510" r:id="rId30"/>
    <p:sldId id="1511" r:id="rId31"/>
    <p:sldId id="1529" r:id="rId32"/>
    <p:sldId id="1539" r:id="rId33"/>
    <p:sldId id="1531" r:id="rId34"/>
    <p:sldId id="1532" r:id="rId35"/>
    <p:sldId id="1533" r:id="rId36"/>
    <p:sldId id="1528" r:id="rId37"/>
    <p:sldId id="1540" r:id="rId38"/>
    <p:sldId id="1537" r:id="rId39"/>
    <p:sldId id="1387" r:id="rId40"/>
    <p:sldId id="1546" r:id="rId41"/>
    <p:sldId id="1557" r:id="rId42"/>
    <p:sldId id="1559" r:id="rId43"/>
    <p:sldId id="1558" r:id="rId44"/>
    <p:sldId id="1561" r:id="rId45"/>
    <p:sldId id="1553" r:id="rId46"/>
    <p:sldId id="1562" r:id="rId47"/>
    <p:sldId id="1560" r:id="rId48"/>
    <p:sldId id="1541" r:id="rId49"/>
    <p:sldId id="1542" r:id="rId50"/>
    <p:sldId id="1544" r:id="rId51"/>
    <p:sldId id="1563" r:id="rId52"/>
    <p:sldId id="1545" r:id="rId53"/>
    <p:sldId id="1555" r:id="rId54"/>
    <p:sldId id="1556" r:id="rId55"/>
    <p:sldId id="1547" r:id="rId56"/>
    <p:sldId id="139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0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123" d="100"/>
          <a:sy n="123" d="100"/>
        </p:scale>
        <p:origin x="696" y="192"/>
      </p:cViewPr>
      <p:guideLst/>
    </p:cSldViewPr>
  </p:slideViewPr>
  <p:notesTextViewPr>
    <p:cViewPr>
      <p:scale>
        <a:sx n="1" d="1"/>
        <a:sy n="1" d="1"/>
      </p:scale>
      <p:origin x="0" y="0"/>
    </p:cViewPr>
  </p:notesTextViewPr>
  <p:sorterViewPr>
    <p:cViewPr>
      <p:scale>
        <a:sx n="164" d="100"/>
        <a:sy n="164" d="100"/>
      </p:scale>
      <p:origin x="0" y="0"/>
    </p:cViewPr>
  </p:sorterViewPr>
  <p:notesViewPr>
    <p:cSldViewPr snapToGrid="0">
      <p:cViewPr varScale="1">
        <p:scale>
          <a:sx n="119" d="100"/>
          <a:sy n="119" d="100"/>
        </p:scale>
        <p:origin x="3848" y="184"/>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1D807-DE89-9A4E-9D43-76464AA27E17}" type="datetimeFigureOut">
              <a:rPr lang="en-US" smtClean="0"/>
              <a:t>10/10/23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A76CB-EBEC-7C49-9AA6-48AC1879F48E}" type="slidenum">
              <a:rPr lang="en-US" smtClean="0"/>
              <a:t>‹#›</a:t>
            </a:fld>
            <a:endParaRPr lang="en-US"/>
          </a:p>
        </p:txBody>
      </p:sp>
    </p:spTree>
    <p:extLst>
      <p:ext uri="{BB962C8B-B14F-4D97-AF65-F5344CB8AC3E}">
        <p14:creationId xmlns:p14="http://schemas.microsoft.com/office/powerpoint/2010/main" val="198475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3C14F-AC50-4122-BD94-6B703BDD0B4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93289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cse.unl.edu</a:t>
            </a:r>
            <a:r>
              <a:rPr lang="en-US" dirty="0"/>
              <a:t>/~</a:t>
            </a:r>
            <a:r>
              <a:rPr lang="en-US" dirty="0" err="1"/>
              <a:t>sincovec</a:t>
            </a:r>
            <a:r>
              <a:rPr lang="en-US" dirty="0"/>
              <a:t>/Matlab/Lesson%2026/CS211%20Lesson%2026%20-%20Handle%20Graphics.htm</a:t>
            </a:r>
          </a:p>
        </p:txBody>
      </p:sp>
      <p:sp>
        <p:nvSpPr>
          <p:cNvPr id="4" name="Slide Number Placeholder 3"/>
          <p:cNvSpPr>
            <a:spLocks noGrp="1"/>
          </p:cNvSpPr>
          <p:nvPr>
            <p:ph type="sldNum" sz="quarter" idx="5"/>
          </p:nvPr>
        </p:nvSpPr>
        <p:spPr/>
        <p:txBody>
          <a:bodyPr/>
          <a:lstStyle/>
          <a:p>
            <a:fld id="{643A76CB-EBEC-7C49-9AA6-48AC1879F48E}" type="slidenum">
              <a:rPr lang="en-US" smtClean="0"/>
              <a:t>13</a:t>
            </a:fld>
            <a:endParaRPr lang="en-US"/>
          </a:p>
        </p:txBody>
      </p:sp>
    </p:spTree>
    <p:extLst>
      <p:ext uri="{BB962C8B-B14F-4D97-AF65-F5344CB8AC3E}">
        <p14:creationId xmlns:p14="http://schemas.microsoft.com/office/powerpoint/2010/main" val="15610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drawn first, then quadratic, but when colors changes h(1) is quadratic, and h(2) is line</a:t>
            </a:r>
          </a:p>
        </p:txBody>
      </p:sp>
      <p:sp>
        <p:nvSpPr>
          <p:cNvPr id="4" name="Slide Number Placeholder 3"/>
          <p:cNvSpPr>
            <a:spLocks noGrp="1"/>
          </p:cNvSpPr>
          <p:nvPr>
            <p:ph type="sldNum" sz="quarter" idx="5"/>
          </p:nvPr>
        </p:nvSpPr>
        <p:spPr/>
        <p:txBody>
          <a:bodyPr/>
          <a:lstStyle/>
          <a:p>
            <a:fld id="{643A76CB-EBEC-7C49-9AA6-48AC1879F48E}" type="slidenum">
              <a:rPr lang="en-US" smtClean="0"/>
              <a:t>23</a:t>
            </a:fld>
            <a:endParaRPr lang="en-US"/>
          </a:p>
        </p:txBody>
      </p:sp>
    </p:spTree>
    <p:extLst>
      <p:ext uri="{BB962C8B-B14F-4D97-AF65-F5344CB8AC3E}">
        <p14:creationId xmlns:p14="http://schemas.microsoft.com/office/powerpoint/2010/main" val="396782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gca</a:t>
            </a:r>
            <a:r>
              <a:rPr lang="en-US" dirty="0"/>
              <a:t> gets handle of current axis</a:t>
            </a:r>
          </a:p>
          <a:p>
            <a:r>
              <a:rPr lang="en-US" dirty="0"/>
              <a:t>https://</a:t>
            </a:r>
            <a:r>
              <a:rPr lang="en-US" dirty="0" err="1"/>
              <a:t>www.mathworks.com</a:t>
            </a:r>
            <a:r>
              <a:rPr lang="en-US" dirty="0"/>
              <a:t>/help/</a:t>
            </a:r>
            <a:r>
              <a:rPr lang="en-US" dirty="0" err="1"/>
              <a:t>matlab</a:t>
            </a:r>
            <a:r>
              <a:rPr lang="en-US" dirty="0"/>
              <a:t>/ref/</a:t>
            </a:r>
            <a:r>
              <a:rPr lang="en-US" dirty="0" err="1"/>
              <a:t>findobj.html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25</a:t>
            </a:fld>
            <a:endParaRPr lang="en-US"/>
          </a:p>
        </p:txBody>
      </p:sp>
    </p:spTree>
    <p:extLst>
      <p:ext uri="{BB962C8B-B14F-4D97-AF65-F5344CB8AC3E}">
        <p14:creationId xmlns:p14="http://schemas.microsoft.com/office/powerpoint/2010/main" val="2831132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a:t>
            </a:r>
            <a:r>
              <a:rPr lang="en-US" dirty="0" err="1"/>
              <a:t>matlab_oop</a:t>
            </a:r>
            <a:r>
              <a:rPr lang="en-US" dirty="0"/>
              <a:t>/handle-</a:t>
            </a:r>
            <a:r>
              <a:rPr lang="en-US" dirty="0" err="1"/>
              <a:t>objects.html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27</a:t>
            </a:fld>
            <a:endParaRPr lang="en-US"/>
          </a:p>
        </p:txBody>
      </p:sp>
    </p:spTree>
    <p:extLst>
      <p:ext uri="{BB962C8B-B14F-4D97-AF65-F5344CB8AC3E}">
        <p14:creationId xmlns:p14="http://schemas.microsoft.com/office/powerpoint/2010/main" val="226195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a:t>
            </a:r>
            <a:r>
              <a:rPr lang="en-US" dirty="0" err="1"/>
              <a:t>creating_plots</a:t>
            </a:r>
            <a:r>
              <a:rPr lang="en-US" dirty="0"/>
              <a:t>/how-to-work-with-graphics-</a:t>
            </a:r>
            <a:r>
              <a:rPr lang="en-US" dirty="0" err="1"/>
              <a:t>objects.html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28</a:t>
            </a:fld>
            <a:endParaRPr lang="en-US"/>
          </a:p>
        </p:txBody>
      </p:sp>
    </p:spTree>
    <p:extLst>
      <p:ext uri="{BB962C8B-B14F-4D97-AF65-F5344CB8AC3E}">
        <p14:creationId xmlns:p14="http://schemas.microsoft.com/office/powerpoint/2010/main" val="67277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a:t>
            </a:r>
            <a:r>
              <a:rPr lang="en-US" dirty="0" err="1"/>
              <a:t>creating_plots</a:t>
            </a:r>
            <a:r>
              <a:rPr lang="en-US" dirty="0"/>
              <a:t>/how-to-work-with-graphics-</a:t>
            </a:r>
            <a:r>
              <a:rPr lang="en-US" dirty="0" err="1"/>
              <a:t>objects.html</a:t>
            </a:r>
            <a:endParaRPr lang="en-US" dirty="0"/>
          </a:p>
          <a:p>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29</a:t>
            </a:fld>
            <a:endParaRPr lang="en-US"/>
          </a:p>
        </p:txBody>
      </p:sp>
    </p:spTree>
    <p:extLst>
      <p:ext uri="{BB962C8B-B14F-4D97-AF65-F5344CB8AC3E}">
        <p14:creationId xmlns:p14="http://schemas.microsoft.com/office/powerpoint/2010/main" val="2516446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findobj.html</a:t>
            </a:r>
            <a:endParaRPr lang="en-US" dirty="0"/>
          </a:p>
          <a:p>
            <a:r>
              <a:rPr lang="en-US" dirty="0"/>
              <a:t>This code uses deprecated functions</a:t>
            </a:r>
          </a:p>
          <a:p>
            <a:r>
              <a:rPr lang="en-US" dirty="0"/>
              <a:t>Warning: In a future release, UI components will not be included in the output. To include UI components, use the </a:t>
            </a:r>
            <a:r>
              <a:rPr lang="en-US" dirty="0" err="1"/>
              <a:t>exportapp</a:t>
            </a:r>
            <a:endParaRPr lang="en-US" dirty="0"/>
          </a:p>
          <a:p>
            <a:r>
              <a:rPr lang="en-US" dirty="0"/>
              <a:t>function.</a:t>
            </a:r>
          </a:p>
        </p:txBody>
      </p:sp>
      <p:sp>
        <p:nvSpPr>
          <p:cNvPr id="4" name="Slide Number Placeholder 3"/>
          <p:cNvSpPr>
            <a:spLocks noGrp="1"/>
          </p:cNvSpPr>
          <p:nvPr>
            <p:ph type="sldNum" sz="quarter" idx="5"/>
          </p:nvPr>
        </p:nvSpPr>
        <p:spPr/>
        <p:txBody>
          <a:bodyPr/>
          <a:lstStyle/>
          <a:p>
            <a:fld id="{643A76CB-EBEC-7C49-9AA6-48AC1879F48E}" type="slidenum">
              <a:rPr lang="en-US" smtClean="0"/>
              <a:t>31</a:t>
            </a:fld>
            <a:endParaRPr lang="en-US"/>
          </a:p>
        </p:txBody>
      </p:sp>
    </p:spTree>
    <p:extLst>
      <p:ext uri="{BB962C8B-B14F-4D97-AF65-F5344CB8AC3E}">
        <p14:creationId xmlns:p14="http://schemas.microsoft.com/office/powerpoint/2010/main" val="364223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uitab.html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32</a:t>
            </a:fld>
            <a:endParaRPr lang="en-US"/>
          </a:p>
        </p:txBody>
      </p:sp>
    </p:spTree>
    <p:extLst>
      <p:ext uri="{BB962C8B-B14F-4D97-AF65-F5344CB8AC3E}">
        <p14:creationId xmlns:p14="http://schemas.microsoft.com/office/powerpoint/2010/main" val="3017024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findobj.html</a:t>
            </a:r>
            <a:endParaRPr lang="en-US" dirty="0"/>
          </a:p>
          <a:p>
            <a:r>
              <a:rPr lang="en-US" dirty="0"/>
              <a:t>This code uses deprecated functions</a:t>
            </a:r>
          </a:p>
          <a:p>
            <a:r>
              <a:rPr lang="en-US" dirty="0"/>
              <a:t>Warning: In a future release, UI components will not be included in the output. To include UI components, use the </a:t>
            </a:r>
            <a:r>
              <a:rPr lang="en-US" dirty="0" err="1"/>
              <a:t>exportapp</a:t>
            </a:r>
            <a:endParaRPr lang="en-US" dirty="0"/>
          </a:p>
          <a:p>
            <a:r>
              <a:rPr lang="en-US" dirty="0"/>
              <a:t>function.</a:t>
            </a:r>
          </a:p>
        </p:txBody>
      </p:sp>
      <p:sp>
        <p:nvSpPr>
          <p:cNvPr id="4" name="Slide Number Placeholder 3"/>
          <p:cNvSpPr>
            <a:spLocks noGrp="1"/>
          </p:cNvSpPr>
          <p:nvPr>
            <p:ph type="sldNum" sz="quarter" idx="5"/>
          </p:nvPr>
        </p:nvSpPr>
        <p:spPr/>
        <p:txBody>
          <a:bodyPr/>
          <a:lstStyle/>
          <a:p>
            <a:fld id="{643A76CB-EBEC-7C49-9AA6-48AC1879F48E}" type="slidenum">
              <a:rPr lang="en-US" smtClean="0"/>
              <a:t>33</a:t>
            </a:fld>
            <a:endParaRPr lang="en-US"/>
          </a:p>
        </p:txBody>
      </p:sp>
    </p:spTree>
    <p:extLst>
      <p:ext uri="{BB962C8B-B14F-4D97-AF65-F5344CB8AC3E}">
        <p14:creationId xmlns:p14="http://schemas.microsoft.com/office/powerpoint/2010/main" val="352575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findobj.html</a:t>
            </a:r>
            <a:endParaRPr lang="en-US" dirty="0"/>
          </a:p>
          <a:p>
            <a:r>
              <a:rPr lang="en-US" dirty="0"/>
              <a:t>This code uses deprecated functions</a:t>
            </a:r>
          </a:p>
          <a:p>
            <a:r>
              <a:rPr lang="en-US" dirty="0"/>
              <a:t>Warning: In a future release, UI components will not be included in the output. To include UI components, use the </a:t>
            </a:r>
            <a:r>
              <a:rPr lang="en-US" dirty="0" err="1"/>
              <a:t>exportapp</a:t>
            </a:r>
            <a:endParaRPr lang="en-US" dirty="0"/>
          </a:p>
          <a:p>
            <a:r>
              <a:rPr lang="en-US" dirty="0"/>
              <a:t>function.</a:t>
            </a:r>
          </a:p>
        </p:txBody>
      </p:sp>
      <p:sp>
        <p:nvSpPr>
          <p:cNvPr id="4" name="Slide Number Placeholder 3"/>
          <p:cNvSpPr>
            <a:spLocks noGrp="1"/>
          </p:cNvSpPr>
          <p:nvPr>
            <p:ph type="sldNum" sz="quarter" idx="5"/>
          </p:nvPr>
        </p:nvSpPr>
        <p:spPr/>
        <p:txBody>
          <a:bodyPr/>
          <a:lstStyle/>
          <a:p>
            <a:fld id="{643A76CB-EBEC-7C49-9AA6-48AC1879F48E}" type="slidenum">
              <a:rPr lang="en-US" smtClean="0"/>
              <a:t>34</a:t>
            </a:fld>
            <a:endParaRPr lang="en-US"/>
          </a:p>
        </p:txBody>
      </p:sp>
    </p:spTree>
    <p:extLst>
      <p:ext uri="{BB962C8B-B14F-4D97-AF65-F5344CB8AC3E}">
        <p14:creationId xmlns:p14="http://schemas.microsoft.com/office/powerpoint/2010/main" val="102974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a:t>
            </a:r>
            <a:r>
              <a:rPr lang="en-US" dirty="0" err="1"/>
              <a:t>creating_plots</a:t>
            </a:r>
            <a:r>
              <a:rPr lang="en-US" dirty="0"/>
              <a:t>/how-to-work-with-graphics-</a:t>
            </a:r>
            <a:r>
              <a:rPr lang="en-US" dirty="0" err="1"/>
              <a:t>objects.html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5</a:t>
            </a:fld>
            <a:endParaRPr lang="en-US"/>
          </a:p>
        </p:txBody>
      </p:sp>
    </p:spTree>
    <p:extLst>
      <p:ext uri="{BB962C8B-B14F-4D97-AF65-F5344CB8AC3E}">
        <p14:creationId xmlns:p14="http://schemas.microsoft.com/office/powerpoint/2010/main" val="141214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findobj.html</a:t>
            </a:r>
            <a:endParaRPr lang="en-US" dirty="0"/>
          </a:p>
          <a:p>
            <a:r>
              <a:rPr lang="en-US" dirty="0"/>
              <a:t>This code uses deprecated functions</a:t>
            </a:r>
          </a:p>
          <a:p>
            <a:r>
              <a:rPr lang="en-US" dirty="0"/>
              <a:t>Warning: In a future release, UI components will not be included in the output. To include UI components, use the </a:t>
            </a:r>
            <a:r>
              <a:rPr lang="en-US" dirty="0" err="1"/>
              <a:t>exportapp</a:t>
            </a:r>
            <a:endParaRPr lang="en-US" dirty="0"/>
          </a:p>
          <a:p>
            <a:r>
              <a:rPr lang="en-US" dirty="0"/>
              <a:t>function.</a:t>
            </a:r>
          </a:p>
        </p:txBody>
      </p:sp>
      <p:sp>
        <p:nvSpPr>
          <p:cNvPr id="4" name="Slide Number Placeholder 3"/>
          <p:cNvSpPr>
            <a:spLocks noGrp="1"/>
          </p:cNvSpPr>
          <p:nvPr>
            <p:ph type="sldNum" sz="quarter" idx="5"/>
          </p:nvPr>
        </p:nvSpPr>
        <p:spPr/>
        <p:txBody>
          <a:bodyPr/>
          <a:lstStyle/>
          <a:p>
            <a:fld id="{643A76CB-EBEC-7C49-9AA6-48AC1879F48E}" type="slidenum">
              <a:rPr lang="en-US" smtClean="0"/>
              <a:t>35</a:t>
            </a:fld>
            <a:endParaRPr lang="en-US"/>
          </a:p>
        </p:txBody>
      </p:sp>
    </p:spTree>
    <p:extLst>
      <p:ext uri="{BB962C8B-B14F-4D97-AF65-F5344CB8AC3E}">
        <p14:creationId xmlns:p14="http://schemas.microsoft.com/office/powerpoint/2010/main" val="2411898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a:t>
            </a:r>
            <a:r>
              <a:rPr lang="en-US" dirty="0" err="1"/>
              <a:t>matlab_prog</a:t>
            </a:r>
            <a:r>
              <a:rPr lang="en-US" dirty="0"/>
              <a:t>/insert-</a:t>
            </a:r>
            <a:r>
              <a:rPr lang="en-US" dirty="0" err="1"/>
              <a:t>equations.html</a:t>
            </a:r>
            <a:endParaRPr lang="en-US" dirty="0"/>
          </a:p>
          <a:p>
            <a:r>
              <a:rPr lang="en-US" dirty="0"/>
              <a:t>https://</a:t>
            </a:r>
            <a:r>
              <a:rPr lang="en-US" dirty="0" err="1"/>
              <a:t>stackoverflow.com</a:t>
            </a:r>
            <a:r>
              <a:rPr lang="en-US" dirty="0"/>
              <a:t>/questions/36347303/adjusting-graphical-latex-text-size-in-</a:t>
            </a:r>
            <a:r>
              <a:rPr lang="en-US" dirty="0" err="1"/>
              <a:t>matlab</a:t>
            </a:r>
            <a:r>
              <a:rPr lang="en-US" dirty="0"/>
              <a:t>#:~:text=There%20is%20another%20method%20that,Latex's%20lower%20level%20font%20specification.&amp;text=The%20first%20command%20%5Cfontsize%7B%7D,the%20rest%20of%20the%20text.</a:t>
            </a:r>
          </a:p>
        </p:txBody>
      </p:sp>
      <p:sp>
        <p:nvSpPr>
          <p:cNvPr id="4" name="Slide Number Placeholder 3"/>
          <p:cNvSpPr>
            <a:spLocks noGrp="1"/>
          </p:cNvSpPr>
          <p:nvPr>
            <p:ph type="sldNum" sz="quarter" idx="5"/>
          </p:nvPr>
        </p:nvSpPr>
        <p:spPr/>
        <p:txBody>
          <a:bodyPr/>
          <a:lstStyle/>
          <a:p>
            <a:fld id="{643A76CB-EBEC-7C49-9AA6-48AC1879F48E}" type="slidenum">
              <a:rPr lang="en-US" smtClean="0"/>
              <a:t>36</a:t>
            </a:fld>
            <a:endParaRPr lang="en-US"/>
          </a:p>
        </p:txBody>
      </p:sp>
    </p:spTree>
    <p:extLst>
      <p:ext uri="{BB962C8B-B14F-4D97-AF65-F5344CB8AC3E}">
        <p14:creationId xmlns:p14="http://schemas.microsoft.com/office/powerpoint/2010/main" val="51146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s-AR" dirty="0"/>
              <a:t>“escape” means turn off some default behavior signified by a character and take the character as is and print it.</a:t>
            </a:r>
          </a:p>
          <a:p>
            <a:pPr marL="0" marR="0" indent="0" algn="l" defTabSz="457200" rtl="0" eaLnBrk="1" fontAlgn="base" latinLnBrk="0" hangingPunct="1">
              <a:lnSpc>
                <a:spcPct val="100000"/>
              </a:lnSpc>
              <a:spcBef>
                <a:spcPct val="30000"/>
              </a:spcBef>
              <a:spcAft>
                <a:spcPct val="0"/>
              </a:spcAft>
              <a:buClrTx/>
              <a:buSzTx/>
              <a:buFontTx/>
              <a:buNone/>
              <a:tabLst/>
              <a:defRPr/>
            </a:pPr>
            <a:r>
              <a:rPr lang="es-AR" dirty="0"/>
              <a:t>We will see this use of “escape” with unix, where many non-letters have some special meta-character meaning – as a wildcard, etc.</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39</a:t>
            </a:fld>
            <a:endParaRPr lang="en-US"/>
          </a:p>
        </p:txBody>
      </p:sp>
    </p:spTree>
    <p:extLst>
      <p:ext uri="{BB962C8B-B14F-4D97-AF65-F5344CB8AC3E}">
        <p14:creationId xmlns:p14="http://schemas.microsoft.com/office/powerpoint/2010/main" val="1577408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groot.html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40</a:t>
            </a:fld>
            <a:endParaRPr lang="en-US"/>
          </a:p>
        </p:txBody>
      </p:sp>
    </p:spTree>
    <p:extLst>
      <p:ext uri="{BB962C8B-B14F-4D97-AF65-F5344CB8AC3E}">
        <p14:creationId xmlns:p14="http://schemas.microsoft.com/office/powerpoint/2010/main" val="2796880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groot.html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41</a:t>
            </a:fld>
            <a:endParaRPr lang="en-US"/>
          </a:p>
        </p:txBody>
      </p:sp>
    </p:spTree>
    <p:extLst>
      <p:ext uri="{BB962C8B-B14F-4D97-AF65-F5344CB8AC3E}">
        <p14:creationId xmlns:p14="http://schemas.microsoft.com/office/powerpoint/2010/main" val="4218654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groot.html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43</a:t>
            </a:fld>
            <a:endParaRPr lang="en-US"/>
          </a:p>
        </p:txBody>
      </p:sp>
    </p:spTree>
    <p:extLst>
      <p:ext uri="{BB962C8B-B14F-4D97-AF65-F5344CB8AC3E}">
        <p14:creationId xmlns:p14="http://schemas.microsoft.com/office/powerpoint/2010/main" val="1410116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s-AR" dirty="0"/>
              <a:t>https://</a:t>
            </a:r>
            <a:r>
              <a:rPr lang="es-AR" dirty="0" err="1"/>
              <a:t>www.mathworks.com</a:t>
            </a:r>
            <a:r>
              <a:rPr lang="es-AR" dirty="0"/>
              <a:t>/</a:t>
            </a:r>
            <a:r>
              <a:rPr lang="es-AR" dirty="0" err="1"/>
              <a:t>help</a:t>
            </a:r>
            <a:r>
              <a:rPr lang="es-AR" dirty="0"/>
              <a:t>/</a:t>
            </a:r>
            <a:r>
              <a:rPr lang="es-AR" dirty="0" err="1"/>
              <a:t>matlab</a:t>
            </a:r>
            <a:r>
              <a:rPr lang="es-AR" dirty="0"/>
              <a:t>/</a:t>
            </a:r>
            <a:r>
              <a:rPr lang="es-AR" dirty="0" err="1"/>
              <a:t>ref</a:t>
            </a:r>
            <a:r>
              <a:rPr lang="es-AR" dirty="0"/>
              <a:t>/</a:t>
            </a:r>
            <a:r>
              <a:rPr lang="es-AR" dirty="0" err="1"/>
              <a:t>groot.html</a:t>
            </a:r>
            <a:endParaRPr lang="es-AR"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44</a:t>
            </a:fld>
            <a:endParaRPr lang="en-US"/>
          </a:p>
        </p:txBody>
      </p:sp>
    </p:spTree>
    <p:extLst>
      <p:ext uri="{BB962C8B-B14F-4D97-AF65-F5344CB8AC3E}">
        <p14:creationId xmlns:p14="http://schemas.microsoft.com/office/powerpoint/2010/main" val="1478790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s-AR" dirty="0"/>
              <a:t>https://</a:t>
            </a:r>
            <a:r>
              <a:rPr lang="es-AR" dirty="0" err="1"/>
              <a:t>www.mathworks.com</a:t>
            </a:r>
            <a:r>
              <a:rPr lang="es-AR" dirty="0"/>
              <a:t>/</a:t>
            </a:r>
            <a:r>
              <a:rPr lang="es-AR" dirty="0" err="1"/>
              <a:t>help</a:t>
            </a:r>
            <a:r>
              <a:rPr lang="es-AR" dirty="0"/>
              <a:t>/</a:t>
            </a:r>
            <a:r>
              <a:rPr lang="es-AR" dirty="0" err="1"/>
              <a:t>matlab</a:t>
            </a:r>
            <a:r>
              <a:rPr lang="es-AR" dirty="0"/>
              <a:t>/</a:t>
            </a:r>
            <a:r>
              <a:rPr lang="es-AR" dirty="0" err="1"/>
              <a:t>creating_plots</a:t>
            </a:r>
            <a:r>
              <a:rPr lang="es-AR" dirty="0"/>
              <a:t>/default-</a:t>
            </a:r>
            <a:r>
              <a:rPr lang="es-AR" dirty="0" err="1"/>
              <a:t>property</a:t>
            </a:r>
            <a:r>
              <a:rPr lang="es-AR" dirty="0"/>
              <a:t>-</a:t>
            </a:r>
            <a:r>
              <a:rPr lang="es-AR" dirty="0" err="1"/>
              <a:t>values.html</a:t>
            </a:r>
            <a:endParaRPr lang="es-AR"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45</a:t>
            </a:fld>
            <a:endParaRPr lang="en-US"/>
          </a:p>
        </p:txBody>
      </p:sp>
    </p:spTree>
    <p:extLst>
      <p:ext uri="{BB962C8B-B14F-4D97-AF65-F5344CB8AC3E}">
        <p14:creationId xmlns:p14="http://schemas.microsoft.com/office/powerpoint/2010/main" val="2987486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simple plot – plot([1:10]) and do above</a:t>
            </a:r>
          </a:p>
        </p:txBody>
      </p:sp>
      <p:sp>
        <p:nvSpPr>
          <p:cNvPr id="4" name="Slide Number Placeholder 3"/>
          <p:cNvSpPr>
            <a:spLocks noGrp="1"/>
          </p:cNvSpPr>
          <p:nvPr>
            <p:ph type="sldNum" sz="quarter" idx="5"/>
          </p:nvPr>
        </p:nvSpPr>
        <p:spPr/>
        <p:txBody>
          <a:bodyPr/>
          <a:lstStyle/>
          <a:p>
            <a:fld id="{643A76CB-EBEC-7C49-9AA6-48AC1879F48E}" type="slidenum">
              <a:rPr lang="en-US" smtClean="0"/>
              <a:t>46</a:t>
            </a:fld>
            <a:endParaRPr lang="en-US"/>
          </a:p>
        </p:txBody>
      </p:sp>
    </p:spTree>
    <p:extLst>
      <p:ext uri="{BB962C8B-B14F-4D97-AF65-F5344CB8AC3E}">
        <p14:creationId xmlns:p14="http://schemas.microsoft.com/office/powerpoint/2010/main" val="4131271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groot.html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47</a:t>
            </a:fld>
            <a:endParaRPr lang="en-US"/>
          </a:p>
        </p:txBody>
      </p:sp>
    </p:spTree>
    <p:extLst>
      <p:ext uri="{BB962C8B-B14F-4D97-AF65-F5344CB8AC3E}">
        <p14:creationId xmlns:p14="http://schemas.microsoft.com/office/powerpoint/2010/main" val="9383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http://what-when-</a:t>
            </a:r>
            <a:r>
              <a:rPr lang="en-US" dirty="0" err="1"/>
              <a:t>how.com</a:t>
            </a:r>
            <a:r>
              <a:rPr lang="en-US" dirty="0"/>
              <a:t>/graphics-and-</a:t>
            </a:r>
            <a:r>
              <a:rPr lang="en-US" dirty="0" err="1"/>
              <a:t>guis</a:t>
            </a:r>
            <a:r>
              <a:rPr lang="en-US" dirty="0"/>
              <a:t>-with-</a:t>
            </a:r>
            <a:r>
              <a:rPr lang="en-US" dirty="0" err="1"/>
              <a:t>matlab</a:t>
            </a:r>
            <a:r>
              <a:rPr lang="en-US" dirty="0"/>
              <a:t>/graphics-objects-handles-</a:t>
            </a:r>
            <a:r>
              <a:rPr lang="en-US" dirty="0" err="1"/>
              <a:t>matlab</a:t>
            </a:r>
            <a:r>
              <a:rPr lang="en-US" dirty="0"/>
              <a:t>/</a:t>
            </a:r>
          </a:p>
        </p:txBody>
      </p:sp>
      <p:sp>
        <p:nvSpPr>
          <p:cNvPr id="4" name="Slide Number Placeholder 3"/>
          <p:cNvSpPr>
            <a:spLocks noGrp="1"/>
          </p:cNvSpPr>
          <p:nvPr>
            <p:ph type="sldNum" sz="quarter" idx="5"/>
          </p:nvPr>
        </p:nvSpPr>
        <p:spPr/>
        <p:txBody>
          <a:bodyPr/>
          <a:lstStyle/>
          <a:p>
            <a:fld id="{643A76CB-EBEC-7C49-9AA6-48AC1879F48E}" type="slidenum">
              <a:rPr lang="en-US" smtClean="0"/>
              <a:t>6</a:t>
            </a:fld>
            <a:endParaRPr lang="en-US"/>
          </a:p>
        </p:txBody>
      </p:sp>
    </p:spTree>
    <p:extLst>
      <p:ext uri="{BB962C8B-B14F-4D97-AF65-F5344CB8AC3E}">
        <p14:creationId xmlns:p14="http://schemas.microsoft.com/office/powerpoint/2010/main" val="839556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s-AR" dirty="0"/>
              <a:t>https://</a:t>
            </a:r>
            <a:r>
              <a:rPr lang="es-AR" dirty="0" err="1"/>
              <a:t>www.mathworks.com</a:t>
            </a:r>
            <a:r>
              <a:rPr lang="es-AR" dirty="0"/>
              <a:t>/</a:t>
            </a:r>
            <a:r>
              <a:rPr lang="es-AR" dirty="0" err="1"/>
              <a:t>help</a:t>
            </a:r>
            <a:r>
              <a:rPr lang="es-AR" dirty="0"/>
              <a:t>/</a:t>
            </a:r>
            <a:r>
              <a:rPr lang="es-AR" dirty="0" err="1"/>
              <a:t>matlab</a:t>
            </a:r>
            <a:r>
              <a:rPr lang="es-AR" dirty="0"/>
              <a:t>/</a:t>
            </a:r>
            <a:r>
              <a:rPr lang="es-AR" dirty="0" err="1"/>
              <a:t>ref</a:t>
            </a:r>
            <a:r>
              <a:rPr lang="es-AR" dirty="0"/>
              <a:t>/</a:t>
            </a:r>
            <a:r>
              <a:rPr lang="es-AR" dirty="0" err="1"/>
              <a:t>groot.html</a:t>
            </a:r>
            <a:endParaRPr lang="es-AR"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48</a:t>
            </a:fld>
            <a:endParaRPr lang="en-US"/>
          </a:p>
        </p:txBody>
      </p:sp>
    </p:spTree>
    <p:extLst>
      <p:ext uri="{BB962C8B-B14F-4D97-AF65-F5344CB8AC3E}">
        <p14:creationId xmlns:p14="http://schemas.microsoft.com/office/powerpoint/2010/main" val="89763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s-AR" dirty="0"/>
              <a:t>https://</a:t>
            </a:r>
            <a:r>
              <a:rPr lang="es-AR" dirty="0" err="1"/>
              <a:t>www.mathworks.com</a:t>
            </a:r>
            <a:r>
              <a:rPr lang="es-AR" dirty="0"/>
              <a:t>/</a:t>
            </a:r>
            <a:r>
              <a:rPr lang="es-AR" dirty="0" err="1"/>
              <a:t>help</a:t>
            </a:r>
            <a:r>
              <a:rPr lang="es-AR" dirty="0"/>
              <a:t>/</a:t>
            </a:r>
            <a:r>
              <a:rPr lang="es-AR" dirty="0" err="1"/>
              <a:t>matlab</a:t>
            </a:r>
            <a:r>
              <a:rPr lang="es-AR" dirty="0"/>
              <a:t>/</a:t>
            </a:r>
            <a:r>
              <a:rPr lang="es-AR" dirty="0" err="1"/>
              <a:t>ref</a:t>
            </a:r>
            <a:r>
              <a:rPr lang="es-AR" dirty="0"/>
              <a:t>/</a:t>
            </a:r>
            <a:r>
              <a:rPr lang="es-AR" dirty="0" err="1"/>
              <a:t>groot.html</a:t>
            </a:r>
            <a:endParaRPr lang="es-AR"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49</a:t>
            </a:fld>
            <a:endParaRPr lang="en-US"/>
          </a:p>
        </p:txBody>
      </p:sp>
    </p:spTree>
    <p:extLst>
      <p:ext uri="{BB962C8B-B14F-4D97-AF65-F5344CB8AC3E}">
        <p14:creationId xmlns:p14="http://schemas.microsoft.com/office/powerpoint/2010/main" val="3687319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a:t>
            </a:r>
            <a:r>
              <a:rPr lang="en-US" dirty="0" err="1"/>
              <a:t>matlabcentral</a:t>
            </a:r>
            <a:r>
              <a:rPr lang="en-US" dirty="0"/>
              <a:t>/answers/521914-is-there-any-way-to-have-grid-on-as-default</a:t>
            </a:r>
          </a:p>
          <a:p>
            <a:r>
              <a:rPr lang="en-US" dirty="0"/>
              <a:t>Notice format "default" "object type" "property name"</a:t>
            </a:r>
          </a:p>
        </p:txBody>
      </p:sp>
      <p:sp>
        <p:nvSpPr>
          <p:cNvPr id="4" name="Slide Number Placeholder 3"/>
          <p:cNvSpPr>
            <a:spLocks noGrp="1"/>
          </p:cNvSpPr>
          <p:nvPr>
            <p:ph type="sldNum" sz="quarter" idx="5"/>
          </p:nvPr>
        </p:nvSpPr>
        <p:spPr/>
        <p:txBody>
          <a:bodyPr/>
          <a:lstStyle/>
          <a:p>
            <a:fld id="{643A76CB-EBEC-7C49-9AA6-48AC1879F48E}" type="slidenum">
              <a:rPr lang="en-US" smtClean="0"/>
              <a:t>50</a:t>
            </a:fld>
            <a:endParaRPr lang="en-US"/>
          </a:p>
        </p:txBody>
      </p:sp>
    </p:spTree>
    <p:extLst>
      <p:ext uri="{BB962C8B-B14F-4D97-AF65-F5344CB8AC3E}">
        <p14:creationId xmlns:p14="http://schemas.microsoft.com/office/powerpoint/2010/main" val="85768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a:t>
            </a:r>
            <a:r>
              <a:rPr lang="en-US" dirty="0" err="1"/>
              <a:t>matlabcentral</a:t>
            </a:r>
            <a:r>
              <a:rPr lang="en-US" dirty="0"/>
              <a:t>/answers/521914-is-there-any-way-to-have-grid-on-as-default</a:t>
            </a:r>
          </a:p>
          <a:p>
            <a:r>
              <a:rPr lang="en-US" dirty="0"/>
              <a:t>Notice format "default" "object type" "property name"</a:t>
            </a:r>
          </a:p>
        </p:txBody>
      </p:sp>
      <p:sp>
        <p:nvSpPr>
          <p:cNvPr id="4" name="Slide Number Placeholder 3"/>
          <p:cNvSpPr>
            <a:spLocks noGrp="1"/>
          </p:cNvSpPr>
          <p:nvPr>
            <p:ph type="sldNum" sz="quarter" idx="5"/>
          </p:nvPr>
        </p:nvSpPr>
        <p:spPr/>
        <p:txBody>
          <a:bodyPr/>
          <a:lstStyle/>
          <a:p>
            <a:fld id="{643A76CB-EBEC-7C49-9AA6-48AC1879F48E}" type="slidenum">
              <a:rPr lang="en-US" smtClean="0"/>
              <a:t>51</a:t>
            </a:fld>
            <a:endParaRPr lang="en-US"/>
          </a:p>
        </p:txBody>
      </p:sp>
    </p:spTree>
    <p:extLst>
      <p:ext uri="{BB962C8B-B14F-4D97-AF65-F5344CB8AC3E}">
        <p14:creationId xmlns:p14="http://schemas.microsoft.com/office/powerpoint/2010/main" val="1125527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startup.html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52</a:t>
            </a:fld>
            <a:endParaRPr lang="en-US"/>
          </a:p>
        </p:txBody>
      </p:sp>
    </p:spTree>
    <p:extLst>
      <p:ext uri="{BB962C8B-B14F-4D97-AF65-F5344CB8AC3E}">
        <p14:creationId xmlns:p14="http://schemas.microsoft.com/office/powerpoint/2010/main" val="4211598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startup.html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53</a:t>
            </a:fld>
            <a:endParaRPr lang="en-US"/>
          </a:p>
        </p:txBody>
      </p:sp>
    </p:spTree>
    <p:extLst>
      <p:ext uri="{BB962C8B-B14F-4D97-AF65-F5344CB8AC3E}">
        <p14:creationId xmlns:p14="http://schemas.microsoft.com/office/powerpoint/2010/main" val="3065748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/ref/</a:t>
            </a:r>
            <a:r>
              <a:rPr lang="en-US" dirty="0" err="1"/>
              <a:t>startup.html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54</a:t>
            </a:fld>
            <a:endParaRPr lang="en-US"/>
          </a:p>
        </p:txBody>
      </p:sp>
    </p:spTree>
    <p:extLst>
      <p:ext uri="{BB962C8B-B14F-4D97-AF65-F5344CB8AC3E}">
        <p14:creationId xmlns:p14="http://schemas.microsoft.com/office/powerpoint/2010/main" val="2743369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www.mathworks.com</a:t>
            </a:r>
            <a:r>
              <a:rPr lang="en-US" dirty="0"/>
              <a:t>/help/</a:t>
            </a:r>
            <a:r>
              <a:rPr lang="en-US" dirty="0" err="1"/>
              <a:t>matlab</a:t>
            </a:r>
            <a:r>
              <a:rPr lang="en-US" dirty="0"/>
              <a:t>/</a:t>
            </a:r>
            <a:r>
              <a:rPr lang="en-US" dirty="0" err="1"/>
              <a:t>creating_plots</a:t>
            </a:r>
            <a:r>
              <a:rPr lang="en-US" dirty="0"/>
              <a:t>/default-property-</a:t>
            </a:r>
            <a:r>
              <a:rPr lang="en-US" dirty="0" err="1"/>
              <a:t>values.html</a:t>
            </a:r>
            <a:endParaRPr lang="en-US" dirty="0"/>
          </a:p>
        </p:txBody>
      </p:sp>
      <p:sp>
        <p:nvSpPr>
          <p:cNvPr id="4" name="Slide Number Placeholder 3"/>
          <p:cNvSpPr>
            <a:spLocks noGrp="1"/>
          </p:cNvSpPr>
          <p:nvPr>
            <p:ph type="sldNum" sz="quarter" idx="5"/>
          </p:nvPr>
        </p:nvSpPr>
        <p:spPr/>
        <p:txBody>
          <a:bodyPr/>
          <a:lstStyle/>
          <a:p>
            <a:fld id="{643A76CB-EBEC-7C49-9AA6-48AC1879F48E}" type="slidenum">
              <a:rPr lang="en-US" smtClean="0"/>
              <a:t>55</a:t>
            </a:fld>
            <a:endParaRPr lang="en-US"/>
          </a:p>
        </p:txBody>
      </p:sp>
    </p:spTree>
    <p:extLst>
      <p:ext uri="{BB962C8B-B14F-4D97-AF65-F5344CB8AC3E}">
        <p14:creationId xmlns:p14="http://schemas.microsoft.com/office/powerpoint/2010/main" val="2850893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s-AR"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56</a:t>
            </a:fld>
            <a:endParaRPr lang="en-US"/>
          </a:p>
        </p:txBody>
      </p:sp>
    </p:spTree>
    <p:extLst>
      <p:ext uri="{BB962C8B-B14F-4D97-AF65-F5344CB8AC3E}">
        <p14:creationId xmlns:p14="http://schemas.microsoft.com/office/powerpoint/2010/main" val="421959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cse.unl.edu</a:t>
            </a:r>
            <a:r>
              <a:rPr lang="en-US" dirty="0"/>
              <a:t>/~</a:t>
            </a:r>
            <a:r>
              <a:rPr lang="en-US" dirty="0" err="1"/>
              <a:t>sincovec</a:t>
            </a:r>
            <a:r>
              <a:rPr lang="en-US" dirty="0"/>
              <a:t>/Matlab/Lesson%2026/CS211%20Lesson%2026%20-%20Handle%20Graphics.htm</a:t>
            </a:r>
          </a:p>
        </p:txBody>
      </p:sp>
      <p:sp>
        <p:nvSpPr>
          <p:cNvPr id="4" name="Slide Number Placeholder 3"/>
          <p:cNvSpPr>
            <a:spLocks noGrp="1"/>
          </p:cNvSpPr>
          <p:nvPr>
            <p:ph type="sldNum" sz="quarter" idx="5"/>
          </p:nvPr>
        </p:nvSpPr>
        <p:spPr/>
        <p:txBody>
          <a:bodyPr/>
          <a:lstStyle/>
          <a:p>
            <a:fld id="{643A76CB-EBEC-7C49-9AA6-48AC1879F48E}" type="slidenum">
              <a:rPr lang="en-US" smtClean="0"/>
              <a:t>7</a:t>
            </a:fld>
            <a:endParaRPr lang="en-US"/>
          </a:p>
        </p:txBody>
      </p:sp>
    </p:spTree>
    <p:extLst>
      <p:ext uri="{BB962C8B-B14F-4D97-AF65-F5344CB8AC3E}">
        <p14:creationId xmlns:p14="http://schemas.microsoft.com/office/powerpoint/2010/main" val="210587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cse.unl.edu</a:t>
            </a:r>
            <a:r>
              <a:rPr lang="en-US" dirty="0"/>
              <a:t>/~</a:t>
            </a:r>
            <a:r>
              <a:rPr lang="en-US" dirty="0" err="1"/>
              <a:t>sincovec</a:t>
            </a:r>
            <a:r>
              <a:rPr lang="en-US" dirty="0"/>
              <a:t>/Matlab/Lesson%2026/CS211%20Lesson%2026%20-%20Handle%20Graphics.htm</a:t>
            </a:r>
          </a:p>
        </p:txBody>
      </p:sp>
      <p:sp>
        <p:nvSpPr>
          <p:cNvPr id="4" name="Slide Number Placeholder 3"/>
          <p:cNvSpPr>
            <a:spLocks noGrp="1"/>
          </p:cNvSpPr>
          <p:nvPr>
            <p:ph type="sldNum" sz="quarter" idx="5"/>
          </p:nvPr>
        </p:nvSpPr>
        <p:spPr/>
        <p:txBody>
          <a:bodyPr/>
          <a:lstStyle/>
          <a:p>
            <a:fld id="{643A76CB-EBEC-7C49-9AA6-48AC1879F48E}" type="slidenum">
              <a:rPr lang="en-US" smtClean="0"/>
              <a:t>8</a:t>
            </a:fld>
            <a:endParaRPr lang="en-US"/>
          </a:p>
        </p:txBody>
      </p:sp>
    </p:spTree>
    <p:extLst>
      <p:ext uri="{BB962C8B-B14F-4D97-AF65-F5344CB8AC3E}">
        <p14:creationId xmlns:p14="http://schemas.microsoft.com/office/powerpoint/2010/main" val="146828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cse.unl.edu</a:t>
            </a:r>
            <a:r>
              <a:rPr lang="en-US" dirty="0"/>
              <a:t>/~</a:t>
            </a:r>
            <a:r>
              <a:rPr lang="en-US" dirty="0" err="1"/>
              <a:t>sincovec</a:t>
            </a:r>
            <a:r>
              <a:rPr lang="en-US" dirty="0"/>
              <a:t>/Matlab/Lesson%2026/CS211%20Lesson%2026%20-%20Handle%20Graphics.htm</a:t>
            </a:r>
          </a:p>
        </p:txBody>
      </p:sp>
      <p:sp>
        <p:nvSpPr>
          <p:cNvPr id="4" name="Slide Number Placeholder 3"/>
          <p:cNvSpPr>
            <a:spLocks noGrp="1"/>
          </p:cNvSpPr>
          <p:nvPr>
            <p:ph type="sldNum" sz="quarter" idx="5"/>
          </p:nvPr>
        </p:nvSpPr>
        <p:spPr/>
        <p:txBody>
          <a:bodyPr/>
          <a:lstStyle/>
          <a:p>
            <a:fld id="{643A76CB-EBEC-7C49-9AA6-48AC1879F48E}" type="slidenum">
              <a:rPr lang="en-US" smtClean="0"/>
              <a:t>9</a:t>
            </a:fld>
            <a:endParaRPr lang="en-US"/>
          </a:p>
        </p:txBody>
      </p:sp>
    </p:spTree>
    <p:extLst>
      <p:ext uri="{BB962C8B-B14F-4D97-AF65-F5344CB8AC3E}">
        <p14:creationId xmlns:p14="http://schemas.microsoft.com/office/powerpoint/2010/main" val="262189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cse.unl.edu</a:t>
            </a:r>
            <a:r>
              <a:rPr lang="en-US" dirty="0"/>
              <a:t>/~</a:t>
            </a:r>
            <a:r>
              <a:rPr lang="en-US" dirty="0" err="1"/>
              <a:t>sincovec</a:t>
            </a:r>
            <a:r>
              <a:rPr lang="en-US" dirty="0"/>
              <a:t>/Matlab/Lesson%2026/CS211%20Lesson%2026%20-%20Handle%20Graphics.htm</a:t>
            </a:r>
          </a:p>
        </p:txBody>
      </p:sp>
      <p:sp>
        <p:nvSpPr>
          <p:cNvPr id="4" name="Slide Number Placeholder 3"/>
          <p:cNvSpPr>
            <a:spLocks noGrp="1"/>
          </p:cNvSpPr>
          <p:nvPr>
            <p:ph type="sldNum" sz="quarter" idx="5"/>
          </p:nvPr>
        </p:nvSpPr>
        <p:spPr/>
        <p:txBody>
          <a:bodyPr/>
          <a:lstStyle/>
          <a:p>
            <a:fld id="{643A76CB-EBEC-7C49-9AA6-48AC1879F48E}" type="slidenum">
              <a:rPr lang="en-US" smtClean="0"/>
              <a:t>10</a:t>
            </a:fld>
            <a:endParaRPr lang="en-US"/>
          </a:p>
        </p:txBody>
      </p:sp>
    </p:spTree>
    <p:extLst>
      <p:ext uri="{BB962C8B-B14F-4D97-AF65-F5344CB8AC3E}">
        <p14:creationId xmlns:p14="http://schemas.microsoft.com/office/powerpoint/2010/main" val="200641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cse.unl.edu</a:t>
            </a:r>
            <a:r>
              <a:rPr lang="en-US" dirty="0"/>
              <a:t>/~</a:t>
            </a:r>
            <a:r>
              <a:rPr lang="en-US" dirty="0" err="1"/>
              <a:t>sincovec</a:t>
            </a:r>
            <a:r>
              <a:rPr lang="en-US" dirty="0"/>
              <a:t>/Matlab/Lesson%2026/CS211%20Lesson%2026%20-%20Handle%20Graphics.htm</a:t>
            </a:r>
          </a:p>
        </p:txBody>
      </p:sp>
      <p:sp>
        <p:nvSpPr>
          <p:cNvPr id="4" name="Slide Number Placeholder 3"/>
          <p:cNvSpPr>
            <a:spLocks noGrp="1"/>
          </p:cNvSpPr>
          <p:nvPr>
            <p:ph type="sldNum" sz="quarter" idx="5"/>
          </p:nvPr>
        </p:nvSpPr>
        <p:spPr/>
        <p:txBody>
          <a:bodyPr/>
          <a:lstStyle/>
          <a:p>
            <a:fld id="{643A76CB-EBEC-7C49-9AA6-48AC1879F48E}" type="slidenum">
              <a:rPr lang="en-US" smtClean="0"/>
              <a:t>11</a:t>
            </a:fld>
            <a:endParaRPr lang="en-US"/>
          </a:p>
        </p:txBody>
      </p:sp>
    </p:spTree>
    <p:extLst>
      <p:ext uri="{BB962C8B-B14F-4D97-AF65-F5344CB8AC3E}">
        <p14:creationId xmlns:p14="http://schemas.microsoft.com/office/powerpoint/2010/main" val="6360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cse.unl.edu</a:t>
            </a:r>
            <a:r>
              <a:rPr lang="en-US" dirty="0"/>
              <a:t>/~</a:t>
            </a:r>
            <a:r>
              <a:rPr lang="en-US" dirty="0" err="1"/>
              <a:t>sincovec</a:t>
            </a:r>
            <a:r>
              <a:rPr lang="en-US" dirty="0"/>
              <a:t>/Matlab/Lesson%2026/CS211%20Lesson%2026%20-%20Handle%20Graphics.htm</a:t>
            </a:r>
          </a:p>
        </p:txBody>
      </p:sp>
      <p:sp>
        <p:nvSpPr>
          <p:cNvPr id="4" name="Slide Number Placeholder 3"/>
          <p:cNvSpPr>
            <a:spLocks noGrp="1"/>
          </p:cNvSpPr>
          <p:nvPr>
            <p:ph type="sldNum" sz="quarter" idx="5"/>
          </p:nvPr>
        </p:nvSpPr>
        <p:spPr/>
        <p:txBody>
          <a:bodyPr/>
          <a:lstStyle/>
          <a:p>
            <a:fld id="{643A76CB-EBEC-7C49-9AA6-48AC1879F48E}" type="slidenum">
              <a:rPr lang="en-US" smtClean="0"/>
              <a:t>12</a:t>
            </a:fld>
            <a:endParaRPr lang="en-US"/>
          </a:p>
        </p:txBody>
      </p:sp>
    </p:spTree>
    <p:extLst>
      <p:ext uri="{BB962C8B-B14F-4D97-AF65-F5344CB8AC3E}">
        <p14:creationId xmlns:p14="http://schemas.microsoft.com/office/powerpoint/2010/main" val="179554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2D89-16FC-50D2-8C26-37A4F47B06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1F491F-23CE-3D5B-66A9-7AC9EFFAD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A85726-5118-02E6-B570-A12BAE064F94}"/>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5" name="Footer Placeholder 4">
            <a:extLst>
              <a:ext uri="{FF2B5EF4-FFF2-40B4-BE49-F238E27FC236}">
                <a16:creationId xmlns:a16="http://schemas.microsoft.com/office/drawing/2014/main" id="{4245A4A8-A170-9D1C-432D-DDBA0FACC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8FB5F-8061-798E-A8FD-9BADA9147FBA}"/>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71536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F23F-9A90-FC48-84D8-480FA47038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5ABABD-A28F-58C2-28E5-21DF4EE95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514C5-0B63-B8D1-B3AB-29EF449A4DA2}"/>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5" name="Footer Placeholder 4">
            <a:extLst>
              <a:ext uri="{FF2B5EF4-FFF2-40B4-BE49-F238E27FC236}">
                <a16:creationId xmlns:a16="http://schemas.microsoft.com/office/drawing/2014/main" id="{C994FBFD-EDCE-3DB8-CC73-BE4425955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9AD01-AA2B-100E-BA65-807FC9F36F42}"/>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30124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1CD3D-E912-D31A-4A59-6FEF6C18D7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7BD2C8-41D4-1529-0F94-B5AFB8845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FA4FC-A288-8A25-6BF2-307737854F6F}"/>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5" name="Footer Placeholder 4">
            <a:extLst>
              <a:ext uri="{FF2B5EF4-FFF2-40B4-BE49-F238E27FC236}">
                <a16:creationId xmlns:a16="http://schemas.microsoft.com/office/drawing/2014/main" id="{D74DA0BC-865C-C532-2DF4-A08197D45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F208B-7C73-0486-A6B8-6CFE1E64B4E5}"/>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80231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28C3-0BF1-25DE-DC49-A95682472C7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A84780-6273-163D-EE9E-7AC71E5548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2270E-0169-6A54-BF38-EE9375397532}"/>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5" name="Footer Placeholder 4">
            <a:extLst>
              <a:ext uri="{FF2B5EF4-FFF2-40B4-BE49-F238E27FC236}">
                <a16:creationId xmlns:a16="http://schemas.microsoft.com/office/drawing/2014/main" id="{54D56BC4-32FC-CA8D-B43D-5917C472A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A8426-F7B0-58F5-33B9-C77DF251F3B3}"/>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91565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666-BF8C-3131-3D83-7C134C6EA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D85A3-1C85-D2A6-A75D-E5CD6E815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5DA5DE-342F-E88C-215E-FDB99C965537}"/>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5" name="Footer Placeholder 4">
            <a:extLst>
              <a:ext uri="{FF2B5EF4-FFF2-40B4-BE49-F238E27FC236}">
                <a16:creationId xmlns:a16="http://schemas.microsoft.com/office/drawing/2014/main" id="{098D80FE-6550-20E7-1BAD-EBE9C807D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6EA74-F282-EE5B-E1DC-7955189A0B11}"/>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3390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64FD-FE4C-22EE-9901-B616E22F1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8F22F9-D3FA-5105-0A61-AAD4F36E6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C9A23-8486-BD00-BCF0-FEEC278B3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2BD547-67F4-15B9-4972-9124B4DAC3B1}"/>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6" name="Footer Placeholder 5">
            <a:extLst>
              <a:ext uri="{FF2B5EF4-FFF2-40B4-BE49-F238E27FC236}">
                <a16:creationId xmlns:a16="http://schemas.microsoft.com/office/drawing/2014/main" id="{1F139557-6DD5-74F5-5B8B-BBCB6AD42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9B638-3743-9FCF-86F6-100A4DA33C89}"/>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58871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503A-D39A-45A0-213C-B3F3BD0B2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07A18-2F00-153B-BD6B-55623A68F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97DBA1-68CB-812E-6575-D4CA6F8F5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688D5D-E629-DF8A-881B-F6CE714D4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FAA02-54D8-F29E-6DAC-5802C1A5E8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8A9CC0-5B58-F090-7DC4-CF8596CEE3C7}"/>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8" name="Footer Placeholder 7">
            <a:extLst>
              <a:ext uri="{FF2B5EF4-FFF2-40B4-BE49-F238E27FC236}">
                <a16:creationId xmlns:a16="http://schemas.microsoft.com/office/drawing/2014/main" id="{52E1B4E3-C151-4C1D-A485-3ED11555A9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B5D64-3151-CBBD-1D57-608FE6584C86}"/>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88988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3E42-A759-9B8A-D3C9-64571267E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5D4B1-9E8C-ECDA-D73D-FF1A66951825}"/>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4" name="Footer Placeholder 3">
            <a:extLst>
              <a:ext uri="{FF2B5EF4-FFF2-40B4-BE49-F238E27FC236}">
                <a16:creationId xmlns:a16="http://schemas.microsoft.com/office/drawing/2014/main" id="{EEB33595-36EB-5574-D9A3-3801B41EEE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3524AE-3F58-C613-0862-1255A33D1C72}"/>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1616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51268-A10A-889C-2AAC-FA498F844224}"/>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3" name="Footer Placeholder 2">
            <a:extLst>
              <a:ext uri="{FF2B5EF4-FFF2-40B4-BE49-F238E27FC236}">
                <a16:creationId xmlns:a16="http://schemas.microsoft.com/office/drawing/2014/main" id="{DE5652DC-B038-3EB8-A59B-2A656E9EE4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CFD8B-7DDC-3861-18E0-5E96B891FECA}"/>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46801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E5C8-F93B-422C-01F6-57EBCA953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27392-A3A2-B672-B882-14F097912E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4D2213-872C-2276-0173-5FEDFB656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6F1AA1-6AF1-06D2-8031-6BCCCA87B8DD}"/>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6" name="Footer Placeholder 5">
            <a:extLst>
              <a:ext uri="{FF2B5EF4-FFF2-40B4-BE49-F238E27FC236}">
                <a16:creationId xmlns:a16="http://schemas.microsoft.com/office/drawing/2014/main" id="{2A8F3900-53EF-A6BD-BAC0-32541BAE7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A363B-1442-B37B-1641-1F65E04FE05A}"/>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27502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AD32-8AAA-EC03-EB3D-EB0FD77B5B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A61E26-05DF-1782-B1DE-E0344F47A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D33B52-DC76-16F9-F325-FAF7DF607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3AFFC-6EEF-BC34-7F88-B02CD1E3797E}"/>
              </a:ext>
            </a:extLst>
          </p:cNvPr>
          <p:cNvSpPr>
            <a:spLocks noGrp="1"/>
          </p:cNvSpPr>
          <p:nvPr>
            <p:ph type="dt" sz="half" idx="10"/>
          </p:nvPr>
        </p:nvSpPr>
        <p:spPr/>
        <p:txBody>
          <a:bodyPr/>
          <a:lstStyle/>
          <a:p>
            <a:fld id="{1F7A9CAC-D618-F343-B9C2-20AEB43D3369}" type="datetimeFigureOut">
              <a:rPr lang="en-US" smtClean="0"/>
              <a:t>10/10/23</a:t>
            </a:fld>
            <a:endParaRPr lang="en-US"/>
          </a:p>
        </p:txBody>
      </p:sp>
      <p:sp>
        <p:nvSpPr>
          <p:cNvPr id="6" name="Footer Placeholder 5">
            <a:extLst>
              <a:ext uri="{FF2B5EF4-FFF2-40B4-BE49-F238E27FC236}">
                <a16:creationId xmlns:a16="http://schemas.microsoft.com/office/drawing/2014/main" id="{8EE1945D-D288-D7F8-73C3-83445674F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57DCA-20B0-AE41-D811-E9B0711D060D}"/>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78194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068F8-114E-247B-7A78-CA4957D36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8D7ED-7EF4-46DD-7CE7-D3EBC9202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2F16DA-342B-3E9B-ADAC-B8D718E1B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A9CAC-D618-F343-B9C2-20AEB43D3369}" type="datetimeFigureOut">
              <a:rPr lang="en-US" smtClean="0"/>
              <a:t>10/10/23</a:t>
            </a:fld>
            <a:endParaRPr lang="en-US"/>
          </a:p>
        </p:txBody>
      </p:sp>
      <p:sp>
        <p:nvSpPr>
          <p:cNvPr id="5" name="Footer Placeholder 4">
            <a:extLst>
              <a:ext uri="{FF2B5EF4-FFF2-40B4-BE49-F238E27FC236}">
                <a16:creationId xmlns:a16="http://schemas.microsoft.com/office/drawing/2014/main" id="{A5ADA642-90F2-9130-24CA-8320252D2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D2D69A-A6A2-53CE-0695-E84C56E3C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D053F-7E11-B048-88CF-A39C4C24BEAF}" type="slidenum">
              <a:rPr lang="en-US" smtClean="0"/>
              <a:t>‹#›</a:t>
            </a:fld>
            <a:endParaRPr lang="en-US"/>
          </a:p>
        </p:txBody>
      </p:sp>
    </p:spTree>
    <p:extLst>
      <p:ext uri="{BB962C8B-B14F-4D97-AF65-F5344CB8AC3E}">
        <p14:creationId xmlns:p14="http://schemas.microsoft.com/office/powerpoint/2010/main" val="39341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malley@memphi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eri.memphis.edu/people/smalle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mathworks.com/help/matlab/ref/isa.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thworks.com/help/matlab/ref/matlab.ui.root-propertie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mathworks.com/help/matlab/ref/userpath.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mathworks.com/help/matlab/creating_plots/default-property-value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mathworks.com/help/matlab/graphics-object-properties.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mathworks.com/help/matlab/graphics-object-properties.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6858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r>
              <a:rPr lang="en-US" sz="3600" b="1" dirty="0">
                <a:solidFill>
                  <a:schemeClr val="tx1"/>
                </a:solidFill>
                <a:latin typeface="Papyrus" panose="020B0602040200020303" pitchFamily="34" charset="77"/>
              </a:rPr>
              <a:t>CERI-8104 Data Analysis in Geophysics</a:t>
            </a:r>
          </a:p>
          <a:p>
            <a:pPr>
              <a:defRPr/>
            </a:pPr>
            <a:r>
              <a:rPr lang="en-US" sz="3600" b="1" dirty="0">
                <a:solidFill>
                  <a:schemeClr val="tx1"/>
                </a:solidFill>
                <a:latin typeface="Papyrus" panose="020B0602040200020303" pitchFamily="34" charset="77"/>
              </a:rPr>
              <a:t>Dr. Robert (Bob) Smalley</a:t>
            </a:r>
          </a:p>
          <a:p>
            <a:pPr>
              <a:defRPr/>
            </a:pPr>
            <a:r>
              <a:rPr lang="en-US" sz="3600" b="1" dirty="0">
                <a:solidFill>
                  <a:schemeClr val="tx1"/>
                </a:solidFill>
                <a:latin typeface="Papyrus" panose="020B0602040200020303" pitchFamily="34" charset="77"/>
              </a:rPr>
              <a:t>3892 Central Ave, Room 103</a:t>
            </a:r>
          </a:p>
          <a:p>
            <a:pPr>
              <a:defRPr/>
            </a:pPr>
            <a:r>
              <a:rPr lang="en-US" sz="3600" b="1" dirty="0">
                <a:solidFill>
                  <a:schemeClr val="tx1"/>
                </a:solidFill>
                <a:latin typeface="Papyrus" panose="020B0602040200020303" pitchFamily="34" charset="77"/>
                <a:hlinkClick r:id="rId3"/>
              </a:rPr>
              <a:t>rsmalley@memphis.edu</a:t>
            </a:r>
            <a:r>
              <a:rPr lang="en-US" sz="3600" b="1" dirty="0">
                <a:solidFill>
                  <a:schemeClr val="tx1"/>
                </a:solidFill>
                <a:latin typeface="Papyrus" panose="020B0602040200020303" pitchFamily="34" charset="77"/>
              </a:rPr>
              <a:t>                         678-4929</a:t>
            </a:r>
          </a:p>
          <a:p>
            <a:pPr>
              <a:defRPr/>
            </a:pP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Fall 2023</a:t>
            </a:r>
          </a:p>
          <a:p>
            <a:pPr algn="ctr"/>
            <a:r>
              <a:rPr lang="en-US" sz="3600" b="1" dirty="0">
                <a:solidFill>
                  <a:schemeClr val="tx1"/>
                </a:solidFill>
                <a:latin typeface="Papyrus" panose="020B0602040200020303" pitchFamily="34" charset="77"/>
              </a:rPr>
              <a:t>Tu &amp; Th             11:20 am -12:45 pm</a:t>
            </a:r>
          </a:p>
          <a:p>
            <a:pPr algn="ctr"/>
            <a:endParaRPr lang="en-US" sz="36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Meeting 12		Oct 9, 2023 (makeup from Oct 5, 2023)</a:t>
            </a:r>
            <a:br>
              <a:rPr lang="en-US" sz="3600" b="1" dirty="0">
                <a:solidFill>
                  <a:schemeClr val="tx1"/>
                </a:solidFill>
                <a:latin typeface="Papyrus" panose="020B0602040200020303" pitchFamily="34" charset="77"/>
              </a:rPr>
            </a:b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CERI New/Long Building: Student Computer Lab</a:t>
            </a:r>
          </a:p>
          <a:p>
            <a:pPr>
              <a:defRPr/>
            </a:pPr>
            <a:r>
              <a:rPr lang="en-US" sz="3600" b="1" dirty="0">
                <a:solidFill>
                  <a:schemeClr val="tx1"/>
                </a:solidFill>
                <a:latin typeface="Papyrus" panose="020B0602040200020303" pitchFamily="34" charset="77"/>
              </a:rPr>
              <a:t>Class webpage to be announced.</a:t>
            </a:r>
          </a:p>
          <a:p>
            <a:pPr>
              <a:defRPr/>
            </a:pPr>
            <a:r>
              <a:rPr lang="en-US" sz="1800" b="1" dirty="0">
                <a:solidFill>
                  <a:schemeClr val="tx1"/>
                </a:solidFill>
                <a:latin typeface="Papyrus" panose="020B0602040200020303" pitchFamily="34" charset="77"/>
              </a:rPr>
              <a:t>My homepage (has older versions of the course)</a:t>
            </a:r>
          </a:p>
          <a:p>
            <a:pPr>
              <a:defRPr/>
            </a:pPr>
            <a:r>
              <a:rPr lang="en-US" sz="1800" b="1" dirty="0">
                <a:solidFill>
                  <a:schemeClr val="tx1"/>
                </a:solidFill>
                <a:latin typeface="Papyrus" panose="020B0602040200020303" pitchFamily="34" charset="77"/>
                <a:hlinkClick r:id="rId4"/>
              </a:rPr>
              <a:t>http://www.ceri.memphis.edu/people/smalley/</a:t>
            </a:r>
            <a:endParaRPr lang="en-US" sz="1800" b="1" dirty="0">
              <a:solidFill>
                <a:schemeClr val="tx1"/>
              </a:solidFill>
              <a:latin typeface="Papyrus" panose="020B0602040200020303" pitchFamily="34" charset="77"/>
            </a:endParaRPr>
          </a:p>
        </p:txBody>
      </p:sp>
    </p:spTree>
    <p:extLst>
      <p:ext uri="{BB962C8B-B14F-4D97-AF65-F5344CB8AC3E}">
        <p14:creationId xmlns:p14="http://schemas.microsoft.com/office/powerpoint/2010/main" val="266725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5FBF71-AA1E-2891-4F2B-E7B474EE97B6}"/>
              </a:ext>
            </a:extLst>
          </p:cNvPr>
          <p:cNvSpPr txBox="1"/>
          <p:nvPr/>
        </p:nvSpPr>
        <p:spPr>
          <a:xfrm>
            <a:off x="0" y="771798"/>
            <a:ext cx="12192000" cy="5509200"/>
          </a:xfrm>
          <a:prstGeom prst="rect">
            <a:avLst/>
          </a:prstGeom>
          <a:noFill/>
        </p:spPr>
        <p:txBody>
          <a:bodyPr wrap="square">
            <a:spAutoFit/>
          </a:bodyPr>
          <a:lstStyle/>
          <a:p>
            <a:pPr algn="ctr">
              <a:buFont typeface="Arial" panose="020B0604020202020204" pitchFamily="34" charset="0"/>
              <a:buChar char="•"/>
            </a:pPr>
            <a:r>
              <a:rPr lang="en-US" sz="3200" b="1" dirty="0">
                <a:latin typeface="Papyrus" panose="020B0602040200020303" pitchFamily="34" charset="77"/>
              </a:rPr>
              <a:t>major graphical object types: </a:t>
            </a:r>
          </a:p>
          <a:p>
            <a:pPr algn="ctr"/>
            <a:r>
              <a:rPr lang="en-US" sz="3200" b="1" dirty="0">
                <a:latin typeface="Papyrus" panose="020B0602040200020303" pitchFamily="34" charset="77"/>
              </a:rPr>
              <a:t> </a:t>
            </a:r>
          </a:p>
          <a:p>
            <a:pPr marL="742950" lvl="1" indent="-285750" algn="ctr">
              <a:buFont typeface="Arial" panose="020B0604020202020204" pitchFamily="34" charset="0"/>
              <a:buChar char="•"/>
            </a:pPr>
            <a:r>
              <a:rPr lang="en-US" sz="3200" b="1" dirty="0">
                <a:latin typeface="Papyrus" panose="020B0602040200020303" pitchFamily="34" charset="77"/>
              </a:rPr>
              <a:t>Root</a:t>
            </a:r>
          </a:p>
          <a:p>
            <a:pPr lvl="1" algn="ct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The single object corresponding to the computer's screen on which graphics may be displayed. </a:t>
            </a:r>
          </a:p>
          <a:p>
            <a:pPr lvl="2" algn="ct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There is only one (</a:t>
            </a:r>
            <a:r>
              <a:rPr lang="en-US" sz="3200" b="1" dirty="0">
                <a:latin typeface="Courier New" panose="02070309020205020404" pitchFamily="49" charset="0"/>
                <a:cs typeface="Courier New" panose="02070309020205020404" pitchFamily="49" charset="0"/>
              </a:rPr>
              <a:t>1</a:t>
            </a:r>
            <a:r>
              <a:rPr lang="en-US" sz="3200" b="1" dirty="0">
                <a:latin typeface="Papyrus" panose="020B0602040200020303" pitchFamily="34" charset="77"/>
              </a:rPr>
              <a:t>) root object. </a:t>
            </a:r>
          </a:p>
          <a:p>
            <a:pPr lvl="2" algn="ct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The handle to the root is always zero </a:t>
            </a:r>
            <a:r>
              <a:rPr lang="en-US" sz="3200" b="1" dirty="0">
                <a:latin typeface="Courier New" panose="02070309020205020404" pitchFamily="49" charset="0"/>
                <a:cs typeface="Courier New" panose="02070309020205020404" pitchFamily="49" charset="0"/>
              </a:rPr>
              <a:t>(0)</a:t>
            </a:r>
            <a:r>
              <a:rPr lang="en-US" sz="3200" b="1" dirty="0">
                <a:latin typeface="Papyrus" panose="020B0602040200020303" pitchFamily="34" charset="77"/>
              </a:rPr>
              <a:t>.</a:t>
            </a:r>
          </a:p>
          <a:p>
            <a:pPr marL="742950" lvl="1" indent="-285750" algn="ctr">
              <a:buFont typeface="Arial" panose="020B0604020202020204" pitchFamily="34" charset="0"/>
              <a:buChar char="•"/>
            </a:pPr>
            <a:endParaRPr lang="en-US" sz="3200" b="1" dirty="0">
              <a:latin typeface="Papyrus" panose="020B0602040200020303" pitchFamily="34" charset="77"/>
            </a:endParaRPr>
          </a:p>
        </p:txBody>
      </p:sp>
    </p:spTree>
    <p:extLst>
      <p:ext uri="{BB962C8B-B14F-4D97-AF65-F5344CB8AC3E}">
        <p14:creationId xmlns:p14="http://schemas.microsoft.com/office/powerpoint/2010/main" val="162977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5FBF71-AA1E-2891-4F2B-E7B474EE97B6}"/>
              </a:ext>
            </a:extLst>
          </p:cNvPr>
          <p:cNvSpPr txBox="1"/>
          <p:nvPr/>
        </p:nvSpPr>
        <p:spPr>
          <a:xfrm>
            <a:off x="0" y="679032"/>
            <a:ext cx="12192000" cy="4524315"/>
          </a:xfrm>
          <a:prstGeom prst="rect">
            <a:avLst/>
          </a:prstGeom>
          <a:noFill/>
        </p:spPr>
        <p:txBody>
          <a:bodyPr wrap="square">
            <a:spAutoFit/>
          </a:bodyPr>
          <a:lstStyle/>
          <a:p>
            <a:pPr algn="ctr">
              <a:buFont typeface="Arial" panose="020B0604020202020204" pitchFamily="34" charset="0"/>
              <a:buChar char="•"/>
            </a:pPr>
            <a:r>
              <a:rPr lang="en-US" sz="3200" b="1" dirty="0">
                <a:latin typeface="Papyrus" panose="020B0602040200020303" pitchFamily="34" charset="77"/>
              </a:rPr>
              <a:t>major graphical object types:  </a:t>
            </a:r>
          </a:p>
          <a:p>
            <a:pPr marL="742950" lvl="1" indent="-285750" algn="ctr">
              <a:buFont typeface="Arial" panose="020B0604020202020204" pitchFamily="34" charset="0"/>
              <a:buChar char="•"/>
            </a:pPr>
            <a:endParaRPr lang="en-US" sz="3200" b="1" dirty="0">
              <a:latin typeface="Papyrus" panose="020B0602040200020303" pitchFamily="34" charset="77"/>
            </a:endParaRPr>
          </a:p>
          <a:p>
            <a:pPr marL="742950" lvl="1" indent="-285750" algn="ctr">
              <a:buFont typeface="Arial" panose="020B0604020202020204" pitchFamily="34" charset="0"/>
              <a:buChar char="•"/>
            </a:pPr>
            <a:r>
              <a:rPr lang="en-US" sz="3200" b="1" dirty="0">
                <a:latin typeface="Papyrus" panose="020B0602040200020303" pitchFamily="34" charset="77"/>
              </a:rPr>
              <a:t>Figure</a:t>
            </a:r>
          </a:p>
          <a:p>
            <a:pPr marL="742950" lvl="1" indent="-285750" algn="ctr">
              <a:buFont typeface="Arial" panose="020B0604020202020204" pitchFamily="34" charset="0"/>
              <a:buChar char="•"/>
            </a:pP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A figure window on the graphic screen.</a:t>
            </a:r>
          </a:p>
          <a:p>
            <a:pPr marL="1143000" lvl="2" indent="-228600" algn="ctr">
              <a:buFont typeface="Arial" panose="020B0604020202020204" pitchFamily="34" charset="0"/>
              <a:buChar char="•"/>
            </a:pP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There can be zero (no figures on the screen) or more figure objects (each a child of the root).</a:t>
            </a:r>
          </a:p>
          <a:p>
            <a:pPr marL="742950" lvl="1" indent="-285750" algn="ctr">
              <a:buFont typeface="Arial" panose="020B0604020202020204" pitchFamily="34" charset="0"/>
              <a:buChar char="•"/>
            </a:pPr>
            <a:endParaRPr lang="en-US" sz="3200" b="1" dirty="0">
              <a:latin typeface="Papyrus" panose="020B0602040200020303" pitchFamily="34" charset="77"/>
            </a:endParaRPr>
          </a:p>
        </p:txBody>
      </p:sp>
    </p:spTree>
    <p:extLst>
      <p:ext uri="{BB962C8B-B14F-4D97-AF65-F5344CB8AC3E}">
        <p14:creationId xmlns:p14="http://schemas.microsoft.com/office/powerpoint/2010/main" val="52352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5FBF71-AA1E-2891-4F2B-E7B474EE97B6}"/>
              </a:ext>
            </a:extLst>
          </p:cNvPr>
          <p:cNvSpPr txBox="1"/>
          <p:nvPr/>
        </p:nvSpPr>
        <p:spPr>
          <a:xfrm>
            <a:off x="0" y="413985"/>
            <a:ext cx="12192000" cy="6001643"/>
          </a:xfrm>
          <a:prstGeom prst="rect">
            <a:avLst/>
          </a:prstGeom>
          <a:noFill/>
        </p:spPr>
        <p:txBody>
          <a:bodyPr wrap="square">
            <a:spAutoFit/>
          </a:bodyPr>
          <a:lstStyle/>
          <a:p>
            <a:pPr algn="ctr">
              <a:buFont typeface="Arial" panose="020B0604020202020204" pitchFamily="34" charset="0"/>
              <a:buChar char="•"/>
            </a:pPr>
            <a:r>
              <a:rPr lang="en-US" sz="3200" b="1" dirty="0">
                <a:latin typeface="Papyrus" panose="020B0602040200020303" pitchFamily="34" charset="77"/>
              </a:rPr>
              <a:t>major graphical object types:  </a:t>
            </a:r>
          </a:p>
          <a:p>
            <a:pPr marL="742950" lvl="1" indent="-285750" algn="ctr">
              <a:buFont typeface="Arial" panose="020B0604020202020204" pitchFamily="34" charset="0"/>
              <a:buChar char="•"/>
            </a:pPr>
            <a:endParaRPr lang="en-US" sz="3200" b="1" dirty="0">
              <a:latin typeface="Papyrus" panose="020B0602040200020303" pitchFamily="34" charset="77"/>
            </a:endParaRPr>
          </a:p>
          <a:p>
            <a:pPr marL="742950" lvl="1" indent="-285750" algn="ctr">
              <a:buFont typeface="Arial" panose="020B0604020202020204" pitchFamily="34" charset="0"/>
              <a:buChar char="•"/>
            </a:pPr>
            <a:r>
              <a:rPr lang="en-US" sz="3200" b="1" dirty="0">
                <a:latin typeface="Papyrus" panose="020B0602040200020303" pitchFamily="34" charset="77"/>
              </a:rPr>
              <a:t>Axes</a:t>
            </a:r>
          </a:p>
          <a:p>
            <a:pPr lvl="1" algn="ct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A rectangular coordinate system within a figure window.</a:t>
            </a:r>
          </a:p>
          <a:p>
            <a:pPr lvl="2" algn="ct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There can be zero or more axes objects per figure object. (Remember the </a:t>
            </a:r>
            <a:r>
              <a:rPr lang="en-US" sz="3200" b="1" dirty="0">
                <a:latin typeface="Courier New" panose="02070309020205020404" pitchFamily="49" charset="0"/>
                <a:cs typeface="Courier New" panose="02070309020205020404" pitchFamily="49" charset="0"/>
              </a:rPr>
              <a:t>subplot()</a:t>
            </a:r>
            <a:r>
              <a:rPr lang="en-US" sz="3200" b="1" dirty="0">
                <a:latin typeface="Papyrus" panose="020B0602040200020303" pitchFamily="34" charset="77"/>
              </a:rPr>
              <a:t> function?)</a:t>
            </a:r>
          </a:p>
          <a:p>
            <a:pPr lvl="2" algn="ct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The </a:t>
            </a:r>
            <a:r>
              <a:rPr lang="en-US" sz="3200" b="1" i="1" dirty="0">
                <a:latin typeface="Papyrus" panose="020B0602040200020303" pitchFamily="34" charset="77"/>
              </a:rPr>
              <a:t>parent</a:t>
            </a:r>
            <a:r>
              <a:rPr lang="en-US" sz="3200" b="1" dirty="0">
                <a:latin typeface="Papyrus" panose="020B0602040200020303" pitchFamily="34" charset="77"/>
              </a:rPr>
              <a:t> object of an axes object is always a figure object.</a:t>
            </a:r>
          </a:p>
          <a:p>
            <a:pPr lvl="1" algn="ctr"/>
            <a:endParaRPr lang="en-US" sz="3200" b="1" dirty="0">
              <a:latin typeface="Papyrus" panose="020B0602040200020303" pitchFamily="34" charset="77"/>
            </a:endParaRPr>
          </a:p>
        </p:txBody>
      </p:sp>
    </p:spTree>
    <p:extLst>
      <p:ext uri="{BB962C8B-B14F-4D97-AF65-F5344CB8AC3E}">
        <p14:creationId xmlns:p14="http://schemas.microsoft.com/office/powerpoint/2010/main" val="38582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5FBF71-AA1E-2891-4F2B-E7B474EE97B6}"/>
              </a:ext>
            </a:extLst>
          </p:cNvPr>
          <p:cNvSpPr txBox="1"/>
          <p:nvPr/>
        </p:nvSpPr>
        <p:spPr>
          <a:xfrm>
            <a:off x="0" y="997084"/>
            <a:ext cx="12192000" cy="4524315"/>
          </a:xfrm>
          <a:prstGeom prst="rect">
            <a:avLst/>
          </a:prstGeom>
          <a:noFill/>
        </p:spPr>
        <p:txBody>
          <a:bodyPr wrap="square">
            <a:spAutoFit/>
          </a:bodyPr>
          <a:lstStyle/>
          <a:p>
            <a:pPr algn="ctr">
              <a:buFont typeface="Arial" panose="020B0604020202020204" pitchFamily="34" charset="0"/>
              <a:buChar char="•"/>
            </a:pPr>
            <a:r>
              <a:rPr lang="en-US" sz="3200" b="1" dirty="0">
                <a:latin typeface="Papyrus" panose="020B0602040200020303" pitchFamily="34" charset="77"/>
              </a:rPr>
              <a:t>major graphical object types:  </a:t>
            </a:r>
          </a:p>
          <a:p>
            <a:pPr lvl="1" algn="ctr"/>
            <a:endParaRPr lang="en-US" sz="3200" b="1" dirty="0">
              <a:latin typeface="Papyrus" panose="020B0602040200020303" pitchFamily="34" charset="77"/>
            </a:endParaRPr>
          </a:p>
          <a:p>
            <a:pPr marL="742950" lvl="1" indent="-285750" algn="ctr">
              <a:buFont typeface="Arial" panose="020B0604020202020204" pitchFamily="34" charset="0"/>
              <a:buChar char="•"/>
            </a:pPr>
            <a:r>
              <a:rPr lang="en-US" sz="3200" b="1" dirty="0">
                <a:latin typeface="Papyrus" panose="020B0602040200020303" pitchFamily="34" charset="77"/>
              </a:rPr>
              <a:t>line (an example of a Plot Object)</a:t>
            </a:r>
          </a:p>
          <a:p>
            <a:pPr marL="742950" lvl="1" indent="-285750" algn="ctr">
              <a:buFont typeface="Arial" panose="020B0604020202020204" pitchFamily="34" charset="0"/>
              <a:buChar char="•"/>
            </a:pP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A Line drawn within an axes.</a:t>
            </a:r>
          </a:p>
          <a:p>
            <a:pPr marL="1143000" lvl="2" indent="-228600" algn="ctr">
              <a:buFont typeface="Arial" panose="020B0604020202020204" pitchFamily="34" charset="0"/>
              <a:buChar char="•"/>
            </a:pP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There can be zero or more Line objects per axes object.</a:t>
            </a:r>
          </a:p>
          <a:p>
            <a:pPr marL="1143000" lvl="2" indent="-228600" algn="ctr">
              <a:buFont typeface="Arial" panose="020B0604020202020204" pitchFamily="34" charset="0"/>
              <a:buChar char="•"/>
            </a:pPr>
            <a:endParaRPr lang="en-US" sz="3200" b="1" dirty="0">
              <a:latin typeface="Papyrus" panose="020B0602040200020303" pitchFamily="34" charset="77"/>
            </a:endParaRPr>
          </a:p>
          <a:p>
            <a:pPr marL="1143000" lvl="2" indent="-228600" algn="ctr">
              <a:buFont typeface="Arial" panose="020B0604020202020204" pitchFamily="34" charset="0"/>
              <a:buChar char="•"/>
            </a:pPr>
            <a:r>
              <a:rPr lang="en-US" sz="3200" b="1" dirty="0">
                <a:latin typeface="Papyrus" panose="020B0602040200020303" pitchFamily="34" charset="77"/>
              </a:rPr>
              <a:t>The </a:t>
            </a:r>
            <a:r>
              <a:rPr lang="en-US" sz="3200" b="1" i="1" dirty="0">
                <a:latin typeface="Papyrus" panose="020B0602040200020303" pitchFamily="34" charset="77"/>
              </a:rPr>
              <a:t>parent</a:t>
            </a:r>
            <a:r>
              <a:rPr lang="en-US" sz="3200" b="1" dirty="0">
                <a:latin typeface="Papyrus" panose="020B0602040200020303" pitchFamily="34" charset="77"/>
              </a:rPr>
              <a:t> object of a line object is always an axes object.</a:t>
            </a:r>
          </a:p>
        </p:txBody>
      </p:sp>
    </p:spTree>
    <p:extLst>
      <p:ext uri="{BB962C8B-B14F-4D97-AF65-F5344CB8AC3E}">
        <p14:creationId xmlns:p14="http://schemas.microsoft.com/office/powerpoint/2010/main" val="33648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E49A3-A70E-5E02-245C-1D848CEABE59}"/>
              </a:ext>
            </a:extLst>
          </p:cNvPr>
          <p:cNvSpPr txBox="1"/>
          <p:nvPr/>
        </p:nvSpPr>
        <p:spPr>
          <a:xfrm>
            <a:off x="4935682" y="567008"/>
            <a:ext cx="7256318" cy="5355312"/>
          </a:xfrm>
          <a:prstGeom prst="rect">
            <a:avLst/>
          </a:prstGeom>
          <a:noFill/>
        </p:spPr>
        <p:txBody>
          <a:bodyPr wrap="square" rtlCol="0">
            <a:spAutoFit/>
          </a:bodyPr>
          <a:lstStyle/>
          <a:p>
            <a:pPr algn="ctr"/>
            <a:r>
              <a:rPr lang="en-US" sz="3200" b="1" dirty="0">
                <a:latin typeface="Papyrus" panose="020B0602040200020303" pitchFamily="34" charset="77"/>
              </a:rPr>
              <a:t>We usually don’t know (or care) that Matlab graphics is object-oriented.</a:t>
            </a:r>
          </a:p>
          <a:p>
            <a:pPr algn="ctr"/>
            <a:endParaRPr lang="en-US" b="1" dirty="0">
              <a:latin typeface="Papyrus" panose="020B0602040200020303" pitchFamily="34" charset="77"/>
            </a:endParaRPr>
          </a:p>
          <a:p>
            <a:pPr algn="ctr"/>
            <a:r>
              <a:rPr lang="en-US" sz="3200" b="1" dirty="0">
                <a:latin typeface="Papyrus" panose="020B0602040200020303" pitchFamily="34" charset="77"/>
              </a:rPr>
              <a:t>We just call the "function" </a:t>
            </a:r>
            <a:r>
              <a:rPr lang="en-US" sz="3200" b="1" dirty="0">
                <a:latin typeface="Courier New" panose="02070309020205020404" pitchFamily="49" charset="0"/>
                <a:cs typeface="Courier New" panose="02070309020205020404" pitchFamily="49" charset="0"/>
              </a:rPr>
              <a:t>plot</a:t>
            </a:r>
            <a:r>
              <a:rPr lang="en-US" sz="3200" b="1" dirty="0">
                <a:latin typeface="Papyrus" panose="020B0602040200020303" pitchFamily="34" charset="77"/>
              </a:rPr>
              <a:t> with some parameters.</a:t>
            </a:r>
          </a:p>
          <a:p>
            <a:pPr algn="ctr"/>
            <a:endParaRPr lang="en-US" b="1" dirty="0">
              <a:latin typeface="Papyrus" panose="020B0602040200020303" pitchFamily="34" charset="77"/>
            </a:endParaRPr>
          </a:p>
          <a:p>
            <a:pPr algn="ctr"/>
            <a:r>
              <a:rPr lang="en-US" sz="3200" b="1" dirty="0">
                <a:latin typeface="Papyrus" panose="020B0602040200020303" pitchFamily="34" charset="77"/>
              </a:rPr>
              <a:t>But if you look at the documentation for plot the last line of the syntax shows it returning something.</a:t>
            </a:r>
          </a:p>
          <a:p>
            <a:pPr algn="ctr"/>
            <a:endParaRPr lang="en-US"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plot</a:t>
            </a:r>
            <a:r>
              <a:rPr lang="en-US" sz="3200" b="1" dirty="0">
                <a:latin typeface="Papyrus" panose="020B0602040200020303" pitchFamily="34" charset="77"/>
              </a:rPr>
              <a:t> returns a </a:t>
            </a:r>
            <a:r>
              <a:rPr lang="en-US" sz="3200" b="1" dirty="0">
                <a:latin typeface="Courier New" panose="02070309020205020404" pitchFamily="49" charset="0"/>
                <a:cs typeface="Courier New" panose="02070309020205020404" pitchFamily="49" charset="0"/>
              </a:rPr>
              <a:t>chart line </a:t>
            </a:r>
            <a:r>
              <a:rPr lang="en-US" sz="3200" b="1" dirty="0">
                <a:latin typeface="Papyrus" panose="020B0602040200020303" pitchFamily="34" charset="77"/>
              </a:rPr>
              <a:t>object with the "handle" </a:t>
            </a:r>
            <a:r>
              <a:rPr lang="en-US" sz="3200" b="1" dirty="0">
                <a:latin typeface="Courier New" panose="02070309020205020404" pitchFamily="49" charset="0"/>
                <a:cs typeface="Courier New" panose="02070309020205020404" pitchFamily="49" charset="0"/>
              </a:rPr>
              <a:t>p</a:t>
            </a:r>
            <a:r>
              <a:rPr lang="en-US" sz="3200" b="1" dirty="0">
                <a:latin typeface="Papyrus" panose="020B0602040200020303" pitchFamily="34" charset="77"/>
              </a:rPr>
              <a:t>.</a:t>
            </a:r>
          </a:p>
        </p:txBody>
      </p:sp>
      <p:pic>
        <p:nvPicPr>
          <p:cNvPr id="2" name="Picture 1">
            <a:extLst>
              <a:ext uri="{FF2B5EF4-FFF2-40B4-BE49-F238E27FC236}">
                <a16:creationId xmlns:a16="http://schemas.microsoft.com/office/drawing/2014/main" id="{15EF7C9E-5CAC-4CFE-436D-96D89F33BC15}"/>
              </a:ext>
            </a:extLst>
          </p:cNvPr>
          <p:cNvPicPr>
            <a:picLocks noChangeAspect="1"/>
          </p:cNvPicPr>
          <p:nvPr/>
        </p:nvPicPr>
        <p:blipFill>
          <a:blip r:embed="rId2"/>
          <a:stretch>
            <a:fillRect/>
          </a:stretch>
        </p:blipFill>
        <p:spPr>
          <a:xfrm>
            <a:off x="144894" y="259196"/>
            <a:ext cx="4483100" cy="6235700"/>
          </a:xfrm>
          <a:prstGeom prst="rect">
            <a:avLst/>
          </a:prstGeom>
        </p:spPr>
      </p:pic>
      <p:sp>
        <p:nvSpPr>
          <p:cNvPr id="3" name="Rectangle 2">
            <a:extLst>
              <a:ext uri="{FF2B5EF4-FFF2-40B4-BE49-F238E27FC236}">
                <a16:creationId xmlns:a16="http://schemas.microsoft.com/office/drawing/2014/main" id="{01DA9190-A259-9A5B-6E5F-D03AC1738307}"/>
              </a:ext>
            </a:extLst>
          </p:cNvPr>
          <p:cNvSpPr/>
          <p:nvPr/>
        </p:nvSpPr>
        <p:spPr>
          <a:xfrm>
            <a:off x="311727" y="6224155"/>
            <a:ext cx="1465118" cy="280554"/>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43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7AC8303-4FEE-9740-8671-C976F765AC9A}"/>
              </a:ext>
            </a:extLst>
          </p:cNvPr>
          <p:cNvSpPr txBox="1"/>
          <p:nvPr/>
        </p:nvSpPr>
        <p:spPr>
          <a:xfrm>
            <a:off x="120479" y="99011"/>
            <a:ext cx="6098058" cy="6555641"/>
          </a:xfrm>
          <a:prstGeom prst="rect">
            <a:avLst/>
          </a:prstGeom>
          <a:noFill/>
        </p:spPr>
        <p:txBody>
          <a:bodyPr wrap="square">
            <a:spAutoFit/>
          </a:bodyPr>
          <a:lstStyle/>
          <a:p>
            <a:r>
              <a:rPr lang="en-US" sz="2000" b="1" dirty="0">
                <a:latin typeface="Courier New" panose="02070309020205020404" pitchFamily="49" charset="0"/>
                <a:cs typeface="Courier New" panose="02070309020205020404" pitchFamily="49" charset="0"/>
              </a:rPr>
              <a:t>&gt;&gt; x=0:.1:1;</a:t>
            </a:r>
          </a:p>
          <a:p>
            <a:r>
              <a:rPr lang="en-US" sz="2000" b="1" dirty="0">
                <a:latin typeface="Courier New" panose="02070309020205020404" pitchFamily="49" charset="0"/>
                <a:cs typeface="Courier New" panose="02070309020205020404" pitchFamily="49" charset="0"/>
              </a:rPr>
              <a:t>&gt;&gt; y=x.^2;</a:t>
            </a:r>
          </a:p>
          <a:p>
            <a:r>
              <a:rPr lang="en-US" sz="2000" b="1" dirty="0">
                <a:latin typeface="Courier New" panose="02070309020205020404" pitchFamily="49" charset="0"/>
                <a:cs typeface="Courier New" panose="02070309020205020404" pitchFamily="49" charset="0"/>
              </a:rPr>
              <a:t>&gt;&gt; p=plot(</a:t>
            </a:r>
            <a:r>
              <a:rPr lang="en-US" sz="2000" b="1" dirty="0" err="1">
                <a:latin typeface="Courier New" panose="02070309020205020404" pitchFamily="49" charset="0"/>
                <a:cs typeface="Courier New" panose="02070309020205020404" pitchFamily="49" charset="0"/>
              </a:rPr>
              <a:t>x,y</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p = Line with properties:</a:t>
            </a:r>
          </a:p>
          <a:p>
            <a:r>
              <a:rPr lang="en-US" sz="2000" b="1" dirty="0">
                <a:latin typeface="Courier New" panose="02070309020205020404" pitchFamily="49" charset="0"/>
                <a:cs typeface="Courier New" panose="02070309020205020404" pitchFamily="49" charset="0"/>
              </a:rPr>
              <a:t>              Color: [0 0.447000000000000 0.741000000000000]</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LineStyle</a:t>
            </a:r>
            <a:r>
              <a:rPr lang="en-US" sz="2000" b="1" dirty="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LineWidth</a:t>
            </a:r>
            <a:r>
              <a:rPr lang="en-US" sz="2000" b="1" dirty="0">
                <a:latin typeface="Courier New" panose="02070309020205020404" pitchFamily="49" charset="0"/>
                <a:cs typeface="Courier New" panose="02070309020205020404" pitchFamily="49" charset="0"/>
              </a:rPr>
              <a:t>: 0.500000000000000</a:t>
            </a:r>
          </a:p>
          <a:p>
            <a:r>
              <a:rPr lang="en-US" sz="2000" b="1" dirty="0">
                <a:latin typeface="Courier New" panose="02070309020205020404" pitchFamily="49" charset="0"/>
                <a:cs typeface="Courier New" panose="02070309020205020404" pitchFamily="49" charset="0"/>
              </a:rPr>
              <a:t>             Marker: 'none'</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MarkerSize</a:t>
            </a:r>
            <a:r>
              <a:rPr lang="en-US" sz="2000" b="1" dirty="0">
                <a:latin typeface="Courier New" panose="02070309020205020404" pitchFamily="49" charset="0"/>
                <a:cs typeface="Courier New" panose="02070309020205020404" pitchFamily="49" charset="0"/>
              </a:rPr>
              <a:t>: 6</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MarkerFaceColor</a:t>
            </a:r>
            <a:r>
              <a:rPr lang="en-US" sz="2000" b="1" dirty="0">
                <a:latin typeface="Courier New" panose="02070309020205020404" pitchFamily="49" charset="0"/>
                <a:cs typeface="Courier New" panose="02070309020205020404" pitchFamily="49" charset="0"/>
              </a:rPr>
              <a:t>: 'none'</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XData</a:t>
            </a:r>
            <a:r>
              <a:rPr lang="en-US" sz="2000" b="1" dirty="0">
                <a:latin typeface="Courier New" panose="02070309020205020404" pitchFamily="49" charset="0"/>
                <a:cs typeface="Courier New" panose="02070309020205020404" pitchFamily="49" charset="0"/>
              </a:rPr>
              <a:t>: [0 0.100000000000000 0.200000000000000 0.300000000000000 0.400000000000000 … ] (1×11 double)</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YData</a:t>
            </a:r>
            <a:r>
              <a:rPr lang="en-US" sz="2000" b="1" dirty="0">
                <a:latin typeface="Courier New" panose="02070309020205020404" pitchFamily="49" charset="0"/>
                <a:cs typeface="Courier New" panose="02070309020205020404" pitchFamily="49" charset="0"/>
              </a:rPr>
              <a:t>: [0 0.010000000000000 0.040000000000000 0.090000000000000 0.160000000000000 … ] (1×11 double)</a:t>
            </a:r>
          </a:p>
          <a:p>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Show </a:t>
            </a:r>
            <a:r>
              <a:rPr lang="en-US" sz="2000" b="1" u="sng" dirty="0">
                <a:solidFill>
                  <a:srgbClr val="00B0F0"/>
                </a:solidFill>
                <a:latin typeface="Courier New" panose="02070309020205020404" pitchFamily="49" charset="0"/>
                <a:cs typeface="Courier New" panose="02070309020205020404" pitchFamily="49" charset="0"/>
              </a:rPr>
              <a:t>all properties</a:t>
            </a:r>
          </a:p>
        </p:txBody>
      </p:sp>
      <p:sp>
        <p:nvSpPr>
          <p:cNvPr id="9" name="TextBox 8">
            <a:extLst>
              <a:ext uri="{FF2B5EF4-FFF2-40B4-BE49-F238E27FC236}">
                <a16:creationId xmlns:a16="http://schemas.microsoft.com/office/drawing/2014/main" id="{519F0C6B-8104-56C7-A2A2-340240102B1C}"/>
              </a:ext>
            </a:extLst>
          </p:cNvPr>
          <p:cNvSpPr txBox="1"/>
          <p:nvPr/>
        </p:nvSpPr>
        <p:spPr>
          <a:xfrm>
            <a:off x="6104238" y="567008"/>
            <a:ext cx="6087762" cy="4524315"/>
          </a:xfrm>
          <a:prstGeom prst="rect">
            <a:avLst/>
          </a:prstGeom>
          <a:noFill/>
        </p:spPr>
        <p:txBody>
          <a:bodyPr wrap="square" rtlCol="0">
            <a:spAutoFit/>
          </a:bodyPr>
          <a:lstStyle/>
          <a:p>
            <a:pPr algn="ctr"/>
            <a:r>
              <a:rPr lang="en-US" sz="3200" b="1" dirty="0">
                <a:latin typeface="Papyrus" panose="020B0602040200020303" pitchFamily="34" charset="77"/>
              </a:rPr>
              <a:t>If we put a variable on the LHS when we call </a:t>
            </a:r>
            <a:r>
              <a:rPr lang="en-US" sz="3200" b="1" dirty="0">
                <a:latin typeface="Courier New" panose="02070309020205020404" pitchFamily="49" charset="0"/>
                <a:cs typeface="Courier New" panose="02070309020205020404" pitchFamily="49" charset="0"/>
              </a:rPr>
              <a:t>plot </a:t>
            </a:r>
            <a:r>
              <a:rPr lang="en-US" sz="3200" b="1" dirty="0">
                <a:latin typeface="Papyrus" panose="020B0602040200020303" pitchFamily="34" charset="77"/>
              </a:rPr>
              <a:t>we get handle with a copy of the object.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It has the data (</a:t>
            </a:r>
            <a:r>
              <a:rPr lang="en-US" sz="3200" b="1" dirty="0" err="1">
                <a:latin typeface="Courier New" panose="02070309020205020404" pitchFamily="49" charset="0"/>
                <a:cs typeface="Courier New" panose="02070309020205020404" pitchFamily="49" charset="0"/>
              </a:rPr>
              <a:t>XData</a:t>
            </a:r>
            <a:r>
              <a:rPr lang="en-US" sz="3200" b="1" dirty="0">
                <a:latin typeface="Papyrus" panose="020B0602040200020303" pitchFamily="34" charset="77"/>
              </a:rPr>
              <a:t>, </a:t>
            </a:r>
            <a:r>
              <a:rPr lang="en-US" sz="3200" b="1" dirty="0" err="1">
                <a:latin typeface="Courier New" panose="02070309020205020404" pitchFamily="49" charset="0"/>
                <a:cs typeface="Courier New" panose="02070309020205020404" pitchFamily="49" charset="0"/>
              </a:rPr>
              <a:t>YData</a:t>
            </a:r>
            <a:r>
              <a:rPr lang="en-US" sz="3200" b="1" dirty="0">
                <a:latin typeface="Papyrus" panose="020B0602040200020303" pitchFamily="34" charset="77"/>
              </a:rPr>
              <a:t>), and (meta?)data on the plot such as the </a:t>
            </a:r>
            <a:r>
              <a:rPr lang="en-US" sz="3200" b="1" dirty="0" err="1">
                <a:latin typeface="Courier New" panose="02070309020205020404" pitchFamily="49" charset="0"/>
                <a:cs typeface="Courier New" panose="02070309020205020404" pitchFamily="49" charset="0"/>
              </a:rPr>
              <a:t>LineStyle</a:t>
            </a:r>
            <a:r>
              <a:rPr lang="en-US" sz="3200" b="1" dirty="0">
                <a:latin typeface="Papyrus" panose="020B0602040200020303" pitchFamily="34" charset="77"/>
              </a:rPr>
              <a:t>, </a:t>
            </a:r>
            <a:r>
              <a:rPr lang="en-US" sz="3200" b="1" dirty="0" err="1">
                <a:latin typeface="Courier New" panose="02070309020205020404" pitchFamily="49" charset="0"/>
                <a:cs typeface="Courier New" panose="02070309020205020404" pitchFamily="49" charset="0"/>
              </a:rPr>
              <a:t>LineWidth</a:t>
            </a:r>
            <a:r>
              <a:rPr lang="en-US" sz="3200" b="1" dirty="0">
                <a:latin typeface="Papyrus" panose="020B0602040200020303" pitchFamily="34" charset="77"/>
              </a:rPr>
              <a:t>, etc. </a:t>
            </a:r>
          </a:p>
        </p:txBody>
      </p:sp>
    </p:spTree>
    <p:extLst>
      <p:ext uri="{BB962C8B-B14F-4D97-AF65-F5344CB8AC3E}">
        <p14:creationId xmlns:p14="http://schemas.microsoft.com/office/powerpoint/2010/main" val="215123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6EFC06-AAE4-E23A-5B5E-58FF5C07103B}"/>
              </a:ext>
            </a:extLst>
          </p:cNvPr>
          <p:cNvSpPr txBox="1"/>
          <p:nvPr/>
        </p:nvSpPr>
        <p:spPr>
          <a:xfrm>
            <a:off x="-9352" y="107733"/>
            <a:ext cx="6098058" cy="6924973"/>
          </a:xfrm>
          <a:prstGeom prst="rect">
            <a:avLst/>
          </a:prstGeom>
          <a:noFill/>
        </p:spPr>
        <p:txBody>
          <a:bodyPr wrap="square">
            <a:spAutoFit/>
          </a:bodyPr>
          <a:lstStyle/>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AffectAutoLimits</a:t>
            </a:r>
            <a:r>
              <a:rPr lang="en-US" sz="1200" b="1" dirty="0">
                <a:latin typeface="Courier New" panose="02070309020205020404" pitchFamily="49" charset="0"/>
                <a:cs typeface="Courier New" panose="02070309020205020404" pitchFamily="49" charset="0"/>
              </a:rPr>
              <a:t>: on</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AlignVertexCenters</a:t>
            </a:r>
            <a:r>
              <a:rPr lang="en-US" sz="1200" b="1" dirty="0">
                <a:latin typeface="Courier New" panose="02070309020205020404" pitchFamily="49" charset="0"/>
                <a:cs typeface="Courier New" panose="02070309020205020404" pitchFamily="49" charset="0"/>
              </a:rPr>
              <a:t>: off</a:t>
            </a:r>
          </a:p>
          <a:p>
            <a:r>
              <a:rPr lang="en-US" sz="1200" b="1" dirty="0">
                <a:latin typeface="Courier New" panose="02070309020205020404" pitchFamily="49" charset="0"/>
                <a:cs typeface="Courier New" panose="02070309020205020404" pitchFamily="49" charset="0"/>
              </a:rPr>
              <a:t>            Annotation: [1×1 </a:t>
            </a:r>
            <a:r>
              <a:rPr lang="en-US" sz="1200" b="1" dirty="0" err="1">
                <a:latin typeface="Courier New" panose="02070309020205020404" pitchFamily="49" charset="0"/>
                <a:cs typeface="Courier New" panose="02070309020205020404" pitchFamily="49" charset="0"/>
              </a:rPr>
              <a:t>matlab.graphics.eventdata.Annotation</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BeingDeleted</a:t>
            </a:r>
            <a:r>
              <a:rPr lang="en-US" sz="1200" b="1" dirty="0">
                <a:latin typeface="Courier New" panose="02070309020205020404" pitchFamily="49" charset="0"/>
                <a:cs typeface="Courier New" panose="02070309020205020404" pitchFamily="49" charset="0"/>
              </a:rPr>
              <a:t>: off</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BusyAction</a:t>
            </a:r>
            <a:r>
              <a:rPr lang="en-US" sz="1200" b="1" dirty="0">
                <a:latin typeface="Courier New" panose="02070309020205020404" pitchFamily="49" charset="0"/>
                <a:cs typeface="Courier New" panose="02070309020205020404" pitchFamily="49" charset="0"/>
              </a:rPr>
              <a:t>: 'queue'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ButtonDownFcn</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Children: [0×0 </a:t>
            </a:r>
            <a:r>
              <a:rPr lang="en-US" sz="1200" b="1" dirty="0" err="1">
                <a:latin typeface="Courier New" panose="02070309020205020404" pitchFamily="49" charset="0"/>
                <a:cs typeface="Courier New" panose="02070309020205020404" pitchFamily="49" charset="0"/>
              </a:rPr>
              <a:t>GraphicsPlaceholder</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Clipping: on</a:t>
            </a:r>
          </a:p>
          <a:p>
            <a:r>
              <a:rPr lang="en-US" sz="1200" b="1" dirty="0">
                <a:latin typeface="Courier New" panose="02070309020205020404" pitchFamily="49" charset="0"/>
                <a:cs typeface="Courier New" panose="02070309020205020404" pitchFamily="49" charset="0"/>
              </a:rPr>
              <a:t>                 Color: [0 0.447000000000000 0.741000000000000]</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ColorMode</a:t>
            </a:r>
            <a:r>
              <a:rPr lang="en-US" sz="1200" b="1" dirty="0">
                <a:latin typeface="Courier New" panose="02070309020205020404" pitchFamily="49" charset="0"/>
                <a:cs typeface="Courier New" panose="02070309020205020404" pitchFamily="49" charset="0"/>
              </a:rPr>
              <a:t>: 'auto'</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ContextMenu</a:t>
            </a:r>
            <a:r>
              <a:rPr lang="en-US" sz="1200" b="1" dirty="0">
                <a:latin typeface="Courier New" panose="02070309020205020404" pitchFamily="49" charset="0"/>
                <a:cs typeface="Courier New" panose="02070309020205020404" pitchFamily="49" charset="0"/>
              </a:rPr>
              <a:t>: [0×0 </a:t>
            </a:r>
            <a:r>
              <a:rPr lang="en-US" sz="1200" b="1" dirty="0" err="1">
                <a:latin typeface="Courier New" panose="02070309020205020404" pitchFamily="49" charset="0"/>
                <a:cs typeface="Courier New" panose="02070309020205020404" pitchFamily="49" charset="0"/>
              </a:rPr>
              <a:t>GraphicsPlaceholder</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CreateFcn</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DataTipTemplate</a:t>
            </a:r>
            <a:r>
              <a:rPr lang="en-US" sz="1200" b="1" dirty="0">
                <a:latin typeface="Courier New" panose="02070309020205020404" pitchFamily="49" charset="0"/>
                <a:cs typeface="Courier New" panose="02070309020205020404" pitchFamily="49" charset="0"/>
              </a:rPr>
              <a:t>: [1×1 </a:t>
            </a:r>
            <a:r>
              <a:rPr lang="en-US" sz="1200" b="1" dirty="0" err="1">
                <a:latin typeface="Courier New" panose="02070309020205020404" pitchFamily="49" charset="0"/>
                <a:cs typeface="Courier New" panose="02070309020205020404" pitchFamily="49" charset="0"/>
              </a:rPr>
              <a:t>matlab.graphics.datatip.DataTipTemplate</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DeleteFcn</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DisplayName: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HandleVisibility</a:t>
            </a:r>
            <a:r>
              <a:rPr lang="en-US" sz="1200" b="1" dirty="0">
                <a:latin typeface="Courier New" panose="02070309020205020404" pitchFamily="49" charset="0"/>
                <a:cs typeface="Courier New" panose="02070309020205020404" pitchFamily="49" charset="0"/>
              </a:rPr>
              <a:t>: 'on'</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HitTest</a:t>
            </a:r>
            <a:r>
              <a:rPr lang="en-US" sz="1200" b="1" dirty="0">
                <a:latin typeface="Courier New" panose="02070309020205020404" pitchFamily="49" charset="0"/>
                <a:cs typeface="Courier New" panose="02070309020205020404" pitchFamily="49" charset="0"/>
              </a:rPr>
              <a:t>: on</a:t>
            </a:r>
          </a:p>
          <a:p>
            <a:r>
              <a:rPr lang="en-US" sz="1200" b="1" dirty="0">
                <a:latin typeface="Courier New" panose="02070309020205020404" pitchFamily="49" charset="0"/>
                <a:cs typeface="Courier New" panose="02070309020205020404" pitchFamily="49" charset="0"/>
              </a:rPr>
              <a:t>         Interruptible: on</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LineJoin</a:t>
            </a:r>
            <a:r>
              <a:rPr lang="en-US" sz="1200" b="1" dirty="0">
                <a:latin typeface="Courier New" panose="02070309020205020404" pitchFamily="49" charset="0"/>
                <a:cs typeface="Courier New" panose="02070309020205020404" pitchFamily="49" charset="0"/>
              </a:rPr>
              <a:t>: 'round'</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LineStyle</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LineStyleMode</a:t>
            </a:r>
            <a:r>
              <a:rPr lang="en-US" sz="1200" b="1" dirty="0">
                <a:latin typeface="Courier New" panose="02070309020205020404" pitchFamily="49" charset="0"/>
                <a:cs typeface="Courier New" panose="02070309020205020404" pitchFamily="49" charset="0"/>
              </a:rPr>
              <a:t>: 'auto'</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LineWidth</a:t>
            </a:r>
            <a:r>
              <a:rPr lang="en-US" sz="1200" b="1" dirty="0">
                <a:latin typeface="Courier New" panose="02070309020205020404" pitchFamily="49" charset="0"/>
                <a:cs typeface="Courier New" panose="02070309020205020404" pitchFamily="49" charset="0"/>
              </a:rPr>
              <a:t>: 0.500000000000000</a:t>
            </a:r>
          </a:p>
          <a:p>
            <a:r>
              <a:rPr lang="en-US" sz="1200" b="1" dirty="0">
                <a:latin typeface="Courier New" panose="02070309020205020404" pitchFamily="49" charset="0"/>
                <a:cs typeface="Courier New" panose="02070309020205020404" pitchFamily="49" charset="0"/>
              </a:rPr>
              <a:t>                Marker: 'none'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MarkerEdgeColor</a:t>
            </a:r>
            <a:r>
              <a:rPr lang="en-US" sz="1200" b="1" dirty="0">
                <a:latin typeface="Courier New" panose="02070309020205020404" pitchFamily="49" charset="0"/>
                <a:cs typeface="Courier New" panose="02070309020205020404" pitchFamily="49" charset="0"/>
              </a:rPr>
              <a:t>: 'auto'</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MarkerFaceColor</a:t>
            </a:r>
            <a:r>
              <a:rPr lang="en-US" sz="1200" b="1" dirty="0">
                <a:latin typeface="Courier New" panose="02070309020205020404" pitchFamily="49" charset="0"/>
                <a:cs typeface="Courier New" panose="02070309020205020404" pitchFamily="49" charset="0"/>
              </a:rPr>
              <a:t>: 'none'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MarkerIndices</a:t>
            </a:r>
            <a:r>
              <a:rPr lang="en-US" sz="1200" b="1" dirty="0">
                <a:latin typeface="Courier New" panose="02070309020205020404" pitchFamily="49" charset="0"/>
                <a:cs typeface="Courier New" panose="02070309020205020404" pitchFamily="49" charset="0"/>
              </a:rPr>
              <a:t>: [1 2 3 4 5 6 7 8 9 10 11]</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MarkerMode</a:t>
            </a:r>
            <a:r>
              <a:rPr lang="en-US" sz="1200" b="1" dirty="0">
                <a:latin typeface="Courier New" panose="02070309020205020404" pitchFamily="49" charset="0"/>
                <a:cs typeface="Courier New" panose="02070309020205020404" pitchFamily="49" charset="0"/>
              </a:rPr>
              <a:t>: 'auto'</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MarkerSize</a:t>
            </a:r>
            <a:r>
              <a:rPr lang="en-US" sz="1200" b="1" dirty="0">
                <a:latin typeface="Courier New" panose="02070309020205020404" pitchFamily="49" charset="0"/>
                <a:cs typeface="Courier New" panose="02070309020205020404" pitchFamily="49" charset="0"/>
              </a:rPr>
              <a:t>: 6</a:t>
            </a:r>
          </a:p>
          <a:p>
            <a:r>
              <a:rPr lang="en-US" sz="1200" b="1" dirty="0">
                <a:latin typeface="Courier New" panose="02070309020205020404" pitchFamily="49" charset="0"/>
                <a:cs typeface="Courier New" panose="02070309020205020404" pitchFamily="49" charset="0"/>
              </a:rPr>
              <a:t>                Parent: [1×1 Axes]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PickableParts</a:t>
            </a:r>
            <a:r>
              <a:rPr lang="en-US" sz="1200" b="1" dirty="0">
                <a:latin typeface="Courier New" panose="02070309020205020404" pitchFamily="49" charset="0"/>
                <a:cs typeface="Courier New" panose="02070309020205020404" pitchFamily="49" charset="0"/>
              </a:rPr>
              <a:t>: 'visible'</a:t>
            </a:r>
          </a:p>
          <a:p>
            <a:r>
              <a:rPr lang="en-US" sz="1200" b="1" dirty="0">
                <a:latin typeface="Courier New" panose="02070309020205020404" pitchFamily="49" charset="0"/>
                <a:cs typeface="Courier New" panose="02070309020205020404" pitchFamily="49" charset="0"/>
              </a:rPr>
              <a:t>              Selected: off</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SelectionHighlight</a:t>
            </a:r>
            <a:r>
              <a:rPr lang="en-US" sz="1200" b="1" dirty="0">
                <a:latin typeface="Courier New" panose="02070309020205020404" pitchFamily="49" charset="0"/>
                <a:cs typeface="Courier New" panose="02070309020205020404" pitchFamily="49" charset="0"/>
              </a:rPr>
              <a:t>: on</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SeriesIndex</a:t>
            </a:r>
            <a:r>
              <a:rPr lang="en-US" sz="1200" b="1" dirty="0">
                <a:latin typeface="Courier New" panose="02070309020205020404" pitchFamily="49" charset="0"/>
                <a:cs typeface="Courier New" panose="02070309020205020404" pitchFamily="49" charset="0"/>
              </a:rPr>
              <a:t>: 1</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SourceTable</a:t>
            </a:r>
            <a:r>
              <a:rPr lang="en-US" sz="1200" b="1" dirty="0">
                <a:latin typeface="Courier New" panose="02070309020205020404" pitchFamily="49" charset="0"/>
                <a:cs typeface="Courier New" panose="02070309020205020404" pitchFamily="49" charset="0"/>
              </a:rPr>
              <a:t>: [0×0 table]</a:t>
            </a:r>
          </a:p>
          <a:p>
            <a:endParaRPr lang="en-US" sz="12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CA313DC8-2F3A-0191-1DD3-20E2C9952511}"/>
              </a:ext>
            </a:extLst>
          </p:cNvPr>
          <p:cNvSpPr txBox="1"/>
          <p:nvPr/>
        </p:nvSpPr>
        <p:spPr>
          <a:xfrm>
            <a:off x="5646456" y="2767982"/>
            <a:ext cx="6098058" cy="4031873"/>
          </a:xfrm>
          <a:prstGeom prst="rect">
            <a:avLst/>
          </a:prstGeom>
          <a:noFill/>
        </p:spPr>
        <p:txBody>
          <a:bodyPr wrap="square">
            <a:spAutoFit/>
          </a:bodyPr>
          <a:lstStyle/>
          <a:p>
            <a:r>
              <a:rPr lang="en-US" sz="1200" b="1" dirty="0">
                <a:latin typeface="Courier New" panose="02070309020205020404" pitchFamily="49" charset="0"/>
                <a:cs typeface="Courier New" panose="02070309020205020404" pitchFamily="49" charset="0"/>
              </a:rPr>
              <a:t> Tag: ''</a:t>
            </a:r>
          </a:p>
          <a:p>
            <a:r>
              <a:rPr lang="en-US" sz="1200" b="1" dirty="0">
                <a:latin typeface="Courier New" panose="02070309020205020404" pitchFamily="49" charset="0"/>
                <a:cs typeface="Courier New" panose="02070309020205020404" pitchFamily="49" charset="0"/>
              </a:rPr>
              <a:t>                  Type: 'line'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UserData</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Visible: on</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XData</a:t>
            </a:r>
            <a:r>
              <a:rPr lang="en-US" sz="1200" b="1" dirty="0">
                <a:latin typeface="Courier New" panose="02070309020205020404" pitchFamily="49" charset="0"/>
                <a:cs typeface="Courier New" panose="02070309020205020404" pitchFamily="49" charset="0"/>
              </a:rPr>
              <a:t>: [0 0.100000000000000 0.200000000000000 0.300000000000000 0.400000000000000 </a:t>
            </a:r>
            <a:r>
              <a:rPr lang="en-US" sz="3200" b="1" dirty="0">
                <a:solidFill>
                  <a:srgbClr val="FF0000"/>
                </a:solidFill>
                <a:latin typeface="Courier New" panose="02070309020205020404" pitchFamily="49" charset="0"/>
                <a:cs typeface="Courier New" panose="02070309020205020404" pitchFamily="49" charset="0"/>
              </a:rPr>
              <a:t>…</a:t>
            </a:r>
            <a:r>
              <a:rPr lang="en-US" sz="1200" b="1" dirty="0">
                <a:latin typeface="Courier New" panose="02070309020205020404" pitchFamily="49" charset="0"/>
                <a:cs typeface="Courier New" panose="02070309020205020404" pitchFamily="49" charset="0"/>
              </a:rPr>
              <a:t> ] (1×11 double)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XDataMode</a:t>
            </a:r>
            <a:r>
              <a:rPr lang="en-US" sz="1200" b="1" dirty="0">
                <a:latin typeface="Courier New" panose="02070309020205020404" pitchFamily="49" charset="0"/>
                <a:cs typeface="Courier New" panose="02070309020205020404" pitchFamily="49" charset="0"/>
              </a:rPr>
              <a:t>: 'manual'</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XDataSource</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XVariable</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YData</a:t>
            </a:r>
            <a:r>
              <a:rPr lang="en-US" sz="1200" b="1" dirty="0">
                <a:latin typeface="Courier New" panose="02070309020205020404" pitchFamily="49" charset="0"/>
                <a:cs typeface="Courier New" panose="02070309020205020404" pitchFamily="49" charset="0"/>
              </a:rPr>
              <a:t>: [0 0.010000000000000 0.040000000000000 0.090000000000000 0.160000000000000 </a:t>
            </a:r>
            <a:r>
              <a:rPr lang="en-US" sz="3200" b="1" dirty="0">
                <a:solidFill>
                  <a:srgbClr val="FF0000"/>
                </a:solidFill>
                <a:latin typeface="Courier New" panose="02070309020205020404" pitchFamily="49" charset="0"/>
                <a:cs typeface="Courier New" panose="02070309020205020404" pitchFamily="49" charset="0"/>
              </a:rPr>
              <a:t>…</a:t>
            </a:r>
            <a:r>
              <a:rPr lang="en-US" sz="1200" b="1" dirty="0">
                <a:latin typeface="Courier New" panose="02070309020205020404" pitchFamily="49" charset="0"/>
                <a:cs typeface="Courier New" panose="02070309020205020404" pitchFamily="49" charset="0"/>
              </a:rPr>
              <a:t> ] (1×11 double)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YDataMode</a:t>
            </a:r>
            <a:r>
              <a:rPr lang="en-US" sz="1200" b="1" dirty="0">
                <a:latin typeface="Courier New" panose="02070309020205020404" pitchFamily="49" charset="0"/>
                <a:cs typeface="Courier New" panose="02070309020205020404" pitchFamily="49" charset="0"/>
              </a:rPr>
              <a:t>: 'manual'</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YDataSource</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YVariable</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ZData</a:t>
            </a:r>
            <a:r>
              <a:rPr lang="en-US" sz="1200" b="1" dirty="0">
                <a:latin typeface="Courier New" panose="02070309020205020404" pitchFamily="49" charset="0"/>
                <a:cs typeface="Courier New" panose="02070309020205020404" pitchFamily="49" charset="0"/>
              </a:rPr>
              <a:t>: [1×0 double]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ZDataMode</a:t>
            </a:r>
            <a:r>
              <a:rPr lang="en-US" sz="1200" b="1" dirty="0">
                <a:latin typeface="Courier New" panose="02070309020205020404" pitchFamily="49" charset="0"/>
                <a:cs typeface="Courier New" panose="02070309020205020404" pitchFamily="49" charset="0"/>
              </a:rPr>
              <a:t>: 'auto'</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ZDataSource</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ZVariable</a:t>
            </a:r>
            <a:r>
              <a:rPr lang="en-US" sz="1200" b="1" dirty="0">
                <a:latin typeface="Courier New" panose="02070309020205020404" pitchFamily="49" charset="0"/>
                <a:cs typeface="Courier New" panose="02070309020205020404" pitchFamily="49" charset="0"/>
              </a:rPr>
              <a:t>: ''</a:t>
            </a:r>
            <a:endParaRPr lang="en-US" sz="1200" dirty="0"/>
          </a:p>
        </p:txBody>
      </p:sp>
      <p:sp>
        <p:nvSpPr>
          <p:cNvPr id="7" name="TextBox 6">
            <a:extLst>
              <a:ext uri="{FF2B5EF4-FFF2-40B4-BE49-F238E27FC236}">
                <a16:creationId xmlns:a16="http://schemas.microsoft.com/office/drawing/2014/main" id="{F2CE9F03-614C-900C-002D-173CA8EF45D0}"/>
              </a:ext>
            </a:extLst>
          </p:cNvPr>
          <p:cNvSpPr txBox="1"/>
          <p:nvPr/>
        </p:nvSpPr>
        <p:spPr>
          <a:xfrm>
            <a:off x="5950227" y="126760"/>
            <a:ext cx="6268279" cy="2554545"/>
          </a:xfrm>
          <a:prstGeom prst="rect">
            <a:avLst/>
          </a:prstGeom>
          <a:noFill/>
        </p:spPr>
        <p:txBody>
          <a:bodyPr wrap="square">
            <a:spAutoFit/>
          </a:bodyPr>
          <a:lstStyle/>
          <a:p>
            <a:r>
              <a:rPr lang="en-US" sz="3200" b="1" dirty="0">
                <a:latin typeface="Papyrus" panose="020B0602040200020303" pitchFamily="34" charset="77"/>
              </a:rPr>
              <a:t>If we click on </a:t>
            </a:r>
          </a:p>
          <a:p>
            <a:r>
              <a:rPr lang="en-US" sz="3200" b="1" dirty="0">
                <a:latin typeface="Courier New" panose="02070309020205020404" pitchFamily="49" charset="0"/>
                <a:cs typeface="Courier New" panose="02070309020205020404" pitchFamily="49" charset="0"/>
              </a:rPr>
              <a:t>show </a:t>
            </a:r>
            <a:r>
              <a:rPr lang="en-US" sz="3200" b="1" u="sng" dirty="0">
                <a:solidFill>
                  <a:srgbClr val="00B0F0"/>
                </a:solidFill>
                <a:latin typeface="Courier New" panose="02070309020205020404" pitchFamily="49" charset="0"/>
                <a:cs typeface="Courier New" panose="02070309020205020404" pitchFamily="49" charset="0"/>
              </a:rPr>
              <a:t>All Properties</a:t>
            </a:r>
          </a:p>
          <a:p>
            <a:r>
              <a:rPr lang="en-US" sz="3200" b="1" dirty="0">
                <a:latin typeface="Papyrus" panose="020B0602040200020303" pitchFamily="34" charset="77"/>
              </a:rPr>
              <a:t>We get a display of the object to the screen (note - only shows an example if something is too long.</a:t>
            </a:r>
            <a:endParaRPr lang="en-US" sz="3200" dirty="0"/>
          </a:p>
        </p:txBody>
      </p:sp>
      <p:cxnSp>
        <p:nvCxnSpPr>
          <p:cNvPr id="11" name="Straight Arrow Connector 10">
            <a:extLst>
              <a:ext uri="{FF2B5EF4-FFF2-40B4-BE49-F238E27FC236}">
                <a16:creationId xmlns:a16="http://schemas.microsoft.com/office/drawing/2014/main" id="{7EFDEB2D-F039-0415-F30F-92E5CDC08C20}"/>
              </a:ext>
            </a:extLst>
          </p:cNvPr>
          <p:cNvCxnSpPr>
            <a:cxnSpLocks/>
          </p:cNvCxnSpPr>
          <p:nvPr/>
        </p:nvCxnSpPr>
        <p:spPr>
          <a:xfrm flipH="1">
            <a:off x="9197009" y="2597426"/>
            <a:ext cx="1179443" cy="139147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39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F14BC9-CDA9-F706-99D3-39191AD4526E}"/>
              </a:ext>
            </a:extLst>
          </p:cNvPr>
          <p:cNvSpPr txBox="1"/>
          <p:nvPr/>
        </p:nvSpPr>
        <p:spPr>
          <a:xfrm>
            <a:off x="0" y="567008"/>
            <a:ext cx="12192000" cy="3046988"/>
          </a:xfrm>
          <a:prstGeom prst="rect">
            <a:avLst/>
          </a:prstGeom>
          <a:noFill/>
        </p:spPr>
        <p:txBody>
          <a:bodyPr wrap="square" rtlCol="0">
            <a:spAutoFit/>
          </a:bodyPr>
          <a:lstStyle/>
          <a:p>
            <a:pPr algn="ctr"/>
            <a:r>
              <a:rPr lang="en-US" sz="3200" b="1" dirty="0">
                <a:latin typeface="Papyrus" panose="020B0602040200020303" pitchFamily="34" charset="77"/>
              </a:rPr>
              <a:t>In this case we are getting an "instance" of the object in the "handle" </a:t>
            </a:r>
            <a:r>
              <a:rPr lang="en-US" sz="3200" b="1" dirty="0">
                <a:latin typeface="Courier New" panose="02070309020205020404" pitchFamily="49" charset="0"/>
                <a:cs typeface="Courier New" panose="02070309020205020404" pitchFamily="49" charset="0"/>
              </a:rPr>
              <a:t>p</a:t>
            </a:r>
            <a:r>
              <a:rPr lang="en-US" sz="3200" b="1" dirty="0">
                <a:latin typeface="Papyrus" panose="020B0602040200020303" pitchFamily="34" charset="77"/>
              </a:rPr>
              <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(The object has an abstract definition, an "instance" of the object is the collection of data and methods in memory following that abstract definition).</a:t>
            </a:r>
          </a:p>
        </p:txBody>
      </p:sp>
    </p:spTree>
    <p:extLst>
      <p:ext uri="{BB962C8B-B14F-4D97-AF65-F5344CB8AC3E}">
        <p14:creationId xmlns:p14="http://schemas.microsoft.com/office/powerpoint/2010/main" val="372156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F14BC9-CDA9-F706-99D3-39191AD4526E}"/>
              </a:ext>
            </a:extLst>
          </p:cNvPr>
          <p:cNvSpPr txBox="1"/>
          <p:nvPr/>
        </p:nvSpPr>
        <p:spPr>
          <a:xfrm>
            <a:off x="0" y="116436"/>
            <a:ext cx="12192000" cy="6801862"/>
          </a:xfrm>
          <a:prstGeom prst="rect">
            <a:avLst/>
          </a:prstGeom>
          <a:noFill/>
        </p:spPr>
        <p:txBody>
          <a:bodyPr wrap="square" rtlCol="0">
            <a:spAutoFit/>
          </a:bodyPr>
          <a:lstStyle/>
          <a:p>
            <a:pPr algn="ctr"/>
            <a:r>
              <a:rPr lang="en-US" sz="3200" b="1" dirty="0">
                <a:latin typeface="Papyrus" panose="020B0602040200020303" pitchFamily="34" charset="77"/>
                <a:cs typeface="Courier New" panose="02070309020205020404" pitchFamily="49" charset="0"/>
              </a:rPr>
              <a:t>Finding the class of an object (don't know why not identified in object).</a:t>
            </a:r>
            <a:endParaRPr lang="en-US" b="1" dirty="0">
              <a:latin typeface="Papyrus" panose="020B0602040200020303" pitchFamily="34" charset="77"/>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&gt;&gt; </a:t>
            </a:r>
            <a:r>
              <a:rPr lang="en-US" sz="2800" b="1" dirty="0" err="1">
                <a:latin typeface="Courier New" panose="02070309020205020404" pitchFamily="49" charset="0"/>
                <a:cs typeface="Courier New" panose="02070309020205020404" pitchFamily="49" charset="0"/>
              </a:rPr>
              <a:t>plotclass</a:t>
            </a:r>
            <a:r>
              <a:rPr lang="en-US" sz="2800" b="1" dirty="0">
                <a:latin typeface="Courier New" panose="02070309020205020404" pitchFamily="49" charset="0"/>
                <a:cs typeface="Courier New" panose="02070309020205020404" pitchFamily="49" charset="0"/>
              </a:rPr>
              <a:t>=class(p)</a:t>
            </a:r>
          </a:p>
          <a:p>
            <a:r>
              <a:rPr lang="en-US" sz="2800" b="1" dirty="0" err="1">
                <a:latin typeface="Courier New" panose="02070309020205020404" pitchFamily="49" charset="0"/>
                <a:cs typeface="Courier New" panose="02070309020205020404" pitchFamily="49" charset="0"/>
              </a:rPr>
              <a:t>plotclass</a:t>
            </a:r>
            <a:r>
              <a:rPr lang="en-US" sz="2800" b="1" dirty="0">
                <a:latin typeface="Courier New" panose="02070309020205020404" pitchFamily="49" charset="0"/>
                <a:cs typeface="Courier New" panose="02070309020205020404" pitchFamily="49" charset="0"/>
              </a:rPr>
              <a:t> = '</a:t>
            </a:r>
            <a:r>
              <a:rPr lang="en-US" sz="2800" b="1" dirty="0" err="1">
                <a:latin typeface="Courier New" panose="02070309020205020404" pitchFamily="49" charset="0"/>
                <a:cs typeface="Courier New" panose="02070309020205020404" pitchFamily="49" charset="0"/>
              </a:rPr>
              <a:t>matlab.graphics.chart.primitive.Line</a:t>
            </a:r>
            <a:r>
              <a:rPr lang="en-US" sz="2800"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pPr algn="ctr"/>
            <a:r>
              <a:rPr lang="en-US" sz="3200" b="1" dirty="0">
                <a:latin typeface="Papyrus" panose="020B0602040200020303" pitchFamily="34" charset="77"/>
                <a:cs typeface="Courier New" panose="02070309020205020404" pitchFamily="49" charset="0"/>
              </a:rPr>
              <a:t>Finding the methods of the class</a:t>
            </a:r>
            <a:endParaRPr lang="en-US" sz="3200"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&gt;&gt; methods(class(p))</a:t>
            </a:r>
          </a:p>
          <a:p>
            <a:r>
              <a:rPr lang="en-US" sz="2800" b="1" dirty="0">
                <a:latin typeface="Courier New" panose="02070309020205020404" pitchFamily="49" charset="0"/>
                <a:cs typeface="Courier New" panose="02070309020205020404" pitchFamily="49" charset="0"/>
              </a:rPr>
              <a:t>Methods for class </a:t>
            </a:r>
            <a:r>
              <a:rPr lang="en-US" sz="2800" b="1" dirty="0" err="1">
                <a:latin typeface="Courier New" panose="02070309020205020404" pitchFamily="49" charset="0"/>
                <a:cs typeface="Courier New" panose="02070309020205020404" pitchFamily="49" charset="0"/>
              </a:rPr>
              <a:t>matlab.graphics.chart.primitive.Line</a:t>
            </a:r>
            <a:r>
              <a:rPr lang="en-US" sz="2800" b="1" dirty="0">
                <a:latin typeface="Courier New" panose="02070309020205020404" pitchFamily="49" charset="0"/>
                <a:cs typeface="Courier New" panose="02070309020205020404" pitchFamily="49" charset="0"/>
              </a:rPr>
              <a:t>:</a:t>
            </a:r>
          </a:p>
          <a:p>
            <a:r>
              <a:rPr lang="en-US" sz="2800" b="1" dirty="0">
                <a:solidFill>
                  <a:srgbClr val="FF0000"/>
                </a:solidFill>
                <a:latin typeface="Courier New" panose="02070309020205020404" pitchFamily="49" charset="0"/>
                <a:cs typeface="Courier New" panose="02070309020205020404" pitchFamily="49" charset="0"/>
              </a:rPr>
              <a:t>Line</a:t>
            </a:r>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addprop</a:t>
            </a:r>
            <a:r>
              <a:rPr lang="en-US" sz="2800" b="1" dirty="0">
                <a:latin typeface="Courier New" panose="02070309020205020404" pitchFamily="49" charset="0"/>
                <a:cs typeface="Courier New" panose="02070309020205020404" pitchFamily="49" charset="0"/>
              </a:rPr>
              <a:t> eq </a:t>
            </a:r>
            <a:r>
              <a:rPr lang="en-US" sz="2800" b="1" dirty="0">
                <a:solidFill>
                  <a:srgbClr val="FF0000"/>
                </a:solidFill>
                <a:latin typeface="Courier New" panose="02070309020205020404" pitchFamily="49" charset="0"/>
                <a:cs typeface="Courier New" panose="02070309020205020404" pitchFamily="49" charset="0"/>
              </a:rPr>
              <a:t>get</a:t>
            </a:r>
            <a:r>
              <a:rPr lang="en-US" sz="2800" b="1" dirty="0">
                <a:latin typeface="Courier New" panose="02070309020205020404" pitchFamily="49" charset="0"/>
                <a:cs typeface="Courier New" panose="02070309020205020404" pitchFamily="49" charset="0"/>
              </a:rPr>
              <a:t> java reset </a:t>
            </a:r>
            <a:r>
              <a:rPr lang="en-US" sz="2800" b="1" dirty="0" err="1">
                <a:latin typeface="Courier New" panose="02070309020205020404" pitchFamily="49" charset="0"/>
                <a:cs typeface="Courier New" panose="02070309020205020404" pitchFamily="49" charset="0"/>
              </a:rPr>
              <a:t>addlistener</a:t>
            </a:r>
            <a:r>
              <a:rPr lang="en-US" sz="2800" b="1" dirty="0">
                <a:latin typeface="Courier New" panose="02070309020205020404" pitchFamily="49" charset="0"/>
                <a:cs typeface="Courier New" panose="02070309020205020404" pitchFamily="49" charset="0"/>
              </a:rPr>
              <a:t> double …      </a:t>
            </a:r>
            <a:r>
              <a:rPr lang="en-US" sz="2800" b="1" dirty="0" err="1">
                <a:latin typeface="Courier New" panose="02070309020205020404" pitchFamily="49" charset="0"/>
                <a:cs typeface="Courier New" panose="02070309020205020404" pitchFamily="49" charset="0"/>
              </a:rPr>
              <a:t>findobj</a:t>
            </a:r>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isprop</a:t>
            </a:r>
            <a:r>
              <a:rPr lang="en-US" sz="2800" b="1" dirty="0">
                <a:latin typeface="Courier New" panose="02070309020205020404" pitchFamily="49" charset="0"/>
                <a:cs typeface="Courier New" panose="02070309020205020404" pitchFamily="49" charset="0"/>
              </a:rPr>
              <a:t> ne </a:t>
            </a:r>
            <a:r>
              <a:rPr lang="en-US" sz="2800" b="1" dirty="0">
                <a:solidFill>
                  <a:srgbClr val="FF0000"/>
                </a:solidFill>
                <a:latin typeface="Courier New" panose="02070309020205020404" pitchFamily="49" charset="0"/>
                <a:cs typeface="Courier New" panose="02070309020205020404" pitchFamily="49" charset="0"/>
              </a:rPr>
              <a:t>set</a:t>
            </a:r>
            <a:r>
              <a:rPr lang="en-US" sz="2800"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sz="2800" b="1" dirty="0">
                <a:latin typeface="Courier New" panose="02070309020205020404" pitchFamily="49" charset="0"/>
                <a:cs typeface="Courier New" panose="02070309020205020404" pitchFamily="49" charset="0"/>
              </a:rPr>
              <a:t>Static methods: </a:t>
            </a:r>
          </a:p>
          <a:p>
            <a:r>
              <a:rPr lang="en-US" sz="2800" b="1" dirty="0" err="1">
                <a:latin typeface="Courier New" panose="02070309020205020404" pitchFamily="49" charset="0"/>
                <a:cs typeface="Courier New" panose="02070309020205020404" pitchFamily="49" charset="0"/>
              </a:rPr>
              <a:t>Loadobj</a:t>
            </a:r>
            <a:endParaRPr lang="en-US" sz="28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sz="2800" b="1" dirty="0">
                <a:latin typeface="Courier New" panose="02070309020205020404" pitchFamily="49" charset="0"/>
                <a:cs typeface="Courier New" panose="02070309020205020404" pitchFamily="49" charset="0"/>
              </a:rPr>
              <a:t>Methods of </a:t>
            </a:r>
            <a:r>
              <a:rPr lang="en-US" sz="2800" b="1" dirty="0" err="1">
                <a:latin typeface="Courier New" panose="02070309020205020404" pitchFamily="49" charset="0"/>
                <a:cs typeface="Courier New" panose="02070309020205020404" pitchFamily="49" charset="0"/>
              </a:rPr>
              <a:t>matlab.graphics.chart.primitive.Line</a:t>
            </a:r>
            <a:r>
              <a:rPr lang="en-US" sz="2800" b="1" dirty="0">
                <a:latin typeface="Courier New" panose="02070309020205020404" pitchFamily="49" charset="0"/>
                <a:cs typeface="Courier New" panose="02070309020205020404" pitchFamily="49" charset="0"/>
              </a:rPr>
              <a:t> inherited from handle.</a:t>
            </a:r>
          </a:p>
        </p:txBody>
      </p:sp>
    </p:spTree>
    <p:extLst>
      <p:ext uri="{BB962C8B-B14F-4D97-AF65-F5344CB8AC3E}">
        <p14:creationId xmlns:p14="http://schemas.microsoft.com/office/powerpoint/2010/main" val="381168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B5975C-3FE8-F005-3369-7DB144D447B4}"/>
              </a:ext>
            </a:extLst>
          </p:cNvPr>
          <p:cNvSpPr txBox="1"/>
          <p:nvPr/>
        </p:nvSpPr>
        <p:spPr>
          <a:xfrm>
            <a:off x="0" y="291551"/>
            <a:ext cx="12192000" cy="6740307"/>
          </a:xfrm>
          <a:prstGeom prst="rect">
            <a:avLst/>
          </a:prstGeom>
          <a:noFill/>
        </p:spPr>
        <p:txBody>
          <a:bodyPr wrap="square" rtlCol="0">
            <a:spAutoFit/>
          </a:bodyPr>
          <a:lstStyle/>
          <a:p>
            <a:pPr algn="ctr"/>
            <a:r>
              <a:rPr lang="en-US" sz="3200" b="1" dirty="0">
                <a:latin typeface="Papyrus" panose="020B0602040200020303" pitchFamily="34" charset="77"/>
              </a:rPr>
              <a:t>We can get the "data" items out of an instance of the object using the handle and addressing them like a </a:t>
            </a:r>
            <a:r>
              <a:rPr lang="en-US" sz="3200" b="1" u="sng" dirty="0">
                <a:latin typeface="Papyrus" panose="020B0602040200020303" pitchFamily="34" charset="77"/>
              </a:rPr>
              <a:t>structure</a:t>
            </a:r>
          </a:p>
          <a:p>
            <a:pPr algn="ctr"/>
            <a:endParaRPr lang="en-US" sz="3200" b="1" dirty="0">
              <a:latin typeface="Papyrus" panose="020B0602040200020303" pitchFamily="34" charset="77"/>
            </a:endParaRPr>
          </a:p>
          <a:p>
            <a:r>
              <a:rPr lang="en-US" sz="2800" b="1" dirty="0">
                <a:latin typeface="Courier New" panose="02070309020205020404" pitchFamily="49" charset="0"/>
                <a:cs typeface="Courier New" panose="02070309020205020404" pitchFamily="49" charset="0"/>
              </a:rPr>
              <a:t>&gt;&gt; </a:t>
            </a:r>
            <a:r>
              <a:rPr lang="en-US" sz="2800" b="1" dirty="0" err="1">
                <a:latin typeface="Courier New" panose="02070309020205020404" pitchFamily="49" charset="0"/>
                <a:cs typeface="Courier New" panose="02070309020205020404" pitchFamily="49" charset="0"/>
              </a:rPr>
              <a:t>p.XData</a:t>
            </a:r>
            <a:endParaRPr lang="en-US" sz="2800" b="1" dirty="0">
              <a:latin typeface="Courier New" panose="02070309020205020404" pitchFamily="49" charset="0"/>
              <a:cs typeface="Courier New" panose="02070309020205020404" pitchFamily="49" charset="0"/>
            </a:endParaRPr>
          </a:p>
          <a:p>
            <a:r>
              <a:rPr lang="en-US" sz="2800" b="1" dirty="0" err="1">
                <a:latin typeface="Courier New" panose="02070309020205020404" pitchFamily="49" charset="0"/>
                <a:cs typeface="Courier New" panose="02070309020205020404" pitchFamily="49" charset="0"/>
              </a:rPr>
              <a:t>ans</a:t>
            </a:r>
            <a:r>
              <a:rPr lang="en-US" sz="2800" b="1" dirty="0">
                <a:latin typeface="Courier New" panose="02070309020205020404" pitchFamily="49" charset="0"/>
                <a:cs typeface="Courier New" panose="02070309020205020404" pitchFamily="49" charset="0"/>
              </a:rPr>
              <a:t> = Columns 1 through 6</a:t>
            </a:r>
          </a:p>
          <a:p>
            <a:r>
              <a:rPr lang="en-US" sz="2800" b="1" dirty="0">
                <a:latin typeface="Courier New" panose="02070309020205020404" pitchFamily="49" charset="0"/>
                <a:cs typeface="Courier New" panose="02070309020205020404" pitchFamily="49" charset="0"/>
              </a:rPr>
              <a:t>                   0   0.100000000000000   0.200000000000000   0.300000000000000   0.400000000000000   0.500000000000000</a:t>
            </a:r>
          </a:p>
          <a:p>
            <a:r>
              <a:rPr lang="en-US" sz="2800" b="1" dirty="0">
                <a:latin typeface="Courier New" panose="02070309020205020404" pitchFamily="49" charset="0"/>
                <a:cs typeface="Courier New" panose="02070309020205020404" pitchFamily="49" charset="0"/>
              </a:rPr>
              <a:t>  Columns 7 through 11</a:t>
            </a:r>
          </a:p>
          <a:p>
            <a:r>
              <a:rPr lang="en-US" sz="2800" b="1" dirty="0">
                <a:latin typeface="Courier New" panose="02070309020205020404" pitchFamily="49" charset="0"/>
                <a:cs typeface="Courier New" panose="02070309020205020404" pitchFamily="49" charset="0"/>
              </a:rPr>
              <a:t>   0.600000000000000   0.700000000000000   0.800000000000000   0.900000000000000   1.000000000000000</a:t>
            </a:r>
          </a:p>
          <a:p>
            <a:r>
              <a:rPr lang="en-US" sz="2800" b="1" dirty="0">
                <a:latin typeface="Courier New" panose="02070309020205020404" pitchFamily="49" charset="0"/>
                <a:cs typeface="Courier New" panose="02070309020205020404" pitchFamily="49" charset="0"/>
              </a:rPr>
              <a:t>&gt;&gt; </a:t>
            </a:r>
            <a:r>
              <a:rPr lang="en-US" sz="2800" b="1" dirty="0" err="1">
                <a:latin typeface="Courier New" panose="02070309020205020404" pitchFamily="49" charset="0"/>
                <a:cs typeface="Courier New" panose="02070309020205020404" pitchFamily="49" charset="0"/>
              </a:rPr>
              <a:t>p.LineStyle</a:t>
            </a:r>
            <a:endParaRPr lang="en-US" sz="2800" b="1" dirty="0">
              <a:latin typeface="Courier New" panose="02070309020205020404" pitchFamily="49" charset="0"/>
              <a:cs typeface="Courier New" panose="02070309020205020404" pitchFamily="49" charset="0"/>
            </a:endParaRPr>
          </a:p>
          <a:p>
            <a:r>
              <a:rPr lang="en-US" sz="2800" b="1" dirty="0" err="1">
                <a:latin typeface="Courier New" panose="02070309020205020404" pitchFamily="49" charset="0"/>
                <a:cs typeface="Courier New" panose="02070309020205020404" pitchFamily="49" charset="0"/>
              </a:rPr>
              <a:t>ans</a:t>
            </a:r>
            <a:r>
              <a:rPr lang="en-US" sz="2800" b="1" dirty="0">
                <a:latin typeface="Courier New" panose="02070309020205020404" pitchFamily="49" charset="0"/>
                <a:cs typeface="Courier New" panose="02070309020205020404" pitchFamily="49" charset="0"/>
              </a:rPr>
              <a:t> = '-'</a:t>
            </a:r>
          </a:p>
          <a:p>
            <a:r>
              <a:rPr lang="en-US" sz="28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8476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E49A3-A70E-5E02-245C-1D848CEABE59}"/>
              </a:ext>
            </a:extLst>
          </p:cNvPr>
          <p:cNvSpPr txBox="1"/>
          <p:nvPr/>
        </p:nvSpPr>
        <p:spPr>
          <a:xfrm>
            <a:off x="13252" y="2932497"/>
            <a:ext cx="12192000" cy="584775"/>
          </a:xfrm>
          <a:prstGeom prst="rect">
            <a:avLst/>
          </a:prstGeom>
          <a:noFill/>
        </p:spPr>
        <p:txBody>
          <a:bodyPr wrap="square" rtlCol="0">
            <a:spAutoFit/>
          </a:bodyPr>
          <a:lstStyle/>
          <a:p>
            <a:pPr algn="ctr"/>
            <a:r>
              <a:rPr lang="en-US" sz="3200" b="1" dirty="0">
                <a:latin typeface="Papyrus" panose="020B0602040200020303" pitchFamily="34" charset="77"/>
              </a:rPr>
              <a:t>Quick look at some advanced MATLAB stuff.</a:t>
            </a:r>
          </a:p>
        </p:txBody>
      </p:sp>
    </p:spTree>
    <p:extLst>
      <p:ext uri="{BB962C8B-B14F-4D97-AF65-F5344CB8AC3E}">
        <p14:creationId xmlns:p14="http://schemas.microsoft.com/office/powerpoint/2010/main" val="243683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BD5B9-B92A-EBD0-EFA1-509303959C06}"/>
              </a:ext>
            </a:extLst>
          </p:cNvPr>
          <p:cNvPicPr>
            <a:picLocks noChangeAspect="1"/>
          </p:cNvPicPr>
          <p:nvPr/>
        </p:nvPicPr>
        <p:blipFill>
          <a:blip r:embed="rId2"/>
          <a:stretch>
            <a:fillRect/>
          </a:stretch>
        </p:blipFill>
        <p:spPr>
          <a:xfrm>
            <a:off x="322470" y="2531164"/>
            <a:ext cx="5769113" cy="4326835"/>
          </a:xfrm>
          <a:prstGeom prst="rect">
            <a:avLst/>
          </a:prstGeom>
        </p:spPr>
      </p:pic>
      <p:sp>
        <p:nvSpPr>
          <p:cNvPr id="4" name="TextBox 3">
            <a:extLst>
              <a:ext uri="{FF2B5EF4-FFF2-40B4-BE49-F238E27FC236}">
                <a16:creationId xmlns:a16="http://schemas.microsoft.com/office/drawing/2014/main" id="{12A08ABE-1630-FB95-4644-4DEE4B5F7A92}"/>
              </a:ext>
            </a:extLst>
          </p:cNvPr>
          <p:cNvSpPr txBox="1"/>
          <p:nvPr/>
        </p:nvSpPr>
        <p:spPr>
          <a:xfrm>
            <a:off x="1" y="332172"/>
            <a:ext cx="12192000" cy="2308324"/>
          </a:xfrm>
          <a:prstGeom prst="rect">
            <a:avLst/>
          </a:prstGeom>
          <a:noFill/>
        </p:spPr>
        <p:txBody>
          <a:bodyPr wrap="square">
            <a:spAutoFit/>
          </a:bodyPr>
          <a:lstStyle/>
          <a:p>
            <a:pPr algn="ctr"/>
            <a:r>
              <a:rPr lang="en-US" sz="3200" b="1" dirty="0">
                <a:latin typeface="Papyrus" panose="020B0602040200020303" pitchFamily="34" charset="77"/>
              </a:rPr>
              <a:t>We can use the handle </a:t>
            </a:r>
            <a:r>
              <a:rPr lang="en-US" sz="3200" b="1" dirty="0">
                <a:latin typeface="Courier New" panose="02070309020205020404" pitchFamily="49" charset="0"/>
                <a:cs typeface="Courier New" panose="02070309020205020404" pitchFamily="49" charset="0"/>
              </a:rPr>
              <a:t>p</a:t>
            </a:r>
            <a:r>
              <a:rPr lang="en-US" sz="3200" b="1" dirty="0">
                <a:latin typeface="Papyrus" panose="020B0602040200020303" pitchFamily="34" charset="77"/>
              </a:rPr>
              <a:t>, like a structure, to change the properties of the plot by changing the data in the object.</a:t>
            </a:r>
          </a:p>
          <a:p>
            <a:pPr algn="ctr"/>
            <a:r>
              <a:rPr lang="en-US" sz="3200" b="1" dirty="0">
                <a:latin typeface="Papyrus" panose="020B0602040200020303" pitchFamily="34" charset="77"/>
              </a:rPr>
              <a:t>(You an also use </a:t>
            </a:r>
            <a:r>
              <a:rPr lang="en-US" sz="3200" b="1" dirty="0">
                <a:latin typeface="Courier New" panose="02070309020205020404" pitchFamily="49" charset="0"/>
                <a:cs typeface="Courier New" panose="02070309020205020404" pitchFamily="49" charset="0"/>
              </a:rPr>
              <a:t>set</a:t>
            </a:r>
            <a:r>
              <a:rPr lang="en-US" sz="3200" b="1" dirty="0">
                <a:latin typeface="Papyrus" panose="020B0602040200020303" pitchFamily="34" charset="77"/>
              </a:rPr>
              <a:t> if you like to type)</a:t>
            </a:r>
          </a:p>
          <a:p>
            <a:pPr algn="ctr"/>
            <a:endParaRPr lang="en-US" sz="1600" b="1" dirty="0">
              <a:latin typeface="Papyrus" panose="020B0602040200020303" pitchFamily="34" charset="77"/>
            </a:endParaRPr>
          </a:p>
          <a:p>
            <a:r>
              <a:rPr lang="en-US" sz="3200" b="1" dirty="0" err="1">
                <a:latin typeface="Courier New" panose="02070309020205020404" pitchFamily="49" charset="0"/>
                <a:cs typeface="Courier New" panose="02070309020205020404" pitchFamily="49" charset="0"/>
              </a:rPr>
              <a:t>p.LineStyle</a:t>
            </a:r>
            <a:r>
              <a:rPr lang="en-US" sz="3200" b="1" dirty="0">
                <a:latin typeface="Courier New" panose="02070309020205020404" pitchFamily="49" charset="0"/>
                <a:cs typeface="Courier New" panose="02070309020205020404" pitchFamily="49" charset="0"/>
              </a:rPr>
              <a:t>='-.';</a:t>
            </a:r>
          </a:p>
        </p:txBody>
      </p:sp>
      <p:pic>
        <p:nvPicPr>
          <p:cNvPr id="5" name="Picture 4">
            <a:extLst>
              <a:ext uri="{FF2B5EF4-FFF2-40B4-BE49-F238E27FC236}">
                <a16:creationId xmlns:a16="http://schemas.microsoft.com/office/drawing/2014/main" id="{42205CFD-A908-EACE-F9B7-93F23579B8C3}"/>
              </a:ext>
            </a:extLst>
          </p:cNvPr>
          <p:cNvPicPr>
            <a:picLocks noChangeAspect="1"/>
          </p:cNvPicPr>
          <p:nvPr/>
        </p:nvPicPr>
        <p:blipFill>
          <a:blip r:embed="rId3"/>
          <a:stretch>
            <a:fillRect/>
          </a:stretch>
        </p:blipFill>
        <p:spPr>
          <a:xfrm>
            <a:off x="6171096" y="2531164"/>
            <a:ext cx="5769113" cy="4326835"/>
          </a:xfrm>
          <a:prstGeom prst="rect">
            <a:avLst/>
          </a:prstGeom>
        </p:spPr>
      </p:pic>
    </p:spTree>
    <p:extLst>
      <p:ext uri="{BB962C8B-B14F-4D97-AF65-F5344CB8AC3E}">
        <p14:creationId xmlns:p14="http://schemas.microsoft.com/office/powerpoint/2010/main" val="413596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5BDB91-7E79-0E84-7EE4-3E25C40C1537}"/>
              </a:ext>
            </a:extLst>
          </p:cNvPr>
          <p:cNvSpPr txBox="1"/>
          <p:nvPr/>
        </p:nvSpPr>
        <p:spPr>
          <a:xfrm>
            <a:off x="119274" y="73612"/>
            <a:ext cx="6096000" cy="5693866"/>
          </a:xfrm>
          <a:prstGeom prst="rect">
            <a:avLst/>
          </a:prstGeom>
          <a:noFill/>
        </p:spPr>
        <p:txBody>
          <a:bodyPr wrap="square">
            <a:spAutoFit/>
          </a:bodyPr>
          <a:lstStyle/>
          <a:p>
            <a:r>
              <a:rPr lang="en-US" sz="2800" b="1" dirty="0">
                <a:latin typeface="Courier New" panose="02070309020205020404" pitchFamily="49" charset="0"/>
                <a:cs typeface="Courier New" panose="02070309020205020404" pitchFamily="49" charset="0"/>
              </a:rPr>
              <a:t>x = </a:t>
            </a:r>
            <a:r>
              <a:rPr lang="en-US" sz="2800" b="1" dirty="0" err="1">
                <a:latin typeface="Courier New" panose="02070309020205020404" pitchFamily="49" charset="0"/>
                <a:cs typeface="Courier New" panose="02070309020205020404" pitchFamily="49" charset="0"/>
              </a:rPr>
              <a:t>linspace</a:t>
            </a:r>
            <a:r>
              <a:rPr lang="en-US" sz="2800" b="1" dirty="0">
                <a:latin typeface="Courier New" panose="02070309020205020404" pitchFamily="49" charset="0"/>
                <a:cs typeface="Courier New" panose="02070309020205020404" pitchFamily="49" charset="0"/>
              </a:rPr>
              <a:t>(-2*pi,2*pi);</a:t>
            </a:r>
          </a:p>
          <a:p>
            <a:r>
              <a:rPr lang="en-US" sz="2800" b="1" dirty="0">
                <a:latin typeface="Courier New" panose="02070309020205020404" pitchFamily="49" charset="0"/>
                <a:cs typeface="Courier New" panose="02070309020205020404" pitchFamily="49" charset="0"/>
              </a:rPr>
              <a:t>y1 = sin(x);</a:t>
            </a:r>
          </a:p>
          <a:p>
            <a:r>
              <a:rPr lang="en-US" sz="2800" b="1" dirty="0">
                <a:latin typeface="Courier New" panose="02070309020205020404" pitchFamily="49" charset="0"/>
                <a:cs typeface="Courier New" panose="02070309020205020404" pitchFamily="49" charset="0"/>
              </a:rPr>
              <a:t>y2 = cos(x);</a:t>
            </a:r>
          </a:p>
          <a:p>
            <a:r>
              <a:rPr lang="en-US" sz="2800" b="1" dirty="0">
                <a:latin typeface="Courier New" panose="02070309020205020404" pitchFamily="49" charset="0"/>
                <a:cs typeface="Courier New" panose="02070309020205020404" pitchFamily="49" charset="0"/>
              </a:rPr>
              <a:t>p = plot(x,y1,x,y2);</a:t>
            </a:r>
          </a:p>
          <a:p>
            <a:r>
              <a:rPr lang="en-US" sz="2800" b="1" dirty="0">
                <a:latin typeface="Courier New" panose="02070309020205020404" pitchFamily="49" charset="0"/>
                <a:cs typeface="Courier New" panose="02070309020205020404" pitchFamily="49" charset="0"/>
              </a:rPr>
              <a:t>&gt;&gt; p</a:t>
            </a:r>
          </a:p>
          <a:p>
            <a:r>
              <a:rPr lang="en-US" sz="2800" b="1" dirty="0">
                <a:latin typeface="Courier New" panose="02070309020205020404" pitchFamily="49" charset="0"/>
                <a:cs typeface="Courier New" panose="02070309020205020404" pitchFamily="49" charset="0"/>
              </a:rPr>
              <a:t>p = </a:t>
            </a:r>
          </a:p>
          <a:p>
            <a:r>
              <a:rPr lang="en-US" sz="2800" b="1" dirty="0">
                <a:latin typeface="Courier New" panose="02070309020205020404" pitchFamily="49" charset="0"/>
                <a:cs typeface="Courier New" panose="02070309020205020404" pitchFamily="49" charset="0"/>
              </a:rPr>
              <a:t>  2×1 Line array:</a:t>
            </a:r>
          </a:p>
          <a:p>
            <a:endParaRPr lang="en-US" sz="2800"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  Line</a:t>
            </a:r>
          </a:p>
          <a:p>
            <a:r>
              <a:rPr lang="en-US" sz="2800" b="1" dirty="0">
                <a:latin typeface="Courier New" panose="02070309020205020404" pitchFamily="49" charset="0"/>
                <a:cs typeface="Courier New" panose="02070309020205020404" pitchFamily="49" charset="0"/>
              </a:rPr>
              <a:t>  Line</a:t>
            </a:r>
          </a:p>
          <a:p>
            <a:r>
              <a:rPr lang="en-US" sz="2800" b="1" dirty="0">
                <a:latin typeface="Courier New" panose="02070309020205020404" pitchFamily="49" charset="0"/>
                <a:cs typeface="Courier New" panose="02070309020205020404" pitchFamily="49" charset="0"/>
              </a:rPr>
              <a:t>&gt;&gt;</a:t>
            </a:r>
          </a:p>
          <a:p>
            <a:r>
              <a:rPr lang="en-US" sz="2800" b="1" dirty="0">
                <a:latin typeface="Courier New" panose="02070309020205020404" pitchFamily="49" charset="0"/>
                <a:cs typeface="Courier New" panose="02070309020205020404" pitchFamily="49" charset="0"/>
              </a:rPr>
              <a:t>p(1).</a:t>
            </a:r>
            <a:r>
              <a:rPr lang="en-US" sz="2800" b="1" dirty="0" err="1">
                <a:latin typeface="Courier New" panose="02070309020205020404" pitchFamily="49" charset="0"/>
                <a:cs typeface="Courier New" panose="02070309020205020404" pitchFamily="49" charset="0"/>
              </a:rPr>
              <a:t>LineWidth</a:t>
            </a:r>
            <a:r>
              <a:rPr lang="en-US" sz="2800" b="1" dirty="0">
                <a:latin typeface="Courier New" panose="02070309020205020404" pitchFamily="49" charset="0"/>
                <a:cs typeface="Courier New" panose="02070309020205020404" pitchFamily="49" charset="0"/>
              </a:rPr>
              <a:t> = 2;</a:t>
            </a:r>
          </a:p>
          <a:p>
            <a:r>
              <a:rPr lang="en-US" sz="2800" b="1" dirty="0">
                <a:latin typeface="Courier New" panose="02070309020205020404" pitchFamily="49" charset="0"/>
                <a:cs typeface="Courier New" panose="02070309020205020404" pitchFamily="49" charset="0"/>
              </a:rPr>
              <a:t>p(2).Marker = '*'; </a:t>
            </a:r>
          </a:p>
        </p:txBody>
      </p:sp>
      <p:pic>
        <p:nvPicPr>
          <p:cNvPr id="4" name="Picture 3">
            <a:extLst>
              <a:ext uri="{FF2B5EF4-FFF2-40B4-BE49-F238E27FC236}">
                <a16:creationId xmlns:a16="http://schemas.microsoft.com/office/drawing/2014/main" id="{4EC4EA1F-CD26-34F7-09C2-5338B9E73E48}"/>
              </a:ext>
            </a:extLst>
          </p:cNvPr>
          <p:cNvPicPr>
            <a:picLocks noChangeAspect="1"/>
          </p:cNvPicPr>
          <p:nvPr/>
        </p:nvPicPr>
        <p:blipFill>
          <a:blip r:embed="rId2"/>
          <a:stretch>
            <a:fillRect/>
          </a:stretch>
        </p:blipFill>
        <p:spPr>
          <a:xfrm>
            <a:off x="4501322" y="3888606"/>
            <a:ext cx="3933687" cy="2950265"/>
          </a:xfrm>
          <a:prstGeom prst="rect">
            <a:avLst/>
          </a:prstGeom>
        </p:spPr>
      </p:pic>
      <p:pic>
        <p:nvPicPr>
          <p:cNvPr id="5" name="Picture 4">
            <a:extLst>
              <a:ext uri="{FF2B5EF4-FFF2-40B4-BE49-F238E27FC236}">
                <a16:creationId xmlns:a16="http://schemas.microsoft.com/office/drawing/2014/main" id="{1FDAB2E3-56ED-3C66-5E6E-0D4EC41A4845}"/>
              </a:ext>
            </a:extLst>
          </p:cNvPr>
          <p:cNvPicPr>
            <a:picLocks noChangeAspect="1"/>
          </p:cNvPicPr>
          <p:nvPr/>
        </p:nvPicPr>
        <p:blipFill>
          <a:blip r:embed="rId3"/>
          <a:stretch>
            <a:fillRect/>
          </a:stretch>
        </p:blipFill>
        <p:spPr>
          <a:xfrm>
            <a:off x="8457094" y="3881980"/>
            <a:ext cx="3933687" cy="2950265"/>
          </a:xfrm>
          <a:prstGeom prst="rect">
            <a:avLst/>
          </a:prstGeom>
        </p:spPr>
      </p:pic>
      <p:sp>
        <p:nvSpPr>
          <p:cNvPr id="8" name="TextBox 7">
            <a:extLst>
              <a:ext uri="{FF2B5EF4-FFF2-40B4-BE49-F238E27FC236}">
                <a16:creationId xmlns:a16="http://schemas.microsoft.com/office/drawing/2014/main" id="{5DEBE13D-ED46-24F4-0DCA-15CDAB1AE384}"/>
              </a:ext>
            </a:extLst>
          </p:cNvPr>
          <p:cNvSpPr txBox="1"/>
          <p:nvPr/>
        </p:nvSpPr>
        <p:spPr>
          <a:xfrm>
            <a:off x="5278583" y="224105"/>
            <a:ext cx="6913418" cy="3847207"/>
          </a:xfrm>
          <a:prstGeom prst="rect">
            <a:avLst/>
          </a:prstGeom>
          <a:noFill/>
        </p:spPr>
        <p:txBody>
          <a:bodyPr wrap="square" rtlCol="0">
            <a:spAutoFit/>
          </a:bodyPr>
          <a:lstStyle/>
          <a:p>
            <a:pPr algn="ctr"/>
            <a:r>
              <a:rPr lang="en-US" sz="3200" b="1" dirty="0">
                <a:latin typeface="Courier New" panose="02070309020205020404" pitchFamily="49" charset="0"/>
                <a:cs typeface="Courier New" panose="02070309020205020404" pitchFamily="49" charset="0"/>
              </a:rPr>
              <a:t>plot</a:t>
            </a:r>
            <a:r>
              <a:rPr lang="en-US" sz="3200" b="1" dirty="0">
                <a:latin typeface="Papyrus" panose="020B0602040200020303" pitchFamily="34" charset="77"/>
              </a:rPr>
              <a:t> call makes 2 </a:t>
            </a:r>
            <a:r>
              <a:rPr lang="en-US" sz="3200" b="1" dirty="0">
                <a:latin typeface="Courier New" panose="02070309020205020404" pitchFamily="49" charset="0"/>
                <a:cs typeface="Courier New" panose="02070309020205020404" pitchFamily="49" charset="0"/>
              </a:rPr>
              <a:t>Line</a:t>
            </a:r>
            <a:r>
              <a:rPr lang="en-US" sz="3200" b="1" dirty="0">
                <a:latin typeface="Papyrus" panose="020B0602040200020303" pitchFamily="34" charset="77"/>
              </a:rPr>
              <a:t> objects in an array.</a:t>
            </a:r>
          </a:p>
          <a:p>
            <a:pPr algn="ctr"/>
            <a:endParaRPr lang="en-US" b="1" dirty="0">
              <a:latin typeface="Papyrus" panose="020B0602040200020303" pitchFamily="34" charset="77"/>
            </a:endParaRPr>
          </a:p>
          <a:p>
            <a:pPr algn="ctr"/>
            <a:r>
              <a:rPr lang="en-US" sz="3200" b="1" dirty="0">
                <a:latin typeface="Papyrus" panose="020B0602040200020303" pitchFamily="34" charset="77"/>
              </a:rPr>
              <a:t>Change the properties of the plots.</a:t>
            </a:r>
          </a:p>
          <a:p>
            <a:pPr algn="ctr"/>
            <a:endParaRPr lang="en-US" b="1" dirty="0">
              <a:latin typeface="Papyrus" panose="020B0602040200020303" pitchFamily="34" charset="77"/>
            </a:endParaRPr>
          </a:p>
          <a:p>
            <a:pPr algn="ctr"/>
            <a:r>
              <a:rPr lang="en-US" sz="3200" b="1" dirty="0">
                <a:latin typeface="Papyrus" panose="020B0602040200020303" pitchFamily="34" charset="77"/>
              </a:rPr>
              <a:t>Here the first element of </a:t>
            </a:r>
            <a:r>
              <a:rPr lang="en-US" sz="3200" b="1" dirty="0">
                <a:latin typeface="Courier New" panose="02070309020205020404" pitchFamily="49" charset="0"/>
                <a:cs typeface="Courier New" panose="02070309020205020404" pitchFamily="49" charset="0"/>
              </a:rPr>
              <a:t>h</a:t>
            </a:r>
            <a:r>
              <a:rPr lang="en-US" sz="3200" b="1" dirty="0">
                <a:latin typeface="Papyrus" panose="020B0602040200020303" pitchFamily="34" charset="77"/>
              </a:rPr>
              <a:t> has the sin, and the second the cos.</a:t>
            </a:r>
          </a:p>
          <a:p>
            <a:pPr algn="ctr"/>
            <a:r>
              <a:rPr lang="en-US" sz="2400" b="1" dirty="0">
                <a:latin typeface="Papyrus" panose="020B0602040200020303" pitchFamily="34" charset="77"/>
              </a:rPr>
              <a:t>(we will see shortly this implies plot plots them from right to left, y2, then  y1)</a:t>
            </a:r>
          </a:p>
        </p:txBody>
      </p:sp>
    </p:spTree>
    <p:extLst>
      <p:ext uri="{BB962C8B-B14F-4D97-AF65-F5344CB8AC3E}">
        <p14:creationId xmlns:p14="http://schemas.microsoft.com/office/powerpoint/2010/main" val="4053779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7DBD80-A784-7B4B-C6FF-895479978DB8}"/>
              </a:ext>
            </a:extLst>
          </p:cNvPr>
          <p:cNvSpPr txBox="1"/>
          <p:nvPr/>
        </p:nvSpPr>
        <p:spPr>
          <a:xfrm>
            <a:off x="0" y="0"/>
            <a:ext cx="7606747" cy="5355312"/>
          </a:xfrm>
          <a:prstGeom prst="rect">
            <a:avLst/>
          </a:prstGeom>
          <a:noFill/>
        </p:spPr>
        <p:txBody>
          <a:bodyPr wrap="square">
            <a:spAutoFit/>
          </a:bodyPr>
          <a:lstStyle/>
          <a:p>
            <a:r>
              <a:rPr lang="en-US" b="1" dirty="0">
                <a:latin typeface="Courier New" panose="02070309020205020404" pitchFamily="49" charset="0"/>
                <a:cs typeface="Courier New" panose="02070309020205020404" pitchFamily="49" charset="0"/>
              </a:rPr>
              <a:t>&gt;&gt; p=plot(1:10);</a:t>
            </a:r>
          </a:p>
          <a:p>
            <a:r>
              <a:rPr lang="en-US" b="1" dirty="0">
                <a:latin typeface="Courier New" panose="02070309020205020404" pitchFamily="49" charset="0"/>
                <a:cs typeface="Courier New" panose="02070309020205020404" pitchFamily="49" charset="0"/>
              </a:rPr>
              <a:t>hold on</a:t>
            </a:r>
          </a:p>
          <a:p>
            <a:r>
              <a:rPr lang="en-US" b="1" dirty="0">
                <a:latin typeface="Courier New" panose="02070309020205020404" pitchFamily="49" charset="0"/>
                <a:cs typeface="Courier New" panose="02070309020205020404" pitchFamily="49" charset="0"/>
              </a:rPr>
              <a:t>plot([1:10].^2);</a:t>
            </a:r>
          </a:p>
          <a:p>
            <a:r>
              <a:rPr lang="en-US" b="1" dirty="0">
                <a:latin typeface="Courier New" panose="02070309020205020404" pitchFamily="49" charset="0"/>
                <a:cs typeface="Courier New" panose="02070309020205020404" pitchFamily="49" charset="0"/>
              </a:rPr>
              <a:t>h = </a:t>
            </a:r>
            <a:r>
              <a:rPr lang="en-US" b="1" dirty="0" err="1">
                <a:latin typeface="Courier New" panose="02070309020205020404" pitchFamily="49" charset="0"/>
                <a:cs typeface="Courier New" panose="02070309020205020404" pitchFamily="49" charset="0"/>
              </a:rPr>
              <a:t>findobj</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Type','line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h = 2×1 Line array:</a:t>
            </a:r>
          </a:p>
          <a:p>
            <a:r>
              <a:rPr lang="en-US" b="1" dirty="0">
                <a:latin typeface="Courier New" panose="02070309020205020404" pitchFamily="49" charset="0"/>
                <a:cs typeface="Courier New" panose="02070309020205020404" pitchFamily="49" charset="0"/>
              </a:rPr>
              <a:t>  Line</a:t>
            </a:r>
          </a:p>
          <a:p>
            <a:r>
              <a:rPr lang="en-US" b="1" dirty="0">
                <a:latin typeface="Courier New" panose="02070309020205020404" pitchFamily="49" charset="0"/>
                <a:cs typeface="Courier New" panose="02070309020205020404" pitchFamily="49" charset="0"/>
              </a:rPr>
              <a:t>  Line</a:t>
            </a:r>
          </a:p>
          <a:p>
            <a:r>
              <a:rPr lang="en-US" b="1" dirty="0">
                <a:latin typeface="Courier New" panose="02070309020205020404" pitchFamily="49" charset="0"/>
                <a:cs typeface="Courier New" panose="02070309020205020404" pitchFamily="49" charset="0"/>
              </a:rPr>
              <a:t>&gt;&gt; h(1)</a:t>
            </a:r>
          </a:p>
          <a:p>
            <a:r>
              <a:rPr lang="en-US" b="1" dirty="0" err="1">
                <a:latin typeface="Courier New" panose="02070309020205020404" pitchFamily="49" charset="0"/>
                <a:cs typeface="Courier New" panose="02070309020205020404" pitchFamily="49" charset="0"/>
              </a:rPr>
              <a:t>ans</a:t>
            </a:r>
            <a:r>
              <a:rPr lang="en-US" b="1" dirty="0">
                <a:latin typeface="Courier New" panose="02070309020205020404" pitchFamily="49" charset="0"/>
                <a:cs typeface="Courier New" panose="02070309020205020404" pitchFamily="49" charset="0"/>
              </a:rPr>
              <a:t> = Line with properties:</a:t>
            </a:r>
          </a:p>
          <a:p>
            <a:r>
              <a:rPr lang="en-US" b="1" dirty="0">
                <a:latin typeface="Courier New" panose="02070309020205020404" pitchFamily="49" charset="0"/>
                <a:cs typeface="Courier New" panose="02070309020205020404" pitchFamily="49" charset="0"/>
              </a:rPr>
              <a:t>              Color: [0.850000000000000 0.325000000000000 0.098000000000000]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LineStyle</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LineWidth</a:t>
            </a:r>
            <a:r>
              <a:rPr lang="en-US" b="1" dirty="0">
                <a:latin typeface="Courier New" panose="02070309020205020404" pitchFamily="49" charset="0"/>
                <a:cs typeface="Courier New" panose="02070309020205020404" pitchFamily="49" charset="0"/>
              </a:rPr>
              <a:t>: 0.500000000000000</a:t>
            </a:r>
          </a:p>
          <a:p>
            <a:r>
              <a:rPr lang="en-US" b="1" dirty="0">
                <a:latin typeface="Courier New" panose="02070309020205020404" pitchFamily="49" charset="0"/>
                <a:cs typeface="Courier New" panose="02070309020205020404" pitchFamily="49" charset="0"/>
              </a:rPr>
              <a:t>             Marker: 'none'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MarkerSize</a:t>
            </a:r>
            <a:r>
              <a:rPr lang="en-US" b="1" dirty="0">
                <a:latin typeface="Courier New" panose="02070309020205020404" pitchFamily="49" charset="0"/>
                <a:cs typeface="Courier New" panose="02070309020205020404" pitchFamily="49" charset="0"/>
              </a:rPr>
              <a:t>: 6</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MarkerFaceColor</a:t>
            </a:r>
            <a:r>
              <a:rPr lang="en-US" b="1" dirty="0">
                <a:latin typeface="Courier New" panose="02070309020205020404" pitchFamily="49" charset="0"/>
                <a:cs typeface="Courier New" panose="02070309020205020404" pitchFamily="49" charset="0"/>
              </a:rPr>
              <a:t>: 'none'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XData</a:t>
            </a:r>
            <a:r>
              <a:rPr lang="en-US" b="1" dirty="0">
                <a:latin typeface="Courier New" panose="02070309020205020404" pitchFamily="49" charset="0"/>
                <a:cs typeface="Courier New" panose="02070309020205020404" pitchFamily="49" charset="0"/>
              </a:rPr>
              <a:t>: [1 2 3 4 5 6 7 8 9 10]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YData</a:t>
            </a:r>
            <a:r>
              <a:rPr lang="en-US" b="1" dirty="0">
                <a:latin typeface="Courier New" panose="02070309020205020404" pitchFamily="49" charset="0"/>
                <a:cs typeface="Courier New" panose="02070309020205020404" pitchFamily="49" charset="0"/>
              </a:rPr>
              <a:t>: [1 4 9 16 25 36 49 64 81 100]</a:t>
            </a:r>
          </a:p>
          <a:p>
            <a:r>
              <a:rPr lang="en-US" b="1" dirty="0">
                <a:latin typeface="Courier New" panose="02070309020205020404" pitchFamily="49" charset="0"/>
                <a:cs typeface="Courier New" panose="02070309020205020404" pitchFamily="49" charset="0"/>
              </a:rPr>
              <a:t>  Show all properties</a:t>
            </a:r>
          </a:p>
        </p:txBody>
      </p:sp>
      <p:sp>
        <p:nvSpPr>
          <p:cNvPr id="5" name="TextBox 4">
            <a:extLst>
              <a:ext uri="{FF2B5EF4-FFF2-40B4-BE49-F238E27FC236}">
                <a16:creationId xmlns:a16="http://schemas.microsoft.com/office/drawing/2014/main" id="{EC0BE179-CCDB-49E0-5A95-21E0AEA111D2}"/>
              </a:ext>
            </a:extLst>
          </p:cNvPr>
          <p:cNvSpPr txBox="1"/>
          <p:nvPr/>
        </p:nvSpPr>
        <p:spPr>
          <a:xfrm>
            <a:off x="6069496" y="2427815"/>
            <a:ext cx="6122504" cy="4247317"/>
          </a:xfrm>
          <a:prstGeom prst="rect">
            <a:avLst/>
          </a:prstGeom>
          <a:noFill/>
        </p:spPr>
        <p:txBody>
          <a:bodyPr wrap="square">
            <a:spAutoFit/>
          </a:bodyPr>
          <a:lstStyle/>
          <a:p>
            <a:r>
              <a:rPr lang="en-US" b="1" dirty="0">
                <a:latin typeface="Courier New" panose="02070309020205020404" pitchFamily="49" charset="0"/>
                <a:cs typeface="Courier New" panose="02070309020205020404" pitchFamily="49" charset="0"/>
              </a:rPr>
              <a:t>&gt;&gt; h(2)</a:t>
            </a:r>
          </a:p>
          <a:p>
            <a:r>
              <a:rPr lang="en-US" b="1" dirty="0" err="1">
                <a:latin typeface="Courier New" panose="02070309020205020404" pitchFamily="49" charset="0"/>
                <a:cs typeface="Courier New" panose="02070309020205020404" pitchFamily="49" charset="0"/>
              </a:rPr>
              <a:t>ans</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  Line with properties:</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Color: [0 0.447000000000000 0.741000000000000]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LineStyle</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LineWidth</a:t>
            </a:r>
            <a:r>
              <a:rPr lang="en-US" b="1" dirty="0">
                <a:latin typeface="Courier New" panose="02070309020205020404" pitchFamily="49" charset="0"/>
                <a:cs typeface="Courier New" panose="02070309020205020404" pitchFamily="49" charset="0"/>
              </a:rPr>
              <a:t>: 0.500000000000000</a:t>
            </a:r>
          </a:p>
          <a:p>
            <a:r>
              <a:rPr lang="en-US" b="1" dirty="0">
                <a:latin typeface="Courier New" panose="02070309020205020404" pitchFamily="49" charset="0"/>
                <a:cs typeface="Courier New" panose="02070309020205020404" pitchFamily="49" charset="0"/>
              </a:rPr>
              <a:t>             Marker: 'none'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MarkerSize</a:t>
            </a:r>
            <a:r>
              <a:rPr lang="en-US" b="1" dirty="0">
                <a:latin typeface="Courier New" panose="02070309020205020404" pitchFamily="49" charset="0"/>
                <a:cs typeface="Courier New" panose="02070309020205020404" pitchFamily="49" charset="0"/>
              </a:rPr>
              <a:t>: 6</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MarkerFaceColor</a:t>
            </a:r>
            <a:r>
              <a:rPr lang="en-US" b="1" dirty="0">
                <a:latin typeface="Courier New" panose="02070309020205020404" pitchFamily="49" charset="0"/>
                <a:cs typeface="Courier New" panose="02070309020205020404" pitchFamily="49" charset="0"/>
              </a:rPr>
              <a:t>: 'none'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XData</a:t>
            </a:r>
            <a:r>
              <a:rPr lang="en-US" b="1" dirty="0">
                <a:latin typeface="Courier New" panose="02070309020205020404" pitchFamily="49" charset="0"/>
                <a:cs typeface="Courier New" panose="02070309020205020404" pitchFamily="49" charset="0"/>
              </a:rPr>
              <a:t>: [1 2 3 4 5 6 7 8 9 10]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YData</a:t>
            </a:r>
            <a:r>
              <a:rPr lang="en-US" b="1" dirty="0">
                <a:latin typeface="Courier New" panose="02070309020205020404" pitchFamily="49" charset="0"/>
                <a:cs typeface="Courier New" panose="02070309020205020404" pitchFamily="49" charset="0"/>
              </a:rPr>
              <a:t>: [1 2 3 4 5 6 7 8 9 10]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Show all properties</a:t>
            </a:r>
          </a:p>
        </p:txBody>
      </p:sp>
      <p:sp>
        <p:nvSpPr>
          <p:cNvPr id="6" name="TextBox 5">
            <a:extLst>
              <a:ext uri="{FF2B5EF4-FFF2-40B4-BE49-F238E27FC236}">
                <a16:creationId xmlns:a16="http://schemas.microsoft.com/office/drawing/2014/main" id="{65EB814A-CBF7-9B59-E89F-4066FDA12332}"/>
              </a:ext>
            </a:extLst>
          </p:cNvPr>
          <p:cNvSpPr txBox="1"/>
          <p:nvPr/>
        </p:nvSpPr>
        <p:spPr>
          <a:xfrm>
            <a:off x="4227443" y="381477"/>
            <a:ext cx="7686261" cy="1569660"/>
          </a:xfrm>
          <a:prstGeom prst="rect">
            <a:avLst/>
          </a:prstGeom>
          <a:noFill/>
        </p:spPr>
        <p:txBody>
          <a:bodyPr wrap="square" rtlCol="0">
            <a:spAutoFit/>
          </a:bodyPr>
          <a:lstStyle/>
          <a:p>
            <a:pPr algn="ctr"/>
            <a:r>
              <a:rPr lang="en-US" sz="3200" b="1" dirty="0">
                <a:latin typeface="Papyrus" panose="020B0602040200020303" pitchFamily="34" charset="77"/>
              </a:rPr>
              <a:t>If you forget to set the handle, you can get a list of (new) handles for all the graphics objects with </a:t>
            </a:r>
            <a:r>
              <a:rPr lang="en-US" sz="3200" b="1" dirty="0" err="1">
                <a:latin typeface="Courier New" panose="02070309020205020404" pitchFamily="49" charset="0"/>
                <a:cs typeface="Courier New" panose="02070309020205020404" pitchFamily="49" charset="0"/>
              </a:rPr>
              <a:t>findobj</a:t>
            </a:r>
            <a:r>
              <a:rPr lang="en-US" sz="3200" b="1" dirty="0">
                <a:latin typeface="Papyrus" panose="020B0602040200020303" pitchFamily="34" charset="77"/>
              </a:rPr>
              <a:t>.</a:t>
            </a:r>
          </a:p>
        </p:txBody>
      </p:sp>
    </p:spTree>
    <p:extLst>
      <p:ext uri="{BB962C8B-B14F-4D97-AF65-F5344CB8AC3E}">
        <p14:creationId xmlns:p14="http://schemas.microsoft.com/office/powerpoint/2010/main" val="434112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D33B01-C23E-EDEA-04B1-1BEDACE79555}"/>
              </a:ext>
            </a:extLst>
          </p:cNvPr>
          <p:cNvSpPr txBox="1"/>
          <p:nvPr/>
        </p:nvSpPr>
        <p:spPr>
          <a:xfrm>
            <a:off x="0" y="0"/>
            <a:ext cx="12192000" cy="4401205"/>
          </a:xfrm>
          <a:prstGeom prst="rect">
            <a:avLst/>
          </a:prstGeom>
          <a:noFill/>
        </p:spPr>
        <p:txBody>
          <a:bodyPr wrap="square">
            <a:spAutoFit/>
          </a:bodyPr>
          <a:lstStyle/>
          <a:p>
            <a:r>
              <a:rPr lang="en-US" sz="2000" b="1" dirty="0">
                <a:latin typeface="Courier New" panose="02070309020205020404" pitchFamily="49" charset="0"/>
                <a:cs typeface="Courier New" panose="02070309020205020404" pitchFamily="49" charset="0"/>
              </a:rPr>
              <a:t>&gt;&gt; p=plot(1:10);</a:t>
            </a:r>
          </a:p>
          <a:p>
            <a:r>
              <a:rPr lang="en-US" sz="2000" b="1" dirty="0">
                <a:latin typeface="Courier New" panose="02070309020205020404" pitchFamily="49" charset="0"/>
                <a:cs typeface="Courier New" panose="02070309020205020404" pitchFamily="49" charset="0"/>
              </a:rPr>
              <a:t>hold on</a:t>
            </a:r>
          </a:p>
          <a:p>
            <a:r>
              <a:rPr lang="en-US" sz="2000" b="1" dirty="0">
                <a:latin typeface="Courier New" panose="02070309020205020404" pitchFamily="49" charset="0"/>
                <a:cs typeface="Courier New" panose="02070309020205020404" pitchFamily="49" charset="0"/>
              </a:rPr>
              <a:t>plot([1:10].^2);</a:t>
            </a:r>
          </a:p>
          <a:p>
            <a:r>
              <a:rPr lang="en-US" sz="2000" b="1" dirty="0">
                <a:latin typeface="Courier New" panose="02070309020205020404" pitchFamily="49" charset="0"/>
                <a:cs typeface="Courier New" panose="02070309020205020404" pitchFamily="49" charset="0"/>
              </a:rPr>
              <a:t>h = </a:t>
            </a:r>
            <a:r>
              <a:rPr lang="en-US" sz="2000" b="1" dirty="0" err="1">
                <a:latin typeface="Courier New" panose="02070309020205020404" pitchFamily="49" charset="0"/>
                <a:cs typeface="Courier New" panose="02070309020205020404" pitchFamily="49" charset="0"/>
              </a:rPr>
              <a:t>findobj</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Type','line</a:t>
            </a:r>
            <a:r>
              <a:rPr lang="en-US" sz="2000" b="1" dirty="0">
                <a:latin typeface="Courier New" panose="02070309020205020404" pitchFamily="49" charset="0"/>
                <a:cs typeface="Courier New" panose="02070309020205020404" pitchFamily="49" charset="0"/>
              </a:rPr>
              <a:t>');</a:t>
            </a:r>
          </a:p>
          <a:p>
            <a:r>
              <a:rPr lang="en-US" sz="2000" b="1" dirty="0" err="1">
                <a:latin typeface="Courier New" panose="02070309020205020404" pitchFamily="49" charset="0"/>
                <a:cs typeface="Courier New" panose="02070309020205020404" pitchFamily="49" charset="0"/>
              </a:rPr>
              <a:t>whos</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Name  Size  Bytes  Class                                   </a:t>
            </a:r>
          </a:p>
          <a:p>
            <a:r>
              <a:rPr lang="en-US" sz="2000" b="1" dirty="0">
                <a:latin typeface="Courier New" panose="02070309020205020404" pitchFamily="49" charset="0"/>
                <a:cs typeface="Courier New" panose="02070309020205020404" pitchFamily="49" charset="0"/>
              </a:rPr>
              <a:t>  p     1x1        8 </a:t>
            </a:r>
            <a:r>
              <a:rPr lang="en-US" sz="2000" b="1" dirty="0" err="1">
                <a:latin typeface="Courier New" panose="02070309020205020404" pitchFamily="49" charset="0"/>
                <a:cs typeface="Courier New" panose="02070309020205020404" pitchFamily="49" charset="0"/>
              </a:rPr>
              <a:t>matlab.graphics.chart.primitive.Line</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h = </a:t>
            </a:r>
            <a:r>
              <a:rPr lang="en-US" sz="2000" b="1" dirty="0" err="1">
                <a:latin typeface="Courier New" panose="02070309020205020404" pitchFamily="49" charset="0"/>
                <a:cs typeface="Courier New" panose="02070309020205020404" pitchFamily="49" charset="0"/>
              </a:rPr>
              <a:t>findobj</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Type','line</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&gt;&gt; </a:t>
            </a:r>
            <a:r>
              <a:rPr lang="en-US" sz="2000" b="1" dirty="0" err="1">
                <a:latin typeface="Courier New" panose="02070309020205020404" pitchFamily="49" charset="0"/>
                <a:cs typeface="Courier New" panose="02070309020205020404" pitchFamily="49" charset="0"/>
              </a:rPr>
              <a:t>whos</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Name  Size  Bytes  Class</a:t>
            </a:r>
          </a:p>
          <a:p>
            <a:r>
              <a:rPr lang="en-US" sz="2000" b="1" dirty="0">
                <a:latin typeface="Courier New" panose="02070309020205020404" pitchFamily="49" charset="0"/>
                <a:cs typeface="Courier New" panose="02070309020205020404" pitchFamily="49" charset="0"/>
              </a:rPr>
              <a:t>  h     2x1      16 </a:t>
            </a:r>
            <a:r>
              <a:rPr lang="en-US" sz="2000" b="1" dirty="0" err="1">
                <a:latin typeface="Courier New" panose="02070309020205020404" pitchFamily="49" charset="0"/>
                <a:cs typeface="Courier New" panose="02070309020205020404" pitchFamily="49" charset="0"/>
              </a:rPr>
              <a:t>matlab.graphics.chart.primitive.Line</a:t>
            </a:r>
            <a:r>
              <a:rPr lang="en-US" sz="2000" b="1" dirty="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p     1x1       8  </a:t>
            </a:r>
            <a:r>
              <a:rPr lang="en-US" sz="2000" b="1" dirty="0" err="1">
                <a:latin typeface="Courier New" panose="02070309020205020404" pitchFamily="49" charset="0"/>
                <a:cs typeface="Courier New" panose="02070309020205020404" pitchFamily="49" charset="0"/>
              </a:rPr>
              <a:t>matlab.graphics.chart.primitive.Line</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h(1).Color='m';</a:t>
            </a:r>
          </a:p>
          <a:p>
            <a:r>
              <a:rPr lang="en-US" sz="2000" b="1" dirty="0">
                <a:latin typeface="Courier New" panose="02070309020205020404" pitchFamily="49" charset="0"/>
                <a:cs typeface="Courier New" panose="02070309020205020404" pitchFamily="49" charset="0"/>
              </a:rPr>
              <a:t>h(2).Color='k';  </a:t>
            </a:r>
          </a:p>
        </p:txBody>
      </p:sp>
      <p:sp>
        <p:nvSpPr>
          <p:cNvPr id="6" name="TextBox 5">
            <a:extLst>
              <a:ext uri="{FF2B5EF4-FFF2-40B4-BE49-F238E27FC236}">
                <a16:creationId xmlns:a16="http://schemas.microsoft.com/office/drawing/2014/main" id="{65EB814A-CBF7-9B59-E89F-4066FDA12332}"/>
              </a:ext>
            </a:extLst>
          </p:cNvPr>
          <p:cNvSpPr txBox="1"/>
          <p:nvPr/>
        </p:nvSpPr>
        <p:spPr>
          <a:xfrm>
            <a:off x="6268278" y="288713"/>
            <a:ext cx="5645426" cy="1569660"/>
          </a:xfrm>
          <a:prstGeom prst="rect">
            <a:avLst/>
          </a:prstGeom>
          <a:noFill/>
        </p:spPr>
        <p:txBody>
          <a:bodyPr wrap="square" rtlCol="0">
            <a:spAutoFit/>
          </a:bodyPr>
          <a:lstStyle/>
          <a:p>
            <a:pPr algn="ctr"/>
            <a:r>
              <a:rPr lang="en-US" sz="3200" b="1" dirty="0">
                <a:latin typeface="Papyrus" panose="020B0602040200020303" pitchFamily="34" charset="77"/>
              </a:rPr>
              <a:t>Use the(new) handles to set data values.</a:t>
            </a:r>
          </a:p>
          <a:p>
            <a:pPr algn="ctr"/>
            <a:r>
              <a:rPr lang="en-US" sz="3200" b="1" dirty="0">
                <a:latin typeface="Courier New" panose="02070309020205020404" pitchFamily="49" charset="0"/>
                <a:cs typeface="Courier New" panose="02070309020205020404" pitchFamily="49" charset="0"/>
              </a:rPr>
              <a:t>p</a:t>
            </a:r>
            <a:r>
              <a:rPr lang="en-US" sz="3200" b="1" dirty="0">
                <a:latin typeface="Papyrus" panose="020B0602040200020303" pitchFamily="34" charset="77"/>
              </a:rPr>
              <a:t> is the only variable.</a:t>
            </a:r>
          </a:p>
        </p:txBody>
      </p:sp>
      <p:pic>
        <p:nvPicPr>
          <p:cNvPr id="2" name="Picture 1">
            <a:extLst>
              <a:ext uri="{FF2B5EF4-FFF2-40B4-BE49-F238E27FC236}">
                <a16:creationId xmlns:a16="http://schemas.microsoft.com/office/drawing/2014/main" id="{C23EAD91-3F36-4025-0883-97F4F40D4CB7}"/>
              </a:ext>
            </a:extLst>
          </p:cNvPr>
          <p:cNvPicPr>
            <a:picLocks noChangeAspect="1"/>
          </p:cNvPicPr>
          <p:nvPr/>
        </p:nvPicPr>
        <p:blipFill>
          <a:blip r:embed="rId3"/>
          <a:stretch>
            <a:fillRect/>
          </a:stretch>
        </p:blipFill>
        <p:spPr>
          <a:xfrm>
            <a:off x="4951885" y="4081666"/>
            <a:ext cx="3904969" cy="2928727"/>
          </a:xfrm>
          <a:prstGeom prst="rect">
            <a:avLst/>
          </a:prstGeom>
        </p:spPr>
      </p:pic>
      <p:pic>
        <p:nvPicPr>
          <p:cNvPr id="4" name="Picture 3">
            <a:extLst>
              <a:ext uri="{FF2B5EF4-FFF2-40B4-BE49-F238E27FC236}">
                <a16:creationId xmlns:a16="http://schemas.microsoft.com/office/drawing/2014/main" id="{4145037B-BEC9-822D-3A9B-6CA8AAAE47E9}"/>
              </a:ext>
            </a:extLst>
          </p:cNvPr>
          <p:cNvPicPr>
            <a:picLocks noChangeAspect="1"/>
          </p:cNvPicPr>
          <p:nvPr/>
        </p:nvPicPr>
        <p:blipFill>
          <a:blip r:embed="rId4"/>
          <a:stretch>
            <a:fillRect/>
          </a:stretch>
        </p:blipFill>
        <p:spPr>
          <a:xfrm>
            <a:off x="8498882" y="4098104"/>
            <a:ext cx="3918394" cy="2938796"/>
          </a:xfrm>
          <a:prstGeom prst="rect">
            <a:avLst/>
          </a:prstGeom>
        </p:spPr>
      </p:pic>
      <p:sp>
        <p:nvSpPr>
          <p:cNvPr id="9" name="TextBox 8">
            <a:extLst>
              <a:ext uri="{FF2B5EF4-FFF2-40B4-BE49-F238E27FC236}">
                <a16:creationId xmlns:a16="http://schemas.microsoft.com/office/drawing/2014/main" id="{C7042F20-B4F7-7EDB-D4CB-EE385BEE81A5}"/>
              </a:ext>
            </a:extLst>
          </p:cNvPr>
          <p:cNvSpPr txBox="1"/>
          <p:nvPr/>
        </p:nvSpPr>
        <p:spPr>
          <a:xfrm>
            <a:off x="4987636" y="2618814"/>
            <a:ext cx="7171232" cy="584775"/>
          </a:xfrm>
          <a:prstGeom prst="rect">
            <a:avLst/>
          </a:prstGeom>
          <a:noFill/>
        </p:spPr>
        <p:txBody>
          <a:bodyPr wrap="square">
            <a:spAutoFit/>
          </a:bodyPr>
          <a:lstStyle/>
          <a:p>
            <a:pPr algn="ctr"/>
            <a:r>
              <a:rPr lang="en-US" sz="3200" b="1" dirty="0">
                <a:latin typeface="Papyrus" panose="020B0602040200020303" pitchFamily="34" charset="77"/>
              </a:rPr>
              <a:t>Now we also have the </a:t>
            </a:r>
            <a:r>
              <a:rPr lang="en-US" sz="3200" b="1" dirty="0">
                <a:latin typeface="Courier New" panose="02070309020205020404" pitchFamily="49" charset="0"/>
                <a:cs typeface="Courier New" panose="02070309020205020404" pitchFamily="49" charset="0"/>
              </a:rPr>
              <a:t>2x1</a:t>
            </a:r>
            <a:r>
              <a:rPr lang="en-US" sz="3200" b="1" dirty="0">
                <a:latin typeface="Papyrus" panose="020B0602040200020303" pitchFamily="34" charset="77"/>
              </a:rPr>
              <a:t> vector </a:t>
            </a:r>
            <a:r>
              <a:rPr lang="en-US" sz="3200" b="1" dirty="0">
                <a:latin typeface="Courier New" panose="02070309020205020404" pitchFamily="49" charset="0"/>
                <a:cs typeface="Courier New" panose="02070309020205020404" pitchFamily="49" charset="0"/>
              </a:rPr>
              <a:t>h</a:t>
            </a:r>
            <a:r>
              <a:rPr lang="en-US" sz="3200" b="1" dirty="0">
                <a:latin typeface="Papyrus" panose="020B0602040200020303" pitchFamily="34" charset="77"/>
              </a:rPr>
              <a:t>.</a:t>
            </a:r>
          </a:p>
        </p:txBody>
      </p:sp>
      <p:sp>
        <p:nvSpPr>
          <p:cNvPr id="11" name="TextBox 10">
            <a:extLst>
              <a:ext uri="{FF2B5EF4-FFF2-40B4-BE49-F238E27FC236}">
                <a16:creationId xmlns:a16="http://schemas.microsoft.com/office/drawing/2014/main" id="{B7F9D9C1-E1C0-5652-99B1-0A2235B3083D}"/>
              </a:ext>
            </a:extLst>
          </p:cNvPr>
          <p:cNvSpPr txBox="1"/>
          <p:nvPr/>
        </p:nvSpPr>
        <p:spPr>
          <a:xfrm>
            <a:off x="2414905" y="3760113"/>
            <a:ext cx="4785993" cy="584775"/>
          </a:xfrm>
          <a:prstGeom prst="rect">
            <a:avLst/>
          </a:prstGeom>
          <a:noFill/>
        </p:spPr>
        <p:txBody>
          <a:bodyPr wrap="square">
            <a:spAutoFit/>
          </a:bodyPr>
          <a:lstStyle/>
          <a:p>
            <a:r>
              <a:rPr lang="en-US" sz="3200" b="1" dirty="0">
                <a:latin typeface="Papyrus" panose="020B0602040200020303" pitchFamily="34" charset="77"/>
              </a:rPr>
              <a:t>Change the line colors</a:t>
            </a:r>
            <a:endParaRPr lang="en-US" sz="3200" dirty="0"/>
          </a:p>
        </p:txBody>
      </p:sp>
      <p:sp>
        <p:nvSpPr>
          <p:cNvPr id="12" name="TextBox 11">
            <a:extLst>
              <a:ext uri="{FF2B5EF4-FFF2-40B4-BE49-F238E27FC236}">
                <a16:creationId xmlns:a16="http://schemas.microsoft.com/office/drawing/2014/main" id="{C89275A0-35C9-8CDE-D187-174AF3208E40}"/>
              </a:ext>
            </a:extLst>
          </p:cNvPr>
          <p:cNvSpPr txBox="1"/>
          <p:nvPr/>
        </p:nvSpPr>
        <p:spPr>
          <a:xfrm>
            <a:off x="25751" y="4389737"/>
            <a:ext cx="5637293" cy="2554545"/>
          </a:xfrm>
          <a:prstGeom prst="rect">
            <a:avLst/>
          </a:prstGeom>
          <a:noFill/>
        </p:spPr>
        <p:txBody>
          <a:bodyPr wrap="square">
            <a:spAutoFit/>
          </a:bodyPr>
          <a:lstStyle/>
          <a:p>
            <a:r>
              <a:rPr lang="en-US" sz="3200" b="1" dirty="0">
                <a:latin typeface="Papyrus" panose="020B0602040200020303" pitchFamily="34" charset="77"/>
              </a:rPr>
              <a:t>NOTICE: Numbers go "backwards", go by most recently drawn is (1), next most (2), etc. It is a stack -  block on top is #1.</a:t>
            </a:r>
            <a:endParaRPr lang="en-US" sz="3200" dirty="0"/>
          </a:p>
        </p:txBody>
      </p:sp>
    </p:spTree>
    <p:extLst>
      <p:ext uri="{BB962C8B-B14F-4D97-AF65-F5344CB8AC3E}">
        <p14:creationId xmlns:p14="http://schemas.microsoft.com/office/powerpoint/2010/main" val="2986965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8DB9DA-5D0F-B701-690D-9A0AA14A0A5D}"/>
              </a:ext>
            </a:extLst>
          </p:cNvPr>
          <p:cNvSpPr txBox="1"/>
          <p:nvPr/>
        </p:nvSpPr>
        <p:spPr>
          <a:xfrm>
            <a:off x="265042" y="648134"/>
            <a:ext cx="11926958" cy="5262979"/>
          </a:xfrm>
          <a:prstGeom prst="rect">
            <a:avLst/>
          </a:prstGeom>
          <a:noFill/>
        </p:spPr>
        <p:txBody>
          <a:bodyPr wrap="square">
            <a:spAutoFit/>
          </a:bodyPr>
          <a:lstStyle/>
          <a:p>
            <a:r>
              <a:rPr lang="en-US" sz="2800" b="1" dirty="0">
                <a:latin typeface="Courier New" panose="02070309020205020404" pitchFamily="49" charset="0"/>
                <a:cs typeface="Courier New" panose="02070309020205020404" pitchFamily="49" charset="0"/>
              </a:rPr>
              <a:t>p = plot(1:10);</a:t>
            </a:r>
          </a:p>
          <a:p>
            <a:r>
              <a:rPr lang="en-US" sz="2800" b="1" dirty="0">
                <a:latin typeface="Courier New" panose="02070309020205020404" pitchFamily="49" charset="0"/>
                <a:cs typeface="Courier New" panose="02070309020205020404" pitchFamily="49" charset="0"/>
              </a:rPr>
              <a:t>a=get(p)</a:t>
            </a:r>
          </a:p>
          <a:p>
            <a:r>
              <a:rPr lang="en-US" sz="2800" b="1" dirty="0">
                <a:latin typeface="Courier New" panose="02070309020205020404" pitchFamily="49" charset="0"/>
                <a:cs typeface="Courier New" panose="02070309020205020404" pitchFamily="49" charset="0"/>
              </a:rPr>
              <a:t>&gt;&gt; </a:t>
            </a:r>
            <a:r>
              <a:rPr lang="en-US" sz="2800" b="1" dirty="0" err="1">
                <a:latin typeface="Courier New" panose="02070309020205020404" pitchFamily="49" charset="0"/>
                <a:cs typeface="Courier New" panose="02070309020205020404" pitchFamily="49" charset="0"/>
              </a:rPr>
              <a:t>a.LineWidth</a:t>
            </a:r>
            <a:endParaRPr lang="en-US" sz="2800" b="1" dirty="0">
              <a:latin typeface="Courier New" panose="02070309020205020404" pitchFamily="49" charset="0"/>
              <a:cs typeface="Courier New" panose="02070309020205020404" pitchFamily="49" charset="0"/>
            </a:endParaRPr>
          </a:p>
          <a:p>
            <a:r>
              <a:rPr lang="en-US" sz="2800" b="1" dirty="0" err="1">
                <a:latin typeface="Courier New" panose="02070309020205020404" pitchFamily="49" charset="0"/>
                <a:cs typeface="Courier New" panose="02070309020205020404" pitchFamily="49" charset="0"/>
              </a:rPr>
              <a:t>ans</a:t>
            </a:r>
            <a:r>
              <a:rPr lang="en-US" sz="2800" b="1" dirty="0">
                <a:latin typeface="Courier New" panose="02070309020205020404" pitchFamily="49" charset="0"/>
                <a:cs typeface="Courier New" panose="02070309020205020404" pitchFamily="49" charset="0"/>
              </a:rPr>
              <a:t> = 0.500000000000000</a:t>
            </a:r>
          </a:p>
          <a:p>
            <a:r>
              <a:rPr lang="en-US" sz="2800" b="1" dirty="0">
                <a:latin typeface="Courier New" panose="02070309020205020404" pitchFamily="49" charset="0"/>
                <a:cs typeface="Courier New" panose="02070309020205020404" pitchFamily="49" charset="0"/>
              </a:rPr>
              <a:t>get(p,"</a:t>
            </a:r>
            <a:r>
              <a:rPr lang="en-US" sz="2800" b="1" dirty="0" err="1">
                <a:latin typeface="Courier New" panose="02070309020205020404" pitchFamily="49" charset="0"/>
                <a:cs typeface="Courier New" panose="02070309020205020404" pitchFamily="49" charset="0"/>
              </a:rPr>
              <a:t>LineWidth</a:t>
            </a:r>
            <a:r>
              <a:rPr lang="en-US" sz="2800" b="1" dirty="0">
                <a:latin typeface="Courier New" panose="02070309020205020404" pitchFamily="49" charset="0"/>
                <a:cs typeface="Courier New" panose="02070309020205020404" pitchFamily="49" charset="0"/>
              </a:rPr>
              <a:t>")</a:t>
            </a:r>
          </a:p>
          <a:p>
            <a:r>
              <a:rPr lang="en-US" sz="2800" b="1" dirty="0" err="1">
                <a:latin typeface="Courier New" panose="02070309020205020404" pitchFamily="49" charset="0"/>
                <a:cs typeface="Courier New" panose="02070309020205020404" pitchFamily="49" charset="0"/>
              </a:rPr>
              <a:t>p.LineWidth</a:t>
            </a:r>
            <a:endParaRPr lang="en-US" sz="2800" b="1" dirty="0">
              <a:latin typeface="Courier New" panose="02070309020205020404" pitchFamily="49" charset="0"/>
              <a:cs typeface="Courier New" panose="02070309020205020404" pitchFamily="49" charset="0"/>
            </a:endParaRPr>
          </a:p>
          <a:p>
            <a:r>
              <a:rPr lang="en-US" sz="2800" b="1" dirty="0" err="1">
                <a:latin typeface="Courier New" panose="02070309020205020404" pitchFamily="49" charset="0"/>
                <a:cs typeface="Courier New" panose="02070309020205020404" pitchFamily="49" charset="0"/>
              </a:rPr>
              <a:t>ans</a:t>
            </a:r>
            <a:r>
              <a:rPr lang="en-US" sz="2800" b="1" dirty="0">
                <a:latin typeface="Courier New" panose="02070309020205020404" pitchFamily="49" charset="0"/>
                <a:cs typeface="Courier New" panose="02070309020205020404" pitchFamily="49" charset="0"/>
              </a:rPr>
              <a:t> = 0.500000000000000</a:t>
            </a:r>
          </a:p>
          <a:p>
            <a:r>
              <a:rPr lang="en-US" sz="2800" b="1" dirty="0">
                <a:latin typeface="Courier New" panose="02070309020205020404" pitchFamily="49" charset="0"/>
                <a:cs typeface="Courier New" panose="02070309020205020404" pitchFamily="49" charset="0"/>
              </a:rPr>
              <a:t>set(p,"Linewidth",3)</a:t>
            </a:r>
          </a:p>
          <a:p>
            <a:endParaRPr lang="en-US" sz="2800"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&gt;&gt; </a:t>
            </a:r>
            <a:r>
              <a:rPr lang="en-US" sz="2800" b="1" dirty="0" err="1">
                <a:latin typeface="Courier New" panose="02070309020205020404" pitchFamily="49" charset="0"/>
                <a:cs typeface="Courier New" panose="02070309020205020404" pitchFamily="49" charset="0"/>
              </a:rPr>
              <a:t>whos</a:t>
            </a:r>
            <a:r>
              <a:rPr lang="en-US" sz="2800" b="1" dirty="0">
                <a:latin typeface="Courier New" panose="02070309020205020404" pitchFamily="49" charset="0"/>
                <a:cs typeface="Courier New" panose="02070309020205020404" pitchFamily="49" charset="0"/>
              </a:rPr>
              <a:t> a</a:t>
            </a:r>
          </a:p>
          <a:p>
            <a:r>
              <a:rPr lang="en-US" sz="2800" b="1" dirty="0">
                <a:latin typeface="Courier New" panose="02070309020205020404" pitchFamily="49" charset="0"/>
                <a:cs typeface="Courier New" panose="02070309020205020404" pitchFamily="49" charset="0"/>
              </a:rPr>
              <a:t>  Name      Size            Bytes  Class                                   </a:t>
            </a:r>
          </a:p>
          <a:p>
            <a:r>
              <a:rPr lang="en-US" sz="2800" b="1" dirty="0">
                <a:latin typeface="Courier New" panose="02070309020205020404" pitchFamily="49" charset="0"/>
                <a:cs typeface="Courier New" panose="02070309020205020404" pitchFamily="49" charset="0"/>
              </a:rPr>
              <a:t>  a         1x1              9614  struct </a:t>
            </a:r>
          </a:p>
        </p:txBody>
      </p:sp>
      <p:sp>
        <p:nvSpPr>
          <p:cNvPr id="4" name="TextBox 3">
            <a:extLst>
              <a:ext uri="{FF2B5EF4-FFF2-40B4-BE49-F238E27FC236}">
                <a16:creationId xmlns:a16="http://schemas.microsoft.com/office/drawing/2014/main" id="{CA37730A-489B-0180-92BE-BAD2AEE8727E}"/>
              </a:ext>
            </a:extLst>
          </p:cNvPr>
          <p:cNvSpPr txBox="1"/>
          <p:nvPr/>
        </p:nvSpPr>
        <p:spPr>
          <a:xfrm>
            <a:off x="5744056" y="270336"/>
            <a:ext cx="6447944" cy="4278094"/>
          </a:xfrm>
          <a:prstGeom prst="rect">
            <a:avLst/>
          </a:prstGeom>
          <a:noFill/>
        </p:spPr>
        <p:txBody>
          <a:bodyPr wrap="square" rtlCol="0">
            <a:spAutoFit/>
          </a:bodyPr>
          <a:lstStyle/>
          <a:p>
            <a:r>
              <a:rPr lang="en-US" sz="3200" b="1" dirty="0">
                <a:latin typeface="Papyrus" panose="020B0602040200020303" pitchFamily="34" charset="77"/>
              </a:rPr>
              <a:t>Here </a:t>
            </a:r>
            <a:r>
              <a:rPr lang="en-US" sz="3200" b="1" dirty="0">
                <a:latin typeface="Courier New" panose="02070309020205020404" pitchFamily="49" charset="0"/>
                <a:cs typeface="Courier New" panose="02070309020205020404" pitchFamily="49" charset="0"/>
              </a:rPr>
              <a:t>a</a:t>
            </a:r>
            <a:r>
              <a:rPr lang="en-US" sz="3200" b="1" dirty="0">
                <a:latin typeface="Papyrus" panose="020B0602040200020303" pitchFamily="34" charset="77"/>
              </a:rPr>
              <a:t> is a structure.</a:t>
            </a:r>
          </a:p>
          <a:p>
            <a:r>
              <a:rPr lang="en-US" sz="3200" b="1" dirty="0">
                <a:latin typeface="Papyrus" panose="020B0602040200020303" pitchFamily="34" charset="77"/>
              </a:rPr>
              <a:t>It is not a handle to the object.</a:t>
            </a:r>
          </a:p>
          <a:p>
            <a:r>
              <a:rPr lang="en-US" sz="3200" b="1" dirty="0">
                <a:latin typeface="Papyrus" panose="020B0602040200020303" pitchFamily="34" charset="77"/>
              </a:rPr>
              <a:t>Here we have to use </a:t>
            </a:r>
            <a:r>
              <a:rPr lang="en-US" sz="3200" b="1" dirty="0">
                <a:latin typeface="Courier New" panose="02070309020205020404" pitchFamily="49" charset="0"/>
                <a:cs typeface="Courier New" panose="02070309020205020404" pitchFamily="49" charset="0"/>
              </a:rPr>
              <a:t>get</a:t>
            </a:r>
            <a:r>
              <a:rPr lang="en-US" sz="3200" b="1" dirty="0">
                <a:latin typeface="Papyrus" panose="020B0602040200020303" pitchFamily="34" charset="77"/>
              </a:rPr>
              <a:t>.</a:t>
            </a:r>
          </a:p>
          <a:p>
            <a:endParaRPr lang="en-US" sz="1600" b="1" dirty="0">
              <a:latin typeface="Papyrus" panose="020B0602040200020303" pitchFamily="34" charset="77"/>
            </a:endParaRPr>
          </a:p>
          <a:p>
            <a:r>
              <a:rPr lang="en-US" sz="3200" b="1" dirty="0">
                <a:latin typeface="Papyrus" panose="020B0602040200020303" pitchFamily="34" charset="77"/>
              </a:rPr>
              <a:t>Here can also do </a:t>
            </a:r>
            <a:r>
              <a:rPr lang="en-US" sz="3200" b="1" dirty="0" err="1">
                <a:latin typeface="Courier New" panose="02070309020205020404" pitchFamily="49" charset="0"/>
                <a:cs typeface="Courier New" panose="02070309020205020404" pitchFamily="49" charset="0"/>
              </a:rPr>
              <a:t>p.Linewidth</a:t>
            </a:r>
            <a:r>
              <a:rPr lang="en-US" sz="3200" b="1" dirty="0">
                <a:latin typeface="Courier New" panose="02070309020205020404" pitchFamily="49" charset="0"/>
                <a:cs typeface="Courier New" panose="02070309020205020404" pitchFamily="49" charset="0"/>
              </a:rPr>
              <a:t>=3</a:t>
            </a:r>
            <a:r>
              <a:rPr lang="en-US" sz="3200" b="1" dirty="0">
                <a:latin typeface="Papyrus" panose="020B0602040200020303" pitchFamily="34" charset="77"/>
                <a:cs typeface="Courier New" panose="02070309020205020404" pitchFamily="49" charset="0"/>
              </a:rPr>
              <a:t> unless you just like to type as in example.</a:t>
            </a:r>
          </a:p>
          <a:p>
            <a:endParaRPr lang="en-US" sz="3200" b="1" dirty="0">
              <a:latin typeface="Papyrus" panose="020B0602040200020303" pitchFamily="34" charset="77"/>
              <a:cs typeface="Courier New" panose="02070309020205020404" pitchFamily="49" charset="0"/>
            </a:endParaRPr>
          </a:p>
          <a:p>
            <a:r>
              <a:rPr lang="en-US" sz="3200" b="1" dirty="0">
                <a:latin typeface="Papyrus" panose="020B0602040200020303" pitchFamily="34" charset="77"/>
                <a:cs typeface="Courier New" panose="02070309020205020404" pitchFamily="49" charset="0"/>
              </a:rPr>
              <a:t>The set changes the plot</a:t>
            </a:r>
            <a:endParaRPr lang="en-US" sz="3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73514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44C43-F90B-0BE5-8B19-C63DEE1A2434}"/>
              </a:ext>
            </a:extLst>
          </p:cNvPr>
          <p:cNvPicPr>
            <a:picLocks noChangeAspect="1"/>
          </p:cNvPicPr>
          <p:nvPr/>
        </p:nvPicPr>
        <p:blipFill>
          <a:blip r:embed="rId3"/>
          <a:stretch>
            <a:fillRect/>
          </a:stretch>
        </p:blipFill>
        <p:spPr>
          <a:xfrm>
            <a:off x="4523411" y="0"/>
            <a:ext cx="4346716" cy="3260037"/>
          </a:xfrm>
          <a:prstGeom prst="rect">
            <a:avLst/>
          </a:prstGeom>
        </p:spPr>
      </p:pic>
      <p:sp>
        <p:nvSpPr>
          <p:cNvPr id="10" name="TextBox 9">
            <a:extLst>
              <a:ext uri="{FF2B5EF4-FFF2-40B4-BE49-F238E27FC236}">
                <a16:creationId xmlns:a16="http://schemas.microsoft.com/office/drawing/2014/main" id="{4097AD50-BF6E-142D-2D01-556C4297EB86}"/>
              </a:ext>
            </a:extLst>
          </p:cNvPr>
          <p:cNvSpPr txBox="1"/>
          <p:nvPr/>
        </p:nvSpPr>
        <p:spPr>
          <a:xfrm>
            <a:off x="56324" y="174153"/>
            <a:ext cx="6950764" cy="6463308"/>
          </a:xfrm>
          <a:prstGeom prst="rect">
            <a:avLst/>
          </a:prstGeom>
          <a:noFill/>
        </p:spPr>
        <p:txBody>
          <a:bodyPr wrap="square">
            <a:spAutoFit/>
          </a:bodyPr>
          <a:lstStyle/>
          <a:p>
            <a:r>
              <a:rPr lang="en-US" b="1" dirty="0">
                <a:latin typeface="Courier New" panose="02070309020205020404" pitchFamily="49" charset="0"/>
                <a:cs typeface="Courier New" panose="02070309020205020404" pitchFamily="49" charset="0"/>
              </a:rPr>
              <a:t>&gt;&gt; clear</a:t>
            </a:r>
          </a:p>
          <a:p>
            <a:r>
              <a:rPr lang="en-US" b="1" dirty="0">
                <a:latin typeface="Courier New" panose="02070309020205020404" pitchFamily="49" charset="0"/>
                <a:cs typeface="Courier New" panose="02070309020205020404" pitchFamily="49" charset="0"/>
              </a:rPr>
              <a:t>close all</a:t>
            </a:r>
          </a:p>
          <a:p>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linspace</a:t>
            </a:r>
            <a:r>
              <a:rPr lang="en-US" b="1" dirty="0">
                <a:latin typeface="Courier New" panose="02070309020205020404" pitchFamily="49" charset="0"/>
                <a:cs typeface="Courier New" panose="02070309020205020404" pitchFamily="49" charset="0"/>
              </a:rPr>
              <a:t>(0,7);</a:t>
            </a:r>
          </a:p>
          <a:p>
            <a:r>
              <a:rPr lang="en-US" b="1" dirty="0">
                <a:latin typeface="Courier New" panose="02070309020205020404" pitchFamily="49" charset="0"/>
                <a:cs typeface="Courier New" panose="02070309020205020404" pitchFamily="49" charset="0"/>
              </a:rPr>
              <a:t>y = ones(length(x),9);</a:t>
            </a:r>
          </a:p>
          <a:p>
            <a:r>
              <a:rPr lang="en-US" b="1" dirty="0">
                <a:latin typeface="Courier New" panose="02070309020205020404" pitchFamily="49" charset="0"/>
                <a:cs typeface="Courier New" panose="02070309020205020404" pitchFamily="49" charset="0"/>
              </a:rPr>
              <a:t>for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1:9</a:t>
            </a:r>
          </a:p>
          <a:p>
            <a:r>
              <a:rPr lang="en-US" b="1" dirty="0">
                <a:latin typeface="Courier New" panose="02070309020205020404" pitchFamily="49" charset="0"/>
                <a:cs typeface="Courier New" panose="02070309020205020404" pitchFamily="49" charset="0"/>
              </a:rPr>
              <a:t>    y(:,</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sin(x-</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/5)';</a:t>
            </a:r>
          </a:p>
          <a:p>
            <a:r>
              <a:rPr lang="en-US" b="1" dirty="0">
                <a:latin typeface="Courier New" panose="02070309020205020404" pitchFamily="49" charset="0"/>
                <a:cs typeface="Courier New" panose="02070309020205020404" pitchFamily="49" charset="0"/>
              </a:rPr>
              <a:t>end</a:t>
            </a:r>
          </a:p>
          <a:p>
            <a:r>
              <a:rPr lang="en-US" b="1" dirty="0">
                <a:latin typeface="Courier New" panose="02070309020205020404" pitchFamily="49" charset="0"/>
                <a:cs typeface="Courier New" panose="02070309020205020404" pitchFamily="49" charset="0"/>
              </a:rPr>
              <a:t>plot(</a:t>
            </a:r>
            <a:r>
              <a:rPr lang="en-US" b="1" dirty="0" err="1">
                <a:latin typeface="Courier New" panose="02070309020205020404" pitchFamily="49" charset="0"/>
                <a:cs typeface="Courier New" panose="02070309020205020404" pitchFamily="49" charset="0"/>
              </a:rPr>
              <a:t>x,y</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ax = </a:t>
            </a:r>
            <a:r>
              <a:rPr lang="en-US" b="1" dirty="0" err="1">
                <a:latin typeface="Courier New" panose="02070309020205020404" pitchFamily="49" charset="0"/>
                <a:cs typeface="Courier New" panose="02070309020205020404" pitchFamily="49" charset="0"/>
              </a:rPr>
              <a:t>gca</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ax.LineStyleOrder</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&gt;&gt; clear</a:t>
            </a:r>
          </a:p>
          <a:p>
            <a:r>
              <a:rPr lang="en-US" b="1" dirty="0">
                <a:latin typeface="Courier New" panose="02070309020205020404" pitchFamily="49" charset="0"/>
                <a:cs typeface="Courier New" panose="02070309020205020404" pitchFamily="49" charset="0"/>
              </a:rPr>
              <a:t>close all</a:t>
            </a:r>
          </a:p>
          <a:p>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linspace</a:t>
            </a:r>
            <a:r>
              <a:rPr lang="en-US" b="1" dirty="0">
                <a:latin typeface="Courier New" panose="02070309020205020404" pitchFamily="49" charset="0"/>
                <a:cs typeface="Courier New" panose="02070309020205020404" pitchFamily="49" charset="0"/>
              </a:rPr>
              <a:t>(0,7);</a:t>
            </a:r>
          </a:p>
          <a:p>
            <a:r>
              <a:rPr lang="en-US" b="1" dirty="0">
                <a:latin typeface="Courier New" panose="02070309020205020404" pitchFamily="49" charset="0"/>
                <a:cs typeface="Courier New" panose="02070309020205020404" pitchFamily="49" charset="0"/>
              </a:rPr>
              <a:t>y = ones(length(x),9);</a:t>
            </a:r>
          </a:p>
          <a:p>
            <a:r>
              <a:rPr lang="en-US" b="1" dirty="0">
                <a:latin typeface="Courier New" panose="02070309020205020404" pitchFamily="49" charset="0"/>
                <a:cs typeface="Courier New" panose="02070309020205020404" pitchFamily="49" charset="0"/>
              </a:rPr>
              <a:t>for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1:9</a:t>
            </a:r>
          </a:p>
          <a:p>
            <a:r>
              <a:rPr lang="en-US" b="1" dirty="0">
                <a:latin typeface="Courier New" panose="02070309020205020404" pitchFamily="49" charset="0"/>
                <a:cs typeface="Courier New" panose="02070309020205020404" pitchFamily="49" charset="0"/>
              </a:rPr>
              <a:t>    y(:,</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sin(x-</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/5)';</a:t>
            </a:r>
          </a:p>
          <a:p>
            <a:r>
              <a:rPr lang="en-US" b="1" dirty="0">
                <a:latin typeface="Courier New" panose="02070309020205020404" pitchFamily="49" charset="0"/>
                <a:cs typeface="Courier New" panose="02070309020205020404" pitchFamily="49" charset="0"/>
              </a:rPr>
              <a:t>end</a:t>
            </a:r>
          </a:p>
          <a:p>
            <a:r>
              <a:rPr lang="en-US" b="1" dirty="0">
                <a:latin typeface="Courier New" panose="02070309020205020404" pitchFamily="49" charset="0"/>
                <a:cs typeface="Courier New" panose="02070309020205020404" pitchFamily="49" charset="0"/>
              </a:rPr>
              <a:t>plot(</a:t>
            </a:r>
            <a:r>
              <a:rPr lang="en-US" b="1" dirty="0" err="1">
                <a:latin typeface="Courier New" panose="02070309020205020404" pitchFamily="49" charset="0"/>
                <a:cs typeface="Courier New" panose="02070309020205020404" pitchFamily="49" charset="0"/>
              </a:rPr>
              <a:t>x,y</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colororder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red','green','blue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ax = </a:t>
            </a:r>
            <a:r>
              <a:rPr lang="en-US" b="1" dirty="0" err="1">
                <a:latin typeface="Courier New" panose="02070309020205020404" pitchFamily="49" charset="0"/>
                <a:cs typeface="Courier New" panose="02070309020205020404" pitchFamily="49" charset="0"/>
              </a:rPr>
              <a:t>gca</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ax.LineStyleOrder</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&gt;&gt; </a:t>
            </a:r>
          </a:p>
        </p:txBody>
      </p:sp>
      <p:pic>
        <p:nvPicPr>
          <p:cNvPr id="13" name="Picture 12">
            <a:extLst>
              <a:ext uri="{FF2B5EF4-FFF2-40B4-BE49-F238E27FC236}">
                <a16:creationId xmlns:a16="http://schemas.microsoft.com/office/drawing/2014/main" id="{D1C2586B-992B-73F4-2A5B-27C3CDE53DE2}"/>
              </a:ext>
            </a:extLst>
          </p:cNvPr>
          <p:cNvPicPr>
            <a:picLocks noChangeAspect="1"/>
          </p:cNvPicPr>
          <p:nvPr/>
        </p:nvPicPr>
        <p:blipFill>
          <a:blip r:embed="rId4"/>
          <a:stretch>
            <a:fillRect/>
          </a:stretch>
        </p:blipFill>
        <p:spPr>
          <a:xfrm>
            <a:off x="4518991" y="3366051"/>
            <a:ext cx="4399722" cy="3299792"/>
          </a:xfrm>
          <a:prstGeom prst="rect">
            <a:avLst/>
          </a:prstGeom>
        </p:spPr>
      </p:pic>
      <p:sp>
        <p:nvSpPr>
          <p:cNvPr id="14" name="TextBox 13">
            <a:extLst>
              <a:ext uri="{FF2B5EF4-FFF2-40B4-BE49-F238E27FC236}">
                <a16:creationId xmlns:a16="http://schemas.microsoft.com/office/drawing/2014/main" id="{58F4040C-8601-D31F-D8AE-02D3085CF760}"/>
              </a:ext>
            </a:extLst>
          </p:cNvPr>
          <p:cNvSpPr txBox="1"/>
          <p:nvPr/>
        </p:nvSpPr>
        <p:spPr>
          <a:xfrm>
            <a:off x="8526118" y="79515"/>
            <a:ext cx="3816626" cy="6986528"/>
          </a:xfrm>
          <a:prstGeom prst="rect">
            <a:avLst/>
          </a:prstGeom>
          <a:noFill/>
        </p:spPr>
        <p:txBody>
          <a:bodyPr wrap="square" rtlCol="0">
            <a:spAutoFit/>
          </a:bodyPr>
          <a:lstStyle/>
          <a:p>
            <a:r>
              <a:rPr lang="en-US" sz="3200" b="1" dirty="0" err="1">
                <a:latin typeface="Courier New" panose="02070309020205020404" pitchFamily="49" charset="0"/>
                <a:cs typeface="Courier New" panose="02070309020205020404" pitchFamily="49" charset="0"/>
              </a:rPr>
              <a:t>colororder</a:t>
            </a:r>
            <a:r>
              <a:rPr lang="en-US" sz="3200" b="1" dirty="0">
                <a:latin typeface="Papyrus" panose="020B0602040200020303" pitchFamily="34" charset="77"/>
              </a:rPr>
              <a:t> seems to have precedence over  </a:t>
            </a:r>
            <a:r>
              <a:rPr lang="en-US" sz="3200" b="1" dirty="0" err="1">
                <a:latin typeface="Courier New" panose="02070309020205020404" pitchFamily="49" charset="0"/>
                <a:cs typeface="Courier New" panose="02070309020205020404" pitchFamily="49" charset="0"/>
              </a:rPr>
              <a:t>LineStyleOrder</a:t>
            </a:r>
            <a:endParaRPr lang="en-US" sz="3200" b="1" dirty="0">
              <a:latin typeface="Papyrus" panose="020B0602040200020303" pitchFamily="34" charset="77"/>
              <a:cs typeface="Courier New" panose="02070309020205020404" pitchFamily="49" charset="0"/>
            </a:endParaRPr>
          </a:p>
          <a:p>
            <a:endParaRPr lang="en-US" b="1" dirty="0">
              <a:latin typeface="Papyrus" panose="020B0602040200020303" pitchFamily="34" charset="77"/>
              <a:cs typeface="Courier New" panose="02070309020205020404" pitchFamily="49" charset="0"/>
            </a:endParaRPr>
          </a:p>
          <a:p>
            <a:r>
              <a:rPr lang="en-US" sz="3200" b="1" dirty="0">
                <a:latin typeface="Papyrus" panose="020B0602040200020303" pitchFamily="34" charset="77"/>
                <a:cs typeface="Courier New" panose="02070309020205020404" pitchFamily="49" charset="0"/>
              </a:rPr>
              <a:t>Top figure goes through the default color order, then the line style.</a:t>
            </a:r>
          </a:p>
          <a:p>
            <a:r>
              <a:rPr lang="en-US" sz="3200" b="1" dirty="0">
                <a:latin typeface="Papyrus" panose="020B0602040200020303" pitchFamily="34" charset="77"/>
                <a:cs typeface="Courier New" panose="02070309020205020404" pitchFamily="49" charset="0"/>
              </a:rPr>
              <a:t>Bottom goes through 3 colors then to next line style.</a:t>
            </a:r>
            <a:endParaRPr lang="en-US" sz="3200" b="1" dirty="0">
              <a:latin typeface="Courier New" panose="02070309020205020404" pitchFamily="49" charset="0"/>
              <a:cs typeface="Courier New" panose="02070309020205020404" pitchFamily="49" charset="0"/>
            </a:endParaRPr>
          </a:p>
        </p:txBody>
      </p:sp>
      <p:sp>
        <p:nvSpPr>
          <p:cNvPr id="16" name="TextBox 15">
            <a:extLst>
              <a:ext uri="{FF2B5EF4-FFF2-40B4-BE49-F238E27FC236}">
                <a16:creationId xmlns:a16="http://schemas.microsoft.com/office/drawing/2014/main" id="{C65B2935-4401-746A-E2BC-0D2668E11F51}"/>
              </a:ext>
            </a:extLst>
          </p:cNvPr>
          <p:cNvSpPr txBox="1"/>
          <p:nvPr/>
        </p:nvSpPr>
        <p:spPr>
          <a:xfrm>
            <a:off x="1593574" y="2280238"/>
            <a:ext cx="6314660" cy="584775"/>
          </a:xfrm>
          <a:prstGeom prst="rect">
            <a:avLst/>
          </a:prstGeom>
          <a:noFill/>
        </p:spPr>
        <p:txBody>
          <a:bodyPr wrap="square">
            <a:spAutoFit/>
          </a:bodyPr>
          <a:lstStyle/>
          <a:p>
            <a:r>
              <a:rPr lang="en-US" sz="3200" b="1" dirty="0">
                <a:latin typeface="Papyrus" panose="020B0602040200020303" pitchFamily="34" charset="77"/>
                <a:cs typeface="Courier New" panose="02070309020205020404" pitchFamily="49" charset="0"/>
              </a:rPr>
              <a:t>Get current axis handle</a:t>
            </a:r>
            <a:endParaRPr lang="en-US" sz="3200" dirty="0"/>
          </a:p>
        </p:txBody>
      </p:sp>
      <p:sp>
        <p:nvSpPr>
          <p:cNvPr id="17" name="Rectangle 16">
            <a:extLst>
              <a:ext uri="{FF2B5EF4-FFF2-40B4-BE49-F238E27FC236}">
                <a16:creationId xmlns:a16="http://schemas.microsoft.com/office/drawing/2014/main" id="{3F0D6515-8BA6-6972-47ED-24B02FFA9905}"/>
              </a:ext>
            </a:extLst>
          </p:cNvPr>
          <p:cNvSpPr/>
          <p:nvPr/>
        </p:nvSpPr>
        <p:spPr>
          <a:xfrm>
            <a:off x="0" y="2451652"/>
            <a:ext cx="1550504" cy="265044"/>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6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346314-CBF9-2B28-C43A-A1F798C1C5C1}"/>
              </a:ext>
            </a:extLst>
          </p:cNvPr>
          <p:cNvSpPr txBox="1"/>
          <p:nvPr/>
        </p:nvSpPr>
        <p:spPr>
          <a:xfrm>
            <a:off x="-1" y="1015304"/>
            <a:ext cx="12192000" cy="4031873"/>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cs typeface="Courier New" panose="02070309020205020404" pitchFamily="49" charset="0"/>
              </a:rPr>
              <a:t>Most plotting functions support name-value pair arguments, and an un-named argument (one of </a:t>
            </a:r>
            <a:r>
              <a:rPr lang="en-US" sz="3200" b="1" i="0" dirty="0" err="1">
                <a:solidFill>
                  <a:srgbClr val="212121"/>
                </a:solidFill>
                <a:effectLst/>
                <a:latin typeface="Courier New" panose="02070309020205020404" pitchFamily="49" charset="0"/>
                <a:cs typeface="Courier New" panose="02070309020205020404" pitchFamily="49" charset="0"/>
              </a:rPr>
              <a:t>r,g,b,m,c,y,k</a:t>
            </a:r>
            <a:r>
              <a:rPr lang="en-US" sz="3200" b="1" dirty="0" err="1">
                <a:solidFill>
                  <a:srgbClr val="212121"/>
                </a:solidFill>
                <a:latin typeface="Courier New" panose="02070309020205020404" pitchFamily="49" charset="0"/>
                <a:cs typeface="Courier New" panose="02070309020205020404" pitchFamily="49" charset="0"/>
              </a:rPr>
              <a:t>,w</a:t>
            </a:r>
            <a:r>
              <a:rPr lang="en-US" sz="3200" b="1" i="0" dirty="0">
                <a:solidFill>
                  <a:srgbClr val="212121"/>
                </a:solidFill>
                <a:effectLst/>
                <a:latin typeface="Courier New" panose="02070309020205020404" pitchFamily="49" charset="0"/>
                <a:cs typeface="Courier New" panose="02070309020205020404" pitchFamily="49" charset="0"/>
              </a:rPr>
              <a:t> </a:t>
            </a:r>
            <a:r>
              <a:rPr lang="en-US" sz="3200" b="1" i="0" dirty="0">
                <a:solidFill>
                  <a:srgbClr val="212121"/>
                </a:solidFill>
                <a:effectLst/>
                <a:latin typeface="Papyrus" panose="020B0602040200020303" pitchFamily="34" charset="77"/>
                <a:cs typeface="Courier New" panose="02070309020205020404" pitchFamily="49" charset="0"/>
              </a:rPr>
              <a:t>– for red, green, blue, magenta, cyan, yellow, black, and white, and </a:t>
            </a:r>
            <a:r>
              <a:rPr lang="en-US" sz="3200" b="1" i="0" dirty="0" err="1">
                <a:solidFill>
                  <a:srgbClr val="212121"/>
                </a:solidFill>
                <a:effectLst/>
                <a:latin typeface="Papyrus" panose="020B0602040200020303" pitchFamily="34" charset="77"/>
                <a:cs typeface="Courier New" panose="02070309020205020404" pitchFamily="49" charset="0"/>
              </a:rPr>
              <a:t>LineStyle</a:t>
            </a:r>
            <a:r>
              <a:rPr lang="en-US" sz="3200" b="1" i="0" dirty="0">
                <a:solidFill>
                  <a:srgbClr val="212121"/>
                </a:solidFill>
                <a:effectLst/>
                <a:latin typeface="Papyrus" panose="020B0602040200020303" pitchFamily="34" charset="77"/>
                <a:cs typeface="Courier New" panose="02070309020205020404" pitchFamily="49" charset="0"/>
              </a:rPr>
              <a:t> as one of </a:t>
            </a:r>
            <a:r>
              <a:rPr lang="en-US" sz="3200" b="1" dirty="0">
                <a:solidFill>
                  <a:srgbClr val="212121"/>
                </a:solidFill>
                <a:latin typeface="Courier New" panose="02070309020205020404" pitchFamily="49" charset="0"/>
                <a:cs typeface="Courier New" panose="02070309020205020404" pitchFamily="49" charset="0"/>
              </a:rPr>
              <a:t>'-'</a:t>
            </a:r>
            <a:r>
              <a:rPr lang="en-US" sz="3200" b="1" i="0" dirty="0">
                <a:solidFill>
                  <a:srgbClr val="212121"/>
                </a:solidFill>
                <a:effectLst/>
                <a:latin typeface="Papyrus" panose="020B0602040200020303" pitchFamily="34" charset="77"/>
                <a:cs typeface="Courier New" panose="02070309020205020404" pitchFamily="49" charset="0"/>
              </a:rPr>
              <a:t>, the default, </a:t>
            </a:r>
            <a:r>
              <a:rPr lang="en-US" sz="3200" b="1" dirty="0">
                <a:solidFill>
                  <a:srgbClr val="212121"/>
                </a:solidFill>
                <a:latin typeface="Courier New" panose="02070309020205020404" pitchFamily="49" charset="0"/>
                <a:cs typeface="Courier New" panose="02070309020205020404" pitchFamily="49" charset="0"/>
              </a:rPr>
              <a:t>'- -'</a:t>
            </a:r>
            <a:r>
              <a:rPr lang="en-US" sz="3200" b="1" i="0" dirty="0">
                <a:solidFill>
                  <a:srgbClr val="212121"/>
                </a:solidFill>
                <a:effectLst/>
                <a:latin typeface="Papyrus" panose="020B0602040200020303" pitchFamily="34" charset="77"/>
                <a:cs typeface="Courier New" panose="02070309020205020404" pitchFamily="49" charset="0"/>
              </a:rPr>
              <a:t>, for dashed, </a:t>
            </a:r>
            <a:r>
              <a:rPr lang="en-US" sz="3200" b="1" dirty="0">
                <a:solidFill>
                  <a:srgbClr val="212121"/>
                </a:solidFill>
                <a:latin typeface="Courier New" panose="02070309020205020404" pitchFamily="49" charset="0"/>
                <a:cs typeface="Courier New" panose="02070309020205020404" pitchFamily="49" charset="0"/>
              </a:rPr>
              <a:t>'.-'</a:t>
            </a:r>
            <a:r>
              <a:rPr lang="en-US" sz="3200" b="1" i="0" dirty="0">
                <a:solidFill>
                  <a:srgbClr val="212121"/>
                </a:solidFill>
                <a:effectLst/>
                <a:latin typeface="Papyrus" panose="020B0602040200020303" pitchFamily="34" charset="77"/>
                <a:cs typeface="Courier New" panose="02070309020205020404" pitchFamily="49" charset="0"/>
              </a:rPr>
              <a:t>, for dot-dash, '</a:t>
            </a:r>
            <a:r>
              <a:rPr lang="en-US" sz="3200" b="1" dirty="0">
                <a:solidFill>
                  <a:srgbClr val="212121"/>
                </a:solidFill>
                <a:latin typeface="Courier New" panose="02070309020205020404" pitchFamily="49" charset="0"/>
                <a:cs typeface="Courier New" panose="02070309020205020404" pitchFamily="49" charset="0"/>
              </a:rPr>
              <a:t>:</a:t>
            </a:r>
            <a:r>
              <a:rPr lang="en-US" sz="3200" b="1" i="0" dirty="0">
                <a:solidFill>
                  <a:srgbClr val="212121"/>
                </a:solidFill>
                <a:effectLst/>
                <a:latin typeface="Papyrus" panose="020B0602040200020303" pitchFamily="34" charset="77"/>
                <a:cs typeface="Courier New" panose="02070309020205020404" pitchFamily="49" charset="0"/>
              </a:rPr>
              <a:t>', for dotted, '</a:t>
            </a:r>
            <a:r>
              <a:rPr lang="en-US" sz="3200" b="1" dirty="0">
                <a:solidFill>
                  <a:srgbClr val="212121"/>
                </a:solidFill>
                <a:latin typeface="Courier New" panose="02070309020205020404" pitchFamily="49" charset="0"/>
                <a:cs typeface="Courier New" panose="02070309020205020404" pitchFamily="49" charset="0"/>
              </a:rPr>
              <a:t>o</a:t>
            </a:r>
            <a:r>
              <a:rPr lang="en-US" sz="3200" b="1" i="0" dirty="0">
                <a:solidFill>
                  <a:srgbClr val="212121"/>
                </a:solidFill>
                <a:effectLst/>
                <a:latin typeface="Papyrus" panose="020B0602040200020303" pitchFamily="34" charset="77"/>
                <a:cs typeface="Courier New" panose="02070309020205020404" pitchFamily="49" charset="0"/>
              </a:rPr>
              <a:t>', for unfilled circles, '</a:t>
            </a:r>
            <a:r>
              <a:rPr lang="en-US" sz="3200" b="1" dirty="0">
                <a:solidFill>
                  <a:srgbClr val="212121"/>
                </a:solidFill>
                <a:latin typeface="Courier New" panose="02070309020205020404" pitchFamily="49" charset="0"/>
                <a:cs typeface="Courier New" panose="02070309020205020404" pitchFamily="49" charset="0"/>
              </a:rPr>
              <a:t>+</a:t>
            </a:r>
            <a:r>
              <a:rPr lang="en-US" sz="3200" b="1" i="0" dirty="0">
                <a:solidFill>
                  <a:srgbClr val="212121"/>
                </a:solidFill>
                <a:effectLst/>
                <a:latin typeface="Papyrus" panose="020B0602040200020303" pitchFamily="34" charset="77"/>
                <a:cs typeface="Courier New" panose="02070309020205020404" pitchFamily="49" charset="0"/>
              </a:rPr>
              <a:t>', for plus sign, and '</a:t>
            </a:r>
            <a:r>
              <a:rPr lang="en-US" sz="3200" b="1" dirty="0">
                <a:solidFill>
                  <a:srgbClr val="212121"/>
                </a:solidFill>
                <a:latin typeface="Courier New" panose="02070309020205020404" pitchFamily="49" charset="0"/>
                <a:cs typeface="Courier New" panose="02070309020205020404" pitchFamily="49" charset="0"/>
              </a:rPr>
              <a:t>*</a:t>
            </a:r>
            <a:r>
              <a:rPr lang="en-US" sz="3200" b="1" i="0" dirty="0">
                <a:solidFill>
                  <a:srgbClr val="212121"/>
                </a:solidFill>
                <a:effectLst/>
                <a:latin typeface="Papyrus" panose="020B0602040200020303" pitchFamily="34" charset="77"/>
                <a:cs typeface="Courier New" panose="02070309020205020404" pitchFamily="49" charset="0"/>
              </a:rPr>
              <a:t>', for asterisk) to specify color</a:t>
            </a:r>
            <a:r>
              <a:rPr lang="en-US" sz="3200" b="1" i="0" dirty="0">
                <a:solidFill>
                  <a:srgbClr val="212121"/>
                </a:solidFill>
                <a:effectLst/>
                <a:latin typeface="Courier New" panose="02070309020205020404" pitchFamily="49" charset="0"/>
                <a:cs typeface="Courier New" panose="02070309020205020404" pitchFamily="49" charset="0"/>
              </a:rPr>
              <a:t>.</a:t>
            </a:r>
          </a:p>
          <a:p>
            <a:pPr algn="ctr"/>
            <a:endParaRPr lang="en-US" sz="3200" b="1" dirty="0">
              <a:latin typeface="Courier New" panose="02070309020205020404" pitchFamily="49" charset="0"/>
              <a:cs typeface="Courier New" panose="02070309020205020404" pitchFamily="49" charset="0"/>
            </a:endParaRPr>
          </a:p>
          <a:p>
            <a:r>
              <a:rPr lang="en-US" sz="3200" b="1" dirty="0">
                <a:latin typeface="Courier New" panose="02070309020205020404" pitchFamily="49" charset="0"/>
                <a:cs typeface="Courier New" panose="02070309020205020404" pitchFamily="49" charset="0"/>
              </a:rPr>
              <a:t>plot(1:10,1:10,'b-.','LineWidth',3)</a:t>
            </a:r>
          </a:p>
        </p:txBody>
      </p:sp>
    </p:spTree>
    <p:extLst>
      <p:ext uri="{BB962C8B-B14F-4D97-AF65-F5344CB8AC3E}">
        <p14:creationId xmlns:p14="http://schemas.microsoft.com/office/powerpoint/2010/main" val="752815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A93936-9892-886C-78B5-59FB21F2F162}"/>
              </a:ext>
            </a:extLst>
          </p:cNvPr>
          <p:cNvSpPr txBox="1"/>
          <p:nvPr/>
        </p:nvSpPr>
        <p:spPr>
          <a:xfrm>
            <a:off x="0" y="183509"/>
            <a:ext cx="12192000" cy="6001643"/>
          </a:xfrm>
          <a:prstGeom prst="rect">
            <a:avLst/>
          </a:prstGeom>
          <a:noFill/>
        </p:spPr>
        <p:txBody>
          <a:bodyPr wrap="square">
            <a:spAutoFit/>
          </a:bodyPr>
          <a:lstStyle/>
          <a:p>
            <a:pPr algn="ctr"/>
            <a:r>
              <a:rPr lang="en-US" sz="3200" b="1" dirty="0">
                <a:latin typeface="Papyrus" panose="020B0602040200020303" pitchFamily="34" charset="77"/>
              </a:rPr>
              <a:t>Handles are pass by reference, not pass by value.</a:t>
            </a:r>
          </a:p>
          <a:p>
            <a:pPr algn="ctr"/>
            <a:r>
              <a:rPr lang="en-US" sz="3200" b="1" dirty="0">
                <a:latin typeface="Papyrus" panose="020B0602040200020303" pitchFamily="34" charset="77"/>
              </a:rPr>
              <a:t>Changes are "shared" with calling routine/everybody.</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When the argument is a handle variable, the </a:t>
            </a:r>
            <a:r>
              <a:rPr lang="en-US" sz="3200" b="1" u="sng" dirty="0">
                <a:latin typeface="Papyrus" panose="020B0602040200020303" pitchFamily="34" charset="77"/>
              </a:rPr>
              <a:t>function copies only the handle, not the object </a:t>
            </a:r>
            <a:r>
              <a:rPr lang="en-US" sz="3200" b="1" dirty="0">
                <a:latin typeface="Papyrus" panose="020B0602040200020303" pitchFamily="34" charset="77"/>
              </a:rPr>
              <a:t>identified by that handle.</a:t>
            </a:r>
          </a:p>
          <a:p>
            <a:pPr algn="ctr"/>
            <a:r>
              <a:rPr lang="en-US" sz="3200" b="1" dirty="0">
                <a:latin typeface="Papyrus" panose="020B0602040200020303" pitchFamily="34" charset="77"/>
              </a:rPr>
              <a:t> </a:t>
            </a:r>
          </a:p>
          <a:p>
            <a:pPr algn="ctr"/>
            <a:r>
              <a:rPr lang="en-US" sz="3200" b="1" dirty="0">
                <a:latin typeface="Papyrus" panose="020B0602040200020303" pitchFamily="34" charset="77"/>
              </a:rPr>
              <a:t>Both handles (original and local copy) refer to the same object.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When the function modifies the data referred to by the object handle, those changes are accessible from the handle variable in the calling workspace without the need to return the modified object.</a:t>
            </a:r>
          </a:p>
        </p:txBody>
      </p:sp>
    </p:spTree>
    <p:extLst>
      <p:ext uri="{BB962C8B-B14F-4D97-AF65-F5344CB8AC3E}">
        <p14:creationId xmlns:p14="http://schemas.microsoft.com/office/powerpoint/2010/main" val="1841431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66C7C9-15F4-44C4-4E80-CE7CBF74B021}"/>
              </a:ext>
            </a:extLst>
          </p:cNvPr>
          <p:cNvSpPr txBox="1"/>
          <p:nvPr/>
        </p:nvSpPr>
        <p:spPr>
          <a:xfrm>
            <a:off x="0" y="27920"/>
            <a:ext cx="12192000" cy="6924973"/>
          </a:xfrm>
          <a:prstGeom prst="rect">
            <a:avLst/>
          </a:prstGeom>
          <a:noFill/>
        </p:spPr>
        <p:txBody>
          <a:bodyPr wrap="square">
            <a:spAutoFit/>
          </a:bodyPr>
          <a:lstStyle/>
          <a:p>
            <a:r>
              <a:rPr lang="en-US" sz="1200" b="1" i="0" dirty="0">
                <a:solidFill>
                  <a:srgbClr val="212121"/>
                </a:solidFill>
                <a:effectLst/>
                <a:latin typeface="Courier New" panose="02070309020205020404" pitchFamily="49" charset="0"/>
                <a:cs typeface="Courier New" panose="02070309020205020404" pitchFamily="49" charset="0"/>
              </a:rPr>
              <a:t>load gong</a:t>
            </a:r>
          </a:p>
          <a:p>
            <a:r>
              <a:rPr lang="en-US" sz="1200" b="1" i="0" dirty="0" err="1">
                <a:solidFill>
                  <a:srgbClr val="212121"/>
                </a:solidFill>
                <a:effectLst/>
                <a:latin typeface="Courier New" panose="02070309020205020404" pitchFamily="49" charset="0"/>
                <a:cs typeface="Courier New" panose="02070309020205020404" pitchFamily="49" charset="0"/>
              </a:rPr>
              <a:t>whos</a:t>
            </a:r>
            <a:endParaRPr lang="en-US" sz="1200" b="1" i="0" dirty="0">
              <a:solidFill>
                <a:srgbClr val="212121"/>
              </a:solidFill>
              <a:effectLst/>
              <a:latin typeface="Courier New" panose="02070309020205020404" pitchFamily="49" charset="0"/>
              <a:cs typeface="Courier New" panose="02070309020205020404" pitchFamily="49" charset="0"/>
            </a:endParaRPr>
          </a:p>
          <a:p>
            <a:r>
              <a:rPr lang="en-US" sz="1200" b="1" i="0" dirty="0">
                <a:solidFill>
                  <a:srgbClr val="212121"/>
                </a:solidFill>
                <a:effectLst/>
                <a:latin typeface="Courier New" panose="02070309020205020404" pitchFamily="49" charset="0"/>
                <a:cs typeface="Courier New" panose="02070309020205020404" pitchFamily="49" charset="0"/>
              </a:rPr>
              <a:t>  Name          Size             Bytes  Class</a:t>
            </a:r>
          </a:p>
          <a:p>
            <a:r>
              <a:rPr lang="en-US" sz="1200" b="1" i="0" dirty="0">
                <a:solidFill>
                  <a:srgbClr val="212121"/>
                </a:solidFill>
                <a:effectLst/>
                <a:latin typeface="Courier New" panose="02070309020205020404" pitchFamily="49" charset="0"/>
                <a:cs typeface="Courier New" panose="02070309020205020404" pitchFamily="49" charset="0"/>
              </a:rPr>
              <a:t>  Fs            1x1                  8  double              </a:t>
            </a:r>
          </a:p>
          <a:p>
            <a:r>
              <a:rPr lang="en-US" sz="1200" b="1" i="0" dirty="0">
                <a:solidFill>
                  <a:srgbClr val="212121"/>
                </a:solidFill>
                <a:effectLst/>
                <a:latin typeface="Courier New" panose="02070309020205020404" pitchFamily="49" charset="0"/>
                <a:cs typeface="Courier New" panose="02070309020205020404" pitchFamily="49" charset="0"/>
              </a:rPr>
              <a:t>  y         42028x1             336224  double </a:t>
            </a:r>
          </a:p>
          <a:p>
            <a:r>
              <a:rPr lang="en-US" sz="3200" b="1" i="0" dirty="0" err="1">
                <a:solidFill>
                  <a:srgbClr val="212121"/>
                </a:solidFill>
                <a:effectLst/>
                <a:latin typeface="Courier New" panose="02070309020205020404" pitchFamily="49" charset="0"/>
                <a:cs typeface="Courier New" panose="02070309020205020404" pitchFamily="49" charset="0"/>
              </a:rPr>
              <a:t>gongSound</a:t>
            </a:r>
            <a:r>
              <a:rPr lang="en-US" sz="3200" b="1" i="0" dirty="0">
                <a:solidFill>
                  <a:srgbClr val="212121"/>
                </a:solidFill>
                <a:effectLst/>
                <a:latin typeface="Courier New" panose="02070309020205020404" pitchFamily="49" charset="0"/>
                <a:cs typeface="Courier New" panose="02070309020205020404" pitchFamily="49" charset="0"/>
              </a:rPr>
              <a:t> = </a:t>
            </a:r>
            <a:r>
              <a:rPr lang="en-US" sz="3200" b="1" i="0" dirty="0" err="1">
                <a:solidFill>
                  <a:srgbClr val="212121"/>
                </a:solidFill>
                <a:effectLst/>
                <a:latin typeface="Courier New" panose="02070309020205020404" pitchFamily="49" charset="0"/>
                <a:cs typeface="Courier New" panose="02070309020205020404" pitchFamily="49" charset="0"/>
              </a:rPr>
              <a:t>audioplayer</a:t>
            </a:r>
            <a:r>
              <a:rPr lang="en-US" sz="3200" b="1" i="0" dirty="0">
                <a:solidFill>
                  <a:srgbClr val="212121"/>
                </a:solidFill>
                <a:effectLst/>
                <a:latin typeface="Courier New" panose="02070309020205020404" pitchFamily="49" charset="0"/>
                <a:cs typeface="Courier New" panose="02070309020205020404" pitchFamily="49" charset="0"/>
              </a:rPr>
              <a:t>(</a:t>
            </a:r>
            <a:r>
              <a:rPr lang="en-US" sz="3200" b="1" i="0" dirty="0" err="1">
                <a:solidFill>
                  <a:srgbClr val="212121"/>
                </a:solidFill>
                <a:effectLst/>
                <a:latin typeface="Courier New" panose="02070309020205020404" pitchFamily="49" charset="0"/>
                <a:cs typeface="Courier New" panose="02070309020205020404" pitchFamily="49" charset="0"/>
              </a:rPr>
              <a:t>y,Fs</a:t>
            </a:r>
            <a:r>
              <a:rPr lang="en-US" sz="3200" b="1" i="0" dirty="0">
                <a:solidFill>
                  <a:srgbClr val="212121"/>
                </a:solidFill>
                <a:effectLst/>
                <a:latin typeface="Courier New" panose="02070309020205020404" pitchFamily="49" charset="0"/>
                <a:cs typeface="Courier New" panose="02070309020205020404" pitchFamily="49" charset="0"/>
              </a:rPr>
              <a:t>);</a:t>
            </a:r>
          </a:p>
          <a:p>
            <a:r>
              <a:rPr lang="en-US" sz="3200" b="1" i="0" dirty="0">
                <a:solidFill>
                  <a:srgbClr val="212121"/>
                </a:solidFill>
                <a:effectLst/>
                <a:latin typeface="Courier New" panose="02070309020205020404" pitchFamily="49" charset="0"/>
                <a:cs typeface="Courier New" panose="02070309020205020404" pitchFamily="49" charset="0"/>
              </a:rPr>
              <a:t>play(</a:t>
            </a:r>
            <a:r>
              <a:rPr lang="en-US" sz="3200" b="1" i="0" dirty="0" err="1">
                <a:solidFill>
                  <a:srgbClr val="212121"/>
                </a:solidFill>
                <a:effectLst/>
                <a:latin typeface="Courier New" panose="02070309020205020404" pitchFamily="49" charset="0"/>
                <a:cs typeface="Courier New" panose="02070309020205020404" pitchFamily="49" charset="0"/>
              </a:rPr>
              <a:t>gongSound</a:t>
            </a:r>
            <a:r>
              <a:rPr lang="en-US" sz="3200" b="1" i="0" dirty="0">
                <a:solidFill>
                  <a:srgbClr val="212121"/>
                </a:solidFill>
                <a:effectLst/>
                <a:latin typeface="Courier New" panose="02070309020205020404" pitchFamily="49" charset="0"/>
                <a:cs typeface="Courier New" panose="02070309020205020404" pitchFamily="49" charset="0"/>
              </a:rPr>
              <a:t>)</a:t>
            </a:r>
          </a:p>
          <a:p>
            <a:r>
              <a:rPr lang="en-US" sz="3200" b="1" i="0" dirty="0">
                <a:solidFill>
                  <a:srgbClr val="212121"/>
                </a:solidFill>
                <a:effectLst/>
                <a:latin typeface="Courier New" panose="02070309020205020404" pitchFamily="49" charset="0"/>
                <a:cs typeface="Courier New" panose="02070309020205020404" pitchFamily="49" charset="0"/>
              </a:rPr>
              <a:t>&gt;&gt; gongSound2 = </a:t>
            </a:r>
            <a:r>
              <a:rPr lang="en-US" sz="3200" b="1" i="0" dirty="0" err="1">
                <a:solidFill>
                  <a:srgbClr val="212121"/>
                </a:solidFill>
                <a:effectLst/>
                <a:latin typeface="Courier New" panose="02070309020205020404" pitchFamily="49" charset="0"/>
                <a:cs typeface="Courier New" panose="02070309020205020404" pitchFamily="49" charset="0"/>
              </a:rPr>
              <a:t>gongSound</a:t>
            </a:r>
            <a:r>
              <a:rPr lang="en-US" sz="3200" b="1" i="0" dirty="0">
                <a:solidFill>
                  <a:srgbClr val="212121"/>
                </a:solidFill>
                <a:effectLst/>
                <a:latin typeface="Courier New" panose="02070309020205020404" pitchFamily="49" charset="0"/>
                <a:cs typeface="Courier New" panose="02070309020205020404" pitchFamily="49" charset="0"/>
              </a:rPr>
              <a:t>;</a:t>
            </a:r>
          </a:p>
          <a:p>
            <a:r>
              <a:rPr lang="en-US" sz="3200" b="1" i="0" dirty="0">
                <a:solidFill>
                  <a:srgbClr val="212121"/>
                </a:solidFill>
                <a:effectLst/>
                <a:latin typeface="Courier New" panose="02070309020205020404" pitchFamily="49" charset="0"/>
                <a:cs typeface="Courier New" panose="02070309020205020404" pitchFamily="49" charset="0"/>
              </a:rPr>
              <a:t>&gt;&gt; </a:t>
            </a:r>
            <a:r>
              <a:rPr lang="en-US" sz="3200" b="1" i="0" dirty="0" err="1">
                <a:solidFill>
                  <a:srgbClr val="212121"/>
                </a:solidFill>
                <a:effectLst/>
                <a:latin typeface="Courier New" panose="02070309020205020404" pitchFamily="49" charset="0"/>
                <a:cs typeface="Courier New" panose="02070309020205020404" pitchFamily="49" charset="0"/>
              </a:rPr>
              <a:t>disp</a:t>
            </a:r>
            <a:r>
              <a:rPr lang="en-US" sz="3200" b="1" i="0" dirty="0">
                <a:solidFill>
                  <a:srgbClr val="212121"/>
                </a:solidFill>
                <a:effectLst/>
                <a:latin typeface="Courier New" panose="02070309020205020404" pitchFamily="49" charset="0"/>
                <a:cs typeface="Courier New" panose="02070309020205020404" pitchFamily="49" charset="0"/>
              </a:rPr>
              <a:t>(</a:t>
            </a:r>
            <a:r>
              <a:rPr lang="en-US" sz="3200" b="1" i="0" dirty="0" err="1">
                <a:solidFill>
                  <a:srgbClr val="212121"/>
                </a:solidFill>
                <a:effectLst/>
                <a:latin typeface="Courier New" panose="02070309020205020404" pitchFamily="49" charset="0"/>
                <a:cs typeface="Courier New" panose="02070309020205020404" pitchFamily="49" charset="0"/>
              </a:rPr>
              <a:t>gongSound.SampleRate</a:t>
            </a:r>
            <a:r>
              <a:rPr lang="en-US" sz="3200" b="1" i="0" dirty="0">
                <a:solidFill>
                  <a:srgbClr val="212121"/>
                </a:solidFill>
                <a:effectLst/>
                <a:latin typeface="Courier New" panose="02070309020205020404" pitchFamily="49" charset="0"/>
                <a:cs typeface="Courier New" panose="02070309020205020404" pitchFamily="49" charset="0"/>
              </a:rPr>
              <a:t>);</a:t>
            </a:r>
          </a:p>
          <a:p>
            <a:r>
              <a:rPr lang="en-US" sz="3200" b="1" i="0" dirty="0">
                <a:solidFill>
                  <a:srgbClr val="212121"/>
                </a:solidFill>
                <a:effectLst/>
                <a:latin typeface="Courier New" panose="02070309020205020404" pitchFamily="49" charset="0"/>
                <a:cs typeface="Courier New" panose="02070309020205020404" pitchFamily="49" charset="0"/>
              </a:rPr>
              <a:t>        8192</a:t>
            </a:r>
          </a:p>
          <a:p>
            <a:r>
              <a:rPr lang="en-US" sz="3200" b="1" i="0" dirty="0">
                <a:solidFill>
                  <a:srgbClr val="212121"/>
                </a:solidFill>
                <a:effectLst/>
                <a:latin typeface="Courier New" panose="02070309020205020404" pitchFamily="49" charset="0"/>
                <a:cs typeface="Courier New" panose="02070309020205020404" pitchFamily="49" charset="0"/>
              </a:rPr>
              <a:t>&gt;&gt; </a:t>
            </a:r>
            <a:r>
              <a:rPr lang="en-US" sz="3200" b="1" i="0" dirty="0" err="1">
                <a:solidFill>
                  <a:srgbClr val="212121"/>
                </a:solidFill>
                <a:effectLst/>
                <a:latin typeface="Courier New" panose="02070309020205020404" pitchFamily="49" charset="0"/>
                <a:cs typeface="Courier New" panose="02070309020205020404" pitchFamily="49" charset="0"/>
              </a:rPr>
              <a:t>disp</a:t>
            </a:r>
            <a:r>
              <a:rPr lang="en-US" sz="3200" b="1" i="0" dirty="0">
                <a:solidFill>
                  <a:srgbClr val="212121"/>
                </a:solidFill>
                <a:effectLst/>
                <a:latin typeface="Courier New" panose="02070309020205020404" pitchFamily="49" charset="0"/>
                <a:cs typeface="Courier New" panose="02070309020205020404" pitchFamily="49" charset="0"/>
              </a:rPr>
              <a:t>(gongSound2.SampleRate);</a:t>
            </a:r>
          </a:p>
          <a:p>
            <a:r>
              <a:rPr lang="en-US" sz="3200" b="1" i="0" dirty="0">
                <a:solidFill>
                  <a:srgbClr val="212121"/>
                </a:solidFill>
                <a:effectLst/>
                <a:latin typeface="Courier New" panose="02070309020205020404" pitchFamily="49" charset="0"/>
                <a:cs typeface="Courier New" panose="02070309020205020404" pitchFamily="49" charset="0"/>
              </a:rPr>
              <a:t>        8192</a:t>
            </a:r>
          </a:p>
          <a:p>
            <a:r>
              <a:rPr lang="en-US" sz="3200" b="1" i="0" dirty="0">
                <a:solidFill>
                  <a:srgbClr val="212121"/>
                </a:solidFill>
                <a:effectLst/>
                <a:latin typeface="Courier New" panose="02070309020205020404" pitchFamily="49" charset="0"/>
                <a:cs typeface="Courier New" panose="02070309020205020404" pitchFamily="49" charset="0"/>
              </a:rPr>
              <a:t>&gt;&gt; </a:t>
            </a:r>
            <a:r>
              <a:rPr lang="en-US" sz="3200" b="1" i="0" dirty="0" err="1">
                <a:solidFill>
                  <a:srgbClr val="212121"/>
                </a:solidFill>
                <a:effectLst/>
                <a:latin typeface="Courier New" panose="02070309020205020404" pitchFamily="49" charset="0"/>
                <a:cs typeface="Courier New" panose="02070309020205020404" pitchFamily="49" charset="0"/>
              </a:rPr>
              <a:t>gongSound.SampleRate</a:t>
            </a:r>
            <a:r>
              <a:rPr lang="en-US" sz="3200" b="1" i="0" dirty="0">
                <a:solidFill>
                  <a:srgbClr val="212121"/>
                </a:solidFill>
                <a:effectLst/>
                <a:latin typeface="Courier New" panose="02070309020205020404" pitchFamily="49" charset="0"/>
                <a:cs typeface="Courier New" panose="02070309020205020404" pitchFamily="49" charset="0"/>
              </a:rPr>
              <a:t> = </a:t>
            </a:r>
            <a:r>
              <a:rPr lang="en-US" sz="3200" b="1" i="0" dirty="0" err="1">
                <a:solidFill>
                  <a:srgbClr val="212121"/>
                </a:solidFill>
                <a:effectLst/>
                <a:latin typeface="Courier New" panose="02070309020205020404" pitchFamily="49" charset="0"/>
                <a:cs typeface="Courier New" panose="02070309020205020404" pitchFamily="49" charset="0"/>
              </a:rPr>
              <a:t>gongSound.SampleRate</a:t>
            </a:r>
            <a:r>
              <a:rPr lang="en-US" sz="3200" b="1" i="0" dirty="0">
                <a:solidFill>
                  <a:srgbClr val="212121"/>
                </a:solidFill>
                <a:effectLst/>
                <a:latin typeface="Courier New" panose="02070309020205020404" pitchFamily="49" charset="0"/>
                <a:cs typeface="Courier New" panose="02070309020205020404" pitchFamily="49" charset="0"/>
              </a:rPr>
              <a:t>*2;</a:t>
            </a:r>
          </a:p>
          <a:p>
            <a:r>
              <a:rPr lang="en-US" sz="3200" b="1" i="0" dirty="0">
                <a:solidFill>
                  <a:srgbClr val="212121"/>
                </a:solidFill>
                <a:effectLst/>
                <a:latin typeface="Courier New" panose="02070309020205020404" pitchFamily="49" charset="0"/>
                <a:cs typeface="Courier New" panose="02070309020205020404" pitchFamily="49" charset="0"/>
              </a:rPr>
              <a:t>&gt;&gt; </a:t>
            </a:r>
            <a:r>
              <a:rPr lang="en-US" sz="3200" b="1" i="0" dirty="0" err="1">
                <a:solidFill>
                  <a:srgbClr val="212121"/>
                </a:solidFill>
                <a:effectLst/>
                <a:latin typeface="Courier New" panose="02070309020205020404" pitchFamily="49" charset="0"/>
                <a:cs typeface="Courier New" panose="02070309020205020404" pitchFamily="49" charset="0"/>
              </a:rPr>
              <a:t>disp</a:t>
            </a:r>
            <a:r>
              <a:rPr lang="en-US" sz="3200" b="1" i="0" dirty="0">
                <a:solidFill>
                  <a:srgbClr val="212121"/>
                </a:solidFill>
                <a:effectLst/>
                <a:latin typeface="Courier New" panose="02070309020205020404" pitchFamily="49" charset="0"/>
                <a:cs typeface="Courier New" panose="02070309020205020404" pitchFamily="49" charset="0"/>
              </a:rPr>
              <a:t>(</a:t>
            </a:r>
            <a:r>
              <a:rPr lang="en-US" sz="3200" b="1" i="0" dirty="0" err="1">
                <a:solidFill>
                  <a:srgbClr val="212121"/>
                </a:solidFill>
                <a:effectLst/>
                <a:latin typeface="Courier New" panose="02070309020205020404" pitchFamily="49" charset="0"/>
                <a:cs typeface="Courier New" panose="02070309020205020404" pitchFamily="49" charset="0"/>
              </a:rPr>
              <a:t>gongSound.SampleRate</a:t>
            </a:r>
            <a:r>
              <a:rPr lang="en-US" sz="3200" b="1" i="0" dirty="0">
                <a:solidFill>
                  <a:srgbClr val="212121"/>
                </a:solidFill>
                <a:effectLst/>
                <a:latin typeface="Courier New" panose="02070309020205020404" pitchFamily="49" charset="0"/>
                <a:cs typeface="Courier New" panose="02070309020205020404" pitchFamily="49" charset="0"/>
              </a:rPr>
              <a:t>);</a:t>
            </a:r>
          </a:p>
          <a:p>
            <a:r>
              <a:rPr lang="en-US" sz="3200" b="1" i="0" dirty="0">
                <a:solidFill>
                  <a:srgbClr val="212121"/>
                </a:solidFill>
                <a:effectLst/>
                <a:latin typeface="Courier New" panose="02070309020205020404" pitchFamily="49" charset="0"/>
                <a:cs typeface="Courier New" panose="02070309020205020404" pitchFamily="49" charset="0"/>
              </a:rPr>
              <a:t>       16384</a:t>
            </a:r>
          </a:p>
          <a:p>
            <a:r>
              <a:rPr lang="en-US" sz="3200" b="1" i="0" dirty="0">
                <a:solidFill>
                  <a:srgbClr val="212121"/>
                </a:solidFill>
                <a:effectLst/>
                <a:latin typeface="Courier New" panose="02070309020205020404" pitchFamily="49" charset="0"/>
                <a:cs typeface="Courier New" panose="02070309020205020404" pitchFamily="49" charset="0"/>
              </a:rPr>
              <a:t>&gt;&gt; </a:t>
            </a:r>
            <a:r>
              <a:rPr lang="en-US" sz="3200" b="1" i="0" dirty="0" err="1">
                <a:solidFill>
                  <a:srgbClr val="212121"/>
                </a:solidFill>
                <a:effectLst/>
                <a:latin typeface="Courier New" panose="02070309020205020404" pitchFamily="49" charset="0"/>
                <a:cs typeface="Courier New" panose="02070309020205020404" pitchFamily="49" charset="0"/>
              </a:rPr>
              <a:t>disp</a:t>
            </a:r>
            <a:r>
              <a:rPr lang="en-US" sz="3200" b="1" i="0" dirty="0">
                <a:solidFill>
                  <a:srgbClr val="212121"/>
                </a:solidFill>
                <a:effectLst/>
                <a:latin typeface="Courier New" panose="02070309020205020404" pitchFamily="49" charset="0"/>
                <a:cs typeface="Courier New" panose="02070309020205020404" pitchFamily="49" charset="0"/>
              </a:rPr>
              <a:t>(gongSound2.SampleRate);</a:t>
            </a:r>
          </a:p>
          <a:p>
            <a:r>
              <a:rPr lang="en-US" sz="3200" b="1" i="0" dirty="0">
                <a:solidFill>
                  <a:srgbClr val="212121"/>
                </a:solidFill>
                <a:effectLst/>
                <a:latin typeface="Courier New" panose="02070309020205020404" pitchFamily="49" charset="0"/>
                <a:cs typeface="Courier New" panose="02070309020205020404" pitchFamily="49" charset="0"/>
              </a:rPr>
              <a:t>       16384</a:t>
            </a:r>
          </a:p>
        </p:txBody>
      </p:sp>
      <p:sp>
        <p:nvSpPr>
          <p:cNvPr id="5" name="TextBox 4">
            <a:extLst>
              <a:ext uri="{FF2B5EF4-FFF2-40B4-BE49-F238E27FC236}">
                <a16:creationId xmlns:a16="http://schemas.microsoft.com/office/drawing/2014/main" id="{0E8B1F16-3579-1B96-2BD6-3EF40603DE1C}"/>
              </a:ext>
            </a:extLst>
          </p:cNvPr>
          <p:cNvSpPr txBox="1"/>
          <p:nvPr/>
        </p:nvSpPr>
        <p:spPr>
          <a:xfrm>
            <a:off x="7743636" y="824006"/>
            <a:ext cx="4448363" cy="3046988"/>
          </a:xfrm>
          <a:prstGeom prst="rect">
            <a:avLst/>
          </a:prstGeom>
          <a:noFill/>
        </p:spPr>
        <p:txBody>
          <a:bodyPr wrap="square">
            <a:spAutoFit/>
          </a:bodyPr>
          <a:lstStyle/>
          <a:p>
            <a:pPr algn="ctr"/>
            <a:r>
              <a:rPr lang="en-US" sz="3200" b="1" dirty="0">
                <a:latin typeface="Papyrus" panose="020B0602040200020303" pitchFamily="34" charset="77"/>
              </a:rPr>
              <a:t>not like functions, where changing parameters in the function do not affect values of </a:t>
            </a:r>
            <a:r>
              <a:rPr lang="en-US" sz="3200" b="1" dirty="0" err="1">
                <a:latin typeface="Papyrus" panose="020B0602040200020303" pitchFamily="34" charset="77"/>
              </a:rPr>
              <a:t>varaibles</a:t>
            </a:r>
            <a:r>
              <a:rPr lang="en-US" sz="3200" b="1" dirty="0">
                <a:latin typeface="Papyrus" panose="020B0602040200020303" pitchFamily="34" charset="77"/>
              </a:rPr>
              <a:t> in the calling routine.</a:t>
            </a:r>
            <a:endParaRPr lang="en-US" sz="3200" b="1" dirty="0"/>
          </a:p>
        </p:txBody>
      </p:sp>
    </p:spTree>
    <p:extLst>
      <p:ext uri="{BB962C8B-B14F-4D97-AF65-F5344CB8AC3E}">
        <p14:creationId xmlns:p14="http://schemas.microsoft.com/office/powerpoint/2010/main" val="383957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66C7C9-15F4-44C4-4E80-CE7CBF74B021}"/>
              </a:ext>
            </a:extLst>
          </p:cNvPr>
          <p:cNvSpPr txBox="1"/>
          <p:nvPr/>
        </p:nvSpPr>
        <p:spPr>
          <a:xfrm>
            <a:off x="0" y="38311"/>
            <a:ext cx="12192000" cy="7017306"/>
          </a:xfrm>
          <a:prstGeom prst="rect">
            <a:avLst/>
          </a:prstGeom>
          <a:noFill/>
        </p:spPr>
        <p:txBody>
          <a:bodyPr wrap="square">
            <a:spAutoFit/>
          </a:bodyPr>
          <a:lstStyle/>
          <a:p>
            <a:pPr algn="ctr"/>
            <a:r>
              <a:rPr lang="en-US" sz="3200" b="1" i="0" dirty="0">
                <a:effectLst/>
                <a:latin typeface="Papyrus" panose="020B0602040200020303" pitchFamily="34" charset="77"/>
              </a:rPr>
              <a:t>What You Cannot Do with Handles</a:t>
            </a:r>
          </a:p>
          <a:p>
            <a:pPr algn="ctr"/>
            <a:endParaRPr lang="en-US" sz="1600" b="1" i="0" dirty="0">
              <a:solidFill>
                <a:srgbClr val="C05708"/>
              </a:solidFill>
              <a:effectLst/>
              <a:latin typeface="Papyrus" panose="020B0602040200020303" pitchFamily="34" charset="77"/>
            </a:endParaRPr>
          </a:p>
          <a:p>
            <a:pPr algn="ctr"/>
            <a:r>
              <a:rPr lang="en-US" sz="3200" b="1" i="0" dirty="0">
                <a:solidFill>
                  <a:srgbClr val="212121"/>
                </a:solidFill>
                <a:effectLst/>
                <a:latin typeface="Papyrus" panose="020B0602040200020303" pitchFamily="34" charset="77"/>
              </a:rPr>
              <a:t>Handles variables are objects. </a:t>
            </a:r>
          </a:p>
          <a:p>
            <a:pPr algn="ctr"/>
            <a:r>
              <a:rPr lang="en-US" sz="3200" b="1" i="0" dirty="0">
                <a:solidFill>
                  <a:srgbClr val="212121"/>
                </a:solidFill>
                <a:effectLst/>
                <a:latin typeface="Papyrus" panose="020B0602040200020303" pitchFamily="34" charset="77"/>
              </a:rPr>
              <a:t>Do not attempt to perform operations involving handles that convert handles to a numeric, character, or any other type.</a:t>
            </a:r>
          </a:p>
          <a:p>
            <a:pPr algn="ctr"/>
            <a:r>
              <a:rPr lang="en-US" sz="3200" b="1" i="0" dirty="0">
                <a:solidFill>
                  <a:srgbClr val="212121"/>
                </a:solidFill>
                <a:effectLst/>
                <a:latin typeface="Papyrus" panose="020B0602040200020303" pitchFamily="34" charset="77"/>
              </a:rPr>
              <a:t>For example, you cannot:</a:t>
            </a:r>
          </a:p>
          <a:p>
            <a:pPr algn="ctr"/>
            <a:endParaRPr lang="en-US" b="1" i="0" dirty="0">
              <a:solidFill>
                <a:srgbClr val="212121"/>
              </a:solidFill>
              <a:effectLst/>
              <a:latin typeface="Papyrus" panose="020B0602040200020303" pitchFamily="34" charset="77"/>
            </a:endParaRPr>
          </a:p>
          <a:p>
            <a:pPr algn="ctr">
              <a:buFont typeface="Arial" panose="020B0604020202020204" pitchFamily="34" charset="0"/>
              <a:buChar char="•"/>
            </a:pPr>
            <a:r>
              <a:rPr lang="en-US" sz="3200" b="1" i="0" dirty="0">
                <a:solidFill>
                  <a:srgbClr val="212121"/>
                </a:solidFill>
                <a:effectLst/>
                <a:latin typeface="Papyrus" panose="020B0602040200020303" pitchFamily="34" charset="77"/>
              </a:rPr>
              <a:t>Perform arithmetic operations on handles.</a:t>
            </a:r>
          </a:p>
          <a:p>
            <a:pPr algn="ctr">
              <a:buFont typeface="Arial" panose="020B0604020202020204" pitchFamily="34" charset="0"/>
              <a:buChar char="•"/>
            </a:pPr>
            <a:r>
              <a:rPr lang="en-US" sz="3200" b="1" i="0" dirty="0">
                <a:solidFill>
                  <a:srgbClr val="212121"/>
                </a:solidFill>
                <a:effectLst/>
                <a:latin typeface="Papyrus" panose="020B0602040200020303" pitchFamily="34" charset="77"/>
              </a:rPr>
              <a:t>Use handles directly in logical statements without converting to a logical value.</a:t>
            </a:r>
          </a:p>
          <a:p>
            <a:pPr algn="ctr">
              <a:buFont typeface="Arial" panose="020B0604020202020204" pitchFamily="34" charset="0"/>
              <a:buChar char="•"/>
            </a:pPr>
            <a:r>
              <a:rPr lang="en-US" sz="3200" b="1" i="0" dirty="0">
                <a:solidFill>
                  <a:srgbClr val="212121"/>
                </a:solidFill>
                <a:effectLst/>
                <a:latin typeface="Papyrus" panose="020B0602040200020303" pitchFamily="34" charset="77"/>
              </a:rPr>
              <a:t>Rely on </a:t>
            </a:r>
            <a:r>
              <a:rPr lang="en-US" sz="3200" b="1" dirty="0">
                <a:solidFill>
                  <a:srgbClr val="212121"/>
                </a:solidFill>
                <a:latin typeface="Papyrus" panose="020B0602040200020303" pitchFamily="34" charset="77"/>
              </a:rPr>
              <a:t>figure handles numeric </a:t>
            </a:r>
            <a:r>
              <a:rPr lang="en-US" sz="3200" b="1" i="0" dirty="0">
                <a:solidFill>
                  <a:srgbClr val="212121"/>
                </a:solidFill>
                <a:effectLst/>
                <a:latin typeface="Papyrus" panose="020B0602040200020303" pitchFamily="34" charset="77"/>
              </a:rPr>
              <a:t>values (integers) in logical statements.</a:t>
            </a:r>
          </a:p>
          <a:p>
            <a:pPr algn="ctr">
              <a:buFont typeface="Arial" panose="020B0604020202020204" pitchFamily="34" charset="0"/>
              <a:buChar char="•"/>
            </a:pPr>
            <a:r>
              <a:rPr lang="en-US" sz="3200" b="1" i="0" dirty="0">
                <a:solidFill>
                  <a:srgbClr val="212121"/>
                </a:solidFill>
                <a:effectLst/>
                <a:latin typeface="Papyrus" panose="020B0602040200020303" pitchFamily="34" charset="77"/>
              </a:rPr>
              <a:t>Combine handles with data in numeric arrays.</a:t>
            </a:r>
          </a:p>
          <a:p>
            <a:pPr algn="ctr">
              <a:buFont typeface="Arial" panose="020B0604020202020204" pitchFamily="34" charset="0"/>
              <a:buChar char="•"/>
            </a:pPr>
            <a:r>
              <a:rPr lang="en-US" sz="3200" b="1" i="0" dirty="0">
                <a:solidFill>
                  <a:srgbClr val="212121"/>
                </a:solidFill>
                <a:effectLst/>
                <a:latin typeface="Papyrus" panose="020B0602040200020303" pitchFamily="34" charset="77"/>
              </a:rPr>
              <a:t>Convert handles to character vectors or use handles in character vector operations.</a:t>
            </a:r>
          </a:p>
        </p:txBody>
      </p:sp>
    </p:spTree>
    <p:extLst>
      <p:ext uri="{BB962C8B-B14F-4D97-AF65-F5344CB8AC3E}">
        <p14:creationId xmlns:p14="http://schemas.microsoft.com/office/powerpoint/2010/main" val="33166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E49A3-A70E-5E02-245C-1D848CEABE59}"/>
              </a:ext>
            </a:extLst>
          </p:cNvPr>
          <p:cNvSpPr txBox="1"/>
          <p:nvPr/>
        </p:nvSpPr>
        <p:spPr>
          <a:xfrm>
            <a:off x="0" y="1169957"/>
            <a:ext cx="12192000" cy="3046988"/>
          </a:xfrm>
          <a:prstGeom prst="rect">
            <a:avLst/>
          </a:prstGeom>
          <a:noFill/>
        </p:spPr>
        <p:txBody>
          <a:bodyPr wrap="square" rtlCol="0">
            <a:spAutoFit/>
          </a:bodyPr>
          <a:lstStyle/>
          <a:p>
            <a:pPr algn="ctr"/>
            <a:r>
              <a:rPr lang="en-US" sz="3200" b="1" dirty="0">
                <a:latin typeface="Papyrus" panose="020B0602040200020303" pitchFamily="34" charset="77"/>
              </a:rPr>
              <a:t>Objects and Handles in Matlab.</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There are several places where "objects" and "handles" are used in MATLAB.</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We will start with </a:t>
            </a:r>
            <a:r>
              <a:rPr lang="en-US" sz="3200" b="1" u="sng" dirty="0">
                <a:latin typeface="Papyrus" panose="020B0602040200020303" pitchFamily="34" charset="77"/>
              </a:rPr>
              <a:t>graphics objects and handles</a:t>
            </a:r>
            <a:r>
              <a:rPr lang="en-US" sz="3200" b="1" dirty="0">
                <a:latin typeface="Papyrus" panose="020B0602040200020303" pitchFamily="34" charset="77"/>
              </a:rPr>
              <a:t>.</a:t>
            </a:r>
          </a:p>
        </p:txBody>
      </p:sp>
    </p:spTree>
    <p:extLst>
      <p:ext uri="{BB962C8B-B14F-4D97-AF65-F5344CB8AC3E}">
        <p14:creationId xmlns:p14="http://schemas.microsoft.com/office/powerpoint/2010/main" val="966891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C7FE28-BD96-7242-28BA-953774013CA2}"/>
              </a:ext>
            </a:extLst>
          </p:cNvPr>
          <p:cNvSpPr txBox="1"/>
          <p:nvPr/>
        </p:nvSpPr>
        <p:spPr>
          <a:xfrm>
            <a:off x="13253" y="145848"/>
            <a:ext cx="12178747" cy="6863417"/>
          </a:xfrm>
          <a:prstGeom prst="rect">
            <a:avLst/>
          </a:prstGeom>
          <a:noFill/>
        </p:spPr>
        <p:txBody>
          <a:bodyPr wrap="square">
            <a:spAutoFit/>
          </a:bodyPr>
          <a:lstStyle/>
          <a:p>
            <a:pPr algn="ctr"/>
            <a:r>
              <a:rPr lang="en-US" sz="3200" b="1" dirty="0">
                <a:latin typeface="Papyrus" panose="020B0602040200020303" pitchFamily="34" charset="77"/>
              </a:rPr>
              <a:t>Determine if an Object Is a Handle</a:t>
            </a:r>
          </a:p>
          <a:p>
            <a:pPr algn="ctr"/>
            <a:endParaRPr lang="en-US" b="1" dirty="0">
              <a:latin typeface="Papyrus" panose="020B0602040200020303" pitchFamily="34" charset="77"/>
            </a:endParaRPr>
          </a:p>
          <a:p>
            <a:pPr algn="ctr"/>
            <a:r>
              <a:rPr lang="en-US" sz="3200" b="1" dirty="0">
                <a:latin typeface="Papyrus" panose="020B0602040200020303" pitchFamily="34" charset="77"/>
              </a:rPr>
              <a:t>Handle objects are members of the "handle" class. </a:t>
            </a:r>
          </a:p>
          <a:p>
            <a:pPr algn="ctr"/>
            <a:endParaRPr lang="en-US" b="1" dirty="0">
              <a:latin typeface="Papyrus" panose="020B0602040200020303" pitchFamily="34" charset="77"/>
            </a:endParaRPr>
          </a:p>
          <a:p>
            <a:pPr algn="ctr"/>
            <a:r>
              <a:rPr lang="en-US" sz="3200" b="1" dirty="0">
                <a:latin typeface="Papyrus" panose="020B0602040200020303" pitchFamily="34" charset="77"/>
              </a:rPr>
              <a:t>Therefore, you can always identify an object as a handle using the </a:t>
            </a:r>
            <a:r>
              <a:rPr lang="en-US" sz="3200" b="1" dirty="0">
                <a:latin typeface="Courier New" panose="02070309020205020404" pitchFamily="49" charset="0"/>
                <a:cs typeface="Courier New" panose="02070309020205020404" pitchFamily="49" charset="0"/>
                <a:hlinkClick r:id="rId2">
                  <a:extLst>
                    <a:ext uri="{A12FA001-AC4F-418D-AE19-62706E023703}">
                      <ahyp:hlinkClr xmlns:ahyp="http://schemas.microsoft.com/office/drawing/2018/hyperlinkcolor" val="tx"/>
                    </a:ext>
                  </a:extLst>
                </a:hlinkClick>
              </a:rPr>
              <a:t>isa</a:t>
            </a:r>
            <a:r>
              <a:rPr lang="en-US" sz="3200" b="1" dirty="0">
                <a:latin typeface="Papyrus" panose="020B0602040200020303" pitchFamily="34" charset="77"/>
              </a:rPr>
              <a:t> function. </a:t>
            </a:r>
          </a:p>
          <a:p>
            <a:pPr algn="ctr"/>
            <a:endParaRPr lang="en-US"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isa</a:t>
            </a:r>
            <a:r>
              <a:rPr lang="en-US" sz="3200" b="1" dirty="0">
                <a:latin typeface="Papyrus" panose="020B0602040200020303" pitchFamily="34" charset="77"/>
              </a:rPr>
              <a:t> returns logical true (</a:t>
            </a:r>
            <a:r>
              <a:rPr lang="en-US" sz="3200" b="1" dirty="0">
                <a:latin typeface="Courier New" panose="02070309020205020404" pitchFamily="49" charset="0"/>
                <a:cs typeface="Courier New" panose="02070309020205020404" pitchFamily="49" charset="0"/>
              </a:rPr>
              <a:t>1</a:t>
            </a:r>
            <a:r>
              <a:rPr lang="en-US" sz="3200" b="1" dirty="0">
                <a:latin typeface="Papyrus" panose="020B0602040200020303" pitchFamily="34" charset="77"/>
              </a:rPr>
              <a:t>) when testing for a handle variable:</a:t>
            </a:r>
            <a:endParaRPr lang="en-US" b="1" dirty="0">
              <a:latin typeface="Papyrus" panose="020B0602040200020303" pitchFamily="34" charset="77"/>
            </a:endParaRPr>
          </a:p>
          <a:p>
            <a:r>
              <a:rPr lang="en-US" sz="2800" b="1" dirty="0">
                <a:latin typeface="Courier New" panose="02070309020205020404" pitchFamily="49" charset="0"/>
                <a:cs typeface="Courier New" panose="02070309020205020404" pitchFamily="49" charset="0"/>
              </a:rPr>
              <a:t>load gong </a:t>
            </a:r>
          </a:p>
          <a:p>
            <a:r>
              <a:rPr lang="en-US" sz="2800" b="1" dirty="0">
                <a:latin typeface="Courier New" panose="02070309020205020404" pitchFamily="49" charset="0"/>
                <a:cs typeface="Courier New" panose="02070309020205020404" pitchFamily="49" charset="0"/>
              </a:rPr>
              <a:t>Fs y</a:t>
            </a:r>
          </a:p>
          <a:p>
            <a:r>
              <a:rPr lang="en-US" sz="2800" b="1" dirty="0" err="1">
                <a:latin typeface="Courier New" panose="02070309020205020404" pitchFamily="49" charset="0"/>
                <a:cs typeface="Courier New" panose="02070309020205020404" pitchFamily="49" charset="0"/>
              </a:rPr>
              <a:t>gongSound</a:t>
            </a:r>
            <a:r>
              <a:rPr lang="en-US" sz="2800" b="1" dirty="0">
                <a:latin typeface="Courier New" panose="02070309020205020404" pitchFamily="49" charset="0"/>
                <a:cs typeface="Courier New" panose="02070309020205020404" pitchFamily="49" charset="0"/>
              </a:rPr>
              <a:t> = </a:t>
            </a:r>
            <a:r>
              <a:rPr lang="en-US" sz="2800" b="1" dirty="0" err="1">
                <a:latin typeface="Courier New" panose="02070309020205020404" pitchFamily="49" charset="0"/>
                <a:cs typeface="Courier New" panose="02070309020205020404" pitchFamily="49" charset="0"/>
              </a:rPr>
              <a:t>audioplayer</a:t>
            </a:r>
            <a:r>
              <a:rPr lang="en-US" sz="2800" b="1" dirty="0">
                <a:latin typeface="Courier New" panose="02070309020205020404" pitchFamily="49" charset="0"/>
                <a:cs typeface="Courier New" panose="02070309020205020404" pitchFamily="49" charset="0"/>
              </a:rPr>
              <a:t>(</a:t>
            </a:r>
            <a:r>
              <a:rPr lang="en-US" sz="2800" b="1" dirty="0" err="1">
                <a:latin typeface="Courier New" panose="02070309020205020404" pitchFamily="49" charset="0"/>
                <a:cs typeface="Courier New" panose="02070309020205020404" pitchFamily="49" charset="0"/>
              </a:rPr>
              <a:t>y,Fs</a:t>
            </a:r>
            <a:r>
              <a:rPr lang="en-US" sz="2800" b="1" dirty="0">
                <a:latin typeface="Courier New" panose="02070309020205020404" pitchFamily="49" charset="0"/>
                <a:cs typeface="Courier New" panose="02070309020205020404" pitchFamily="49" charset="0"/>
              </a:rPr>
              <a:t>); isa(</a:t>
            </a:r>
            <a:r>
              <a:rPr lang="en-US" sz="2800" b="1" dirty="0" err="1">
                <a:latin typeface="Courier New" panose="02070309020205020404" pitchFamily="49" charset="0"/>
                <a:cs typeface="Courier New" panose="02070309020205020404" pitchFamily="49" charset="0"/>
              </a:rPr>
              <a:t>gongSound</a:t>
            </a:r>
            <a:r>
              <a:rPr lang="en-US" sz="2800" b="1" dirty="0">
                <a:latin typeface="Courier New" panose="02070309020205020404" pitchFamily="49" charset="0"/>
                <a:cs typeface="Courier New" panose="02070309020205020404" pitchFamily="49" charset="0"/>
              </a:rPr>
              <a:t>,'handle')</a:t>
            </a:r>
          </a:p>
          <a:p>
            <a:pPr algn="ctr"/>
            <a:r>
              <a:rPr lang="en-US" sz="3200" b="1" dirty="0">
                <a:latin typeface="Courier New" panose="02070309020205020404" pitchFamily="49" charset="0"/>
                <a:cs typeface="Courier New" panose="02070309020205020404" pitchFamily="49" charset="0"/>
              </a:rPr>
              <a:t> </a:t>
            </a:r>
          </a:p>
          <a:p>
            <a:pPr algn="ctr"/>
            <a:r>
              <a:rPr lang="en-US" sz="3200" b="1" dirty="0">
                <a:latin typeface="Papyrus" panose="020B0602040200020303" pitchFamily="34" charset="77"/>
              </a:rPr>
              <a:t>To determine if variable is valid handle object, use </a:t>
            </a:r>
            <a:r>
              <a:rPr lang="en-US" sz="3200" b="1" dirty="0">
                <a:latin typeface="Courier New" panose="02070309020205020404" pitchFamily="49" charset="0"/>
                <a:cs typeface="Courier New" panose="02070309020205020404" pitchFamily="49" charset="0"/>
              </a:rPr>
              <a:t>isa</a:t>
            </a:r>
            <a:r>
              <a:rPr lang="en-US" sz="3200" b="1" dirty="0">
                <a:latin typeface="Papyrus" panose="020B0602040200020303" pitchFamily="34" charset="77"/>
              </a:rPr>
              <a:t> &amp; </a:t>
            </a:r>
            <a:r>
              <a:rPr lang="en-US" sz="3200" b="1" dirty="0" err="1">
                <a:latin typeface="Courier New" panose="02070309020205020404" pitchFamily="49" charset="0"/>
                <a:cs typeface="Courier New" panose="02070309020205020404" pitchFamily="49" charset="0"/>
              </a:rPr>
              <a:t>isvalid</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2800" b="1" dirty="0">
                <a:latin typeface="Courier New" panose="02070309020205020404" pitchFamily="49" charset="0"/>
                <a:cs typeface="Courier New" panose="02070309020205020404" pitchFamily="49" charset="0"/>
              </a:rPr>
              <a:t>if isa(</a:t>
            </a:r>
            <a:r>
              <a:rPr lang="en-US" sz="2800" b="1" dirty="0" err="1">
                <a:latin typeface="Courier New" panose="02070309020205020404" pitchFamily="49" charset="0"/>
                <a:cs typeface="Courier New" panose="02070309020205020404" pitchFamily="49" charset="0"/>
              </a:rPr>
              <a:t>gongSound</a:t>
            </a:r>
            <a:r>
              <a:rPr lang="en-US" sz="2800" b="1" dirty="0">
                <a:latin typeface="Courier New" panose="02070309020205020404" pitchFamily="49" charset="0"/>
                <a:cs typeface="Courier New" panose="02070309020205020404" pitchFamily="49" charset="0"/>
              </a:rPr>
              <a:t>,'handle') &amp;&amp; </a:t>
            </a:r>
            <a:r>
              <a:rPr lang="en-US" sz="2800" b="1" dirty="0" err="1">
                <a:latin typeface="Courier New" panose="02070309020205020404" pitchFamily="49" charset="0"/>
                <a:cs typeface="Courier New" panose="02070309020205020404" pitchFamily="49" charset="0"/>
              </a:rPr>
              <a:t>isvalid</a:t>
            </a:r>
            <a:r>
              <a:rPr lang="en-US" sz="2800" b="1" dirty="0">
                <a:latin typeface="Courier New" panose="02070309020205020404" pitchFamily="49" charset="0"/>
                <a:cs typeface="Courier New" panose="02070309020205020404" pitchFamily="49" charset="0"/>
              </a:rPr>
              <a:t>(</a:t>
            </a:r>
            <a:r>
              <a:rPr lang="en-US" sz="2800" b="1" dirty="0" err="1">
                <a:latin typeface="Courier New" panose="02070309020205020404" pitchFamily="49" charset="0"/>
                <a:cs typeface="Courier New" panose="02070309020205020404" pitchFamily="49" charset="0"/>
              </a:rPr>
              <a:t>gongSound</a:t>
            </a:r>
            <a:r>
              <a:rPr lang="en-US" sz="2800" b="1" dirty="0">
                <a:latin typeface="Courier New" panose="02070309020205020404" pitchFamily="49" charset="0"/>
                <a:cs typeface="Courier New" panose="02070309020205020404" pitchFamily="49" charset="0"/>
              </a:rPr>
              <a:t>) ... end</a:t>
            </a:r>
          </a:p>
        </p:txBody>
      </p:sp>
    </p:spTree>
    <p:extLst>
      <p:ext uri="{BB962C8B-B14F-4D97-AF65-F5344CB8AC3E}">
        <p14:creationId xmlns:p14="http://schemas.microsoft.com/office/powerpoint/2010/main" val="254645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6F1AB0-F437-4EBB-D77C-4DF3D725B387}"/>
              </a:ext>
            </a:extLst>
          </p:cNvPr>
          <p:cNvPicPr>
            <a:picLocks noChangeAspect="1"/>
          </p:cNvPicPr>
          <p:nvPr/>
        </p:nvPicPr>
        <p:blipFill>
          <a:blip r:embed="rId3"/>
          <a:stretch>
            <a:fillRect/>
          </a:stretch>
        </p:blipFill>
        <p:spPr>
          <a:xfrm>
            <a:off x="2623924" y="3207022"/>
            <a:ext cx="4735444" cy="3551583"/>
          </a:xfrm>
          <a:prstGeom prst="rect">
            <a:avLst/>
          </a:prstGeom>
        </p:spPr>
      </p:pic>
      <p:sp>
        <p:nvSpPr>
          <p:cNvPr id="3" name="TextBox 2">
            <a:extLst>
              <a:ext uri="{FF2B5EF4-FFF2-40B4-BE49-F238E27FC236}">
                <a16:creationId xmlns:a16="http://schemas.microsoft.com/office/drawing/2014/main" id="{E7EB0D16-2301-000C-E801-3E0AB07AFF8F}"/>
              </a:ext>
            </a:extLst>
          </p:cNvPr>
          <p:cNvSpPr txBox="1"/>
          <p:nvPr/>
        </p:nvSpPr>
        <p:spPr>
          <a:xfrm>
            <a:off x="106018" y="1653038"/>
            <a:ext cx="6939018" cy="3385542"/>
          </a:xfrm>
          <a:prstGeom prst="rect">
            <a:avLst/>
          </a:prstGeom>
          <a:noFill/>
        </p:spPr>
        <p:txBody>
          <a:bodyPr wrap="square">
            <a:spAutoFit/>
          </a:bodyPr>
          <a:lstStyle/>
          <a:p>
            <a:r>
              <a:rPr lang="en-US" sz="2800" b="1" dirty="0">
                <a:latin typeface="Courier New" panose="02070309020205020404" pitchFamily="49" charset="0"/>
                <a:cs typeface="Courier New" panose="02070309020205020404" pitchFamily="49" charset="0"/>
              </a:rPr>
              <a:t>figure</a:t>
            </a:r>
          </a:p>
          <a:p>
            <a:r>
              <a:rPr lang="en-US" sz="2800" b="1" dirty="0">
                <a:latin typeface="Courier New" panose="02070309020205020404" pitchFamily="49" charset="0"/>
                <a:cs typeface="Courier New" panose="02070309020205020404" pitchFamily="49" charset="0"/>
              </a:rPr>
              <a:t>tab1 = </a:t>
            </a:r>
            <a:r>
              <a:rPr lang="en-US" sz="2800" b="1" dirty="0" err="1">
                <a:latin typeface="Courier New" panose="02070309020205020404" pitchFamily="49" charset="0"/>
                <a:cs typeface="Courier New" panose="02070309020205020404" pitchFamily="49" charset="0"/>
              </a:rPr>
              <a:t>uitab</a:t>
            </a:r>
            <a:r>
              <a:rPr lang="en-US" sz="2800" b="1" dirty="0">
                <a:latin typeface="Courier New" panose="02070309020205020404" pitchFamily="49" charset="0"/>
                <a:cs typeface="Courier New" panose="02070309020205020404" pitchFamily="49" charset="0"/>
              </a:rPr>
              <a:t>('Title','Tab1');</a:t>
            </a:r>
          </a:p>
          <a:p>
            <a:r>
              <a:rPr lang="en-US" sz="2800" b="1" dirty="0">
                <a:latin typeface="Courier New" panose="02070309020205020404" pitchFamily="49" charset="0"/>
                <a:cs typeface="Courier New" panose="02070309020205020404" pitchFamily="49" charset="0"/>
              </a:rPr>
              <a:t>ax1 = axes(tab1);</a:t>
            </a:r>
          </a:p>
          <a:p>
            <a:r>
              <a:rPr lang="en-US" sz="2800" b="1" dirty="0">
                <a:latin typeface="Courier New" panose="02070309020205020404" pitchFamily="49" charset="0"/>
                <a:cs typeface="Courier New" panose="02070309020205020404" pitchFamily="49" charset="0"/>
              </a:rPr>
              <a:t>plot(ax1,1:10)</a:t>
            </a:r>
          </a:p>
          <a:p>
            <a:endParaRPr lang="en-US"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tab2 = </a:t>
            </a:r>
            <a:r>
              <a:rPr lang="en-US" sz="2800" b="1" dirty="0" err="1">
                <a:latin typeface="Courier New" panose="02070309020205020404" pitchFamily="49" charset="0"/>
                <a:cs typeface="Courier New" panose="02070309020205020404" pitchFamily="49" charset="0"/>
              </a:rPr>
              <a:t>uitab</a:t>
            </a:r>
            <a:r>
              <a:rPr lang="en-US" sz="2800" b="1" dirty="0">
                <a:latin typeface="Courier New" panose="02070309020205020404" pitchFamily="49" charset="0"/>
                <a:cs typeface="Courier New" panose="02070309020205020404" pitchFamily="49" charset="0"/>
              </a:rPr>
              <a:t>('Title','Tab2');</a:t>
            </a:r>
          </a:p>
          <a:p>
            <a:r>
              <a:rPr lang="en-US" sz="2800" b="1" dirty="0">
                <a:latin typeface="Courier New" panose="02070309020205020404" pitchFamily="49" charset="0"/>
                <a:cs typeface="Courier New" panose="02070309020205020404" pitchFamily="49" charset="0"/>
              </a:rPr>
              <a:t>ax2 = axes(tab2);</a:t>
            </a:r>
          </a:p>
          <a:p>
            <a:r>
              <a:rPr lang="en-US" sz="2800" b="1" dirty="0">
                <a:latin typeface="Courier New" panose="02070309020205020404" pitchFamily="49" charset="0"/>
                <a:cs typeface="Courier New" panose="02070309020205020404" pitchFamily="49" charset="0"/>
              </a:rPr>
              <a:t>surf(ax2,peaks)</a:t>
            </a:r>
          </a:p>
        </p:txBody>
      </p:sp>
      <p:pic>
        <p:nvPicPr>
          <p:cNvPr id="5" name="Picture 4">
            <a:extLst>
              <a:ext uri="{FF2B5EF4-FFF2-40B4-BE49-F238E27FC236}">
                <a16:creationId xmlns:a16="http://schemas.microsoft.com/office/drawing/2014/main" id="{A295EDAD-D4DF-9DAF-B424-A007A844B801}"/>
              </a:ext>
            </a:extLst>
          </p:cNvPr>
          <p:cNvPicPr>
            <a:picLocks noChangeAspect="1"/>
          </p:cNvPicPr>
          <p:nvPr/>
        </p:nvPicPr>
        <p:blipFill>
          <a:blip r:embed="rId4"/>
          <a:stretch>
            <a:fillRect/>
          </a:stretch>
        </p:blipFill>
        <p:spPr>
          <a:xfrm>
            <a:off x="7395917" y="3220275"/>
            <a:ext cx="4708939" cy="3531704"/>
          </a:xfrm>
          <a:prstGeom prst="rect">
            <a:avLst/>
          </a:prstGeom>
        </p:spPr>
      </p:pic>
      <p:sp>
        <p:nvSpPr>
          <p:cNvPr id="8" name="TextBox 7">
            <a:extLst>
              <a:ext uri="{FF2B5EF4-FFF2-40B4-BE49-F238E27FC236}">
                <a16:creationId xmlns:a16="http://schemas.microsoft.com/office/drawing/2014/main" id="{34F1B290-BD40-A205-22DD-32B25098FA8C}"/>
              </a:ext>
            </a:extLst>
          </p:cNvPr>
          <p:cNvSpPr txBox="1"/>
          <p:nvPr/>
        </p:nvSpPr>
        <p:spPr>
          <a:xfrm>
            <a:off x="0" y="134629"/>
            <a:ext cx="11820939" cy="1569660"/>
          </a:xfrm>
          <a:prstGeom prst="rect">
            <a:avLst/>
          </a:prstGeom>
          <a:noFill/>
        </p:spPr>
        <p:txBody>
          <a:bodyPr wrap="square" rtlCol="0">
            <a:spAutoFit/>
          </a:bodyPr>
          <a:lstStyle/>
          <a:p>
            <a:pPr algn="ctr"/>
            <a:r>
              <a:rPr lang="en-US" sz="3200" b="1" dirty="0">
                <a:latin typeface="Papyrus" panose="020B0602040200020303" pitchFamily="34" charset="77"/>
              </a:rPr>
              <a:t>For interactive analysis can make figures with </a:t>
            </a:r>
            <a:r>
              <a:rPr lang="en-US" sz="3200" b="1" u="sng" dirty="0">
                <a:latin typeface="Papyrus" panose="020B0602040200020303" pitchFamily="34" charset="77"/>
              </a:rPr>
              <a:t>tabs</a:t>
            </a:r>
            <a:r>
              <a:rPr lang="en-US" sz="3200" b="1" dirty="0">
                <a:latin typeface="Papyrus" panose="020B0602040200020303" pitchFamily="34" charset="77"/>
              </a:rPr>
              <a:t>. </a:t>
            </a:r>
          </a:p>
          <a:p>
            <a:pPr algn="ctr"/>
            <a:r>
              <a:rPr lang="en-US" sz="3200" b="1" dirty="0">
                <a:latin typeface="Papyrus" panose="020B0602040200020303" pitchFamily="34" charset="77"/>
              </a:rPr>
              <a:t>White background tab is active, grey is inactive,</a:t>
            </a:r>
          </a:p>
          <a:p>
            <a:pPr algn="ctr"/>
            <a:r>
              <a:rPr lang="en-US" sz="3200" b="1" dirty="0">
                <a:latin typeface="Papyrus" panose="020B0602040200020303" pitchFamily="34" charset="77"/>
              </a:rPr>
              <a:t>select tab to view by clicking/selecting with cursor. </a:t>
            </a:r>
          </a:p>
        </p:txBody>
      </p:sp>
    </p:spTree>
    <p:extLst>
      <p:ext uri="{BB962C8B-B14F-4D97-AF65-F5344CB8AC3E}">
        <p14:creationId xmlns:p14="http://schemas.microsoft.com/office/powerpoint/2010/main" val="367660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028EA7-130F-494D-67DE-3BE835F99F7C}"/>
              </a:ext>
            </a:extLst>
          </p:cNvPr>
          <p:cNvSpPr txBox="1"/>
          <p:nvPr/>
        </p:nvSpPr>
        <p:spPr>
          <a:xfrm>
            <a:off x="0" y="393946"/>
            <a:ext cx="12192000" cy="5016758"/>
          </a:xfrm>
          <a:prstGeom prst="rect">
            <a:avLst/>
          </a:prstGeom>
          <a:noFill/>
        </p:spPr>
        <p:txBody>
          <a:bodyPr wrap="square">
            <a:spAutoFit/>
          </a:bodyPr>
          <a:lstStyle/>
          <a:p>
            <a:pPr algn="ctr"/>
            <a:r>
              <a:rPr lang="en-US" sz="3200" b="1" i="0" dirty="0">
                <a:solidFill>
                  <a:srgbClr val="212121"/>
                </a:solidFill>
                <a:effectLst/>
                <a:latin typeface="Courier New" panose="02070309020205020404" pitchFamily="49" charset="0"/>
                <a:cs typeface="Courier New" panose="02070309020205020404" pitchFamily="49" charset="0"/>
              </a:rPr>
              <a:t>t = </a:t>
            </a:r>
            <a:r>
              <a:rPr lang="en-US" sz="3200" b="1" i="0" dirty="0" err="1">
                <a:solidFill>
                  <a:srgbClr val="212121"/>
                </a:solidFill>
                <a:effectLst/>
                <a:latin typeface="Courier New" panose="02070309020205020404" pitchFamily="49" charset="0"/>
                <a:cs typeface="Courier New" panose="02070309020205020404" pitchFamily="49" charset="0"/>
              </a:rPr>
              <a:t>uitab</a:t>
            </a:r>
            <a:r>
              <a:rPr lang="en-US" sz="3200" b="1" i="0" dirty="0">
                <a:solidFill>
                  <a:srgbClr val="212121"/>
                </a:solidFill>
                <a:effectLst/>
                <a:latin typeface="Courier New" panose="02070309020205020404" pitchFamily="49" charset="0"/>
                <a:cs typeface="Courier New" panose="02070309020205020404" pitchFamily="49" charset="0"/>
              </a:rPr>
              <a:t> </a:t>
            </a:r>
            <a:r>
              <a:rPr lang="en-US" sz="3200" b="1" i="0" dirty="0">
                <a:solidFill>
                  <a:srgbClr val="212121"/>
                </a:solidFill>
                <a:effectLst/>
                <a:latin typeface="Papyrus" panose="020B0602040200020303" pitchFamily="34" charset="77"/>
              </a:rPr>
              <a:t>creates a tab inside a tab group and returns the </a:t>
            </a:r>
            <a:r>
              <a:rPr lang="en-US" sz="3200" b="1" dirty="0">
                <a:latin typeface="Papyrus" panose="020B0602040200020303" pitchFamily="34" charset="77"/>
              </a:rPr>
              <a:t>Tab</a:t>
            </a:r>
            <a:r>
              <a:rPr lang="en-US" sz="3200" b="1" i="0" dirty="0">
                <a:solidFill>
                  <a:srgbClr val="212121"/>
                </a:solidFill>
                <a:effectLst/>
                <a:latin typeface="Papyrus" panose="020B0602040200020303" pitchFamily="34" charset="77"/>
              </a:rPr>
              <a:t> object. </a:t>
            </a:r>
          </a:p>
          <a:p>
            <a:pPr algn="ctr"/>
            <a:endParaRPr lang="en-US" sz="3200"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If there is no tab group available, Matlab calls the </a:t>
            </a:r>
            <a:r>
              <a:rPr lang="en-US" sz="3200" b="1" i="0" u="none" strike="noStrike" dirty="0">
                <a:effectLst/>
                <a:latin typeface="Papyrus" panose="020B0602040200020303" pitchFamily="34" charset="77"/>
              </a:rPr>
              <a:t>figure</a:t>
            </a:r>
            <a:r>
              <a:rPr lang="en-US" sz="3200" b="1" i="0" dirty="0">
                <a:solidFill>
                  <a:srgbClr val="212121"/>
                </a:solidFill>
                <a:effectLst/>
                <a:latin typeface="Papyrus" panose="020B0602040200020303" pitchFamily="34" charset="77"/>
              </a:rPr>
              <a:t> function to create a figure. </a:t>
            </a:r>
          </a:p>
          <a:p>
            <a:pPr algn="ctr"/>
            <a:endParaRPr lang="en-US" sz="3200" b="1" dirty="0">
              <a:solidFill>
                <a:srgbClr val="212121"/>
              </a:solidFill>
              <a:latin typeface="Papyrus" panose="020B0602040200020303" pitchFamily="34" charset="77"/>
            </a:endParaRPr>
          </a:p>
          <a:p>
            <a:pPr algn="ctr"/>
            <a:r>
              <a:rPr lang="en-US" sz="3200" b="1" dirty="0">
                <a:solidFill>
                  <a:srgbClr val="212121"/>
                </a:solidFill>
                <a:latin typeface="Papyrus" panose="020B0602040200020303" pitchFamily="34" charset="77"/>
              </a:rPr>
              <a:t>I</a:t>
            </a:r>
            <a:r>
              <a:rPr lang="en-US" sz="3200" b="1" i="0" dirty="0">
                <a:solidFill>
                  <a:srgbClr val="212121"/>
                </a:solidFill>
                <a:effectLst/>
                <a:latin typeface="Papyrus" panose="020B0602040200020303" pitchFamily="34" charset="77"/>
              </a:rPr>
              <a:t>t then creates a tab group in that figure and places the tab inside the tab group.</a:t>
            </a:r>
          </a:p>
          <a:p>
            <a:pPr algn="ctr"/>
            <a:endParaRPr lang="en-US" sz="3200" b="1" dirty="0">
              <a:solidFill>
                <a:srgbClr val="212121"/>
              </a:solidFill>
              <a:latin typeface="Papyrus" panose="020B0602040200020303" pitchFamily="34" charset="77"/>
            </a:endParaRPr>
          </a:p>
          <a:p>
            <a:pPr algn="ctr"/>
            <a:r>
              <a:rPr lang="en-US" sz="3200" b="1" dirty="0">
                <a:solidFill>
                  <a:srgbClr val="212121"/>
                </a:solidFill>
                <a:latin typeface="Papyrus" panose="020B0602040200020303" pitchFamily="34" charset="77"/>
              </a:rPr>
              <a:t>See - https://</a:t>
            </a:r>
            <a:r>
              <a:rPr lang="en-US" sz="3200" b="1" dirty="0" err="1">
                <a:solidFill>
                  <a:srgbClr val="212121"/>
                </a:solidFill>
                <a:latin typeface="Papyrus" panose="020B0602040200020303" pitchFamily="34" charset="77"/>
              </a:rPr>
              <a:t>www.mathworks.com</a:t>
            </a:r>
            <a:r>
              <a:rPr lang="en-US" sz="3200" b="1" dirty="0">
                <a:solidFill>
                  <a:srgbClr val="212121"/>
                </a:solidFill>
                <a:latin typeface="Papyrus" panose="020B0602040200020303" pitchFamily="34" charset="77"/>
              </a:rPr>
              <a:t>/help/</a:t>
            </a:r>
            <a:r>
              <a:rPr lang="en-US" sz="3200" b="1" dirty="0" err="1">
                <a:solidFill>
                  <a:srgbClr val="212121"/>
                </a:solidFill>
                <a:latin typeface="Papyrus" panose="020B0602040200020303" pitchFamily="34" charset="77"/>
              </a:rPr>
              <a:t>matlab</a:t>
            </a:r>
            <a:r>
              <a:rPr lang="en-US" sz="3200" b="1" dirty="0">
                <a:solidFill>
                  <a:srgbClr val="212121"/>
                </a:solidFill>
                <a:latin typeface="Papyrus" panose="020B0602040200020303" pitchFamily="34" charset="77"/>
              </a:rPr>
              <a:t>/ref/</a:t>
            </a:r>
            <a:r>
              <a:rPr lang="en-US" sz="3200" b="1" dirty="0" err="1">
                <a:solidFill>
                  <a:srgbClr val="212121"/>
                </a:solidFill>
                <a:latin typeface="Papyrus" panose="020B0602040200020303" pitchFamily="34" charset="77"/>
              </a:rPr>
              <a:t>uitab.html</a:t>
            </a:r>
            <a:endParaRPr lang="en-US" sz="3200" b="1" dirty="0">
              <a:latin typeface="Papyrus" panose="020B0602040200020303" pitchFamily="34" charset="77"/>
            </a:endParaRPr>
          </a:p>
        </p:txBody>
      </p:sp>
    </p:spTree>
    <p:extLst>
      <p:ext uri="{BB962C8B-B14F-4D97-AF65-F5344CB8AC3E}">
        <p14:creationId xmlns:p14="http://schemas.microsoft.com/office/powerpoint/2010/main" val="205978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EB0D16-2301-000C-E801-3E0AB07AFF8F}"/>
              </a:ext>
            </a:extLst>
          </p:cNvPr>
          <p:cNvSpPr txBox="1"/>
          <p:nvPr/>
        </p:nvSpPr>
        <p:spPr>
          <a:xfrm>
            <a:off x="0" y="265042"/>
            <a:ext cx="12192000" cy="2831544"/>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rPr>
              <a:t>Return all objects in the current figure and its descendants.</a:t>
            </a:r>
          </a:p>
          <a:p>
            <a:pPr algn="ctr"/>
            <a:endParaRPr lang="en-US" b="1" i="0" dirty="0">
              <a:solidFill>
                <a:srgbClr val="212121"/>
              </a:solidFill>
              <a:effectLst/>
              <a:latin typeface="Papyrus" panose="020B0602040200020303" pitchFamily="34" charset="77"/>
            </a:endParaRPr>
          </a:p>
          <a:p>
            <a:pPr algn="l"/>
            <a:r>
              <a:rPr lang="en-US" sz="2800" b="1" i="0" dirty="0">
                <a:solidFill>
                  <a:srgbClr val="212121"/>
                </a:solidFill>
                <a:effectLst/>
                <a:latin typeface="Courier New" panose="02070309020205020404" pitchFamily="49" charset="0"/>
                <a:cs typeface="Courier New" panose="02070309020205020404" pitchFamily="49" charset="0"/>
              </a:rPr>
              <a:t>h = </a:t>
            </a:r>
            <a:r>
              <a:rPr lang="en-US" sz="2800" b="1" i="0" dirty="0" err="1">
                <a:solidFill>
                  <a:srgbClr val="212121"/>
                </a:solidFill>
                <a:effectLst/>
                <a:latin typeface="Courier New" panose="02070309020205020404" pitchFamily="49" charset="0"/>
                <a:cs typeface="Courier New" panose="02070309020205020404" pitchFamily="49" charset="0"/>
              </a:rPr>
              <a:t>findobj</a:t>
            </a:r>
            <a:r>
              <a:rPr lang="en-US" sz="2800" b="1" i="0" dirty="0">
                <a:solidFill>
                  <a:srgbClr val="212121"/>
                </a:solidFill>
                <a:effectLst/>
                <a:latin typeface="Courier New" panose="02070309020205020404" pitchFamily="49" charset="0"/>
                <a:cs typeface="Courier New" panose="02070309020205020404" pitchFamily="49" charset="0"/>
              </a:rPr>
              <a:t>(</a:t>
            </a:r>
            <a:r>
              <a:rPr lang="en-US" sz="2800" b="1" i="0" dirty="0" err="1">
                <a:solidFill>
                  <a:srgbClr val="212121"/>
                </a:solidFill>
                <a:effectLst/>
                <a:latin typeface="Courier New" panose="02070309020205020404" pitchFamily="49" charset="0"/>
                <a:cs typeface="Courier New" panose="02070309020205020404" pitchFamily="49" charset="0"/>
              </a:rPr>
              <a:t>gcf</a:t>
            </a:r>
            <a:r>
              <a:rPr lang="en-US" sz="2800" b="1" dirty="0">
                <a:solidFill>
                  <a:srgbClr val="212121"/>
                </a:solidFill>
                <a:latin typeface="Courier New" panose="02070309020205020404" pitchFamily="49" charset="0"/>
                <a:cs typeface="Courier New" panose="02070309020205020404" pitchFamily="49" charset="0"/>
              </a:rPr>
              <a:t>)</a:t>
            </a:r>
          </a:p>
          <a:p>
            <a:pPr algn="l"/>
            <a:endParaRPr lang="en-US" b="1" dirty="0">
              <a:solidFill>
                <a:srgbClr val="212121"/>
              </a:solidFill>
              <a:latin typeface="Papyrus" panose="020B0602040200020303" pitchFamily="34" charset="77"/>
              <a:cs typeface="Courier New" panose="02070309020205020404" pitchFamily="49" charset="0"/>
            </a:endParaRPr>
          </a:p>
          <a:p>
            <a:pPr algn="ctr"/>
            <a:r>
              <a:rPr lang="en-US" sz="3200" b="1" dirty="0" err="1">
                <a:solidFill>
                  <a:srgbClr val="212121"/>
                </a:solidFill>
                <a:latin typeface="Courier New" panose="02070309020205020404" pitchFamily="49" charset="0"/>
                <a:cs typeface="Courier New" panose="02070309020205020404" pitchFamily="49" charset="0"/>
              </a:rPr>
              <a:t>g</a:t>
            </a:r>
            <a:r>
              <a:rPr lang="en-US" sz="3200" b="1" i="0" dirty="0" err="1">
                <a:solidFill>
                  <a:srgbClr val="212121"/>
                </a:solidFill>
                <a:effectLst/>
                <a:latin typeface="Courier New" panose="02070309020205020404" pitchFamily="49" charset="0"/>
                <a:cs typeface="Courier New" panose="02070309020205020404" pitchFamily="49" charset="0"/>
              </a:rPr>
              <a:t>cf</a:t>
            </a:r>
            <a:r>
              <a:rPr lang="en-US" sz="3200" b="1" i="0" dirty="0">
                <a:solidFill>
                  <a:srgbClr val="212121"/>
                </a:solidFill>
                <a:effectLst/>
                <a:latin typeface="Papyrus" panose="020B0602040200020303" pitchFamily="34" charset="77"/>
                <a:cs typeface="Courier New" panose="02070309020205020404" pitchFamily="49" charset="0"/>
              </a:rPr>
              <a:t> is a function to "</a:t>
            </a:r>
            <a:r>
              <a:rPr lang="en-US" sz="3200" b="1" i="0" u="sng" dirty="0">
                <a:solidFill>
                  <a:srgbClr val="212121"/>
                </a:solidFill>
                <a:effectLst/>
                <a:latin typeface="Papyrus" panose="020B0602040200020303" pitchFamily="34" charset="77"/>
                <a:cs typeface="Courier New" panose="02070309020205020404" pitchFamily="49" charset="0"/>
              </a:rPr>
              <a:t>g</a:t>
            </a:r>
            <a:r>
              <a:rPr lang="en-US" sz="3200" b="1" i="0" dirty="0">
                <a:solidFill>
                  <a:srgbClr val="212121"/>
                </a:solidFill>
                <a:effectLst/>
                <a:latin typeface="Papyrus" panose="020B0602040200020303" pitchFamily="34" charset="77"/>
                <a:cs typeface="Courier New" panose="02070309020205020404" pitchFamily="49" charset="0"/>
              </a:rPr>
              <a:t>et </a:t>
            </a:r>
            <a:r>
              <a:rPr lang="en-US" sz="3200" b="1" i="0" u="sng" dirty="0">
                <a:solidFill>
                  <a:srgbClr val="212121"/>
                </a:solidFill>
                <a:effectLst/>
                <a:latin typeface="Papyrus" panose="020B0602040200020303" pitchFamily="34" charset="77"/>
                <a:cs typeface="Courier New" panose="02070309020205020404" pitchFamily="49" charset="0"/>
              </a:rPr>
              <a:t>c</a:t>
            </a:r>
            <a:r>
              <a:rPr lang="en-US" sz="3200" b="1" i="0" dirty="0">
                <a:solidFill>
                  <a:srgbClr val="212121"/>
                </a:solidFill>
                <a:effectLst/>
                <a:latin typeface="Papyrus" panose="020B0602040200020303" pitchFamily="34" charset="77"/>
                <a:cs typeface="Courier New" panose="02070309020205020404" pitchFamily="49" charset="0"/>
              </a:rPr>
              <a:t>urrent </a:t>
            </a:r>
            <a:r>
              <a:rPr lang="en-US" sz="3200" b="1" i="0" u="sng" dirty="0" err="1">
                <a:solidFill>
                  <a:srgbClr val="212121"/>
                </a:solidFill>
                <a:effectLst/>
                <a:latin typeface="Papyrus" panose="020B0602040200020303" pitchFamily="34" charset="77"/>
                <a:cs typeface="Courier New" panose="02070309020205020404" pitchFamily="49" charset="0"/>
              </a:rPr>
              <a:t>f</a:t>
            </a:r>
            <a:r>
              <a:rPr lang="en-US" sz="3200" b="1" i="0" dirty="0" err="1">
                <a:solidFill>
                  <a:srgbClr val="212121"/>
                </a:solidFill>
                <a:effectLst/>
                <a:latin typeface="Papyrus" panose="020B0602040200020303" pitchFamily="34" charset="77"/>
                <a:cs typeface="Courier New" panose="02070309020205020404" pitchFamily="49" charset="0"/>
              </a:rPr>
              <a:t>igure"'s</a:t>
            </a:r>
            <a:r>
              <a:rPr lang="en-US" sz="3200" b="1" i="0" dirty="0">
                <a:solidFill>
                  <a:srgbClr val="212121"/>
                </a:solidFill>
                <a:effectLst/>
                <a:latin typeface="Papyrus" panose="020B0602040200020303" pitchFamily="34" charset="77"/>
                <a:cs typeface="Courier New" panose="02070309020205020404" pitchFamily="49" charset="0"/>
              </a:rPr>
              <a:t> handle.</a:t>
            </a:r>
          </a:p>
          <a:p>
            <a:pPr algn="ctr"/>
            <a:r>
              <a:rPr lang="en-US" sz="3200" b="1" dirty="0" err="1">
                <a:solidFill>
                  <a:srgbClr val="212121"/>
                </a:solidFill>
                <a:latin typeface="Courier New" panose="02070309020205020404" pitchFamily="49" charset="0"/>
                <a:cs typeface="Courier New" panose="02070309020205020404" pitchFamily="49" charset="0"/>
              </a:rPr>
              <a:t>Findobj</a:t>
            </a:r>
            <a:r>
              <a:rPr lang="en-US" sz="3200" b="1" dirty="0">
                <a:solidFill>
                  <a:srgbClr val="212121"/>
                </a:solidFill>
                <a:latin typeface="Papyrus" panose="020B0602040200020303" pitchFamily="34" charset="77"/>
                <a:cs typeface="Courier New" panose="02070309020205020404" pitchFamily="49" charset="0"/>
              </a:rPr>
              <a:t> has lots properties – look at documentation.</a:t>
            </a:r>
            <a:endParaRPr lang="en-US" sz="3200" b="1" i="0" dirty="0">
              <a:solidFill>
                <a:srgbClr val="212121"/>
              </a:solidFill>
              <a:effectLst/>
              <a:latin typeface="Courier New" panose="02070309020205020404" pitchFamily="49" charset="0"/>
              <a:cs typeface="Courier New" panose="02070309020205020404" pitchFamily="49" charset="0"/>
            </a:endParaRPr>
          </a:p>
          <a:p>
            <a:endParaRPr lang="en-US" b="1" dirty="0">
              <a:latin typeface="Papyrus" panose="020B0602040200020303" pitchFamily="34" charset="77"/>
              <a:cs typeface="Courier New" panose="02070309020205020404" pitchFamily="49" charset="0"/>
            </a:endParaRPr>
          </a:p>
        </p:txBody>
      </p:sp>
      <p:pic>
        <p:nvPicPr>
          <p:cNvPr id="4" name="Picture 3">
            <a:extLst>
              <a:ext uri="{FF2B5EF4-FFF2-40B4-BE49-F238E27FC236}">
                <a16:creationId xmlns:a16="http://schemas.microsoft.com/office/drawing/2014/main" id="{F36F1AB0-F437-4EBB-D77C-4DF3D725B387}"/>
              </a:ext>
            </a:extLst>
          </p:cNvPr>
          <p:cNvPicPr>
            <a:picLocks noChangeAspect="1"/>
          </p:cNvPicPr>
          <p:nvPr/>
        </p:nvPicPr>
        <p:blipFill>
          <a:blip r:embed="rId3"/>
          <a:stretch>
            <a:fillRect/>
          </a:stretch>
        </p:blipFill>
        <p:spPr>
          <a:xfrm>
            <a:off x="2637177" y="3260035"/>
            <a:ext cx="4735444" cy="3551583"/>
          </a:xfrm>
          <a:prstGeom prst="rect">
            <a:avLst/>
          </a:prstGeom>
        </p:spPr>
      </p:pic>
      <p:pic>
        <p:nvPicPr>
          <p:cNvPr id="5" name="Picture 4">
            <a:extLst>
              <a:ext uri="{FF2B5EF4-FFF2-40B4-BE49-F238E27FC236}">
                <a16:creationId xmlns:a16="http://schemas.microsoft.com/office/drawing/2014/main" id="{A295EDAD-D4DF-9DAF-B424-A007A844B801}"/>
              </a:ext>
            </a:extLst>
          </p:cNvPr>
          <p:cNvPicPr>
            <a:picLocks noChangeAspect="1"/>
          </p:cNvPicPr>
          <p:nvPr/>
        </p:nvPicPr>
        <p:blipFill>
          <a:blip r:embed="rId4"/>
          <a:stretch>
            <a:fillRect/>
          </a:stretch>
        </p:blipFill>
        <p:spPr>
          <a:xfrm>
            <a:off x="7435679" y="3273288"/>
            <a:ext cx="4708939" cy="3531704"/>
          </a:xfrm>
          <a:prstGeom prst="rect">
            <a:avLst/>
          </a:prstGeom>
        </p:spPr>
      </p:pic>
    </p:spTree>
    <p:extLst>
      <p:ext uri="{BB962C8B-B14F-4D97-AF65-F5344CB8AC3E}">
        <p14:creationId xmlns:p14="http://schemas.microsoft.com/office/powerpoint/2010/main" val="1114397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EB0D16-2301-000C-E801-3E0AB07AFF8F}"/>
              </a:ext>
            </a:extLst>
          </p:cNvPr>
          <p:cNvSpPr txBox="1"/>
          <p:nvPr/>
        </p:nvSpPr>
        <p:spPr>
          <a:xfrm>
            <a:off x="1" y="0"/>
            <a:ext cx="12510052" cy="4678204"/>
          </a:xfrm>
          <a:prstGeom prst="rect">
            <a:avLst/>
          </a:prstGeom>
          <a:noFill/>
        </p:spPr>
        <p:txBody>
          <a:bodyPr wrap="square">
            <a:spAutoFit/>
          </a:bodyPr>
          <a:lstStyle/>
          <a:p>
            <a:pPr algn="ctr"/>
            <a:endParaRPr lang="en-US" b="1" i="0" dirty="0">
              <a:solidFill>
                <a:srgbClr val="212121"/>
              </a:solidFill>
              <a:effectLst/>
              <a:latin typeface="Papyrus" panose="020B0602040200020303" pitchFamily="34" charset="77"/>
            </a:endParaRPr>
          </a:p>
          <a:p>
            <a:pPr algn="l"/>
            <a:r>
              <a:rPr lang="en-US" sz="2800" b="1" i="0" dirty="0">
                <a:solidFill>
                  <a:srgbClr val="212121"/>
                </a:solidFill>
                <a:effectLst/>
                <a:latin typeface="Courier New" panose="02070309020205020404" pitchFamily="49" charset="0"/>
                <a:cs typeface="Courier New" panose="02070309020205020404" pitchFamily="49" charset="0"/>
              </a:rPr>
              <a:t>&gt;&gt; h = </a:t>
            </a:r>
            <a:r>
              <a:rPr lang="en-US" sz="2800" b="1" i="0" dirty="0" err="1">
                <a:solidFill>
                  <a:srgbClr val="212121"/>
                </a:solidFill>
                <a:effectLst/>
                <a:latin typeface="Courier New" panose="02070309020205020404" pitchFamily="49" charset="0"/>
                <a:cs typeface="Courier New" panose="02070309020205020404" pitchFamily="49" charset="0"/>
              </a:rPr>
              <a:t>findobj</a:t>
            </a:r>
            <a:r>
              <a:rPr lang="en-US" sz="2800" b="1" i="0" dirty="0">
                <a:solidFill>
                  <a:srgbClr val="212121"/>
                </a:solidFill>
                <a:effectLst/>
                <a:latin typeface="Courier New" panose="02070309020205020404" pitchFamily="49" charset="0"/>
                <a:cs typeface="Courier New" panose="02070309020205020404" pitchFamily="49" charset="0"/>
              </a:rPr>
              <a:t>(</a:t>
            </a:r>
            <a:r>
              <a:rPr lang="en-US" sz="2800" b="1" i="0" dirty="0" err="1">
                <a:solidFill>
                  <a:srgbClr val="212121"/>
                </a:solidFill>
                <a:effectLst/>
                <a:latin typeface="Courier New" panose="02070309020205020404" pitchFamily="49" charset="0"/>
                <a:cs typeface="Courier New" panose="02070309020205020404" pitchFamily="49" charset="0"/>
              </a:rPr>
              <a:t>gcf</a:t>
            </a:r>
            <a:r>
              <a:rPr lang="en-US" sz="2800" b="1" dirty="0">
                <a:solidFill>
                  <a:srgbClr val="212121"/>
                </a:solidFill>
                <a:latin typeface="Courier New" panose="02070309020205020404" pitchFamily="49" charset="0"/>
                <a:cs typeface="Courier New" panose="02070309020205020404" pitchFamily="49" charset="0"/>
              </a:rPr>
              <a:t>)</a:t>
            </a:r>
          </a:p>
          <a:p>
            <a:pPr algn="l"/>
            <a:r>
              <a:rPr lang="en-US" sz="2800" b="1" dirty="0">
                <a:solidFill>
                  <a:srgbClr val="212121"/>
                </a:solidFill>
                <a:latin typeface="Courier New" panose="02070309020205020404" pitchFamily="49" charset="0"/>
                <a:cs typeface="Courier New" panose="02070309020205020404" pitchFamily="49" charset="0"/>
              </a:rPr>
              <a:t>h = 8×1 graphics array:</a:t>
            </a:r>
          </a:p>
          <a:p>
            <a:pPr algn="l"/>
            <a:r>
              <a:rPr lang="en-US" sz="2800" b="1" dirty="0">
                <a:solidFill>
                  <a:srgbClr val="212121"/>
                </a:solidFill>
                <a:latin typeface="Courier New" panose="02070309020205020404" pitchFamily="49" charset="0"/>
                <a:cs typeface="Courier New" panose="02070309020205020404" pitchFamily="49" charset="0"/>
              </a:rPr>
              <a:t>  Figure      (1)</a:t>
            </a:r>
          </a:p>
          <a:p>
            <a:pPr algn="l"/>
            <a:r>
              <a:rPr lang="en-US" sz="2800" b="1" dirty="0">
                <a:solidFill>
                  <a:srgbClr val="212121"/>
                </a:solidFill>
                <a:latin typeface="Courier New" panose="02070309020205020404" pitchFamily="49" charset="0"/>
                <a:cs typeface="Courier New" panose="02070309020205020404" pitchFamily="49" charset="0"/>
              </a:rPr>
              <a:t>  </a:t>
            </a:r>
            <a:r>
              <a:rPr lang="en-US" sz="2800" b="1" dirty="0" err="1">
                <a:solidFill>
                  <a:srgbClr val="212121"/>
                </a:solidFill>
                <a:latin typeface="Courier New" panose="02070309020205020404" pitchFamily="49" charset="0"/>
                <a:cs typeface="Courier New" panose="02070309020205020404" pitchFamily="49" charset="0"/>
              </a:rPr>
              <a:t>TabGroup</a:t>
            </a:r>
            <a:endParaRPr lang="en-US" sz="2800" b="1" dirty="0">
              <a:solidFill>
                <a:srgbClr val="212121"/>
              </a:solidFill>
              <a:latin typeface="Courier New" panose="02070309020205020404" pitchFamily="49" charset="0"/>
              <a:cs typeface="Courier New" panose="02070309020205020404" pitchFamily="49" charset="0"/>
            </a:endParaRPr>
          </a:p>
          <a:p>
            <a:pPr algn="l"/>
            <a:r>
              <a:rPr lang="en-US" sz="2800" b="1" dirty="0">
                <a:solidFill>
                  <a:srgbClr val="212121"/>
                </a:solidFill>
                <a:latin typeface="Courier New" panose="02070309020205020404" pitchFamily="49" charset="0"/>
                <a:cs typeface="Courier New" panose="02070309020205020404" pitchFamily="49" charset="0"/>
              </a:rPr>
              <a:t>  Tab         (Tab1)</a:t>
            </a:r>
          </a:p>
          <a:p>
            <a:pPr algn="l"/>
            <a:r>
              <a:rPr lang="en-US" sz="2800" b="1" dirty="0">
                <a:solidFill>
                  <a:srgbClr val="212121"/>
                </a:solidFill>
                <a:latin typeface="Courier New" panose="02070309020205020404" pitchFamily="49" charset="0"/>
                <a:cs typeface="Courier New" panose="02070309020205020404" pitchFamily="49" charset="0"/>
              </a:rPr>
              <a:t>  Tab         (Tab2)</a:t>
            </a:r>
          </a:p>
          <a:p>
            <a:pPr algn="l"/>
            <a:r>
              <a:rPr lang="en-US" sz="2800" b="1" dirty="0">
                <a:solidFill>
                  <a:srgbClr val="212121"/>
                </a:solidFill>
                <a:latin typeface="Courier New" panose="02070309020205020404" pitchFamily="49" charset="0"/>
                <a:cs typeface="Courier New" panose="02070309020205020404" pitchFamily="49" charset="0"/>
              </a:rPr>
              <a:t>  Axes</a:t>
            </a:r>
          </a:p>
          <a:p>
            <a:pPr algn="l"/>
            <a:r>
              <a:rPr lang="en-US" sz="2800" b="1" dirty="0">
                <a:solidFill>
                  <a:srgbClr val="212121"/>
                </a:solidFill>
                <a:latin typeface="Courier New" panose="02070309020205020404" pitchFamily="49" charset="0"/>
                <a:cs typeface="Courier New" panose="02070309020205020404" pitchFamily="49" charset="0"/>
              </a:rPr>
              <a:t>  Axes</a:t>
            </a:r>
          </a:p>
          <a:p>
            <a:pPr algn="l"/>
            <a:r>
              <a:rPr lang="en-US" sz="2800" b="1" dirty="0">
                <a:solidFill>
                  <a:srgbClr val="212121"/>
                </a:solidFill>
                <a:latin typeface="Courier New" panose="02070309020205020404" pitchFamily="49" charset="0"/>
                <a:cs typeface="Courier New" panose="02070309020205020404" pitchFamily="49" charset="0"/>
              </a:rPr>
              <a:t>  Line</a:t>
            </a:r>
          </a:p>
          <a:p>
            <a:pPr algn="l"/>
            <a:r>
              <a:rPr lang="en-US" sz="2800" b="1" dirty="0">
                <a:solidFill>
                  <a:srgbClr val="212121"/>
                </a:solidFill>
                <a:latin typeface="Courier New" panose="02070309020205020404" pitchFamily="49" charset="0"/>
                <a:cs typeface="Courier New" panose="02070309020205020404" pitchFamily="49" charset="0"/>
              </a:rPr>
              <a:t>  Surface</a:t>
            </a:r>
          </a:p>
        </p:txBody>
      </p:sp>
      <p:sp>
        <p:nvSpPr>
          <p:cNvPr id="6" name="TextBox 5">
            <a:extLst>
              <a:ext uri="{FF2B5EF4-FFF2-40B4-BE49-F238E27FC236}">
                <a16:creationId xmlns:a16="http://schemas.microsoft.com/office/drawing/2014/main" id="{E19501E6-676F-7AAC-F7B9-9EFC961877A6}"/>
              </a:ext>
            </a:extLst>
          </p:cNvPr>
          <p:cNvSpPr txBox="1"/>
          <p:nvPr/>
        </p:nvSpPr>
        <p:spPr>
          <a:xfrm>
            <a:off x="5353879" y="172280"/>
            <a:ext cx="6718851" cy="2339102"/>
          </a:xfrm>
          <a:prstGeom prst="rect">
            <a:avLst/>
          </a:prstGeom>
          <a:noFill/>
        </p:spPr>
        <p:txBody>
          <a:bodyPr wrap="square" rtlCol="0">
            <a:spAutoFit/>
          </a:bodyPr>
          <a:lstStyle/>
          <a:p>
            <a:pPr algn="ctr"/>
            <a:r>
              <a:rPr lang="en-US" sz="3200" b="1" dirty="0">
                <a:latin typeface="Papyrus" panose="020B0602040200020303" pitchFamily="34" charset="77"/>
              </a:rPr>
              <a:t>Find all objects in the current figure.</a:t>
            </a:r>
          </a:p>
          <a:p>
            <a:pPr algn="ctr"/>
            <a:br>
              <a:rPr lang="en-US" b="1" dirty="0">
                <a:latin typeface="Papyrus" panose="020B0602040200020303" pitchFamily="34" charset="77"/>
              </a:rPr>
            </a:br>
            <a:r>
              <a:rPr lang="en-US" sz="3200" b="1" dirty="0">
                <a:latin typeface="Papyrus" panose="020B0602040200020303" pitchFamily="34" charset="77"/>
              </a:rPr>
              <a:t>There are 8 handles, </a:t>
            </a:r>
            <a:r>
              <a:rPr lang="en-US" sz="3200" b="1" dirty="0">
                <a:latin typeface="Courier New" panose="02070309020205020404" pitchFamily="49" charset="0"/>
                <a:cs typeface="Courier New" panose="02070309020205020404" pitchFamily="49" charset="0"/>
              </a:rPr>
              <a:t>h</a:t>
            </a:r>
            <a:r>
              <a:rPr lang="en-US" sz="3200" b="1" dirty="0">
                <a:latin typeface="Papyrus" panose="020B0602040200020303" pitchFamily="34" charset="77"/>
              </a:rPr>
              <a:t>, with various graphics objects.</a:t>
            </a:r>
          </a:p>
        </p:txBody>
      </p:sp>
      <p:pic>
        <p:nvPicPr>
          <p:cNvPr id="9" name="Picture 8">
            <a:extLst>
              <a:ext uri="{FF2B5EF4-FFF2-40B4-BE49-F238E27FC236}">
                <a16:creationId xmlns:a16="http://schemas.microsoft.com/office/drawing/2014/main" id="{44D51CFB-9045-AA4D-BD77-CCB4E10190BB}"/>
              </a:ext>
            </a:extLst>
          </p:cNvPr>
          <p:cNvPicPr>
            <a:picLocks noChangeAspect="1"/>
          </p:cNvPicPr>
          <p:nvPr/>
        </p:nvPicPr>
        <p:blipFill>
          <a:blip r:embed="rId3"/>
          <a:stretch>
            <a:fillRect/>
          </a:stretch>
        </p:blipFill>
        <p:spPr>
          <a:xfrm>
            <a:off x="7642085" y="3578086"/>
            <a:ext cx="4117009" cy="3087757"/>
          </a:xfrm>
          <a:prstGeom prst="rect">
            <a:avLst/>
          </a:prstGeom>
        </p:spPr>
      </p:pic>
    </p:spTree>
    <p:extLst>
      <p:ext uri="{BB962C8B-B14F-4D97-AF65-F5344CB8AC3E}">
        <p14:creationId xmlns:p14="http://schemas.microsoft.com/office/powerpoint/2010/main" val="1383459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979773-CF5E-78FE-1E30-DA5129778B35}"/>
              </a:ext>
            </a:extLst>
          </p:cNvPr>
          <p:cNvPicPr>
            <a:picLocks noChangeAspect="1"/>
          </p:cNvPicPr>
          <p:nvPr/>
        </p:nvPicPr>
        <p:blipFill>
          <a:blip r:embed="rId3"/>
          <a:stretch>
            <a:fillRect/>
          </a:stretch>
        </p:blipFill>
        <p:spPr>
          <a:xfrm>
            <a:off x="7805531" y="3544954"/>
            <a:ext cx="4284870" cy="3213653"/>
          </a:xfrm>
          <a:prstGeom prst="rect">
            <a:avLst/>
          </a:prstGeom>
        </p:spPr>
      </p:pic>
      <p:sp>
        <p:nvSpPr>
          <p:cNvPr id="3" name="TextBox 2">
            <a:extLst>
              <a:ext uri="{FF2B5EF4-FFF2-40B4-BE49-F238E27FC236}">
                <a16:creationId xmlns:a16="http://schemas.microsoft.com/office/drawing/2014/main" id="{E7EB0D16-2301-000C-E801-3E0AB07AFF8F}"/>
              </a:ext>
            </a:extLst>
          </p:cNvPr>
          <p:cNvSpPr txBox="1"/>
          <p:nvPr/>
        </p:nvSpPr>
        <p:spPr>
          <a:xfrm>
            <a:off x="1" y="0"/>
            <a:ext cx="9395790" cy="7417415"/>
          </a:xfrm>
          <a:prstGeom prst="rect">
            <a:avLst/>
          </a:prstGeom>
          <a:noFill/>
        </p:spPr>
        <p:txBody>
          <a:bodyPr wrap="square">
            <a:spAutoFit/>
          </a:bodyPr>
          <a:lstStyle/>
          <a:p>
            <a:pPr algn="l"/>
            <a:r>
              <a:rPr lang="en-US" sz="2800" b="1" i="0" dirty="0">
                <a:solidFill>
                  <a:srgbClr val="212121"/>
                </a:solidFill>
                <a:effectLst/>
                <a:latin typeface="Courier New" panose="02070309020205020404" pitchFamily="49" charset="0"/>
                <a:cs typeface="Courier New" panose="02070309020205020404" pitchFamily="49" charset="0"/>
              </a:rPr>
              <a:t>&gt;&gt; &gt;&gt; h(7)</a:t>
            </a:r>
          </a:p>
          <a:p>
            <a:pPr algn="l"/>
            <a:r>
              <a:rPr lang="en-US" sz="2800" b="1" i="0" dirty="0" err="1">
                <a:solidFill>
                  <a:srgbClr val="212121"/>
                </a:solidFill>
                <a:effectLst/>
                <a:latin typeface="Courier New" panose="02070309020205020404" pitchFamily="49" charset="0"/>
                <a:cs typeface="Courier New" panose="02070309020205020404" pitchFamily="49" charset="0"/>
              </a:rPr>
              <a:t>ans</a:t>
            </a:r>
            <a:r>
              <a:rPr lang="en-US" sz="2800" b="1" i="0" dirty="0">
                <a:solidFill>
                  <a:srgbClr val="212121"/>
                </a:solidFill>
                <a:effectLst/>
                <a:latin typeface="Courier New" panose="02070309020205020404" pitchFamily="49" charset="0"/>
                <a:cs typeface="Courier New" panose="02070309020205020404" pitchFamily="49" charset="0"/>
              </a:rPr>
              <a:t> = Line with properties:</a:t>
            </a:r>
          </a:p>
          <a:p>
            <a:pPr algn="l"/>
            <a:r>
              <a:rPr lang="en-US" sz="2800" b="1" i="0" dirty="0">
                <a:solidFill>
                  <a:srgbClr val="212121"/>
                </a:solidFill>
                <a:effectLst/>
                <a:latin typeface="Courier New" panose="02070309020205020404" pitchFamily="49" charset="0"/>
                <a:cs typeface="Courier New" panose="02070309020205020404" pitchFamily="49" charset="0"/>
              </a:rPr>
              <a:t>Color: [0 0.447000000000000 0.741000000000000]</a:t>
            </a:r>
          </a:p>
          <a:p>
            <a:pPr algn="l"/>
            <a:r>
              <a:rPr lang="en-US" sz="2800" b="1" i="0" dirty="0">
                <a:solidFill>
                  <a:srgbClr val="212121"/>
                </a:solidFill>
                <a:effectLst/>
                <a:latin typeface="Courier New" panose="02070309020205020404" pitchFamily="49" charset="0"/>
                <a:cs typeface="Courier New" panose="02070309020205020404" pitchFamily="49" charset="0"/>
              </a:rPr>
              <a:t>          </a:t>
            </a:r>
            <a:r>
              <a:rPr lang="en-US" sz="2800" b="1" i="0" dirty="0" err="1">
                <a:solidFill>
                  <a:srgbClr val="212121"/>
                </a:solidFill>
                <a:effectLst/>
                <a:latin typeface="Courier New" panose="02070309020205020404" pitchFamily="49" charset="0"/>
                <a:cs typeface="Courier New" panose="02070309020205020404" pitchFamily="49" charset="0"/>
              </a:rPr>
              <a:t>LineStyle</a:t>
            </a:r>
            <a:r>
              <a:rPr lang="en-US" sz="2800" b="1" i="0" dirty="0">
                <a:solidFill>
                  <a:srgbClr val="212121"/>
                </a:solidFill>
                <a:effectLst/>
                <a:latin typeface="Courier New" panose="02070309020205020404" pitchFamily="49" charset="0"/>
                <a:cs typeface="Courier New" panose="02070309020205020404" pitchFamily="49" charset="0"/>
              </a:rPr>
              <a:t>: '-'</a:t>
            </a:r>
          </a:p>
          <a:p>
            <a:pPr algn="l"/>
            <a:r>
              <a:rPr lang="en-US" sz="2800" b="1" i="0" dirty="0">
                <a:solidFill>
                  <a:srgbClr val="212121"/>
                </a:solidFill>
                <a:effectLst/>
                <a:latin typeface="Courier New" panose="02070309020205020404" pitchFamily="49" charset="0"/>
                <a:cs typeface="Courier New" panose="02070309020205020404" pitchFamily="49" charset="0"/>
              </a:rPr>
              <a:t>          </a:t>
            </a:r>
            <a:r>
              <a:rPr lang="en-US" sz="2800" b="1" i="0" dirty="0" err="1">
                <a:solidFill>
                  <a:srgbClr val="212121"/>
                </a:solidFill>
                <a:effectLst/>
                <a:latin typeface="Courier New" panose="02070309020205020404" pitchFamily="49" charset="0"/>
                <a:cs typeface="Courier New" panose="02070309020205020404" pitchFamily="49" charset="0"/>
              </a:rPr>
              <a:t>LineWidth</a:t>
            </a:r>
            <a:r>
              <a:rPr lang="en-US" sz="2800" b="1" i="0" dirty="0">
                <a:solidFill>
                  <a:srgbClr val="212121"/>
                </a:solidFill>
                <a:effectLst/>
                <a:latin typeface="Courier New" panose="02070309020205020404" pitchFamily="49" charset="0"/>
                <a:cs typeface="Courier New" panose="02070309020205020404" pitchFamily="49" charset="0"/>
              </a:rPr>
              <a:t>: 0.500000000000000</a:t>
            </a:r>
          </a:p>
          <a:p>
            <a:pPr algn="l"/>
            <a:r>
              <a:rPr lang="en-US" sz="2800" b="1" i="0" dirty="0">
                <a:solidFill>
                  <a:srgbClr val="212121"/>
                </a:solidFill>
                <a:effectLst/>
                <a:latin typeface="Courier New" panose="02070309020205020404" pitchFamily="49" charset="0"/>
                <a:cs typeface="Courier New" panose="02070309020205020404" pitchFamily="49" charset="0"/>
              </a:rPr>
              <a:t>             Marker: 'none'</a:t>
            </a:r>
          </a:p>
          <a:p>
            <a:pPr algn="l"/>
            <a:r>
              <a:rPr lang="en-US" sz="2800" b="1" i="0" dirty="0">
                <a:solidFill>
                  <a:srgbClr val="212121"/>
                </a:solidFill>
                <a:effectLst/>
                <a:latin typeface="Courier New" panose="02070309020205020404" pitchFamily="49" charset="0"/>
                <a:cs typeface="Courier New" panose="02070309020205020404" pitchFamily="49" charset="0"/>
              </a:rPr>
              <a:t>         </a:t>
            </a:r>
            <a:r>
              <a:rPr lang="en-US" sz="2800" b="1" i="0" dirty="0" err="1">
                <a:solidFill>
                  <a:srgbClr val="212121"/>
                </a:solidFill>
                <a:effectLst/>
                <a:latin typeface="Courier New" panose="02070309020205020404" pitchFamily="49" charset="0"/>
                <a:cs typeface="Courier New" panose="02070309020205020404" pitchFamily="49" charset="0"/>
              </a:rPr>
              <a:t>MarkerSize</a:t>
            </a:r>
            <a:r>
              <a:rPr lang="en-US" sz="2800" b="1" i="0" dirty="0">
                <a:solidFill>
                  <a:srgbClr val="212121"/>
                </a:solidFill>
                <a:effectLst/>
                <a:latin typeface="Courier New" panose="02070309020205020404" pitchFamily="49" charset="0"/>
                <a:cs typeface="Courier New" panose="02070309020205020404" pitchFamily="49" charset="0"/>
              </a:rPr>
              <a:t>: 6</a:t>
            </a:r>
          </a:p>
          <a:p>
            <a:pPr algn="l"/>
            <a:r>
              <a:rPr lang="en-US" sz="2800" b="1" i="0" dirty="0">
                <a:solidFill>
                  <a:srgbClr val="212121"/>
                </a:solidFill>
                <a:effectLst/>
                <a:latin typeface="Courier New" panose="02070309020205020404" pitchFamily="49" charset="0"/>
                <a:cs typeface="Courier New" panose="02070309020205020404" pitchFamily="49" charset="0"/>
              </a:rPr>
              <a:t>    </a:t>
            </a:r>
            <a:r>
              <a:rPr lang="en-US" sz="2800" b="1" i="0" dirty="0" err="1">
                <a:solidFill>
                  <a:srgbClr val="212121"/>
                </a:solidFill>
                <a:effectLst/>
                <a:latin typeface="Courier New" panose="02070309020205020404" pitchFamily="49" charset="0"/>
                <a:cs typeface="Courier New" panose="02070309020205020404" pitchFamily="49" charset="0"/>
              </a:rPr>
              <a:t>MarkerFaceColor</a:t>
            </a:r>
            <a:r>
              <a:rPr lang="en-US" sz="2800" b="1" i="0" dirty="0">
                <a:solidFill>
                  <a:srgbClr val="212121"/>
                </a:solidFill>
                <a:effectLst/>
                <a:latin typeface="Courier New" panose="02070309020205020404" pitchFamily="49" charset="0"/>
                <a:cs typeface="Courier New" panose="02070309020205020404" pitchFamily="49" charset="0"/>
              </a:rPr>
              <a:t>: 'none'</a:t>
            </a:r>
          </a:p>
          <a:p>
            <a:pPr algn="l"/>
            <a:r>
              <a:rPr lang="en-US" sz="2800" b="1" i="0" dirty="0">
                <a:solidFill>
                  <a:srgbClr val="212121"/>
                </a:solidFill>
                <a:effectLst/>
                <a:latin typeface="Courier New" panose="02070309020205020404" pitchFamily="49" charset="0"/>
                <a:cs typeface="Courier New" panose="02070309020205020404" pitchFamily="49" charset="0"/>
              </a:rPr>
              <a:t>              </a:t>
            </a:r>
            <a:r>
              <a:rPr lang="en-US" sz="2800" b="1" i="0" dirty="0" err="1">
                <a:solidFill>
                  <a:srgbClr val="212121"/>
                </a:solidFill>
                <a:effectLst/>
                <a:latin typeface="Courier New" panose="02070309020205020404" pitchFamily="49" charset="0"/>
                <a:cs typeface="Courier New" panose="02070309020205020404" pitchFamily="49" charset="0"/>
              </a:rPr>
              <a:t>XData</a:t>
            </a:r>
            <a:r>
              <a:rPr lang="en-US" sz="2800" b="1" i="0" dirty="0">
                <a:solidFill>
                  <a:srgbClr val="212121"/>
                </a:solidFill>
                <a:effectLst/>
                <a:latin typeface="Courier New" panose="02070309020205020404" pitchFamily="49" charset="0"/>
                <a:cs typeface="Courier New" panose="02070309020205020404" pitchFamily="49" charset="0"/>
              </a:rPr>
              <a:t>: [1 2 3 4 5 6 7 8 9 10]</a:t>
            </a:r>
          </a:p>
          <a:p>
            <a:pPr algn="l"/>
            <a:r>
              <a:rPr lang="en-US" sz="2800" b="1" i="0" dirty="0">
                <a:solidFill>
                  <a:srgbClr val="212121"/>
                </a:solidFill>
                <a:effectLst/>
                <a:latin typeface="Courier New" panose="02070309020205020404" pitchFamily="49" charset="0"/>
                <a:cs typeface="Courier New" panose="02070309020205020404" pitchFamily="49" charset="0"/>
              </a:rPr>
              <a:t>              </a:t>
            </a:r>
            <a:r>
              <a:rPr lang="en-US" sz="2800" b="1" i="0" dirty="0" err="1">
                <a:solidFill>
                  <a:srgbClr val="212121"/>
                </a:solidFill>
                <a:effectLst/>
                <a:latin typeface="Courier New" panose="02070309020205020404" pitchFamily="49" charset="0"/>
                <a:cs typeface="Courier New" panose="02070309020205020404" pitchFamily="49" charset="0"/>
              </a:rPr>
              <a:t>YData</a:t>
            </a:r>
            <a:r>
              <a:rPr lang="en-US" sz="2800" b="1" i="0" dirty="0">
                <a:solidFill>
                  <a:srgbClr val="212121"/>
                </a:solidFill>
                <a:effectLst/>
                <a:latin typeface="Courier New" panose="02070309020205020404" pitchFamily="49" charset="0"/>
                <a:cs typeface="Courier New" panose="02070309020205020404" pitchFamily="49" charset="0"/>
              </a:rPr>
              <a:t>: [1 2 3 4 5 6 7 8 9 10]</a:t>
            </a:r>
          </a:p>
          <a:p>
            <a:pPr algn="l"/>
            <a:r>
              <a:rPr lang="en-US" sz="2800" b="1" dirty="0">
                <a:solidFill>
                  <a:srgbClr val="212121"/>
                </a:solidFill>
                <a:latin typeface="Courier New" panose="02070309020205020404" pitchFamily="49" charset="0"/>
                <a:cs typeface="Courier New" panose="02070309020205020404" pitchFamily="49" charset="0"/>
              </a:rPr>
              <a:t>&gt;&gt; h(7).</a:t>
            </a:r>
            <a:r>
              <a:rPr lang="en-US" sz="2800" b="1" dirty="0" err="1">
                <a:solidFill>
                  <a:srgbClr val="212121"/>
                </a:solidFill>
                <a:latin typeface="Courier New" panose="02070309020205020404" pitchFamily="49" charset="0"/>
                <a:cs typeface="Courier New" panose="02070309020205020404" pitchFamily="49" charset="0"/>
              </a:rPr>
              <a:t>LineWidth</a:t>
            </a:r>
            <a:endParaRPr lang="en-US" sz="2800" b="1" dirty="0">
              <a:solidFill>
                <a:srgbClr val="212121"/>
              </a:solidFill>
              <a:latin typeface="Courier New" panose="02070309020205020404" pitchFamily="49" charset="0"/>
              <a:cs typeface="Courier New" panose="02070309020205020404" pitchFamily="49" charset="0"/>
            </a:endParaRPr>
          </a:p>
          <a:p>
            <a:pPr algn="l"/>
            <a:r>
              <a:rPr lang="en-US" sz="2800" b="1" dirty="0" err="1">
                <a:solidFill>
                  <a:srgbClr val="212121"/>
                </a:solidFill>
                <a:latin typeface="Courier New" panose="02070309020205020404" pitchFamily="49" charset="0"/>
                <a:cs typeface="Courier New" panose="02070309020205020404" pitchFamily="49" charset="0"/>
              </a:rPr>
              <a:t>ans</a:t>
            </a:r>
            <a:r>
              <a:rPr lang="en-US" sz="2800" b="1" dirty="0">
                <a:solidFill>
                  <a:srgbClr val="212121"/>
                </a:solidFill>
                <a:latin typeface="Courier New" panose="02070309020205020404" pitchFamily="49" charset="0"/>
                <a:cs typeface="Courier New" panose="02070309020205020404" pitchFamily="49" charset="0"/>
              </a:rPr>
              <a:t> = 0.500000000000000</a:t>
            </a:r>
          </a:p>
          <a:p>
            <a:pPr algn="l"/>
            <a:r>
              <a:rPr lang="en-US" sz="2800" b="1" dirty="0">
                <a:solidFill>
                  <a:srgbClr val="212121"/>
                </a:solidFill>
                <a:latin typeface="Courier New" panose="02070309020205020404" pitchFamily="49" charset="0"/>
                <a:cs typeface="Courier New" panose="02070309020205020404" pitchFamily="49" charset="0"/>
              </a:rPr>
              <a:t>&gt;&gt; h(7).</a:t>
            </a:r>
            <a:r>
              <a:rPr lang="en-US" sz="2800" b="1" dirty="0" err="1">
                <a:solidFill>
                  <a:srgbClr val="212121"/>
                </a:solidFill>
                <a:latin typeface="Courier New" panose="02070309020205020404" pitchFamily="49" charset="0"/>
                <a:cs typeface="Courier New" panose="02070309020205020404" pitchFamily="49" charset="0"/>
              </a:rPr>
              <a:t>LineWidth</a:t>
            </a:r>
            <a:r>
              <a:rPr lang="en-US" sz="2800" b="1" dirty="0">
                <a:solidFill>
                  <a:srgbClr val="212121"/>
                </a:solidFill>
                <a:latin typeface="Courier New" panose="02070309020205020404" pitchFamily="49" charset="0"/>
                <a:cs typeface="Courier New" panose="02070309020205020404" pitchFamily="49" charset="0"/>
              </a:rPr>
              <a:t>=10;</a:t>
            </a:r>
          </a:p>
          <a:p>
            <a:pPr algn="l"/>
            <a:r>
              <a:rPr lang="en-US" sz="2800" b="1" dirty="0">
                <a:solidFill>
                  <a:srgbClr val="212121"/>
                </a:solidFill>
                <a:latin typeface="Courier New" panose="02070309020205020404" pitchFamily="49" charset="0"/>
                <a:cs typeface="Courier New" panose="02070309020205020404" pitchFamily="49" charset="0"/>
              </a:rPr>
              <a:t>&gt;&gt; h(7).</a:t>
            </a:r>
            <a:r>
              <a:rPr lang="en-US" sz="2800" b="1" dirty="0" err="1">
                <a:solidFill>
                  <a:srgbClr val="212121"/>
                </a:solidFill>
                <a:latin typeface="Courier New" panose="02070309020205020404" pitchFamily="49" charset="0"/>
                <a:cs typeface="Courier New" panose="02070309020205020404" pitchFamily="49" charset="0"/>
              </a:rPr>
              <a:t>LineWidth</a:t>
            </a:r>
            <a:endParaRPr lang="en-US" sz="2800" b="1" dirty="0">
              <a:solidFill>
                <a:srgbClr val="212121"/>
              </a:solidFill>
              <a:latin typeface="Courier New" panose="02070309020205020404" pitchFamily="49" charset="0"/>
              <a:cs typeface="Courier New" panose="02070309020205020404" pitchFamily="49" charset="0"/>
            </a:endParaRPr>
          </a:p>
          <a:p>
            <a:pPr algn="l"/>
            <a:r>
              <a:rPr lang="en-US" sz="2800" b="1" dirty="0" err="1">
                <a:solidFill>
                  <a:srgbClr val="212121"/>
                </a:solidFill>
                <a:latin typeface="Courier New" panose="02070309020205020404" pitchFamily="49" charset="0"/>
                <a:cs typeface="Courier New" panose="02070309020205020404" pitchFamily="49" charset="0"/>
              </a:rPr>
              <a:t>ans</a:t>
            </a:r>
            <a:r>
              <a:rPr lang="en-US" sz="2800" b="1" dirty="0">
                <a:solidFill>
                  <a:srgbClr val="212121"/>
                </a:solidFill>
                <a:latin typeface="Courier New" panose="02070309020205020404" pitchFamily="49" charset="0"/>
                <a:cs typeface="Courier New" panose="02070309020205020404" pitchFamily="49" charset="0"/>
              </a:rPr>
              <a:t> = 10</a:t>
            </a:r>
          </a:p>
          <a:p>
            <a:pPr algn="l"/>
            <a:endParaRPr lang="en-US" sz="2800" b="1" dirty="0">
              <a:solidFill>
                <a:srgbClr val="212121"/>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E19501E6-676F-7AAC-F7B9-9EFC961877A6}"/>
              </a:ext>
            </a:extLst>
          </p:cNvPr>
          <p:cNvSpPr txBox="1"/>
          <p:nvPr/>
        </p:nvSpPr>
        <p:spPr>
          <a:xfrm>
            <a:off x="5933206" y="172278"/>
            <a:ext cx="6142983" cy="2062103"/>
          </a:xfrm>
          <a:prstGeom prst="rect">
            <a:avLst/>
          </a:prstGeom>
          <a:noFill/>
        </p:spPr>
        <p:txBody>
          <a:bodyPr wrap="square" rtlCol="0">
            <a:spAutoFit/>
          </a:bodyPr>
          <a:lstStyle/>
          <a:p>
            <a:pPr algn="ctr"/>
            <a:r>
              <a:rPr lang="en-US" sz="3200" b="1" dirty="0">
                <a:latin typeface="Papyrus" panose="020B0602040200020303" pitchFamily="34" charset="77"/>
              </a:rPr>
              <a:t>The seventh is the plot of the </a:t>
            </a:r>
            <a:r>
              <a:rPr lang="en-US" sz="3200" b="1" dirty="0">
                <a:latin typeface="Courier New" panose="02070309020205020404" pitchFamily="49" charset="0"/>
                <a:cs typeface="Courier New" panose="02070309020205020404" pitchFamily="49" charset="0"/>
              </a:rPr>
              <a:t>Line</a:t>
            </a:r>
            <a:r>
              <a:rPr lang="en-US" sz="3200" b="1" dirty="0">
                <a:latin typeface="Papyrus" panose="020B0602040200020303" pitchFamily="34" charset="77"/>
              </a:rPr>
              <a:t>.</a:t>
            </a:r>
          </a:p>
          <a:p>
            <a:pPr algn="ctr"/>
            <a:r>
              <a:rPr lang="en-US" sz="3200" b="1" dirty="0">
                <a:latin typeface="Papyrus" panose="020B0602040200020303" pitchFamily="34" charset="77"/>
              </a:rPr>
              <a:t>Big hint is that it is the only </a:t>
            </a:r>
            <a:r>
              <a:rPr lang="en-US" sz="3200" b="1" dirty="0">
                <a:latin typeface="Courier New" panose="02070309020205020404" pitchFamily="49" charset="0"/>
                <a:cs typeface="Courier New" panose="02070309020205020404" pitchFamily="49" charset="0"/>
              </a:rPr>
              <a:t>Line</a:t>
            </a:r>
            <a:r>
              <a:rPr lang="en-US" sz="3200" b="1" dirty="0">
                <a:latin typeface="Papyrus" panose="020B0602040200020303" pitchFamily="34" charset="77"/>
              </a:rPr>
              <a:t> object.</a:t>
            </a:r>
          </a:p>
        </p:txBody>
      </p:sp>
    </p:spTree>
    <p:extLst>
      <p:ext uri="{BB962C8B-B14F-4D97-AF65-F5344CB8AC3E}">
        <p14:creationId xmlns:p14="http://schemas.microsoft.com/office/powerpoint/2010/main" val="3419318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3F92A3-4E68-C56A-32DC-1694546B21A3}"/>
              </a:ext>
            </a:extLst>
          </p:cNvPr>
          <p:cNvSpPr txBox="1"/>
          <p:nvPr/>
        </p:nvSpPr>
        <p:spPr>
          <a:xfrm>
            <a:off x="0" y="3432576"/>
            <a:ext cx="12192000" cy="3416320"/>
          </a:xfrm>
          <a:prstGeom prst="rect">
            <a:avLst/>
          </a:prstGeom>
          <a:noFill/>
        </p:spPr>
        <p:txBody>
          <a:bodyPr wrap="square">
            <a:spAutoFit/>
          </a:bodyPr>
          <a:lstStyle/>
          <a:p>
            <a:r>
              <a:rPr lang="en-US" b="1" i="0" dirty="0">
                <a:effectLst/>
                <a:latin typeface="Courier New" panose="02070309020205020404" pitchFamily="49" charset="0"/>
                <a:cs typeface="Courier New" panose="02070309020205020404" pitchFamily="49" charset="0"/>
              </a:rPr>
              <a:t>clear</a:t>
            </a:r>
          </a:p>
          <a:p>
            <a:r>
              <a:rPr lang="en-US" b="1" i="0" dirty="0">
                <a:effectLst/>
                <a:latin typeface="Courier New" panose="02070309020205020404" pitchFamily="49" charset="0"/>
                <a:cs typeface="Courier New" panose="02070309020205020404" pitchFamily="49" charset="0"/>
              </a:rPr>
              <a:t>close all</a:t>
            </a:r>
          </a:p>
          <a:p>
            <a:r>
              <a:rPr lang="en-US" b="1" i="0" dirty="0">
                <a:effectLst/>
                <a:latin typeface="Courier New" panose="02070309020205020404" pitchFamily="49" charset="0"/>
                <a:cs typeface="Courier New" panose="02070309020205020404" pitchFamily="49" charset="0"/>
              </a:rPr>
              <a:t>plot(exp(2*pi*</a:t>
            </a:r>
            <a:r>
              <a:rPr lang="en-US" b="1" i="0" dirty="0" err="1">
                <a:effectLst/>
                <a:latin typeface="Courier New" panose="02070309020205020404" pitchFamily="49" charset="0"/>
                <a:cs typeface="Courier New" panose="02070309020205020404" pitchFamily="49" charset="0"/>
              </a:rPr>
              <a:t>i</a:t>
            </a:r>
            <a:r>
              <a:rPr lang="en-US" b="1" i="0" dirty="0">
                <a:effectLst/>
                <a:latin typeface="Courier New" panose="02070309020205020404" pitchFamily="49" charset="0"/>
                <a:cs typeface="Courier New" panose="02070309020205020404" pitchFamily="49" charset="0"/>
              </a:rPr>
              <a:t>*[0:.1:1]))</a:t>
            </a:r>
          </a:p>
          <a:p>
            <a:r>
              <a:rPr lang="en-US" b="1" i="0" dirty="0">
                <a:effectLst/>
                <a:latin typeface="Courier New" panose="02070309020205020404" pitchFamily="49" charset="0"/>
                <a:cs typeface="Courier New" panose="02070309020205020404" pitchFamily="49" charset="0"/>
              </a:rPr>
              <a:t>title(</a:t>
            </a:r>
            <a:r>
              <a:rPr lang="en-US" b="1" i="0" dirty="0">
                <a:solidFill>
                  <a:srgbClr val="FF0000"/>
                </a:solidFill>
                <a:effectLst/>
                <a:latin typeface="Courier New" panose="02070309020205020404" pitchFamily="49" charset="0"/>
                <a:cs typeface="Courier New" panose="02070309020205020404" pitchFamily="49" charset="0"/>
              </a:rPr>
              <a:t>'$\hat{\psi}$','</a:t>
            </a:r>
            <a:r>
              <a:rPr lang="en-US" b="1" i="0" dirty="0" err="1">
                <a:solidFill>
                  <a:srgbClr val="FF0000"/>
                </a:solidFill>
                <a:effectLst/>
                <a:latin typeface="Courier New" panose="02070309020205020404" pitchFamily="49" charset="0"/>
                <a:cs typeface="Courier New" panose="02070309020205020404" pitchFamily="49" charset="0"/>
              </a:rPr>
              <a:t>Interpreter','latex</a:t>
            </a:r>
            <a:r>
              <a:rPr lang="en-US" b="1" i="0" dirty="0">
                <a:solidFill>
                  <a:srgbClr val="FF0000"/>
                </a:solidFill>
                <a:effectLst/>
                <a:latin typeface="Courier New" panose="02070309020205020404" pitchFamily="49" charset="0"/>
                <a:cs typeface="Courier New" panose="02070309020205020404" pitchFamily="49" charset="0"/>
              </a:rPr>
              <a:t>'</a:t>
            </a:r>
            <a:r>
              <a:rPr lang="en-US" b="1" i="0" dirty="0">
                <a:effectLst/>
                <a:latin typeface="Courier New" panose="02070309020205020404" pitchFamily="49" charset="0"/>
                <a:cs typeface="Courier New" panose="02070309020205020404" pitchFamily="49" charset="0"/>
              </a:rPr>
              <a:t>)</a:t>
            </a:r>
          </a:p>
          <a:p>
            <a:r>
              <a:rPr lang="en-US" b="1" i="0" dirty="0">
                <a:effectLst/>
                <a:latin typeface="Courier New" panose="02070309020205020404" pitchFamily="49" charset="0"/>
                <a:cs typeface="Courier New" panose="02070309020205020404" pitchFamily="49" charset="0"/>
              </a:rPr>
              <a:t>hold </a:t>
            </a:r>
            <a:r>
              <a:rPr lang="en-US" b="1" i="0" dirty="0">
                <a:solidFill>
                  <a:srgbClr val="A709F5"/>
                </a:solidFill>
                <a:effectLst/>
                <a:latin typeface="Courier New" panose="02070309020205020404" pitchFamily="49" charset="0"/>
                <a:cs typeface="Courier New" panose="02070309020205020404" pitchFamily="49" charset="0"/>
              </a:rPr>
              <a:t>on</a:t>
            </a:r>
            <a:endParaRPr lang="en-US" b="1" i="0" dirty="0">
              <a:effectLst/>
              <a:latin typeface="Courier New" panose="02070309020205020404" pitchFamily="49" charset="0"/>
              <a:cs typeface="Courier New" panose="02070309020205020404" pitchFamily="49" charset="0"/>
            </a:endParaRPr>
          </a:p>
          <a:p>
            <a:r>
              <a:rPr lang="en-US" b="1" i="0" dirty="0">
                <a:effectLst/>
                <a:latin typeface="Courier New" panose="02070309020205020404" pitchFamily="49" charset="0"/>
                <a:cs typeface="Courier New" panose="02070309020205020404" pitchFamily="49" charset="0"/>
              </a:rPr>
              <a:t>plot([0:1])</a:t>
            </a:r>
          </a:p>
          <a:p>
            <a:r>
              <a:rPr lang="en-US" b="1" i="0" dirty="0">
                <a:effectLst/>
                <a:latin typeface="Courier New" panose="02070309020205020404" pitchFamily="49" charset="0"/>
                <a:cs typeface="Courier New" panose="02070309020205020404" pitchFamily="49" charset="0"/>
              </a:rPr>
              <a:t>legend</a:t>
            </a:r>
            <a:r>
              <a:rPr lang="en-US" b="1" dirty="0">
                <a:latin typeface="Courier New" panose="02070309020205020404" pitchFamily="49" charset="0"/>
                <a:cs typeface="Courier New" panose="02070309020205020404" pitchFamily="49" charset="0"/>
              </a:rPr>
              <a:t>(</a:t>
            </a:r>
            <a:r>
              <a:rPr lang="en-US" b="1" i="0" dirty="0">
                <a:solidFill>
                  <a:srgbClr val="FF0000"/>
                </a:solidFill>
                <a:effectLst/>
                <a:latin typeface="Courier New" panose="02070309020205020404" pitchFamily="49" charset="0"/>
                <a:cs typeface="Courier New" panose="02070309020205020404" pitchFamily="49" charset="0"/>
              </a:rPr>
              <a:t>'$\hat{\psi}$'</a:t>
            </a:r>
            <a:r>
              <a:rPr lang="en-US" b="1" dirty="0">
                <a:latin typeface="Courier New" panose="02070309020205020404" pitchFamily="49" charset="0"/>
                <a:cs typeface="Courier New" panose="02070309020205020404" pitchFamily="49" charset="0"/>
              </a:rPr>
              <a:t>,</a:t>
            </a:r>
            <a:r>
              <a:rPr lang="en-US" b="1" i="0" dirty="0">
                <a:solidFill>
                  <a:srgbClr val="FF0000"/>
                </a:solidFill>
                <a:effectLst/>
                <a:latin typeface="Courier New" panose="02070309020205020404" pitchFamily="49" charset="0"/>
                <a:cs typeface="Courier New" panose="02070309020205020404" pitchFamily="49" charset="0"/>
              </a:rPr>
              <a:t>'$\hat{\chi}$'</a:t>
            </a:r>
            <a:r>
              <a:rPr lang="en-US" b="1" dirty="0">
                <a:latin typeface="Courier New" panose="02070309020205020404" pitchFamily="49" charset="0"/>
                <a:cs typeface="Courier New" panose="02070309020205020404" pitchFamily="49" charset="0"/>
              </a:rPr>
              <a:t>,</a:t>
            </a:r>
            <a:r>
              <a:rPr lang="en-US" b="1" i="0" dirty="0">
                <a:solidFill>
                  <a:srgbClr val="FF0000"/>
                </a:solidFill>
                <a:effectLst/>
                <a:latin typeface="Courier New" panose="02070309020205020404" pitchFamily="49" charset="0"/>
                <a:cs typeface="Courier New" panose="02070309020205020404" pitchFamily="49" charset="0"/>
              </a:rPr>
              <a:t>'</a:t>
            </a:r>
            <a:r>
              <a:rPr lang="en-US" b="1" i="0" dirty="0" err="1">
                <a:solidFill>
                  <a:srgbClr val="FF0000"/>
                </a:solidFill>
                <a:effectLst/>
                <a:latin typeface="Courier New" panose="02070309020205020404" pitchFamily="49" charset="0"/>
                <a:cs typeface="Courier New" panose="02070309020205020404" pitchFamily="49" charset="0"/>
              </a:rPr>
              <a:t>Interpreter'</a:t>
            </a:r>
            <a:r>
              <a:rPr lang="en-US" b="1" dirty="0" err="1">
                <a:latin typeface="Courier New" panose="02070309020205020404" pitchFamily="49" charset="0"/>
                <a:cs typeface="Courier New" panose="02070309020205020404" pitchFamily="49" charset="0"/>
              </a:rPr>
              <a:t>,</a:t>
            </a:r>
            <a:r>
              <a:rPr lang="en-US" b="1" i="0" dirty="0" err="1">
                <a:solidFill>
                  <a:srgbClr val="FF0000"/>
                </a:solidFill>
                <a:effectLst/>
                <a:latin typeface="Courier New" panose="02070309020205020404" pitchFamily="49" charset="0"/>
                <a:cs typeface="Courier New" panose="02070309020205020404" pitchFamily="49" charset="0"/>
              </a:rPr>
              <a:t>'latex</a:t>
            </a:r>
            <a:r>
              <a:rPr lang="en-US" b="1" i="0" dirty="0">
                <a:solidFill>
                  <a:srgbClr val="FF0000"/>
                </a:solidFill>
                <a:effectLst/>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a:t>
            </a:r>
            <a:r>
              <a:rPr lang="en-US" b="1" i="0" dirty="0">
                <a:solidFill>
                  <a:srgbClr val="FF0000"/>
                </a:solidFill>
                <a:effectLst/>
                <a:latin typeface="Courier New" panose="02070309020205020404" pitchFamily="49" charset="0"/>
                <a:cs typeface="Courier New" panose="02070309020205020404" pitchFamily="49" charset="0"/>
              </a:rPr>
              <a:t> </a:t>
            </a:r>
            <a:r>
              <a:rPr lang="en-US" b="1" i="0" dirty="0">
                <a:solidFill>
                  <a:srgbClr val="008013"/>
                </a:solidFill>
                <a:effectLst/>
                <a:latin typeface="Courier New" panose="02070309020205020404" pitchFamily="49" charset="0"/>
                <a:cs typeface="Courier New" panose="02070309020205020404" pitchFamily="49" charset="0"/>
              </a:rPr>
              <a:t>% R2018b and later</a:t>
            </a:r>
            <a:endParaRPr lang="en-US" b="1" i="0" dirty="0">
              <a:effectLst/>
              <a:latin typeface="Courier New" panose="02070309020205020404" pitchFamily="49" charset="0"/>
              <a:cs typeface="Courier New" panose="02070309020205020404" pitchFamily="49" charset="0"/>
            </a:endParaRPr>
          </a:p>
          <a:p>
            <a:r>
              <a:rPr lang="en-US" b="1" i="0" dirty="0" err="1">
                <a:effectLst/>
                <a:latin typeface="Courier New" panose="02070309020205020404" pitchFamily="49" charset="0"/>
                <a:cs typeface="Courier New" panose="02070309020205020404" pitchFamily="49" charset="0"/>
              </a:rPr>
              <a:t>elps</a:t>
            </a:r>
            <a:r>
              <a:rPr lang="en-US" b="1" i="0" dirty="0">
                <a:effectLst/>
                <a:latin typeface="Courier New" panose="02070309020205020404" pitchFamily="49" charset="0"/>
                <a:cs typeface="Courier New" panose="02070309020205020404" pitchFamily="49" charset="0"/>
              </a:rPr>
              <a:t> = annotation(</a:t>
            </a:r>
            <a:r>
              <a:rPr lang="en-US" b="1" i="0" dirty="0">
                <a:solidFill>
                  <a:srgbClr val="FF0000"/>
                </a:solidFill>
                <a:effectLst/>
                <a:latin typeface="Courier New" panose="02070309020205020404" pitchFamily="49" charset="0"/>
                <a:cs typeface="Courier New" panose="02070309020205020404" pitchFamily="49" charset="0"/>
              </a:rPr>
              <a:t>'ellipse'</a:t>
            </a:r>
            <a:r>
              <a:rPr lang="en-US" b="1" i="0" dirty="0">
                <a:effectLst/>
                <a:latin typeface="Courier New" panose="02070309020205020404" pitchFamily="49" charset="0"/>
                <a:cs typeface="Courier New" panose="02070309020205020404" pitchFamily="49" charset="0"/>
              </a:rPr>
              <a:t>,[.625 .49 .045 .055]) </a:t>
            </a:r>
            <a:r>
              <a:rPr lang="en-US" b="1" i="0" dirty="0">
                <a:solidFill>
                  <a:srgbClr val="008013"/>
                </a:solidFill>
                <a:effectLst/>
                <a:latin typeface="Courier New" panose="02070309020205020404" pitchFamily="49" charset="0"/>
                <a:cs typeface="Courier New" panose="02070309020205020404" pitchFamily="49" charset="0"/>
              </a:rPr>
              <a:t>%</a:t>
            </a:r>
            <a:endParaRPr lang="en-US" b="1" i="0" dirty="0">
              <a:effectLst/>
              <a:latin typeface="Courier New" panose="02070309020205020404" pitchFamily="49" charset="0"/>
              <a:cs typeface="Courier New" panose="02070309020205020404" pitchFamily="49" charset="0"/>
            </a:endParaRPr>
          </a:p>
          <a:p>
            <a:r>
              <a:rPr lang="en-US" b="1" i="0" dirty="0">
                <a:effectLst/>
                <a:latin typeface="Courier New" panose="02070309020205020404" pitchFamily="49" charset="0"/>
                <a:cs typeface="Courier New" panose="02070309020205020404" pitchFamily="49" charset="0"/>
              </a:rPr>
              <a:t>str</a:t>
            </a:r>
            <a:r>
              <a:rPr lang="en-US" b="1" dirty="0">
                <a:latin typeface="Courier New" panose="02070309020205020404" pitchFamily="49" charset="0"/>
                <a:cs typeface="Courier New" panose="02070309020205020404" pitchFamily="49" charset="0"/>
              </a:rPr>
              <a:t>={</a:t>
            </a:r>
            <a:r>
              <a:rPr lang="en-US" b="1" dirty="0">
                <a:solidFill>
                  <a:srgbClr val="FF0000"/>
                </a:solidFill>
                <a:latin typeface="Courier New" panose="02070309020205020404" pitchFamily="49" charset="0"/>
                <a:cs typeface="Courier New" panose="02070309020205020404" pitchFamily="49" charset="0"/>
              </a:rPr>
              <a:t>'$\</a:t>
            </a:r>
            <a:r>
              <a:rPr lang="en-US" b="1" i="0" dirty="0" err="1">
                <a:solidFill>
                  <a:srgbClr val="FF0000"/>
                </a:solidFill>
                <a:effectLst/>
                <a:latin typeface="Courier New" panose="02070309020205020404" pitchFamily="49" charset="0"/>
                <a:cs typeface="Courier New" panose="02070309020205020404" pitchFamily="49" charset="0"/>
              </a:rPr>
              <a:t>int_a^bu</a:t>
            </a:r>
            <a:r>
              <a:rPr lang="en-US" b="1" i="0" dirty="0">
                <a:solidFill>
                  <a:srgbClr val="FF0000"/>
                </a:solidFill>
                <a:effectLst/>
                <a:latin typeface="Courier New" panose="02070309020205020404" pitchFamily="49" charset="0"/>
                <a:cs typeface="Courier New" panose="02070309020205020404" pitchFamily="49" charset="0"/>
              </a:rPr>
              <a:t>\frac{d^2v}{dx^2}\,dx =\</a:t>
            </a:r>
            <a:r>
              <a:rPr lang="en-US" b="1" i="0" dirty="0" err="1">
                <a:solidFill>
                  <a:srgbClr val="FF0000"/>
                </a:solidFill>
                <a:effectLst/>
                <a:latin typeface="Courier New" panose="02070309020205020404" pitchFamily="49" charset="0"/>
                <a:cs typeface="Courier New" panose="02070309020205020404" pitchFamily="49" charset="0"/>
              </a:rPr>
              <a:t>left.u</a:t>
            </a:r>
            <a:r>
              <a:rPr lang="en-US" b="1" i="0" dirty="0">
                <a:solidFill>
                  <a:srgbClr val="FF0000"/>
                </a:solidFill>
                <a:effectLst/>
                <a:latin typeface="Courier New" panose="02070309020205020404" pitchFamily="49" charset="0"/>
                <a:cs typeface="Courier New" panose="02070309020205020404" pitchFamily="49" charset="0"/>
              </a:rPr>
              <a:t>\frac{dv}{dx}\right|_</a:t>
            </a:r>
            <a:r>
              <a:rPr lang="en-US" b="1" i="0" dirty="0" err="1">
                <a:solidFill>
                  <a:srgbClr val="FF0000"/>
                </a:solidFill>
                <a:effectLst/>
                <a:latin typeface="Courier New" panose="02070309020205020404" pitchFamily="49" charset="0"/>
                <a:cs typeface="Courier New" panose="02070309020205020404" pitchFamily="49" charset="0"/>
              </a:rPr>
              <a:t>a^b</a:t>
            </a:r>
            <a:r>
              <a:rPr lang="en-US" b="1" i="0" dirty="0">
                <a:solidFill>
                  <a:srgbClr val="FF0000"/>
                </a:solidFill>
                <a:effectLst/>
                <a:latin typeface="Courier New" panose="02070309020205020404" pitchFamily="49" charset="0"/>
                <a:cs typeface="Courier New" panose="02070309020205020404" pitchFamily="49" charset="0"/>
              </a:rPr>
              <a:t> -\</a:t>
            </a:r>
            <a:r>
              <a:rPr lang="en-US" b="1" i="0" dirty="0" err="1">
                <a:solidFill>
                  <a:srgbClr val="FF0000"/>
                </a:solidFill>
                <a:effectLst/>
                <a:latin typeface="Courier New" panose="02070309020205020404" pitchFamily="49" charset="0"/>
                <a:cs typeface="Courier New" panose="02070309020205020404" pitchFamily="49" charset="0"/>
              </a:rPr>
              <a:t>int_a^b</a:t>
            </a:r>
            <a:r>
              <a:rPr lang="en-US" b="1" i="0" dirty="0">
                <a:solidFill>
                  <a:srgbClr val="FF0000"/>
                </a:solidFill>
                <a:effectLst/>
                <a:latin typeface="Courier New" panose="02070309020205020404" pitchFamily="49" charset="0"/>
                <a:cs typeface="Courier New" panose="02070309020205020404" pitchFamily="49" charset="0"/>
              </a:rPr>
              <a:t>\frac{du}{dx}\frac{dv}{dx}\,dx.</a:t>
            </a:r>
            <a:r>
              <a:rPr lang="en-US" b="1" dirty="0">
                <a:solidFill>
                  <a:srgbClr val="FF0000"/>
                </a:solidFill>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annotation('</a:t>
            </a:r>
            <a:r>
              <a:rPr lang="en-US" b="1" dirty="0" err="1">
                <a:latin typeface="Courier New" panose="02070309020205020404" pitchFamily="49" charset="0"/>
                <a:cs typeface="Courier New" panose="02070309020205020404" pitchFamily="49" charset="0"/>
              </a:rPr>
              <a:t>textbox','interpreter','latex</a:t>
            </a:r>
            <a:r>
              <a:rPr lang="en-US" b="1" i="0" dirty="0" err="1">
                <a:solidFill>
                  <a:srgbClr val="FF0000"/>
                </a:solidFill>
                <a:effectLst/>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t>
            </a:r>
            <a:r>
              <a:rPr lang="en-US" b="1" i="0" dirty="0" err="1">
                <a:solidFill>
                  <a:srgbClr val="FF0000"/>
                </a:solidFill>
                <a:effectLst/>
                <a:latin typeface="Courier New" panose="02070309020205020404" pitchFamily="49" charset="0"/>
                <a:cs typeface="Courier New" panose="02070309020205020404" pitchFamily="49" charset="0"/>
              </a:rPr>
              <a:t>'String'</a:t>
            </a:r>
            <a:r>
              <a:rPr lang="en-US" b="1" dirty="0" err="1">
                <a:latin typeface="Courier New" panose="02070309020205020404" pitchFamily="49" charset="0"/>
                <a:cs typeface="Courier New" panose="02070309020205020404" pitchFamily="49" charset="0"/>
              </a:rPr>
              <a:t>,</a:t>
            </a:r>
            <a:r>
              <a:rPr lang="en-US" b="1" i="0" dirty="0" err="1">
                <a:effectLst/>
                <a:latin typeface="Courier New" panose="02070309020205020404" pitchFamily="49" charset="0"/>
                <a:cs typeface="Courier New" panose="02070309020205020404" pitchFamily="49" charset="0"/>
              </a:rPr>
              <a:t>str</a:t>
            </a:r>
            <a:r>
              <a:rPr lang="en-US" b="1" i="0" dirty="0">
                <a:effectLst/>
                <a:latin typeface="Courier New" panose="02070309020205020404" pitchFamily="49" charset="0"/>
                <a:cs typeface="Courier New" panose="02070309020205020404" pitchFamily="49" charset="0"/>
              </a:rPr>
              <a:t>);</a:t>
            </a:r>
          </a:p>
          <a:p>
            <a:r>
              <a:rPr lang="en-US" b="1" i="0" dirty="0">
                <a:effectLst/>
                <a:latin typeface="Courier New" panose="02070309020205020404" pitchFamily="49" charset="0"/>
                <a:cs typeface="Courier New" panose="02070309020205020404" pitchFamily="49" charset="0"/>
              </a:rPr>
              <a:t>grid </a:t>
            </a:r>
            <a:r>
              <a:rPr lang="en-US" b="1" dirty="0">
                <a:latin typeface="Courier New" panose="02070309020205020404" pitchFamily="49" charset="0"/>
                <a:cs typeface="Courier New" panose="02070309020205020404" pitchFamily="49" charset="0"/>
              </a:rPr>
              <a:t>on</a:t>
            </a:r>
          </a:p>
        </p:txBody>
      </p:sp>
      <p:pic>
        <p:nvPicPr>
          <p:cNvPr id="4" name="Picture 3">
            <a:extLst>
              <a:ext uri="{FF2B5EF4-FFF2-40B4-BE49-F238E27FC236}">
                <a16:creationId xmlns:a16="http://schemas.microsoft.com/office/drawing/2014/main" id="{154ABBCE-820A-FBAF-352C-1BEB0EB5E012}"/>
              </a:ext>
            </a:extLst>
          </p:cNvPr>
          <p:cNvPicPr>
            <a:picLocks noChangeAspect="1"/>
          </p:cNvPicPr>
          <p:nvPr/>
        </p:nvPicPr>
        <p:blipFill>
          <a:blip r:embed="rId3"/>
          <a:stretch>
            <a:fillRect/>
          </a:stretch>
        </p:blipFill>
        <p:spPr>
          <a:xfrm>
            <a:off x="5936979" y="-6625"/>
            <a:ext cx="6599579" cy="4949684"/>
          </a:xfrm>
          <a:prstGeom prst="rect">
            <a:avLst/>
          </a:prstGeom>
        </p:spPr>
      </p:pic>
      <p:sp>
        <p:nvSpPr>
          <p:cNvPr id="5" name="TextBox 4">
            <a:extLst>
              <a:ext uri="{FF2B5EF4-FFF2-40B4-BE49-F238E27FC236}">
                <a16:creationId xmlns:a16="http://schemas.microsoft.com/office/drawing/2014/main" id="{9353D7AA-EC81-9772-2981-C1F30087DD34}"/>
              </a:ext>
            </a:extLst>
          </p:cNvPr>
          <p:cNvSpPr txBox="1"/>
          <p:nvPr/>
        </p:nvSpPr>
        <p:spPr>
          <a:xfrm>
            <a:off x="0" y="27858"/>
            <a:ext cx="6493565" cy="3539430"/>
          </a:xfrm>
          <a:prstGeom prst="rect">
            <a:avLst/>
          </a:prstGeom>
          <a:noFill/>
        </p:spPr>
        <p:txBody>
          <a:bodyPr wrap="square" rtlCol="0">
            <a:spAutoFit/>
          </a:bodyPr>
          <a:lstStyle/>
          <a:p>
            <a:pPr algn="ctr"/>
            <a:r>
              <a:rPr lang="en-US" sz="3200" b="1" dirty="0" err="1">
                <a:latin typeface="Papyrus" panose="020B0602040200020303" pitchFamily="34" charset="77"/>
              </a:rPr>
              <a:t>TeX</a:t>
            </a:r>
            <a:r>
              <a:rPr lang="en-US" sz="3200" b="1" dirty="0">
                <a:latin typeface="Papyrus" panose="020B0602040200020303" pitchFamily="34" charset="77"/>
              </a:rPr>
              <a:t> and </a:t>
            </a:r>
            <a:r>
              <a:rPr lang="en-US" sz="3200" b="1" dirty="0" err="1">
                <a:latin typeface="Papyrus" panose="020B0602040200020303" pitchFamily="34" charset="77"/>
              </a:rPr>
              <a:t>LaTex</a:t>
            </a:r>
            <a:endParaRPr lang="en-US" sz="3200" b="1" dirty="0">
              <a:latin typeface="Papyrus" panose="020B0602040200020303" pitchFamily="34" charset="77"/>
            </a:endParaRPr>
          </a:p>
          <a:p>
            <a:pPr algn="ctr"/>
            <a:r>
              <a:rPr lang="en-US" sz="3200" b="1" dirty="0">
                <a:latin typeface="Papyrus" panose="020B0602040200020303" pitchFamily="34" charset="77"/>
              </a:rPr>
              <a:t>The default interpreter (thing that takes text and draws it on screen) during graphics is </a:t>
            </a:r>
            <a:r>
              <a:rPr lang="en-US" sz="3200" b="1" dirty="0" err="1">
                <a:latin typeface="Papyrus" panose="020B0602040200020303" pitchFamily="34" charset="77"/>
              </a:rPr>
              <a:t>TeX</a:t>
            </a:r>
            <a:r>
              <a:rPr lang="en-US" sz="3200" b="1" dirty="0">
                <a:latin typeface="Papyrus" panose="020B0602040200020303" pitchFamily="34" charset="77"/>
              </a:rPr>
              <a:t>, but it also understands </a:t>
            </a:r>
            <a:r>
              <a:rPr lang="en-US" sz="3200" b="1" dirty="0" err="1">
                <a:latin typeface="Papyrus" panose="020B0602040200020303" pitchFamily="34" charset="77"/>
              </a:rPr>
              <a:t>LaTex</a:t>
            </a:r>
            <a:r>
              <a:rPr lang="en-US" sz="3200" b="1" dirty="0">
                <a:latin typeface="Papyrus" panose="020B0602040200020303" pitchFamily="34" charset="77"/>
              </a:rPr>
              <a:t>.</a:t>
            </a:r>
          </a:p>
          <a:p>
            <a:pPr algn="ctr"/>
            <a:r>
              <a:rPr lang="en-US" sz="3200" b="1" dirty="0">
                <a:latin typeface="Papyrus" panose="020B0602040200020303" pitchFamily="34" charset="77"/>
              </a:rPr>
              <a:t>The red gibberish is LaTeX code for the title, legend, and math.</a:t>
            </a:r>
          </a:p>
        </p:txBody>
      </p:sp>
      <p:sp>
        <p:nvSpPr>
          <p:cNvPr id="7" name="TextBox 6">
            <a:extLst>
              <a:ext uri="{FF2B5EF4-FFF2-40B4-BE49-F238E27FC236}">
                <a16:creationId xmlns:a16="http://schemas.microsoft.com/office/drawing/2014/main" id="{5D68514D-AFCD-AC21-7FD1-A5CCD38746FC}"/>
              </a:ext>
            </a:extLst>
          </p:cNvPr>
          <p:cNvSpPr txBox="1"/>
          <p:nvPr/>
        </p:nvSpPr>
        <p:spPr>
          <a:xfrm>
            <a:off x="9534938" y="0"/>
            <a:ext cx="2365513" cy="369332"/>
          </a:xfrm>
          <a:prstGeom prst="rect">
            <a:avLst/>
          </a:prstGeom>
          <a:noFill/>
        </p:spPr>
        <p:txBody>
          <a:bodyPr wrap="square">
            <a:spAutoFit/>
          </a:bodyPr>
          <a:lstStyle/>
          <a:p>
            <a:r>
              <a:rPr lang="en-US" dirty="0">
                <a:latin typeface="Papyrus" panose="020B0602040200020303" pitchFamily="34" charset="77"/>
              </a:rPr>
              <a:t>Title is Greek letter</a:t>
            </a:r>
            <a:endParaRPr lang="en-US" dirty="0"/>
          </a:p>
        </p:txBody>
      </p:sp>
      <p:sp>
        <p:nvSpPr>
          <p:cNvPr id="8" name="TextBox 7">
            <a:extLst>
              <a:ext uri="{FF2B5EF4-FFF2-40B4-BE49-F238E27FC236}">
                <a16:creationId xmlns:a16="http://schemas.microsoft.com/office/drawing/2014/main" id="{E85B6D80-B216-E222-65BC-305A534C65AD}"/>
              </a:ext>
            </a:extLst>
          </p:cNvPr>
          <p:cNvSpPr txBox="1"/>
          <p:nvPr/>
        </p:nvSpPr>
        <p:spPr>
          <a:xfrm>
            <a:off x="7991060" y="2537789"/>
            <a:ext cx="1669775" cy="369332"/>
          </a:xfrm>
          <a:prstGeom prst="rect">
            <a:avLst/>
          </a:prstGeom>
          <a:noFill/>
        </p:spPr>
        <p:txBody>
          <a:bodyPr wrap="square">
            <a:spAutoFit/>
          </a:bodyPr>
          <a:lstStyle/>
          <a:p>
            <a:r>
              <a:rPr lang="en-US" dirty="0">
                <a:latin typeface="Papyrus" panose="020B0602040200020303" pitchFamily="34" charset="77"/>
              </a:rPr>
              <a:t>Typeset Math</a:t>
            </a:r>
            <a:endParaRPr lang="en-US" dirty="0"/>
          </a:p>
        </p:txBody>
      </p:sp>
      <p:sp>
        <p:nvSpPr>
          <p:cNvPr id="9" name="TextBox 8">
            <a:extLst>
              <a:ext uri="{FF2B5EF4-FFF2-40B4-BE49-F238E27FC236}">
                <a16:creationId xmlns:a16="http://schemas.microsoft.com/office/drawing/2014/main" id="{48E27BEB-48AE-8DDF-53C9-34371FE58846}"/>
              </a:ext>
            </a:extLst>
          </p:cNvPr>
          <p:cNvSpPr txBox="1"/>
          <p:nvPr/>
        </p:nvSpPr>
        <p:spPr>
          <a:xfrm>
            <a:off x="10171043" y="2478154"/>
            <a:ext cx="1557131" cy="369332"/>
          </a:xfrm>
          <a:prstGeom prst="rect">
            <a:avLst/>
          </a:prstGeom>
          <a:noFill/>
        </p:spPr>
        <p:txBody>
          <a:bodyPr wrap="square">
            <a:spAutoFit/>
          </a:bodyPr>
          <a:lstStyle/>
          <a:p>
            <a:r>
              <a:rPr lang="en-US" dirty="0">
                <a:latin typeface="Papyrus" panose="020B0602040200020303" pitchFamily="34" charset="77"/>
              </a:rPr>
              <a:t>Draw shapes</a:t>
            </a:r>
            <a:endParaRPr lang="en-US" dirty="0"/>
          </a:p>
        </p:txBody>
      </p:sp>
      <p:sp>
        <p:nvSpPr>
          <p:cNvPr id="10" name="TextBox 9">
            <a:extLst>
              <a:ext uri="{FF2B5EF4-FFF2-40B4-BE49-F238E27FC236}">
                <a16:creationId xmlns:a16="http://schemas.microsoft.com/office/drawing/2014/main" id="{6030E462-EDC1-DAC2-B0F0-27A327FCA082}"/>
              </a:ext>
            </a:extLst>
          </p:cNvPr>
          <p:cNvSpPr txBox="1"/>
          <p:nvPr/>
        </p:nvSpPr>
        <p:spPr>
          <a:xfrm>
            <a:off x="11145078" y="748748"/>
            <a:ext cx="1417983" cy="646331"/>
          </a:xfrm>
          <a:prstGeom prst="rect">
            <a:avLst/>
          </a:prstGeom>
          <a:noFill/>
        </p:spPr>
        <p:txBody>
          <a:bodyPr wrap="square">
            <a:spAutoFit/>
          </a:bodyPr>
          <a:lstStyle/>
          <a:p>
            <a:r>
              <a:rPr lang="en-US" dirty="0">
                <a:latin typeface="Papyrus" panose="020B0602040200020303" pitchFamily="34" charset="77"/>
              </a:rPr>
              <a:t>More Greek letters</a:t>
            </a:r>
            <a:endParaRPr lang="en-US" dirty="0"/>
          </a:p>
        </p:txBody>
      </p:sp>
    </p:spTree>
    <p:extLst>
      <p:ext uri="{BB962C8B-B14F-4D97-AF65-F5344CB8AC3E}">
        <p14:creationId xmlns:p14="http://schemas.microsoft.com/office/powerpoint/2010/main" val="53014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ADDE5B-BC34-C502-EDC5-23E6CC2F1536}"/>
              </a:ext>
            </a:extLst>
          </p:cNvPr>
          <p:cNvSpPr/>
          <p:nvPr/>
        </p:nvSpPr>
        <p:spPr>
          <a:xfrm>
            <a:off x="0" y="110275"/>
            <a:ext cx="12191999" cy="6093976"/>
          </a:xfrm>
          <a:prstGeom prst="rect">
            <a:avLst/>
          </a:prstGeom>
        </p:spPr>
        <p:txBody>
          <a:bodyPr wrap="square">
            <a:spAutoFit/>
          </a:bodyPr>
          <a:lstStyle/>
          <a:p>
            <a:pPr algn="ctr"/>
            <a:r>
              <a:rPr lang="pt-BR" sz="3200" b="1" dirty="0" err="1">
                <a:latin typeface="Papyrus" panose="020B0602040200020303" pitchFamily="34" charset="77"/>
                <a:cs typeface="Courier New"/>
              </a:rPr>
              <a:t>Typesetting</a:t>
            </a:r>
            <a:r>
              <a:rPr lang="pt-BR" sz="3200" b="1" dirty="0">
                <a:latin typeface="Papyrus" panose="020B0602040200020303" pitchFamily="34" charset="77"/>
                <a:cs typeface="Courier New"/>
              </a:rPr>
              <a:t> </a:t>
            </a:r>
            <a:r>
              <a:rPr lang="pt-BR" sz="3200" b="1" dirty="0" err="1">
                <a:latin typeface="Papyrus" panose="020B0602040200020303" pitchFamily="34" charset="77"/>
                <a:cs typeface="Courier New"/>
              </a:rPr>
              <a:t>continued</a:t>
            </a:r>
            <a:r>
              <a:rPr lang="pt-BR" sz="3200" b="1" dirty="0">
                <a:latin typeface="Papyrus" panose="020B0602040200020303" pitchFamily="34" charset="77"/>
                <a:cs typeface="Courier New"/>
              </a:rPr>
              <a:t> </a:t>
            </a:r>
            <a:r>
              <a:rPr lang="pt-BR" sz="3200" b="1" dirty="0" err="1">
                <a:latin typeface="Papyrus" panose="020B0602040200020303" pitchFamily="34" charset="77"/>
                <a:cs typeface="Courier New"/>
              </a:rPr>
              <a:t>fractions</a:t>
            </a:r>
            <a:r>
              <a:rPr lang="pt-BR" sz="3200" b="1" dirty="0">
                <a:latin typeface="Papyrus" panose="020B0602040200020303" pitchFamily="34" charset="77"/>
                <a:cs typeface="Courier New"/>
              </a:rPr>
              <a:t> </a:t>
            </a:r>
            <a:r>
              <a:rPr lang="pt-BR" sz="3200" b="1" dirty="0" err="1">
                <a:latin typeface="Papyrus" panose="020B0602040200020303" pitchFamily="34" charset="77"/>
                <a:cs typeface="Courier New"/>
              </a:rPr>
              <a:t>is</a:t>
            </a:r>
            <a:r>
              <a:rPr lang="pt-BR" sz="3200" b="1" dirty="0">
                <a:latin typeface="Papyrus" panose="020B0602040200020303" pitchFamily="34" charset="77"/>
                <a:cs typeface="Courier New"/>
              </a:rPr>
              <a:t> </a:t>
            </a:r>
            <a:r>
              <a:rPr lang="pt-BR" sz="3200" b="1" dirty="0" err="1">
                <a:latin typeface="Papyrus" panose="020B0602040200020303" pitchFamily="34" charset="77"/>
                <a:cs typeface="Courier New"/>
              </a:rPr>
              <a:t>easy</a:t>
            </a:r>
            <a:r>
              <a:rPr lang="pt-BR" sz="3200" b="1" dirty="0">
                <a:latin typeface="Papyrus" panose="020B0602040200020303" pitchFamily="34" charset="77"/>
                <a:cs typeface="Courier New"/>
              </a:rPr>
              <a:t>:</a:t>
            </a:r>
          </a:p>
          <a:p>
            <a:endParaRPr lang="pt-BR" b="1" dirty="0">
              <a:latin typeface="Courier New"/>
              <a:cs typeface="Courier New"/>
            </a:endParaRPr>
          </a:p>
          <a:p>
            <a:r>
              <a:rPr lang="en-US" sz="2200" b="1" i="0" dirty="0">
                <a:effectLst/>
                <a:latin typeface="Courier New" panose="02070309020205020404" pitchFamily="49" charset="0"/>
                <a:cs typeface="Courier New" panose="02070309020205020404" pitchFamily="49" charset="0"/>
              </a:rPr>
              <a:t>str={</a:t>
            </a:r>
            <a:r>
              <a:rPr lang="en-US" sz="2200" b="1" i="0" dirty="0">
                <a:solidFill>
                  <a:srgbClr val="A709F5"/>
                </a:solidFill>
                <a:effectLst/>
                <a:latin typeface="Courier New" panose="02070309020205020404" pitchFamily="49" charset="0"/>
                <a:cs typeface="Courier New" panose="02070309020205020404" pitchFamily="49" charset="0"/>
              </a:rPr>
              <a:t>'${a_0+\frac{1}{a_1+\frac{1}{a_2+\frac{1}{a_3+a_4}}}}$'</a:t>
            </a:r>
            <a:r>
              <a:rPr lang="en-US" sz="2200" b="1" i="0" dirty="0">
                <a:effectLst/>
                <a:latin typeface="Courier New" panose="02070309020205020404" pitchFamily="49" charset="0"/>
                <a:cs typeface="Courier New" panose="02070309020205020404" pitchFamily="49" charset="0"/>
              </a:rPr>
              <a:t>}</a:t>
            </a:r>
          </a:p>
          <a:p>
            <a:r>
              <a:rPr lang="en-US" sz="2200" b="1" i="0" dirty="0">
                <a:effectLst/>
                <a:latin typeface="Courier New" panose="02070309020205020404" pitchFamily="49" charset="0"/>
                <a:cs typeface="Courier New" panose="02070309020205020404" pitchFamily="49" charset="0"/>
              </a:rPr>
              <a:t>annotation(</a:t>
            </a:r>
            <a:r>
              <a:rPr lang="en-US" sz="2200" b="1" i="0" dirty="0">
                <a:solidFill>
                  <a:srgbClr val="A709F5"/>
                </a:solidFill>
                <a:effectLst/>
                <a:latin typeface="Courier New" panose="02070309020205020404" pitchFamily="49" charset="0"/>
                <a:cs typeface="Courier New" panose="02070309020205020404" pitchFamily="49" charset="0"/>
              </a:rPr>
              <a:t>'textbox'</a:t>
            </a:r>
            <a:r>
              <a:rPr lang="en-US" sz="2200" b="1" i="0" dirty="0">
                <a:effectLst/>
                <a:latin typeface="Courier New" panose="02070309020205020404" pitchFamily="49" charset="0"/>
                <a:cs typeface="Courier New" panose="02070309020205020404" pitchFamily="49" charset="0"/>
              </a:rPr>
              <a:t>,[.5 .5 .2 .2],</a:t>
            </a:r>
            <a:r>
              <a:rPr lang="en-US" sz="2200" b="1" i="0" dirty="0">
                <a:solidFill>
                  <a:srgbClr val="A709F5"/>
                </a:solidFill>
                <a:effectLst/>
                <a:latin typeface="Courier New" panose="02070309020205020404" pitchFamily="49" charset="0"/>
                <a:cs typeface="Courier New" panose="02070309020205020404" pitchFamily="49" charset="0"/>
              </a:rPr>
              <a:t>'</a:t>
            </a:r>
            <a:r>
              <a:rPr lang="en-US" sz="2200" b="1" i="0" dirty="0" err="1">
                <a:solidFill>
                  <a:srgbClr val="A709F5"/>
                </a:solidFill>
                <a:effectLst/>
                <a:latin typeface="Courier New" panose="02070309020205020404" pitchFamily="49" charset="0"/>
                <a:cs typeface="Courier New" panose="02070309020205020404" pitchFamily="49" charset="0"/>
              </a:rPr>
              <a:t>interpreter'</a:t>
            </a:r>
            <a:r>
              <a:rPr lang="en-US" sz="2200" b="1" i="0" dirty="0" err="1">
                <a:effectLst/>
                <a:latin typeface="Courier New" panose="02070309020205020404" pitchFamily="49" charset="0"/>
                <a:cs typeface="Courier New" panose="02070309020205020404" pitchFamily="49" charset="0"/>
              </a:rPr>
              <a:t>,</a:t>
            </a:r>
            <a:r>
              <a:rPr lang="en-US" sz="2200" b="1" i="0" dirty="0" err="1">
                <a:solidFill>
                  <a:srgbClr val="A709F5"/>
                </a:solidFill>
                <a:effectLst/>
                <a:latin typeface="Courier New" panose="02070309020205020404" pitchFamily="49" charset="0"/>
                <a:cs typeface="Courier New" panose="02070309020205020404" pitchFamily="49" charset="0"/>
              </a:rPr>
              <a:t>'latex'</a:t>
            </a:r>
            <a:r>
              <a:rPr lang="en-US" sz="2200" b="1" i="0" dirty="0" err="1">
                <a:effectLst/>
                <a:latin typeface="Courier New" panose="02070309020205020404" pitchFamily="49" charset="0"/>
                <a:cs typeface="Courier New" panose="02070309020205020404" pitchFamily="49" charset="0"/>
              </a:rPr>
              <a:t>,</a:t>
            </a:r>
            <a:r>
              <a:rPr lang="en-US" sz="2200" b="1" i="0" dirty="0" err="1">
                <a:solidFill>
                  <a:srgbClr val="A709F5"/>
                </a:solidFill>
                <a:effectLst/>
                <a:latin typeface="Courier New" panose="02070309020205020404" pitchFamily="49" charset="0"/>
                <a:cs typeface="Courier New" panose="02070309020205020404" pitchFamily="49" charset="0"/>
              </a:rPr>
              <a:t>'String'</a:t>
            </a:r>
            <a:r>
              <a:rPr lang="en-US" sz="2200" b="1" i="0" dirty="0" err="1">
                <a:effectLst/>
                <a:latin typeface="Courier New" panose="02070309020205020404" pitchFamily="49" charset="0"/>
                <a:cs typeface="Courier New" panose="02070309020205020404" pitchFamily="49" charset="0"/>
              </a:rPr>
              <a:t>,str</a:t>
            </a:r>
            <a:r>
              <a:rPr lang="en-US" sz="2200" b="1" i="0" dirty="0">
                <a:effectLst/>
                <a:latin typeface="Courier New" panose="02070309020205020404" pitchFamily="49" charset="0"/>
                <a:cs typeface="Courier New" panose="02070309020205020404" pitchFamily="49" charset="0"/>
              </a:rPr>
              <a:t>); </a:t>
            </a:r>
          </a:p>
          <a:p>
            <a:endParaRPr lang="pt-BR" sz="4000" b="1" dirty="0">
              <a:latin typeface="Papyrus"/>
              <a:cs typeface="Papyrus"/>
            </a:endParaRPr>
          </a:p>
          <a:p>
            <a:endParaRPr lang="pt-BR" sz="4000" b="1" dirty="0">
              <a:latin typeface="Papyrus"/>
              <a:cs typeface="Papyrus"/>
            </a:endParaRPr>
          </a:p>
          <a:p>
            <a:endParaRPr lang="pt-BR" sz="4000" b="1" dirty="0">
              <a:latin typeface="Papyrus"/>
              <a:cs typeface="Papyrus"/>
            </a:endParaRPr>
          </a:p>
          <a:p>
            <a:endParaRPr lang="pt-BR" sz="4000" b="1" dirty="0">
              <a:latin typeface="Papyrus"/>
              <a:cs typeface="Papyrus"/>
            </a:endParaRPr>
          </a:p>
          <a:p>
            <a:r>
              <a:rPr lang="pt-BR" sz="4000" b="1" dirty="0">
                <a:latin typeface="Papyrus"/>
                <a:cs typeface="Papyrus"/>
              </a:rPr>
              <a:t> </a:t>
            </a:r>
          </a:p>
          <a:p>
            <a:pPr algn="ctr">
              <a:defRPr/>
            </a:pPr>
            <a:r>
              <a:rPr lang="en-US" sz="3200" b="1" dirty="0">
                <a:latin typeface="Papyrus" panose="020B0602040200020303" pitchFamily="34" charset="77"/>
                <a:cs typeface="Calibri" panose="020F0502020204030204" pitchFamily="34" charset="0"/>
              </a:rPr>
              <a:t>This is pretty much the antithesis of the WYSIWYG (an acronym for ”What You See Is What You Get”) philosophy of MS Word, Pages (Apples version of Word). etc</a:t>
            </a:r>
            <a:r>
              <a:rPr lang="en-US" sz="3200" b="1" dirty="0">
                <a:latin typeface="Papyrus"/>
                <a:cs typeface="Papyrus"/>
              </a:rPr>
              <a:t>.</a:t>
            </a:r>
            <a:endParaRPr lang="en-US" sz="3200" dirty="0">
              <a:latin typeface="Papyrus" panose="020B0602040200020303" pitchFamily="34" charset="77"/>
              <a:cs typeface="Papyrus"/>
            </a:endParaRPr>
          </a:p>
        </p:txBody>
      </p:sp>
      <p:pic>
        <p:nvPicPr>
          <p:cNvPr id="5" name="Picture 4">
            <a:extLst>
              <a:ext uri="{FF2B5EF4-FFF2-40B4-BE49-F238E27FC236}">
                <a16:creationId xmlns:a16="http://schemas.microsoft.com/office/drawing/2014/main" id="{712547E0-2685-1953-CDB9-1136B9F3E646}"/>
              </a:ext>
            </a:extLst>
          </p:cNvPr>
          <p:cNvPicPr>
            <a:picLocks noChangeAspect="1"/>
          </p:cNvPicPr>
          <p:nvPr/>
        </p:nvPicPr>
        <p:blipFill>
          <a:blip r:embed="rId2"/>
          <a:stretch>
            <a:fillRect/>
          </a:stretch>
        </p:blipFill>
        <p:spPr>
          <a:xfrm>
            <a:off x="2755900" y="1854502"/>
            <a:ext cx="6362700" cy="2324100"/>
          </a:xfrm>
          <a:prstGeom prst="rect">
            <a:avLst/>
          </a:prstGeom>
        </p:spPr>
      </p:pic>
    </p:spTree>
    <p:extLst>
      <p:ext uri="{BB962C8B-B14F-4D97-AF65-F5344CB8AC3E}">
        <p14:creationId xmlns:p14="http://schemas.microsoft.com/office/powerpoint/2010/main" val="2995624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2A25D1C-F6C9-077B-1619-EA4B4D2F06F2}"/>
              </a:ext>
            </a:extLst>
          </p:cNvPr>
          <p:cNvSpPr txBox="1"/>
          <p:nvPr/>
        </p:nvSpPr>
        <p:spPr>
          <a:xfrm>
            <a:off x="0" y="91123"/>
            <a:ext cx="12192000" cy="6694140"/>
          </a:xfrm>
          <a:prstGeom prst="rect">
            <a:avLst/>
          </a:prstGeom>
          <a:noFill/>
        </p:spPr>
        <p:txBody>
          <a:bodyPr wrap="square">
            <a:spAutoFit/>
          </a:bodyPr>
          <a:lstStyle/>
          <a:p>
            <a:r>
              <a:rPr lang="en-US" sz="1100" b="1" dirty="0"/>
              <a:t>\</a:t>
            </a:r>
            <a:r>
              <a:rPr lang="en-US" sz="1100" b="1" dirty="0" err="1"/>
              <a:t>documentclass</a:t>
            </a:r>
            <a:r>
              <a:rPr lang="en-US" sz="1100" b="1" dirty="0"/>
              <a:t>[12pt]{article}</a:t>
            </a:r>
          </a:p>
          <a:p>
            <a:r>
              <a:rPr lang="en-US" sz="1100" b="1" dirty="0"/>
              <a:t>\</a:t>
            </a:r>
            <a:r>
              <a:rPr lang="en-US" sz="1100" b="1" dirty="0" err="1"/>
              <a:t>usepackage</a:t>
            </a:r>
            <a:r>
              <a:rPr lang="en-US" sz="1100" b="1" dirty="0"/>
              <a:t>{</a:t>
            </a:r>
            <a:r>
              <a:rPr lang="en-US" sz="1100" b="1" dirty="0" err="1"/>
              <a:t>amsmath</a:t>
            </a:r>
            <a:r>
              <a:rPr lang="en-US" sz="1100" b="1" dirty="0"/>
              <a:t>}</a:t>
            </a:r>
          </a:p>
          <a:p>
            <a:r>
              <a:rPr lang="en-US" sz="1100" b="1" dirty="0"/>
              <a:t>\</a:t>
            </a:r>
            <a:r>
              <a:rPr lang="en-US" sz="1100" b="1" dirty="0" err="1"/>
              <a:t>usepackage</a:t>
            </a:r>
            <a:r>
              <a:rPr lang="en-US" sz="1100" b="1" dirty="0"/>
              <a:t>{</a:t>
            </a:r>
            <a:r>
              <a:rPr lang="en-US" sz="1100" b="1" dirty="0" err="1"/>
              <a:t>graphicx</a:t>
            </a:r>
            <a:r>
              <a:rPr lang="en-US" sz="1100" b="1" dirty="0"/>
              <a:t>}</a:t>
            </a:r>
          </a:p>
          <a:p>
            <a:r>
              <a:rPr lang="en-US" sz="1100" b="1" dirty="0"/>
              <a:t>\</a:t>
            </a:r>
            <a:r>
              <a:rPr lang="en-US" sz="1100" b="1" dirty="0" err="1"/>
              <a:t>usepackage</a:t>
            </a:r>
            <a:r>
              <a:rPr lang="en-US" sz="1100" b="1" dirty="0"/>
              <a:t>{</a:t>
            </a:r>
            <a:r>
              <a:rPr lang="en-US" sz="1100" b="1" dirty="0" err="1"/>
              <a:t>hyperref</a:t>
            </a:r>
            <a:r>
              <a:rPr lang="en-US" sz="1100" b="1" dirty="0"/>
              <a:t>}</a:t>
            </a:r>
          </a:p>
          <a:p>
            <a:r>
              <a:rPr lang="en-US" sz="1100" b="1" dirty="0"/>
              <a:t>\</a:t>
            </a:r>
            <a:r>
              <a:rPr lang="en-US" sz="1100" b="1" dirty="0" err="1"/>
              <a:t>usepackage</a:t>
            </a:r>
            <a:r>
              <a:rPr lang="en-US" sz="1100" b="1" dirty="0"/>
              <a:t>[latin1]{</a:t>
            </a:r>
            <a:r>
              <a:rPr lang="en-US" sz="1100" b="1" dirty="0" err="1"/>
              <a:t>inputenc</a:t>
            </a:r>
            <a:r>
              <a:rPr lang="en-US" sz="1100" b="1" dirty="0"/>
              <a:t>}</a:t>
            </a:r>
          </a:p>
          <a:p>
            <a:endParaRPr lang="en-US" sz="1100" b="1" dirty="0"/>
          </a:p>
          <a:p>
            <a:r>
              <a:rPr lang="en-US" sz="1100" b="1" dirty="0"/>
              <a:t>\title{Getting started}</a:t>
            </a:r>
          </a:p>
          <a:p>
            <a:r>
              <a:rPr lang="en-US" sz="1100" b="1" dirty="0"/>
              <a:t>\author{</a:t>
            </a:r>
            <a:r>
              <a:rPr lang="en-US" sz="1100" b="1" dirty="0" err="1"/>
              <a:t>Veloci</a:t>
            </a:r>
            <a:r>
              <a:rPr lang="en-US" sz="1100" b="1" dirty="0"/>
              <a:t> Raptor}</a:t>
            </a:r>
          </a:p>
          <a:p>
            <a:r>
              <a:rPr lang="en-US" sz="1100" b="1" dirty="0"/>
              <a:t>\date{03/14/15}</a:t>
            </a:r>
          </a:p>
          <a:p>
            <a:endParaRPr lang="en-US" sz="1100" b="1" dirty="0"/>
          </a:p>
          <a:p>
            <a:r>
              <a:rPr lang="en-US" sz="1100" b="1" dirty="0"/>
              <a:t>\begin{document}</a:t>
            </a:r>
          </a:p>
          <a:p>
            <a:r>
              <a:rPr lang="en-US" sz="1100" b="1" dirty="0"/>
              <a:t>\</a:t>
            </a:r>
            <a:r>
              <a:rPr lang="en-US" sz="1100" b="1" dirty="0" err="1"/>
              <a:t>maketitle</a:t>
            </a:r>
            <a:endParaRPr lang="en-US" sz="1100" b="1" dirty="0"/>
          </a:p>
          <a:p>
            <a:endParaRPr lang="en-US" sz="1100" b="1" dirty="0"/>
          </a:p>
          <a:p>
            <a:r>
              <a:rPr lang="en-US" sz="1100" b="1" dirty="0"/>
              <a:t>Welcome to LaTeX Base, a web-based \LaTeX{} editor with live document preview!</a:t>
            </a:r>
          </a:p>
          <a:p>
            <a:r>
              <a:rPr lang="en-US" sz="1100" b="1" dirty="0"/>
              <a:t>Here are some things to try --</a:t>
            </a:r>
          </a:p>
          <a:p>
            <a:endParaRPr lang="en-US" sz="1100" b="1" dirty="0"/>
          </a:p>
          <a:p>
            <a:r>
              <a:rPr lang="en-US" sz="1100" b="1" dirty="0"/>
              <a:t>\begin{itemize}</a:t>
            </a:r>
          </a:p>
          <a:p>
            <a:r>
              <a:rPr lang="en-US" sz="1100" b="1" dirty="0"/>
              <a:t>  \item edit the document name above by typing in the input field</a:t>
            </a:r>
          </a:p>
          <a:p>
            <a:r>
              <a:rPr lang="en-US" sz="1100" b="1" dirty="0"/>
              <a:t>  \item make changes to the body on the left and watch the preview update</a:t>
            </a:r>
          </a:p>
          <a:p>
            <a:r>
              <a:rPr lang="en-US" sz="1100" b="1" dirty="0"/>
              <a:t>  \item include an image by </a:t>
            </a:r>
            <a:r>
              <a:rPr lang="en-US" sz="1100" b="1" dirty="0" err="1"/>
              <a:t>url</a:t>
            </a:r>
            <a:r>
              <a:rPr lang="en-US" sz="1100" b="1" dirty="0"/>
              <a:t> like this one</a:t>
            </a:r>
          </a:p>
          <a:p>
            <a:r>
              <a:rPr lang="en-US" sz="1100" b="1" dirty="0"/>
              <a:t>        \</a:t>
            </a:r>
            <a:r>
              <a:rPr lang="en-US" sz="1100" b="1" dirty="0" err="1"/>
              <a:t>hspace</a:t>
            </a:r>
            <a:r>
              <a:rPr lang="en-US" sz="1100" b="1" dirty="0"/>
              <a:t>*{3em}</a:t>
            </a:r>
          </a:p>
          <a:p>
            <a:r>
              <a:rPr lang="en-US" sz="1100" b="1" dirty="0"/>
              <a:t>        \</a:t>
            </a:r>
            <a:r>
              <a:rPr lang="en-US" sz="1100" b="1" dirty="0" err="1"/>
              <a:t>includegraphics</a:t>
            </a:r>
            <a:r>
              <a:rPr lang="en-US" sz="1100" b="1" dirty="0"/>
              <a:t>{https://</a:t>
            </a:r>
            <a:r>
              <a:rPr lang="en-US" sz="1100" b="1" dirty="0" err="1"/>
              <a:t>latexbase.com</a:t>
            </a:r>
            <a:r>
              <a:rPr lang="en-US" sz="1100" b="1" dirty="0"/>
              <a:t>/images/</a:t>
            </a:r>
            <a:r>
              <a:rPr lang="en-US" sz="1100" b="1" dirty="0" err="1"/>
              <a:t>raptor.jpg</a:t>
            </a:r>
            <a:r>
              <a:rPr lang="en-US" sz="1100" b="1" dirty="0"/>
              <a:t>}</a:t>
            </a:r>
          </a:p>
          <a:p>
            <a:r>
              <a:rPr lang="en-US" sz="1100" b="1" dirty="0"/>
              <a:t>  \item check the compiler output by clicking the log button</a:t>
            </a:r>
          </a:p>
          <a:p>
            <a:r>
              <a:rPr lang="en-US" sz="1100" b="1" dirty="0"/>
              <a:t>  \item format a mathematical expression like</a:t>
            </a:r>
          </a:p>
          <a:p>
            <a:r>
              <a:rPr lang="en-US" sz="1100" b="1" dirty="0"/>
              <a:t>        $\frac{1}{2\pi}\int_{-\</a:t>
            </a:r>
            <a:r>
              <a:rPr lang="en-US" sz="1100" b="1" dirty="0" err="1"/>
              <a:t>infty</a:t>
            </a:r>
            <a:r>
              <a:rPr lang="en-US" sz="1100" b="1" dirty="0"/>
              <a:t>}^{\</a:t>
            </a:r>
            <a:r>
              <a:rPr lang="en-US" sz="1100" b="1" dirty="0" err="1"/>
              <a:t>infty</a:t>
            </a:r>
            <a:r>
              <a:rPr lang="en-US" sz="1100" b="1" dirty="0"/>
              <a:t>}e^{-\frac{x^2}{2}}dx$</a:t>
            </a:r>
          </a:p>
          <a:p>
            <a:r>
              <a:rPr lang="en-US" sz="1100" b="1" dirty="0"/>
              <a:t>  \item download the document as a pdf by selecting Export $&gt;$ Local</a:t>
            </a:r>
          </a:p>
          <a:p>
            <a:r>
              <a:rPr lang="en-US" sz="1100" b="1" dirty="0"/>
              <a:t>        Filesystem (or by clicking the desktop download button)</a:t>
            </a:r>
          </a:p>
          <a:p>
            <a:r>
              <a:rPr lang="en-US" sz="1100" b="1" dirty="0"/>
              <a:t>  \item export your work to Dropbox or Google Drive</a:t>
            </a:r>
          </a:p>
          <a:p>
            <a:r>
              <a:rPr lang="en-US" sz="1100" b="1" dirty="0"/>
              <a:t>  \item import an existing document from your local computer</a:t>
            </a:r>
          </a:p>
          <a:p>
            <a:r>
              <a:rPr lang="en-US" sz="1100" b="1" dirty="0"/>
              <a:t>  \item try using the vim or emacs keyboard shortcuts</a:t>
            </a:r>
          </a:p>
          <a:p>
            <a:r>
              <a:rPr lang="en-US" sz="1100" b="1" dirty="0"/>
              <a:t>\end{itemize}</a:t>
            </a:r>
          </a:p>
          <a:p>
            <a:endParaRPr lang="en-US" sz="1100" b="1" dirty="0"/>
          </a:p>
          <a:p>
            <a:r>
              <a:rPr lang="en-US" sz="1100" b="1" dirty="0"/>
              <a:t>Editing short documents online is free. View premium plans and pricing at</a:t>
            </a:r>
          </a:p>
          <a:p>
            <a:r>
              <a:rPr lang="en-US" sz="1100" b="1" dirty="0"/>
              <a:t>\</a:t>
            </a:r>
            <a:r>
              <a:rPr lang="en-US" sz="1100" b="1" dirty="0" err="1"/>
              <a:t>url</a:t>
            </a:r>
            <a:r>
              <a:rPr lang="en-US" sz="1100" b="1" dirty="0"/>
              <a:t>{https://</a:t>
            </a:r>
            <a:r>
              <a:rPr lang="en-US" sz="1100" b="1" dirty="0" err="1"/>
              <a:t>latexbase.com</a:t>
            </a:r>
            <a:r>
              <a:rPr lang="en-US" sz="1100" b="1" dirty="0"/>
              <a:t>/static/pricing} to enjoy unlimited document editing</a:t>
            </a:r>
          </a:p>
          <a:p>
            <a:r>
              <a:rPr lang="en-US" sz="1100" b="1" dirty="0"/>
              <a:t>(online or offline) and a variety of other useful features. Thanks for trying</a:t>
            </a:r>
          </a:p>
          <a:p>
            <a:r>
              <a:rPr lang="en-US" sz="1100" b="1" dirty="0"/>
              <a:t>out our service and don't hesitate to get in touch at</a:t>
            </a:r>
          </a:p>
          <a:p>
            <a:r>
              <a:rPr lang="en-US" sz="1100" b="1" dirty="0"/>
              <a:t>\</a:t>
            </a:r>
            <a:r>
              <a:rPr lang="en-US" sz="1100" b="1" dirty="0" err="1"/>
              <a:t>href</a:t>
            </a:r>
            <a:r>
              <a:rPr lang="en-US" sz="1100" b="1" dirty="0"/>
              <a:t>{</a:t>
            </a:r>
            <a:r>
              <a:rPr lang="en-US" sz="1100" b="1" dirty="0" err="1"/>
              <a:t>mailto:support@latexbase.com</a:t>
            </a:r>
            <a:r>
              <a:rPr lang="en-US" sz="1100" b="1" dirty="0"/>
              <a:t>}{</a:t>
            </a:r>
            <a:r>
              <a:rPr lang="en-US" sz="1100" b="1" dirty="0" err="1"/>
              <a:t>support@latexbase.com</a:t>
            </a:r>
            <a:r>
              <a:rPr lang="en-US" sz="1100" b="1" dirty="0"/>
              <a:t>}!</a:t>
            </a:r>
          </a:p>
          <a:p>
            <a:endParaRPr lang="en-US" sz="1100" b="1" dirty="0"/>
          </a:p>
          <a:p>
            <a:r>
              <a:rPr lang="en-US" sz="1100" b="1" dirty="0"/>
              <a:t>\end{document}</a:t>
            </a:r>
          </a:p>
        </p:txBody>
      </p:sp>
      <p:pic>
        <p:nvPicPr>
          <p:cNvPr id="10" name="Picture 9">
            <a:extLst>
              <a:ext uri="{FF2B5EF4-FFF2-40B4-BE49-F238E27FC236}">
                <a16:creationId xmlns:a16="http://schemas.microsoft.com/office/drawing/2014/main" id="{5371F5FE-354C-EC33-E4A6-DAA2F833940D}"/>
              </a:ext>
            </a:extLst>
          </p:cNvPr>
          <p:cNvPicPr>
            <a:picLocks noChangeAspect="1"/>
          </p:cNvPicPr>
          <p:nvPr/>
        </p:nvPicPr>
        <p:blipFill>
          <a:blip r:embed="rId2"/>
          <a:stretch>
            <a:fillRect/>
          </a:stretch>
        </p:blipFill>
        <p:spPr>
          <a:xfrm>
            <a:off x="6591699" y="0"/>
            <a:ext cx="5201587" cy="6858000"/>
          </a:xfrm>
          <a:prstGeom prst="rect">
            <a:avLst/>
          </a:prstGeom>
        </p:spPr>
      </p:pic>
      <p:sp>
        <p:nvSpPr>
          <p:cNvPr id="11" name="TextBox 10">
            <a:extLst>
              <a:ext uri="{FF2B5EF4-FFF2-40B4-BE49-F238E27FC236}">
                <a16:creationId xmlns:a16="http://schemas.microsoft.com/office/drawing/2014/main" id="{E5F33CFD-7777-E6AB-FECF-7E3AA584C1D3}"/>
              </a:ext>
            </a:extLst>
          </p:cNvPr>
          <p:cNvSpPr txBox="1"/>
          <p:nvPr/>
        </p:nvSpPr>
        <p:spPr>
          <a:xfrm>
            <a:off x="1922317" y="270164"/>
            <a:ext cx="5455227" cy="1569660"/>
          </a:xfrm>
          <a:prstGeom prst="rect">
            <a:avLst/>
          </a:prstGeom>
          <a:noFill/>
        </p:spPr>
        <p:txBody>
          <a:bodyPr wrap="square" rtlCol="0">
            <a:spAutoFit/>
          </a:bodyPr>
          <a:lstStyle/>
          <a:p>
            <a:pPr algn="ctr"/>
            <a:r>
              <a:rPr lang="en-US" sz="3200" dirty="0">
                <a:latin typeface="Papyrus" panose="020B0602040200020303" pitchFamily="34" charset="77"/>
              </a:rPr>
              <a:t>The gibberish on the left will make the pretty output on the right.</a:t>
            </a:r>
          </a:p>
        </p:txBody>
      </p:sp>
    </p:spTree>
    <p:extLst>
      <p:ext uri="{BB962C8B-B14F-4D97-AF65-F5344CB8AC3E}">
        <p14:creationId xmlns:p14="http://schemas.microsoft.com/office/powerpoint/2010/main" val="3259146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p:cNvSpPr txBox="1"/>
          <p:nvPr/>
        </p:nvSpPr>
        <p:spPr>
          <a:xfrm>
            <a:off x="0" y="37403"/>
            <a:ext cx="12192000" cy="7048083"/>
          </a:xfrm>
          <a:prstGeom prst="rect">
            <a:avLst/>
          </a:prstGeom>
          <a:noFill/>
        </p:spPr>
        <p:txBody>
          <a:bodyPr wrap="square" rtlCol="0">
            <a:spAutoFit/>
          </a:bodyPr>
          <a:lstStyle/>
          <a:p>
            <a:pPr algn="ctr"/>
            <a:r>
              <a:rPr lang="es-AR" sz="3200" b="1" dirty="0" err="1">
                <a:latin typeface="Papyrus"/>
                <a:cs typeface="Papyrus"/>
              </a:rPr>
              <a:t>Problems</a:t>
            </a:r>
            <a:r>
              <a:rPr lang="es-AR" sz="3200" b="1" dirty="0">
                <a:latin typeface="Papyrus"/>
                <a:cs typeface="Papyrus"/>
              </a:rPr>
              <a:t> </a:t>
            </a:r>
            <a:r>
              <a:rPr lang="es-AR" sz="3200" b="1" dirty="0" err="1">
                <a:latin typeface="Papyrus"/>
                <a:cs typeface="Papyrus"/>
              </a:rPr>
              <a:t>with</a:t>
            </a:r>
            <a:r>
              <a:rPr lang="es-AR" sz="3200" b="1" dirty="0">
                <a:latin typeface="Papyrus"/>
                <a:cs typeface="Papyrus"/>
              </a:rPr>
              <a:t> </a:t>
            </a:r>
            <a:r>
              <a:rPr lang="es-AR" sz="3200" b="1" dirty="0" err="1">
                <a:latin typeface="Papyrus"/>
                <a:cs typeface="Papyrus"/>
              </a:rPr>
              <a:t>TeX</a:t>
            </a:r>
            <a:r>
              <a:rPr lang="es-AR" sz="3200" b="1" dirty="0">
                <a:latin typeface="Papyrus"/>
                <a:cs typeface="Papyrus"/>
              </a:rPr>
              <a:t> </a:t>
            </a:r>
            <a:r>
              <a:rPr lang="es-AR" sz="3200" b="1" dirty="0" err="1">
                <a:latin typeface="Papyrus"/>
                <a:cs typeface="Papyrus"/>
              </a:rPr>
              <a:t>interpreter</a:t>
            </a:r>
            <a:r>
              <a:rPr lang="es-AR" sz="3200" b="1" dirty="0">
                <a:latin typeface="Papyrus"/>
                <a:cs typeface="Papyrus"/>
              </a:rPr>
              <a:t> </a:t>
            </a:r>
            <a:r>
              <a:rPr lang="es-AR" sz="3200" b="1" dirty="0" err="1">
                <a:latin typeface="Papyrus"/>
                <a:cs typeface="Papyrus"/>
              </a:rPr>
              <a:t>interpreting</a:t>
            </a:r>
            <a:r>
              <a:rPr lang="es-AR" sz="3200" b="1" dirty="0">
                <a:latin typeface="Papyrus"/>
                <a:cs typeface="Papyrus"/>
              </a:rPr>
              <a:t>  </a:t>
            </a:r>
            <a:r>
              <a:rPr lang="es-AR" sz="3200" b="1" dirty="0" err="1">
                <a:latin typeface="Papyrus"/>
                <a:cs typeface="Papyrus"/>
              </a:rPr>
              <a:t>the</a:t>
            </a:r>
            <a:r>
              <a:rPr lang="es-AR" sz="3200" b="1" dirty="0">
                <a:latin typeface="Papyrus"/>
                <a:cs typeface="Papyrus"/>
              </a:rPr>
              <a:t> </a:t>
            </a:r>
            <a:r>
              <a:rPr lang="es-AR" sz="3200" b="1" dirty="0" err="1">
                <a:latin typeface="Papyrus"/>
                <a:cs typeface="Papyrus"/>
              </a:rPr>
              <a:t>underscore</a:t>
            </a:r>
            <a:r>
              <a:rPr lang="es-AR" sz="3200" b="1" dirty="0">
                <a:latin typeface="Papyrus"/>
                <a:cs typeface="Papyrus"/>
              </a:rPr>
              <a:t> (</a:t>
            </a:r>
            <a:r>
              <a:rPr lang="es-AR" sz="3200" b="1" dirty="0">
                <a:latin typeface="Courier New" panose="02070309020205020404" pitchFamily="49" charset="0"/>
                <a:cs typeface="Courier New" panose="02070309020205020404" pitchFamily="49" charset="0"/>
              </a:rPr>
              <a:t>_</a:t>
            </a:r>
            <a:r>
              <a:rPr lang="es-AR" sz="3200" b="1" dirty="0">
                <a:latin typeface="Papyrus"/>
                <a:cs typeface="Papyrus"/>
              </a:rPr>
              <a:t>)</a:t>
            </a:r>
          </a:p>
          <a:p>
            <a:pPr algn="ctr"/>
            <a:endParaRPr lang="es-AR" b="1" dirty="0">
              <a:latin typeface="Papyrus"/>
              <a:cs typeface="Papyrus"/>
            </a:endParaRPr>
          </a:p>
          <a:p>
            <a:pPr algn="ctr"/>
            <a:r>
              <a:rPr lang="es-AR" sz="3200" b="1" dirty="0" err="1">
                <a:latin typeface="Papyrus"/>
                <a:cs typeface="Papyrus"/>
              </a:rPr>
              <a:t>These</a:t>
            </a:r>
            <a:r>
              <a:rPr lang="es-AR" sz="3200" b="1" dirty="0">
                <a:latin typeface="Papyrus"/>
                <a:cs typeface="Papyrus"/>
              </a:rPr>
              <a:t> </a:t>
            </a:r>
            <a:r>
              <a:rPr lang="es-AR" sz="3200" b="1" dirty="0" err="1">
                <a:latin typeface="Papyrus"/>
                <a:cs typeface="Papyrus"/>
              </a:rPr>
              <a:t>two</a:t>
            </a:r>
            <a:r>
              <a:rPr lang="es-AR" sz="3200" b="1" dirty="0">
                <a:latin typeface="Papyrus"/>
                <a:cs typeface="Papyrus"/>
              </a:rPr>
              <a:t> </a:t>
            </a:r>
            <a:r>
              <a:rPr lang="es-AR" sz="3200" b="1" dirty="0" err="1">
                <a:latin typeface="Papyrus"/>
                <a:cs typeface="Papyrus"/>
              </a:rPr>
              <a:t>work</a:t>
            </a:r>
            <a:r>
              <a:rPr lang="es-AR" sz="3200" b="1" dirty="0">
                <a:latin typeface="Papyrus"/>
                <a:cs typeface="Papyrus"/>
              </a:rPr>
              <a:t> </a:t>
            </a:r>
            <a:r>
              <a:rPr lang="es-AR" sz="3200" b="1" dirty="0" err="1">
                <a:latin typeface="Papyrus"/>
                <a:cs typeface="Papyrus"/>
              </a:rPr>
              <a:t>with</a:t>
            </a:r>
            <a:r>
              <a:rPr lang="es-AR" sz="3200" b="1" dirty="0">
                <a:latin typeface="Papyrus"/>
                <a:cs typeface="Papyrus"/>
              </a:rPr>
              <a:t> no </a:t>
            </a:r>
            <a:r>
              <a:rPr lang="es-AR" sz="3200" b="1" dirty="0" err="1">
                <a:latin typeface="Papyrus"/>
                <a:cs typeface="Papyrus"/>
              </a:rPr>
              <a:t>warnings</a:t>
            </a:r>
            <a:r>
              <a:rPr lang="es-AR" sz="3200" b="1" dirty="0">
                <a:latin typeface="Papyrus"/>
                <a:cs typeface="Papyrus"/>
              </a:rPr>
              <a:t> </a:t>
            </a:r>
            <a:r>
              <a:rPr lang="es-AR" sz="3200" b="1" dirty="0" err="1">
                <a:latin typeface="Papyrus"/>
                <a:cs typeface="Papyrus"/>
              </a:rPr>
              <a:t>or</a:t>
            </a:r>
            <a:r>
              <a:rPr lang="es-AR" sz="3200" b="1" dirty="0">
                <a:latin typeface="Papyrus"/>
                <a:cs typeface="Papyrus"/>
              </a:rPr>
              <a:t> </a:t>
            </a:r>
            <a:r>
              <a:rPr lang="es-AR" sz="3200" b="1" dirty="0" err="1">
                <a:latin typeface="Papyrus"/>
                <a:cs typeface="Papyrus"/>
              </a:rPr>
              <a:t>errors</a:t>
            </a:r>
            <a:endParaRPr lang="es-AR" sz="3200" b="1" dirty="0">
              <a:latin typeface="Papyrus"/>
              <a:cs typeface="Papyrus"/>
            </a:endParaRPr>
          </a:p>
          <a:p>
            <a:endParaRPr lang="es-AR" b="1" dirty="0">
              <a:latin typeface="Papyrus"/>
              <a:cs typeface="Papyrus"/>
            </a:endParaRPr>
          </a:p>
          <a:p>
            <a:r>
              <a:rPr lang="es-AR" sz="2400" b="1" dirty="0" err="1">
                <a:latin typeface="Courier New" panose="02070309020205020404" pitchFamily="49" charset="0"/>
                <a:cs typeface="Courier New" panose="02070309020205020404" pitchFamily="49" charset="0"/>
              </a:rPr>
              <a:t>title</a:t>
            </a:r>
            <a:r>
              <a:rPr lang="es-AR" sz="2400" b="1" dirty="0">
                <a:latin typeface="Courier New" panose="02070309020205020404" pitchFamily="49" charset="0"/>
                <a:cs typeface="Courier New" panose="02070309020205020404" pitchFamily="49" charset="0"/>
              </a:rPr>
              <a:t>('</a:t>
            </a:r>
            <a:r>
              <a:rPr lang="es-AR" sz="2400" b="1" dirty="0" err="1">
                <a:latin typeface="Courier New" panose="02070309020205020404" pitchFamily="49" charset="0"/>
                <a:cs typeface="Courier New" panose="02070309020205020404" pitchFamily="49" charset="0"/>
              </a:rPr>
              <a:t>This_title</a:t>
            </a:r>
            <a:r>
              <a:rPr lang="es-AR" sz="2400" b="1" dirty="0">
                <a:latin typeface="Courier New" panose="02070309020205020404" pitchFamily="49" charset="0"/>
                <a:cs typeface="Courier New" panose="02070309020205020404" pitchFamily="49" charset="0"/>
              </a:rPr>
              <a:t> has </a:t>
            </a:r>
            <a:r>
              <a:rPr lang="es-AR" sz="2400" b="1" dirty="0" err="1">
                <a:latin typeface="Courier New" panose="02070309020205020404" pitchFamily="49" charset="0"/>
                <a:cs typeface="Courier New" panose="02070309020205020404" pitchFamily="49" charset="0"/>
              </a:rPr>
              <a:t>an</a:t>
            </a:r>
            <a:r>
              <a:rPr lang="es-AR" sz="2400" b="1" dirty="0">
                <a:latin typeface="Courier New" panose="02070309020205020404" pitchFamily="49" charset="0"/>
                <a:cs typeface="Courier New" panose="02070309020205020404" pitchFamily="49" charset="0"/>
              </a:rPr>
              <a:t> </a:t>
            </a:r>
            <a:r>
              <a:rPr lang="es-AR" sz="2400" b="1" dirty="0" err="1">
                <a:latin typeface="Courier New" panose="02070309020205020404" pitchFamily="49" charset="0"/>
                <a:cs typeface="Courier New" panose="02070309020205020404" pitchFamily="49" charset="0"/>
              </a:rPr>
              <a:t>underline</a:t>
            </a:r>
            <a:r>
              <a:rPr lang="es-AR" sz="2400" b="1" dirty="0">
                <a:latin typeface="Courier New" panose="02070309020205020404" pitchFamily="49" charset="0"/>
                <a:cs typeface="Courier New" panose="02070309020205020404" pitchFamily="49" charset="0"/>
              </a:rPr>
              <a:t>', '</a:t>
            </a:r>
            <a:r>
              <a:rPr lang="es-AR" sz="2400" b="1" dirty="0" err="1">
                <a:latin typeface="Courier New" panose="02070309020205020404" pitchFamily="49" charset="0"/>
                <a:cs typeface="Courier New" panose="02070309020205020404" pitchFamily="49" charset="0"/>
              </a:rPr>
              <a:t>Interpreter</a:t>
            </a:r>
            <a:r>
              <a:rPr lang="es-AR" sz="2400" b="1" dirty="0">
                <a:latin typeface="Courier New" panose="02070309020205020404" pitchFamily="49" charset="0"/>
                <a:cs typeface="Courier New" panose="02070309020205020404" pitchFamily="49" charset="0"/>
              </a:rPr>
              <a:t>', '</a:t>
            </a:r>
            <a:r>
              <a:rPr lang="es-AR" sz="2400" b="1" dirty="0" err="1">
                <a:latin typeface="Courier New" panose="02070309020205020404" pitchFamily="49" charset="0"/>
                <a:cs typeface="Courier New" panose="02070309020205020404" pitchFamily="49" charset="0"/>
              </a:rPr>
              <a:t>none</a:t>
            </a:r>
            <a:r>
              <a:rPr lang="es-AR" sz="2400" b="1" dirty="0">
                <a:latin typeface="Courier New" panose="02070309020205020404" pitchFamily="49" charset="0"/>
                <a:cs typeface="Courier New" panose="02070309020205020404" pitchFamily="49" charset="0"/>
              </a:rPr>
              <a:t>');</a:t>
            </a:r>
          </a:p>
          <a:p>
            <a:r>
              <a:rPr lang="es-AR" sz="2400" b="1" dirty="0" err="1">
                <a:latin typeface="Courier New" panose="02070309020205020404" pitchFamily="49" charset="0"/>
                <a:cs typeface="Courier New" panose="02070309020205020404" pitchFamily="49" charset="0"/>
              </a:rPr>
              <a:t>title</a:t>
            </a:r>
            <a:r>
              <a:rPr lang="es-AR" sz="2400" b="1" dirty="0">
                <a:latin typeface="Courier New" panose="02070309020205020404" pitchFamily="49" charset="0"/>
                <a:cs typeface="Courier New" panose="02070309020205020404" pitchFamily="49" charset="0"/>
              </a:rPr>
              <a:t>('</a:t>
            </a:r>
            <a:r>
              <a:rPr lang="es-AR" sz="2400" b="1" dirty="0" err="1">
                <a:latin typeface="Courier New" panose="02070309020205020404" pitchFamily="49" charset="0"/>
                <a:cs typeface="Courier New" panose="02070309020205020404" pitchFamily="49" charset="0"/>
              </a:rPr>
              <a:t>This</a:t>
            </a:r>
            <a:r>
              <a:rPr lang="es-AR" sz="2400" b="1" dirty="0">
                <a:latin typeface="Courier New" panose="02070309020205020404" pitchFamily="49" charset="0"/>
                <a:cs typeface="Courier New" panose="02070309020205020404" pitchFamily="49" charset="0"/>
              </a:rPr>
              <a:t>\_</a:t>
            </a:r>
            <a:r>
              <a:rPr lang="es-AR" sz="2400" b="1" dirty="0" err="1">
                <a:latin typeface="Courier New" panose="02070309020205020404" pitchFamily="49" charset="0"/>
                <a:cs typeface="Courier New" panose="02070309020205020404" pitchFamily="49" charset="0"/>
              </a:rPr>
              <a:t>title</a:t>
            </a:r>
            <a:r>
              <a:rPr lang="es-AR" sz="2400" b="1" dirty="0">
                <a:latin typeface="Courier New" panose="02070309020205020404" pitchFamily="49" charset="0"/>
                <a:cs typeface="Courier New" panose="02070309020205020404" pitchFamily="49" charset="0"/>
              </a:rPr>
              <a:t> has </a:t>
            </a:r>
            <a:r>
              <a:rPr lang="es-AR" sz="2400" b="1" dirty="0" err="1">
                <a:latin typeface="Courier New" panose="02070309020205020404" pitchFamily="49" charset="0"/>
                <a:cs typeface="Courier New" panose="02070309020205020404" pitchFamily="49" charset="0"/>
              </a:rPr>
              <a:t>an</a:t>
            </a:r>
            <a:r>
              <a:rPr lang="es-AR" sz="2400" b="1" dirty="0">
                <a:latin typeface="Courier New" panose="02070309020205020404" pitchFamily="49" charset="0"/>
                <a:cs typeface="Courier New" panose="02070309020205020404" pitchFamily="49" charset="0"/>
              </a:rPr>
              <a:t> </a:t>
            </a:r>
            <a:r>
              <a:rPr lang="es-AR" sz="2400" b="1" dirty="0" err="1">
                <a:latin typeface="Courier New" panose="02070309020205020404" pitchFamily="49" charset="0"/>
                <a:cs typeface="Courier New" panose="02070309020205020404" pitchFamily="49" charset="0"/>
              </a:rPr>
              <a:t>underline</a:t>
            </a:r>
            <a:r>
              <a:rPr lang="es-AR" sz="2400" b="1" dirty="0">
                <a:latin typeface="Courier New" panose="02070309020205020404" pitchFamily="49" charset="0"/>
                <a:cs typeface="Courier New" panose="02070309020205020404" pitchFamily="49" charset="0"/>
              </a:rPr>
              <a:t>','</a:t>
            </a:r>
            <a:r>
              <a:rPr lang="es-AR" sz="2400" b="1" dirty="0" err="1">
                <a:latin typeface="Courier New" panose="02070309020205020404" pitchFamily="49" charset="0"/>
                <a:cs typeface="Courier New" panose="02070309020205020404" pitchFamily="49" charset="0"/>
              </a:rPr>
              <a:t>Interpreter</a:t>
            </a:r>
            <a:r>
              <a:rPr lang="es-AR" sz="2400" b="1" dirty="0">
                <a:latin typeface="Courier New" panose="02070309020205020404" pitchFamily="49" charset="0"/>
                <a:cs typeface="Courier New" panose="02070309020205020404" pitchFamily="49" charset="0"/>
              </a:rPr>
              <a:t>','</a:t>
            </a:r>
            <a:r>
              <a:rPr lang="es-AR" sz="2400" b="1" dirty="0" err="1">
                <a:latin typeface="Courier New" panose="02070309020205020404" pitchFamily="49" charset="0"/>
                <a:cs typeface="Courier New" panose="02070309020205020404" pitchFamily="49" charset="0"/>
              </a:rPr>
              <a:t>latex</a:t>
            </a:r>
            <a:r>
              <a:rPr lang="es-AR" sz="2400" b="1" dirty="0">
                <a:latin typeface="Courier New" panose="02070309020205020404" pitchFamily="49" charset="0"/>
                <a:cs typeface="Courier New" panose="02070309020205020404" pitchFamily="49" charset="0"/>
              </a:rPr>
              <a:t>')</a:t>
            </a:r>
          </a:p>
          <a:p>
            <a:endParaRPr lang="es-AR" sz="2400" b="1" dirty="0">
              <a:latin typeface="Courier New" panose="02070309020205020404" pitchFamily="49" charset="0"/>
              <a:cs typeface="Courier New" panose="02070309020205020404" pitchFamily="49" charset="0"/>
            </a:endParaRPr>
          </a:p>
          <a:p>
            <a:pPr algn="ctr"/>
            <a:r>
              <a:rPr lang="es-AR" sz="3200" b="1" dirty="0" err="1">
                <a:latin typeface="Papyrus"/>
                <a:cs typeface="Papyrus"/>
              </a:rPr>
              <a:t>This</a:t>
            </a:r>
            <a:r>
              <a:rPr lang="es-AR" sz="3200" b="1" dirty="0">
                <a:latin typeface="Papyrus"/>
                <a:cs typeface="Papyrus"/>
              </a:rPr>
              <a:t> </a:t>
            </a:r>
            <a:r>
              <a:rPr lang="es-AR" sz="3200" b="1" dirty="0" err="1">
                <a:latin typeface="Papyrus"/>
                <a:cs typeface="Papyrus"/>
              </a:rPr>
              <a:t>works</a:t>
            </a:r>
            <a:r>
              <a:rPr lang="es-AR" sz="3200" b="1" dirty="0">
                <a:latin typeface="Papyrus"/>
                <a:cs typeface="Papyrus"/>
              </a:rPr>
              <a:t>, </a:t>
            </a:r>
            <a:r>
              <a:rPr lang="es-AR" sz="3200" b="1" dirty="0" err="1">
                <a:latin typeface="Papyrus"/>
                <a:cs typeface="Papyrus"/>
              </a:rPr>
              <a:t>but</a:t>
            </a:r>
            <a:r>
              <a:rPr lang="es-AR" sz="3200" b="1" dirty="0">
                <a:latin typeface="Papyrus"/>
                <a:cs typeface="Papyrus"/>
              </a:rPr>
              <a:t> </a:t>
            </a:r>
            <a:r>
              <a:rPr lang="es-AR" sz="3200" b="1" dirty="0" err="1">
                <a:latin typeface="Papyrus"/>
                <a:cs typeface="Papyrus"/>
              </a:rPr>
              <a:t>throws</a:t>
            </a:r>
            <a:r>
              <a:rPr lang="es-AR" sz="3200" b="1" dirty="0">
                <a:latin typeface="Papyrus"/>
                <a:cs typeface="Papyrus"/>
              </a:rPr>
              <a:t> a </a:t>
            </a:r>
            <a:r>
              <a:rPr lang="es-AR" sz="3200" b="1" dirty="0" err="1">
                <a:latin typeface="Papyrus"/>
                <a:cs typeface="Papyrus"/>
              </a:rPr>
              <a:t>warning</a:t>
            </a:r>
            <a:endParaRPr lang="es-AR" sz="3200" b="1" dirty="0">
              <a:latin typeface="Papyrus"/>
              <a:cs typeface="Papyrus"/>
            </a:endParaRPr>
          </a:p>
          <a:p>
            <a:endParaRPr lang="es-AR" b="1" dirty="0">
              <a:latin typeface="Papyrus"/>
              <a:cs typeface="Papyrus"/>
            </a:endParaRPr>
          </a:p>
          <a:p>
            <a:r>
              <a:rPr lang="es-AR" sz="2400" b="1" dirty="0" err="1">
                <a:latin typeface="Courier New" panose="02070309020205020404" pitchFamily="49" charset="0"/>
                <a:cs typeface="Courier New" panose="02070309020205020404" pitchFamily="49" charset="0"/>
              </a:rPr>
              <a:t>title</a:t>
            </a:r>
            <a:r>
              <a:rPr lang="es-AR" sz="2400" b="1" dirty="0">
                <a:latin typeface="Courier New" panose="02070309020205020404" pitchFamily="49" charset="0"/>
                <a:cs typeface="Courier New" panose="02070309020205020404" pitchFamily="49" charset="0"/>
              </a:rPr>
              <a:t>('</a:t>
            </a:r>
            <a:r>
              <a:rPr lang="es-AR" sz="2400" b="1" dirty="0" err="1">
                <a:latin typeface="Courier New" panose="02070309020205020404" pitchFamily="49" charset="0"/>
                <a:cs typeface="Courier New" panose="02070309020205020404" pitchFamily="49" charset="0"/>
              </a:rPr>
              <a:t>This_title</a:t>
            </a:r>
            <a:r>
              <a:rPr lang="es-AR" sz="2400" b="1" dirty="0">
                <a:latin typeface="Courier New" panose="02070309020205020404" pitchFamily="49" charset="0"/>
                <a:cs typeface="Courier New" panose="02070309020205020404" pitchFamily="49" charset="0"/>
              </a:rPr>
              <a:t> has </a:t>
            </a:r>
            <a:r>
              <a:rPr lang="es-AR" sz="2400" b="1" dirty="0" err="1">
                <a:latin typeface="Courier New" panose="02070309020205020404" pitchFamily="49" charset="0"/>
                <a:cs typeface="Courier New" panose="02070309020205020404" pitchFamily="49" charset="0"/>
              </a:rPr>
              <a:t>an</a:t>
            </a:r>
            <a:r>
              <a:rPr lang="es-AR" sz="2400" b="1" dirty="0">
                <a:latin typeface="Courier New" panose="02070309020205020404" pitchFamily="49" charset="0"/>
                <a:cs typeface="Courier New" panose="02070309020205020404" pitchFamily="49" charset="0"/>
              </a:rPr>
              <a:t> </a:t>
            </a:r>
            <a:r>
              <a:rPr lang="es-AR" sz="2400" b="1" dirty="0" err="1">
                <a:latin typeface="Courier New" panose="02070309020205020404" pitchFamily="49" charset="0"/>
                <a:cs typeface="Courier New" panose="02070309020205020404" pitchFamily="49" charset="0"/>
              </a:rPr>
              <a:t>underline</a:t>
            </a:r>
            <a:r>
              <a:rPr lang="es-AR" sz="2400" b="1" dirty="0">
                <a:latin typeface="Courier New" panose="02070309020205020404" pitchFamily="49" charset="0"/>
                <a:cs typeface="Courier New" panose="02070309020205020404" pitchFamily="49" charset="0"/>
              </a:rPr>
              <a:t>')</a:t>
            </a:r>
          </a:p>
          <a:p>
            <a:endParaRPr lang="es-AR" b="1" dirty="0">
              <a:latin typeface="Papyrus"/>
              <a:cs typeface="Papyrus"/>
            </a:endParaRPr>
          </a:p>
          <a:p>
            <a:pPr algn="ctr"/>
            <a:r>
              <a:rPr lang="es-AR" sz="3200" b="1" dirty="0" err="1">
                <a:latin typeface="Papyrus"/>
                <a:cs typeface="Papyrus"/>
              </a:rPr>
              <a:t>This</a:t>
            </a:r>
            <a:r>
              <a:rPr lang="es-AR" sz="3200" b="1" dirty="0">
                <a:latin typeface="Papyrus"/>
                <a:cs typeface="Papyrus"/>
              </a:rPr>
              <a:t> </a:t>
            </a:r>
            <a:r>
              <a:rPr lang="es-AR" sz="3200" b="1" dirty="0" err="1">
                <a:latin typeface="Papyrus"/>
                <a:cs typeface="Papyrus"/>
              </a:rPr>
              <a:t>prints</a:t>
            </a:r>
            <a:r>
              <a:rPr lang="es-AR" sz="3200" b="1" dirty="0">
                <a:latin typeface="Papyrus"/>
                <a:cs typeface="Papyrus"/>
              </a:rPr>
              <a:t> </a:t>
            </a:r>
            <a:r>
              <a:rPr lang="es-AR" sz="3200" b="1" dirty="0" err="1">
                <a:latin typeface="Papyrus"/>
                <a:cs typeface="Papyrus"/>
              </a:rPr>
              <a:t>out</a:t>
            </a:r>
            <a:r>
              <a:rPr lang="es-AR" sz="3200" b="1" dirty="0">
                <a:latin typeface="Papyrus"/>
                <a:cs typeface="Papyrus"/>
              </a:rPr>
              <a:t> </a:t>
            </a:r>
            <a:r>
              <a:rPr lang="es-AR" sz="3200" b="1" dirty="0" err="1">
                <a:latin typeface="Papyrus"/>
                <a:cs typeface="Papyrus"/>
              </a:rPr>
              <a:t>the</a:t>
            </a:r>
            <a:r>
              <a:rPr lang="es-AR" sz="3200" b="1" dirty="0">
                <a:latin typeface="Papyrus"/>
                <a:cs typeface="Papyrus"/>
              </a:rPr>
              <a:t> "\", no </a:t>
            </a:r>
            <a:r>
              <a:rPr lang="es-AR" sz="3200" b="1" dirty="0" err="1">
                <a:latin typeface="Papyrus"/>
                <a:cs typeface="Papyrus"/>
              </a:rPr>
              <a:t>warning</a:t>
            </a:r>
            <a:endParaRPr lang="es-AR" sz="3200" b="1" dirty="0">
              <a:latin typeface="Papyrus"/>
              <a:cs typeface="Papyrus"/>
            </a:endParaRPr>
          </a:p>
          <a:p>
            <a:endParaRPr lang="es-AR" b="1" dirty="0">
              <a:latin typeface="Papyrus"/>
              <a:cs typeface="Papyrus"/>
            </a:endParaRPr>
          </a:p>
          <a:p>
            <a:r>
              <a:rPr lang="es-AR" sz="2400" b="1" dirty="0" err="1">
                <a:latin typeface="Courier New" panose="02070309020205020404" pitchFamily="49" charset="0"/>
                <a:cs typeface="Courier New" panose="02070309020205020404" pitchFamily="49" charset="0"/>
              </a:rPr>
              <a:t>title</a:t>
            </a:r>
            <a:r>
              <a:rPr lang="es-AR" sz="2400" b="1" dirty="0">
                <a:latin typeface="Courier New" panose="02070309020205020404" pitchFamily="49" charset="0"/>
                <a:cs typeface="Courier New" panose="02070309020205020404" pitchFamily="49" charset="0"/>
              </a:rPr>
              <a:t>('</a:t>
            </a:r>
            <a:r>
              <a:rPr lang="es-AR" sz="2400" b="1" dirty="0" err="1">
                <a:latin typeface="Courier New" panose="02070309020205020404" pitchFamily="49" charset="0"/>
                <a:cs typeface="Courier New" panose="02070309020205020404" pitchFamily="49" charset="0"/>
              </a:rPr>
              <a:t>This</a:t>
            </a:r>
            <a:r>
              <a:rPr lang="es-AR" sz="2400" b="1" dirty="0">
                <a:latin typeface="Courier New" panose="02070309020205020404" pitchFamily="49" charset="0"/>
                <a:cs typeface="Courier New" panose="02070309020205020404" pitchFamily="49" charset="0"/>
              </a:rPr>
              <a:t>\_</a:t>
            </a:r>
            <a:r>
              <a:rPr lang="es-AR" sz="2400" b="1" dirty="0" err="1">
                <a:latin typeface="Courier New" panose="02070309020205020404" pitchFamily="49" charset="0"/>
                <a:cs typeface="Courier New" panose="02070309020205020404" pitchFamily="49" charset="0"/>
              </a:rPr>
              <a:t>title</a:t>
            </a:r>
            <a:r>
              <a:rPr lang="es-AR" sz="2400" b="1" dirty="0">
                <a:latin typeface="Courier New" panose="02070309020205020404" pitchFamily="49" charset="0"/>
                <a:cs typeface="Courier New" panose="02070309020205020404" pitchFamily="49" charset="0"/>
              </a:rPr>
              <a:t> has </a:t>
            </a:r>
            <a:r>
              <a:rPr lang="es-AR" sz="2400" b="1" dirty="0" err="1">
                <a:latin typeface="Courier New" panose="02070309020205020404" pitchFamily="49" charset="0"/>
                <a:cs typeface="Courier New" panose="02070309020205020404" pitchFamily="49" charset="0"/>
              </a:rPr>
              <a:t>an</a:t>
            </a:r>
            <a:r>
              <a:rPr lang="es-AR" sz="2400" b="1" dirty="0">
                <a:latin typeface="Courier New" panose="02070309020205020404" pitchFamily="49" charset="0"/>
                <a:cs typeface="Courier New" panose="02070309020205020404" pitchFamily="49" charset="0"/>
              </a:rPr>
              <a:t> </a:t>
            </a:r>
            <a:r>
              <a:rPr lang="es-AR" sz="2400" b="1" dirty="0" err="1">
                <a:latin typeface="Courier New" panose="02070309020205020404" pitchFamily="49" charset="0"/>
                <a:cs typeface="Courier New" panose="02070309020205020404" pitchFamily="49" charset="0"/>
              </a:rPr>
              <a:t>underline</a:t>
            </a:r>
            <a:r>
              <a:rPr lang="es-AR" sz="2400" b="1" dirty="0">
                <a:latin typeface="Courier New" panose="02070309020205020404" pitchFamily="49" charset="0"/>
                <a:cs typeface="Courier New" panose="02070309020205020404" pitchFamily="49" charset="0"/>
              </a:rPr>
              <a:t>')</a:t>
            </a:r>
          </a:p>
          <a:p>
            <a:endParaRPr lang="es-AR" b="1" dirty="0">
              <a:latin typeface="Papyrus"/>
              <a:cs typeface="Papyrus"/>
            </a:endParaRPr>
          </a:p>
          <a:p>
            <a:pPr algn="ctr"/>
            <a:r>
              <a:rPr lang="es-AR" sz="3200" b="1" dirty="0" err="1">
                <a:latin typeface="Papyrus"/>
                <a:cs typeface="Papyrus"/>
              </a:rPr>
              <a:t>What</a:t>
            </a:r>
            <a:r>
              <a:rPr lang="es-AR" sz="3200" b="1" dirty="0">
                <a:latin typeface="Papyrus"/>
                <a:cs typeface="Papyrus"/>
              </a:rPr>
              <a:t> </a:t>
            </a:r>
            <a:r>
              <a:rPr lang="es-AR" sz="3200" b="1" dirty="0" err="1">
                <a:latin typeface="Papyrus"/>
                <a:cs typeface="Papyrus"/>
              </a:rPr>
              <a:t>happens</a:t>
            </a:r>
            <a:r>
              <a:rPr lang="es-AR" sz="3200" b="1" dirty="0">
                <a:latin typeface="Papyrus"/>
                <a:cs typeface="Papyrus"/>
              </a:rPr>
              <a:t> </a:t>
            </a:r>
            <a:r>
              <a:rPr lang="es-AR" sz="3200" b="1" dirty="0" err="1">
                <a:latin typeface="Papyrus"/>
                <a:cs typeface="Papyrus"/>
              </a:rPr>
              <a:t>also</a:t>
            </a:r>
            <a:r>
              <a:rPr lang="es-AR" sz="3200" b="1" dirty="0">
                <a:latin typeface="Papyrus"/>
                <a:cs typeface="Papyrus"/>
              </a:rPr>
              <a:t> </a:t>
            </a:r>
            <a:r>
              <a:rPr lang="es-AR" sz="3200" b="1" dirty="0" err="1">
                <a:latin typeface="Papyrus"/>
                <a:cs typeface="Papyrus"/>
              </a:rPr>
              <a:t>depends</a:t>
            </a:r>
            <a:r>
              <a:rPr lang="es-AR" sz="3200" b="1" dirty="0">
                <a:latin typeface="Papyrus"/>
                <a:cs typeface="Papyrus"/>
              </a:rPr>
              <a:t> </a:t>
            </a:r>
            <a:r>
              <a:rPr lang="es-AR" sz="3200" b="1" dirty="0" err="1">
                <a:latin typeface="Papyrus"/>
                <a:cs typeface="Papyrus"/>
              </a:rPr>
              <a:t>on</a:t>
            </a:r>
            <a:r>
              <a:rPr lang="es-AR" sz="3200" b="1" dirty="0">
                <a:latin typeface="Papyrus"/>
                <a:cs typeface="Papyrus"/>
              </a:rPr>
              <a:t> </a:t>
            </a:r>
            <a:r>
              <a:rPr lang="es-AR" sz="3200" b="1" dirty="0" err="1">
                <a:latin typeface="Papyrus"/>
                <a:cs typeface="Papyrus"/>
              </a:rPr>
              <a:t>the</a:t>
            </a:r>
            <a:r>
              <a:rPr lang="es-AR" sz="3200" b="1" dirty="0">
                <a:latin typeface="Papyrus"/>
                <a:cs typeface="Papyrus"/>
              </a:rPr>
              <a:t> "</a:t>
            </a:r>
            <a:r>
              <a:rPr lang="es-AR" sz="3200" b="1" dirty="0" err="1">
                <a:latin typeface="Papyrus"/>
                <a:cs typeface="Papyrus"/>
              </a:rPr>
              <a:t>state</a:t>
            </a:r>
            <a:r>
              <a:rPr lang="es-AR" sz="3200" b="1" dirty="0">
                <a:latin typeface="Papyrus"/>
                <a:cs typeface="Papyrus"/>
              </a:rPr>
              <a:t>" as </a:t>
            </a:r>
            <a:r>
              <a:rPr lang="es-AR" sz="3200" b="1" dirty="0" err="1">
                <a:latin typeface="Papyrus"/>
                <a:cs typeface="Papyrus"/>
              </a:rPr>
              <a:t>it</a:t>
            </a:r>
            <a:r>
              <a:rPr lang="es-AR" sz="3200" b="1" dirty="0">
                <a:latin typeface="Papyrus"/>
                <a:cs typeface="Papyrus"/>
              </a:rPr>
              <a:t> </a:t>
            </a:r>
            <a:r>
              <a:rPr lang="es-AR" sz="3200" b="1" dirty="0" err="1">
                <a:latin typeface="Papyrus"/>
                <a:cs typeface="Papyrus"/>
              </a:rPr>
              <a:t>is</a:t>
            </a:r>
            <a:r>
              <a:rPr lang="es-AR" sz="3200" b="1" dirty="0">
                <a:latin typeface="Papyrus"/>
                <a:cs typeface="Papyrus"/>
              </a:rPr>
              <a:t> </a:t>
            </a:r>
            <a:r>
              <a:rPr lang="es-AR" sz="3200" b="1" dirty="0" err="1">
                <a:latin typeface="Papyrus"/>
                <a:cs typeface="Papyrus"/>
              </a:rPr>
              <a:t>effected</a:t>
            </a:r>
            <a:r>
              <a:rPr lang="es-AR" sz="3200" b="1" dirty="0">
                <a:latin typeface="Papyrus"/>
                <a:cs typeface="Papyrus"/>
              </a:rPr>
              <a:t> </a:t>
            </a:r>
            <a:r>
              <a:rPr lang="es-AR" sz="3200" b="1" dirty="0" err="1">
                <a:latin typeface="Papyrus"/>
                <a:cs typeface="Papyrus"/>
              </a:rPr>
              <a:t>by</a:t>
            </a:r>
            <a:r>
              <a:rPr lang="es-AR" sz="3200" b="1" dirty="0">
                <a:latin typeface="Papyrus"/>
                <a:cs typeface="Papyrus"/>
              </a:rPr>
              <a:t> </a:t>
            </a:r>
            <a:r>
              <a:rPr lang="es-AR" sz="3200" b="1" dirty="0" err="1">
                <a:latin typeface="Papyrus"/>
                <a:cs typeface="Papyrus"/>
              </a:rPr>
              <a:t>what</a:t>
            </a:r>
            <a:r>
              <a:rPr lang="es-AR" sz="3200" b="1" dirty="0">
                <a:latin typeface="Papyrus"/>
                <a:cs typeface="Papyrus"/>
              </a:rPr>
              <a:t> </a:t>
            </a:r>
            <a:r>
              <a:rPr lang="es-AR" sz="3200" b="1" dirty="0" err="1">
                <a:latin typeface="Papyrus"/>
                <a:cs typeface="Papyrus"/>
              </a:rPr>
              <a:t>was</a:t>
            </a:r>
            <a:r>
              <a:rPr lang="es-AR" sz="3200" b="1" dirty="0">
                <a:latin typeface="Papyrus"/>
                <a:cs typeface="Papyrus"/>
              </a:rPr>
              <a:t> done </a:t>
            </a:r>
            <a:r>
              <a:rPr lang="es-AR" sz="3200" b="1" dirty="0" err="1">
                <a:latin typeface="Papyrus"/>
                <a:cs typeface="Papyrus"/>
              </a:rPr>
              <a:t>previously</a:t>
            </a:r>
            <a:r>
              <a:rPr lang="es-AR" sz="3200" b="1" dirty="0">
                <a:latin typeface="Papyrus"/>
                <a:cs typeface="Papyrus"/>
              </a:rPr>
              <a:t>.</a:t>
            </a:r>
          </a:p>
          <a:p>
            <a:endParaRPr lang="es-AR" sz="3200" b="1" dirty="0">
              <a:latin typeface="Papyrus"/>
              <a:cs typeface="Papyrus"/>
            </a:endParaRPr>
          </a:p>
        </p:txBody>
      </p:sp>
    </p:spTree>
    <p:extLst>
      <p:ext uri="{BB962C8B-B14F-4D97-AF65-F5344CB8AC3E}">
        <p14:creationId xmlns:p14="http://schemas.microsoft.com/office/powerpoint/2010/main" val="64520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E49A3-A70E-5E02-245C-1D848CEABE59}"/>
              </a:ext>
            </a:extLst>
          </p:cNvPr>
          <p:cNvSpPr txBox="1"/>
          <p:nvPr/>
        </p:nvSpPr>
        <p:spPr>
          <a:xfrm>
            <a:off x="0" y="1007020"/>
            <a:ext cx="12192000" cy="4647426"/>
          </a:xfrm>
          <a:prstGeom prst="rect">
            <a:avLst/>
          </a:prstGeom>
          <a:noFill/>
        </p:spPr>
        <p:txBody>
          <a:bodyPr wrap="square" rtlCol="0">
            <a:spAutoFit/>
          </a:bodyPr>
          <a:lstStyle/>
          <a:p>
            <a:pPr algn="ctr"/>
            <a:r>
              <a:rPr lang="en-US" sz="3200" b="1" dirty="0">
                <a:latin typeface="Papyrus" panose="020B0602040200020303" pitchFamily="34" charset="77"/>
              </a:rPr>
              <a:t>Matlab graphics are Objects.</a:t>
            </a:r>
          </a:p>
          <a:p>
            <a:pPr algn="ctr"/>
            <a:endParaRPr lang="en-US" b="1" dirty="0">
              <a:latin typeface="Papyrus" panose="020B0602040200020303" pitchFamily="34" charset="77"/>
            </a:endParaRPr>
          </a:p>
          <a:p>
            <a:pPr algn="ctr"/>
            <a:r>
              <a:rPr lang="en-US" sz="3200" b="1" dirty="0">
                <a:latin typeface="Papyrus" panose="020B0602040200020303" pitchFamily="34" charset="77"/>
              </a:rPr>
              <a:t>So, one must use the ideas of Object-Oriented Programming to deal with graphics at the lowest level.</a:t>
            </a:r>
          </a:p>
          <a:p>
            <a:pPr algn="ctr"/>
            <a:endParaRPr lang="en-US" b="1" dirty="0">
              <a:latin typeface="Papyrus" panose="020B0602040200020303" pitchFamily="34" charset="77"/>
            </a:endParaRPr>
          </a:p>
          <a:p>
            <a:pPr algn="ctr"/>
            <a:r>
              <a:rPr lang="en-US" sz="3200" b="1" dirty="0">
                <a:latin typeface="Papyrus" panose="020B0602040200020303" pitchFamily="34" charset="77"/>
              </a:rPr>
              <a:t>For now, objects are abstractions that define the object by its data and "methods".</a:t>
            </a:r>
          </a:p>
          <a:p>
            <a:pPr algn="ctr"/>
            <a:endParaRPr lang="en-US" b="1" dirty="0">
              <a:latin typeface="Papyrus" panose="020B0602040200020303" pitchFamily="34" charset="77"/>
            </a:endParaRPr>
          </a:p>
          <a:p>
            <a:pPr algn="ctr"/>
            <a:r>
              <a:rPr lang="en-US" sz="3200" b="1" dirty="0">
                <a:latin typeface="Papyrus" panose="020B0602040200020303" pitchFamily="34" charset="77"/>
              </a:rPr>
              <a:t>Where "methods" are things that the object can do with the data.</a:t>
            </a:r>
          </a:p>
          <a:p>
            <a:pPr algn="ctr"/>
            <a:endParaRPr lang="en-US" b="1" dirty="0">
              <a:latin typeface="Papyrus" panose="020B0602040200020303" pitchFamily="34" charset="77"/>
            </a:endParaRPr>
          </a:p>
          <a:p>
            <a:pPr algn="ctr"/>
            <a:r>
              <a:rPr lang="en-US" sz="3200" b="1" dirty="0">
                <a:latin typeface="Papyrus" panose="020B0602040200020303" pitchFamily="34" charset="77"/>
              </a:rPr>
              <a:t>Data are like "nouns", while methods are like "verbs".</a:t>
            </a:r>
          </a:p>
        </p:txBody>
      </p:sp>
    </p:spTree>
    <p:extLst>
      <p:ext uri="{BB962C8B-B14F-4D97-AF65-F5344CB8AC3E}">
        <p14:creationId xmlns:p14="http://schemas.microsoft.com/office/powerpoint/2010/main" val="532724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E825A-220E-FE58-2EC0-5B6138243D61}"/>
              </a:ext>
            </a:extLst>
          </p:cNvPr>
          <p:cNvSpPr txBox="1"/>
          <p:nvPr/>
        </p:nvSpPr>
        <p:spPr>
          <a:xfrm>
            <a:off x="0" y="127526"/>
            <a:ext cx="12192000" cy="3293209"/>
          </a:xfrm>
          <a:prstGeom prst="rect">
            <a:avLst/>
          </a:prstGeom>
          <a:noFill/>
        </p:spPr>
        <p:txBody>
          <a:bodyPr wrap="square">
            <a:spAutoFit/>
          </a:bodyPr>
          <a:lstStyle/>
          <a:p>
            <a:pPr algn="ct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212121"/>
                </a:solidFill>
                <a:effectLst/>
                <a:latin typeface="Papyrus" panose="020B0602040200020303" pitchFamily="34" charset="77"/>
              </a:rPr>
              <a:t> </a:t>
            </a:r>
          </a:p>
          <a:p>
            <a:pPr algn="ctr"/>
            <a:endParaRPr lang="en-US" sz="1600" b="1" dirty="0">
              <a:solidFill>
                <a:srgbClr val="212121"/>
              </a:solidFill>
              <a:latin typeface="Papyrus" panose="020B0602040200020303" pitchFamily="34" charset="77"/>
            </a:endParaRPr>
          </a:p>
          <a:p>
            <a:pPr algn="ct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212121"/>
                </a:solidFill>
                <a:effectLst/>
                <a:latin typeface="Papyrus" panose="020B0602040200020303" pitchFamily="34" charset="77"/>
              </a:rPr>
              <a:t> refers to the graphics root object.</a:t>
            </a:r>
          </a:p>
          <a:p>
            <a:pPr algn="ctr"/>
            <a:endParaRPr lang="en-US" sz="3200" b="1" i="0" dirty="0">
              <a:solidFill>
                <a:srgbClr val="212121"/>
              </a:solidFill>
              <a:effectLst/>
              <a:latin typeface="Papyrus" panose="020B0602040200020303" pitchFamily="34" charset="77"/>
            </a:endParaRPr>
          </a:p>
          <a:p>
            <a:pPr algn="ctr"/>
            <a:r>
              <a:rPr lang="en-US" sz="3200" b="1" i="0" dirty="0">
                <a:solidFill>
                  <a:srgbClr val="212121"/>
                </a:solidFill>
                <a:effectLst/>
                <a:latin typeface="Papyrus" panose="020B0602040200020303" pitchFamily="34" charset="77"/>
              </a:rPr>
              <a:t>Use </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212121"/>
                </a:solidFill>
                <a:effectLst/>
                <a:latin typeface="Papyrus" panose="020B0602040200020303" pitchFamily="34" charset="77"/>
              </a:rPr>
              <a:t> to access root properties.</a:t>
            </a:r>
          </a:p>
          <a:p>
            <a:pPr algn="ctr"/>
            <a:endParaRPr lang="en-US" sz="3200" b="1" i="0" dirty="0">
              <a:solidFill>
                <a:srgbClr val="212121"/>
              </a:solidFill>
              <a:effectLst/>
              <a:latin typeface="Papyrus" panose="020B0602040200020303" pitchFamily="34" charset="77"/>
            </a:endParaRPr>
          </a:p>
          <a:p>
            <a:pPr algn="ctr"/>
            <a:r>
              <a:rPr lang="en-US" sz="3200" b="1" i="0" dirty="0">
                <a:solidFill>
                  <a:srgbClr val="212121"/>
                </a:solidFill>
                <a:effectLst/>
                <a:latin typeface="Papyrus" panose="020B0602040200020303" pitchFamily="34" charset="77"/>
              </a:rPr>
              <a:t>For a list of properties, see </a:t>
            </a:r>
            <a:r>
              <a:rPr lang="en-US" sz="3200" b="1" i="0" u="none" strike="noStrike" dirty="0">
                <a:solidFill>
                  <a:srgbClr val="0076A8"/>
                </a:solidFill>
                <a:effectLst/>
                <a:latin typeface="Papyrus" panose="020B0602040200020303" pitchFamily="34" charset="77"/>
                <a:hlinkClick r:id="rId3"/>
              </a:rPr>
              <a:t>Root Properties</a:t>
            </a:r>
            <a:r>
              <a:rPr lang="en-US" sz="3200" b="1" i="0" dirty="0">
                <a:solidFill>
                  <a:srgbClr val="212121"/>
                </a:solidFill>
                <a:effectLst/>
                <a:latin typeface="Papyrus" panose="020B0602040200020303" pitchFamily="34" charset="77"/>
              </a:rPr>
              <a:t>.</a:t>
            </a:r>
          </a:p>
        </p:txBody>
      </p:sp>
    </p:spTree>
    <p:extLst>
      <p:ext uri="{BB962C8B-B14F-4D97-AF65-F5344CB8AC3E}">
        <p14:creationId xmlns:p14="http://schemas.microsoft.com/office/powerpoint/2010/main" val="4140718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E825A-220E-FE58-2EC0-5B6138243D61}"/>
              </a:ext>
            </a:extLst>
          </p:cNvPr>
          <p:cNvSpPr txBox="1"/>
          <p:nvPr/>
        </p:nvSpPr>
        <p:spPr>
          <a:xfrm>
            <a:off x="0" y="127526"/>
            <a:ext cx="12192000" cy="5016758"/>
          </a:xfrm>
          <a:prstGeom prst="rect">
            <a:avLst/>
          </a:prstGeom>
          <a:noFill/>
        </p:spPr>
        <p:txBody>
          <a:bodyPr wrap="square">
            <a:spAutoFit/>
          </a:bodyPr>
          <a:lstStyle/>
          <a:p>
            <a:pPr algn="ct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212121"/>
                </a:solidFill>
                <a:effectLst/>
                <a:latin typeface="Papyrus" panose="020B0602040200020303" pitchFamily="34" charset="77"/>
              </a:rPr>
              <a:t> </a:t>
            </a:r>
          </a:p>
          <a:p>
            <a:pPr algn="ctr"/>
            <a:endParaRPr lang="en-US" sz="3200" b="1" dirty="0">
              <a:solidFill>
                <a:srgbClr val="212121"/>
              </a:solidFill>
              <a:latin typeface="Courier New" panose="02070309020205020404" pitchFamily="49" charset="0"/>
              <a:cs typeface="Courier New" panose="02070309020205020404" pitchFamily="49" charset="0"/>
            </a:endParaRPr>
          </a:p>
          <a:p>
            <a:r>
              <a:rPr lang="en-US" sz="3200" b="1" i="0" dirty="0">
                <a:solidFill>
                  <a:srgbClr val="212121"/>
                </a:solidFill>
                <a:effectLst/>
                <a:latin typeface="Courier New" panose="02070309020205020404" pitchFamily="49" charset="0"/>
                <a:cs typeface="Courier New" panose="02070309020205020404" pitchFamily="49" charset="0"/>
              </a:rPr>
              <a:t>r = </a:t>
            </a:r>
            <a:r>
              <a:rPr lang="en-US" sz="3200" b="1" i="0" dirty="0" err="1">
                <a:solidFill>
                  <a:srgbClr val="212121"/>
                </a:solidFill>
                <a:effectLst/>
                <a:latin typeface="Courier New" panose="02070309020205020404" pitchFamily="49" charset="0"/>
                <a:cs typeface="Courier New" panose="02070309020205020404" pitchFamily="49" charset="0"/>
              </a:rPr>
              <a:t>groot</a:t>
            </a:r>
            <a:endParaRPr lang="en-US" sz="3200" b="1" dirty="0">
              <a:solidFill>
                <a:srgbClr val="212121"/>
              </a:solidFill>
              <a:latin typeface="Courier New" panose="02070309020205020404" pitchFamily="49" charset="0"/>
              <a:cs typeface="Courier New" panose="02070309020205020404" pitchFamily="49" charset="0"/>
            </a:endParaRPr>
          </a:p>
          <a:p>
            <a:pPr algn="ctr"/>
            <a:r>
              <a:rPr lang="en-US" sz="3200" b="1" i="0" dirty="0">
                <a:solidFill>
                  <a:srgbClr val="212121"/>
                </a:solidFill>
                <a:effectLst/>
                <a:latin typeface="Papyrus" panose="020B0602040200020303" pitchFamily="34" charset="77"/>
              </a:rPr>
              <a:t>stores the graphics root object (</a:t>
            </a:r>
            <a:r>
              <a:rPr lang="en-US" sz="3200" b="1" dirty="0" err="1">
                <a:solidFill>
                  <a:srgbClr val="212121"/>
                </a:solidFill>
                <a:latin typeface="Courier New" panose="02070309020205020404" pitchFamily="49" charset="0"/>
                <a:cs typeface="Courier New" panose="02070309020205020404" pitchFamily="49" charset="0"/>
              </a:rPr>
              <a:t>matlab.ui.Root</a:t>
            </a:r>
            <a:r>
              <a:rPr lang="en-US" sz="3200" b="1" i="0" dirty="0">
                <a:solidFill>
                  <a:srgbClr val="212121"/>
                </a:solidFill>
                <a:effectLst/>
                <a:latin typeface="Papyrus" panose="020B0602040200020303" pitchFamily="34" charset="77"/>
              </a:rPr>
              <a:t>) handle.</a:t>
            </a:r>
          </a:p>
          <a:p>
            <a:pPr algn="ctr"/>
            <a:endParaRPr lang="en-US" sz="3200" b="1" i="0" dirty="0">
              <a:solidFill>
                <a:srgbClr val="212121"/>
              </a:solidFill>
              <a:effectLst/>
              <a:latin typeface="Papyrus" panose="020B0602040200020303" pitchFamily="34" charset="77"/>
            </a:endParaRPr>
          </a:p>
          <a:p>
            <a:pPr algn="ctr"/>
            <a:r>
              <a:rPr lang="en-US" sz="3200" b="1" i="0" dirty="0">
                <a:solidFill>
                  <a:srgbClr val="212121"/>
                </a:solidFill>
                <a:effectLst/>
                <a:latin typeface="Papyrus" panose="020B0602040200020303" pitchFamily="34" charset="77"/>
              </a:rPr>
              <a:t>To set root properties using dot notation, you must store the handle first.</a:t>
            </a:r>
          </a:p>
          <a:p>
            <a:pPr algn="ctr"/>
            <a:endParaRPr lang="en-US" sz="3200" b="1" dirty="0">
              <a:solidFill>
                <a:srgbClr val="212121"/>
              </a:solidFill>
              <a:latin typeface="Papyrus" panose="020B0602040200020303" pitchFamily="34" charset="77"/>
            </a:endParaRPr>
          </a:p>
          <a:p>
            <a:r>
              <a:rPr lang="en-US" sz="3200" b="1" dirty="0" err="1">
                <a:solidFill>
                  <a:srgbClr val="212121"/>
                </a:solidFill>
                <a:latin typeface="Courier New" panose="02070309020205020404" pitchFamily="49" charset="0"/>
                <a:cs typeface="Courier New" panose="02070309020205020404" pitchFamily="49" charset="0"/>
              </a:rPr>
              <a:t>r_structure</a:t>
            </a:r>
            <a:r>
              <a:rPr lang="en-US" sz="3200" b="1" dirty="0">
                <a:solidFill>
                  <a:srgbClr val="212121"/>
                </a:solidFill>
                <a:latin typeface="Courier New" panose="02070309020205020404" pitchFamily="49" charset="0"/>
                <a:cs typeface="Courier New" panose="02070309020205020404" pitchFamily="49" charset="0"/>
              </a:rPr>
              <a:t>=get(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dirty="0">
                <a:solidFill>
                  <a:srgbClr val="212121"/>
                </a:solidFill>
                <a:latin typeface="Courier New" panose="02070309020205020404" pitchFamily="49" charset="0"/>
                <a:cs typeface="Courier New" panose="02070309020205020404" pitchFamily="49" charset="0"/>
              </a:rPr>
              <a:t>)</a:t>
            </a:r>
            <a:r>
              <a:rPr lang="en-US" sz="3200" b="1" dirty="0">
                <a:solidFill>
                  <a:srgbClr val="212121"/>
                </a:solidFill>
                <a:latin typeface="Papyrus" panose="020B0602040200020303" pitchFamily="34" charset="77"/>
                <a:cs typeface="Courier New" panose="02070309020205020404" pitchFamily="49" charset="0"/>
              </a:rPr>
              <a:t>     this returns a structure not what 							we want</a:t>
            </a:r>
            <a:endParaRPr lang="en-US" sz="3200" b="1" dirty="0">
              <a:solidFill>
                <a:srgbClr val="21212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65952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278696-115E-590F-A83A-0786AAF61FEF}"/>
              </a:ext>
            </a:extLst>
          </p:cNvPr>
          <p:cNvSpPr txBox="1"/>
          <p:nvPr/>
        </p:nvSpPr>
        <p:spPr>
          <a:xfrm>
            <a:off x="0" y="110333"/>
            <a:ext cx="12192000" cy="6740307"/>
          </a:xfrm>
          <a:prstGeom prst="rect">
            <a:avLst/>
          </a:prstGeom>
          <a:noFill/>
        </p:spPr>
        <p:txBody>
          <a:bodyPr wrap="square">
            <a:spAutoFit/>
          </a:bodyPr>
          <a:lstStyle/>
          <a:p>
            <a:r>
              <a:rPr lang="en-US" sz="2400" b="1" dirty="0">
                <a:latin typeface="Courier New" panose="02070309020205020404" pitchFamily="49" charset="0"/>
                <a:cs typeface="Courier New" panose="02070309020205020404" pitchFamily="49" charset="0"/>
              </a:rPr>
              <a:t>r = </a:t>
            </a:r>
          </a:p>
          <a:p>
            <a:r>
              <a:rPr lang="en-US" sz="2400" b="1" dirty="0">
                <a:latin typeface="Courier New" panose="02070309020205020404" pitchFamily="49" charset="0"/>
                <a:cs typeface="Courier New" panose="02070309020205020404" pitchFamily="49" charset="0"/>
              </a:rPr>
              <a:t>Show all properties</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CallbackObject</a:t>
            </a:r>
            <a:r>
              <a:rPr lang="en-US" sz="2400" b="1" dirty="0">
                <a:latin typeface="Courier New" panose="02070309020205020404" pitchFamily="49" charset="0"/>
                <a:cs typeface="Courier New" panose="02070309020205020404" pitchFamily="49" charset="0"/>
              </a:rPr>
              <a:t>: [0×0 </a:t>
            </a:r>
            <a:r>
              <a:rPr lang="en-US" sz="2400" b="1" dirty="0" err="1">
                <a:latin typeface="Courier New" panose="02070309020205020404" pitchFamily="49" charset="0"/>
                <a:cs typeface="Courier New" panose="02070309020205020404" pitchFamily="49" charset="0"/>
              </a:rPr>
              <a:t>GraphicsPlaceholder</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               Children: [1×1 Figure]</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CurrentFigure</a:t>
            </a:r>
            <a:r>
              <a:rPr lang="en-US" sz="2400" b="1" dirty="0">
                <a:latin typeface="Courier New" panose="02070309020205020404" pitchFamily="49" charset="0"/>
                <a:cs typeface="Courier New" panose="02070309020205020404" pitchFamily="49" charset="0"/>
              </a:rPr>
              <a:t>: [1×1 Figure]</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FixedWidthFontName</a:t>
            </a:r>
            <a:r>
              <a:rPr lang="en-US" sz="2400" b="1" dirty="0">
                <a:latin typeface="Courier New" panose="02070309020205020404" pitchFamily="49" charset="0"/>
                <a:cs typeface="Courier New" panose="02070309020205020404" pitchFamily="49" charset="0"/>
              </a:rPr>
              <a:t>: 'Courier New'</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HandleVisibility</a:t>
            </a:r>
            <a:r>
              <a:rPr lang="en-US" sz="2400" b="1" dirty="0">
                <a:latin typeface="Courier New" panose="02070309020205020404" pitchFamily="49" charset="0"/>
                <a:cs typeface="Courier New" panose="02070309020205020404" pitchFamily="49" charset="0"/>
              </a:rPr>
              <a:t>: 'on'</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MonitorPositions</a:t>
            </a:r>
            <a:r>
              <a:rPr lang="en-US" sz="2400" b="1" dirty="0">
                <a:latin typeface="Courier New" panose="02070309020205020404" pitchFamily="49" charset="0"/>
                <a:cs typeface="Courier New" panose="02070309020205020404" pitchFamily="49" charset="0"/>
              </a:rPr>
              <a:t>: [1 1 2048 1280]</a:t>
            </a:r>
          </a:p>
          <a:p>
            <a:r>
              <a:rPr lang="en-US" sz="2400" b="1" dirty="0">
                <a:latin typeface="Courier New" panose="02070309020205020404" pitchFamily="49" charset="0"/>
                <a:cs typeface="Courier New" panose="02070309020205020404" pitchFamily="49" charset="0"/>
              </a:rPr>
              <a:t>                 Parent: [0×0 </a:t>
            </a:r>
            <a:r>
              <a:rPr lang="en-US" sz="2400" b="1" dirty="0" err="1">
                <a:latin typeface="Courier New" panose="02070309020205020404" pitchFamily="49" charset="0"/>
                <a:cs typeface="Courier New" panose="02070309020205020404" pitchFamily="49" charset="0"/>
              </a:rPr>
              <a:t>GraphicsPlaceholder</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PointerLocation</a:t>
            </a:r>
            <a:r>
              <a:rPr lang="en-US" sz="2400" b="1" dirty="0">
                <a:latin typeface="Courier New" panose="02070309020205020404" pitchFamily="49" charset="0"/>
                <a:cs typeface="Courier New" panose="02070309020205020404" pitchFamily="49" charset="0"/>
              </a:rPr>
              <a:t>: [293 254]</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ScreenDepth</a:t>
            </a:r>
            <a:r>
              <a:rPr lang="en-US" sz="2400" b="1" dirty="0">
                <a:latin typeface="Courier New" panose="02070309020205020404" pitchFamily="49" charset="0"/>
                <a:cs typeface="Courier New" panose="02070309020205020404" pitchFamily="49" charset="0"/>
              </a:rPr>
              <a:t>: 32</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ScreenPixelsPerInch</a:t>
            </a:r>
            <a:r>
              <a:rPr lang="en-US" sz="2400" b="1" dirty="0">
                <a:latin typeface="Courier New" panose="02070309020205020404" pitchFamily="49" charset="0"/>
                <a:cs typeface="Courier New" panose="02070309020205020404" pitchFamily="49" charset="0"/>
              </a:rPr>
              <a:t>: 72</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ScreenSize</a:t>
            </a:r>
            <a:r>
              <a:rPr lang="en-US" sz="2400" b="1" dirty="0">
                <a:latin typeface="Courier New" panose="02070309020205020404" pitchFamily="49" charset="0"/>
                <a:cs typeface="Courier New" panose="02070309020205020404" pitchFamily="49" charset="0"/>
              </a:rPr>
              <a:t>: [1 1 2048 1280]</a:t>
            </a:r>
          </a:p>
          <a:p>
            <a:r>
              <a:rPr lang="en-US" sz="2400" b="1" dirty="0">
                <a:latin typeface="Courier New" panose="02070309020205020404" pitchFamily="49" charset="0"/>
                <a:cs typeface="Courier New" panose="02070309020205020404" pitchFamily="49" charset="0"/>
              </a:rPr>
              <a:t>      </a:t>
            </a:r>
            <a:r>
              <a:rPr lang="en-US" sz="2400" b="1" dirty="0" err="1">
                <a:solidFill>
                  <a:srgbClr val="FF0000"/>
                </a:solidFill>
                <a:latin typeface="Courier New" panose="02070309020205020404" pitchFamily="49" charset="0"/>
                <a:cs typeface="Courier New" panose="02070309020205020404" pitchFamily="49" charset="0"/>
              </a:rPr>
              <a:t>ShowHiddenHandles</a:t>
            </a:r>
            <a:r>
              <a:rPr lang="en-US" sz="2400" b="1" dirty="0">
                <a:solidFill>
                  <a:srgbClr val="FF0000"/>
                </a:solidFill>
                <a:latin typeface="Courier New" panose="02070309020205020404" pitchFamily="49" charset="0"/>
                <a:cs typeface="Courier New" panose="02070309020205020404" pitchFamily="49" charset="0"/>
              </a:rPr>
              <a:t>: off</a:t>
            </a:r>
          </a:p>
          <a:p>
            <a:r>
              <a:rPr lang="en-US" sz="2400" b="1" dirty="0">
                <a:latin typeface="Courier New" panose="02070309020205020404" pitchFamily="49" charset="0"/>
                <a:cs typeface="Courier New" panose="02070309020205020404" pitchFamily="49" charset="0"/>
              </a:rPr>
              <a:t>                    Tag: ''</a:t>
            </a:r>
          </a:p>
          <a:p>
            <a:r>
              <a:rPr lang="en-US" sz="2400" b="1" dirty="0">
                <a:latin typeface="Courier New" panose="02070309020205020404" pitchFamily="49" charset="0"/>
                <a:cs typeface="Courier New" panose="02070309020205020404" pitchFamily="49" charset="0"/>
              </a:rPr>
              <a:t>                   Type: 'root'</a:t>
            </a:r>
          </a:p>
          <a:p>
            <a:r>
              <a:rPr lang="en-US" sz="2400" b="1" dirty="0">
                <a:latin typeface="Courier New" panose="02070309020205020404" pitchFamily="49" charset="0"/>
                <a:cs typeface="Courier New" panose="02070309020205020404" pitchFamily="49" charset="0"/>
              </a:rPr>
              <a:t>                  Units: 'pixels'</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UserData</a:t>
            </a:r>
            <a:r>
              <a:rPr lang="en-US" sz="24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503514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E825A-220E-FE58-2EC0-5B6138243D61}"/>
              </a:ext>
            </a:extLst>
          </p:cNvPr>
          <p:cNvSpPr txBox="1"/>
          <p:nvPr/>
        </p:nvSpPr>
        <p:spPr>
          <a:xfrm>
            <a:off x="0" y="127526"/>
            <a:ext cx="12192000" cy="6278642"/>
          </a:xfrm>
          <a:prstGeom prst="rect">
            <a:avLst/>
          </a:prstGeom>
          <a:noFill/>
        </p:spPr>
        <p:txBody>
          <a:bodyPr wrap="square">
            <a:spAutoFit/>
          </a:bodyPr>
          <a:lstStyle/>
          <a:p>
            <a:pPr algn="ct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212121"/>
                </a:solidFill>
                <a:effectLst/>
                <a:latin typeface="Papyrus" panose="020B0602040200020303" pitchFamily="34" charset="77"/>
              </a:rPr>
              <a:t> </a:t>
            </a:r>
          </a:p>
          <a:p>
            <a:pPr algn="ctr"/>
            <a:endParaRPr lang="en-US" sz="3200" b="1" dirty="0">
              <a:solidFill>
                <a:srgbClr val="212121"/>
              </a:solidFill>
              <a:latin typeface="Papyrus" panose="020B0602040200020303" pitchFamily="34" charset="77"/>
              <a:cs typeface="Courier New" panose="02070309020205020404" pitchFamily="49" charset="0"/>
            </a:endParaRPr>
          </a:p>
          <a:p>
            <a:pPr algn="ctr"/>
            <a:r>
              <a:rPr lang="en-US" sz="3200" b="1" dirty="0">
                <a:solidFill>
                  <a:srgbClr val="212121"/>
                </a:solidFill>
                <a:latin typeface="Papyrus" panose="020B0602040200020303" pitchFamily="34" charset="77"/>
                <a:cs typeface="Courier New" panose="02070309020205020404" pitchFamily="49" charset="0"/>
              </a:rPr>
              <a:t>Now can set stuff using dot notation or </a:t>
            </a:r>
            <a:r>
              <a:rPr lang="en-US" sz="3200" b="1" dirty="0">
                <a:solidFill>
                  <a:srgbClr val="212121"/>
                </a:solidFill>
                <a:latin typeface="Courier New" panose="02070309020205020404" pitchFamily="49" charset="0"/>
                <a:cs typeface="Courier New" panose="02070309020205020404" pitchFamily="49" charset="0"/>
              </a:rPr>
              <a:t>set</a:t>
            </a:r>
          </a:p>
          <a:p>
            <a:endParaRPr lang="en-US" b="1" dirty="0">
              <a:solidFill>
                <a:srgbClr val="212121"/>
              </a:solidFill>
              <a:latin typeface="Courier New" panose="02070309020205020404" pitchFamily="49" charset="0"/>
              <a:cs typeface="Courier New" panose="02070309020205020404" pitchFamily="49" charset="0"/>
            </a:endParaRPr>
          </a:p>
          <a:p>
            <a:r>
              <a:rPr lang="en-US" sz="3200" b="1" dirty="0" err="1">
                <a:solidFill>
                  <a:srgbClr val="FF0000"/>
                </a:solidFill>
                <a:latin typeface="Courier New" panose="02070309020205020404" pitchFamily="49" charset="0"/>
                <a:cs typeface="Courier New" panose="02070309020205020404" pitchFamily="49" charset="0"/>
              </a:rPr>
              <a:t>r.ShowHiddenHandles</a:t>
            </a:r>
            <a:r>
              <a:rPr lang="en-US" sz="3200" b="1" dirty="0">
                <a:solidFill>
                  <a:srgbClr val="FF0000"/>
                </a:solidFill>
                <a:latin typeface="Courier New" panose="02070309020205020404" pitchFamily="49" charset="0"/>
                <a:cs typeface="Courier New" panose="02070309020205020404" pitchFamily="49" charset="0"/>
              </a:rPr>
              <a:t> = 'on';</a:t>
            </a:r>
          </a:p>
          <a:p>
            <a:pPr algn="ctr"/>
            <a:endParaRPr lang="en-US" sz="3200" b="1" i="0" dirty="0">
              <a:solidFill>
                <a:srgbClr val="212121"/>
              </a:solidFill>
              <a:effectLst/>
              <a:latin typeface="Papyrus" panose="020B0602040200020303" pitchFamily="34" charset="77"/>
            </a:endParaRPr>
          </a:p>
          <a:p>
            <a:pPr algn="ctr"/>
            <a:r>
              <a:rPr lang="en-US" sz="3200" b="1" i="0" dirty="0">
                <a:solidFill>
                  <a:srgbClr val="212121"/>
                </a:solidFill>
                <a:effectLst/>
                <a:latin typeface="Papyrus" panose="020B0602040200020303" pitchFamily="34" charset="77"/>
              </a:rPr>
              <a:t>Use the graphics root object to set default values on the root level for other types of objects.</a:t>
            </a:r>
          </a:p>
          <a:p>
            <a:pPr algn="ctr"/>
            <a:endParaRPr lang="en-US" sz="3200" b="1" i="0" dirty="0">
              <a:solidFill>
                <a:srgbClr val="212121"/>
              </a:solidFill>
              <a:effectLst/>
              <a:latin typeface="Papyrus" panose="020B0602040200020303" pitchFamily="34" charset="77"/>
            </a:endParaRPr>
          </a:p>
          <a:p>
            <a:pPr algn="ctr"/>
            <a:r>
              <a:rPr lang="en-US" sz="3200" b="1" i="0" dirty="0">
                <a:solidFill>
                  <a:srgbClr val="212121"/>
                </a:solidFill>
                <a:effectLst/>
                <a:latin typeface="Papyrus" panose="020B0602040200020303" pitchFamily="34" charset="77"/>
              </a:rPr>
              <a:t>For example, set the default colormap for all future figures to the </a:t>
            </a:r>
            <a:r>
              <a:rPr lang="en-US" sz="3200" b="1" dirty="0">
                <a:solidFill>
                  <a:srgbClr val="212121"/>
                </a:solidFill>
                <a:latin typeface="Courier New" panose="02070309020205020404" pitchFamily="49" charset="0"/>
                <a:cs typeface="Courier New" panose="02070309020205020404" pitchFamily="49" charset="0"/>
              </a:rPr>
              <a:t>summer</a:t>
            </a:r>
            <a:r>
              <a:rPr lang="en-US" sz="3200" b="1" i="0" dirty="0">
                <a:solidFill>
                  <a:srgbClr val="212121"/>
                </a:solidFill>
                <a:effectLst/>
                <a:latin typeface="Papyrus" panose="020B0602040200020303" pitchFamily="34" charset="77"/>
              </a:rPr>
              <a:t> colormap.</a:t>
            </a:r>
          </a:p>
          <a:p>
            <a:pPr algn="ctr"/>
            <a:endParaRPr lang="en-US" sz="3200" b="1" dirty="0">
              <a:latin typeface="Papyrus" panose="020B0602040200020303" pitchFamily="34" charset="77"/>
            </a:endParaRPr>
          </a:p>
          <a:p>
            <a:r>
              <a:rPr lang="en-US" sz="3200" b="1" dirty="0">
                <a:solidFill>
                  <a:srgbClr val="212121"/>
                </a:solidFill>
                <a:latin typeface="Courier New" panose="02070309020205020404" pitchFamily="49" charset="0"/>
                <a:cs typeface="Courier New" panose="02070309020205020404" pitchFamily="49" charset="0"/>
              </a:rPr>
              <a:t>set(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dirty="0">
                <a:solidFill>
                  <a:srgbClr val="212121"/>
                </a:solidFill>
                <a:latin typeface="Courier New" panose="02070309020205020404" pitchFamily="49" charset="0"/>
                <a:cs typeface="Courier New" panose="02070309020205020404" pitchFamily="49" charset="0"/>
              </a:rPr>
              <a:t>,'</a:t>
            </a:r>
            <a:r>
              <a:rPr lang="en-US" sz="3200" b="1" dirty="0" err="1">
                <a:solidFill>
                  <a:srgbClr val="212121"/>
                </a:solidFill>
                <a:latin typeface="Courier New" panose="02070309020205020404" pitchFamily="49" charset="0"/>
                <a:cs typeface="Courier New" panose="02070309020205020404" pitchFamily="49" charset="0"/>
              </a:rPr>
              <a:t>DefaultFigureColormap</a:t>
            </a:r>
            <a:r>
              <a:rPr lang="en-US" sz="3200" b="1" dirty="0">
                <a:solidFill>
                  <a:srgbClr val="212121"/>
                </a:solidFill>
                <a:latin typeface="Courier New" panose="02070309020205020404" pitchFamily="49" charset="0"/>
                <a:cs typeface="Courier New" panose="02070309020205020404" pitchFamily="49" charset="0"/>
              </a:rPr>
              <a:t>',summer)</a:t>
            </a:r>
          </a:p>
        </p:txBody>
      </p:sp>
    </p:spTree>
    <p:extLst>
      <p:ext uri="{BB962C8B-B14F-4D97-AF65-F5344CB8AC3E}">
        <p14:creationId xmlns:p14="http://schemas.microsoft.com/office/powerpoint/2010/main" val="1331567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p:cNvSpPr txBox="1"/>
          <p:nvPr/>
        </p:nvSpPr>
        <p:spPr>
          <a:xfrm>
            <a:off x="0" y="692876"/>
            <a:ext cx="12192000" cy="2062103"/>
          </a:xfrm>
          <a:prstGeom prst="rect">
            <a:avLst/>
          </a:prstGeom>
          <a:noFill/>
        </p:spPr>
        <p:txBody>
          <a:bodyPr wrap="square" rtlCol="0">
            <a:spAutoFit/>
          </a:bodyPr>
          <a:lstStyle/>
          <a:p>
            <a:pPr algn="ctr"/>
            <a:endParaRPr lang="es-AR" sz="3200" b="1" dirty="0">
              <a:latin typeface="Papyrus"/>
              <a:cs typeface="Papyrus"/>
            </a:endParaRPr>
          </a:p>
          <a:p>
            <a:pPr algn="ctr"/>
            <a:r>
              <a:rPr lang="es-AR" sz="3200" b="1" dirty="0">
                <a:latin typeface="Papyrus"/>
                <a:cs typeface="Papyrus"/>
              </a:rPr>
              <a:t>New </a:t>
            </a:r>
            <a:r>
              <a:rPr lang="es-AR" sz="3200" b="1" dirty="0" err="1">
                <a:latin typeface="Papyrus"/>
                <a:cs typeface="Papyrus"/>
              </a:rPr>
              <a:t>problem</a:t>
            </a:r>
            <a:r>
              <a:rPr lang="es-AR" sz="3200" b="1" dirty="0">
                <a:latin typeface="Papyrus"/>
                <a:cs typeface="Papyrus"/>
              </a:rPr>
              <a:t> – </a:t>
            </a:r>
            <a:r>
              <a:rPr lang="es-AR" sz="3200" b="1" dirty="0" err="1">
                <a:latin typeface="Papyrus"/>
                <a:cs typeface="Papyrus"/>
              </a:rPr>
              <a:t>finding</a:t>
            </a:r>
            <a:r>
              <a:rPr lang="es-AR" sz="3200" b="1" dirty="0">
                <a:latin typeface="Papyrus"/>
                <a:cs typeface="Papyrus"/>
              </a:rPr>
              <a:t> </a:t>
            </a:r>
            <a:r>
              <a:rPr lang="es-AR" sz="3200" b="1" dirty="0" err="1">
                <a:latin typeface="Papyrus"/>
                <a:cs typeface="Papyrus"/>
              </a:rPr>
              <a:t>the</a:t>
            </a:r>
            <a:r>
              <a:rPr lang="es-AR" sz="3200" b="1" dirty="0">
                <a:latin typeface="Papyrus"/>
                <a:cs typeface="Papyrus"/>
              </a:rPr>
              <a:t> </a:t>
            </a:r>
            <a:r>
              <a:rPr lang="es-AR" sz="3200" b="1" dirty="0" err="1">
                <a:latin typeface="Papyrus"/>
                <a:cs typeface="Papyrus"/>
              </a:rPr>
              <a:t>names</a:t>
            </a:r>
            <a:r>
              <a:rPr lang="es-AR" sz="3200" b="1" dirty="0">
                <a:latin typeface="Papyrus"/>
                <a:cs typeface="Papyrus"/>
              </a:rPr>
              <a:t> </a:t>
            </a:r>
            <a:r>
              <a:rPr lang="es-AR" sz="3200" b="1" dirty="0" err="1">
                <a:latin typeface="Papyrus"/>
                <a:cs typeface="Papyrus"/>
              </a:rPr>
              <a:t>of</a:t>
            </a:r>
            <a:r>
              <a:rPr lang="es-AR" sz="3200" b="1" dirty="0">
                <a:latin typeface="Papyrus"/>
                <a:cs typeface="Papyrus"/>
              </a:rPr>
              <a:t> </a:t>
            </a:r>
            <a:r>
              <a:rPr lang="es-AR" sz="3200" b="1" dirty="0" err="1">
                <a:latin typeface="Papyrus"/>
                <a:cs typeface="Papyrus"/>
              </a:rPr>
              <a:t>things</a:t>
            </a:r>
            <a:r>
              <a:rPr lang="es-AR" sz="3200" b="1" dirty="0">
                <a:latin typeface="Papyrus"/>
                <a:cs typeface="Papyrus"/>
              </a:rPr>
              <a:t>.</a:t>
            </a:r>
          </a:p>
          <a:p>
            <a:pPr algn="ctr"/>
            <a:endParaRPr lang="es-AR" sz="3200" b="1" dirty="0">
              <a:latin typeface="Papyrus"/>
              <a:cs typeface="Papyrus"/>
            </a:endParaRPr>
          </a:p>
          <a:p>
            <a:pPr algn="ctr"/>
            <a:r>
              <a:rPr lang="es-AR" sz="3200" b="1" dirty="0" err="1">
                <a:latin typeface="Papyrus"/>
                <a:cs typeface="Papyrus"/>
              </a:rPr>
              <a:t>Where</a:t>
            </a:r>
            <a:r>
              <a:rPr lang="es-AR" sz="3200" b="1" dirty="0">
                <a:latin typeface="Papyrus"/>
                <a:cs typeface="Papyrus"/>
              </a:rPr>
              <a:t> </a:t>
            </a:r>
            <a:r>
              <a:rPr lang="es-AR" sz="3200" b="1" dirty="0" err="1">
                <a:latin typeface="Papyrus"/>
                <a:cs typeface="Papyrus"/>
              </a:rPr>
              <a:t>did</a:t>
            </a:r>
            <a:r>
              <a:rPr lang="es-AR" sz="3200" b="1" dirty="0">
                <a:latin typeface="Papyrus"/>
                <a:cs typeface="Papyrus"/>
              </a:rPr>
              <a:t> '</a:t>
            </a:r>
            <a:r>
              <a:rPr lang="en-US" sz="3200" b="1" dirty="0" err="1">
                <a:solidFill>
                  <a:srgbClr val="212121"/>
                </a:solidFill>
                <a:latin typeface="Courier New" panose="02070309020205020404" pitchFamily="49" charset="0"/>
                <a:cs typeface="Courier New" panose="02070309020205020404" pitchFamily="49" charset="0"/>
              </a:rPr>
              <a:t>DefaultFigureColormap</a:t>
            </a:r>
            <a:r>
              <a:rPr lang="es-AR" sz="3200" b="1" dirty="0">
                <a:latin typeface="Papyrus"/>
                <a:cs typeface="Papyrus"/>
              </a:rPr>
              <a:t>' come </a:t>
            </a:r>
            <a:r>
              <a:rPr lang="es-AR" sz="3200" b="1" dirty="0" err="1">
                <a:latin typeface="Papyrus"/>
                <a:cs typeface="Papyrus"/>
              </a:rPr>
              <a:t>from</a:t>
            </a:r>
            <a:r>
              <a:rPr lang="es-AR" sz="3200" b="1" dirty="0">
                <a:latin typeface="Papyrus"/>
                <a:cs typeface="Papyrus"/>
              </a:rPr>
              <a:t>?</a:t>
            </a:r>
          </a:p>
        </p:txBody>
      </p:sp>
    </p:spTree>
    <p:extLst>
      <p:ext uri="{BB962C8B-B14F-4D97-AF65-F5344CB8AC3E}">
        <p14:creationId xmlns:p14="http://schemas.microsoft.com/office/powerpoint/2010/main" val="2617416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p:cNvSpPr txBox="1"/>
          <p:nvPr/>
        </p:nvSpPr>
        <p:spPr>
          <a:xfrm>
            <a:off x="0" y="87390"/>
            <a:ext cx="12192000" cy="6894195"/>
          </a:xfrm>
          <a:prstGeom prst="rect">
            <a:avLst/>
          </a:prstGeom>
          <a:noFill/>
        </p:spPr>
        <p:txBody>
          <a:bodyPr wrap="square" rtlCol="0">
            <a:spAutoFit/>
          </a:bodyPr>
          <a:lstStyle/>
          <a:p>
            <a:pPr algn="ctr"/>
            <a:r>
              <a:rPr lang="en-US" sz="3200" b="1" i="0" dirty="0">
                <a:effectLst/>
                <a:latin typeface="Papyrus" panose="020B0602040200020303" pitchFamily="34" charset="77"/>
              </a:rPr>
              <a:t>Specify Default Values</a:t>
            </a:r>
          </a:p>
          <a:p>
            <a:pPr algn="ctr"/>
            <a:endParaRPr lang="en-US" sz="3200" b="1" i="0" dirty="0">
              <a:effectLst/>
              <a:latin typeface="Papyrus" panose="020B0602040200020303" pitchFamily="34" charset="77"/>
            </a:endParaRPr>
          </a:p>
          <a:p>
            <a:pPr algn="ctr"/>
            <a:r>
              <a:rPr lang="en-US" sz="3200" b="1" i="0" dirty="0">
                <a:solidFill>
                  <a:srgbClr val="212121"/>
                </a:solidFill>
                <a:effectLst/>
                <a:latin typeface="Papyrus" panose="020B0602040200020303" pitchFamily="34" charset="77"/>
              </a:rPr>
              <a:t>Define default property value using character vector with 3 parts:</a:t>
            </a:r>
          </a:p>
          <a:p>
            <a:pPr algn="ctr"/>
            <a:endParaRPr lang="en-US" b="1" i="0" dirty="0">
              <a:solidFill>
                <a:srgbClr val="212121"/>
              </a:solidFill>
              <a:effectLst/>
              <a:latin typeface="Papyrus" panose="020B0602040200020303" pitchFamily="34" charset="77"/>
            </a:endParaRPr>
          </a:p>
          <a:p>
            <a:pPr algn="ctr"/>
            <a:r>
              <a:rPr lang="en-US" sz="3200" b="1" i="0" dirty="0">
                <a:solidFill>
                  <a:srgbClr val="FF0000"/>
                </a:solidFill>
                <a:effectLst/>
                <a:latin typeface="Papyrus" panose="020B0602040200020303" pitchFamily="34" charset="77"/>
              </a:rPr>
              <a:t>'default' </a:t>
            </a:r>
            <a:r>
              <a:rPr lang="en-US" sz="3200" b="1" i="1" dirty="0" err="1">
                <a:solidFill>
                  <a:srgbClr val="FF0000"/>
                </a:solidFill>
                <a:effectLst/>
                <a:latin typeface="Papyrus" panose="020B0602040200020303" pitchFamily="34" charset="77"/>
              </a:rPr>
              <a:t>ObjectType</a:t>
            </a:r>
            <a:r>
              <a:rPr lang="en-US" sz="3200" b="1" i="1" dirty="0">
                <a:solidFill>
                  <a:srgbClr val="FF0000"/>
                </a:solidFill>
                <a:effectLst/>
                <a:latin typeface="Papyrus" panose="020B0602040200020303" pitchFamily="34" charset="77"/>
              </a:rPr>
              <a:t> </a:t>
            </a:r>
            <a:r>
              <a:rPr lang="en-US" sz="3200" b="1" i="1" dirty="0" err="1">
                <a:solidFill>
                  <a:srgbClr val="FF0000"/>
                </a:solidFill>
                <a:effectLst/>
                <a:latin typeface="Papyrus" panose="020B0602040200020303" pitchFamily="34" charset="77"/>
              </a:rPr>
              <a:t>PropertyName</a:t>
            </a:r>
            <a:endParaRPr lang="en-US" sz="3200" b="1" i="1" dirty="0">
              <a:solidFill>
                <a:srgbClr val="FF0000"/>
              </a:solidFill>
              <a:effectLst/>
              <a:latin typeface="Papyrus" panose="020B0602040200020303" pitchFamily="34" charset="77"/>
            </a:endParaRPr>
          </a:p>
          <a:p>
            <a:pPr algn="ctr"/>
            <a:endParaRPr lang="en-US" b="1" i="0" dirty="0">
              <a:solidFill>
                <a:srgbClr val="FF0000"/>
              </a:solidFill>
              <a:effectLst/>
              <a:latin typeface="Papyrus" panose="020B0602040200020303" pitchFamily="34" charset="77"/>
            </a:endParaRPr>
          </a:p>
          <a:p>
            <a:pPr algn="ctr">
              <a:buFont typeface="Arial" panose="020B0604020202020204" pitchFamily="34" charset="0"/>
              <a:buChar char="•"/>
            </a:pPr>
            <a:r>
              <a:rPr lang="en-US" sz="3200" b="1" i="0" dirty="0">
                <a:solidFill>
                  <a:srgbClr val="212121"/>
                </a:solidFill>
                <a:effectLst/>
                <a:latin typeface="Papyrus" panose="020B0602040200020303" pitchFamily="34" charset="77"/>
              </a:rPr>
              <a:t>The word </a:t>
            </a:r>
            <a:r>
              <a:rPr lang="en-US" sz="3200" b="1" i="0" dirty="0">
                <a:solidFill>
                  <a:srgbClr val="212121"/>
                </a:solidFill>
                <a:effectLst/>
                <a:latin typeface="Courier New" panose="02070309020205020404" pitchFamily="49" charset="0"/>
                <a:cs typeface="Courier New" panose="02070309020205020404" pitchFamily="49" charset="0"/>
              </a:rPr>
              <a:t>default</a:t>
            </a:r>
          </a:p>
          <a:p>
            <a:pPr algn="ctr">
              <a:buFont typeface="Arial" panose="020B0604020202020204" pitchFamily="34" charset="0"/>
              <a:buChar char="•"/>
            </a:pPr>
            <a:endParaRPr lang="en-US" b="1" dirty="0">
              <a:solidFill>
                <a:srgbClr val="212121"/>
              </a:solidFill>
              <a:latin typeface="Courier New" panose="02070309020205020404" pitchFamily="49" charset="0"/>
              <a:cs typeface="Courier New" panose="02070309020205020404" pitchFamily="49" charset="0"/>
            </a:endParaRPr>
          </a:p>
          <a:p>
            <a:pPr algn="ctr">
              <a:buFont typeface="Arial" panose="020B0604020202020204" pitchFamily="34" charset="0"/>
              <a:buChar char="•"/>
            </a:pPr>
            <a:r>
              <a:rPr lang="en-US" sz="3200" b="1" dirty="0">
                <a:solidFill>
                  <a:srgbClr val="212121"/>
                </a:solidFill>
                <a:latin typeface="Courier New" panose="02070309020205020404" pitchFamily="49" charset="0"/>
                <a:cs typeface="Courier New" panose="02070309020205020404" pitchFamily="49" charset="0"/>
              </a:rPr>
              <a:t>The object type </a:t>
            </a:r>
            <a:r>
              <a:rPr lang="en-US" sz="3200" b="1" i="0" dirty="0">
                <a:solidFill>
                  <a:srgbClr val="212121"/>
                </a:solidFill>
                <a:effectLst/>
                <a:latin typeface="Papyrus" panose="020B0602040200020303" pitchFamily="34" charset="77"/>
              </a:rPr>
              <a:t>(for example, </a:t>
            </a:r>
            <a:r>
              <a:rPr lang="en-US" sz="3200" b="1" dirty="0">
                <a:solidFill>
                  <a:srgbClr val="212121"/>
                </a:solidFill>
                <a:latin typeface="Courier New" panose="02070309020205020404" pitchFamily="49" charset="0"/>
                <a:cs typeface="Courier New" panose="02070309020205020404" pitchFamily="49" charset="0"/>
              </a:rPr>
              <a:t>Figure</a:t>
            </a:r>
            <a:r>
              <a:rPr lang="en-US" sz="3200" b="1" i="0" dirty="0">
                <a:solidFill>
                  <a:srgbClr val="212121"/>
                </a:solidFill>
                <a:effectLst/>
                <a:latin typeface="Papyrus" panose="020B0602040200020303" pitchFamily="34" charset="77"/>
              </a:rPr>
              <a:t>)</a:t>
            </a:r>
          </a:p>
          <a:p>
            <a:pPr algn="ctr"/>
            <a:endParaRPr lang="en-US" b="1" i="0" dirty="0">
              <a:solidFill>
                <a:srgbClr val="212121"/>
              </a:solidFill>
              <a:effectLst/>
              <a:latin typeface="Papyrus" panose="020B0602040200020303" pitchFamily="34" charset="77"/>
            </a:endParaRPr>
          </a:p>
          <a:p>
            <a:pPr algn="ctr">
              <a:buFont typeface="Arial" panose="020B0604020202020204" pitchFamily="34" charset="0"/>
              <a:buChar char="•"/>
            </a:pPr>
            <a:r>
              <a:rPr lang="en-US" sz="3200" b="1" i="0" dirty="0">
                <a:solidFill>
                  <a:srgbClr val="212121"/>
                </a:solidFill>
                <a:effectLst/>
                <a:latin typeface="Papyrus" panose="020B0602040200020303" pitchFamily="34" charset="77"/>
              </a:rPr>
              <a:t>The property name (for example, </a:t>
            </a:r>
            <a:r>
              <a:rPr lang="en-US" sz="3200" b="1" dirty="0">
                <a:solidFill>
                  <a:srgbClr val="212121"/>
                </a:solidFill>
                <a:latin typeface="Courier New" panose="02070309020205020404" pitchFamily="49" charset="0"/>
                <a:cs typeface="Courier New" panose="02070309020205020404" pitchFamily="49" charset="0"/>
              </a:rPr>
              <a:t>Colormap</a:t>
            </a:r>
            <a:r>
              <a:rPr lang="en-US" sz="3200" b="1" i="0" dirty="0">
                <a:solidFill>
                  <a:srgbClr val="212121"/>
                </a:solidFill>
                <a:effectLst/>
                <a:latin typeface="Papyrus" panose="020B0602040200020303" pitchFamily="34" charset="77"/>
              </a:rPr>
              <a:t>)</a:t>
            </a:r>
          </a:p>
          <a:p>
            <a:pPr algn="ctr">
              <a:buFont typeface="Arial" panose="020B0604020202020204" pitchFamily="34" charset="0"/>
              <a:buChar char="•"/>
            </a:pPr>
            <a:endParaRPr lang="en-US" sz="3200" b="1" i="0" dirty="0">
              <a:solidFill>
                <a:srgbClr val="212121"/>
              </a:solidFill>
              <a:effectLst/>
              <a:latin typeface="Papyrus" panose="020B0602040200020303" pitchFamily="34" charset="77"/>
            </a:endParaRPr>
          </a:p>
          <a:p>
            <a:pPr algn="ctr">
              <a:buFont typeface="Arial" panose="020B0604020202020204" pitchFamily="34" charset="0"/>
              <a:buChar char="•"/>
            </a:pPr>
            <a:endParaRPr lang="en-US" b="1" i="0" dirty="0">
              <a:solidFill>
                <a:srgbClr val="212121"/>
              </a:solidFill>
              <a:effectLst/>
              <a:latin typeface="Papyrus" panose="020B0602040200020303" pitchFamily="34" charset="77"/>
            </a:endParaRPr>
          </a:p>
          <a:p>
            <a:pPr algn="ctr"/>
            <a:r>
              <a:rPr lang="en-US" sz="3200" b="1" i="0" dirty="0">
                <a:solidFill>
                  <a:srgbClr val="212121"/>
                </a:solidFill>
                <a:effectLst/>
                <a:latin typeface="Papyrus" panose="020B0602040200020303" pitchFamily="34" charset="77"/>
              </a:rPr>
              <a:t>A character vector specifying default line </a:t>
            </a:r>
            <a:r>
              <a:rPr lang="en-US" sz="3200" b="1" dirty="0">
                <a:solidFill>
                  <a:srgbClr val="212121"/>
                </a:solidFill>
                <a:latin typeface="Courier New" panose="02070309020205020404" pitchFamily="49" charset="0"/>
                <a:cs typeface="Courier New" panose="02070309020205020404" pitchFamily="49" charset="0"/>
              </a:rPr>
              <a:t>Colormap</a:t>
            </a:r>
            <a:r>
              <a:rPr lang="en-US" sz="3200" b="1" i="0" dirty="0">
                <a:solidFill>
                  <a:srgbClr val="212121"/>
                </a:solidFill>
                <a:effectLst/>
                <a:latin typeface="Papyrus" panose="020B0602040200020303" pitchFamily="34" charset="77"/>
              </a:rPr>
              <a:t> would be:</a:t>
            </a:r>
          </a:p>
          <a:p>
            <a:pPr algn="ctr"/>
            <a:r>
              <a:rPr lang="en-US" sz="3200" b="1" i="0" dirty="0">
                <a:solidFill>
                  <a:srgbClr val="FF0000"/>
                </a:solidFill>
                <a:effectLst/>
                <a:latin typeface="Papyrus" panose="020B0602040200020303" pitchFamily="34" charset="77"/>
              </a:rPr>
              <a:t>'</a:t>
            </a:r>
            <a:r>
              <a:rPr lang="en-US" sz="3200" b="1" dirty="0" err="1">
                <a:solidFill>
                  <a:srgbClr val="212121"/>
                </a:solidFill>
                <a:latin typeface="Courier New" panose="02070309020205020404" pitchFamily="49" charset="0"/>
                <a:cs typeface="Courier New" panose="02070309020205020404" pitchFamily="49" charset="0"/>
              </a:rPr>
              <a:t>DefaultFigureColormap</a:t>
            </a:r>
            <a:r>
              <a:rPr lang="en-US" sz="3200" b="1" i="0" dirty="0">
                <a:solidFill>
                  <a:srgbClr val="FF0000"/>
                </a:solidFill>
                <a:effectLst/>
                <a:latin typeface="Papyrus" panose="020B0602040200020303" pitchFamily="34" charset="77"/>
              </a:rPr>
              <a:t>'</a:t>
            </a:r>
          </a:p>
        </p:txBody>
      </p:sp>
    </p:spTree>
    <p:extLst>
      <p:ext uri="{BB962C8B-B14F-4D97-AF65-F5344CB8AC3E}">
        <p14:creationId xmlns:p14="http://schemas.microsoft.com/office/powerpoint/2010/main" val="2938019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4D8C2-F229-EF01-31F3-0A4A25B4364A}"/>
              </a:ext>
            </a:extLst>
          </p:cNvPr>
          <p:cNvSpPr txBox="1"/>
          <p:nvPr/>
        </p:nvSpPr>
        <p:spPr>
          <a:xfrm>
            <a:off x="0" y="93358"/>
            <a:ext cx="12192000" cy="6894195"/>
          </a:xfrm>
          <a:prstGeom prst="rect">
            <a:avLst/>
          </a:prstGeom>
          <a:noFill/>
        </p:spPr>
        <p:txBody>
          <a:bodyPr wrap="square">
            <a:spAutoFit/>
          </a:bodyPr>
          <a:lstStyle/>
          <a:p>
            <a:pPr algn="ctr"/>
            <a:r>
              <a:rPr lang="en-US" sz="3200" b="1" dirty="0">
                <a:latin typeface="Papyrus" panose="020B0602040200020303" pitchFamily="34" charset="77"/>
              </a:rPr>
              <a:t>Look at the root figure object</a:t>
            </a:r>
            <a:endParaRPr lang="en-US" b="1" dirty="0">
              <a:latin typeface="Papyrus" panose="020B0602040200020303" pitchFamily="34" charset="77"/>
            </a:endParaRPr>
          </a:p>
          <a:p>
            <a:r>
              <a:rPr lang="en-US" sz="3200" b="1" dirty="0">
                <a:latin typeface="Courier New" panose="02070309020205020404" pitchFamily="49" charset="0"/>
                <a:cs typeface="Courier New" panose="02070309020205020404" pitchFamily="49" charset="0"/>
              </a:rPr>
              <a:t>r=</a:t>
            </a:r>
            <a:r>
              <a:rPr lang="en-US" sz="3200" b="1" dirty="0" err="1">
                <a:latin typeface="Courier New" panose="02070309020205020404" pitchFamily="49" charset="0"/>
                <a:cs typeface="Courier New" panose="02070309020205020404" pitchFamily="49" charset="0"/>
              </a:rPr>
              <a:t>groot</a:t>
            </a:r>
            <a:endParaRPr lang="en-US" sz="3200" b="1" dirty="0">
              <a:latin typeface="Courier New" panose="02070309020205020404" pitchFamily="49" charset="0"/>
              <a:cs typeface="Courier New" panose="02070309020205020404" pitchFamily="49" charset="0"/>
            </a:endParaRPr>
          </a:p>
          <a:p>
            <a:pPr algn="ctr"/>
            <a:endParaRPr lang="en-US" b="1" dirty="0">
              <a:latin typeface="Papyrus" panose="020B0602040200020303" pitchFamily="34" charset="77"/>
            </a:endParaRPr>
          </a:p>
          <a:p>
            <a:pPr algn="ctr"/>
            <a:r>
              <a:rPr lang="en-US" sz="3200" b="1" dirty="0">
                <a:latin typeface="Papyrus" panose="020B0602040200020303" pitchFamily="34" charset="77"/>
              </a:rPr>
              <a:t>Show all its properties</a:t>
            </a:r>
          </a:p>
          <a:p>
            <a:pPr algn="ctr"/>
            <a:endParaRPr lang="en-US" b="1" dirty="0">
              <a:latin typeface="Papyrus" panose="020B0602040200020303" pitchFamily="34" charset="77"/>
            </a:endParaRPr>
          </a:p>
          <a:p>
            <a:pPr algn="ctr"/>
            <a:r>
              <a:rPr lang="en-US" sz="3200" b="1" dirty="0">
                <a:latin typeface="Papyrus" panose="020B0602040200020303" pitchFamily="34" charset="77"/>
              </a:rPr>
              <a:t>You will see one named "</a:t>
            </a:r>
            <a:r>
              <a:rPr lang="en-US" sz="3200" b="1" dirty="0" err="1">
                <a:latin typeface="Courier New" panose="02070309020205020404" pitchFamily="49" charset="0"/>
                <a:cs typeface="Courier New" panose="02070309020205020404" pitchFamily="49" charset="0"/>
              </a:rPr>
              <a:t>CurrentFigure</a:t>
            </a:r>
            <a:r>
              <a:rPr lang="en-US" sz="3200" b="1" dirty="0">
                <a:latin typeface="Papyrus" panose="020B0602040200020303" pitchFamily="34" charset="77"/>
              </a:rPr>
              <a:t>", look at it</a:t>
            </a:r>
            <a:r>
              <a:rPr lang="en-US" sz="3200" b="1" u="sng" dirty="0">
                <a:latin typeface="Papyrus" panose="020B0602040200020303" pitchFamily="34" charset="77"/>
              </a:rPr>
              <a:t>, show all properties</a:t>
            </a:r>
            <a:r>
              <a:rPr lang="en-US" sz="3200" b="1" dirty="0">
                <a:latin typeface="Papyrus" panose="020B0602040200020303" pitchFamily="34" charset="77"/>
              </a:rPr>
              <a:t> (an easier way to get all the properties </a:t>
            </a:r>
            <a:r>
              <a:rPr lang="en-US" sz="3200" b="1" dirty="0" err="1">
                <a:latin typeface="Papyrus" panose="020B0602040200020303" pitchFamily="34" charset="77"/>
              </a:rPr>
              <a:t>programattically</a:t>
            </a:r>
            <a:r>
              <a:rPr lang="en-US" sz="3200" b="1" dirty="0">
                <a:latin typeface="Papyrus" panose="020B0602040200020303" pitchFamily="34" charset="77"/>
              </a:rPr>
              <a:t> is to use </a:t>
            </a:r>
            <a:r>
              <a:rPr lang="en-US" sz="3200" b="1" dirty="0" err="1">
                <a:latin typeface="Courier New" panose="02070309020205020404" pitchFamily="49" charset="0"/>
                <a:cs typeface="Courier New" panose="02070309020205020404" pitchFamily="49" charset="0"/>
              </a:rPr>
              <a:t>rstruc</a:t>
            </a:r>
            <a:r>
              <a:rPr lang="en-US" sz="3200" b="1" dirty="0">
                <a:latin typeface="Courier New" panose="02070309020205020404" pitchFamily="49" charset="0"/>
                <a:cs typeface="Courier New" panose="02070309020205020404" pitchFamily="49" charset="0"/>
              </a:rPr>
              <a:t>=get(</a:t>
            </a:r>
            <a:r>
              <a:rPr lang="en-US" sz="3200" b="1" dirty="0" err="1">
                <a:latin typeface="Courier New" panose="02070309020205020404" pitchFamily="49" charset="0"/>
                <a:cs typeface="Courier New" panose="02070309020205020404" pitchFamily="49" charset="0"/>
              </a:rPr>
              <a:t>groot</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this gives you all the info, but is not a handle to the object)</a:t>
            </a:r>
          </a:p>
          <a:p>
            <a:pPr algn="ctr"/>
            <a:endParaRPr lang="en-US" b="1" dirty="0">
              <a:latin typeface="Papyrus" panose="020B0602040200020303" pitchFamily="34" charset="77"/>
            </a:endParaRPr>
          </a:p>
          <a:p>
            <a:r>
              <a:rPr lang="en-US" sz="3200" b="1" dirty="0" err="1">
                <a:latin typeface="Courier New" panose="02070309020205020404" pitchFamily="49" charset="0"/>
                <a:cs typeface="Courier New" panose="02070309020205020404" pitchFamily="49" charset="0"/>
              </a:rPr>
              <a:t>r.CurrentFigure</a:t>
            </a:r>
            <a:r>
              <a:rPr lang="en-US" sz="3200" b="1" dirty="0">
                <a:latin typeface="Papyrus" panose="020B0602040200020303" pitchFamily="34" charset="77"/>
              </a:rPr>
              <a:t>                        you need the </a:t>
            </a:r>
            <a:r>
              <a:rPr lang="en-US" sz="3200" b="1" dirty="0">
                <a:latin typeface="Courier New" panose="02070309020205020404" pitchFamily="49" charset="0"/>
                <a:cs typeface="Courier New" panose="02070309020205020404" pitchFamily="49" charset="0"/>
              </a:rPr>
              <a:t>r=</a:t>
            </a:r>
            <a:r>
              <a:rPr lang="en-US" sz="3200" b="1" dirty="0" err="1">
                <a:latin typeface="Courier New" panose="02070309020205020404" pitchFamily="49" charset="0"/>
                <a:cs typeface="Courier New" panose="02070309020205020404" pitchFamily="49" charset="0"/>
              </a:rPr>
              <a:t>groot</a:t>
            </a:r>
            <a:r>
              <a:rPr lang="en-US" sz="3200" b="1" dirty="0">
                <a:latin typeface="Courier New" panose="02070309020205020404" pitchFamily="49" charset="0"/>
                <a:cs typeface="Courier New" panose="02070309020205020404" pitchFamily="49" charset="0"/>
              </a:rPr>
              <a:t> </a:t>
            </a:r>
            <a:r>
              <a:rPr lang="en-US" sz="3200" b="1" dirty="0">
                <a:latin typeface="Papyrus" panose="020B0602040200020303" pitchFamily="34" charset="77"/>
              </a:rPr>
              <a:t>for this</a:t>
            </a:r>
            <a:endParaRPr lang="en-US" sz="3200" b="1" dirty="0">
              <a:latin typeface="Courier New" panose="02070309020205020404" pitchFamily="49" charset="0"/>
              <a:cs typeface="Courier New" panose="02070309020205020404" pitchFamily="49" charset="0"/>
            </a:endParaRPr>
          </a:p>
          <a:p>
            <a:pPr algn="ctr"/>
            <a:endParaRPr lang="en-US" b="1" dirty="0">
              <a:latin typeface="Papyrus" panose="020B0602040200020303" pitchFamily="34" charset="77"/>
            </a:endParaRPr>
          </a:p>
          <a:p>
            <a:pPr algn="ctr"/>
            <a:r>
              <a:rPr lang="en-US" sz="3200" b="1" dirty="0">
                <a:latin typeface="Papyrus" panose="020B0602040200020303" pitchFamily="34" charset="77"/>
              </a:rPr>
              <a:t>You will see a property "</a:t>
            </a:r>
            <a:r>
              <a:rPr lang="en-US" sz="3200" b="1" dirty="0">
                <a:latin typeface="Courier New" panose="02070309020205020404" pitchFamily="49" charset="0"/>
                <a:cs typeface="Courier New" panose="02070309020205020404" pitchFamily="49" charset="0"/>
              </a:rPr>
              <a:t>Colormap</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If you look at that, </a:t>
            </a:r>
            <a:r>
              <a:rPr lang="en-US" sz="3200" b="1" dirty="0" err="1">
                <a:latin typeface="Courier New" panose="02070309020205020404" pitchFamily="49" charset="0"/>
                <a:cs typeface="Courier New" panose="02070309020205020404" pitchFamily="49" charset="0"/>
              </a:rPr>
              <a:t>r.CurrentFigure.Colormap</a:t>
            </a:r>
            <a:r>
              <a:rPr lang="en-US" sz="3200" b="1" dirty="0">
                <a:latin typeface="Papyrus" panose="020B0602040200020303" pitchFamily="34" charset="77"/>
              </a:rPr>
              <a:t>, it will dump a colormap array to the screen</a:t>
            </a:r>
          </a:p>
        </p:txBody>
      </p:sp>
    </p:spTree>
    <p:extLst>
      <p:ext uri="{BB962C8B-B14F-4D97-AF65-F5344CB8AC3E}">
        <p14:creationId xmlns:p14="http://schemas.microsoft.com/office/powerpoint/2010/main" val="3305087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E825A-220E-FE58-2EC0-5B6138243D61}"/>
              </a:ext>
            </a:extLst>
          </p:cNvPr>
          <p:cNvSpPr txBox="1"/>
          <p:nvPr/>
        </p:nvSpPr>
        <p:spPr>
          <a:xfrm>
            <a:off x="0" y="1140780"/>
            <a:ext cx="12192000" cy="2831544"/>
          </a:xfrm>
          <a:prstGeom prst="rect">
            <a:avLst/>
          </a:prstGeom>
          <a:noFill/>
        </p:spPr>
        <p:txBody>
          <a:bodyPr wrap="square">
            <a:spAutoFit/>
          </a:bodyPr>
          <a:lstStyle/>
          <a:p>
            <a:pPr algn="ct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212121"/>
                </a:solidFill>
                <a:effectLst/>
                <a:latin typeface="Papyrus" panose="020B0602040200020303" pitchFamily="34" charset="77"/>
              </a:rPr>
              <a:t> </a:t>
            </a:r>
          </a:p>
          <a:p>
            <a:pPr algn="ctr"/>
            <a:endParaRPr lang="en-US" b="1" dirty="0">
              <a:solidFill>
                <a:srgbClr val="212121"/>
              </a:solidFill>
              <a:latin typeface="Papyrus" panose="020B0602040200020303" pitchFamily="34" charset="77"/>
              <a:cs typeface="Courier New" panose="02070309020205020404" pitchFamily="49" charset="0"/>
            </a:endParaRPr>
          </a:p>
          <a:p>
            <a:pPr algn="ctr"/>
            <a:r>
              <a:rPr lang="en-US" sz="3200" b="1" i="0" dirty="0">
                <a:solidFill>
                  <a:srgbClr val="212121"/>
                </a:solidFill>
                <a:effectLst/>
                <a:latin typeface="Papyrus" panose="020B0602040200020303" pitchFamily="34" charset="77"/>
              </a:rPr>
              <a:t>To restore a property to its original Matlab default, use the </a:t>
            </a:r>
            <a:r>
              <a:rPr lang="en-US" sz="3200" b="1" dirty="0">
                <a:latin typeface="Papyrus" panose="020B0602040200020303" pitchFamily="34" charset="77"/>
              </a:rPr>
              <a:t>'</a:t>
            </a:r>
            <a:r>
              <a:rPr lang="en-US" sz="3200" b="1" dirty="0">
                <a:solidFill>
                  <a:srgbClr val="212121"/>
                </a:solidFill>
                <a:latin typeface="Courier New" panose="02070309020205020404" pitchFamily="49" charset="0"/>
                <a:cs typeface="Courier New" panose="02070309020205020404" pitchFamily="49" charset="0"/>
              </a:rPr>
              <a:t>remove</a:t>
            </a:r>
            <a:r>
              <a:rPr lang="en-US" sz="3200" b="1" dirty="0">
                <a:latin typeface="Papyrus" panose="020B0602040200020303" pitchFamily="34" charset="77"/>
              </a:rPr>
              <a:t>'</a:t>
            </a:r>
            <a:r>
              <a:rPr lang="en-US" sz="3200" b="1" i="0" dirty="0">
                <a:solidFill>
                  <a:srgbClr val="212121"/>
                </a:solidFill>
                <a:effectLst/>
                <a:latin typeface="Papyrus" panose="020B0602040200020303" pitchFamily="34" charset="77"/>
              </a:rPr>
              <a:t> keyword.</a:t>
            </a:r>
          </a:p>
          <a:p>
            <a:pPr algn="ctr"/>
            <a:endParaRPr lang="en-US" sz="3200" b="1" i="0" dirty="0">
              <a:solidFill>
                <a:srgbClr val="212121"/>
              </a:solidFill>
              <a:effectLst/>
              <a:latin typeface="Papyrus" panose="020B0602040200020303" pitchFamily="34" charset="77"/>
            </a:endParaRPr>
          </a:p>
          <a:p>
            <a:pPr algn="ctr"/>
            <a:r>
              <a:rPr lang="en-US" sz="3200" b="1" dirty="0">
                <a:solidFill>
                  <a:srgbClr val="212121"/>
                </a:solidFill>
                <a:latin typeface="Courier New" panose="02070309020205020404" pitchFamily="49" charset="0"/>
                <a:cs typeface="Courier New" panose="02070309020205020404" pitchFamily="49" charset="0"/>
              </a:rPr>
              <a:t>set(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dirty="0">
                <a:solidFill>
                  <a:srgbClr val="212121"/>
                </a:solidFill>
                <a:latin typeface="Courier New" panose="02070309020205020404" pitchFamily="49" charset="0"/>
                <a:cs typeface="Courier New" panose="02070309020205020404" pitchFamily="49" charset="0"/>
              </a:rPr>
              <a:t>,'</a:t>
            </a:r>
            <a:r>
              <a:rPr lang="en-US" sz="3200" b="1" dirty="0" err="1">
                <a:solidFill>
                  <a:srgbClr val="212121"/>
                </a:solidFill>
                <a:latin typeface="Courier New" panose="02070309020205020404" pitchFamily="49" charset="0"/>
                <a:cs typeface="Courier New" panose="02070309020205020404" pitchFamily="49" charset="0"/>
              </a:rPr>
              <a:t>DefaultFigureColormap</a:t>
            </a:r>
            <a:r>
              <a:rPr lang="en-US" sz="3200" b="1" dirty="0">
                <a:solidFill>
                  <a:srgbClr val="212121"/>
                </a:solidFill>
                <a:latin typeface="Courier New" panose="02070309020205020404" pitchFamily="49" charset="0"/>
                <a:cs typeface="Courier New" panose="02070309020205020404" pitchFamily="49" charset="0"/>
              </a:rPr>
              <a:t>','remove')</a:t>
            </a:r>
          </a:p>
        </p:txBody>
      </p:sp>
    </p:spTree>
    <p:extLst>
      <p:ext uri="{BB962C8B-B14F-4D97-AF65-F5344CB8AC3E}">
        <p14:creationId xmlns:p14="http://schemas.microsoft.com/office/powerpoint/2010/main" val="3114797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p:cNvSpPr txBox="1"/>
          <p:nvPr/>
        </p:nvSpPr>
        <p:spPr>
          <a:xfrm>
            <a:off x="0" y="78967"/>
            <a:ext cx="12192000" cy="6955750"/>
          </a:xfrm>
          <a:prstGeom prst="rect">
            <a:avLst/>
          </a:prstGeom>
          <a:noFill/>
        </p:spPr>
        <p:txBody>
          <a:bodyPr wrap="square" rtlCol="0">
            <a:spAutoFit/>
          </a:bodyPr>
          <a:lstStyle/>
          <a:p>
            <a:pPr algn="ctr"/>
            <a:r>
              <a:rPr lang="es-AR" sz="3200" b="1" dirty="0" err="1">
                <a:latin typeface="Papyrus"/>
                <a:cs typeface="Papyrus"/>
              </a:rPr>
              <a:t>Setting</a:t>
            </a:r>
            <a:r>
              <a:rPr lang="es-AR" sz="3200" b="1" dirty="0">
                <a:latin typeface="Papyrus"/>
                <a:cs typeface="Papyrus"/>
              </a:rPr>
              <a:t> defaults </a:t>
            </a:r>
            <a:r>
              <a:rPr lang="es-AR" sz="3200" b="1" dirty="0" err="1">
                <a:latin typeface="Papyrus"/>
                <a:cs typeface="Papyrus"/>
              </a:rPr>
              <a:t>for</a:t>
            </a:r>
            <a:r>
              <a:rPr lang="es-AR" sz="3200" b="1" dirty="0">
                <a:latin typeface="Papyrus"/>
                <a:cs typeface="Papyrus"/>
              </a:rPr>
              <a:t> </a:t>
            </a:r>
            <a:r>
              <a:rPr lang="es-AR" sz="3200" b="1" dirty="0" err="1">
                <a:latin typeface="Papyrus"/>
                <a:cs typeface="Papyrus"/>
              </a:rPr>
              <a:t>plotting</a:t>
            </a:r>
            <a:endParaRPr lang="es-AR" sz="3200" b="1" dirty="0">
              <a:latin typeface="Papyrus"/>
              <a:cs typeface="Papyrus"/>
            </a:endParaRPr>
          </a:p>
          <a:p>
            <a:pPr algn="ctr"/>
            <a:endParaRPr lang="es-AR" b="1" dirty="0">
              <a:latin typeface="Papyrus"/>
              <a:cs typeface="Papyrus"/>
            </a:endParaRPr>
          </a:p>
          <a:p>
            <a:pPr algn="ctr"/>
            <a:r>
              <a:rPr lang="es-AR" sz="3200" b="1" dirty="0">
                <a:latin typeface="Papyrus"/>
                <a:cs typeface="Papyrus"/>
              </a:rPr>
              <a:t>"</a:t>
            </a:r>
            <a:r>
              <a:rPr lang="es-AR" sz="3200" b="1" dirty="0" err="1">
                <a:latin typeface="Papyrus"/>
                <a:cs typeface="Papyrus"/>
              </a:rPr>
              <a:t>Problems</a:t>
            </a:r>
            <a:r>
              <a:rPr lang="es-AR" sz="3200" b="1" dirty="0">
                <a:latin typeface="Papyrus"/>
                <a:cs typeface="Papyrus"/>
              </a:rPr>
              <a:t>"</a:t>
            </a:r>
          </a:p>
          <a:p>
            <a:pPr algn="ctr"/>
            <a:endParaRPr lang="es-AR" b="1" dirty="0">
              <a:latin typeface="Papyrus"/>
              <a:cs typeface="Papyrus"/>
            </a:endParaRPr>
          </a:p>
          <a:p>
            <a:pPr algn="ctr"/>
            <a:r>
              <a:rPr lang="es-AR" sz="3200" b="1" dirty="0">
                <a:latin typeface="Papyrus"/>
                <a:cs typeface="Papyrus"/>
              </a:rPr>
              <a:t>• </a:t>
            </a:r>
            <a:r>
              <a:rPr lang="es-AR" sz="3200" b="1" dirty="0" err="1">
                <a:latin typeface="Courier New" panose="02070309020205020404" pitchFamily="49" charset="0"/>
                <a:cs typeface="Courier New" panose="02070309020205020404" pitchFamily="49" charset="0"/>
              </a:rPr>
              <a:t>linewidth</a:t>
            </a:r>
            <a:r>
              <a:rPr lang="es-AR" sz="3200" b="1" dirty="0">
                <a:latin typeface="Papyrus"/>
                <a:cs typeface="Papyrus"/>
              </a:rPr>
              <a:t> </a:t>
            </a:r>
            <a:r>
              <a:rPr lang="es-AR" sz="3200" b="1" dirty="0" err="1">
                <a:latin typeface="Papyrus"/>
                <a:cs typeface="Papyrus"/>
              </a:rPr>
              <a:t>on</a:t>
            </a:r>
            <a:r>
              <a:rPr lang="es-AR" sz="3200" b="1" dirty="0">
                <a:latin typeface="Papyrus"/>
                <a:cs typeface="Papyrus"/>
              </a:rPr>
              <a:t> </a:t>
            </a:r>
            <a:r>
              <a:rPr lang="es-AR" sz="3200" b="1" dirty="0" err="1">
                <a:latin typeface="Papyrus"/>
                <a:cs typeface="Papyrus"/>
              </a:rPr>
              <a:t>plots</a:t>
            </a:r>
            <a:r>
              <a:rPr lang="es-AR" sz="3200" b="1" dirty="0">
                <a:latin typeface="Papyrus"/>
                <a:cs typeface="Papyrus"/>
              </a:rPr>
              <a:t> </a:t>
            </a:r>
            <a:r>
              <a:rPr lang="es-AR" sz="3200" b="1" dirty="0" err="1">
                <a:latin typeface="Papyrus"/>
                <a:cs typeface="Papyrus"/>
              </a:rPr>
              <a:t>is</a:t>
            </a:r>
            <a:r>
              <a:rPr lang="es-AR" sz="3200" b="1" dirty="0">
                <a:latin typeface="Papyrus"/>
                <a:cs typeface="Papyrus"/>
              </a:rPr>
              <a:t> </a:t>
            </a:r>
            <a:r>
              <a:rPr lang="es-AR" sz="3200" b="1" dirty="0" err="1">
                <a:latin typeface="Papyrus"/>
                <a:cs typeface="Papyrus"/>
              </a:rPr>
              <a:t>too</a:t>
            </a:r>
            <a:r>
              <a:rPr lang="es-AR" sz="3200" b="1" dirty="0">
                <a:latin typeface="Papyrus"/>
                <a:cs typeface="Papyrus"/>
              </a:rPr>
              <a:t> </a:t>
            </a:r>
            <a:r>
              <a:rPr lang="es-AR" sz="3200" b="1" dirty="0" err="1">
                <a:latin typeface="Papyrus"/>
                <a:cs typeface="Papyrus"/>
              </a:rPr>
              <a:t>thin</a:t>
            </a:r>
            <a:r>
              <a:rPr lang="es-AR" sz="3200" b="1" dirty="0">
                <a:latin typeface="Papyrus"/>
                <a:cs typeface="Papyrus"/>
              </a:rPr>
              <a:t> </a:t>
            </a:r>
            <a:r>
              <a:rPr lang="es-AR" sz="3200" b="1" dirty="0" err="1">
                <a:latin typeface="Papyrus"/>
                <a:cs typeface="Papyrus"/>
              </a:rPr>
              <a:t>for</a:t>
            </a:r>
            <a:r>
              <a:rPr lang="es-AR" sz="3200" b="1" dirty="0">
                <a:latin typeface="Papyrus"/>
                <a:cs typeface="Papyrus"/>
              </a:rPr>
              <a:t> figures.</a:t>
            </a:r>
          </a:p>
          <a:p>
            <a:pPr algn="ctr"/>
            <a:endParaRPr lang="es-AR" b="1" dirty="0">
              <a:latin typeface="Papyrus"/>
              <a:cs typeface="Papyrus"/>
            </a:endParaRPr>
          </a:p>
          <a:p>
            <a:pPr algn="ctr"/>
            <a:r>
              <a:rPr lang="es-AR" sz="3200" b="1" dirty="0">
                <a:latin typeface="Papyrus"/>
                <a:cs typeface="Papyrus"/>
              </a:rPr>
              <a:t>• </a:t>
            </a:r>
            <a:r>
              <a:rPr lang="es-AR" sz="3200" b="1" dirty="0" err="1">
                <a:latin typeface="Courier New" panose="02070309020205020404" pitchFamily="49" charset="0"/>
                <a:cs typeface="Courier New" panose="02070309020205020404" pitchFamily="49" charset="0"/>
              </a:rPr>
              <a:t>grid</a:t>
            </a:r>
            <a:r>
              <a:rPr lang="es-AR" sz="3200" b="1" dirty="0">
                <a:latin typeface="Papyrus"/>
                <a:cs typeface="Papyrus"/>
              </a:rPr>
              <a:t> </a:t>
            </a:r>
            <a:r>
              <a:rPr lang="es-AR" sz="3200" b="1" dirty="0" err="1">
                <a:latin typeface="Papyrus"/>
                <a:cs typeface="Papyrus"/>
              </a:rPr>
              <a:t>is</a:t>
            </a:r>
            <a:r>
              <a:rPr lang="es-AR" sz="3200" b="1" dirty="0">
                <a:latin typeface="Papyrus"/>
                <a:cs typeface="Papyrus"/>
              </a:rPr>
              <a:t> </a:t>
            </a:r>
            <a:r>
              <a:rPr lang="es-AR" sz="3200" b="1" dirty="0" err="1">
                <a:latin typeface="Papyrus"/>
                <a:cs typeface="Papyrus"/>
              </a:rPr>
              <a:t>too</a:t>
            </a:r>
            <a:r>
              <a:rPr lang="es-AR" sz="3200" b="1" dirty="0">
                <a:latin typeface="Papyrus"/>
                <a:cs typeface="Papyrus"/>
              </a:rPr>
              <a:t> </a:t>
            </a:r>
            <a:r>
              <a:rPr lang="es-AR" sz="3200" b="1" dirty="0" err="1">
                <a:latin typeface="Papyrus"/>
                <a:cs typeface="Papyrus"/>
              </a:rPr>
              <a:t>hard</a:t>
            </a:r>
            <a:r>
              <a:rPr lang="es-AR" sz="3200" b="1" dirty="0">
                <a:latin typeface="Papyrus"/>
                <a:cs typeface="Papyrus"/>
              </a:rPr>
              <a:t> </a:t>
            </a:r>
            <a:r>
              <a:rPr lang="es-AR" sz="3200" b="1" dirty="0" err="1">
                <a:latin typeface="Papyrus"/>
                <a:cs typeface="Papyrus"/>
              </a:rPr>
              <a:t>to</a:t>
            </a:r>
            <a:r>
              <a:rPr lang="es-AR" sz="3200" b="1" dirty="0">
                <a:latin typeface="Papyrus"/>
                <a:cs typeface="Papyrus"/>
              </a:rPr>
              <a:t> </a:t>
            </a:r>
            <a:r>
              <a:rPr lang="es-AR" sz="3200" b="1" dirty="0" err="1">
                <a:latin typeface="Papyrus"/>
                <a:cs typeface="Papyrus"/>
              </a:rPr>
              <a:t>see</a:t>
            </a:r>
            <a:r>
              <a:rPr lang="es-AR" sz="3200" b="1" dirty="0">
                <a:latin typeface="Papyrus"/>
                <a:cs typeface="Papyrus"/>
              </a:rPr>
              <a:t> </a:t>
            </a:r>
            <a:r>
              <a:rPr lang="es-AR" sz="3200" b="1" dirty="0" err="1">
                <a:latin typeface="Papyrus"/>
                <a:cs typeface="Papyrus"/>
              </a:rPr>
              <a:t>on</a:t>
            </a:r>
            <a:r>
              <a:rPr lang="es-AR" sz="3200" b="1" dirty="0">
                <a:latin typeface="Papyrus"/>
                <a:cs typeface="Papyrus"/>
              </a:rPr>
              <a:t> figures.</a:t>
            </a:r>
          </a:p>
          <a:p>
            <a:pPr algn="ctr"/>
            <a:endParaRPr lang="es-AR" b="1" dirty="0">
              <a:latin typeface="Papyrus"/>
              <a:cs typeface="Papyrus"/>
            </a:endParaRPr>
          </a:p>
          <a:p>
            <a:pPr algn="ctr"/>
            <a:r>
              <a:rPr lang="es-AR" sz="3200" b="1" dirty="0">
                <a:latin typeface="Papyrus"/>
                <a:cs typeface="Papyrus"/>
              </a:rPr>
              <a:t>• Etc.</a:t>
            </a:r>
          </a:p>
          <a:p>
            <a:pPr algn="ctr"/>
            <a:endParaRPr lang="es-AR" b="1" dirty="0">
              <a:latin typeface="Papyrus"/>
              <a:cs typeface="Papyrus"/>
            </a:endParaRPr>
          </a:p>
          <a:p>
            <a:pPr algn="ctr"/>
            <a:r>
              <a:rPr lang="es-AR" sz="3200" b="1" dirty="0" err="1">
                <a:latin typeface="Papyrus"/>
                <a:cs typeface="Papyrus"/>
              </a:rPr>
              <a:t>Tired</a:t>
            </a:r>
            <a:r>
              <a:rPr lang="es-AR" sz="3200" b="1" dirty="0">
                <a:latin typeface="Papyrus"/>
                <a:cs typeface="Papyrus"/>
              </a:rPr>
              <a:t> </a:t>
            </a:r>
            <a:r>
              <a:rPr lang="es-AR" sz="3200" b="1" dirty="0" err="1">
                <a:latin typeface="Papyrus"/>
                <a:cs typeface="Papyrus"/>
              </a:rPr>
              <a:t>of</a:t>
            </a:r>
            <a:r>
              <a:rPr lang="es-AR" sz="3200" b="1" dirty="0">
                <a:latin typeface="Papyrus"/>
                <a:cs typeface="Papyrus"/>
              </a:rPr>
              <a:t> </a:t>
            </a:r>
            <a:r>
              <a:rPr lang="es-AR" sz="3200" b="1" dirty="0" err="1">
                <a:latin typeface="Papyrus"/>
                <a:cs typeface="Papyrus"/>
              </a:rPr>
              <a:t>setting</a:t>
            </a:r>
            <a:r>
              <a:rPr lang="es-AR" sz="3200" b="1" dirty="0">
                <a:latin typeface="Papyrus"/>
                <a:cs typeface="Papyrus"/>
              </a:rPr>
              <a:t> "</a:t>
            </a:r>
            <a:r>
              <a:rPr lang="es-AR" sz="3200" b="1" dirty="0" err="1">
                <a:latin typeface="Courier New" panose="02070309020205020404" pitchFamily="49" charset="0"/>
                <a:cs typeface="Courier New" panose="02070309020205020404" pitchFamily="49" charset="0"/>
              </a:rPr>
              <a:t>linewidth</a:t>
            </a:r>
            <a:r>
              <a:rPr lang="es-AR" sz="3200" b="1" dirty="0">
                <a:latin typeface="Papyrus"/>
                <a:cs typeface="Papyrus"/>
              </a:rPr>
              <a:t>", etc.</a:t>
            </a:r>
          </a:p>
          <a:p>
            <a:pPr algn="ctr"/>
            <a:endParaRPr lang="es-AR" b="1" dirty="0">
              <a:latin typeface="Papyrus"/>
              <a:cs typeface="Papyrus"/>
            </a:endParaRPr>
          </a:p>
          <a:p>
            <a:pPr algn="ctr"/>
            <a:r>
              <a:rPr lang="es-AR" sz="3200" b="1" dirty="0">
                <a:latin typeface="Papyrus"/>
                <a:cs typeface="Papyrus"/>
              </a:rPr>
              <a:t>Use </a:t>
            </a:r>
            <a:r>
              <a:rPr lang="es-AR" sz="3200" b="1" dirty="0" err="1">
                <a:latin typeface="Courier New" panose="02070309020205020404" pitchFamily="49" charset="0"/>
                <a:cs typeface="Courier New" panose="02070309020205020404" pitchFamily="49" charset="0"/>
              </a:rPr>
              <a:t>get</a:t>
            </a:r>
            <a:r>
              <a:rPr lang="es-AR" sz="3200" b="1" dirty="0">
                <a:latin typeface="Papyrus"/>
                <a:cs typeface="Papyrus"/>
              </a:rPr>
              <a:t>/</a:t>
            </a:r>
            <a:r>
              <a:rPr lang="es-AR" sz="3200" b="1" dirty="0">
                <a:latin typeface="Courier New" panose="02070309020205020404" pitchFamily="49" charset="0"/>
                <a:cs typeface="Courier New" panose="02070309020205020404" pitchFamily="49" charset="0"/>
              </a:rPr>
              <a:t>set</a:t>
            </a:r>
            <a:r>
              <a:rPr lang="es-AR" sz="3200" b="1" dirty="0">
                <a:latin typeface="Papyrus"/>
                <a:cs typeface="Papyrus"/>
              </a:rPr>
              <a:t> </a:t>
            </a:r>
            <a:r>
              <a:rPr lang="es-AR" sz="3200" b="1" dirty="0" err="1">
                <a:latin typeface="Papyrus"/>
                <a:cs typeface="Papyrus"/>
              </a:rPr>
              <a:t>or</a:t>
            </a:r>
            <a:r>
              <a:rPr lang="es-AR" sz="3200" b="1" dirty="0">
                <a:latin typeface="Papyrus"/>
                <a:cs typeface="Papyrus"/>
              </a:rPr>
              <a:t> </a:t>
            </a:r>
            <a:r>
              <a:rPr lang="es-AR" sz="3200" b="1" dirty="0" err="1">
                <a:latin typeface="Courier New" panose="02070309020205020404" pitchFamily="49" charset="0"/>
                <a:cs typeface="Courier New" panose="02070309020205020404" pitchFamily="49" charset="0"/>
              </a:rPr>
              <a:t>groot</a:t>
            </a:r>
            <a:r>
              <a:rPr lang="es-AR" sz="3200" b="1" dirty="0">
                <a:latin typeface="Papyrus"/>
                <a:cs typeface="Papyrus"/>
              </a:rPr>
              <a:t> </a:t>
            </a:r>
            <a:r>
              <a:rPr lang="es-AR" sz="3200" b="1" dirty="0" err="1">
                <a:latin typeface="Papyrus"/>
                <a:cs typeface="Papyrus"/>
              </a:rPr>
              <a:t>to</a:t>
            </a:r>
            <a:r>
              <a:rPr lang="es-AR" sz="3200" b="1" dirty="0">
                <a:latin typeface="Papyrus"/>
                <a:cs typeface="Papyrus"/>
              </a:rPr>
              <a:t> </a:t>
            </a:r>
            <a:r>
              <a:rPr lang="es-AR" sz="3200" b="1" dirty="0" err="1">
                <a:latin typeface="Papyrus"/>
                <a:cs typeface="Papyrus"/>
              </a:rPr>
              <a:t>see</a:t>
            </a:r>
            <a:r>
              <a:rPr lang="es-AR" sz="3200" b="1" dirty="0">
                <a:latin typeface="Papyrus"/>
                <a:cs typeface="Papyrus"/>
              </a:rPr>
              <a:t> and </a:t>
            </a:r>
            <a:r>
              <a:rPr lang="es-AR" sz="3200" b="1" dirty="0">
                <a:latin typeface="Courier New" panose="02070309020205020404" pitchFamily="49" charset="0"/>
                <a:cs typeface="Courier New" panose="02070309020205020404" pitchFamily="49" charset="0"/>
              </a:rPr>
              <a:t>set</a:t>
            </a:r>
            <a:r>
              <a:rPr lang="es-AR" sz="3200" b="1" dirty="0">
                <a:latin typeface="Papyrus"/>
                <a:cs typeface="Papyrus"/>
              </a:rPr>
              <a:t> </a:t>
            </a:r>
            <a:r>
              <a:rPr lang="es-AR" sz="3200" b="1" dirty="0" err="1">
                <a:latin typeface="Papyrus"/>
                <a:cs typeface="Papyrus"/>
              </a:rPr>
              <a:t>properties</a:t>
            </a:r>
            <a:r>
              <a:rPr lang="es-AR" sz="3200" b="1" dirty="0">
                <a:latin typeface="Papyrus"/>
                <a:cs typeface="Papyrus"/>
              </a:rPr>
              <a:t> </a:t>
            </a:r>
            <a:r>
              <a:rPr lang="es-AR" sz="3200" b="1" dirty="0" err="1">
                <a:latin typeface="Papyrus"/>
                <a:cs typeface="Papyrus"/>
              </a:rPr>
              <a:t>of</a:t>
            </a:r>
            <a:r>
              <a:rPr lang="es-AR" sz="3200" b="1" dirty="0">
                <a:latin typeface="Papyrus"/>
                <a:cs typeface="Papyrus"/>
              </a:rPr>
              <a:t> </a:t>
            </a:r>
            <a:r>
              <a:rPr lang="es-AR" sz="3200" b="1" dirty="0" err="1">
                <a:latin typeface="Papyrus"/>
                <a:cs typeface="Papyrus"/>
              </a:rPr>
              <a:t>the</a:t>
            </a:r>
            <a:r>
              <a:rPr lang="es-AR" sz="3200" b="1" dirty="0">
                <a:latin typeface="Papyrus"/>
                <a:cs typeface="Papyrus"/>
              </a:rPr>
              <a:t> </a:t>
            </a:r>
            <a:r>
              <a:rPr lang="es-AR" sz="3200" b="1" dirty="0" err="1">
                <a:latin typeface="Papyrus"/>
                <a:cs typeface="Papyrus"/>
              </a:rPr>
              <a:t>root</a:t>
            </a:r>
            <a:r>
              <a:rPr lang="es-AR" sz="3200" b="1" dirty="0">
                <a:latin typeface="Papyrus"/>
                <a:cs typeface="Papyrus"/>
              </a:rPr>
              <a:t> </a:t>
            </a:r>
            <a:r>
              <a:rPr lang="es-AR" sz="3200" b="1" dirty="0" err="1">
                <a:latin typeface="Papyrus"/>
                <a:cs typeface="Papyrus"/>
              </a:rPr>
              <a:t>object</a:t>
            </a:r>
            <a:r>
              <a:rPr lang="es-AR" sz="3200" b="1" dirty="0">
                <a:latin typeface="Papyrus"/>
                <a:cs typeface="Papyrus"/>
              </a:rPr>
              <a:t>.</a:t>
            </a:r>
          </a:p>
          <a:p>
            <a:pPr algn="ctr"/>
            <a:endParaRPr lang="es-AR" b="1" dirty="0">
              <a:latin typeface="Papyrus"/>
              <a:cs typeface="Papyrus"/>
            </a:endParaRPr>
          </a:p>
          <a:p>
            <a:pPr algn="ctr"/>
            <a:r>
              <a:rPr lang="es-AR" sz="3200" b="1" dirty="0" err="1">
                <a:latin typeface="Papyrus"/>
                <a:cs typeface="Papyrus"/>
              </a:rPr>
              <a:t>These</a:t>
            </a:r>
            <a:r>
              <a:rPr lang="es-AR" sz="3200" b="1" dirty="0">
                <a:latin typeface="Papyrus"/>
                <a:cs typeface="Papyrus"/>
              </a:rPr>
              <a:t> </a:t>
            </a:r>
            <a:r>
              <a:rPr lang="es-AR" sz="3200" b="1" dirty="0" err="1">
                <a:latin typeface="Papyrus"/>
                <a:cs typeface="Papyrus"/>
              </a:rPr>
              <a:t>properties</a:t>
            </a:r>
            <a:r>
              <a:rPr lang="es-AR" sz="3200" b="1" dirty="0">
                <a:latin typeface="Papyrus"/>
                <a:cs typeface="Papyrus"/>
              </a:rPr>
              <a:t> are </a:t>
            </a:r>
            <a:r>
              <a:rPr lang="es-AR" sz="3200" b="1" dirty="0" err="1">
                <a:latin typeface="Papyrus"/>
                <a:cs typeface="Papyrus"/>
              </a:rPr>
              <a:t>inherited</a:t>
            </a:r>
            <a:r>
              <a:rPr lang="es-AR" sz="3200" b="1" dirty="0">
                <a:latin typeface="Papyrus"/>
                <a:cs typeface="Papyrus"/>
              </a:rPr>
              <a:t> </a:t>
            </a:r>
            <a:r>
              <a:rPr lang="es-AR" sz="3200" b="1" dirty="0" err="1">
                <a:latin typeface="Papyrus"/>
                <a:cs typeface="Papyrus"/>
              </a:rPr>
              <a:t>by</a:t>
            </a:r>
            <a:r>
              <a:rPr lang="es-AR" sz="3200" b="1" dirty="0">
                <a:latin typeface="Papyrus"/>
                <a:cs typeface="Papyrus"/>
              </a:rPr>
              <a:t> </a:t>
            </a:r>
            <a:r>
              <a:rPr lang="es-AR" sz="3200" b="1" dirty="0" err="1">
                <a:latin typeface="Papyrus"/>
                <a:cs typeface="Papyrus"/>
              </a:rPr>
              <a:t>all</a:t>
            </a:r>
            <a:r>
              <a:rPr lang="es-AR" sz="3200" b="1" dirty="0">
                <a:latin typeface="Papyrus"/>
                <a:cs typeface="Papyrus"/>
              </a:rPr>
              <a:t> figures – so </a:t>
            </a:r>
            <a:r>
              <a:rPr lang="es-AR" sz="3200" b="1" dirty="0" err="1">
                <a:latin typeface="Papyrus"/>
                <a:cs typeface="Papyrus"/>
              </a:rPr>
              <a:t>they</a:t>
            </a:r>
            <a:r>
              <a:rPr lang="es-AR" sz="3200" b="1" dirty="0">
                <a:latin typeface="Papyrus"/>
                <a:cs typeface="Papyrus"/>
              </a:rPr>
              <a:t> set </a:t>
            </a:r>
            <a:r>
              <a:rPr lang="es-AR" sz="3200" b="1" dirty="0" err="1">
                <a:latin typeface="Papyrus"/>
                <a:cs typeface="Papyrus"/>
              </a:rPr>
              <a:t>the</a:t>
            </a:r>
            <a:r>
              <a:rPr lang="es-AR" sz="3200" b="1" dirty="0">
                <a:latin typeface="Papyrus"/>
                <a:cs typeface="Papyrus"/>
              </a:rPr>
              <a:t> defaults.</a:t>
            </a:r>
          </a:p>
        </p:txBody>
      </p:sp>
    </p:spTree>
    <p:extLst>
      <p:ext uri="{BB962C8B-B14F-4D97-AF65-F5344CB8AC3E}">
        <p14:creationId xmlns:p14="http://schemas.microsoft.com/office/powerpoint/2010/main" val="1875908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p:cNvSpPr txBox="1"/>
          <p:nvPr/>
        </p:nvSpPr>
        <p:spPr>
          <a:xfrm>
            <a:off x="0" y="692876"/>
            <a:ext cx="12192000" cy="3539430"/>
          </a:xfrm>
          <a:prstGeom prst="rect">
            <a:avLst/>
          </a:prstGeom>
          <a:noFill/>
        </p:spPr>
        <p:txBody>
          <a:bodyPr wrap="square" rtlCol="0">
            <a:spAutoFit/>
          </a:bodyPr>
          <a:lstStyle/>
          <a:p>
            <a:pPr algn="ctr"/>
            <a:r>
              <a:rPr lang="es-AR" sz="3200" b="1" dirty="0">
                <a:latin typeface="Papyrus"/>
                <a:cs typeface="Papyrus"/>
              </a:rPr>
              <a:t>Set default </a:t>
            </a:r>
            <a:r>
              <a:rPr lang="es-AR" sz="3200" b="1" dirty="0" err="1">
                <a:latin typeface="Courier New" panose="02070309020205020404" pitchFamily="49" charset="0"/>
                <a:cs typeface="Courier New" panose="02070309020205020404" pitchFamily="49" charset="0"/>
              </a:rPr>
              <a:t>LineWidth</a:t>
            </a:r>
            <a:endParaRPr lang="es-AR" sz="3200" b="1" dirty="0">
              <a:latin typeface="Courier New" panose="02070309020205020404" pitchFamily="49" charset="0"/>
              <a:cs typeface="Courier New" panose="02070309020205020404" pitchFamily="49" charset="0"/>
            </a:endParaRPr>
          </a:p>
          <a:p>
            <a:pPr algn="ctr"/>
            <a:endParaRPr lang="es-AR" sz="3200" b="1" dirty="0">
              <a:latin typeface="Papyrus"/>
              <a:cs typeface="Papyrus"/>
            </a:endParaRPr>
          </a:p>
          <a:p>
            <a:r>
              <a:rPr lang="es-AR" sz="3200" b="1" dirty="0">
                <a:latin typeface="Courier New" panose="02070309020205020404" pitchFamily="49" charset="0"/>
                <a:cs typeface="Courier New" panose="02070309020205020404" pitchFamily="49" charset="0"/>
              </a:rPr>
              <a:t>Set(groot,'DefaultLineLineWidth',2)</a:t>
            </a:r>
            <a:endParaRPr lang="es-AR" sz="3200" b="1" dirty="0">
              <a:latin typeface="Papyrus" panose="020B0602040200020303" pitchFamily="34" charset="77"/>
              <a:cs typeface="Courier New" panose="02070309020205020404" pitchFamily="49" charset="0"/>
            </a:endParaRPr>
          </a:p>
          <a:p>
            <a:endParaRPr lang="es-AR" sz="3200" b="1" dirty="0">
              <a:latin typeface="Papyrus" panose="020B0602040200020303" pitchFamily="34" charset="77"/>
              <a:cs typeface="Courier New" panose="02070309020205020404" pitchFamily="49" charset="0"/>
            </a:endParaRPr>
          </a:p>
          <a:p>
            <a:pPr algn="ctr"/>
            <a:r>
              <a:rPr lang="es-AR" sz="3200" b="1" dirty="0" err="1">
                <a:latin typeface="Papyrus" panose="020B0602040200020303" pitchFamily="34" charset="77"/>
                <a:cs typeface="Courier New" panose="02070309020205020404" pitchFamily="49" charset="0"/>
              </a:rPr>
              <a:t>I'm</a:t>
            </a:r>
            <a:r>
              <a:rPr lang="es-AR" sz="3200" b="1" dirty="0">
                <a:latin typeface="Papyrus" panose="020B0602040200020303" pitchFamily="34" charset="77"/>
                <a:cs typeface="Courier New" panose="02070309020205020404" pitchFamily="49" charset="0"/>
              </a:rPr>
              <a:t> </a:t>
            </a:r>
            <a:r>
              <a:rPr lang="es-AR" sz="3200" b="1" dirty="0" err="1">
                <a:latin typeface="Papyrus" panose="020B0602040200020303" pitchFamily="34" charset="77"/>
                <a:cs typeface="Courier New" panose="02070309020205020404" pitchFamily="49" charset="0"/>
              </a:rPr>
              <a:t>unable</a:t>
            </a:r>
            <a:r>
              <a:rPr lang="es-AR" sz="3200" b="1" dirty="0">
                <a:latin typeface="Papyrus" panose="020B0602040200020303" pitchFamily="34" charset="77"/>
                <a:cs typeface="Courier New" panose="02070309020205020404" pitchFamily="49" charset="0"/>
              </a:rPr>
              <a:t> </a:t>
            </a:r>
            <a:r>
              <a:rPr lang="es-AR" sz="3200" b="1" dirty="0" err="1">
                <a:latin typeface="Papyrus" panose="020B0602040200020303" pitchFamily="34" charset="77"/>
                <a:cs typeface="Courier New" panose="02070309020205020404" pitchFamily="49" charset="0"/>
              </a:rPr>
              <a:t>to</a:t>
            </a:r>
            <a:r>
              <a:rPr lang="es-AR" sz="3200" b="1" dirty="0">
                <a:latin typeface="Papyrus" panose="020B0602040200020303" pitchFamily="34" charset="77"/>
                <a:cs typeface="Courier New" panose="02070309020205020404" pitchFamily="49" charset="0"/>
              </a:rPr>
              <a:t> figure </a:t>
            </a:r>
            <a:r>
              <a:rPr lang="es-AR" sz="3200" b="1" dirty="0" err="1">
                <a:latin typeface="Papyrus" panose="020B0602040200020303" pitchFamily="34" charset="77"/>
                <a:cs typeface="Courier New" panose="02070309020205020404" pitchFamily="49" charset="0"/>
              </a:rPr>
              <a:t>out</a:t>
            </a:r>
            <a:r>
              <a:rPr lang="es-AR" sz="3200" b="1" dirty="0">
                <a:latin typeface="Papyrus" panose="020B0602040200020303" pitchFamily="34" charset="77"/>
                <a:cs typeface="Courier New" panose="02070309020205020404" pitchFamily="49" charset="0"/>
              </a:rPr>
              <a:t> </a:t>
            </a:r>
            <a:r>
              <a:rPr lang="es-AR" sz="3200" b="1" dirty="0" err="1">
                <a:latin typeface="Papyrus" panose="020B0602040200020303" pitchFamily="34" charset="77"/>
                <a:cs typeface="Courier New" panose="02070309020205020404" pitchFamily="49" charset="0"/>
              </a:rPr>
              <a:t>where</a:t>
            </a:r>
            <a:r>
              <a:rPr lang="es-AR" sz="3200" b="1" dirty="0">
                <a:latin typeface="Papyrus" panose="020B0602040200020303" pitchFamily="34" charset="77"/>
                <a:cs typeface="Courier New" panose="02070309020205020404" pitchFamily="49" charset="0"/>
              </a:rPr>
              <a:t> </a:t>
            </a:r>
            <a:r>
              <a:rPr lang="es-AR" sz="3200" b="1" dirty="0" err="1">
                <a:latin typeface="Papyrus" panose="020B0602040200020303" pitchFamily="34" charset="77"/>
                <a:cs typeface="Courier New" panose="02070309020205020404" pitchFamily="49" charset="0"/>
              </a:rPr>
              <a:t>the</a:t>
            </a:r>
            <a:r>
              <a:rPr lang="es-AR" sz="3200" b="1" dirty="0">
                <a:latin typeface="Papyrus" panose="020B0602040200020303" pitchFamily="34" charset="77"/>
                <a:cs typeface="Courier New" panose="02070309020205020404" pitchFamily="49" charset="0"/>
              </a:rPr>
              <a:t>  </a:t>
            </a:r>
            <a:r>
              <a:rPr lang="es-AR" sz="3200" b="1" dirty="0" err="1">
                <a:latin typeface="Papyrus" panose="020B0602040200020303" pitchFamily="34" charset="77"/>
                <a:cs typeface="Courier New" panose="02070309020205020404" pitchFamily="49" charset="0"/>
              </a:rPr>
              <a:t>name</a:t>
            </a:r>
            <a:r>
              <a:rPr lang="es-AR" sz="3200" b="1" dirty="0">
                <a:latin typeface="Papyrus" panose="020B0602040200020303" pitchFamily="34" charset="77"/>
                <a:cs typeface="Courier New" panose="02070309020205020404" pitchFamily="49" charset="0"/>
              </a:rPr>
              <a:t> </a:t>
            </a:r>
            <a:r>
              <a:rPr lang="es-AR" sz="3200" b="1" dirty="0" err="1">
                <a:latin typeface="Courier New" panose="02070309020205020404" pitchFamily="49" charset="0"/>
                <a:cs typeface="Courier New" panose="02070309020205020404" pitchFamily="49" charset="0"/>
              </a:rPr>
              <a:t>DefaultLineLineWidth</a:t>
            </a:r>
            <a:r>
              <a:rPr lang="es-AR" sz="3200" b="1" dirty="0">
                <a:latin typeface="Papyrus" panose="020B0602040200020303" pitchFamily="34" charset="77"/>
                <a:cs typeface="Courier New" panose="02070309020205020404" pitchFamily="49" charset="0"/>
              </a:rPr>
              <a:t> </a:t>
            </a:r>
            <a:r>
              <a:rPr lang="es-AR" sz="3200" b="1" dirty="0" err="1">
                <a:latin typeface="Papyrus" panose="020B0602040200020303" pitchFamily="34" charset="77"/>
                <a:cs typeface="Courier New" panose="02070309020205020404" pitchFamily="49" charset="0"/>
              </a:rPr>
              <a:t>is</a:t>
            </a:r>
            <a:r>
              <a:rPr lang="es-AR" sz="3200" b="1" dirty="0">
                <a:latin typeface="Papyrus" panose="020B0602040200020303" pitchFamily="34" charset="77"/>
                <a:cs typeface="Courier New" panose="02070309020205020404" pitchFamily="49" charset="0"/>
              </a:rPr>
              <a:t> </a:t>
            </a:r>
            <a:r>
              <a:rPr lang="es-AR" sz="3200" b="1" dirty="0" err="1">
                <a:latin typeface="Papyrus" panose="020B0602040200020303" pitchFamily="34" charset="77"/>
                <a:cs typeface="Courier New" panose="02070309020205020404" pitchFamily="49" charset="0"/>
              </a:rPr>
              <a:t>constructed</a:t>
            </a:r>
            <a:endParaRPr lang="es-AR" sz="3200" b="1" dirty="0">
              <a:latin typeface="Courier New" panose="02070309020205020404" pitchFamily="49" charset="0"/>
              <a:cs typeface="Courier New" panose="02070309020205020404" pitchFamily="49" charset="0"/>
            </a:endParaRPr>
          </a:p>
          <a:p>
            <a:pPr algn="ctr"/>
            <a:endParaRPr lang="es-AR" sz="3200" b="1" dirty="0">
              <a:latin typeface="Papyrus"/>
              <a:cs typeface="Papyrus"/>
            </a:endParaRPr>
          </a:p>
        </p:txBody>
      </p:sp>
    </p:spTree>
    <p:extLst>
      <p:ext uri="{BB962C8B-B14F-4D97-AF65-F5344CB8AC3E}">
        <p14:creationId xmlns:p14="http://schemas.microsoft.com/office/powerpoint/2010/main" val="311122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E49A3-A70E-5E02-245C-1D848CEABE59}"/>
              </a:ext>
            </a:extLst>
          </p:cNvPr>
          <p:cNvSpPr txBox="1"/>
          <p:nvPr/>
        </p:nvSpPr>
        <p:spPr>
          <a:xfrm>
            <a:off x="0" y="1669632"/>
            <a:ext cx="12192000" cy="3046988"/>
          </a:xfrm>
          <a:prstGeom prst="rect">
            <a:avLst/>
          </a:prstGeom>
          <a:noFill/>
        </p:spPr>
        <p:txBody>
          <a:bodyPr wrap="square" rtlCol="0">
            <a:spAutoFit/>
          </a:bodyPr>
          <a:lstStyle/>
          <a:p>
            <a:pPr algn="ctr"/>
            <a:r>
              <a:rPr lang="en-US" sz="3200" b="1" dirty="0">
                <a:latin typeface="Papyrus" panose="020B0602040200020303" pitchFamily="34" charset="77"/>
              </a:rPr>
              <a:t>A handle refers to a specific instance of a graphics object. Use the object handle to set and query the values of the object properties.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When you create instances of graphics objects, you can save the handle to the object in a variable.</a:t>
            </a:r>
          </a:p>
        </p:txBody>
      </p:sp>
    </p:spTree>
    <p:extLst>
      <p:ext uri="{BB962C8B-B14F-4D97-AF65-F5344CB8AC3E}">
        <p14:creationId xmlns:p14="http://schemas.microsoft.com/office/powerpoint/2010/main" val="977822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06FAB6-A4CF-C275-2557-962E3A8B45E9}"/>
              </a:ext>
            </a:extLst>
          </p:cNvPr>
          <p:cNvSpPr txBox="1"/>
          <p:nvPr/>
        </p:nvSpPr>
        <p:spPr>
          <a:xfrm>
            <a:off x="0" y="51138"/>
            <a:ext cx="12192000" cy="6771084"/>
          </a:xfrm>
          <a:prstGeom prst="rect">
            <a:avLst/>
          </a:prstGeom>
          <a:noFill/>
        </p:spPr>
        <p:txBody>
          <a:bodyPr wrap="square">
            <a:spAutoFit/>
          </a:bodyPr>
          <a:lstStyle/>
          <a:p>
            <a:pPr algn="ctr"/>
            <a:r>
              <a:rPr lang="en-US" sz="3200" b="1" i="0" dirty="0">
                <a:solidFill>
                  <a:srgbClr val="000000"/>
                </a:solidFill>
                <a:effectLst/>
                <a:latin typeface="Papyrus" panose="020B0602040200020303" pitchFamily="34" charset="77"/>
                <a:cs typeface="Courier New" panose="02070309020205020404" pitchFamily="49" charset="0"/>
              </a:rPr>
              <a:t>Examples of setting some defaults:</a:t>
            </a:r>
          </a:p>
          <a:p>
            <a:pPr algn="l"/>
            <a:endParaRPr lang="en-US" b="1" i="0" dirty="0">
              <a:solidFill>
                <a:srgbClr val="000000"/>
              </a:solidFill>
              <a:effectLst/>
              <a:latin typeface="Courier New" panose="02070309020205020404" pitchFamily="49" charset="0"/>
              <a:cs typeface="Courier New" panose="02070309020205020404" pitchFamily="49" charset="0"/>
            </a:endParaRP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a:t>
            </a:r>
            <a:r>
              <a:rPr lang="en-US" sz="3200" b="1" i="0" u="sng" dirty="0">
                <a:solidFill>
                  <a:srgbClr val="000000"/>
                </a:solidFill>
                <a:effectLst/>
                <a:latin typeface="Courier New" panose="02070309020205020404" pitchFamily="49" charset="0"/>
                <a:cs typeface="Courier New" panose="02070309020205020404" pitchFamily="49" charset="0"/>
              </a:rPr>
              <a:t>axes</a:t>
            </a:r>
            <a:r>
              <a:rPr lang="en-US" sz="3200" b="1" i="1" dirty="0">
                <a:solidFill>
                  <a:srgbClr val="000000"/>
                </a:solidFill>
                <a:effectLst/>
                <a:latin typeface="Courier New" panose="02070309020205020404" pitchFamily="49" charset="0"/>
                <a:cs typeface="Courier New" panose="02070309020205020404" pitchFamily="49" charset="0"/>
              </a:rPr>
              <a:t>fontname</a:t>
            </a:r>
            <a:r>
              <a:rPr lang="en-US" sz="3200" b="1" i="0" dirty="0">
                <a:solidFill>
                  <a:srgbClr val="000000"/>
                </a:solidFill>
                <a:effectLst/>
                <a:latin typeface="Courier New" panose="02070309020205020404" pitchFamily="49" charset="0"/>
                <a:cs typeface="Courier New" panose="02070309020205020404" pitchFamily="49" charset="0"/>
              </a:rPr>
              <a:t>','Helvetica')</a:t>
            </a: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a:t>
            </a:r>
            <a:r>
              <a:rPr lang="en-US" sz="3200" b="1" i="0" u="sng" dirty="0">
                <a:solidFill>
                  <a:srgbClr val="000000"/>
                </a:solidFill>
                <a:effectLst/>
                <a:latin typeface="Courier New" panose="02070309020205020404" pitchFamily="49" charset="0"/>
                <a:cs typeface="Courier New" panose="02070309020205020404" pitchFamily="49" charset="0"/>
              </a:rPr>
              <a:t>text</a:t>
            </a:r>
            <a:r>
              <a:rPr lang="en-US" sz="3200" b="1" i="1" dirty="0">
                <a:solidFill>
                  <a:srgbClr val="000000"/>
                </a:solidFill>
                <a:effectLst/>
                <a:latin typeface="Courier New" panose="02070309020205020404" pitchFamily="49" charset="0"/>
                <a:cs typeface="Courier New" panose="02070309020205020404" pitchFamily="49" charset="0"/>
              </a:rPr>
              <a:t>fontname</a:t>
            </a:r>
            <a:r>
              <a:rPr lang="en-US" sz="3200" b="1" i="0" dirty="0">
                <a:solidFill>
                  <a:srgbClr val="000000"/>
                </a:solidFill>
                <a:effectLst/>
                <a:latin typeface="Courier New" panose="02070309020205020404" pitchFamily="49" charset="0"/>
                <a:cs typeface="Courier New" panose="02070309020205020404" pitchFamily="49" charset="0"/>
              </a:rPr>
              <a:t>','Helvetica')</a:t>
            </a: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,'defaultaxesfontsize',15)</a:t>
            </a: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,'defaultaxesfontweight','Bold')</a:t>
            </a: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,'defaulttextfontsize',15)</a:t>
            </a: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,'defaulttextfontweight','Bold')</a:t>
            </a: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,'DefaultLineLineWidth',1.2)</a:t>
            </a: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,'DefaultFigureColor', 'white');</a:t>
            </a: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,'defaultAxesXGrid','on')</a:t>
            </a:r>
          </a:p>
          <a:p>
            <a:pPr algn="l"/>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err="1">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,'defaultAxesYGrid','on')</a:t>
            </a:r>
          </a:p>
          <a:p>
            <a:pPr algn="l"/>
            <a:endParaRPr lang="en-US" sz="3200" b="1" dirty="0">
              <a:solidFill>
                <a:srgbClr val="000000"/>
              </a:solidFill>
              <a:latin typeface="Courier New" panose="02070309020205020404" pitchFamily="49" charset="0"/>
              <a:cs typeface="Courier New" panose="02070309020205020404" pitchFamily="49" charset="0"/>
            </a:endParaRPr>
          </a:p>
          <a:p>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a:solidFill>
                  <a:srgbClr val="212121"/>
                </a:solidFill>
                <a:latin typeface="Courier New" panose="02070309020205020404" pitchFamily="49" charset="0"/>
                <a:cs typeface="Courier New" panose="02070309020205020404" pitchFamily="49" charset="0"/>
              </a:rPr>
              <a:t>0</a:t>
            </a:r>
            <a:r>
              <a:rPr lang="en-US" sz="3200" b="1" i="0" dirty="0">
                <a:solidFill>
                  <a:srgbClr val="000000"/>
                </a:solidFill>
                <a:effectLst/>
                <a:latin typeface="Courier New" panose="02070309020205020404" pitchFamily="49" charset="0"/>
                <a:cs typeface="Courier New" panose="02070309020205020404" pitchFamily="49" charset="0"/>
              </a:rPr>
              <a:t>,'defaultAxesYGrid','on')</a:t>
            </a:r>
            <a:r>
              <a:rPr lang="en-US" sz="3200" b="1" dirty="0">
                <a:solidFill>
                  <a:srgbClr val="000000"/>
                </a:solidFill>
                <a:latin typeface="Papyrus" panose="020B0602040200020303" pitchFamily="34" charset="77"/>
                <a:cs typeface="Courier New" panose="02070309020205020404" pitchFamily="49" charset="0"/>
              </a:rPr>
              <a:t>        Also legal (handle #)</a:t>
            </a:r>
            <a:endParaRPr lang="en-US" sz="3200" b="1" i="0" dirty="0">
              <a:solidFill>
                <a:srgbClr val="000000"/>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02056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06FAB6-A4CF-C275-2557-962E3A8B45E9}"/>
              </a:ext>
            </a:extLst>
          </p:cNvPr>
          <p:cNvSpPr txBox="1"/>
          <p:nvPr/>
        </p:nvSpPr>
        <p:spPr>
          <a:xfrm>
            <a:off x="0" y="51138"/>
            <a:ext cx="12192000" cy="5786199"/>
          </a:xfrm>
          <a:prstGeom prst="rect">
            <a:avLst/>
          </a:prstGeom>
          <a:noFill/>
        </p:spPr>
        <p:txBody>
          <a:bodyPr wrap="square">
            <a:spAutoFit/>
          </a:bodyPr>
          <a:lstStyle/>
          <a:p>
            <a:pPr algn="ctr"/>
            <a:r>
              <a:rPr lang="en-US" sz="3200" b="1" i="0" dirty="0">
                <a:solidFill>
                  <a:srgbClr val="000000"/>
                </a:solidFill>
                <a:effectLst/>
                <a:latin typeface="Papyrus" panose="020B0602040200020303" pitchFamily="34" charset="77"/>
                <a:cs typeface="Courier New" panose="02070309020205020404" pitchFamily="49" charset="0"/>
              </a:rPr>
              <a:t>But</a:t>
            </a:r>
            <a:endParaRPr lang="en-US" sz="3200" b="1" dirty="0">
              <a:solidFill>
                <a:srgbClr val="000000"/>
              </a:solidFill>
              <a:latin typeface="Papyrus" panose="020B0602040200020303" pitchFamily="34" charset="77"/>
              <a:cs typeface="Courier New" panose="02070309020205020404" pitchFamily="49" charset="0"/>
            </a:endParaRPr>
          </a:p>
          <a:p>
            <a:pPr algn="ctr"/>
            <a:endParaRPr lang="en-US" sz="3200" b="1" i="0" dirty="0">
              <a:solidFill>
                <a:srgbClr val="000000"/>
              </a:solidFill>
              <a:effectLst/>
              <a:latin typeface="Papyrus" panose="020B0602040200020303" pitchFamily="34" charset="77"/>
              <a:cs typeface="Courier New" panose="02070309020205020404" pitchFamily="49" charset="0"/>
            </a:endParaRPr>
          </a:p>
          <a:p>
            <a:pPr algn="ctr"/>
            <a:r>
              <a:rPr lang="en-US" sz="3200" b="1" dirty="0">
                <a:solidFill>
                  <a:srgbClr val="000000"/>
                </a:solidFill>
                <a:latin typeface="Papyrus" panose="020B0602040200020303" pitchFamily="34" charset="77"/>
                <a:cs typeface="Courier New" panose="02070309020205020404" pitchFamily="49" charset="0"/>
              </a:rPr>
              <a:t>This works</a:t>
            </a:r>
          </a:p>
          <a:p>
            <a:pPr algn="ctr"/>
            <a:endParaRPr lang="en-US" sz="3200" b="1" i="0" dirty="0">
              <a:solidFill>
                <a:srgbClr val="000000"/>
              </a:solidFill>
              <a:effectLst/>
              <a:latin typeface="Papyrus" panose="020B0602040200020303" pitchFamily="34" charset="77"/>
              <a:cs typeface="Courier New" panose="02070309020205020404" pitchFamily="49" charset="0"/>
            </a:endParaRPr>
          </a:p>
          <a:p>
            <a:pPr algn="ctr"/>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,'DefaultLineLineWidth',1.2)</a:t>
            </a:r>
            <a:endParaRPr lang="en-US" sz="3200" b="1" i="0" dirty="0">
              <a:solidFill>
                <a:srgbClr val="000000"/>
              </a:solidFill>
              <a:effectLst/>
              <a:latin typeface="Papyrus" panose="020B0602040200020303" pitchFamily="34" charset="77"/>
              <a:cs typeface="Courier New" panose="02070309020205020404" pitchFamily="49" charset="0"/>
            </a:endParaRPr>
          </a:p>
          <a:p>
            <a:pPr algn="ctr"/>
            <a:endParaRPr lang="en-US" sz="3200" b="1" dirty="0">
              <a:solidFill>
                <a:srgbClr val="000000"/>
              </a:solidFill>
              <a:latin typeface="Papyrus" panose="020B0602040200020303" pitchFamily="34" charset="77"/>
              <a:cs typeface="Courier New" panose="02070309020205020404" pitchFamily="49" charset="0"/>
            </a:endParaRPr>
          </a:p>
          <a:p>
            <a:pPr algn="ctr"/>
            <a:r>
              <a:rPr lang="en-US" sz="3200" b="1" i="0" dirty="0">
                <a:solidFill>
                  <a:srgbClr val="000000"/>
                </a:solidFill>
                <a:effectLst/>
                <a:latin typeface="Papyrus" panose="020B0602040200020303" pitchFamily="34" charset="77"/>
                <a:cs typeface="Courier New" panose="02070309020205020404" pitchFamily="49" charset="0"/>
              </a:rPr>
              <a:t>This does not (does not complain, so setting something legally, but getting </a:t>
            </a:r>
            <a:r>
              <a:rPr lang="en-US" sz="3200" b="1" i="0" dirty="0" err="1">
                <a:solidFill>
                  <a:srgbClr val="000000"/>
                </a:solidFill>
                <a:effectLst/>
                <a:latin typeface="Papyrus" panose="020B0602040200020303" pitchFamily="34" charset="77"/>
                <a:cs typeface="Courier New" panose="02070309020205020404" pitchFamily="49" charset="0"/>
              </a:rPr>
              <a:t>overrided</a:t>
            </a:r>
            <a:r>
              <a:rPr lang="en-US" sz="3200" b="1" i="0" dirty="0">
                <a:solidFill>
                  <a:srgbClr val="000000"/>
                </a:solidFill>
                <a:effectLst/>
                <a:latin typeface="Papyrus" panose="020B0602040200020303" pitchFamily="34" charset="77"/>
                <a:cs typeface="Courier New" panose="02070309020205020404" pitchFamily="49" charset="0"/>
              </a:rPr>
              <a:t> further down in the hierarchy of objects)</a:t>
            </a:r>
          </a:p>
          <a:p>
            <a:pPr algn="ctr"/>
            <a:endParaRPr lang="en-US" sz="3200" b="1" dirty="0">
              <a:solidFill>
                <a:srgbClr val="000000"/>
              </a:solidFill>
              <a:latin typeface="Papyrus" panose="020B0602040200020303" pitchFamily="34" charset="77"/>
              <a:cs typeface="Courier New" panose="02070309020205020404" pitchFamily="49" charset="0"/>
            </a:endParaRPr>
          </a:p>
          <a:p>
            <a:pPr algn="ctr"/>
            <a:r>
              <a:rPr lang="en-US" sz="3200" b="1" i="0" dirty="0">
                <a:solidFill>
                  <a:srgbClr val="000000"/>
                </a:solidFill>
                <a:effectLst/>
                <a:latin typeface="Courier New" panose="02070309020205020404" pitchFamily="49" charset="0"/>
                <a:cs typeface="Courier New" panose="02070309020205020404" pitchFamily="49" charset="0"/>
              </a:rPr>
              <a:t>set(</a:t>
            </a:r>
            <a:r>
              <a:rPr lang="en-US" sz="3200" b="1" dirty="0">
                <a:solidFill>
                  <a:srgbClr val="212121"/>
                </a:solidFill>
                <a:latin typeface="Courier New" panose="02070309020205020404" pitchFamily="49" charset="0"/>
                <a:cs typeface="Courier New" panose="02070309020205020404" pitchFamily="49" charset="0"/>
              </a:rPr>
              <a:t>groot</a:t>
            </a:r>
            <a:r>
              <a:rPr lang="en-US" sz="3200" b="1" i="0" dirty="0">
                <a:solidFill>
                  <a:srgbClr val="000000"/>
                </a:solidFill>
                <a:effectLst/>
                <a:latin typeface="Courier New" panose="02070309020205020404" pitchFamily="49" charset="0"/>
                <a:cs typeface="Courier New" panose="02070309020205020404" pitchFamily="49" charset="0"/>
              </a:rPr>
              <a:t>,'</a:t>
            </a:r>
            <a:r>
              <a:rPr lang="en-US" sz="3200" b="1" i="0" dirty="0" err="1">
                <a:solidFill>
                  <a:srgbClr val="000000"/>
                </a:solidFill>
                <a:effectLst/>
                <a:latin typeface="Courier New" panose="02070309020205020404" pitchFamily="49" charset="0"/>
                <a:cs typeface="Courier New" panose="02070309020205020404" pitchFamily="49" charset="0"/>
              </a:rPr>
              <a:t>DefaultLineLineStyle</a:t>
            </a:r>
            <a:r>
              <a:rPr lang="en-US" sz="3200" b="1" i="0" dirty="0">
                <a:solidFill>
                  <a:srgbClr val="000000"/>
                </a:solidFill>
                <a:effectLst/>
                <a:latin typeface="Courier New" panose="02070309020205020404" pitchFamily="49" charset="0"/>
                <a:cs typeface="Courier New" panose="02070309020205020404" pitchFamily="49" charset="0"/>
              </a:rPr>
              <a:t>',{'-.'})</a:t>
            </a:r>
            <a:endParaRPr lang="en-US" sz="3200" b="1" i="0" dirty="0">
              <a:solidFill>
                <a:srgbClr val="000000"/>
              </a:solidFill>
              <a:effectLst/>
              <a:latin typeface="Papyrus" panose="020B0602040200020303" pitchFamily="34" charset="77"/>
              <a:cs typeface="Courier New" panose="02070309020205020404" pitchFamily="49" charset="0"/>
            </a:endParaRPr>
          </a:p>
          <a:p>
            <a:pPr algn="ctr"/>
            <a:endParaRPr lang="en-US" sz="3200" b="1" i="0" dirty="0">
              <a:solidFill>
                <a:srgbClr val="000000"/>
              </a:solidFill>
              <a:effectLst/>
              <a:latin typeface="Papyrus" panose="020B0602040200020303" pitchFamily="34" charset="77"/>
              <a:cs typeface="Courier New" panose="02070309020205020404" pitchFamily="49" charset="0"/>
            </a:endParaRPr>
          </a:p>
          <a:p>
            <a:pPr algn="l"/>
            <a:endParaRPr lang="en-US" b="1" i="0" dirty="0">
              <a:solidFill>
                <a:srgbClr val="000000"/>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76287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7E2DC1-CA46-4E87-D723-EDD553A2C74D}"/>
              </a:ext>
            </a:extLst>
          </p:cNvPr>
          <p:cNvSpPr txBox="1"/>
          <p:nvPr/>
        </p:nvSpPr>
        <p:spPr>
          <a:xfrm>
            <a:off x="0" y="697807"/>
            <a:ext cx="12192000" cy="4370427"/>
          </a:xfrm>
          <a:prstGeom prst="rect">
            <a:avLst/>
          </a:prstGeom>
          <a:noFill/>
        </p:spPr>
        <p:txBody>
          <a:bodyPr wrap="square">
            <a:spAutoFit/>
          </a:bodyPr>
          <a:lstStyle/>
          <a:p>
            <a:pPr algn="ctr"/>
            <a:r>
              <a:rPr lang="en-US" sz="3200" b="1" i="0" dirty="0">
                <a:solidFill>
                  <a:srgbClr val="212121"/>
                </a:solidFill>
                <a:effectLst/>
                <a:latin typeface="Courier New" panose="02070309020205020404" pitchFamily="49" charset="0"/>
                <a:cs typeface="Courier New" panose="02070309020205020404" pitchFamily="49" charset="0"/>
              </a:rPr>
              <a:t>Startup</a:t>
            </a:r>
            <a:r>
              <a:rPr lang="en-US" sz="3200" b="1" i="0" dirty="0">
                <a:solidFill>
                  <a:srgbClr val="212121"/>
                </a:solidFill>
                <a:effectLst/>
                <a:latin typeface="Papyrus" panose="020B0602040200020303" pitchFamily="34" charset="77"/>
              </a:rPr>
              <a:t> </a:t>
            </a:r>
          </a:p>
          <a:p>
            <a:pPr algn="ctr"/>
            <a:endParaRPr lang="en-US" b="1" dirty="0">
              <a:solidFill>
                <a:srgbClr val="212121"/>
              </a:solidFill>
              <a:latin typeface="Papyrus" panose="020B0602040200020303" pitchFamily="34" charset="77"/>
            </a:endParaRPr>
          </a:p>
          <a:p>
            <a:pPr algn="ctr"/>
            <a:r>
              <a:rPr lang="en-US" sz="3200" b="1" dirty="0">
                <a:solidFill>
                  <a:srgbClr val="212121"/>
                </a:solidFill>
                <a:latin typeface="Courier New" panose="02070309020205020404" pitchFamily="49" charset="0"/>
                <a:cs typeface="Courier New" panose="02070309020205020404" pitchFamily="49" charset="0"/>
              </a:rPr>
              <a:t>startup</a:t>
            </a:r>
            <a:r>
              <a:rPr lang="en-US" sz="3200" b="1" i="0" dirty="0">
                <a:solidFill>
                  <a:srgbClr val="212121"/>
                </a:solidFill>
                <a:effectLst/>
                <a:latin typeface="Papyrus" panose="020B0602040200020303" pitchFamily="34" charset="77"/>
              </a:rPr>
              <a:t> executes user-specified commands when starting Matlab. </a:t>
            </a:r>
          </a:p>
          <a:p>
            <a:pPr algn="ctr"/>
            <a:endParaRPr lang="en-US"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Matlab executes any file on the search path named </a:t>
            </a:r>
            <a:r>
              <a:rPr lang="en-US" sz="3200" b="1" dirty="0">
                <a:solidFill>
                  <a:srgbClr val="212121"/>
                </a:solidFill>
                <a:latin typeface="Courier New" panose="02070309020205020404" pitchFamily="49" charset="0"/>
                <a:cs typeface="Courier New" panose="02070309020205020404" pitchFamily="49" charset="0"/>
              </a:rPr>
              <a:t>startup</a:t>
            </a:r>
            <a:r>
              <a:rPr lang="en-US" sz="3200" b="1" i="0" dirty="0">
                <a:solidFill>
                  <a:srgbClr val="212121"/>
                </a:solidFill>
                <a:effectLst/>
                <a:latin typeface="Papyrus" panose="020B0602040200020303" pitchFamily="34" charset="77"/>
              </a:rPr>
              <a:t> that has an executable file extension. </a:t>
            </a:r>
          </a:p>
          <a:p>
            <a:pPr algn="ctr"/>
            <a:endParaRPr lang="en-US"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Examples of an executable file extension are </a:t>
            </a:r>
            <a:r>
              <a:rPr lang="en-US" sz="3200" b="1" dirty="0">
                <a:solidFill>
                  <a:srgbClr val="212121"/>
                </a:solidFill>
                <a:latin typeface="Courier New" panose="02070309020205020404" pitchFamily="49" charset="0"/>
                <a:cs typeface="Courier New" panose="02070309020205020404" pitchFamily="49" charset="0"/>
              </a:rPr>
              <a:t>.m</a:t>
            </a:r>
            <a:r>
              <a:rPr lang="en-US" sz="3200" b="1" i="0" dirty="0">
                <a:solidFill>
                  <a:srgbClr val="212121"/>
                </a:solidFill>
                <a:effectLst/>
                <a:latin typeface="Papyrus" panose="020B0602040200020303" pitchFamily="34" charset="77"/>
              </a:rPr>
              <a:t>, </a:t>
            </a:r>
            <a:r>
              <a:rPr lang="en-US" sz="3200" b="1" dirty="0">
                <a:solidFill>
                  <a:srgbClr val="212121"/>
                </a:solidFill>
                <a:latin typeface="Courier New" panose="02070309020205020404" pitchFamily="49" charset="0"/>
                <a:cs typeface="Courier New" panose="02070309020205020404" pitchFamily="49" charset="0"/>
              </a:rPr>
              <a:t>.mlx</a:t>
            </a:r>
            <a:r>
              <a:rPr lang="en-US" sz="3200" b="1" i="0" dirty="0">
                <a:solidFill>
                  <a:srgbClr val="212121"/>
                </a:solidFill>
                <a:effectLst/>
                <a:latin typeface="Papyrus" panose="020B0602040200020303" pitchFamily="34" charset="77"/>
              </a:rPr>
              <a:t>, and </a:t>
            </a:r>
            <a:r>
              <a:rPr lang="en-US" sz="3200" b="1" dirty="0">
                <a:solidFill>
                  <a:srgbClr val="212121"/>
                </a:solidFill>
                <a:latin typeface="Courier New" panose="02070309020205020404" pitchFamily="49" charset="0"/>
                <a:cs typeface="Courier New" panose="02070309020205020404" pitchFamily="49" charset="0"/>
              </a:rPr>
              <a:t>.</a:t>
            </a:r>
            <a:r>
              <a:rPr lang="en-US" sz="3200" b="1" dirty="0" err="1">
                <a:solidFill>
                  <a:srgbClr val="212121"/>
                </a:solidFill>
                <a:latin typeface="Courier New" panose="02070309020205020404" pitchFamily="49" charset="0"/>
                <a:cs typeface="Courier New" panose="02070309020205020404" pitchFamily="49" charset="0"/>
              </a:rPr>
              <a:t>mlapp</a:t>
            </a:r>
            <a:r>
              <a:rPr lang="en-US" sz="3200" b="1" i="0" dirty="0">
                <a:solidFill>
                  <a:srgbClr val="212121"/>
                </a:solidFill>
                <a:effectLst/>
                <a:latin typeface="Papyrus" panose="020B0602040200020303" pitchFamily="34" charset="77"/>
              </a:rPr>
              <a:t>.</a:t>
            </a:r>
          </a:p>
        </p:txBody>
      </p:sp>
    </p:spTree>
    <p:extLst>
      <p:ext uri="{BB962C8B-B14F-4D97-AF65-F5344CB8AC3E}">
        <p14:creationId xmlns:p14="http://schemas.microsoft.com/office/powerpoint/2010/main" val="481613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7E2DC1-CA46-4E87-D723-EDD553A2C74D}"/>
              </a:ext>
            </a:extLst>
          </p:cNvPr>
          <p:cNvSpPr txBox="1"/>
          <p:nvPr/>
        </p:nvSpPr>
        <p:spPr>
          <a:xfrm>
            <a:off x="0" y="487747"/>
            <a:ext cx="12192000" cy="5293757"/>
          </a:xfrm>
          <a:prstGeom prst="rect">
            <a:avLst/>
          </a:prstGeom>
          <a:noFill/>
        </p:spPr>
        <p:txBody>
          <a:bodyPr wrap="square">
            <a:spAutoFit/>
          </a:bodyPr>
          <a:lstStyle/>
          <a:p>
            <a:pPr algn="ctr"/>
            <a:r>
              <a:rPr lang="en-US" sz="3200" b="1" i="0" dirty="0">
                <a:solidFill>
                  <a:srgbClr val="212121"/>
                </a:solidFill>
                <a:effectLst/>
                <a:latin typeface="Courier New" panose="02070309020205020404" pitchFamily="49" charset="0"/>
                <a:cs typeface="Courier New" panose="02070309020205020404" pitchFamily="49" charset="0"/>
              </a:rPr>
              <a:t>Startup</a:t>
            </a:r>
            <a:r>
              <a:rPr lang="en-US" sz="3200" b="1" i="0" dirty="0">
                <a:solidFill>
                  <a:srgbClr val="212121"/>
                </a:solidFill>
                <a:effectLst/>
                <a:latin typeface="Papyrus" panose="020B0602040200020303" pitchFamily="34" charset="77"/>
              </a:rPr>
              <a:t> </a:t>
            </a:r>
          </a:p>
          <a:p>
            <a:pPr algn="ctr"/>
            <a:endParaRPr lang="en-US"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Create a </a:t>
            </a:r>
            <a:r>
              <a:rPr lang="en-US" sz="3200" b="1" dirty="0" err="1">
                <a:solidFill>
                  <a:srgbClr val="212121"/>
                </a:solidFill>
                <a:latin typeface="Courier New" panose="02070309020205020404" pitchFamily="49" charset="0"/>
                <a:cs typeface="Courier New" panose="02070309020205020404" pitchFamily="49" charset="0"/>
              </a:rPr>
              <a:t>startup.m</a:t>
            </a:r>
            <a:r>
              <a:rPr lang="en-US" sz="3200" b="1" i="0" dirty="0">
                <a:solidFill>
                  <a:srgbClr val="212121"/>
                </a:solidFill>
                <a:effectLst/>
                <a:latin typeface="Papyrus" panose="020B0602040200020303" pitchFamily="34" charset="77"/>
              </a:rPr>
              <a:t> file in the </a:t>
            </a:r>
            <a:r>
              <a:rPr lang="en-US" sz="3200" b="1" i="0" u="none" strike="noStrike" dirty="0">
                <a:solidFill>
                  <a:srgbClr val="0076A8"/>
                </a:solidFill>
                <a:effectLst/>
                <a:latin typeface="Papyrus" panose="020B0602040200020303" pitchFamily="34" charset="77"/>
                <a:hlinkClick r:id="rId3"/>
              </a:rPr>
              <a:t>userpath</a:t>
            </a:r>
            <a:r>
              <a:rPr lang="en-US" sz="3200" b="1" i="0" dirty="0">
                <a:solidFill>
                  <a:srgbClr val="212121"/>
                </a:solidFill>
                <a:effectLst/>
                <a:latin typeface="Papyrus" panose="020B0602040200020303" pitchFamily="34" charset="77"/>
              </a:rPr>
              <a:t> folder, which is on the Matlab search path.</a:t>
            </a:r>
          </a:p>
          <a:p>
            <a:pPr algn="ctr"/>
            <a:endParaRPr lang="en-US" sz="3200"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Add commands you want executed at startup. </a:t>
            </a:r>
          </a:p>
          <a:p>
            <a:pPr algn="ctr"/>
            <a:endParaRPr lang="en-US" sz="3200"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For example, your code might include physical constants, defaults for graphics properties, engineering conversion factors, or anything else you want predefined in your workspace.</a:t>
            </a:r>
          </a:p>
        </p:txBody>
      </p:sp>
    </p:spTree>
    <p:extLst>
      <p:ext uri="{BB962C8B-B14F-4D97-AF65-F5344CB8AC3E}">
        <p14:creationId xmlns:p14="http://schemas.microsoft.com/office/powerpoint/2010/main" val="2699539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7E2DC1-CA46-4E87-D723-EDD553A2C74D}"/>
              </a:ext>
            </a:extLst>
          </p:cNvPr>
          <p:cNvSpPr txBox="1"/>
          <p:nvPr/>
        </p:nvSpPr>
        <p:spPr>
          <a:xfrm>
            <a:off x="0" y="178826"/>
            <a:ext cx="12192000" cy="6401753"/>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cs typeface="Courier New" panose="02070309020205020404" pitchFamily="49" charset="0"/>
              </a:rPr>
              <a:t>Example – my </a:t>
            </a:r>
            <a:r>
              <a:rPr lang="en-US" sz="3200" b="1" i="0" dirty="0" err="1">
                <a:solidFill>
                  <a:srgbClr val="212121"/>
                </a:solidFill>
                <a:effectLst/>
                <a:latin typeface="Courier New" panose="02070309020205020404" pitchFamily="49" charset="0"/>
                <a:cs typeface="Courier New" panose="02070309020205020404" pitchFamily="49" charset="0"/>
              </a:rPr>
              <a:t>Startup.m</a:t>
            </a:r>
            <a:r>
              <a:rPr lang="en-US" sz="3200" b="1" i="0" dirty="0">
                <a:solidFill>
                  <a:srgbClr val="212121"/>
                </a:solidFill>
                <a:effectLst/>
                <a:latin typeface="Courier New" panose="02070309020205020404" pitchFamily="49" charset="0"/>
                <a:cs typeface="Courier New" panose="02070309020205020404" pitchFamily="49" charset="0"/>
              </a:rPr>
              <a:t> </a:t>
            </a:r>
          </a:p>
          <a:p>
            <a:pPr algn="ctr"/>
            <a:endParaRPr lang="en-US" b="1" dirty="0">
              <a:solidFill>
                <a:srgbClr val="212121"/>
              </a:solidFill>
              <a:latin typeface="Courier New" panose="02070309020205020404" pitchFamily="49" charset="0"/>
              <a:cs typeface="Courier New" panose="02070309020205020404" pitchFamily="49" charset="0"/>
            </a:endParaRPr>
          </a:p>
          <a:p>
            <a:r>
              <a:rPr lang="en-US" sz="2000" b="1" i="0" dirty="0">
                <a:solidFill>
                  <a:srgbClr val="008013"/>
                </a:solidFill>
                <a:effectLst/>
                <a:latin typeface="Courier New" panose="02070309020205020404" pitchFamily="49" charset="0"/>
                <a:cs typeface="Courier New" panose="02070309020205020404" pitchFamily="49" charset="0"/>
              </a:rPr>
              <a:t>%format compact</a:t>
            </a:r>
            <a:endParaRPr lang="en-US" sz="2000" b="1" i="0" dirty="0">
              <a:effectLst/>
              <a:latin typeface="Courier New" panose="02070309020205020404" pitchFamily="49" charset="0"/>
              <a:cs typeface="Courier New" panose="02070309020205020404" pitchFamily="49" charset="0"/>
            </a:endParaRPr>
          </a:p>
          <a:p>
            <a:r>
              <a:rPr lang="en-US" sz="2000" b="1" i="0" dirty="0">
                <a:effectLst/>
                <a:latin typeface="Courier New" panose="02070309020205020404" pitchFamily="49" charset="0"/>
                <a:cs typeface="Courier New" panose="02070309020205020404" pitchFamily="49" charset="0"/>
              </a:rPr>
              <a:t>format </a:t>
            </a:r>
            <a:r>
              <a:rPr lang="en-US" sz="2000" b="1" i="0" dirty="0">
                <a:solidFill>
                  <a:srgbClr val="A709F5"/>
                </a:solidFill>
                <a:effectLst/>
                <a:latin typeface="Courier New" panose="02070309020205020404" pitchFamily="49" charset="0"/>
                <a:cs typeface="Courier New" panose="02070309020205020404" pitchFamily="49" charset="0"/>
              </a:rPr>
              <a:t>long</a:t>
            </a:r>
          </a:p>
          <a:p>
            <a:endParaRPr lang="en-US" sz="2000" b="1" i="0" dirty="0">
              <a:effectLst/>
              <a:latin typeface="Courier New" panose="02070309020205020404" pitchFamily="49" charset="0"/>
              <a:cs typeface="Courier New" panose="02070309020205020404" pitchFamily="49" charset="0"/>
            </a:endParaRPr>
          </a:p>
          <a:p>
            <a:r>
              <a:rPr lang="en-US" sz="2000" b="1" i="0" dirty="0">
                <a:solidFill>
                  <a:srgbClr val="008013"/>
                </a:solidFill>
                <a:effectLst/>
                <a:latin typeface="Courier New" panose="02070309020205020404" pitchFamily="49" charset="0"/>
                <a:cs typeface="Courier New" panose="02070309020205020404" pitchFamily="49" charset="0"/>
              </a:rPr>
              <a:t>%this will turn off latex </a:t>
            </a:r>
            <a:r>
              <a:rPr lang="en-US" sz="2000" b="1" i="0" dirty="0" err="1">
                <a:solidFill>
                  <a:srgbClr val="008013"/>
                </a:solidFill>
                <a:effectLst/>
                <a:latin typeface="Courier New" panose="02070309020205020404" pitchFamily="49" charset="0"/>
                <a:cs typeface="Courier New" panose="02070309020205020404" pitchFamily="49" charset="0"/>
              </a:rPr>
              <a:t>interpration</a:t>
            </a:r>
            <a:r>
              <a:rPr lang="en-US" sz="2000" b="1" i="0" dirty="0">
                <a:solidFill>
                  <a:srgbClr val="008013"/>
                </a:solidFill>
                <a:effectLst/>
                <a:latin typeface="Courier New" panose="02070309020205020404" pitchFamily="49" charset="0"/>
                <a:cs typeface="Courier New" panose="02070309020205020404" pitchFamily="49" charset="0"/>
              </a:rPr>
              <a:t> (which was interpreting underscores</a:t>
            </a:r>
            <a:endParaRPr lang="en-US" sz="2000" b="1" i="0" dirty="0">
              <a:effectLst/>
              <a:latin typeface="Courier New" panose="02070309020205020404" pitchFamily="49" charset="0"/>
              <a:cs typeface="Courier New" panose="02070309020205020404" pitchFamily="49" charset="0"/>
            </a:endParaRPr>
          </a:p>
          <a:p>
            <a:r>
              <a:rPr lang="en-US" sz="2000" b="1" i="0" dirty="0">
                <a:solidFill>
                  <a:srgbClr val="008013"/>
                </a:solidFill>
                <a:effectLst/>
                <a:latin typeface="Courier New" panose="02070309020205020404" pitchFamily="49" charset="0"/>
                <a:cs typeface="Courier New" panose="02070309020205020404" pitchFamily="49" charset="0"/>
              </a:rPr>
              <a:t>%to make following character a subscript)</a:t>
            </a:r>
            <a:endParaRPr lang="en-US" sz="2000" b="1" i="0" dirty="0">
              <a:effectLst/>
              <a:latin typeface="Courier New" panose="02070309020205020404" pitchFamily="49" charset="0"/>
              <a:cs typeface="Courier New" panose="02070309020205020404" pitchFamily="49" charset="0"/>
            </a:endParaRPr>
          </a:p>
          <a:p>
            <a:r>
              <a:rPr lang="en-US" sz="2000" b="1" i="0" dirty="0">
                <a:effectLst/>
                <a:latin typeface="Courier New" panose="02070309020205020404" pitchFamily="49" charset="0"/>
                <a:cs typeface="Courier New" panose="02070309020205020404" pitchFamily="49" charset="0"/>
              </a:rPr>
              <a:t>set(</a:t>
            </a:r>
            <a:r>
              <a:rPr lang="en-US" sz="2000" b="1" i="0" dirty="0" err="1">
                <a:effectLst/>
                <a:latin typeface="Courier New" panose="02070309020205020404" pitchFamily="49" charset="0"/>
                <a:cs typeface="Courier New" panose="02070309020205020404" pitchFamily="49" charset="0"/>
              </a:rPr>
              <a:t>groot</a:t>
            </a:r>
            <a:r>
              <a:rPr lang="en-US" sz="2000" b="1" i="0" dirty="0">
                <a:effectLst/>
                <a:latin typeface="Courier New" panose="02070309020205020404" pitchFamily="49" charset="0"/>
                <a:cs typeface="Courier New" panose="02070309020205020404" pitchFamily="49" charset="0"/>
              </a:rPr>
              <a:t>, </a:t>
            </a:r>
            <a:r>
              <a:rPr lang="en-US" sz="2000" b="1" i="0" dirty="0">
                <a:solidFill>
                  <a:srgbClr val="A709F5"/>
                </a:solidFill>
                <a:effectLst/>
                <a:latin typeface="Courier New" panose="02070309020205020404" pitchFamily="49" charset="0"/>
                <a:cs typeface="Courier New" panose="02070309020205020404" pitchFamily="49" charset="0"/>
              </a:rPr>
              <a:t>'</a:t>
            </a:r>
            <a:r>
              <a:rPr lang="en-US" sz="2000" b="1" i="0" dirty="0" err="1">
                <a:solidFill>
                  <a:srgbClr val="A709F5"/>
                </a:solidFill>
                <a:effectLst/>
                <a:latin typeface="Courier New" panose="02070309020205020404" pitchFamily="49" charset="0"/>
                <a:cs typeface="Courier New" panose="02070309020205020404" pitchFamily="49" charset="0"/>
              </a:rPr>
              <a:t>DefaultTextInterpreter</a:t>
            </a:r>
            <a:r>
              <a:rPr lang="en-US" sz="2000" b="1" i="0" dirty="0">
                <a:solidFill>
                  <a:srgbClr val="A709F5"/>
                </a:solidFill>
                <a:effectLst/>
                <a:latin typeface="Courier New" panose="02070309020205020404" pitchFamily="49" charset="0"/>
                <a:cs typeface="Courier New" panose="02070309020205020404" pitchFamily="49" charset="0"/>
              </a:rPr>
              <a:t>'</a:t>
            </a:r>
            <a:r>
              <a:rPr lang="en-US" sz="2000" b="1" i="0" dirty="0">
                <a:effectLst/>
                <a:latin typeface="Courier New" panose="02070309020205020404" pitchFamily="49" charset="0"/>
                <a:cs typeface="Courier New" panose="02070309020205020404" pitchFamily="49" charset="0"/>
              </a:rPr>
              <a:t>, </a:t>
            </a:r>
            <a:r>
              <a:rPr lang="en-US" sz="2000" b="1" i="0" dirty="0">
                <a:solidFill>
                  <a:srgbClr val="A709F5"/>
                </a:solidFill>
                <a:effectLst/>
                <a:latin typeface="Courier New" panose="02070309020205020404" pitchFamily="49" charset="0"/>
                <a:cs typeface="Courier New" panose="02070309020205020404" pitchFamily="49" charset="0"/>
              </a:rPr>
              <a:t>'none'</a:t>
            </a:r>
            <a:r>
              <a:rPr lang="en-US" sz="2000" b="1" i="0" dirty="0">
                <a:effectLst/>
                <a:latin typeface="Courier New" panose="02070309020205020404" pitchFamily="49" charset="0"/>
                <a:cs typeface="Courier New" panose="02070309020205020404" pitchFamily="49" charset="0"/>
              </a:rPr>
              <a:t>)</a:t>
            </a:r>
          </a:p>
          <a:p>
            <a:endParaRPr lang="en-US" sz="2000" b="1" i="0" dirty="0">
              <a:effectLst/>
              <a:latin typeface="Courier New" panose="02070309020205020404" pitchFamily="49" charset="0"/>
              <a:cs typeface="Courier New" panose="02070309020205020404" pitchFamily="49" charset="0"/>
            </a:endParaRPr>
          </a:p>
          <a:p>
            <a:r>
              <a:rPr lang="en-US" sz="2000" b="1" i="0" dirty="0">
                <a:solidFill>
                  <a:srgbClr val="008013"/>
                </a:solidFill>
                <a:effectLst/>
                <a:latin typeface="Courier New" panose="02070309020205020404" pitchFamily="49" charset="0"/>
                <a:cs typeface="Courier New" panose="02070309020205020404" pitchFamily="49" charset="0"/>
              </a:rPr>
              <a:t>%grid uses transparency, not line thickness, to set how "strong" it shows </a:t>
            </a:r>
            <a:endParaRPr lang="en-US" sz="2000" b="1" i="0" dirty="0">
              <a:effectLst/>
              <a:latin typeface="Courier New" panose="02070309020205020404" pitchFamily="49" charset="0"/>
              <a:cs typeface="Courier New" panose="02070309020205020404" pitchFamily="49" charset="0"/>
            </a:endParaRPr>
          </a:p>
          <a:p>
            <a:r>
              <a:rPr lang="en-US" sz="2000" b="1" i="0" dirty="0">
                <a:solidFill>
                  <a:srgbClr val="008013"/>
                </a:solidFill>
                <a:effectLst/>
                <a:latin typeface="Courier New" panose="02070309020205020404" pitchFamily="49" charset="0"/>
                <a:cs typeface="Courier New" panose="02070309020205020404" pitchFamily="49" charset="0"/>
              </a:rPr>
              <a:t>%up, default is too weak (1 is no transparency, 0 is 100% transparency).</a:t>
            </a:r>
            <a:endParaRPr lang="en-US" sz="2000" b="1" i="0" dirty="0">
              <a:effectLst/>
              <a:latin typeface="Courier New" panose="02070309020205020404" pitchFamily="49" charset="0"/>
              <a:cs typeface="Courier New" panose="02070309020205020404" pitchFamily="49" charset="0"/>
            </a:endParaRPr>
          </a:p>
          <a:p>
            <a:r>
              <a:rPr lang="en-US" sz="2000" b="1" i="0" dirty="0">
                <a:solidFill>
                  <a:srgbClr val="008013"/>
                </a:solidFill>
                <a:effectLst/>
                <a:latin typeface="Courier New" panose="02070309020205020404" pitchFamily="49" charset="0"/>
                <a:cs typeface="Courier New" panose="02070309020205020404" pitchFamily="49" charset="0"/>
              </a:rPr>
              <a:t>%this set will do it globally (including subroutines)</a:t>
            </a:r>
            <a:endParaRPr lang="en-US" sz="2000" b="1" i="0" dirty="0">
              <a:effectLst/>
              <a:latin typeface="Courier New" panose="02070309020205020404" pitchFamily="49" charset="0"/>
              <a:cs typeface="Courier New" panose="02070309020205020404" pitchFamily="49" charset="0"/>
            </a:endParaRPr>
          </a:p>
          <a:p>
            <a:r>
              <a:rPr lang="en-US" sz="2000" b="1" i="0" dirty="0">
                <a:effectLst/>
                <a:latin typeface="Courier New" panose="02070309020205020404" pitchFamily="49" charset="0"/>
                <a:cs typeface="Courier New" panose="02070309020205020404" pitchFamily="49" charset="0"/>
              </a:rPr>
              <a:t>set(groot,</a:t>
            </a:r>
            <a:r>
              <a:rPr lang="en-US" sz="2000" b="1" i="0" dirty="0">
                <a:solidFill>
                  <a:srgbClr val="A709F5"/>
                </a:solidFill>
                <a:effectLst/>
                <a:latin typeface="Courier New" panose="02070309020205020404" pitchFamily="49" charset="0"/>
                <a:cs typeface="Courier New" panose="02070309020205020404" pitchFamily="49" charset="0"/>
              </a:rPr>
              <a:t>'DefaultAxesGridAlpha'</a:t>
            </a:r>
            <a:r>
              <a:rPr lang="en-US" sz="2000" b="1" i="0" dirty="0">
                <a:effectLst/>
                <a:latin typeface="Courier New" panose="02070309020205020404" pitchFamily="49" charset="0"/>
                <a:cs typeface="Courier New" panose="02070309020205020404" pitchFamily="49" charset="0"/>
              </a:rPr>
              <a:t>,1);</a:t>
            </a:r>
          </a:p>
          <a:p>
            <a:endParaRPr lang="en-US" sz="2000" b="1" i="0" dirty="0">
              <a:effectLst/>
              <a:latin typeface="Courier New" panose="02070309020205020404" pitchFamily="49" charset="0"/>
              <a:cs typeface="Courier New" panose="02070309020205020404" pitchFamily="49" charset="0"/>
            </a:endParaRPr>
          </a:p>
          <a:p>
            <a:r>
              <a:rPr lang="en-US" sz="2000" b="1" i="0" dirty="0">
                <a:solidFill>
                  <a:srgbClr val="008013"/>
                </a:solidFill>
                <a:effectLst/>
                <a:latin typeface="Courier New" panose="02070309020205020404" pitchFamily="49" charset="0"/>
                <a:cs typeface="Courier New" panose="02070309020205020404" pitchFamily="49" charset="0"/>
              </a:rPr>
              <a:t>%reset line width so can see lines</a:t>
            </a:r>
            <a:endParaRPr lang="en-US" sz="2000" b="1" i="0" dirty="0">
              <a:effectLst/>
              <a:latin typeface="Courier New" panose="02070309020205020404" pitchFamily="49" charset="0"/>
              <a:cs typeface="Courier New" panose="02070309020205020404" pitchFamily="49" charset="0"/>
            </a:endParaRPr>
          </a:p>
          <a:p>
            <a:r>
              <a:rPr lang="en-US" sz="2000" b="1" i="0" dirty="0">
                <a:effectLst/>
                <a:latin typeface="Courier New" panose="02070309020205020404" pitchFamily="49" charset="0"/>
                <a:cs typeface="Courier New" panose="02070309020205020404" pitchFamily="49" charset="0"/>
              </a:rPr>
              <a:t>set(groot,</a:t>
            </a:r>
            <a:r>
              <a:rPr lang="en-US" sz="2000" b="1" i="0" dirty="0">
                <a:solidFill>
                  <a:srgbClr val="A709F5"/>
                </a:solidFill>
                <a:effectLst/>
                <a:latin typeface="Courier New" panose="02070309020205020404" pitchFamily="49" charset="0"/>
                <a:cs typeface="Courier New" panose="02070309020205020404" pitchFamily="49" charset="0"/>
              </a:rPr>
              <a:t>'DefaultLineLineWidth'</a:t>
            </a:r>
            <a:r>
              <a:rPr lang="en-US" sz="2000" b="1" i="0" dirty="0">
                <a:effectLst/>
                <a:latin typeface="Courier New" panose="02070309020205020404" pitchFamily="49" charset="0"/>
                <a:cs typeface="Courier New" panose="02070309020205020404" pitchFamily="49" charset="0"/>
              </a:rPr>
              <a:t>,2)</a:t>
            </a:r>
          </a:p>
          <a:p>
            <a:endParaRPr lang="en-US" sz="2000" b="1" i="0" dirty="0">
              <a:effectLst/>
              <a:latin typeface="Courier New" panose="02070309020205020404" pitchFamily="49" charset="0"/>
              <a:cs typeface="Courier New" panose="02070309020205020404" pitchFamily="49" charset="0"/>
            </a:endParaRPr>
          </a:p>
          <a:p>
            <a:r>
              <a:rPr lang="en-US" sz="2000" b="1" i="0" dirty="0">
                <a:solidFill>
                  <a:srgbClr val="008013"/>
                </a:solidFill>
                <a:effectLst/>
                <a:latin typeface="Courier New" panose="02070309020205020404" pitchFamily="49" charset="0"/>
                <a:cs typeface="Courier New" panose="02070309020205020404" pitchFamily="49" charset="0"/>
              </a:rPr>
              <a:t>%turn on grid, does by axis</a:t>
            </a:r>
            <a:endParaRPr lang="en-US" sz="2000" b="1" i="0" dirty="0">
              <a:effectLst/>
              <a:latin typeface="Courier New" panose="02070309020205020404" pitchFamily="49" charset="0"/>
              <a:cs typeface="Courier New" panose="02070309020205020404" pitchFamily="49" charset="0"/>
            </a:endParaRPr>
          </a:p>
          <a:p>
            <a:r>
              <a:rPr lang="en-US" sz="2000" b="1" i="0" dirty="0">
                <a:effectLst/>
                <a:latin typeface="Courier New" panose="02070309020205020404" pitchFamily="49" charset="0"/>
                <a:cs typeface="Courier New" panose="02070309020205020404" pitchFamily="49" charset="0"/>
              </a:rPr>
              <a:t>set(</a:t>
            </a:r>
            <a:r>
              <a:rPr lang="en-US" sz="2000" b="1" i="0" dirty="0" err="1">
                <a:effectLst/>
                <a:latin typeface="Courier New" panose="02070309020205020404" pitchFamily="49" charset="0"/>
                <a:cs typeface="Courier New" panose="02070309020205020404" pitchFamily="49" charset="0"/>
              </a:rPr>
              <a:t>groot</a:t>
            </a:r>
            <a:r>
              <a:rPr lang="en-US" sz="2000" b="1" i="0" dirty="0">
                <a:effectLst/>
                <a:latin typeface="Courier New" panose="02070309020205020404" pitchFamily="49" charset="0"/>
                <a:cs typeface="Courier New" panose="02070309020205020404" pitchFamily="49" charset="0"/>
              </a:rPr>
              <a:t>,</a:t>
            </a:r>
            <a:r>
              <a:rPr lang="en-US" sz="2000" b="1" i="0" dirty="0">
                <a:solidFill>
                  <a:srgbClr val="A709F5"/>
                </a:solidFill>
                <a:effectLst/>
                <a:latin typeface="Courier New" panose="02070309020205020404" pitchFamily="49" charset="0"/>
                <a:cs typeface="Courier New" panose="02070309020205020404" pitchFamily="49" charset="0"/>
              </a:rPr>
              <a:t>'</a:t>
            </a:r>
            <a:r>
              <a:rPr lang="en-US" sz="2000" b="1" i="0" dirty="0" err="1">
                <a:solidFill>
                  <a:srgbClr val="A709F5"/>
                </a:solidFill>
                <a:effectLst/>
                <a:latin typeface="Courier New" panose="02070309020205020404" pitchFamily="49" charset="0"/>
                <a:cs typeface="Courier New" panose="02070309020205020404" pitchFamily="49" charset="0"/>
              </a:rPr>
              <a:t>defaultAxesXGrid</a:t>
            </a:r>
            <a:r>
              <a:rPr lang="en-US" sz="2000" b="1" i="0" dirty="0">
                <a:solidFill>
                  <a:srgbClr val="A709F5"/>
                </a:solidFill>
                <a:effectLst/>
                <a:latin typeface="Courier New" panose="02070309020205020404" pitchFamily="49" charset="0"/>
                <a:cs typeface="Courier New" panose="02070309020205020404" pitchFamily="49" charset="0"/>
              </a:rPr>
              <a:t>'</a:t>
            </a:r>
            <a:r>
              <a:rPr lang="en-US" sz="2000" b="1" i="0" dirty="0">
                <a:effectLst/>
                <a:latin typeface="Courier New" panose="02070309020205020404" pitchFamily="49" charset="0"/>
                <a:cs typeface="Courier New" panose="02070309020205020404" pitchFamily="49" charset="0"/>
              </a:rPr>
              <a:t>,</a:t>
            </a:r>
            <a:r>
              <a:rPr lang="en-US" sz="2000" b="1" i="0" dirty="0">
                <a:solidFill>
                  <a:srgbClr val="A709F5"/>
                </a:solidFill>
                <a:effectLst/>
                <a:latin typeface="Courier New" panose="02070309020205020404" pitchFamily="49" charset="0"/>
                <a:cs typeface="Courier New" panose="02070309020205020404" pitchFamily="49" charset="0"/>
              </a:rPr>
              <a:t>'on'</a:t>
            </a:r>
            <a:r>
              <a:rPr lang="en-US" sz="2000" b="1" i="0" dirty="0">
                <a:effectLst/>
                <a:latin typeface="Courier New" panose="02070309020205020404" pitchFamily="49" charset="0"/>
                <a:cs typeface="Courier New" panose="02070309020205020404" pitchFamily="49" charset="0"/>
              </a:rPr>
              <a:t>)</a:t>
            </a:r>
          </a:p>
          <a:p>
            <a:r>
              <a:rPr lang="en-US" sz="2000" b="1" i="0" dirty="0">
                <a:effectLst/>
                <a:latin typeface="Courier New" panose="02070309020205020404" pitchFamily="49" charset="0"/>
                <a:cs typeface="Courier New" panose="02070309020205020404" pitchFamily="49" charset="0"/>
              </a:rPr>
              <a:t>set(</a:t>
            </a:r>
            <a:r>
              <a:rPr lang="en-US" sz="2000" b="1" i="0" dirty="0" err="1">
                <a:effectLst/>
                <a:latin typeface="Courier New" panose="02070309020205020404" pitchFamily="49" charset="0"/>
                <a:cs typeface="Courier New" panose="02070309020205020404" pitchFamily="49" charset="0"/>
              </a:rPr>
              <a:t>groot</a:t>
            </a:r>
            <a:r>
              <a:rPr lang="en-US" sz="2000" b="1" i="0" dirty="0">
                <a:effectLst/>
                <a:latin typeface="Courier New" panose="02070309020205020404" pitchFamily="49" charset="0"/>
                <a:cs typeface="Courier New" panose="02070309020205020404" pitchFamily="49" charset="0"/>
              </a:rPr>
              <a:t>,</a:t>
            </a:r>
            <a:r>
              <a:rPr lang="en-US" sz="2000" b="1" i="0" dirty="0">
                <a:solidFill>
                  <a:srgbClr val="A709F5"/>
                </a:solidFill>
                <a:effectLst/>
                <a:latin typeface="Courier New" panose="02070309020205020404" pitchFamily="49" charset="0"/>
                <a:cs typeface="Courier New" panose="02070309020205020404" pitchFamily="49" charset="0"/>
              </a:rPr>
              <a:t>'</a:t>
            </a:r>
            <a:r>
              <a:rPr lang="en-US" sz="2000" b="1" i="0" dirty="0" err="1">
                <a:solidFill>
                  <a:srgbClr val="A709F5"/>
                </a:solidFill>
                <a:effectLst/>
                <a:latin typeface="Courier New" panose="02070309020205020404" pitchFamily="49" charset="0"/>
                <a:cs typeface="Courier New" panose="02070309020205020404" pitchFamily="49" charset="0"/>
              </a:rPr>
              <a:t>defaultAxesYGrid</a:t>
            </a:r>
            <a:r>
              <a:rPr lang="en-US" sz="2000" b="1" i="0" dirty="0">
                <a:solidFill>
                  <a:srgbClr val="A709F5"/>
                </a:solidFill>
                <a:effectLst/>
                <a:latin typeface="Courier New" panose="02070309020205020404" pitchFamily="49" charset="0"/>
                <a:cs typeface="Courier New" panose="02070309020205020404" pitchFamily="49" charset="0"/>
              </a:rPr>
              <a:t>'</a:t>
            </a:r>
            <a:r>
              <a:rPr lang="en-US" sz="2000" b="1" i="0" dirty="0">
                <a:effectLst/>
                <a:latin typeface="Courier New" panose="02070309020205020404" pitchFamily="49" charset="0"/>
                <a:cs typeface="Courier New" panose="02070309020205020404" pitchFamily="49" charset="0"/>
              </a:rPr>
              <a:t>,</a:t>
            </a:r>
            <a:r>
              <a:rPr lang="en-US" sz="2000" b="1" i="0" dirty="0">
                <a:solidFill>
                  <a:srgbClr val="A709F5"/>
                </a:solidFill>
                <a:effectLst/>
                <a:latin typeface="Courier New" panose="02070309020205020404" pitchFamily="49" charset="0"/>
                <a:cs typeface="Courier New" panose="02070309020205020404" pitchFamily="49" charset="0"/>
              </a:rPr>
              <a:t>'on'</a:t>
            </a:r>
            <a:r>
              <a:rPr lang="en-US" sz="2000" b="1" i="0" dirty="0">
                <a:effectLst/>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38947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AD7A54-2344-641C-96AC-B7786A4BF3CD}"/>
              </a:ext>
            </a:extLst>
          </p:cNvPr>
          <p:cNvSpPr txBox="1"/>
          <p:nvPr/>
        </p:nvSpPr>
        <p:spPr>
          <a:xfrm>
            <a:off x="-779318" y="1743500"/>
            <a:ext cx="12971318" cy="2308324"/>
          </a:xfrm>
          <a:prstGeom prst="rect">
            <a:avLst/>
          </a:prstGeom>
          <a:noFill/>
        </p:spPr>
        <p:txBody>
          <a:bodyPr wrap="square">
            <a:spAutoFit/>
          </a:bodyPr>
          <a:lstStyle/>
          <a:p>
            <a:pPr algn="ctr"/>
            <a:r>
              <a:rPr lang="en-US" dirty="0"/>
              <a:t>How to set default property values</a:t>
            </a:r>
          </a:p>
          <a:p>
            <a:pPr algn="ctr"/>
            <a:endParaRPr lang="en-US" dirty="0"/>
          </a:p>
          <a:p>
            <a:pPr algn="ctr"/>
            <a:r>
              <a:rPr lang="en-US" dirty="0">
                <a:hlinkClick r:id="rId3"/>
              </a:rPr>
              <a:t>https://www.mathworks.com/help/matlab/creating_plots/default-property-values.html</a:t>
            </a:r>
            <a:endParaRPr lang="en-US" dirty="0"/>
          </a:p>
          <a:p>
            <a:pPr algn="ctr"/>
            <a:endParaRPr lang="en-US" dirty="0"/>
          </a:p>
          <a:p>
            <a:pPr algn="ctr"/>
            <a:r>
              <a:rPr lang="en-US" dirty="0"/>
              <a:t>How to see predefined graphics object properties</a:t>
            </a:r>
          </a:p>
          <a:p>
            <a:pPr algn="ctr"/>
            <a:endParaRPr lang="en-US" dirty="0"/>
          </a:p>
          <a:p>
            <a:pPr algn="ctr"/>
            <a:r>
              <a:rPr lang="en-US" dirty="0">
                <a:hlinkClick r:id="rId4"/>
              </a:rPr>
              <a:t>https://www.mathworks.com/help/matlab/graphics-object-properties.html</a:t>
            </a:r>
            <a:endParaRPr lang="en-US" dirty="0"/>
          </a:p>
          <a:p>
            <a:pPr algn="ctr"/>
            <a:endParaRPr lang="en-US" dirty="0"/>
          </a:p>
        </p:txBody>
      </p:sp>
    </p:spTree>
    <p:extLst>
      <p:ext uri="{BB962C8B-B14F-4D97-AF65-F5344CB8AC3E}">
        <p14:creationId xmlns:p14="http://schemas.microsoft.com/office/powerpoint/2010/main" val="430748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5" y="633590"/>
            <a:ext cx="9144000" cy="1077218"/>
          </a:xfrm>
          <a:prstGeom prst="rect">
            <a:avLst/>
          </a:prstGeom>
        </p:spPr>
        <p:txBody>
          <a:bodyPr wrap="square">
            <a:spAutoFit/>
          </a:bodyPr>
          <a:lstStyle/>
          <a:p>
            <a:pPr algn="ctr"/>
            <a:endParaRPr lang="en-US" sz="3200" dirty="0">
              <a:latin typeface="Papyrus"/>
              <a:cs typeface="Papyrus"/>
            </a:endParaRPr>
          </a:p>
          <a:p>
            <a:pPr algn="ctr"/>
            <a:endParaRPr lang="en-US" sz="3200" dirty="0">
              <a:latin typeface="Papyrus"/>
              <a:cs typeface="Papyrus"/>
            </a:endParaRPr>
          </a:p>
        </p:txBody>
      </p:sp>
      <p:sp>
        <p:nvSpPr>
          <p:cNvPr id="3" name="TextBox 2">
            <a:extLst>
              <a:ext uri="{FF2B5EF4-FFF2-40B4-BE49-F238E27FC236}">
                <a16:creationId xmlns:a16="http://schemas.microsoft.com/office/drawing/2014/main" id="{7D0A01B6-B95E-F74D-B980-C6DB76EE1130}"/>
              </a:ext>
            </a:extLst>
          </p:cNvPr>
          <p:cNvSpPr txBox="1"/>
          <p:nvPr/>
        </p:nvSpPr>
        <p:spPr>
          <a:xfrm>
            <a:off x="0" y="1635670"/>
            <a:ext cx="12192000" cy="3539430"/>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This web page has the documentation for all the graphics object properties</a:t>
            </a:r>
          </a:p>
          <a:p>
            <a:pPr algn="ctr"/>
            <a:endParaRPr lang="en-US" sz="3200" dirty="0">
              <a:latin typeface="Calibri" panose="020F0502020204030204" pitchFamily="34" charset="0"/>
              <a:cs typeface="Calibri" panose="020F0502020204030204" pitchFamily="34" charset="0"/>
            </a:endParaRPr>
          </a:p>
          <a:p>
            <a:pPr algn="ctr"/>
            <a:r>
              <a:rPr lang="en-US" sz="3200" dirty="0">
                <a:latin typeface="Calibri" panose="020F0502020204030204" pitchFamily="34" charset="0"/>
                <a:cs typeface="Calibri" panose="020F0502020204030204" pitchFamily="34" charset="0"/>
                <a:hlinkClick r:id="rId3"/>
              </a:rPr>
              <a:t>https://www.mathworks.com/help/matlab/graphics-object-properties.html</a:t>
            </a:r>
            <a:endParaRPr lang="en-US" sz="3200" dirty="0">
              <a:latin typeface="Calibri" panose="020F0502020204030204" pitchFamily="34" charset="0"/>
              <a:cs typeface="Calibri" panose="020F0502020204030204" pitchFamily="34" charset="0"/>
            </a:endParaRPr>
          </a:p>
          <a:p>
            <a:pPr algn="ctr"/>
            <a:endParaRPr lang="en-US" sz="3200" dirty="0">
              <a:latin typeface="Calibri" panose="020F0502020204030204" pitchFamily="34" charset="0"/>
              <a:cs typeface="Calibri" panose="020F0502020204030204" pitchFamily="34" charset="0"/>
            </a:endParaRPr>
          </a:p>
          <a:p>
            <a:pPr algn="ctr"/>
            <a:r>
              <a:rPr lang="en-US" sz="3200" dirty="0">
                <a:latin typeface="Calibri" panose="020F0502020204030204" pitchFamily="34" charset="0"/>
                <a:cs typeface="Calibri" panose="020F0502020204030204" pitchFamily="34" charset="0"/>
              </a:rPr>
              <a:t>Go there to see how it is organized.</a:t>
            </a:r>
          </a:p>
        </p:txBody>
      </p:sp>
    </p:spTree>
    <p:extLst>
      <p:ext uri="{BB962C8B-B14F-4D97-AF65-F5344CB8AC3E}">
        <p14:creationId xmlns:p14="http://schemas.microsoft.com/office/powerpoint/2010/main" val="237369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E49A3-A70E-5E02-245C-1D848CEABE59}"/>
              </a:ext>
            </a:extLst>
          </p:cNvPr>
          <p:cNvSpPr txBox="1"/>
          <p:nvPr/>
        </p:nvSpPr>
        <p:spPr>
          <a:xfrm>
            <a:off x="0" y="516693"/>
            <a:ext cx="12192000" cy="6001643"/>
          </a:xfrm>
          <a:prstGeom prst="rect">
            <a:avLst/>
          </a:prstGeom>
          <a:noFill/>
        </p:spPr>
        <p:txBody>
          <a:bodyPr wrap="square" rtlCol="0">
            <a:spAutoFit/>
          </a:bodyPr>
          <a:lstStyle/>
          <a:p>
            <a:pPr algn="ctr"/>
            <a:r>
              <a:rPr lang="en-US" sz="3200" b="1" i="0" dirty="0">
                <a:solidFill>
                  <a:srgbClr val="111111"/>
                </a:solidFill>
                <a:effectLst/>
                <a:latin typeface="Papyrus" panose="020B0602040200020303" pitchFamily="34" charset="77"/>
              </a:rPr>
              <a:t>To put it simply, a graphics object handle is a unique identifier assigned to every single graphics object.</a:t>
            </a:r>
          </a:p>
          <a:p>
            <a:pPr algn="ctr"/>
            <a:endParaRPr lang="en-US" sz="3200" b="1" dirty="0">
              <a:solidFill>
                <a:srgbClr val="111111"/>
              </a:solidFill>
              <a:latin typeface="Papyrus" panose="020B0602040200020303" pitchFamily="34" charset="77"/>
            </a:endParaRPr>
          </a:p>
          <a:p>
            <a:pPr algn="ctr"/>
            <a:r>
              <a:rPr lang="en-US" sz="3200" b="1" i="0" dirty="0">
                <a:solidFill>
                  <a:srgbClr val="111111"/>
                </a:solidFill>
                <a:effectLst/>
                <a:latin typeface="Papyrus" panose="020B0602040200020303" pitchFamily="34" charset="77"/>
              </a:rPr>
              <a:t>The term "handle" is appropriately descriptive in that it is analogous to handles of everyday objects found around the home (such as doors, frying pans, luggage, etc.).</a:t>
            </a:r>
          </a:p>
          <a:p>
            <a:pPr algn="ctr"/>
            <a:endParaRPr lang="en-US" sz="3200" b="1" dirty="0">
              <a:solidFill>
                <a:srgbClr val="111111"/>
              </a:solidFill>
              <a:latin typeface="Papyrus" panose="020B0602040200020303" pitchFamily="34" charset="77"/>
            </a:endParaRPr>
          </a:p>
          <a:p>
            <a:pPr algn="ctr"/>
            <a:r>
              <a:rPr lang="en-US" sz="3200" b="1" i="0" dirty="0">
                <a:solidFill>
                  <a:srgbClr val="111111"/>
                </a:solidFill>
                <a:effectLst/>
                <a:latin typeface="Papyrus" panose="020B0602040200020303" pitchFamily="34" charset="77"/>
              </a:rPr>
              <a:t>Just as these common handles provide you with means of gaining access, holding on to, and opening-up everyday objects, graphics handles provide a means of both specifying and viewing the contents of MATLAB generated graphics objects.</a:t>
            </a:r>
            <a:endParaRPr lang="en-US" sz="3200" b="1" dirty="0">
              <a:latin typeface="Papyrus" panose="020B0602040200020303" pitchFamily="34" charset="77"/>
            </a:endParaRPr>
          </a:p>
        </p:txBody>
      </p:sp>
    </p:spTree>
    <p:extLst>
      <p:ext uri="{BB962C8B-B14F-4D97-AF65-F5344CB8AC3E}">
        <p14:creationId xmlns:p14="http://schemas.microsoft.com/office/powerpoint/2010/main" val="211531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E49A3-A70E-5E02-245C-1D848CEABE59}"/>
              </a:ext>
            </a:extLst>
          </p:cNvPr>
          <p:cNvSpPr txBox="1"/>
          <p:nvPr/>
        </p:nvSpPr>
        <p:spPr>
          <a:xfrm>
            <a:off x="0" y="264898"/>
            <a:ext cx="12192000" cy="7478970"/>
          </a:xfrm>
          <a:prstGeom prst="rect">
            <a:avLst/>
          </a:prstGeom>
          <a:noFill/>
        </p:spPr>
        <p:txBody>
          <a:bodyPr wrap="square" rtlCol="0">
            <a:spAutoFit/>
          </a:bodyPr>
          <a:lstStyle/>
          <a:p>
            <a:pPr algn="ctr"/>
            <a:r>
              <a:rPr lang="en-US" sz="3200" b="1" i="1" dirty="0">
                <a:latin typeface="Papyrus" panose="020B0602040200020303" pitchFamily="34" charset="77"/>
              </a:rPr>
              <a:t>Handle graphics</a:t>
            </a:r>
            <a:r>
              <a:rPr lang="en-US" sz="3200" b="1" dirty="0">
                <a:latin typeface="Papyrus" panose="020B0602040200020303" pitchFamily="34" charset="77"/>
              </a:rPr>
              <a:t> refers to MATLAB's low-level graphics functions that control graphic objects.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Handle graphics functions are useful for detailed program control of MATLAB plots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There are two ways to view and change properties of graphic objects:</a:t>
            </a:r>
          </a:p>
          <a:p>
            <a:pPr algn="ctr"/>
            <a:endParaRPr lang="en-US" sz="3200" b="1" dirty="0">
              <a:latin typeface="Papyrus" panose="020B0602040200020303" pitchFamily="34" charset="77"/>
            </a:endParaRPr>
          </a:p>
          <a:p>
            <a:pPr algn="ctr">
              <a:buFont typeface="+mj-lt"/>
              <a:buAutoNum type="arabicPeriod"/>
            </a:pPr>
            <a:r>
              <a:rPr lang="en-US" sz="3200" b="1" dirty="0">
                <a:latin typeface="Papyrus" panose="020B0602040200020303" pitchFamily="34" charset="77"/>
              </a:rPr>
              <a:t> Interactively using the icons for various tools across the top of the window.</a:t>
            </a:r>
          </a:p>
          <a:p>
            <a:pPr algn="ctr">
              <a:buFont typeface="+mj-lt"/>
              <a:buAutoNum type="arabicPeriod"/>
            </a:pPr>
            <a:r>
              <a:rPr lang="en-US" sz="3200" b="1" dirty="0">
                <a:latin typeface="Papyrus" panose="020B0602040200020303" pitchFamily="34" charset="77"/>
              </a:rPr>
              <a:t> Under program control (programmatically) using the </a:t>
            </a:r>
            <a:r>
              <a:rPr lang="en-US" sz="3200" b="1" dirty="0">
                <a:latin typeface="Courier New" panose="02070309020205020404" pitchFamily="49" charset="0"/>
                <a:cs typeface="Courier New" panose="02070309020205020404" pitchFamily="49" charset="0"/>
              </a:rPr>
              <a:t>get()</a:t>
            </a:r>
            <a:r>
              <a:rPr lang="en-US" sz="3200" b="1" dirty="0">
                <a:latin typeface="Papyrus" panose="020B0602040200020303" pitchFamily="34" charset="77"/>
              </a:rPr>
              <a:t> and </a:t>
            </a:r>
            <a:r>
              <a:rPr lang="en-US" sz="3200" b="1" dirty="0">
                <a:latin typeface="Courier New" panose="02070309020205020404" pitchFamily="49" charset="0"/>
                <a:cs typeface="Courier New" panose="02070309020205020404" pitchFamily="49" charset="0"/>
              </a:rPr>
              <a:t>set() </a:t>
            </a:r>
            <a:r>
              <a:rPr lang="en-US" sz="3200" b="1" dirty="0">
                <a:latin typeface="Papyrus" panose="020B0602040200020303" pitchFamily="34" charset="77"/>
              </a:rPr>
              <a:t>functions.</a:t>
            </a:r>
          </a:p>
          <a:p>
            <a:pPr algn="ctr"/>
            <a:endParaRPr lang="en-US" sz="3200" b="1" dirty="0">
              <a:latin typeface="Papyrus" panose="020B0602040200020303" pitchFamily="34" charset="77"/>
            </a:endParaRPr>
          </a:p>
          <a:p>
            <a:pPr algn="ctr"/>
            <a:endParaRPr lang="en-US" sz="3200" b="1" dirty="0">
              <a:latin typeface="Papyrus" panose="020B0602040200020303" pitchFamily="34" charset="77"/>
            </a:endParaRPr>
          </a:p>
        </p:txBody>
      </p:sp>
    </p:spTree>
    <p:extLst>
      <p:ext uri="{BB962C8B-B14F-4D97-AF65-F5344CB8AC3E}">
        <p14:creationId xmlns:p14="http://schemas.microsoft.com/office/powerpoint/2010/main" val="248466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E49A3-A70E-5E02-245C-1D848CEABE59}"/>
              </a:ext>
            </a:extLst>
          </p:cNvPr>
          <p:cNvSpPr txBox="1"/>
          <p:nvPr/>
        </p:nvSpPr>
        <p:spPr>
          <a:xfrm>
            <a:off x="0" y="92622"/>
            <a:ext cx="12192000" cy="2339102"/>
          </a:xfrm>
          <a:prstGeom prst="rect">
            <a:avLst/>
          </a:prstGeom>
          <a:noFill/>
        </p:spPr>
        <p:txBody>
          <a:bodyPr wrap="square" rtlCol="0">
            <a:spAutoFit/>
          </a:bodyPr>
          <a:lstStyle/>
          <a:p>
            <a:pPr algn="ctr"/>
            <a:r>
              <a:rPr lang="en-US" sz="3200" b="1" dirty="0">
                <a:latin typeface="Papyrus" panose="020B0602040200020303" pitchFamily="34" charset="77"/>
              </a:rPr>
              <a:t>Interactively using the icons for various tools across the top of the window.</a:t>
            </a:r>
          </a:p>
          <a:p>
            <a:pPr algn="ctr"/>
            <a:endParaRPr lang="en-US" b="1" dirty="0">
              <a:latin typeface="Papyrus" panose="020B0602040200020303" pitchFamily="34" charset="77"/>
            </a:endParaRPr>
          </a:p>
          <a:p>
            <a:pPr algn="ctr"/>
            <a:r>
              <a:rPr lang="en-US" sz="3200" b="1" dirty="0">
                <a:latin typeface="Papyrus" panose="020B0602040200020303" pitchFamily="34" charset="77"/>
              </a:rPr>
              <a:t>Click on edit (gray), then double click what you want to edit (it will get highlighted with the boxes, make changes in box. </a:t>
            </a:r>
          </a:p>
        </p:txBody>
      </p:sp>
      <p:pic>
        <p:nvPicPr>
          <p:cNvPr id="3" name="Picture 2">
            <a:extLst>
              <a:ext uri="{FF2B5EF4-FFF2-40B4-BE49-F238E27FC236}">
                <a16:creationId xmlns:a16="http://schemas.microsoft.com/office/drawing/2014/main" id="{F3B59985-3B46-E05F-AC51-C61184CDC383}"/>
              </a:ext>
            </a:extLst>
          </p:cNvPr>
          <p:cNvPicPr>
            <a:picLocks noChangeAspect="1"/>
          </p:cNvPicPr>
          <p:nvPr/>
        </p:nvPicPr>
        <p:blipFill>
          <a:blip r:embed="rId3"/>
          <a:stretch>
            <a:fillRect/>
          </a:stretch>
        </p:blipFill>
        <p:spPr>
          <a:xfrm>
            <a:off x="2209800" y="2406020"/>
            <a:ext cx="7772400" cy="4378338"/>
          </a:xfrm>
          <a:prstGeom prst="rect">
            <a:avLst/>
          </a:prstGeom>
        </p:spPr>
      </p:pic>
      <p:cxnSp>
        <p:nvCxnSpPr>
          <p:cNvPr id="6" name="Straight Arrow Connector 5">
            <a:extLst>
              <a:ext uri="{FF2B5EF4-FFF2-40B4-BE49-F238E27FC236}">
                <a16:creationId xmlns:a16="http://schemas.microsoft.com/office/drawing/2014/main" id="{2D8E45C5-BA34-7874-1B4F-36C4ED30A972}"/>
              </a:ext>
            </a:extLst>
          </p:cNvPr>
          <p:cNvCxnSpPr>
            <a:cxnSpLocks/>
          </p:cNvCxnSpPr>
          <p:nvPr/>
        </p:nvCxnSpPr>
        <p:spPr>
          <a:xfrm>
            <a:off x="3432313" y="1828800"/>
            <a:ext cx="516835" cy="10071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6F164F-FF46-5C68-10C1-13A18326AB98}"/>
              </a:ext>
            </a:extLst>
          </p:cNvPr>
          <p:cNvCxnSpPr>
            <a:cxnSpLocks/>
          </p:cNvCxnSpPr>
          <p:nvPr/>
        </p:nvCxnSpPr>
        <p:spPr>
          <a:xfrm flipH="1">
            <a:off x="4823791" y="1842053"/>
            <a:ext cx="675861" cy="329979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45AE7FF-99C8-2BAA-1963-77CCF3CF2EE5}"/>
              </a:ext>
            </a:extLst>
          </p:cNvPr>
          <p:cNvCxnSpPr>
            <a:cxnSpLocks/>
          </p:cNvCxnSpPr>
          <p:nvPr/>
        </p:nvCxnSpPr>
        <p:spPr>
          <a:xfrm flipH="1">
            <a:off x="9793357" y="2239617"/>
            <a:ext cx="649356" cy="59634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88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F83332B-0D7C-70E3-4997-BEC160F90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164" y="1031666"/>
            <a:ext cx="11640932" cy="35751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139D51-5AD4-25C2-BD82-B5024A8BFB8A}"/>
              </a:ext>
            </a:extLst>
          </p:cNvPr>
          <p:cNvSpPr txBox="1"/>
          <p:nvPr/>
        </p:nvSpPr>
        <p:spPr>
          <a:xfrm>
            <a:off x="0" y="134685"/>
            <a:ext cx="12192000" cy="107721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Papyrus" panose="020B0602040200020303" pitchFamily="34" charset="77"/>
              </a:rPr>
              <a:t>All graphic objects are organized into a "hierarchy of handle graphic objects." A diagram of such a hierarchy is shown below. </a:t>
            </a:r>
          </a:p>
        </p:txBody>
      </p:sp>
      <p:sp>
        <p:nvSpPr>
          <p:cNvPr id="10" name="TextBox 9">
            <a:extLst>
              <a:ext uri="{FF2B5EF4-FFF2-40B4-BE49-F238E27FC236}">
                <a16:creationId xmlns:a16="http://schemas.microsoft.com/office/drawing/2014/main" id="{7F98AB6F-1D9E-0B7F-AA02-73E206558FBD}"/>
              </a:ext>
            </a:extLst>
          </p:cNvPr>
          <p:cNvSpPr txBox="1"/>
          <p:nvPr/>
        </p:nvSpPr>
        <p:spPr>
          <a:xfrm>
            <a:off x="0" y="4740464"/>
            <a:ext cx="12192000" cy="2062103"/>
          </a:xfrm>
          <a:prstGeom prst="rect">
            <a:avLst/>
          </a:prstGeom>
          <a:noFill/>
        </p:spPr>
        <p:txBody>
          <a:bodyPr wrap="square">
            <a:spAutoFit/>
          </a:bodyPr>
          <a:lstStyle/>
          <a:p>
            <a:pPr algn="ctr"/>
            <a:r>
              <a:rPr lang="en-US" sz="3200" b="1" dirty="0">
                <a:latin typeface="Papyrus" panose="020B0602040200020303" pitchFamily="34" charset="77"/>
              </a:rPr>
              <a:t>Each rectangle represents a graphic object type. </a:t>
            </a:r>
            <a:r>
              <a:rPr lang="en-US" sz="3200" b="1" u="sng" dirty="0">
                <a:latin typeface="Papyrus" panose="020B0602040200020303" pitchFamily="34" charset="77"/>
              </a:rPr>
              <a:t>You cannot change or manipulate this hierarchy of objects</a:t>
            </a:r>
            <a:r>
              <a:rPr lang="en-US" sz="3200" b="1" dirty="0">
                <a:latin typeface="Papyrus" panose="020B0602040200020303" pitchFamily="34" charset="77"/>
              </a:rPr>
              <a:t>, but if you know the handle to a single graphics object, then you </a:t>
            </a:r>
            <a:r>
              <a:rPr lang="en-US" sz="3200" b="1" u="sng" dirty="0">
                <a:latin typeface="Papyrus" panose="020B0602040200020303" pitchFamily="34" charset="77"/>
              </a:rPr>
              <a:t>can use the hierarchy to access related graphic objects</a:t>
            </a:r>
            <a:r>
              <a:rPr lang="en-US" sz="3200" b="1" dirty="0">
                <a:latin typeface="Papyrus" panose="020B0602040200020303" pitchFamily="34" charset="77"/>
              </a:rPr>
              <a:t>.</a:t>
            </a:r>
          </a:p>
        </p:txBody>
      </p:sp>
    </p:spTree>
    <p:extLst>
      <p:ext uri="{BB962C8B-B14F-4D97-AF65-F5344CB8AC3E}">
        <p14:creationId xmlns:p14="http://schemas.microsoft.com/office/powerpoint/2010/main" val="1369002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15792</TotalTime>
  <Words>5701</Words>
  <Application>Microsoft Macintosh PowerPoint</Application>
  <PresentationFormat>Widescreen</PresentationFormat>
  <Paragraphs>760</Paragraphs>
  <Slides>56</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Courier New</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129</cp:revision>
  <dcterms:created xsi:type="dcterms:W3CDTF">2023-08-31T15:40:34Z</dcterms:created>
  <dcterms:modified xsi:type="dcterms:W3CDTF">2023-10-10T16:24:17Z</dcterms:modified>
</cp:coreProperties>
</file>