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1488" r:id="rId2"/>
    <p:sldId id="1546" r:id="rId3"/>
    <p:sldId id="1549" r:id="rId4"/>
    <p:sldId id="1547" r:id="rId5"/>
    <p:sldId id="1550" r:id="rId6"/>
    <p:sldId id="1548" r:id="rId7"/>
    <p:sldId id="1369" r:id="rId8"/>
    <p:sldId id="1552" r:id="rId9"/>
    <p:sldId id="1553" r:id="rId10"/>
    <p:sldId id="1554" r:id="rId11"/>
    <p:sldId id="1557" r:id="rId12"/>
    <p:sldId id="1558" r:id="rId13"/>
    <p:sldId id="1556" r:id="rId14"/>
    <p:sldId id="1555" r:id="rId15"/>
    <p:sldId id="1561" r:id="rId16"/>
    <p:sldId id="1559" r:id="rId17"/>
    <p:sldId id="1562" r:id="rId18"/>
    <p:sldId id="1370" r:id="rId19"/>
    <p:sldId id="1565" r:id="rId20"/>
    <p:sldId id="1371" r:id="rId21"/>
    <p:sldId id="1563" r:id="rId22"/>
    <p:sldId id="1372" r:id="rId23"/>
    <p:sldId id="1564" r:id="rId24"/>
    <p:sldId id="1345" r:id="rId25"/>
    <p:sldId id="1551" r:id="rId26"/>
    <p:sldId id="1347" r:id="rId27"/>
    <p:sldId id="1545" r:id="rId28"/>
    <p:sldId id="1366" r:id="rId29"/>
    <p:sldId id="1367" r:id="rId30"/>
    <p:sldId id="13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327"/>
  </p:normalViewPr>
  <p:slideViewPr>
    <p:cSldViewPr snapToGrid="0">
      <p:cViewPr>
        <p:scale>
          <a:sx n="96" d="100"/>
          <a:sy n="96" d="100"/>
        </p:scale>
        <p:origin x="49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3848" y="184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1D807-DE89-9A4E-9D43-76464AA27E17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A76CB-EBEC-7C49-9AA6-48AC1879F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3C14F-AC50-4122-BD94-6B703BDD0B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3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Oops </a:t>
            </a:r>
            <a:r>
              <a:rPr lang="mr-IN" dirty="0"/>
              <a:t>–</a:t>
            </a:r>
            <a:r>
              <a:rPr lang="es-AR" dirty="0"/>
              <a:t> lets find out how to use datetime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now we have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9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numbers have "–" sign, so is free to </a:t>
            </a:r>
            <a:r>
              <a:rPr lang="en-US" dirty="0" err="1"/>
              <a:t>signifiy</a:t>
            </a:r>
            <a:r>
              <a:rPr lang="en-US" dirty="0"/>
              <a:t> something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A76CB-EBEC-7C49-9AA6-48AC1879F4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8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6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Single precision</a:t>
            </a:r>
            <a:r>
              <a:rPr lang="es-AR" baseline="0" dirty="0"/>
              <a:t> float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One byte integer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Unsigned 32 bit integer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33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2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Typical of</a:t>
            </a:r>
            <a:r>
              <a:rPr lang="es-AR" baseline="0" dirty="0"/>
              <a:t> the stuff that happens in rinex files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Different kinds of lines </a:t>
            </a:r>
            <a:r>
              <a:rPr lang="mr-IN" baseline="0" dirty="0"/>
              <a:t>–</a:t>
            </a:r>
            <a:r>
              <a:rPr lang="es-AR" baseline="0" dirty="0"/>
              <a:t> “comments”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Definitions of what follows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Blocks of data based on the definition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First “block” has data from 10 satellites, second block has data from 11 satellites, third block back down to 10 satellites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After the number of satellites there is a letter (G for GPS </a:t>
            </a:r>
            <a:r>
              <a:rPr lang="mr-IN" baseline="0" dirty="0"/>
              <a:t>–</a:t>
            </a:r>
            <a:r>
              <a:rPr lang="es-AR" baseline="0" dirty="0"/>
              <a:t> the only one in this file, R for GLONASS </a:t>
            </a:r>
            <a:r>
              <a:rPr lang="mr-IN" baseline="0" dirty="0"/>
              <a:t>–</a:t>
            </a:r>
            <a:r>
              <a:rPr lang="es-AR" baseline="0" dirty="0"/>
              <a:t> the Russian system, E for Galelio </a:t>
            </a:r>
            <a:r>
              <a:rPr lang="mr-IN" baseline="0" dirty="0"/>
              <a:t>–</a:t>
            </a:r>
            <a:r>
              <a:rPr lang="es-AR" baseline="0" dirty="0"/>
              <a:t> the European system, and something else for Bideau the Chineese system).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Data for each satellite takes 2 lines of fixed size fields (decimal points always in the same columns) </a:t>
            </a:r>
            <a:r>
              <a:rPr lang="mr-IN" baseline="0" dirty="0"/>
              <a:t>–</a:t>
            </a:r>
            <a:r>
              <a:rPr lang="es-AR" baseline="0" dirty="0"/>
              <a:t> the format of the data is f14.3, I1, I1 </a:t>
            </a:r>
            <a:r>
              <a:rPr lang="mr-IN" baseline="0" dirty="0"/>
              <a:t>–</a:t>
            </a:r>
            <a:r>
              <a:rPr lang="es-AR" baseline="0" dirty="0"/>
              <a:t> total 16 long. No spaces betweenthe different values. If more than 5 observables goes to another line (5 per line). Total 80 characters per line (hold over from hollerith cards!).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8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clf </a:t>
            </a:r>
            <a:r>
              <a:rPr lang="mr-IN" dirty="0"/>
              <a:t>–</a:t>
            </a:r>
            <a:r>
              <a:rPr lang="es-AR" dirty="0"/>
              <a:t> clear current figure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Clear </a:t>
            </a:r>
            <a:r>
              <a:rPr lang="mr-IN" dirty="0"/>
              <a:t>–</a:t>
            </a:r>
            <a:r>
              <a:rPr lang="es-AR" dirty="0"/>
              <a:t> clears workspace</a:t>
            </a:r>
            <a:r>
              <a:rPr lang="es-AR" baseline="0" dirty="0"/>
              <a:t> </a:t>
            </a:r>
            <a:r>
              <a:rPr lang="mr-IN" baseline="0" dirty="0"/>
              <a:t>–</a:t>
            </a:r>
            <a:r>
              <a:rPr lang="es-AR" baseline="0" dirty="0"/>
              <a:t> don’t confuse with clf unless you want to recaclucate everything!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baseline="0" dirty="0"/>
              <a:t>Delete - 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dirty="0"/>
              <a:t>Oops </a:t>
            </a:r>
            <a:r>
              <a:rPr lang="mr-IN" dirty="0"/>
              <a:t>–</a:t>
            </a:r>
            <a:r>
              <a:rPr lang="es-AR" dirty="0"/>
              <a:t> lets find out how to use datetime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0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2D89-16FC-50D2-8C26-37A4F47B0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1F491F-23CE-3D5B-66A9-7AC9EFFA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85726-5118-02E6-B570-A12BAE06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5A4A8-A170-9D1C-432D-DDBA0FAC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8FB5F-8061-798E-A8FD-9BADA914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6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F23F-9A90-FC48-84D8-480FA4703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ABABD-A28F-58C2-28E5-21DF4EE95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14C5-0B63-B8D1-B3AB-29EF449A4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4FBFD-EDCE-3DB8-CC73-BE4425955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9AD01-AA2B-100E-BA65-807FC9F3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71CD3D-E912-D31A-4A59-6FEF6C18D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BD2C8-41D4-1529-0F94-B5AFB8845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FA4FC-A288-8A25-6BF2-307737854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DA0BC-865C-C532-2DF4-A08197D4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F208B-7C73-0486-A6B8-6CFE1E64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28C3-0BF1-25DE-DC49-A9568247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4780-6273-163D-EE9E-7AC71E55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270E-0169-6A54-BF38-EE937539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56BC4-32FC-CA8D-B43D-5917C472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A8426-F7B0-58F5-33B9-C77DF251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666-BF8C-3131-3D83-7C134C6E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D85A3-1C85-D2A6-A75D-E5CD6E81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DA5DE-342F-E88C-215E-FDB99C965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80FE-6550-20E7-1BAD-EBE9C807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EA74-F282-EE5B-E1DC-7955189A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064FD-FE4C-22EE-9901-B616E22F1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F22F9-D3FA-5105-0A61-AAD4F36E6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C9A23-8486-BD00-BCF0-FEEC278B3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BD547-67F4-15B9-4972-9124B4DA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39557-6DD5-74F5-5B8B-BBCB6AD4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B638-3743-9FCF-86F6-100A4DA3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1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503A-D39A-45A0-213C-B3F3BD0B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07A18-2F00-153B-BD6B-55623A68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97DBA1-68CB-812E-6575-D4CA6F8F5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88D5D-E629-DF8A-881B-F6CE714D4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FAA02-54D8-F29E-6DAC-5802C1A5E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A9CC0-5B58-F090-7DC4-CF8596CE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1B4E3-C151-4C1D-A485-3ED11555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B5D64-3151-CBBD-1D57-608FE65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8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43E42-A759-9B8A-D3C9-64571267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5D4B1-9E8C-ECDA-D73D-FF1A6695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33595-36EB-5574-D9A3-3801B41E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524AE-3F58-C613-0862-1255A33D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8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51268-A10A-889C-2AAC-FA498F84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52DC-B038-3EB8-A59B-2A656E9E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CFD8B-7DDC-3861-18E0-5E96B891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1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8E5C8-F93B-422C-01F6-57EBCA95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7392-A3A2-B672-B882-14F097912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D2213-872C-2276-0173-5FEDFB656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F1AA1-6AF1-06D2-8031-6BCCCA87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F3900-53EF-A6BD-BAC0-32541BAE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A363B-1442-B37B-1641-1F65E04F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AD32-8AAA-EC03-EB3D-EB0FD77B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A61E26-05DF-1782-B1DE-E0344F47A3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33B52-DC76-16F9-F325-FAF7DF607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AFFC-6EEF-BC34-7F88-B02CD1E3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945D-D288-D7F8-73C3-83445674F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57DCA-20B0-AE41-D811-E9B0711D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068F8-114E-247B-7A78-CA4957D36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8D7ED-7EF4-46DD-7CE7-D3EBC9202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F16DA-342B-3E9B-ADAC-B8D718E1B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9CAC-D618-F343-B9C2-20AEB43D3369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DA642-90F2-9130-24CA-8320252D2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2D69A-A6A2-53CE-0695-E84C56E3C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D053F-7E11-B048-88CF-A39C4C24B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malley@memph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ri.memphis.edu/people/smalley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works.com/help/matlab/matlab_prog/formatting-string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instrument/fgetl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thworks.com/help/matlab/ref/textscan.html" TargetMode="External"/><Relationship Id="rId13" Type="http://schemas.openxmlformats.org/officeDocument/2006/relationships/hyperlink" Target="https://www.mathworks.com/help/matlab/ref/writecell.html" TargetMode="External"/><Relationship Id="rId3" Type="http://schemas.openxmlformats.org/officeDocument/2006/relationships/hyperlink" Target="https://www.mathworks.com/help/matlab/ref/load.html" TargetMode="External"/><Relationship Id="rId7" Type="http://schemas.openxmlformats.org/officeDocument/2006/relationships/hyperlink" Target="https://www.mathworks.com/help/matlab/ref/writematrix.html" TargetMode="External"/><Relationship Id="rId12" Type="http://schemas.openxmlformats.org/officeDocument/2006/relationships/hyperlink" Target="https://www.mathworks.com/help/matlab/ref/writetable.html" TargetMode="External"/><Relationship Id="rId2" Type="http://schemas.openxmlformats.org/officeDocument/2006/relationships/hyperlink" Target="https://www.mathworks.com/help/matlab/import_export/supported-file-formats-for-import-and-expor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hworks.com/help/matlab/ref/readmatrix.html" TargetMode="External"/><Relationship Id="rId11" Type="http://schemas.openxmlformats.org/officeDocument/2006/relationships/hyperlink" Target="https://www.mathworks.com/help/matlab/ref/readvars.html" TargetMode="External"/><Relationship Id="rId5" Type="http://schemas.openxmlformats.org/officeDocument/2006/relationships/hyperlink" Target="https://www.mathworks.com/help/matlab/ref/matlab.io.matfile.html" TargetMode="External"/><Relationship Id="rId15" Type="http://schemas.openxmlformats.org/officeDocument/2006/relationships/hyperlink" Target="https://www.mathworks.com/help/matlab/ref/writelines.html" TargetMode="External"/><Relationship Id="rId10" Type="http://schemas.openxmlformats.org/officeDocument/2006/relationships/hyperlink" Target="https://www.mathworks.com/help/matlab/ref/readcell.html" TargetMode="External"/><Relationship Id="rId4" Type="http://schemas.openxmlformats.org/officeDocument/2006/relationships/hyperlink" Target="https://www.mathworks.com/help/matlab/ref/save.html" TargetMode="External"/><Relationship Id="rId9" Type="http://schemas.openxmlformats.org/officeDocument/2006/relationships/hyperlink" Target="https://www.mathworks.com/help/matlab/ref/readtable.html" TargetMode="External"/><Relationship Id="rId14" Type="http://schemas.openxmlformats.org/officeDocument/2006/relationships/hyperlink" Target="https://www.mathworks.com/help/matlab/ref/readlines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matlab/matlab_prog/set-display-format-of-date-and-time-array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matlab/ref/textscan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CERI-8104 Data Analysis in Geophysics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Dr. Robert (Bob) Smalley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3892 Central Ave, Room 103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  <a:hlinkClick r:id="rId3"/>
              </a:rPr>
              <a:t>rsmalley@memphis.edu</a:t>
            </a: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                         678-4929</a:t>
            </a:r>
          </a:p>
          <a:p>
            <a:pPr>
              <a:defRPr/>
            </a:pP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Fall 2023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Tu &amp; Th             11:20 am -12:45 pm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Meeting 11		</a:t>
            </a:r>
            <a:r>
              <a:rPr lang="en-US" sz="3600" b="1">
                <a:solidFill>
                  <a:schemeClr val="tx1"/>
                </a:solidFill>
                <a:latin typeface="Papyrus" panose="020B0602040200020303" pitchFamily="34" charset="77"/>
              </a:rPr>
              <a:t>Oct 3, </a:t>
            </a: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2023</a:t>
            </a:r>
            <a:b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</a:b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 New/Long Building: Student Computer Lab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Class webpage to be announced.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</a:rPr>
              <a:t>My homepage (has older versions of the course)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  <a:hlinkClick r:id="rId4"/>
              </a:rPr>
              <a:t>http://www.ceri.memphis.edu/people/smalley/</a:t>
            </a: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7256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2CC2D-3F20-713C-AA42-15EB241606E0}"/>
              </a:ext>
            </a:extLst>
          </p:cNvPr>
          <p:cNvSpPr txBox="1"/>
          <p:nvPr/>
        </p:nvSpPr>
        <p:spPr>
          <a:xfrm>
            <a:off x="0" y="72737"/>
            <a:ext cx="1219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Flags</a:t>
            </a:r>
          </a:p>
          <a:p>
            <a:pPr algn="ctr"/>
            <a:r>
              <a:rPr lang="en-US" sz="3200" b="1" i="0" dirty="0"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Precision</a:t>
            </a: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The precision field is a nonnegative integer immediately following a period. For example, in the operator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%7.</a:t>
            </a:r>
            <a:r>
              <a:rPr lang="en-US" sz="3200" b="1" i="0" u="sng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 the precision is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. 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For the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%g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 operator, the precision indicates the </a:t>
            </a:r>
            <a:r>
              <a:rPr lang="en-US" sz="3200" b="1" i="0" u="sng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number of significant digits to display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. 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For the </a:t>
            </a:r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%f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 </a:t>
            </a:r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%e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 and </a:t>
            </a:r>
            <a:r>
              <a:rPr 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%E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 operators, the precision indicates </a:t>
            </a:r>
            <a:r>
              <a:rPr lang="en-US" sz="3200" b="1" i="0" u="sng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how many digits to display to the right of the decimal point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.</a:t>
            </a:r>
          </a:p>
        </p:txBody>
      </p:sp>
      <p:pic>
        <p:nvPicPr>
          <p:cNvPr id="5" name="Picture 2" descr="Schematic of formatting operator characters.">
            <a:extLst>
              <a:ext uri="{FF2B5EF4-FFF2-40B4-BE49-F238E27FC236}">
                <a16:creationId xmlns:a16="http://schemas.microsoft.com/office/drawing/2014/main" id="{3438DF18-2B74-2A35-075C-469A1B1C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916" y="5181600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263D0-9F91-007C-0BCA-13457081F896}"/>
              </a:ext>
            </a:extLst>
          </p:cNvPr>
          <p:cNvSpPr txBox="1"/>
          <p:nvPr/>
        </p:nvSpPr>
        <p:spPr>
          <a:xfrm>
            <a:off x="-1" y="5288340"/>
            <a:ext cx="69203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Display numbers to different precisions using the precision field.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DE5296-A559-B973-ABC7-8FD2EB89F851}"/>
              </a:ext>
            </a:extLst>
          </p:cNvPr>
          <p:cNvSpPr/>
          <p:nvPr/>
        </p:nvSpPr>
        <p:spPr>
          <a:xfrm>
            <a:off x="10141525" y="6161811"/>
            <a:ext cx="841666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8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2CC2D-3F20-713C-AA42-15EB241606E0}"/>
              </a:ext>
            </a:extLst>
          </p:cNvPr>
          <p:cNvSpPr txBox="1"/>
          <p:nvPr/>
        </p:nvSpPr>
        <p:spPr>
          <a:xfrm>
            <a:off x="-72736" y="117085"/>
            <a:ext cx="12192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Flags</a:t>
            </a:r>
          </a:p>
          <a:p>
            <a:pPr algn="ctr"/>
            <a:endParaRPr lang="en-US" sz="3200" b="1" i="0" dirty="0">
              <a:solidFill>
                <a:srgbClr val="3C3C3C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Field Width</a:t>
            </a: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The field width in a formatting operator is a nonnegative integer that specifies the </a:t>
            </a:r>
            <a:r>
              <a:rPr lang="en-US" sz="3200" b="1" i="0" u="sng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number of digits or characters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in the output fiel</a:t>
            </a:r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d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 or for reading input fields. 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For example, in the operator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%7.3f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 the field width is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.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By default, the output text is padded with space characters when the field width is greater than the number of characters.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2" name="Picture 2" descr="Schematic of formatting operator characters.">
            <a:extLst>
              <a:ext uri="{FF2B5EF4-FFF2-40B4-BE49-F238E27FC236}">
                <a16:creationId xmlns:a16="http://schemas.microsoft.com/office/drawing/2014/main" id="{25BCCFF0-F76C-2A02-76FC-22D818B4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26" y="5489864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8373BE-6B34-C2F9-426C-D718EA5E4D6B}"/>
              </a:ext>
            </a:extLst>
          </p:cNvPr>
          <p:cNvSpPr/>
          <p:nvPr/>
        </p:nvSpPr>
        <p:spPr>
          <a:xfrm>
            <a:off x="6182591" y="6452758"/>
            <a:ext cx="914400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5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2B8491-1BAD-13AD-353A-C5FC2F5FDEA4}"/>
              </a:ext>
            </a:extLst>
          </p:cNvPr>
          <p:cNvSpPr txBox="1"/>
          <p:nvPr/>
        </p:nvSpPr>
        <p:spPr>
          <a:xfrm>
            <a:off x="8021783" y="4066993"/>
            <a:ext cx="4087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If the field width is less than or equal to the number of characters in the input text, then it has no effect.</a:t>
            </a:r>
            <a:endParaRPr lang="en-US" dirty="0">
              <a:latin typeface="Papyrus" panose="020B0602040200020303" pitchFamily="34" charset="77"/>
            </a:endParaRPr>
          </a:p>
        </p:txBody>
      </p:sp>
      <p:pic>
        <p:nvPicPr>
          <p:cNvPr id="5" name="Picture 2" descr="Schematic of formatting operator characters.">
            <a:extLst>
              <a:ext uri="{FF2B5EF4-FFF2-40B4-BE49-F238E27FC236}">
                <a16:creationId xmlns:a16="http://schemas.microsoft.com/office/drawing/2014/main" id="{395DD7B5-9BFB-83EE-A302-3CA5368CF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648" y="5489864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110009-83FF-FD4A-3F0C-4BB1BF759B88}"/>
              </a:ext>
            </a:extLst>
          </p:cNvPr>
          <p:cNvSpPr/>
          <p:nvPr/>
        </p:nvSpPr>
        <p:spPr>
          <a:xfrm>
            <a:off x="7304813" y="6452758"/>
            <a:ext cx="914400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8E6701-575D-02E9-F712-087040981BCD}"/>
              </a:ext>
            </a:extLst>
          </p:cNvPr>
          <p:cNvSpPr txBox="1"/>
          <p:nvPr/>
        </p:nvSpPr>
        <p:spPr>
          <a:xfrm>
            <a:off x="20783" y="96302"/>
            <a:ext cx="121920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Field Width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Specify different field widths. To show the width for each output field, use the "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" character. 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32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%e</a:t>
            </a:r>
            <a:r>
              <a:rPr lang="en-US" sz="32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%15e</a:t>
            </a:r>
            <a:r>
              <a:rPr lang="en-US" sz="32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%f</a:t>
            </a:r>
            <a:r>
              <a:rPr lang="en-US" sz="32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%15f</a:t>
            </a:r>
            <a:r>
              <a:rPr lang="en-US" sz="3200" b="1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3200" b="1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pi*50*ones(1,4))</a:t>
            </a:r>
          </a:p>
          <a:p>
            <a:endParaRPr lang="en-US" b="1" i="0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1.570796e+02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1.570796e+02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157.079633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157.079633</a:t>
            </a:r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When used on text input, field width determines whether to pad output with spaces.</a:t>
            </a:r>
          </a:p>
          <a:p>
            <a:pPr algn="l"/>
            <a:r>
              <a:rPr lang="en-US" b="1" i="0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l"/>
            <a:r>
              <a:rPr lang="en-US" sz="32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b="1" i="0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'%30s'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3200" b="1" i="0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'Pad left with spaces'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en-US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='          Pad left with spaces'</a:t>
            </a:r>
          </a:p>
        </p:txBody>
      </p:sp>
    </p:spTree>
    <p:extLst>
      <p:ext uri="{BB962C8B-B14F-4D97-AF65-F5344CB8AC3E}">
        <p14:creationId xmlns:p14="http://schemas.microsoft.com/office/powerpoint/2010/main" val="114728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98DE37-9D14-8BC1-2BBB-1C494E42E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218010"/>
              </p:ext>
            </p:extLst>
          </p:nvPr>
        </p:nvGraphicFramePr>
        <p:xfrm>
          <a:off x="0" y="1812008"/>
          <a:ext cx="11648210" cy="4381197"/>
        </p:xfrm>
        <a:graphic>
          <a:graphicData uri="http://schemas.openxmlformats.org/drawingml/2006/table">
            <a:tbl>
              <a:tblPr/>
              <a:tblGrid>
                <a:gridCol w="3145018">
                  <a:extLst>
                    <a:ext uri="{9D8B030D-6E8A-4147-A177-3AD203B41FA5}">
                      <a16:colId xmlns:a16="http://schemas.microsoft.com/office/drawing/2014/main" val="547185669"/>
                    </a:ext>
                  </a:extLst>
                </a:gridCol>
                <a:gridCol w="4193355">
                  <a:extLst>
                    <a:ext uri="{9D8B030D-6E8A-4147-A177-3AD203B41FA5}">
                      <a16:colId xmlns:a16="http://schemas.microsoft.com/office/drawing/2014/main" val="4066233743"/>
                    </a:ext>
                  </a:extLst>
                </a:gridCol>
                <a:gridCol w="4309837">
                  <a:extLst>
                    <a:ext uri="{9D8B030D-6E8A-4147-A177-3AD203B41FA5}">
                      <a16:colId xmlns:a16="http://schemas.microsoft.com/office/drawing/2014/main" val="3669561356"/>
                    </a:ext>
                  </a:extLst>
                </a:gridCol>
              </a:tblGrid>
              <a:tr h="316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Character</a:t>
                      </a:r>
                    </a:p>
                  </a:txBody>
                  <a:tcPr marL="38823" marR="38823" marT="46588" marB="46588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38823" marR="38823" marT="46588" marB="4658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Example</a:t>
                      </a:r>
                    </a:p>
                  </a:txBody>
                  <a:tcPr marL="38823" marR="38823" marT="46588" marB="46588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61824"/>
                  </a:ext>
                </a:extLst>
              </a:tr>
              <a:tr h="493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Minus sign (-)</a:t>
                      </a:r>
                    </a:p>
                  </a:txBody>
                  <a:tcPr marL="38823" marR="38823" marT="23294" marB="23294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Left-justify the converted argument in its field.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%-5.2d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625105"/>
                  </a:ext>
                </a:extLst>
              </a:tr>
              <a:tr h="94108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Plus sign (+)</a:t>
                      </a:r>
                    </a:p>
                  </a:txBody>
                  <a:tcPr marL="38823" marR="38823" marT="23294" marB="23294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For numeric values, always print a leading sign character (+ or -).</a:t>
                      </a:r>
                      <a:br>
                        <a:rPr lang="en-US" sz="1500" b="1">
                          <a:effectLst/>
                        </a:rPr>
                      </a:br>
                      <a:r>
                        <a:rPr lang="en-US" sz="1500" b="1">
                          <a:effectLst/>
                        </a:rPr>
                        <a:t>For text values, right-justify the converted argument in its field.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%+5.2d</a:t>
                      </a:r>
                      <a:br>
                        <a:rPr lang="en-US" sz="1500" b="1" dirty="0">
                          <a:effectLst/>
                        </a:rPr>
                      </a:br>
                      <a:r>
                        <a:rPr lang="en-US" sz="1500" b="1" dirty="0">
                          <a:effectLst/>
                        </a:rPr>
                        <a:t>%+5s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033530"/>
                  </a:ext>
                </a:extLst>
              </a:tr>
              <a:tr h="270212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Space</a:t>
                      </a:r>
                    </a:p>
                  </a:txBody>
                  <a:tcPr marL="38823" marR="38823" marT="23294" marB="23294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Insert a space before the value.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% 5.2f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922839"/>
                  </a:ext>
                </a:extLst>
              </a:tr>
              <a:tr h="49383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Zero (0)</a:t>
                      </a:r>
                    </a:p>
                  </a:txBody>
                  <a:tcPr marL="38823" marR="38823" marT="23294" marB="23294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Pad with zeroes rather than spaces.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%05.2f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807165"/>
                  </a:ext>
                </a:extLst>
              </a:tr>
              <a:tr h="1835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Pound sign (#)</a:t>
                      </a:r>
                    </a:p>
                  </a:txBody>
                  <a:tcPr marL="38823" marR="38823" marT="23294" marB="23294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Modify selected numeric conversions: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effectLst/>
                        </a:rPr>
                        <a:t>For %o, %x, or %X, print 0, 0x, or 0X prefix.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effectLst/>
                        </a:rPr>
                        <a:t>For %f, %e, or %E, print decimal point even when precision is 0.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500" b="1" dirty="0">
                          <a:effectLst/>
                        </a:rPr>
                        <a:t>For %g or %G, do not remove trailing zeroes or decimal point.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%#5.0f</a:t>
                      </a:r>
                    </a:p>
                  </a:txBody>
                  <a:tcPr marL="38823" marR="38823" marT="23294" marB="232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7593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31FC013-02A8-2F67-B679-62ADDAF16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89"/>
            <a:ext cx="12192000" cy="1531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7916" tIns="0" rIns="0" bIns="5395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Flags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Optional flags control additional formatting of the output text. The table describes the characters you can use as flags.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4" name="Picture 2" descr="Schematic of formatting operator characters.">
            <a:extLst>
              <a:ext uri="{FF2B5EF4-FFF2-40B4-BE49-F238E27FC236}">
                <a16:creationId xmlns:a16="http://schemas.microsoft.com/office/drawing/2014/main" id="{2685FCF7-26C2-F1B3-FE68-F9C4E4ED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90" y="5157355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464D53B-50E5-97FD-A821-0DA3F262CF76}"/>
              </a:ext>
            </a:extLst>
          </p:cNvPr>
          <p:cNvSpPr/>
          <p:nvPr/>
        </p:nvSpPr>
        <p:spPr>
          <a:xfrm>
            <a:off x="7533408" y="5860471"/>
            <a:ext cx="540329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1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2CCA94-D180-B8BB-2D15-E70A4F9BC805}"/>
              </a:ext>
            </a:extLst>
          </p:cNvPr>
          <p:cNvSpPr txBox="1"/>
          <p:nvPr/>
        </p:nvSpPr>
        <p:spPr>
          <a:xfrm>
            <a:off x="0" y="134723"/>
            <a:ext cx="121920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Flags</a:t>
            </a: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Right- and left-justify the output.</a:t>
            </a: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The default behavior is to right-justify the output text.</a:t>
            </a: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Use 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leading "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" sign to </a:t>
            </a:r>
            <a:r>
              <a:rPr lang="en-US" sz="3200" b="1" i="0" u="sng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left justify 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output text.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2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'right-justify:</a:t>
            </a:r>
            <a:r>
              <a:rPr lang="en-US" sz="2200" b="1" i="0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%12.2f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200" b="1" i="0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2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22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-justify: %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2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12.2f', </a:t>
            </a:r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12.3, 12.3)</a:t>
            </a:r>
          </a:p>
          <a:p>
            <a:pPr algn="l"/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'right-justify:        12.30 </a:t>
            </a:r>
          </a:p>
          <a:p>
            <a:pPr algn="l"/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left-justify: 12.30        '</a:t>
            </a:r>
          </a:p>
          <a:p>
            <a:pPr algn="l"/>
            <a:endParaRPr lang="en-US" b="1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Use a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 sign to display 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 sign for positive numbers. </a:t>
            </a:r>
          </a:p>
          <a:p>
            <a:pPr algn="ctr"/>
            <a:r>
              <a:rPr 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D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efault behavior is to omit leading 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 sign for positive numbers.</a:t>
            </a:r>
          </a:p>
          <a:p>
            <a:pPr algn="ctr"/>
            <a:endParaRPr lang="en-US" b="1" dirty="0">
              <a:solidFill>
                <a:srgbClr val="212121"/>
              </a:solidFill>
              <a:latin typeface="Papyrus" panose="020B0602040200020303" pitchFamily="34" charset="77"/>
            </a:endParaRPr>
          </a:p>
          <a:p>
            <a:pPr algn="l"/>
            <a:r>
              <a:rPr lang="en-US" sz="28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2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'no sign: %12.2f\</a:t>
            </a:r>
            <a:r>
              <a:rPr lang="en-US" sz="2800" b="1" i="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nsign</a:t>
            </a:r>
            <a:r>
              <a:rPr lang="en-US" sz="28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%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8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12.2f'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b="1" i="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12.3, 12.3)</a:t>
            </a:r>
          </a:p>
          <a:p>
            <a:pPr algn="l"/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'no sign: 12.30 sign: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12.30'</a:t>
            </a:r>
          </a:p>
          <a:p>
            <a:pPr algn="ctr"/>
            <a:endParaRPr lang="en-US" sz="3200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6" name="Picture 2" descr="Schematic of formatting operator characters.">
            <a:extLst>
              <a:ext uri="{FF2B5EF4-FFF2-40B4-BE49-F238E27FC236}">
                <a16:creationId xmlns:a16="http://schemas.microsoft.com/office/drawing/2014/main" id="{9762CA7B-A073-7D51-8A80-6515DC1B6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99" y="5427521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E3B184-43CE-4E33-9123-FEC9B921D065}"/>
              </a:ext>
            </a:extLst>
          </p:cNvPr>
          <p:cNvSpPr/>
          <p:nvPr/>
        </p:nvSpPr>
        <p:spPr>
          <a:xfrm>
            <a:off x="7367155" y="6130637"/>
            <a:ext cx="654628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647408-674F-7857-F21E-7D0C4A6CC05C}"/>
              </a:ext>
            </a:extLst>
          </p:cNvPr>
          <p:cNvSpPr/>
          <p:nvPr/>
        </p:nvSpPr>
        <p:spPr>
          <a:xfrm>
            <a:off x="2763983" y="2760520"/>
            <a:ext cx="2085108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5337E-2AFA-731B-A2C4-F160A8FD5A95}"/>
              </a:ext>
            </a:extLst>
          </p:cNvPr>
          <p:cNvSpPr/>
          <p:nvPr/>
        </p:nvSpPr>
        <p:spPr>
          <a:xfrm>
            <a:off x="2594262" y="3110349"/>
            <a:ext cx="2085108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9DF916-8666-0475-D095-A8F8E0B1A84E}"/>
              </a:ext>
            </a:extLst>
          </p:cNvPr>
          <p:cNvSpPr/>
          <p:nvPr/>
        </p:nvSpPr>
        <p:spPr>
          <a:xfrm>
            <a:off x="3927759" y="2431467"/>
            <a:ext cx="176646" cy="280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F1448C-013B-1B77-2C09-EBA649AE0647}"/>
              </a:ext>
            </a:extLst>
          </p:cNvPr>
          <p:cNvSpPr/>
          <p:nvPr/>
        </p:nvSpPr>
        <p:spPr>
          <a:xfrm>
            <a:off x="7644247" y="2438393"/>
            <a:ext cx="176646" cy="280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88EAB9-2906-C549-2086-403A857D334C}"/>
              </a:ext>
            </a:extLst>
          </p:cNvPr>
          <p:cNvSpPr/>
          <p:nvPr/>
        </p:nvSpPr>
        <p:spPr>
          <a:xfrm>
            <a:off x="2563088" y="2750123"/>
            <a:ext cx="176646" cy="280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50DA63-E4F3-76DF-A771-46D3A230A800}"/>
              </a:ext>
            </a:extLst>
          </p:cNvPr>
          <p:cNvSpPr/>
          <p:nvPr/>
        </p:nvSpPr>
        <p:spPr>
          <a:xfrm>
            <a:off x="2396835" y="3103416"/>
            <a:ext cx="176646" cy="280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6D06E-564A-B26F-BF65-31D9A42B0AFF}"/>
              </a:ext>
            </a:extLst>
          </p:cNvPr>
          <p:cNvSpPr txBox="1"/>
          <p:nvPr/>
        </p:nvSpPr>
        <p:spPr>
          <a:xfrm>
            <a:off x="5998151" y="2974169"/>
            <a:ext cx="43304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New line, CR/LF</a:t>
            </a:r>
            <a:endParaRPr lang="en-US" sz="3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DAA8B3-A4C1-64B8-D098-071B0CCB44BE}"/>
              </a:ext>
            </a:extLst>
          </p:cNvPr>
          <p:cNvCxnSpPr>
            <a:cxnSpLocks/>
          </p:cNvCxnSpPr>
          <p:nvPr/>
        </p:nvCxnSpPr>
        <p:spPr>
          <a:xfrm flipH="1" flipV="1">
            <a:off x="5434445" y="2732809"/>
            <a:ext cx="654628" cy="41563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74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2CCA94-D180-B8BB-2D15-E70A4F9BC805}"/>
              </a:ext>
            </a:extLst>
          </p:cNvPr>
          <p:cNvSpPr txBox="1"/>
          <p:nvPr/>
        </p:nvSpPr>
        <p:spPr>
          <a:xfrm>
            <a:off x="0" y="134723"/>
            <a:ext cx="12192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Flags</a:t>
            </a:r>
          </a:p>
          <a:p>
            <a:pPr algn="l"/>
            <a:endParaRPr lang="en-US" b="1" i="0" dirty="0">
              <a:solidFill>
                <a:srgbClr val="21212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Pad to the left (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)with zeroes (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).</a:t>
            </a: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The default behavior is to pad with spaces.</a:t>
            </a:r>
          </a:p>
          <a:p>
            <a:pPr algn="ctr"/>
            <a:endParaRPr lang="en-US" b="1" i="0" dirty="0">
              <a:solidFill>
                <a:srgbClr val="212121"/>
              </a:solidFill>
              <a:effectLst/>
              <a:latin typeface="Papyrus" panose="020B0602040200020303" pitchFamily="34" charset="77"/>
            </a:endParaRPr>
          </a:p>
          <a:p>
            <a:pPr algn="l"/>
            <a:r>
              <a:rPr lang="en-US" sz="22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b="1" i="0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'Pad with spaces: %12.2f\</a:t>
            </a:r>
            <a:r>
              <a:rPr lang="en-US" sz="2200" b="1" i="0" dirty="0" err="1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nPad</a:t>
            </a:r>
            <a:r>
              <a:rPr lang="en-US" sz="2200" b="1" i="0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with zeroes: %</a:t>
            </a:r>
            <a:r>
              <a:rPr lang="en-US" sz="2200" b="1" i="0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200" b="1" i="0" dirty="0">
                <a:solidFill>
                  <a:srgbClr val="A020F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12.2f'</a:t>
            </a:r>
            <a:r>
              <a:rPr lang="en-US" sz="2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5.2, 5.2)</a:t>
            </a:r>
          </a:p>
          <a:p>
            <a:pPr algn="l"/>
            <a:r>
              <a:rPr lang="en-US" sz="2200" b="1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l"/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'Pad with spaces:         5.20</a:t>
            </a:r>
          </a:p>
          <a:p>
            <a:pPr algn="l"/>
            <a:r>
              <a:rPr lang="en-US" sz="2200" b="1" i="0" dirty="0"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Pad with zeroes: 000000005.20' </a:t>
            </a:r>
          </a:p>
          <a:p>
            <a:pPr algn="l"/>
            <a:endParaRPr lang="en-US" sz="2200" b="1" dirty="0">
              <a:solidFill>
                <a:srgbClr val="21212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endParaRPr lang="en-US" b="1" i="0" dirty="0">
              <a:solidFill>
                <a:srgbClr val="21212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n-US" sz="3200" b="1" i="0" dirty="0"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Note: You can specify more than one flag in a formatting operator.</a:t>
            </a:r>
          </a:p>
        </p:txBody>
      </p:sp>
      <p:pic>
        <p:nvPicPr>
          <p:cNvPr id="2" name="Picture 2" descr="Schematic of formatting operator characters.">
            <a:extLst>
              <a:ext uri="{FF2B5EF4-FFF2-40B4-BE49-F238E27FC236}">
                <a16:creationId xmlns:a16="http://schemas.microsoft.com/office/drawing/2014/main" id="{73942095-3140-38EF-AEEE-479483B1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99" y="5427521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9B04B5-4DD9-F3DB-10AA-ED506E1A338E}"/>
              </a:ext>
            </a:extLst>
          </p:cNvPr>
          <p:cNvCxnSpPr>
            <a:cxnSpLocks/>
          </p:cNvCxnSpPr>
          <p:nvPr/>
        </p:nvCxnSpPr>
        <p:spPr>
          <a:xfrm flipH="1">
            <a:off x="8884227" y="2481943"/>
            <a:ext cx="48758" cy="289015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86C704D-1E6C-4B56-D2BF-DAB9268BCB1B}"/>
              </a:ext>
            </a:extLst>
          </p:cNvPr>
          <p:cNvSpPr/>
          <p:nvPr/>
        </p:nvSpPr>
        <p:spPr>
          <a:xfrm>
            <a:off x="8780318" y="5340927"/>
            <a:ext cx="259773" cy="36368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9B49E-9EDB-4621-3428-C1A5C5199A4F}"/>
              </a:ext>
            </a:extLst>
          </p:cNvPr>
          <p:cNvSpPr/>
          <p:nvPr/>
        </p:nvSpPr>
        <p:spPr>
          <a:xfrm>
            <a:off x="7367155" y="6130637"/>
            <a:ext cx="654628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7C5D0B-8ADA-0656-7776-6E505D704981}"/>
              </a:ext>
            </a:extLst>
          </p:cNvPr>
          <p:cNvSpPr/>
          <p:nvPr/>
        </p:nvSpPr>
        <p:spPr>
          <a:xfrm>
            <a:off x="3824868" y="2922118"/>
            <a:ext cx="1283150" cy="280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5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3BAF85-FE31-CCD7-3CBA-921619E89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1985"/>
              </p:ext>
            </p:extLst>
          </p:nvPr>
        </p:nvGraphicFramePr>
        <p:xfrm>
          <a:off x="0" y="4834123"/>
          <a:ext cx="12192000" cy="72009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369147389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3560140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Ordered Sequentially</a:t>
                      </a:r>
                    </a:p>
                  </a:txBody>
                  <a:tcPr marL="47625" marR="47625" marT="57150" marB="571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Ordered By Identifier</a:t>
                      </a:r>
                    </a:p>
                  </a:txBody>
                  <a:tcPr marL="47625" marR="476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60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</a:rPr>
                        <a:t>sprintf</a:t>
                      </a:r>
                      <a:r>
                        <a:rPr lang="en-US" b="1" dirty="0">
                          <a:effectLst/>
                        </a:rPr>
                        <a:t>('%s %s %s',... '1st','2nd','3rd') </a:t>
                      </a:r>
                      <a:r>
                        <a:rPr lang="en-US" b="1" dirty="0" err="1">
                          <a:effectLst/>
                        </a:rPr>
                        <a:t>ans</a:t>
                      </a:r>
                      <a:r>
                        <a:rPr lang="en-US" b="1" dirty="0">
                          <a:effectLst/>
                        </a:rPr>
                        <a:t> = '1st 2nd 3rd' </a:t>
                      </a:r>
                    </a:p>
                  </a:txBody>
                  <a:tcPr marL="47625" marR="47625" marT="28575" marB="28575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err="1">
                          <a:effectLst/>
                        </a:rPr>
                        <a:t>sprintf</a:t>
                      </a:r>
                      <a:r>
                        <a:rPr lang="en-US" b="1" dirty="0">
                          <a:effectLst/>
                        </a:rPr>
                        <a:t>('%3$s %2$s %1$s',... '1st','2nd','3rd') </a:t>
                      </a:r>
                      <a:r>
                        <a:rPr lang="en-US" b="1" dirty="0" err="1">
                          <a:effectLst/>
                        </a:rPr>
                        <a:t>ans</a:t>
                      </a:r>
                      <a:r>
                        <a:rPr lang="en-US" b="1" dirty="0">
                          <a:effectLst/>
                        </a:rPr>
                        <a:t> = '3rd 2nd 1st' 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04762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0720552-337F-D78C-4FB3-D908A248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697"/>
            <a:ext cx="121920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Fields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Value Identifiers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C3C3C"/>
              </a:solidFill>
              <a:effectLst/>
              <a:latin typeface="Papyrus" panose="020B0602040200020303" pitchFamily="34" charset="7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By default, functions such as 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 insert values from input arguments into output text in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sequential order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To process input arguments in a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nonsequential order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, specify order using numeric identifiers in the format specifier.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Specify nonsequential arguments with an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integer immediately following the % sign, followed by a $ sign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pyrus" panose="020B0602040200020303" pitchFamily="34" charset="77"/>
              </a:rPr>
              <a:t>.</a:t>
            </a:r>
          </a:p>
        </p:txBody>
      </p:sp>
      <p:pic>
        <p:nvPicPr>
          <p:cNvPr id="4" name="Picture 2" descr="Schematic of formatting operator characters.">
            <a:extLst>
              <a:ext uri="{FF2B5EF4-FFF2-40B4-BE49-F238E27FC236}">
                <a16:creationId xmlns:a16="http://schemas.microsoft.com/office/drawing/2014/main" id="{E4271C2C-1765-85E8-E1CA-5A8C7D4D7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699" y="5593777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7A04D8-D342-0E9A-F043-AE9E5156FDAF}"/>
              </a:ext>
            </a:extLst>
          </p:cNvPr>
          <p:cNvSpPr/>
          <p:nvPr/>
        </p:nvSpPr>
        <p:spPr>
          <a:xfrm>
            <a:off x="7200900" y="5974772"/>
            <a:ext cx="758537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E53D5B-DE45-F5FD-AFD1-33F52576281B}"/>
              </a:ext>
            </a:extLst>
          </p:cNvPr>
          <p:cNvSpPr/>
          <p:nvPr/>
        </p:nvSpPr>
        <p:spPr>
          <a:xfrm>
            <a:off x="8562109" y="5597231"/>
            <a:ext cx="225143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1C2E75-6BA0-1036-A74E-F601A7C82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6000"/>
              </p:ext>
            </p:extLst>
          </p:nvPr>
        </p:nvGraphicFramePr>
        <p:xfrm>
          <a:off x="20782" y="2469867"/>
          <a:ext cx="12192000" cy="4351340"/>
        </p:xfrm>
        <a:graphic>
          <a:graphicData uri="http://schemas.openxmlformats.org/drawingml/2006/table">
            <a:tbl>
              <a:tblPr/>
              <a:tblGrid>
                <a:gridCol w="7802881">
                  <a:extLst>
                    <a:ext uri="{9D8B030D-6E8A-4147-A177-3AD203B41FA5}">
                      <a16:colId xmlns:a16="http://schemas.microsoft.com/office/drawing/2014/main" val="4086009322"/>
                    </a:ext>
                  </a:extLst>
                </a:gridCol>
                <a:gridCol w="4389119">
                  <a:extLst>
                    <a:ext uri="{9D8B030D-6E8A-4147-A177-3AD203B41FA5}">
                      <a16:colId xmlns:a16="http://schemas.microsoft.com/office/drawing/2014/main" val="3955383897"/>
                    </a:ext>
                  </a:extLst>
                </a:gridCol>
              </a:tblGrid>
              <a:tr h="55589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</a:rPr>
                        <a:t>Special Character</a:t>
                      </a:r>
                    </a:p>
                  </a:txBody>
                  <a:tcPr marL="39935" marR="39935" marT="47922" marB="47922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Representation in Format Specifier</a:t>
                      </a:r>
                    </a:p>
                  </a:txBody>
                  <a:tcPr marL="39935" marR="39935" marT="47922" marB="47922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75073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Single quotation mark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''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11187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Percent character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%%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649042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Backslash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\\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32347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Alarm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\a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41643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Backspace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\b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07065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Form feed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\f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227110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New line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\n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589915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Carriage return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\r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771648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Horizontal tab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\t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45310"/>
                  </a:ext>
                </a:extLst>
              </a:tr>
              <a:tr h="277949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Vertical tab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\v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6510"/>
                  </a:ext>
                </a:extLst>
              </a:tr>
              <a:tr h="50797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Character whose Unicode</a:t>
                      </a:r>
                      <a:r>
                        <a:rPr lang="en-US" sz="1500" b="1" baseline="30000">
                          <a:effectLst/>
                        </a:rPr>
                        <a:t>®</a:t>
                      </a:r>
                      <a:r>
                        <a:rPr lang="en-US" sz="1500" b="1">
                          <a:effectLst/>
                        </a:rPr>
                        <a:t> numeric value can be represented by the hexadecimal number, N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\xN</a:t>
                      </a:r>
                    </a:p>
                    <a:p>
                      <a:pPr algn="l" fontAlgn="t"/>
                      <a:r>
                        <a:rPr lang="en-US" sz="1500" b="1">
                          <a:effectLst/>
                        </a:rPr>
                        <a:t>Example: sprintf('\x5A') returns 'Z'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49703"/>
                  </a:ext>
                </a:extLst>
              </a:tr>
              <a:tr h="507976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>
                          <a:effectLst/>
                        </a:rPr>
                        <a:t>Character whose Unicode numeric value can be represented by the octal number, N</a:t>
                      </a:r>
                    </a:p>
                  </a:txBody>
                  <a:tcPr marL="39935" marR="39935" marT="23961" marB="23961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\N</a:t>
                      </a:r>
                    </a:p>
                    <a:p>
                      <a:pPr algn="l" fontAlgn="t"/>
                      <a:r>
                        <a:rPr lang="en-US" sz="1500" b="1" dirty="0">
                          <a:effectLst/>
                        </a:rPr>
                        <a:t>Example: </a:t>
                      </a:r>
                      <a:r>
                        <a:rPr lang="en-US" sz="1500" b="1" dirty="0" err="1">
                          <a:effectLst/>
                        </a:rPr>
                        <a:t>sprintf</a:t>
                      </a:r>
                      <a:r>
                        <a:rPr lang="en-US" sz="1500" b="1" dirty="0">
                          <a:effectLst/>
                        </a:rPr>
                        <a:t>('\132') returns 'Z'</a:t>
                      </a:r>
                    </a:p>
                  </a:txBody>
                  <a:tcPr marL="39935" marR="39935" marT="23961" marB="2396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19897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29C9F38-9662-8D0D-4E2A-3D86A0B99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2" y="45964"/>
            <a:ext cx="12192000" cy="2520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697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Special Characters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3C3C3C"/>
              </a:solidFill>
              <a:effectLst/>
              <a:latin typeface="Papyrus" panose="020B0602040200020303" pitchFamily="34" charset="77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Special characters can be part of output text.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But, they cannot be entered as ordinary text, they require specific character sequences to represent them.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To insert special characters into output text, use any of the character sequences in the table.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6088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720"/>
            <a:ext cx="1219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/>
                <a:cs typeface="Papyrus"/>
              </a:rPr>
              <a:t>Can do simple “edits” on data with </a:t>
            </a:r>
            <a:r>
              <a:rPr lang="en-US" sz="3200" b="1" dirty="0" err="1">
                <a:latin typeface="Papyrus"/>
                <a:cs typeface="Papyrus"/>
              </a:rPr>
              <a:t>formatSpec</a:t>
            </a:r>
            <a:endParaRPr lang="en-US" sz="3200" b="1" dirty="0">
              <a:latin typeface="Papyrus"/>
              <a:cs typeface="Papyrus"/>
            </a:endParaRP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Read the same character vector, but truncate each value to one decimal digit.</a:t>
            </a:r>
          </a:p>
          <a:p>
            <a:endParaRPr lang="en-US" b="1" dirty="0"/>
          </a:p>
          <a:p>
            <a:r>
              <a:rPr lang="en-US" sz="2800" b="1" dirty="0">
                <a:latin typeface="Courier"/>
                <a:cs typeface="Courier"/>
              </a:rPr>
              <a:t>&gt;&gt; C = </a:t>
            </a:r>
            <a:r>
              <a:rPr lang="en-US" sz="2800" b="1" dirty="0" err="1">
                <a:latin typeface="Courier"/>
                <a:cs typeface="Courier"/>
              </a:rPr>
              <a:t>textscan</a:t>
            </a:r>
            <a:r>
              <a:rPr lang="en-US" sz="2800" b="1" dirty="0">
                <a:latin typeface="Courier"/>
                <a:cs typeface="Courier"/>
              </a:rPr>
              <a:t>('1.23 1.23','%3.1f %*1d')</a:t>
            </a: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The specifier </a:t>
            </a:r>
            <a:r>
              <a:rPr lang="en-US" sz="3200" b="1" dirty="0">
                <a:latin typeface="Courier"/>
                <a:cs typeface="Courier"/>
              </a:rPr>
              <a:t>%3.1f</a:t>
            </a:r>
            <a:r>
              <a:rPr lang="en-US" sz="3200" b="1" dirty="0">
                <a:latin typeface="Papyrus"/>
                <a:cs typeface="Papyrus"/>
              </a:rPr>
              <a:t> indicates a field width of 3 digits and a precision of 1.</a:t>
            </a: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 err="1">
                <a:latin typeface="Papyrus"/>
                <a:cs typeface="Papyrus"/>
              </a:rPr>
              <a:t>textscan</a:t>
            </a:r>
            <a:r>
              <a:rPr lang="en-US" sz="3200" b="1" dirty="0">
                <a:latin typeface="Papyrus"/>
                <a:cs typeface="Papyrus"/>
              </a:rPr>
              <a:t> reads a total of 3 digits, including decimal point and 1 digit after decimal point.</a:t>
            </a: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Specifier, </a:t>
            </a:r>
            <a:r>
              <a:rPr lang="en-US" sz="3200" b="1" dirty="0">
                <a:latin typeface="Courier"/>
                <a:cs typeface="Courier"/>
              </a:rPr>
              <a:t>%*1d</a:t>
            </a:r>
            <a:r>
              <a:rPr lang="en-US" sz="3200" b="1" dirty="0">
                <a:latin typeface="Papyrus"/>
                <a:cs typeface="Papyrus"/>
              </a:rPr>
              <a:t>, tells </a:t>
            </a:r>
            <a:r>
              <a:rPr lang="en-US" sz="3200" b="1" dirty="0" err="1">
                <a:latin typeface="Papyrus"/>
                <a:cs typeface="Papyrus"/>
              </a:rPr>
              <a:t>textscan</a:t>
            </a:r>
            <a:r>
              <a:rPr lang="en-US" sz="3200" b="1" dirty="0">
                <a:latin typeface="Papyrus"/>
                <a:cs typeface="Papyrus"/>
              </a:rPr>
              <a:t> to skip remaining digits.</a:t>
            </a:r>
          </a:p>
        </p:txBody>
      </p:sp>
    </p:spTree>
    <p:extLst>
      <p:ext uri="{BB962C8B-B14F-4D97-AF65-F5344CB8AC3E}">
        <p14:creationId xmlns:p14="http://schemas.microsoft.com/office/powerpoint/2010/main" val="210448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2B3F3A9-A311-AFEC-FC7A-A91BABA34A88}"/>
              </a:ext>
            </a:extLst>
          </p:cNvPr>
          <p:cNvSpPr txBox="1"/>
          <p:nvPr/>
        </p:nvSpPr>
        <p:spPr>
          <a:xfrm>
            <a:off x="26507" y="51789"/>
            <a:ext cx="12059476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With the 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%*1d</a:t>
            </a:r>
            <a:endParaRPr lang="en-US" sz="3200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C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textscan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('1.23 1.23','%3.1f 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%*1d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1×1 cell array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{2×1 double}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C{1}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1.200000000000000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1.200000000000000</a:t>
            </a:r>
          </a:p>
          <a:p>
            <a:endParaRPr lang="en-US" sz="3200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Without the 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%*1d</a:t>
            </a:r>
            <a:endParaRPr lang="en-US" sz="3200" b="1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C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textscan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('1.23 1.23','%3.1f')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1×1 cell array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{4×1 double}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C{1}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1.200000000000000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3.000000000000000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1.200000000000000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3.000000000000000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0C90C-455A-58A0-4115-F15A1167FA17}"/>
              </a:ext>
            </a:extLst>
          </p:cNvPr>
          <p:cNvSpPr txBox="1"/>
          <p:nvPr/>
        </p:nvSpPr>
        <p:spPr>
          <a:xfrm>
            <a:off x="3697358" y="1743526"/>
            <a:ext cx="8242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Cuts off 3 and skips rest to read next value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F7CF9-B4EE-19E4-02E8-A8EFBE32F003}"/>
              </a:ext>
            </a:extLst>
          </p:cNvPr>
          <p:cNvSpPr txBox="1"/>
          <p:nvPr/>
        </p:nvSpPr>
        <p:spPr>
          <a:xfrm>
            <a:off x="4837043" y="4784897"/>
            <a:ext cx="73549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Stops reading after 2, then immediately starts reading where left off, starting format spec over, then continues for second instance of 1.23</a:t>
            </a:r>
            <a:endParaRPr lang="en-US" sz="32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781CA3-DA85-BA73-A33F-0558FADB0EE4}"/>
              </a:ext>
            </a:extLst>
          </p:cNvPr>
          <p:cNvCxnSpPr>
            <a:cxnSpLocks/>
          </p:cNvCxnSpPr>
          <p:nvPr/>
        </p:nvCxnSpPr>
        <p:spPr>
          <a:xfrm flipH="1">
            <a:off x="1934817" y="2027583"/>
            <a:ext cx="1815548" cy="490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5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FBEC74-F066-87FB-2200-53B566089743}"/>
              </a:ext>
            </a:extLst>
          </p:cNvPr>
          <p:cNvSpPr txBox="1"/>
          <p:nvPr/>
        </p:nvSpPr>
        <p:spPr>
          <a:xfrm>
            <a:off x="0" y="0"/>
            <a:ext cx="12192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  <a:cs typeface="Courier New" panose="02070309020205020404" pitchFamily="49" charset="0"/>
              </a:rPr>
              <a:t>Functions to read data into MATLAB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csvread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a comma separated value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formatted data from character array or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dlmread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ASCII delimited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line from file, discard newline character.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line from file, keeping the newline character.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Return contents of file as plain text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binary data from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data from text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importdata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Load data from file.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load - Load data from MAT-file into workspace.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readcell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 a cell array by reading from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readmatrix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 a matrix by reading from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readtable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 a table by reading from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readtimetable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 a timetable by reading from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readvars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Creates variables by reading from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formatted data from text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textscan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function [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varargout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textscan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varargin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Read formatted text data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Microsoft Excel spreadsheet file.</a:t>
            </a:r>
          </a:p>
        </p:txBody>
      </p:sp>
    </p:spTree>
    <p:extLst>
      <p:ext uri="{BB962C8B-B14F-4D97-AF65-F5344CB8AC3E}">
        <p14:creationId xmlns:p14="http://schemas.microsoft.com/office/powerpoint/2010/main" val="312631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8667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Courier"/>
              <a:cs typeface="Courier"/>
            </a:endParaRPr>
          </a:p>
          <a:p>
            <a:r>
              <a:rPr lang="en-US" sz="2000" b="1" dirty="0" err="1">
                <a:latin typeface="Courier"/>
                <a:cs typeface="Courier"/>
              </a:rPr>
              <a:t>fileID</a:t>
            </a:r>
            <a:r>
              <a:rPr lang="en-US" sz="2000" b="1" dirty="0">
                <a:latin typeface="Courier"/>
                <a:cs typeface="Courier"/>
              </a:rPr>
              <a:t> = </a:t>
            </a:r>
            <a:r>
              <a:rPr lang="en-US" sz="2000" b="1" dirty="0" err="1">
                <a:latin typeface="Courier"/>
                <a:cs typeface="Courier"/>
              </a:rPr>
              <a:t>fopen</a:t>
            </a:r>
            <a:r>
              <a:rPr lang="en-US" sz="2000" b="1" dirty="0">
                <a:latin typeface="Courier"/>
                <a:cs typeface="Courier"/>
              </a:rPr>
              <a:t>(‘scan1.dat’);</a:t>
            </a:r>
          </a:p>
          <a:p>
            <a:r>
              <a:rPr lang="en-US" sz="2000" b="1" dirty="0">
                <a:latin typeface="Courier"/>
                <a:cs typeface="Courier"/>
              </a:rPr>
              <a:t>C = </a:t>
            </a:r>
            <a:r>
              <a:rPr lang="en-US" sz="2000" b="1" dirty="0" err="1">
                <a:latin typeface="Courier"/>
                <a:cs typeface="Courier"/>
              </a:rPr>
              <a:t>textscan</a:t>
            </a:r>
            <a:r>
              <a:rPr lang="en-US" sz="2000" b="1" dirty="0">
                <a:latin typeface="Courier"/>
                <a:cs typeface="Courier"/>
              </a:rPr>
              <a:t>(</a:t>
            </a:r>
            <a:r>
              <a:rPr lang="en-US" sz="2000" b="1" dirty="0" err="1">
                <a:latin typeface="Courier"/>
                <a:cs typeface="Courier"/>
              </a:rPr>
              <a:t>fileID</a:t>
            </a:r>
            <a:r>
              <a:rPr lang="en-US" sz="2000" b="1" dirty="0">
                <a:latin typeface="Courier"/>
                <a:cs typeface="Courier"/>
              </a:rPr>
              <a:t>,'%s %s %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f32</a:t>
            </a:r>
            <a:r>
              <a:rPr lang="en-US" sz="2000" b="1" dirty="0">
                <a:latin typeface="Courier"/>
                <a:cs typeface="Courier"/>
              </a:rPr>
              <a:t> %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d8</a:t>
            </a:r>
            <a:r>
              <a:rPr lang="en-US" sz="2000" b="1" dirty="0">
                <a:latin typeface="Courier"/>
                <a:cs typeface="Courier"/>
              </a:rPr>
              <a:t> %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u</a:t>
            </a:r>
            <a:r>
              <a:rPr lang="en-US" sz="2000" b="1" dirty="0">
                <a:latin typeface="Courier"/>
                <a:cs typeface="Courier"/>
              </a:rPr>
              <a:t> %f %f %s %f');</a:t>
            </a:r>
          </a:p>
          <a:p>
            <a:r>
              <a:rPr lang="en-US" sz="2000" b="1" dirty="0" err="1">
                <a:latin typeface="Courier"/>
                <a:cs typeface="Courier"/>
              </a:rPr>
              <a:t>fclose</a:t>
            </a:r>
            <a:r>
              <a:rPr lang="en-US" sz="2000" b="1" dirty="0">
                <a:latin typeface="Courier"/>
                <a:cs typeface="Courier"/>
              </a:rPr>
              <a:t>(</a:t>
            </a:r>
            <a:r>
              <a:rPr lang="en-US" sz="2000" b="1" dirty="0" err="1">
                <a:latin typeface="Courier"/>
                <a:cs typeface="Courier"/>
              </a:rPr>
              <a:t>fileID</a:t>
            </a:r>
            <a:r>
              <a:rPr lang="en-US" sz="2000" b="1" dirty="0">
                <a:latin typeface="Courier"/>
                <a:cs typeface="Courier"/>
              </a:rPr>
              <a:t>);</a:t>
            </a:r>
          </a:p>
          <a:p>
            <a:r>
              <a:rPr lang="en-US" sz="2000" b="1" dirty="0" err="1">
                <a:latin typeface="Courier"/>
                <a:cs typeface="Courier"/>
              </a:rPr>
              <a:t>whos</a:t>
            </a:r>
            <a:r>
              <a:rPr lang="en-US" sz="2000" b="1" dirty="0">
                <a:latin typeface="Courier"/>
                <a:cs typeface="Courier"/>
              </a:rPr>
              <a:t> C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More (poorly documented) format specifiers.</a:t>
            </a:r>
          </a:p>
          <a:p>
            <a:pPr algn="ctr"/>
            <a:r>
              <a:rPr lang="en-US" sz="3200" b="1" dirty="0">
                <a:latin typeface="Papyrus"/>
                <a:cs typeface="Papyrus"/>
              </a:rPr>
              <a:t>(32 means 32 bits </a:t>
            </a:r>
            <a:r>
              <a:rPr lang="mr-IN" sz="3200" b="1" dirty="0">
                <a:latin typeface="Papyrus"/>
                <a:cs typeface="Papyrus"/>
              </a:rPr>
              <a:t>–</a:t>
            </a:r>
            <a:r>
              <a:rPr lang="en-US" sz="3200" b="1" dirty="0">
                <a:latin typeface="Papyrus"/>
                <a:cs typeface="Papyrus"/>
              </a:rPr>
              <a:t> single precision float,</a:t>
            </a:r>
          </a:p>
          <a:p>
            <a:pPr algn="ctr"/>
            <a:r>
              <a:rPr lang="en-US" sz="3200" b="1" dirty="0">
                <a:latin typeface="Papyrus"/>
                <a:cs typeface="Papyrus"/>
              </a:rPr>
              <a:t>8 means 8 bits - 1 byte integer).</a:t>
            </a: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sz="3200" b="1" dirty="0">
                <a:latin typeface="Papyrus"/>
                <a:cs typeface="Papyrus"/>
              </a:rPr>
              <a:t> can be followed by 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3200" b="1" dirty="0">
                <a:latin typeface="Papyrus"/>
                <a:cs typeface="Papyrus"/>
              </a:rPr>
              <a:t> or </a:t>
            </a:r>
            <a:r>
              <a:rPr lang="en-US" sz="32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lang="en-US" sz="3200" b="1" dirty="0">
                <a:solidFill>
                  <a:srgbClr val="FF0000"/>
                </a:solidFill>
                <a:latin typeface="Papyrus" panose="020B0602040200020303" pitchFamily="34" charset="77"/>
                <a:cs typeface="Courier New" panose="02070309020205020404" pitchFamily="49" charset="0"/>
              </a:rPr>
              <a:t> </a:t>
            </a:r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(32 is default)</a:t>
            </a:r>
            <a:endParaRPr lang="en-US" sz="3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r>
              <a:rPr lang="en-US" sz="2000" b="1" dirty="0">
                <a:latin typeface="Courier"/>
                <a:cs typeface="Courier"/>
              </a:rPr>
              <a:t>C=</a:t>
            </a:r>
            <a:r>
              <a:rPr lang="en-US" sz="2000" b="1" i="1" dirty="0">
                <a:latin typeface="Courier"/>
                <a:cs typeface="Courier"/>
              </a:rPr>
              <a:t>1×9 cell</a:t>
            </a:r>
            <a:r>
              <a:rPr lang="en-US" sz="2000" b="1" dirty="0">
                <a:latin typeface="Courier"/>
                <a:cs typeface="Courier"/>
              </a:rPr>
              <a:t> </a:t>
            </a:r>
          </a:p>
          <a:p>
            <a:r>
              <a:rPr lang="en-US" sz="2000" b="1" dirty="0">
                <a:latin typeface="Courier"/>
                <a:cs typeface="Courier"/>
              </a:rPr>
              <a:t>Columns 1 through 5 {3x1 cell} {3x1 cell} 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{3x1 single}</a:t>
            </a:r>
            <a:r>
              <a:rPr lang="en-US" sz="2000" b="1" dirty="0">
                <a:latin typeface="Courier"/>
                <a:cs typeface="Courier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ourier"/>
                <a:cs typeface="Courier"/>
              </a:rPr>
              <a:t>{3x1 int8} {3x1 uint32} </a:t>
            </a:r>
          </a:p>
          <a:p>
            <a:r>
              <a:rPr lang="en-US" sz="2000" b="1" dirty="0">
                <a:latin typeface="Courier"/>
                <a:cs typeface="Courier"/>
              </a:rPr>
              <a:t>Columns 6 through 9 {3x1 double} {3x1 double} {3x1 cell} {3x1 double}</a:t>
            </a:r>
          </a:p>
        </p:txBody>
      </p:sp>
    </p:spTree>
    <p:extLst>
      <p:ext uri="{BB962C8B-B14F-4D97-AF65-F5344CB8AC3E}">
        <p14:creationId xmlns:p14="http://schemas.microsoft.com/office/powerpoint/2010/main" val="1957914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A39CE1-5FD9-32CE-FC66-7BA9BD0E840F}"/>
              </a:ext>
            </a:extLst>
          </p:cNvPr>
          <p:cNvSpPr txBox="1"/>
          <p:nvPr/>
        </p:nvSpPr>
        <p:spPr>
          <a:xfrm>
            <a:off x="0" y="736704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There is a bit more – but very esoteric.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See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2400" b="1" dirty="0">
                <a:latin typeface="Papyrus" panose="020B0602040200020303" pitchFamily="34" charset="77"/>
                <a:hlinkClick r:id="rId2"/>
              </a:rPr>
              <a:t>https://www.mathworks.com/help/matlab/matlab_prog/formatting-strings.html</a:t>
            </a:r>
            <a:endParaRPr lang="en-US" sz="24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For material here plus the extras.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Has examples.</a:t>
            </a:r>
          </a:p>
        </p:txBody>
      </p:sp>
    </p:spTree>
    <p:extLst>
      <p:ext uri="{BB962C8B-B14F-4D97-AF65-F5344CB8AC3E}">
        <p14:creationId xmlns:p14="http://schemas.microsoft.com/office/powerpoint/2010/main" val="234537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00"/>
            <a:ext cx="12192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urier"/>
                <a:cs typeface="Courier"/>
              </a:rPr>
              <a:t>Fgetl</a:t>
            </a:r>
            <a:endParaRPr lang="en-US" sz="3200" b="1" dirty="0">
              <a:latin typeface="Courier"/>
              <a:cs typeface="Courier"/>
            </a:endParaRP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Go directly to the </a:t>
            </a:r>
            <a:r>
              <a:rPr lang="en-US" sz="3200" b="1" dirty="0" err="1">
                <a:latin typeface="Papyrus"/>
                <a:cs typeface="Papyrus"/>
              </a:rPr>
              <a:t>mathworks</a:t>
            </a:r>
            <a:r>
              <a:rPr lang="en-US" sz="3200" b="1" dirty="0">
                <a:latin typeface="Papyrus"/>
                <a:cs typeface="Papyrus"/>
              </a:rPr>
              <a:t> web page for it</a:t>
            </a:r>
          </a:p>
          <a:p>
            <a:pPr algn="ctr"/>
            <a:r>
              <a:rPr lang="en-US" sz="3200" b="1" dirty="0">
                <a:latin typeface="Papyrus"/>
                <a:cs typeface="Papyrus"/>
              </a:rPr>
              <a:t>(how you will learn about most stuff anyway)</a:t>
            </a: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2800" b="1" dirty="0">
                <a:latin typeface="Courier"/>
                <a:cs typeface="Courier"/>
                <a:hlinkClick r:id="rId3"/>
              </a:rPr>
              <a:t>https://www.mathworks.com/help/instrument/fgetl.html</a:t>
            </a:r>
            <a:endParaRPr lang="en-US" sz="2800" b="1" dirty="0">
              <a:latin typeface="Courier"/>
              <a:cs typeface="Courier"/>
            </a:endParaRP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So far the functions have seen read the the whole file.</a:t>
            </a:r>
          </a:p>
          <a:p>
            <a:pPr algn="ctr"/>
            <a:r>
              <a:rPr lang="en-US" sz="3200" b="1" dirty="0">
                <a:latin typeface="Papyrus"/>
                <a:cs typeface="Papyrus"/>
              </a:rPr>
              <a:t>This only works for files where all the lines are the same.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When they are not you have to read each line in as text and identify its format to read it.</a:t>
            </a:r>
          </a:p>
        </p:txBody>
      </p:sp>
    </p:spTree>
    <p:extLst>
      <p:ext uri="{BB962C8B-B14F-4D97-AF65-F5344CB8AC3E}">
        <p14:creationId xmlns:p14="http://schemas.microsoft.com/office/powerpoint/2010/main" val="355220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60B1B-7DC8-D854-9187-D366C528B3D0}"/>
              </a:ext>
            </a:extLst>
          </p:cNvPr>
          <p:cNvSpPr txBox="1"/>
          <p:nvPr/>
        </p:nvSpPr>
        <p:spPr>
          <a:xfrm>
            <a:off x="0" y="13783"/>
            <a:ext cx="12192000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Global CMT Catalog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Search criteria: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 date: 1976/1/1 End date: 2249/10/14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-90 &lt;=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 90 -180 &lt;=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 180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&lt;=depth&lt;= 1000 -9999 &lt;=time shift&lt;= 9999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&lt;=mb&lt;= 10 0&lt;=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&lt;= 10 9&lt;=Mw&lt;= 10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&lt;=tension plunge&lt;= 90 0 &lt;=null plunge&lt;= 90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in full format. 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errors are from CMT inversion. If the error is zero, the value may have been fixed prior to inversion.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 name: 122604A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Region name: OFF W COAST OF NORTHERN</a:t>
            </a:r>
            <a:b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Date (y/m/d): 2004/12/26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Information on data used in inversion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Wave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nsta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cutoff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Body 0 0 0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Mantle 73 202 300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Surface 0 0 0 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Timing and location information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min sec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depth mb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PDE 0 58 50.00 3.30 95.78 10.0 8.9 8.9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CMT 1 1 8.96 3.09 94.26 28.6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 0.30 0.04 0.03 1.3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Assumed half duration: 95.0 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Mechanism information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Exponent for moment tensor: 29 units: dyne-cm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Mrp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Mtp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CMT 1.040 -0.427 -0.610 2.980 -2.400 0.426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Error 0.007 0.005 0.006 0.164 0.157 0.005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Mw = 9.0 Scalar Moment = 3.95e+29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Fault plane: strike=329 dip=8 slip=110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Fault plane: strike=129 dip=83 slip=87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Eigenvector: eigenvalue: 4.01 plunge: 52 azimuth: 36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Eigenvector: eigenvalue: -0.12 plunge: 3 azimuth: 130 </a:t>
            </a:r>
          </a:p>
          <a:p>
            <a:pPr algn="l"/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Eigenvector: eigenvalue: -3.89 plunge: 38 azimuth: 222 </a:t>
            </a:r>
          </a:p>
          <a:p>
            <a:pPr algn="l"/>
            <a:r>
              <a:rPr lang="en-US" sz="1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Event name: 201103110546A</a:t>
            </a:r>
          </a:p>
          <a:p>
            <a:pPr algn="l"/>
            <a:r>
              <a:rPr lang="en-US" sz="3200" b="1" i="0" dirty="0">
                <a:solidFill>
                  <a:srgbClr val="000066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594AB-BE81-64D6-1F9A-3A2FA44AA0E9}"/>
              </a:ext>
            </a:extLst>
          </p:cNvPr>
          <p:cNvSpPr txBox="1"/>
          <p:nvPr/>
        </p:nvSpPr>
        <p:spPr>
          <a:xfrm>
            <a:off x="3616038" y="54325"/>
            <a:ext cx="8666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Full output format from Global CMT catalog.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Each line is different.</a:t>
            </a:r>
            <a:endParaRPr lang="en-US" sz="3200" dirty="0"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97968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2779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/>
                <a:cs typeface="Papyrus"/>
              </a:rPr>
              <a:t>Example of particularly difficult file to read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GPS RINEX file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r>
              <a:rPr lang="de-DE" sz="1600" b="1" dirty="0">
                <a:latin typeface="Courier"/>
                <a:cs typeface="Courier"/>
              </a:rPr>
              <a:t>...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Has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a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header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full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of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metadata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                     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id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of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header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info</a:t>
            </a:r>
            <a:endParaRPr lang="de-DE" sz="1600" b="1" dirty="0">
              <a:latin typeface="Courier"/>
              <a:cs typeface="Courier"/>
            </a:endParaRPr>
          </a:p>
          <a:p>
            <a:r>
              <a:rPr lang="mr-IN" sz="1600" b="1" dirty="0">
                <a:latin typeface="Courier"/>
                <a:cs typeface="Courier"/>
              </a:rPr>
              <a:t>    30.0000                                              </a:t>
            </a:r>
            <a:r>
              <a:rPr lang="en-US" sz="1600" b="1" dirty="0">
                <a:latin typeface="Courier"/>
                <a:cs typeface="Courier"/>
              </a:rPr>
              <a:t> </a:t>
            </a:r>
            <a:r>
              <a:rPr lang="mr-IN" sz="1600" b="1" dirty="0">
                <a:latin typeface="Courier"/>
                <a:cs typeface="Courier"/>
              </a:rPr>
              <a:t>INTERVAL</a:t>
            </a:r>
          </a:p>
          <a:p>
            <a:r>
              <a:rPr lang="de-DE" sz="1600" b="1" dirty="0">
                <a:latin typeface="Courier"/>
                <a:cs typeface="Courier"/>
              </a:rPr>
              <a:t>...</a:t>
            </a:r>
          </a:p>
          <a:p>
            <a:r>
              <a:rPr lang="mr-IN" sz="1600" b="1" dirty="0">
                <a:latin typeface="Courier"/>
                <a:cs typeface="Courier"/>
              </a:rPr>
              <a:t>                                                          END OF HEADER</a:t>
            </a:r>
            <a:endParaRPr lang="en-US" sz="1600" b="1" dirty="0">
              <a:latin typeface="Courier"/>
              <a:cs typeface="Courier"/>
            </a:endParaRPr>
          </a:p>
          <a:p>
            <a:r>
              <a:rPr lang="de-DE" sz="1600" b="1" dirty="0">
                <a:latin typeface="Courier"/>
                <a:cs typeface="Courier"/>
              </a:rPr>
              <a:t> ...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Then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has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meta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data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on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what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data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is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to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follow (time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of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data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/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epoch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)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list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of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GPS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or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GNSS 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satellites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with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data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during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this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epoch</a:t>
            </a:r>
            <a:endParaRPr lang="de-DE" sz="1600" b="1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endParaRPr lang="de-DE" sz="1600" b="1" dirty="0">
              <a:latin typeface="Courier"/>
              <a:cs typeface="Courier"/>
            </a:endParaRPr>
          </a:p>
          <a:p>
            <a:r>
              <a:rPr lang="de-DE" sz="1600" b="1" dirty="0">
                <a:latin typeface="Courier"/>
                <a:cs typeface="Courier"/>
              </a:rPr>
              <a:t>16  1  1  0  0  </a:t>
            </a:r>
            <a:r>
              <a:rPr lang="de-DE" sz="1600" b="1" dirty="0">
                <a:solidFill>
                  <a:srgbClr val="FF0000"/>
                </a:solidFill>
                <a:latin typeface="Courier"/>
                <a:cs typeface="Courier"/>
              </a:rPr>
              <a:t>0.0000000</a:t>
            </a:r>
            <a:r>
              <a:rPr lang="de-DE" sz="1600" b="1" dirty="0">
                <a:latin typeface="Courier"/>
                <a:cs typeface="Courier"/>
              </a:rPr>
              <a:t>  0 </a:t>
            </a:r>
            <a:r>
              <a:rPr lang="de-DE" sz="1600" b="1" dirty="0">
                <a:solidFill>
                  <a:srgbClr val="FF0000"/>
                </a:solidFill>
                <a:latin typeface="Courier"/>
                <a:cs typeface="Courier"/>
              </a:rPr>
              <a:t>10</a:t>
            </a:r>
            <a:r>
              <a:rPr lang="de-DE" sz="1600" b="1" dirty="0">
                <a:latin typeface="Courier"/>
                <a:cs typeface="Courier"/>
              </a:rPr>
              <a:t>G15G27G22G30G28G13G18G10G11G08 </a:t>
            </a:r>
            <a:r>
              <a:rPr lang="de-DE" sz="1600" b="1" dirty="0" err="1">
                <a:solidFill>
                  <a:srgbClr val="A6A6A6"/>
                </a:solidFill>
                <a:latin typeface="Courier"/>
                <a:cs typeface="Courier"/>
              </a:rPr>
              <a:t>data</a:t>
            </a:r>
            <a:r>
              <a:rPr lang="de-DE" sz="1600" b="1" dirty="0">
                <a:solidFill>
                  <a:srgbClr val="A6A6A6"/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rgbClr val="A6A6A6"/>
                </a:solidFill>
                <a:latin typeface="Courier"/>
                <a:cs typeface="Courier"/>
              </a:rPr>
              <a:t>desc</a:t>
            </a:r>
            <a:endParaRPr lang="de-DE" sz="1600" b="1" dirty="0">
              <a:latin typeface="Courier"/>
              <a:cs typeface="Courier"/>
            </a:endParaRPr>
          </a:p>
          <a:p>
            <a:r>
              <a:rPr lang="de-DE" sz="1600" b="1" dirty="0">
                <a:latin typeface="Courier"/>
                <a:cs typeface="Courier"/>
              </a:rPr>
              <a:t> -14625784.02147 -11358678.40846  22561784.4224   22561780.0784 </a:t>
            </a:r>
            <a:r>
              <a:rPr lang="de-DE" sz="1600" b="1" dirty="0" err="1">
                <a:solidFill>
                  <a:srgbClr val="A6A6A6"/>
                </a:solidFill>
                <a:latin typeface="Courier"/>
                <a:cs typeface="Courier"/>
              </a:rPr>
              <a:t>data</a:t>
            </a:r>
            <a:endParaRPr lang="de-DE" sz="1600" b="1" dirty="0">
              <a:latin typeface="Courier"/>
              <a:cs typeface="Courier"/>
            </a:endParaRPr>
          </a:p>
          <a:p>
            <a:r>
              <a:rPr lang="mr-IN" sz="1600" b="1" dirty="0">
                <a:latin typeface="Courier"/>
                <a:cs typeface="Courier"/>
              </a:rPr>
              <a:t>        46.5004         36.2504</a:t>
            </a:r>
            <a:r>
              <a:rPr lang="en-US" sz="1600" b="1" dirty="0">
                <a:latin typeface="Courier"/>
                <a:cs typeface="Courier"/>
              </a:rPr>
              <a:t>                                 </a:t>
            </a:r>
            <a:r>
              <a:rPr lang="en-US" sz="1600" b="1" dirty="0">
                <a:solidFill>
                  <a:srgbClr val="A6A6A6"/>
                </a:solidFill>
                <a:latin typeface="Courier"/>
                <a:cs typeface="Courier"/>
              </a:rPr>
              <a:t>data</a:t>
            </a:r>
            <a:endParaRPr lang="en-US" sz="1600" b="1" dirty="0">
              <a:latin typeface="Courier"/>
              <a:cs typeface="Courier"/>
            </a:endParaRPr>
          </a:p>
          <a:p>
            <a:r>
              <a:rPr lang="de-DE" sz="1600" b="1" dirty="0">
                <a:latin typeface="Courier"/>
                <a:cs typeface="Courier"/>
              </a:rPr>
              <a:t>...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then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has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the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data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from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each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satellite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over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2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lines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, 9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more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of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these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(18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lines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) ...</a:t>
            </a:r>
            <a:endParaRPr lang="mr-IN" sz="1600" b="1" dirty="0">
              <a:solidFill>
                <a:schemeClr val="bg1">
                  <a:lumMod val="65000"/>
                </a:schemeClr>
              </a:solidFill>
              <a:latin typeface="Courier"/>
              <a:cs typeface="Courier"/>
            </a:endParaRPr>
          </a:p>
          <a:p>
            <a:r>
              <a:rPr lang="de-DE" sz="1600" b="1" dirty="0">
                <a:latin typeface="Courier"/>
                <a:cs typeface="Courier"/>
              </a:rPr>
              <a:t> 16  1  1  0  0 </a:t>
            </a:r>
            <a:r>
              <a:rPr lang="de-DE" sz="1600" b="1" dirty="0">
                <a:solidFill>
                  <a:srgbClr val="FF0000"/>
                </a:solidFill>
                <a:latin typeface="Courier"/>
                <a:cs typeface="Courier"/>
              </a:rPr>
              <a:t>30.0000000</a:t>
            </a:r>
            <a:r>
              <a:rPr lang="de-DE" sz="1600" b="1" dirty="0">
                <a:latin typeface="Courier"/>
                <a:cs typeface="Courier"/>
              </a:rPr>
              <a:t>  0 </a:t>
            </a:r>
            <a:r>
              <a:rPr lang="de-DE" sz="1600" b="1" dirty="0">
                <a:solidFill>
                  <a:srgbClr val="FF0000"/>
                </a:solidFill>
                <a:latin typeface="Courier"/>
                <a:cs typeface="Courier"/>
              </a:rPr>
              <a:t>11</a:t>
            </a:r>
            <a:r>
              <a:rPr lang="de-DE" sz="1600" b="1" dirty="0">
                <a:latin typeface="Courier"/>
                <a:cs typeface="Courier"/>
              </a:rPr>
              <a:t>G15</a:t>
            </a:r>
            <a:r>
              <a:rPr lang="de-DE" sz="1600" b="1" dirty="0">
                <a:solidFill>
                  <a:srgbClr val="FF0000"/>
                </a:solidFill>
                <a:latin typeface="Courier"/>
                <a:cs typeface="Courier"/>
              </a:rPr>
              <a:t>G01</a:t>
            </a:r>
            <a:r>
              <a:rPr lang="de-DE" sz="1600" b="1" dirty="0">
                <a:latin typeface="Courier"/>
                <a:cs typeface="Courier"/>
              </a:rPr>
              <a:t>G27G22G30G28G13G18G10G11G08</a:t>
            </a:r>
          </a:p>
          <a:p>
            <a:r>
              <a:rPr lang="de-DE" sz="1600" b="1" dirty="0">
                <a:latin typeface="Courier"/>
                <a:cs typeface="Courier"/>
              </a:rPr>
              <a:t>... 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11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observations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 (22 </a:t>
            </a:r>
            <a:r>
              <a:rPr lang="de-DE" sz="1600" b="1" dirty="0" err="1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lines</a:t>
            </a:r>
            <a:r>
              <a:rPr lang="de-DE" sz="1600" b="1" dirty="0">
                <a:solidFill>
                  <a:schemeClr val="bg1">
                    <a:lumMod val="65000"/>
                  </a:schemeClr>
                </a:solidFill>
                <a:latin typeface="Courier"/>
                <a:cs typeface="Courier"/>
              </a:rPr>
              <a:t>) ...</a:t>
            </a:r>
            <a:endParaRPr lang="de-DE" sz="1600" b="1" dirty="0">
              <a:latin typeface="Courier"/>
              <a:cs typeface="Courier"/>
            </a:endParaRPr>
          </a:p>
          <a:p>
            <a:r>
              <a:rPr lang="mr-IN" sz="1600" b="1" dirty="0">
                <a:latin typeface="Courier"/>
                <a:cs typeface="Courier"/>
              </a:rPr>
              <a:t> </a:t>
            </a:r>
            <a:r>
              <a:rPr lang="en-US" sz="1600" b="1" dirty="0">
                <a:latin typeface="Courier"/>
                <a:cs typeface="Courier"/>
              </a:rPr>
              <a:t>15</a:t>
            </a:r>
            <a:r>
              <a:rPr lang="mr-IN" sz="1600" b="1" dirty="0">
                <a:latin typeface="Courier"/>
                <a:cs typeface="Courier"/>
              </a:rPr>
              <a:t>.0000   </a:t>
            </a:r>
            <a:r>
              <a:rPr lang="en-US" sz="1600" b="1" dirty="0">
                <a:solidFill>
                  <a:srgbClr val="A6A6A6"/>
                </a:solidFill>
                <a:latin typeface="Courier"/>
                <a:cs typeface="Courier"/>
              </a:rPr>
              <a:t>comment in middle</a:t>
            </a:r>
            <a:r>
              <a:rPr lang="mr-IN" sz="1600" b="1" dirty="0">
                <a:latin typeface="Courier"/>
                <a:cs typeface="Courier"/>
              </a:rPr>
              <a:t>                              INTERVAL</a:t>
            </a:r>
            <a:endParaRPr lang="en-US" sz="1600" b="1" dirty="0">
              <a:latin typeface="Courier"/>
              <a:cs typeface="Courier"/>
            </a:endParaRPr>
          </a:p>
          <a:p>
            <a:r>
              <a:rPr lang="de-DE" sz="1600" b="1" dirty="0">
                <a:latin typeface="Courier"/>
                <a:cs typeface="Courier"/>
              </a:rPr>
              <a:t>16  1  1  0  0 </a:t>
            </a:r>
            <a:r>
              <a:rPr lang="de-DE" sz="1600" b="1" dirty="0">
                <a:solidFill>
                  <a:srgbClr val="FF0000"/>
                </a:solidFill>
                <a:latin typeface="Courier"/>
                <a:cs typeface="Courier"/>
              </a:rPr>
              <a:t>45.0000000</a:t>
            </a:r>
            <a:r>
              <a:rPr lang="de-DE" sz="1600" b="1" dirty="0">
                <a:latin typeface="Courier"/>
                <a:cs typeface="Courier"/>
              </a:rPr>
              <a:t>  0 10G15G01G27G22G30G28G13G18G10G08</a:t>
            </a:r>
            <a:endParaRPr lang="es-AR" sz="16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10867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8C4C6-193B-DFAA-EBDF-B1BE66B3563F}"/>
              </a:ext>
            </a:extLst>
          </p:cNvPr>
          <p:cNvSpPr txBox="1"/>
          <p:nvPr/>
        </p:nvSpPr>
        <p:spPr>
          <a:xfrm>
            <a:off x="20781" y="128025"/>
            <a:ext cx="12192000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Copying and pasting data from/to clipboard</a:t>
            </a:r>
          </a:p>
          <a:p>
            <a:endParaRPr lang="en-US" b="1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help clipboard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clipboard Copy and paste </a:t>
            </a:r>
            <a:r>
              <a:rPr lang="en-US" sz="24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strings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to and from system clipboard.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clipboard('copy', STUFF) Sets clipboard contents to STUFF.  If STUFF is not a char array, MAT2STR converts it to a string.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STR = clipboard('paste') Returns the current contents of the clipboard as  a string or '' if the current clipboard cannot be converted to a string.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DATA = clipboard('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pastespecial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 Returns the current contents of the clipboard as an array using UIIMPORT.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Example: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clipboard('copy', 'this has been copied');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 = clipboard('paste');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data = clipboard('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pastespecial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3871158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60270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Courier"/>
                <a:cs typeface="Courier"/>
              </a:rPr>
              <a:t>type</a:t>
            </a:r>
            <a:r>
              <a:rPr lang="en-US" sz="3200" b="1" dirty="0">
                <a:latin typeface="Papyrus"/>
                <a:cs typeface="Papyrus"/>
              </a:rPr>
              <a:t> command  - displays a file in command window</a:t>
            </a:r>
          </a:p>
        </p:txBody>
      </p:sp>
    </p:spTree>
    <p:extLst>
      <p:ext uri="{BB962C8B-B14F-4D97-AF65-F5344CB8AC3E}">
        <p14:creationId xmlns:p14="http://schemas.microsoft.com/office/powerpoint/2010/main" val="2076469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107C9-9B4B-EEF5-1E22-12C68CE2B44E}"/>
              </a:ext>
            </a:extLst>
          </p:cNvPr>
          <p:cNvSpPr txBox="1"/>
          <p:nvPr/>
        </p:nvSpPr>
        <p:spPr>
          <a:xfrm>
            <a:off x="0" y="72732"/>
            <a:ext cx="12192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Matlab can also read a large number of standard file formats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See</a:t>
            </a:r>
          </a:p>
          <a:p>
            <a:pPr algn="ctr"/>
            <a:r>
              <a:rPr lang="en-US" sz="3200" b="1" dirty="0">
                <a:latin typeface="Papyrus" panose="020B0602040200020303" pitchFamily="34" charset="77"/>
                <a:hlinkClick r:id="rId2"/>
              </a:rPr>
              <a:t>https://www.mathworks.com/help/matlab/import_export/supported-file-formats-for-import-and-export.html</a:t>
            </a:r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This table continues for several pages.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4D9AD0-1FC3-2A52-CAB6-BB14FABC6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62711"/>
              </p:ext>
            </p:extLst>
          </p:nvPr>
        </p:nvGraphicFramePr>
        <p:xfrm>
          <a:off x="0" y="2386543"/>
          <a:ext cx="12192001" cy="3474720"/>
        </p:xfrm>
        <a:graphic>
          <a:graphicData uri="http://schemas.openxmlformats.org/drawingml/2006/table">
            <a:tbl>
              <a:tblPr/>
              <a:tblGrid>
                <a:gridCol w="2682241">
                  <a:extLst>
                    <a:ext uri="{9D8B030D-6E8A-4147-A177-3AD203B41FA5}">
                      <a16:colId xmlns:a16="http://schemas.microsoft.com/office/drawing/2014/main" val="533883736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1834562924"/>
                    </a:ext>
                  </a:extLst>
                </a:gridCol>
                <a:gridCol w="3291839">
                  <a:extLst>
                    <a:ext uri="{9D8B030D-6E8A-4147-A177-3AD203B41FA5}">
                      <a16:colId xmlns:a16="http://schemas.microsoft.com/office/drawing/2014/main" val="1993773077"/>
                    </a:ext>
                  </a:extLst>
                </a:gridCol>
                <a:gridCol w="2194561">
                  <a:extLst>
                    <a:ext uri="{9D8B030D-6E8A-4147-A177-3AD203B41FA5}">
                      <a16:colId xmlns:a16="http://schemas.microsoft.com/office/drawing/2014/main" val="631368763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644043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File Content</a:t>
                      </a:r>
                    </a:p>
                  </a:txBody>
                  <a:tcPr marL="47625" marR="47625" marT="57150" marB="57150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</a:rPr>
                        <a:t>Extension</a:t>
                      </a:r>
                    </a:p>
                  </a:txBody>
                  <a:tcPr marL="47625" marR="476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47625" marR="476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Import Function</a:t>
                      </a:r>
                    </a:p>
                  </a:txBody>
                  <a:tcPr marL="47625" marR="476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solidFill>
                            <a:srgbClr val="000000"/>
                          </a:solidFill>
                          <a:effectLst/>
                        </a:rPr>
                        <a:t>Export Function</a:t>
                      </a:r>
                    </a:p>
                  </a:txBody>
                  <a:tcPr marL="47625" marR="47625" marT="57150" marB="571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0420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MATLAB formatted data</a:t>
                      </a:r>
                    </a:p>
                  </a:txBody>
                  <a:tcPr marL="47625" marR="47625" marT="28575" marB="28575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MAT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Saved MATLAB workspace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3"/>
                        </a:rPr>
                        <a:t>load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4"/>
                        </a:rPr>
                        <a:t>save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32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Partial access of variables in MATLAB workspace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5"/>
                        </a:rPr>
                        <a:t>matfile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5"/>
                        </a:rPr>
                        <a:t>matfile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682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Text</a:t>
                      </a:r>
                    </a:p>
                  </a:txBody>
                  <a:tcPr marL="47625" marR="47625" marT="28575" marB="28575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any, including: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CSV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TXT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Delimited numbers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6"/>
                        </a:rPr>
                        <a:t>readmatrix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7"/>
                        </a:rPr>
                        <a:t>writematrix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5472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Delimited numbers, or a mix of text and numbers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8"/>
                        </a:rPr>
                        <a:t>textscan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none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005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Column-oriented delimited numbers or a mix of text and numbers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9"/>
                        </a:rPr>
                        <a:t>readtable</a:t>
                      </a:r>
                      <a:endParaRPr lang="en-US">
                        <a:effectLst/>
                      </a:endParaRPr>
                    </a:p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10"/>
                        </a:rPr>
                        <a:t>readcell</a:t>
                      </a:r>
                      <a:endParaRPr lang="en-US">
                        <a:effectLst/>
                      </a:endParaRPr>
                    </a:p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11"/>
                        </a:rPr>
                        <a:t>readvars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12"/>
                        </a:rPr>
                        <a:t>writetable</a:t>
                      </a:r>
                      <a:endParaRPr lang="en-US">
                        <a:effectLst/>
                      </a:endParaRPr>
                    </a:p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13"/>
                        </a:rPr>
                        <a:t>writecell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6613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Plain text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076A8"/>
                          </a:solidFill>
                          <a:effectLst/>
                          <a:hlinkClick r:id="rId14"/>
                        </a:rPr>
                        <a:t>readlines</a:t>
                      </a:r>
                      <a:endParaRPr lang="en-US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 dirty="0">
                          <a:solidFill>
                            <a:srgbClr val="0076A8"/>
                          </a:solidFill>
                          <a:effectLst/>
                          <a:hlinkClick r:id="rId15"/>
                        </a:rPr>
                        <a:t>writelines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2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157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9555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/>
                <a:cs typeface="Papyrus"/>
              </a:rPr>
              <a:t>Some additional features of Matlab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Ability to treat date and time as a “regular” vector for plotting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r>
              <a:rPr lang="en-US" sz="2400" b="1" dirty="0">
                <a:latin typeface="Courier"/>
                <a:cs typeface="Courier"/>
              </a:rPr>
              <a:t>&gt;&gt; C=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('2009-12-29 11:47:34.96')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Error using </a:t>
            </a:r>
            <a:r>
              <a:rPr lang="en-US" sz="2400" b="1" dirty="0" err="1">
                <a:solidFill>
                  <a:srgbClr val="FF0000"/>
                </a:solidFill>
                <a:latin typeface="Courier"/>
                <a:cs typeface="Courier"/>
              </a:rPr>
              <a:t>datetime</a:t>
            </a:r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 (line 635)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Could not recognize the date/time format of '2009-12-29 11:47:34.96'. You can specify a format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using the '</a:t>
            </a:r>
            <a:r>
              <a:rPr lang="en-US" sz="2400" b="1" dirty="0" err="1">
                <a:solidFill>
                  <a:srgbClr val="FF0000"/>
                </a:solidFill>
                <a:latin typeface="Courier"/>
                <a:cs typeface="Courier"/>
              </a:rPr>
              <a:t>InputFormat</a:t>
            </a:r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' parameter. If the date/time text contains day, month, or time zone names in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a language foreign to the '</a:t>
            </a:r>
            <a:r>
              <a:rPr lang="en-US" sz="2400" b="1" dirty="0" err="1">
                <a:solidFill>
                  <a:srgbClr val="FF0000"/>
                </a:solidFill>
                <a:latin typeface="Courier"/>
                <a:cs typeface="Courier"/>
              </a:rPr>
              <a:t>en_US</a:t>
            </a:r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' locale, those might not be recognized. You can specify a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"/>
                <a:cs typeface="Courier"/>
              </a:rPr>
              <a:t>different locale using the 'Locale' parameter. </a:t>
            </a:r>
          </a:p>
        </p:txBody>
      </p:sp>
    </p:spTree>
    <p:extLst>
      <p:ext uri="{BB962C8B-B14F-4D97-AF65-F5344CB8AC3E}">
        <p14:creationId xmlns:p14="http://schemas.microsoft.com/office/powerpoint/2010/main" val="2897772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8127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"/>
                <a:cs typeface="Courier"/>
              </a:rPr>
              <a:t>&gt;&gt; help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endParaRPr lang="en-US" sz="2400" b="1" dirty="0">
              <a:latin typeface="Courier"/>
              <a:cs typeface="Courier"/>
            </a:endParaRPr>
          </a:p>
          <a:p>
            <a:r>
              <a:rPr lang="en-US" sz="2400" b="1" dirty="0">
                <a:latin typeface="Courier"/>
                <a:cs typeface="Courier"/>
              </a:rPr>
              <a:t>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 Arrays to represent dates and times.</a:t>
            </a:r>
          </a:p>
          <a:p>
            <a:r>
              <a:rPr lang="en-US" sz="2400" b="1" dirty="0">
                <a:latin typeface="Courier"/>
                <a:cs typeface="Courier"/>
              </a:rPr>
              <a:t>   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 arrays store values that represent points in time, including a date</a:t>
            </a:r>
          </a:p>
          <a:p>
            <a:r>
              <a:rPr lang="en-US" sz="2400" b="1" dirty="0">
                <a:latin typeface="Courier"/>
                <a:cs typeface="Courier"/>
              </a:rPr>
              <a:t>    and a time of day. Use the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 constructor to create an array of </a:t>
            </a:r>
            <a:r>
              <a:rPr lang="en-US" sz="2400" b="1" dirty="0" err="1">
                <a:latin typeface="Courier"/>
                <a:cs typeface="Courier"/>
              </a:rPr>
              <a:t>datetimes</a:t>
            </a:r>
            <a:endParaRPr lang="en-US" sz="2400" b="1" dirty="0">
              <a:latin typeface="Courier"/>
              <a:cs typeface="Courier"/>
            </a:endParaRPr>
          </a:p>
          <a:p>
            <a:r>
              <a:rPr lang="en-US" sz="2400" b="1" dirty="0">
                <a:latin typeface="Courier"/>
                <a:cs typeface="Courier"/>
              </a:rPr>
              <a:t>    from strings, character vectors, or from vectors of date/time components. </a:t>
            </a:r>
          </a:p>
          <a:p>
            <a:r>
              <a:rPr lang="en-US" sz="2400" b="1" dirty="0">
                <a:latin typeface="Courier"/>
                <a:cs typeface="Courier"/>
              </a:rPr>
              <a:t>    Use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('now'),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('today'),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('yesterday'), or </a:t>
            </a:r>
            <a:r>
              <a:rPr lang="en-US" sz="2400" b="1" dirty="0" err="1">
                <a:latin typeface="Courier"/>
                <a:cs typeface="Courier"/>
              </a:rPr>
              <a:t>datetime</a:t>
            </a:r>
            <a:r>
              <a:rPr lang="en-US" sz="2400" b="1" dirty="0">
                <a:latin typeface="Courier"/>
                <a:cs typeface="Courier"/>
              </a:rPr>
              <a:t>('tomorrow') </a:t>
            </a:r>
          </a:p>
          <a:p>
            <a:r>
              <a:rPr lang="en-US" sz="2400" b="1" dirty="0">
                <a:latin typeface="Courier"/>
                <a:cs typeface="Courier"/>
              </a:rPr>
              <a:t>    to create scalar </a:t>
            </a:r>
            <a:r>
              <a:rPr lang="en-US" sz="2400" b="1" dirty="0" err="1">
                <a:latin typeface="Courier"/>
                <a:cs typeface="Courier"/>
              </a:rPr>
              <a:t>datetimes</a:t>
            </a:r>
            <a:r>
              <a:rPr lang="en-US" sz="2400" b="1" dirty="0">
                <a:latin typeface="Courier"/>
                <a:cs typeface="Courier"/>
              </a:rPr>
              <a:t> at or around the current moment.</a:t>
            </a:r>
          </a:p>
          <a:p>
            <a:endParaRPr lang="en-US" sz="2400" b="1" dirty="0">
              <a:latin typeface="Courier"/>
              <a:cs typeface="Courier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Goes on for several screens</a:t>
            </a:r>
            <a:r>
              <a:rPr lang="en-US" sz="2400" b="1" dirty="0">
                <a:latin typeface="Courier"/>
                <a:cs typeface="Courie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25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AE91CF-A060-8618-B7B6-3BE58883F686}"/>
              </a:ext>
            </a:extLst>
          </p:cNvPr>
          <p:cNvSpPr txBox="1"/>
          <p:nvPr/>
        </p:nvSpPr>
        <p:spPr>
          <a:xfrm>
            <a:off x="0" y="127198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Ask for help to figure out input and output requirements/parameters</a:t>
            </a:r>
          </a:p>
          <a:p>
            <a:pPr algn="ctr"/>
            <a:endParaRPr lang="en-US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Has examples</a:t>
            </a:r>
          </a:p>
          <a:p>
            <a:pPr algn="ctr"/>
            <a:endParaRPr lang="en-US" b="1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help load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load Load data from MAT-file into workspace.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S = load(FILENAME) loads variables from MAT-file into structure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h=load('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handel.mat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 = struct with fields: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y: [73113×1 double]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Fs: 8192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sound(h.y,14000) %sped up</a:t>
            </a:r>
          </a:p>
        </p:txBody>
      </p:sp>
    </p:spTree>
    <p:extLst>
      <p:ext uri="{BB962C8B-B14F-4D97-AF65-F5344CB8AC3E}">
        <p14:creationId xmlns:p14="http://schemas.microsoft.com/office/powerpoint/2010/main" val="205234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5730"/>
            <a:ext cx="1219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/>
                <a:cs typeface="Papyrus"/>
              </a:rPr>
              <a:t>Somewhere on those screens (hopefully in an example) you will find how to specify the format.</a:t>
            </a:r>
          </a:p>
          <a:p>
            <a:pPr algn="ctr"/>
            <a:endParaRPr lang="en-US" sz="3200" b="1" dirty="0">
              <a:latin typeface="Papyrus"/>
              <a:cs typeface="Courier"/>
            </a:endParaRPr>
          </a:p>
          <a:p>
            <a:pPr algn="ctr"/>
            <a:r>
              <a:rPr lang="en-US" sz="3200" b="1" dirty="0">
                <a:latin typeface="Papyrus"/>
                <a:cs typeface="Courier"/>
              </a:rPr>
              <a:t>datetime is an object, has "method" to set the default time format. Methods are called with a syntax similar </a:t>
            </a:r>
            <a:r>
              <a:rPr lang="en-US" sz="3200" b="1">
                <a:latin typeface="Papyrus"/>
                <a:cs typeface="Courier"/>
              </a:rPr>
              <a:t>to structures.</a:t>
            </a:r>
            <a:endParaRPr lang="en-US" sz="2400" b="1" dirty="0">
              <a:latin typeface="Courier"/>
              <a:cs typeface="Courier"/>
            </a:endParaRPr>
          </a:p>
          <a:p>
            <a:pPr algn="ctr"/>
            <a:endParaRPr lang="en-US" sz="2400" b="1" dirty="0">
              <a:latin typeface="Courier"/>
              <a:cs typeface="Courier"/>
            </a:endParaRPr>
          </a:p>
          <a:p>
            <a:r>
              <a:rPr lang="mr-IN" sz="2400" b="1" dirty="0">
                <a:latin typeface="Courier"/>
                <a:cs typeface="Courier"/>
              </a:rPr>
              <a:t>&gt;&gt; </a:t>
            </a:r>
            <a:r>
              <a:rPr lang="mr-IN" sz="2400" b="1" dirty="0">
                <a:solidFill>
                  <a:srgbClr val="FF0000"/>
                </a:solidFill>
                <a:latin typeface="Courier"/>
                <a:cs typeface="Courier"/>
              </a:rPr>
              <a:t>datetime.setDefaultFormats</a:t>
            </a:r>
            <a:r>
              <a:rPr lang="mr-IN" sz="2400" b="1" dirty="0">
                <a:latin typeface="Courier"/>
                <a:cs typeface="Courier"/>
              </a:rPr>
              <a:t>('default','yyyy-MM-dd hh:mm:ss')</a:t>
            </a:r>
          </a:p>
          <a:p>
            <a:r>
              <a:rPr lang="mr-IN" sz="2400" b="1" dirty="0">
                <a:latin typeface="Courier"/>
                <a:cs typeface="Courier"/>
              </a:rPr>
              <a:t>&gt;&gt; C=datetime("2009-12-29 11:47:34.96")</a:t>
            </a:r>
          </a:p>
          <a:p>
            <a:r>
              <a:rPr lang="mr-IN" sz="2400" b="1" dirty="0">
                <a:latin typeface="Courier"/>
                <a:cs typeface="Courier"/>
              </a:rPr>
              <a:t>C = </a:t>
            </a:r>
          </a:p>
          <a:p>
            <a:r>
              <a:rPr lang="mr-IN" sz="2400" b="1" dirty="0">
                <a:latin typeface="Courier"/>
                <a:cs typeface="Courier"/>
              </a:rPr>
              <a:t>  datetime</a:t>
            </a:r>
          </a:p>
          <a:p>
            <a:r>
              <a:rPr lang="mr-IN" sz="2400" b="1" dirty="0">
                <a:latin typeface="Courier"/>
                <a:cs typeface="Courier"/>
              </a:rPr>
              <a:t>   2009-12-29 11:47:34</a:t>
            </a:r>
            <a:endParaRPr lang="en-US" sz="3200" b="1" dirty="0">
              <a:latin typeface="Papyrus"/>
              <a:cs typeface="Papyrus"/>
            </a:endParaRPr>
          </a:p>
          <a:p>
            <a:pPr algn="ctr"/>
            <a:endParaRPr lang="en-US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I found this at.</a:t>
            </a:r>
          </a:p>
          <a:p>
            <a:pPr algn="ctr"/>
            <a:endParaRPr lang="en-US" b="1" dirty="0">
              <a:latin typeface="Courier"/>
              <a:cs typeface="Courier"/>
            </a:endParaRPr>
          </a:p>
          <a:p>
            <a:pPr algn="ctr"/>
            <a:r>
              <a:rPr lang="en-US" sz="1600" b="1" dirty="0">
                <a:latin typeface="Courier"/>
                <a:cs typeface="Courier"/>
                <a:hlinkClick r:id="rId3"/>
              </a:rPr>
              <a:t>https://www.mathworks.com/help/matlab/matlab_prog/set-display-format-of-date-and-time-arrays.html</a:t>
            </a:r>
            <a:endParaRPr lang="en-US" sz="1600" b="1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9399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6D2B4-9093-E355-CB7C-20290DBF7307}"/>
              </a:ext>
            </a:extLst>
          </p:cNvPr>
          <p:cNvSpPr txBox="1"/>
          <p:nvPr/>
        </p:nvSpPr>
        <p:spPr>
          <a:xfrm>
            <a:off x="0" y="83128"/>
            <a:ext cx="12192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Functions to write data to files on disk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csvwrite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a comma-separated value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dlmwrite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ASCII delimited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formatted data to text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binary data to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formatted data to string or character vector 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writecell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a cell array to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writelines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lines to a file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writematrix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a matrix to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writetable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a table to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writetimetable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a timetable to a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xlsread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Read Microsoft Excel spreadsheet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xlswrite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Write to Microsoft Excel spreadsheet file.</a:t>
            </a:r>
          </a:p>
        </p:txBody>
      </p:sp>
    </p:spTree>
    <p:extLst>
      <p:ext uri="{BB962C8B-B14F-4D97-AF65-F5344CB8AC3E}">
        <p14:creationId xmlns:p14="http://schemas.microsoft.com/office/powerpoint/2010/main" val="1448197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7243BD-8AA7-C535-0B01-CF5D0E03020B}"/>
              </a:ext>
            </a:extLst>
          </p:cNvPr>
          <p:cNvSpPr txBox="1"/>
          <p:nvPr/>
        </p:nvSpPr>
        <p:spPr>
          <a:xfrm>
            <a:off x="0" y="102999"/>
            <a:ext cx="12192000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Has "helper" functions to read a number of different formats</a:t>
            </a:r>
          </a:p>
          <a:p>
            <a:endParaRPr lang="en-US" b="1" dirty="0"/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&gt;&gt; help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importdata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importdata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Load data from file.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importdata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(FILENAME) loads data from FILENAME into the workspace.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Notes: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importdata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recognizes the file extension, it calls the MATLAB helper function designed to import the associated file format.  Otherwise, interprets the file as delimited ASCII file.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Examples: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1) Import and display an image: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nebula_im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importdata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('ngc6543a.jpg');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image(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nebula_im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48610-F6C9-A6A0-AF47-EE10236E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2" y="4145973"/>
            <a:ext cx="3616036" cy="27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6D2B4-9093-E355-CB7C-20290DBF7307}"/>
              </a:ext>
            </a:extLst>
          </p:cNvPr>
          <p:cNvSpPr txBox="1"/>
          <p:nvPr/>
        </p:nvSpPr>
        <p:spPr>
          <a:xfrm>
            <a:off x="0" y="93519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Functions, other stuff, to work with files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Close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Test for end-of-file.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ferror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Inquire about file error status.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Open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frewind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Rewind file.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fseek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Set file position indicator.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ftell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Get file position indicator.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matfinfo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Text description of MAT-file contents.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matlabroot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Root directory of MATLAB installation.</a:t>
            </a: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xlsfinfo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 Determine if file contains Microsoft Excel</a:t>
            </a:r>
          </a:p>
        </p:txBody>
      </p:sp>
    </p:spTree>
    <p:extLst>
      <p:ext uri="{BB962C8B-B14F-4D97-AF65-F5344CB8AC3E}">
        <p14:creationId xmlns:p14="http://schemas.microsoft.com/office/powerpoint/2010/main" val="87050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3591"/>
            <a:ext cx="1219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textscan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Works pretty much like </a:t>
            </a:r>
            <a:r>
              <a:rPr lang="en-US" sz="2800" b="1" dirty="0" err="1">
                <a:latin typeface="Courier"/>
                <a:cs typeface="Courier"/>
              </a:rPr>
              <a:t>fscanf</a:t>
            </a:r>
            <a:endParaRPr lang="en-US" sz="2800" b="1" dirty="0">
              <a:latin typeface="Courier"/>
              <a:cs typeface="Courier"/>
            </a:endParaRPr>
          </a:p>
          <a:p>
            <a:pPr algn="ctr"/>
            <a:endParaRPr lang="en-US" sz="2800" b="1" dirty="0">
              <a:latin typeface="Courier"/>
              <a:cs typeface="Courier"/>
            </a:endParaRPr>
          </a:p>
          <a:p>
            <a:pPr algn="ctr"/>
            <a:r>
              <a:rPr lang="en-US" sz="2800" b="1" dirty="0">
                <a:latin typeface="Courier"/>
                <a:cs typeface="Courier"/>
                <a:hlinkClick r:id="rId3"/>
              </a:rPr>
              <a:t>https://www.mathworks.com/help/matlab/ref/textscan.html</a:t>
            </a:r>
            <a:endParaRPr lang="en-US" sz="2800" b="1" dirty="0">
              <a:latin typeface="Courier"/>
              <a:cs typeface="Courier"/>
            </a:endParaRP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Reads from variable into cell array.</a:t>
            </a:r>
          </a:p>
          <a:p>
            <a:pPr algn="ctr"/>
            <a:endParaRPr lang="en-US" sz="3200" b="1" dirty="0">
              <a:latin typeface="Papyrus"/>
              <a:cs typeface="Papyrus"/>
            </a:endParaRPr>
          </a:p>
          <a:p>
            <a:pPr algn="ctr"/>
            <a:r>
              <a:rPr lang="en-US" sz="3200" b="1" dirty="0">
                <a:latin typeface="Papyrus"/>
                <a:cs typeface="Papyrus"/>
              </a:rPr>
              <a:t>This is sometimes called and "internal" read (as opposed to an "external" read from a file)</a:t>
            </a:r>
          </a:p>
        </p:txBody>
      </p:sp>
    </p:spTree>
    <p:extLst>
      <p:ext uri="{BB962C8B-B14F-4D97-AF65-F5344CB8AC3E}">
        <p14:creationId xmlns:p14="http://schemas.microsoft.com/office/powerpoint/2010/main" val="191873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78F8AA-5037-4F70-E461-526FAF469281}"/>
              </a:ext>
            </a:extLst>
          </p:cNvPr>
          <p:cNvSpPr txBox="1"/>
          <p:nvPr/>
        </p:nvSpPr>
        <p:spPr>
          <a:xfrm>
            <a:off x="0" y="62345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Formatting text (mostly output, as input is formatted already)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latin typeface="Papyrus" panose="020B0602040200020303" pitchFamily="34" charset="77"/>
              </a:rPr>
              <a:t>Conversion Character - specifies the notation of the output. It consists of a single character and appears </a:t>
            </a:r>
            <a:r>
              <a:rPr lang="en-US" altLang="en-US" sz="3200" b="1" u="sng" dirty="0">
                <a:latin typeface="Papyrus" panose="020B0602040200020303" pitchFamily="34" charset="77"/>
              </a:rPr>
              <a:t>last</a:t>
            </a:r>
            <a:r>
              <a:rPr lang="en-US" altLang="en-US" sz="3200" b="1" dirty="0">
                <a:latin typeface="Papyrus" panose="020B0602040200020303" pitchFamily="34" charset="77"/>
              </a:rPr>
              <a:t> in the format specifier.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C30BA6-724B-AD52-801D-33B9D1859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92251"/>
              </p:ext>
            </p:extLst>
          </p:nvPr>
        </p:nvGraphicFramePr>
        <p:xfrm>
          <a:off x="119403" y="1985792"/>
          <a:ext cx="7798467" cy="4872205"/>
        </p:xfrm>
        <a:graphic>
          <a:graphicData uri="http://schemas.openxmlformats.org/drawingml/2006/table">
            <a:tbl>
              <a:tblPr/>
              <a:tblGrid>
                <a:gridCol w="1325739">
                  <a:extLst>
                    <a:ext uri="{9D8B030D-6E8A-4147-A177-3AD203B41FA5}">
                      <a16:colId xmlns:a16="http://schemas.microsoft.com/office/drawing/2014/main" val="897195427"/>
                    </a:ext>
                  </a:extLst>
                </a:gridCol>
                <a:gridCol w="6472728">
                  <a:extLst>
                    <a:ext uri="{9D8B030D-6E8A-4147-A177-3AD203B41FA5}">
                      <a16:colId xmlns:a16="http://schemas.microsoft.com/office/drawing/2014/main" val="4284662251"/>
                    </a:ext>
                  </a:extLst>
                </a:gridCol>
              </a:tblGrid>
              <a:tr h="4334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Specifier</a:t>
                      </a:r>
                    </a:p>
                  </a:txBody>
                  <a:tcPr marL="47462" marR="47462" marT="56955" marB="56955" anchor="ctr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47462" marR="47462" marT="56955" marB="5695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66785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c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Single character.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16049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d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Decimal notation (signed).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246692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e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Exponential notation (using a lowercase e, as in 3.1415e+00).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366731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E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Exponential notation (using an uppercase E, as in 3.1415E+00).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93424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f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Fixed-point notation.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544548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g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The more compact of %e or %f. (Insignificant zeroes do not print.)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2496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G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Same as %g, but using an uppercase E.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875860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o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Octal notation (unsigned).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61229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s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Character vector or string array.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14149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u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Decimal notation (unsigned).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22527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x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Hexadecimal notation (unsigned, using lowercase letters a–f).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85507"/>
                  </a:ext>
                </a:extLst>
              </a:tr>
              <a:tr h="369893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>
                          <a:effectLst/>
                        </a:rPr>
                        <a:t>X</a:t>
                      </a:r>
                    </a:p>
                  </a:txBody>
                  <a:tcPr marL="47462" marR="47462" marT="28477" marB="28477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</a:rPr>
                        <a:t>Hexadecimal notation (unsigned, using uppercase letters A–F).</a:t>
                      </a:r>
                    </a:p>
                  </a:txBody>
                  <a:tcPr marL="47462" marR="47462" marT="28477" marB="28477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30130"/>
                  </a:ext>
                </a:extLst>
              </a:tr>
            </a:tbl>
          </a:graphicData>
        </a:graphic>
      </p:graphicFrame>
      <p:pic>
        <p:nvPicPr>
          <p:cNvPr id="7" name="Picture 2" descr="Schematic of formatting operator characters.">
            <a:extLst>
              <a:ext uri="{FF2B5EF4-FFF2-40B4-BE49-F238E27FC236}">
                <a16:creationId xmlns:a16="http://schemas.microsoft.com/office/drawing/2014/main" id="{E010E31A-6A48-DFEB-751D-E333BB3B0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23" y="4814453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A6C68D-736E-F1E2-7DE9-B2783882D2E8}"/>
              </a:ext>
            </a:extLst>
          </p:cNvPr>
          <p:cNvSpPr/>
          <p:nvPr/>
        </p:nvSpPr>
        <p:spPr>
          <a:xfrm>
            <a:off x="10380518" y="5216238"/>
            <a:ext cx="1693718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20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23A161-A5E7-F27A-B4CA-9F6D19CA2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880071"/>
              </p:ext>
            </p:extLst>
          </p:nvPr>
        </p:nvGraphicFramePr>
        <p:xfrm>
          <a:off x="207384" y="5777098"/>
          <a:ext cx="9324975" cy="941662"/>
        </p:xfrm>
        <a:graphic>
          <a:graphicData uri="http://schemas.openxmlformats.org/drawingml/2006/table">
            <a:tbl>
              <a:tblPr/>
              <a:tblGrid>
                <a:gridCol w="839248">
                  <a:extLst>
                    <a:ext uri="{9D8B030D-6E8A-4147-A177-3AD203B41FA5}">
                      <a16:colId xmlns:a16="http://schemas.microsoft.com/office/drawing/2014/main" val="2397974946"/>
                    </a:ext>
                  </a:extLst>
                </a:gridCol>
                <a:gridCol w="8485727">
                  <a:extLst>
                    <a:ext uri="{9D8B030D-6E8A-4147-A177-3AD203B41FA5}">
                      <a16:colId xmlns:a16="http://schemas.microsoft.com/office/drawing/2014/main" val="96464259"/>
                    </a:ext>
                  </a:extLst>
                </a:gridCol>
              </a:tblGrid>
              <a:tr h="610192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b</a:t>
                      </a:r>
                    </a:p>
                  </a:txBody>
                  <a:tcPr marL="47625" marR="47625" marT="28575" marB="28575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The input data are double-precision floating-point values rather than unsigned integers. For example, to print a double-precision value in hexadecimal, use a format like %bx.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206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t</a:t>
                      </a:r>
                    </a:p>
                  </a:txBody>
                  <a:tcPr marL="47625" marR="47625" marT="28575" marB="28575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The input data are single-precision floating-point values rather than unsigned integers.</a:t>
                      </a:r>
                    </a:p>
                  </a:txBody>
                  <a:tcPr marL="47625" marR="47625" marT="28575" marB="28575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6050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1C49AB0-B0E7-F8B2-84FD-B0A094C2F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5869"/>
            <a:ext cx="12202392" cy="49516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697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Flags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3C3C3C"/>
                </a:solidFill>
                <a:effectLst/>
                <a:latin typeface="Papyrus" panose="020B0602040200020303" pitchFamily="34" charset="77"/>
              </a:rPr>
              <a:t>Subtype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 dirty="0">
                <a:solidFill>
                  <a:srgbClr val="212121"/>
                </a:solidFill>
                <a:latin typeface="Papyrus" panose="020B0602040200020303" pitchFamily="34" charset="77"/>
              </a:rPr>
              <a:t>S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ubtype field is single alphabetic character that </a:t>
            </a: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immediately precedes the conversion character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 (going backwards).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Without subtype field, conversion characters 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 </a:t>
            </a:r>
            <a:r>
              <a:rPr lang="en-US" alt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 </a:t>
            </a:r>
            <a:r>
              <a:rPr lang="en-US" alt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%X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, and </a:t>
            </a:r>
            <a:r>
              <a:rPr lang="en-US" altLang="en-US" sz="3200" b="1" dirty="0">
                <a:solidFill>
                  <a:srgbClr val="21212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 treat input data as integers.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Papyrus" panose="020B0602040200020303" pitchFamily="34" charset="77"/>
              </a:rPr>
              <a:t>To treat input data as floating-point values instead, and convert them to octal, decimal, or hexadecimal representations, use one of following subtype specifiers.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pyrus" panose="020B0602040200020303" pitchFamily="34" charset="7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pyrus" panose="020B0602040200020303" pitchFamily="34" charset="77"/>
            </a:endParaRPr>
          </a:p>
        </p:txBody>
      </p:sp>
      <p:pic>
        <p:nvPicPr>
          <p:cNvPr id="6" name="Picture 2" descr="Schematic of formatting operator characters.">
            <a:extLst>
              <a:ext uri="{FF2B5EF4-FFF2-40B4-BE49-F238E27FC236}">
                <a16:creationId xmlns:a16="http://schemas.microsoft.com/office/drawing/2014/main" id="{E03420BB-1BC3-CCFA-4B91-9E40A9B56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71" y="4554683"/>
            <a:ext cx="4838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59D923-8C2A-2288-C60A-210F821230CC}"/>
              </a:ext>
            </a:extLst>
          </p:cNvPr>
          <p:cNvSpPr/>
          <p:nvPr/>
        </p:nvSpPr>
        <p:spPr>
          <a:xfrm>
            <a:off x="10370127" y="5268193"/>
            <a:ext cx="758537" cy="280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13741</TotalTime>
  <Words>3469</Words>
  <Application>Microsoft Macintosh PowerPoint</Application>
  <PresentationFormat>Widescreen</PresentationFormat>
  <Paragraphs>496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Courier</vt:lpstr>
      <vt:lpstr>Courier New</vt:lpstr>
      <vt:lpstr>Papyrus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88</cp:revision>
  <dcterms:created xsi:type="dcterms:W3CDTF">2023-08-31T15:40:34Z</dcterms:created>
  <dcterms:modified xsi:type="dcterms:W3CDTF">2023-10-04T04:40:44Z</dcterms:modified>
</cp:coreProperties>
</file>