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sldIdLst>
    <p:sldId id="1488" r:id="rId2"/>
    <p:sldId id="1505" r:id="rId3"/>
    <p:sldId id="1506" r:id="rId4"/>
    <p:sldId id="1508" r:id="rId5"/>
    <p:sldId id="1507" r:id="rId6"/>
    <p:sldId id="1509" r:id="rId7"/>
    <p:sldId id="1510" r:id="rId8"/>
    <p:sldId id="1511" r:id="rId9"/>
    <p:sldId id="1361" r:id="rId10"/>
    <p:sldId id="1515" r:id="rId11"/>
    <p:sldId id="1524" r:id="rId12"/>
    <p:sldId id="1517" r:id="rId13"/>
    <p:sldId id="1518" r:id="rId14"/>
    <p:sldId id="1519" r:id="rId15"/>
    <p:sldId id="1516" r:id="rId16"/>
    <p:sldId id="1363" r:id="rId17"/>
    <p:sldId id="1514" r:id="rId18"/>
    <p:sldId id="1520" r:id="rId19"/>
    <p:sldId id="1521" r:id="rId20"/>
    <p:sldId id="1513" r:id="rId21"/>
    <p:sldId id="1547" r:id="rId22"/>
    <p:sldId id="1548" r:id="rId23"/>
    <p:sldId id="1525" r:id="rId24"/>
    <p:sldId id="1527" r:id="rId25"/>
    <p:sldId id="1526" r:id="rId26"/>
    <p:sldId id="1528" r:id="rId27"/>
    <p:sldId id="1529" r:id="rId28"/>
    <p:sldId id="1531" r:id="rId29"/>
    <p:sldId id="1530" r:id="rId30"/>
    <p:sldId id="1532" r:id="rId31"/>
    <p:sldId id="1533" r:id="rId32"/>
    <p:sldId id="1536" r:id="rId33"/>
    <p:sldId id="1343" r:id="rId34"/>
    <p:sldId id="1364" r:id="rId35"/>
    <p:sldId id="1535" r:id="rId36"/>
    <p:sldId id="1539" r:id="rId37"/>
    <p:sldId id="1540" r:id="rId38"/>
    <p:sldId id="1541" r:id="rId39"/>
    <p:sldId id="1537" r:id="rId40"/>
    <p:sldId id="1538" r:id="rId41"/>
    <p:sldId id="1345" r:id="rId42"/>
    <p:sldId id="1362" r:id="rId43"/>
    <p:sldId id="1522" r:id="rId44"/>
    <p:sldId id="1523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0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123" d="100"/>
          <a:sy n="123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4" d="100"/>
        <a:sy n="164" d="100"/>
      </p:scale>
      <p:origin x="0" y="0"/>
    </p:cViewPr>
  </p:sorterViewPr>
  <p:notesViewPr>
    <p:cSldViewPr snapToGrid="0">
      <p:cViewPr varScale="1">
        <p:scale>
          <a:sx n="119" d="100"/>
          <a:sy n="119" d="100"/>
        </p:scale>
        <p:origin x="3848" y="184"/>
      </p:cViewPr>
      <p:guideLst/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1D807-DE89-9A4E-9D43-76464AA27E17}" type="datetimeFigureOut">
              <a:rPr lang="en-US" smtClean="0"/>
              <a:t>9/28/23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76CB-EBEC-7C49-9AA6-48AC1879F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5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93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Introduces new idea </a:t>
            </a:r>
            <a:r>
              <a:rPr lang="mr-IN" dirty="0"/>
              <a:t>–</a:t>
            </a:r>
            <a:r>
              <a:rPr lang="es-AR" baseline="0" dirty="0"/>
              <a:t> reading from variable in memory.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This is useful when you don’t know what is in the input line </a:t>
            </a:r>
            <a:r>
              <a:rPr lang="mr-IN" baseline="0" dirty="0"/>
              <a:t>–</a:t>
            </a:r>
            <a:r>
              <a:rPr lang="es-AR" baseline="0" dirty="0"/>
              <a:t> so you read it into a “buffer”, chr for example, you can then do tests on chr to decide how to process it.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40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 leave the attributes column – that I've been removing as it is usually </a:t>
            </a:r>
            <a:r>
              <a:rPr lang="en-US" dirty="0" err="1"/>
              <a:t>empth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0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 leave the attributes column – that I've been removing as it is usually </a:t>
            </a:r>
            <a:r>
              <a:rPr lang="en-US" dirty="0" err="1"/>
              <a:t>empth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10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Introduces new idea </a:t>
            </a:r>
            <a:r>
              <a:rPr lang="mr-IN" dirty="0"/>
              <a:t>–</a:t>
            </a:r>
            <a:r>
              <a:rPr lang="es-AR" baseline="0" dirty="0"/>
              <a:t> reading from variable in memory.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This is useful when you don’t know what is in the input line </a:t>
            </a:r>
            <a:r>
              <a:rPr lang="mr-IN" baseline="0" dirty="0"/>
              <a:t>–</a:t>
            </a:r>
            <a:r>
              <a:rPr lang="es-AR" baseline="0" dirty="0"/>
              <a:t> so you read it into a “buffer”, chr for example, you can then do tests on chr to decide how to process it.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65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2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Typical of</a:t>
            </a:r>
            <a:r>
              <a:rPr lang="es-AR" baseline="0" dirty="0"/>
              <a:t> the stuff that happens in rinex files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Different kinds of lines </a:t>
            </a:r>
            <a:r>
              <a:rPr lang="mr-IN" baseline="0" dirty="0"/>
              <a:t>–</a:t>
            </a:r>
            <a:r>
              <a:rPr lang="es-AR" baseline="0" dirty="0"/>
              <a:t> “comments”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Definitions of what follows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Blocks of data based on the definition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First “block” has data from 10 satellites, second block has data from 11 satellites, third block back down to 10 satellites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After the number of satellites there is a letter (G for GPS </a:t>
            </a:r>
            <a:r>
              <a:rPr lang="mr-IN" baseline="0" dirty="0"/>
              <a:t>–</a:t>
            </a:r>
            <a:r>
              <a:rPr lang="es-AR" baseline="0" dirty="0"/>
              <a:t> the only one in this file, R for GLONASS </a:t>
            </a:r>
            <a:r>
              <a:rPr lang="mr-IN" baseline="0" dirty="0"/>
              <a:t>–</a:t>
            </a:r>
            <a:r>
              <a:rPr lang="es-AR" baseline="0" dirty="0"/>
              <a:t> the Russian system, E for Galelio </a:t>
            </a:r>
            <a:r>
              <a:rPr lang="mr-IN" baseline="0" dirty="0"/>
              <a:t>–</a:t>
            </a:r>
            <a:r>
              <a:rPr lang="es-AR" baseline="0" dirty="0"/>
              <a:t> the European system, and something else for Bideau the Chineese system).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Data for each satellite takes 2 lines of fixed size fields (decimal points always in the same columns) </a:t>
            </a:r>
            <a:r>
              <a:rPr lang="mr-IN" baseline="0" dirty="0"/>
              <a:t>–</a:t>
            </a:r>
            <a:r>
              <a:rPr lang="es-AR" baseline="0" dirty="0"/>
              <a:t> the format of the data is f14.3, I1, I1 </a:t>
            </a:r>
            <a:r>
              <a:rPr lang="mr-IN" baseline="0" dirty="0"/>
              <a:t>–</a:t>
            </a:r>
            <a:r>
              <a:rPr lang="es-AR" baseline="0" dirty="0"/>
              <a:t> total 16 long. No spaces betweenthe different values. If more than 5 observables goes to another line (5 per line). Total 80 characters per line (hold over from hollerith cards!).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vimtricks.com</a:t>
            </a:r>
            <a:r>
              <a:rPr lang="en-US" dirty="0"/>
              <a:t>/p/</a:t>
            </a:r>
            <a:r>
              <a:rPr lang="en-US" dirty="0" err="1"/>
              <a:t>vimtrick</a:t>
            </a:r>
            <a:r>
              <a:rPr lang="en-US" dirty="0"/>
              <a:t>-non-printable-characters/</a:t>
            </a:r>
          </a:p>
          <a:p>
            <a:r>
              <a:rPr lang="en-US" dirty="0"/>
              <a:t>https://www.w3schools.com/charsets/ref_utf_latin1_supplement.asp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23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2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Read from file</a:t>
            </a:r>
            <a:r>
              <a:rPr lang="es-AR" baseline="0" dirty="0"/>
              <a:t> associated with fileID using formatSpec to describe the input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baseline="0" dirty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Examples from https://www.mathworks.com/help/matlab/ref/fscanf.html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Read from file</a:t>
            </a:r>
            <a:r>
              <a:rPr lang="es-AR" baseline="0" dirty="0"/>
              <a:t> associated with fileID using formatSpec to describe the input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baseline="0" dirty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Examples from https://www.mathworks.com/help/matlab/ref/fscanf.html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8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Read from file</a:t>
            </a:r>
            <a:r>
              <a:rPr lang="es-AR" baseline="0" dirty="0"/>
              <a:t> associated with fileID using formatSpec to describe the input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baseline="0" dirty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Examples from https://www.mathworks.com/help/matlab/ref/fscanf.html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11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similar thing with filename that has spaces.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2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similar thing with filename that has spaces.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A76CB-EBEC-7C49-9AA6-48AC1879F48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30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Read from file</a:t>
            </a:r>
            <a:r>
              <a:rPr lang="es-AR" baseline="0" dirty="0"/>
              <a:t> associated with fileID using formatSpec to describe the input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baseline="0" dirty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/>
              <a:t>Examples from https://www.mathworks.com/help/matlab/ref/fscanf.html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56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2D89-16FC-50D2-8C26-37A4F47B0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1F491F-23CE-3D5B-66A9-7AC9EFFAD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85726-5118-02E6-B570-A12BAE06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5A4A8-A170-9D1C-432D-DDBA0FAC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8FB5F-8061-798E-A8FD-9BADA914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6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F23F-9A90-FC48-84D8-480FA470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BABD-A28F-58C2-28E5-21DF4EE95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514C5-0B63-B8D1-B3AB-29EF449A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4FBFD-EDCE-3DB8-CC73-BE442595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9AD01-AA2B-100E-BA65-807FC9F3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4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1CD3D-E912-D31A-4A59-6FEF6C18D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BD2C8-41D4-1529-0F94-B5AFB8845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A4FC-A288-8A25-6BF2-30773785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DA0BC-865C-C532-2DF4-A08197D4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F208B-7C73-0486-A6B8-6CFE1E64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1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28C3-0BF1-25DE-DC49-A9568247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84780-6273-163D-EE9E-7AC71E55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270E-0169-6A54-BF38-EE937539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56BC4-32FC-CA8D-B43D-5917C472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A8426-F7B0-58F5-33B9-C77DF251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5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8666-BF8C-3131-3D83-7C134C6EA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D85A3-1C85-D2A6-A75D-E5CD6E815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DA5DE-342F-E88C-215E-FDB99C96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D80FE-6550-20E7-1BAD-EBE9C807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6EA74-F282-EE5B-E1DC-7955189A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64FD-FE4C-22EE-9901-B616E22F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F22F9-D3FA-5105-0A61-AAD4F36E6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C9A23-8486-BD00-BCF0-FEEC278B3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D547-67F4-15B9-4972-9124B4DA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39557-6DD5-74F5-5B8B-BBCB6AD4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9B638-3743-9FCF-86F6-100A4DA3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1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503A-D39A-45A0-213C-B3F3BD0B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07A18-2F00-153B-BD6B-55623A68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7DBA1-68CB-812E-6575-D4CA6F8F5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88D5D-E629-DF8A-881B-F6CE714D4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FAA02-54D8-F29E-6DAC-5802C1A5E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A9CC0-5B58-F090-7DC4-CF8596CE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1B4E3-C151-4C1D-A485-3ED11555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B5D64-3151-CBBD-1D57-608FE65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3E42-A759-9B8A-D3C9-64571267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5D4B1-9E8C-ECDA-D73D-FF1A6695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3595-36EB-5574-D9A3-3801B41E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524AE-3F58-C613-0862-1255A33D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51268-A10A-889C-2AAC-FA498F84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5652DC-B038-3EB8-A59B-2A656E9E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CFD8B-7DDC-3861-18E0-5E96B891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1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E5C8-F93B-422C-01F6-57EBCA95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27392-A3A2-B672-B882-14F097912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D2213-872C-2276-0173-5FEDFB656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F1AA1-6AF1-06D2-8031-6BCCCA87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F3900-53EF-A6BD-BAC0-32541BAE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A363B-1442-B37B-1641-1F65E04F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2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AD32-8AAA-EC03-EB3D-EB0FD77B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61E26-05DF-1782-B1DE-E0344F47A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33B52-DC76-16F9-F325-FAF7DF607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3AFFC-6EEF-BC34-7F88-B02CD1E3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1945D-D288-D7F8-73C3-83445674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57DCA-20B0-AE41-D811-E9B0711D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4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4068F8-114E-247B-7A78-CA4957D3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8D7ED-7EF4-46DD-7CE7-D3EBC9202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F16DA-342B-3E9B-ADAC-B8D718E1B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9CAC-D618-F343-B9C2-20AEB43D3369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DA642-90F2-9130-24CA-8320252D2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2D69A-A6A2-53CE-0695-E84C56E3C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matlab/ref/fscanf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works.com/help/matlab/ref/fopen.html#d126e52568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works.com/help/matlab/ref/textscan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matlab/ref/fscanf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thworks.com/help/matlab/matlab_prog/formatting-strings.html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10		Sep 28,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67256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2399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/>
                <a:cs typeface="Papyrus"/>
              </a:rPr>
              <a:t>Reading in data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pPr algn="ctr"/>
            <a:r>
              <a:rPr lang="en-US" sz="2800" b="1" dirty="0">
                <a:latin typeface="Courier"/>
                <a:cs typeface="Courier"/>
              </a:rPr>
              <a:t>load </a:t>
            </a:r>
            <a:r>
              <a:rPr lang="mr-IN" sz="3200" b="1" dirty="0">
                <a:latin typeface="Papyrus"/>
                <a:cs typeface="Papyrus"/>
              </a:rPr>
              <a:t>–</a:t>
            </a:r>
            <a:r>
              <a:rPr lang="en-US" sz="3200" b="1" dirty="0">
                <a:latin typeface="Papyrus"/>
                <a:cs typeface="Papyrus"/>
              </a:rPr>
              <a:t>reads rectangular arrays (same number elements on each line) of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u="sng" dirty="0">
                <a:latin typeface="Papyrus"/>
                <a:cs typeface="Papyrus"/>
              </a:rPr>
              <a:t>binary numeric </a:t>
            </a:r>
            <a:r>
              <a:rPr lang="en-US" sz="3200" b="1" dirty="0">
                <a:latin typeface="Papyrus"/>
                <a:cs typeface="Papyrus"/>
              </a:rPr>
              <a:t>or </a:t>
            </a:r>
            <a:r>
              <a:rPr lang="en-US" sz="3200" b="1" u="sng" dirty="0">
                <a:latin typeface="Papyrus"/>
                <a:cs typeface="Papyrus"/>
              </a:rPr>
              <a:t>ascii numeric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data ONLY.</a:t>
            </a:r>
            <a:endParaRPr lang="en-US" b="1" dirty="0">
              <a:latin typeface="Papyrus"/>
              <a:cs typeface="Papyrus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 cat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cmt-tdf.gmt</a:t>
            </a:r>
            <a:endParaRPr lang="en-US" sz="28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-74.65 -52.93 15 0.79 -0.06 -0.72 0.34 -2.56 -0.01 24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-72.59 -51.12 15 1.39 -0.03 -1.37 0.02 -1.41 -0.46 24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-73.12 -53.43 30 -0.68 2.83 -2.15 -0.83 -1.54 -0.50 23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-73.12 -53.43 30 -0.68 2.83 -2.15 -0.83 -1.54 -0.50 23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Notice data is not strictly aligned on columns (font is uniform width)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8AEB357-CBA2-AD0B-5DA4-7D88BE518C6C}"/>
              </a:ext>
            </a:extLst>
          </p:cNvPr>
          <p:cNvCxnSpPr>
            <a:cxnSpLocks/>
          </p:cNvCxnSpPr>
          <p:nvPr/>
        </p:nvCxnSpPr>
        <p:spPr>
          <a:xfrm>
            <a:off x="2358737" y="4104409"/>
            <a:ext cx="0" cy="1714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569509-8067-CE23-6BB1-41D0B2EC6873}"/>
              </a:ext>
            </a:extLst>
          </p:cNvPr>
          <p:cNvCxnSpPr>
            <a:cxnSpLocks/>
          </p:cNvCxnSpPr>
          <p:nvPr/>
        </p:nvCxnSpPr>
        <p:spPr>
          <a:xfrm>
            <a:off x="3986648" y="4132118"/>
            <a:ext cx="346361" cy="16971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72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2399"/>
            <a:ext cx="121920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/>
                <a:cs typeface="Papyrus"/>
              </a:rPr>
              <a:t>In strictly aligned format.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 cat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cmt-tdf.gmt</a:t>
            </a:r>
            <a:endParaRPr lang="en-US" sz="28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-74.65 -52.93 15  0.79 -0.06 -0.72  0.34 -2.56 -0.01 24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-72.59 -51.12 15  1.39 -0.03 -1.37  0.02 -1.41 -0.46 24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-73.12 -53.43 30 -0.68  2.83 -2.15 -0.83 -1.54 -0.50 23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-73.12 -53.43 30 -0.68  2.83 -2.15 -0.83 -1.54 -0.50 23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CCF044E-0B91-8ECF-BEC3-E616F437E155}"/>
              </a:ext>
            </a:extLst>
          </p:cNvPr>
          <p:cNvCxnSpPr>
            <a:cxnSpLocks/>
          </p:cNvCxnSpPr>
          <p:nvPr/>
        </p:nvCxnSpPr>
        <p:spPr>
          <a:xfrm>
            <a:off x="2358737" y="1319646"/>
            <a:ext cx="0" cy="1714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4AC87E1-9E5C-CE62-0913-8D2955CCFF71}"/>
              </a:ext>
            </a:extLst>
          </p:cNvPr>
          <p:cNvCxnSpPr>
            <a:cxnSpLocks/>
          </p:cNvCxnSpPr>
          <p:nvPr/>
        </p:nvCxnSpPr>
        <p:spPr>
          <a:xfrm>
            <a:off x="4277591" y="1336964"/>
            <a:ext cx="0" cy="1714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548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1142D7-5B8A-A642-2C88-913C82C51F1B}"/>
              </a:ext>
            </a:extLst>
          </p:cNvPr>
          <p:cNvSpPr txBox="1"/>
          <p:nvPr/>
        </p:nvSpPr>
        <p:spPr>
          <a:xfrm>
            <a:off x="0" y="127753"/>
            <a:ext cx="12192000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Simple example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load('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cmt-tdf.gmt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     Size            Bytes  Class    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cmt_tdf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3x10              240  double              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cmt_tdf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cmt_tdf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-74.6500  -52.9300   15.0000    0.7900   -0.0600   -0.7200    0.3400   -2.5600   -0.0100   24.0000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-72.5900  -51.1200   15.0000    1.3900   -0.0300   -1.3700    0.0200   -1.4100   -0.4600   24.0000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-73.1200  -53.4300   30.0000   -0.6800    2.8300   -2.1500   -0.8300   -1.5400   -0.5000   23.0000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Can use either single or double quotes, or variable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cmt-tdf.gmt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'; load(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943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1142D7-5B8A-A642-2C88-913C82C51F1B}"/>
              </a:ext>
            </a:extLst>
          </p:cNvPr>
          <p:cNvSpPr txBox="1"/>
          <p:nvPr/>
        </p:nvSpPr>
        <p:spPr>
          <a:xfrm>
            <a:off x="0" y="127753"/>
            <a:ext cx="12192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Simple example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load('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cmt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tdf.gmt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     Size            Bytes  Class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cmt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3x10              240  double      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cmt_tdf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cmt_tdf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-74.6500  -52.9300   15.0000    0.7900   -0.0600   -0.7200    0.3400   -2.5600   -0.0100   24.0000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-72.5900  -51.1200   15.0000    1.3900   -0.0300   -1.3700    0.0200   -1.4100   -0.4600   24.0000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-73.1200  -53.4300   30.0000   -0.6800    2.8300   -2.1500   -0.8300   -1.5400   -0.5000   23.0000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    Size            Bytes  Class     Attributes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tdfcmt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3x10              240  double 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With nothing specified on LHS creates a variable name </a:t>
            </a:r>
            <a:r>
              <a:rPr lang="en-US" sz="3200" b="1" u="sng" dirty="0">
                <a:latin typeface="Papyrus" panose="020B0602040200020303" pitchFamily="34" charset="77"/>
                <a:cs typeface="Courier New" panose="02070309020205020404" pitchFamily="49" charset="0"/>
              </a:rPr>
              <a:t>based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on file name.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File name has 'hyphen" (red), same as minus sign that is illegal in variable name, replaces with underscore (red)– dangerous.</a:t>
            </a:r>
          </a:p>
        </p:txBody>
      </p:sp>
    </p:spTree>
    <p:extLst>
      <p:ext uri="{BB962C8B-B14F-4D97-AF65-F5344CB8AC3E}">
        <p14:creationId xmlns:p14="http://schemas.microsoft.com/office/powerpoint/2010/main" val="1434564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1142D7-5B8A-A642-2C88-913C82C51F1B}"/>
              </a:ext>
            </a:extLst>
          </p:cNvPr>
          <p:cNvSpPr txBox="1"/>
          <p:nvPr/>
        </p:nvSpPr>
        <p:spPr>
          <a:xfrm>
            <a:off x="0" y="1094109"/>
            <a:ext cx="12192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Simple example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myvari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=load('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cmt-tdf.gmt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myvari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-74.6500  -52.9300   15.0000    0.7900   -0.0600   -0.7200    0.3400   -2.5600   -0.0100   24.0000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-72.5900  -51.1200   15.0000    1.3900   -0.0300   -1.3700    0.0200   -1.4100   -0.4600   24.0000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-73.1200  -53.4300   30.0000   -0.6800    2.8300   -2.1500   -0.8300   -1.5400   -0.5000   23.0000</a:t>
            </a:r>
          </a:p>
          <a:p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Now I don't have to interactively look to see what Matlab named it and write code appropriately.</a:t>
            </a:r>
          </a:p>
        </p:txBody>
      </p:sp>
    </p:spTree>
    <p:extLst>
      <p:ext uri="{BB962C8B-B14F-4D97-AF65-F5344CB8AC3E}">
        <p14:creationId xmlns:p14="http://schemas.microsoft.com/office/powerpoint/2010/main" val="2278195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0219"/>
            <a:ext cx="12192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/>
                <a:cs typeface="Papyrus"/>
              </a:rPr>
              <a:t>Reading in data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2800" b="1" dirty="0">
                <a:latin typeface="Courier"/>
                <a:cs typeface="Courier"/>
              </a:rPr>
              <a:t>load </a:t>
            </a:r>
            <a:r>
              <a:rPr lang="mr-IN" sz="3200" b="1" dirty="0">
                <a:latin typeface="Papyrus"/>
                <a:cs typeface="Papyrus"/>
              </a:rPr>
              <a:t>–</a:t>
            </a:r>
            <a:r>
              <a:rPr lang="en-US" sz="3200" b="1" dirty="0">
                <a:latin typeface="Papyrus"/>
                <a:cs typeface="Papyrus"/>
              </a:rPr>
              <a:t>reads arrays of binary numeric data or ascii numeric data ONLY.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Typical input file does not meet these conditions.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First of several methods to handle such files:</a:t>
            </a:r>
          </a:p>
          <a:p>
            <a:pPr algn="ctr"/>
            <a:endParaRPr lang="en-US" sz="2800" b="1" dirty="0">
              <a:latin typeface="Courier"/>
              <a:cs typeface="Courier"/>
            </a:endParaRPr>
          </a:p>
          <a:p>
            <a:pPr algn="ctr"/>
            <a:r>
              <a:rPr lang="en-US" sz="2800" b="1" dirty="0">
                <a:latin typeface="Courier"/>
                <a:cs typeface="Courier"/>
              </a:rPr>
              <a:t>A = </a:t>
            </a:r>
            <a:r>
              <a:rPr lang="en-US" sz="2800" b="1" dirty="0" err="1">
                <a:latin typeface="Courier"/>
                <a:cs typeface="Courier"/>
              </a:rPr>
              <a:t>fscanf</a:t>
            </a:r>
            <a:r>
              <a:rPr lang="en-US" sz="2800" b="1" dirty="0">
                <a:latin typeface="Courier"/>
                <a:cs typeface="Courier"/>
              </a:rPr>
              <a:t>(</a:t>
            </a:r>
            <a:r>
              <a:rPr lang="en-US" sz="2800" b="1" dirty="0" err="1">
                <a:latin typeface="Courier"/>
                <a:cs typeface="Courier"/>
              </a:rPr>
              <a:t>fileID,formatSpec</a:t>
            </a:r>
            <a:r>
              <a:rPr lang="en-US" sz="2800" b="1" dirty="0">
                <a:latin typeface="Courier"/>
                <a:cs typeface="Courier"/>
              </a:rPr>
              <a:t>)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Examples in </a:t>
            </a:r>
            <a:r>
              <a:rPr lang="en-US" sz="3200" b="1" dirty="0" err="1">
                <a:latin typeface="Courier"/>
                <a:cs typeface="Courier"/>
              </a:rPr>
              <a:t>matlab_fscanf_ex.m</a:t>
            </a:r>
            <a:endParaRPr lang="en-US" sz="32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631522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81225"/>
            <a:ext cx="12192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/>
                <a:cs typeface="Papyrus"/>
              </a:rPr>
              <a:t>Reading in data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The example files here are all numeric or we ignore text.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2800" b="1" dirty="0">
                <a:latin typeface="Courier"/>
                <a:cs typeface="Courier"/>
                <a:hlinkClick r:id="rId3"/>
              </a:rPr>
              <a:t>https://www.mathworks.com/help/matlab/ref/fscanf.html</a:t>
            </a:r>
            <a:endParaRPr lang="en-US" sz="2800" b="1" dirty="0">
              <a:latin typeface="Courier"/>
              <a:cs typeface="Courier"/>
            </a:endParaRP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The structure of the files must be </a:t>
            </a:r>
            <a:r>
              <a:rPr lang="en-US" sz="3200" b="1" u="sng" dirty="0">
                <a:latin typeface="Papyrus"/>
                <a:cs typeface="Papyrus"/>
              </a:rPr>
              <a:t>known</a:t>
            </a:r>
            <a:r>
              <a:rPr lang="en-US" sz="3200" b="1" dirty="0">
                <a:latin typeface="Papyrus"/>
                <a:cs typeface="Papyrus"/>
              </a:rPr>
              <a:t> and is </a:t>
            </a:r>
          </a:p>
          <a:p>
            <a:pPr algn="ctr"/>
            <a:r>
              <a:rPr lang="en-US" sz="3200" b="1" dirty="0">
                <a:latin typeface="Papyrus"/>
                <a:cs typeface="Papyrus"/>
              </a:rPr>
              <a:t>described by a </a:t>
            </a:r>
            <a:r>
              <a:rPr lang="en-US" sz="3200" b="1" u="sng" dirty="0">
                <a:latin typeface="Papyrus"/>
                <a:cs typeface="Papyrus"/>
              </a:rPr>
              <a:t>format specification</a:t>
            </a:r>
            <a:r>
              <a:rPr lang="en-US" sz="3200" b="1" dirty="0">
                <a:latin typeface="Papyrus"/>
                <a:cs typeface="Papyrus"/>
              </a:rPr>
              <a:t>.</a:t>
            </a:r>
            <a:endParaRPr lang="en-US" sz="32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76559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7B6C35C-EB1A-0C73-84A3-07E67F659668}"/>
              </a:ext>
            </a:extLst>
          </p:cNvPr>
          <p:cNvSpPr txBox="1"/>
          <p:nvPr/>
        </p:nvSpPr>
        <p:spPr>
          <a:xfrm>
            <a:off x="0" y="342900"/>
            <a:ext cx="12192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Papyrus" panose="020B0602040200020303" pitchFamily="34" charset="77"/>
              </a:rPr>
              <a:t>Let's read in this file using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Papyrus" panose="020B0602040200020303" pitchFamily="34" charset="77"/>
              </a:rPr>
              <a:t>fscanf</a:t>
            </a:r>
            <a:r>
              <a:rPr lang="en-US" sz="3200" b="1" dirty="0">
                <a:solidFill>
                  <a:srgbClr val="000000"/>
                </a:solidFill>
                <a:effectLst/>
                <a:latin typeface="Papyrus" panose="020B0602040200020303" pitchFamily="34" charset="77"/>
              </a:rPr>
              <a:t> (although we could read it with "load")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Papyrus" panose="020B0602040200020303" pitchFamily="34" charset="77"/>
              </a:rPr>
              <a:t> 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 cat nums1.txt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81.4724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90.5792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12.6987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91.3376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63.2359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9.7540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27.8498</a:t>
            </a: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54.6882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44222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7B6C35C-EB1A-0C73-84A3-07E67F659668}"/>
              </a:ext>
            </a:extLst>
          </p:cNvPr>
          <p:cNvSpPr txBox="1"/>
          <p:nvPr/>
        </p:nvSpPr>
        <p:spPr>
          <a:xfrm>
            <a:off x="0" y="436419"/>
            <a:ext cx="12192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effectLst/>
                <a:latin typeface="Papyrus" panose="020B0602040200020303" pitchFamily="34" charset="77"/>
              </a:rPr>
              <a:t> 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First we have to </a:t>
            </a:r>
            <a:r>
              <a:rPr lang="en-US" sz="3200" b="1" u="sng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 the file for </a:t>
            </a:r>
            <a:r>
              <a:rPr lang="en-US" sz="3200" b="1" u="sng" dirty="0">
                <a:solidFill>
                  <a:srgbClr val="000000"/>
                </a:solidFill>
                <a:latin typeface="Papyrus" panose="020B0602040200020303" pitchFamily="34" charset="77"/>
              </a:rPr>
              <a:t>reading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, and obtain a </a:t>
            </a:r>
            <a:r>
              <a:rPr lang="en-US" sz="3200" b="1" u="sng" dirty="0">
                <a:solidFill>
                  <a:srgbClr val="000000"/>
                </a:solidFill>
                <a:latin typeface="Papyrus" panose="020B0602040200020303" pitchFamily="34" charset="77"/>
              </a:rPr>
              <a:t>file identifier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, </a:t>
            </a:r>
            <a:r>
              <a:rPr lang="en-US" sz="3200" b="1" dirty="0" err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fileID</a:t>
            </a:r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</a:rPr>
              <a:t>.</a:t>
            </a:r>
          </a:p>
          <a:p>
            <a:pPr algn="ctr" fontAlgn="ctr"/>
            <a:r>
              <a:rPr lang="en-US" b="1" dirty="0">
                <a:solidFill>
                  <a:srgbClr val="000000"/>
                </a:solidFill>
                <a:latin typeface="Papyrus" panose="020B0602040200020303" pitchFamily="34" charset="77"/>
              </a:rPr>
              <a:t> </a:t>
            </a:r>
          </a:p>
          <a:p>
            <a:pPr algn="l"/>
            <a:r>
              <a:rPr lang="en-US" sz="3200" b="1" i="0" dirty="0">
                <a:solidFill>
                  <a:srgbClr val="21212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r>
              <a:rPr lang="en-US" sz="3200" b="1" i="0" dirty="0" err="1">
                <a:solidFill>
                  <a:srgbClr val="21212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fileID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200" b="1" i="0" dirty="0" err="1">
                <a:solidFill>
                  <a:srgbClr val="21212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'nums1.txt','r')</a:t>
            </a:r>
          </a:p>
          <a:p>
            <a:pPr algn="l"/>
            <a:r>
              <a:rPr lang="en-US" sz="3200" b="1" i="0" dirty="0" err="1">
                <a:solidFill>
                  <a:srgbClr val="21212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fileID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  <a:endParaRPr lang="en-US" sz="3200" b="1" i="0" dirty="0">
              <a:solidFill>
                <a:srgbClr val="212121"/>
              </a:solidFill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l"/>
            <a:endParaRPr lang="en-US" sz="1600" b="1" dirty="0">
              <a:solidFill>
                <a:srgbClr val="212121"/>
              </a:solidFill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The </a:t>
            </a:r>
            <a:r>
              <a:rPr lang="en-US" sz="3200" b="1" dirty="0" err="1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fileID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 is an integer equal to or greater than 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 as Matlab reserves the file identifiers 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, 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, and </a:t>
            </a:r>
            <a:r>
              <a:rPr lang="en-US" sz="3200" b="1" dirty="0">
                <a:solidFill>
                  <a:srgbClr val="21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 for </a:t>
            </a:r>
            <a:r>
              <a:rPr lang="en-US" sz="3200" b="1" i="0" u="sng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standard input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, </a:t>
            </a:r>
            <a:r>
              <a:rPr lang="en-US" sz="3200" b="1" i="0" u="sng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standard output 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(the screen), and </a:t>
            </a:r>
            <a:r>
              <a:rPr lang="en-US" sz="3200" b="1" i="0" u="sng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standard error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, respectively.</a:t>
            </a:r>
          </a:p>
          <a:p>
            <a:pPr algn="ctr"/>
            <a:endParaRPr lang="en-US" b="1" dirty="0">
              <a:solidFill>
                <a:srgbClr val="212121"/>
              </a:solidFill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There are more options to </a:t>
            </a:r>
            <a:r>
              <a:rPr lang="en-US" sz="3200" b="1" dirty="0" err="1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fopen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, see</a:t>
            </a:r>
          </a:p>
          <a:p>
            <a:pPr algn="ctr"/>
            <a:r>
              <a:rPr lang="en-US" sz="28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https://</a:t>
            </a:r>
            <a:r>
              <a:rPr lang="en-US" sz="2800" b="1" i="0" dirty="0" err="1">
                <a:solidFill>
                  <a:srgbClr val="212121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www.mathworks.com</a:t>
            </a:r>
            <a:r>
              <a:rPr lang="en-US" sz="28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/help/</a:t>
            </a:r>
            <a:r>
              <a:rPr lang="en-US" sz="2800" b="1" i="0" dirty="0" err="1">
                <a:solidFill>
                  <a:srgbClr val="212121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matlab</a:t>
            </a:r>
            <a:r>
              <a:rPr lang="en-US" sz="28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/ref/fopen.html#d126e525687</a:t>
            </a:r>
            <a:endParaRPr lang="en-US" sz="2800" b="1" i="0" dirty="0">
              <a:solidFill>
                <a:srgbClr val="212121"/>
              </a:solidFill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42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BC3623F-35CB-E945-6172-48FA06796BCA}"/>
              </a:ext>
            </a:extLst>
          </p:cNvPr>
          <p:cNvSpPr txBox="1"/>
          <p:nvPr/>
        </p:nvSpPr>
        <p:spPr>
          <a:xfrm>
            <a:off x="0" y="103910"/>
            <a:ext cx="121920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,"%f")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81.4724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90.5792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12.6987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91.3376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63.2359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9.7540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27.8498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54.6882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     Size            Bytes  Class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            8x1                64  double</a:t>
            </a:r>
            <a:endParaRPr lang="en-US" sz="28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The format spec can be passed in as a variable</a:t>
            </a:r>
            <a:endParaRPr lang="en-US" sz="28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6D59C1-4827-C256-F84C-E964E3708243}"/>
              </a:ext>
            </a:extLst>
          </p:cNvPr>
          <p:cNvSpPr txBox="1"/>
          <p:nvPr/>
        </p:nvSpPr>
        <p:spPr>
          <a:xfrm>
            <a:off x="3158837" y="841663"/>
            <a:ext cx="84997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%f</a:t>
            </a:r>
            <a:r>
              <a:rPr lang="en-US" sz="3200" b="1" dirty="0">
                <a:latin typeface="Papyrus" panose="020B0602040200020303" pitchFamily="34" charset="77"/>
              </a:rPr>
              <a:t> is a Format Specifier.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All format specifiers start with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3200" b="1" dirty="0">
                <a:latin typeface="Papyrus" panose="020B0602040200020303" pitchFamily="34" charset="77"/>
              </a:rPr>
              <a:t>" is for a floating-point number (the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3200" b="1" dirty="0">
                <a:latin typeface="Papyrus" panose="020B0602040200020303" pitchFamily="34" charset="77"/>
              </a:rPr>
              <a:t>" specifier comes from history, it's not a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3200" b="1" dirty="0">
                <a:latin typeface="Papyrus" panose="020B0602040200020303" pitchFamily="34" charset="77"/>
              </a:rPr>
              <a:t>" for </a:t>
            </a:r>
            <a:r>
              <a:rPr lang="en-US" sz="3200" b="1" dirty="0" err="1">
                <a:latin typeface="Papyrus" panose="020B0602040200020303" pitchFamily="34" charset="77"/>
              </a:rPr>
              <a:t>matlab</a:t>
            </a:r>
            <a:r>
              <a:rPr lang="en-US" sz="3200" b="1" dirty="0">
                <a:latin typeface="Papyrus" panose="020B0602040200020303" pitchFamily="34" charset="77"/>
              </a:rPr>
              <a:t> double variable as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3200" b="1" dirty="0">
                <a:latin typeface="Papyrus" panose="020B0602040200020303" pitchFamily="34" charset="77"/>
              </a:rPr>
              <a:t>" means decimal==integer)</a:t>
            </a:r>
          </a:p>
        </p:txBody>
      </p:sp>
    </p:spTree>
    <p:extLst>
      <p:ext uri="{BB962C8B-B14F-4D97-AF65-F5344CB8AC3E}">
        <p14:creationId xmlns:p14="http://schemas.microsoft.com/office/powerpoint/2010/main" val="232633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2B85992-A667-A8ED-1AEE-09A7BCD58FEA}"/>
              </a:ext>
            </a:extLst>
          </p:cNvPr>
          <p:cNvSpPr txBox="1"/>
          <p:nvPr/>
        </p:nvSpPr>
        <p:spPr>
          <a:xfrm>
            <a:off x="0" y="3123222"/>
            <a:ext cx="1219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od -</a:t>
            </a:r>
            <a:r>
              <a:rPr lang="en-US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abxdo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  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0000000  a   b  </a:t>
            </a:r>
            <a:r>
              <a:rPr lang="en-US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nl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c   d  </a:t>
            </a:r>
            <a:r>
              <a:rPr lang="en-US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nl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nl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e   f  </a:t>
            </a:r>
            <a:r>
              <a:rPr lang="en-US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nl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A   B  </a:t>
            </a:r>
            <a:r>
              <a:rPr lang="en-US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nl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#   !  </a:t>
            </a:r>
            <a:r>
              <a:rPr lang="en-US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nl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mem ascii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141 142 012 143 144 012 012 145 146 012 101 102 012 043 041 012 </a:t>
            </a:r>
            <a:r>
              <a:rPr lang="en-US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mem decimal</a:t>
            </a:r>
            <a:endParaRPr lang="en-US" b="1" baseline="-25000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6261    630a    0a64    650a    0a66    4241    230a    0a21 </a:t>
            </a:r>
            <a:r>
              <a:rPr lang="en-US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memory hex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25185   25354    2660   25866    2662   16961    8970    2593 </a:t>
            </a:r>
            <a:r>
              <a:rPr lang="en-US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decimal = 6261</a:t>
            </a:r>
            <a:r>
              <a:rPr lang="en-US" b="1" baseline="-25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endParaRPr lang="en-US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061141  061412  005144  062412  005146  041101  021412  005041 </a:t>
            </a:r>
            <a:r>
              <a:rPr lang="en-US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octal = 6261</a:t>
            </a:r>
            <a:r>
              <a:rPr lang="en-US" b="1" baseline="-25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endParaRPr lang="en-US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0000020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EB4333-5318-F20B-6479-62EA1C4F1D2A}"/>
              </a:ext>
            </a:extLst>
          </p:cNvPr>
          <p:cNvSpPr txBox="1"/>
          <p:nvPr/>
        </p:nvSpPr>
        <p:spPr>
          <a:xfrm>
            <a:off x="0" y="333639"/>
            <a:ext cx="12192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			  ascii  decimal(10)  octal(8)   Hex(16)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 cat a     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ab 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ef</a:t>
            </a:r>
            <a:endParaRPr lang="en-US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AB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#!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&lt;&lt;here I entered "control-v 7" (decimal) for bell code, does not print anything, type control &amp; v together, 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>
                <a:solidFill>
                  <a:srgbClr val="000000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           </a:t>
            </a:r>
            <a:r>
              <a:rPr lang="en-US" b="1" dirty="0">
                <a:solidFill>
                  <a:srgbClr val="FF0000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then a 7</a:t>
            </a:r>
            <a:endParaRPr lang="en-US" b="1" dirty="0">
              <a:solidFill>
                <a:srgbClr val="000000"/>
              </a:solidFill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D90CBF-C6F0-0D0F-AC71-FF6218403BCB}"/>
              </a:ext>
            </a:extLst>
          </p:cNvPr>
          <p:cNvSpPr txBox="1"/>
          <p:nvPr/>
        </p:nvSpPr>
        <p:spPr>
          <a:xfrm>
            <a:off x="4227786" y="611428"/>
            <a:ext cx="612227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"/>
                <a:cs typeface="Courier"/>
              </a:rPr>
              <a:t>a      97           0141     0x61</a:t>
            </a:r>
          </a:p>
          <a:p>
            <a:r>
              <a:rPr lang="en-US" sz="1800" b="1" dirty="0">
                <a:latin typeface="Courier"/>
                <a:cs typeface="Courier"/>
              </a:rPr>
              <a:t>b      98           0142     0x62</a:t>
            </a:r>
          </a:p>
          <a:p>
            <a:r>
              <a:rPr lang="en-US" b="1" dirty="0">
                <a:latin typeface="Courier"/>
                <a:cs typeface="Courier"/>
              </a:rPr>
              <a:t>(</a:t>
            </a:r>
            <a:r>
              <a:rPr lang="en-US" sz="1800" b="1" dirty="0" err="1">
                <a:latin typeface="Courier"/>
                <a:cs typeface="Courier"/>
              </a:rPr>
              <a:t>sp</a:t>
            </a:r>
            <a:r>
              <a:rPr lang="en-US" sz="1800" b="1" dirty="0">
                <a:latin typeface="Courier"/>
                <a:cs typeface="Courier"/>
              </a:rPr>
              <a:t>)   32           0040     0x20</a:t>
            </a:r>
          </a:p>
          <a:p>
            <a:r>
              <a:rPr lang="en-US" sz="1800" b="1" dirty="0">
                <a:latin typeface="Courier"/>
                <a:cs typeface="Courier"/>
              </a:rPr>
              <a:t>(</a:t>
            </a:r>
            <a:r>
              <a:rPr lang="en-US" sz="1800" b="1" dirty="0" err="1">
                <a:latin typeface="Courier"/>
                <a:cs typeface="Courier"/>
              </a:rPr>
              <a:t>nl</a:t>
            </a:r>
            <a:r>
              <a:rPr lang="en-US" sz="1800" b="1" dirty="0">
                <a:latin typeface="Courier"/>
                <a:cs typeface="Courier"/>
              </a:rPr>
              <a:t>)   10           0012     0x0a</a:t>
            </a:r>
          </a:p>
          <a:p>
            <a:r>
              <a:rPr lang="en-US" sz="1800" b="1" dirty="0">
                <a:latin typeface="Courier"/>
                <a:cs typeface="Courier"/>
              </a:rPr>
              <a:t>(bel)   7           0007     0x07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B88F23-4DCE-1ACA-C418-B608843AC8AA}"/>
              </a:ext>
            </a:extLst>
          </p:cNvPr>
          <p:cNvSpPr/>
          <p:nvPr/>
        </p:nvSpPr>
        <p:spPr>
          <a:xfrm>
            <a:off x="8532359" y="663839"/>
            <a:ext cx="317500" cy="2413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8DE00A-0A58-55DB-5061-EB3D4E8BB4C6}"/>
              </a:ext>
            </a:extLst>
          </p:cNvPr>
          <p:cNvSpPr/>
          <p:nvPr/>
        </p:nvSpPr>
        <p:spPr>
          <a:xfrm>
            <a:off x="1861125" y="4013173"/>
            <a:ext cx="317500" cy="2413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CD71D3C-31A9-1576-2EB6-1D5672F8B564}"/>
              </a:ext>
            </a:extLst>
          </p:cNvPr>
          <p:cNvSpPr/>
          <p:nvPr/>
        </p:nvSpPr>
        <p:spPr>
          <a:xfrm>
            <a:off x="1257298" y="3470539"/>
            <a:ext cx="317500" cy="2413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CF028AE-65C8-53A4-C1B0-C91924507B90}"/>
              </a:ext>
            </a:extLst>
          </p:cNvPr>
          <p:cNvSpPr/>
          <p:nvPr/>
        </p:nvSpPr>
        <p:spPr>
          <a:xfrm>
            <a:off x="4203700" y="689239"/>
            <a:ext cx="317500" cy="2413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0CFC55-5CB8-912C-8077-51754CEE6C12}"/>
              </a:ext>
            </a:extLst>
          </p:cNvPr>
          <p:cNvSpPr txBox="1"/>
          <p:nvPr/>
        </p:nvSpPr>
        <p:spPr>
          <a:xfrm>
            <a:off x="0" y="5985139"/>
            <a:ext cx="4320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FF"/>
                </a:solidFill>
                <a:latin typeface="Courier"/>
                <a:cs typeface="Courier"/>
              </a:rPr>
              <a:t>((6*16+2)*16+6)*16+1=25185</a:t>
            </a:r>
          </a:p>
          <a:p>
            <a:r>
              <a:rPr lang="en-US" b="1" dirty="0">
                <a:solidFill>
                  <a:srgbClr val="FF00FF"/>
                </a:solidFill>
                <a:latin typeface="Courier"/>
                <a:cs typeface="Courier"/>
              </a:rPr>
              <a:t>(((6*8+1)*8+1)*8+4)*8+1= 25185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70176CC-730E-1D18-DEA9-513EDA9BF35D}"/>
              </a:ext>
            </a:extLst>
          </p:cNvPr>
          <p:cNvSpPr/>
          <p:nvPr/>
        </p:nvSpPr>
        <p:spPr>
          <a:xfrm>
            <a:off x="1511642" y="4017797"/>
            <a:ext cx="317500" cy="2413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166A64-E6A9-61A4-61B6-E27366EF40FB}"/>
              </a:ext>
            </a:extLst>
          </p:cNvPr>
          <p:cNvSpPr/>
          <p:nvPr/>
        </p:nvSpPr>
        <p:spPr>
          <a:xfrm>
            <a:off x="4184845" y="969782"/>
            <a:ext cx="317500" cy="2413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0E98C-C9F2-2952-0ABB-2F4D1F38B1B0}"/>
              </a:ext>
            </a:extLst>
          </p:cNvPr>
          <p:cNvSpPr/>
          <p:nvPr/>
        </p:nvSpPr>
        <p:spPr>
          <a:xfrm>
            <a:off x="8550917" y="936827"/>
            <a:ext cx="317500" cy="2413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FFEDE9-998D-4408-ADAC-500CA6E2128E}"/>
              </a:ext>
            </a:extLst>
          </p:cNvPr>
          <p:cNvSpPr/>
          <p:nvPr/>
        </p:nvSpPr>
        <p:spPr>
          <a:xfrm>
            <a:off x="1750541" y="3465850"/>
            <a:ext cx="317500" cy="2413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C1E242-CAB0-2CA7-F64B-CE5D91E516C5}"/>
              </a:ext>
            </a:extLst>
          </p:cNvPr>
          <p:cNvCxnSpPr>
            <a:cxnSpLocks/>
            <a:stCxn id="5" idx="2"/>
            <a:endCxn id="2" idx="0"/>
          </p:cNvCxnSpPr>
          <p:nvPr/>
        </p:nvCxnSpPr>
        <p:spPr>
          <a:xfrm flipH="1">
            <a:off x="1670392" y="3707150"/>
            <a:ext cx="238899" cy="31064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E7DB0EC-B1DA-62EE-3A54-1A1B07B7F516}"/>
              </a:ext>
            </a:extLst>
          </p:cNvPr>
          <p:cNvCxnSpPr>
            <a:cxnSpLocks/>
            <a:stCxn id="16" idx="2"/>
            <a:endCxn id="15" idx="0"/>
          </p:cNvCxnSpPr>
          <p:nvPr/>
        </p:nvCxnSpPr>
        <p:spPr>
          <a:xfrm>
            <a:off x="1416048" y="3711839"/>
            <a:ext cx="603827" cy="3013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AF1DF15-BAAD-DF1B-A1AA-AA7C277ADB1B}"/>
              </a:ext>
            </a:extLst>
          </p:cNvPr>
          <p:cNvSpPr txBox="1"/>
          <p:nvPr/>
        </p:nvSpPr>
        <p:spPr>
          <a:xfrm>
            <a:off x="9099722" y="599988"/>
            <a:ext cx="30922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Hex is what goes in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05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05948-051C-ED17-4A61-EC68894071B7}"/>
              </a:ext>
            </a:extLst>
          </p:cNvPr>
          <p:cNvSpPr txBox="1"/>
          <p:nvPr/>
        </p:nvSpPr>
        <p:spPr>
          <a:xfrm>
            <a:off x="0" y="432485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Say we have the following file that we want to read into Matlab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 cat scan1.dat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09/12/2005 Level1 12.34 45 1.23e10 inf Nan Yes 5.1+3i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10/12/2005 Level2 23.54 60 9e19 -inf  0.001 No 2.2-.5i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11/12/2005 Level3 34.90 12 2e5   10  100   No 3.1+.1i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09/12/2005 Level1 13.38 42 1.09e10 inf Nan Yes 5.6+2i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10/12/2005 Level2 22.50 64 8e19 -inf  0.002 No 1.8-.7i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11/12/2005 Level3 35.96 11 4e5   12  103   No 2.7+.2i</a:t>
            </a:r>
          </a:p>
          <a:p>
            <a:endParaRPr lang="en-US" b="1" dirty="0">
              <a:solidFill>
                <a:srgbClr val="000000"/>
              </a:solidFill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Now we have an ugly mix of numbers in various formats, text, special numbers (inf and Nan) and dates (that Matlab can understand).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(see </a:t>
            </a:r>
            <a:r>
              <a:rPr lang="en-US" sz="28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https://</a:t>
            </a:r>
            <a:r>
              <a:rPr lang="en-US" sz="2800" b="1" dirty="0" err="1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www.mathworks.com</a:t>
            </a:r>
            <a:r>
              <a:rPr lang="en-US" sz="28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/help/</a:t>
            </a:r>
            <a:r>
              <a:rPr lang="en-US" sz="2800" b="1" dirty="0" err="1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matlab</a:t>
            </a:r>
            <a:r>
              <a:rPr lang="en-US" sz="28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/ref/</a:t>
            </a:r>
            <a:r>
              <a:rPr lang="en-US" sz="2800" b="1" dirty="0" err="1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textscan.html</a:t>
            </a:r>
            <a:r>
              <a:rPr lang="en-US" sz="2800" b="1" dirty="0">
                <a:solidFill>
                  <a:srgbClr val="000000"/>
                </a:solidFill>
                <a:latin typeface="Papyrus" panose="020B0602040200020303" pitchFamily="34" charset="77"/>
                <a:cs typeface="Courier New" panose="02070309020205020404" pitchFamily="49" charset="0"/>
                <a:hlinkClick r:id="rId2"/>
              </a:rPr>
              <a:t>)</a:t>
            </a:r>
            <a:endParaRPr lang="en-US" sz="2800" b="1" dirty="0">
              <a:solidFill>
                <a:srgbClr val="000000"/>
              </a:solidFill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endParaRPr lang="en-US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64431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053D4C-045A-6602-1C3E-C62138F09499}"/>
              </a:ext>
            </a:extLst>
          </p:cNvPr>
          <p:cNvSpPr txBox="1"/>
          <p:nvPr/>
        </p:nvSpPr>
        <p:spPr>
          <a:xfrm>
            <a:off x="0" y="124690"/>
            <a:ext cx="12192000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will use a Matlab function called</a:t>
            </a: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textscan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Now we will have to </a:t>
            </a:r>
            <a:r>
              <a:rPr lang="en-US" sz="3200" b="1" u="sng" dirty="0">
                <a:latin typeface="Papyrus" panose="020B0602040200020303" pitchFamily="34" charset="77"/>
              </a:rPr>
              <a:t>open</a:t>
            </a:r>
            <a:r>
              <a:rPr lang="en-US" sz="3200" b="1" dirty="0">
                <a:latin typeface="Papyrus" panose="020B0602040200020303" pitchFamily="34" charset="77"/>
              </a:rPr>
              <a:t> a file for reading and then access that file using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textscan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will also have to describe the file contents to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textscan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data looks like this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09/12/2005 Level1 12.34 45 1.23e10 inf Nan Yes 5.1+3i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and is composed of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2 alphanumeric fields, 1 double, 1 integer, 1 double, 1 unsigned integer, 1 double,  1 alphanumeric and 1 double complex.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57405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7154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A </a:t>
            </a:r>
            <a:r>
              <a:rPr lang="en-US" sz="3200" b="1" dirty="0" err="1">
                <a:latin typeface="Courier"/>
                <a:cs typeface="Courier"/>
              </a:rPr>
              <a:t>formatSpec</a:t>
            </a:r>
            <a:r>
              <a:rPr lang="en-US" sz="3200" b="1" dirty="0"/>
              <a:t> </a:t>
            </a:r>
            <a:r>
              <a:rPr lang="en-US" sz="3200" b="1" dirty="0">
                <a:latin typeface="Papyrus"/>
              </a:rPr>
              <a:t>is used to</a:t>
            </a:r>
            <a:r>
              <a:rPr lang="en-US" sz="3200" b="1" dirty="0">
                <a:latin typeface="Papyrus"/>
                <a:cs typeface="Papyrus"/>
              </a:rPr>
              <a:t> describe the data.</a:t>
            </a:r>
          </a:p>
          <a:p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This will do (more on this later)</a:t>
            </a:r>
          </a:p>
          <a:p>
            <a:endParaRPr lang="en-US" sz="3200" b="1" dirty="0">
              <a:latin typeface="Papyrus"/>
              <a:cs typeface="Papyrus"/>
            </a:endParaRPr>
          </a:p>
          <a:p>
            <a:r>
              <a:rPr lang="en-US" sz="32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'%s %s %f %d %u %f %f %s %f'</a:t>
            </a:r>
            <a:endParaRPr lang="en-US" sz="3200" b="1" i="0" dirty="0"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The format specs start with the % sign.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This will tell </a:t>
            </a:r>
            <a:r>
              <a:rPr lang="en-US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textscan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that there are </a:t>
            </a:r>
          </a:p>
          <a:p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2 alphanumeric fields (</a:t>
            </a:r>
            <a:r>
              <a:rPr lang="en-US" sz="32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%s </a:t>
            </a:r>
            <a:r>
              <a:rPr lang="en-US" sz="3200" b="1" dirty="0">
                <a:latin typeface="Papyrus" panose="020B0602040200020303" pitchFamily="34" charset="77"/>
              </a:rPr>
              <a:t>twice), 1 double (</a:t>
            </a:r>
            <a:r>
              <a:rPr lang="en-US" sz="32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%f)</a:t>
            </a:r>
            <a:r>
              <a:rPr lang="en-US" sz="3200" b="1" dirty="0">
                <a:latin typeface="Papyrus" panose="020B0602040200020303" pitchFamily="34" charset="77"/>
              </a:rPr>
              <a:t>, 1 integer (</a:t>
            </a:r>
            <a:r>
              <a:rPr lang="en-US" sz="32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%d)</a:t>
            </a:r>
            <a:r>
              <a:rPr lang="en-US" sz="3200" b="1" dirty="0">
                <a:latin typeface="Papyrus" panose="020B0602040200020303" pitchFamily="34" charset="77"/>
              </a:rPr>
              <a:t>, 1 unsigned integer (</a:t>
            </a:r>
            <a:r>
              <a:rPr lang="en-US" sz="32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%u)</a:t>
            </a:r>
            <a:r>
              <a:rPr lang="en-US" sz="3200" b="1" dirty="0">
                <a:latin typeface="Papyrus" panose="020B0602040200020303" pitchFamily="34" charset="77"/>
              </a:rPr>
              <a:t>, 2 doubles (</a:t>
            </a:r>
            <a:r>
              <a:rPr lang="en-US" sz="32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%f </a:t>
            </a:r>
            <a:r>
              <a:rPr lang="en-US" sz="3200" b="1" dirty="0">
                <a:latin typeface="Papyrus" panose="020B0602040200020303" pitchFamily="34" charset="77"/>
              </a:rPr>
              <a:t>twice</a:t>
            </a:r>
            <a:r>
              <a:rPr lang="en-US" sz="32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3200" b="1" dirty="0">
                <a:latin typeface="Papyrus" panose="020B0602040200020303" pitchFamily="34" charset="77"/>
              </a:rPr>
              <a:t>,  1 alphanumeric (</a:t>
            </a:r>
            <a:r>
              <a:rPr lang="en-US" sz="32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%s</a:t>
            </a:r>
            <a:r>
              <a:rPr lang="en-US" sz="3200" b="1" dirty="0">
                <a:latin typeface="Papyrus" panose="020B0602040200020303" pitchFamily="34" charset="77"/>
              </a:rPr>
              <a:t>), and 1 double (</a:t>
            </a:r>
            <a:r>
              <a:rPr lang="en-US" sz="32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%d) </a:t>
            </a:r>
            <a:r>
              <a:rPr lang="en-US" sz="3200" b="1" dirty="0" err="1">
                <a:solidFill>
                  <a:schemeClr val="bg1">
                    <a:lumMod val="50000"/>
                  </a:schemeClr>
                </a:solidFill>
                <a:latin typeface="Papyrus" panose="020B0602040200020303" pitchFamily="34" charset="77"/>
              </a:rPr>
              <a:t>matlab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Papyrus" panose="020B0602040200020303" pitchFamily="34" charset="77"/>
              </a:rPr>
              <a:t> will figure out is complex</a:t>
            </a:r>
            <a:endParaRPr lang="en-US" sz="3200" b="1" dirty="0">
              <a:solidFill>
                <a:schemeClr val="bg1">
                  <a:lumMod val="50000"/>
                </a:schemeClr>
              </a:solidFill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402665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05948-051C-ED17-4A61-EC68894071B7}"/>
              </a:ext>
            </a:extLst>
          </p:cNvPr>
          <p:cNvSpPr txBox="1"/>
          <p:nvPr/>
        </p:nvSpPr>
        <p:spPr>
          <a:xfrm>
            <a:off x="10390" y="0"/>
            <a:ext cx="121920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Make a script,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testscan_ex</a:t>
            </a:r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, to read it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testscan_ex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to test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textscan</a:t>
            </a:r>
            <a:endParaRPr lang="en-US" b="1" i="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%https://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www.mathworks.com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/help/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matlab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/ref/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textscan.html</a:t>
            </a:r>
            <a:endParaRPr lang="en-US" b="1" i="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clear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filename = 'scan1.dat';</a:t>
            </a:r>
          </a:p>
          <a:p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fileID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(filename);</a:t>
            </a:r>
          </a:p>
          <a:p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textscan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fileID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,'%s %s %f %d %u %f %f %s %f');</a:t>
            </a:r>
          </a:p>
          <a:p>
            <a:r>
              <a:rPr lang="en-US" b="1" i="0" dirty="0">
                <a:solidFill>
                  <a:schemeClr val="bg1">
                    <a:lumMod val="6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Junk=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fileID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Run it and see what we have</a:t>
            </a:r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testscan_ex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      Size            Bytes  Class     Attributes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C             1x9              2105  cell            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1x1                 8  double          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1x1                 8  double          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filename      1x9                18  char</a:t>
            </a:r>
          </a:p>
          <a:p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If I put in the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Junk=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" in light gray on the LHS of the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the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varaible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will go away.</a:t>
            </a:r>
          </a:p>
        </p:txBody>
      </p:sp>
    </p:spTree>
    <p:extLst>
      <p:ext uri="{BB962C8B-B14F-4D97-AF65-F5344CB8AC3E}">
        <p14:creationId xmlns:p14="http://schemas.microsoft.com/office/powerpoint/2010/main" val="430528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05948-051C-ED17-4A61-EC68894071B7}"/>
              </a:ext>
            </a:extLst>
          </p:cNvPr>
          <p:cNvSpPr txBox="1"/>
          <p:nvPr/>
        </p:nvSpPr>
        <p:spPr>
          <a:xfrm>
            <a:off x="10390" y="0"/>
            <a:ext cx="12192000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Now look at what we have</a:t>
            </a:r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1×9 cell array</a:t>
            </a:r>
          </a:p>
          <a:p>
            <a:r>
              <a:rPr lang="en-US" sz="1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{3×1 cell}    {3×1 cell}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{3×1 single}    {3×1 int8}    </a:t>
            </a:r>
            <a:r>
              <a:rPr lang="en-US" sz="1100" b="1" dirty="0">
                <a:solidFill>
                  <a:srgbClr val="FF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{3×1 uint32}   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{3×1 double}    {3×1 double}    {3×1 cell}    {3×1 double}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What are these things?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C{1}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 and 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C{2}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 are cell arrays (as </a:t>
            </a:r>
            <a:r>
              <a:rPr lang="en-US" sz="3200" b="1" i="0" dirty="0">
                <a:effectLst/>
                <a:latin typeface="Papyrus" panose="020B0602040200020303" pitchFamily="34" charset="77"/>
              </a:rPr>
              <a:t>is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C{8}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).</a:t>
            </a:r>
          </a:p>
          <a:p>
            <a:pPr algn="ctr"/>
            <a:endParaRPr lang="en-US" sz="3200" b="1" dirty="0">
              <a:solidFill>
                <a:srgbClr val="212121"/>
              </a:solidFill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solidFill>
                  <a:srgbClr val="FF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C{5}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 is of data type </a:t>
            </a:r>
            <a:r>
              <a:rPr lang="en-US" sz="3200" b="1" dirty="0">
                <a:solidFill>
                  <a:srgbClr val="FF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uint32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, so the first two elements of </a:t>
            </a:r>
            <a:r>
              <a:rPr lang="en-US" sz="3200" b="1" dirty="0">
                <a:solidFill>
                  <a:srgbClr val="FF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C{5}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 are the maximum values for a </a:t>
            </a:r>
            <a:r>
              <a:rPr lang="en-US" sz="3200" b="1" dirty="0">
                <a:latin typeface="Papyrus" panose="020B0602040200020303" pitchFamily="34" charset="77"/>
              </a:rPr>
              <a:t>32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-bit unsigned integer, or 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intmax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('uint32')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a</a:t>
            </a:r>
            <a:r>
              <a:rPr lang="en-US" sz="3200" b="1" i="0" dirty="0">
                <a:solidFill>
                  <a:srgbClr val="212121"/>
                </a:solidFill>
                <a:effectLst/>
                <a:latin typeface="Papyrus" panose="020B0602040200020303" pitchFamily="34" charset="77"/>
              </a:rPr>
              <a:t>nd is a </a:t>
            </a:r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vector or arrays/matrices.</a:t>
            </a:r>
            <a:endParaRPr lang="en-US" sz="3200" b="1" i="0" dirty="0">
              <a:solidFill>
                <a:srgbClr val="212121"/>
              </a:solidFill>
              <a:effectLst/>
              <a:latin typeface="Papyrus" panose="020B0602040200020303" pitchFamily="34" charset="77"/>
            </a:endParaRPr>
          </a:p>
          <a:p>
            <a:pPr algn="ctr"/>
            <a:endParaRPr lang="en-US" sz="3200" b="1" i="0" dirty="0">
              <a:solidFill>
                <a:srgbClr val="212121"/>
              </a:solidFill>
              <a:effectLst/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solidFill>
                  <a:srgbClr val="212121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The others are double or single vectors, arrays/matrices.</a:t>
            </a:r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022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05948-051C-ED17-4A61-EC68894071B7}"/>
              </a:ext>
            </a:extLst>
          </p:cNvPr>
          <p:cNvSpPr txBox="1"/>
          <p:nvPr/>
        </p:nvSpPr>
        <p:spPr>
          <a:xfrm>
            <a:off x="10390" y="0"/>
            <a:ext cx="1219200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Now look at what we have</a:t>
            </a:r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1×9 cell array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{3×1 cell}    {3×1 cell}    {3×1 single}    {3×1 int8}    {3×1 uint32}    {3×1 double}    {3×1 double}    {3×1 cell}    {3×1 double}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How to I make these things useful?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celldisp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(C)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C{1}{1} = 09/12/2005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C{1}{2} = 10/12/2005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C{1}{3} = 11/12/2005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C{2}{1} = Level1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C{2}{2} = Level2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C{2}{3} = Level3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C{3} = 12.3400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23.5400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34.9000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C{4} =45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60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C06C91-06B2-FD6B-5E77-CD00EC5837D8}"/>
              </a:ext>
            </a:extLst>
          </p:cNvPr>
          <p:cNvSpPr txBox="1"/>
          <p:nvPr/>
        </p:nvSpPr>
        <p:spPr>
          <a:xfrm>
            <a:off x="4122598" y="2413750"/>
            <a:ext cx="614622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C{5} = 4294967295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4294967295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200000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C{6} = Inf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-Inf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C{7}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0.0010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100.0000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C{8}{1} = Yes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C{8}{2} = No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C{8}{3} = No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C{9} = 5.1000 + 3.0000i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2.2000 - 0.5000i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3.1000 + 0.1000i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6337F2-3723-CC31-8329-87D0AD02455F}"/>
              </a:ext>
            </a:extLst>
          </p:cNvPr>
          <p:cNvSpPr txBox="1"/>
          <p:nvPr/>
        </p:nvSpPr>
        <p:spPr>
          <a:xfrm>
            <a:off x="6890038" y="3685949"/>
            <a:ext cx="53019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celldisp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shows what is in it.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991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05948-051C-ED17-4A61-EC68894071B7}"/>
              </a:ext>
            </a:extLst>
          </p:cNvPr>
          <p:cNvSpPr txBox="1"/>
          <p:nvPr/>
        </p:nvSpPr>
        <p:spPr>
          <a:xfrm>
            <a:off x="10390" y="72737"/>
            <a:ext cx="121920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Now look at what we have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1x9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so expect it to take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index from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to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(or two indices with first one =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)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C{1}</a:t>
            </a:r>
          </a:p>
          <a:p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3×1 cell array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{'09/12/2005'}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{'10/12/2005'}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{'11/12/2005'}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C{2}</a:t>
            </a:r>
          </a:p>
          <a:p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3×1 cell array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{'Level1'}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{'Level2'}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{'Level3'}</a:t>
            </a:r>
          </a:p>
        </p:txBody>
      </p:sp>
    </p:spTree>
    <p:extLst>
      <p:ext uri="{BB962C8B-B14F-4D97-AF65-F5344CB8AC3E}">
        <p14:creationId xmlns:p14="http://schemas.microsoft.com/office/powerpoint/2010/main" val="1020718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05948-051C-ED17-4A61-EC68894071B7}"/>
              </a:ext>
            </a:extLst>
          </p:cNvPr>
          <p:cNvSpPr txBox="1"/>
          <p:nvPr/>
        </p:nvSpPr>
        <p:spPr>
          <a:xfrm>
            <a:off x="10390" y="0"/>
            <a:ext cx="121920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Now look at what we have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How do I get the individual elements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C{1}</a:t>
            </a:r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Say I want the second element.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Try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C{1,2}</a:t>
            </a:r>
          </a:p>
          <a:p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3×1 cell array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{'Level1'}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{'Level2'}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{'Level3'}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Not what I want, Why?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Read what is in red on last slide!</a:t>
            </a:r>
          </a:p>
        </p:txBody>
      </p:sp>
    </p:spTree>
    <p:extLst>
      <p:ext uri="{BB962C8B-B14F-4D97-AF65-F5344CB8AC3E}">
        <p14:creationId xmlns:p14="http://schemas.microsoft.com/office/powerpoint/2010/main" val="480575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05948-051C-ED17-4A61-EC68894071B7}"/>
              </a:ext>
            </a:extLst>
          </p:cNvPr>
          <p:cNvSpPr txBox="1"/>
          <p:nvPr/>
        </p:nvSpPr>
        <p:spPr>
          <a:xfrm>
            <a:off x="10390" y="0"/>
            <a:ext cx="12192000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How do I get the individual elements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C{1}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?</a:t>
            </a:r>
            <a:endParaRPr lang="en-US" sz="3200" b="1" i="0" dirty="0">
              <a:effectLst/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Say I want the second element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C{1}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.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1×9 cell array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{3×1 cell}    {3×1 cell}    …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So,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is 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1x9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cell array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C{1}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is 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3x1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cell array.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Let's save the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C{1}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cell array into another cell array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x=C{1}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3×1 cell array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{'09/12/2005'}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{'10/12/2005'}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{'11/12/2005'}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x{2}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'10/12/2005'</a:t>
            </a:r>
          </a:p>
          <a:p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553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05948-051C-ED17-4A61-EC68894071B7}"/>
              </a:ext>
            </a:extLst>
          </p:cNvPr>
          <p:cNvSpPr txBox="1"/>
          <p:nvPr/>
        </p:nvSpPr>
        <p:spPr>
          <a:xfrm>
            <a:off x="10390" y="93519"/>
            <a:ext cx="12192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0" dirty="0"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But – there is a more compact way to do it - Remember</a:t>
            </a:r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1×9 cell array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{3×1 cell}    {3×1 cell}    …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1x9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, so expect it to take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index from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to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(or two indices with first one =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)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, this explains why the last slide did not work as  incorrectly expected.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Also, remember the strange output from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celldisp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celldisp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{1}{1}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09/12/2005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{1}{2}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10/12/2005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{1}{3}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11/12/2005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{2}{1}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Level1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{2}{2}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Level2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{2}{3}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Level3</a:t>
            </a:r>
          </a:p>
        </p:txBody>
      </p:sp>
    </p:spTree>
    <p:extLst>
      <p:ext uri="{BB962C8B-B14F-4D97-AF65-F5344CB8AC3E}">
        <p14:creationId xmlns:p14="http://schemas.microsoft.com/office/powerpoint/2010/main" val="268394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7A2354-2BC4-358C-33AB-C764EDEFEA7F}"/>
              </a:ext>
            </a:extLst>
          </p:cNvPr>
          <p:cNvSpPr txBox="1"/>
          <p:nvPr/>
        </p:nvSpPr>
        <p:spPr>
          <a:xfrm>
            <a:off x="0" y="110791"/>
            <a:ext cx="8736227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More matrix index manipulation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a4d=rand(4,3,5,2)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  Size        Bytes  Class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       4x3x5x2     960  double 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This is 4 dimensional: 4x3 matrix, 5 "layers", and 2 "groups" of these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76B173-EACA-22B3-AB66-2831D2803AA6}"/>
              </a:ext>
            </a:extLst>
          </p:cNvPr>
          <p:cNvSpPr txBox="1"/>
          <p:nvPr/>
        </p:nvSpPr>
        <p:spPr>
          <a:xfrm>
            <a:off x="8736223" y="395420"/>
            <a:ext cx="3208638" cy="525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a4d(:,:,1,1) =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0.420234118136111   0.611507512145832   0.750090983119669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0.664072189052490   0.615348707277027   0.115621892999915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0.634470704931963   0.877161705233405   0.204089525841316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0.885303246347037   0.766863255961453   0.116260192541944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a4d(:,:,2,1) =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0.841459795418762   0.025164970159933   0.236765101181137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0.381573844203647   0.961114519930276   0.075553964479068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0.454045781177121   0.158394534288605   0.672555516137938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0.073887443340363   0.933642422738259   0.084327464233755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a4d(:,:,3,1) =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0.062167591968802   0.274550320652175   0.515193161916588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0.695168900104093   0.315229098268104   0.577329950748616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0.002058955324056   0.714036002448029   0.004942713422474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0.156857287921070   0.571786584196653   0.352234711999676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a4d(:,:,4,1) =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0.544734709612511   0.004627323954157   0.306224819500855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0.092064053002642   0.030750735308379   0.269974486871267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0.272323872914894   0.376707175168631   0.307209649310437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0.590728015148575   0.165515310532669   0.584021930201778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a4d(:,:,5,1) =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0.538518534306093   0.652579120789334   0.574400626027995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0.790670725774906   0.551939075971854   0.768253952267114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0.372718938149102   0.850919790140008   0.539514467528075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0.752009256170531   0.425248660642612   0.984270322304920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a4d(:,:,1,2) =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0.105585169484348   0.222568720638446   0.015473384975397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0.301004788535869   0.320742483459245   0.783849853309317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0.379853810070236   0.226850908342202   0.018647089606490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0.472715928249649   0.021757800387102   0.902727159582464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a4d(:,:,2,2) =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0.196604736084927   0.353196240912083   0.362531943717043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0.609034727698757   0.758894376648529   0.925017556626161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0.522871110360676   0.505575702071330   0.901099215301894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0.706730330442121   0.765774402799521   0.551714879609583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a4d(:,:,3,2) =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0.521025047230434   0.875941509519679   0.021335754950502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0.179024617841730   0.473321817886645   0.129271428321000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0.608923256007423   0.752213780912454   0.860052226194233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0.727960171573794   0.181048297722995   0.796709315815591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a4d(:,:,4,2) =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0.187592221318804   0.935526882464649   0.337065796463878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0.171215005324823   0.476235123154200   0.440980718960430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0.675568403155122   0.402235787745651   0.137983753920739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0.399894501156497   0.190023460637405   0.980338805574874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a4d(:,:,5,2) =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0.439650061821641   0.641258364416440   0.067692485356304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0.803841880969555   0.257809831332950   0.109760272899246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0.817665022881234   0.124106931736225   0.529556221508633</a:t>
            </a:r>
          </a:p>
          <a:p>
            <a:r>
              <a:rPr lang="en-US" sz="6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0.231527841123482   0.407057774883990   0.211501969623790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214BE6-EAA1-F92D-CD7F-1D2FD63EE4B0}"/>
              </a:ext>
            </a:extLst>
          </p:cNvPr>
          <p:cNvCxnSpPr>
            <a:cxnSpLocks/>
          </p:cNvCxnSpPr>
          <p:nvPr/>
        </p:nvCxnSpPr>
        <p:spPr>
          <a:xfrm>
            <a:off x="8452022" y="2916194"/>
            <a:ext cx="363288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0B0DDC-B62F-4B7B-20F4-DABDC7127250}"/>
              </a:ext>
            </a:extLst>
          </p:cNvPr>
          <p:cNvCxnSpPr>
            <a:cxnSpLocks/>
          </p:cNvCxnSpPr>
          <p:nvPr/>
        </p:nvCxnSpPr>
        <p:spPr>
          <a:xfrm>
            <a:off x="8653853" y="1425150"/>
            <a:ext cx="3632886" cy="0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343FAE1-1031-6E71-4F2D-67A12F8E783B}"/>
              </a:ext>
            </a:extLst>
          </p:cNvPr>
          <p:cNvCxnSpPr>
            <a:cxnSpLocks/>
          </p:cNvCxnSpPr>
          <p:nvPr/>
        </p:nvCxnSpPr>
        <p:spPr>
          <a:xfrm>
            <a:off x="8645612" y="1935890"/>
            <a:ext cx="3632886" cy="0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1E4FBF-155C-FF7B-9E1D-3BD599DC9BCF}"/>
              </a:ext>
            </a:extLst>
          </p:cNvPr>
          <p:cNvCxnSpPr>
            <a:cxnSpLocks/>
          </p:cNvCxnSpPr>
          <p:nvPr/>
        </p:nvCxnSpPr>
        <p:spPr>
          <a:xfrm>
            <a:off x="8773298" y="2409568"/>
            <a:ext cx="3632886" cy="0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CF72BB3-EDB0-C58B-C8E2-37E385B51A66}"/>
              </a:ext>
            </a:extLst>
          </p:cNvPr>
          <p:cNvCxnSpPr>
            <a:cxnSpLocks/>
          </p:cNvCxnSpPr>
          <p:nvPr/>
        </p:nvCxnSpPr>
        <p:spPr>
          <a:xfrm>
            <a:off x="8925698" y="2883243"/>
            <a:ext cx="3632886" cy="0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2BAB6B-0022-F89F-0E04-565F6C884361}"/>
              </a:ext>
            </a:extLst>
          </p:cNvPr>
          <p:cNvCxnSpPr>
            <a:cxnSpLocks/>
          </p:cNvCxnSpPr>
          <p:nvPr/>
        </p:nvCxnSpPr>
        <p:spPr>
          <a:xfrm>
            <a:off x="8690915" y="943233"/>
            <a:ext cx="3632886" cy="0"/>
          </a:xfrm>
          <a:prstGeom prst="line">
            <a:avLst/>
          </a:prstGeom>
          <a:ln w="127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3315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05948-051C-ED17-4A61-EC68894071B7}"/>
              </a:ext>
            </a:extLst>
          </p:cNvPr>
          <p:cNvSpPr txBox="1"/>
          <p:nvPr/>
        </p:nvSpPr>
        <p:spPr>
          <a:xfrm>
            <a:off x="10390" y="363684"/>
            <a:ext cx="12192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So, a more compact way (than using an intermediate cell variable) to get the second element of the first cell is to use this construction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–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the first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is to the cell array element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C,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and the second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{} 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is to the cell element in that cell array.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C{1}{2} = 10/12/2005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3306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F084DE5-CD70-23B7-FD69-9044959E44C3}"/>
              </a:ext>
            </a:extLst>
          </p:cNvPr>
          <p:cNvSpPr txBox="1"/>
          <p:nvPr/>
        </p:nvSpPr>
        <p:spPr>
          <a:xfrm>
            <a:off x="3616036" y="135082"/>
            <a:ext cx="85863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What about the cell array elements with single, double, and int8 variables.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Look at the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celldisp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output for a hint.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EDA2E7-DBB2-1002-0F0A-F0A420AD9CB4}"/>
              </a:ext>
            </a:extLst>
          </p:cNvPr>
          <p:cNvSpPr txBox="1"/>
          <p:nvPr/>
        </p:nvSpPr>
        <p:spPr>
          <a:xfrm>
            <a:off x="0" y="0"/>
            <a:ext cx="6104658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C{3} = 12.3400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23.5400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34.9000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C{4} =45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60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12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C{5} = 4294967295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4294967295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200000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C{6} = Inf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-Inf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C{7}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0.0010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100.0000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C{9} = 5.1000 + 3.0000i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2.2000 - 0.5000i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3.1000 + 0.1000i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F38E07-5840-22BA-873A-3006A1275AA7}"/>
              </a:ext>
            </a:extLst>
          </p:cNvPr>
          <p:cNvSpPr txBox="1"/>
          <p:nvPr/>
        </p:nvSpPr>
        <p:spPr>
          <a:xfrm>
            <a:off x="4540827" y="2385859"/>
            <a:ext cx="753340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Could do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x=C{9}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5.1000 + 3.0000i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2.2000 - 0.5000i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3.1000 + 0.1000i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Size  Bytes  Class 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Attributes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x       3x1      48  double    complex</a:t>
            </a:r>
          </a:p>
          <a:p>
            <a:endParaRPr lang="en-US" sz="24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Here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is a regular </a:t>
            </a:r>
            <a:r>
              <a:rPr lang="en-US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matlab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vector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318914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F084DE5-CD70-23B7-FD69-9044959E44C3}"/>
              </a:ext>
            </a:extLst>
          </p:cNvPr>
          <p:cNvSpPr txBox="1"/>
          <p:nvPr/>
        </p:nvSpPr>
        <p:spPr>
          <a:xfrm>
            <a:off x="0" y="363684"/>
            <a:ext cx="1220238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But can use the compact structure form we did for the cell arrays.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But, the second "pull" is now from a </a:t>
            </a:r>
            <a:r>
              <a:rPr lang="en-US" sz="3200" b="1" u="sng" dirty="0">
                <a:latin typeface="Papyrus" panose="020B0602040200020303" pitchFamily="34" charset="77"/>
                <a:cs typeface="Courier New" panose="02070309020205020404" pitchFamily="49" charset="0"/>
              </a:rPr>
              <a:t>regular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matlab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array, </a:t>
            </a:r>
            <a:r>
              <a:rPr lang="en-US" sz="3200" b="1" u="sng" dirty="0">
                <a:latin typeface="Papyrus" panose="020B0602040200020303" pitchFamily="34" charset="77"/>
                <a:cs typeface="Courier New" panose="02070309020205020404" pitchFamily="49" charset="0"/>
              </a:rPr>
              <a:t>not a cell array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, so it goes in </a:t>
            </a:r>
            <a:r>
              <a:rPr lang="en-US" sz="3200" b="1" u="sng" dirty="0">
                <a:latin typeface="Papyrus" panose="020B0602040200020303" pitchFamily="34" charset="77"/>
                <a:cs typeface="Courier New" panose="02070309020205020404" pitchFamily="49" charset="0"/>
              </a:rPr>
              <a:t>parentheses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.</a:t>
            </a:r>
          </a:p>
          <a:p>
            <a:pPr algn="ctr"/>
            <a:endParaRPr lang="en-US" sz="28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x=C{9}(2)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2.2000 - 0.5000i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x=C{9}(2:3)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2.2000 - 0.5000i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3.1000 + 0.1000i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</a:p>
        </p:txBody>
      </p:sp>
    </p:spTree>
    <p:extLst>
      <p:ext uri="{BB962C8B-B14F-4D97-AF65-F5344CB8AC3E}">
        <p14:creationId xmlns:p14="http://schemas.microsoft.com/office/powerpoint/2010/main" val="10054262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8943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Courier"/>
                <a:cs typeface="Courier"/>
              </a:rPr>
              <a:t>t</a:t>
            </a:r>
            <a:r>
              <a:rPr lang="mr-IN" sz="3200" b="1" dirty="0" err="1">
                <a:latin typeface="Courier"/>
                <a:cs typeface="Courier"/>
              </a:rPr>
              <a:t>extsc</a:t>
            </a:r>
            <a:r>
              <a:rPr lang="en-US" sz="3200" b="1" dirty="0">
                <a:latin typeface="Courier"/>
                <a:cs typeface="Courier"/>
              </a:rPr>
              <a:t>a</a:t>
            </a:r>
            <a:r>
              <a:rPr lang="mr-IN" sz="3200" b="1" dirty="0" err="1">
                <a:latin typeface="Courier"/>
                <a:cs typeface="Courier"/>
              </a:rPr>
              <a:t>n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can also read from a character vector or character string, rather than a file.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This is known as an internal read. (Reading from a file is an – external read.)</a:t>
            </a:r>
            <a:endParaRPr lang="en-US" sz="3200" b="1" dirty="0">
              <a:latin typeface="Papyrus"/>
              <a:cs typeface="Papyrus"/>
            </a:endParaRPr>
          </a:p>
          <a:p>
            <a:endParaRPr lang="en-US" b="1" dirty="0">
              <a:latin typeface="Papyrus"/>
              <a:cs typeface="Papyrus"/>
            </a:endParaRPr>
          </a:p>
          <a:p>
            <a:r>
              <a:rPr lang="mr-IN" sz="3200" b="1" dirty="0">
                <a:latin typeface="Courier"/>
                <a:cs typeface="Courier"/>
              </a:rPr>
              <a:t>chr = '0.41 8.24 3.57 6.24 9.27’;</a:t>
            </a:r>
            <a:endParaRPr lang="en-US" sz="3200" b="1" dirty="0">
              <a:latin typeface="Courier"/>
              <a:cs typeface="Courier"/>
            </a:endParaRPr>
          </a:p>
          <a:p>
            <a:r>
              <a:rPr lang="mr-IN" sz="3200" b="1" dirty="0">
                <a:latin typeface="Courier"/>
                <a:cs typeface="Courier"/>
              </a:rPr>
              <a:t>C = textscan(chr,'%f');</a:t>
            </a:r>
            <a:endParaRPr lang="en-US" sz="3200" b="1" dirty="0">
              <a:latin typeface="Courier"/>
              <a:cs typeface="Courier"/>
            </a:endParaRPr>
          </a:p>
          <a:p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Here using </a:t>
            </a:r>
            <a:r>
              <a:rPr lang="en-US" sz="3200" b="1" u="sng" dirty="0">
                <a:latin typeface="Papyrus"/>
                <a:cs typeface="Papyrus"/>
              </a:rPr>
              <a:t>variable</a:t>
            </a:r>
            <a:r>
              <a:rPr lang="en-US" sz="3200" b="1" dirty="0">
                <a:latin typeface="Papyrus"/>
                <a:cs typeface="Papyrus"/>
              </a:rPr>
              <a:t>, </a:t>
            </a:r>
            <a:r>
              <a:rPr lang="mr-IN" sz="3200" b="1" dirty="0" err="1">
                <a:latin typeface="Courier"/>
                <a:cs typeface="Courier"/>
              </a:rPr>
              <a:t>chr</a:t>
            </a:r>
            <a:r>
              <a:rPr lang="en-US" sz="3200" b="1" dirty="0">
                <a:latin typeface="Papyrus"/>
                <a:cs typeface="Papyrus"/>
              </a:rPr>
              <a:t>, instead of </a:t>
            </a:r>
            <a:r>
              <a:rPr lang="en-US" sz="3200" b="1" dirty="0" err="1">
                <a:latin typeface="Courier"/>
                <a:cs typeface="Courier"/>
              </a:rPr>
              <a:t>fileID</a:t>
            </a:r>
            <a:r>
              <a:rPr lang="en-US" sz="3200" b="1" dirty="0">
                <a:latin typeface="Papyrus"/>
                <a:cs typeface="Papyrus"/>
              </a:rPr>
              <a:t> (takes string contents of variable as input;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Format specification is the </a:t>
            </a:r>
            <a:r>
              <a:rPr lang="en-US" sz="3200" b="1" dirty="0">
                <a:latin typeface="Courier"/>
                <a:cs typeface="Courier"/>
              </a:rPr>
              <a:t>%f</a:t>
            </a:r>
            <a:r>
              <a:rPr lang="en-US" sz="3200" b="1" dirty="0">
                <a:latin typeface="Papyrus"/>
                <a:cs typeface="Papyrus"/>
              </a:rPr>
              <a:t> for floating point.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When a format spec runs out </a:t>
            </a:r>
            <a:r>
              <a:rPr lang="mr-IN" sz="3200" b="1" dirty="0">
                <a:latin typeface="Papyrus"/>
                <a:cs typeface="Papyrus"/>
              </a:rPr>
              <a:t>–</a:t>
            </a:r>
            <a:r>
              <a:rPr lang="en-US" sz="3200" b="1" dirty="0">
                <a:latin typeface="Papyrus"/>
                <a:cs typeface="Papyrus"/>
              </a:rPr>
              <a:t> it repeats from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10215301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3954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000" b="1" dirty="0">
                <a:latin typeface="Courier"/>
                <a:cs typeface="Courier"/>
              </a:rPr>
              <a:t>&gt;&gt; chr = '0.41 8.24 3.57 6.24 9.27';</a:t>
            </a:r>
          </a:p>
          <a:p>
            <a:r>
              <a:rPr lang="mr-IN" sz="2000" b="1" dirty="0">
                <a:latin typeface="Courier"/>
                <a:cs typeface="Courier"/>
              </a:rPr>
              <a:t>&gt;&gt; C = textscan(chr,'%f');</a:t>
            </a:r>
          </a:p>
          <a:p>
            <a:r>
              <a:rPr lang="mr-IN" sz="2000" b="1" dirty="0">
                <a:latin typeface="Courier"/>
                <a:cs typeface="Courier"/>
              </a:rPr>
              <a:t>&gt;&gt; whos C</a:t>
            </a:r>
          </a:p>
          <a:p>
            <a:r>
              <a:rPr lang="mr-IN" sz="2000" b="1" dirty="0">
                <a:latin typeface="Courier"/>
                <a:cs typeface="Courier"/>
              </a:rPr>
              <a:t>  Name      Size            Bytes  Class    Attributes</a:t>
            </a:r>
          </a:p>
          <a:p>
            <a:r>
              <a:rPr lang="mr-IN" sz="2000" b="1" dirty="0">
                <a:latin typeface="Courier"/>
                <a:cs typeface="Courier"/>
              </a:rPr>
              <a:t>  C         1x1               152  cell               </a:t>
            </a:r>
          </a:p>
          <a:p>
            <a:r>
              <a:rPr lang="mr-IN" sz="2000" b="1" dirty="0">
                <a:latin typeface="Courier"/>
                <a:cs typeface="Courier"/>
              </a:rPr>
              <a:t>&gt;&gt; chr = "0.41 8.24 3.57 6.24 9.27";</a:t>
            </a:r>
          </a:p>
          <a:p>
            <a:r>
              <a:rPr lang="mr-IN" sz="2000" b="1" dirty="0">
                <a:latin typeface="Courier"/>
                <a:cs typeface="Courier"/>
              </a:rPr>
              <a:t>&gt;&gt; C = textscan(chr,'%f');</a:t>
            </a:r>
          </a:p>
          <a:p>
            <a:r>
              <a:rPr lang="mr-IN" sz="2000" b="1" dirty="0">
                <a:latin typeface="Courier"/>
                <a:cs typeface="Courier"/>
              </a:rPr>
              <a:t>&gt;&gt; whos C</a:t>
            </a:r>
          </a:p>
          <a:p>
            <a:r>
              <a:rPr lang="mr-IN" sz="2000" b="1" dirty="0">
                <a:latin typeface="Courier"/>
                <a:cs typeface="Courier"/>
              </a:rPr>
              <a:t>  Name      Size            Bytes  Class    Attributes</a:t>
            </a:r>
          </a:p>
          <a:p>
            <a:r>
              <a:rPr lang="mr-IN" sz="2000" b="1" dirty="0">
                <a:latin typeface="Courier"/>
                <a:cs typeface="Courier"/>
              </a:rPr>
              <a:t>  C         1x1               152  cell               </a:t>
            </a:r>
          </a:p>
          <a:p>
            <a:r>
              <a:rPr lang="mr-IN" sz="2000" b="1" dirty="0">
                <a:latin typeface="Courier"/>
                <a:cs typeface="Courier"/>
              </a:rPr>
              <a:t>&gt;&gt; C</a:t>
            </a:r>
          </a:p>
          <a:p>
            <a:r>
              <a:rPr lang="mr-IN" sz="2000" b="1" dirty="0">
                <a:latin typeface="Courier"/>
                <a:cs typeface="Courier"/>
              </a:rPr>
              <a:t>C =</a:t>
            </a:r>
          </a:p>
          <a:p>
            <a:r>
              <a:rPr lang="mr-IN" sz="2000" b="1" dirty="0">
                <a:latin typeface="Courier"/>
                <a:cs typeface="Courier"/>
              </a:rPr>
              <a:t>  1×1 cell array</a:t>
            </a:r>
          </a:p>
          <a:p>
            <a:r>
              <a:rPr lang="mr-IN" sz="2000" b="1" dirty="0">
                <a:latin typeface="Courier"/>
                <a:cs typeface="Courier"/>
              </a:rPr>
              <a:t>    {5×1 double}</a:t>
            </a:r>
          </a:p>
          <a:p>
            <a:r>
              <a:rPr lang="mr-IN" sz="2000" b="1" dirty="0">
                <a:latin typeface="Courier"/>
                <a:cs typeface="Courier"/>
              </a:rPr>
              <a:t>&gt;&gt; [C{:}]</a:t>
            </a:r>
          </a:p>
          <a:p>
            <a:r>
              <a:rPr lang="mr-IN" sz="2000" b="1" dirty="0">
                <a:latin typeface="Courier"/>
                <a:cs typeface="Courier"/>
              </a:rPr>
              <a:t>ans =</a:t>
            </a:r>
          </a:p>
          <a:p>
            <a:r>
              <a:rPr lang="mr-IN" sz="2000" b="1" dirty="0">
                <a:latin typeface="Courier"/>
                <a:cs typeface="Courier"/>
              </a:rPr>
              <a:t>   0.410000000000000</a:t>
            </a:r>
          </a:p>
          <a:p>
            <a:r>
              <a:rPr lang="mr-IN" sz="2000" b="1" dirty="0">
                <a:latin typeface="Courier"/>
                <a:cs typeface="Courier"/>
              </a:rPr>
              <a:t>   8.240000000000000</a:t>
            </a:r>
          </a:p>
          <a:p>
            <a:r>
              <a:rPr lang="mr-IN" sz="2000" b="1" dirty="0">
                <a:latin typeface="Courier"/>
                <a:cs typeface="Courier"/>
              </a:rPr>
              <a:t>   3.570000000000000</a:t>
            </a:r>
          </a:p>
          <a:p>
            <a:r>
              <a:rPr lang="mr-IN" sz="2000" b="1" dirty="0">
                <a:latin typeface="Courier"/>
                <a:cs typeface="Courier"/>
              </a:rPr>
              <a:t>   6.240000000000000</a:t>
            </a:r>
          </a:p>
          <a:p>
            <a:r>
              <a:rPr lang="mr-IN" sz="2000" b="1" dirty="0">
                <a:latin typeface="Courier"/>
                <a:cs typeface="Courier"/>
              </a:rPr>
              <a:t>   9.270000000000000</a:t>
            </a:r>
          </a:p>
        </p:txBody>
      </p:sp>
    </p:spTree>
    <p:extLst>
      <p:ext uri="{BB962C8B-B14F-4D97-AF65-F5344CB8AC3E}">
        <p14:creationId xmlns:p14="http://schemas.microsoft.com/office/powerpoint/2010/main" val="5000325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D1C76-CA26-59CE-B416-CA85D8C8BB17}"/>
              </a:ext>
            </a:extLst>
          </p:cNvPr>
          <p:cNvSpPr txBox="1"/>
          <p:nvPr/>
        </p:nvSpPr>
        <p:spPr>
          <a:xfrm>
            <a:off x="0" y="83124"/>
            <a:ext cx="12192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Another way to read in mixed data is using</a:t>
            </a:r>
            <a:r>
              <a:rPr lang="en-US" sz="3200" b="1" dirty="0"/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readtable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('scan1.dat')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Warning: The DATETIME data was created using format 'MM/dd/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uuuu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but also matched 'dd/MM/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uuuu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avoid ambiguity, supply a datetime format using SETVAROPTS, e.g.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opts = 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setvaropts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(opts,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,'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InputFormat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','MM/dd/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uuuu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'); 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In 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matlab.io.text.internal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TabularTextReader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/read (line 141)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matlab.io.internal.functions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ReadTableWithImportOptionsText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executeImpl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(line 61)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matlab.io.internal.functions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ReadTableWithImportOptions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executeImpl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(line 25)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matlab.io.internal.functions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ReadTableWithImportOptionsText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/execute (line 66)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matlab.io.internal.functions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ReadTableWithImportOptions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/execute (line 45)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matlab.io.internal.functions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ReadTable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/execute (line 46)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matlab.io.internal.functions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ExecutableFunction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validateAndExecute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(line 68)</a:t>
            </a:r>
          </a:p>
          <a:p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readtable</a:t>
            </a:r>
            <a:r>
              <a:rPr lang="en-US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(line 514) 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3×9 table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Var1           Var2       Var3     Var4      Var5      Var6    Var7      Var8        Var9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___________    __________    _____    ____    ________    ____    _____    _______    ________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12-Sep-2005    {'Level1'}    12.34     45     1.23e+10     Inf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{'Yes'}    5.1+3i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12-Oct-2005    {'Level2'}    23.54     60        9e+19    -Inf    0.001    {'No' }    2.2-0.5i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12-Nov-2005    {'Level3'}     34.9     12        2e+05      10      100    {'No' }    3.1+0.1i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</a:p>
        </p:txBody>
      </p:sp>
    </p:spTree>
    <p:extLst>
      <p:ext uri="{BB962C8B-B14F-4D97-AF65-F5344CB8AC3E}">
        <p14:creationId xmlns:p14="http://schemas.microsoft.com/office/powerpoint/2010/main" val="41588659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D1C76-CA26-59CE-B416-CA85D8C8BB17}"/>
              </a:ext>
            </a:extLst>
          </p:cNvPr>
          <p:cNvSpPr txBox="1"/>
          <p:nvPr/>
        </p:nvSpPr>
        <p:spPr>
          <a:xfrm>
            <a:off x="0" y="259771"/>
            <a:ext cx="12192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Another way to read in mixed data is using</a:t>
            </a:r>
            <a:r>
              <a:rPr lang="en-US" sz="3200" b="1" dirty="0"/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readtable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('scan1.dat')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Ignore the warning, is not an error.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Table data has to be rectangular (same number columns in each input line [row]).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If no column names or header lines will make up variable names for the columns "</a:t>
            </a:r>
            <a:r>
              <a:rPr lang="en-US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VarN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"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3×9 table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Var1           Var2       Var3     Var4      Var5      Var6    Var7      Var8        Var9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___________    __________    _____    ____    ________    ____    _____    _______    ________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12-Sep-2005    {'Level1'}    12.34     45     1.23e+10     Inf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{'Yes'}    5.1+3i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12-Oct-2005    {'Level2'}    23.54     60        9e+19    -Inf    0.001    {'No' }    2.2-0.5i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12-Nov-2005    {'Level3'}     34.9     12        2e+05      10      100    {'No' }    3.1+0.1i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</a:p>
        </p:txBody>
      </p:sp>
    </p:spTree>
    <p:extLst>
      <p:ext uri="{BB962C8B-B14F-4D97-AF65-F5344CB8AC3E}">
        <p14:creationId xmlns:p14="http://schemas.microsoft.com/office/powerpoint/2010/main" val="35757826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D1C76-CA26-59CE-B416-CA85D8C8BB17}"/>
              </a:ext>
            </a:extLst>
          </p:cNvPr>
          <p:cNvSpPr txBox="1"/>
          <p:nvPr/>
        </p:nvSpPr>
        <p:spPr>
          <a:xfrm>
            <a:off x="0" y="966353"/>
            <a:ext cx="12192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Access like an array – can use </a:t>
            </a:r>
            <a:r>
              <a:rPr lang="en-US" sz="3200" b="1" dirty="0" err="1">
                <a:latin typeface="Papyrus" panose="020B0602040200020303" pitchFamily="34" charset="77"/>
              </a:rPr>
              <a:t>varaible</a:t>
            </a:r>
            <a:r>
              <a:rPr lang="en-US" sz="3200" b="1" dirty="0">
                <a:latin typeface="Papyrus" panose="020B0602040200020303" pitchFamily="34" charset="77"/>
              </a:rPr>
              <a:t> names or index</a:t>
            </a:r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3×9 table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Var1           Var2       Var3     Var4      Var5      Var6    Var7      Var8        Var9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___________    __________    _____    ____    ________    ____    _____    _______    ________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12-Sep-2005    {'Level1'}    12.34     45     1.23e+10     Inf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{'Yes'}    5.1+3i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12-Oct-2005    {'Level2'}    23.54     60        9e+19    -Inf    0.001    {'No' }    2.2-0.5i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12-Nov-2005    {'Level3'}     34.9     12        2e+05      10      100    {'No' }    3.1+0.1i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C(2,'Var1')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table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Var1 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___________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12-Oct-2005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C(2,1)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table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Var1 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___________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12-Oct-2005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</a:p>
        </p:txBody>
      </p:sp>
    </p:spTree>
    <p:extLst>
      <p:ext uri="{BB962C8B-B14F-4D97-AF65-F5344CB8AC3E}">
        <p14:creationId xmlns:p14="http://schemas.microsoft.com/office/powerpoint/2010/main" val="14850443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D1C76-CA26-59CE-B416-CA85D8C8BB17}"/>
              </a:ext>
            </a:extLst>
          </p:cNvPr>
          <p:cNvSpPr txBox="1"/>
          <p:nvPr/>
        </p:nvSpPr>
        <p:spPr>
          <a:xfrm>
            <a:off x="0" y="83124"/>
            <a:ext cx="1219200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Access like an array – can use </a:t>
            </a:r>
            <a:r>
              <a:rPr lang="en-US" sz="3200" b="1" dirty="0" err="1">
                <a:latin typeface="Papyrus" panose="020B0602040200020303" pitchFamily="34" charset="77"/>
              </a:rPr>
              <a:t>varaible</a:t>
            </a:r>
            <a:r>
              <a:rPr lang="en-US" sz="3200" b="1" dirty="0">
                <a:latin typeface="Papyrus" panose="020B0602040200020303" pitchFamily="34" charset="77"/>
              </a:rPr>
              <a:t> names or index</a:t>
            </a:r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3×9 table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Var1           Var2       Var3     Var4      Var5      Var6    Var7      Var8        Var9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___________    __________    _____    ____    ________    ____    _____    _______    ________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12-Sep-2005    {'Level1'}    12.34     45     1.23e+10     Inf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{'Yes'}    5.1+3i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12-Oct-2005    {'Level2'}    23.54     60        9e+19    -Inf    0.001    {'No' }    2.2-0.5i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12-Nov-2005    {'Level3'}     34.9     12        2e+05      10      100    {'No' }    3.1+0.1i</a:t>
            </a:r>
          </a:p>
          <a:p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Var2 is a cell, what to do with it?</a:t>
            </a:r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C(2,2)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table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Var2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__________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{'Level2'}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x=C(2,2)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table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Var2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__________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{'Level2'}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Size        Bytes  Class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C       3x9          3601  table          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x       1x1          1099  table              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F1F43F-1B69-8CF4-0465-3666AC5CEB44}"/>
              </a:ext>
            </a:extLst>
          </p:cNvPr>
          <p:cNvSpPr txBox="1"/>
          <p:nvPr/>
        </p:nvSpPr>
        <p:spPr>
          <a:xfrm>
            <a:off x="6730710" y="3513134"/>
            <a:ext cx="485515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x=C{2,2}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1×1 cell array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{'Level2'} </a:t>
            </a:r>
            <a:r>
              <a:rPr lang="en-US" b="1" dirty="0">
                <a:latin typeface="Papyrus" panose="020B0602040200020303" pitchFamily="34" charset="77"/>
                <a:cs typeface="Courier New" panose="02070309020205020404" pitchFamily="49" charset="0"/>
              </a:rPr>
              <a:t>           still a cell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x=C{2,2}(1)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1×1 cell array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{'Level2'}</a:t>
            </a:r>
            <a:r>
              <a:rPr lang="en-US" b="1" dirty="0">
                <a:latin typeface="Papyrus" panose="020B0602040200020303" pitchFamily="34" charset="77"/>
                <a:cs typeface="Courier New" panose="02070309020205020404" pitchFamily="49" charset="0"/>
              </a:rPr>
              <a:t>     still a cell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 x=C{2,2}{1}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='Level2'</a:t>
            </a:r>
            <a:r>
              <a:rPr lang="en-US" b="1" dirty="0">
                <a:solidFill>
                  <a:srgbClr val="FF0000"/>
                </a:solidFill>
                <a:latin typeface="Papyrus" panose="020B0602040200020303" pitchFamily="34" charset="77"/>
                <a:cs typeface="Courier New" panose="02070309020205020404" pitchFamily="49" charset="0"/>
              </a:rPr>
              <a:t>             now we have the value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031152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F69899-8860-3495-BBD4-2871BDA6B771}"/>
              </a:ext>
            </a:extLst>
          </p:cNvPr>
          <p:cNvSpPr txBox="1"/>
          <p:nvPr/>
        </p:nvSpPr>
        <p:spPr>
          <a:xfrm>
            <a:off x="0" y="61846"/>
            <a:ext cx="12192000" cy="6909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How to get numeric data out of table into vectors or arrays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X=table2array(C(:,[3:7 9]))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1.0e+19 *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0.0000 + 0.0000i   0.0000 + 0.0000i   0.0000 + 0.0000i      Inf + 0.0000i     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+ 0.0000i   0.0000 + 0.0000i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0.0000 + 0.0000i   0.0000 + 0.0000i   9.0000 + 0.0000i     -Inf + 0.0000i   0.0000 + 0.0000i   0.0000 - 0.0000i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0.0000 + 0.0000i   0.0000 + 0.0000i   0.0000 + 0.0000i   0.0000 + 0.0000i   0.0000 + 0.0000i   0.0000 + 0.0000i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Whole array is complex because one column is complex.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Pulling out only the singles and doubles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X=table2array(C(:,[3:7]))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1.0e+19 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0.0000    0.0000    0.0000       Inf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0.0000    0.0000    9.0000      -Inf    0.0000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0.0000    0.0000    0.0000    0.0000    0.0000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</a:p>
          <a:p>
            <a:endParaRPr lang="en-US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This is probably the easiest and best way to get numeric data from file that meets the requirements to be a table.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983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7A2354-2BC4-358C-33AB-C764EDEFEA7F}"/>
              </a:ext>
            </a:extLst>
          </p:cNvPr>
          <p:cNvSpPr txBox="1"/>
          <p:nvPr/>
        </p:nvSpPr>
        <p:spPr>
          <a:xfrm>
            <a:off x="0" y="110791"/>
            <a:ext cx="12192000" cy="8002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More matrix index manipulation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a4dm=mean(a4d,3)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  Size       Bytes Class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       4x3x5x2     960  double      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a4dm      4x3x1x2     192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a4dm(:,:,1,1) =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0.481422949888456   0.313685849540286   0.476534938349249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0.524709942427556   0.494876427351128   0.361346849473196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0.347123650499427   0.595443841455736   0.345662374448048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0.491757049785515   0.572611246814329   0.424222924256415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a4dm(:,:,1,2) =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0.290091447188031   0.605698343590260   0.160819873092625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0.412824204074147   0.457400726496314   0.477775966023231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0.600976320494938   0.402196622161572   0.489467701306398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0.507765754509109   0.313132347286203   0.688598426041260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214BE6-EAA1-F92D-CD7F-1D2FD63EE4B0}"/>
              </a:ext>
            </a:extLst>
          </p:cNvPr>
          <p:cNvCxnSpPr>
            <a:cxnSpLocks/>
          </p:cNvCxnSpPr>
          <p:nvPr/>
        </p:nvCxnSpPr>
        <p:spPr>
          <a:xfrm>
            <a:off x="0" y="4905630"/>
            <a:ext cx="982362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30863B9-6037-63DA-3113-59089AA0EFD2}"/>
              </a:ext>
            </a:extLst>
          </p:cNvPr>
          <p:cNvSpPr txBox="1"/>
          <p:nvPr/>
        </p:nvSpPr>
        <p:spPr>
          <a:xfrm>
            <a:off x="5943600" y="2527646"/>
            <a:ext cx="62484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Effectively 1 dimension smaller, 4x3x2, but still has 4 subscripts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9899BA3-9189-8FC7-4115-6C02711D4114}"/>
              </a:ext>
            </a:extLst>
          </p:cNvPr>
          <p:cNvCxnSpPr>
            <a:cxnSpLocks/>
          </p:cNvCxnSpPr>
          <p:nvPr/>
        </p:nvCxnSpPr>
        <p:spPr>
          <a:xfrm flipH="1">
            <a:off x="5288692" y="3175686"/>
            <a:ext cx="667265" cy="38306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2C1BFFE-F008-FE1E-B6D5-DD6F759D9702}"/>
              </a:ext>
            </a:extLst>
          </p:cNvPr>
          <p:cNvCxnSpPr>
            <a:cxnSpLocks/>
          </p:cNvCxnSpPr>
          <p:nvPr/>
        </p:nvCxnSpPr>
        <p:spPr>
          <a:xfrm flipH="1" flipV="1">
            <a:off x="2631989" y="2755557"/>
            <a:ext cx="3311611" cy="432486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FD2B36B-265D-4956-02E2-D4DFEA7AA9C3}"/>
              </a:ext>
            </a:extLst>
          </p:cNvPr>
          <p:cNvSpPr txBox="1"/>
          <p:nvPr/>
        </p:nvSpPr>
        <p:spPr>
          <a:xfrm>
            <a:off x="5659399" y="859483"/>
            <a:ext cx="656143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Take mean in 3</a:t>
            </a:r>
            <a:r>
              <a:rPr lang="en-US" sz="3200" b="1" baseline="30000" dirty="0">
                <a:latin typeface="Papyrus" panose="020B0602040200020303" pitchFamily="34" charset="77"/>
                <a:cs typeface="Courier New" panose="02070309020205020404" pitchFamily="49" charset="0"/>
              </a:rPr>
              <a:t>rd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dimension, </a:t>
            </a:r>
            <a:r>
              <a:rPr lang="en-US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i.e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over the 5 "layers", in both groups</a:t>
            </a:r>
            <a:endParaRPr lang="en-US" sz="32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AF0BFE3-A7FD-CF3B-F221-7302BB9D16CE}"/>
              </a:ext>
            </a:extLst>
          </p:cNvPr>
          <p:cNvSpPr/>
          <p:nvPr/>
        </p:nvSpPr>
        <p:spPr>
          <a:xfrm>
            <a:off x="2496065" y="2113005"/>
            <a:ext cx="222421" cy="7043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31742C7-5655-3183-D0B0-C8C5549F9F8B}"/>
              </a:ext>
            </a:extLst>
          </p:cNvPr>
          <p:cNvCxnSpPr>
            <a:cxnSpLocks/>
          </p:cNvCxnSpPr>
          <p:nvPr/>
        </p:nvCxnSpPr>
        <p:spPr>
          <a:xfrm flipH="1">
            <a:off x="2767914" y="1828800"/>
            <a:ext cx="4497859" cy="345989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3E5CA57-7E02-7E31-30E2-2457DEEB93AB}"/>
              </a:ext>
            </a:extLst>
          </p:cNvPr>
          <p:cNvSpPr txBox="1"/>
          <p:nvPr/>
        </p:nvSpPr>
        <p:spPr>
          <a:xfrm>
            <a:off x="9700054" y="3619161"/>
            <a:ext cx="27432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Will work on this later</a:t>
            </a:r>
          </a:p>
        </p:txBody>
      </p:sp>
    </p:spTree>
    <p:extLst>
      <p:ext uri="{BB962C8B-B14F-4D97-AF65-F5344CB8AC3E}">
        <p14:creationId xmlns:p14="http://schemas.microsoft.com/office/powerpoint/2010/main" val="28596492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EC0035-87D0-917B-7A31-87732BB74B94}"/>
              </a:ext>
            </a:extLst>
          </p:cNvPr>
          <p:cNvSpPr txBox="1"/>
          <p:nvPr/>
        </p:nvSpPr>
        <p:spPr>
          <a:xfrm>
            <a:off x="0" y="33951"/>
            <a:ext cx="1219200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00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readtable</a:t>
            </a:r>
            <a:r>
              <a:rPr lang="en-US" sz="3200" b="1" dirty="0">
                <a:solidFill>
                  <a:srgbClr val="000000"/>
                </a:solidFill>
                <a:effectLst/>
                <a:latin typeface="Papyrus" panose="020B0602040200020303" pitchFamily="34" charset="77"/>
                <a:cs typeface="Courier New" panose="02070309020205020404" pitchFamily="49" charset="0"/>
              </a:rPr>
              <a:t> can also handle header lines (you have to know how many there are), plus name the variables</a:t>
            </a:r>
            <a:endParaRPr lang="en-US" b="1" dirty="0">
              <a:solidFill>
                <a:srgbClr val="000000"/>
              </a:solidFill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cat scan1a.dat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head line 1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head line 2, they </a:t>
            </a:r>
            <a:r>
              <a:rPr lang="en-US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dont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have to be same size</a:t>
            </a:r>
          </a:p>
          <a:p>
            <a:r>
              <a:rPr lang="en-US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fecha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level x y z a b c d 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09/12/2005 Level1 12.34 45 1.23e10 inf Nan Yes 5.1+3i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10/12/2005 Level2 23.54 60 9e19 -inf  0.001 No 2.2-.5i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11/12/2005 Level3 34.90 12 2e5   10  100   No 3.1+.1i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endParaRPr lang="en-US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 D=</a:t>
            </a:r>
            <a:r>
              <a:rPr lang="en-US" sz="16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readtable</a:t>
            </a:r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('scan1a.dat','headerlines',2)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 = 3×9 table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fecha</a:t>
            </a:r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level         x      y        z         a        b         c          d        ___________    __________    _____    __    ________    ____    _____    _______    ________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12-Sep-2005    {'Level1'}    12.34    45    1.23e+10     Inf      </a:t>
            </a:r>
            <a:r>
              <a:rPr lang="en-US" sz="16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{'Yes'}    5.1+3i  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12-Oct-2005    {'Level2'}    23.54    60       9e+19    -Inf    0.001    {'No' }    2.2-0.5i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12-Nov-2005    {'Level3'}     34.9    12       2e+05      10      100    {'No' }    3.1+0.1i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 &gt;&gt; </a:t>
            </a:r>
            <a:r>
              <a:rPr lang="en-US" sz="16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xyz</a:t>
            </a:r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=D(:,{'x' 'y' 'z'})</a:t>
            </a:r>
          </a:p>
          <a:p>
            <a:r>
              <a:rPr lang="en-US" sz="16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xyz</a:t>
            </a:r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3×3 table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x      y        z    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_____    __    ________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12.34    45    1.23e+10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23.54    60       9e+19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34.9    12       2e+05</a:t>
            </a:r>
          </a:p>
          <a:p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</a:p>
        </p:txBody>
      </p:sp>
    </p:spTree>
    <p:extLst>
      <p:ext uri="{BB962C8B-B14F-4D97-AF65-F5344CB8AC3E}">
        <p14:creationId xmlns:p14="http://schemas.microsoft.com/office/powerpoint/2010/main" val="19011618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22779"/>
            <a:ext cx="1219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/>
                <a:cs typeface="Papyrus"/>
              </a:rPr>
              <a:t>Example of particularly difficult file to read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GPS RINEX file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r>
              <a:rPr lang="de-DE" sz="1600" b="1" dirty="0">
                <a:latin typeface="Courier"/>
                <a:cs typeface="Courier"/>
              </a:rPr>
              <a:t>...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Has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a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header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full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of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metadata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                     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id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of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header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info</a:t>
            </a:r>
            <a:endParaRPr lang="de-DE" sz="1600" b="1" dirty="0">
              <a:latin typeface="Courier"/>
              <a:cs typeface="Courier"/>
            </a:endParaRPr>
          </a:p>
          <a:p>
            <a:r>
              <a:rPr lang="mr-IN" sz="1600" b="1" dirty="0">
                <a:latin typeface="Courier"/>
                <a:cs typeface="Courier"/>
              </a:rPr>
              <a:t>    30.0000                                              </a:t>
            </a:r>
            <a:r>
              <a:rPr lang="en-US" sz="1600" b="1" dirty="0">
                <a:latin typeface="Courier"/>
                <a:cs typeface="Courier"/>
              </a:rPr>
              <a:t> </a:t>
            </a:r>
            <a:r>
              <a:rPr lang="mr-IN" sz="1600" b="1" dirty="0">
                <a:latin typeface="Courier"/>
                <a:cs typeface="Courier"/>
              </a:rPr>
              <a:t>INTERVAL</a:t>
            </a:r>
          </a:p>
          <a:p>
            <a:r>
              <a:rPr lang="de-DE" sz="1600" b="1" dirty="0">
                <a:latin typeface="Courier"/>
                <a:cs typeface="Courier"/>
              </a:rPr>
              <a:t>...</a:t>
            </a:r>
          </a:p>
          <a:p>
            <a:r>
              <a:rPr lang="mr-IN" sz="1600" b="1" dirty="0">
                <a:latin typeface="Courier"/>
                <a:cs typeface="Courier"/>
              </a:rPr>
              <a:t>                                                          END OF HEADER</a:t>
            </a:r>
            <a:endParaRPr lang="en-US" sz="1600" b="1" dirty="0">
              <a:latin typeface="Courier"/>
              <a:cs typeface="Courier"/>
            </a:endParaRPr>
          </a:p>
          <a:p>
            <a:r>
              <a:rPr lang="de-DE" sz="1600" b="1" dirty="0">
                <a:latin typeface="Courier"/>
                <a:cs typeface="Courier"/>
              </a:rPr>
              <a:t> ...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Then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has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meta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data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on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what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data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is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to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follow (time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of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data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/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epoch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)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list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of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GPS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or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GNSS 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satellites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with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data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during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this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epoch</a:t>
            </a:r>
            <a:endParaRPr lang="de-DE" sz="1600" b="1" dirty="0">
              <a:solidFill>
                <a:schemeClr val="bg1">
                  <a:lumMod val="65000"/>
                </a:schemeClr>
              </a:solidFill>
              <a:latin typeface="Courier"/>
              <a:cs typeface="Courier"/>
            </a:endParaRPr>
          </a:p>
          <a:p>
            <a:endParaRPr lang="de-DE" sz="1600" b="1" dirty="0">
              <a:latin typeface="Courier"/>
              <a:cs typeface="Courier"/>
            </a:endParaRPr>
          </a:p>
          <a:p>
            <a:r>
              <a:rPr lang="de-DE" sz="1600" b="1" dirty="0">
                <a:latin typeface="Courier"/>
                <a:cs typeface="Courier"/>
              </a:rPr>
              <a:t>16  1  1  0  0  </a:t>
            </a:r>
            <a:r>
              <a:rPr lang="de-DE" sz="1600" b="1" dirty="0">
                <a:solidFill>
                  <a:srgbClr val="FF0000"/>
                </a:solidFill>
                <a:latin typeface="Courier"/>
                <a:cs typeface="Courier"/>
              </a:rPr>
              <a:t>0.0000000</a:t>
            </a:r>
            <a:r>
              <a:rPr lang="de-DE" sz="1600" b="1" dirty="0">
                <a:latin typeface="Courier"/>
                <a:cs typeface="Courier"/>
              </a:rPr>
              <a:t>  0 </a:t>
            </a:r>
            <a:r>
              <a:rPr lang="de-DE" sz="1600" b="1" dirty="0">
                <a:solidFill>
                  <a:srgbClr val="FF0000"/>
                </a:solidFill>
                <a:latin typeface="Courier"/>
                <a:cs typeface="Courier"/>
              </a:rPr>
              <a:t>10</a:t>
            </a:r>
            <a:r>
              <a:rPr lang="de-DE" sz="1600" b="1" dirty="0">
                <a:latin typeface="Courier"/>
                <a:cs typeface="Courier"/>
              </a:rPr>
              <a:t>G15G27G22G30G28G13G18G10G11G08 </a:t>
            </a:r>
            <a:r>
              <a:rPr lang="de-DE" sz="1600" b="1" dirty="0" err="1">
                <a:solidFill>
                  <a:srgbClr val="A6A6A6"/>
                </a:solidFill>
                <a:latin typeface="Courier"/>
                <a:cs typeface="Courier"/>
              </a:rPr>
              <a:t>data</a:t>
            </a:r>
            <a:r>
              <a:rPr lang="de-DE" sz="1600" b="1" dirty="0">
                <a:solidFill>
                  <a:srgbClr val="A6A6A6"/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rgbClr val="A6A6A6"/>
                </a:solidFill>
                <a:latin typeface="Courier"/>
                <a:cs typeface="Courier"/>
              </a:rPr>
              <a:t>desc</a:t>
            </a:r>
            <a:endParaRPr lang="de-DE" sz="1600" b="1" dirty="0">
              <a:latin typeface="Courier"/>
              <a:cs typeface="Courier"/>
            </a:endParaRPr>
          </a:p>
          <a:p>
            <a:r>
              <a:rPr lang="de-DE" sz="1600" b="1" dirty="0">
                <a:latin typeface="Courier"/>
                <a:cs typeface="Courier"/>
              </a:rPr>
              <a:t> -14625784.02147 -11358678.40846  22561784.4224   22561780.0784 </a:t>
            </a:r>
            <a:r>
              <a:rPr lang="de-DE" sz="1600" b="1" dirty="0" err="1">
                <a:solidFill>
                  <a:srgbClr val="A6A6A6"/>
                </a:solidFill>
                <a:latin typeface="Courier"/>
                <a:cs typeface="Courier"/>
              </a:rPr>
              <a:t>data</a:t>
            </a:r>
            <a:endParaRPr lang="de-DE" sz="1600" b="1" dirty="0">
              <a:latin typeface="Courier"/>
              <a:cs typeface="Courier"/>
            </a:endParaRPr>
          </a:p>
          <a:p>
            <a:r>
              <a:rPr lang="mr-IN" sz="1600" b="1" dirty="0">
                <a:latin typeface="Courier"/>
                <a:cs typeface="Courier"/>
              </a:rPr>
              <a:t>        46.5004         36.2504</a:t>
            </a:r>
            <a:r>
              <a:rPr lang="en-US" sz="1600" b="1" dirty="0">
                <a:latin typeface="Courier"/>
                <a:cs typeface="Courier"/>
              </a:rPr>
              <a:t>                                 </a:t>
            </a:r>
            <a:r>
              <a:rPr lang="en-US" sz="1600" b="1" dirty="0">
                <a:solidFill>
                  <a:srgbClr val="A6A6A6"/>
                </a:solidFill>
                <a:latin typeface="Courier"/>
                <a:cs typeface="Courier"/>
              </a:rPr>
              <a:t>data</a:t>
            </a:r>
            <a:endParaRPr lang="en-US" sz="1600" b="1" dirty="0">
              <a:latin typeface="Courier"/>
              <a:cs typeface="Courier"/>
            </a:endParaRPr>
          </a:p>
          <a:p>
            <a:r>
              <a:rPr lang="de-DE" sz="1600" b="1" dirty="0">
                <a:latin typeface="Courier"/>
                <a:cs typeface="Courier"/>
              </a:rPr>
              <a:t>...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then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has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the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data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from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each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satellite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over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2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lines</a:t>
            </a:r>
            <a:r>
              <a:rPr lang="de-DE" sz="1600" b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, 9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more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of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these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(18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lines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) ...</a:t>
            </a:r>
            <a:endParaRPr lang="mr-IN" sz="1600" b="1" dirty="0">
              <a:solidFill>
                <a:schemeClr val="bg1">
                  <a:lumMod val="65000"/>
                </a:schemeClr>
              </a:solidFill>
              <a:latin typeface="Courier"/>
              <a:cs typeface="Courier"/>
            </a:endParaRPr>
          </a:p>
          <a:p>
            <a:r>
              <a:rPr lang="de-DE" sz="1600" b="1" dirty="0">
                <a:latin typeface="Courier"/>
                <a:cs typeface="Courier"/>
              </a:rPr>
              <a:t> 16  1  1  0  0 </a:t>
            </a:r>
            <a:r>
              <a:rPr lang="de-DE" sz="1600" b="1" dirty="0">
                <a:solidFill>
                  <a:srgbClr val="FF0000"/>
                </a:solidFill>
                <a:latin typeface="Courier"/>
                <a:cs typeface="Courier"/>
              </a:rPr>
              <a:t>30.0000000</a:t>
            </a:r>
            <a:r>
              <a:rPr lang="de-DE" sz="1600" b="1" dirty="0">
                <a:latin typeface="Courier"/>
                <a:cs typeface="Courier"/>
              </a:rPr>
              <a:t>  0 </a:t>
            </a:r>
            <a:r>
              <a:rPr lang="de-DE" sz="1600" b="1" dirty="0">
                <a:solidFill>
                  <a:srgbClr val="FF0000"/>
                </a:solidFill>
                <a:latin typeface="Courier"/>
                <a:cs typeface="Courier"/>
              </a:rPr>
              <a:t>11</a:t>
            </a:r>
            <a:r>
              <a:rPr lang="de-DE" sz="1600" b="1" dirty="0">
                <a:latin typeface="Courier"/>
                <a:cs typeface="Courier"/>
              </a:rPr>
              <a:t>G15</a:t>
            </a:r>
            <a:r>
              <a:rPr lang="de-DE" sz="1600" b="1" dirty="0">
                <a:solidFill>
                  <a:srgbClr val="FF0000"/>
                </a:solidFill>
                <a:latin typeface="Courier"/>
                <a:cs typeface="Courier"/>
              </a:rPr>
              <a:t>G01</a:t>
            </a:r>
            <a:r>
              <a:rPr lang="de-DE" sz="1600" b="1" dirty="0">
                <a:latin typeface="Courier"/>
                <a:cs typeface="Courier"/>
              </a:rPr>
              <a:t>G27G22G30G28G13G18G10G11G08</a:t>
            </a:r>
          </a:p>
          <a:p>
            <a:r>
              <a:rPr lang="de-DE" sz="1600" b="1" dirty="0">
                <a:latin typeface="Courier"/>
                <a:cs typeface="Courier"/>
              </a:rPr>
              <a:t>... 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11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observations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(22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lines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) ...</a:t>
            </a:r>
            <a:endParaRPr lang="de-DE" sz="1600" b="1" dirty="0">
              <a:latin typeface="Courier"/>
              <a:cs typeface="Courier"/>
            </a:endParaRPr>
          </a:p>
          <a:p>
            <a:r>
              <a:rPr lang="mr-IN" sz="1600" b="1" dirty="0">
                <a:latin typeface="Courier"/>
                <a:cs typeface="Courier"/>
              </a:rPr>
              <a:t> </a:t>
            </a:r>
            <a:r>
              <a:rPr lang="en-US" sz="1600" b="1" dirty="0">
                <a:latin typeface="Courier"/>
                <a:cs typeface="Courier"/>
              </a:rPr>
              <a:t>15</a:t>
            </a:r>
            <a:r>
              <a:rPr lang="mr-IN" sz="1600" b="1" dirty="0">
                <a:latin typeface="Courier"/>
                <a:cs typeface="Courier"/>
              </a:rPr>
              <a:t>.0000   </a:t>
            </a:r>
            <a:r>
              <a:rPr lang="en-US" sz="1600" b="1" dirty="0">
                <a:solidFill>
                  <a:srgbClr val="A6A6A6"/>
                </a:solidFill>
                <a:latin typeface="Courier"/>
                <a:cs typeface="Courier"/>
              </a:rPr>
              <a:t>comment in middle</a:t>
            </a:r>
            <a:r>
              <a:rPr lang="mr-IN" sz="1600" b="1" dirty="0">
                <a:latin typeface="Courier"/>
                <a:cs typeface="Courier"/>
              </a:rPr>
              <a:t>                              INTERVAL</a:t>
            </a:r>
            <a:endParaRPr lang="en-US" sz="1600" b="1" dirty="0">
              <a:latin typeface="Courier"/>
              <a:cs typeface="Courier"/>
            </a:endParaRPr>
          </a:p>
          <a:p>
            <a:r>
              <a:rPr lang="de-DE" sz="1600" b="1" dirty="0">
                <a:latin typeface="Courier"/>
                <a:cs typeface="Courier"/>
              </a:rPr>
              <a:t>16  1  1  0  0 </a:t>
            </a:r>
            <a:r>
              <a:rPr lang="de-DE" sz="1600" b="1" dirty="0">
                <a:solidFill>
                  <a:srgbClr val="FF0000"/>
                </a:solidFill>
                <a:latin typeface="Courier"/>
                <a:cs typeface="Courier"/>
              </a:rPr>
              <a:t>45.0000000</a:t>
            </a:r>
            <a:r>
              <a:rPr lang="de-DE" sz="1600" b="1" dirty="0">
                <a:latin typeface="Courier"/>
                <a:cs typeface="Courier"/>
              </a:rPr>
              <a:t>  0 10G15G01G27G22G30G28G13G18G10G08</a:t>
            </a:r>
            <a:endParaRPr lang="es-AR" sz="16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108672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1065"/>
            <a:ext cx="12192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/>
                <a:cs typeface="Papyrus"/>
              </a:rPr>
              <a:t>Format Specification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Describes the input fields </a:t>
            </a:r>
            <a:r>
              <a:rPr lang="mr-IN" sz="3200" b="1" dirty="0">
                <a:latin typeface="Papyrus"/>
                <a:cs typeface="Papyrus"/>
              </a:rPr>
              <a:t>–</a:t>
            </a:r>
            <a:r>
              <a:rPr lang="en-US" sz="3200" b="1" dirty="0">
                <a:latin typeface="Papyrus"/>
                <a:cs typeface="Papyrus"/>
              </a:rPr>
              <a:t> number or alpha, format and size of number (as opposed to “free format” where things are separated by spaces and the computer figures out what it is).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Does not fit on </a:t>
            </a:r>
            <a:r>
              <a:rPr lang="en-US" sz="3200" b="1" dirty="0" err="1">
                <a:latin typeface="Papyrus"/>
                <a:cs typeface="Papyrus"/>
              </a:rPr>
              <a:t>powerpoints</a:t>
            </a:r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Go to web page</a:t>
            </a:r>
          </a:p>
          <a:p>
            <a:pPr algn="ctr"/>
            <a:r>
              <a:rPr lang="en-US" b="1" dirty="0">
                <a:latin typeface="Courier"/>
                <a:cs typeface="Courier"/>
                <a:hlinkClick r:id="rId3"/>
              </a:rPr>
              <a:t>https://www.mathworks.com/help/matlab/ref/fscanf.html</a:t>
            </a:r>
            <a:endParaRPr lang="en-US" b="1" dirty="0">
              <a:latin typeface="Courier"/>
              <a:cs typeface="Courier"/>
            </a:endParaRP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See also </a:t>
            </a:r>
            <a:endParaRPr lang="en-US" sz="3200" b="1" dirty="0">
              <a:latin typeface="Courier"/>
              <a:cs typeface="Courier"/>
            </a:endParaRPr>
          </a:p>
          <a:p>
            <a:pPr algn="ctr"/>
            <a:r>
              <a:rPr lang="en-US" b="1" dirty="0">
                <a:latin typeface="Courier"/>
                <a:cs typeface="Courier"/>
                <a:hlinkClick r:id="rId4"/>
              </a:rPr>
              <a:t>https://www.mathworks.com/help/matlab/matlab_prog/formatting-strings.html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417564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02CEF56-3A21-5BA6-86CE-14279A02176A}"/>
              </a:ext>
            </a:extLst>
          </p:cNvPr>
          <p:cNvSpPr txBox="1"/>
          <p:nvPr/>
        </p:nvSpPr>
        <p:spPr>
          <a:xfrm>
            <a:off x="0" y="78971"/>
            <a:ext cx="12192000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Matlab functions that read and write!!!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help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iofun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Papyrus" panose="020B0602040200020303" pitchFamily="34" charset="77"/>
              </a:rPr>
              <a:t>(edited to show only those that read and write)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Contents of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iofun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csvread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Read a comma separated value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csvwrite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Write a comma-separated value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dataread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Read formatted data from character array or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dlmread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Read ASCII delimited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dlmwrite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Write ASCII delimited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Read line from file, discard newline character.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Read line from file, keeping the newline character.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Write formatted data to text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Read binary data from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Read data from text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Write binary data to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importdata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Load data from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matfile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Save and load parts of variables in MAT-files.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readcell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Create a cell array by reading from a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readmatrix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Create a matrix by reading from a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readtable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Create a table by reading from a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readtimetable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Create a timetable by reading from a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readvars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Creates variables by reading from a file.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Continues next page!</a:t>
            </a:r>
          </a:p>
        </p:txBody>
      </p:sp>
    </p:spTree>
    <p:extLst>
      <p:ext uri="{BB962C8B-B14F-4D97-AF65-F5344CB8AC3E}">
        <p14:creationId xmlns:p14="http://schemas.microsoft.com/office/powerpoint/2010/main" val="14297059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02CEF56-3A21-5BA6-86CE-14279A02176A}"/>
              </a:ext>
            </a:extLst>
          </p:cNvPr>
          <p:cNvSpPr txBox="1"/>
          <p:nvPr/>
        </p:nvSpPr>
        <p:spPr>
          <a:xfrm>
            <a:off x="0" y="78971"/>
            <a:ext cx="121920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Matlab functions that read and write!!!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help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iofun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Papyrus" panose="020B0602040200020303" pitchFamily="34" charset="77"/>
              </a:rPr>
              <a:t>(edited to show only those that read and write)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Contents of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iofun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…Continued from previous slide…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textread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Read formatted data from text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textscan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function 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varargout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textscan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varargin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TEXTSCAN Read formatted data from text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writecell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Write a cell array to a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writelines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Write lines to a file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writematrix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Write a matrix to a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writetable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Write a table to a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writetimetable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Write a timetable to a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xlsread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Read Microsoft Excel spreadsheet file.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xlswrite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Write to Microsoft Excel spreadsheet file.</a:t>
            </a:r>
          </a:p>
        </p:txBody>
      </p:sp>
    </p:spTree>
    <p:extLst>
      <p:ext uri="{BB962C8B-B14F-4D97-AF65-F5344CB8AC3E}">
        <p14:creationId xmlns:p14="http://schemas.microsoft.com/office/powerpoint/2010/main" val="826697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3722AEA-C4F2-A545-374B-5EB559679145}"/>
              </a:ext>
            </a:extLst>
          </p:cNvPr>
          <p:cNvSpPr txBox="1"/>
          <p:nvPr/>
        </p:nvSpPr>
        <p:spPr>
          <a:xfrm>
            <a:off x="0" y="142788"/>
            <a:ext cx="121920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More matrix index manipulation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Now average on 1</a:t>
            </a:r>
            <a:r>
              <a:rPr lang="en-US" sz="3200" b="1" baseline="30000" dirty="0">
                <a:latin typeface="Papyrus" panose="020B0602040200020303" pitchFamily="34" charset="77"/>
                <a:cs typeface="Courier New" panose="02070309020205020404" pitchFamily="49" charset="0"/>
              </a:rPr>
              <a:t>st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dimension (default don't need to specify 1)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a4dmm=mean(a4dm)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a4dmm(:,:,1,1) = 0.461253398150238   0.494154341290370   0.401941771631727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a4dmm(:,:,1,2) = 0.452914431566556   0.444607009883587   0.454165491615878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   Size           Bytes  Class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        4x3x5x2          960  double             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a4dm       4x3x1x2          192  double             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a4dmm      1x3x1x2           48  double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91CD9E-ABE2-E81D-2A22-38ACC8951234}"/>
              </a:ext>
            </a:extLst>
          </p:cNvPr>
          <p:cNvSpPr txBox="1"/>
          <p:nvPr/>
        </p:nvSpPr>
        <p:spPr>
          <a:xfrm>
            <a:off x="506626" y="5159625"/>
            <a:ext cx="798247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Effectively a second dimension smaller, each value is average of columns on previous page </a:t>
            </a:r>
            <a:endParaRPr lang="en-US" sz="32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5D8D8EB-59F5-0257-643B-46FE25C17322}"/>
              </a:ext>
            </a:extLst>
          </p:cNvPr>
          <p:cNvCxnSpPr>
            <a:cxnSpLocks/>
          </p:cNvCxnSpPr>
          <p:nvPr/>
        </p:nvCxnSpPr>
        <p:spPr>
          <a:xfrm flipH="1" flipV="1">
            <a:off x="3768811" y="4658497"/>
            <a:ext cx="1618735" cy="432487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0EA0D1-5690-5A0F-9574-3234C4A06E96}"/>
              </a:ext>
            </a:extLst>
          </p:cNvPr>
          <p:cNvCxnSpPr>
            <a:cxnSpLocks/>
          </p:cNvCxnSpPr>
          <p:nvPr/>
        </p:nvCxnSpPr>
        <p:spPr>
          <a:xfrm flipH="1" flipV="1">
            <a:off x="3830595" y="2113005"/>
            <a:ext cx="1532237" cy="2990336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160DAA9-4819-6430-4DF3-88F9F91ECE43}"/>
              </a:ext>
            </a:extLst>
          </p:cNvPr>
          <p:cNvSpPr txBox="1"/>
          <p:nvPr/>
        </p:nvSpPr>
        <p:spPr>
          <a:xfrm>
            <a:off x="8499392" y="2717109"/>
            <a:ext cx="352373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This superficially looks like a 2x3 matrix, but it is not!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Notice it has dimensions  labeled on 2 lines, like a 3-d matrix. </a:t>
            </a:r>
            <a:endParaRPr lang="en-US" sz="3200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AE85DD4-9882-711B-FE42-04758E242E23}"/>
              </a:ext>
            </a:extLst>
          </p:cNvPr>
          <p:cNvCxnSpPr>
            <a:cxnSpLocks/>
          </p:cNvCxnSpPr>
          <p:nvPr/>
        </p:nvCxnSpPr>
        <p:spPr>
          <a:xfrm flipH="1" flipV="1">
            <a:off x="8056605" y="2150076"/>
            <a:ext cx="704336" cy="1198605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432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3722AEA-C4F2-A545-374B-5EB559679145}"/>
              </a:ext>
            </a:extLst>
          </p:cNvPr>
          <p:cNvSpPr txBox="1"/>
          <p:nvPr/>
        </p:nvSpPr>
        <p:spPr>
          <a:xfrm>
            <a:off x="0" y="142788"/>
            <a:ext cx="1219200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More matrix index manipulation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a4dmm=mean(a4dm)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a4dmm(:,:,1,1) = 0.461253398150238   0.494154341290370   0.401941771631727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a4dmm(:,:,1,2) = 0.452914431566556   0.444607009883587   0.454165491615878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   Size           Bytes  Class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        4x3x5x2          960  double             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a4dm       4x3x1x2          192  double             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a4dmm      1x3x1x2           48  double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91CD9E-ABE2-E81D-2A22-38ACC8951234}"/>
              </a:ext>
            </a:extLst>
          </p:cNvPr>
          <p:cNvSpPr txBox="1"/>
          <p:nvPr/>
        </p:nvSpPr>
        <p:spPr>
          <a:xfrm>
            <a:off x="0" y="5666262"/>
            <a:ext cx="121919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So the three "across" the top line are the first three elements in linear order, then the second line of 3 across. </a:t>
            </a:r>
            <a:endParaRPr lang="en-US" sz="32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5D8D8EB-59F5-0257-643B-46FE25C17322}"/>
              </a:ext>
            </a:extLst>
          </p:cNvPr>
          <p:cNvCxnSpPr>
            <a:cxnSpLocks/>
          </p:cNvCxnSpPr>
          <p:nvPr/>
        </p:nvCxnSpPr>
        <p:spPr>
          <a:xfrm flipH="1" flipV="1">
            <a:off x="2953265" y="3744097"/>
            <a:ext cx="2446638" cy="2100649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160DAA9-4819-6430-4DF3-88F9F91ECE43}"/>
              </a:ext>
            </a:extLst>
          </p:cNvPr>
          <p:cNvSpPr txBox="1"/>
          <p:nvPr/>
        </p:nvSpPr>
        <p:spPr>
          <a:xfrm>
            <a:off x="8229600" y="2890107"/>
            <a:ext cx="38800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How is this stuff stored in memory?</a:t>
            </a:r>
          </a:p>
          <a:p>
            <a:pPr algn="ctr"/>
            <a:r>
              <a:rPr lang="en-US" sz="3200" b="1" u="sng" dirty="0">
                <a:latin typeface="Papyrus" panose="020B0602040200020303" pitchFamily="34" charset="77"/>
                <a:cs typeface="Courier New" panose="02070309020205020404" pitchFamily="49" charset="0"/>
              </a:rPr>
              <a:t>Linearly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Lowest dimensions go together.</a:t>
            </a:r>
            <a:endParaRPr lang="en-US" sz="3200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AE85DD4-9882-711B-FE42-04758E242E23}"/>
              </a:ext>
            </a:extLst>
          </p:cNvPr>
          <p:cNvCxnSpPr>
            <a:cxnSpLocks/>
          </p:cNvCxnSpPr>
          <p:nvPr/>
        </p:nvCxnSpPr>
        <p:spPr>
          <a:xfrm flipH="1" flipV="1">
            <a:off x="7809470" y="1581665"/>
            <a:ext cx="803189" cy="1458097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6B7E994-9977-6664-5353-DD430D626C2A}"/>
              </a:ext>
            </a:extLst>
          </p:cNvPr>
          <p:cNvCxnSpPr>
            <a:cxnSpLocks/>
          </p:cNvCxnSpPr>
          <p:nvPr/>
        </p:nvCxnSpPr>
        <p:spPr>
          <a:xfrm flipH="1" flipV="1">
            <a:off x="3978875" y="1223319"/>
            <a:ext cx="1383957" cy="4596713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6F1409A-9AA5-3CE3-9630-A29F69BADCD6}"/>
              </a:ext>
            </a:extLst>
          </p:cNvPr>
          <p:cNvCxnSpPr>
            <a:cxnSpLocks/>
          </p:cNvCxnSpPr>
          <p:nvPr/>
        </p:nvCxnSpPr>
        <p:spPr>
          <a:xfrm flipH="1" flipV="1">
            <a:off x="3212757" y="1606378"/>
            <a:ext cx="1754659" cy="4695568"/>
          </a:xfrm>
          <a:prstGeom prst="straightConnector1">
            <a:avLst/>
          </a:prstGeom>
          <a:ln w="635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470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B0F2EF-40E5-4501-361A-4F1B3203B138}"/>
              </a:ext>
            </a:extLst>
          </p:cNvPr>
          <p:cNvSpPr txBox="1"/>
          <p:nvPr/>
        </p:nvSpPr>
        <p:spPr>
          <a:xfrm>
            <a:off x="-12355" y="21776"/>
            <a:ext cx="12204355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More matrix index manipulation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a4dmm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a4dmm(:,:,1,1) = 0.461253398150238   0.494154341290370   0.401941771631727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a4dmm(:,:,1,2) = 0.452914431566556   0.444607009883587   0.454165491615878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a4dmm(:)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0.461253398150238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0.494154341290370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0.401941771631727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0.452914431566556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0.444607009883587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0.454165491615878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Somewhat painful to address them, how to fix? 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a4dmm(1,2,1,1)	     (1,2) is one to right, then (1,1) is where you are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0.494154341290370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a4dmm(2)              (2) is one right linearly from start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0.494154341290370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a4dmm(1,2,1,2)        (1,2) is one to right, (1,2) is 1 down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0.444607009883587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a4dmm(1,3,1,2)        (1,3) is 2 to right, (1,2) is 1 down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0.454165491615878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83CFCD-1D09-BAEB-83F3-DD4FBC66879E}"/>
              </a:ext>
            </a:extLst>
          </p:cNvPr>
          <p:cNvSpPr txBox="1"/>
          <p:nvPr/>
        </p:nvSpPr>
        <p:spPr>
          <a:xfrm>
            <a:off x="3459892" y="1909810"/>
            <a:ext cx="87321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Notice the order in memory, and compare.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a4dmm</a:t>
            </a:r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is row vector – stored in memory same as column vector.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D2FA129-7416-CA4F-93E4-6766445F8BCD}"/>
              </a:ext>
            </a:extLst>
          </p:cNvPr>
          <p:cNvCxnSpPr>
            <a:cxnSpLocks/>
          </p:cNvCxnSpPr>
          <p:nvPr/>
        </p:nvCxnSpPr>
        <p:spPr>
          <a:xfrm flipH="1">
            <a:off x="3052119" y="2038865"/>
            <a:ext cx="864973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09635A8-6787-21F2-920B-E15D40EA6892}"/>
              </a:ext>
            </a:extLst>
          </p:cNvPr>
          <p:cNvCxnSpPr>
            <a:cxnSpLocks/>
          </p:cNvCxnSpPr>
          <p:nvPr/>
        </p:nvCxnSpPr>
        <p:spPr>
          <a:xfrm flipH="1" flipV="1">
            <a:off x="4979773" y="1050325"/>
            <a:ext cx="4967416" cy="1000897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30DB834-1CA1-2A61-AFD4-E42C07974F58}"/>
              </a:ext>
            </a:extLst>
          </p:cNvPr>
          <p:cNvSpPr txBox="1"/>
          <p:nvPr/>
        </p:nvSpPr>
        <p:spPr>
          <a:xfrm>
            <a:off x="9112827" y="5077619"/>
            <a:ext cx="301682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Need to get rid of the "empty" dimensions.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35834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83CFCD-1D09-BAEB-83F3-DD4FBC66879E}"/>
              </a:ext>
            </a:extLst>
          </p:cNvPr>
          <p:cNvSpPr txBox="1"/>
          <p:nvPr/>
        </p:nvSpPr>
        <p:spPr>
          <a:xfrm>
            <a:off x="0" y="5152416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"Squeezes" out the extra, useless singleton, dimensions.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Keeps order and sizes of parts of data in memory.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Now a 3x2 array.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D2FA129-7416-CA4F-93E4-6766445F8BCD}"/>
              </a:ext>
            </a:extLst>
          </p:cNvPr>
          <p:cNvCxnSpPr>
            <a:cxnSpLocks/>
          </p:cNvCxnSpPr>
          <p:nvPr/>
        </p:nvCxnSpPr>
        <p:spPr>
          <a:xfrm flipH="1" flipV="1">
            <a:off x="2718486" y="3855308"/>
            <a:ext cx="2001795" cy="1322173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66F8E3F-241B-10CC-D996-BAD10F920D4E}"/>
              </a:ext>
            </a:extLst>
          </p:cNvPr>
          <p:cNvSpPr txBox="1"/>
          <p:nvPr/>
        </p:nvSpPr>
        <p:spPr>
          <a:xfrm>
            <a:off x="0" y="259491"/>
            <a:ext cx="121920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a4dmms=squeeze(a4dmm)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a4dmms =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0.461253398150238   0.452914431566556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0.494154341290370   0.444607009883587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0.401941771631727   0.454165491615878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      Size               Bytes  Class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         4x3x5x2              960  double      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a4dm        4x3x1x2              192  double      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a4dmm       1x3x1x2               48  double      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a4dmms      3x2                   48  double      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1x1                    8  double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60495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78205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/>
                <a:cs typeface="Papyrus"/>
              </a:rPr>
              <a:t>Reading in data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There are a number of ways to read in data that vary from 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u="sng" dirty="0">
                <a:latin typeface="Papyrus"/>
                <a:cs typeface="Papyrus"/>
              </a:rPr>
              <a:t>easy</a:t>
            </a:r>
            <a:r>
              <a:rPr lang="en-US" sz="3200" b="1" dirty="0">
                <a:latin typeface="Papyrus"/>
                <a:cs typeface="Papyrus"/>
              </a:rPr>
              <a:t> for purely numeric data in rectangular form (same number of entries in each line) to 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r>
              <a:rPr lang="en-US" sz="3200" b="1" u="sng" dirty="0">
                <a:latin typeface="Papyrus"/>
                <a:cs typeface="Papyrus"/>
              </a:rPr>
              <a:t>difficult</a:t>
            </a:r>
            <a:r>
              <a:rPr lang="en-US" sz="3200" b="1" dirty="0">
                <a:latin typeface="Papyrus"/>
                <a:cs typeface="Papyrus"/>
              </a:rPr>
              <a:t> for mixed alphanumeric data and where there are many different line formats.</a:t>
            </a:r>
          </a:p>
        </p:txBody>
      </p:sp>
    </p:spTree>
    <p:extLst>
      <p:ext uri="{BB962C8B-B14F-4D97-AF65-F5344CB8AC3E}">
        <p14:creationId xmlns:p14="http://schemas.microsoft.com/office/powerpoint/2010/main" val="3065204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12770</TotalTime>
  <Words>5722</Words>
  <Application>Microsoft Macintosh PowerPoint</Application>
  <PresentationFormat>Widescreen</PresentationFormat>
  <Paragraphs>816</Paragraphs>
  <Slides>44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Calibri Light</vt:lpstr>
      <vt:lpstr>Courier</vt:lpstr>
      <vt:lpstr>Courier New</vt:lpstr>
      <vt:lpstr>Papyrus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81</cp:revision>
  <dcterms:created xsi:type="dcterms:W3CDTF">2023-08-31T15:40:34Z</dcterms:created>
  <dcterms:modified xsi:type="dcterms:W3CDTF">2023-09-28T21:25:10Z</dcterms:modified>
</cp:coreProperties>
</file>