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3"/>
  </p:notesMasterIdLst>
  <p:sldIdLst>
    <p:sldId id="1488" r:id="rId2"/>
    <p:sldId id="1500" r:id="rId3"/>
    <p:sldId id="1260" r:id="rId4"/>
    <p:sldId id="1305" r:id="rId5"/>
    <p:sldId id="1261" r:id="rId6"/>
    <p:sldId id="1428" r:id="rId7"/>
    <p:sldId id="1429" r:id="rId8"/>
    <p:sldId id="1430" r:id="rId9"/>
    <p:sldId id="1262" r:id="rId10"/>
    <p:sldId id="1501" r:id="rId11"/>
    <p:sldId id="1306" r:id="rId12"/>
    <p:sldId id="1307" r:id="rId13"/>
    <p:sldId id="1308" r:id="rId14"/>
    <p:sldId id="1449" r:id="rId15"/>
    <p:sldId id="1431" r:id="rId16"/>
    <p:sldId id="1432" r:id="rId17"/>
    <p:sldId id="1433" r:id="rId18"/>
    <p:sldId id="1450" r:id="rId19"/>
    <p:sldId id="1311" r:id="rId20"/>
    <p:sldId id="1312" r:id="rId21"/>
    <p:sldId id="1313" r:id="rId22"/>
    <p:sldId id="1314" r:id="rId23"/>
    <p:sldId id="1315" r:id="rId24"/>
    <p:sldId id="1316" r:id="rId25"/>
    <p:sldId id="1317" r:id="rId26"/>
    <p:sldId id="1318" r:id="rId27"/>
    <p:sldId id="1436" r:id="rId28"/>
    <p:sldId id="1309" r:id="rId29"/>
    <p:sldId id="1434" r:id="rId30"/>
    <p:sldId id="1448" r:id="rId31"/>
    <p:sldId id="1310" r:id="rId32"/>
    <p:sldId id="1263" r:id="rId33"/>
    <p:sldId id="1319" r:id="rId34"/>
    <p:sldId id="1264" r:id="rId35"/>
    <p:sldId id="1265" r:id="rId36"/>
    <p:sldId id="1504" r:id="rId37"/>
    <p:sldId id="1266" r:id="rId38"/>
    <p:sldId id="1437" r:id="rId39"/>
    <p:sldId id="1267" r:id="rId40"/>
    <p:sldId id="1438" r:id="rId41"/>
    <p:sldId id="1332" r:id="rId42"/>
    <p:sldId id="1439" r:id="rId43"/>
    <p:sldId id="1268" r:id="rId44"/>
    <p:sldId id="1334" r:id="rId45"/>
    <p:sldId id="1440" r:id="rId46"/>
    <p:sldId id="1441" r:id="rId47"/>
    <p:sldId id="1442" r:id="rId48"/>
    <p:sldId id="1443" r:id="rId49"/>
    <p:sldId id="1444" r:id="rId50"/>
    <p:sldId id="1445" r:id="rId51"/>
    <p:sldId id="1446"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0"/>
    <a:srgbClr val="0000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6327"/>
  </p:normalViewPr>
  <p:slideViewPr>
    <p:cSldViewPr snapToGrid="0">
      <p:cViewPr varScale="1">
        <p:scale>
          <a:sx n="123" d="100"/>
          <a:sy n="123" d="100"/>
        </p:scale>
        <p:origin x="696" y="192"/>
      </p:cViewPr>
      <p:guideLst/>
    </p:cSldViewPr>
  </p:slideViewPr>
  <p:notesTextViewPr>
    <p:cViewPr>
      <p:scale>
        <a:sx n="1" d="1"/>
        <a:sy n="1" d="1"/>
      </p:scale>
      <p:origin x="0" y="0"/>
    </p:cViewPr>
  </p:notesTextViewPr>
  <p:notesViewPr>
    <p:cSldViewPr snapToGrid="0">
      <p:cViewPr varScale="1">
        <p:scale>
          <a:sx n="119" d="100"/>
          <a:sy n="119" d="100"/>
        </p:scale>
        <p:origin x="3848" y="184"/>
      </p:cViewPr>
      <p:guideLst/>
    </p:cSldViewPr>
  </p:notesViewPr>
  <p:gridSpacing cx="38100" cy="381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B1D807-DE89-9A4E-9D43-76464AA27E17}" type="datetimeFigureOut">
              <a:rPr lang="en-US" smtClean="0"/>
              <a:t>9/26/23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3A76CB-EBEC-7C49-9AA6-48AC1879F48E}" type="slidenum">
              <a:rPr lang="en-US" smtClean="0"/>
              <a:t>‹#›</a:t>
            </a:fld>
            <a:endParaRPr lang="en-US"/>
          </a:p>
        </p:txBody>
      </p:sp>
    </p:spTree>
    <p:extLst>
      <p:ext uri="{BB962C8B-B14F-4D97-AF65-F5344CB8AC3E}">
        <p14:creationId xmlns:p14="http://schemas.microsoft.com/office/powerpoint/2010/main" val="1984750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8E3C14F-AC50-4122-BD94-6B703BDD0B4F}"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29328936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a:t>Does not always do what you</a:t>
            </a:r>
            <a:r>
              <a:rPr lang="es-AR" baseline="0" dirty="0"/>
              <a:t> think!</a:t>
            </a:r>
          </a:p>
          <a:p>
            <a:r>
              <a:rPr lang="es-AR" baseline="0" dirty="0"/>
              <a:t>Gives back 5 individual items, only keeps last</a:t>
            </a:r>
            <a:endParaRPr lang="es-AR" dirty="0"/>
          </a:p>
          <a:p>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16</a:t>
            </a:fld>
            <a:endParaRPr lang="en-US"/>
          </a:p>
        </p:txBody>
      </p:sp>
    </p:spTree>
    <p:extLst>
      <p:ext uri="{BB962C8B-B14F-4D97-AF65-F5344CB8AC3E}">
        <p14:creationId xmlns:p14="http://schemas.microsoft.com/office/powerpoint/2010/main" val="33350482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a:t>Have</a:t>
            </a:r>
            <a:r>
              <a:rPr lang="es-AR" baseline="0" dirty="0"/>
              <a:t> to address each one</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17</a:t>
            </a:fld>
            <a:endParaRPr lang="en-US"/>
          </a:p>
        </p:txBody>
      </p:sp>
    </p:spTree>
    <p:extLst>
      <p:ext uri="{BB962C8B-B14F-4D97-AF65-F5344CB8AC3E}">
        <p14:creationId xmlns:p14="http://schemas.microsoft.com/office/powerpoint/2010/main" val="33350482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a:t>Have</a:t>
            </a:r>
            <a:r>
              <a:rPr lang="es-AR" baseline="0" dirty="0"/>
              <a:t> to address each one</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18</a:t>
            </a:fld>
            <a:endParaRPr lang="en-US"/>
          </a:p>
        </p:txBody>
      </p:sp>
    </p:spTree>
    <p:extLst>
      <p:ext uri="{BB962C8B-B14F-4D97-AF65-F5344CB8AC3E}">
        <p14:creationId xmlns:p14="http://schemas.microsoft.com/office/powerpoint/2010/main" val="21183170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a:t>Note</a:t>
            </a:r>
            <a:r>
              <a:rPr lang="es-AR" baseline="0" dirty="0"/>
              <a:t> </a:t>
            </a:r>
            <a:r>
              <a:rPr lang="mr-IN" baseline="0" dirty="0"/>
              <a:t>–</a:t>
            </a:r>
            <a:r>
              <a:rPr lang="es-AR" baseline="0" dirty="0"/>
              <a:t> for certain formats of date</a:t>
            </a:r>
            <a:r>
              <a:rPr lang="es-AR" baseline="0"/>
              <a:t>/time, </a:t>
            </a:r>
            <a:r>
              <a:rPr lang="es-AR" baseline="0" dirty="0"/>
              <a:t>matlab has routines to </a:t>
            </a:r>
            <a:r>
              <a:rPr lang="es-AR" baseline="0"/>
              <a:t>handle conversions between date format and numbers for the date.</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19</a:t>
            </a:fld>
            <a:endParaRPr lang="en-US"/>
          </a:p>
        </p:txBody>
      </p:sp>
    </p:spTree>
    <p:extLst>
      <p:ext uri="{BB962C8B-B14F-4D97-AF65-F5344CB8AC3E}">
        <p14:creationId xmlns:p14="http://schemas.microsoft.com/office/powerpoint/2010/main" val="27834599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a:t>Note</a:t>
            </a:r>
            <a:r>
              <a:rPr lang="es-AR" baseline="0" dirty="0"/>
              <a:t> </a:t>
            </a:r>
            <a:r>
              <a:rPr lang="mr-IN" baseline="0" dirty="0"/>
              <a:t>–</a:t>
            </a:r>
            <a:r>
              <a:rPr lang="es-AR" baseline="0" dirty="0"/>
              <a:t> for certain formats of date</a:t>
            </a:r>
            <a:r>
              <a:rPr lang="es-AR" baseline="0"/>
              <a:t>/time, </a:t>
            </a:r>
            <a:r>
              <a:rPr lang="es-AR" baseline="0" dirty="0"/>
              <a:t>matlab has routines to </a:t>
            </a:r>
            <a:r>
              <a:rPr lang="es-AR" baseline="0"/>
              <a:t>handle conversions between date format and numbers for the date.</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20</a:t>
            </a:fld>
            <a:endParaRPr lang="en-US"/>
          </a:p>
        </p:txBody>
      </p:sp>
    </p:spTree>
    <p:extLst>
      <p:ext uri="{BB962C8B-B14F-4D97-AF65-F5344CB8AC3E}">
        <p14:creationId xmlns:p14="http://schemas.microsoft.com/office/powerpoint/2010/main" val="23261879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21</a:t>
            </a:fld>
            <a:endParaRPr lang="en-US"/>
          </a:p>
        </p:txBody>
      </p:sp>
    </p:spTree>
    <p:extLst>
      <p:ext uri="{BB962C8B-B14F-4D97-AF65-F5344CB8AC3E}">
        <p14:creationId xmlns:p14="http://schemas.microsoft.com/office/powerpoint/2010/main" val="11699060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22</a:t>
            </a:fld>
            <a:endParaRPr lang="en-US"/>
          </a:p>
        </p:txBody>
      </p:sp>
    </p:spTree>
    <p:extLst>
      <p:ext uri="{BB962C8B-B14F-4D97-AF65-F5344CB8AC3E}">
        <p14:creationId xmlns:p14="http://schemas.microsoft.com/office/powerpoint/2010/main" val="23927411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23</a:t>
            </a:fld>
            <a:endParaRPr lang="en-US"/>
          </a:p>
        </p:txBody>
      </p:sp>
    </p:spTree>
    <p:extLst>
      <p:ext uri="{BB962C8B-B14F-4D97-AF65-F5344CB8AC3E}">
        <p14:creationId xmlns:p14="http://schemas.microsoft.com/office/powerpoint/2010/main" val="22854375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24</a:t>
            </a:fld>
            <a:endParaRPr lang="en-US"/>
          </a:p>
        </p:txBody>
      </p:sp>
    </p:spTree>
    <p:extLst>
      <p:ext uri="{BB962C8B-B14F-4D97-AF65-F5344CB8AC3E}">
        <p14:creationId xmlns:p14="http://schemas.microsoft.com/office/powerpoint/2010/main" val="36950942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25</a:t>
            </a:fld>
            <a:endParaRPr lang="en-US"/>
          </a:p>
        </p:txBody>
      </p:sp>
    </p:spTree>
    <p:extLst>
      <p:ext uri="{BB962C8B-B14F-4D97-AF65-F5344CB8AC3E}">
        <p14:creationId xmlns:p14="http://schemas.microsoft.com/office/powerpoint/2010/main" val="1770602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 contains a matrix A,</a:t>
            </a:r>
            <a:r>
              <a:rPr lang="en-US" baseline="0" dirty="0"/>
              <a:t> a vector with the sum of the columns of A, and a scalar (first product of all pints in columns, then product of row vector)</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a:t>
            </a:fld>
            <a:endParaRPr lang="en-US"/>
          </a:p>
        </p:txBody>
      </p:sp>
    </p:spTree>
    <p:extLst>
      <p:ext uri="{BB962C8B-B14F-4D97-AF65-F5344CB8AC3E}">
        <p14:creationId xmlns:p14="http://schemas.microsoft.com/office/powerpoint/2010/main" val="34763944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26</a:t>
            </a:fld>
            <a:endParaRPr lang="en-US"/>
          </a:p>
        </p:txBody>
      </p:sp>
    </p:spTree>
    <p:extLst>
      <p:ext uri="{BB962C8B-B14F-4D97-AF65-F5344CB8AC3E}">
        <p14:creationId xmlns:p14="http://schemas.microsoft.com/office/powerpoint/2010/main" val="17863376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a:t>Looses</a:t>
            </a:r>
            <a:r>
              <a:rPr lang="es-AR" baseline="0" dirty="0"/>
              <a:t> the size</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27</a:t>
            </a:fld>
            <a:endParaRPr lang="en-US"/>
          </a:p>
        </p:txBody>
      </p:sp>
    </p:spTree>
    <p:extLst>
      <p:ext uri="{BB962C8B-B14F-4D97-AF65-F5344CB8AC3E}">
        <p14:creationId xmlns:p14="http://schemas.microsoft.com/office/powerpoint/2010/main" val="12077213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a:t>Note</a:t>
            </a:r>
            <a:r>
              <a:rPr lang="es-AR" baseline="0" dirty="0"/>
              <a:t> </a:t>
            </a:r>
            <a:r>
              <a:rPr lang="mr-IN" baseline="0" dirty="0"/>
              <a:t>–</a:t>
            </a:r>
            <a:r>
              <a:rPr lang="es-AR" baseline="0" dirty="0"/>
              <a:t> for certain formats of date/time, matlab has routines to handle conversions between date format and numbers for the date.</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28</a:t>
            </a:fld>
            <a:endParaRPr lang="en-US"/>
          </a:p>
        </p:txBody>
      </p:sp>
    </p:spTree>
    <p:extLst>
      <p:ext uri="{BB962C8B-B14F-4D97-AF65-F5344CB8AC3E}">
        <p14:creationId xmlns:p14="http://schemas.microsoft.com/office/powerpoint/2010/main" val="15085330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a:t>How to get the matrices</a:t>
            </a:r>
          </a:p>
          <a:p>
            <a:r>
              <a:rPr lang="es-AR" dirty="0"/>
              <a:t>2 steps </a:t>
            </a:r>
            <a:r>
              <a:rPr lang="mr-IN" dirty="0"/>
              <a:t>–</a:t>
            </a:r>
            <a:r>
              <a:rPr lang="es-AR" dirty="0"/>
              <a:t> get cells</a:t>
            </a:r>
          </a:p>
          <a:p>
            <a:r>
              <a:rPr lang="es-AR" dirty="0"/>
              <a:t>Convert cells to numbers</a:t>
            </a:r>
          </a:p>
          <a:p>
            <a:r>
              <a:rPr lang="es-AR" dirty="0"/>
              <a:t>The output of cell2mat is a 5x3 double matrix</a:t>
            </a:r>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29</a:t>
            </a:fld>
            <a:endParaRPr lang="en-US"/>
          </a:p>
        </p:txBody>
      </p:sp>
    </p:spTree>
    <p:extLst>
      <p:ext uri="{BB962C8B-B14F-4D97-AF65-F5344CB8AC3E}">
        <p14:creationId xmlns:p14="http://schemas.microsoft.com/office/powerpoint/2010/main" val="33350482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Datetime</a:t>
            </a:r>
            <a:r>
              <a:rPr lang="en-US" dirty="0"/>
              <a:t> produces vector that you</a:t>
            </a:r>
            <a:r>
              <a:rPr lang="en-US" baseline="0" dirty="0"/>
              <a:t> can use directly to plot!</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30</a:t>
            </a:fld>
            <a:endParaRPr lang="en-US"/>
          </a:p>
        </p:txBody>
      </p:sp>
    </p:spTree>
    <p:extLst>
      <p:ext uri="{BB962C8B-B14F-4D97-AF65-F5344CB8AC3E}">
        <p14:creationId xmlns:p14="http://schemas.microsoft.com/office/powerpoint/2010/main" val="11096776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a:t>Note</a:t>
            </a:r>
            <a:r>
              <a:rPr lang="es-AR" baseline="0" dirty="0"/>
              <a:t> </a:t>
            </a:r>
            <a:r>
              <a:rPr lang="mr-IN" baseline="0" dirty="0"/>
              <a:t>–</a:t>
            </a:r>
            <a:r>
              <a:rPr lang="es-AR" baseline="0" dirty="0"/>
              <a:t> for certain formats of date</a:t>
            </a:r>
            <a:r>
              <a:rPr lang="es-AR" baseline="0"/>
              <a:t>/time, </a:t>
            </a:r>
            <a:r>
              <a:rPr lang="es-AR" baseline="0" dirty="0"/>
              <a:t>matlab has routines to </a:t>
            </a:r>
            <a:r>
              <a:rPr lang="es-AR" baseline="0"/>
              <a:t>handle conversions between date format and numbers for the date.</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31</a:t>
            </a:fld>
            <a:endParaRPr lang="en-US"/>
          </a:p>
        </p:txBody>
      </p:sp>
    </p:spTree>
    <p:extLst>
      <p:ext uri="{BB962C8B-B14F-4D97-AF65-F5344CB8AC3E}">
        <p14:creationId xmlns:p14="http://schemas.microsoft.com/office/powerpoint/2010/main" val="40721680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a:t>
            </a:r>
            <a:r>
              <a:rPr lang="en-US" baseline="0" dirty="0"/>
              <a:t> the </a:t>
            </a:r>
            <a:r>
              <a:rPr lang="en-US" baseline="0" dirty="0" err="1"/>
              <a:t>ascii</a:t>
            </a:r>
            <a:r>
              <a:rPr lang="en-US" baseline="0" dirty="0"/>
              <a:t> table again</a:t>
            </a:r>
          </a:p>
          <a:p>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35</a:t>
            </a:fld>
            <a:endParaRPr lang="en-US"/>
          </a:p>
        </p:txBody>
      </p:sp>
    </p:spTree>
    <p:extLst>
      <p:ext uri="{BB962C8B-B14F-4D97-AF65-F5344CB8AC3E}">
        <p14:creationId xmlns:p14="http://schemas.microsoft.com/office/powerpoint/2010/main" val="18992389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vimtricks.com</a:t>
            </a:r>
            <a:r>
              <a:rPr lang="en-US" dirty="0"/>
              <a:t>/p/</a:t>
            </a:r>
            <a:r>
              <a:rPr lang="en-US" dirty="0" err="1"/>
              <a:t>vimtrick</a:t>
            </a:r>
            <a:r>
              <a:rPr lang="en-US" dirty="0"/>
              <a:t>-non-printable-characters/</a:t>
            </a:r>
          </a:p>
          <a:p>
            <a:r>
              <a:rPr lang="en-US" dirty="0"/>
              <a:t>https://www.w3schools.com/charsets/ref_utf_latin1_supplement.asp</a:t>
            </a:r>
          </a:p>
        </p:txBody>
      </p:sp>
      <p:sp>
        <p:nvSpPr>
          <p:cNvPr id="4" name="Slide Number Placeholder 3"/>
          <p:cNvSpPr>
            <a:spLocks noGrp="1"/>
          </p:cNvSpPr>
          <p:nvPr>
            <p:ph type="sldNum" sz="quarter" idx="5"/>
          </p:nvPr>
        </p:nvSpPr>
        <p:spPr/>
        <p:txBody>
          <a:bodyPr/>
          <a:lstStyle/>
          <a:p>
            <a:fld id="{643A76CB-EBEC-7C49-9AA6-48AC1879F48E}" type="slidenum">
              <a:rPr lang="en-US" smtClean="0"/>
              <a:t>36</a:t>
            </a:fld>
            <a:endParaRPr lang="en-US"/>
          </a:p>
        </p:txBody>
      </p:sp>
    </p:spTree>
    <p:extLst>
      <p:ext uri="{BB962C8B-B14F-4D97-AF65-F5344CB8AC3E}">
        <p14:creationId xmlns:p14="http://schemas.microsoft.com/office/powerpoint/2010/main" val="37581234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grey underlines show empty spaces stored in the character array</a:t>
            </a:r>
          </a:p>
          <a:p>
            <a:r>
              <a:rPr lang="en-US" baseline="0" dirty="0"/>
              <a:t>I’m going to use “</a:t>
            </a:r>
            <a:r>
              <a:rPr lang="en-US" sz="1200" dirty="0">
                <a:latin typeface="Papyrus"/>
                <a:cs typeface="Papyrus"/>
              </a:rPr>
              <a:t>character array” </a:t>
            </a:r>
            <a:r>
              <a:rPr lang="mr-IN" sz="1200" dirty="0">
                <a:latin typeface="Papyrus"/>
                <a:cs typeface="Papyrus"/>
              </a:rPr>
              <a:t>–</a:t>
            </a:r>
            <a:r>
              <a:rPr lang="en-US" sz="1200" dirty="0">
                <a:latin typeface="Papyrus"/>
                <a:cs typeface="Papyrus"/>
              </a:rPr>
              <a:t> and not string as MATLAB calls the ne</a:t>
            </a:r>
            <a:r>
              <a:rPr lang="en-US" sz="1200" baseline="0" dirty="0">
                <a:latin typeface="Papyrus"/>
                <a:cs typeface="Papyrus"/>
              </a:rPr>
              <a:t>w thing a string. The documentation is sloppy on this as they used to call character arrays/vectors strings also.</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37</a:t>
            </a:fld>
            <a:endParaRPr lang="en-US"/>
          </a:p>
        </p:txBody>
      </p:sp>
    </p:spTree>
    <p:extLst>
      <p:ext uri="{BB962C8B-B14F-4D97-AF65-F5344CB8AC3E}">
        <p14:creationId xmlns:p14="http://schemas.microsoft.com/office/powerpoint/2010/main" val="24702210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grey underlines show empty spaces stored in the character array</a:t>
            </a:r>
          </a:p>
          <a:p>
            <a:r>
              <a:rPr lang="en-US" baseline="0" dirty="0"/>
              <a:t>I’m going to use “</a:t>
            </a:r>
            <a:r>
              <a:rPr lang="en-US" sz="1200" dirty="0">
                <a:latin typeface="Papyrus"/>
                <a:cs typeface="Papyrus"/>
              </a:rPr>
              <a:t>character array” </a:t>
            </a:r>
            <a:r>
              <a:rPr lang="mr-IN" sz="1200" dirty="0">
                <a:latin typeface="Papyrus"/>
                <a:cs typeface="Papyrus"/>
              </a:rPr>
              <a:t>–</a:t>
            </a:r>
            <a:r>
              <a:rPr lang="en-US" sz="1200" dirty="0">
                <a:latin typeface="Papyrus"/>
                <a:cs typeface="Papyrus"/>
              </a:rPr>
              <a:t> and not string as MATLAB calls the ne</a:t>
            </a:r>
            <a:r>
              <a:rPr lang="en-US" sz="1200" baseline="0" dirty="0">
                <a:latin typeface="Papyrus"/>
                <a:cs typeface="Papyrus"/>
              </a:rPr>
              <a:t>w thing a string. The documentation is sloppy on this as they used to call character arrays/vectors strings also.</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38</a:t>
            </a:fld>
            <a:endParaRPr lang="en-US"/>
          </a:p>
        </p:txBody>
      </p:sp>
    </p:spTree>
    <p:extLst>
      <p:ext uri="{BB962C8B-B14F-4D97-AF65-F5344CB8AC3E}">
        <p14:creationId xmlns:p14="http://schemas.microsoft.com/office/powerpoint/2010/main" val="2470221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 contains </a:t>
            </a:r>
            <a:r>
              <a:rPr lang="en-US" dirty="0"/>
              <a:t>a matrix A,</a:t>
            </a:r>
            <a:r>
              <a:rPr lang="en-US" baseline="0" dirty="0"/>
              <a:t> a vector with the sum of the columns of A, and a scalar (first product of all pints in columns, then product of row vector)</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a:t>
            </a:fld>
            <a:endParaRPr lang="en-US"/>
          </a:p>
        </p:txBody>
      </p:sp>
    </p:spTree>
    <p:extLst>
      <p:ext uri="{BB962C8B-B14F-4D97-AF65-F5344CB8AC3E}">
        <p14:creationId xmlns:p14="http://schemas.microsoft.com/office/powerpoint/2010/main" val="34763944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Notice each element is a different</a:t>
            </a:r>
            <a:r>
              <a:rPr lang="en-US" baseline="0" dirty="0"/>
              <a:t> length</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39</a:t>
            </a:fld>
            <a:endParaRPr lang="en-US"/>
          </a:p>
        </p:txBody>
      </p:sp>
    </p:spTree>
    <p:extLst>
      <p:ext uri="{BB962C8B-B14F-4D97-AF65-F5344CB8AC3E}">
        <p14:creationId xmlns:p14="http://schemas.microsoft.com/office/powerpoint/2010/main" val="4918240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Notice each element is a different</a:t>
            </a:r>
            <a:r>
              <a:rPr lang="en-US" baseline="0" dirty="0"/>
              <a:t> length</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40</a:t>
            </a:fld>
            <a:endParaRPr lang="en-US"/>
          </a:p>
        </p:txBody>
      </p:sp>
    </p:spTree>
    <p:extLst>
      <p:ext uri="{BB962C8B-B14F-4D97-AF65-F5344CB8AC3E}">
        <p14:creationId xmlns:p14="http://schemas.microsoft.com/office/powerpoint/2010/main" val="49182409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a:t>
            </a:r>
            <a:r>
              <a:rPr lang="en-US" baseline="0" dirty="0"/>
              <a:t> now padded</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41</a:t>
            </a:fld>
            <a:endParaRPr lang="en-US"/>
          </a:p>
        </p:txBody>
      </p:sp>
    </p:spTree>
    <p:extLst>
      <p:ext uri="{BB962C8B-B14F-4D97-AF65-F5344CB8AC3E}">
        <p14:creationId xmlns:p14="http://schemas.microsoft.com/office/powerpoint/2010/main" val="49182409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a:t>
            </a:r>
            <a:r>
              <a:rPr lang="en-US" baseline="0" dirty="0"/>
              <a:t> can't do math on cell arrays.</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42</a:t>
            </a:fld>
            <a:endParaRPr lang="en-US"/>
          </a:p>
        </p:txBody>
      </p:sp>
    </p:spTree>
    <p:extLst>
      <p:ext uri="{BB962C8B-B14F-4D97-AF65-F5344CB8AC3E}">
        <p14:creationId xmlns:p14="http://schemas.microsoft.com/office/powerpoint/2010/main" val="49182409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a:t>S</a:t>
            </a:r>
            <a:r>
              <a:rPr lang="es-AR" baseline="0" dirty="0"/>
              <a:t> is first structure we defined at start</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43</a:t>
            </a:fld>
            <a:endParaRPr lang="en-US"/>
          </a:p>
        </p:txBody>
      </p:sp>
    </p:spTree>
    <p:extLst>
      <p:ext uri="{BB962C8B-B14F-4D97-AF65-F5344CB8AC3E}">
        <p14:creationId xmlns:p14="http://schemas.microsoft.com/office/powerpoint/2010/main" val="28342841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a:t>Notice is 1 element</a:t>
            </a:r>
            <a:r>
              <a:rPr lang="es-AR" baseline="0" dirty="0"/>
              <a:t> </a:t>
            </a:r>
            <a:r>
              <a:rPr lang="mr-IN" baseline="0" dirty="0"/>
              <a:t>–</a:t>
            </a:r>
            <a:r>
              <a:rPr lang="es-AR" baseline="0" dirty="0"/>
              <a:t> you can’t get at the individual characters.</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44</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45</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46</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47</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48</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a:t>Make a cell array </a:t>
            </a:r>
            <a:r>
              <a:rPr lang="mr-IN" dirty="0"/>
              <a:t>–</a:t>
            </a:r>
            <a:r>
              <a:rPr lang="es-AR" dirty="0"/>
              <a:t> has a</a:t>
            </a:r>
            <a:r>
              <a:rPr lang="es-AR" baseline="0" dirty="0"/>
              <a:t> 5x5 magic matrix, the sums of the columns, and the product of the product of the columns (inside prod(A) calculates product of each column) outside product calculates the product of the resulting row vector. Could also do prod(A(:)).</a:t>
            </a:r>
          </a:p>
          <a:p>
            <a:r>
              <a:rPr lang="es-AR" baseline="0" dirty="0"/>
              <a:t>Note shows value when a scalar, else gives description of element.</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6</a:t>
            </a:fld>
            <a:endParaRPr lang="en-US"/>
          </a:p>
        </p:txBody>
      </p:sp>
    </p:spTree>
    <p:extLst>
      <p:ext uri="{BB962C8B-B14F-4D97-AF65-F5344CB8AC3E}">
        <p14:creationId xmlns:p14="http://schemas.microsoft.com/office/powerpoint/2010/main" val="401801919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49</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50</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51</a:t>
            </a:fld>
            <a:endParaRPr lang="en-US"/>
          </a:p>
        </p:txBody>
      </p:sp>
    </p:spTree>
    <p:extLst>
      <p:ext uri="{BB962C8B-B14F-4D97-AF65-F5344CB8AC3E}">
        <p14:creationId xmlns:p14="http://schemas.microsoft.com/office/powerpoint/2010/main" val="15774083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a:t>The curly brackets return the double array</a:t>
            </a:r>
          </a:p>
          <a:p>
            <a:r>
              <a:rPr lang="es-AR" dirty="0"/>
              <a:t>While</a:t>
            </a:r>
            <a:r>
              <a:rPr lang="es-AR" baseline="0" dirty="0"/>
              <a:t> the smooth brackets retrun the first element as a cell array (in case you want to put it into other cell array, etc. Like taking a pacakged item of the suitcase.)</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7</a:t>
            </a:fld>
            <a:endParaRPr lang="en-US"/>
          </a:p>
        </p:txBody>
      </p:sp>
    </p:spTree>
    <p:extLst>
      <p:ext uri="{BB962C8B-B14F-4D97-AF65-F5344CB8AC3E}">
        <p14:creationId xmlns:p14="http://schemas.microsoft.com/office/powerpoint/2010/main" val="866148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a:t>Same for second element</a:t>
            </a:r>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8</a:t>
            </a:fld>
            <a:endParaRPr lang="en-US"/>
          </a:p>
        </p:txBody>
      </p:sp>
    </p:spTree>
    <p:extLst>
      <p:ext uri="{BB962C8B-B14F-4D97-AF65-F5344CB8AC3E}">
        <p14:creationId xmlns:p14="http://schemas.microsoft.com/office/powerpoint/2010/main" val="1999931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a:t>Note have curly brackets on RHS</a:t>
            </a:r>
            <a:r>
              <a:rPr lang="es-AR" baseline="0" dirty="0"/>
              <a:t> and “smooth” brackets (parentheses) LHS.</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13</a:t>
            </a:fld>
            <a:endParaRPr lang="en-US"/>
          </a:p>
        </p:txBody>
      </p:sp>
    </p:spTree>
    <p:extLst>
      <p:ext uri="{BB962C8B-B14F-4D97-AF65-F5344CB8AC3E}">
        <p14:creationId xmlns:p14="http://schemas.microsoft.com/office/powerpoint/2010/main" val="1508533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a:t>Note have curly brackets on RHS</a:t>
            </a:r>
            <a:r>
              <a:rPr lang="es-AR" baseline="0" dirty="0"/>
              <a:t> and “smooth” brackets (parentheses) LHS.</a:t>
            </a:r>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14</a:t>
            </a:fld>
            <a:endParaRPr lang="en-US"/>
          </a:p>
        </p:txBody>
      </p:sp>
    </p:spTree>
    <p:extLst>
      <p:ext uri="{BB962C8B-B14F-4D97-AF65-F5344CB8AC3E}">
        <p14:creationId xmlns:p14="http://schemas.microsoft.com/office/powerpoint/2010/main" val="5978639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AR" dirty="0"/>
              <a:t>Now 2d</a:t>
            </a:r>
          </a:p>
          <a:p>
            <a:endParaRPr lang="es-AR"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15</a:t>
            </a:fld>
            <a:endParaRPr lang="en-US"/>
          </a:p>
        </p:txBody>
      </p:sp>
    </p:spTree>
    <p:extLst>
      <p:ext uri="{BB962C8B-B14F-4D97-AF65-F5344CB8AC3E}">
        <p14:creationId xmlns:p14="http://schemas.microsoft.com/office/powerpoint/2010/main" val="3335048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62D89-16FC-50D2-8C26-37A4F47B06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51F491F-23CE-3D5B-66A9-7AC9EFFAD1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7A85726-5118-02E6-B570-A12BAE064F94}"/>
              </a:ext>
            </a:extLst>
          </p:cNvPr>
          <p:cNvSpPr>
            <a:spLocks noGrp="1"/>
          </p:cNvSpPr>
          <p:nvPr>
            <p:ph type="dt" sz="half" idx="10"/>
          </p:nvPr>
        </p:nvSpPr>
        <p:spPr/>
        <p:txBody>
          <a:bodyPr/>
          <a:lstStyle/>
          <a:p>
            <a:fld id="{1F7A9CAC-D618-F343-B9C2-20AEB43D3369}" type="datetimeFigureOut">
              <a:rPr lang="en-US" smtClean="0"/>
              <a:t>9/26/23</a:t>
            </a:fld>
            <a:endParaRPr lang="en-US"/>
          </a:p>
        </p:txBody>
      </p:sp>
      <p:sp>
        <p:nvSpPr>
          <p:cNvPr id="5" name="Footer Placeholder 4">
            <a:extLst>
              <a:ext uri="{FF2B5EF4-FFF2-40B4-BE49-F238E27FC236}">
                <a16:creationId xmlns:a16="http://schemas.microsoft.com/office/drawing/2014/main" id="{4245A4A8-A170-9D1C-432D-DDBA0FACCB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18FB5F-8061-798E-A8FD-9BADA9147FBA}"/>
              </a:ext>
            </a:extLst>
          </p:cNvPr>
          <p:cNvSpPr>
            <a:spLocks noGrp="1"/>
          </p:cNvSpPr>
          <p:nvPr>
            <p:ph type="sldNum" sz="quarter" idx="12"/>
          </p:nvPr>
        </p:nvSpPr>
        <p:spPr/>
        <p:txBody>
          <a:bodyPr/>
          <a:lstStyle/>
          <a:p>
            <a:fld id="{0A7D053F-7E11-B048-88CF-A39C4C24BEAF}" type="slidenum">
              <a:rPr lang="en-US" smtClean="0"/>
              <a:t>‹#›</a:t>
            </a:fld>
            <a:endParaRPr lang="en-US"/>
          </a:p>
        </p:txBody>
      </p:sp>
    </p:spTree>
    <p:extLst>
      <p:ext uri="{BB962C8B-B14F-4D97-AF65-F5344CB8AC3E}">
        <p14:creationId xmlns:p14="http://schemas.microsoft.com/office/powerpoint/2010/main" val="1715366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F23F-9A90-FC48-84D8-480FA470382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A5ABABD-A28F-58C2-28E5-21DF4EE95E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F514C5-0B63-B8D1-B3AB-29EF449A4DA2}"/>
              </a:ext>
            </a:extLst>
          </p:cNvPr>
          <p:cNvSpPr>
            <a:spLocks noGrp="1"/>
          </p:cNvSpPr>
          <p:nvPr>
            <p:ph type="dt" sz="half" idx="10"/>
          </p:nvPr>
        </p:nvSpPr>
        <p:spPr/>
        <p:txBody>
          <a:bodyPr/>
          <a:lstStyle/>
          <a:p>
            <a:fld id="{1F7A9CAC-D618-F343-B9C2-20AEB43D3369}" type="datetimeFigureOut">
              <a:rPr lang="en-US" smtClean="0"/>
              <a:t>9/26/23</a:t>
            </a:fld>
            <a:endParaRPr lang="en-US"/>
          </a:p>
        </p:txBody>
      </p:sp>
      <p:sp>
        <p:nvSpPr>
          <p:cNvPr id="5" name="Footer Placeholder 4">
            <a:extLst>
              <a:ext uri="{FF2B5EF4-FFF2-40B4-BE49-F238E27FC236}">
                <a16:creationId xmlns:a16="http://schemas.microsoft.com/office/drawing/2014/main" id="{C994FBFD-EDCE-3DB8-CC73-BE44259554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69AD01-AA2B-100E-BA65-807FC9F36F42}"/>
              </a:ext>
            </a:extLst>
          </p:cNvPr>
          <p:cNvSpPr>
            <a:spLocks noGrp="1"/>
          </p:cNvSpPr>
          <p:nvPr>
            <p:ph type="sldNum" sz="quarter" idx="12"/>
          </p:nvPr>
        </p:nvSpPr>
        <p:spPr/>
        <p:txBody>
          <a:bodyPr/>
          <a:lstStyle/>
          <a:p>
            <a:fld id="{0A7D053F-7E11-B048-88CF-A39C4C24BEAF}" type="slidenum">
              <a:rPr lang="en-US" smtClean="0"/>
              <a:t>‹#›</a:t>
            </a:fld>
            <a:endParaRPr lang="en-US"/>
          </a:p>
        </p:txBody>
      </p:sp>
    </p:spTree>
    <p:extLst>
      <p:ext uri="{BB962C8B-B14F-4D97-AF65-F5344CB8AC3E}">
        <p14:creationId xmlns:p14="http://schemas.microsoft.com/office/powerpoint/2010/main" val="1301244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71CD3D-E912-D31A-4A59-6FEF6C18D7E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17BD2C8-41D4-1529-0F94-B5AFB88458A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EFA4FC-A288-8A25-6BF2-307737854F6F}"/>
              </a:ext>
            </a:extLst>
          </p:cNvPr>
          <p:cNvSpPr>
            <a:spLocks noGrp="1"/>
          </p:cNvSpPr>
          <p:nvPr>
            <p:ph type="dt" sz="half" idx="10"/>
          </p:nvPr>
        </p:nvSpPr>
        <p:spPr/>
        <p:txBody>
          <a:bodyPr/>
          <a:lstStyle/>
          <a:p>
            <a:fld id="{1F7A9CAC-D618-F343-B9C2-20AEB43D3369}" type="datetimeFigureOut">
              <a:rPr lang="en-US" smtClean="0"/>
              <a:t>9/26/23</a:t>
            </a:fld>
            <a:endParaRPr lang="en-US"/>
          </a:p>
        </p:txBody>
      </p:sp>
      <p:sp>
        <p:nvSpPr>
          <p:cNvPr id="5" name="Footer Placeholder 4">
            <a:extLst>
              <a:ext uri="{FF2B5EF4-FFF2-40B4-BE49-F238E27FC236}">
                <a16:creationId xmlns:a16="http://schemas.microsoft.com/office/drawing/2014/main" id="{D74DA0BC-865C-C532-2DF4-A08197D45D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DF208B-7C73-0486-A6B8-6CFE1E64B4E5}"/>
              </a:ext>
            </a:extLst>
          </p:cNvPr>
          <p:cNvSpPr>
            <a:spLocks noGrp="1"/>
          </p:cNvSpPr>
          <p:nvPr>
            <p:ph type="sldNum" sz="quarter" idx="12"/>
          </p:nvPr>
        </p:nvSpPr>
        <p:spPr/>
        <p:txBody>
          <a:bodyPr/>
          <a:lstStyle/>
          <a:p>
            <a:fld id="{0A7D053F-7E11-B048-88CF-A39C4C24BEAF}" type="slidenum">
              <a:rPr lang="en-US" smtClean="0"/>
              <a:t>‹#›</a:t>
            </a:fld>
            <a:endParaRPr lang="en-US"/>
          </a:p>
        </p:txBody>
      </p:sp>
    </p:spTree>
    <p:extLst>
      <p:ext uri="{BB962C8B-B14F-4D97-AF65-F5344CB8AC3E}">
        <p14:creationId xmlns:p14="http://schemas.microsoft.com/office/powerpoint/2010/main" val="1802313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928C3-0BF1-25DE-DC49-A95682472C7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4BA84780-6273-163D-EE9E-7AC71E5548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02270E-0169-6A54-BF38-EE9375397532}"/>
              </a:ext>
            </a:extLst>
          </p:cNvPr>
          <p:cNvSpPr>
            <a:spLocks noGrp="1"/>
          </p:cNvSpPr>
          <p:nvPr>
            <p:ph type="dt" sz="half" idx="10"/>
          </p:nvPr>
        </p:nvSpPr>
        <p:spPr/>
        <p:txBody>
          <a:bodyPr/>
          <a:lstStyle/>
          <a:p>
            <a:fld id="{1F7A9CAC-D618-F343-B9C2-20AEB43D3369}" type="datetimeFigureOut">
              <a:rPr lang="en-US" smtClean="0"/>
              <a:t>9/26/23</a:t>
            </a:fld>
            <a:endParaRPr lang="en-US"/>
          </a:p>
        </p:txBody>
      </p:sp>
      <p:sp>
        <p:nvSpPr>
          <p:cNvPr id="5" name="Footer Placeholder 4">
            <a:extLst>
              <a:ext uri="{FF2B5EF4-FFF2-40B4-BE49-F238E27FC236}">
                <a16:creationId xmlns:a16="http://schemas.microsoft.com/office/drawing/2014/main" id="{54D56BC4-32FC-CA8D-B43D-5917C472A1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8A8426-F7B0-58F5-33B9-C77DF251F3B3}"/>
              </a:ext>
            </a:extLst>
          </p:cNvPr>
          <p:cNvSpPr>
            <a:spLocks noGrp="1"/>
          </p:cNvSpPr>
          <p:nvPr>
            <p:ph type="sldNum" sz="quarter" idx="12"/>
          </p:nvPr>
        </p:nvSpPr>
        <p:spPr/>
        <p:txBody>
          <a:bodyPr/>
          <a:lstStyle/>
          <a:p>
            <a:fld id="{0A7D053F-7E11-B048-88CF-A39C4C24BEAF}" type="slidenum">
              <a:rPr lang="en-US" smtClean="0"/>
              <a:t>‹#›</a:t>
            </a:fld>
            <a:endParaRPr lang="en-US"/>
          </a:p>
        </p:txBody>
      </p:sp>
    </p:spTree>
    <p:extLst>
      <p:ext uri="{BB962C8B-B14F-4D97-AF65-F5344CB8AC3E}">
        <p14:creationId xmlns:p14="http://schemas.microsoft.com/office/powerpoint/2010/main" val="3915654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38666-BF8C-3131-3D83-7C134C6EA3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40D85A3-1C85-D2A6-A75D-E5CD6E815E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5DA5DE-342F-E88C-215E-FDB99C965537}"/>
              </a:ext>
            </a:extLst>
          </p:cNvPr>
          <p:cNvSpPr>
            <a:spLocks noGrp="1"/>
          </p:cNvSpPr>
          <p:nvPr>
            <p:ph type="dt" sz="half" idx="10"/>
          </p:nvPr>
        </p:nvSpPr>
        <p:spPr/>
        <p:txBody>
          <a:bodyPr/>
          <a:lstStyle/>
          <a:p>
            <a:fld id="{1F7A9CAC-D618-F343-B9C2-20AEB43D3369}" type="datetimeFigureOut">
              <a:rPr lang="en-US" smtClean="0"/>
              <a:t>9/26/23</a:t>
            </a:fld>
            <a:endParaRPr lang="en-US"/>
          </a:p>
        </p:txBody>
      </p:sp>
      <p:sp>
        <p:nvSpPr>
          <p:cNvPr id="5" name="Footer Placeholder 4">
            <a:extLst>
              <a:ext uri="{FF2B5EF4-FFF2-40B4-BE49-F238E27FC236}">
                <a16:creationId xmlns:a16="http://schemas.microsoft.com/office/drawing/2014/main" id="{098D80FE-6550-20E7-1BAD-EBE9C807D2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C6EA74-F282-EE5B-E1DC-7955189A0B11}"/>
              </a:ext>
            </a:extLst>
          </p:cNvPr>
          <p:cNvSpPr>
            <a:spLocks noGrp="1"/>
          </p:cNvSpPr>
          <p:nvPr>
            <p:ph type="sldNum" sz="quarter" idx="12"/>
          </p:nvPr>
        </p:nvSpPr>
        <p:spPr/>
        <p:txBody>
          <a:bodyPr/>
          <a:lstStyle/>
          <a:p>
            <a:fld id="{0A7D053F-7E11-B048-88CF-A39C4C24BEAF}" type="slidenum">
              <a:rPr lang="en-US" smtClean="0"/>
              <a:t>‹#›</a:t>
            </a:fld>
            <a:endParaRPr lang="en-US"/>
          </a:p>
        </p:txBody>
      </p:sp>
    </p:spTree>
    <p:extLst>
      <p:ext uri="{BB962C8B-B14F-4D97-AF65-F5344CB8AC3E}">
        <p14:creationId xmlns:p14="http://schemas.microsoft.com/office/powerpoint/2010/main" val="333909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064FD-FE4C-22EE-9901-B616E22F1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8F22F9-D3FA-5105-0A61-AAD4F36E64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BC9A23-8486-BD00-BCF0-FEEC278B38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2BD547-67F4-15B9-4972-9124B4DAC3B1}"/>
              </a:ext>
            </a:extLst>
          </p:cNvPr>
          <p:cNvSpPr>
            <a:spLocks noGrp="1"/>
          </p:cNvSpPr>
          <p:nvPr>
            <p:ph type="dt" sz="half" idx="10"/>
          </p:nvPr>
        </p:nvSpPr>
        <p:spPr/>
        <p:txBody>
          <a:bodyPr/>
          <a:lstStyle/>
          <a:p>
            <a:fld id="{1F7A9CAC-D618-F343-B9C2-20AEB43D3369}" type="datetimeFigureOut">
              <a:rPr lang="en-US" smtClean="0"/>
              <a:t>9/26/23</a:t>
            </a:fld>
            <a:endParaRPr lang="en-US"/>
          </a:p>
        </p:txBody>
      </p:sp>
      <p:sp>
        <p:nvSpPr>
          <p:cNvPr id="6" name="Footer Placeholder 5">
            <a:extLst>
              <a:ext uri="{FF2B5EF4-FFF2-40B4-BE49-F238E27FC236}">
                <a16:creationId xmlns:a16="http://schemas.microsoft.com/office/drawing/2014/main" id="{1F139557-6DD5-74F5-5B8B-BBCB6AD423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9B638-3743-9FCF-86F6-100A4DA33C89}"/>
              </a:ext>
            </a:extLst>
          </p:cNvPr>
          <p:cNvSpPr>
            <a:spLocks noGrp="1"/>
          </p:cNvSpPr>
          <p:nvPr>
            <p:ph type="sldNum" sz="quarter" idx="12"/>
          </p:nvPr>
        </p:nvSpPr>
        <p:spPr/>
        <p:txBody>
          <a:bodyPr/>
          <a:lstStyle/>
          <a:p>
            <a:fld id="{0A7D053F-7E11-B048-88CF-A39C4C24BEAF}" type="slidenum">
              <a:rPr lang="en-US" smtClean="0"/>
              <a:t>‹#›</a:t>
            </a:fld>
            <a:endParaRPr lang="en-US"/>
          </a:p>
        </p:txBody>
      </p:sp>
    </p:spTree>
    <p:extLst>
      <p:ext uri="{BB962C8B-B14F-4D97-AF65-F5344CB8AC3E}">
        <p14:creationId xmlns:p14="http://schemas.microsoft.com/office/powerpoint/2010/main" val="3588714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1503A-D39A-45A0-213C-B3F3BD0B29B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6507A18-2F00-153B-BD6B-55623A68F5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97DBA1-68CB-812E-6575-D4CA6F8F529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9688D5D-E629-DF8A-881B-F6CE714D48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FFAA02-54D8-F29E-6DAC-5802C1A5E8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8A9CC0-5B58-F090-7DC4-CF8596CEE3C7}"/>
              </a:ext>
            </a:extLst>
          </p:cNvPr>
          <p:cNvSpPr>
            <a:spLocks noGrp="1"/>
          </p:cNvSpPr>
          <p:nvPr>
            <p:ph type="dt" sz="half" idx="10"/>
          </p:nvPr>
        </p:nvSpPr>
        <p:spPr/>
        <p:txBody>
          <a:bodyPr/>
          <a:lstStyle/>
          <a:p>
            <a:fld id="{1F7A9CAC-D618-F343-B9C2-20AEB43D3369}" type="datetimeFigureOut">
              <a:rPr lang="en-US" smtClean="0"/>
              <a:t>9/26/23</a:t>
            </a:fld>
            <a:endParaRPr lang="en-US"/>
          </a:p>
        </p:txBody>
      </p:sp>
      <p:sp>
        <p:nvSpPr>
          <p:cNvPr id="8" name="Footer Placeholder 7">
            <a:extLst>
              <a:ext uri="{FF2B5EF4-FFF2-40B4-BE49-F238E27FC236}">
                <a16:creationId xmlns:a16="http://schemas.microsoft.com/office/drawing/2014/main" id="{52E1B4E3-C151-4C1D-A485-3ED11555A95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FB5D64-3151-CBBD-1D57-608FE6584C86}"/>
              </a:ext>
            </a:extLst>
          </p:cNvPr>
          <p:cNvSpPr>
            <a:spLocks noGrp="1"/>
          </p:cNvSpPr>
          <p:nvPr>
            <p:ph type="sldNum" sz="quarter" idx="12"/>
          </p:nvPr>
        </p:nvSpPr>
        <p:spPr/>
        <p:txBody>
          <a:bodyPr/>
          <a:lstStyle/>
          <a:p>
            <a:fld id="{0A7D053F-7E11-B048-88CF-A39C4C24BEAF}" type="slidenum">
              <a:rPr lang="en-US" smtClean="0"/>
              <a:t>‹#›</a:t>
            </a:fld>
            <a:endParaRPr lang="en-US"/>
          </a:p>
        </p:txBody>
      </p:sp>
    </p:spTree>
    <p:extLst>
      <p:ext uri="{BB962C8B-B14F-4D97-AF65-F5344CB8AC3E}">
        <p14:creationId xmlns:p14="http://schemas.microsoft.com/office/powerpoint/2010/main" val="3889885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43E42-A759-9B8A-D3C9-64571267EC0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755D4B1-9E8C-ECDA-D73D-FF1A66951825}"/>
              </a:ext>
            </a:extLst>
          </p:cNvPr>
          <p:cNvSpPr>
            <a:spLocks noGrp="1"/>
          </p:cNvSpPr>
          <p:nvPr>
            <p:ph type="dt" sz="half" idx="10"/>
          </p:nvPr>
        </p:nvSpPr>
        <p:spPr/>
        <p:txBody>
          <a:bodyPr/>
          <a:lstStyle/>
          <a:p>
            <a:fld id="{1F7A9CAC-D618-F343-B9C2-20AEB43D3369}" type="datetimeFigureOut">
              <a:rPr lang="en-US" smtClean="0"/>
              <a:t>9/26/23</a:t>
            </a:fld>
            <a:endParaRPr lang="en-US"/>
          </a:p>
        </p:txBody>
      </p:sp>
      <p:sp>
        <p:nvSpPr>
          <p:cNvPr id="4" name="Footer Placeholder 3">
            <a:extLst>
              <a:ext uri="{FF2B5EF4-FFF2-40B4-BE49-F238E27FC236}">
                <a16:creationId xmlns:a16="http://schemas.microsoft.com/office/drawing/2014/main" id="{EEB33595-36EB-5574-D9A3-3801B41EEE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3524AE-3F58-C613-0862-1255A33D1C72}"/>
              </a:ext>
            </a:extLst>
          </p:cNvPr>
          <p:cNvSpPr>
            <a:spLocks noGrp="1"/>
          </p:cNvSpPr>
          <p:nvPr>
            <p:ph type="sldNum" sz="quarter" idx="12"/>
          </p:nvPr>
        </p:nvSpPr>
        <p:spPr/>
        <p:txBody>
          <a:bodyPr/>
          <a:lstStyle/>
          <a:p>
            <a:fld id="{0A7D053F-7E11-B048-88CF-A39C4C24BEAF}" type="slidenum">
              <a:rPr lang="en-US" smtClean="0"/>
              <a:t>‹#›</a:t>
            </a:fld>
            <a:endParaRPr lang="en-US"/>
          </a:p>
        </p:txBody>
      </p:sp>
    </p:spTree>
    <p:extLst>
      <p:ext uri="{BB962C8B-B14F-4D97-AF65-F5344CB8AC3E}">
        <p14:creationId xmlns:p14="http://schemas.microsoft.com/office/powerpoint/2010/main" val="3161685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751268-A10A-889C-2AAC-FA498F844224}"/>
              </a:ext>
            </a:extLst>
          </p:cNvPr>
          <p:cNvSpPr>
            <a:spLocks noGrp="1"/>
          </p:cNvSpPr>
          <p:nvPr>
            <p:ph type="dt" sz="half" idx="10"/>
          </p:nvPr>
        </p:nvSpPr>
        <p:spPr/>
        <p:txBody>
          <a:bodyPr/>
          <a:lstStyle/>
          <a:p>
            <a:fld id="{1F7A9CAC-D618-F343-B9C2-20AEB43D3369}" type="datetimeFigureOut">
              <a:rPr lang="en-US" smtClean="0"/>
              <a:t>9/26/23</a:t>
            </a:fld>
            <a:endParaRPr lang="en-US"/>
          </a:p>
        </p:txBody>
      </p:sp>
      <p:sp>
        <p:nvSpPr>
          <p:cNvPr id="3" name="Footer Placeholder 2">
            <a:extLst>
              <a:ext uri="{FF2B5EF4-FFF2-40B4-BE49-F238E27FC236}">
                <a16:creationId xmlns:a16="http://schemas.microsoft.com/office/drawing/2014/main" id="{DE5652DC-B038-3EB8-A59B-2A656E9EE4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C2CFD8B-7DDC-3861-18E0-5E96B891FECA}"/>
              </a:ext>
            </a:extLst>
          </p:cNvPr>
          <p:cNvSpPr>
            <a:spLocks noGrp="1"/>
          </p:cNvSpPr>
          <p:nvPr>
            <p:ph type="sldNum" sz="quarter" idx="12"/>
          </p:nvPr>
        </p:nvSpPr>
        <p:spPr/>
        <p:txBody>
          <a:bodyPr/>
          <a:lstStyle/>
          <a:p>
            <a:fld id="{0A7D053F-7E11-B048-88CF-A39C4C24BEAF}" type="slidenum">
              <a:rPr lang="en-US" smtClean="0"/>
              <a:t>‹#›</a:t>
            </a:fld>
            <a:endParaRPr lang="en-US"/>
          </a:p>
        </p:txBody>
      </p:sp>
    </p:spTree>
    <p:extLst>
      <p:ext uri="{BB962C8B-B14F-4D97-AF65-F5344CB8AC3E}">
        <p14:creationId xmlns:p14="http://schemas.microsoft.com/office/powerpoint/2010/main" val="3468017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8E5C8-F93B-422C-01F6-57EBCA9532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5327392-A3A2-B672-B882-14F097912E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14D2213-872C-2276-0173-5FEDFB6562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6F1AA1-6AF1-06D2-8031-6BCCCA87B8DD}"/>
              </a:ext>
            </a:extLst>
          </p:cNvPr>
          <p:cNvSpPr>
            <a:spLocks noGrp="1"/>
          </p:cNvSpPr>
          <p:nvPr>
            <p:ph type="dt" sz="half" idx="10"/>
          </p:nvPr>
        </p:nvSpPr>
        <p:spPr/>
        <p:txBody>
          <a:bodyPr/>
          <a:lstStyle/>
          <a:p>
            <a:fld id="{1F7A9CAC-D618-F343-B9C2-20AEB43D3369}" type="datetimeFigureOut">
              <a:rPr lang="en-US" smtClean="0"/>
              <a:t>9/26/23</a:t>
            </a:fld>
            <a:endParaRPr lang="en-US"/>
          </a:p>
        </p:txBody>
      </p:sp>
      <p:sp>
        <p:nvSpPr>
          <p:cNvPr id="6" name="Footer Placeholder 5">
            <a:extLst>
              <a:ext uri="{FF2B5EF4-FFF2-40B4-BE49-F238E27FC236}">
                <a16:creationId xmlns:a16="http://schemas.microsoft.com/office/drawing/2014/main" id="{2A8F3900-53EF-A6BD-BAC0-32541BAE7A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A363B-1442-B37B-1641-1F65E04FE05A}"/>
              </a:ext>
            </a:extLst>
          </p:cNvPr>
          <p:cNvSpPr>
            <a:spLocks noGrp="1"/>
          </p:cNvSpPr>
          <p:nvPr>
            <p:ph type="sldNum" sz="quarter" idx="12"/>
          </p:nvPr>
        </p:nvSpPr>
        <p:spPr/>
        <p:txBody>
          <a:bodyPr/>
          <a:lstStyle/>
          <a:p>
            <a:fld id="{0A7D053F-7E11-B048-88CF-A39C4C24BEAF}" type="slidenum">
              <a:rPr lang="en-US" smtClean="0"/>
              <a:t>‹#›</a:t>
            </a:fld>
            <a:endParaRPr lang="en-US"/>
          </a:p>
        </p:txBody>
      </p:sp>
    </p:spTree>
    <p:extLst>
      <p:ext uri="{BB962C8B-B14F-4D97-AF65-F5344CB8AC3E}">
        <p14:creationId xmlns:p14="http://schemas.microsoft.com/office/powerpoint/2010/main" val="1275020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BAD32-8AAA-EC03-EB3D-EB0FD77B5B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BA61E26-05DF-1782-B1DE-E0344F47A3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AD33B52-DC76-16F9-F325-FAF7DF607C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D3AFFC-6EEF-BC34-7F88-B02CD1E3797E}"/>
              </a:ext>
            </a:extLst>
          </p:cNvPr>
          <p:cNvSpPr>
            <a:spLocks noGrp="1"/>
          </p:cNvSpPr>
          <p:nvPr>
            <p:ph type="dt" sz="half" idx="10"/>
          </p:nvPr>
        </p:nvSpPr>
        <p:spPr/>
        <p:txBody>
          <a:bodyPr/>
          <a:lstStyle/>
          <a:p>
            <a:fld id="{1F7A9CAC-D618-F343-B9C2-20AEB43D3369}" type="datetimeFigureOut">
              <a:rPr lang="en-US" smtClean="0"/>
              <a:t>9/26/23</a:t>
            </a:fld>
            <a:endParaRPr lang="en-US"/>
          </a:p>
        </p:txBody>
      </p:sp>
      <p:sp>
        <p:nvSpPr>
          <p:cNvPr id="6" name="Footer Placeholder 5">
            <a:extLst>
              <a:ext uri="{FF2B5EF4-FFF2-40B4-BE49-F238E27FC236}">
                <a16:creationId xmlns:a16="http://schemas.microsoft.com/office/drawing/2014/main" id="{8EE1945D-D288-D7F8-73C3-83445674F7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157DCA-20B0-AE41-D811-E9B0711D060D}"/>
              </a:ext>
            </a:extLst>
          </p:cNvPr>
          <p:cNvSpPr>
            <a:spLocks noGrp="1"/>
          </p:cNvSpPr>
          <p:nvPr>
            <p:ph type="sldNum" sz="quarter" idx="12"/>
          </p:nvPr>
        </p:nvSpPr>
        <p:spPr/>
        <p:txBody>
          <a:bodyPr/>
          <a:lstStyle/>
          <a:p>
            <a:fld id="{0A7D053F-7E11-B048-88CF-A39C4C24BEAF}" type="slidenum">
              <a:rPr lang="en-US" smtClean="0"/>
              <a:t>‹#›</a:t>
            </a:fld>
            <a:endParaRPr lang="en-US"/>
          </a:p>
        </p:txBody>
      </p:sp>
    </p:spTree>
    <p:extLst>
      <p:ext uri="{BB962C8B-B14F-4D97-AF65-F5344CB8AC3E}">
        <p14:creationId xmlns:p14="http://schemas.microsoft.com/office/powerpoint/2010/main" val="3781949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4068F8-114E-247B-7A78-CA4957D36F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5C8D7ED-7EF4-46DD-7CE7-D3EBC92026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C2F16DA-342B-3E9B-ADAC-B8D718E1B8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7A9CAC-D618-F343-B9C2-20AEB43D3369}" type="datetimeFigureOut">
              <a:rPr lang="en-US" smtClean="0"/>
              <a:t>9/26/23</a:t>
            </a:fld>
            <a:endParaRPr lang="en-US"/>
          </a:p>
        </p:txBody>
      </p:sp>
      <p:sp>
        <p:nvSpPr>
          <p:cNvPr id="5" name="Footer Placeholder 4">
            <a:extLst>
              <a:ext uri="{FF2B5EF4-FFF2-40B4-BE49-F238E27FC236}">
                <a16:creationId xmlns:a16="http://schemas.microsoft.com/office/drawing/2014/main" id="{A5ADA642-90F2-9130-24CA-8320252D29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BD2D69A-A6A2-53CE-0695-E84C56E3CB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7D053F-7E11-B048-88CF-A39C4C24BEAF}" type="slidenum">
              <a:rPr lang="en-US" smtClean="0"/>
              <a:t>‹#›</a:t>
            </a:fld>
            <a:endParaRPr lang="en-US"/>
          </a:p>
        </p:txBody>
      </p:sp>
    </p:spTree>
    <p:extLst>
      <p:ext uri="{BB962C8B-B14F-4D97-AF65-F5344CB8AC3E}">
        <p14:creationId xmlns:p14="http://schemas.microsoft.com/office/powerpoint/2010/main" val="3934166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smalley@memphis.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ceri.memphis.edu/people/smalley/"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1"/>
            <a:ext cx="12192000" cy="6858000"/>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defRPr/>
            </a:pPr>
            <a:r>
              <a:rPr lang="en-US" sz="3600" b="1" dirty="0">
                <a:solidFill>
                  <a:schemeClr val="tx1"/>
                </a:solidFill>
                <a:latin typeface="Papyrus" panose="020B0602040200020303" pitchFamily="34" charset="77"/>
              </a:rPr>
              <a:t>CERI-8104 Data Analysis in Geophysics</a:t>
            </a:r>
          </a:p>
          <a:p>
            <a:pPr>
              <a:defRPr/>
            </a:pPr>
            <a:r>
              <a:rPr lang="en-US" sz="3600" b="1" dirty="0">
                <a:solidFill>
                  <a:schemeClr val="tx1"/>
                </a:solidFill>
                <a:latin typeface="Papyrus" panose="020B0602040200020303" pitchFamily="34" charset="77"/>
              </a:rPr>
              <a:t>Dr. Robert (Bob) Smalley</a:t>
            </a:r>
          </a:p>
          <a:p>
            <a:pPr>
              <a:defRPr/>
            </a:pPr>
            <a:r>
              <a:rPr lang="en-US" sz="3600" b="1" dirty="0">
                <a:solidFill>
                  <a:schemeClr val="tx1"/>
                </a:solidFill>
                <a:latin typeface="Papyrus" panose="020B0602040200020303" pitchFamily="34" charset="77"/>
              </a:rPr>
              <a:t>3892 Central Ave, Room 103</a:t>
            </a:r>
          </a:p>
          <a:p>
            <a:pPr>
              <a:defRPr/>
            </a:pPr>
            <a:r>
              <a:rPr lang="en-US" sz="3600" b="1" dirty="0">
                <a:solidFill>
                  <a:schemeClr val="tx1"/>
                </a:solidFill>
                <a:latin typeface="Papyrus" panose="020B0602040200020303" pitchFamily="34" charset="77"/>
                <a:hlinkClick r:id="rId3"/>
              </a:rPr>
              <a:t>rsmalley@memphis.edu</a:t>
            </a:r>
            <a:r>
              <a:rPr lang="en-US" sz="3600" b="1" dirty="0">
                <a:solidFill>
                  <a:schemeClr val="tx1"/>
                </a:solidFill>
                <a:latin typeface="Papyrus" panose="020B0602040200020303" pitchFamily="34" charset="77"/>
              </a:rPr>
              <a:t>                         678-4929</a:t>
            </a:r>
          </a:p>
          <a:p>
            <a:pPr>
              <a:defRPr/>
            </a:pPr>
            <a:endParaRPr lang="en-US" sz="1800" b="1" dirty="0">
              <a:solidFill>
                <a:schemeClr val="tx1"/>
              </a:solidFill>
              <a:latin typeface="Papyrus" panose="020B0602040200020303" pitchFamily="34" charset="77"/>
            </a:endParaRPr>
          </a:p>
          <a:p>
            <a:pPr algn="ctr"/>
            <a:r>
              <a:rPr lang="en-US" sz="3600" b="1" dirty="0">
                <a:solidFill>
                  <a:schemeClr val="tx1"/>
                </a:solidFill>
                <a:latin typeface="Papyrus" panose="020B0602040200020303" pitchFamily="34" charset="77"/>
              </a:rPr>
              <a:t>Fall 2023</a:t>
            </a:r>
          </a:p>
          <a:p>
            <a:pPr algn="ctr"/>
            <a:r>
              <a:rPr lang="en-US" sz="3600" b="1" dirty="0">
                <a:solidFill>
                  <a:schemeClr val="tx1"/>
                </a:solidFill>
                <a:latin typeface="Papyrus" panose="020B0602040200020303" pitchFamily="34" charset="77"/>
              </a:rPr>
              <a:t>Tu &amp; Th             11:20 am -12:45 pm</a:t>
            </a:r>
          </a:p>
          <a:p>
            <a:pPr algn="ctr"/>
            <a:endParaRPr lang="en-US" sz="3600" b="1" dirty="0">
              <a:solidFill>
                <a:schemeClr val="tx1"/>
              </a:solidFill>
              <a:latin typeface="Papyrus" panose="020B0602040200020303" pitchFamily="34" charset="77"/>
            </a:endParaRPr>
          </a:p>
          <a:p>
            <a:pPr algn="ctr"/>
            <a:r>
              <a:rPr lang="en-US" sz="3600" b="1" dirty="0">
                <a:solidFill>
                  <a:schemeClr val="tx1"/>
                </a:solidFill>
                <a:latin typeface="Papyrus" panose="020B0602040200020303" pitchFamily="34" charset="77"/>
              </a:rPr>
              <a:t>Meeting 9		Sep 26, 2023</a:t>
            </a:r>
            <a:br>
              <a:rPr lang="en-US" sz="3600" b="1" dirty="0">
                <a:solidFill>
                  <a:schemeClr val="tx1"/>
                </a:solidFill>
                <a:latin typeface="Papyrus" panose="020B0602040200020303" pitchFamily="34" charset="77"/>
              </a:rPr>
            </a:br>
            <a:endParaRPr lang="en-US" sz="1800" b="1" dirty="0">
              <a:solidFill>
                <a:schemeClr val="tx1"/>
              </a:solidFill>
              <a:latin typeface="Papyrus" panose="020B0602040200020303" pitchFamily="34" charset="77"/>
            </a:endParaRPr>
          </a:p>
          <a:p>
            <a:pPr algn="ctr"/>
            <a:r>
              <a:rPr lang="en-US" sz="3600" b="1" dirty="0">
                <a:solidFill>
                  <a:schemeClr val="tx1"/>
                </a:solidFill>
                <a:latin typeface="Papyrus" panose="020B0602040200020303" pitchFamily="34" charset="77"/>
              </a:rPr>
              <a:t>CERI New/Long Building: Student Computer Lab</a:t>
            </a:r>
          </a:p>
          <a:p>
            <a:pPr>
              <a:defRPr/>
            </a:pPr>
            <a:r>
              <a:rPr lang="en-US" sz="3600" b="1" dirty="0">
                <a:solidFill>
                  <a:schemeClr val="tx1"/>
                </a:solidFill>
                <a:latin typeface="Papyrus" panose="020B0602040200020303" pitchFamily="34" charset="77"/>
              </a:rPr>
              <a:t>Class webpage to be announced.</a:t>
            </a:r>
          </a:p>
          <a:p>
            <a:pPr>
              <a:defRPr/>
            </a:pPr>
            <a:r>
              <a:rPr lang="en-US" sz="1800" b="1" dirty="0">
                <a:solidFill>
                  <a:schemeClr val="tx1"/>
                </a:solidFill>
                <a:latin typeface="Papyrus" panose="020B0602040200020303" pitchFamily="34" charset="77"/>
              </a:rPr>
              <a:t>My homepage (has older versions of the course)</a:t>
            </a:r>
          </a:p>
          <a:p>
            <a:pPr>
              <a:defRPr/>
            </a:pPr>
            <a:r>
              <a:rPr lang="en-US" sz="1800" b="1" dirty="0">
                <a:solidFill>
                  <a:schemeClr val="tx1"/>
                </a:solidFill>
                <a:latin typeface="Papyrus" panose="020B0602040200020303" pitchFamily="34" charset="77"/>
                <a:hlinkClick r:id="rId4"/>
              </a:rPr>
              <a:t>http://www.ceri.memphis.edu/people/smalley/</a:t>
            </a:r>
            <a:endParaRPr lang="en-US" sz="1800" b="1" dirty="0">
              <a:solidFill>
                <a:schemeClr val="tx1"/>
              </a:solidFill>
              <a:latin typeface="Papyrus" panose="020B0602040200020303" pitchFamily="34" charset="77"/>
            </a:endParaRPr>
          </a:p>
        </p:txBody>
      </p:sp>
    </p:spTree>
    <p:extLst>
      <p:ext uri="{BB962C8B-B14F-4D97-AF65-F5344CB8AC3E}">
        <p14:creationId xmlns:p14="http://schemas.microsoft.com/office/powerpoint/2010/main" val="2667256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053353"/>
            <a:ext cx="12192000" cy="4031873"/>
          </a:xfrm>
          <a:prstGeom prst="rect">
            <a:avLst/>
          </a:prstGeom>
        </p:spPr>
        <p:txBody>
          <a:bodyPr wrap="square">
            <a:spAutoFit/>
          </a:bodyPr>
          <a:lstStyle/>
          <a:p>
            <a:pPr algn="ctr"/>
            <a:r>
              <a:rPr lang="en-US" sz="3200" b="1" dirty="0">
                <a:latin typeface="Papyrus" panose="020B0602040200020303" pitchFamily="34" charset="77"/>
                <a:cs typeface="Papyrus"/>
              </a:rPr>
              <a:t>Cell Arrays vs Multidimensional Structures</a:t>
            </a:r>
          </a:p>
          <a:p>
            <a:pPr algn="ctr"/>
            <a:endParaRPr lang="en-US" sz="3200" b="1" dirty="0">
              <a:latin typeface="Papyrus" panose="020B0602040200020303" pitchFamily="34" charset="77"/>
              <a:cs typeface="Papyrus"/>
            </a:endParaRPr>
          </a:p>
          <a:p>
            <a:pPr algn="ctr"/>
            <a:r>
              <a:rPr lang="en-US" sz="3200" b="1" dirty="0">
                <a:latin typeface="Papyrus" panose="020B0602040200020303" pitchFamily="34" charset="77"/>
              </a:rPr>
              <a:t>There's no guarantee that the field in the elements of a struct array have the same type or size, so making an array may not make sense.</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The best you could do in general would be to make a cell array and reshape it.</a:t>
            </a:r>
          </a:p>
        </p:txBody>
      </p:sp>
    </p:spTree>
    <p:extLst>
      <p:ext uri="{BB962C8B-B14F-4D97-AF65-F5344CB8AC3E}">
        <p14:creationId xmlns:p14="http://schemas.microsoft.com/office/powerpoint/2010/main" val="1791932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14299"/>
            <a:ext cx="12192000" cy="4924425"/>
          </a:xfrm>
          <a:prstGeom prst="rect">
            <a:avLst/>
          </a:prstGeom>
        </p:spPr>
        <p:txBody>
          <a:bodyPr wrap="square">
            <a:spAutoFit/>
          </a:bodyPr>
          <a:lstStyle/>
          <a:p>
            <a:pPr algn="ctr"/>
            <a:r>
              <a:rPr lang="en-US" sz="3200" b="1" dirty="0">
                <a:latin typeface="Papyrus" panose="020B0602040200020303" pitchFamily="34" charset="77"/>
                <a:cs typeface="Papyrus"/>
              </a:rPr>
              <a:t>Create cell arrays (uses curly brackets </a:t>
            </a:r>
            <a:r>
              <a:rPr lang="en-US" sz="3200" b="1" dirty="0">
                <a:latin typeface="Courier New" panose="02070309020205020404" pitchFamily="49" charset="0"/>
                <a:cs typeface="Courier New" panose="02070309020205020404" pitchFamily="49" charset="0"/>
              </a:rPr>
              <a:t>{ }</a:t>
            </a:r>
            <a:r>
              <a:rPr lang="en-US" sz="3200" b="1" dirty="0">
                <a:latin typeface="Papyrus" panose="020B0602040200020303" pitchFamily="34" charset="77"/>
                <a:cs typeface="Papyrus"/>
              </a:rPr>
              <a:t>)</a:t>
            </a:r>
          </a:p>
          <a:p>
            <a:endParaRPr lang="en-US" sz="3200" b="1" dirty="0">
              <a:cs typeface="Courier"/>
            </a:endParaRPr>
          </a:p>
          <a:p>
            <a:r>
              <a:rPr lang="mr-IN" sz="2600" b="1" dirty="0">
                <a:latin typeface="Courier"/>
                <a:cs typeface="Courier"/>
              </a:rPr>
              <a:t>myCell = {1, 2, 3</a:t>
            </a:r>
            <a:r>
              <a:rPr lang="mr-IN" sz="2600" b="1" dirty="0">
                <a:solidFill>
                  <a:srgbClr val="FF0000"/>
                </a:solidFill>
                <a:latin typeface="Courier"/>
                <a:cs typeface="Courier"/>
              </a:rPr>
              <a:t>;</a:t>
            </a:r>
            <a:r>
              <a:rPr lang="mr-IN" sz="2600" b="1" dirty="0">
                <a:latin typeface="Courier"/>
                <a:cs typeface="Courier"/>
              </a:rPr>
              <a:t> 'text',</a:t>
            </a:r>
            <a:r>
              <a:rPr lang="en-US" sz="2600" b="1" dirty="0">
                <a:latin typeface="Courier"/>
                <a:cs typeface="Courier"/>
              </a:rPr>
              <a:t> . . .</a:t>
            </a:r>
            <a:r>
              <a:rPr lang="mr-IN" sz="2600" b="1" dirty="0">
                <a:latin typeface="Courier"/>
                <a:cs typeface="Courier"/>
              </a:rPr>
              <a:t> rand(5,10,2), {11; 22; 33}}</a:t>
            </a:r>
            <a:endParaRPr lang="en-US" sz="2600" b="1" dirty="0">
              <a:latin typeface="Papyrus"/>
              <a:cs typeface="Papyrus"/>
            </a:endParaRPr>
          </a:p>
          <a:p>
            <a:endParaRPr lang="en-US" sz="3200" b="1" dirty="0">
              <a:cs typeface="Papyrus"/>
            </a:endParaRPr>
          </a:p>
          <a:p>
            <a:pPr algn="ctr"/>
            <a:r>
              <a:rPr lang="en-US" sz="3200" b="1" dirty="0">
                <a:latin typeface="Papyrus" panose="020B0602040200020303" pitchFamily="34" charset="77"/>
                <a:cs typeface="Papyrus"/>
              </a:rPr>
              <a:t>Like all MATLAB arrays, cell arrays are rectangular, with the same number of cells in each row.</a:t>
            </a:r>
          </a:p>
          <a:p>
            <a:pPr algn="ctr"/>
            <a:endParaRPr lang="en-US" sz="3200" b="1" dirty="0">
              <a:cs typeface="Papyrus"/>
            </a:endParaRPr>
          </a:p>
          <a:p>
            <a:pPr algn="ctr"/>
            <a:r>
              <a:rPr lang="en-US" sz="3200" b="1" dirty="0">
                <a:latin typeface="Papyrus" panose="020B0602040200020303" pitchFamily="34" charset="77"/>
                <a:cs typeface="Papyrus"/>
              </a:rPr>
              <a:t>The “</a:t>
            </a:r>
            <a:r>
              <a:rPr lang="en-US" sz="3200" b="1" dirty="0">
                <a:latin typeface="Courier" pitchFamily="2" charset="0"/>
                <a:cs typeface="Papyrus"/>
              </a:rPr>
              <a:t>;</a:t>
            </a:r>
            <a:r>
              <a:rPr lang="en-US" sz="3200" b="1" dirty="0">
                <a:latin typeface="Papyrus" panose="020B0602040200020303" pitchFamily="34" charset="77"/>
                <a:cs typeface="Papyrus"/>
              </a:rPr>
              <a:t>” starts a new row, so this is a 2x3 cell array.</a:t>
            </a:r>
          </a:p>
          <a:p>
            <a:pPr algn="ctr"/>
            <a:endParaRPr lang="en-US" sz="3200" b="1" dirty="0">
              <a:latin typeface="Papyrus" panose="020B0602040200020303" pitchFamily="34" charset="77"/>
              <a:cs typeface="Papyrus"/>
            </a:endParaRPr>
          </a:p>
          <a:p>
            <a:pPr algn="ctr"/>
            <a:r>
              <a:rPr lang="en-US" sz="3200" b="1" dirty="0">
                <a:latin typeface="Papyrus" panose="020B0602040200020303" pitchFamily="34" charset="77"/>
                <a:cs typeface="Papyrus"/>
              </a:rPr>
              <a:t>There are 3 elements in each of the rows.</a:t>
            </a:r>
          </a:p>
        </p:txBody>
      </p:sp>
    </p:spTree>
    <p:extLst>
      <p:ext uri="{BB962C8B-B14F-4D97-AF65-F5344CB8AC3E}">
        <p14:creationId xmlns:p14="http://schemas.microsoft.com/office/powerpoint/2010/main" val="3078224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12437"/>
            <a:ext cx="12192000" cy="5016758"/>
          </a:xfrm>
          <a:prstGeom prst="rect">
            <a:avLst/>
          </a:prstGeom>
        </p:spPr>
        <p:txBody>
          <a:bodyPr wrap="square">
            <a:spAutoFit/>
          </a:bodyPr>
          <a:lstStyle/>
          <a:p>
            <a:pPr algn="ctr"/>
            <a:r>
              <a:rPr lang="en-US" sz="3200" b="1" dirty="0">
                <a:latin typeface="Papyrus" panose="020B0602040200020303" pitchFamily="34" charset="77"/>
                <a:cs typeface="Papyrus"/>
              </a:rPr>
              <a:t>Create cell arrays (uses curly brackets </a:t>
            </a:r>
            <a:r>
              <a:rPr lang="en-US" sz="3200" b="1" dirty="0">
                <a:latin typeface="Courier New" panose="02070309020205020404" pitchFamily="49" charset="0"/>
                <a:cs typeface="Courier New" panose="02070309020205020404" pitchFamily="49" charset="0"/>
              </a:rPr>
              <a:t>{}</a:t>
            </a:r>
            <a:r>
              <a:rPr lang="en-US" sz="3200" b="1" dirty="0">
                <a:latin typeface="Papyrus" panose="020B0602040200020303" pitchFamily="34" charset="77"/>
              </a:rPr>
              <a:t>)</a:t>
            </a:r>
          </a:p>
          <a:p>
            <a:pPr algn="ctr"/>
            <a:endParaRPr lang="en-US" sz="3200" b="1" dirty="0">
              <a:cs typeface="Papyrus"/>
            </a:endParaRPr>
          </a:p>
          <a:p>
            <a:pPr algn="ctr"/>
            <a:r>
              <a:rPr lang="en-US" sz="3200" b="1" dirty="0">
                <a:latin typeface="Papyrus" panose="020B0602040200020303" pitchFamily="34" charset="77"/>
              </a:rPr>
              <a:t>You also can use the </a:t>
            </a:r>
            <a:r>
              <a:rPr lang="en-US" sz="3200" b="1" dirty="0">
                <a:latin typeface="Courier New" panose="02070309020205020404" pitchFamily="49" charset="0"/>
                <a:cs typeface="Courier New" panose="02070309020205020404" pitchFamily="49" charset="0"/>
              </a:rPr>
              <a:t>{}</a:t>
            </a:r>
            <a:r>
              <a:rPr lang="en-US" sz="3200" b="1" dirty="0">
                <a:cs typeface="Papyrus"/>
              </a:rPr>
              <a:t> </a:t>
            </a:r>
            <a:r>
              <a:rPr lang="en-US" sz="3200" b="1" dirty="0">
                <a:latin typeface="Papyrus" panose="020B0602040200020303" pitchFamily="34" charset="77"/>
                <a:cs typeface="Papyrus"/>
              </a:rPr>
              <a:t>operator to create an empty 0-by-0 cell array.</a:t>
            </a:r>
          </a:p>
          <a:p>
            <a:pPr algn="ctr"/>
            <a:endParaRPr lang="en-US" sz="3200" b="1" dirty="0">
              <a:cs typeface="Papyrus"/>
            </a:endParaRPr>
          </a:p>
          <a:p>
            <a:pPr algn="ctr"/>
            <a:r>
              <a:rPr lang="en-US" sz="3200" b="1" dirty="0">
                <a:latin typeface="Papyrus" panose="020B0602040200020303" pitchFamily="34" charset="77"/>
                <a:cs typeface="Papyrus"/>
              </a:rPr>
              <a:t>create an empty N-dimensional array using the cell function.</a:t>
            </a:r>
          </a:p>
          <a:p>
            <a:pPr algn="ctr"/>
            <a:endParaRPr lang="en-US" sz="3200" b="1" dirty="0">
              <a:cs typeface="Papyrus"/>
            </a:endParaRPr>
          </a:p>
          <a:p>
            <a:r>
              <a:rPr lang="en-US" sz="3200" b="1" dirty="0" err="1">
                <a:latin typeface="Courier"/>
                <a:cs typeface="Courier"/>
              </a:rPr>
              <a:t>emptyCell</a:t>
            </a:r>
            <a:r>
              <a:rPr lang="en-US" sz="3200" b="1" dirty="0">
                <a:latin typeface="Courier"/>
                <a:cs typeface="Courier"/>
              </a:rPr>
              <a:t> = cell(3,4,2);</a:t>
            </a:r>
          </a:p>
          <a:p>
            <a:pPr algn="ctr"/>
            <a:endParaRPr lang="en-US" sz="3200" b="1" dirty="0">
              <a:latin typeface="Papyrus"/>
              <a:cs typeface="Papyrus"/>
            </a:endParaRPr>
          </a:p>
          <a:p>
            <a:endParaRPr lang="en-US" sz="3200" b="1" dirty="0">
              <a:latin typeface="Courier"/>
              <a:cs typeface="Courier"/>
            </a:endParaRPr>
          </a:p>
        </p:txBody>
      </p:sp>
    </p:spTree>
    <p:extLst>
      <p:ext uri="{BB962C8B-B14F-4D97-AF65-F5344CB8AC3E}">
        <p14:creationId xmlns:p14="http://schemas.microsoft.com/office/powerpoint/2010/main" val="4086753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3000"/>
            <a:ext cx="12192000" cy="6924973"/>
          </a:xfrm>
          <a:prstGeom prst="rect">
            <a:avLst/>
          </a:prstGeom>
        </p:spPr>
        <p:txBody>
          <a:bodyPr wrap="square">
            <a:spAutoFit/>
          </a:bodyPr>
          <a:lstStyle/>
          <a:p>
            <a:pPr algn="ctr"/>
            <a:r>
              <a:rPr lang="en-US" sz="2800" b="1" dirty="0">
                <a:latin typeface="Papyrus" panose="020B0602040200020303" pitchFamily="34" charset="77"/>
                <a:cs typeface="Papyrus"/>
              </a:rPr>
              <a:t>Cell arrays contain data in cells that you access by numeric indexing.</a:t>
            </a:r>
          </a:p>
          <a:p>
            <a:pPr algn="ctr"/>
            <a:endParaRPr lang="en-US" sz="1200" b="1" dirty="0">
              <a:latin typeface="Papyrus" panose="020B0602040200020303" pitchFamily="34" charset="77"/>
              <a:cs typeface="Papyrus"/>
            </a:endParaRPr>
          </a:p>
          <a:p>
            <a:pPr algn="ctr"/>
            <a:r>
              <a:rPr lang="en-US" sz="2800" b="1" dirty="0">
                <a:latin typeface="Papyrus" panose="020B0602040200020303" pitchFamily="34" charset="77"/>
                <a:cs typeface="Papyrus"/>
              </a:rPr>
              <a:t>Common applications of cell arrays include storing separate pieces of text (</a:t>
            </a:r>
            <a:r>
              <a:rPr lang="en-US" sz="2800" b="1" dirty="0" err="1">
                <a:latin typeface="Papyrus" panose="020B0602040200020303" pitchFamily="34" charset="77"/>
                <a:cs typeface="Papyrus"/>
              </a:rPr>
              <a:t>e.g.tables</a:t>
            </a:r>
            <a:r>
              <a:rPr lang="en-US" sz="2800" b="1" dirty="0">
                <a:latin typeface="Papyrus" panose="020B0602040200020303" pitchFamily="34" charset="77"/>
                <a:cs typeface="Papyrus"/>
              </a:rPr>
              <a:t>) and storing heterogeneous data from spreadsheets.</a:t>
            </a:r>
          </a:p>
          <a:p>
            <a:endParaRPr lang="en-US" sz="1200" b="1" dirty="0">
              <a:cs typeface="Courier"/>
            </a:endParaRPr>
          </a:p>
          <a:p>
            <a:r>
              <a:rPr lang="mr-IN" sz="2400" b="1" dirty="0">
                <a:latin typeface="Courier"/>
                <a:cs typeface="Courier"/>
              </a:rPr>
              <a:t>temperature(1,:) = {'2009-12-31', [45, 49, 0]}; </a:t>
            </a:r>
            <a:r>
              <a:rPr lang="en-US" sz="2400" b="1" dirty="0">
                <a:latin typeface="Courier"/>
                <a:cs typeface="Courier"/>
              </a:rPr>
              <a:t>%“</a:t>
            </a:r>
            <a:r>
              <a:rPr lang="en-US" sz="2400" b="1" dirty="0">
                <a:latin typeface="Calibri" panose="020F0502020204030204" pitchFamily="34" charset="0"/>
                <a:cs typeface="Calibri" panose="020F0502020204030204" pitchFamily="34" charset="0"/>
              </a:rPr>
              <a:t>:” for across dimension</a:t>
            </a:r>
          </a:p>
          <a:p>
            <a:r>
              <a:rPr lang="mr-IN" sz="2400" b="1" dirty="0" err="1">
                <a:latin typeface="Courier"/>
                <a:cs typeface="Courier"/>
              </a:rPr>
              <a:t>temperature</a:t>
            </a:r>
            <a:r>
              <a:rPr lang="mr-IN" sz="2400" b="1" dirty="0">
                <a:latin typeface="Courier"/>
                <a:cs typeface="Courier"/>
              </a:rPr>
              <a:t>(2,:) = {'2010-04-03', [54, 68, 21]}; </a:t>
            </a:r>
            <a:endParaRPr lang="en-US" sz="2400" b="1" dirty="0">
              <a:latin typeface="Courier"/>
              <a:cs typeface="Courier"/>
            </a:endParaRPr>
          </a:p>
          <a:p>
            <a:r>
              <a:rPr lang="mr-IN" sz="2400" b="1" dirty="0" err="1">
                <a:latin typeface="Courier"/>
                <a:cs typeface="Courier"/>
              </a:rPr>
              <a:t>temperature</a:t>
            </a:r>
            <a:r>
              <a:rPr lang="mr-IN" sz="2400" b="1" dirty="0">
                <a:latin typeface="Courier"/>
                <a:cs typeface="Courier"/>
              </a:rPr>
              <a:t>(3,:) = {'2010-06-20', [72, 85, 53]}; </a:t>
            </a:r>
            <a:endParaRPr lang="en-US" sz="2400" b="1" dirty="0">
              <a:latin typeface="Courier"/>
              <a:cs typeface="Courier"/>
            </a:endParaRPr>
          </a:p>
          <a:p>
            <a:r>
              <a:rPr lang="mr-IN" sz="2400" b="1" dirty="0" err="1">
                <a:latin typeface="Courier"/>
                <a:cs typeface="Courier"/>
              </a:rPr>
              <a:t>temperature</a:t>
            </a:r>
            <a:r>
              <a:rPr lang="mr-IN" sz="2400" b="1" dirty="0">
                <a:latin typeface="Courier"/>
                <a:cs typeface="Courier"/>
              </a:rPr>
              <a:t>(4,:) = {'2010-09-15', [63, 81, 56]}; </a:t>
            </a:r>
            <a:endParaRPr lang="en-US" sz="2400" b="1" dirty="0">
              <a:latin typeface="Courier"/>
              <a:cs typeface="Courier"/>
            </a:endParaRPr>
          </a:p>
          <a:p>
            <a:r>
              <a:rPr lang="mr-IN" sz="2400" b="1" dirty="0" err="1">
                <a:latin typeface="Courier"/>
                <a:cs typeface="Courier"/>
              </a:rPr>
              <a:t>temperature</a:t>
            </a:r>
            <a:r>
              <a:rPr lang="mr-IN" sz="2400" b="1" dirty="0">
                <a:latin typeface="Courier"/>
                <a:cs typeface="Courier"/>
              </a:rPr>
              <a:t>(5,:) = {'2010-12-09', [38, 54, 18]};</a:t>
            </a:r>
            <a:endParaRPr lang="en-US" sz="2400" b="1" dirty="0">
              <a:latin typeface="Courier"/>
              <a:cs typeface="Courier"/>
            </a:endParaRPr>
          </a:p>
          <a:p>
            <a:r>
              <a:rPr lang="en-US" sz="2400" b="1" dirty="0">
                <a:latin typeface="Courier"/>
                <a:cs typeface="Courier"/>
              </a:rPr>
              <a:t>&gt;&gt; temperature</a:t>
            </a:r>
          </a:p>
          <a:p>
            <a:r>
              <a:rPr lang="en-US" sz="2400" b="1" dirty="0">
                <a:latin typeface="Courier"/>
                <a:cs typeface="Courier"/>
              </a:rPr>
              <a:t>temperature =</a:t>
            </a:r>
          </a:p>
          <a:p>
            <a:r>
              <a:rPr lang="en-US" sz="2400" b="1" dirty="0">
                <a:latin typeface="Courier"/>
                <a:cs typeface="Courier"/>
              </a:rPr>
              <a:t>  5×2 cell array</a:t>
            </a:r>
          </a:p>
          <a:p>
            <a:r>
              <a:rPr lang="en-US" sz="2400" b="1" dirty="0">
                <a:latin typeface="Courier"/>
                <a:cs typeface="Courier"/>
              </a:rPr>
              <a:t>    {'2009-12-31'}    {[ 45 49 0]}</a:t>
            </a:r>
          </a:p>
          <a:p>
            <a:r>
              <a:rPr lang="en-US" sz="2400" b="1" dirty="0">
                <a:latin typeface="Courier"/>
                <a:cs typeface="Courier"/>
              </a:rPr>
              <a:t>    {'2010-04-03'}    {[54 68 21]}</a:t>
            </a:r>
          </a:p>
          <a:p>
            <a:r>
              <a:rPr lang="en-US" sz="2400" b="1" dirty="0">
                <a:latin typeface="Courier"/>
                <a:cs typeface="Courier"/>
              </a:rPr>
              <a:t>    {'2010-06-20'}    {[72 85 53]}</a:t>
            </a:r>
          </a:p>
          <a:p>
            <a:r>
              <a:rPr lang="en-US" sz="2400" b="1" dirty="0">
                <a:latin typeface="Courier"/>
                <a:cs typeface="Courier"/>
              </a:rPr>
              <a:t>    {'2010-09-15'}    {[63 81 56]}</a:t>
            </a:r>
          </a:p>
          <a:p>
            <a:r>
              <a:rPr lang="en-US" sz="2400" b="1" dirty="0">
                <a:latin typeface="Courier"/>
                <a:cs typeface="Courier"/>
              </a:rPr>
              <a:t>    {'2010-12-09'}    {[38 54 18]}</a:t>
            </a:r>
          </a:p>
        </p:txBody>
      </p:sp>
    </p:spTree>
    <p:extLst>
      <p:ext uri="{BB962C8B-B14F-4D97-AF65-F5344CB8AC3E}">
        <p14:creationId xmlns:p14="http://schemas.microsoft.com/office/powerpoint/2010/main" val="1029732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9550"/>
            <a:ext cx="12192000" cy="5940088"/>
          </a:xfrm>
          <a:prstGeom prst="rect">
            <a:avLst/>
          </a:prstGeom>
        </p:spPr>
        <p:txBody>
          <a:bodyPr wrap="square">
            <a:spAutoFit/>
          </a:bodyPr>
          <a:lstStyle/>
          <a:p>
            <a:pPr algn="ctr"/>
            <a:r>
              <a:rPr lang="en-US" sz="3200" b="1" dirty="0">
                <a:latin typeface="Papyrus" panose="020B0602040200020303" pitchFamily="34" charset="77"/>
                <a:cs typeface="Papyrus"/>
              </a:rPr>
              <a:t>Don’t need all the commas</a:t>
            </a:r>
          </a:p>
          <a:p>
            <a:endParaRPr lang="en-US" sz="1200" b="1" dirty="0">
              <a:cs typeface="Courier"/>
            </a:endParaRPr>
          </a:p>
          <a:p>
            <a:r>
              <a:rPr lang="en-US" sz="2400" b="1" dirty="0">
                <a:latin typeface="Courier"/>
                <a:cs typeface="Courier"/>
              </a:rPr>
              <a:t>&gt;&gt; temp(1,:) = {'2009-12-31' [45 49 0]};</a:t>
            </a:r>
          </a:p>
          <a:p>
            <a:r>
              <a:rPr lang="en-US" sz="2400" b="1" dirty="0">
                <a:latin typeface="Courier"/>
                <a:cs typeface="Courier"/>
              </a:rPr>
              <a:t>temp(2,:) = {'2010-04-03' [54 68 21]}; </a:t>
            </a:r>
          </a:p>
          <a:p>
            <a:r>
              <a:rPr lang="en-US" sz="2400" b="1" dirty="0">
                <a:latin typeface="Courier"/>
                <a:cs typeface="Courier"/>
              </a:rPr>
              <a:t>temp(3,:) = {'2010-06-20' [72 85 53]}; </a:t>
            </a:r>
          </a:p>
          <a:p>
            <a:r>
              <a:rPr lang="en-US" sz="2400" b="1" dirty="0">
                <a:latin typeface="Courier"/>
                <a:cs typeface="Courier"/>
              </a:rPr>
              <a:t>temp(4,:) = {'2010-09-15' [63 81 56]}; </a:t>
            </a:r>
          </a:p>
          <a:p>
            <a:r>
              <a:rPr lang="en-US" sz="2400" b="1" dirty="0">
                <a:latin typeface="Courier"/>
                <a:cs typeface="Courier"/>
              </a:rPr>
              <a:t>temp(5,:) = {'2010-12-09' [38 54 18]};</a:t>
            </a:r>
          </a:p>
          <a:p>
            <a:r>
              <a:rPr lang="en-US" sz="2400" b="1" dirty="0">
                <a:latin typeface="Courier"/>
                <a:cs typeface="Courier"/>
              </a:rPr>
              <a:t>&gt;&gt; </a:t>
            </a:r>
          </a:p>
          <a:p>
            <a:r>
              <a:rPr lang="en-US" sz="2400" b="1" dirty="0">
                <a:latin typeface="Courier"/>
                <a:cs typeface="Courier"/>
              </a:rPr>
              <a:t>&gt;&gt; temp</a:t>
            </a:r>
          </a:p>
          <a:p>
            <a:r>
              <a:rPr lang="en-US" sz="2400" b="1" dirty="0">
                <a:latin typeface="Courier"/>
                <a:cs typeface="Courier"/>
              </a:rPr>
              <a:t>temp =</a:t>
            </a:r>
          </a:p>
          <a:p>
            <a:r>
              <a:rPr lang="en-US" sz="2400" b="1" dirty="0">
                <a:latin typeface="Courier"/>
                <a:cs typeface="Courier"/>
              </a:rPr>
              <a:t>  5×2 cell array</a:t>
            </a:r>
          </a:p>
          <a:p>
            <a:r>
              <a:rPr lang="en-US" sz="2400" b="1" dirty="0">
                <a:latin typeface="Courier"/>
                <a:cs typeface="Courier"/>
              </a:rPr>
              <a:t>    {'2009-12-31'}    {[ 45 49 0]}</a:t>
            </a:r>
          </a:p>
          <a:p>
            <a:r>
              <a:rPr lang="en-US" sz="2400" b="1" dirty="0">
                <a:latin typeface="Courier"/>
                <a:cs typeface="Courier"/>
              </a:rPr>
              <a:t>    {'2010-04-03'}    {[54 68 21]}</a:t>
            </a:r>
          </a:p>
          <a:p>
            <a:r>
              <a:rPr lang="en-US" sz="2400" b="1" dirty="0">
                <a:latin typeface="Courier"/>
                <a:cs typeface="Courier"/>
              </a:rPr>
              <a:t>    {'2010-06-20'}    {[72 85 53]}</a:t>
            </a:r>
          </a:p>
          <a:p>
            <a:r>
              <a:rPr lang="en-US" sz="2400" b="1" dirty="0">
                <a:latin typeface="Courier"/>
                <a:cs typeface="Courier"/>
              </a:rPr>
              <a:t>    {'2010-09-15'}    {[63 81 56]}</a:t>
            </a:r>
          </a:p>
          <a:p>
            <a:r>
              <a:rPr lang="en-US" sz="2400" b="1" dirty="0">
                <a:latin typeface="Courier"/>
                <a:cs typeface="Courier"/>
              </a:rPr>
              <a:t>    {'2010-12-09'}    {[38 54 18]}</a:t>
            </a:r>
          </a:p>
        </p:txBody>
      </p:sp>
    </p:spTree>
    <p:extLst>
      <p:ext uri="{BB962C8B-B14F-4D97-AF65-F5344CB8AC3E}">
        <p14:creationId xmlns:p14="http://schemas.microsoft.com/office/powerpoint/2010/main" val="354369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4696"/>
            <a:ext cx="12192000" cy="6709529"/>
          </a:xfrm>
          <a:prstGeom prst="rect">
            <a:avLst/>
          </a:prstGeom>
        </p:spPr>
        <p:txBody>
          <a:bodyPr wrap="square">
            <a:spAutoFit/>
          </a:bodyPr>
          <a:lstStyle/>
          <a:p>
            <a:pPr algn="ctr"/>
            <a:r>
              <a:rPr lang="en-US" sz="3200" b="1" dirty="0">
                <a:latin typeface="Papyrus" panose="020B0602040200020303" pitchFamily="34" charset="77"/>
                <a:cs typeface="Papyrus"/>
              </a:rPr>
              <a:t>to retrieve a cell from a cell array</a:t>
            </a:r>
          </a:p>
          <a:p>
            <a:endParaRPr lang="en-US" b="1" dirty="0"/>
          </a:p>
          <a:p>
            <a:r>
              <a:rPr lang="mr-IN" sz="2000" b="1" dirty="0">
                <a:latin typeface="Courier"/>
                <a:cs typeface="Courier"/>
              </a:rPr>
              <a:t>temperature(1,:) = {'2009-12-31', [45, 49, 0]};</a:t>
            </a:r>
            <a:r>
              <a:rPr lang="en-US" sz="2000" b="1" dirty="0">
                <a:latin typeface="Courier"/>
                <a:cs typeface="Courier"/>
              </a:rPr>
              <a:t> ...</a:t>
            </a:r>
          </a:p>
          <a:p>
            <a:r>
              <a:rPr lang="mr-IN" sz="2000" b="1" dirty="0">
                <a:latin typeface="Courier"/>
                <a:cs typeface="Courier"/>
              </a:rPr>
              <a:t>temperature(2,:) = {'2010-04-03', [54, 68, 21]};</a:t>
            </a:r>
            <a:r>
              <a:rPr lang="en-US" sz="2000" b="1" dirty="0">
                <a:latin typeface="Courier"/>
                <a:cs typeface="Courier"/>
              </a:rPr>
              <a:t> ...</a:t>
            </a:r>
          </a:p>
          <a:p>
            <a:r>
              <a:rPr lang="mr-IN" sz="2000" b="1" dirty="0">
                <a:latin typeface="Courier"/>
                <a:cs typeface="Courier"/>
              </a:rPr>
              <a:t>temperature(3,:) = {'2010-06-20', [72, 85, 53]};</a:t>
            </a:r>
            <a:r>
              <a:rPr lang="en-US" sz="2000" b="1" dirty="0">
                <a:latin typeface="Courier"/>
                <a:cs typeface="Courier"/>
              </a:rPr>
              <a:t> ...</a:t>
            </a:r>
          </a:p>
          <a:p>
            <a:r>
              <a:rPr lang="mr-IN" sz="2000" b="1" dirty="0">
                <a:latin typeface="Courier"/>
                <a:cs typeface="Courier"/>
              </a:rPr>
              <a:t>temperature(4,:) = {'2010-09-15', [63, 81, 56]};</a:t>
            </a:r>
            <a:r>
              <a:rPr lang="en-US" sz="2000" b="1" dirty="0">
                <a:latin typeface="Courier"/>
                <a:cs typeface="Courier"/>
              </a:rPr>
              <a:t>...</a:t>
            </a:r>
          </a:p>
          <a:p>
            <a:r>
              <a:rPr lang="mr-IN" sz="2000" b="1" dirty="0">
                <a:latin typeface="Courier"/>
                <a:cs typeface="Courier"/>
              </a:rPr>
              <a:t>temperature(5,:) = {'2010-12-09', [38, 54, 18]};</a:t>
            </a:r>
            <a:endParaRPr lang="en-US" sz="2000" b="1" dirty="0">
              <a:latin typeface="Courier"/>
              <a:cs typeface="Courier"/>
            </a:endParaRPr>
          </a:p>
          <a:p>
            <a:endParaRPr lang="en-US" sz="2000" b="1" dirty="0">
              <a:latin typeface="Courier"/>
              <a:cs typeface="Courier"/>
            </a:endParaRPr>
          </a:p>
          <a:p>
            <a:r>
              <a:rPr lang="mr-IN" sz="2000" b="1" dirty="0">
                <a:latin typeface="Courier"/>
                <a:cs typeface="Courier"/>
              </a:rPr>
              <a:t>temperature{1}</a:t>
            </a:r>
          </a:p>
          <a:p>
            <a:r>
              <a:rPr lang="mr-IN" sz="2000" b="1" dirty="0">
                <a:latin typeface="Courier"/>
                <a:cs typeface="Courier"/>
              </a:rPr>
              <a:t>ans =</a:t>
            </a:r>
          </a:p>
          <a:p>
            <a:r>
              <a:rPr lang="mr-IN" sz="2000" b="1" dirty="0">
                <a:latin typeface="Courier"/>
                <a:cs typeface="Courier"/>
              </a:rPr>
              <a:t>    '2009-12-31’</a:t>
            </a:r>
          </a:p>
          <a:p>
            <a:r>
              <a:rPr lang="mr-IN" sz="2000" b="1" dirty="0">
                <a:latin typeface="Courier"/>
                <a:cs typeface="Courier"/>
              </a:rPr>
              <a:t>temperature{2}</a:t>
            </a:r>
          </a:p>
          <a:p>
            <a:r>
              <a:rPr lang="mr-IN" sz="2000" b="1" dirty="0">
                <a:latin typeface="Courier"/>
                <a:cs typeface="Courier"/>
              </a:rPr>
              <a:t>ans =</a:t>
            </a:r>
          </a:p>
          <a:p>
            <a:r>
              <a:rPr lang="mr-IN" sz="2000" b="1" dirty="0">
                <a:latin typeface="Courier"/>
                <a:cs typeface="Courier"/>
              </a:rPr>
              <a:t>    '2010-04-03'</a:t>
            </a:r>
          </a:p>
          <a:p>
            <a:r>
              <a:rPr lang="mr-IN" sz="2000" b="1" dirty="0">
                <a:latin typeface="Courier"/>
                <a:cs typeface="Courier"/>
              </a:rPr>
              <a:t>temperature{1:3}</a:t>
            </a:r>
          </a:p>
          <a:p>
            <a:r>
              <a:rPr lang="mr-IN" sz="2000" b="1" dirty="0">
                <a:latin typeface="Courier"/>
                <a:cs typeface="Courier"/>
              </a:rPr>
              <a:t>ans =</a:t>
            </a:r>
          </a:p>
          <a:p>
            <a:r>
              <a:rPr lang="mr-IN" sz="2000" b="1" dirty="0">
                <a:latin typeface="Courier"/>
                <a:cs typeface="Courier"/>
              </a:rPr>
              <a:t>    '2009-12-31'</a:t>
            </a:r>
          </a:p>
          <a:p>
            <a:r>
              <a:rPr lang="mr-IN" sz="2000" b="1" dirty="0">
                <a:latin typeface="Courier"/>
                <a:cs typeface="Courier"/>
              </a:rPr>
              <a:t>ans =</a:t>
            </a:r>
          </a:p>
          <a:p>
            <a:r>
              <a:rPr lang="mr-IN" sz="2000" b="1" dirty="0">
                <a:latin typeface="Courier"/>
                <a:cs typeface="Courier"/>
              </a:rPr>
              <a:t>    '2010-04-03'</a:t>
            </a:r>
          </a:p>
          <a:p>
            <a:r>
              <a:rPr lang="mr-IN" sz="2000" b="1" dirty="0">
                <a:latin typeface="Courier"/>
                <a:cs typeface="Courier"/>
              </a:rPr>
              <a:t>ans =</a:t>
            </a:r>
          </a:p>
          <a:p>
            <a:r>
              <a:rPr lang="mr-IN" sz="2000" b="1" dirty="0">
                <a:latin typeface="Courier"/>
                <a:cs typeface="Courier"/>
              </a:rPr>
              <a:t>    '2010-06-20’</a:t>
            </a:r>
          </a:p>
        </p:txBody>
      </p:sp>
    </p:spTree>
    <p:extLst>
      <p:ext uri="{BB962C8B-B14F-4D97-AF65-F5344CB8AC3E}">
        <p14:creationId xmlns:p14="http://schemas.microsoft.com/office/powerpoint/2010/main" val="20805649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9171"/>
            <a:ext cx="12192000" cy="7017306"/>
          </a:xfrm>
          <a:prstGeom prst="rect">
            <a:avLst/>
          </a:prstGeom>
        </p:spPr>
        <p:txBody>
          <a:bodyPr wrap="square">
            <a:spAutoFit/>
          </a:bodyPr>
          <a:lstStyle/>
          <a:p>
            <a:pPr algn="ctr"/>
            <a:r>
              <a:rPr lang="en-US" sz="3200" b="1" dirty="0">
                <a:latin typeface="Papyrus" panose="020B0602040200020303" pitchFamily="34" charset="77"/>
                <a:cs typeface="Papyrus"/>
              </a:rPr>
              <a:t>to retrieve a cell from a cell array</a:t>
            </a:r>
          </a:p>
          <a:p>
            <a:endParaRPr lang="en-US" sz="1200" b="1" dirty="0"/>
          </a:p>
          <a:p>
            <a:r>
              <a:rPr lang="mr-IN" sz="2000" b="1" dirty="0">
                <a:latin typeface="Courier"/>
                <a:cs typeface="Courier"/>
              </a:rPr>
              <a:t>temperature(1,:) = {'2009-12-31', [45, 49, 0]};</a:t>
            </a:r>
            <a:r>
              <a:rPr lang="en-US" sz="2000" b="1" dirty="0">
                <a:latin typeface="Courier"/>
                <a:cs typeface="Courier"/>
              </a:rPr>
              <a:t> ...</a:t>
            </a:r>
          </a:p>
          <a:p>
            <a:r>
              <a:rPr lang="mr-IN" sz="2000" b="1" dirty="0">
                <a:latin typeface="Courier"/>
                <a:cs typeface="Courier"/>
              </a:rPr>
              <a:t>temperature(2,:) = {'2010-04-03', [54, 68, 21]};</a:t>
            </a:r>
            <a:r>
              <a:rPr lang="en-US" sz="2000" b="1" dirty="0">
                <a:latin typeface="Courier"/>
                <a:cs typeface="Courier"/>
              </a:rPr>
              <a:t> ...</a:t>
            </a:r>
          </a:p>
          <a:p>
            <a:r>
              <a:rPr lang="mr-IN" sz="2000" b="1" dirty="0">
                <a:latin typeface="Courier"/>
                <a:cs typeface="Courier"/>
              </a:rPr>
              <a:t>temperature(3,:) = {'2010-06-20', [72, 85, 53]};</a:t>
            </a:r>
            <a:r>
              <a:rPr lang="en-US" sz="2000" b="1" dirty="0">
                <a:latin typeface="Courier"/>
                <a:cs typeface="Courier"/>
              </a:rPr>
              <a:t> ...</a:t>
            </a:r>
          </a:p>
          <a:p>
            <a:r>
              <a:rPr lang="mr-IN" sz="2000" b="1" dirty="0">
                <a:latin typeface="Courier"/>
                <a:cs typeface="Courier"/>
              </a:rPr>
              <a:t>temperature(4,:) = {'2010-09-15', [63, 81, 56]};</a:t>
            </a:r>
            <a:r>
              <a:rPr lang="en-US" sz="2000" b="1" dirty="0">
                <a:latin typeface="Courier"/>
                <a:cs typeface="Courier"/>
              </a:rPr>
              <a:t>...</a:t>
            </a:r>
          </a:p>
          <a:p>
            <a:r>
              <a:rPr lang="mr-IN" sz="2000" b="1" dirty="0">
                <a:latin typeface="Courier"/>
                <a:cs typeface="Courier"/>
              </a:rPr>
              <a:t>temperature(5,:) = {'2010-12-09', [38, 54, 18]};</a:t>
            </a:r>
            <a:endParaRPr lang="en-US" sz="2000" b="1" dirty="0">
              <a:latin typeface="Courier"/>
              <a:cs typeface="Courier"/>
            </a:endParaRPr>
          </a:p>
          <a:p>
            <a:endParaRPr lang="en-US" sz="2000" b="1" dirty="0">
              <a:latin typeface="Courier"/>
              <a:cs typeface="Courier"/>
            </a:endParaRPr>
          </a:p>
          <a:p>
            <a:r>
              <a:rPr lang="mr-IN" sz="2000" b="1" dirty="0">
                <a:latin typeface="Courier"/>
                <a:cs typeface="Courier"/>
              </a:rPr>
              <a:t>temperature</a:t>
            </a:r>
            <a:r>
              <a:rPr lang="mr-IN" sz="2000" b="1" dirty="0">
                <a:solidFill>
                  <a:srgbClr val="FF0000"/>
                </a:solidFill>
                <a:latin typeface="Courier"/>
                <a:cs typeface="Courier"/>
              </a:rPr>
              <a:t>{</a:t>
            </a:r>
            <a:r>
              <a:rPr lang="mr-IN" sz="2000" b="1" dirty="0">
                <a:latin typeface="Courier"/>
                <a:cs typeface="Courier"/>
              </a:rPr>
              <a:t>:,1</a:t>
            </a:r>
            <a:r>
              <a:rPr lang="mr-IN" sz="2000" b="1" dirty="0">
                <a:solidFill>
                  <a:srgbClr val="FF0000"/>
                </a:solidFill>
                <a:latin typeface="Courier"/>
                <a:cs typeface="Courier"/>
              </a:rPr>
              <a:t>}</a:t>
            </a:r>
            <a:r>
              <a:rPr lang="en-US" sz="2000" b="1" dirty="0">
                <a:latin typeface="Courier"/>
                <a:cs typeface="Courier"/>
              </a:rPr>
              <a:t>			</a:t>
            </a:r>
            <a:r>
              <a:rPr lang="en-US" sz="2000" b="1" dirty="0">
                <a:latin typeface="Papyrus" panose="020B0602040200020303" pitchFamily="34" charset="77"/>
                <a:cs typeface="Calibri" panose="020F0502020204030204" pitchFamily="34" charset="0"/>
              </a:rPr>
              <a:t>probably not what you wante</a:t>
            </a:r>
            <a:r>
              <a:rPr lang="en-US" sz="2000" b="1" dirty="0">
                <a:latin typeface="Papyrus" panose="020B0602040200020303" pitchFamily="34" charset="77"/>
                <a:cs typeface="Courier"/>
              </a:rPr>
              <a:t>d</a:t>
            </a:r>
            <a:endParaRPr lang="mr-IN" sz="2000" b="1" dirty="0">
              <a:latin typeface="Papyrus" panose="020B0602040200020303" pitchFamily="34" charset="77"/>
              <a:cs typeface="Courier"/>
            </a:endParaRPr>
          </a:p>
          <a:p>
            <a:r>
              <a:rPr lang="mr-IN" sz="2000" b="1" dirty="0" err="1">
                <a:latin typeface="Courier"/>
                <a:cs typeface="Courier"/>
              </a:rPr>
              <a:t>ans</a:t>
            </a:r>
            <a:r>
              <a:rPr lang="mr-IN" sz="2000" b="1" dirty="0">
                <a:latin typeface="Courier"/>
                <a:cs typeface="Courier"/>
              </a:rPr>
              <a:t> =</a:t>
            </a:r>
            <a:r>
              <a:rPr lang="en-US" sz="2000" b="1" dirty="0">
                <a:latin typeface="Courier"/>
                <a:cs typeface="Courier"/>
              </a:rPr>
              <a:t>					</a:t>
            </a:r>
            <a:r>
              <a:rPr lang="en-US" sz="2000" b="1" dirty="0">
                <a:latin typeface="Papyrus" panose="020B0602040200020303" pitchFamily="34" charset="77"/>
                <a:cs typeface="Courier"/>
              </a:rPr>
              <a:t>comes back as list of ”</a:t>
            </a:r>
            <a:r>
              <a:rPr lang="en-US" sz="2000" b="1" dirty="0" err="1">
                <a:latin typeface="Papyrus" panose="020B0602040200020303" pitchFamily="34" charset="77"/>
                <a:cs typeface="Courier"/>
              </a:rPr>
              <a:t>ans</a:t>
            </a:r>
            <a:r>
              <a:rPr lang="en-US" sz="2000" b="1" dirty="0">
                <a:latin typeface="Papyrus" panose="020B0602040200020303" pitchFamily="34" charset="77"/>
                <a:cs typeface="Courier"/>
              </a:rPr>
              <a:t>” to screen</a:t>
            </a:r>
            <a:endParaRPr lang="mr-IN" sz="2000" b="1" dirty="0">
              <a:latin typeface="Papyrus" panose="020B0602040200020303" pitchFamily="34" charset="77"/>
              <a:cs typeface="Courier"/>
            </a:endParaRPr>
          </a:p>
          <a:p>
            <a:r>
              <a:rPr lang="mr-IN" sz="2000" b="1" dirty="0">
                <a:latin typeface="Courier"/>
                <a:cs typeface="Courier"/>
              </a:rPr>
              <a:t>    '2009-12-31’</a:t>
            </a:r>
            <a:r>
              <a:rPr lang="en-US" sz="2000" b="1" dirty="0">
                <a:latin typeface="Courier"/>
                <a:cs typeface="Courier"/>
              </a:rPr>
              <a:t>			</a:t>
            </a:r>
            <a:r>
              <a:rPr lang="en-US" sz="2000" b="1" dirty="0">
                <a:latin typeface="Papyrus" panose="020B0602040200020303" pitchFamily="34" charset="77"/>
                <a:cs typeface="Calibri" panose="020F0502020204030204" pitchFamily="34" charset="0"/>
              </a:rPr>
              <a:t>the 1 refers to the first column</a:t>
            </a:r>
            <a:endParaRPr lang="mr-IN" sz="2000" b="1" dirty="0">
              <a:latin typeface="Papyrus" panose="020B0602040200020303" pitchFamily="34" charset="77"/>
              <a:cs typeface="Courier"/>
            </a:endParaRPr>
          </a:p>
          <a:p>
            <a:r>
              <a:rPr lang="mr-IN" sz="2000" b="1" dirty="0">
                <a:latin typeface="Courier"/>
                <a:cs typeface="Courier"/>
              </a:rPr>
              <a:t>ans =</a:t>
            </a:r>
          </a:p>
          <a:p>
            <a:r>
              <a:rPr lang="mr-IN" sz="2000" b="1" dirty="0">
                <a:latin typeface="Courier"/>
                <a:cs typeface="Courier"/>
              </a:rPr>
              <a:t>    '2010-04-03'</a:t>
            </a:r>
          </a:p>
          <a:p>
            <a:r>
              <a:rPr lang="mr-IN" sz="2000" b="1" dirty="0">
                <a:latin typeface="Courier"/>
                <a:cs typeface="Courier"/>
              </a:rPr>
              <a:t>ans =</a:t>
            </a:r>
          </a:p>
          <a:p>
            <a:r>
              <a:rPr lang="mr-IN" sz="2000" b="1" dirty="0">
                <a:latin typeface="Courier"/>
                <a:cs typeface="Courier"/>
              </a:rPr>
              <a:t>    '2010-06-20'</a:t>
            </a:r>
          </a:p>
          <a:p>
            <a:r>
              <a:rPr lang="mr-IN" sz="2000" b="1" dirty="0">
                <a:latin typeface="Courier"/>
                <a:cs typeface="Courier"/>
              </a:rPr>
              <a:t>ans =</a:t>
            </a:r>
          </a:p>
          <a:p>
            <a:r>
              <a:rPr lang="mr-IN" sz="2000" b="1" dirty="0">
                <a:latin typeface="Courier"/>
                <a:cs typeface="Courier"/>
              </a:rPr>
              <a:t>    '2010-09-15'</a:t>
            </a:r>
          </a:p>
          <a:p>
            <a:r>
              <a:rPr lang="mr-IN" sz="2000" b="1" dirty="0">
                <a:latin typeface="Courier"/>
                <a:cs typeface="Courier"/>
              </a:rPr>
              <a:t>ans =</a:t>
            </a:r>
          </a:p>
          <a:p>
            <a:r>
              <a:rPr lang="mr-IN" sz="2000" b="1" dirty="0">
                <a:latin typeface="Courier"/>
                <a:cs typeface="Courier"/>
              </a:rPr>
              <a:t>    '2010-12-09'</a:t>
            </a:r>
          </a:p>
          <a:p>
            <a:r>
              <a:rPr lang="mr-IN" sz="2000" b="1" dirty="0">
                <a:latin typeface="Courier"/>
                <a:cs typeface="Courier"/>
              </a:rPr>
              <a:t>&gt;&gt; z=temperature</a:t>
            </a:r>
            <a:r>
              <a:rPr lang="mr-IN" sz="2000" b="1" dirty="0">
                <a:solidFill>
                  <a:srgbClr val="FF0000"/>
                </a:solidFill>
                <a:latin typeface="Courier"/>
                <a:cs typeface="Courier"/>
              </a:rPr>
              <a:t>{</a:t>
            </a:r>
            <a:r>
              <a:rPr lang="mr-IN" sz="2000" b="1" dirty="0">
                <a:latin typeface="Courier"/>
                <a:cs typeface="Courier"/>
              </a:rPr>
              <a:t>:,1</a:t>
            </a:r>
            <a:r>
              <a:rPr lang="mr-IN" sz="2000" b="1" dirty="0">
                <a:solidFill>
                  <a:srgbClr val="FF0000"/>
                </a:solidFill>
                <a:latin typeface="Courier"/>
                <a:cs typeface="Courier"/>
              </a:rPr>
              <a:t>}</a:t>
            </a:r>
          </a:p>
          <a:p>
            <a:r>
              <a:rPr lang="mr-IN" sz="2000" b="1" dirty="0">
                <a:latin typeface="Courier"/>
                <a:cs typeface="Courier"/>
              </a:rPr>
              <a:t>z =</a:t>
            </a:r>
          </a:p>
          <a:p>
            <a:r>
              <a:rPr lang="mr-IN" sz="2000" b="1" dirty="0">
                <a:latin typeface="Courier"/>
                <a:cs typeface="Courier"/>
              </a:rPr>
              <a:t>    '2009-12-31’</a:t>
            </a:r>
            <a:r>
              <a:rPr lang="en-US" sz="2000" b="1" dirty="0">
                <a:latin typeface="Courier"/>
                <a:cs typeface="Courier"/>
              </a:rPr>
              <a:t>			</a:t>
            </a:r>
            <a:r>
              <a:rPr lang="en-US" sz="2000" b="1" dirty="0">
                <a:latin typeface="Papyrus" panose="020B0602040200020303" pitchFamily="34" charset="77"/>
                <a:cs typeface="Calibri" panose="020F0502020204030204" pitchFamily="34" charset="0"/>
              </a:rPr>
              <a:t>probably not what you wante</a:t>
            </a:r>
            <a:r>
              <a:rPr lang="en-US" sz="2000" b="1" dirty="0">
                <a:latin typeface="Papyrus" panose="020B0602040200020303" pitchFamily="34" charset="77"/>
                <a:cs typeface="Courier"/>
              </a:rPr>
              <a:t>d, first element only, not a vector</a:t>
            </a:r>
            <a:endParaRPr lang="mr-IN" sz="2000" b="1" dirty="0">
              <a:latin typeface="Papyrus" panose="020B0602040200020303" pitchFamily="34" charset="77"/>
              <a:cs typeface="Courier"/>
            </a:endParaRPr>
          </a:p>
        </p:txBody>
      </p:sp>
    </p:spTree>
    <p:extLst>
      <p:ext uri="{BB962C8B-B14F-4D97-AF65-F5344CB8AC3E}">
        <p14:creationId xmlns:p14="http://schemas.microsoft.com/office/powerpoint/2010/main" val="3119290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9171"/>
            <a:ext cx="12192000" cy="5170646"/>
          </a:xfrm>
          <a:prstGeom prst="rect">
            <a:avLst/>
          </a:prstGeom>
        </p:spPr>
        <p:txBody>
          <a:bodyPr wrap="square">
            <a:spAutoFit/>
          </a:bodyPr>
          <a:lstStyle/>
          <a:p>
            <a:pPr algn="ctr"/>
            <a:r>
              <a:rPr lang="en-US" sz="3200" b="1" dirty="0">
                <a:latin typeface="Papyrus" panose="020B0602040200020303" pitchFamily="34" charset="77"/>
                <a:cs typeface="Papyrus"/>
              </a:rPr>
              <a:t>to retrieve a cell from a cell array</a:t>
            </a:r>
          </a:p>
          <a:p>
            <a:endParaRPr lang="en-US" b="1" dirty="0">
              <a:cs typeface="Calibri" panose="020F0502020204030204" pitchFamily="34" charset="0"/>
            </a:endParaRPr>
          </a:p>
          <a:p>
            <a:r>
              <a:rPr lang="mr-IN" sz="2000" b="1" dirty="0">
                <a:latin typeface="Courier"/>
                <a:cs typeface="Courier"/>
              </a:rPr>
              <a:t>temperature(1,:) = {'2009-12-31', [45, 49, 0]};</a:t>
            </a:r>
            <a:r>
              <a:rPr lang="en-US" sz="2000" b="1" dirty="0">
                <a:latin typeface="Courier"/>
                <a:cs typeface="Courier"/>
              </a:rPr>
              <a:t> ...</a:t>
            </a:r>
          </a:p>
          <a:p>
            <a:r>
              <a:rPr lang="mr-IN" sz="2000" b="1" dirty="0">
                <a:latin typeface="Courier"/>
                <a:cs typeface="Courier"/>
              </a:rPr>
              <a:t>temperature(2,:) = {'2010-04-03', [54, 68, 21]};</a:t>
            </a:r>
            <a:r>
              <a:rPr lang="en-US" sz="2000" b="1" dirty="0">
                <a:latin typeface="Courier"/>
                <a:cs typeface="Courier"/>
              </a:rPr>
              <a:t> ...</a:t>
            </a:r>
          </a:p>
          <a:p>
            <a:r>
              <a:rPr lang="mr-IN" sz="2000" b="1" dirty="0">
                <a:latin typeface="Courier"/>
                <a:cs typeface="Courier"/>
              </a:rPr>
              <a:t>temperature(3,:) = {'2010-06-20', [72, 85, 53]};</a:t>
            </a:r>
            <a:r>
              <a:rPr lang="en-US" sz="2000" b="1" dirty="0">
                <a:latin typeface="Courier"/>
                <a:cs typeface="Courier"/>
              </a:rPr>
              <a:t> ...</a:t>
            </a:r>
          </a:p>
          <a:p>
            <a:r>
              <a:rPr lang="mr-IN" sz="2000" b="1" dirty="0">
                <a:latin typeface="Courier"/>
                <a:cs typeface="Courier"/>
              </a:rPr>
              <a:t>temperature(4,:) = {'2010-09-15', [63, 81, 56]};</a:t>
            </a:r>
            <a:r>
              <a:rPr lang="en-US" sz="2000" b="1" dirty="0">
                <a:latin typeface="Courier"/>
                <a:cs typeface="Courier"/>
              </a:rPr>
              <a:t>...</a:t>
            </a:r>
          </a:p>
          <a:p>
            <a:r>
              <a:rPr lang="mr-IN" sz="2000" b="1" dirty="0">
                <a:latin typeface="Courier"/>
                <a:cs typeface="Courier"/>
              </a:rPr>
              <a:t>temperature(5,:) = {'2010-12-09', [38, 54, 18]};</a:t>
            </a:r>
            <a:endParaRPr lang="en-US" sz="2000" b="1" dirty="0">
              <a:latin typeface="Courier"/>
              <a:cs typeface="Courier"/>
            </a:endParaRPr>
          </a:p>
          <a:p>
            <a:endParaRPr lang="en-US" sz="2000" b="1" dirty="0">
              <a:latin typeface="Courier"/>
              <a:cs typeface="Courier"/>
            </a:endParaRPr>
          </a:p>
          <a:p>
            <a:r>
              <a:rPr lang="mr-IN" sz="2000" b="1" dirty="0">
                <a:latin typeface="Courier"/>
                <a:cs typeface="Courier"/>
              </a:rPr>
              <a:t>z=temperature</a:t>
            </a:r>
            <a:r>
              <a:rPr lang="mr-IN" sz="2000" b="1" dirty="0">
                <a:solidFill>
                  <a:srgbClr val="FF0000"/>
                </a:solidFill>
                <a:latin typeface="Courier"/>
                <a:cs typeface="Courier"/>
              </a:rPr>
              <a:t>(</a:t>
            </a:r>
            <a:r>
              <a:rPr lang="mr-IN" sz="2000" b="1" dirty="0">
                <a:latin typeface="Courier"/>
                <a:cs typeface="Courier"/>
              </a:rPr>
              <a:t>:,1</a:t>
            </a:r>
            <a:r>
              <a:rPr lang="mr-IN" sz="2000" b="1" dirty="0">
                <a:solidFill>
                  <a:srgbClr val="FF0000"/>
                </a:solidFill>
                <a:latin typeface="Courier"/>
                <a:cs typeface="Courier"/>
              </a:rPr>
              <a:t>)</a:t>
            </a:r>
            <a:r>
              <a:rPr lang="en-US" sz="2000" b="1" dirty="0">
                <a:solidFill>
                  <a:srgbClr val="FF0000"/>
                </a:solidFill>
                <a:latin typeface="Courier"/>
                <a:cs typeface="Courier"/>
              </a:rPr>
              <a:t>		</a:t>
            </a:r>
            <a:r>
              <a:rPr lang="en-US" sz="2000" b="1" dirty="0">
                <a:latin typeface="Papyrus" panose="020B0602040200020303" pitchFamily="34" charset="77"/>
                <a:cs typeface="Courier"/>
              </a:rPr>
              <a:t>this is better!</a:t>
            </a:r>
            <a:endParaRPr lang="mr-IN" sz="2000" b="1" dirty="0">
              <a:latin typeface="Papyrus" panose="020B0602040200020303" pitchFamily="34" charset="77"/>
              <a:cs typeface="Courier"/>
            </a:endParaRPr>
          </a:p>
          <a:p>
            <a:r>
              <a:rPr lang="mr-IN" sz="2000" b="1" dirty="0" err="1">
                <a:latin typeface="Courier"/>
                <a:cs typeface="Courier"/>
              </a:rPr>
              <a:t>z</a:t>
            </a:r>
            <a:r>
              <a:rPr lang="mr-IN" sz="2000" b="1" dirty="0">
                <a:latin typeface="Courier"/>
                <a:cs typeface="Courier"/>
              </a:rPr>
              <a:t> =</a:t>
            </a:r>
            <a:r>
              <a:rPr lang="en-US" sz="2000" b="1" dirty="0">
                <a:latin typeface="Courier"/>
                <a:cs typeface="Courier"/>
              </a:rPr>
              <a:t>					</a:t>
            </a:r>
            <a:r>
              <a:rPr lang="en-US" sz="2000" b="1" dirty="0">
                <a:latin typeface="Papyrus" panose="020B0602040200020303" pitchFamily="34" charset="77"/>
                <a:cs typeface="Courier"/>
              </a:rPr>
              <a:t>probably what you wanted</a:t>
            </a:r>
            <a:endParaRPr lang="mr-IN" sz="2000" b="1" dirty="0">
              <a:latin typeface="Papyrus" panose="020B0602040200020303" pitchFamily="34" charset="77"/>
              <a:cs typeface="Courier"/>
            </a:endParaRPr>
          </a:p>
          <a:p>
            <a:r>
              <a:rPr lang="mr-IN" sz="2000" b="1" dirty="0">
                <a:latin typeface="Courier"/>
                <a:cs typeface="Courier"/>
              </a:rPr>
              <a:t>  5×1 </a:t>
            </a:r>
            <a:r>
              <a:rPr lang="mr-IN" sz="2000" b="1" dirty="0" err="1">
                <a:latin typeface="Courier"/>
                <a:cs typeface="Courier"/>
              </a:rPr>
              <a:t>cell</a:t>
            </a:r>
            <a:r>
              <a:rPr lang="mr-IN" sz="2000" b="1" dirty="0">
                <a:latin typeface="Courier"/>
                <a:cs typeface="Courier"/>
              </a:rPr>
              <a:t> </a:t>
            </a:r>
            <a:r>
              <a:rPr lang="mr-IN" sz="2000" b="1" dirty="0" err="1">
                <a:latin typeface="Courier"/>
                <a:cs typeface="Courier"/>
              </a:rPr>
              <a:t>array</a:t>
            </a:r>
            <a:r>
              <a:rPr lang="en-US" sz="2000" b="1" dirty="0">
                <a:latin typeface="Courier"/>
                <a:cs typeface="Courier"/>
              </a:rPr>
              <a:t>			</a:t>
            </a:r>
            <a:r>
              <a:rPr lang="en-US" sz="2000" b="1" dirty="0">
                <a:latin typeface="Papyrus" panose="020B0602040200020303" pitchFamily="34" charset="77"/>
                <a:cs typeface="Courier"/>
              </a:rPr>
              <a:t>an array</a:t>
            </a:r>
            <a:endParaRPr lang="mr-IN" sz="2000" b="1" dirty="0">
              <a:latin typeface="Papyrus" panose="020B0602040200020303" pitchFamily="34" charset="77"/>
            </a:endParaRPr>
          </a:p>
          <a:p>
            <a:r>
              <a:rPr lang="mr-IN" sz="2000" b="1" dirty="0">
                <a:latin typeface="Courier"/>
                <a:cs typeface="Courier"/>
              </a:rPr>
              <a:t>    {'2009-12-31'}</a:t>
            </a:r>
          </a:p>
          <a:p>
            <a:r>
              <a:rPr lang="mr-IN" sz="2000" b="1" dirty="0">
                <a:latin typeface="Courier"/>
                <a:cs typeface="Courier"/>
              </a:rPr>
              <a:t>    {'2010-04-03'}</a:t>
            </a:r>
          </a:p>
          <a:p>
            <a:r>
              <a:rPr lang="mr-IN" sz="2000" b="1" dirty="0">
                <a:latin typeface="Courier"/>
                <a:cs typeface="Courier"/>
              </a:rPr>
              <a:t>    {'2010-06-20'}</a:t>
            </a:r>
          </a:p>
          <a:p>
            <a:r>
              <a:rPr lang="mr-IN" sz="2000" b="1" dirty="0">
                <a:latin typeface="Courier"/>
                <a:cs typeface="Courier"/>
              </a:rPr>
              <a:t>    {'2010-09-15'}</a:t>
            </a:r>
          </a:p>
          <a:p>
            <a:r>
              <a:rPr lang="mr-IN" sz="2000" b="1" dirty="0">
                <a:latin typeface="Courier"/>
                <a:cs typeface="Courier"/>
              </a:rPr>
              <a:t>    {'2010-12-09'}</a:t>
            </a:r>
          </a:p>
        </p:txBody>
      </p:sp>
    </p:spTree>
    <p:extLst>
      <p:ext uri="{BB962C8B-B14F-4D97-AF65-F5344CB8AC3E}">
        <p14:creationId xmlns:p14="http://schemas.microsoft.com/office/powerpoint/2010/main" val="9664817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9171"/>
            <a:ext cx="12192000" cy="4308872"/>
          </a:xfrm>
          <a:prstGeom prst="rect">
            <a:avLst/>
          </a:prstGeom>
        </p:spPr>
        <p:txBody>
          <a:bodyPr wrap="square">
            <a:spAutoFit/>
          </a:bodyPr>
          <a:lstStyle/>
          <a:p>
            <a:pPr algn="ctr"/>
            <a:r>
              <a:rPr lang="en-US" sz="3200" b="1" dirty="0">
                <a:latin typeface="Papyrus" panose="020B0602040200020303" pitchFamily="34" charset="77"/>
                <a:cs typeface="Papyrus"/>
              </a:rPr>
              <a:t>To get out vector of elements</a:t>
            </a:r>
          </a:p>
          <a:p>
            <a:pPr algn="ctr"/>
            <a:endParaRPr lang="en-US" sz="3200" b="1" dirty="0">
              <a:latin typeface="Papyrus" panose="020B0602040200020303" pitchFamily="34" charset="77"/>
              <a:cs typeface="Papyrus"/>
            </a:endParaRPr>
          </a:p>
          <a:p>
            <a:pPr algn="ctr"/>
            <a:r>
              <a:rPr lang="en-US" sz="3200" b="1" dirty="0">
                <a:latin typeface="Papyrus" panose="020B0602040200020303" pitchFamily="34" charset="77"/>
                <a:cs typeface="Papyrus"/>
              </a:rPr>
              <a:t>Same solution as before.</a:t>
            </a:r>
          </a:p>
          <a:p>
            <a:endParaRPr lang="en-US" b="1" dirty="0">
              <a:cs typeface="Calibri" panose="020F0502020204030204" pitchFamily="34" charset="0"/>
            </a:endParaRPr>
          </a:p>
          <a:p>
            <a:r>
              <a:rPr lang="en-US" sz="2000" b="1" dirty="0">
                <a:latin typeface="Courier"/>
                <a:cs typeface="Courier"/>
              </a:rPr>
              <a:t>&gt;&gt; a=[temp(:,1)]</a:t>
            </a:r>
          </a:p>
          <a:p>
            <a:r>
              <a:rPr lang="en-US" sz="2000" b="1" dirty="0">
                <a:latin typeface="Courier"/>
                <a:cs typeface="Courier"/>
              </a:rPr>
              <a:t>a =</a:t>
            </a:r>
          </a:p>
          <a:p>
            <a:r>
              <a:rPr lang="en-US" sz="2000" b="1" dirty="0">
                <a:latin typeface="Courier"/>
                <a:cs typeface="Courier"/>
              </a:rPr>
              <a:t>  5×1 cell array</a:t>
            </a:r>
          </a:p>
          <a:p>
            <a:r>
              <a:rPr lang="en-US" sz="2000" b="1" dirty="0">
                <a:latin typeface="Courier"/>
                <a:cs typeface="Courier"/>
              </a:rPr>
              <a:t>    {'2009-12-31'}</a:t>
            </a:r>
          </a:p>
          <a:p>
            <a:r>
              <a:rPr lang="en-US" sz="2000" b="1" dirty="0">
                <a:latin typeface="Courier"/>
                <a:cs typeface="Courier"/>
              </a:rPr>
              <a:t>    {'2010-04-03'}</a:t>
            </a:r>
          </a:p>
          <a:p>
            <a:r>
              <a:rPr lang="en-US" sz="2000" b="1" dirty="0">
                <a:latin typeface="Courier"/>
                <a:cs typeface="Courier"/>
              </a:rPr>
              <a:t>    {'2010-06-20'}</a:t>
            </a:r>
          </a:p>
          <a:p>
            <a:r>
              <a:rPr lang="en-US" sz="2000" b="1" dirty="0">
                <a:latin typeface="Courier"/>
                <a:cs typeface="Courier"/>
              </a:rPr>
              <a:t>    {'2010-09-15'}</a:t>
            </a:r>
          </a:p>
          <a:p>
            <a:r>
              <a:rPr lang="en-US" sz="2000" b="1" dirty="0">
                <a:latin typeface="Courier"/>
                <a:cs typeface="Courier"/>
              </a:rPr>
              <a:t>    {'2010-12-09'}</a:t>
            </a:r>
            <a:endParaRPr lang="mr-IN" sz="2000" b="1" dirty="0">
              <a:latin typeface="Courier"/>
              <a:cs typeface="Courier"/>
            </a:endParaRPr>
          </a:p>
        </p:txBody>
      </p:sp>
    </p:spTree>
    <p:extLst>
      <p:ext uri="{BB962C8B-B14F-4D97-AF65-F5344CB8AC3E}">
        <p14:creationId xmlns:p14="http://schemas.microsoft.com/office/powerpoint/2010/main" val="29506252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06392"/>
            <a:ext cx="12192000" cy="5816978"/>
          </a:xfrm>
          <a:prstGeom prst="rect">
            <a:avLst/>
          </a:prstGeom>
        </p:spPr>
        <p:txBody>
          <a:bodyPr wrap="square">
            <a:spAutoFit/>
          </a:bodyPr>
          <a:lstStyle/>
          <a:p>
            <a:pPr algn="ctr"/>
            <a:r>
              <a:rPr lang="en-US" sz="3200" b="1" dirty="0">
                <a:latin typeface="Papyrus" panose="020B0602040200020303" pitchFamily="34" charset="77"/>
                <a:cs typeface="Papyrus"/>
              </a:rPr>
              <a:t>Access the data in cell arrays</a:t>
            </a:r>
          </a:p>
          <a:p>
            <a:pPr algn="ctr"/>
            <a:endParaRPr lang="en-US" sz="3200" b="1" dirty="0">
              <a:cs typeface="Papyrus"/>
            </a:endParaRPr>
          </a:p>
          <a:p>
            <a:r>
              <a:rPr lang="mr-IN" sz="2800" b="1" dirty="0">
                <a:latin typeface="Courier"/>
                <a:cs typeface="Courier"/>
              </a:rPr>
              <a:t>C = {'one', 'two', 'three'; 1, 2, 3}</a:t>
            </a:r>
          </a:p>
          <a:p>
            <a:r>
              <a:rPr lang="mr-IN" sz="2800" b="1" dirty="0">
                <a:latin typeface="Courier"/>
                <a:cs typeface="Courier"/>
              </a:rPr>
              <a:t>C =</a:t>
            </a:r>
          </a:p>
          <a:p>
            <a:r>
              <a:rPr lang="mr-IN" sz="2800" b="1" dirty="0">
                <a:latin typeface="Courier"/>
                <a:cs typeface="Courier"/>
              </a:rPr>
              <a:t>  2×3 cell array</a:t>
            </a:r>
          </a:p>
          <a:p>
            <a:r>
              <a:rPr lang="mr-IN" sz="2800" b="1" dirty="0">
                <a:latin typeface="Courier"/>
                <a:cs typeface="Courier"/>
              </a:rPr>
              <a:t>    {'one'}    {'two'}    {'three'}</a:t>
            </a:r>
          </a:p>
          <a:p>
            <a:r>
              <a:rPr lang="mr-IN" sz="2800" b="1" dirty="0">
                <a:latin typeface="Courier"/>
                <a:cs typeface="Courier"/>
              </a:rPr>
              <a:t>    {[  1]}    {[  2]}    {[    3]}</a:t>
            </a:r>
            <a:endParaRPr lang="en-US" sz="2800" b="1" dirty="0">
              <a:latin typeface="Courier"/>
              <a:cs typeface="Courier"/>
            </a:endParaRPr>
          </a:p>
          <a:p>
            <a:endParaRPr lang="en-US" sz="2800" b="1" dirty="0">
              <a:latin typeface="Courier"/>
              <a:cs typeface="Courier"/>
            </a:endParaRPr>
          </a:p>
          <a:p>
            <a:r>
              <a:rPr lang="en-US" sz="2800" b="1" dirty="0">
                <a:latin typeface="Courier"/>
                <a:cs typeface="Courier"/>
              </a:rPr>
              <a:t>&gt;&gt;</a:t>
            </a:r>
            <a:r>
              <a:rPr lang="mr-IN" sz="2800" b="1" dirty="0">
                <a:latin typeface="Courier"/>
                <a:cs typeface="Courier"/>
              </a:rPr>
              <a:t>upperLeft = C(1:2,1:2)</a:t>
            </a:r>
          </a:p>
          <a:p>
            <a:r>
              <a:rPr lang="mr-IN" sz="2800" b="1" dirty="0">
                <a:latin typeface="Courier"/>
                <a:cs typeface="Courier"/>
              </a:rPr>
              <a:t>upperLeft =</a:t>
            </a:r>
          </a:p>
          <a:p>
            <a:r>
              <a:rPr lang="mr-IN" sz="2800" b="1" dirty="0">
                <a:latin typeface="Courier"/>
                <a:cs typeface="Courier"/>
              </a:rPr>
              <a:t>  2×2 cell array</a:t>
            </a:r>
          </a:p>
          <a:p>
            <a:r>
              <a:rPr lang="mr-IN" sz="2800" b="1" dirty="0">
                <a:latin typeface="Courier"/>
                <a:cs typeface="Courier"/>
              </a:rPr>
              <a:t>    {'one'}    {'two'}</a:t>
            </a:r>
          </a:p>
          <a:p>
            <a:r>
              <a:rPr lang="mr-IN" sz="2800" b="1" dirty="0">
                <a:latin typeface="Courier"/>
                <a:cs typeface="Courier"/>
              </a:rPr>
              <a:t>    {[  1]}    {[  2]}</a:t>
            </a:r>
            <a:endParaRPr lang="en-US" sz="2800" b="1" dirty="0">
              <a:latin typeface="Courier"/>
              <a:cs typeface="Courier"/>
            </a:endParaRPr>
          </a:p>
        </p:txBody>
      </p:sp>
    </p:spTree>
    <p:extLst>
      <p:ext uri="{BB962C8B-B14F-4D97-AF65-F5344CB8AC3E}">
        <p14:creationId xmlns:p14="http://schemas.microsoft.com/office/powerpoint/2010/main" val="2910057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778C74F-FF6E-F605-6790-80C8C6BB2C79}"/>
              </a:ext>
            </a:extLst>
          </p:cNvPr>
          <p:cNvSpPr txBox="1"/>
          <p:nvPr/>
        </p:nvSpPr>
        <p:spPr>
          <a:xfrm>
            <a:off x="1" y="303426"/>
            <a:ext cx="12208482" cy="2554545"/>
          </a:xfrm>
          <a:prstGeom prst="rect">
            <a:avLst/>
          </a:prstGeom>
          <a:noFill/>
        </p:spPr>
        <p:txBody>
          <a:bodyPr wrap="square">
            <a:spAutoFit/>
          </a:bodyPr>
          <a:lstStyle/>
          <a:p>
            <a:pPr algn="ctr"/>
            <a:r>
              <a:rPr lang="en-US" sz="3200" b="1" dirty="0">
                <a:latin typeface="Papyrus" panose="020B0602040200020303" pitchFamily="34" charset="77"/>
                <a:cs typeface="Papyrus"/>
              </a:rPr>
              <a:t>Continuing with structures</a:t>
            </a:r>
          </a:p>
          <a:p>
            <a:pPr algn="ctr"/>
            <a:endParaRPr lang="en-US" sz="3200" b="1" dirty="0">
              <a:latin typeface="Papyrus" panose="020B0602040200020303" pitchFamily="34" charset="77"/>
              <a:cs typeface="Papyrus"/>
            </a:endParaRPr>
          </a:p>
          <a:p>
            <a:pPr algn="ctr"/>
            <a:r>
              <a:rPr lang="en-US" sz="3200" b="1" dirty="0">
                <a:latin typeface="Papyrus" panose="020B0602040200020303" pitchFamily="34" charset="77"/>
                <a:cs typeface="Papyrus"/>
              </a:rPr>
              <a:t>Can have arrays at each level of structure</a:t>
            </a:r>
          </a:p>
          <a:p>
            <a:pPr algn="ctr"/>
            <a:endParaRPr lang="en-US" sz="3200" b="1" dirty="0">
              <a:latin typeface="Papyrus" panose="020B0602040200020303" pitchFamily="34" charset="77"/>
            </a:endParaRPr>
          </a:p>
          <a:p>
            <a:pPr algn="ctr"/>
            <a:r>
              <a:rPr lang="en-US" sz="3200" b="1" dirty="0">
                <a:latin typeface="Courier New" panose="02070309020205020404" pitchFamily="49" charset="0"/>
                <a:cs typeface="Courier New" panose="02070309020205020404" pitchFamily="49" charset="0"/>
              </a:rPr>
              <a:t>A(</a:t>
            </a:r>
            <a:r>
              <a:rPr lang="en-US" sz="3200" b="1" dirty="0" err="1">
                <a:latin typeface="Courier New" panose="02070309020205020404" pitchFamily="49" charset="0"/>
                <a:cs typeface="Courier New" panose="02070309020205020404" pitchFamily="49" charset="0"/>
              </a:rPr>
              <a:t>i</a:t>
            </a:r>
            <a:r>
              <a:rPr lang="en-US" sz="3200" b="1" dirty="0">
                <a:latin typeface="Courier New" panose="02070309020205020404" pitchFamily="49" charset="0"/>
                <a:cs typeface="Courier New" panose="02070309020205020404" pitchFamily="49" charset="0"/>
              </a:rPr>
              <a:t>).B(j).C(k)</a:t>
            </a:r>
            <a:endParaRPr lang="en-US" sz="32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1493941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55593"/>
            <a:ext cx="12192000" cy="5201424"/>
          </a:xfrm>
          <a:prstGeom prst="rect">
            <a:avLst/>
          </a:prstGeom>
        </p:spPr>
        <p:txBody>
          <a:bodyPr wrap="square">
            <a:spAutoFit/>
          </a:bodyPr>
          <a:lstStyle/>
          <a:p>
            <a:pPr algn="ctr"/>
            <a:r>
              <a:rPr lang="en-US" sz="3200" b="1" dirty="0">
                <a:latin typeface="Papyrus" panose="020B0602040200020303" pitchFamily="34" charset="77"/>
                <a:cs typeface="Papyrus"/>
              </a:rPr>
              <a:t>Update sets of cells by replacing them with the same number of cells.</a:t>
            </a:r>
          </a:p>
          <a:p>
            <a:pPr algn="ctr"/>
            <a:endParaRPr lang="en-US" sz="3200" b="1" dirty="0">
              <a:latin typeface="Papyrus" panose="020B0602040200020303" pitchFamily="34" charset="77"/>
              <a:cs typeface="Papyrus"/>
            </a:endParaRPr>
          </a:p>
          <a:p>
            <a:pPr algn="ctr"/>
            <a:r>
              <a:rPr lang="en-US" sz="3200" b="1" dirty="0">
                <a:latin typeface="Papyrus" panose="020B0602040200020303" pitchFamily="34" charset="77"/>
                <a:cs typeface="Papyrus"/>
              </a:rPr>
              <a:t>For example, replace cells in the first row of C with an equivalent-sized (1-by-3) cell array.</a:t>
            </a:r>
          </a:p>
          <a:p>
            <a:endParaRPr lang="en-US" sz="3200" b="1" dirty="0">
              <a:cs typeface="Papyrus"/>
            </a:endParaRPr>
          </a:p>
          <a:p>
            <a:r>
              <a:rPr lang="mr-IN" sz="2800" b="1" dirty="0">
                <a:latin typeface="Courier"/>
                <a:cs typeface="Courier"/>
              </a:rPr>
              <a:t>C(1,1:3) = {'first','second','third'}</a:t>
            </a:r>
          </a:p>
          <a:p>
            <a:r>
              <a:rPr lang="mr-IN" sz="2800" b="1" dirty="0">
                <a:latin typeface="Courier"/>
                <a:cs typeface="Courier"/>
              </a:rPr>
              <a:t>C =</a:t>
            </a:r>
          </a:p>
          <a:p>
            <a:r>
              <a:rPr lang="mr-IN" sz="2800" b="1" dirty="0">
                <a:latin typeface="Courier"/>
                <a:cs typeface="Courier"/>
              </a:rPr>
              <a:t>  2×3 cell array</a:t>
            </a:r>
          </a:p>
          <a:p>
            <a:r>
              <a:rPr lang="mr-IN" sz="2800" b="1" dirty="0">
                <a:latin typeface="Courier"/>
                <a:cs typeface="Courier"/>
              </a:rPr>
              <a:t>    {'first'}    {'second'}    {'third'}</a:t>
            </a:r>
          </a:p>
          <a:p>
            <a:r>
              <a:rPr lang="mr-IN" sz="2800" b="1" dirty="0">
                <a:latin typeface="Courier"/>
                <a:cs typeface="Courier"/>
              </a:rPr>
              <a:t>    {[    1]}    {[     2]}    {[    3]}</a:t>
            </a:r>
            <a:endParaRPr lang="en-US" sz="2800" b="1" dirty="0">
              <a:latin typeface="Courier"/>
              <a:cs typeface="Courier"/>
            </a:endParaRPr>
          </a:p>
        </p:txBody>
      </p:sp>
    </p:spTree>
    <p:extLst>
      <p:ext uri="{BB962C8B-B14F-4D97-AF65-F5344CB8AC3E}">
        <p14:creationId xmlns:p14="http://schemas.microsoft.com/office/powerpoint/2010/main" val="40219740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627344"/>
            <a:ext cx="12192000" cy="4093428"/>
          </a:xfrm>
          <a:prstGeom prst="rect">
            <a:avLst/>
          </a:prstGeom>
        </p:spPr>
        <p:txBody>
          <a:bodyPr wrap="square">
            <a:spAutoFit/>
          </a:bodyPr>
          <a:lstStyle/>
          <a:p>
            <a:pPr algn="ctr"/>
            <a:r>
              <a:rPr lang="en-US" sz="2800" b="1" dirty="0">
                <a:latin typeface="Papyrus" panose="020B0602040200020303" pitchFamily="34" charset="77"/>
                <a:cs typeface="Papyrus"/>
              </a:rPr>
              <a:t>If array cells contain numeric data, and each row is same size, you can convert the cells to a numeric array using the </a:t>
            </a:r>
            <a:r>
              <a:rPr lang="en-US" sz="2800" b="1" dirty="0">
                <a:latin typeface="Courier New" panose="02070309020205020404" pitchFamily="49" charset="0"/>
                <a:cs typeface="Courier New" panose="02070309020205020404" pitchFamily="49" charset="0"/>
              </a:rPr>
              <a:t>cell2mat</a:t>
            </a:r>
            <a:r>
              <a:rPr lang="en-US" sz="2800" b="1" dirty="0">
                <a:latin typeface="Papyrus" panose="020B0602040200020303" pitchFamily="34" charset="77"/>
                <a:cs typeface="Papyrus"/>
              </a:rPr>
              <a:t> function.</a:t>
            </a:r>
          </a:p>
          <a:p>
            <a:endParaRPr lang="en-US" sz="1200" b="1" dirty="0">
              <a:cs typeface="Papyrus"/>
            </a:endParaRPr>
          </a:p>
          <a:p>
            <a:r>
              <a:rPr lang="en-US" sz="2800" b="1" dirty="0" err="1">
                <a:latin typeface="Courier"/>
                <a:cs typeface="Courier"/>
              </a:rPr>
              <a:t>numericCells</a:t>
            </a:r>
            <a:r>
              <a:rPr lang="en-US" sz="2800" b="1" dirty="0">
                <a:latin typeface="Courier"/>
                <a:cs typeface="Courier"/>
              </a:rPr>
              <a:t> = C(2,1:3)</a:t>
            </a:r>
          </a:p>
          <a:p>
            <a:r>
              <a:rPr lang="en-US" sz="2800" b="1" dirty="0" err="1">
                <a:latin typeface="Courier"/>
                <a:cs typeface="Courier"/>
              </a:rPr>
              <a:t>numericCells</a:t>
            </a:r>
            <a:r>
              <a:rPr lang="en-US" sz="2800" b="1" dirty="0">
                <a:latin typeface="Courier"/>
                <a:cs typeface="Courier"/>
              </a:rPr>
              <a:t>=</a:t>
            </a:r>
            <a:r>
              <a:rPr lang="en-US" sz="2800" b="1" i="1" dirty="0">
                <a:latin typeface="Courier"/>
                <a:cs typeface="Courier"/>
              </a:rPr>
              <a:t>1×3 cell</a:t>
            </a:r>
            <a:r>
              <a:rPr lang="en-US" sz="2800" b="1" dirty="0">
                <a:latin typeface="Courier"/>
                <a:cs typeface="Courier"/>
              </a:rPr>
              <a:t> {[1]} {[2]} {[3]}</a:t>
            </a:r>
          </a:p>
          <a:p>
            <a:endParaRPr lang="en-US" sz="1200" b="1" dirty="0">
              <a:latin typeface="Courier"/>
              <a:cs typeface="Courier"/>
            </a:endParaRPr>
          </a:p>
          <a:p>
            <a:r>
              <a:rPr lang="en-US" sz="2800" b="1" dirty="0" err="1">
                <a:latin typeface="Courier"/>
                <a:cs typeface="Courier"/>
              </a:rPr>
              <a:t>numericVector</a:t>
            </a:r>
            <a:r>
              <a:rPr lang="en-US" sz="2800" b="1" dirty="0">
                <a:latin typeface="Courier"/>
                <a:cs typeface="Courier"/>
              </a:rPr>
              <a:t> = cell2mat(</a:t>
            </a:r>
            <a:r>
              <a:rPr lang="en-US" sz="2800" b="1" dirty="0" err="1">
                <a:latin typeface="Courier"/>
                <a:cs typeface="Courier"/>
              </a:rPr>
              <a:t>numericCells</a:t>
            </a:r>
            <a:r>
              <a:rPr lang="en-US" sz="2800" b="1" dirty="0">
                <a:latin typeface="Courier"/>
                <a:cs typeface="Courier"/>
              </a:rPr>
              <a:t>)</a:t>
            </a:r>
          </a:p>
          <a:p>
            <a:r>
              <a:rPr lang="en-US" sz="2800" b="1" dirty="0" err="1">
                <a:latin typeface="Courier"/>
                <a:cs typeface="Courier"/>
              </a:rPr>
              <a:t>numericVector</a:t>
            </a:r>
            <a:r>
              <a:rPr lang="en-US" sz="2800" b="1" dirty="0">
                <a:latin typeface="Courier"/>
                <a:cs typeface="Courier"/>
              </a:rPr>
              <a:t> = </a:t>
            </a:r>
            <a:r>
              <a:rPr lang="en-US" sz="2800" b="1" i="1" dirty="0">
                <a:latin typeface="Courier"/>
                <a:cs typeface="Courier"/>
              </a:rPr>
              <a:t>1×3</a:t>
            </a:r>
            <a:r>
              <a:rPr lang="en-US" sz="2800" b="1" dirty="0">
                <a:latin typeface="Courier"/>
                <a:cs typeface="Courier"/>
              </a:rPr>
              <a:t> 1 2 3 </a:t>
            </a:r>
          </a:p>
          <a:p>
            <a:endParaRPr lang="en-US" sz="1200" b="1" dirty="0">
              <a:cs typeface="Papyrus"/>
            </a:endParaRPr>
          </a:p>
          <a:p>
            <a:pPr algn="ctr"/>
            <a:r>
              <a:rPr lang="en-US" sz="2800" b="1" dirty="0" err="1">
                <a:latin typeface="Papyrus" panose="020B0602040200020303" pitchFamily="34" charset="77"/>
                <a:cs typeface="Papyrus"/>
              </a:rPr>
              <a:t>numericCells</a:t>
            </a:r>
            <a:r>
              <a:rPr lang="en-US" sz="2800" b="1" dirty="0">
                <a:latin typeface="Papyrus" panose="020B0602040200020303" pitchFamily="34" charset="77"/>
                <a:cs typeface="Papyrus"/>
              </a:rPr>
              <a:t> is a 1-by-3 cell array, but </a:t>
            </a:r>
            <a:r>
              <a:rPr lang="en-US" sz="2800" b="1" dirty="0" err="1">
                <a:latin typeface="Papyrus" panose="020B0602040200020303" pitchFamily="34" charset="77"/>
                <a:cs typeface="Papyrus"/>
              </a:rPr>
              <a:t>numericVector</a:t>
            </a:r>
            <a:r>
              <a:rPr lang="en-US" sz="2800" b="1" dirty="0">
                <a:latin typeface="Papyrus" panose="020B0602040200020303" pitchFamily="34" charset="77"/>
                <a:cs typeface="Papyrus"/>
              </a:rPr>
              <a:t> is a 1-by-3 array of type double.</a:t>
            </a:r>
          </a:p>
        </p:txBody>
      </p:sp>
    </p:spTree>
    <p:extLst>
      <p:ext uri="{BB962C8B-B14F-4D97-AF65-F5344CB8AC3E}">
        <p14:creationId xmlns:p14="http://schemas.microsoft.com/office/powerpoint/2010/main" val="31287087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965192"/>
            <a:ext cx="12192000" cy="5509200"/>
          </a:xfrm>
          <a:prstGeom prst="rect">
            <a:avLst/>
          </a:prstGeom>
        </p:spPr>
        <p:txBody>
          <a:bodyPr wrap="square">
            <a:spAutoFit/>
          </a:bodyPr>
          <a:lstStyle/>
          <a:p>
            <a:pPr algn="ctr"/>
            <a:r>
              <a:rPr lang="en-US" sz="3200" b="1" dirty="0">
                <a:latin typeface="Papyrus" panose="020B0602040200020303" pitchFamily="34" charset="77"/>
                <a:cs typeface="Papyrus"/>
              </a:rPr>
              <a:t>Access the contents of cells--the numbers, text, or other data within the cells--by indexing with curly braces.</a:t>
            </a:r>
          </a:p>
          <a:p>
            <a:endParaRPr lang="en-US" sz="3200" b="1" dirty="0">
              <a:latin typeface="Papyrus" panose="020B0602040200020303" pitchFamily="34" charset="77"/>
              <a:cs typeface="Papyrus"/>
            </a:endParaRPr>
          </a:p>
          <a:p>
            <a:pPr algn="ctr"/>
            <a:r>
              <a:rPr lang="en-US" sz="3200" b="1" dirty="0">
                <a:latin typeface="Papyrus" panose="020B0602040200020303" pitchFamily="34" charset="77"/>
                <a:cs typeface="Papyrus"/>
              </a:rPr>
              <a:t>For example, to access the contents of the last cell of </a:t>
            </a:r>
            <a:r>
              <a:rPr lang="en-US" sz="3200" b="1" u="sng" dirty="0">
                <a:latin typeface="Courier New" panose="02070309020205020404" pitchFamily="49" charset="0"/>
                <a:cs typeface="Courier New" panose="02070309020205020404" pitchFamily="49" charset="0"/>
              </a:rPr>
              <a:t>C</a:t>
            </a:r>
            <a:r>
              <a:rPr lang="en-US" sz="3200" b="1" dirty="0">
                <a:latin typeface="Papyrus" panose="020B0602040200020303" pitchFamily="34" charset="77"/>
                <a:cs typeface="Papyrus"/>
              </a:rPr>
              <a:t>, use curly braces.</a:t>
            </a:r>
          </a:p>
          <a:p>
            <a:endParaRPr lang="en-US" sz="3200" b="1" dirty="0">
              <a:latin typeface="Papyrus" panose="020B0602040200020303" pitchFamily="34" charset="77"/>
            </a:endParaRPr>
          </a:p>
          <a:p>
            <a:r>
              <a:rPr lang="en-US" sz="3200" b="1" dirty="0">
                <a:latin typeface="Courier"/>
                <a:cs typeface="Courier"/>
              </a:rPr>
              <a:t>last = C{2,3}</a:t>
            </a:r>
          </a:p>
          <a:p>
            <a:r>
              <a:rPr lang="en-US" sz="3200" b="1" dirty="0">
                <a:latin typeface="Courier"/>
                <a:cs typeface="Courier"/>
              </a:rPr>
              <a:t>last = 3 </a:t>
            </a:r>
          </a:p>
          <a:p>
            <a:endParaRPr lang="en-US" sz="3200" b="1" dirty="0"/>
          </a:p>
          <a:p>
            <a:pPr algn="ctr"/>
            <a:r>
              <a:rPr lang="en-US" sz="3200" b="1" dirty="0">
                <a:latin typeface="Papyrus" panose="020B0602040200020303" pitchFamily="34" charset="77"/>
              </a:rPr>
              <a:t>last is a numeric variable of type double, because the cell contains a double value.</a:t>
            </a:r>
          </a:p>
        </p:txBody>
      </p:sp>
    </p:spTree>
    <p:extLst>
      <p:ext uri="{BB962C8B-B14F-4D97-AF65-F5344CB8AC3E}">
        <p14:creationId xmlns:p14="http://schemas.microsoft.com/office/powerpoint/2010/main" val="8926246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55593"/>
            <a:ext cx="12192000" cy="2862322"/>
          </a:xfrm>
          <a:prstGeom prst="rect">
            <a:avLst/>
          </a:prstGeom>
        </p:spPr>
        <p:txBody>
          <a:bodyPr wrap="square">
            <a:spAutoFit/>
          </a:bodyPr>
          <a:lstStyle/>
          <a:p>
            <a:pPr algn="ctr"/>
            <a:r>
              <a:rPr lang="en-US" sz="3200" b="1" dirty="0">
                <a:latin typeface="Papyrus" panose="020B0602040200020303" pitchFamily="34" charset="77"/>
                <a:cs typeface="Papyrus"/>
              </a:rPr>
              <a:t>Similarly, you can index with curly braces to replace the contents of a cell.</a:t>
            </a:r>
          </a:p>
          <a:p>
            <a:endParaRPr lang="en-US" sz="3200" b="1" dirty="0">
              <a:cs typeface="Papyrus"/>
            </a:endParaRPr>
          </a:p>
          <a:p>
            <a:r>
              <a:rPr lang="en-US" sz="2800" b="1" dirty="0">
                <a:latin typeface="Courier"/>
                <a:cs typeface="Courier"/>
              </a:rPr>
              <a:t>C{2,3} = 300</a:t>
            </a:r>
          </a:p>
          <a:p>
            <a:r>
              <a:rPr lang="en-US" sz="2800" b="1" dirty="0">
                <a:latin typeface="Courier"/>
                <a:cs typeface="Courier"/>
              </a:rPr>
              <a:t>C=</a:t>
            </a:r>
            <a:r>
              <a:rPr lang="en-US" sz="2800" b="1" i="1" dirty="0">
                <a:latin typeface="Courier"/>
                <a:cs typeface="Courier"/>
              </a:rPr>
              <a:t>2×3 cell</a:t>
            </a:r>
            <a:r>
              <a:rPr lang="en-US" sz="2800" b="1" dirty="0">
                <a:latin typeface="Courier"/>
                <a:cs typeface="Courier"/>
              </a:rPr>
              <a:t> {'first'} {'second'} {'third'} {[ 1]} {[ 2]} {[ 300]} </a:t>
            </a:r>
          </a:p>
        </p:txBody>
      </p:sp>
    </p:spTree>
    <p:extLst>
      <p:ext uri="{BB962C8B-B14F-4D97-AF65-F5344CB8AC3E}">
        <p14:creationId xmlns:p14="http://schemas.microsoft.com/office/powerpoint/2010/main" val="6090106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948267"/>
            <a:ext cx="12192000" cy="4031873"/>
          </a:xfrm>
          <a:prstGeom prst="rect">
            <a:avLst/>
          </a:prstGeom>
        </p:spPr>
        <p:txBody>
          <a:bodyPr wrap="square">
            <a:spAutoFit/>
          </a:bodyPr>
          <a:lstStyle/>
          <a:p>
            <a:pPr algn="ctr"/>
            <a:r>
              <a:rPr lang="en-US" sz="3200" b="1" dirty="0">
                <a:latin typeface="Papyrus" panose="020B0602040200020303" pitchFamily="34" charset="77"/>
                <a:cs typeface="Papyrus"/>
              </a:rPr>
              <a:t>You can access the contents of multiple cells by indexing with curly braces.</a:t>
            </a:r>
          </a:p>
          <a:p>
            <a:pPr algn="ctr"/>
            <a:endParaRPr lang="en-US" sz="3200" b="1" dirty="0">
              <a:latin typeface="Papyrus" panose="020B0602040200020303" pitchFamily="34" charset="77"/>
              <a:cs typeface="Papyrus"/>
            </a:endParaRPr>
          </a:p>
          <a:p>
            <a:pPr algn="ctr"/>
            <a:r>
              <a:rPr lang="en-US" sz="3200" b="1" dirty="0">
                <a:latin typeface="Papyrus" panose="020B0602040200020303" pitchFamily="34" charset="77"/>
                <a:cs typeface="Papyrus"/>
              </a:rPr>
              <a:t>MATLAB returns the contents of the cells as a </a:t>
            </a:r>
            <a:r>
              <a:rPr lang="en-US" sz="3200" b="1" i="1" dirty="0">
                <a:latin typeface="Papyrus" panose="020B0602040200020303" pitchFamily="34" charset="77"/>
                <a:cs typeface="Papyrus"/>
              </a:rPr>
              <a:t>comma-separated list</a:t>
            </a:r>
            <a:r>
              <a:rPr lang="en-US" sz="3200" b="1" dirty="0">
                <a:latin typeface="Papyrus" panose="020B0602040200020303" pitchFamily="34" charset="77"/>
                <a:cs typeface="Papyrus"/>
              </a:rPr>
              <a:t>.</a:t>
            </a:r>
          </a:p>
          <a:p>
            <a:pPr algn="ctr"/>
            <a:endParaRPr lang="en-US" sz="3200" b="1" dirty="0">
              <a:latin typeface="Papyrus" panose="020B0602040200020303" pitchFamily="34" charset="77"/>
              <a:cs typeface="Papyrus"/>
            </a:endParaRPr>
          </a:p>
          <a:p>
            <a:pPr algn="ctr"/>
            <a:r>
              <a:rPr lang="en-US" sz="3200" b="1" dirty="0">
                <a:latin typeface="Papyrus" panose="020B0602040200020303" pitchFamily="34" charset="77"/>
                <a:cs typeface="Papyrus"/>
              </a:rPr>
              <a:t>Because each cell can contain a different type of data, you cannot assign this list to a single variable.</a:t>
            </a:r>
          </a:p>
        </p:txBody>
      </p:sp>
    </p:spTree>
    <p:extLst>
      <p:ext uri="{BB962C8B-B14F-4D97-AF65-F5344CB8AC3E}">
        <p14:creationId xmlns:p14="http://schemas.microsoft.com/office/powerpoint/2010/main" val="11267901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7882"/>
            <a:ext cx="12192000" cy="6001643"/>
          </a:xfrm>
          <a:prstGeom prst="rect">
            <a:avLst/>
          </a:prstGeom>
        </p:spPr>
        <p:txBody>
          <a:bodyPr wrap="square">
            <a:spAutoFit/>
          </a:bodyPr>
          <a:lstStyle/>
          <a:p>
            <a:pPr algn="ctr"/>
            <a:r>
              <a:rPr lang="en-US" sz="3200" b="1" dirty="0">
                <a:latin typeface="Papyrus" panose="020B0602040200020303" pitchFamily="34" charset="77"/>
                <a:cs typeface="Papyrus"/>
              </a:rPr>
              <a:t>However, you can assign the list to the same number of variables as cells.</a:t>
            </a:r>
          </a:p>
          <a:p>
            <a:pPr algn="ctr"/>
            <a:endParaRPr lang="en-US" sz="3200" b="1" dirty="0">
              <a:latin typeface="Papyrus" panose="020B0602040200020303" pitchFamily="34" charset="77"/>
              <a:cs typeface="Papyrus"/>
            </a:endParaRPr>
          </a:p>
          <a:p>
            <a:pPr algn="ctr"/>
            <a:r>
              <a:rPr lang="en-US" sz="3200" b="1" dirty="0">
                <a:latin typeface="Papyrus" panose="020B0602040200020303" pitchFamily="34" charset="77"/>
                <a:cs typeface="Papyrus"/>
              </a:rPr>
              <a:t>MATLAB assigns to the variables in column order.</a:t>
            </a:r>
          </a:p>
          <a:p>
            <a:pPr algn="ctr"/>
            <a:endParaRPr lang="en-US" sz="3200" b="1" dirty="0">
              <a:latin typeface="Papyrus" panose="020B0602040200020303" pitchFamily="34" charset="77"/>
              <a:cs typeface="Papyrus"/>
            </a:endParaRPr>
          </a:p>
          <a:p>
            <a:pPr algn="ctr"/>
            <a:r>
              <a:rPr lang="en-US" sz="3200" b="1" dirty="0">
                <a:latin typeface="Papyrus" panose="020B0602040200020303" pitchFamily="34" charset="77"/>
                <a:cs typeface="Papyrus"/>
              </a:rPr>
              <a:t>Assign contents of four cells of </a:t>
            </a:r>
            <a:r>
              <a:rPr lang="en-US" sz="3200" b="1" dirty="0">
                <a:latin typeface="Courier New" panose="02070309020205020404" pitchFamily="49" charset="0"/>
                <a:cs typeface="Courier New" panose="02070309020205020404" pitchFamily="49" charset="0"/>
              </a:rPr>
              <a:t>C</a:t>
            </a:r>
            <a:r>
              <a:rPr lang="en-US" sz="3200" b="1" dirty="0">
                <a:latin typeface="Papyrus" panose="020B0602040200020303" pitchFamily="34" charset="77"/>
                <a:cs typeface="Papyrus"/>
              </a:rPr>
              <a:t> to four variables.</a:t>
            </a:r>
          </a:p>
          <a:p>
            <a:pPr algn="ctr"/>
            <a:endParaRPr lang="en-US" sz="3200" b="1" dirty="0">
              <a:cs typeface="Papyrus"/>
            </a:endParaRPr>
          </a:p>
          <a:p>
            <a:r>
              <a:rPr lang="en-US" sz="3200" b="1" dirty="0">
                <a:latin typeface="Courier"/>
                <a:cs typeface="Courier"/>
              </a:rPr>
              <a:t>[r1c1, r2c1, r1c2, r2c2] = C{1:2,1:2}</a:t>
            </a:r>
          </a:p>
          <a:p>
            <a:r>
              <a:rPr lang="en-US" sz="3200" b="1" dirty="0">
                <a:latin typeface="Courier"/>
                <a:cs typeface="Courier"/>
              </a:rPr>
              <a:t>r1c1 = 'first' </a:t>
            </a:r>
          </a:p>
          <a:p>
            <a:r>
              <a:rPr lang="en-US" sz="3200" b="1" dirty="0">
                <a:latin typeface="Courier"/>
                <a:cs typeface="Courier"/>
              </a:rPr>
              <a:t>r2c1 = 1 </a:t>
            </a:r>
          </a:p>
          <a:p>
            <a:r>
              <a:rPr lang="en-US" sz="3200" b="1" dirty="0">
                <a:latin typeface="Courier"/>
                <a:cs typeface="Courier"/>
              </a:rPr>
              <a:t>r1c2 = 'second' </a:t>
            </a:r>
          </a:p>
          <a:p>
            <a:r>
              <a:rPr lang="en-US" sz="3200" b="1" dirty="0">
                <a:latin typeface="Courier"/>
                <a:cs typeface="Courier"/>
              </a:rPr>
              <a:t>r2c2 = 2 </a:t>
            </a:r>
          </a:p>
        </p:txBody>
      </p:sp>
    </p:spTree>
    <p:extLst>
      <p:ext uri="{BB962C8B-B14F-4D97-AF65-F5344CB8AC3E}">
        <p14:creationId xmlns:p14="http://schemas.microsoft.com/office/powerpoint/2010/main" val="28572044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62523"/>
            <a:ext cx="12192000" cy="6124754"/>
          </a:xfrm>
          <a:prstGeom prst="rect">
            <a:avLst/>
          </a:prstGeom>
        </p:spPr>
        <p:txBody>
          <a:bodyPr wrap="square">
            <a:spAutoFit/>
          </a:bodyPr>
          <a:lstStyle/>
          <a:p>
            <a:pPr algn="ctr"/>
            <a:r>
              <a:rPr lang="en-US" sz="2800" b="1" dirty="0">
                <a:latin typeface="Papyrus" panose="020B0602040200020303" pitchFamily="34" charset="77"/>
                <a:cs typeface="Papyrus"/>
              </a:rPr>
              <a:t>If each cell contains the same type of data, you can create a single variable by applying the array concatenation operator, </a:t>
            </a:r>
            <a:r>
              <a:rPr lang="en-US" sz="2800" b="1" dirty="0">
                <a:latin typeface="Courier New" panose="02070309020205020404" pitchFamily="49" charset="0"/>
                <a:cs typeface="Courier New" panose="02070309020205020404" pitchFamily="49" charset="0"/>
              </a:rPr>
              <a:t>[]</a:t>
            </a:r>
            <a:r>
              <a:rPr lang="en-US" sz="2800" b="1" dirty="0">
                <a:latin typeface="Papyrus" panose="020B0602040200020303" pitchFamily="34" charset="77"/>
                <a:cs typeface="Papyrus"/>
              </a:rPr>
              <a:t>, to the comma-separated list.</a:t>
            </a:r>
            <a:endParaRPr lang="en-US" sz="1200" b="1" dirty="0">
              <a:cs typeface="Papyrus"/>
            </a:endParaRPr>
          </a:p>
          <a:p>
            <a:r>
              <a:rPr lang="en-US" sz="2800" b="1" dirty="0">
                <a:solidFill>
                  <a:schemeClr val="tx1">
                    <a:lumMod val="95000"/>
                    <a:lumOff val="5000"/>
                  </a:schemeClr>
                </a:solidFill>
                <a:latin typeface="Courier" pitchFamily="2" charset="0"/>
                <a:cs typeface="Papyrus"/>
              </a:rPr>
              <a:t>&gt;&gt; d=[C{2,:}]</a:t>
            </a:r>
            <a:r>
              <a:rPr lang="en-US" sz="2800" b="1" dirty="0">
                <a:solidFill>
                  <a:schemeClr val="tx1">
                    <a:lumMod val="95000"/>
                    <a:lumOff val="5000"/>
                  </a:schemeClr>
                </a:solidFill>
                <a:cs typeface="Papyrus"/>
              </a:rPr>
              <a:t>			</a:t>
            </a:r>
            <a:r>
              <a:rPr lang="en-US" sz="2800" b="1" dirty="0">
                <a:solidFill>
                  <a:schemeClr val="tx1">
                    <a:lumMod val="95000"/>
                    <a:lumOff val="5000"/>
                  </a:schemeClr>
                </a:solidFill>
                <a:latin typeface="Papyrus" panose="020B0602040200020303" pitchFamily="34" charset="77"/>
                <a:cs typeface="Papyrus"/>
              </a:rPr>
              <a:t>recover as array (saw previously)</a:t>
            </a:r>
          </a:p>
          <a:p>
            <a:r>
              <a:rPr lang="en-US" sz="2800" b="1" dirty="0">
                <a:solidFill>
                  <a:schemeClr val="tx1">
                    <a:lumMod val="95000"/>
                    <a:lumOff val="5000"/>
                  </a:schemeClr>
                </a:solidFill>
                <a:latin typeface="Courier" pitchFamily="2" charset="0"/>
                <a:cs typeface="Papyrus"/>
              </a:rPr>
              <a:t>d =1     2     3</a:t>
            </a:r>
          </a:p>
          <a:p>
            <a:r>
              <a:rPr lang="en-US" sz="2800" b="1" dirty="0">
                <a:solidFill>
                  <a:schemeClr val="tx1">
                    <a:lumMod val="95000"/>
                    <a:lumOff val="5000"/>
                  </a:schemeClr>
                </a:solidFill>
                <a:latin typeface="Courier" pitchFamily="2" charset="0"/>
                <a:cs typeface="Papyrus"/>
              </a:rPr>
              <a:t>&gt;&gt; </a:t>
            </a:r>
            <a:r>
              <a:rPr lang="en-US" sz="2800" b="1" dirty="0" err="1">
                <a:solidFill>
                  <a:schemeClr val="tx1">
                    <a:lumMod val="95000"/>
                    <a:lumOff val="5000"/>
                  </a:schemeClr>
                </a:solidFill>
                <a:latin typeface="Courier" pitchFamily="2" charset="0"/>
                <a:cs typeface="Papyrus"/>
              </a:rPr>
              <a:t>whos</a:t>
            </a:r>
            <a:r>
              <a:rPr lang="en-US" sz="2800" b="1" dirty="0">
                <a:solidFill>
                  <a:schemeClr val="tx1">
                    <a:lumMod val="95000"/>
                    <a:lumOff val="5000"/>
                  </a:schemeClr>
                </a:solidFill>
                <a:latin typeface="Courier" pitchFamily="2" charset="0"/>
                <a:cs typeface="Papyrus"/>
              </a:rPr>
              <a:t> d</a:t>
            </a:r>
          </a:p>
          <a:p>
            <a:r>
              <a:rPr lang="en-US" sz="2800" b="1" dirty="0">
                <a:solidFill>
                  <a:schemeClr val="tx1">
                    <a:lumMod val="95000"/>
                    <a:lumOff val="5000"/>
                  </a:schemeClr>
                </a:solidFill>
                <a:latin typeface="Courier" pitchFamily="2" charset="0"/>
                <a:cs typeface="Papyrus"/>
              </a:rPr>
              <a:t>  Name      Size            Bytes  Class</a:t>
            </a:r>
          </a:p>
          <a:p>
            <a:r>
              <a:rPr lang="en-US" sz="2800" b="1" dirty="0">
                <a:solidFill>
                  <a:schemeClr val="tx1">
                    <a:lumMod val="95000"/>
                    <a:lumOff val="5000"/>
                  </a:schemeClr>
                </a:solidFill>
                <a:latin typeface="Courier" pitchFamily="2" charset="0"/>
                <a:cs typeface="Papyrus"/>
              </a:rPr>
              <a:t>  d         1x3                24  double </a:t>
            </a:r>
            <a:endParaRPr lang="en-US" sz="3200" b="1" dirty="0">
              <a:cs typeface="Papyrus"/>
            </a:endParaRPr>
          </a:p>
          <a:p>
            <a:r>
              <a:rPr lang="en-US" sz="2800" b="1" dirty="0">
                <a:latin typeface="Courier" pitchFamily="2" charset="0"/>
                <a:cs typeface="Papyrus"/>
              </a:rPr>
              <a:t>&gt;&gt; e=[C{1,:}]            </a:t>
            </a:r>
            <a:r>
              <a:rPr lang="en-US" sz="2800" b="1" dirty="0">
                <a:latin typeface="Papyrus" panose="020B0602040200020303" pitchFamily="34" charset="77"/>
                <a:cs typeface="Papyrus"/>
              </a:rPr>
              <a:t>not too useful</a:t>
            </a:r>
          </a:p>
          <a:p>
            <a:r>
              <a:rPr lang="en-US" sz="2800" b="1" dirty="0">
                <a:latin typeface="Courier" pitchFamily="2" charset="0"/>
                <a:cs typeface="Papyrus"/>
              </a:rPr>
              <a:t>e ='</a:t>
            </a:r>
            <a:r>
              <a:rPr lang="en-US" sz="2800" b="1" dirty="0" err="1">
                <a:latin typeface="Courier" pitchFamily="2" charset="0"/>
                <a:cs typeface="Papyrus"/>
              </a:rPr>
              <a:t>onetwothree</a:t>
            </a:r>
            <a:r>
              <a:rPr lang="en-US" sz="2800" b="1" dirty="0">
                <a:latin typeface="Courier" pitchFamily="2" charset="0"/>
                <a:cs typeface="Papyrus"/>
              </a:rPr>
              <a:t>’</a:t>
            </a:r>
          </a:p>
          <a:p>
            <a:r>
              <a:rPr lang="en-US" sz="2800" b="1" dirty="0">
                <a:latin typeface="Courier" pitchFamily="2" charset="0"/>
                <a:cs typeface="Courier"/>
              </a:rPr>
              <a:t>&gt;&gt; [e, f, g,]= C{2,1:3}</a:t>
            </a:r>
            <a:r>
              <a:rPr lang="en-US" sz="2800" b="1" dirty="0">
                <a:cs typeface="Courier"/>
              </a:rPr>
              <a:t>		recover as individual variables</a:t>
            </a:r>
          </a:p>
          <a:p>
            <a:r>
              <a:rPr lang="en-US" sz="2800" b="1" dirty="0">
                <a:latin typeface="Courier" pitchFamily="2" charset="0"/>
                <a:cs typeface="Courier"/>
              </a:rPr>
              <a:t>e = 1</a:t>
            </a:r>
          </a:p>
          <a:p>
            <a:r>
              <a:rPr lang="en-US" sz="2800" b="1" dirty="0">
                <a:latin typeface="Courier" pitchFamily="2" charset="0"/>
                <a:cs typeface="Courier"/>
              </a:rPr>
              <a:t>f = 2</a:t>
            </a:r>
          </a:p>
          <a:p>
            <a:r>
              <a:rPr lang="en-US" sz="2800" b="1" dirty="0">
                <a:latin typeface="Courier" pitchFamily="2" charset="0"/>
                <a:cs typeface="Courier"/>
              </a:rPr>
              <a:t>g = 300</a:t>
            </a:r>
          </a:p>
        </p:txBody>
      </p:sp>
    </p:spTree>
    <p:extLst>
      <p:ext uri="{BB962C8B-B14F-4D97-AF65-F5344CB8AC3E}">
        <p14:creationId xmlns:p14="http://schemas.microsoft.com/office/powerpoint/2010/main" val="4023614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67859"/>
            <a:ext cx="12192000" cy="6124754"/>
          </a:xfrm>
          <a:prstGeom prst="rect">
            <a:avLst/>
          </a:prstGeom>
        </p:spPr>
        <p:txBody>
          <a:bodyPr wrap="square">
            <a:spAutoFit/>
          </a:bodyPr>
          <a:lstStyle/>
          <a:p>
            <a:pPr algn="ctr"/>
            <a:r>
              <a:rPr lang="en-US" sz="3200" b="1" dirty="0">
                <a:latin typeface="Papyrus" panose="020B0602040200020303" pitchFamily="34" charset="77"/>
                <a:cs typeface="Papyrus"/>
              </a:rPr>
              <a:t>If each cell contains the same type of data, you can create a single variable by applying the array concatenation operator, </a:t>
            </a:r>
            <a:r>
              <a:rPr lang="en-US" sz="3200" b="1" dirty="0">
                <a:latin typeface="Papyrus" panose="020B0602040200020303" pitchFamily="34" charset="77"/>
                <a:cs typeface="Courier"/>
              </a:rPr>
              <a:t>[]</a:t>
            </a:r>
            <a:r>
              <a:rPr lang="en-US" sz="3200" b="1" dirty="0">
                <a:latin typeface="Papyrus" panose="020B0602040200020303" pitchFamily="34" charset="77"/>
                <a:cs typeface="Papyrus"/>
              </a:rPr>
              <a:t>, to the comma-separated list.</a:t>
            </a:r>
          </a:p>
          <a:p>
            <a:pPr algn="ctr"/>
            <a:endParaRPr lang="en-US" sz="1200" b="1" dirty="0">
              <a:latin typeface="Papyrus" panose="020B0602040200020303" pitchFamily="34" charset="77"/>
              <a:cs typeface="Papyrus"/>
            </a:endParaRPr>
          </a:p>
          <a:p>
            <a:pPr algn="ctr"/>
            <a:r>
              <a:rPr lang="en-US" sz="3200" b="1" dirty="0">
                <a:latin typeface="Papyrus" panose="020B0602040200020303" pitchFamily="34" charset="77"/>
                <a:cs typeface="Papyrus"/>
              </a:rPr>
              <a:t>Concatenate the contents of the second row into a numeric array.</a:t>
            </a:r>
          </a:p>
          <a:p>
            <a:pPr algn="ctr"/>
            <a:endParaRPr lang="en-US" sz="1200" b="1" dirty="0">
              <a:latin typeface="Papyrus" panose="020B0602040200020303" pitchFamily="34" charset="77"/>
              <a:cs typeface="Papyrus"/>
            </a:endParaRPr>
          </a:p>
          <a:p>
            <a:pPr algn="ctr"/>
            <a:r>
              <a:rPr lang="en-US" sz="3200" b="1" dirty="0">
                <a:latin typeface="Papyrus" panose="020B0602040200020303" pitchFamily="34" charset="77"/>
                <a:cs typeface="Papyrus"/>
              </a:rPr>
              <a:t>BUT</a:t>
            </a:r>
          </a:p>
          <a:p>
            <a:r>
              <a:rPr lang="mr-IN" sz="2000" b="1" dirty="0">
                <a:latin typeface="Courier"/>
                <a:cs typeface="Courier"/>
              </a:rPr>
              <a:t>j=[temperature{:,2}]</a:t>
            </a:r>
          </a:p>
          <a:p>
            <a:r>
              <a:rPr lang="mr-IN" sz="2000" b="1" dirty="0">
                <a:latin typeface="Courier"/>
                <a:cs typeface="Courier"/>
              </a:rPr>
              <a:t>j =</a:t>
            </a:r>
          </a:p>
          <a:p>
            <a:r>
              <a:rPr lang="mr-IN" sz="2000" b="1" dirty="0">
                <a:latin typeface="Courier"/>
                <a:cs typeface="Courier"/>
              </a:rPr>
              <a:t>    </a:t>
            </a:r>
            <a:r>
              <a:rPr lang="mr-IN" sz="2000" b="1" dirty="0">
                <a:solidFill>
                  <a:srgbClr val="FF0000"/>
                </a:solidFill>
                <a:latin typeface="Courier"/>
                <a:cs typeface="Courier"/>
              </a:rPr>
              <a:t>45    49     0    </a:t>
            </a:r>
            <a:r>
              <a:rPr lang="mr-IN" sz="2000" b="1" dirty="0">
                <a:solidFill>
                  <a:srgbClr val="0000FF"/>
                </a:solidFill>
                <a:latin typeface="Courier"/>
                <a:cs typeface="Courier"/>
              </a:rPr>
              <a:t>54    68    21    </a:t>
            </a:r>
            <a:r>
              <a:rPr lang="mr-IN" sz="2000" b="1" dirty="0">
                <a:solidFill>
                  <a:srgbClr val="00B300"/>
                </a:solidFill>
                <a:latin typeface="Courier"/>
                <a:cs typeface="Courier"/>
              </a:rPr>
              <a:t>72    85    53    </a:t>
            </a:r>
            <a:r>
              <a:rPr lang="mr-IN" sz="2000" b="1" dirty="0">
                <a:solidFill>
                  <a:srgbClr val="FF00FF"/>
                </a:solidFill>
                <a:latin typeface="Courier"/>
                <a:cs typeface="Courier"/>
              </a:rPr>
              <a:t>63    81    56    </a:t>
            </a:r>
            <a:r>
              <a:rPr lang="mr-IN" sz="2000" b="1" dirty="0">
                <a:latin typeface="Courier"/>
                <a:cs typeface="Courier"/>
              </a:rPr>
              <a:t>38    54    18</a:t>
            </a:r>
            <a:endParaRPr lang="en-US" sz="2000" b="1" dirty="0">
              <a:latin typeface="Courier"/>
              <a:cs typeface="Courier"/>
            </a:endParaRPr>
          </a:p>
          <a:p>
            <a:endParaRPr lang="en-US" sz="1200" b="1" dirty="0">
              <a:cs typeface="Papyrus"/>
            </a:endParaRPr>
          </a:p>
          <a:p>
            <a:pPr algn="ctr"/>
            <a:r>
              <a:rPr lang="en-US" sz="2800" b="1" dirty="0">
                <a:latin typeface="Papyrus" panose="020B0602040200020303" pitchFamily="34" charset="77"/>
                <a:cs typeface="Papyrus"/>
              </a:rPr>
              <a:t>Looses the dimensions and takes elements (the row vectors – colors, look back to slide where t defined) in order so looks like it goes across, rather than down (is not a matrix in original cell array).</a:t>
            </a:r>
            <a:endParaRPr lang="en-US" sz="2800" b="1" dirty="0">
              <a:latin typeface="Papyrus" panose="020B0602040200020303" pitchFamily="34" charset="77"/>
              <a:cs typeface="Courier"/>
            </a:endParaRPr>
          </a:p>
        </p:txBody>
      </p:sp>
    </p:spTree>
    <p:extLst>
      <p:ext uri="{BB962C8B-B14F-4D97-AF65-F5344CB8AC3E}">
        <p14:creationId xmlns:p14="http://schemas.microsoft.com/office/powerpoint/2010/main" val="10757946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5655680" y="1840162"/>
            <a:ext cx="6527800" cy="5029200"/>
          </a:xfrm>
          <a:prstGeom prst="rect">
            <a:avLst/>
          </a:prstGeom>
        </p:spPr>
      </p:pic>
      <p:sp>
        <p:nvSpPr>
          <p:cNvPr id="4" name="Rectangle 3"/>
          <p:cNvSpPr/>
          <p:nvPr/>
        </p:nvSpPr>
        <p:spPr>
          <a:xfrm>
            <a:off x="0" y="633851"/>
            <a:ext cx="12192000" cy="4832092"/>
          </a:xfrm>
          <a:prstGeom prst="rect">
            <a:avLst/>
          </a:prstGeom>
        </p:spPr>
        <p:txBody>
          <a:bodyPr wrap="square">
            <a:spAutoFit/>
          </a:bodyPr>
          <a:lstStyle/>
          <a:p>
            <a:pPr algn="ctr"/>
            <a:r>
              <a:rPr lang="en-US" sz="3200" b="1" dirty="0">
                <a:latin typeface="Papyrus" panose="020B0602040200020303" pitchFamily="34" charset="77"/>
                <a:cs typeface="Papyrus"/>
              </a:rPr>
              <a:t>Now plot data </a:t>
            </a:r>
            <a:r>
              <a:rPr lang="en-US" sz="3200" b="1" dirty="0" err="1">
                <a:latin typeface="Papyrus" panose="020B0602040200020303" pitchFamily="34" charset="77"/>
                <a:cs typeface="Papyrus"/>
              </a:rPr>
              <a:t>vs</a:t>
            </a:r>
            <a:r>
              <a:rPr lang="en-US" sz="3200" b="1" dirty="0">
                <a:latin typeface="Papyrus" panose="020B0602040200020303" pitchFamily="34" charset="77"/>
                <a:cs typeface="Papyrus"/>
              </a:rPr>
              <a:t> time</a:t>
            </a:r>
          </a:p>
          <a:p>
            <a:pPr algn="ctr"/>
            <a:endParaRPr lang="en-US" sz="1200" b="1" dirty="0">
              <a:cs typeface="Papyrus"/>
            </a:endParaRPr>
          </a:p>
          <a:p>
            <a:r>
              <a:rPr lang="en-US" sz="2400" b="1" dirty="0" err="1">
                <a:latin typeface="Courier"/>
                <a:cs typeface="Courier"/>
              </a:rPr>
              <a:t>allTemps</a:t>
            </a:r>
            <a:r>
              <a:rPr lang="en-US" sz="2400" b="1" dirty="0">
                <a:latin typeface="Courier"/>
                <a:cs typeface="Courier"/>
              </a:rPr>
              <a:t> = cell2mat(temperature(:,2)); 	</a:t>
            </a:r>
            <a:r>
              <a:rPr lang="en-US" sz="2400" b="1" dirty="0" err="1">
                <a:latin typeface="Papyrus" panose="020B0602040200020303" pitchFamily="34" charset="77"/>
                <a:cs typeface="Courier"/>
              </a:rPr>
              <a:t>parens</a:t>
            </a:r>
            <a:r>
              <a:rPr lang="en-US" sz="2400" b="1" dirty="0">
                <a:latin typeface="Papyrus" panose="020B0602040200020303" pitchFamily="34" charset="77"/>
                <a:cs typeface="Courier"/>
              </a:rPr>
              <a:t> return cell array</a:t>
            </a:r>
          </a:p>
          <a:p>
            <a:r>
              <a:rPr lang="en-US" sz="2400" b="1" dirty="0">
                <a:latin typeface="Papyrus" panose="020B0602040200020303" pitchFamily="34" charset="77"/>
                <a:cs typeface="Courier"/>
              </a:rPr>
              <a:t>							    	cell2mat makes matrix</a:t>
            </a:r>
          </a:p>
          <a:p>
            <a:r>
              <a:rPr lang="en-US" sz="2400" b="1" dirty="0">
                <a:latin typeface="Courier"/>
                <a:cs typeface="Courier"/>
              </a:rPr>
              <a:t>dates = datetime(temperature(:,1));	    	</a:t>
            </a:r>
            <a:r>
              <a:rPr lang="en-US" sz="2400" b="1" dirty="0">
                <a:latin typeface="Papyrus" panose="020B0602040200020303" pitchFamily="34" charset="77"/>
                <a:cs typeface="Courier"/>
              </a:rPr>
              <a:t>datetime understands time </a:t>
            </a:r>
          </a:p>
          <a:p>
            <a:endParaRPr lang="en-US" sz="2400" b="1" dirty="0">
              <a:latin typeface="Courier"/>
              <a:cs typeface="Courier"/>
            </a:endParaRPr>
          </a:p>
          <a:p>
            <a:r>
              <a:rPr lang="en-US" sz="2400" b="1" dirty="0">
                <a:latin typeface="Courier"/>
                <a:cs typeface="Courier"/>
              </a:rPr>
              <a:t>plot(</a:t>
            </a:r>
            <a:r>
              <a:rPr lang="en-US" sz="2400" b="1" dirty="0" err="1">
                <a:latin typeface="Courier"/>
                <a:cs typeface="Courier"/>
              </a:rPr>
              <a:t>dates,allTemps</a:t>
            </a:r>
            <a:r>
              <a:rPr lang="en-US" sz="2400" b="1" dirty="0">
                <a:latin typeface="Courier"/>
                <a:cs typeface="Courier"/>
              </a:rPr>
              <a:t>) </a:t>
            </a:r>
          </a:p>
          <a:p>
            <a:endParaRPr lang="en-US" sz="2400" b="1" dirty="0">
              <a:latin typeface="Courier"/>
              <a:cs typeface="Courier"/>
            </a:endParaRPr>
          </a:p>
          <a:p>
            <a:r>
              <a:rPr lang="en-US" sz="2400" b="1" dirty="0">
                <a:latin typeface="Courier"/>
                <a:cs typeface="Courier"/>
              </a:rPr>
              <a:t>title('Temperature Trends for Different Locations') </a:t>
            </a:r>
          </a:p>
          <a:p>
            <a:endParaRPr lang="en-US" sz="2400" b="1" dirty="0">
              <a:latin typeface="Courier"/>
              <a:cs typeface="Courier"/>
            </a:endParaRPr>
          </a:p>
          <a:p>
            <a:r>
              <a:rPr lang="en-US" sz="2400" b="1" dirty="0" err="1">
                <a:latin typeface="Courier"/>
                <a:cs typeface="Courier"/>
              </a:rPr>
              <a:t>xlabel</a:t>
            </a:r>
            <a:r>
              <a:rPr lang="en-US" sz="2400" b="1" dirty="0">
                <a:latin typeface="Courier"/>
                <a:cs typeface="Courier"/>
              </a:rPr>
              <a:t>('Date') </a:t>
            </a:r>
          </a:p>
          <a:p>
            <a:endParaRPr lang="en-US" sz="2400" b="1" dirty="0">
              <a:latin typeface="Courier"/>
              <a:cs typeface="Courier"/>
            </a:endParaRPr>
          </a:p>
          <a:p>
            <a:r>
              <a:rPr lang="en-US" sz="2400" b="1" dirty="0" err="1">
                <a:latin typeface="Courier"/>
                <a:cs typeface="Courier"/>
              </a:rPr>
              <a:t>ylabel</a:t>
            </a:r>
            <a:r>
              <a:rPr lang="en-US" sz="2400" b="1" dirty="0">
                <a:latin typeface="Courier"/>
                <a:cs typeface="Courier"/>
              </a:rPr>
              <a:t>('Degrees (Fahrenheit)')</a:t>
            </a:r>
          </a:p>
        </p:txBody>
      </p:sp>
    </p:spTree>
    <p:extLst>
      <p:ext uri="{BB962C8B-B14F-4D97-AF65-F5344CB8AC3E}">
        <p14:creationId xmlns:p14="http://schemas.microsoft.com/office/powerpoint/2010/main" val="23243357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6615"/>
            <a:ext cx="12192000" cy="6863417"/>
          </a:xfrm>
          <a:prstGeom prst="rect">
            <a:avLst/>
          </a:prstGeom>
        </p:spPr>
        <p:txBody>
          <a:bodyPr wrap="square">
            <a:spAutoFit/>
          </a:bodyPr>
          <a:lstStyle/>
          <a:p>
            <a:pPr algn="ctr"/>
            <a:r>
              <a:rPr lang="en-US" sz="3200" b="1" dirty="0">
                <a:latin typeface="Papyrus" panose="020B0602040200020303" pitchFamily="34" charset="77"/>
                <a:cs typeface="Papyrus"/>
              </a:rPr>
              <a:t>to retrieve and use data from a cell array</a:t>
            </a:r>
          </a:p>
          <a:p>
            <a:pPr algn="ctr"/>
            <a:endParaRPr lang="en-US" sz="3200" b="1" dirty="0">
              <a:latin typeface="Papyrus" panose="020B0602040200020303" pitchFamily="34" charset="77"/>
              <a:cs typeface="Papyrus"/>
            </a:endParaRPr>
          </a:p>
          <a:p>
            <a:endParaRPr lang="en-US" sz="1200" b="1" dirty="0"/>
          </a:p>
          <a:p>
            <a:r>
              <a:rPr lang="mr-IN" sz="2800" b="1" dirty="0">
                <a:latin typeface="Courier"/>
                <a:cs typeface="Courier"/>
              </a:rPr>
              <a:t>&gt;&gt; </a:t>
            </a:r>
            <a:r>
              <a:rPr lang="mr-IN" sz="2800" b="1" dirty="0" err="1">
                <a:latin typeface="Courier"/>
                <a:cs typeface="Courier"/>
              </a:rPr>
              <a:t>temperature</a:t>
            </a:r>
            <a:r>
              <a:rPr lang="mr-IN" sz="2800" b="1" dirty="0">
                <a:latin typeface="Courier"/>
                <a:cs typeface="Courier"/>
              </a:rPr>
              <a:t>(:,2)</a:t>
            </a:r>
          </a:p>
          <a:p>
            <a:r>
              <a:rPr lang="en-US" sz="2800" b="1" dirty="0">
                <a:latin typeface="Courier"/>
                <a:cs typeface="Courier"/>
              </a:rPr>
              <a:t>  </a:t>
            </a:r>
            <a:r>
              <a:rPr lang="mr-IN" sz="2800" b="1" dirty="0">
                <a:latin typeface="Courier"/>
                <a:cs typeface="Courier"/>
              </a:rPr>
              <a:t>5×1 </a:t>
            </a:r>
            <a:r>
              <a:rPr lang="mr-IN" sz="2800" b="1" dirty="0" err="1">
                <a:latin typeface="Courier"/>
                <a:cs typeface="Courier"/>
              </a:rPr>
              <a:t>cell</a:t>
            </a:r>
            <a:r>
              <a:rPr lang="mr-IN" sz="2800" b="1" dirty="0">
                <a:latin typeface="Courier"/>
                <a:cs typeface="Courier"/>
              </a:rPr>
              <a:t> </a:t>
            </a:r>
            <a:r>
              <a:rPr lang="mr-IN" sz="2800" b="1" dirty="0" err="1">
                <a:solidFill>
                  <a:srgbClr val="FF0000"/>
                </a:solidFill>
                <a:cs typeface="Courier"/>
              </a:rPr>
              <a:t>array</a:t>
            </a:r>
            <a:endParaRPr lang="mr-IN" sz="2800" b="1" dirty="0">
              <a:solidFill>
                <a:srgbClr val="FF0000"/>
              </a:solidFill>
              <a:cs typeface="Courier"/>
            </a:endParaRPr>
          </a:p>
          <a:p>
            <a:r>
              <a:rPr lang="mr-IN" sz="2800" b="1" dirty="0">
                <a:latin typeface="Courier"/>
                <a:cs typeface="Courier"/>
              </a:rPr>
              <a:t>    {1×3 double}</a:t>
            </a:r>
          </a:p>
          <a:p>
            <a:r>
              <a:rPr lang="mr-IN" sz="2800" b="1" dirty="0">
                <a:latin typeface="Courier"/>
                <a:cs typeface="Courier"/>
              </a:rPr>
              <a:t>    {1×3 double}</a:t>
            </a:r>
          </a:p>
          <a:p>
            <a:r>
              <a:rPr lang="mr-IN" sz="2800" b="1" dirty="0">
                <a:latin typeface="Courier"/>
                <a:cs typeface="Courier"/>
              </a:rPr>
              <a:t>    {1×3 double}</a:t>
            </a:r>
          </a:p>
          <a:p>
            <a:r>
              <a:rPr lang="mr-IN" sz="2800" b="1" dirty="0">
                <a:latin typeface="Courier"/>
                <a:cs typeface="Courier"/>
              </a:rPr>
              <a:t>    {1×3 double}</a:t>
            </a:r>
          </a:p>
          <a:p>
            <a:r>
              <a:rPr lang="mr-IN" sz="2800" b="1" dirty="0">
                <a:latin typeface="Courier"/>
                <a:cs typeface="Courier"/>
              </a:rPr>
              <a:t>    {1×3 double}</a:t>
            </a:r>
          </a:p>
          <a:p>
            <a:r>
              <a:rPr lang="mr-IN" sz="2800" b="1" dirty="0">
                <a:latin typeface="Courier"/>
                <a:cs typeface="Courier"/>
              </a:rPr>
              <a:t>&gt;&gt; cell2mat(temperature(:,2))</a:t>
            </a:r>
          </a:p>
          <a:p>
            <a:r>
              <a:rPr lang="en-US" sz="2800" b="1" dirty="0">
                <a:latin typeface="Courier"/>
                <a:cs typeface="Courier"/>
              </a:rPr>
              <a:t>    </a:t>
            </a:r>
            <a:r>
              <a:rPr lang="mr-IN" sz="2800" b="1" dirty="0">
                <a:latin typeface="Courier"/>
                <a:cs typeface="Courier"/>
              </a:rPr>
              <a:t>45    49     0</a:t>
            </a:r>
          </a:p>
          <a:p>
            <a:r>
              <a:rPr lang="mr-IN" sz="2800" b="1" dirty="0">
                <a:latin typeface="Courier"/>
                <a:cs typeface="Courier"/>
              </a:rPr>
              <a:t>    54    68    21</a:t>
            </a:r>
          </a:p>
          <a:p>
            <a:r>
              <a:rPr lang="mr-IN" sz="2800" b="1" dirty="0">
                <a:latin typeface="Courier"/>
                <a:cs typeface="Courier"/>
              </a:rPr>
              <a:t>    72    85    53</a:t>
            </a:r>
          </a:p>
          <a:p>
            <a:r>
              <a:rPr lang="mr-IN" sz="2800" b="1" dirty="0">
                <a:latin typeface="Courier"/>
                <a:cs typeface="Courier"/>
              </a:rPr>
              <a:t>    63    81    56</a:t>
            </a:r>
          </a:p>
          <a:p>
            <a:r>
              <a:rPr lang="mr-IN" sz="2800" b="1" dirty="0">
                <a:latin typeface="Courier"/>
                <a:cs typeface="Courier"/>
              </a:rPr>
              <a:t>    38    54    18</a:t>
            </a:r>
          </a:p>
        </p:txBody>
      </p:sp>
      <p:sp>
        <p:nvSpPr>
          <p:cNvPr id="2" name="Rectangle 1">
            <a:extLst>
              <a:ext uri="{FF2B5EF4-FFF2-40B4-BE49-F238E27FC236}">
                <a16:creationId xmlns:a16="http://schemas.microsoft.com/office/drawing/2014/main" id="{1A1441CC-A418-0941-A0DF-B9B11E2DDD9B}"/>
              </a:ext>
            </a:extLst>
          </p:cNvPr>
          <p:cNvSpPr/>
          <p:nvPr/>
        </p:nvSpPr>
        <p:spPr>
          <a:xfrm>
            <a:off x="7877517" y="1097486"/>
            <a:ext cx="6096000" cy="4401205"/>
          </a:xfrm>
          <a:prstGeom prst="rect">
            <a:avLst/>
          </a:prstGeom>
        </p:spPr>
        <p:txBody>
          <a:bodyPr>
            <a:spAutoFit/>
          </a:bodyPr>
          <a:lstStyle/>
          <a:p>
            <a:r>
              <a:rPr lang="en-US" sz="2800" b="1" dirty="0">
                <a:latin typeface="Courier" pitchFamily="2" charset="0"/>
              </a:rPr>
              <a:t>&gt;&gt; temperature{:,2}</a:t>
            </a:r>
          </a:p>
          <a:p>
            <a:r>
              <a:rPr lang="en-US" sz="2800" b="1" dirty="0" err="1">
                <a:latin typeface="Courier" pitchFamily="2" charset="0"/>
              </a:rPr>
              <a:t>ans</a:t>
            </a:r>
            <a:r>
              <a:rPr lang="en-US" sz="2800" b="1" dirty="0">
                <a:latin typeface="Courier" pitchFamily="2" charset="0"/>
              </a:rPr>
              <a:t> =</a:t>
            </a:r>
          </a:p>
          <a:p>
            <a:r>
              <a:rPr lang="en-US" sz="2800" b="1" dirty="0">
                <a:latin typeface="Courier" pitchFamily="2" charset="0"/>
              </a:rPr>
              <a:t>    45    49     0</a:t>
            </a:r>
          </a:p>
          <a:p>
            <a:r>
              <a:rPr lang="en-US" sz="2800" b="1" dirty="0" err="1">
                <a:latin typeface="Courier" pitchFamily="2" charset="0"/>
              </a:rPr>
              <a:t>ans</a:t>
            </a:r>
            <a:r>
              <a:rPr lang="en-US" sz="2800" b="1" dirty="0">
                <a:latin typeface="Courier" pitchFamily="2" charset="0"/>
              </a:rPr>
              <a:t> =</a:t>
            </a:r>
          </a:p>
          <a:p>
            <a:r>
              <a:rPr lang="en-US" sz="2800" b="1" dirty="0">
                <a:latin typeface="Courier" pitchFamily="2" charset="0"/>
              </a:rPr>
              <a:t>    54    68    21</a:t>
            </a:r>
          </a:p>
          <a:p>
            <a:r>
              <a:rPr lang="en-US" sz="2800" b="1" dirty="0" err="1">
                <a:latin typeface="Courier" pitchFamily="2" charset="0"/>
              </a:rPr>
              <a:t>ans</a:t>
            </a:r>
            <a:r>
              <a:rPr lang="en-US" sz="2800" b="1" dirty="0">
                <a:latin typeface="Courier" pitchFamily="2" charset="0"/>
              </a:rPr>
              <a:t> =</a:t>
            </a:r>
          </a:p>
          <a:p>
            <a:r>
              <a:rPr lang="en-US" sz="2800" b="1" dirty="0">
                <a:latin typeface="Courier" pitchFamily="2" charset="0"/>
              </a:rPr>
              <a:t>    72    85    53</a:t>
            </a:r>
          </a:p>
          <a:p>
            <a:r>
              <a:rPr lang="en-US" sz="2800" b="1" dirty="0" err="1">
                <a:latin typeface="Courier" pitchFamily="2" charset="0"/>
              </a:rPr>
              <a:t>ans</a:t>
            </a:r>
            <a:r>
              <a:rPr lang="en-US" sz="2800" b="1" dirty="0">
                <a:latin typeface="Courier" pitchFamily="2" charset="0"/>
              </a:rPr>
              <a:t> =</a:t>
            </a:r>
          </a:p>
          <a:p>
            <a:r>
              <a:rPr lang="en-US" sz="2800" b="1" dirty="0">
                <a:latin typeface="Courier" pitchFamily="2" charset="0"/>
              </a:rPr>
              <a:t>    63    81    56</a:t>
            </a:r>
          </a:p>
          <a:p>
            <a:r>
              <a:rPr lang="en-US" sz="2800" b="1" dirty="0" err="1">
                <a:latin typeface="Courier" pitchFamily="2" charset="0"/>
              </a:rPr>
              <a:t>ans</a:t>
            </a:r>
            <a:r>
              <a:rPr lang="en-US" sz="2800" b="1" dirty="0">
                <a:latin typeface="Courier" pitchFamily="2" charset="0"/>
              </a:rPr>
              <a:t> =</a:t>
            </a:r>
          </a:p>
        </p:txBody>
      </p:sp>
      <p:sp>
        <p:nvSpPr>
          <p:cNvPr id="3" name="TextBox 2">
            <a:extLst>
              <a:ext uri="{FF2B5EF4-FFF2-40B4-BE49-F238E27FC236}">
                <a16:creationId xmlns:a16="http://schemas.microsoft.com/office/drawing/2014/main" id="{87BFAE9C-0B06-F441-BB50-46A7FAD1ABCE}"/>
              </a:ext>
            </a:extLst>
          </p:cNvPr>
          <p:cNvSpPr txBox="1"/>
          <p:nvPr/>
        </p:nvSpPr>
        <p:spPr>
          <a:xfrm>
            <a:off x="4157618" y="1257550"/>
            <a:ext cx="3727431" cy="4832092"/>
          </a:xfrm>
          <a:prstGeom prst="rect">
            <a:avLst/>
          </a:prstGeom>
          <a:noFill/>
        </p:spPr>
        <p:txBody>
          <a:bodyPr wrap="none" rtlCol="0">
            <a:spAutoFit/>
          </a:bodyPr>
          <a:lstStyle/>
          <a:p>
            <a:r>
              <a:rPr lang="en-US" sz="2800" b="1" dirty="0">
                <a:latin typeface="Papyrus" panose="020B0602040200020303" pitchFamily="34" charset="77"/>
              </a:rPr>
              <a:t>&lt;&lt;-- Array</a:t>
            </a:r>
          </a:p>
          <a:p>
            <a:endParaRPr lang="en-US" sz="2800" b="1" dirty="0">
              <a:latin typeface="Papyrus" panose="020B0602040200020303" pitchFamily="34" charset="77"/>
            </a:endParaRPr>
          </a:p>
          <a:p>
            <a:r>
              <a:rPr lang="en-US" sz="2800" b="1" dirty="0">
                <a:latin typeface="Papyrus" panose="020B0602040200020303" pitchFamily="34" charset="77"/>
              </a:rPr>
              <a:t>List of stuff,   --&gt;&gt;</a:t>
            </a:r>
          </a:p>
          <a:p>
            <a:r>
              <a:rPr lang="en-US" sz="2800" b="1" dirty="0">
                <a:latin typeface="Papyrus" panose="020B0602040200020303" pitchFamily="34" charset="77"/>
              </a:rPr>
              <a:t>Can’t guarantee each</a:t>
            </a:r>
          </a:p>
          <a:p>
            <a:r>
              <a:rPr lang="en-US" sz="2800" b="1" dirty="0">
                <a:latin typeface="Papyrus" panose="020B0602040200020303" pitchFamily="34" charset="77"/>
              </a:rPr>
              <a:t>Row is the same.</a:t>
            </a:r>
          </a:p>
          <a:p>
            <a:endParaRPr lang="en-US" sz="2800" b="1" dirty="0">
              <a:latin typeface="Papyrus" panose="020B0602040200020303" pitchFamily="34" charset="77"/>
            </a:endParaRPr>
          </a:p>
          <a:p>
            <a:endParaRPr lang="en-US" sz="2800" b="1" dirty="0">
              <a:latin typeface="Papyrus" panose="020B0602040200020303" pitchFamily="34" charset="77"/>
            </a:endParaRPr>
          </a:p>
          <a:p>
            <a:endParaRPr lang="en-US" sz="2800" b="1" dirty="0">
              <a:latin typeface="Papyrus" panose="020B0602040200020303" pitchFamily="34" charset="77"/>
              <a:sym typeface="Wingdings" pitchFamily="2" charset="2"/>
            </a:endParaRPr>
          </a:p>
          <a:p>
            <a:endParaRPr lang="en-US" sz="2800" b="1" dirty="0">
              <a:latin typeface="Papyrus" panose="020B0602040200020303" pitchFamily="34" charset="77"/>
              <a:sym typeface="Wingdings" pitchFamily="2" charset="2"/>
            </a:endParaRPr>
          </a:p>
          <a:p>
            <a:r>
              <a:rPr lang="en-US" sz="2800" b="1" dirty="0">
                <a:latin typeface="Papyrus" panose="020B0602040200020303" pitchFamily="34" charset="77"/>
                <a:sym typeface="Wingdings" pitchFamily="2" charset="2"/>
              </a:rPr>
              <a:t> </a:t>
            </a:r>
            <a:r>
              <a:rPr lang="en-US" sz="2800" b="1" dirty="0">
                <a:latin typeface="Papyrus" panose="020B0602040200020303" pitchFamily="34" charset="77"/>
              </a:rPr>
              <a:t>&lt;&lt;-- Numeric matrix</a:t>
            </a:r>
          </a:p>
          <a:p>
            <a:endParaRPr lang="en-US" sz="2800" b="1" dirty="0">
              <a:latin typeface="Papyrus" panose="020B0602040200020303" pitchFamily="34" charset="77"/>
            </a:endParaRPr>
          </a:p>
        </p:txBody>
      </p:sp>
    </p:spTree>
    <p:extLst>
      <p:ext uri="{BB962C8B-B14F-4D97-AF65-F5344CB8AC3E}">
        <p14:creationId xmlns:p14="http://schemas.microsoft.com/office/powerpoint/2010/main" val="1373416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1934"/>
            <a:ext cx="12192000" cy="5562600"/>
          </a:xfrm>
          <a:prstGeom prst="rect">
            <a:avLst/>
          </a:prstGeom>
        </p:spPr>
        <p:txBody>
          <a:bodyPr wrap="square">
            <a:noAutofit/>
          </a:bodyPr>
          <a:lstStyle/>
          <a:p>
            <a:pPr algn="ctr"/>
            <a:r>
              <a:rPr lang="en-US" sz="3200" b="1" dirty="0">
                <a:solidFill>
                  <a:srgbClr val="000000"/>
                </a:solidFill>
                <a:latin typeface="Papyrus" panose="020B0602040200020303" pitchFamily="34" charset="77"/>
                <a:cs typeface="Calibri" panose="020F0502020204030204" pitchFamily="34" charset="0"/>
              </a:rPr>
              <a:t>New data type - Cell Arrays</a:t>
            </a:r>
          </a:p>
          <a:p>
            <a:pPr algn="ctr"/>
            <a:endParaRPr lang="en-US" sz="3200" b="1" dirty="0">
              <a:solidFill>
                <a:srgbClr val="000000"/>
              </a:solidFill>
              <a:latin typeface="Papyrus" panose="020B0602040200020303" pitchFamily="34" charset="77"/>
              <a:cs typeface="Calibri" panose="020F0502020204030204" pitchFamily="34" charset="0"/>
            </a:endParaRPr>
          </a:p>
          <a:p>
            <a:pPr algn="ctr"/>
            <a:r>
              <a:rPr lang="en-US" sz="3200" b="1" dirty="0">
                <a:latin typeface="Papyrus" panose="020B0602040200020303" pitchFamily="34" charset="77"/>
                <a:cs typeface="Calibri" panose="020F0502020204030204" pitchFamily="34" charset="0"/>
              </a:rPr>
              <a:t>A cell array is a data type with indexed data </a:t>
            </a:r>
            <a:r>
              <a:rPr lang="en-US" sz="3200" b="1" u="sng" dirty="0">
                <a:latin typeface="Papyrus" panose="020B0602040200020303" pitchFamily="34" charset="77"/>
                <a:cs typeface="Calibri" panose="020F0502020204030204" pitchFamily="34" charset="0"/>
              </a:rPr>
              <a:t>containers</a:t>
            </a:r>
            <a:r>
              <a:rPr lang="en-US" sz="3200" b="1" dirty="0">
                <a:latin typeface="Papyrus" panose="020B0602040200020303" pitchFamily="34" charset="77"/>
                <a:cs typeface="Calibri" panose="020F0502020204030204" pitchFamily="34" charset="0"/>
              </a:rPr>
              <a:t> called </a:t>
            </a:r>
            <a:r>
              <a:rPr lang="en-US" sz="3200" b="1" u="sng" dirty="0">
                <a:latin typeface="Papyrus" panose="020B0602040200020303" pitchFamily="34" charset="77"/>
                <a:cs typeface="Calibri" panose="020F0502020204030204" pitchFamily="34" charset="0"/>
              </a:rPr>
              <a:t>cells</a:t>
            </a:r>
            <a:r>
              <a:rPr lang="en-US" sz="3200" b="1" dirty="0">
                <a:latin typeface="Papyrus" panose="020B0602040200020303" pitchFamily="34" charset="77"/>
                <a:cs typeface="Calibri" panose="020F0502020204030204" pitchFamily="34" charset="0"/>
              </a:rPr>
              <a:t>.</a:t>
            </a:r>
          </a:p>
          <a:p>
            <a:pPr algn="ctr"/>
            <a:endParaRPr lang="en-US" sz="3200" b="1" dirty="0">
              <a:latin typeface="Papyrus" panose="020B0602040200020303" pitchFamily="34" charset="77"/>
              <a:cs typeface="Calibri" panose="020F0502020204030204" pitchFamily="34" charset="0"/>
            </a:endParaRPr>
          </a:p>
          <a:p>
            <a:pPr algn="ctr"/>
            <a:r>
              <a:rPr lang="en-US" sz="3200" b="1" dirty="0">
                <a:latin typeface="Papyrus" panose="020B0602040200020303" pitchFamily="34" charset="77"/>
                <a:cs typeface="Calibri" panose="020F0502020204030204" pitchFamily="34" charset="0"/>
              </a:rPr>
              <a:t>Each cell can contain </a:t>
            </a:r>
            <a:r>
              <a:rPr lang="en-US" sz="3200" b="1" u="sng" dirty="0">
                <a:latin typeface="Papyrus" panose="020B0602040200020303" pitchFamily="34" charset="77"/>
                <a:cs typeface="Calibri" panose="020F0502020204030204" pitchFamily="34" charset="0"/>
              </a:rPr>
              <a:t>any</a:t>
            </a:r>
            <a:r>
              <a:rPr lang="en-US" sz="3200" b="1" dirty="0">
                <a:latin typeface="Papyrus" panose="020B0602040200020303" pitchFamily="34" charset="77"/>
                <a:cs typeface="Calibri" panose="020F0502020204030204" pitchFamily="34" charset="0"/>
              </a:rPr>
              <a:t> type of data.</a:t>
            </a:r>
          </a:p>
          <a:p>
            <a:pPr algn="ctr"/>
            <a:endParaRPr lang="en-US" sz="3200" b="1" dirty="0">
              <a:latin typeface="Papyrus" panose="020B0602040200020303" pitchFamily="34" charset="77"/>
              <a:cs typeface="Calibri" panose="020F0502020204030204" pitchFamily="34" charset="0"/>
            </a:endParaRPr>
          </a:p>
          <a:p>
            <a:pPr algn="ctr"/>
            <a:r>
              <a:rPr lang="en-US" sz="3200" b="1" dirty="0">
                <a:latin typeface="Papyrus" panose="020B0602040200020303" pitchFamily="34" charset="77"/>
                <a:cs typeface="Calibri" panose="020F0502020204030204" pitchFamily="34" charset="0"/>
              </a:rPr>
              <a:t>Cell arrays commonly contain pieces of text, combinations of text and numbers from spreadsheets or text files, or numeric arrays of different sizes.</a:t>
            </a:r>
          </a:p>
        </p:txBody>
      </p:sp>
    </p:spTree>
    <p:extLst>
      <p:ext uri="{BB962C8B-B14F-4D97-AF65-F5344CB8AC3E}">
        <p14:creationId xmlns:p14="http://schemas.microsoft.com/office/powerpoint/2010/main" val="36320235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6549"/>
            <a:ext cx="12192000" cy="6801862"/>
          </a:xfrm>
          <a:prstGeom prst="rect">
            <a:avLst/>
          </a:prstGeom>
        </p:spPr>
        <p:txBody>
          <a:bodyPr wrap="square">
            <a:spAutoFit/>
          </a:bodyPr>
          <a:lstStyle/>
          <a:p>
            <a:pPr algn="ctr"/>
            <a:r>
              <a:rPr lang="en-US" sz="3200" b="1" dirty="0">
                <a:latin typeface="Papyrus" panose="020B0602040200020303" pitchFamily="34" charset="77"/>
                <a:cs typeface="Papyrus"/>
              </a:rPr>
              <a:t>to retrieve and use data from a cell array</a:t>
            </a:r>
          </a:p>
          <a:p>
            <a:pPr algn="ctr"/>
            <a:endParaRPr lang="en-US" sz="1200" b="1" dirty="0">
              <a:cs typeface="Papyrus"/>
            </a:endParaRPr>
          </a:p>
          <a:p>
            <a:r>
              <a:rPr lang="en-US" sz="2800" b="1" dirty="0">
                <a:latin typeface="Courier" pitchFamily="2" charset="0"/>
                <a:cs typeface="Papyrus"/>
              </a:rPr>
              <a:t>&gt;&gt; a=temperature(1,2)</a:t>
            </a:r>
          </a:p>
          <a:p>
            <a:r>
              <a:rPr lang="en-US" sz="2800" b="1" dirty="0">
                <a:latin typeface="Courier" pitchFamily="2" charset="0"/>
                <a:cs typeface="Papyrus"/>
              </a:rPr>
              <a:t>a =</a:t>
            </a:r>
          </a:p>
          <a:p>
            <a:r>
              <a:rPr lang="en-US" sz="2800" b="1" dirty="0">
                <a:latin typeface="Courier" pitchFamily="2" charset="0"/>
                <a:cs typeface="Papyrus"/>
              </a:rPr>
              <a:t>  1×1 cell array</a:t>
            </a:r>
          </a:p>
          <a:p>
            <a:r>
              <a:rPr lang="en-US" sz="2800" b="1" dirty="0">
                <a:latin typeface="Courier" pitchFamily="2" charset="0"/>
                <a:cs typeface="Papyrus"/>
              </a:rPr>
              <a:t>    {[45 49 0]}</a:t>
            </a:r>
          </a:p>
          <a:p>
            <a:r>
              <a:rPr lang="en-US" sz="2800" b="1" dirty="0">
                <a:latin typeface="Courier" pitchFamily="2" charset="0"/>
                <a:cs typeface="Papyrus"/>
              </a:rPr>
              <a:t>&gt;&gt; b=a{:}</a:t>
            </a:r>
          </a:p>
          <a:p>
            <a:r>
              <a:rPr lang="en-US" sz="2800" b="1" dirty="0">
                <a:latin typeface="Courier" pitchFamily="2" charset="0"/>
                <a:cs typeface="Papyrus"/>
              </a:rPr>
              <a:t>b =</a:t>
            </a:r>
          </a:p>
          <a:p>
            <a:r>
              <a:rPr lang="en-US" sz="2800" b="1" dirty="0">
                <a:latin typeface="Courier" pitchFamily="2" charset="0"/>
                <a:cs typeface="Papyrus"/>
              </a:rPr>
              <a:t>    45    49     0</a:t>
            </a:r>
          </a:p>
          <a:p>
            <a:r>
              <a:rPr lang="en-US" sz="2800" b="1" dirty="0">
                <a:latin typeface="Courier" pitchFamily="2" charset="0"/>
                <a:cs typeface="Papyrus"/>
              </a:rPr>
              <a:t>&gt;&gt; c=a(:)</a:t>
            </a:r>
          </a:p>
          <a:p>
            <a:r>
              <a:rPr lang="en-US" sz="2800" b="1" dirty="0">
                <a:latin typeface="Courier" pitchFamily="2" charset="0"/>
                <a:cs typeface="Papyrus"/>
              </a:rPr>
              <a:t>c =</a:t>
            </a:r>
          </a:p>
          <a:p>
            <a:r>
              <a:rPr lang="en-US" sz="2800" b="1" dirty="0">
                <a:latin typeface="Courier" pitchFamily="2" charset="0"/>
                <a:cs typeface="Papyrus"/>
              </a:rPr>
              <a:t>  1×1 cell array</a:t>
            </a:r>
          </a:p>
          <a:p>
            <a:r>
              <a:rPr lang="en-US" sz="2800" b="1" dirty="0">
                <a:latin typeface="Courier" pitchFamily="2" charset="0"/>
                <a:cs typeface="Papyrus"/>
              </a:rPr>
              <a:t>    {[45 49 0]}</a:t>
            </a:r>
          </a:p>
          <a:p>
            <a:r>
              <a:rPr lang="en-US" sz="2800" b="1" dirty="0">
                <a:latin typeface="Courier" pitchFamily="2" charset="0"/>
                <a:cs typeface="Papyrus"/>
              </a:rPr>
              <a:t>&gt;&gt; d=c{:}</a:t>
            </a:r>
          </a:p>
          <a:p>
            <a:r>
              <a:rPr lang="en-US" sz="2800" b="1" dirty="0">
                <a:latin typeface="Courier" pitchFamily="2" charset="0"/>
                <a:cs typeface="Papyrus"/>
              </a:rPr>
              <a:t>d =</a:t>
            </a:r>
          </a:p>
          <a:p>
            <a:r>
              <a:rPr lang="en-US" sz="2800" b="1" dirty="0">
                <a:latin typeface="Courier" pitchFamily="2" charset="0"/>
                <a:cs typeface="Papyrus"/>
              </a:rPr>
              <a:t>    45    49     0</a:t>
            </a:r>
          </a:p>
        </p:txBody>
      </p:sp>
      <p:sp>
        <p:nvSpPr>
          <p:cNvPr id="2" name="Rectangle 1">
            <a:extLst>
              <a:ext uri="{FF2B5EF4-FFF2-40B4-BE49-F238E27FC236}">
                <a16:creationId xmlns:a16="http://schemas.microsoft.com/office/drawing/2014/main" id="{4E95102D-8197-0B45-B5B9-9D4FF6C4E575}"/>
              </a:ext>
            </a:extLst>
          </p:cNvPr>
          <p:cNvSpPr/>
          <p:nvPr/>
        </p:nvSpPr>
        <p:spPr>
          <a:xfrm>
            <a:off x="7414260" y="698956"/>
            <a:ext cx="4781550" cy="6124754"/>
          </a:xfrm>
          <a:prstGeom prst="rect">
            <a:avLst/>
          </a:prstGeom>
        </p:spPr>
        <p:txBody>
          <a:bodyPr wrap="square">
            <a:spAutoFit/>
          </a:bodyPr>
          <a:lstStyle/>
          <a:p>
            <a:r>
              <a:rPr lang="en-US" sz="2800" b="1" dirty="0">
                <a:latin typeface="Courier" pitchFamily="2" charset="0"/>
                <a:cs typeface="Papyrus"/>
              </a:rPr>
              <a:t>&gt;&gt; a=temperature(:,2)</a:t>
            </a:r>
          </a:p>
          <a:p>
            <a:r>
              <a:rPr lang="en-US" sz="2800" b="1" dirty="0">
                <a:latin typeface="Courier" pitchFamily="2" charset="0"/>
                <a:cs typeface="Papyrus"/>
              </a:rPr>
              <a:t>a =</a:t>
            </a:r>
          </a:p>
          <a:p>
            <a:r>
              <a:rPr lang="en-US" sz="2800" b="1" dirty="0">
                <a:latin typeface="Courier" pitchFamily="2" charset="0"/>
                <a:cs typeface="Papyrus"/>
              </a:rPr>
              <a:t>  5×1 cell array</a:t>
            </a:r>
          </a:p>
          <a:p>
            <a:r>
              <a:rPr lang="en-US" sz="2800" b="1" dirty="0">
                <a:latin typeface="Courier" pitchFamily="2" charset="0"/>
                <a:cs typeface="Papyrus"/>
              </a:rPr>
              <a:t>    {[ 45 49 0]}</a:t>
            </a:r>
          </a:p>
          <a:p>
            <a:r>
              <a:rPr lang="en-US" sz="2800" b="1" dirty="0">
                <a:latin typeface="Courier" pitchFamily="2" charset="0"/>
                <a:cs typeface="Papyrus"/>
              </a:rPr>
              <a:t>    {[54 68 21]}</a:t>
            </a:r>
          </a:p>
          <a:p>
            <a:r>
              <a:rPr lang="en-US" sz="2800" b="1" dirty="0">
                <a:latin typeface="Courier" pitchFamily="2" charset="0"/>
                <a:cs typeface="Papyrus"/>
              </a:rPr>
              <a:t>    {[72 85 53]}</a:t>
            </a:r>
          </a:p>
          <a:p>
            <a:r>
              <a:rPr lang="en-US" sz="2800" b="1" dirty="0">
                <a:latin typeface="Courier" pitchFamily="2" charset="0"/>
                <a:cs typeface="Papyrus"/>
              </a:rPr>
              <a:t>    {[63 81 56]}</a:t>
            </a:r>
          </a:p>
          <a:p>
            <a:r>
              <a:rPr lang="en-US" sz="2800" b="1" dirty="0">
                <a:latin typeface="Courier" pitchFamily="2" charset="0"/>
                <a:cs typeface="Papyrus"/>
              </a:rPr>
              <a:t>    {[38 54 18]}</a:t>
            </a:r>
          </a:p>
          <a:p>
            <a:r>
              <a:rPr lang="en-US" sz="2800" b="1" dirty="0">
                <a:latin typeface="Courier" pitchFamily="2" charset="0"/>
                <a:cs typeface="Papyrus"/>
              </a:rPr>
              <a:t>&gt;&gt; b=a{:}</a:t>
            </a:r>
          </a:p>
          <a:p>
            <a:r>
              <a:rPr lang="en-US" sz="2800" b="1" dirty="0">
                <a:latin typeface="Courier" pitchFamily="2" charset="0"/>
                <a:cs typeface="Papyrus"/>
              </a:rPr>
              <a:t>b =</a:t>
            </a:r>
          </a:p>
          <a:p>
            <a:r>
              <a:rPr lang="en-US" sz="2800" b="1" dirty="0">
                <a:latin typeface="Courier" pitchFamily="2" charset="0"/>
                <a:cs typeface="Papyrus"/>
              </a:rPr>
              <a:t>    45    49     0</a:t>
            </a:r>
          </a:p>
          <a:p>
            <a:r>
              <a:rPr lang="en-US" sz="2800" b="1" dirty="0">
                <a:latin typeface="Courier" pitchFamily="2" charset="0"/>
                <a:cs typeface="Papyrus"/>
              </a:rPr>
              <a:t>&gt;&gt; b=a{2}</a:t>
            </a:r>
          </a:p>
          <a:p>
            <a:r>
              <a:rPr lang="en-US" sz="2800" b="1" dirty="0">
                <a:latin typeface="Courier" pitchFamily="2" charset="0"/>
                <a:cs typeface="Papyrus"/>
              </a:rPr>
              <a:t>b =</a:t>
            </a:r>
          </a:p>
          <a:p>
            <a:r>
              <a:rPr lang="en-US" sz="2800" b="1" dirty="0">
                <a:latin typeface="Courier" pitchFamily="2" charset="0"/>
                <a:cs typeface="Papyrus"/>
              </a:rPr>
              <a:t>    54    68    21 </a:t>
            </a:r>
            <a:endParaRPr lang="en-US" sz="2800" b="1" dirty="0">
              <a:latin typeface="Courier" pitchFamily="2" charset="0"/>
            </a:endParaRPr>
          </a:p>
        </p:txBody>
      </p:sp>
      <p:sp>
        <p:nvSpPr>
          <p:cNvPr id="3" name="Rectangle 2">
            <a:extLst>
              <a:ext uri="{FF2B5EF4-FFF2-40B4-BE49-F238E27FC236}">
                <a16:creationId xmlns:a16="http://schemas.microsoft.com/office/drawing/2014/main" id="{EF09968C-9B18-CC4E-9E3A-C6A7EFE2F27A}"/>
              </a:ext>
            </a:extLst>
          </p:cNvPr>
          <p:cNvSpPr/>
          <p:nvPr/>
        </p:nvSpPr>
        <p:spPr>
          <a:xfrm>
            <a:off x="4121132" y="1506974"/>
            <a:ext cx="3182638" cy="4524315"/>
          </a:xfrm>
          <a:prstGeom prst="rect">
            <a:avLst/>
          </a:prstGeom>
        </p:spPr>
        <p:txBody>
          <a:bodyPr wrap="square">
            <a:spAutoFit/>
          </a:bodyPr>
          <a:lstStyle/>
          <a:p>
            <a:pPr algn="ctr"/>
            <a:r>
              <a:rPr lang="en-US" sz="2400" b="1" dirty="0">
                <a:latin typeface="Papyrus" panose="020B0602040200020303" pitchFamily="34" charset="77"/>
                <a:cs typeface="Papyrus"/>
              </a:rPr>
              <a:t>Left side &lt;&lt; ”works” because you know what RHS is.</a:t>
            </a:r>
          </a:p>
          <a:p>
            <a:pPr algn="ctr"/>
            <a:endParaRPr lang="en-US" sz="2400" b="1" dirty="0">
              <a:latin typeface="Papyrus" panose="020B0602040200020303" pitchFamily="34" charset="77"/>
              <a:cs typeface="Papyrus"/>
            </a:endParaRPr>
          </a:p>
          <a:p>
            <a:pPr algn="ctr"/>
            <a:r>
              <a:rPr lang="en-US" sz="2400" b="1" dirty="0">
                <a:latin typeface="Papyrus" panose="020B0602040200020303" pitchFamily="34" charset="77"/>
                <a:cs typeface="Papyrus"/>
              </a:rPr>
              <a:t>Right side &gt;&gt; does not “vectorize” as you don’t know what is in each element on RHS (don’t have to be the same could be character string that can’t go into matrix)</a:t>
            </a:r>
          </a:p>
        </p:txBody>
      </p:sp>
    </p:spTree>
    <p:extLst>
      <p:ext uri="{BB962C8B-B14F-4D97-AF65-F5344CB8AC3E}">
        <p14:creationId xmlns:p14="http://schemas.microsoft.com/office/powerpoint/2010/main" val="34740911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31520"/>
            <a:ext cx="12192000" cy="4524315"/>
          </a:xfrm>
          <a:prstGeom prst="rect">
            <a:avLst/>
          </a:prstGeom>
        </p:spPr>
        <p:txBody>
          <a:bodyPr wrap="square">
            <a:spAutoFit/>
          </a:bodyPr>
          <a:lstStyle/>
          <a:p>
            <a:pPr algn="ctr"/>
            <a:r>
              <a:rPr lang="en-US" sz="3200" b="1" dirty="0">
                <a:latin typeface="Papyrus" panose="020B0602040200020303" pitchFamily="34" charset="77"/>
                <a:cs typeface="Papyrus"/>
              </a:rPr>
              <a:t>Review access the data in cell arrays</a:t>
            </a:r>
          </a:p>
          <a:p>
            <a:pPr algn="ctr"/>
            <a:endParaRPr lang="en-US" sz="3200" b="1" dirty="0">
              <a:latin typeface="Papyrus" panose="020B0602040200020303" pitchFamily="34" charset="77"/>
              <a:cs typeface="Papyrus"/>
            </a:endParaRPr>
          </a:p>
          <a:p>
            <a:pPr algn="ctr"/>
            <a:r>
              <a:rPr lang="en-US" sz="3200" b="1" dirty="0">
                <a:latin typeface="Papyrus" panose="020B0602040200020303" pitchFamily="34" charset="77"/>
                <a:cs typeface="Papyrus"/>
              </a:rPr>
              <a:t>There are two ways to refer to the elements of a cell array.</a:t>
            </a:r>
          </a:p>
          <a:p>
            <a:pPr algn="ctr"/>
            <a:endParaRPr lang="en-US" sz="3200" b="1" dirty="0">
              <a:latin typeface="Papyrus" panose="020B0602040200020303" pitchFamily="34" charset="77"/>
              <a:cs typeface="Papyrus"/>
            </a:endParaRPr>
          </a:p>
          <a:p>
            <a:pPr algn="ctr"/>
            <a:r>
              <a:rPr lang="en-US" sz="3200" b="1" dirty="0">
                <a:latin typeface="Papyrus" panose="020B0602040200020303" pitchFamily="34" charset="77"/>
                <a:cs typeface="Papyrus"/>
              </a:rPr>
              <a:t>Enclose indices in smooth parentheses, </a:t>
            </a:r>
            <a:r>
              <a:rPr lang="en-US" sz="3200" b="1" dirty="0">
                <a:latin typeface="Courier New" panose="02070309020205020404" pitchFamily="49" charset="0"/>
                <a:cs typeface="Courier New" panose="02070309020205020404" pitchFamily="49" charset="0"/>
              </a:rPr>
              <a:t>()</a:t>
            </a:r>
            <a:r>
              <a:rPr lang="en-US" sz="3200" b="1" dirty="0">
                <a:latin typeface="Papyrus" panose="020B0602040200020303" pitchFamily="34" charset="77"/>
                <a:cs typeface="Papyrus"/>
              </a:rPr>
              <a:t>, to refer to sets of cells--for example, to define a subset of the array.</a:t>
            </a:r>
          </a:p>
          <a:p>
            <a:pPr algn="ctr"/>
            <a:endParaRPr lang="en-US" sz="3200" b="1" dirty="0">
              <a:latin typeface="Papyrus" panose="020B0602040200020303" pitchFamily="34" charset="77"/>
              <a:cs typeface="Papyrus"/>
            </a:endParaRPr>
          </a:p>
          <a:p>
            <a:pPr algn="ctr"/>
            <a:r>
              <a:rPr lang="en-US" sz="3200" b="1" dirty="0">
                <a:latin typeface="Papyrus" panose="020B0602040200020303" pitchFamily="34" charset="77"/>
                <a:cs typeface="Papyrus"/>
              </a:rPr>
              <a:t>Enclose indices in curly braces, </a:t>
            </a:r>
            <a:r>
              <a:rPr lang="en-US" sz="3200" b="1" dirty="0">
                <a:latin typeface="Courier New" panose="02070309020205020404" pitchFamily="49" charset="0"/>
                <a:cs typeface="Courier New" panose="02070309020205020404" pitchFamily="49" charset="0"/>
              </a:rPr>
              <a:t>{}</a:t>
            </a:r>
            <a:r>
              <a:rPr lang="en-US" sz="3200" b="1" dirty="0">
                <a:latin typeface="Papyrus" panose="020B0602040200020303" pitchFamily="34" charset="77"/>
                <a:cs typeface="Papyrus"/>
              </a:rPr>
              <a:t>, to refer to the text, numbers, or other data within individual cells.</a:t>
            </a:r>
          </a:p>
        </p:txBody>
      </p:sp>
    </p:spTree>
    <p:extLst>
      <p:ext uri="{BB962C8B-B14F-4D97-AF65-F5344CB8AC3E}">
        <p14:creationId xmlns:p14="http://schemas.microsoft.com/office/powerpoint/2010/main" val="9166587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67649"/>
            <a:ext cx="12192000" cy="6555641"/>
          </a:xfrm>
          <a:prstGeom prst="rect">
            <a:avLst/>
          </a:prstGeom>
        </p:spPr>
        <p:txBody>
          <a:bodyPr wrap="square">
            <a:spAutoFit/>
          </a:bodyPr>
          <a:lstStyle/>
          <a:p>
            <a:pPr algn="ctr"/>
            <a:r>
              <a:rPr lang="en-US" sz="3200" b="1" dirty="0">
                <a:latin typeface="Papyrus" panose="020B0602040200020303" pitchFamily="34" charset="77"/>
                <a:cs typeface="Papyrus"/>
              </a:rPr>
              <a:t>Characters and Text</a:t>
            </a:r>
          </a:p>
          <a:p>
            <a:pPr algn="ctr"/>
            <a:endParaRPr lang="en-US" sz="1200" b="1" dirty="0">
              <a:latin typeface="Papyrus" panose="020B0602040200020303" pitchFamily="34" charset="77"/>
              <a:cs typeface="Papyrus"/>
            </a:endParaRPr>
          </a:p>
          <a:p>
            <a:pPr algn="ctr"/>
            <a:r>
              <a:rPr lang="en-US" sz="3200" b="1" dirty="0">
                <a:latin typeface="Papyrus" panose="020B0602040200020303" pitchFamily="34" charset="77"/>
                <a:cs typeface="Papyrus"/>
              </a:rPr>
              <a:t>Pre 2017, all text was a </a:t>
            </a:r>
            <a:r>
              <a:rPr lang="en-US" sz="3200" b="1" u="sng" dirty="0">
                <a:latin typeface="Papyrus" panose="020B0602040200020303" pitchFamily="34" charset="77"/>
                <a:cs typeface="Papyrus"/>
              </a:rPr>
              <a:t>character vector</a:t>
            </a:r>
            <a:r>
              <a:rPr lang="en-US" sz="3200" b="1" dirty="0">
                <a:latin typeface="Papyrus" panose="020B0602040200020303" pitchFamily="34" charset="77"/>
                <a:cs typeface="Papyrus"/>
              </a:rPr>
              <a:t> (but oftentimes called a character string).</a:t>
            </a:r>
          </a:p>
          <a:p>
            <a:pPr algn="ctr"/>
            <a:r>
              <a:rPr lang="en-US" sz="3200" b="1" dirty="0">
                <a:latin typeface="Papyrus" panose="020B0602040200020303" pitchFamily="34" charset="77"/>
                <a:cs typeface="Papyrus"/>
              </a:rPr>
              <a:t>One character per array element.</a:t>
            </a:r>
          </a:p>
          <a:p>
            <a:pPr algn="ctr"/>
            <a:endParaRPr lang="en-US" sz="1200" b="1" dirty="0">
              <a:latin typeface="Papyrus" panose="020B0602040200020303" pitchFamily="34" charset="77"/>
              <a:cs typeface="Papyrus"/>
            </a:endParaRPr>
          </a:p>
          <a:p>
            <a:pPr algn="ctr"/>
            <a:r>
              <a:rPr lang="en-US" sz="3200" b="1" dirty="0">
                <a:latin typeface="Papyrus" panose="020B0602040200020303" pitchFamily="34" charset="77"/>
                <a:cs typeface="Papyrus"/>
              </a:rPr>
              <a:t>Define with single quotes.</a:t>
            </a:r>
          </a:p>
          <a:p>
            <a:pPr algn="ctr"/>
            <a:endParaRPr lang="en-US" sz="3200" b="1" dirty="0">
              <a:latin typeface="Papyrus" panose="020B0602040200020303" pitchFamily="34" charset="77"/>
              <a:cs typeface="Papyrus"/>
            </a:endParaRPr>
          </a:p>
          <a:p>
            <a:pPr algn="ctr"/>
            <a:r>
              <a:rPr lang="en-US" sz="3200" b="1" dirty="0">
                <a:latin typeface="Papyrus" panose="020B0602040200020303" pitchFamily="34" charset="77"/>
                <a:cs typeface="Papyrus"/>
              </a:rPr>
              <a:t>-------------</a:t>
            </a:r>
          </a:p>
          <a:p>
            <a:pPr algn="ctr"/>
            <a:endParaRPr lang="en-US" sz="3200" b="1" dirty="0">
              <a:latin typeface="Papyrus" panose="020B0602040200020303" pitchFamily="34" charset="77"/>
              <a:cs typeface="Papyrus"/>
            </a:endParaRPr>
          </a:p>
          <a:p>
            <a:pPr algn="ctr"/>
            <a:r>
              <a:rPr lang="en-US" sz="3200" b="1" dirty="0">
                <a:latin typeface="Papyrus" panose="020B0602040200020303" pitchFamily="34" charset="77"/>
                <a:cs typeface="Papyrus"/>
              </a:rPr>
              <a:t>Post 2017, Matlab added a “string” data type that is a single entity with multiple characters, call it a </a:t>
            </a:r>
            <a:r>
              <a:rPr lang="en-US" sz="3200" b="1" u="sng" dirty="0">
                <a:latin typeface="Papyrus" panose="020B0602040200020303" pitchFamily="34" charset="77"/>
                <a:cs typeface="Papyrus"/>
              </a:rPr>
              <a:t>character string</a:t>
            </a:r>
            <a:r>
              <a:rPr lang="en-US" sz="3200" b="1" dirty="0">
                <a:latin typeface="Papyrus" panose="020B0602040200020303" pitchFamily="34" charset="77"/>
                <a:cs typeface="Papyrus"/>
              </a:rPr>
              <a:t>.</a:t>
            </a:r>
          </a:p>
          <a:p>
            <a:pPr algn="ctr"/>
            <a:r>
              <a:rPr lang="en-US" sz="3200" b="1" dirty="0">
                <a:latin typeface="Papyrus" panose="020B0602040200020303" pitchFamily="34" charset="77"/>
                <a:cs typeface="Papyrus"/>
              </a:rPr>
              <a:t>Strings are containers for pieces of text.</a:t>
            </a:r>
          </a:p>
          <a:p>
            <a:pPr algn="ctr"/>
            <a:endParaRPr lang="en-US" sz="1200" b="1" dirty="0">
              <a:latin typeface="Papyrus" panose="020B0602040200020303" pitchFamily="34" charset="77"/>
              <a:cs typeface="Papyrus"/>
            </a:endParaRPr>
          </a:p>
          <a:p>
            <a:pPr algn="ctr"/>
            <a:r>
              <a:rPr lang="en-US" sz="3200" b="1" dirty="0">
                <a:latin typeface="Papyrus" panose="020B0602040200020303" pitchFamily="34" charset="77"/>
                <a:cs typeface="Papyrus"/>
              </a:rPr>
              <a:t>Define with double quotes.</a:t>
            </a:r>
          </a:p>
        </p:txBody>
      </p:sp>
    </p:spTree>
    <p:extLst>
      <p:ext uri="{BB962C8B-B14F-4D97-AF65-F5344CB8AC3E}">
        <p14:creationId xmlns:p14="http://schemas.microsoft.com/office/powerpoint/2010/main" val="13975607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50532"/>
            <a:ext cx="12192000" cy="6063198"/>
          </a:xfrm>
          <a:prstGeom prst="rect">
            <a:avLst/>
          </a:prstGeom>
        </p:spPr>
        <p:txBody>
          <a:bodyPr wrap="square">
            <a:spAutoFit/>
          </a:bodyPr>
          <a:lstStyle/>
          <a:p>
            <a:pPr algn="ctr"/>
            <a:r>
              <a:rPr lang="en-US" sz="3200" b="1" dirty="0">
                <a:latin typeface="Papyrus" panose="020B0602040200020303" pitchFamily="34" charset="77"/>
                <a:cs typeface="Papyrus"/>
              </a:rPr>
              <a:t>Characters and Text</a:t>
            </a:r>
          </a:p>
          <a:p>
            <a:pPr algn="ctr"/>
            <a:endParaRPr lang="en-US" b="1" dirty="0">
              <a:latin typeface="Papyrus" panose="020B0602040200020303" pitchFamily="34" charset="77"/>
              <a:cs typeface="Papyrus"/>
            </a:endParaRPr>
          </a:p>
          <a:p>
            <a:pPr algn="ctr"/>
            <a:r>
              <a:rPr lang="en-US" sz="3200" b="1" dirty="0">
                <a:latin typeface="Papyrus" panose="020B0602040200020303" pitchFamily="34" charset="77"/>
                <a:cs typeface="Papyrus"/>
              </a:rPr>
              <a:t>character vectors</a:t>
            </a:r>
          </a:p>
          <a:p>
            <a:pPr algn="ctr"/>
            <a:endParaRPr lang="en-US" sz="3200" b="1" dirty="0">
              <a:latin typeface="Papyrus" panose="020B0602040200020303" pitchFamily="34" charset="77"/>
              <a:cs typeface="Papyrus"/>
            </a:endParaRPr>
          </a:p>
          <a:p>
            <a:pPr algn="ctr"/>
            <a:endParaRPr lang="en-US" b="1" dirty="0">
              <a:latin typeface="Papyrus" panose="020B0602040200020303" pitchFamily="34" charset="77"/>
              <a:cs typeface="Papyrus"/>
            </a:endParaRPr>
          </a:p>
          <a:p>
            <a:pPr algn="ctr"/>
            <a:r>
              <a:rPr lang="en-US" sz="3200" b="1" dirty="0">
                <a:latin typeface="Papyrus" panose="020B0602040200020303" pitchFamily="34" charset="77"/>
                <a:cs typeface="Papyrus"/>
              </a:rPr>
              <a:t>Enter text into MATLAB using </a:t>
            </a:r>
            <a:r>
              <a:rPr lang="en-US" sz="3200" b="1" u="sng" dirty="0">
                <a:latin typeface="Papyrus" panose="020B0602040200020303" pitchFamily="34" charset="77"/>
                <a:cs typeface="Papyrus"/>
              </a:rPr>
              <a:t>single</a:t>
            </a:r>
            <a:r>
              <a:rPr lang="en-US" sz="3200" b="1" dirty="0">
                <a:latin typeface="Papyrus" panose="020B0602040200020303" pitchFamily="34" charset="77"/>
                <a:cs typeface="Papyrus"/>
              </a:rPr>
              <a:t> quotes.</a:t>
            </a:r>
          </a:p>
          <a:p>
            <a:pPr algn="ctr"/>
            <a:r>
              <a:rPr lang="en-US" b="1" dirty="0">
                <a:cs typeface="Papyrus"/>
              </a:rPr>
              <a:t> </a:t>
            </a:r>
          </a:p>
          <a:p>
            <a:r>
              <a:rPr lang="en-US" sz="2800" b="1" dirty="0">
                <a:latin typeface="Courier"/>
                <a:cs typeface="Courier"/>
              </a:rPr>
              <a:t>s = 'Hello'</a:t>
            </a:r>
          </a:p>
          <a:p>
            <a:pPr algn="ctr"/>
            <a:endParaRPr lang="en-US" b="1" dirty="0">
              <a:latin typeface="Papyrus"/>
              <a:cs typeface="Papyrus"/>
            </a:endParaRPr>
          </a:p>
          <a:p>
            <a:pPr algn="ctr"/>
            <a:r>
              <a:rPr lang="en-US" sz="3200" b="1" dirty="0">
                <a:latin typeface="Papyrus" panose="020B0602040200020303" pitchFamily="34" charset="77"/>
                <a:cs typeface="Papyrus"/>
              </a:rPr>
              <a:t>essentially, </a:t>
            </a:r>
            <a:r>
              <a:rPr lang="en-US" sz="3200" b="1" dirty="0" err="1">
                <a:latin typeface="Courier" pitchFamily="2" charset="0"/>
                <a:cs typeface="Courier"/>
              </a:rPr>
              <a:t>s</a:t>
            </a:r>
            <a:r>
              <a:rPr lang="en-US" sz="3200" b="1" dirty="0">
                <a:cs typeface="Papyrus"/>
              </a:rPr>
              <a:t> </a:t>
            </a:r>
            <a:r>
              <a:rPr lang="en-US" sz="3200" b="1" dirty="0">
                <a:latin typeface="Papyrus" panose="020B0602040200020303" pitchFamily="34" charset="77"/>
                <a:cs typeface="Papyrus"/>
              </a:rPr>
              <a:t>is now a </a:t>
            </a:r>
            <a:r>
              <a:rPr lang="en-US" sz="3200" b="1" dirty="0">
                <a:latin typeface="Papyrus" panose="020B0602040200020303" pitchFamily="34" charset="77"/>
                <a:cs typeface="Courier"/>
              </a:rPr>
              <a:t>1 </a:t>
            </a:r>
            <a:r>
              <a:rPr lang="en-US" sz="3200" b="1" dirty="0" err="1">
                <a:latin typeface="Papyrus" panose="020B0602040200020303" pitchFamily="34" charset="77"/>
                <a:cs typeface="Courier"/>
              </a:rPr>
              <a:t>x</a:t>
            </a:r>
            <a:r>
              <a:rPr lang="en-US" sz="3200" b="1" dirty="0">
                <a:latin typeface="Papyrus" panose="020B0602040200020303" pitchFamily="34" charset="77"/>
                <a:cs typeface="Courier"/>
              </a:rPr>
              <a:t> 5 </a:t>
            </a:r>
            <a:r>
              <a:rPr lang="en-US" sz="3200" b="1" dirty="0">
                <a:latin typeface="Papyrus" panose="020B0602040200020303" pitchFamily="34" charset="77"/>
                <a:cs typeface="Papyrus"/>
              </a:rPr>
              <a:t>array with each element equal to a character:</a:t>
            </a:r>
            <a:r>
              <a:rPr lang="en-US" sz="3200" b="1" dirty="0">
                <a:cs typeface="Papyrus"/>
              </a:rPr>
              <a:t> </a:t>
            </a:r>
            <a:r>
              <a:rPr lang="en-US" sz="3200" b="1" dirty="0" err="1">
                <a:latin typeface="Courier" pitchFamily="2" charset="0"/>
                <a:cs typeface="Courier"/>
              </a:rPr>
              <a:t>H,e,l,l,o</a:t>
            </a:r>
            <a:endParaRPr lang="en-US" sz="3200" b="1" dirty="0">
              <a:latin typeface="Courier" pitchFamily="2" charset="0"/>
              <a:cs typeface="Courier"/>
            </a:endParaRPr>
          </a:p>
          <a:p>
            <a:pPr lvl="2" algn="ctr"/>
            <a:endParaRPr lang="en-US" sz="3200" b="1" dirty="0">
              <a:cs typeface="Papyrus"/>
            </a:endParaRPr>
          </a:p>
          <a:p>
            <a:pPr algn="ctr"/>
            <a:r>
              <a:rPr lang="en-US" sz="3200" b="1" dirty="0">
                <a:latin typeface="Papyrus" panose="020B0602040200020303" pitchFamily="34" charset="77"/>
                <a:cs typeface="Papyrus"/>
              </a:rPr>
              <a:t>Characters are stored as numbers using ASCII coding with the type </a:t>
            </a:r>
            <a:r>
              <a:rPr lang="en-US" sz="3200" b="1" i="1" dirty="0">
                <a:latin typeface="Papyrus" panose="020B0602040200020303" pitchFamily="34" charset="77"/>
                <a:cs typeface="Papyrus"/>
              </a:rPr>
              <a:t>char</a:t>
            </a:r>
          </a:p>
        </p:txBody>
      </p:sp>
    </p:spTree>
    <p:extLst>
      <p:ext uri="{BB962C8B-B14F-4D97-AF65-F5344CB8AC3E}">
        <p14:creationId xmlns:p14="http://schemas.microsoft.com/office/powerpoint/2010/main" val="9926567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491920"/>
            <a:ext cx="12192000" cy="4985980"/>
          </a:xfrm>
          <a:prstGeom prst="rect">
            <a:avLst/>
          </a:prstGeom>
        </p:spPr>
        <p:txBody>
          <a:bodyPr wrap="square">
            <a:spAutoFit/>
          </a:bodyPr>
          <a:lstStyle/>
          <a:p>
            <a:pPr>
              <a:buNone/>
            </a:pPr>
            <a:r>
              <a:rPr lang="en-US" sz="2800" b="1" dirty="0">
                <a:latin typeface="Courier"/>
                <a:cs typeface="Courier"/>
              </a:rPr>
              <a:t>a = </a:t>
            </a:r>
            <a:r>
              <a:rPr lang="en-US" sz="2800" b="1" dirty="0" err="1">
                <a:latin typeface="Courier"/>
                <a:cs typeface="Courier"/>
              </a:rPr>
              <a:t>double(s</a:t>
            </a:r>
            <a:r>
              <a:rPr lang="en-US" sz="2800" b="1" dirty="0">
                <a:latin typeface="Courier"/>
                <a:cs typeface="Courier"/>
              </a:rPr>
              <a:t>)</a:t>
            </a:r>
          </a:p>
          <a:p>
            <a:pPr>
              <a:buNone/>
            </a:pPr>
            <a:r>
              <a:rPr lang="en-US" sz="2800" b="1" dirty="0">
                <a:latin typeface="Courier"/>
                <a:cs typeface="Courier"/>
              </a:rPr>
              <a:t>a =</a:t>
            </a:r>
          </a:p>
          <a:p>
            <a:pPr>
              <a:buNone/>
            </a:pPr>
            <a:r>
              <a:rPr lang="en-US" sz="2800" b="1" dirty="0">
                <a:latin typeface="Courier"/>
                <a:cs typeface="Courier"/>
              </a:rPr>
              <a:t>72	 101 	108 	108	 111</a:t>
            </a:r>
          </a:p>
          <a:p>
            <a:pPr>
              <a:buNone/>
            </a:pPr>
            <a:endParaRPr lang="en-US" b="1" dirty="0"/>
          </a:p>
          <a:p>
            <a:pPr algn="ctr"/>
            <a:r>
              <a:rPr lang="en-US" sz="3200" b="1" dirty="0">
                <a:latin typeface="Papyrus" panose="020B0602040200020303" pitchFamily="34" charset="77"/>
                <a:cs typeface="Papyrus"/>
              </a:rPr>
              <a:t>Because characters are stored as numbers, you can convert numeric vectors to their ASCII characters, if the character exists</a:t>
            </a:r>
          </a:p>
          <a:p>
            <a:endParaRPr lang="en-US" b="1" dirty="0"/>
          </a:p>
          <a:p>
            <a:r>
              <a:rPr lang="en-US" sz="2800" b="1" dirty="0">
                <a:latin typeface="Courier"/>
                <a:cs typeface="Courier"/>
              </a:rPr>
              <a:t>s=char(a)</a:t>
            </a:r>
          </a:p>
          <a:p>
            <a:r>
              <a:rPr lang="en-US" sz="2800" b="1" dirty="0" err="1">
                <a:latin typeface="Courier"/>
                <a:cs typeface="Courier"/>
              </a:rPr>
              <a:t>ans</a:t>
            </a:r>
            <a:r>
              <a:rPr lang="en-US" sz="2800" b="1" dirty="0">
                <a:latin typeface="Courier"/>
                <a:cs typeface="Courier"/>
              </a:rPr>
              <a:t> =</a:t>
            </a:r>
          </a:p>
          <a:p>
            <a:r>
              <a:rPr lang="en-US" sz="2800" b="1" dirty="0">
                <a:latin typeface="Courier"/>
                <a:cs typeface="Courier"/>
              </a:rPr>
              <a:t>    'Hello'</a:t>
            </a:r>
          </a:p>
          <a:p>
            <a:endParaRPr lang="en-US" b="1" dirty="0"/>
          </a:p>
          <a:p>
            <a:pPr algn="ctr"/>
            <a:r>
              <a:rPr lang="en-US" sz="3200" b="1" dirty="0">
                <a:latin typeface="Papyrus" panose="020B0602040200020303" pitchFamily="34" charset="77"/>
                <a:cs typeface="Papyrus"/>
              </a:rPr>
              <a:t>Printable ASCII characters go from 32 to 127</a:t>
            </a:r>
          </a:p>
        </p:txBody>
      </p:sp>
    </p:spTree>
    <p:extLst>
      <p:ext uri="{BB962C8B-B14F-4D97-AF65-F5344CB8AC3E}">
        <p14:creationId xmlns:p14="http://schemas.microsoft.com/office/powerpoint/2010/main" val="28802999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35853" y="27198"/>
            <a:ext cx="8613225" cy="6894195"/>
          </a:xfrm>
          <a:prstGeom prst="rect">
            <a:avLst/>
          </a:prstGeom>
        </p:spPr>
        <p:txBody>
          <a:bodyPr wrap="square">
            <a:spAutoFit/>
          </a:bodyPr>
          <a:lstStyle/>
          <a:p>
            <a:r>
              <a:rPr lang="en-US" sz="1300" b="1" dirty="0">
                <a:solidFill>
                  <a:srgbClr val="FF0000"/>
                </a:solidFill>
                <a:latin typeface="Courier"/>
                <a:cs typeface="Courier"/>
              </a:rPr>
              <a:t>Char  Dec  Oct  Hex</a:t>
            </a:r>
            <a:r>
              <a:rPr lang="en-US" sz="1300" b="1" dirty="0">
                <a:latin typeface="Courier"/>
                <a:cs typeface="Courier"/>
              </a:rPr>
              <a:t> | Char  Dec  Oct  Hex | Char  Dec  Oct  Hex | Char Dec  Oct   Hex</a:t>
            </a:r>
          </a:p>
          <a:p>
            <a:r>
              <a:rPr lang="en-US" sz="1300" b="1" dirty="0">
                <a:latin typeface="Courier"/>
                <a:cs typeface="Courier"/>
              </a:rPr>
              <a:t>-------------------------------------------------------------------------------------</a:t>
            </a:r>
          </a:p>
          <a:p>
            <a:r>
              <a:rPr lang="en-US" sz="1300" b="1" dirty="0">
                <a:latin typeface="Courier"/>
                <a:cs typeface="Courier"/>
              </a:rPr>
              <a:t>(</a:t>
            </a:r>
            <a:r>
              <a:rPr lang="en-US" sz="1300" b="1" dirty="0" err="1">
                <a:latin typeface="Courier"/>
                <a:cs typeface="Courier"/>
              </a:rPr>
              <a:t>nul</a:t>
            </a:r>
            <a:r>
              <a:rPr lang="en-US" sz="1300" b="1" dirty="0">
                <a:latin typeface="Courier"/>
                <a:cs typeface="Courier"/>
              </a:rPr>
              <a:t>)   0 0000 0x00 | (sp)   32 0040 0x20 | @      64 0100 0x40 | `      96 0140 0x60</a:t>
            </a:r>
          </a:p>
          <a:p>
            <a:r>
              <a:rPr lang="en-US" sz="1300" b="1" dirty="0">
                <a:latin typeface="Courier"/>
                <a:cs typeface="Courier"/>
              </a:rPr>
              <a:t>(</a:t>
            </a:r>
            <a:r>
              <a:rPr lang="en-US" sz="1300" b="1" dirty="0" err="1">
                <a:latin typeface="Courier"/>
                <a:cs typeface="Courier"/>
              </a:rPr>
              <a:t>soh</a:t>
            </a:r>
            <a:r>
              <a:rPr lang="en-US" sz="1300" b="1" dirty="0">
                <a:latin typeface="Courier"/>
                <a:cs typeface="Courier"/>
              </a:rPr>
              <a:t>)   1 0001 0x01 | !      33 0041 0x21 | A      65 0101 0x41 | a      97 0141 0x61</a:t>
            </a:r>
          </a:p>
          <a:p>
            <a:r>
              <a:rPr lang="en-US" sz="1300" b="1" dirty="0">
                <a:latin typeface="Courier"/>
                <a:cs typeface="Courier"/>
              </a:rPr>
              <a:t>(</a:t>
            </a:r>
            <a:r>
              <a:rPr lang="en-US" sz="1300" b="1" dirty="0" err="1">
                <a:latin typeface="Courier"/>
                <a:cs typeface="Courier"/>
              </a:rPr>
              <a:t>stx</a:t>
            </a:r>
            <a:r>
              <a:rPr lang="en-US" sz="1300" b="1" dirty="0">
                <a:latin typeface="Courier"/>
                <a:cs typeface="Courier"/>
              </a:rPr>
              <a:t>)   2 0002 0x02 | "      34 0042 0x22 | B      66 0102 0x42 | </a:t>
            </a:r>
            <a:r>
              <a:rPr lang="en-US" sz="1300" b="1" dirty="0" err="1">
                <a:latin typeface="Courier"/>
                <a:cs typeface="Courier"/>
              </a:rPr>
              <a:t>b</a:t>
            </a:r>
            <a:r>
              <a:rPr lang="en-US" sz="1300" b="1" dirty="0">
                <a:latin typeface="Courier"/>
                <a:cs typeface="Courier"/>
              </a:rPr>
              <a:t>      98 0142 0x62</a:t>
            </a:r>
          </a:p>
          <a:p>
            <a:r>
              <a:rPr lang="en-US" sz="1300" b="1" dirty="0">
                <a:latin typeface="Courier"/>
                <a:cs typeface="Courier"/>
              </a:rPr>
              <a:t>(</a:t>
            </a:r>
            <a:r>
              <a:rPr lang="en-US" sz="1300" b="1" dirty="0" err="1">
                <a:latin typeface="Courier"/>
                <a:cs typeface="Courier"/>
              </a:rPr>
              <a:t>etx</a:t>
            </a:r>
            <a:r>
              <a:rPr lang="en-US" sz="1300" b="1" dirty="0">
                <a:latin typeface="Courier"/>
                <a:cs typeface="Courier"/>
              </a:rPr>
              <a:t>)   3 0003 0x03 | #      35 0043 0x23 | C      67 0103 0x43 | </a:t>
            </a:r>
            <a:r>
              <a:rPr lang="en-US" sz="1300" b="1" dirty="0" err="1">
                <a:latin typeface="Courier"/>
                <a:cs typeface="Courier"/>
              </a:rPr>
              <a:t>c</a:t>
            </a:r>
            <a:r>
              <a:rPr lang="en-US" sz="1300" b="1" dirty="0">
                <a:latin typeface="Courier"/>
                <a:cs typeface="Courier"/>
              </a:rPr>
              <a:t>      99 0143 0x63</a:t>
            </a:r>
          </a:p>
          <a:p>
            <a:r>
              <a:rPr lang="en-US" sz="1300" b="1" dirty="0">
                <a:latin typeface="Courier"/>
                <a:cs typeface="Courier"/>
              </a:rPr>
              <a:t>(</a:t>
            </a:r>
            <a:r>
              <a:rPr lang="en-US" sz="1300" b="1" dirty="0" err="1">
                <a:latin typeface="Courier"/>
                <a:cs typeface="Courier"/>
              </a:rPr>
              <a:t>eot</a:t>
            </a:r>
            <a:r>
              <a:rPr lang="en-US" sz="1300" b="1" dirty="0">
                <a:latin typeface="Courier"/>
                <a:cs typeface="Courier"/>
              </a:rPr>
              <a:t>)   4 0004 0x04 | $      36 0044 0x24 | D      68 0104 0x44 | </a:t>
            </a:r>
            <a:r>
              <a:rPr lang="en-US" sz="1300" b="1" dirty="0" err="1">
                <a:latin typeface="Courier"/>
                <a:cs typeface="Courier"/>
              </a:rPr>
              <a:t>d</a:t>
            </a:r>
            <a:r>
              <a:rPr lang="en-US" sz="1300" b="1" dirty="0">
                <a:latin typeface="Courier"/>
                <a:cs typeface="Courier"/>
              </a:rPr>
              <a:t>     100 0144 0x64</a:t>
            </a:r>
          </a:p>
          <a:p>
            <a:r>
              <a:rPr lang="en-US" sz="1300" b="1" dirty="0">
                <a:latin typeface="Courier"/>
                <a:cs typeface="Courier"/>
              </a:rPr>
              <a:t>(</a:t>
            </a:r>
            <a:r>
              <a:rPr lang="en-US" sz="1300" b="1" dirty="0" err="1">
                <a:latin typeface="Courier"/>
                <a:cs typeface="Courier"/>
              </a:rPr>
              <a:t>enq</a:t>
            </a:r>
            <a:r>
              <a:rPr lang="en-US" sz="1300" b="1" dirty="0">
                <a:latin typeface="Courier"/>
                <a:cs typeface="Courier"/>
              </a:rPr>
              <a:t>)   5 0005 0x05 | %      37 0045 0x25 | E      69 0105 0x45 | </a:t>
            </a:r>
            <a:r>
              <a:rPr lang="en-US" sz="1300" b="1" dirty="0" err="1">
                <a:latin typeface="Courier"/>
                <a:cs typeface="Courier"/>
              </a:rPr>
              <a:t>e</a:t>
            </a:r>
            <a:r>
              <a:rPr lang="en-US" sz="1300" b="1" dirty="0">
                <a:latin typeface="Courier"/>
                <a:cs typeface="Courier"/>
              </a:rPr>
              <a:t>     101 0145 0x65</a:t>
            </a:r>
          </a:p>
          <a:p>
            <a:r>
              <a:rPr lang="en-US" sz="1300" b="1" dirty="0">
                <a:latin typeface="Courier"/>
                <a:cs typeface="Courier"/>
              </a:rPr>
              <a:t>(</a:t>
            </a:r>
            <a:r>
              <a:rPr lang="en-US" sz="1300" b="1" dirty="0" err="1">
                <a:latin typeface="Courier"/>
                <a:cs typeface="Courier"/>
              </a:rPr>
              <a:t>ack</a:t>
            </a:r>
            <a:r>
              <a:rPr lang="en-US" sz="1300" b="1" dirty="0">
                <a:latin typeface="Courier"/>
                <a:cs typeface="Courier"/>
              </a:rPr>
              <a:t>)   6 0006 0x06 | &amp;      38 0046 0x26 | F      70 0106 0x46 | </a:t>
            </a:r>
            <a:r>
              <a:rPr lang="en-US" sz="1300" b="1" dirty="0" err="1">
                <a:latin typeface="Courier"/>
                <a:cs typeface="Courier"/>
              </a:rPr>
              <a:t>f</a:t>
            </a:r>
            <a:r>
              <a:rPr lang="en-US" sz="1300" b="1" dirty="0">
                <a:latin typeface="Courier"/>
                <a:cs typeface="Courier"/>
              </a:rPr>
              <a:t>     102 0146 0x66</a:t>
            </a:r>
          </a:p>
          <a:p>
            <a:r>
              <a:rPr lang="en-US" sz="1300" b="1" dirty="0">
                <a:latin typeface="Courier"/>
                <a:cs typeface="Courier"/>
              </a:rPr>
              <a:t>(</a:t>
            </a:r>
            <a:r>
              <a:rPr lang="en-US" sz="1300" b="1" dirty="0" err="1">
                <a:latin typeface="Courier"/>
                <a:cs typeface="Courier"/>
              </a:rPr>
              <a:t>bel</a:t>
            </a:r>
            <a:r>
              <a:rPr lang="en-US" sz="1300" b="1" dirty="0">
                <a:latin typeface="Courier"/>
                <a:cs typeface="Courier"/>
              </a:rPr>
              <a:t>)   7 0007 0x07 | '      39 0047 0x27 | G      71 0107 0x47 | </a:t>
            </a:r>
            <a:r>
              <a:rPr lang="en-US" sz="1300" b="1" dirty="0" err="1">
                <a:latin typeface="Courier"/>
                <a:cs typeface="Courier"/>
              </a:rPr>
              <a:t>g</a:t>
            </a:r>
            <a:r>
              <a:rPr lang="en-US" sz="1300" b="1" dirty="0">
                <a:latin typeface="Courier"/>
                <a:cs typeface="Courier"/>
              </a:rPr>
              <a:t>     103 0147 0x67</a:t>
            </a:r>
          </a:p>
          <a:p>
            <a:r>
              <a:rPr lang="en-US" sz="1300" b="1" dirty="0">
                <a:latin typeface="Courier"/>
                <a:cs typeface="Courier"/>
              </a:rPr>
              <a:t>(</a:t>
            </a:r>
            <a:r>
              <a:rPr lang="en-US" sz="1300" b="1" dirty="0" err="1">
                <a:latin typeface="Courier"/>
                <a:cs typeface="Courier"/>
              </a:rPr>
              <a:t>bs</a:t>
            </a:r>
            <a:r>
              <a:rPr lang="en-US" sz="1300" b="1" dirty="0">
                <a:latin typeface="Courier"/>
                <a:cs typeface="Courier"/>
              </a:rPr>
              <a:t>)    8 0010 0x08 | (      40 0050 0x28 | H      72 0110 0x48 | </a:t>
            </a:r>
            <a:r>
              <a:rPr lang="en-US" sz="1300" b="1" dirty="0" err="1">
                <a:latin typeface="Courier"/>
                <a:cs typeface="Courier"/>
              </a:rPr>
              <a:t>h</a:t>
            </a:r>
            <a:r>
              <a:rPr lang="en-US" sz="1300" b="1" dirty="0">
                <a:latin typeface="Courier"/>
                <a:cs typeface="Courier"/>
              </a:rPr>
              <a:t>     104 0150 0x68</a:t>
            </a:r>
          </a:p>
          <a:p>
            <a:r>
              <a:rPr lang="en-US" sz="1300" b="1" dirty="0">
                <a:latin typeface="Courier"/>
                <a:cs typeface="Courier"/>
              </a:rPr>
              <a:t>(ht)    9 0011 0x09 | )      41 0051 0x29 | I      73 0111 0x49 | </a:t>
            </a:r>
            <a:r>
              <a:rPr lang="en-US" sz="1300" b="1" dirty="0" err="1">
                <a:latin typeface="Courier"/>
                <a:cs typeface="Courier"/>
              </a:rPr>
              <a:t>i</a:t>
            </a:r>
            <a:r>
              <a:rPr lang="en-US" sz="1300" b="1" dirty="0">
                <a:latin typeface="Courier"/>
                <a:cs typeface="Courier"/>
              </a:rPr>
              <a:t>     105 0151 0x69</a:t>
            </a:r>
          </a:p>
          <a:p>
            <a:r>
              <a:rPr lang="en-US" sz="1300" b="1" dirty="0">
                <a:latin typeface="Courier"/>
                <a:cs typeface="Courier"/>
              </a:rPr>
              <a:t>(</a:t>
            </a:r>
            <a:r>
              <a:rPr lang="en-US" sz="1300" b="1" dirty="0" err="1">
                <a:latin typeface="Courier"/>
                <a:cs typeface="Courier"/>
              </a:rPr>
              <a:t>nl</a:t>
            </a:r>
            <a:r>
              <a:rPr lang="en-US" sz="1300" b="1" dirty="0">
                <a:latin typeface="Courier"/>
                <a:cs typeface="Courier"/>
              </a:rPr>
              <a:t>)   10 0012 0x0a | *      42 0052 0x2a | J      74 0112 0x4a | </a:t>
            </a:r>
            <a:r>
              <a:rPr lang="en-US" sz="1300" b="1" dirty="0" err="1">
                <a:latin typeface="Courier"/>
                <a:cs typeface="Courier"/>
              </a:rPr>
              <a:t>j</a:t>
            </a:r>
            <a:r>
              <a:rPr lang="en-US" sz="1300" b="1" dirty="0">
                <a:latin typeface="Courier"/>
                <a:cs typeface="Courier"/>
              </a:rPr>
              <a:t>     106 0152 0x6a</a:t>
            </a:r>
          </a:p>
          <a:p>
            <a:r>
              <a:rPr lang="en-US" sz="1300" b="1" dirty="0">
                <a:latin typeface="Courier"/>
                <a:cs typeface="Courier"/>
              </a:rPr>
              <a:t>(</a:t>
            </a:r>
            <a:r>
              <a:rPr lang="en-US" sz="1300" b="1" dirty="0" err="1">
                <a:latin typeface="Courier"/>
                <a:cs typeface="Courier"/>
              </a:rPr>
              <a:t>vt</a:t>
            </a:r>
            <a:r>
              <a:rPr lang="en-US" sz="1300" b="1" dirty="0">
                <a:latin typeface="Courier"/>
                <a:cs typeface="Courier"/>
              </a:rPr>
              <a:t>)   11 0013 0x0b | +      43 0053 0x2b | K      75 0113 0x4b | </a:t>
            </a:r>
            <a:r>
              <a:rPr lang="en-US" sz="1300" b="1" dirty="0" err="1">
                <a:latin typeface="Courier"/>
                <a:cs typeface="Courier"/>
              </a:rPr>
              <a:t>k</a:t>
            </a:r>
            <a:r>
              <a:rPr lang="en-US" sz="1300" b="1" dirty="0">
                <a:latin typeface="Courier"/>
                <a:cs typeface="Courier"/>
              </a:rPr>
              <a:t>     107 0153 0x6b</a:t>
            </a:r>
          </a:p>
          <a:p>
            <a:r>
              <a:rPr lang="en-US" sz="1300" b="1" dirty="0">
                <a:latin typeface="Courier"/>
                <a:cs typeface="Courier"/>
              </a:rPr>
              <a:t>(</a:t>
            </a:r>
            <a:r>
              <a:rPr lang="en-US" sz="1300" b="1" dirty="0" err="1">
                <a:latin typeface="Courier"/>
                <a:cs typeface="Courier"/>
              </a:rPr>
              <a:t>np</a:t>
            </a:r>
            <a:r>
              <a:rPr lang="en-US" sz="1300" b="1" dirty="0">
                <a:latin typeface="Courier"/>
                <a:cs typeface="Courier"/>
              </a:rPr>
              <a:t>)   12 0014 0x0c | ,      44 0054 0x2c | L      76 0114 0x4c | </a:t>
            </a:r>
            <a:r>
              <a:rPr lang="en-US" sz="1300" b="1" dirty="0" err="1">
                <a:latin typeface="Courier"/>
                <a:cs typeface="Courier"/>
              </a:rPr>
              <a:t>l</a:t>
            </a:r>
            <a:r>
              <a:rPr lang="en-US" sz="1300" b="1" dirty="0">
                <a:latin typeface="Courier"/>
                <a:cs typeface="Courier"/>
              </a:rPr>
              <a:t>     108 0154 0x6c</a:t>
            </a:r>
          </a:p>
          <a:p>
            <a:r>
              <a:rPr lang="en-US" sz="1300" b="1" dirty="0">
                <a:latin typeface="Courier"/>
                <a:cs typeface="Courier"/>
              </a:rPr>
              <a:t>(</a:t>
            </a:r>
            <a:r>
              <a:rPr lang="en-US" sz="1300" b="1" dirty="0" err="1">
                <a:latin typeface="Courier"/>
                <a:cs typeface="Courier"/>
              </a:rPr>
              <a:t>cr</a:t>
            </a:r>
            <a:r>
              <a:rPr lang="en-US" sz="1300" b="1" dirty="0">
                <a:latin typeface="Courier"/>
                <a:cs typeface="Courier"/>
              </a:rPr>
              <a:t>)   13 0015 0x0d | -      45 0055 0x2d | M      77 0115 0x4d | </a:t>
            </a:r>
            <a:r>
              <a:rPr lang="en-US" sz="1300" b="1" dirty="0" err="1">
                <a:latin typeface="Courier"/>
                <a:cs typeface="Courier"/>
              </a:rPr>
              <a:t>m</a:t>
            </a:r>
            <a:r>
              <a:rPr lang="en-US" sz="1300" b="1" dirty="0">
                <a:latin typeface="Courier"/>
                <a:cs typeface="Courier"/>
              </a:rPr>
              <a:t>     109 0155 0x6d</a:t>
            </a:r>
          </a:p>
          <a:p>
            <a:r>
              <a:rPr lang="en-US" sz="1300" b="1" dirty="0">
                <a:latin typeface="Courier"/>
                <a:cs typeface="Courier"/>
              </a:rPr>
              <a:t>(so)   14 0016 0x0e | .      46 0056 0x2e | N      78 0116 0x4e | </a:t>
            </a:r>
            <a:r>
              <a:rPr lang="en-US" sz="1300" b="1" dirty="0" err="1">
                <a:latin typeface="Courier"/>
                <a:cs typeface="Courier"/>
              </a:rPr>
              <a:t>n</a:t>
            </a:r>
            <a:r>
              <a:rPr lang="en-US" sz="1300" b="1" dirty="0">
                <a:latin typeface="Courier"/>
                <a:cs typeface="Courier"/>
              </a:rPr>
              <a:t>     110 0156 0x6e</a:t>
            </a:r>
          </a:p>
          <a:p>
            <a:r>
              <a:rPr lang="en-US" sz="1300" b="1" dirty="0">
                <a:latin typeface="Courier"/>
                <a:cs typeface="Courier"/>
              </a:rPr>
              <a:t>(</a:t>
            </a:r>
            <a:r>
              <a:rPr lang="en-US" sz="1300" b="1" dirty="0" err="1">
                <a:latin typeface="Courier"/>
                <a:cs typeface="Courier"/>
              </a:rPr>
              <a:t>si</a:t>
            </a:r>
            <a:r>
              <a:rPr lang="en-US" sz="1300" b="1" dirty="0">
                <a:latin typeface="Courier"/>
                <a:cs typeface="Courier"/>
              </a:rPr>
              <a:t>)   15 0017 0x0f | /      47 0057 0x2f | O      79 0117 0x4f | </a:t>
            </a:r>
            <a:r>
              <a:rPr lang="en-US" sz="1300" b="1" dirty="0" err="1">
                <a:latin typeface="Courier"/>
                <a:cs typeface="Courier"/>
              </a:rPr>
              <a:t>o</a:t>
            </a:r>
            <a:r>
              <a:rPr lang="en-US" sz="1300" b="1" dirty="0">
                <a:latin typeface="Courier"/>
                <a:cs typeface="Courier"/>
              </a:rPr>
              <a:t>     111 0157 0x6f</a:t>
            </a:r>
          </a:p>
          <a:p>
            <a:r>
              <a:rPr lang="en-US" sz="1300" b="1" dirty="0">
                <a:latin typeface="Courier"/>
                <a:cs typeface="Courier"/>
              </a:rPr>
              <a:t>(</a:t>
            </a:r>
            <a:r>
              <a:rPr lang="en-US" sz="1300" b="1" dirty="0" err="1">
                <a:latin typeface="Courier"/>
                <a:cs typeface="Courier"/>
              </a:rPr>
              <a:t>dle</a:t>
            </a:r>
            <a:r>
              <a:rPr lang="en-US" sz="1300" b="1" dirty="0">
                <a:latin typeface="Courier"/>
                <a:cs typeface="Courier"/>
              </a:rPr>
              <a:t>)  16 0020 0x10 | 0      48 0060 0x30 | P      80 0120 0x50 | </a:t>
            </a:r>
            <a:r>
              <a:rPr lang="en-US" sz="1300" b="1" dirty="0" err="1">
                <a:latin typeface="Courier"/>
                <a:cs typeface="Courier"/>
              </a:rPr>
              <a:t>p</a:t>
            </a:r>
            <a:r>
              <a:rPr lang="en-US" sz="1300" b="1" dirty="0">
                <a:latin typeface="Courier"/>
                <a:cs typeface="Courier"/>
              </a:rPr>
              <a:t>     112 0160 0x70</a:t>
            </a:r>
          </a:p>
          <a:p>
            <a:r>
              <a:rPr lang="en-US" sz="1300" b="1" dirty="0">
                <a:latin typeface="Courier"/>
                <a:cs typeface="Courier"/>
              </a:rPr>
              <a:t>(dc1)  17 0021 0x11 | 1      49 0061 0x31 | Q      81 0121 0x51 | </a:t>
            </a:r>
            <a:r>
              <a:rPr lang="en-US" sz="1300" b="1" dirty="0" err="1">
                <a:latin typeface="Courier"/>
                <a:cs typeface="Courier"/>
              </a:rPr>
              <a:t>q</a:t>
            </a:r>
            <a:r>
              <a:rPr lang="en-US" sz="1300" b="1" dirty="0">
                <a:latin typeface="Courier"/>
                <a:cs typeface="Courier"/>
              </a:rPr>
              <a:t>     113 0161 0x71</a:t>
            </a:r>
          </a:p>
          <a:p>
            <a:r>
              <a:rPr lang="en-US" sz="1300" b="1" dirty="0">
                <a:latin typeface="Courier"/>
                <a:cs typeface="Courier"/>
              </a:rPr>
              <a:t>(dc2)  18 0022 0x12 | 2      50 0062 0x32 | R      82 0122 0x52 | </a:t>
            </a:r>
            <a:r>
              <a:rPr lang="en-US" sz="1300" b="1" dirty="0" err="1">
                <a:latin typeface="Courier"/>
                <a:cs typeface="Courier"/>
              </a:rPr>
              <a:t>r</a:t>
            </a:r>
            <a:r>
              <a:rPr lang="en-US" sz="1300" b="1" dirty="0">
                <a:latin typeface="Courier"/>
                <a:cs typeface="Courier"/>
              </a:rPr>
              <a:t>     114 0162 0x72</a:t>
            </a:r>
          </a:p>
          <a:p>
            <a:r>
              <a:rPr lang="en-US" sz="1300" b="1" dirty="0">
                <a:latin typeface="Courier"/>
                <a:cs typeface="Courier"/>
              </a:rPr>
              <a:t>(dc3)  19 0023 0x13 | 3      51 0063 0x33 | S      83 0123 0x53 | </a:t>
            </a:r>
            <a:r>
              <a:rPr lang="en-US" sz="1300" b="1" dirty="0" err="1">
                <a:latin typeface="Courier"/>
                <a:cs typeface="Courier"/>
              </a:rPr>
              <a:t>s</a:t>
            </a:r>
            <a:r>
              <a:rPr lang="en-US" sz="1300" b="1" dirty="0">
                <a:latin typeface="Courier"/>
                <a:cs typeface="Courier"/>
              </a:rPr>
              <a:t>     115 0163 0x73</a:t>
            </a:r>
          </a:p>
          <a:p>
            <a:r>
              <a:rPr lang="en-US" sz="1300" b="1" dirty="0">
                <a:latin typeface="Courier"/>
                <a:cs typeface="Courier"/>
              </a:rPr>
              <a:t>(dc4)  20 0024 0x14 | 4      52 0064 0x34 | T      84 0124 0x54 | </a:t>
            </a:r>
            <a:r>
              <a:rPr lang="en-US" sz="1300" b="1" dirty="0" err="1">
                <a:latin typeface="Courier"/>
                <a:cs typeface="Courier"/>
              </a:rPr>
              <a:t>t</a:t>
            </a:r>
            <a:r>
              <a:rPr lang="en-US" sz="1300" b="1" dirty="0">
                <a:latin typeface="Courier"/>
                <a:cs typeface="Courier"/>
              </a:rPr>
              <a:t>     116 0164 0x74</a:t>
            </a:r>
          </a:p>
          <a:p>
            <a:r>
              <a:rPr lang="en-US" sz="1300" b="1" dirty="0">
                <a:latin typeface="Courier"/>
                <a:cs typeface="Courier"/>
              </a:rPr>
              <a:t>(</a:t>
            </a:r>
            <a:r>
              <a:rPr lang="en-US" sz="1300" b="1" dirty="0" err="1">
                <a:latin typeface="Courier"/>
                <a:cs typeface="Courier"/>
              </a:rPr>
              <a:t>nak</a:t>
            </a:r>
            <a:r>
              <a:rPr lang="en-US" sz="1300" b="1" dirty="0">
                <a:latin typeface="Courier"/>
                <a:cs typeface="Courier"/>
              </a:rPr>
              <a:t>)  21 0025 0x15 | 5      53 0065 0x35 | U      85 0125 0x55 | </a:t>
            </a:r>
            <a:r>
              <a:rPr lang="en-US" sz="1300" b="1" dirty="0" err="1">
                <a:latin typeface="Courier"/>
                <a:cs typeface="Courier"/>
              </a:rPr>
              <a:t>u</a:t>
            </a:r>
            <a:r>
              <a:rPr lang="en-US" sz="1300" b="1" dirty="0">
                <a:latin typeface="Courier"/>
                <a:cs typeface="Courier"/>
              </a:rPr>
              <a:t>     117 0165 0x75</a:t>
            </a:r>
          </a:p>
          <a:p>
            <a:r>
              <a:rPr lang="en-US" sz="1300" b="1" dirty="0">
                <a:latin typeface="Courier"/>
                <a:cs typeface="Courier"/>
              </a:rPr>
              <a:t>(</a:t>
            </a:r>
            <a:r>
              <a:rPr lang="en-US" sz="1300" b="1" dirty="0" err="1">
                <a:latin typeface="Courier"/>
                <a:cs typeface="Courier"/>
              </a:rPr>
              <a:t>syn</a:t>
            </a:r>
            <a:r>
              <a:rPr lang="en-US" sz="1300" b="1" dirty="0">
                <a:latin typeface="Courier"/>
                <a:cs typeface="Courier"/>
              </a:rPr>
              <a:t>)  22 0026 0x16 | 6      54 0066 0x36 | V      86 0126 0x56 | </a:t>
            </a:r>
            <a:r>
              <a:rPr lang="en-US" sz="1300" b="1" dirty="0" err="1">
                <a:latin typeface="Courier"/>
                <a:cs typeface="Courier"/>
              </a:rPr>
              <a:t>v</a:t>
            </a:r>
            <a:r>
              <a:rPr lang="en-US" sz="1300" b="1" dirty="0">
                <a:latin typeface="Courier"/>
                <a:cs typeface="Courier"/>
              </a:rPr>
              <a:t>     118 0166 0x76</a:t>
            </a:r>
          </a:p>
          <a:p>
            <a:r>
              <a:rPr lang="en-US" sz="1300" b="1" dirty="0">
                <a:latin typeface="Courier"/>
                <a:cs typeface="Courier"/>
              </a:rPr>
              <a:t>(</a:t>
            </a:r>
            <a:r>
              <a:rPr lang="en-US" sz="1300" b="1" dirty="0" err="1">
                <a:latin typeface="Courier"/>
                <a:cs typeface="Courier"/>
              </a:rPr>
              <a:t>etb</a:t>
            </a:r>
            <a:r>
              <a:rPr lang="en-US" sz="1300" b="1" dirty="0">
                <a:latin typeface="Courier"/>
                <a:cs typeface="Courier"/>
              </a:rPr>
              <a:t>)  23 0027 0x17 | 7      55 0067 0x37 | W      87 0127 0x57 | </a:t>
            </a:r>
            <a:r>
              <a:rPr lang="en-US" sz="1300" b="1" dirty="0" err="1">
                <a:latin typeface="Courier"/>
                <a:cs typeface="Courier"/>
              </a:rPr>
              <a:t>w</a:t>
            </a:r>
            <a:r>
              <a:rPr lang="en-US" sz="1300" b="1" dirty="0">
                <a:latin typeface="Courier"/>
                <a:cs typeface="Courier"/>
              </a:rPr>
              <a:t>     119 0167 0x77</a:t>
            </a:r>
          </a:p>
          <a:p>
            <a:r>
              <a:rPr lang="en-US" sz="1300" b="1" dirty="0">
                <a:latin typeface="Courier"/>
                <a:cs typeface="Courier"/>
              </a:rPr>
              <a:t>(can)  24 0030 0x18 | 8      56 0070 0x38 | X      88 0130 0x58 | </a:t>
            </a:r>
            <a:r>
              <a:rPr lang="en-US" sz="1300" b="1" dirty="0" err="1">
                <a:latin typeface="Courier"/>
                <a:cs typeface="Courier"/>
              </a:rPr>
              <a:t>x</a:t>
            </a:r>
            <a:r>
              <a:rPr lang="en-US" sz="1300" b="1" dirty="0">
                <a:latin typeface="Courier"/>
                <a:cs typeface="Courier"/>
              </a:rPr>
              <a:t>     120 0170 0x78</a:t>
            </a:r>
          </a:p>
          <a:p>
            <a:r>
              <a:rPr lang="en-US" sz="1300" b="1" dirty="0">
                <a:latin typeface="Courier"/>
                <a:cs typeface="Courier"/>
              </a:rPr>
              <a:t>(</a:t>
            </a:r>
            <a:r>
              <a:rPr lang="en-US" sz="1300" b="1" dirty="0" err="1">
                <a:latin typeface="Courier"/>
                <a:cs typeface="Courier"/>
              </a:rPr>
              <a:t>em</a:t>
            </a:r>
            <a:r>
              <a:rPr lang="en-US" sz="1300" b="1" dirty="0">
                <a:latin typeface="Courier"/>
                <a:cs typeface="Courier"/>
              </a:rPr>
              <a:t>)   25 0031 0x19 | 9      57 0071 0x39 | Y      89 0131 0x59 | </a:t>
            </a:r>
            <a:r>
              <a:rPr lang="en-US" sz="1300" b="1" dirty="0" err="1">
                <a:latin typeface="Courier"/>
                <a:cs typeface="Courier"/>
              </a:rPr>
              <a:t>y</a:t>
            </a:r>
            <a:r>
              <a:rPr lang="en-US" sz="1300" b="1" dirty="0">
                <a:latin typeface="Courier"/>
                <a:cs typeface="Courier"/>
              </a:rPr>
              <a:t>     121 0171 0x79</a:t>
            </a:r>
          </a:p>
          <a:p>
            <a:r>
              <a:rPr lang="en-US" sz="1300" b="1" dirty="0">
                <a:latin typeface="Courier"/>
                <a:cs typeface="Courier"/>
              </a:rPr>
              <a:t>(sub)  26 0032 0x1a | :      58 0072 0x3a | Z      90 0132 0x5a | </a:t>
            </a:r>
            <a:r>
              <a:rPr lang="en-US" sz="1300" b="1" dirty="0" err="1">
                <a:latin typeface="Courier"/>
                <a:cs typeface="Courier"/>
              </a:rPr>
              <a:t>z</a:t>
            </a:r>
            <a:r>
              <a:rPr lang="en-US" sz="1300" b="1" dirty="0">
                <a:latin typeface="Courier"/>
                <a:cs typeface="Courier"/>
              </a:rPr>
              <a:t>     122 0172 0x7a</a:t>
            </a:r>
          </a:p>
          <a:p>
            <a:r>
              <a:rPr lang="en-US" sz="1300" b="1" dirty="0">
                <a:latin typeface="Courier"/>
                <a:cs typeface="Courier"/>
              </a:rPr>
              <a:t>(esc)  27 0033 0x1b | ;      59 0073 0x3b | [      91 0133 0x5b | {     123 0173 0x7b</a:t>
            </a:r>
          </a:p>
          <a:p>
            <a:r>
              <a:rPr lang="en-US" sz="1300" b="1" dirty="0">
                <a:latin typeface="Courier"/>
                <a:cs typeface="Courier"/>
              </a:rPr>
              <a:t>(</a:t>
            </a:r>
            <a:r>
              <a:rPr lang="en-US" sz="1300" b="1" dirty="0" err="1">
                <a:latin typeface="Courier"/>
                <a:cs typeface="Courier"/>
              </a:rPr>
              <a:t>fs</a:t>
            </a:r>
            <a:r>
              <a:rPr lang="en-US" sz="1300" b="1" dirty="0">
                <a:latin typeface="Courier"/>
                <a:cs typeface="Courier"/>
              </a:rPr>
              <a:t>)   28 0034 0x1c | &lt;      60 0074 0x3c | \      92 0134 0x5c | |     124 0174 0x7c</a:t>
            </a:r>
          </a:p>
          <a:p>
            <a:r>
              <a:rPr lang="en-US" sz="1300" b="1" dirty="0">
                <a:latin typeface="Courier"/>
                <a:cs typeface="Courier"/>
              </a:rPr>
              <a:t>(</a:t>
            </a:r>
            <a:r>
              <a:rPr lang="en-US" sz="1300" b="1" dirty="0" err="1">
                <a:latin typeface="Courier"/>
                <a:cs typeface="Courier"/>
              </a:rPr>
              <a:t>gs</a:t>
            </a:r>
            <a:r>
              <a:rPr lang="en-US" sz="1300" b="1" dirty="0">
                <a:latin typeface="Courier"/>
                <a:cs typeface="Courier"/>
              </a:rPr>
              <a:t>)   29 0035 0x1d | =      61 0075 0x3d | ]      93 0135 0x5d | }     125 0175 0x7d</a:t>
            </a:r>
          </a:p>
          <a:p>
            <a:r>
              <a:rPr lang="en-US" sz="1300" b="1" dirty="0">
                <a:latin typeface="Courier"/>
                <a:cs typeface="Courier"/>
              </a:rPr>
              <a:t>(</a:t>
            </a:r>
            <a:r>
              <a:rPr lang="en-US" sz="1300" b="1" dirty="0" err="1">
                <a:latin typeface="Courier"/>
                <a:cs typeface="Courier"/>
              </a:rPr>
              <a:t>rs</a:t>
            </a:r>
            <a:r>
              <a:rPr lang="en-US" sz="1300" b="1" dirty="0">
                <a:latin typeface="Courier"/>
                <a:cs typeface="Courier"/>
              </a:rPr>
              <a:t>)   30 0036 0x1e | &gt;      62 0076 0x3e | ^      94 0136 0x5e | ~     126 0176 0x7e</a:t>
            </a:r>
          </a:p>
          <a:p>
            <a:r>
              <a:rPr lang="en-US" sz="1300" b="1" dirty="0">
                <a:latin typeface="Courier"/>
                <a:cs typeface="Courier"/>
              </a:rPr>
              <a:t>(us)   31 0037 0x1f | ?      63 0077 0x3f | _      95 0137 0x5f | (del) 127 0177 0x7f</a:t>
            </a:r>
          </a:p>
        </p:txBody>
      </p:sp>
      <p:sp>
        <p:nvSpPr>
          <p:cNvPr id="2" name="TextBox 1">
            <a:extLst>
              <a:ext uri="{FF2B5EF4-FFF2-40B4-BE49-F238E27FC236}">
                <a16:creationId xmlns:a16="http://schemas.microsoft.com/office/drawing/2014/main" id="{AE097818-8F51-1241-ADAE-E9D7876B76C1}"/>
              </a:ext>
            </a:extLst>
          </p:cNvPr>
          <p:cNvSpPr txBox="1"/>
          <p:nvPr/>
        </p:nvSpPr>
        <p:spPr>
          <a:xfrm>
            <a:off x="3944" y="136632"/>
            <a:ext cx="3450456" cy="3539430"/>
          </a:xfrm>
          <a:prstGeom prst="rect">
            <a:avLst/>
          </a:prstGeom>
          <a:noFill/>
        </p:spPr>
        <p:txBody>
          <a:bodyPr wrap="square" rtlCol="0">
            <a:spAutoFit/>
          </a:bodyPr>
          <a:lstStyle/>
          <a:p>
            <a:r>
              <a:rPr lang="en-US" sz="3200" b="1" dirty="0">
                <a:latin typeface="Papyrus" panose="020B0602040200020303" pitchFamily="34" charset="77"/>
              </a:rPr>
              <a:t>Ascii code table</a:t>
            </a:r>
          </a:p>
          <a:p>
            <a:endParaRPr lang="en-US" sz="3200" b="1" dirty="0">
              <a:latin typeface="Papyrus" panose="020B0602040200020303" pitchFamily="34" charset="77"/>
            </a:endParaRPr>
          </a:p>
          <a:p>
            <a:r>
              <a:rPr lang="en-US" sz="3200" b="1" dirty="0">
                <a:latin typeface="Papyrus" panose="020B0602040200020303" pitchFamily="34" charset="77"/>
              </a:rPr>
              <a:t>Codes are</a:t>
            </a:r>
          </a:p>
          <a:p>
            <a:r>
              <a:rPr lang="en-US" sz="3200" b="1" dirty="0">
                <a:latin typeface="Papyrus" panose="020B0602040200020303" pitchFamily="34" charset="77"/>
              </a:rPr>
              <a:t>8 bits=1 byte long</a:t>
            </a:r>
          </a:p>
          <a:p>
            <a:endParaRPr lang="en-US" sz="3200" b="1" dirty="0">
              <a:latin typeface="Papyrus" panose="020B0602040200020303" pitchFamily="34" charset="77"/>
            </a:endParaRPr>
          </a:p>
          <a:p>
            <a:r>
              <a:rPr lang="en-US" sz="3200" b="1" dirty="0">
                <a:latin typeface="Papyrus" panose="020B0602040200020303" pitchFamily="34" charset="77"/>
              </a:rPr>
              <a:t>Gives 256 character codes</a:t>
            </a:r>
          </a:p>
        </p:txBody>
      </p:sp>
    </p:spTree>
    <p:extLst>
      <p:ext uri="{BB962C8B-B14F-4D97-AF65-F5344CB8AC3E}">
        <p14:creationId xmlns:p14="http://schemas.microsoft.com/office/powerpoint/2010/main" val="18080510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B85992-A667-A8ED-1AEE-09A7BCD58FEA}"/>
              </a:ext>
            </a:extLst>
          </p:cNvPr>
          <p:cNvSpPr txBox="1"/>
          <p:nvPr/>
        </p:nvSpPr>
        <p:spPr>
          <a:xfrm>
            <a:off x="0" y="2789583"/>
            <a:ext cx="10899228" cy="2862322"/>
          </a:xfrm>
          <a:prstGeom prst="rect">
            <a:avLst/>
          </a:prstGeom>
          <a:noFill/>
        </p:spPr>
        <p:txBody>
          <a:bodyPr wrap="square">
            <a:spAutoFit/>
          </a:bodyPr>
          <a:lstStyle/>
          <a:p>
            <a:r>
              <a:rPr lang="en-US" b="1" dirty="0">
                <a:solidFill>
                  <a:srgbClr val="000000"/>
                </a:solidFill>
                <a:effectLst/>
                <a:latin typeface="Courier New" panose="02070309020205020404" pitchFamily="49" charset="0"/>
                <a:cs typeface="Courier New" panose="02070309020205020404" pitchFamily="49" charset="0"/>
              </a:rPr>
              <a:t>% od -</a:t>
            </a:r>
            <a:r>
              <a:rPr lang="en-US" b="1" dirty="0" err="1">
                <a:solidFill>
                  <a:srgbClr val="000000"/>
                </a:solidFill>
                <a:effectLst/>
                <a:latin typeface="Courier New" panose="02070309020205020404" pitchFamily="49" charset="0"/>
                <a:cs typeface="Courier New" panose="02070309020205020404" pitchFamily="49" charset="0"/>
              </a:rPr>
              <a:t>adox</a:t>
            </a:r>
            <a:r>
              <a:rPr lang="en-US" b="1" dirty="0">
                <a:solidFill>
                  <a:srgbClr val="000000"/>
                </a:solidFill>
                <a:effectLst/>
                <a:latin typeface="Courier New" panose="02070309020205020404" pitchFamily="49" charset="0"/>
                <a:cs typeface="Courier New" panose="02070309020205020404" pitchFamily="49" charset="0"/>
              </a:rPr>
              <a:t> a</a:t>
            </a:r>
          </a:p>
          <a:p>
            <a:r>
              <a:rPr lang="en-US" b="1" dirty="0">
                <a:solidFill>
                  <a:srgbClr val="000000"/>
                </a:solidFill>
                <a:effectLst/>
                <a:latin typeface="Courier New" panose="02070309020205020404" pitchFamily="49" charset="0"/>
                <a:cs typeface="Courier New" panose="02070309020205020404" pitchFamily="49" charset="0"/>
              </a:rPr>
              <a:t>0000000    a   b  </a:t>
            </a:r>
            <a:r>
              <a:rPr lang="en-US" b="1" dirty="0" err="1">
                <a:solidFill>
                  <a:srgbClr val="000000"/>
                </a:solidFill>
                <a:effectLst/>
                <a:latin typeface="Courier New" panose="02070309020205020404" pitchFamily="49" charset="0"/>
                <a:cs typeface="Courier New" panose="02070309020205020404" pitchFamily="49" charset="0"/>
              </a:rPr>
              <a:t>sp</a:t>
            </a:r>
            <a:r>
              <a:rPr lang="en-US" b="1" dirty="0">
                <a:solidFill>
                  <a:srgbClr val="000000"/>
                </a:solidFill>
                <a:effectLst/>
                <a:latin typeface="Courier New" panose="02070309020205020404" pitchFamily="49" charset="0"/>
                <a:cs typeface="Courier New" panose="02070309020205020404" pitchFamily="49" charset="0"/>
              </a:rPr>
              <a:t>  </a:t>
            </a:r>
            <a:r>
              <a:rPr lang="en-US" b="1" dirty="0" err="1">
                <a:solidFill>
                  <a:srgbClr val="000000"/>
                </a:solidFill>
                <a:effectLst/>
                <a:latin typeface="Courier New" panose="02070309020205020404" pitchFamily="49" charset="0"/>
                <a:cs typeface="Courier New" panose="02070309020205020404" pitchFamily="49" charset="0"/>
              </a:rPr>
              <a:t>nl</a:t>
            </a:r>
            <a:r>
              <a:rPr lang="en-US" b="1" dirty="0">
                <a:solidFill>
                  <a:srgbClr val="000000"/>
                </a:solidFill>
                <a:effectLst/>
                <a:latin typeface="Courier New" panose="02070309020205020404" pitchFamily="49" charset="0"/>
                <a:cs typeface="Courier New" panose="02070309020205020404" pitchFamily="49" charset="0"/>
              </a:rPr>
              <a:t>   c   d  </a:t>
            </a:r>
            <a:r>
              <a:rPr lang="en-US" b="1" dirty="0" err="1">
                <a:solidFill>
                  <a:srgbClr val="000000"/>
                </a:solidFill>
                <a:effectLst/>
                <a:latin typeface="Courier New" panose="02070309020205020404" pitchFamily="49" charset="0"/>
                <a:cs typeface="Courier New" panose="02070309020205020404" pitchFamily="49" charset="0"/>
              </a:rPr>
              <a:t>nl</a:t>
            </a:r>
            <a:r>
              <a:rPr lang="en-US" b="1" dirty="0">
                <a:solidFill>
                  <a:srgbClr val="000000"/>
                </a:solidFill>
                <a:effectLst/>
                <a:latin typeface="Courier New" panose="02070309020205020404" pitchFamily="49" charset="0"/>
                <a:cs typeface="Courier New" panose="02070309020205020404" pitchFamily="49" charset="0"/>
              </a:rPr>
              <a:t>  </a:t>
            </a:r>
            <a:r>
              <a:rPr lang="en-US" b="1" dirty="0" err="1">
                <a:solidFill>
                  <a:srgbClr val="000000"/>
                </a:solidFill>
                <a:effectLst/>
                <a:latin typeface="Courier New" panose="02070309020205020404" pitchFamily="49" charset="0"/>
                <a:cs typeface="Courier New" panose="02070309020205020404" pitchFamily="49" charset="0"/>
              </a:rPr>
              <a:t>sp</a:t>
            </a:r>
            <a:r>
              <a:rPr lang="en-US" b="1" dirty="0">
                <a:solidFill>
                  <a:srgbClr val="000000"/>
                </a:solidFill>
                <a:effectLst/>
                <a:latin typeface="Courier New" panose="02070309020205020404" pitchFamily="49" charset="0"/>
                <a:cs typeface="Courier New" panose="02070309020205020404" pitchFamily="49" charset="0"/>
              </a:rPr>
              <a:t>  </a:t>
            </a:r>
            <a:r>
              <a:rPr lang="en-US" b="1" dirty="0" err="1">
                <a:solidFill>
                  <a:srgbClr val="000000"/>
                </a:solidFill>
                <a:effectLst/>
                <a:latin typeface="Courier New" panose="02070309020205020404" pitchFamily="49" charset="0"/>
                <a:cs typeface="Courier New" panose="02070309020205020404" pitchFamily="49" charset="0"/>
              </a:rPr>
              <a:t>nl</a:t>
            </a:r>
            <a:r>
              <a:rPr lang="en-US" b="1" dirty="0">
                <a:solidFill>
                  <a:srgbClr val="000000"/>
                </a:solidFill>
                <a:effectLst/>
                <a:latin typeface="Courier New" panose="02070309020205020404" pitchFamily="49" charset="0"/>
                <a:cs typeface="Courier New" panose="02070309020205020404" pitchFamily="49" charset="0"/>
              </a:rPr>
              <a:t>   e   f  </a:t>
            </a:r>
            <a:r>
              <a:rPr lang="en-US" b="1" dirty="0" err="1">
                <a:solidFill>
                  <a:srgbClr val="000000"/>
                </a:solidFill>
                <a:effectLst/>
                <a:latin typeface="Courier New" panose="02070309020205020404" pitchFamily="49" charset="0"/>
                <a:cs typeface="Courier New" panose="02070309020205020404" pitchFamily="49" charset="0"/>
              </a:rPr>
              <a:t>nl</a:t>
            </a:r>
            <a:r>
              <a:rPr lang="en-US" b="1" dirty="0">
                <a:solidFill>
                  <a:srgbClr val="000000"/>
                </a:solidFill>
                <a:effectLst/>
                <a:latin typeface="Courier New" panose="02070309020205020404" pitchFamily="49" charset="0"/>
                <a:cs typeface="Courier New" panose="02070309020205020404" pitchFamily="49" charset="0"/>
              </a:rPr>
              <a:t>   A   B  </a:t>
            </a:r>
            <a:r>
              <a:rPr lang="en-US" b="1" dirty="0" err="1">
                <a:solidFill>
                  <a:srgbClr val="000000"/>
                </a:solidFill>
                <a:effectLst/>
                <a:latin typeface="Courier New" panose="02070309020205020404" pitchFamily="49" charset="0"/>
                <a:cs typeface="Courier New" panose="02070309020205020404" pitchFamily="49" charset="0"/>
              </a:rPr>
              <a:t>nl</a:t>
            </a:r>
            <a:r>
              <a:rPr lang="en-US" b="1" dirty="0">
                <a:solidFill>
                  <a:srgbClr val="000000"/>
                </a:solidFill>
                <a:effectLst/>
                <a:latin typeface="Courier New" panose="02070309020205020404" pitchFamily="49" charset="0"/>
                <a:cs typeface="Courier New" panose="02070309020205020404" pitchFamily="49" charset="0"/>
              </a:rPr>
              <a:t>   #</a:t>
            </a:r>
          </a:p>
          <a:p>
            <a:r>
              <a:rPr lang="en-US" b="1" dirty="0">
                <a:solidFill>
                  <a:srgbClr val="000000"/>
                </a:solidFill>
                <a:effectLst/>
                <a:latin typeface="Courier New" panose="02070309020205020404" pitchFamily="49" charset="0"/>
                <a:cs typeface="Courier New" panose="02070309020205020404" pitchFamily="49" charset="0"/>
              </a:rPr>
              <a:t>            </a:t>
            </a:r>
            <a:r>
              <a:rPr lang="en-US" b="1" dirty="0">
                <a:solidFill>
                  <a:srgbClr val="FF00F0"/>
                </a:solidFill>
                <a:effectLst/>
                <a:latin typeface="Courier New" panose="02070309020205020404" pitchFamily="49" charset="0"/>
                <a:cs typeface="Courier New" panose="02070309020205020404" pitchFamily="49" charset="0"/>
              </a:rPr>
              <a:t>25185</a:t>
            </a:r>
            <a:r>
              <a:rPr lang="en-US" b="1" dirty="0">
                <a:solidFill>
                  <a:srgbClr val="000000"/>
                </a:solidFill>
                <a:effectLst/>
                <a:latin typeface="Courier New" panose="02070309020205020404" pitchFamily="49" charset="0"/>
                <a:cs typeface="Courier New" panose="02070309020205020404" pitchFamily="49" charset="0"/>
              </a:rPr>
              <a:t>    2592   25699    8202   25866    2662   16961    8970</a:t>
            </a:r>
          </a:p>
          <a:p>
            <a:r>
              <a:rPr lang="en-US" b="1" dirty="0">
                <a:solidFill>
                  <a:srgbClr val="000000"/>
                </a:solidFill>
                <a:effectLst/>
                <a:latin typeface="Courier New" panose="02070309020205020404" pitchFamily="49" charset="0"/>
                <a:cs typeface="Courier New" panose="02070309020205020404" pitchFamily="49" charset="0"/>
              </a:rPr>
              <a:t>           061141  005040  062143  020012  062412  005146  041101  021412</a:t>
            </a:r>
          </a:p>
          <a:p>
            <a:r>
              <a:rPr lang="en-US" b="1" dirty="0">
                <a:solidFill>
                  <a:srgbClr val="000000"/>
                </a:solidFill>
                <a:effectLst/>
                <a:latin typeface="Courier New" panose="02070309020205020404" pitchFamily="49" charset="0"/>
                <a:cs typeface="Courier New" panose="02070309020205020404" pitchFamily="49" charset="0"/>
              </a:rPr>
              <a:t>             </a:t>
            </a:r>
            <a:r>
              <a:rPr lang="en-US" b="1" dirty="0">
                <a:solidFill>
                  <a:srgbClr val="FF00F0"/>
                </a:solidFill>
                <a:effectLst/>
                <a:latin typeface="Courier New" panose="02070309020205020404" pitchFamily="49" charset="0"/>
                <a:cs typeface="Courier New" panose="02070309020205020404" pitchFamily="49" charset="0"/>
              </a:rPr>
              <a:t>6261</a:t>
            </a:r>
            <a:r>
              <a:rPr lang="en-US" b="1" dirty="0">
                <a:solidFill>
                  <a:srgbClr val="000000"/>
                </a:solidFill>
                <a:effectLst/>
                <a:latin typeface="Courier New" panose="02070309020205020404" pitchFamily="49" charset="0"/>
                <a:cs typeface="Courier New" panose="02070309020205020404" pitchFamily="49" charset="0"/>
              </a:rPr>
              <a:t>    0a20    6463    200a    650a    0a66    4241    230a</a:t>
            </a:r>
          </a:p>
          <a:p>
            <a:r>
              <a:rPr lang="en-US" b="1" dirty="0">
                <a:solidFill>
                  <a:srgbClr val="000000"/>
                </a:solidFill>
                <a:effectLst/>
                <a:latin typeface="Courier New" panose="02070309020205020404" pitchFamily="49" charset="0"/>
                <a:cs typeface="Courier New" panose="02070309020205020404" pitchFamily="49" charset="0"/>
              </a:rPr>
              <a:t>0000020    !  </a:t>
            </a:r>
            <a:r>
              <a:rPr lang="en-US" b="1" dirty="0" err="1">
                <a:solidFill>
                  <a:srgbClr val="000000"/>
                </a:solidFill>
                <a:effectLst/>
                <a:latin typeface="Courier New" panose="02070309020205020404" pitchFamily="49" charset="0"/>
                <a:cs typeface="Courier New" panose="02070309020205020404" pitchFamily="49" charset="0"/>
              </a:rPr>
              <a:t>nl</a:t>
            </a:r>
            <a:r>
              <a:rPr lang="en-US" b="1" dirty="0">
                <a:solidFill>
                  <a:srgbClr val="000000"/>
                </a:solidFill>
                <a:effectLst/>
                <a:latin typeface="Courier New" panose="02070309020205020404" pitchFamily="49" charset="0"/>
                <a:cs typeface="Courier New" panose="02070309020205020404" pitchFamily="49" charset="0"/>
              </a:rPr>
              <a:t> bel  </a:t>
            </a:r>
            <a:r>
              <a:rPr lang="en-US" b="1" dirty="0" err="1">
                <a:solidFill>
                  <a:srgbClr val="000000"/>
                </a:solidFill>
                <a:effectLst/>
                <a:latin typeface="Courier New" panose="02070309020205020404" pitchFamily="49" charset="0"/>
                <a:cs typeface="Courier New" panose="02070309020205020404" pitchFamily="49" charset="0"/>
              </a:rPr>
              <a:t>nl</a:t>
            </a:r>
            <a:r>
              <a:rPr lang="en-US" b="1" dirty="0">
                <a:solidFill>
                  <a:srgbClr val="000000"/>
                </a:solidFill>
                <a:effectLst/>
                <a:latin typeface="Courier New" panose="02070309020205020404" pitchFamily="49" charset="0"/>
                <a:cs typeface="Courier New" panose="02070309020205020404" pitchFamily="49" charset="0"/>
              </a:rPr>
              <a:t>                                                </a:t>
            </a:r>
          </a:p>
          <a:p>
            <a:r>
              <a:rPr lang="en-US" b="1" dirty="0">
                <a:solidFill>
                  <a:srgbClr val="000000"/>
                </a:solidFill>
                <a:effectLst/>
                <a:latin typeface="Courier New" panose="02070309020205020404" pitchFamily="49" charset="0"/>
                <a:cs typeface="Courier New" panose="02070309020205020404" pitchFamily="49" charset="0"/>
              </a:rPr>
              <a:t>             2593    2567                                                </a:t>
            </a:r>
          </a:p>
          <a:p>
            <a:r>
              <a:rPr lang="en-US" b="1" dirty="0">
                <a:solidFill>
                  <a:srgbClr val="000000"/>
                </a:solidFill>
                <a:effectLst/>
                <a:latin typeface="Courier New" panose="02070309020205020404" pitchFamily="49" charset="0"/>
                <a:cs typeface="Courier New" panose="02070309020205020404" pitchFamily="49" charset="0"/>
              </a:rPr>
              <a:t>           005041  005007                                                </a:t>
            </a:r>
          </a:p>
          <a:p>
            <a:r>
              <a:rPr lang="en-US" b="1" dirty="0">
                <a:solidFill>
                  <a:srgbClr val="000000"/>
                </a:solidFill>
                <a:effectLst/>
                <a:latin typeface="Courier New" panose="02070309020205020404" pitchFamily="49" charset="0"/>
                <a:cs typeface="Courier New" panose="02070309020205020404" pitchFamily="49" charset="0"/>
              </a:rPr>
              <a:t>             0a21    0a07                                                </a:t>
            </a:r>
          </a:p>
          <a:p>
            <a:r>
              <a:rPr lang="en-US" b="1" dirty="0">
                <a:solidFill>
                  <a:srgbClr val="000000"/>
                </a:solidFill>
                <a:effectLst/>
                <a:latin typeface="Courier New" panose="02070309020205020404" pitchFamily="49" charset="0"/>
                <a:cs typeface="Courier New" panose="02070309020205020404" pitchFamily="49" charset="0"/>
              </a:rPr>
              <a:t>0000024  </a:t>
            </a:r>
            <a:r>
              <a:rPr lang="en-US" b="1" dirty="0">
                <a:solidFill>
                  <a:srgbClr val="0000FF"/>
                </a:solidFill>
                <a:effectLst/>
                <a:latin typeface="Courier New" panose="02070309020205020404" pitchFamily="49" charset="0"/>
                <a:cs typeface="Courier New" panose="02070309020205020404" pitchFamily="49" charset="0"/>
              </a:rPr>
              <a:t>&lt;&lt; octal count of bytes from 0</a:t>
            </a:r>
          </a:p>
        </p:txBody>
      </p:sp>
      <p:sp>
        <p:nvSpPr>
          <p:cNvPr id="9" name="TextBox 8">
            <a:extLst>
              <a:ext uri="{FF2B5EF4-FFF2-40B4-BE49-F238E27FC236}">
                <a16:creationId xmlns:a16="http://schemas.microsoft.com/office/drawing/2014/main" id="{47EB4333-5318-F20B-6479-62EA1C4F1D2A}"/>
              </a:ext>
            </a:extLst>
          </p:cNvPr>
          <p:cNvSpPr txBox="1"/>
          <p:nvPr/>
        </p:nvSpPr>
        <p:spPr>
          <a:xfrm>
            <a:off x="84082" y="0"/>
            <a:ext cx="12107918" cy="2585323"/>
          </a:xfrm>
          <a:prstGeom prst="rect">
            <a:avLst/>
          </a:prstGeom>
          <a:noFill/>
        </p:spPr>
        <p:txBody>
          <a:bodyPr wrap="square">
            <a:spAutoFit/>
          </a:bodyPr>
          <a:lstStyle/>
          <a:p>
            <a:r>
              <a:rPr lang="en-US" b="1" dirty="0">
                <a:solidFill>
                  <a:srgbClr val="000000"/>
                </a:solidFill>
                <a:effectLst/>
                <a:latin typeface="Courier New" panose="02070309020205020404" pitchFamily="49" charset="0"/>
                <a:cs typeface="Courier New" panose="02070309020205020404" pitchFamily="49" charset="0"/>
              </a:rPr>
              <a:t>% cat a     </a:t>
            </a:r>
          </a:p>
          <a:p>
            <a:r>
              <a:rPr lang="en-US" b="1" dirty="0">
                <a:solidFill>
                  <a:srgbClr val="000000"/>
                </a:solidFill>
                <a:effectLst/>
                <a:latin typeface="Courier New" panose="02070309020205020404" pitchFamily="49" charset="0"/>
                <a:cs typeface="Courier New" panose="02070309020205020404" pitchFamily="49" charset="0"/>
              </a:rPr>
              <a:t>ab </a:t>
            </a:r>
          </a:p>
          <a:p>
            <a:r>
              <a:rPr lang="en-US" b="1" dirty="0">
                <a:solidFill>
                  <a:srgbClr val="000000"/>
                </a:solidFill>
                <a:effectLst/>
                <a:latin typeface="Courier New" panose="02070309020205020404" pitchFamily="49" charset="0"/>
                <a:cs typeface="Courier New" panose="02070309020205020404" pitchFamily="49" charset="0"/>
              </a:rPr>
              <a:t>cd</a:t>
            </a:r>
          </a:p>
          <a:p>
            <a:r>
              <a:rPr lang="en-US" b="1" dirty="0">
                <a:solidFill>
                  <a:srgbClr val="000000"/>
                </a:solidFill>
                <a:effectLst/>
                <a:latin typeface="Courier New" panose="02070309020205020404" pitchFamily="49" charset="0"/>
                <a:cs typeface="Courier New" panose="02070309020205020404" pitchFamily="49" charset="0"/>
              </a:rPr>
              <a:t> </a:t>
            </a:r>
          </a:p>
          <a:p>
            <a:r>
              <a:rPr lang="en-US" b="1" dirty="0" err="1">
                <a:solidFill>
                  <a:srgbClr val="000000"/>
                </a:solidFill>
                <a:effectLst/>
                <a:latin typeface="Courier New" panose="02070309020205020404" pitchFamily="49" charset="0"/>
                <a:cs typeface="Courier New" panose="02070309020205020404" pitchFamily="49" charset="0"/>
              </a:rPr>
              <a:t>ef</a:t>
            </a:r>
            <a:endParaRPr lang="en-US" b="1" dirty="0">
              <a:solidFill>
                <a:srgbClr val="000000"/>
              </a:solidFill>
              <a:effectLst/>
              <a:latin typeface="Courier New" panose="02070309020205020404" pitchFamily="49" charset="0"/>
              <a:cs typeface="Courier New" panose="02070309020205020404" pitchFamily="49" charset="0"/>
            </a:endParaRPr>
          </a:p>
          <a:p>
            <a:r>
              <a:rPr lang="en-US" b="1" dirty="0">
                <a:solidFill>
                  <a:srgbClr val="000000"/>
                </a:solidFill>
                <a:effectLst/>
                <a:latin typeface="Courier New" panose="02070309020205020404" pitchFamily="49" charset="0"/>
                <a:cs typeface="Courier New" panose="02070309020205020404" pitchFamily="49" charset="0"/>
              </a:rPr>
              <a:t>AB</a:t>
            </a:r>
          </a:p>
          <a:p>
            <a:r>
              <a:rPr lang="en-US" b="1" dirty="0">
                <a:solidFill>
                  <a:srgbClr val="000000"/>
                </a:solidFill>
                <a:effectLst/>
                <a:latin typeface="Courier New" panose="02070309020205020404" pitchFamily="49" charset="0"/>
                <a:cs typeface="Courier New" panose="02070309020205020404" pitchFamily="49" charset="0"/>
              </a:rPr>
              <a:t>#!</a:t>
            </a:r>
          </a:p>
          <a:p>
            <a:r>
              <a:rPr lang="en-US" b="1" dirty="0">
                <a:solidFill>
                  <a:srgbClr val="000000"/>
                </a:solidFill>
                <a:effectLst/>
                <a:latin typeface="Courier New" panose="02070309020205020404" pitchFamily="49" charset="0"/>
                <a:cs typeface="Courier New" panose="02070309020205020404" pitchFamily="49" charset="0"/>
              </a:rPr>
              <a:t>    </a:t>
            </a:r>
            <a:r>
              <a:rPr lang="en-US" b="1" dirty="0">
                <a:solidFill>
                  <a:srgbClr val="FF0000"/>
                </a:solidFill>
                <a:effectLst/>
                <a:latin typeface="Courier New" panose="02070309020205020404" pitchFamily="49" charset="0"/>
                <a:cs typeface="Courier New" panose="02070309020205020404" pitchFamily="49" charset="0"/>
              </a:rPr>
              <a:t>&lt;&lt;here I entered "control v 7" (decimal) for the bell code, does not print anything</a:t>
            </a:r>
          </a:p>
          <a:p>
            <a:r>
              <a:rPr lang="en-US" b="1" dirty="0">
                <a:solidFill>
                  <a:srgbClr val="000000"/>
                </a:solidFill>
                <a:effectLst/>
                <a:latin typeface="Courier New" panose="02070309020205020404" pitchFamily="49" charset="0"/>
                <a:cs typeface="Courier New" panose="02070309020205020404" pitchFamily="49" charset="0"/>
              </a:rPr>
              <a:t>%</a:t>
            </a:r>
          </a:p>
        </p:txBody>
      </p:sp>
      <p:sp>
        <p:nvSpPr>
          <p:cNvPr id="13" name="TextBox 12">
            <a:extLst>
              <a:ext uri="{FF2B5EF4-FFF2-40B4-BE49-F238E27FC236}">
                <a16:creationId xmlns:a16="http://schemas.microsoft.com/office/drawing/2014/main" id="{85D90CBF-C6F0-0D0F-AC71-FF6218403BCB}"/>
              </a:ext>
            </a:extLst>
          </p:cNvPr>
          <p:cNvSpPr txBox="1"/>
          <p:nvPr/>
        </p:nvSpPr>
        <p:spPr>
          <a:xfrm>
            <a:off x="4227786" y="277789"/>
            <a:ext cx="6122276" cy="1477328"/>
          </a:xfrm>
          <a:prstGeom prst="rect">
            <a:avLst/>
          </a:prstGeom>
          <a:noFill/>
        </p:spPr>
        <p:txBody>
          <a:bodyPr wrap="square">
            <a:spAutoFit/>
          </a:bodyPr>
          <a:lstStyle/>
          <a:p>
            <a:r>
              <a:rPr lang="en-US" sz="1800" b="1" dirty="0">
                <a:latin typeface="Courier"/>
                <a:cs typeface="Courier"/>
              </a:rPr>
              <a:t>a      97 0141 0x61</a:t>
            </a:r>
          </a:p>
          <a:p>
            <a:r>
              <a:rPr lang="en-US" sz="1800" b="1" dirty="0">
                <a:latin typeface="Courier"/>
                <a:cs typeface="Courier"/>
              </a:rPr>
              <a:t>b      98 0142 0x62</a:t>
            </a:r>
          </a:p>
          <a:p>
            <a:r>
              <a:rPr lang="en-US" b="1" dirty="0">
                <a:latin typeface="Courier"/>
                <a:cs typeface="Courier"/>
              </a:rPr>
              <a:t>(</a:t>
            </a:r>
            <a:r>
              <a:rPr lang="en-US" sz="1800" b="1" dirty="0" err="1">
                <a:latin typeface="Courier"/>
                <a:cs typeface="Courier"/>
              </a:rPr>
              <a:t>sp</a:t>
            </a:r>
            <a:r>
              <a:rPr lang="en-US" sz="1800" b="1" dirty="0">
                <a:latin typeface="Courier"/>
                <a:cs typeface="Courier"/>
              </a:rPr>
              <a:t>)   32 0040 0x20</a:t>
            </a:r>
          </a:p>
          <a:p>
            <a:r>
              <a:rPr lang="en-US" sz="1800" b="1" dirty="0">
                <a:latin typeface="Courier"/>
                <a:cs typeface="Courier"/>
              </a:rPr>
              <a:t>(</a:t>
            </a:r>
            <a:r>
              <a:rPr lang="en-US" sz="1800" b="1" dirty="0" err="1">
                <a:latin typeface="Courier"/>
                <a:cs typeface="Courier"/>
              </a:rPr>
              <a:t>nl</a:t>
            </a:r>
            <a:r>
              <a:rPr lang="en-US" sz="1800" b="1" dirty="0">
                <a:latin typeface="Courier"/>
                <a:cs typeface="Courier"/>
              </a:rPr>
              <a:t>)   10 0012 0x0a</a:t>
            </a:r>
          </a:p>
          <a:p>
            <a:r>
              <a:rPr lang="en-US" sz="1800" b="1" dirty="0">
                <a:latin typeface="Courier"/>
                <a:cs typeface="Courier"/>
              </a:rPr>
              <a:t>(bel)   7 0007 0x07</a:t>
            </a:r>
            <a:endParaRPr lang="en-US" dirty="0"/>
          </a:p>
        </p:txBody>
      </p:sp>
      <p:sp>
        <p:nvSpPr>
          <p:cNvPr id="14" name="Rectangle 13">
            <a:extLst>
              <a:ext uri="{FF2B5EF4-FFF2-40B4-BE49-F238E27FC236}">
                <a16:creationId xmlns:a16="http://schemas.microsoft.com/office/drawing/2014/main" id="{37B88F23-4DCE-1ACA-C418-B608843AC8AA}"/>
              </a:ext>
            </a:extLst>
          </p:cNvPr>
          <p:cNvSpPr/>
          <p:nvPr/>
        </p:nvSpPr>
        <p:spPr>
          <a:xfrm>
            <a:off x="6629400" y="330200"/>
            <a:ext cx="317500" cy="241300"/>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D8DE00A-0A58-55DB-5061-EB3D4E8BB4C6}"/>
              </a:ext>
            </a:extLst>
          </p:cNvPr>
          <p:cNvSpPr/>
          <p:nvPr/>
        </p:nvSpPr>
        <p:spPr>
          <a:xfrm>
            <a:off x="2120900" y="3949700"/>
            <a:ext cx="317500" cy="241300"/>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CD71D3C-31A9-1576-2EB6-1D5672F8B564}"/>
              </a:ext>
            </a:extLst>
          </p:cNvPr>
          <p:cNvSpPr/>
          <p:nvPr/>
        </p:nvSpPr>
        <p:spPr>
          <a:xfrm>
            <a:off x="1485900" y="3136900"/>
            <a:ext cx="317500" cy="241300"/>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CF028AE-65C8-53A4-C1B0-C91924507B90}"/>
              </a:ext>
            </a:extLst>
          </p:cNvPr>
          <p:cNvSpPr/>
          <p:nvPr/>
        </p:nvSpPr>
        <p:spPr>
          <a:xfrm>
            <a:off x="4203700" y="355600"/>
            <a:ext cx="317500" cy="241300"/>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5E06EEA-B5EA-C350-64EC-DD939D46EF81}"/>
              </a:ext>
            </a:extLst>
          </p:cNvPr>
          <p:cNvSpPr/>
          <p:nvPr/>
        </p:nvSpPr>
        <p:spPr>
          <a:xfrm>
            <a:off x="5816600" y="304800"/>
            <a:ext cx="393700" cy="241300"/>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6A82B369-3056-C206-FD32-C7145AB36244}"/>
              </a:ext>
            </a:extLst>
          </p:cNvPr>
          <p:cNvSpPr/>
          <p:nvPr/>
        </p:nvSpPr>
        <p:spPr>
          <a:xfrm>
            <a:off x="2006600" y="3670300"/>
            <a:ext cx="393700" cy="241300"/>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830CFC55-5CB8-912C-8077-51754CEE6C12}"/>
              </a:ext>
            </a:extLst>
          </p:cNvPr>
          <p:cNvSpPr txBox="1"/>
          <p:nvPr/>
        </p:nvSpPr>
        <p:spPr>
          <a:xfrm>
            <a:off x="0" y="5651500"/>
            <a:ext cx="3631122" cy="369332"/>
          </a:xfrm>
          <a:prstGeom prst="rect">
            <a:avLst/>
          </a:prstGeom>
          <a:noFill/>
        </p:spPr>
        <p:txBody>
          <a:bodyPr wrap="none" rtlCol="0">
            <a:spAutoFit/>
          </a:bodyPr>
          <a:lstStyle/>
          <a:p>
            <a:r>
              <a:rPr lang="en-US" sz="1800" b="1" dirty="0">
                <a:solidFill>
                  <a:srgbClr val="FF00FF"/>
                </a:solidFill>
                <a:latin typeface="Courier"/>
                <a:cs typeface="Courier"/>
              </a:rPr>
              <a:t>(6*16+2)*16+6)*16+1=25185</a:t>
            </a:r>
            <a:endParaRPr lang="en-US" dirty="0">
              <a:solidFill>
                <a:srgbClr val="FF00FF"/>
              </a:solidFill>
            </a:endParaRPr>
          </a:p>
        </p:txBody>
      </p:sp>
    </p:spTree>
    <p:extLst>
      <p:ext uri="{BB962C8B-B14F-4D97-AF65-F5344CB8AC3E}">
        <p14:creationId xmlns:p14="http://schemas.microsoft.com/office/powerpoint/2010/main" val="17747439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56440"/>
            <a:ext cx="12192000" cy="5509200"/>
          </a:xfrm>
          <a:prstGeom prst="rect">
            <a:avLst/>
          </a:prstGeom>
        </p:spPr>
        <p:txBody>
          <a:bodyPr wrap="square">
            <a:spAutoFit/>
          </a:bodyPr>
          <a:lstStyle/>
          <a:p>
            <a:pPr algn="ctr"/>
            <a:r>
              <a:rPr lang="en-US" sz="3200" b="1" dirty="0">
                <a:latin typeface="Papyrus" panose="020B0602040200020303" pitchFamily="34" charset="77"/>
                <a:cs typeface="Papyrus"/>
              </a:rPr>
              <a:t>To manipulate a body of text with lines of different lengths, you had two choices before string arrays were introduced.</a:t>
            </a:r>
          </a:p>
          <a:p>
            <a:pPr algn="ctr"/>
            <a:endParaRPr lang="en-US" sz="3200" b="1" dirty="0">
              <a:latin typeface="Papyrus" panose="020B0602040200020303" pitchFamily="34" charset="77"/>
              <a:cs typeface="Papyrus"/>
            </a:endParaRPr>
          </a:p>
          <a:p>
            <a:pPr algn="ctr"/>
            <a:r>
              <a:rPr lang="en-US" sz="3200" b="1" dirty="0">
                <a:latin typeface="Papyrus" panose="020B0602040200020303" pitchFamily="34" charset="77"/>
                <a:cs typeface="Papyrus"/>
              </a:rPr>
              <a:t>- An array (everybody has to be same length) of padded </a:t>
            </a:r>
            <a:r>
              <a:rPr lang="en-US" sz="3200" b="1" u="sng" dirty="0">
                <a:latin typeface="Papyrus" panose="020B0602040200020303" pitchFamily="34" charset="77"/>
                <a:cs typeface="Papyrus"/>
              </a:rPr>
              <a:t>character vectors.</a:t>
            </a:r>
          </a:p>
          <a:p>
            <a:pPr algn="ctr"/>
            <a:endParaRPr lang="en-US" sz="3200" b="1" dirty="0">
              <a:latin typeface="Papyrus" panose="020B0602040200020303" pitchFamily="34" charset="77"/>
              <a:cs typeface="Papyrus"/>
            </a:endParaRPr>
          </a:p>
          <a:p>
            <a:pPr algn="ctr"/>
            <a:r>
              <a:rPr lang="en-US" sz="3200" b="1" dirty="0">
                <a:latin typeface="Papyrus" panose="020B0602040200020303" pitchFamily="34" charset="77"/>
                <a:cs typeface="Papyrus"/>
              </a:rPr>
              <a:t>- A cell array (can be different lengths) of </a:t>
            </a:r>
            <a:r>
              <a:rPr lang="en-US" sz="3200" b="1" u="sng" dirty="0">
                <a:latin typeface="Papyrus" panose="020B0602040200020303" pitchFamily="34" charset="77"/>
                <a:cs typeface="Papyrus"/>
              </a:rPr>
              <a:t>character vectors</a:t>
            </a:r>
            <a:r>
              <a:rPr lang="en-US" sz="3200" b="1" dirty="0">
                <a:latin typeface="Papyrus" panose="020B0602040200020303" pitchFamily="34" charset="77"/>
                <a:cs typeface="Papyrus"/>
              </a:rPr>
              <a:t>.</a:t>
            </a:r>
          </a:p>
          <a:p>
            <a:pPr marL="285750" indent="-285750" algn="ctr">
              <a:buFontTx/>
              <a:buChar char="-"/>
            </a:pPr>
            <a:endParaRPr lang="en-US" sz="3200" b="1" dirty="0">
              <a:latin typeface="Papyrus" panose="020B0602040200020303" pitchFamily="34" charset="77"/>
              <a:cs typeface="Papyrus"/>
            </a:endParaRPr>
          </a:p>
          <a:p>
            <a:pPr algn="ctr"/>
            <a:r>
              <a:rPr lang="en-US" sz="3200" b="1" dirty="0">
                <a:latin typeface="Papyrus" panose="020B0602040200020303" pitchFamily="34" charset="77"/>
                <a:cs typeface="Papyrus"/>
              </a:rPr>
              <a:t>But now have 3 choices</a:t>
            </a:r>
          </a:p>
          <a:p>
            <a:pPr algn="ctr"/>
            <a:endParaRPr lang="en-US" sz="3200" b="1" dirty="0">
              <a:latin typeface="Papyrus" panose="020B0602040200020303" pitchFamily="34" charset="77"/>
              <a:cs typeface="Papyrus"/>
            </a:endParaRPr>
          </a:p>
          <a:p>
            <a:pPr marL="457200" indent="-457200" algn="ctr">
              <a:buFontTx/>
              <a:buChar char="-"/>
            </a:pPr>
            <a:r>
              <a:rPr lang="en-US" sz="3200" b="1" dirty="0">
                <a:latin typeface="Papyrus" panose="020B0602040200020303" pitchFamily="34" charset="77"/>
                <a:cs typeface="Papyrus"/>
              </a:rPr>
              <a:t>A cell array of </a:t>
            </a:r>
            <a:r>
              <a:rPr lang="en-US" sz="3200" b="1" u="sng" dirty="0">
                <a:latin typeface="Papyrus" panose="020B0602040200020303" pitchFamily="34" charset="77"/>
                <a:cs typeface="Papyrus"/>
              </a:rPr>
              <a:t>character strings</a:t>
            </a:r>
            <a:r>
              <a:rPr lang="en-US" sz="3200" b="1" dirty="0">
                <a:latin typeface="Papyrus" panose="020B0602040200020303" pitchFamily="34" charset="77"/>
                <a:cs typeface="Papyrus"/>
              </a:rPr>
              <a:t>.</a:t>
            </a:r>
          </a:p>
        </p:txBody>
      </p:sp>
    </p:spTree>
    <p:extLst>
      <p:ext uri="{BB962C8B-B14F-4D97-AF65-F5344CB8AC3E}">
        <p14:creationId xmlns:p14="http://schemas.microsoft.com/office/powerpoint/2010/main" val="17866322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43567"/>
            <a:ext cx="12192000" cy="5970865"/>
          </a:xfrm>
          <a:prstGeom prst="rect">
            <a:avLst/>
          </a:prstGeom>
        </p:spPr>
        <p:txBody>
          <a:bodyPr wrap="square">
            <a:spAutoFit/>
          </a:bodyPr>
          <a:lstStyle/>
          <a:p>
            <a:pPr algn="ctr"/>
            <a:r>
              <a:rPr lang="en-US" sz="3200" b="1" dirty="0">
                <a:latin typeface="Papyrus" panose="020B0602040200020303" pitchFamily="34" charset="77"/>
                <a:cs typeface="Papyrus"/>
              </a:rPr>
              <a:t>When creating an array of character vectors, each row of the array must be the same length.</a:t>
            </a:r>
          </a:p>
          <a:p>
            <a:pPr algn="ctr"/>
            <a:r>
              <a:rPr lang="en-US" sz="3200" b="1" dirty="0">
                <a:latin typeface="Papyrus" panose="020B0602040200020303" pitchFamily="34" charset="77"/>
                <a:cs typeface="Papyrus"/>
              </a:rPr>
              <a:t> </a:t>
            </a:r>
          </a:p>
          <a:p>
            <a:pPr algn="ctr"/>
            <a:r>
              <a:rPr lang="en-US" sz="3200" b="1" dirty="0">
                <a:latin typeface="Papyrus" panose="020B0602040200020303" pitchFamily="34" charset="77"/>
                <a:cs typeface="Papyrus"/>
              </a:rPr>
              <a:t>The char function pads with spaces to create equal rows</a:t>
            </a:r>
          </a:p>
          <a:p>
            <a:pPr algn="ctr"/>
            <a:endParaRPr lang="en-US" b="1" dirty="0">
              <a:latin typeface="Courier"/>
              <a:cs typeface="Courier"/>
            </a:endParaRPr>
          </a:p>
          <a:p>
            <a:r>
              <a:rPr lang="en-US" sz="2000" b="1" dirty="0">
                <a:latin typeface="Courier"/>
                <a:cs typeface="Courier"/>
              </a:rPr>
              <a:t>S = char('</a:t>
            </a:r>
            <a:r>
              <a:rPr lang="en-US" sz="2000" b="1" dirty="0" err="1">
                <a:latin typeface="Courier"/>
                <a:cs typeface="Courier"/>
              </a:rPr>
              <a:t>A','rolling','stone','gathers','momentum</a:t>
            </a:r>
            <a:r>
              <a:rPr lang="en-US" sz="2000" b="1" dirty="0">
                <a:latin typeface="Courier"/>
                <a:cs typeface="Courier"/>
              </a:rPr>
              <a:t>.’)</a:t>
            </a:r>
            <a:endParaRPr lang="en-US" b="1" dirty="0">
              <a:latin typeface="Papyrus"/>
              <a:cs typeface="Papyrus"/>
            </a:endParaRPr>
          </a:p>
          <a:p>
            <a:pPr algn="ctr"/>
            <a:endParaRPr lang="en-US" sz="3200" b="1" dirty="0">
              <a:cs typeface="Papyrus"/>
            </a:endParaRPr>
          </a:p>
          <a:p>
            <a:pPr algn="ctr"/>
            <a:r>
              <a:rPr lang="en-US" sz="3200" b="1" dirty="0">
                <a:latin typeface="Papyrus" panose="020B0602040200020303" pitchFamily="34" charset="77"/>
                <a:cs typeface="Papyrus"/>
              </a:rPr>
              <a:t>produces a 5-by-9 character array:</a:t>
            </a:r>
          </a:p>
          <a:p>
            <a:pPr algn="ctr"/>
            <a:endParaRPr lang="en-US" sz="3200" b="1" dirty="0">
              <a:cs typeface="Papyrus"/>
            </a:endParaRPr>
          </a:p>
          <a:p>
            <a:r>
              <a:rPr lang="en-US" sz="2000" b="1" dirty="0">
                <a:latin typeface="Courier"/>
                <a:cs typeface="Courier"/>
              </a:rPr>
              <a:t>S =</a:t>
            </a:r>
          </a:p>
          <a:p>
            <a:r>
              <a:rPr lang="en-US" sz="2000" b="1" dirty="0">
                <a:latin typeface="Courier"/>
                <a:cs typeface="Courier"/>
              </a:rPr>
              <a:t>A</a:t>
            </a:r>
            <a:r>
              <a:rPr lang="en-US" sz="2000" b="1" dirty="0">
                <a:solidFill>
                  <a:schemeClr val="bg1">
                    <a:lumMod val="50000"/>
                  </a:schemeClr>
                </a:solidFill>
                <a:latin typeface="Courier"/>
                <a:cs typeface="Courier"/>
              </a:rPr>
              <a:t>_______</a:t>
            </a:r>
          </a:p>
          <a:p>
            <a:r>
              <a:rPr lang="en-US" sz="2000" b="1" dirty="0">
                <a:latin typeface="Courier"/>
                <a:cs typeface="Courier"/>
              </a:rPr>
              <a:t>rolling</a:t>
            </a:r>
            <a:r>
              <a:rPr lang="en-US" sz="2000" b="1" dirty="0">
                <a:solidFill>
                  <a:schemeClr val="bg1">
                    <a:lumMod val="50000"/>
                  </a:schemeClr>
                </a:solidFill>
                <a:latin typeface="Courier"/>
                <a:cs typeface="Courier"/>
              </a:rPr>
              <a:t>__</a:t>
            </a:r>
          </a:p>
          <a:p>
            <a:r>
              <a:rPr lang="en-US" sz="2000" b="1" dirty="0">
                <a:latin typeface="Courier"/>
                <a:cs typeface="Courier"/>
              </a:rPr>
              <a:t>stone</a:t>
            </a:r>
            <a:r>
              <a:rPr lang="en-US" sz="2000" b="1" dirty="0">
                <a:solidFill>
                  <a:schemeClr val="bg1">
                    <a:lumMod val="50000"/>
                  </a:schemeClr>
                </a:solidFill>
                <a:latin typeface="Courier"/>
                <a:cs typeface="Courier"/>
              </a:rPr>
              <a:t>____</a:t>
            </a:r>
          </a:p>
          <a:p>
            <a:r>
              <a:rPr lang="en-US" sz="2000" b="1" dirty="0">
                <a:latin typeface="Courier"/>
                <a:cs typeface="Courier"/>
              </a:rPr>
              <a:t>gathers</a:t>
            </a:r>
            <a:r>
              <a:rPr lang="en-US" sz="2000" b="1" dirty="0">
                <a:solidFill>
                  <a:schemeClr val="bg1">
                    <a:lumMod val="50000"/>
                  </a:schemeClr>
                </a:solidFill>
                <a:latin typeface="Courier"/>
                <a:cs typeface="Courier"/>
              </a:rPr>
              <a:t>__</a:t>
            </a:r>
          </a:p>
          <a:p>
            <a:r>
              <a:rPr lang="en-US" sz="2000" b="1" dirty="0">
                <a:latin typeface="Courier"/>
                <a:cs typeface="Courier"/>
              </a:rPr>
              <a:t>momentum.</a:t>
            </a:r>
          </a:p>
        </p:txBody>
      </p:sp>
    </p:spTree>
    <p:extLst>
      <p:ext uri="{BB962C8B-B14F-4D97-AF65-F5344CB8AC3E}">
        <p14:creationId xmlns:p14="http://schemas.microsoft.com/office/powerpoint/2010/main" val="35261416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08309"/>
            <a:ext cx="12192000" cy="5438491"/>
          </a:xfrm>
          <a:prstGeom prst="rect">
            <a:avLst/>
          </a:prstGeom>
        </p:spPr>
        <p:txBody>
          <a:bodyPr wrap="square">
            <a:noAutofit/>
          </a:bodyPr>
          <a:lstStyle/>
          <a:p>
            <a:pPr algn="ctr"/>
            <a:r>
              <a:rPr lang="en-US" sz="3200" dirty="0">
                <a:latin typeface="Papyrus" panose="020B0602040200020303" pitchFamily="34" charset="77"/>
                <a:cs typeface="Papyrus"/>
              </a:rPr>
              <a:t>Different lengths not problem with a cell array of </a:t>
            </a:r>
            <a:r>
              <a:rPr lang="en-US" sz="3200" u="sng" dirty="0">
                <a:latin typeface="Papyrus" panose="020B0602040200020303" pitchFamily="34" charset="77"/>
                <a:cs typeface="Papyrus"/>
              </a:rPr>
              <a:t>character vectors</a:t>
            </a:r>
          </a:p>
          <a:p>
            <a:pPr algn="ctr"/>
            <a:endParaRPr lang="en-US" dirty="0">
              <a:cs typeface="Courier"/>
            </a:endParaRPr>
          </a:p>
          <a:p>
            <a:r>
              <a:rPr lang="en-US" sz="2400" b="1" dirty="0">
                <a:latin typeface="Courier"/>
                <a:cs typeface="Courier"/>
              </a:rPr>
              <a:t>C = {'</a:t>
            </a:r>
            <a:r>
              <a:rPr lang="en-US" sz="2400" b="1" dirty="0" err="1">
                <a:latin typeface="Courier"/>
                <a:cs typeface="Courier"/>
              </a:rPr>
              <a:t>A';'rolling';'stone';'gathers';'momentum</a:t>
            </a:r>
            <a:r>
              <a:rPr lang="en-US" sz="2400" b="1" dirty="0">
                <a:latin typeface="Courier"/>
                <a:cs typeface="Courier"/>
              </a:rPr>
              <a:t>.'}</a:t>
            </a:r>
          </a:p>
          <a:p>
            <a:r>
              <a:rPr lang="mr-IN" sz="2400" b="1" dirty="0">
                <a:latin typeface="Courier"/>
                <a:cs typeface="Courier"/>
              </a:rPr>
              <a:t>C =</a:t>
            </a:r>
          </a:p>
          <a:p>
            <a:r>
              <a:rPr lang="mr-IN" sz="2400" b="1" dirty="0">
                <a:latin typeface="Courier"/>
                <a:cs typeface="Courier"/>
              </a:rPr>
              <a:t>  5×1 cell array</a:t>
            </a:r>
          </a:p>
          <a:p>
            <a:r>
              <a:rPr lang="mr-IN" sz="2400" b="1" dirty="0">
                <a:latin typeface="Courier"/>
                <a:cs typeface="Courier"/>
              </a:rPr>
              <a:t>    {'A'        }</a:t>
            </a:r>
          </a:p>
          <a:p>
            <a:r>
              <a:rPr lang="mr-IN" sz="2400" b="1" dirty="0">
                <a:latin typeface="Courier"/>
                <a:cs typeface="Courier"/>
              </a:rPr>
              <a:t>    {'rolling'  }</a:t>
            </a:r>
          </a:p>
          <a:p>
            <a:r>
              <a:rPr lang="mr-IN" sz="2400" b="1" dirty="0">
                <a:latin typeface="Courier"/>
                <a:cs typeface="Courier"/>
              </a:rPr>
              <a:t>    {'stone'    }</a:t>
            </a:r>
          </a:p>
          <a:p>
            <a:r>
              <a:rPr lang="mr-IN" sz="2400" b="1" dirty="0">
                <a:latin typeface="Courier"/>
                <a:cs typeface="Courier"/>
              </a:rPr>
              <a:t>    {'gathers'  }</a:t>
            </a:r>
          </a:p>
          <a:p>
            <a:r>
              <a:rPr lang="mr-IN" sz="2400" b="1" dirty="0">
                <a:latin typeface="Courier"/>
                <a:cs typeface="Courier"/>
              </a:rPr>
              <a:t>    {'momentum.’}</a:t>
            </a:r>
            <a:endParaRPr lang="en-US" sz="2400" b="1" dirty="0">
              <a:latin typeface="Courier"/>
              <a:cs typeface="Courier"/>
            </a:endParaRPr>
          </a:p>
        </p:txBody>
      </p:sp>
    </p:spTree>
    <p:extLst>
      <p:ext uri="{BB962C8B-B14F-4D97-AF65-F5344CB8AC3E}">
        <p14:creationId xmlns:p14="http://schemas.microsoft.com/office/powerpoint/2010/main" val="2965623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28600"/>
            <a:ext cx="12192000" cy="6019800"/>
          </a:xfrm>
          <a:prstGeom prst="rect">
            <a:avLst/>
          </a:prstGeom>
        </p:spPr>
        <p:txBody>
          <a:bodyPr wrap="square">
            <a:noAutofit/>
          </a:bodyPr>
          <a:lstStyle/>
          <a:p>
            <a:pPr algn="ctr"/>
            <a:r>
              <a:rPr lang="en-US" sz="3200" b="1" dirty="0">
                <a:solidFill>
                  <a:srgbClr val="000000"/>
                </a:solidFill>
                <a:latin typeface="Papyrus" panose="020B0602040200020303" pitchFamily="34" charset="77"/>
                <a:cs typeface="Papyrus"/>
              </a:rPr>
              <a:t>Cell Arrays</a:t>
            </a:r>
          </a:p>
          <a:p>
            <a:pPr algn="ctr"/>
            <a:endParaRPr lang="en-US" sz="1200" b="1" dirty="0">
              <a:solidFill>
                <a:srgbClr val="000000"/>
              </a:solidFill>
              <a:latin typeface="Papyrus" panose="020B0602040200020303" pitchFamily="34" charset="77"/>
              <a:cs typeface="Papyrus"/>
            </a:endParaRPr>
          </a:p>
          <a:p>
            <a:pPr algn="ctr"/>
            <a:r>
              <a:rPr lang="en-US" sz="3200" b="1" dirty="0">
                <a:solidFill>
                  <a:srgbClr val="000000"/>
                </a:solidFill>
                <a:latin typeface="Papyrus" panose="020B0602040200020303" pitchFamily="34" charset="77"/>
                <a:cs typeface="Papyrus"/>
              </a:rPr>
              <a:t>multidimensional arrays whose elements are copies of other arrays.</a:t>
            </a:r>
          </a:p>
          <a:p>
            <a:pPr algn="ctr"/>
            <a:endParaRPr lang="en-US" sz="1200" b="1" dirty="0">
              <a:solidFill>
                <a:srgbClr val="000000"/>
              </a:solidFill>
              <a:latin typeface="Papyrus" panose="020B0602040200020303" pitchFamily="34" charset="77"/>
              <a:cs typeface="Papyrus"/>
            </a:endParaRPr>
          </a:p>
          <a:p>
            <a:pPr algn="ctr"/>
            <a:r>
              <a:rPr lang="en-US" sz="3200" b="1" dirty="0">
                <a:solidFill>
                  <a:srgbClr val="000000"/>
                </a:solidFill>
                <a:latin typeface="Papyrus" panose="020B0602040200020303" pitchFamily="34" charset="77"/>
                <a:cs typeface="Papyrus"/>
              </a:rPr>
              <a:t>cell arrays are created by enclosing a</a:t>
            </a:r>
          </a:p>
          <a:p>
            <a:pPr algn="ctr"/>
            <a:r>
              <a:rPr lang="en-US" sz="3200" b="1" u="sng" dirty="0">
                <a:solidFill>
                  <a:srgbClr val="000000"/>
                </a:solidFill>
                <a:latin typeface="Papyrus" panose="020B0602040200020303" pitchFamily="34" charset="77"/>
                <a:cs typeface="Papyrus"/>
              </a:rPr>
              <a:t>miscellaneous</a:t>
            </a:r>
            <a:r>
              <a:rPr lang="en-US" sz="3200" b="1" dirty="0">
                <a:solidFill>
                  <a:srgbClr val="000000"/>
                </a:solidFill>
                <a:latin typeface="Papyrus" panose="020B0602040200020303" pitchFamily="34" charset="77"/>
                <a:cs typeface="Papyrus"/>
              </a:rPr>
              <a:t> collection of things in curly</a:t>
            </a:r>
          </a:p>
          <a:p>
            <a:pPr algn="ctr"/>
            <a:r>
              <a:rPr lang="en-US" sz="3200" b="1" dirty="0">
                <a:solidFill>
                  <a:srgbClr val="000000"/>
                </a:solidFill>
                <a:latin typeface="Papyrus" panose="020B0602040200020303" pitchFamily="34" charset="77"/>
                <a:cs typeface="Papyrus"/>
              </a:rPr>
              <a:t>braces, </a:t>
            </a:r>
            <a:r>
              <a:rPr lang="en-US" sz="2800" b="1" dirty="0">
                <a:solidFill>
                  <a:srgbClr val="000000"/>
                </a:solidFill>
                <a:latin typeface="Courier"/>
                <a:cs typeface="Courier"/>
              </a:rPr>
              <a:t>{}</a:t>
            </a:r>
            <a:r>
              <a:rPr lang="en-US" sz="3200" b="1" dirty="0">
                <a:solidFill>
                  <a:srgbClr val="000000"/>
                </a:solidFill>
                <a:latin typeface="Papyrus" panose="020B0602040200020303" pitchFamily="34" charset="77"/>
                <a:cs typeface="Papyrus"/>
              </a:rPr>
              <a:t>. </a:t>
            </a:r>
          </a:p>
          <a:p>
            <a:pPr algn="ctr"/>
            <a:endParaRPr lang="en-US" sz="1200" b="1" dirty="0">
              <a:solidFill>
                <a:srgbClr val="000000"/>
              </a:solidFill>
              <a:latin typeface="Papyrus" panose="020B0602040200020303" pitchFamily="34" charset="77"/>
              <a:cs typeface="Papyrus"/>
            </a:endParaRPr>
          </a:p>
          <a:p>
            <a:pPr algn="ctr"/>
            <a:r>
              <a:rPr lang="en-US" sz="3200" b="1" dirty="0">
                <a:solidFill>
                  <a:srgbClr val="000000"/>
                </a:solidFill>
                <a:latin typeface="Papyrus" panose="020B0602040200020303" pitchFamily="34" charset="77"/>
                <a:cs typeface="Papyrus"/>
              </a:rPr>
              <a:t>Elements of cell arrays can be other cell arrays.</a:t>
            </a:r>
          </a:p>
          <a:p>
            <a:pPr algn="ctr"/>
            <a:endParaRPr lang="en-US" sz="1200" b="1" dirty="0">
              <a:solidFill>
                <a:srgbClr val="000000"/>
              </a:solidFill>
              <a:latin typeface="Papyrus" panose="020B0602040200020303" pitchFamily="34" charset="77"/>
              <a:cs typeface="Papyrus"/>
            </a:endParaRPr>
          </a:p>
          <a:p>
            <a:pPr algn="ctr"/>
            <a:r>
              <a:rPr lang="en-US" sz="3200" b="1" dirty="0">
                <a:solidFill>
                  <a:srgbClr val="000000"/>
                </a:solidFill>
                <a:latin typeface="Papyrus" panose="020B0602040200020303" pitchFamily="34" charset="77"/>
                <a:cs typeface="Papyrus"/>
              </a:rPr>
              <a:t>The curly braces are also used with subscripts to access the contents of various cell elements.</a:t>
            </a:r>
          </a:p>
          <a:p>
            <a:pPr algn="ctr"/>
            <a:endParaRPr lang="en-US" sz="1200" b="1" dirty="0">
              <a:solidFill>
                <a:srgbClr val="000000"/>
              </a:solidFill>
              <a:cs typeface="Courier"/>
            </a:endParaRPr>
          </a:p>
          <a:p>
            <a:r>
              <a:rPr lang="en-US" sz="2800" b="1" dirty="0">
                <a:solidFill>
                  <a:srgbClr val="000000"/>
                </a:solidFill>
                <a:latin typeface="Courier"/>
                <a:cs typeface="Courier"/>
              </a:rPr>
              <a:t>&gt;&gt;C = {A    </a:t>
            </a:r>
            <a:r>
              <a:rPr lang="en-US" sz="2800" b="1" dirty="0" err="1">
                <a:solidFill>
                  <a:srgbClr val="000000"/>
                </a:solidFill>
                <a:latin typeface="Courier"/>
                <a:cs typeface="Courier"/>
              </a:rPr>
              <a:t>sum(A</a:t>
            </a:r>
            <a:r>
              <a:rPr lang="en-US" sz="2800" b="1" dirty="0">
                <a:solidFill>
                  <a:srgbClr val="000000"/>
                </a:solidFill>
                <a:latin typeface="Courier"/>
                <a:cs typeface="Courier"/>
              </a:rPr>
              <a:t>)    </a:t>
            </a:r>
            <a:r>
              <a:rPr lang="en-US" sz="2800" b="1" dirty="0" err="1">
                <a:solidFill>
                  <a:srgbClr val="000000"/>
                </a:solidFill>
                <a:latin typeface="Courier"/>
                <a:cs typeface="Courier"/>
              </a:rPr>
              <a:t>prod(prod(A</a:t>
            </a:r>
            <a:r>
              <a:rPr lang="en-US" sz="2800" b="1" dirty="0">
                <a:solidFill>
                  <a:srgbClr val="000000"/>
                </a:solidFill>
                <a:latin typeface="Courier"/>
                <a:cs typeface="Courier"/>
              </a:rPr>
              <a:t>)) }</a:t>
            </a:r>
          </a:p>
          <a:p>
            <a:r>
              <a:rPr lang="en-US" sz="2800" b="1" dirty="0">
                <a:solidFill>
                  <a:srgbClr val="000000"/>
                </a:solidFill>
                <a:latin typeface="Courier"/>
                <a:cs typeface="Courier"/>
              </a:rPr>
              <a:t>[4x4 double] [1x4 double] [20922789888000]</a:t>
            </a:r>
          </a:p>
        </p:txBody>
      </p:sp>
    </p:spTree>
    <p:extLst>
      <p:ext uri="{BB962C8B-B14F-4D97-AF65-F5344CB8AC3E}">
        <p14:creationId xmlns:p14="http://schemas.microsoft.com/office/powerpoint/2010/main" val="15332561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20496"/>
            <a:ext cx="12192000" cy="6098877"/>
          </a:xfrm>
          <a:prstGeom prst="rect">
            <a:avLst/>
          </a:prstGeom>
        </p:spPr>
        <p:txBody>
          <a:bodyPr wrap="square">
            <a:noAutofit/>
          </a:bodyPr>
          <a:lstStyle/>
          <a:p>
            <a:pPr algn="ctr"/>
            <a:r>
              <a:rPr lang="en-US" sz="3200" dirty="0">
                <a:latin typeface="Papyrus" panose="020B0602040200020303" pitchFamily="34" charset="77"/>
                <a:cs typeface="Papyrus"/>
              </a:rPr>
              <a:t>Different lengths not problem with a cell array of </a:t>
            </a:r>
            <a:r>
              <a:rPr lang="en-US" sz="3200" u="sng" dirty="0">
                <a:latin typeface="Papyrus" panose="020B0602040200020303" pitchFamily="34" charset="77"/>
                <a:cs typeface="Papyrus"/>
              </a:rPr>
              <a:t>character strings</a:t>
            </a:r>
            <a:r>
              <a:rPr lang="en-US" sz="3200" dirty="0">
                <a:latin typeface="Papyrus" panose="020B0602040200020303" pitchFamily="34" charset="77"/>
                <a:cs typeface="Papyrus"/>
              </a:rPr>
              <a:t>.</a:t>
            </a:r>
            <a:endParaRPr lang="en-US" sz="3200" u="sng" dirty="0">
              <a:latin typeface="Papyrus" panose="020B0602040200020303" pitchFamily="34" charset="77"/>
              <a:cs typeface="Papyrus"/>
            </a:endParaRPr>
          </a:p>
          <a:p>
            <a:pPr algn="ctr"/>
            <a:endParaRPr lang="en-US" dirty="0">
              <a:cs typeface="Courier"/>
            </a:endParaRPr>
          </a:p>
          <a:p>
            <a:r>
              <a:rPr lang="mr-IN" sz="2000" b="1" dirty="0">
                <a:latin typeface="Courier"/>
                <a:cs typeface="Courier"/>
              </a:rPr>
              <a:t>&gt;&gt; C = {"A";"rolling'";"stone";"gathers";"momentum."}</a:t>
            </a:r>
          </a:p>
          <a:p>
            <a:r>
              <a:rPr lang="mr-IN" sz="2000" b="1" dirty="0">
                <a:latin typeface="Courier"/>
                <a:cs typeface="Courier"/>
              </a:rPr>
              <a:t>C =</a:t>
            </a:r>
          </a:p>
          <a:p>
            <a:r>
              <a:rPr lang="mr-IN" sz="2000" b="1" dirty="0">
                <a:latin typeface="Courier"/>
                <a:cs typeface="Courier"/>
              </a:rPr>
              <a:t>  5×1 cell array</a:t>
            </a:r>
          </a:p>
          <a:p>
            <a:r>
              <a:rPr lang="mr-IN" sz="2000" b="1" dirty="0">
                <a:latin typeface="Courier"/>
                <a:cs typeface="Courier"/>
              </a:rPr>
              <a:t>    {["A"        ]}</a:t>
            </a:r>
          </a:p>
          <a:p>
            <a:r>
              <a:rPr lang="mr-IN" sz="2000" b="1" dirty="0">
                <a:latin typeface="Courier"/>
                <a:cs typeface="Courier"/>
              </a:rPr>
              <a:t>    {["rolling'" ]}</a:t>
            </a:r>
          </a:p>
          <a:p>
            <a:r>
              <a:rPr lang="mr-IN" sz="2000" b="1" dirty="0">
                <a:latin typeface="Courier"/>
                <a:cs typeface="Courier"/>
              </a:rPr>
              <a:t>    {["stone"    ]}</a:t>
            </a:r>
          </a:p>
          <a:p>
            <a:r>
              <a:rPr lang="mr-IN" sz="2000" b="1" dirty="0">
                <a:latin typeface="Courier"/>
                <a:cs typeface="Courier"/>
              </a:rPr>
              <a:t>    {["gathers"  ]}</a:t>
            </a:r>
          </a:p>
          <a:p>
            <a:r>
              <a:rPr lang="mr-IN" sz="2000" b="1" dirty="0">
                <a:latin typeface="Courier"/>
                <a:cs typeface="Courier"/>
              </a:rPr>
              <a:t>    {["momentum."]}</a:t>
            </a:r>
          </a:p>
          <a:p>
            <a:r>
              <a:rPr lang="mr-IN" sz="2000" b="1" dirty="0">
                <a:latin typeface="Courier"/>
                <a:cs typeface="Courier"/>
              </a:rPr>
              <a:t>&gt;&gt; C(1)</a:t>
            </a:r>
          </a:p>
          <a:p>
            <a:r>
              <a:rPr lang="mr-IN" sz="2000" b="1" dirty="0">
                <a:latin typeface="Courier"/>
                <a:cs typeface="Courier"/>
              </a:rPr>
              <a:t>ans =</a:t>
            </a:r>
          </a:p>
          <a:p>
            <a:r>
              <a:rPr lang="mr-IN" sz="2000" b="1" dirty="0">
                <a:latin typeface="Courier"/>
                <a:cs typeface="Courier"/>
              </a:rPr>
              <a:t>  1×1 cell array</a:t>
            </a:r>
          </a:p>
          <a:p>
            <a:r>
              <a:rPr lang="mr-IN" sz="2000" b="1" dirty="0">
                <a:latin typeface="Courier"/>
                <a:cs typeface="Courier"/>
              </a:rPr>
              <a:t>    {["A"]}</a:t>
            </a:r>
          </a:p>
          <a:p>
            <a:r>
              <a:rPr lang="mr-IN" sz="2000" b="1" dirty="0">
                <a:latin typeface="Courier"/>
                <a:cs typeface="Courier"/>
              </a:rPr>
              <a:t>&gt;&gt; C{1}</a:t>
            </a:r>
          </a:p>
          <a:p>
            <a:r>
              <a:rPr lang="mr-IN" sz="2000" b="1" dirty="0">
                <a:latin typeface="Courier"/>
                <a:cs typeface="Courier"/>
              </a:rPr>
              <a:t>ans = </a:t>
            </a:r>
          </a:p>
          <a:p>
            <a:r>
              <a:rPr lang="mr-IN" sz="2000" b="1" dirty="0">
                <a:latin typeface="Courier"/>
                <a:cs typeface="Courier"/>
              </a:rPr>
              <a:t>    "A"</a:t>
            </a:r>
            <a:endParaRPr lang="en-US" sz="2000" b="1" dirty="0">
              <a:latin typeface="Courier"/>
              <a:cs typeface="Courier"/>
            </a:endParaRPr>
          </a:p>
        </p:txBody>
      </p:sp>
    </p:spTree>
    <p:extLst>
      <p:ext uri="{BB962C8B-B14F-4D97-AF65-F5344CB8AC3E}">
        <p14:creationId xmlns:p14="http://schemas.microsoft.com/office/powerpoint/2010/main" val="14387264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77005"/>
            <a:ext cx="12192000" cy="5438491"/>
          </a:xfrm>
          <a:prstGeom prst="rect">
            <a:avLst/>
          </a:prstGeom>
        </p:spPr>
        <p:txBody>
          <a:bodyPr wrap="square">
            <a:noAutofit/>
          </a:bodyPr>
          <a:lstStyle/>
          <a:p>
            <a:pPr algn="ctr"/>
            <a:r>
              <a:rPr lang="en-US" sz="3200" b="1" dirty="0">
                <a:latin typeface="Papyrus" panose="020B0602040200020303" pitchFamily="34" charset="77"/>
                <a:cs typeface="Papyrus"/>
              </a:rPr>
              <a:t>You can convert a cell array of different length character vectors into a 2d character vector (padded to all have the same length)</a:t>
            </a:r>
          </a:p>
          <a:p>
            <a:pPr algn="ctr"/>
            <a:endParaRPr lang="en-US" b="1" dirty="0">
              <a:cs typeface="Courier"/>
            </a:endParaRPr>
          </a:p>
          <a:p>
            <a:r>
              <a:rPr lang="mr-IN" sz="2800" b="1" dirty="0">
                <a:latin typeface="Courier"/>
                <a:cs typeface="Courier"/>
              </a:rPr>
              <a:t>S = char(C)</a:t>
            </a:r>
          </a:p>
          <a:p>
            <a:r>
              <a:rPr lang="mr-IN" sz="2800" b="1" dirty="0">
                <a:latin typeface="Courier"/>
                <a:cs typeface="Courier"/>
              </a:rPr>
              <a:t>S =</a:t>
            </a:r>
          </a:p>
          <a:p>
            <a:r>
              <a:rPr lang="mr-IN" sz="2800" b="1" dirty="0">
                <a:latin typeface="Courier"/>
                <a:cs typeface="Courier"/>
              </a:rPr>
              <a:t>  5×9 char array</a:t>
            </a:r>
          </a:p>
          <a:p>
            <a:r>
              <a:rPr lang="mr-IN" sz="2800" b="1" dirty="0">
                <a:latin typeface="Courier"/>
                <a:cs typeface="Courier"/>
              </a:rPr>
              <a:t>    'A        '</a:t>
            </a:r>
          </a:p>
          <a:p>
            <a:r>
              <a:rPr lang="mr-IN" sz="2800" b="1" dirty="0">
                <a:latin typeface="Courier"/>
                <a:cs typeface="Courier"/>
              </a:rPr>
              <a:t>    'rolling  '</a:t>
            </a:r>
          </a:p>
          <a:p>
            <a:r>
              <a:rPr lang="mr-IN" sz="2800" b="1" dirty="0">
                <a:latin typeface="Courier"/>
                <a:cs typeface="Courier"/>
              </a:rPr>
              <a:t>    'stone    '</a:t>
            </a:r>
          </a:p>
          <a:p>
            <a:r>
              <a:rPr lang="mr-IN" sz="2800" b="1" dirty="0">
                <a:latin typeface="Courier"/>
                <a:cs typeface="Courier"/>
              </a:rPr>
              <a:t>    'gathers  '</a:t>
            </a:r>
          </a:p>
          <a:p>
            <a:r>
              <a:rPr lang="mr-IN" sz="2800" b="1" dirty="0">
                <a:latin typeface="Courier"/>
                <a:cs typeface="Courier"/>
              </a:rPr>
              <a:t>    'momentum.'</a:t>
            </a:r>
            <a:endParaRPr lang="en-US" sz="2800" b="1" dirty="0">
              <a:latin typeface="Courier"/>
              <a:cs typeface="Courier"/>
            </a:endParaRPr>
          </a:p>
        </p:txBody>
      </p:sp>
      <p:sp>
        <p:nvSpPr>
          <p:cNvPr id="2" name="Rectangle 1"/>
          <p:cNvSpPr/>
          <p:nvPr/>
        </p:nvSpPr>
        <p:spPr>
          <a:xfrm>
            <a:off x="6587071" y="2170731"/>
            <a:ext cx="3623733" cy="4524315"/>
          </a:xfrm>
          <a:prstGeom prst="rect">
            <a:avLst/>
          </a:prstGeom>
        </p:spPr>
        <p:txBody>
          <a:bodyPr wrap="square">
            <a:spAutoFit/>
          </a:bodyPr>
          <a:lstStyle/>
          <a:p>
            <a:r>
              <a:rPr lang="mr-IN" sz="2400" b="1" dirty="0">
                <a:latin typeface="Courier"/>
                <a:cs typeface="Courier"/>
              </a:rPr>
              <a:t>S(1,1)</a:t>
            </a:r>
          </a:p>
          <a:p>
            <a:r>
              <a:rPr lang="mr-IN" sz="2400" b="1" dirty="0">
                <a:latin typeface="Courier"/>
                <a:cs typeface="Courier"/>
              </a:rPr>
              <a:t>ans =</a:t>
            </a:r>
          </a:p>
          <a:p>
            <a:r>
              <a:rPr lang="mr-IN" sz="2400" b="1" dirty="0">
                <a:latin typeface="Courier"/>
                <a:cs typeface="Courier"/>
              </a:rPr>
              <a:t>    'A’</a:t>
            </a:r>
          </a:p>
          <a:p>
            <a:r>
              <a:rPr lang="mr-IN" sz="2400" b="1" dirty="0">
                <a:latin typeface="Courier"/>
                <a:cs typeface="Courier"/>
              </a:rPr>
              <a:t>S(1,2)</a:t>
            </a:r>
          </a:p>
          <a:p>
            <a:r>
              <a:rPr lang="mr-IN" sz="2400" b="1" dirty="0">
                <a:latin typeface="Courier"/>
                <a:cs typeface="Courier"/>
              </a:rPr>
              <a:t>ans =</a:t>
            </a:r>
          </a:p>
          <a:p>
            <a:r>
              <a:rPr lang="mr-IN" sz="2400" b="1" dirty="0">
                <a:latin typeface="Courier"/>
                <a:cs typeface="Courier"/>
              </a:rPr>
              <a:t>    ' '</a:t>
            </a:r>
            <a:endParaRPr lang="es-AR" sz="2400" b="1" dirty="0">
              <a:latin typeface="Courier"/>
              <a:cs typeface="Courier"/>
            </a:endParaRPr>
          </a:p>
          <a:p>
            <a:r>
              <a:rPr lang="mr-IN" sz="2400" b="1" dirty="0">
                <a:latin typeface="Courier"/>
                <a:cs typeface="Courier"/>
              </a:rPr>
              <a:t>S(2,1)</a:t>
            </a:r>
          </a:p>
          <a:p>
            <a:r>
              <a:rPr lang="mr-IN" sz="2400" b="1" dirty="0">
                <a:latin typeface="Courier"/>
                <a:cs typeface="Courier"/>
              </a:rPr>
              <a:t>ans =</a:t>
            </a:r>
          </a:p>
          <a:p>
            <a:r>
              <a:rPr lang="mr-IN" sz="2400" b="1" dirty="0">
                <a:latin typeface="Courier"/>
                <a:cs typeface="Courier"/>
              </a:rPr>
              <a:t>    'r’</a:t>
            </a:r>
          </a:p>
          <a:p>
            <a:r>
              <a:rPr lang="mr-IN" sz="2400" b="1" dirty="0">
                <a:latin typeface="Courier"/>
                <a:cs typeface="Courier"/>
              </a:rPr>
              <a:t>S(2,2)</a:t>
            </a:r>
          </a:p>
          <a:p>
            <a:r>
              <a:rPr lang="mr-IN" sz="2400" b="1" dirty="0">
                <a:latin typeface="Courier"/>
                <a:cs typeface="Courier"/>
              </a:rPr>
              <a:t>ans =</a:t>
            </a:r>
          </a:p>
          <a:p>
            <a:r>
              <a:rPr lang="mr-IN" sz="2400" b="1" dirty="0">
                <a:latin typeface="Courier"/>
                <a:cs typeface="Courier"/>
              </a:rPr>
              <a:t>    'o’</a:t>
            </a:r>
          </a:p>
        </p:txBody>
      </p:sp>
    </p:spTree>
    <p:extLst>
      <p:ext uri="{BB962C8B-B14F-4D97-AF65-F5344CB8AC3E}">
        <p14:creationId xmlns:p14="http://schemas.microsoft.com/office/powerpoint/2010/main" val="14853785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7510"/>
            <a:ext cx="12192000" cy="5438491"/>
          </a:xfrm>
          <a:prstGeom prst="rect">
            <a:avLst/>
          </a:prstGeom>
        </p:spPr>
        <p:txBody>
          <a:bodyPr wrap="square">
            <a:noAutofit/>
          </a:bodyPr>
          <a:lstStyle/>
          <a:p>
            <a:pPr algn="ctr"/>
            <a:r>
              <a:rPr lang="en-US" sz="3200" b="1" dirty="0">
                <a:latin typeface="Papyrus" panose="020B0602040200020303" pitchFamily="34" charset="77"/>
                <a:cs typeface="Papyrus"/>
              </a:rPr>
              <a:t>And you can go back to the cell array</a:t>
            </a:r>
          </a:p>
          <a:p>
            <a:pPr algn="ctr"/>
            <a:endParaRPr lang="en-US" b="1" dirty="0">
              <a:latin typeface="Papyrus" panose="020B0602040200020303" pitchFamily="34" charset="77"/>
              <a:cs typeface="Courier"/>
            </a:endParaRPr>
          </a:p>
          <a:p>
            <a:r>
              <a:rPr lang="mr-IN" sz="2800" b="1" dirty="0">
                <a:latin typeface="Courier"/>
                <a:cs typeface="Courier"/>
              </a:rPr>
              <a:t>CC=cellstr(S)</a:t>
            </a:r>
          </a:p>
          <a:p>
            <a:r>
              <a:rPr lang="mr-IN" sz="2800" b="1" dirty="0">
                <a:latin typeface="Courier"/>
                <a:cs typeface="Courier"/>
              </a:rPr>
              <a:t>CC =</a:t>
            </a:r>
          </a:p>
          <a:p>
            <a:r>
              <a:rPr lang="mr-IN" sz="2800" b="1" dirty="0">
                <a:latin typeface="Courier"/>
                <a:cs typeface="Courier"/>
              </a:rPr>
              <a:t>  5×1 cell array</a:t>
            </a:r>
          </a:p>
          <a:p>
            <a:r>
              <a:rPr lang="mr-IN" sz="2800" b="1" dirty="0">
                <a:latin typeface="Courier"/>
                <a:cs typeface="Courier"/>
              </a:rPr>
              <a:t>    {'A'        }</a:t>
            </a:r>
          </a:p>
          <a:p>
            <a:r>
              <a:rPr lang="mr-IN" sz="2800" b="1" dirty="0">
                <a:latin typeface="Courier"/>
                <a:cs typeface="Courier"/>
              </a:rPr>
              <a:t>    {'rolling'  }</a:t>
            </a:r>
          </a:p>
          <a:p>
            <a:r>
              <a:rPr lang="mr-IN" sz="2800" b="1" dirty="0">
                <a:latin typeface="Courier"/>
                <a:cs typeface="Courier"/>
              </a:rPr>
              <a:t>    {'stone'    }</a:t>
            </a:r>
          </a:p>
          <a:p>
            <a:r>
              <a:rPr lang="mr-IN" sz="2800" b="1" dirty="0">
                <a:latin typeface="Courier"/>
                <a:cs typeface="Courier"/>
              </a:rPr>
              <a:t>    {'gathers'  }</a:t>
            </a:r>
          </a:p>
          <a:p>
            <a:r>
              <a:rPr lang="mr-IN" sz="2800" b="1" dirty="0">
                <a:latin typeface="Courier"/>
                <a:cs typeface="Courier"/>
              </a:rPr>
              <a:t>    {'momentum.'}</a:t>
            </a:r>
            <a:endParaRPr lang="en-US" sz="2800" b="1" dirty="0">
              <a:latin typeface="Courier"/>
              <a:cs typeface="Courier"/>
            </a:endParaRPr>
          </a:p>
        </p:txBody>
      </p:sp>
    </p:spTree>
    <p:extLst>
      <p:ext uri="{BB962C8B-B14F-4D97-AF65-F5344CB8AC3E}">
        <p14:creationId xmlns:p14="http://schemas.microsoft.com/office/powerpoint/2010/main" val="24977487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028344"/>
            <a:ext cx="12191999" cy="3693319"/>
          </a:xfrm>
          <a:prstGeom prst="rect">
            <a:avLst/>
          </a:prstGeom>
        </p:spPr>
        <p:txBody>
          <a:bodyPr wrap="square">
            <a:spAutoFit/>
          </a:bodyPr>
          <a:lstStyle/>
          <a:p>
            <a:pPr algn="ctr"/>
            <a:r>
              <a:rPr lang="en-US" sz="3200" b="1" dirty="0">
                <a:latin typeface="Papyrus" panose="020B0602040200020303" pitchFamily="34" charset="77"/>
                <a:cs typeface="Papyrus"/>
              </a:rPr>
              <a:t>To create a character array from one of the text fields in a structure (name, for example), call the </a:t>
            </a:r>
            <a:r>
              <a:rPr lang="en-US" sz="3200" b="1" dirty="0">
                <a:latin typeface="Papyrus" panose="020B0602040200020303" pitchFamily="34" charset="77"/>
                <a:cs typeface="Courier"/>
              </a:rPr>
              <a:t>char</a:t>
            </a:r>
            <a:r>
              <a:rPr lang="en-US" sz="3200" b="1" dirty="0">
                <a:latin typeface="Papyrus" panose="020B0602040200020303" pitchFamily="34" charset="77"/>
                <a:cs typeface="Papyrus"/>
              </a:rPr>
              <a:t> function on the comma-separated list produced by </a:t>
            </a:r>
            <a:r>
              <a:rPr lang="en-US" sz="3200" b="1" dirty="0" err="1">
                <a:latin typeface="Courier" pitchFamily="2" charset="0"/>
                <a:cs typeface="Courier"/>
              </a:rPr>
              <a:t>S.name</a:t>
            </a:r>
            <a:r>
              <a:rPr lang="en-US" sz="3200" b="1" dirty="0">
                <a:latin typeface="+mj-lt"/>
                <a:cs typeface="Papyrus"/>
              </a:rPr>
              <a:t>:</a:t>
            </a:r>
          </a:p>
          <a:p>
            <a:endParaRPr lang="en-US" b="1" dirty="0">
              <a:latin typeface="+mj-lt"/>
            </a:endParaRPr>
          </a:p>
          <a:p>
            <a:r>
              <a:rPr lang="en-US" sz="2400" b="1" dirty="0">
                <a:latin typeface="Courier"/>
                <a:cs typeface="Courier"/>
              </a:rPr>
              <a:t>&gt;&gt;names = </a:t>
            </a:r>
            <a:r>
              <a:rPr lang="en-US" sz="2400" b="1" dirty="0" err="1">
                <a:latin typeface="Courier"/>
                <a:cs typeface="Courier"/>
              </a:rPr>
              <a:t>char(S.name</a:t>
            </a:r>
            <a:r>
              <a:rPr lang="en-US" sz="2400" b="1" dirty="0">
                <a:latin typeface="Courier"/>
                <a:cs typeface="Courier"/>
              </a:rPr>
              <a:t>)</a:t>
            </a:r>
          </a:p>
          <a:p>
            <a:r>
              <a:rPr lang="en-US" sz="2400" b="1" dirty="0">
                <a:latin typeface="Courier"/>
                <a:cs typeface="Courier"/>
              </a:rPr>
              <a:t>names =</a:t>
            </a:r>
          </a:p>
          <a:p>
            <a:r>
              <a:rPr lang="en-US" sz="2400" b="1" dirty="0">
                <a:latin typeface="Courier"/>
                <a:cs typeface="Courier"/>
              </a:rPr>
              <a:t>Ed Plum</a:t>
            </a:r>
          </a:p>
          <a:p>
            <a:r>
              <a:rPr lang="en-US" sz="2400" b="1" dirty="0">
                <a:latin typeface="Courier"/>
                <a:cs typeface="Courier"/>
              </a:rPr>
              <a:t>Toni Miller</a:t>
            </a:r>
          </a:p>
          <a:p>
            <a:r>
              <a:rPr lang="en-US" sz="2400" b="1" dirty="0">
                <a:latin typeface="Courier"/>
                <a:cs typeface="Courier"/>
              </a:rPr>
              <a:t>Jerry Garcia</a:t>
            </a:r>
          </a:p>
        </p:txBody>
      </p:sp>
    </p:spTree>
    <p:extLst>
      <p:ext uri="{BB962C8B-B14F-4D97-AF65-F5344CB8AC3E}">
        <p14:creationId xmlns:p14="http://schemas.microsoft.com/office/powerpoint/2010/main" val="9554930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15555"/>
            <a:ext cx="12192000" cy="4185761"/>
          </a:xfrm>
          <a:prstGeom prst="rect">
            <a:avLst/>
          </a:prstGeom>
        </p:spPr>
        <p:txBody>
          <a:bodyPr wrap="square">
            <a:spAutoFit/>
          </a:bodyPr>
          <a:lstStyle/>
          <a:p>
            <a:pPr algn="ctr"/>
            <a:r>
              <a:rPr lang="en-US" sz="3200" dirty="0">
                <a:latin typeface="Papyrus" panose="020B0602040200020303" pitchFamily="34" charset="77"/>
                <a:cs typeface="Papyrus"/>
              </a:rPr>
              <a:t>New since 2017b</a:t>
            </a:r>
          </a:p>
          <a:p>
            <a:pPr algn="ctr"/>
            <a:r>
              <a:rPr lang="en-US" sz="3200" dirty="0">
                <a:latin typeface="Papyrus" panose="020B0602040200020303" pitchFamily="34" charset="77"/>
                <a:cs typeface="Papyrus"/>
              </a:rPr>
              <a:t>String arrays</a:t>
            </a:r>
          </a:p>
          <a:p>
            <a:pPr algn="ctr"/>
            <a:endParaRPr lang="en-US" sz="3200" dirty="0">
              <a:latin typeface="Papyrus" panose="020B0602040200020303" pitchFamily="34" charset="77"/>
              <a:cs typeface="Papyrus"/>
            </a:endParaRPr>
          </a:p>
          <a:p>
            <a:pPr algn="ctr"/>
            <a:r>
              <a:rPr lang="en-US" sz="3200" dirty="0">
                <a:latin typeface="Papyrus" panose="020B0602040200020303" pitchFamily="34" charset="77"/>
                <a:cs typeface="Papyrus"/>
              </a:rPr>
              <a:t>Use double quotes</a:t>
            </a:r>
          </a:p>
          <a:p>
            <a:endParaRPr lang="en-US" dirty="0"/>
          </a:p>
          <a:p>
            <a:r>
              <a:rPr lang="mr-IN" sz="2400" b="1" dirty="0">
                <a:latin typeface="Courier"/>
                <a:cs typeface="Courier"/>
              </a:rPr>
              <a:t>t = "Hello, world";</a:t>
            </a:r>
          </a:p>
          <a:p>
            <a:r>
              <a:rPr lang="mr-IN" sz="2400" b="1" dirty="0">
                <a:latin typeface="Courier"/>
                <a:cs typeface="Courier"/>
              </a:rPr>
              <a:t>whos</a:t>
            </a:r>
          </a:p>
          <a:p>
            <a:r>
              <a:rPr lang="mr-IN" sz="2400" b="1" dirty="0">
                <a:latin typeface="Courier"/>
                <a:cs typeface="Courier"/>
              </a:rPr>
              <a:t>  Name      Size            Bytes  Class     Attributes</a:t>
            </a:r>
          </a:p>
          <a:p>
            <a:endParaRPr lang="mr-IN" sz="2400" b="1" dirty="0">
              <a:latin typeface="Courier"/>
              <a:cs typeface="Courier"/>
            </a:endParaRPr>
          </a:p>
          <a:p>
            <a:r>
              <a:rPr lang="mr-IN" sz="2400" b="1" dirty="0">
                <a:latin typeface="Courier"/>
                <a:cs typeface="Courier"/>
              </a:rPr>
              <a:t>  t         1x1               166  string </a:t>
            </a:r>
            <a:endParaRPr lang="en-US" sz="2400" b="1" dirty="0">
              <a:latin typeface="Courier"/>
              <a:cs typeface="Courier"/>
            </a:endParaRPr>
          </a:p>
        </p:txBody>
      </p:sp>
    </p:spTree>
    <p:extLst>
      <p:ext uri="{BB962C8B-B14F-4D97-AF65-F5344CB8AC3E}">
        <p14:creationId xmlns:p14="http://schemas.microsoft.com/office/powerpoint/2010/main" val="2036437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15554"/>
            <a:ext cx="12192000" cy="4001095"/>
          </a:xfrm>
          <a:prstGeom prst="rect">
            <a:avLst/>
          </a:prstGeom>
        </p:spPr>
        <p:txBody>
          <a:bodyPr wrap="square">
            <a:spAutoFit/>
          </a:bodyPr>
          <a:lstStyle/>
          <a:p>
            <a:pPr algn="ctr"/>
            <a:r>
              <a:rPr lang="en-US" sz="3200" b="1" dirty="0">
                <a:latin typeface="Papyrus" panose="020B0602040200020303" pitchFamily="34" charset="77"/>
                <a:cs typeface="Papyrus"/>
              </a:rPr>
              <a:t>To build a string array from parts use “+” to concatenate</a:t>
            </a:r>
          </a:p>
          <a:p>
            <a:pPr algn="ctr"/>
            <a:endParaRPr lang="en-US" sz="3200" b="1" dirty="0">
              <a:cs typeface="Papyrus"/>
            </a:endParaRPr>
          </a:p>
          <a:p>
            <a:pPr algn="ctr"/>
            <a:endParaRPr lang="en-US" sz="3200" b="1" dirty="0">
              <a:cs typeface="Courier"/>
            </a:endParaRPr>
          </a:p>
          <a:p>
            <a:r>
              <a:rPr lang="mr-IN" sz="2800" b="1" dirty="0">
                <a:latin typeface="Courier"/>
                <a:cs typeface="Courier"/>
              </a:rPr>
              <a:t>f = 71;</a:t>
            </a:r>
            <a:endParaRPr lang="en-US" sz="2800" b="1" dirty="0">
              <a:latin typeface="Courier"/>
              <a:cs typeface="Courier"/>
            </a:endParaRPr>
          </a:p>
          <a:p>
            <a:r>
              <a:rPr lang="mr-IN" sz="2800" b="1" dirty="0">
                <a:latin typeface="Courier"/>
                <a:cs typeface="Courier"/>
              </a:rPr>
              <a:t>c = (f+40)/1.8-40</a:t>
            </a:r>
            <a:r>
              <a:rPr lang="en-US" sz="2800" b="1" dirty="0">
                <a:latin typeface="Courier"/>
                <a:cs typeface="Courier"/>
              </a:rPr>
              <a:t>;</a:t>
            </a:r>
          </a:p>
          <a:p>
            <a:r>
              <a:rPr lang="en-US" sz="2800" b="1" dirty="0" err="1">
                <a:latin typeface="Courier"/>
                <a:cs typeface="Courier"/>
              </a:rPr>
              <a:t>tempText</a:t>
            </a:r>
            <a:r>
              <a:rPr lang="en-US" sz="2800" b="1" dirty="0">
                <a:latin typeface="Courier"/>
                <a:cs typeface="Courier"/>
              </a:rPr>
              <a:t> = "Temperature is " + c + "C"</a:t>
            </a:r>
          </a:p>
          <a:p>
            <a:r>
              <a:rPr lang="en-US" sz="2800" b="1" dirty="0" err="1">
                <a:latin typeface="Courier"/>
                <a:cs typeface="Courier"/>
              </a:rPr>
              <a:t>tempText</a:t>
            </a:r>
            <a:r>
              <a:rPr lang="en-US" sz="2800" b="1" dirty="0">
                <a:latin typeface="Courier"/>
                <a:cs typeface="Courier"/>
              </a:rPr>
              <a:t> = </a:t>
            </a:r>
          </a:p>
          <a:p>
            <a:r>
              <a:rPr lang="en-US" sz="2800" b="1" dirty="0">
                <a:latin typeface="Courier"/>
                <a:cs typeface="Courier"/>
              </a:rPr>
              <a:t>    "Temperature is 21.6667C"</a:t>
            </a:r>
          </a:p>
          <a:p>
            <a:endParaRPr lang="en-US" b="1" dirty="0"/>
          </a:p>
        </p:txBody>
      </p:sp>
    </p:spTree>
    <p:extLst>
      <p:ext uri="{BB962C8B-B14F-4D97-AF65-F5344CB8AC3E}">
        <p14:creationId xmlns:p14="http://schemas.microsoft.com/office/powerpoint/2010/main" val="29164543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85894"/>
            <a:ext cx="12192000" cy="5878533"/>
          </a:xfrm>
          <a:prstGeom prst="rect">
            <a:avLst/>
          </a:prstGeom>
        </p:spPr>
        <p:txBody>
          <a:bodyPr wrap="square">
            <a:spAutoFit/>
          </a:bodyPr>
          <a:lstStyle/>
          <a:p>
            <a:pPr algn="ctr"/>
            <a:r>
              <a:rPr lang="en-US" sz="3200" b="1" dirty="0">
                <a:latin typeface="Papyrus" panose="020B0602040200020303" pitchFamily="34" charset="77"/>
                <a:cs typeface="Papyrus"/>
              </a:rPr>
              <a:t>You can also use the function </a:t>
            </a:r>
            <a:r>
              <a:rPr lang="en-US" sz="3200" b="1" dirty="0" err="1">
                <a:latin typeface="Courier New" panose="02070309020205020404" pitchFamily="49" charset="0"/>
                <a:cs typeface="Courier New" panose="02070309020205020404" pitchFamily="49" charset="0"/>
              </a:rPr>
              <a:t>strcat</a:t>
            </a:r>
            <a:endParaRPr lang="en-US" sz="3200" b="1" dirty="0">
              <a:latin typeface="Courier New" panose="02070309020205020404" pitchFamily="49" charset="0"/>
              <a:cs typeface="Courier New" panose="02070309020205020404" pitchFamily="49" charset="0"/>
            </a:endParaRPr>
          </a:p>
          <a:p>
            <a:pPr algn="ctr"/>
            <a:endParaRPr lang="en-US" sz="3200" b="1" dirty="0">
              <a:cs typeface="Courier"/>
            </a:endParaRPr>
          </a:p>
          <a:p>
            <a:r>
              <a:rPr lang="mr-IN" sz="2800" b="1" dirty="0">
                <a:latin typeface="Courier"/>
                <a:cs typeface="Courier"/>
              </a:rPr>
              <a:t>a='hello'</a:t>
            </a:r>
          </a:p>
          <a:p>
            <a:r>
              <a:rPr lang="mr-IN" sz="2800" b="1" dirty="0">
                <a:latin typeface="Courier"/>
                <a:cs typeface="Courier"/>
              </a:rPr>
              <a:t>a =</a:t>
            </a:r>
          </a:p>
          <a:p>
            <a:r>
              <a:rPr lang="mr-IN" sz="2800" b="1" dirty="0">
                <a:latin typeface="Courier"/>
                <a:cs typeface="Courier"/>
              </a:rPr>
              <a:t>    'hello'</a:t>
            </a:r>
          </a:p>
          <a:p>
            <a:r>
              <a:rPr lang="mr-IN" sz="2800" b="1" dirty="0">
                <a:latin typeface="Courier"/>
                <a:cs typeface="Courier"/>
              </a:rPr>
              <a:t>&gt;&gt; b='world'</a:t>
            </a:r>
          </a:p>
          <a:p>
            <a:r>
              <a:rPr lang="mr-IN" sz="2800" b="1" dirty="0">
                <a:latin typeface="Courier"/>
                <a:cs typeface="Courier"/>
              </a:rPr>
              <a:t>b =</a:t>
            </a:r>
          </a:p>
          <a:p>
            <a:r>
              <a:rPr lang="mr-IN" sz="2800" b="1" dirty="0">
                <a:latin typeface="Courier"/>
                <a:cs typeface="Courier"/>
              </a:rPr>
              <a:t>    'world'</a:t>
            </a:r>
          </a:p>
          <a:p>
            <a:r>
              <a:rPr lang="mr-IN" sz="2800" b="1" dirty="0">
                <a:latin typeface="Courier"/>
                <a:cs typeface="Courier"/>
              </a:rPr>
              <a:t>&gt;&gt; c=strcat(a,b)</a:t>
            </a:r>
          </a:p>
          <a:p>
            <a:r>
              <a:rPr lang="mr-IN" sz="2800" b="1" dirty="0">
                <a:latin typeface="Courier"/>
                <a:cs typeface="Courier"/>
              </a:rPr>
              <a:t>c =</a:t>
            </a:r>
          </a:p>
          <a:p>
            <a:r>
              <a:rPr lang="mr-IN" sz="2800" b="1" dirty="0">
                <a:latin typeface="Courier"/>
                <a:cs typeface="Courier"/>
              </a:rPr>
              <a:t>    'helloworld'</a:t>
            </a:r>
          </a:p>
          <a:p>
            <a:endParaRPr lang="en-US" sz="2800" b="1" dirty="0">
              <a:cs typeface="Courier"/>
            </a:endParaRPr>
          </a:p>
          <a:p>
            <a:pPr algn="ctr"/>
            <a:r>
              <a:rPr lang="en-US" sz="3200" b="1" dirty="0">
                <a:latin typeface="Papyrus" panose="020B0602040200020303" pitchFamily="34" charset="77"/>
                <a:cs typeface="Papyrus"/>
              </a:rPr>
              <a:t>Runs them together</a:t>
            </a:r>
          </a:p>
        </p:txBody>
      </p:sp>
    </p:spTree>
    <p:extLst>
      <p:ext uri="{BB962C8B-B14F-4D97-AF65-F5344CB8AC3E}">
        <p14:creationId xmlns:p14="http://schemas.microsoft.com/office/powerpoint/2010/main" val="41860840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15555"/>
            <a:ext cx="12192000" cy="5632311"/>
          </a:xfrm>
          <a:prstGeom prst="rect">
            <a:avLst/>
          </a:prstGeom>
        </p:spPr>
        <p:txBody>
          <a:bodyPr wrap="square">
            <a:spAutoFit/>
          </a:bodyPr>
          <a:lstStyle/>
          <a:p>
            <a:pPr algn="ctr"/>
            <a:r>
              <a:rPr lang="en-US" sz="3200" b="1" dirty="0">
                <a:latin typeface="Papyrus" panose="020B0602040200020303" pitchFamily="34" charset="77"/>
                <a:cs typeface="Papyrus"/>
              </a:rPr>
              <a:t>Add space after “hello”</a:t>
            </a:r>
            <a:endParaRPr lang="en-US" sz="3200" b="1" dirty="0">
              <a:latin typeface="Papyrus" panose="020B0602040200020303" pitchFamily="34" charset="77"/>
              <a:cs typeface="Courier"/>
            </a:endParaRPr>
          </a:p>
          <a:p>
            <a:pPr algn="ctr"/>
            <a:endParaRPr lang="en-US" sz="3200" b="1" dirty="0">
              <a:cs typeface="Courier"/>
            </a:endParaRPr>
          </a:p>
          <a:p>
            <a:r>
              <a:rPr lang="mr-IN" sz="2800" b="1" dirty="0">
                <a:latin typeface="Courier"/>
                <a:cs typeface="Courier"/>
              </a:rPr>
              <a:t>&gt;&gt; a='hello '</a:t>
            </a:r>
          </a:p>
          <a:p>
            <a:r>
              <a:rPr lang="mr-IN" sz="2800" b="1" dirty="0">
                <a:latin typeface="Courier"/>
                <a:cs typeface="Courier"/>
              </a:rPr>
              <a:t>a =</a:t>
            </a:r>
          </a:p>
          <a:p>
            <a:r>
              <a:rPr lang="mr-IN" sz="2800" b="1" dirty="0">
                <a:latin typeface="Courier"/>
                <a:cs typeface="Courier"/>
              </a:rPr>
              <a:t>    'hello '</a:t>
            </a:r>
          </a:p>
          <a:p>
            <a:r>
              <a:rPr lang="mr-IN" sz="2800" b="1" dirty="0">
                <a:latin typeface="Courier"/>
                <a:cs typeface="Courier"/>
              </a:rPr>
              <a:t>&gt;&gt; c=strcat(a,b)</a:t>
            </a:r>
          </a:p>
          <a:p>
            <a:r>
              <a:rPr lang="mr-IN" sz="2800" b="1" dirty="0">
                <a:latin typeface="Courier"/>
                <a:cs typeface="Courier"/>
              </a:rPr>
              <a:t>c =</a:t>
            </a:r>
          </a:p>
          <a:p>
            <a:r>
              <a:rPr lang="mr-IN" sz="2800" b="1" dirty="0">
                <a:latin typeface="Courier"/>
                <a:cs typeface="Courier"/>
              </a:rPr>
              <a:t>    'helloworld'</a:t>
            </a:r>
          </a:p>
          <a:p>
            <a:pPr algn="ctr"/>
            <a:endParaRPr lang="en-US" sz="3200" b="1" dirty="0">
              <a:cs typeface="Papyrus"/>
            </a:endParaRPr>
          </a:p>
          <a:p>
            <a:pPr algn="ctr"/>
            <a:r>
              <a:rPr lang="en-US" sz="3200" b="1" dirty="0">
                <a:latin typeface="Papyrus" panose="020B0602040200020303" pitchFamily="34" charset="77"/>
                <a:cs typeface="Papyrus"/>
              </a:rPr>
              <a:t>Still runs them together!</a:t>
            </a:r>
          </a:p>
          <a:p>
            <a:pPr algn="ctr"/>
            <a:r>
              <a:rPr lang="en-US" sz="3200" b="1" dirty="0">
                <a:latin typeface="Papyrus" panose="020B0602040200020303" pitchFamily="34" charset="77"/>
                <a:cs typeface="Papyrus"/>
              </a:rPr>
              <a:t>Follows UNIX aversion to trailing blanks (and whitespace in general) </a:t>
            </a:r>
            <a:r>
              <a:rPr lang="mr-IN" sz="3200" b="1" dirty="0">
                <a:latin typeface="Papyrus" panose="020B0602040200020303" pitchFamily="34" charset="77"/>
                <a:cs typeface="Papyrus"/>
              </a:rPr>
              <a:t>–</a:t>
            </a:r>
            <a:r>
              <a:rPr lang="en-US" sz="3200" b="1" dirty="0">
                <a:latin typeface="Papyrus" panose="020B0602040200020303" pitchFamily="34" charset="77"/>
                <a:cs typeface="Papyrus"/>
              </a:rPr>
              <a:t> cuts it off</a:t>
            </a:r>
          </a:p>
        </p:txBody>
      </p:sp>
    </p:spTree>
    <p:extLst>
      <p:ext uri="{BB962C8B-B14F-4D97-AF65-F5344CB8AC3E}">
        <p14:creationId xmlns:p14="http://schemas.microsoft.com/office/powerpoint/2010/main" val="22421076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59"/>
            <a:ext cx="12192000" cy="6740307"/>
          </a:xfrm>
          <a:prstGeom prst="rect">
            <a:avLst/>
          </a:prstGeom>
        </p:spPr>
        <p:txBody>
          <a:bodyPr wrap="square">
            <a:spAutoFit/>
          </a:bodyPr>
          <a:lstStyle/>
          <a:p>
            <a:pPr algn="ctr"/>
            <a:r>
              <a:rPr lang="en-US" sz="2800" b="1" dirty="0">
                <a:latin typeface="Papyrus" panose="020B0602040200020303" pitchFamily="34" charset="77"/>
                <a:cs typeface="Calibri" panose="020F0502020204030204" pitchFamily="34" charset="0"/>
              </a:rPr>
              <a:t>Put space before “world”</a:t>
            </a:r>
            <a:endParaRPr lang="en-US" sz="1200" b="1" dirty="0">
              <a:latin typeface="Papyrus" panose="020B0602040200020303" pitchFamily="34" charset="77"/>
              <a:cs typeface="Courier"/>
            </a:endParaRPr>
          </a:p>
          <a:p>
            <a:r>
              <a:rPr lang="en-US" sz="2800" b="1" dirty="0">
                <a:latin typeface="Courier"/>
                <a:cs typeface="Courier"/>
              </a:rPr>
              <a:t>&gt;&gt; </a:t>
            </a:r>
            <a:r>
              <a:rPr lang="mr-IN" sz="2800" b="1" dirty="0">
                <a:latin typeface="Courier"/>
                <a:cs typeface="Courier"/>
              </a:rPr>
              <a:t>a='hello’</a:t>
            </a:r>
            <a:r>
              <a:rPr lang="en-US" sz="2800" b="1" dirty="0">
                <a:latin typeface="Courier"/>
                <a:cs typeface="Courier"/>
              </a:rPr>
              <a:t>;</a:t>
            </a:r>
            <a:endParaRPr lang="mr-IN" sz="2800" b="1" dirty="0">
              <a:latin typeface="Courier"/>
              <a:cs typeface="Courier"/>
            </a:endParaRPr>
          </a:p>
          <a:p>
            <a:r>
              <a:rPr lang="mr-IN" sz="2800" b="1" dirty="0">
                <a:latin typeface="Courier"/>
                <a:cs typeface="Courier"/>
              </a:rPr>
              <a:t>&gt;&gt; b=' world'</a:t>
            </a:r>
          </a:p>
          <a:p>
            <a:r>
              <a:rPr lang="mr-IN" sz="2800" b="1" dirty="0" err="1">
                <a:latin typeface="Courier"/>
                <a:cs typeface="Courier"/>
              </a:rPr>
              <a:t>b</a:t>
            </a:r>
            <a:r>
              <a:rPr lang="mr-IN" sz="2800" b="1" dirty="0">
                <a:latin typeface="Courier"/>
                <a:cs typeface="Courier"/>
              </a:rPr>
              <a:t> =</a:t>
            </a:r>
            <a:r>
              <a:rPr lang="en-US" sz="2800" b="1" dirty="0">
                <a:latin typeface="Courier"/>
                <a:cs typeface="Courier"/>
              </a:rPr>
              <a:t> </a:t>
            </a:r>
            <a:r>
              <a:rPr lang="mr-IN" sz="2800" b="1" dirty="0">
                <a:latin typeface="Courier"/>
                <a:cs typeface="Courier"/>
              </a:rPr>
              <a:t>' world'</a:t>
            </a:r>
          </a:p>
          <a:p>
            <a:r>
              <a:rPr lang="mr-IN" sz="2800" b="1" dirty="0">
                <a:latin typeface="Courier"/>
                <a:cs typeface="Courier"/>
              </a:rPr>
              <a:t>&gt;&gt; c=strcat(a,b)</a:t>
            </a:r>
          </a:p>
          <a:p>
            <a:r>
              <a:rPr lang="mr-IN" sz="2800" b="1" dirty="0" err="1">
                <a:latin typeface="Courier"/>
                <a:cs typeface="Courier"/>
              </a:rPr>
              <a:t>c</a:t>
            </a:r>
            <a:r>
              <a:rPr lang="mr-IN" sz="2800" b="1" dirty="0">
                <a:latin typeface="Courier"/>
                <a:cs typeface="Courier"/>
              </a:rPr>
              <a:t> =</a:t>
            </a:r>
            <a:r>
              <a:rPr lang="en-US" sz="2800" b="1" dirty="0">
                <a:latin typeface="Courier"/>
                <a:cs typeface="Courier"/>
              </a:rPr>
              <a:t> </a:t>
            </a:r>
            <a:r>
              <a:rPr lang="mr-IN" sz="2800" b="1" dirty="0">
                <a:latin typeface="Courier"/>
                <a:cs typeface="Courier"/>
              </a:rPr>
              <a:t>'</a:t>
            </a:r>
            <a:r>
              <a:rPr lang="mr-IN" sz="2800" b="1" dirty="0" err="1">
                <a:latin typeface="Courier"/>
                <a:cs typeface="Courier"/>
              </a:rPr>
              <a:t>hello</a:t>
            </a:r>
            <a:r>
              <a:rPr lang="mr-IN" sz="2800" b="1" dirty="0">
                <a:latin typeface="Courier"/>
                <a:cs typeface="Courier"/>
              </a:rPr>
              <a:t> </a:t>
            </a:r>
            <a:r>
              <a:rPr lang="mr-IN" sz="2800" b="1" dirty="0" err="1">
                <a:latin typeface="Courier"/>
                <a:cs typeface="Courier"/>
              </a:rPr>
              <a:t>world</a:t>
            </a:r>
            <a:r>
              <a:rPr lang="mr-IN" sz="2800" b="1" dirty="0">
                <a:latin typeface="Courier"/>
                <a:cs typeface="Courier"/>
              </a:rPr>
              <a:t>’</a:t>
            </a:r>
            <a:endParaRPr lang="en-US" sz="3200" b="1" dirty="0">
              <a:cs typeface="Papyrus"/>
            </a:endParaRPr>
          </a:p>
          <a:p>
            <a:pPr algn="ctr"/>
            <a:r>
              <a:rPr lang="en-US" sz="2800" b="1" dirty="0">
                <a:latin typeface="Papyrus" panose="020B0602040200020303" pitchFamily="34" charset="77"/>
                <a:cs typeface="Papyrus"/>
              </a:rPr>
              <a:t>Now good</a:t>
            </a:r>
          </a:p>
          <a:p>
            <a:pPr algn="ctr"/>
            <a:r>
              <a:rPr lang="en-US" sz="2800" b="1" dirty="0">
                <a:latin typeface="Papyrus" panose="020B0602040200020303" pitchFamily="34" charset="77"/>
                <a:cs typeface="Papyrus"/>
              </a:rPr>
              <a:t>Matlab “respects” leading whitespace</a:t>
            </a:r>
          </a:p>
          <a:p>
            <a:pPr algn="ctr"/>
            <a:endParaRPr lang="en-US" sz="1200" b="1" dirty="0">
              <a:latin typeface="Papyrus" panose="020B0602040200020303" pitchFamily="34" charset="77"/>
              <a:cs typeface="Papyrus"/>
            </a:endParaRPr>
          </a:p>
          <a:p>
            <a:pPr algn="ctr"/>
            <a:r>
              <a:rPr lang="en-US" sz="2800" b="1" dirty="0">
                <a:latin typeface="Papyrus" panose="020B0602040200020303" pitchFamily="34" charset="77"/>
                <a:cs typeface="Papyrus"/>
              </a:rPr>
              <a:t>With string arrays – keeps white space</a:t>
            </a:r>
          </a:p>
          <a:p>
            <a:r>
              <a:rPr lang="en-US" sz="2800" b="1" dirty="0">
                <a:latin typeface="Courier" pitchFamily="2" charset="0"/>
                <a:cs typeface="Papyrus"/>
              </a:rPr>
              <a:t>&gt;&gt; a="hello "</a:t>
            </a:r>
          </a:p>
          <a:p>
            <a:r>
              <a:rPr lang="en-US" sz="2800" b="1" dirty="0">
                <a:latin typeface="Courier" pitchFamily="2" charset="0"/>
                <a:cs typeface="Papyrus"/>
              </a:rPr>
              <a:t>"hello "</a:t>
            </a:r>
          </a:p>
          <a:p>
            <a:r>
              <a:rPr lang="en-US" sz="2800" b="1" dirty="0">
                <a:latin typeface="Courier" pitchFamily="2" charset="0"/>
                <a:cs typeface="Papyrus"/>
              </a:rPr>
              <a:t>&gt;&gt; b="world"</a:t>
            </a:r>
          </a:p>
          <a:p>
            <a:r>
              <a:rPr lang="en-US" sz="2800" b="1" dirty="0">
                <a:latin typeface="Courier" pitchFamily="2" charset="0"/>
                <a:cs typeface="Papyrus"/>
              </a:rPr>
              <a:t>"world"</a:t>
            </a:r>
          </a:p>
          <a:p>
            <a:r>
              <a:rPr lang="en-US" sz="2800" b="1" dirty="0">
                <a:latin typeface="Courier" pitchFamily="2" charset="0"/>
                <a:cs typeface="Papyrus"/>
              </a:rPr>
              <a:t>&gt;&gt; </a:t>
            </a:r>
            <a:r>
              <a:rPr lang="en-US" sz="2800" b="1" dirty="0" err="1">
                <a:latin typeface="Courier" pitchFamily="2" charset="0"/>
                <a:cs typeface="Papyrus"/>
              </a:rPr>
              <a:t>strcat</a:t>
            </a:r>
            <a:r>
              <a:rPr lang="en-US" sz="2800" b="1" dirty="0">
                <a:latin typeface="Courier" pitchFamily="2" charset="0"/>
                <a:cs typeface="Papyrus"/>
              </a:rPr>
              <a:t>(</a:t>
            </a:r>
            <a:r>
              <a:rPr lang="en-US" sz="2800" b="1" dirty="0" err="1">
                <a:latin typeface="Courier" pitchFamily="2" charset="0"/>
                <a:cs typeface="Papyrus"/>
              </a:rPr>
              <a:t>a,b</a:t>
            </a:r>
            <a:r>
              <a:rPr lang="en-US" sz="2800" b="1" dirty="0">
                <a:latin typeface="Courier" pitchFamily="2" charset="0"/>
                <a:cs typeface="Papyrus"/>
              </a:rPr>
              <a:t>)</a:t>
            </a:r>
          </a:p>
          <a:p>
            <a:r>
              <a:rPr lang="en-US" sz="2800" b="1" dirty="0" err="1">
                <a:latin typeface="Courier" pitchFamily="2" charset="0"/>
                <a:cs typeface="Papyrus"/>
              </a:rPr>
              <a:t>ans</a:t>
            </a:r>
            <a:r>
              <a:rPr lang="en-US" sz="2800" b="1" dirty="0">
                <a:latin typeface="Courier" pitchFamily="2" charset="0"/>
                <a:cs typeface="Papyrus"/>
              </a:rPr>
              <a:t> = "hello world"</a:t>
            </a:r>
          </a:p>
        </p:txBody>
      </p:sp>
    </p:spTree>
    <p:extLst>
      <p:ext uri="{BB962C8B-B14F-4D97-AF65-F5344CB8AC3E}">
        <p14:creationId xmlns:p14="http://schemas.microsoft.com/office/powerpoint/2010/main" val="16246807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02859"/>
            <a:ext cx="12192000" cy="6309420"/>
          </a:xfrm>
          <a:prstGeom prst="rect">
            <a:avLst/>
          </a:prstGeom>
        </p:spPr>
        <p:txBody>
          <a:bodyPr wrap="square">
            <a:spAutoFit/>
          </a:bodyPr>
          <a:lstStyle/>
          <a:p>
            <a:pPr algn="ctr"/>
            <a:r>
              <a:rPr lang="en-US" sz="3200" b="1" dirty="0">
                <a:latin typeface="Papyrus" panose="020B0602040200020303" pitchFamily="34" charset="77"/>
                <a:cs typeface="Papyrus"/>
              </a:rPr>
              <a:t>You can also use the function </a:t>
            </a:r>
            <a:r>
              <a:rPr lang="en-US" sz="3200" b="1" dirty="0" err="1">
                <a:latin typeface="Papyrus" panose="020B0602040200020303" pitchFamily="34" charset="77"/>
                <a:cs typeface="Courier"/>
              </a:rPr>
              <a:t>strcat</a:t>
            </a:r>
            <a:r>
              <a:rPr lang="en-US" sz="3200" b="1" dirty="0">
                <a:latin typeface="Papyrus" panose="020B0602040200020303" pitchFamily="34" charset="77"/>
                <a:cs typeface="Papyrus"/>
              </a:rPr>
              <a:t> mixing both </a:t>
            </a:r>
            <a:r>
              <a:rPr lang="en-US" sz="3200" b="1" u="sng" dirty="0">
                <a:latin typeface="Papyrus" panose="020B0602040200020303" pitchFamily="34" charset="77"/>
                <a:cs typeface="Papyrus"/>
              </a:rPr>
              <a:t>character vectors</a:t>
            </a:r>
            <a:r>
              <a:rPr lang="en-US" sz="3200" b="1" dirty="0">
                <a:latin typeface="Papyrus" panose="020B0602040200020303" pitchFamily="34" charset="77"/>
                <a:cs typeface="Papyrus"/>
              </a:rPr>
              <a:t> and </a:t>
            </a:r>
            <a:r>
              <a:rPr lang="en-US" sz="3200" b="1" u="sng" dirty="0">
                <a:latin typeface="Papyrus" panose="020B0602040200020303" pitchFamily="34" charset="77"/>
                <a:cs typeface="Papyrus"/>
              </a:rPr>
              <a:t>string arrays</a:t>
            </a:r>
            <a:r>
              <a:rPr lang="en-US" sz="3200" b="1" dirty="0">
                <a:latin typeface="Papyrus" panose="020B0602040200020303" pitchFamily="34" charset="77"/>
                <a:cs typeface="Papyrus"/>
              </a:rPr>
              <a:t> as input</a:t>
            </a:r>
            <a:endParaRPr lang="en-US" sz="3200" b="1" dirty="0">
              <a:latin typeface="Papyrus" panose="020B0602040200020303" pitchFamily="34" charset="77"/>
              <a:cs typeface="Courier"/>
            </a:endParaRPr>
          </a:p>
          <a:p>
            <a:r>
              <a:rPr lang="mr-IN" sz="2800" b="1" dirty="0">
                <a:latin typeface="Courier"/>
                <a:cs typeface="Courier"/>
              </a:rPr>
              <a:t>&gt;&gt; a='hello ’</a:t>
            </a:r>
            <a:r>
              <a:rPr lang="en-US" sz="2800" b="1" dirty="0">
                <a:latin typeface="Courier"/>
                <a:cs typeface="Courier"/>
              </a:rPr>
              <a:t>;</a:t>
            </a:r>
            <a:endParaRPr lang="mr-IN" sz="2800" b="1" dirty="0">
              <a:latin typeface="Courier"/>
              <a:cs typeface="Courier"/>
            </a:endParaRPr>
          </a:p>
          <a:p>
            <a:r>
              <a:rPr lang="mr-IN" sz="2800" b="1" dirty="0">
                <a:latin typeface="Courier"/>
                <a:cs typeface="Courier"/>
              </a:rPr>
              <a:t>&gt;&gt; b=" world”</a:t>
            </a:r>
            <a:r>
              <a:rPr lang="en-US" sz="2800" b="1" dirty="0">
                <a:latin typeface="Courier"/>
                <a:cs typeface="Courier"/>
              </a:rPr>
              <a:t>;</a:t>
            </a:r>
            <a:endParaRPr lang="mr-IN" sz="2800" b="1" dirty="0">
              <a:latin typeface="Courier"/>
              <a:cs typeface="Courier"/>
            </a:endParaRPr>
          </a:p>
          <a:p>
            <a:r>
              <a:rPr lang="mr-IN" sz="2800" b="1" dirty="0">
                <a:latin typeface="Courier"/>
                <a:cs typeface="Courier"/>
              </a:rPr>
              <a:t>&gt;&gt; c=strcat(a,b)</a:t>
            </a:r>
          </a:p>
          <a:p>
            <a:r>
              <a:rPr lang="mr-IN" sz="2800" b="1" dirty="0">
                <a:latin typeface="Courier"/>
                <a:cs typeface="Courier"/>
              </a:rPr>
              <a:t>c = </a:t>
            </a:r>
          </a:p>
          <a:p>
            <a:r>
              <a:rPr lang="mr-IN" sz="2800" b="1" dirty="0">
                <a:latin typeface="Courier"/>
                <a:cs typeface="Courier"/>
              </a:rPr>
              <a:t>    "hello world"</a:t>
            </a:r>
          </a:p>
          <a:p>
            <a:r>
              <a:rPr lang="mr-IN" sz="2800" b="1" dirty="0">
                <a:latin typeface="Courier"/>
                <a:cs typeface="Courier"/>
              </a:rPr>
              <a:t>&gt;&gt; whos</a:t>
            </a:r>
          </a:p>
          <a:p>
            <a:r>
              <a:rPr lang="mr-IN" sz="2800" b="1" dirty="0">
                <a:latin typeface="Courier"/>
                <a:cs typeface="Courier"/>
              </a:rPr>
              <a:t>  Name      Size            Bytes  Class     Attributes</a:t>
            </a:r>
          </a:p>
          <a:p>
            <a:endParaRPr lang="mr-IN" sz="2800" b="1" dirty="0">
              <a:latin typeface="Courier"/>
              <a:cs typeface="Courier"/>
            </a:endParaRPr>
          </a:p>
          <a:p>
            <a:r>
              <a:rPr lang="mr-IN" sz="2800" b="1" dirty="0">
                <a:latin typeface="Courier"/>
                <a:cs typeface="Courier"/>
              </a:rPr>
              <a:t>  a         1x6                12  char                </a:t>
            </a:r>
          </a:p>
          <a:p>
            <a:r>
              <a:rPr lang="mr-IN" sz="2800" b="1" dirty="0">
                <a:latin typeface="Courier"/>
                <a:cs typeface="Courier"/>
              </a:rPr>
              <a:t>  b         1x1               156  string              </a:t>
            </a:r>
          </a:p>
          <a:p>
            <a:r>
              <a:rPr lang="mr-IN" sz="2800" b="1" dirty="0">
                <a:latin typeface="Courier"/>
                <a:cs typeface="Courier"/>
              </a:rPr>
              <a:t>  c         1x1               166  string </a:t>
            </a:r>
            <a:endParaRPr lang="en-US" sz="3200" b="1" dirty="0">
              <a:latin typeface="Papyrus"/>
              <a:cs typeface="Papyrus"/>
            </a:endParaRPr>
          </a:p>
          <a:p>
            <a:pPr algn="ctr"/>
            <a:r>
              <a:rPr lang="en-US" sz="3200" b="1" dirty="0">
                <a:latin typeface="Papyrus" panose="020B0602040200020303" pitchFamily="34" charset="77"/>
              </a:rPr>
              <a:t>Get string back</a:t>
            </a:r>
          </a:p>
        </p:txBody>
      </p:sp>
    </p:spTree>
    <p:extLst>
      <p:ext uri="{BB962C8B-B14F-4D97-AF65-F5344CB8AC3E}">
        <p14:creationId xmlns:p14="http://schemas.microsoft.com/office/powerpoint/2010/main" val="1836300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357" y="467834"/>
            <a:ext cx="12192000" cy="6278642"/>
          </a:xfrm>
          <a:prstGeom prst="rect">
            <a:avLst/>
          </a:prstGeom>
        </p:spPr>
        <p:txBody>
          <a:bodyPr wrap="square">
            <a:spAutoFit/>
          </a:bodyPr>
          <a:lstStyle/>
          <a:p>
            <a:pPr algn="ctr"/>
            <a:r>
              <a:rPr lang="en-US" sz="3200" b="1" dirty="0">
                <a:latin typeface="Papyrus" panose="020B0602040200020303" pitchFamily="34" charset="77"/>
                <a:cs typeface="Papyrus"/>
              </a:rPr>
              <a:t>to retrieve a cell from a cell array</a:t>
            </a:r>
          </a:p>
          <a:p>
            <a:pPr algn="ctr"/>
            <a:endParaRPr lang="en-US" sz="3200" b="1" dirty="0">
              <a:latin typeface="Papyrus" panose="020B0602040200020303" pitchFamily="34" charset="77"/>
              <a:cs typeface="Papyrus"/>
            </a:endParaRPr>
          </a:p>
          <a:p>
            <a:pPr algn="ctr"/>
            <a:r>
              <a:rPr lang="en-US" sz="3200" b="1" dirty="0">
                <a:latin typeface="Papyrus" panose="020B0602040200020303" pitchFamily="34" charset="77"/>
                <a:cs typeface="Papyrus"/>
              </a:rPr>
              <a:t>There are two ways</a:t>
            </a:r>
          </a:p>
          <a:p>
            <a:pPr algn="ctr"/>
            <a:endParaRPr lang="en-US" sz="3200" b="1" dirty="0">
              <a:latin typeface="Papyrus" panose="020B0602040200020303" pitchFamily="34" charset="77"/>
              <a:cs typeface="Papyrus"/>
            </a:endParaRPr>
          </a:p>
          <a:p>
            <a:pPr algn="ctr"/>
            <a:r>
              <a:rPr lang="en-US" sz="3200" b="1" dirty="0">
                <a:latin typeface="Papyrus" panose="020B0602040200020303" pitchFamily="34" charset="77"/>
                <a:cs typeface="Papyrus"/>
              </a:rPr>
              <a:t>One with the </a:t>
            </a:r>
            <a:r>
              <a:rPr lang="en-US" sz="3200" b="1" dirty="0">
                <a:latin typeface="Courier New" panose="02070309020205020404" pitchFamily="49" charset="0"/>
                <a:cs typeface="Courier New" panose="02070309020205020404" pitchFamily="49" charset="0"/>
              </a:rPr>
              <a:t>{}</a:t>
            </a:r>
          </a:p>
          <a:p>
            <a:pPr algn="ctr"/>
            <a:endParaRPr lang="en-US" sz="3200" b="1" dirty="0">
              <a:latin typeface="Papyrus" panose="020B0602040200020303" pitchFamily="34" charset="77"/>
              <a:cs typeface="Papyrus"/>
            </a:endParaRPr>
          </a:p>
          <a:p>
            <a:pPr algn="ctr"/>
            <a:r>
              <a:rPr lang="en-US" sz="3200" b="1" dirty="0">
                <a:latin typeface="Papyrus" panose="020B0602040200020303" pitchFamily="34" charset="77"/>
                <a:cs typeface="Papyrus"/>
              </a:rPr>
              <a:t>And one with </a:t>
            </a:r>
            <a:r>
              <a:rPr lang="en-US" sz="3200" b="1" dirty="0">
                <a:latin typeface="Courier New" panose="02070309020205020404" pitchFamily="49" charset="0"/>
                <a:cs typeface="Courier New" panose="02070309020205020404" pitchFamily="49" charset="0"/>
              </a:rPr>
              <a:t>()</a:t>
            </a:r>
          </a:p>
          <a:p>
            <a:pPr algn="ctr"/>
            <a:endParaRPr lang="en-US" sz="3200" b="1" dirty="0">
              <a:latin typeface="Papyrus" panose="020B0602040200020303" pitchFamily="34" charset="77"/>
              <a:cs typeface="Courier"/>
            </a:endParaRPr>
          </a:p>
          <a:p>
            <a:pPr algn="ctr"/>
            <a:r>
              <a:rPr lang="en-US" sz="3200" b="1" dirty="0">
                <a:latin typeface="Papyrus" panose="020B0602040200020303" pitchFamily="34" charset="77"/>
                <a:cs typeface="Courier"/>
              </a:rPr>
              <a:t>Cell arrays can get very confusing, very fast.</a:t>
            </a:r>
          </a:p>
          <a:p>
            <a:pPr algn="ctr"/>
            <a:endParaRPr lang="en-US" sz="3200" b="1" dirty="0">
              <a:latin typeface="Papyrus" panose="020B0602040200020303" pitchFamily="34" charset="77"/>
              <a:cs typeface="Courier"/>
            </a:endParaRPr>
          </a:p>
          <a:p>
            <a:pPr algn="ctr"/>
            <a:r>
              <a:rPr lang="en-US" sz="3200" b="1" dirty="0">
                <a:latin typeface="Papyrus" panose="020B0602040200020303" pitchFamily="34" charset="77"/>
                <a:cs typeface="Courier"/>
              </a:rPr>
              <a:t>But they are a big help with character data (which MATLAB tends to hate and are notoriously difficult to work with)</a:t>
            </a:r>
          </a:p>
          <a:p>
            <a:endParaRPr lang="en-US" b="1" dirty="0"/>
          </a:p>
        </p:txBody>
      </p:sp>
    </p:spTree>
    <p:extLst>
      <p:ext uri="{BB962C8B-B14F-4D97-AF65-F5344CB8AC3E}">
        <p14:creationId xmlns:p14="http://schemas.microsoft.com/office/powerpoint/2010/main" val="6911247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34086"/>
            <a:ext cx="12192000" cy="5940088"/>
          </a:xfrm>
          <a:prstGeom prst="rect">
            <a:avLst/>
          </a:prstGeom>
        </p:spPr>
        <p:txBody>
          <a:bodyPr wrap="square">
            <a:spAutoFit/>
          </a:bodyPr>
          <a:lstStyle/>
          <a:p>
            <a:pPr algn="ctr"/>
            <a:r>
              <a:rPr lang="en-US" sz="3200" b="1" dirty="0">
                <a:latin typeface="Papyrus" panose="020B0602040200020303" pitchFamily="34" charset="77"/>
                <a:cs typeface="Papyrus"/>
              </a:rPr>
              <a:t>You can also use the concatenate “</a:t>
            </a:r>
            <a:r>
              <a:rPr lang="en-US" sz="3200" b="1" dirty="0">
                <a:latin typeface="Papyrus" panose="020B0602040200020303" pitchFamily="34" charset="77"/>
                <a:cs typeface="Courier"/>
              </a:rPr>
              <a:t>+</a:t>
            </a:r>
            <a:r>
              <a:rPr lang="en-US" sz="3200" b="1" dirty="0">
                <a:latin typeface="Papyrus" panose="020B0602040200020303" pitchFamily="34" charset="77"/>
                <a:cs typeface="Papyrus"/>
              </a:rPr>
              <a:t>” with both </a:t>
            </a:r>
            <a:r>
              <a:rPr lang="en-US" sz="3200" b="1" u="sng" dirty="0">
                <a:latin typeface="Papyrus" panose="020B0602040200020303" pitchFamily="34" charset="77"/>
                <a:cs typeface="Papyrus"/>
              </a:rPr>
              <a:t>character vectors</a:t>
            </a:r>
            <a:r>
              <a:rPr lang="en-US" sz="3200" b="1" dirty="0">
                <a:latin typeface="Papyrus" panose="020B0602040200020303" pitchFamily="34" charset="77"/>
                <a:cs typeface="Papyrus"/>
              </a:rPr>
              <a:t> and </a:t>
            </a:r>
            <a:r>
              <a:rPr lang="en-US" sz="3200" b="1" u="sng" dirty="0">
                <a:latin typeface="Papyrus" panose="020B0602040200020303" pitchFamily="34" charset="77"/>
                <a:cs typeface="Papyrus"/>
              </a:rPr>
              <a:t>string arrays</a:t>
            </a:r>
            <a:r>
              <a:rPr lang="en-US" sz="3200" b="1" dirty="0">
                <a:latin typeface="Papyrus" panose="020B0602040200020303" pitchFamily="34" charset="77"/>
                <a:cs typeface="Papyrus"/>
              </a:rPr>
              <a:t> as input</a:t>
            </a:r>
          </a:p>
          <a:p>
            <a:pPr algn="ctr"/>
            <a:endParaRPr lang="en-US" sz="3200" b="1" dirty="0">
              <a:cs typeface="Courier"/>
            </a:endParaRPr>
          </a:p>
          <a:p>
            <a:r>
              <a:rPr lang="mr-IN" sz="2800" b="1" dirty="0">
                <a:latin typeface="Courier"/>
                <a:cs typeface="Courier"/>
              </a:rPr>
              <a:t>t="t "+a+b</a:t>
            </a:r>
          </a:p>
          <a:p>
            <a:r>
              <a:rPr lang="mr-IN" sz="2800" b="1" dirty="0">
                <a:latin typeface="Courier"/>
                <a:cs typeface="Courier"/>
              </a:rPr>
              <a:t>t = </a:t>
            </a:r>
          </a:p>
          <a:p>
            <a:r>
              <a:rPr lang="mr-IN" sz="2800" b="1" dirty="0">
                <a:latin typeface="Courier"/>
                <a:cs typeface="Courier"/>
              </a:rPr>
              <a:t>    "t hello  world"</a:t>
            </a:r>
          </a:p>
          <a:p>
            <a:r>
              <a:rPr lang="mr-IN" sz="2800" b="1" dirty="0">
                <a:latin typeface="Courier"/>
                <a:cs typeface="Courier"/>
              </a:rPr>
              <a:t>&gt;&gt; whos</a:t>
            </a:r>
          </a:p>
          <a:p>
            <a:r>
              <a:rPr lang="mr-IN" sz="2800" b="1" dirty="0">
                <a:latin typeface="Courier"/>
                <a:cs typeface="Courier"/>
              </a:rPr>
              <a:t>  Name      Size            Bytes  Class     Attributes</a:t>
            </a:r>
          </a:p>
          <a:p>
            <a:endParaRPr lang="mr-IN" sz="2800" b="1" dirty="0">
              <a:latin typeface="Courier"/>
              <a:cs typeface="Courier"/>
            </a:endParaRPr>
          </a:p>
          <a:p>
            <a:r>
              <a:rPr lang="mr-IN" sz="2800" b="1" dirty="0">
                <a:latin typeface="Courier"/>
                <a:cs typeface="Courier"/>
              </a:rPr>
              <a:t>  a         1x6                12  char                </a:t>
            </a:r>
          </a:p>
          <a:p>
            <a:r>
              <a:rPr lang="mr-IN" sz="2800" b="1" dirty="0">
                <a:latin typeface="Courier"/>
                <a:cs typeface="Courier"/>
              </a:rPr>
              <a:t>  b         1x1               156  string              </a:t>
            </a:r>
          </a:p>
          <a:p>
            <a:r>
              <a:rPr lang="en-US" sz="2800" b="1" dirty="0">
                <a:latin typeface="Courier"/>
                <a:cs typeface="Courier"/>
              </a:rPr>
              <a:t>  </a:t>
            </a:r>
            <a:r>
              <a:rPr lang="mr-IN" sz="2800" b="1" dirty="0">
                <a:latin typeface="Courier"/>
                <a:cs typeface="Courier"/>
              </a:rPr>
              <a:t>t         1x1               182  string </a:t>
            </a:r>
            <a:endParaRPr lang="en-US" sz="2800" b="1" dirty="0">
              <a:latin typeface="Courier"/>
              <a:cs typeface="Courier"/>
            </a:endParaRPr>
          </a:p>
          <a:p>
            <a:pPr algn="ctr"/>
            <a:r>
              <a:rPr lang="en-US" sz="3200" b="1" dirty="0">
                <a:latin typeface="Papyrus" panose="020B0602040200020303" pitchFamily="34" charset="77"/>
                <a:cs typeface="Calibri" panose="020F0502020204030204" pitchFamily="34" charset="0"/>
              </a:rPr>
              <a:t>Get string back</a:t>
            </a:r>
          </a:p>
        </p:txBody>
      </p:sp>
    </p:spTree>
    <p:extLst>
      <p:ext uri="{BB962C8B-B14F-4D97-AF65-F5344CB8AC3E}">
        <p14:creationId xmlns:p14="http://schemas.microsoft.com/office/powerpoint/2010/main" val="14773512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958276"/>
            <a:ext cx="12192000" cy="4708981"/>
          </a:xfrm>
          <a:prstGeom prst="rect">
            <a:avLst/>
          </a:prstGeom>
        </p:spPr>
        <p:txBody>
          <a:bodyPr wrap="square">
            <a:spAutoFit/>
          </a:bodyPr>
          <a:lstStyle/>
          <a:p>
            <a:pPr algn="ctr"/>
            <a:r>
              <a:rPr lang="en-US" sz="3200" b="1" dirty="0">
                <a:latin typeface="Papyrus" panose="020B0602040200020303" pitchFamily="34" charset="77"/>
                <a:cs typeface="Papyrus"/>
              </a:rPr>
              <a:t>Similar to numeric arrays, </a:t>
            </a:r>
            <a:r>
              <a:rPr lang="en-US" sz="3200" b="1" u="sng" dirty="0">
                <a:latin typeface="Papyrus" panose="020B0602040200020303" pitchFamily="34" charset="77"/>
                <a:cs typeface="Papyrus"/>
              </a:rPr>
              <a:t>character string</a:t>
            </a:r>
            <a:r>
              <a:rPr lang="en-US" sz="3200" b="1" dirty="0">
                <a:latin typeface="Papyrus" panose="020B0602040200020303" pitchFamily="34" charset="77"/>
                <a:cs typeface="Papyrus"/>
              </a:rPr>
              <a:t> arrays can have multiple elements. Use the </a:t>
            </a:r>
            <a:r>
              <a:rPr lang="en-US" sz="3200" b="1" dirty="0" err="1">
                <a:latin typeface="Courier New" panose="02070309020205020404" pitchFamily="49" charset="0"/>
                <a:cs typeface="Courier New" panose="02070309020205020404" pitchFamily="49" charset="0"/>
              </a:rPr>
              <a:t>strlength</a:t>
            </a:r>
            <a:r>
              <a:rPr lang="en-US" sz="3200" b="1" dirty="0">
                <a:latin typeface="Papyrus" panose="020B0602040200020303" pitchFamily="34" charset="77"/>
                <a:cs typeface="Papyrus"/>
              </a:rPr>
              <a:t> function to find the length of each </a:t>
            </a:r>
            <a:r>
              <a:rPr lang="en-US" sz="3200" b="1" u="sng" dirty="0">
                <a:latin typeface="Papyrus" panose="020B0602040200020303" pitchFamily="34" charset="77"/>
                <a:cs typeface="Papyrus"/>
              </a:rPr>
              <a:t>string array</a:t>
            </a:r>
            <a:r>
              <a:rPr lang="en-US" sz="3200" b="1" dirty="0">
                <a:latin typeface="Papyrus" panose="020B0602040200020303" pitchFamily="34" charset="77"/>
                <a:cs typeface="Papyrus"/>
              </a:rPr>
              <a:t> within an array or string arrays.</a:t>
            </a:r>
          </a:p>
          <a:p>
            <a:pPr algn="ctr"/>
            <a:endParaRPr lang="en-US" sz="3200" b="1" dirty="0">
              <a:latin typeface="Papyrus" panose="020B0602040200020303" pitchFamily="34" charset="77"/>
              <a:cs typeface="Papyrus"/>
            </a:endParaRPr>
          </a:p>
          <a:p>
            <a:r>
              <a:rPr lang="en-US" sz="2800" b="1" dirty="0">
                <a:latin typeface="Courier"/>
                <a:cs typeface="Courier"/>
              </a:rPr>
              <a:t>A = ["</a:t>
            </a:r>
            <a:r>
              <a:rPr lang="en-US" sz="2800" b="1" dirty="0" err="1">
                <a:latin typeface="Courier"/>
                <a:cs typeface="Courier"/>
              </a:rPr>
              <a:t>a","bb","ccc</a:t>
            </a:r>
            <a:r>
              <a:rPr lang="en-US" sz="2800" b="1" dirty="0">
                <a:latin typeface="Courier"/>
                <a:cs typeface="Courier"/>
              </a:rPr>
              <a:t>"; "</a:t>
            </a:r>
            <a:r>
              <a:rPr lang="en-US" sz="2800" b="1" dirty="0" err="1">
                <a:latin typeface="Courier"/>
                <a:cs typeface="Courier"/>
              </a:rPr>
              <a:t>dddd</a:t>
            </a:r>
            <a:r>
              <a:rPr lang="en-US" sz="2800" b="1" dirty="0">
                <a:latin typeface="Courier"/>
                <a:cs typeface="Courier"/>
              </a:rPr>
              <a:t>","</a:t>
            </a:r>
            <a:r>
              <a:rPr lang="en-US" sz="2800" b="1" dirty="0" err="1">
                <a:latin typeface="Courier"/>
                <a:cs typeface="Courier"/>
              </a:rPr>
              <a:t>eeeeee</a:t>
            </a:r>
            <a:r>
              <a:rPr lang="en-US" sz="2800" b="1" dirty="0">
                <a:latin typeface="Courier"/>
                <a:cs typeface="Courier"/>
              </a:rPr>
              <a:t>","</a:t>
            </a:r>
            <a:r>
              <a:rPr lang="en-US" sz="2800" b="1" dirty="0" err="1">
                <a:latin typeface="Courier"/>
                <a:cs typeface="Courier"/>
              </a:rPr>
              <a:t>fffffff</a:t>
            </a:r>
            <a:r>
              <a:rPr lang="en-US" sz="2800" b="1" dirty="0">
                <a:latin typeface="Courier"/>
                <a:cs typeface="Courier"/>
              </a:rPr>
              <a:t>"]</a:t>
            </a:r>
          </a:p>
          <a:p>
            <a:endParaRPr lang="en-US" sz="2800" b="1" dirty="0">
              <a:cs typeface="Courier"/>
            </a:endParaRPr>
          </a:p>
          <a:p>
            <a:pPr algn="ctr"/>
            <a:r>
              <a:rPr lang="en-US" sz="3200" b="1" dirty="0">
                <a:latin typeface="Papyrus" panose="020B0602040200020303" pitchFamily="34" charset="77"/>
                <a:cs typeface="Papyrus"/>
              </a:rPr>
              <a:t>To find the lengths of the component strings</a:t>
            </a:r>
          </a:p>
          <a:p>
            <a:endParaRPr lang="en-US" sz="2800" b="1" dirty="0">
              <a:cs typeface="Courier"/>
            </a:endParaRPr>
          </a:p>
          <a:p>
            <a:r>
              <a:rPr lang="en-US" sz="2800" b="1" dirty="0" err="1">
                <a:latin typeface="Courier"/>
                <a:cs typeface="Courier"/>
              </a:rPr>
              <a:t>strlength</a:t>
            </a:r>
            <a:r>
              <a:rPr lang="en-US" sz="2800" b="1" dirty="0">
                <a:latin typeface="Courier"/>
                <a:cs typeface="Courier"/>
              </a:rPr>
              <a:t>(A)</a:t>
            </a:r>
          </a:p>
          <a:p>
            <a:r>
              <a:rPr lang="en-US" sz="2800" b="1" dirty="0" err="1">
                <a:latin typeface="Courier"/>
                <a:cs typeface="Courier"/>
              </a:rPr>
              <a:t>ans</a:t>
            </a:r>
            <a:r>
              <a:rPr lang="en-US" sz="2800" b="1" dirty="0">
                <a:latin typeface="Courier"/>
                <a:cs typeface="Courier"/>
              </a:rPr>
              <a:t> = 1 2 3 4 6 7 </a:t>
            </a:r>
          </a:p>
        </p:txBody>
      </p:sp>
    </p:spTree>
    <p:extLst>
      <p:ext uri="{BB962C8B-B14F-4D97-AF65-F5344CB8AC3E}">
        <p14:creationId xmlns:p14="http://schemas.microsoft.com/office/powerpoint/2010/main" val="1926683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51251"/>
            <a:ext cx="12192000" cy="6863417"/>
          </a:xfrm>
          <a:prstGeom prst="rect">
            <a:avLst/>
          </a:prstGeom>
        </p:spPr>
        <p:txBody>
          <a:bodyPr wrap="square">
            <a:spAutoFit/>
          </a:bodyPr>
          <a:lstStyle/>
          <a:p>
            <a:pPr algn="ctr"/>
            <a:r>
              <a:rPr lang="en-US" sz="3200" b="1" dirty="0">
                <a:latin typeface="Papyrus" panose="020B0602040200020303" pitchFamily="34" charset="77"/>
                <a:cs typeface="Papyrus"/>
              </a:rPr>
              <a:t>Set up a cell array of 3 elements (each is also a cell array, have {} brackets in the C= lines)</a:t>
            </a:r>
            <a:endParaRPr lang="en-US" b="1" dirty="0"/>
          </a:p>
          <a:p>
            <a:r>
              <a:rPr lang="mr-IN" sz="2800" b="1" dirty="0">
                <a:latin typeface="Courier"/>
                <a:cs typeface="Courier"/>
              </a:rPr>
              <a:t>&gt;&gt; A=magic(5)</a:t>
            </a:r>
          </a:p>
          <a:p>
            <a:r>
              <a:rPr lang="mr-IN" sz="2800" b="1" dirty="0">
                <a:latin typeface="Courier"/>
                <a:cs typeface="Courier"/>
              </a:rPr>
              <a:t>A =</a:t>
            </a:r>
          </a:p>
          <a:p>
            <a:r>
              <a:rPr lang="mr-IN" sz="2800" b="1" dirty="0">
                <a:latin typeface="Courier"/>
                <a:cs typeface="Courier"/>
              </a:rPr>
              <a:t>    17    24     1     8    15</a:t>
            </a:r>
          </a:p>
          <a:p>
            <a:r>
              <a:rPr lang="mr-IN" sz="2800" b="1" dirty="0">
                <a:latin typeface="Courier"/>
                <a:cs typeface="Courier"/>
              </a:rPr>
              <a:t>    23     5     7    14    16</a:t>
            </a:r>
          </a:p>
          <a:p>
            <a:r>
              <a:rPr lang="mr-IN" sz="2800" b="1" dirty="0">
                <a:latin typeface="Courier"/>
                <a:cs typeface="Courier"/>
              </a:rPr>
              <a:t>     4     6    13    20    22</a:t>
            </a:r>
          </a:p>
          <a:p>
            <a:r>
              <a:rPr lang="mr-IN" sz="2800" b="1" dirty="0">
                <a:latin typeface="Courier"/>
                <a:cs typeface="Courier"/>
              </a:rPr>
              <a:t>    10    12    19    21     3</a:t>
            </a:r>
          </a:p>
          <a:p>
            <a:r>
              <a:rPr lang="mr-IN" sz="2800" b="1" dirty="0">
                <a:latin typeface="Courier"/>
                <a:cs typeface="Courier"/>
              </a:rPr>
              <a:t>    11    18    25     2     9</a:t>
            </a:r>
          </a:p>
          <a:p>
            <a:r>
              <a:rPr lang="mr-IN" sz="2800" b="1" dirty="0">
                <a:latin typeface="Courier"/>
                <a:cs typeface="Courier"/>
              </a:rPr>
              <a:t>&gt;&gt; C = {A    sum(A)    prod(prod(A)) }</a:t>
            </a:r>
          </a:p>
          <a:p>
            <a:r>
              <a:rPr lang="mr-IN" sz="2800" b="1" dirty="0">
                <a:latin typeface="Courier"/>
                <a:cs typeface="Courier"/>
              </a:rPr>
              <a:t>C =1×3 cell array</a:t>
            </a:r>
          </a:p>
          <a:p>
            <a:r>
              <a:rPr lang="mr-IN" sz="2800" b="1" dirty="0">
                <a:latin typeface="Courier"/>
                <a:cs typeface="Courier"/>
              </a:rPr>
              <a:t>{5×5 double}    {1×5 double}   {[1.551121004333099e+25]}</a:t>
            </a:r>
            <a:endParaRPr lang="en-US" sz="2800" b="1" dirty="0">
              <a:latin typeface="Courier"/>
              <a:cs typeface="Courier"/>
            </a:endParaRPr>
          </a:p>
          <a:p>
            <a:endParaRPr lang="en-US" sz="3200" b="1" dirty="0">
              <a:latin typeface="Papyrus"/>
              <a:cs typeface="Papyrus"/>
            </a:endParaRPr>
          </a:p>
          <a:p>
            <a:pPr algn="ctr"/>
            <a:r>
              <a:rPr lang="en-US" sz="3200" b="1" dirty="0">
                <a:latin typeface="Papyrus"/>
                <a:cs typeface="Papyrus"/>
              </a:rPr>
              <a:t>Does not put {} around </a:t>
            </a:r>
            <a:r>
              <a:rPr lang="en-US" sz="3200" b="1" dirty="0" err="1">
                <a:latin typeface="Papyrus"/>
                <a:cs typeface="Papyrus"/>
              </a:rPr>
              <a:t>ouput</a:t>
            </a:r>
            <a:r>
              <a:rPr lang="en-US" sz="3200" b="1" dirty="0">
                <a:latin typeface="Papyrus"/>
                <a:cs typeface="Papyrus"/>
              </a:rPr>
              <a:t> line, which is 1x3 cell array, just elements, that are cell arrays. </a:t>
            </a:r>
          </a:p>
        </p:txBody>
      </p:sp>
    </p:spTree>
    <p:extLst>
      <p:ext uri="{BB962C8B-B14F-4D97-AF65-F5344CB8AC3E}">
        <p14:creationId xmlns:p14="http://schemas.microsoft.com/office/powerpoint/2010/main" val="3036697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2238"/>
            <a:ext cx="12192000" cy="6278642"/>
          </a:xfrm>
          <a:prstGeom prst="rect">
            <a:avLst/>
          </a:prstGeom>
        </p:spPr>
        <p:txBody>
          <a:bodyPr wrap="square">
            <a:spAutoFit/>
          </a:bodyPr>
          <a:lstStyle/>
          <a:p>
            <a:pPr algn="ctr"/>
            <a:r>
              <a:rPr lang="en-US" sz="3200" b="1" dirty="0">
                <a:latin typeface="Papyrus" panose="020B0602040200020303" pitchFamily="34" charset="77"/>
                <a:cs typeface="Papyrus"/>
              </a:rPr>
              <a:t>to retrieve information from a cell array</a:t>
            </a:r>
          </a:p>
          <a:p>
            <a:pPr algn="ctr"/>
            <a:endParaRPr lang="en-US" sz="1200" b="1" dirty="0">
              <a:latin typeface="Papyrus" panose="020B0602040200020303" pitchFamily="34" charset="77"/>
              <a:cs typeface="Papyrus"/>
            </a:endParaRPr>
          </a:p>
          <a:p>
            <a:pPr algn="ctr"/>
            <a:r>
              <a:rPr lang="en-US" sz="3200" b="1" dirty="0">
                <a:latin typeface="Papyrus" panose="020B0602040200020303" pitchFamily="34" charset="77"/>
                <a:cs typeface="Papyrus"/>
              </a:rPr>
              <a:t>To extract the contents of a cell use {}</a:t>
            </a:r>
          </a:p>
          <a:p>
            <a:endParaRPr lang="en-US" b="1" dirty="0"/>
          </a:p>
          <a:p>
            <a:r>
              <a:rPr lang="mr-IN" sz="2800" b="1" dirty="0">
                <a:latin typeface="Courier"/>
                <a:cs typeface="Courier"/>
              </a:rPr>
              <a:t>&gt;&gt; a=C{1}</a:t>
            </a:r>
            <a:r>
              <a:rPr lang="en-US" sz="2800" b="1" dirty="0">
                <a:latin typeface="Courier"/>
                <a:cs typeface="Courier"/>
              </a:rPr>
              <a:t>	</a:t>
            </a:r>
            <a:r>
              <a:rPr lang="en-US" sz="2800" b="1" dirty="0">
                <a:latin typeface="Papyrus" panose="020B0602040200020303" pitchFamily="34" charset="77"/>
                <a:cs typeface="Courier"/>
              </a:rPr>
              <a:t>returns </a:t>
            </a:r>
            <a:r>
              <a:rPr lang="en-US" sz="2800" b="1" u="sng" dirty="0">
                <a:latin typeface="Papyrus" panose="020B0602040200020303" pitchFamily="34" charset="77"/>
                <a:cs typeface="Courier"/>
              </a:rPr>
              <a:t>contents of first </a:t>
            </a:r>
            <a:r>
              <a:rPr lang="en-US" sz="2800" b="1" u="sng" dirty="0">
                <a:solidFill>
                  <a:schemeClr val="tx1">
                    <a:lumMod val="95000"/>
                    <a:lumOff val="5000"/>
                  </a:schemeClr>
                </a:solidFill>
                <a:latin typeface="Papyrus" panose="020B0602040200020303" pitchFamily="34" charset="77"/>
                <a:cs typeface="Courier"/>
              </a:rPr>
              <a:t>cell</a:t>
            </a:r>
            <a:r>
              <a:rPr lang="en-US" sz="2800" b="1" u="sng" dirty="0">
                <a:latin typeface="Papyrus" panose="020B0602040200020303" pitchFamily="34" charset="77"/>
                <a:cs typeface="Courier"/>
              </a:rPr>
              <a:t> element </a:t>
            </a:r>
            <a:r>
              <a:rPr lang="en-US" sz="2800" b="1" dirty="0">
                <a:latin typeface="Papyrus" panose="020B0602040200020303" pitchFamily="34" charset="77"/>
                <a:cs typeface="Courier"/>
              </a:rPr>
              <a:t>in cell array </a:t>
            </a:r>
            <a:r>
              <a:rPr lang="mr-IN" sz="2800" b="1" dirty="0">
                <a:latin typeface="Courier"/>
                <a:cs typeface="Courier"/>
              </a:rPr>
              <a:t>C</a:t>
            </a:r>
            <a:r>
              <a:rPr lang="en-US" sz="2800" b="1" dirty="0">
                <a:cs typeface="Courier"/>
              </a:rPr>
              <a:t>,</a:t>
            </a:r>
            <a:endParaRPr lang="en-US" sz="2800" b="1" dirty="0">
              <a:latin typeface="Courier"/>
              <a:cs typeface="Courier"/>
            </a:endParaRPr>
          </a:p>
          <a:p>
            <a:r>
              <a:rPr lang="mr-IN" sz="2800" b="1" dirty="0" err="1">
                <a:latin typeface="Courier"/>
                <a:cs typeface="Courier"/>
              </a:rPr>
              <a:t>a</a:t>
            </a:r>
            <a:r>
              <a:rPr lang="mr-IN" sz="2800" b="1" dirty="0">
                <a:latin typeface="Courier"/>
                <a:cs typeface="Courier"/>
              </a:rPr>
              <a:t> =</a:t>
            </a:r>
            <a:r>
              <a:rPr lang="en-US" sz="2800" b="1" dirty="0">
                <a:cs typeface="Courier"/>
              </a:rPr>
              <a:t> 							</a:t>
            </a:r>
            <a:r>
              <a:rPr lang="mr-IN" sz="2800" b="1" dirty="0" err="1">
                <a:latin typeface="Courier"/>
                <a:cs typeface="Courier"/>
              </a:rPr>
              <a:t>a</a:t>
            </a:r>
            <a:r>
              <a:rPr lang="en-US" sz="2800" b="1" dirty="0">
                <a:latin typeface="Papyrus" panose="020B0602040200020303" pitchFamily="34" charset="77"/>
                <a:cs typeface="Courier"/>
              </a:rPr>
              <a:t> is the magic array of doubles</a:t>
            </a:r>
            <a:endParaRPr lang="mr-IN" sz="2800" b="1" dirty="0">
              <a:latin typeface="Papyrus" panose="020B0602040200020303" pitchFamily="34" charset="77"/>
              <a:cs typeface="Courier"/>
            </a:endParaRPr>
          </a:p>
          <a:p>
            <a:r>
              <a:rPr lang="mr-IN" sz="2800" b="1" dirty="0">
                <a:latin typeface="Courier"/>
                <a:cs typeface="Courier"/>
              </a:rPr>
              <a:t>    17    24     1     8    15</a:t>
            </a:r>
          </a:p>
          <a:p>
            <a:r>
              <a:rPr lang="mr-IN" sz="2800" b="1" dirty="0">
                <a:latin typeface="Courier"/>
                <a:cs typeface="Courier"/>
              </a:rPr>
              <a:t>    23     5     7    14    16</a:t>
            </a:r>
          </a:p>
          <a:p>
            <a:r>
              <a:rPr lang="mr-IN" sz="2800" b="1" dirty="0">
                <a:latin typeface="Courier"/>
                <a:cs typeface="Courier"/>
              </a:rPr>
              <a:t>     4     6    13    20    22</a:t>
            </a:r>
          </a:p>
          <a:p>
            <a:r>
              <a:rPr lang="mr-IN" sz="2800" b="1" dirty="0">
                <a:latin typeface="Courier"/>
                <a:cs typeface="Courier"/>
              </a:rPr>
              <a:t>    10    12    19    21     3</a:t>
            </a:r>
          </a:p>
          <a:p>
            <a:r>
              <a:rPr lang="mr-IN" sz="2800" b="1" dirty="0">
                <a:latin typeface="Courier"/>
                <a:cs typeface="Courier"/>
              </a:rPr>
              <a:t>    11    18    25     2     9</a:t>
            </a:r>
          </a:p>
          <a:p>
            <a:r>
              <a:rPr lang="mr-IN" sz="2800" b="1" dirty="0">
                <a:latin typeface="Courier"/>
                <a:cs typeface="Courier"/>
              </a:rPr>
              <a:t>&gt;&gt; </a:t>
            </a:r>
            <a:r>
              <a:rPr lang="en-US" sz="2800" b="1" dirty="0">
                <a:latin typeface="Courier"/>
                <a:cs typeface="Courier"/>
              </a:rPr>
              <a:t>b</a:t>
            </a:r>
            <a:r>
              <a:rPr lang="mr-IN" sz="2800" b="1" dirty="0">
                <a:latin typeface="Courier"/>
                <a:cs typeface="Courier"/>
              </a:rPr>
              <a:t>=C(1</a:t>
            </a:r>
            <a:r>
              <a:rPr lang="en-US" sz="2800" b="1" dirty="0">
                <a:latin typeface="Courier"/>
                <a:cs typeface="Courier"/>
              </a:rPr>
              <a:t>)	</a:t>
            </a:r>
            <a:r>
              <a:rPr lang="en-US" sz="2800" b="1" dirty="0">
                <a:latin typeface="Papyrus" panose="020B0602040200020303" pitchFamily="34" charset="77"/>
                <a:cs typeface="Courier"/>
              </a:rPr>
              <a:t>returns </a:t>
            </a:r>
            <a:r>
              <a:rPr lang="en-US" sz="2800" b="1" u="sng" dirty="0">
                <a:latin typeface="Papyrus" panose="020B0602040200020303" pitchFamily="34" charset="77"/>
                <a:cs typeface="Courier"/>
              </a:rPr>
              <a:t>first </a:t>
            </a:r>
            <a:r>
              <a:rPr lang="en-US" sz="2800" b="1" u="sng" dirty="0">
                <a:solidFill>
                  <a:schemeClr val="tx1">
                    <a:lumMod val="95000"/>
                    <a:lumOff val="5000"/>
                  </a:schemeClr>
                </a:solidFill>
                <a:latin typeface="Papyrus" panose="020B0602040200020303" pitchFamily="34" charset="77"/>
                <a:cs typeface="Courier"/>
              </a:rPr>
              <a:t>cell</a:t>
            </a:r>
            <a:r>
              <a:rPr lang="en-US" sz="2800" b="1" u="sng" dirty="0">
                <a:latin typeface="Papyrus" panose="020B0602040200020303" pitchFamily="34" charset="77"/>
                <a:cs typeface="Courier"/>
              </a:rPr>
              <a:t> element </a:t>
            </a:r>
            <a:r>
              <a:rPr lang="en-US" sz="2800" b="1" dirty="0">
                <a:latin typeface="Papyrus" panose="020B0602040200020303" pitchFamily="34" charset="77"/>
                <a:cs typeface="Courier"/>
              </a:rPr>
              <a:t>of cell array </a:t>
            </a:r>
            <a:r>
              <a:rPr lang="mr-IN" sz="2800" b="1" dirty="0">
                <a:latin typeface="Courier"/>
                <a:cs typeface="Courier"/>
              </a:rPr>
              <a:t>C</a:t>
            </a:r>
            <a:r>
              <a:rPr lang="en-US" sz="2800" b="1" dirty="0">
                <a:latin typeface="Papyrus" panose="020B0602040200020303" pitchFamily="34" charset="77"/>
                <a:cs typeface="Courier"/>
              </a:rPr>
              <a:t>, </a:t>
            </a:r>
            <a:r>
              <a:rPr lang="en-US" sz="2800" b="1" dirty="0">
                <a:latin typeface="Courier"/>
                <a:cs typeface="Courier"/>
              </a:rPr>
              <a:t>b</a:t>
            </a:r>
            <a:r>
              <a:rPr lang="en-US" sz="2800" b="1" dirty="0">
                <a:latin typeface="Papyrus" panose="020B0602040200020303" pitchFamily="34" charset="77"/>
                <a:cs typeface="Courier"/>
              </a:rPr>
              <a:t> is a cell array</a:t>
            </a:r>
            <a:r>
              <a:rPr lang="en-US" sz="2800" b="1" dirty="0">
                <a:latin typeface="Courier"/>
                <a:cs typeface="Courier"/>
              </a:rPr>
              <a:t>	</a:t>
            </a:r>
            <a:endParaRPr lang="mr-IN" sz="2800" b="1" dirty="0">
              <a:latin typeface="Courier"/>
              <a:cs typeface="Courier"/>
            </a:endParaRPr>
          </a:p>
          <a:p>
            <a:r>
              <a:rPr lang="en-US" sz="2800" b="1" dirty="0">
                <a:latin typeface="Courier"/>
                <a:cs typeface="Courier"/>
              </a:rPr>
              <a:t>b</a:t>
            </a:r>
            <a:r>
              <a:rPr lang="mr-IN" sz="2800" b="1" dirty="0">
                <a:latin typeface="Courier"/>
                <a:cs typeface="Courier"/>
              </a:rPr>
              <a:t> =</a:t>
            </a:r>
          </a:p>
          <a:p>
            <a:r>
              <a:rPr lang="mr-IN" sz="2800" b="1" dirty="0">
                <a:latin typeface="Courier"/>
                <a:cs typeface="Courier"/>
              </a:rPr>
              <a:t>  1×1 cell array</a:t>
            </a:r>
          </a:p>
          <a:p>
            <a:r>
              <a:rPr lang="mr-IN" sz="2800" b="1" dirty="0">
                <a:latin typeface="Courier"/>
                <a:cs typeface="Courier"/>
              </a:rPr>
              <a:t>    {5×5 double}</a:t>
            </a:r>
            <a:endParaRPr lang="en-US" b="1" dirty="0">
              <a:latin typeface="Papyrus"/>
              <a:cs typeface="Papyrus"/>
            </a:endParaRPr>
          </a:p>
        </p:txBody>
      </p:sp>
    </p:spTree>
    <p:extLst>
      <p:ext uri="{BB962C8B-B14F-4D97-AF65-F5344CB8AC3E}">
        <p14:creationId xmlns:p14="http://schemas.microsoft.com/office/powerpoint/2010/main" val="212933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570" y="46348"/>
            <a:ext cx="12192000" cy="6709529"/>
          </a:xfrm>
          <a:prstGeom prst="rect">
            <a:avLst/>
          </a:prstGeom>
        </p:spPr>
        <p:txBody>
          <a:bodyPr wrap="square">
            <a:spAutoFit/>
          </a:bodyPr>
          <a:lstStyle/>
          <a:p>
            <a:pPr algn="ctr"/>
            <a:r>
              <a:rPr lang="en-US" sz="2800" b="1" dirty="0">
                <a:latin typeface="Papyrus" panose="020B0602040200020303" pitchFamily="34" charset="77"/>
                <a:cs typeface="Papyrus"/>
              </a:rPr>
              <a:t>to retrieve a cell from a cell array</a:t>
            </a:r>
          </a:p>
          <a:p>
            <a:r>
              <a:rPr lang="en-US" sz="2800" b="1" dirty="0">
                <a:latin typeface="Papyrus" panose="020B0602040200020303" pitchFamily="34" charset="77"/>
              </a:rPr>
              <a:t>Remember:</a:t>
            </a:r>
          </a:p>
          <a:p>
            <a:r>
              <a:rPr lang="mr-IN" sz="2800" b="1" dirty="0">
                <a:latin typeface="Courier"/>
                <a:cs typeface="Courier"/>
              </a:rPr>
              <a:t>C = {</a:t>
            </a:r>
            <a:r>
              <a:rPr lang="mr-IN" sz="2800" b="1" dirty="0" err="1">
                <a:latin typeface="Courier"/>
                <a:cs typeface="Courier"/>
              </a:rPr>
              <a:t>A</a:t>
            </a:r>
            <a:r>
              <a:rPr lang="mr-IN" sz="2800" b="1" dirty="0">
                <a:latin typeface="Courier"/>
                <a:cs typeface="Courier"/>
              </a:rPr>
              <a:t>    </a:t>
            </a:r>
            <a:r>
              <a:rPr lang="mr-IN" sz="2800" b="1" dirty="0" err="1">
                <a:latin typeface="Courier"/>
                <a:cs typeface="Courier"/>
              </a:rPr>
              <a:t>sum</a:t>
            </a:r>
            <a:r>
              <a:rPr lang="mr-IN" sz="2800" b="1" dirty="0">
                <a:latin typeface="Courier"/>
                <a:cs typeface="Courier"/>
              </a:rPr>
              <a:t>(</a:t>
            </a:r>
            <a:r>
              <a:rPr lang="mr-IN" sz="2800" b="1" dirty="0" err="1">
                <a:latin typeface="Courier"/>
                <a:cs typeface="Courier"/>
              </a:rPr>
              <a:t>A</a:t>
            </a:r>
            <a:r>
              <a:rPr lang="mr-IN" sz="2800" b="1" dirty="0">
                <a:latin typeface="Courier"/>
                <a:cs typeface="Courier"/>
              </a:rPr>
              <a:t>)    </a:t>
            </a:r>
            <a:r>
              <a:rPr lang="mr-IN" sz="2800" b="1" dirty="0" err="1">
                <a:latin typeface="Courier"/>
                <a:cs typeface="Courier"/>
              </a:rPr>
              <a:t>prod</a:t>
            </a:r>
            <a:r>
              <a:rPr lang="mr-IN" sz="2800" b="1" dirty="0">
                <a:latin typeface="Courier"/>
                <a:cs typeface="Courier"/>
              </a:rPr>
              <a:t>(</a:t>
            </a:r>
            <a:r>
              <a:rPr lang="mr-IN" sz="2800" b="1" dirty="0" err="1">
                <a:latin typeface="Courier"/>
                <a:cs typeface="Courier"/>
              </a:rPr>
              <a:t>prod</a:t>
            </a:r>
            <a:r>
              <a:rPr lang="mr-IN" sz="2800" b="1" dirty="0">
                <a:latin typeface="Courier"/>
                <a:cs typeface="Courier"/>
              </a:rPr>
              <a:t>(</a:t>
            </a:r>
            <a:r>
              <a:rPr lang="mr-IN" sz="2800" b="1" dirty="0" err="1">
                <a:latin typeface="Courier"/>
                <a:cs typeface="Courier"/>
              </a:rPr>
              <a:t>A</a:t>
            </a:r>
            <a:r>
              <a:rPr lang="mr-IN" sz="2800" b="1" dirty="0">
                <a:latin typeface="Courier"/>
                <a:cs typeface="Courier"/>
              </a:rPr>
              <a:t>)) }</a:t>
            </a:r>
          </a:p>
          <a:p>
            <a:r>
              <a:rPr lang="en-US" sz="2800" b="1" dirty="0">
                <a:latin typeface="Papyrus" panose="020B0602040200020303" pitchFamily="34" charset="77"/>
              </a:rPr>
              <a:t>Then</a:t>
            </a:r>
          </a:p>
          <a:p>
            <a:endParaRPr lang="en-US" b="1" dirty="0">
              <a:latin typeface="Courier"/>
              <a:cs typeface="Courier"/>
            </a:endParaRPr>
          </a:p>
          <a:p>
            <a:r>
              <a:rPr lang="mr-IN" sz="2800" b="1" dirty="0">
                <a:latin typeface="Courier"/>
                <a:cs typeface="Courier"/>
              </a:rPr>
              <a:t>&gt;&gt; c=C{2}</a:t>
            </a:r>
          </a:p>
          <a:p>
            <a:r>
              <a:rPr lang="mr-IN" sz="2800" b="1" dirty="0" err="1">
                <a:latin typeface="Courier"/>
                <a:cs typeface="Courier"/>
              </a:rPr>
              <a:t>c</a:t>
            </a:r>
            <a:r>
              <a:rPr lang="mr-IN" sz="2800" b="1" dirty="0">
                <a:latin typeface="Courier"/>
                <a:cs typeface="Courier"/>
              </a:rPr>
              <a:t> =</a:t>
            </a:r>
            <a:r>
              <a:rPr lang="en-US" sz="2800" b="1" dirty="0">
                <a:latin typeface="Courier"/>
                <a:cs typeface="Courier"/>
              </a:rPr>
              <a:t> </a:t>
            </a:r>
            <a:r>
              <a:rPr lang="mr-IN" sz="2800" b="1" dirty="0">
                <a:latin typeface="Courier"/>
                <a:cs typeface="Courier"/>
              </a:rPr>
              <a:t>65    65    65    65    65</a:t>
            </a:r>
            <a:r>
              <a:rPr lang="en-US" sz="2800" b="1" dirty="0">
                <a:latin typeface="Courier"/>
                <a:cs typeface="Courier"/>
              </a:rPr>
              <a:t>     =</a:t>
            </a:r>
            <a:r>
              <a:rPr lang="en-US" sz="2800" b="1" dirty="0">
                <a:latin typeface="Papyrus" panose="020B0602040200020303" pitchFamily="34" charset="77"/>
                <a:cs typeface="Courier"/>
              </a:rPr>
              <a:t>sum of the columns of </a:t>
            </a:r>
            <a:r>
              <a:rPr lang="mr-IN" sz="2800" b="1" dirty="0" err="1">
                <a:latin typeface="Courier"/>
                <a:cs typeface="Courier"/>
              </a:rPr>
              <a:t>A</a:t>
            </a:r>
            <a:endParaRPr lang="mr-IN" sz="2800" b="1" dirty="0">
              <a:latin typeface="Courier"/>
              <a:cs typeface="Courier"/>
            </a:endParaRPr>
          </a:p>
          <a:p>
            <a:r>
              <a:rPr lang="mr-IN" sz="2800" b="1" dirty="0">
                <a:latin typeface="Courier"/>
                <a:cs typeface="Courier"/>
              </a:rPr>
              <a:t>&gt;&gt; d=C(2)</a:t>
            </a:r>
          </a:p>
          <a:p>
            <a:r>
              <a:rPr lang="mr-IN" sz="2800" b="1" dirty="0" err="1">
                <a:latin typeface="Courier"/>
                <a:cs typeface="Courier"/>
              </a:rPr>
              <a:t>d</a:t>
            </a:r>
            <a:r>
              <a:rPr lang="mr-IN" sz="2800" b="1" dirty="0">
                <a:latin typeface="Courier"/>
                <a:cs typeface="Courier"/>
              </a:rPr>
              <a:t> =</a:t>
            </a:r>
            <a:r>
              <a:rPr lang="en-US" sz="2800" b="1" dirty="0">
                <a:latin typeface="Courier"/>
                <a:cs typeface="Courier"/>
              </a:rPr>
              <a:t> </a:t>
            </a:r>
            <a:r>
              <a:rPr lang="mr-IN" sz="2800" b="1" dirty="0">
                <a:latin typeface="Courier"/>
                <a:cs typeface="Courier"/>
              </a:rPr>
              <a:t>1×1 cell array</a:t>
            </a:r>
          </a:p>
          <a:p>
            <a:r>
              <a:rPr lang="mr-IN" sz="2800" b="1" dirty="0">
                <a:latin typeface="Courier"/>
              </a:rPr>
              <a:t>    {1×5 </a:t>
            </a:r>
            <a:r>
              <a:rPr lang="mr-IN" sz="2800" b="1" dirty="0" err="1">
                <a:latin typeface="Courier"/>
              </a:rPr>
              <a:t>double</a:t>
            </a:r>
            <a:r>
              <a:rPr lang="mr-IN" sz="2800" b="1" dirty="0">
                <a:latin typeface="Courier"/>
              </a:rPr>
              <a:t>}</a:t>
            </a:r>
            <a:endParaRPr lang="en-US" sz="2800" b="1" dirty="0">
              <a:latin typeface="Courier"/>
            </a:endParaRPr>
          </a:p>
          <a:p>
            <a:r>
              <a:rPr lang="en-US" sz="2800" b="1" dirty="0">
                <a:latin typeface="Courier"/>
              </a:rPr>
              <a:t>&gt;&gt; e=C{3}</a:t>
            </a:r>
          </a:p>
          <a:p>
            <a:r>
              <a:rPr lang="en-US" sz="2800" b="1" dirty="0">
                <a:latin typeface="Courier"/>
              </a:rPr>
              <a:t>e = 1.551121004333099e+25       </a:t>
            </a:r>
            <a:r>
              <a:rPr lang="en-US" sz="2800" b="1" dirty="0">
                <a:latin typeface="Courier"/>
                <a:cs typeface="Courier"/>
              </a:rPr>
              <a:t>=</a:t>
            </a:r>
            <a:r>
              <a:rPr lang="en-US" sz="2800" b="1" dirty="0">
                <a:latin typeface="Papyrus" panose="020B0602040200020303" pitchFamily="34" charset="77"/>
                <a:cs typeface="Courier"/>
              </a:rPr>
              <a:t>product of all elements of </a:t>
            </a:r>
            <a:r>
              <a:rPr lang="mr-IN" sz="2800" b="1" dirty="0" err="1">
                <a:latin typeface="Courier"/>
                <a:cs typeface="Courier"/>
              </a:rPr>
              <a:t>A</a:t>
            </a:r>
            <a:endParaRPr lang="mr-IN" sz="2800" b="1" dirty="0">
              <a:latin typeface="Courier"/>
              <a:cs typeface="Courier"/>
            </a:endParaRPr>
          </a:p>
          <a:p>
            <a:endParaRPr lang="en-US" b="1" dirty="0">
              <a:latin typeface="Courier"/>
            </a:endParaRPr>
          </a:p>
          <a:p>
            <a:r>
              <a:rPr lang="en-US" sz="2800" b="1" dirty="0">
                <a:latin typeface="Courier"/>
              </a:rPr>
              <a:t>&gt;&gt; f=C(3)</a:t>
            </a:r>
          </a:p>
          <a:p>
            <a:r>
              <a:rPr lang="en-US" sz="2800" b="1" dirty="0">
                <a:latin typeface="Courier"/>
              </a:rPr>
              <a:t>f = 1×1 cell array {[1.551121004333099e+25]} </a:t>
            </a:r>
            <a:r>
              <a:rPr lang="en-US" sz="2800" b="1" dirty="0">
                <a:latin typeface="Courier"/>
                <a:cs typeface="Courier"/>
              </a:rPr>
              <a:t>=</a:t>
            </a:r>
            <a:r>
              <a:rPr lang="en-US" sz="2800" b="1" dirty="0">
                <a:latin typeface="Papyrus" panose="020B0602040200020303" pitchFamily="34" charset="77"/>
                <a:cs typeface="Courier"/>
              </a:rPr>
              <a:t>cell array </a:t>
            </a:r>
            <a:endParaRPr lang="en-US" sz="2800" b="1" dirty="0">
              <a:latin typeface="Courier"/>
            </a:endParaRPr>
          </a:p>
          <a:p>
            <a:r>
              <a:rPr lang="en-US" sz="2800" b="1" dirty="0">
                <a:latin typeface="Courier"/>
              </a:rPr>
              <a:t>                 </a:t>
            </a:r>
            <a:r>
              <a:rPr lang="en-US" sz="2800" b="1" dirty="0" err="1">
                <a:latin typeface="Papyrus" panose="020B0602040200020303" pitchFamily="34" charset="77"/>
                <a:cs typeface="Courier"/>
              </a:rPr>
              <a:t>whos</a:t>
            </a:r>
            <a:r>
              <a:rPr lang="en-US" sz="2800" b="1" dirty="0">
                <a:latin typeface="Papyrus" panose="020B0602040200020303" pitchFamily="34" charset="77"/>
                <a:cs typeface="Courier"/>
              </a:rPr>
              <a:t> contents are the product of all elements of </a:t>
            </a:r>
            <a:r>
              <a:rPr lang="mr-IN" sz="2800" b="1" dirty="0" err="1">
                <a:latin typeface="Courier"/>
                <a:cs typeface="Courier"/>
              </a:rPr>
              <a:t>A</a:t>
            </a:r>
            <a:endParaRPr lang="mr-IN" sz="2800" b="1" dirty="0">
              <a:latin typeface="Courier"/>
              <a:cs typeface="Courier"/>
            </a:endParaRPr>
          </a:p>
        </p:txBody>
      </p:sp>
    </p:spTree>
    <p:extLst>
      <p:ext uri="{BB962C8B-B14F-4D97-AF65-F5344CB8AC3E}">
        <p14:creationId xmlns:p14="http://schemas.microsoft.com/office/powerpoint/2010/main" val="300471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89770"/>
            <a:ext cx="12192000" cy="4031873"/>
          </a:xfrm>
          <a:prstGeom prst="rect">
            <a:avLst/>
          </a:prstGeom>
        </p:spPr>
        <p:txBody>
          <a:bodyPr wrap="square">
            <a:spAutoFit/>
          </a:bodyPr>
          <a:lstStyle/>
          <a:p>
            <a:pPr algn="ctr"/>
            <a:r>
              <a:rPr lang="en-US" sz="3200" b="1" dirty="0">
                <a:latin typeface="Papyrus" panose="020B0602040200020303" pitchFamily="34" charset="77"/>
                <a:cs typeface="Papyrus"/>
              </a:rPr>
              <a:t>Cell Arrays </a:t>
            </a:r>
            <a:r>
              <a:rPr lang="en-US" sz="3200" b="1" dirty="0" err="1">
                <a:latin typeface="Papyrus" panose="020B0602040200020303" pitchFamily="34" charset="77"/>
                <a:cs typeface="Papyrus"/>
              </a:rPr>
              <a:t>vs</a:t>
            </a:r>
            <a:r>
              <a:rPr lang="en-US" sz="3200" b="1" dirty="0">
                <a:latin typeface="Papyrus" panose="020B0602040200020303" pitchFamily="34" charset="77"/>
                <a:cs typeface="Papyrus"/>
              </a:rPr>
              <a:t> Multidimensional Arrays</a:t>
            </a:r>
          </a:p>
          <a:p>
            <a:pPr algn="ctr"/>
            <a:endParaRPr lang="en-US" sz="3200" b="1" dirty="0">
              <a:latin typeface="Papyrus" panose="020B0602040200020303" pitchFamily="34" charset="77"/>
              <a:cs typeface="Papyrus"/>
            </a:endParaRPr>
          </a:p>
          <a:p>
            <a:pPr algn="ctr"/>
            <a:r>
              <a:rPr lang="en-US" sz="3200" b="1" dirty="0">
                <a:latin typeface="Papyrus" panose="020B0602040200020303" pitchFamily="34" charset="77"/>
                <a:cs typeface="Papyrus"/>
              </a:rPr>
              <a:t>You can use three-dimensional arrays to store a sequence of matrices/arrays (matrices are numeric) of the </a:t>
            </a:r>
            <a:r>
              <a:rPr lang="en-US" sz="3200" b="1" i="1" u="sng" dirty="0">
                <a:latin typeface="Papyrus" panose="020B0602040200020303" pitchFamily="34" charset="77"/>
                <a:cs typeface="Papyrus"/>
              </a:rPr>
              <a:t>same size and type</a:t>
            </a:r>
            <a:r>
              <a:rPr lang="en-US" sz="3200" b="1" i="1" dirty="0">
                <a:latin typeface="Papyrus" panose="020B0602040200020303" pitchFamily="34" charset="77"/>
                <a:cs typeface="Papyrus"/>
              </a:rPr>
              <a:t>. </a:t>
            </a:r>
          </a:p>
          <a:p>
            <a:pPr algn="ctr"/>
            <a:endParaRPr lang="en-US" sz="3200" b="1" i="1" dirty="0">
              <a:latin typeface="Papyrus" panose="020B0602040200020303" pitchFamily="34" charset="77"/>
              <a:cs typeface="Papyrus"/>
            </a:endParaRPr>
          </a:p>
          <a:p>
            <a:pPr algn="ctr"/>
            <a:r>
              <a:rPr lang="en-US" sz="3200" b="1" dirty="0">
                <a:latin typeface="Papyrus" panose="020B0602040200020303" pitchFamily="34" charset="77"/>
                <a:cs typeface="Papyrus"/>
              </a:rPr>
              <a:t>Cell arrays can be used to store a sequence of matrices of </a:t>
            </a:r>
            <a:r>
              <a:rPr lang="en-US" sz="3200" b="1" i="1" u="sng" dirty="0">
                <a:latin typeface="Papyrus" panose="020B0602040200020303" pitchFamily="34" charset="77"/>
                <a:cs typeface="Papyrus"/>
              </a:rPr>
              <a:t>different sizes and types</a:t>
            </a:r>
            <a:r>
              <a:rPr lang="en-US" sz="3200" b="1" dirty="0">
                <a:latin typeface="Papyrus" panose="020B0602040200020303" pitchFamily="34" charset="77"/>
                <a:cs typeface="Papyrus"/>
              </a:rPr>
              <a:t>.</a:t>
            </a:r>
          </a:p>
        </p:txBody>
      </p:sp>
    </p:spTree>
    <p:extLst>
      <p:ext uri="{BB962C8B-B14F-4D97-AF65-F5344CB8AC3E}">
        <p14:creationId xmlns:p14="http://schemas.microsoft.com/office/powerpoint/2010/main" val="42510742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11720</TotalTime>
  <Words>5263</Words>
  <Application>Microsoft Macintosh PowerPoint</Application>
  <PresentationFormat>Widescreen</PresentationFormat>
  <Paragraphs>754</Paragraphs>
  <Slides>51</Slides>
  <Notes>42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51</vt:i4>
      </vt:variant>
    </vt:vector>
  </HeadingPairs>
  <TitlesOfParts>
    <vt:vector size="58" baseType="lpstr">
      <vt:lpstr>Arial</vt:lpstr>
      <vt:lpstr>Calibri</vt:lpstr>
      <vt:lpstr>Calibri Light</vt:lpstr>
      <vt:lpstr>Courier</vt:lpstr>
      <vt:lpstr>Courier New</vt:lpstr>
      <vt:lpstr>Papyrus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63</cp:revision>
  <dcterms:created xsi:type="dcterms:W3CDTF">2023-08-31T15:40:34Z</dcterms:created>
  <dcterms:modified xsi:type="dcterms:W3CDTF">2023-09-26T19:48:34Z</dcterms:modified>
</cp:coreProperties>
</file>