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1488" r:id="rId2"/>
    <p:sldId id="1346" r:id="rId3"/>
    <p:sldId id="1330" r:id="rId4"/>
    <p:sldId id="1331" r:id="rId5"/>
    <p:sldId id="1251" r:id="rId6"/>
    <p:sldId id="1270" r:id="rId7"/>
    <p:sldId id="1300" r:id="rId8"/>
    <p:sldId id="1299" r:id="rId9"/>
    <p:sldId id="1252" r:id="rId10"/>
    <p:sldId id="1295" r:id="rId11"/>
    <p:sldId id="1296" r:id="rId12"/>
    <p:sldId id="1297" r:id="rId13"/>
    <p:sldId id="1253" r:id="rId14"/>
    <p:sldId id="1301" r:id="rId15"/>
    <p:sldId id="1492" r:id="rId16"/>
    <p:sldId id="1298" r:id="rId17"/>
    <p:sldId id="1489" r:id="rId18"/>
    <p:sldId id="1490" r:id="rId19"/>
    <p:sldId id="1493" r:id="rId20"/>
    <p:sldId id="1491" r:id="rId21"/>
    <p:sldId id="1494" r:id="rId22"/>
    <p:sldId id="1254" r:id="rId23"/>
    <p:sldId id="1495" r:id="rId24"/>
    <p:sldId id="1496" r:id="rId25"/>
    <p:sldId id="1255" r:id="rId26"/>
    <p:sldId id="1303" r:id="rId27"/>
    <p:sldId id="1497" r:id="rId28"/>
    <p:sldId id="1498" r:id="rId29"/>
    <p:sldId id="1304" r:id="rId30"/>
    <p:sldId id="1425" r:id="rId31"/>
    <p:sldId id="1426" r:id="rId32"/>
    <p:sldId id="1447" r:id="rId33"/>
    <p:sldId id="1501" r:id="rId34"/>
    <p:sldId id="1499" r:id="rId35"/>
    <p:sldId id="1504" r:id="rId36"/>
    <p:sldId id="1502" r:id="rId37"/>
    <p:sldId id="150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9" d="100"/>
          <a:sy n="119" d="100"/>
        </p:scale>
        <p:origin x="3848" y="184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9/25/23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3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cell arrays</a:t>
            </a:r>
            <a:r>
              <a:rPr lang="en-US" baseline="0" dirty="0"/>
              <a:t> because you need character vectors to define the fields.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41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see later that the elements</a:t>
            </a:r>
            <a:r>
              <a:rPr lang="en-US" baseline="0" dirty="0"/>
              <a:t> of the structure can also be arrays and have a way to address the elements of these arrays (the elements of a structure can also be other structures – just keep producing more index references (index) ).</a:t>
            </a:r>
          </a:p>
          <a:p>
            <a:r>
              <a:rPr lang="en-US" baseline="0" dirty="0"/>
              <a:t>Does not print out whole structure – just summarizes its structure.</a:t>
            </a:r>
          </a:p>
          <a:p>
            <a:r>
              <a:rPr lang="en-US" baseline="0" dirty="0"/>
              <a:t>Note the field “name” is a different length than in S(1).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32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34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see later that the elements</a:t>
            </a:r>
            <a:r>
              <a:rPr lang="en-US" baseline="0" dirty="0"/>
              <a:t> of the structure can also be arrays and have a way to address the elements of these arrays (the elements of a structure can also be other structures – just keep producing more index references (index) ).</a:t>
            </a:r>
          </a:p>
          <a:p>
            <a:r>
              <a:rPr lang="en-US" baseline="0" dirty="0"/>
              <a:t>Does not print out whole structure – just summarizes its structure.</a:t>
            </a:r>
          </a:p>
          <a:p>
            <a:r>
              <a:rPr lang="en-US" baseline="0" dirty="0"/>
              <a:t>Note the field “name” is a different length than in S(1).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32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32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104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40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18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work is sum(S(n).score)</a:t>
            </a:r>
            <a:r>
              <a:rPr lang="en-US" baseline="0" dirty="0"/>
              <a:t> – this will sum the vector/array score in the nth element of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68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work is sum(S(n).score)</a:t>
            </a:r>
            <a:r>
              <a:rPr lang="en-US" baseline="0" dirty="0"/>
              <a:t> – this will sum the vector/array score in the nth element of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8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94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does work is sum(S(n).score)</a:t>
            </a:r>
            <a:r>
              <a:rPr lang="en-US" baseline="0" dirty="0"/>
              <a:t> – this will sum the vector/array score in the nth element of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71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2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2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2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Structure has character</a:t>
            </a:r>
            <a:r>
              <a:rPr lang="en-US" baseline="0" dirty="0"/>
              <a:t> vector and matrix fields, and the character vectors and matrices are different sizes.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58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</a:t>
            </a:r>
            <a:r>
              <a:rPr lang="en-US" baseline="0" dirty="0"/>
              <a:t> just one element it prints out all values of fields</a:t>
            </a:r>
          </a:p>
          <a:p>
            <a:r>
              <a:rPr lang="en-US" baseline="0" dirty="0"/>
              <a:t>Note the fields are different types of data, different length.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41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no quotes on the field</a:t>
            </a:r>
            <a:r>
              <a:rPr lang="en-US" baseline="0" dirty="0"/>
              <a:t> name, then </a:t>
            </a:r>
            <a:r>
              <a:rPr lang="en-US" baseline="0" dirty="0" err="1"/>
              <a:t>matlab</a:t>
            </a:r>
            <a:r>
              <a:rPr lang="en-US" baseline="0" dirty="0"/>
              <a:t> looks for a variable with </a:t>
            </a:r>
            <a:r>
              <a:rPr lang="en-US" baseline="0"/>
              <a:t>that nam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41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4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9/25/23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8		</a:t>
            </a:r>
            <a:r>
              <a:rPr lang="en-US" sz="3600" b="1">
                <a:solidFill>
                  <a:schemeClr val="tx1"/>
                </a:solidFill>
                <a:latin typeface="Papyrus" panose="020B0602040200020303" pitchFamily="34" charset="77"/>
              </a:rPr>
              <a:t>Sep 21, 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6725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093"/>
            <a:ext cx="1219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Structures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Ex: You could make a structure to control plotting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myplot.type</a:t>
            </a:r>
            <a:r>
              <a:rPr lang="en-US" sz="2800" b="1" dirty="0">
                <a:latin typeface="Courier"/>
                <a:cs typeface="Courier"/>
              </a:rPr>
              <a:t>='linear';	 	 </a:t>
            </a:r>
            <a:r>
              <a:rPr lang="en-US" sz="2800" b="1" dirty="0" err="1">
                <a:latin typeface="Courier"/>
                <a:cs typeface="Courier"/>
              </a:rPr>
              <a:t>myplot.type</a:t>
            </a:r>
            <a:r>
              <a:rPr lang="en-US" sz="2800" b="1" dirty="0">
                <a:latin typeface="Courier"/>
                <a:cs typeface="Courier"/>
              </a:rPr>
              <a:t>='log'</a:t>
            </a:r>
          </a:p>
          <a:p>
            <a:r>
              <a:rPr lang="en-US" sz="2800" b="1" dirty="0" err="1">
                <a:latin typeface="Courier"/>
                <a:cs typeface="Courier"/>
              </a:rPr>
              <a:t>myplot.color</a:t>
            </a:r>
            <a:r>
              <a:rPr lang="en-US" sz="2800" b="1" dirty="0">
                <a:latin typeface="Courier"/>
                <a:cs typeface="Courier"/>
              </a:rPr>
              <a:t>='r';			 </a:t>
            </a:r>
            <a:r>
              <a:rPr lang="en-US" sz="2800" b="1" dirty="0" err="1">
                <a:latin typeface="Courier"/>
                <a:cs typeface="Courier"/>
              </a:rPr>
              <a:t>myplot.color</a:t>
            </a:r>
            <a:r>
              <a:rPr lang="en-US" sz="2800" b="1" dirty="0">
                <a:latin typeface="Courier"/>
                <a:cs typeface="Courier"/>
              </a:rPr>
              <a:t>='g';</a:t>
            </a:r>
          </a:p>
          <a:p>
            <a:r>
              <a:rPr lang="en-US" sz="2800" b="1" dirty="0" err="1">
                <a:latin typeface="Courier"/>
                <a:cs typeface="Courier"/>
              </a:rPr>
              <a:t>myplot.line</a:t>
            </a:r>
            <a:r>
              <a:rPr lang="en-US" sz="2800" b="1" dirty="0">
                <a:latin typeface="Courier"/>
                <a:cs typeface="Courier"/>
              </a:rPr>
              <a:t>='+';			 </a:t>
            </a:r>
            <a:r>
              <a:rPr lang="en-US" sz="2800" b="1" dirty="0" err="1">
                <a:latin typeface="Courier"/>
                <a:cs typeface="Courier"/>
              </a:rPr>
              <a:t>myplot.thick</a:t>
            </a:r>
            <a:r>
              <a:rPr lang="en-US" sz="2800" b="1" dirty="0">
                <a:latin typeface="Courier"/>
                <a:cs typeface="Courier"/>
              </a:rPr>
              <a:t>='2';</a:t>
            </a:r>
          </a:p>
          <a:p>
            <a:r>
              <a:rPr lang="en-US" sz="2800" b="1" dirty="0" err="1">
                <a:latin typeface="Courier"/>
                <a:cs typeface="Courier"/>
              </a:rPr>
              <a:t>myplot.face</a:t>
            </a:r>
            <a:r>
              <a:rPr lang="en-US" sz="2800" b="1" dirty="0">
                <a:latin typeface="Courier"/>
                <a:cs typeface="Courier"/>
              </a:rPr>
              <a:t>='g';			 </a:t>
            </a:r>
            <a:r>
              <a:rPr lang="en-US" sz="2800" b="1" dirty="0" err="1">
                <a:latin typeface="Courier"/>
                <a:cs typeface="Courier"/>
              </a:rPr>
              <a:t>myplot.outl</a:t>
            </a:r>
            <a:r>
              <a:rPr lang="en-US" sz="2800" b="1" dirty="0">
                <a:latin typeface="Courier"/>
                <a:cs typeface="Courier"/>
              </a:rPr>
              <a:t>='r';</a:t>
            </a:r>
          </a:p>
          <a:p>
            <a:endParaRPr lang="en-US" sz="2800" b="1" dirty="0">
              <a:latin typeface="Papyrus"/>
              <a:cs typeface="Papyrus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Then in the plotting function,  check for fields and their values to build the stuff you need.</a:t>
            </a:r>
          </a:p>
        </p:txBody>
      </p:sp>
    </p:spTree>
    <p:extLst>
      <p:ext uri="{BB962C8B-B14F-4D97-AF65-F5344CB8AC3E}">
        <p14:creationId xmlns:p14="http://schemas.microsoft.com/office/powerpoint/2010/main" val="2770976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9250"/>
            <a:ext cx="12192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To test for the existence of a field name</a:t>
            </a:r>
          </a:p>
          <a:p>
            <a:pPr algn="ctr"/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isfield</a:t>
            </a:r>
            <a:r>
              <a:rPr lang="en-US" sz="2800" b="1" dirty="0">
                <a:latin typeface="Courier"/>
                <a:cs typeface="Courier"/>
              </a:rPr>
              <a:t>(structure_name,'</a:t>
            </a:r>
            <a:r>
              <a:rPr lang="en-US" sz="2800" b="1" dirty="0" err="1">
                <a:latin typeface="Courier"/>
                <a:cs typeface="Courier"/>
              </a:rPr>
              <a:t>field_name</a:t>
            </a:r>
            <a:r>
              <a:rPr lang="en-US" sz="2800" b="1" dirty="0">
                <a:latin typeface="Courier"/>
                <a:cs typeface="Courier"/>
              </a:rPr>
              <a:t>')</a:t>
            </a:r>
          </a:p>
          <a:p>
            <a:endParaRPr lang="en-US" sz="1200" b="1" dirty="0">
              <a:cs typeface="Courier"/>
            </a:endParaRPr>
          </a:p>
          <a:p>
            <a:pPr algn="ctr"/>
            <a:endParaRPr lang="en-US" sz="16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NOTICE the quotes on the field name.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myplot.line</a:t>
            </a:r>
            <a:r>
              <a:rPr lang="en-US" sz="2800" b="1" dirty="0">
                <a:latin typeface="Courier"/>
                <a:cs typeface="Courier"/>
              </a:rPr>
              <a:t>=1;</a:t>
            </a:r>
          </a:p>
          <a:p>
            <a:r>
              <a:rPr lang="en-US" sz="2800" b="1" dirty="0" err="1">
                <a:latin typeface="Courier"/>
                <a:cs typeface="Courier"/>
              </a:rPr>
              <a:t>myplot.type</a:t>
            </a:r>
            <a:r>
              <a:rPr lang="en-US" sz="2800" b="1" dirty="0">
                <a:latin typeface="Courier"/>
                <a:cs typeface="Courier"/>
              </a:rPr>
              <a:t>=2;</a:t>
            </a:r>
          </a:p>
          <a:p>
            <a:r>
              <a:rPr lang="en-US" sz="2800" b="1" dirty="0" err="1">
                <a:latin typeface="Courier"/>
                <a:cs typeface="Courier"/>
              </a:rPr>
              <a:t>myplot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myplot</a:t>
            </a:r>
            <a:r>
              <a:rPr lang="en-US" sz="2800" b="1" dirty="0">
                <a:latin typeface="Courier"/>
                <a:cs typeface="Courier"/>
              </a:rPr>
              <a:t> = </a:t>
            </a:r>
          </a:p>
          <a:p>
            <a:r>
              <a:rPr lang="en-US" sz="2800" b="1" dirty="0">
                <a:latin typeface="Courier"/>
                <a:cs typeface="Courier"/>
              </a:rPr>
              <a:t>  </a:t>
            </a:r>
            <a:r>
              <a:rPr lang="en-US" sz="2800" b="1" dirty="0" err="1">
                <a:latin typeface="Courier"/>
                <a:cs typeface="Courier"/>
              </a:rPr>
              <a:t>struct</a:t>
            </a:r>
            <a:r>
              <a:rPr lang="en-US" sz="2800" b="1" dirty="0">
                <a:latin typeface="Courier"/>
                <a:cs typeface="Courier"/>
              </a:rPr>
              <a:t> with fields:</a:t>
            </a:r>
          </a:p>
          <a:p>
            <a:r>
              <a:rPr lang="en-US" sz="2800" b="1" dirty="0">
                <a:latin typeface="Courier"/>
                <a:cs typeface="Courier"/>
              </a:rPr>
              <a:t>    line: 1</a:t>
            </a:r>
          </a:p>
          <a:p>
            <a:r>
              <a:rPr lang="en-US" sz="2800" b="1" dirty="0">
                <a:latin typeface="Courier"/>
                <a:cs typeface="Courier"/>
              </a:rPr>
              <a:t>    type: 2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Returns logical</a:t>
            </a:r>
            <a:endParaRPr lang="en-US" sz="3200" b="1" dirty="0">
              <a:latin typeface="Courier"/>
              <a:cs typeface="Courier"/>
            </a:endParaRPr>
          </a:p>
          <a:p>
            <a:endParaRPr lang="en-US" sz="2800" b="1" dirty="0">
              <a:latin typeface="Courier"/>
              <a:cs typeface="Courier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E184FE-F65C-4953-00D7-ABDA52DF66E0}"/>
              </a:ext>
            </a:extLst>
          </p:cNvPr>
          <p:cNvSpPr txBox="1"/>
          <p:nvPr/>
        </p:nvSpPr>
        <p:spPr>
          <a:xfrm>
            <a:off x="5875638" y="2321234"/>
            <a:ext cx="61660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Courier"/>
                <a:cs typeface="Courier"/>
              </a:rPr>
              <a:t>isfield</a:t>
            </a:r>
            <a:r>
              <a:rPr lang="en-US" sz="2800" b="1" dirty="0">
                <a:latin typeface="Courier"/>
                <a:cs typeface="Courier"/>
              </a:rPr>
              <a:t>(</a:t>
            </a:r>
            <a:r>
              <a:rPr lang="en-US" sz="2800" b="1" dirty="0" err="1">
                <a:latin typeface="Courier"/>
                <a:cs typeface="Courier"/>
              </a:rPr>
              <a:t>myplot</a:t>
            </a:r>
            <a:r>
              <a:rPr lang="en-US" sz="2800" b="1" dirty="0">
                <a:latin typeface="Courier"/>
                <a:cs typeface="Courier"/>
              </a:rPr>
              <a:t>,'type')</a:t>
            </a: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latin typeface="Courier"/>
                <a:cs typeface="Courier"/>
              </a:rPr>
              <a:t>  logical</a:t>
            </a:r>
          </a:p>
          <a:p>
            <a:r>
              <a:rPr lang="en-US" sz="2800" b="1" dirty="0">
                <a:latin typeface="Courier"/>
                <a:cs typeface="Courier"/>
              </a:rPr>
              <a:t>   1</a:t>
            </a:r>
          </a:p>
          <a:p>
            <a:r>
              <a:rPr lang="en-US" sz="2800" b="1" dirty="0" err="1">
                <a:latin typeface="Courier"/>
                <a:cs typeface="Courier"/>
              </a:rPr>
              <a:t>isfield</a:t>
            </a:r>
            <a:r>
              <a:rPr lang="en-US" sz="2800" b="1" dirty="0">
                <a:latin typeface="Courier"/>
                <a:cs typeface="Courier"/>
              </a:rPr>
              <a:t>(</a:t>
            </a:r>
            <a:r>
              <a:rPr lang="en-US" sz="2800" b="1" dirty="0" err="1">
                <a:latin typeface="Courier"/>
                <a:cs typeface="Courier"/>
              </a:rPr>
              <a:t>myplot</a:t>
            </a:r>
            <a:r>
              <a:rPr lang="en-US" sz="2800" b="1" dirty="0">
                <a:latin typeface="Courier"/>
                <a:cs typeface="Courier"/>
              </a:rPr>
              <a:t>,'color')</a:t>
            </a: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latin typeface="Courier"/>
                <a:cs typeface="Courier"/>
              </a:rPr>
              <a:t>  logical</a:t>
            </a:r>
          </a:p>
          <a:p>
            <a:r>
              <a:rPr lang="en-US" sz="2800" b="1" dirty="0">
                <a:latin typeface="Courier"/>
                <a:cs typeface="Courier"/>
              </a:rPr>
              <a:t>   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1926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8629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Structures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Can check for existence of multiple fields using cell array (cell arrays are next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r>
              <a:rPr lang="en-US" sz="3200" b="1" dirty="0">
                <a:latin typeface="Papyrus" panose="020B0602040200020303" pitchFamily="34" charset="77"/>
              </a:rPr>
              <a:t> use curly brackets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3200" b="1" dirty="0">
                <a:latin typeface="Papyrus" panose="020B0602040200020303" pitchFamily="34" charset="77"/>
              </a:rPr>
              <a:t> &amp;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3200" b="1" dirty="0">
                <a:latin typeface="Papyrus" panose="020B0602040200020303" pitchFamily="34" charset="77"/>
              </a:rPr>
              <a:t> ) and character vectors</a:t>
            </a:r>
          </a:p>
          <a:p>
            <a:pPr algn="ctr"/>
            <a:endParaRPr lang="en-US" sz="1200" b="1" dirty="0">
              <a:cs typeface="Papyrus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myplot.line</a:t>
            </a:r>
            <a:r>
              <a:rPr lang="en-US" sz="2800" b="1" dirty="0">
                <a:latin typeface="Courier"/>
                <a:cs typeface="Courier"/>
              </a:rPr>
              <a:t>=1;</a:t>
            </a:r>
          </a:p>
          <a:p>
            <a:r>
              <a:rPr lang="en-US" sz="2800" b="1" dirty="0" err="1">
                <a:latin typeface="Courier"/>
                <a:cs typeface="Courier"/>
              </a:rPr>
              <a:t>myplot.type</a:t>
            </a:r>
            <a:r>
              <a:rPr lang="en-US" sz="2800" b="1" dirty="0">
                <a:latin typeface="Courier"/>
                <a:cs typeface="Courier"/>
              </a:rPr>
              <a:t>=2;</a:t>
            </a:r>
          </a:p>
          <a:p>
            <a:r>
              <a:rPr lang="en-US" sz="2800" b="1" dirty="0" err="1">
                <a:latin typeface="Courier"/>
                <a:cs typeface="Courier"/>
              </a:rPr>
              <a:t>myfields</a:t>
            </a:r>
            <a:r>
              <a:rPr lang="en-US" sz="2800" b="1" dirty="0">
                <a:latin typeface="Courier"/>
                <a:cs typeface="Courier"/>
              </a:rPr>
              <a:t>={'line' 'color' 'type’} %not part structure</a:t>
            </a:r>
          </a:p>
          <a:p>
            <a:r>
              <a:rPr lang="en-US" sz="2800" b="1" dirty="0" err="1">
                <a:latin typeface="Courier"/>
                <a:cs typeface="Courier"/>
              </a:rPr>
              <a:t>myfields</a:t>
            </a:r>
            <a:r>
              <a:rPr lang="en-US" sz="2800" b="1" dirty="0">
                <a:latin typeface="Courier"/>
                <a:cs typeface="Courier"/>
              </a:rPr>
              <a:t> = 1×3 cell array</a:t>
            </a:r>
          </a:p>
          <a:p>
            <a:r>
              <a:rPr lang="en-US" sz="2800" b="1" dirty="0">
                <a:latin typeface="Courier"/>
                <a:cs typeface="Courier"/>
              </a:rPr>
              <a:t>    {'line'}    {'color'}    {'type'}</a:t>
            </a:r>
          </a:p>
          <a:p>
            <a:r>
              <a:rPr lang="en-US" sz="2800" b="1" dirty="0" err="1">
                <a:latin typeface="Courier"/>
                <a:cs typeface="Courier"/>
              </a:rPr>
              <a:t>isfield</a:t>
            </a:r>
            <a:r>
              <a:rPr lang="en-US" sz="2800" b="1" dirty="0">
                <a:latin typeface="Courier"/>
                <a:cs typeface="Courier"/>
              </a:rPr>
              <a:t>(</a:t>
            </a:r>
            <a:r>
              <a:rPr lang="en-US" sz="2800" b="1" dirty="0" err="1">
                <a:latin typeface="Courier"/>
                <a:cs typeface="Courier"/>
              </a:rPr>
              <a:t>myplot,myfields</a:t>
            </a:r>
            <a:r>
              <a:rPr lang="en-US" sz="2800" b="1" dirty="0">
                <a:latin typeface="Courier"/>
                <a:cs typeface="Courier"/>
              </a:rPr>
              <a:t>)   %looking for these in </a:t>
            </a:r>
            <a:r>
              <a:rPr lang="en-US" sz="2800" b="1" dirty="0" err="1">
                <a:latin typeface="Courier"/>
                <a:cs typeface="Courier"/>
              </a:rPr>
              <a:t>myplot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 1×3 logical array</a:t>
            </a:r>
          </a:p>
          <a:p>
            <a:r>
              <a:rPr lang="en-US" sz="2800" b="1" dirty="0">
                <a:latin typeface="Courier"/>
                <a:cs typeface="Courier"/>
              </a:rPr>
              <a:t>   1   0   1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reports</a:t>
            </a:r>
            <a:r>
              <a:rPr lang="en-US" sz="2800" b="1" dirty="0">
                <a:latin typeface="Papyrus" panose="020B0602040200020303" pitchFamily="34" charset="77"/>
              </a:rPr>
              <a:t> </a:t>
            </a:r>
            <a:r>
              <a:rPr lang="en-US" sz="2800" b="1" dirty="0" err="1">
                <a:latin typeface="Courier"/>
                <a:cs typeface="Courier"/>
              </a:rPr>
              <a:t>myplot.line</a:t>
            </a:r>
            <a:r>
              <a:rPr lang="en-US" sz="2800" b="1" dirty="0">
                <a:latin typeface="Courier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and</a:t>
            </a:r>
            <a:r>
              <a:rPr lang="en-US" sz="2800" b="1" dirty="0">
                <a:latin typeface="Courier"/>
                <a:cs typeface="Courier"/>
              </a:rPr>
              <a:t> </a:t>
            </a:r>
            <a:r>
              <a:rPr lang="en-US" sz="2800" b="1" dirty="0" err="1">
                <a:latin typeface="Courier"/>
                <a:cs typeface="Courier"/>
              </a:rPr>
              <a:t>myplot.type</a:t>
            </a:r>
            <a:r>
              <a:rPr lang="en-US" sz="2800" b="1" dirty="0">
                <a:latin typeface="Courier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</a:rPr>
              <a:t>exist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8716411-D40D-6B43-9203-CC10A77DE651}"/>
              </a:ext>
            </a:extLst>
          </p:cNvPr>
          <p:cNvCxnSpPr>
            <a:cxnSpLocks/>
          </p:cNvCxnSpPr>
          <p:nvPr/>
        </p:nvCxnSpPr>
        <p:spPr>
          <a:xfrm flipH="1" flipV="1">
            <a:off x="7927464" y="4796766"/>
            <a:ext cx="450166" cy="2110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48912"/>
            <a:ext cx="1219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make array (vector, matrix) of the of the structure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 collection of the "suitcases".</a:t>
            </a:r>
          </a:p>
          <a:p>
            <a:pPr algn="ctr"/>
            <a:endParaRPr lang="en-US" sz="16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(note that the array indexing –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parentheses with the index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- is right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after the structure name and before the "</a:t>
            </a:r>
            <a:r>
              <a:rPr lang="en-US" sz="3200" b="1" u="sng" dirty="0">
                <a:latin typeface="Papyrus" panose="020B0602040200020303" pitchFamily="34" charset="77"/>
                <a:cs typeface="Courier"/>
              </a:rPr>
              <a:t>.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"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en-US" sz="2800" b="1" dirty="0">
                <a:latin typeface="Courier"/>
                <a:cs typeface="Courier"/>
              </a:rPr>
              <a:t>S</a:t>
            </a:r>
            <a:r>
              <a:rPr lang="en-US" sz="2800" b="1" dirty="0">
                <a:solidFill>
                  <a:srgbClr val="FF0000"/>
                </a:solidFill>
                <a:latin typeface="Courier"/>
                <a:cs typeface="Courier"/>
              </a:rPr>
              <a:t>(2)</a:t>
            </a:r>
            <a:r>
              <a:rPr lang="en-US" sz="2800" b="1" dirty="0">
                <a:latin typeface="Courier"/>
                <a:cs typeface="Courier"/>
              </a:rPr>
              <a:t>.name = 'Toni Miller';   </a:t>
            </a:r>
            <a:r>
              <a:rPr lang="en-US" sz="3200" b="1" dirty="0">
                <a:latin typeface="Courier"/>
                <a:cs typeface="Courier"/>
              </a:rPr>
              <a:t>%</a:t>
            </a:r>
            <a:r>
              <a:rPr lang="en-US" sz="3200" b="1" dirty="0">
                <a:latin typeface="Papyrus" panose="020B0602040200020303" pitchFamily="34" charset="77"/>
              </a:rPr>
              <a:t>array is on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3200" b="1" dirty="0">
                <a:latin typeface="Papyrus" panose="020B0602040200020303" pitchFamily="34" charset="77"/>
              </a:rPr>
              <a:t>, not its elements</a:t>
            </a:r>
          </a:p>
          <a:p>
            <a:r>
              <a:rPr lang="en-US" sz="2800" b="1" dirty="0">
                <a:latin typeface="Courier"/>
                <a:cs typeface="Courier"/>
              </a:rPr>
              <a:t>S(2).score = 91;</a:t>
            </a:r>
          </a:p>
          <a:p>
            <a:r>
              <a:rPr lang="en-US" sz="2800" b="1" dirty="0">
                <a:latin typeface="Courier"/>
                <a:cs typeface="Courier"/>
              </a:rPr>
              <a:t>S(2).grade = 'A-’;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303C33F-FDCC-7C93-921F-792DD0F11730}"/>
              </a:ext>
            </a:extLst>
          </p:cNvPr>
          <p:cNvCxnSpPr/>
          <p:nvPr/>
        </p:nvCxnSpPr>
        <p:spPr>
          <a:xfrm flipH="1">
            <a:off x="790832" y="3039762"/>
            <a:ext cx="729049" cy="444843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60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2556"/>
            <a:ext cx="12191999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Getting more complicated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struct array 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has the following properties: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All </a:t>
            </a:r>
            <a:r>
              <a:rPr lang="en-US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structs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in the array have the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same number 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of fields.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All structs have the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same field names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.</a:t>
            </a:r>
          </a:p>
          <a:p>
            <a:pPr algn="ctr"/>
            <a:endParaRPr lang="en-US" sz="16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BUT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Fields of the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same name 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in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different array elements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can contain different types or sizes of data.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Any unspecified fields for new </a:t>
            </a:r>
            <a:r>
              <a:rPr lang="en-US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structs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in the array contain empty arrays.</a:t>
            </a:r>
          </a:p>
        </p:txBody>
      </p:sp>
    </p:spTree>
    <p:extLst>
      <p:ext uri="{BB962C8B-B14F-4D97-AF65-F5344CB8AC3E}">
        <p14:creationId xmlns:p14="http://schemas.microsoft.com/office/powerpoint/2010/main" val="112975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6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Character strings can be different lengths for each element of </a:t>
            </a:r>
            <a:r>
              <a:rPr lang="en-US" sz="3200" b="1" dirty="0">
                <a:latin typeface="Courier"/>
                <a:cs typeface="Courier"/>
              </a:rPr>
              <a:t>S</a:t>
            </a:r>
            <a:r>
              <a:rPr lang="en-US" sz="3200" b="1" dirty="0">
                <a:latin typeface="Papyrus" panose="020B0602040200020303" pitchFamily="34" charset="77"/>
              </a:rPr>
              <a:t>. 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We started structure with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 err="1">
                <a:latin typeface="Courier"/>
                <a:cs typeface="Courier"/>
              </a:rPr>
              <a:t>S.name</a:t>
            </a:r>
            <a:r>
              <a:rPr lang="en-US" sz="3200" b="1" dirty="0">
                <a:latin typeface="Courier"/>
                <a:cs typeface="Courier"/>
              </a:rPr>
              <a:t> = 'Ed Plum’;</a:t>
            </a:r>
          </a:p>
          <a:p>
            <a:endParaRPr lang="en-US" sz="3200" b="1" dirty="0"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(don’t need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latin typeface="Courier"/>
                <a:cs typeface="Courier"/>
              </a:rPr>
              <a:t>S</a:t>
            </a:r>
            <a:r>
              <a:rPr lang="en-US" sz="3200" b="1" dirty="0">
                <a:solidFill>
                  <a:srgbClr val="FF0000"/>
                </a:solidFill>
                <a:latin typeface="Courier"/>
                <a:cs typeface="Courier"/>
              </a:rPr>
              <a:t>(1)</a:t>
            </a:r>
            <a:r>
              <a:rPr lang="en-US" sz="3200" b="1" dirty="0">
                <a:latin typeface="Courier"/>
                <a:cs typeface="Courier"/>
              </a:rPr>
              <a:t>.name </a:t>
            </a:r>
            <a:r>
              <a:rPr lang="en-US" sz="3200" b="1" dirty="0">
                <a:latin typeface="Papyrus" panose="020B0602040200020303" pitchFamily="34" charset="77"/>
              </a:rPr>
              <a:t>%starts as scalar, makes matrix when add element)</a:t>
            </a:r>
          </a:p>
          <a:p>
            <a:endParaRPr lang="en-US" sz="3200" b="1" dirty="0">
              <a:latin typeface="Courier"/>
              <a:cs typeface="Courier"/>
            </a:endParaRPr>
          </a:p>
          <a:p>
            <a:r>
              <a:rPr lang="en-US" sz="3200" b="1" dirty="0">
                <a:latin typeface="Courier"/>
                <a:cs typeface="Courier"/>
              </a:rPr>
              <a:t>S</a:t>
            </a:r>
            <a:r>
              <a:rPr lang="en-US" sz="3200" b="1" dirty="0">
                <a:solidFill>
                  <a:srgbClr val="FF0000"/>
                </a:solidFill>
                <a:latin typeface="Courier"/>
                <a:cs typeface="Courier"/>
              </a:rPr>
              <a:t>(2)</a:t>
            </a:r>
            <a:r>
              <a:rPr lang="en-US" sz="3200" b="1" dirty="0">
                <a:latin typeface="Courier"/>
                <a:cs typeface="Courier"/>
              </a:rPr>
              <a:t>.name = 'Toni Miller';	%</a:t>
            </a:r>
            <a:r>
              <a:rPr lang="en-US" sz="3200" b="1" dirty="0">
                <a:latin typeface="Papyrus" panose="020B0602040200020303" pitchFamily="34" charset="77"/>
              </a:rPr>
              <a:t>array on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3200" b="1" dirty="0">
                <a:latin typeface="Papyrus" panose="020B0602040200020303" pitchFamily="34" charset="77"/>
              </a:rPr>
              <a:t>, not its elements</a:t>
            </a:r>
          </a:p>
          <a:p>
            <a:r>
              <a:rPr lang="en-US" sz="3200" b="1" dirty="0">
                <a:latin typeface="Courier"/>
                <a:cs typeface="Courier"/>
              </a:rPr>
              <a:t>S(2).score = 91;</a:t>
            </a:r>
          </a:p>
          <a:p>
            <a:r>
              <a:rPr lang="en-US" sz="3200" b="1" dirty="0">
                <a:latin typeface="Courier"/>
                <a:cs typeface="Courier"/>
              </a:rPr>
              <a:t>S(2).grade = 'A-’;</a:t>
            </a:r>
          </a:p>
          <a:p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69C801E-C5F2-CDCA-2612-1094177DD6A0}"/>
              </a:ext>
            </a:extLst>
          </p:cNvPr>
          <p:cNvCxnSpPr/>
          <p:nvPr/>
        </p:nvCxnSpPr>
        <p:spPr>
          <a:xfrm>
            <a:off x="3595816" y="2990335"/>
            <a:ext cx="630195" cy="1902941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498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" y="221492"/>
            <a:ext cx="12192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Final way to add element to vector/matrix structure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can add an entire array element in a single statement</a:t>
            </a:r>
          </a:p>
          <a:p>
            <a:pPr algn="ctr"/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b="1" dirty="0">
                <a:latin typeface="Courier"/>
                <a:cs typeface="Courier"/>
              </a:rPr>
              <a:t>S(3) = </a:t>
            </a:r>
            <a:r>
              <a:rPr lang="en-US" sz="2600" b="1" dirty="0" err="1">
                <a:latin typeface="Courier"/>
                <a:cs typeface="Courier"/>
              </a:rPr>
              <a:t>struct</a:t>
            </a:r>
            <a:r>
              <a:rPr lang="en-US" sz="2600" b="1" dirty="0">
                <a:latin typeface="Courier"/>
                <a:cs typeface="Courier"/>
              </a:rPr>
              <a:t>('</a:t>
            </a:r>
            <a:r>
              <a:rPr lang="en-US" sz="2600" b="1" dirty="0" err="1">
                <a:latin typeface="Courier"/>
                <a:cs typeface="Courier"/>
              </a:rPr>
              <a:t>name','Jerry</a:t>
            </a:r>
            <a:r>
              <a:rPr lang="en-US" sz="2600" b="1" dirty="0">
                <a:latin typeface="Courier"/>
                <a:cs typeface="Courier"/>
              </a:rPr>
              <a:t> Garcia','score',70,'grade','C')</a:t>
            </a:r>
          </a:p>
          <a:p>
            <a:r>
              <a:rPr lang="en-US" sz="2600" b="1" dirty="0">
                <a:solidFill>
                  <a:srgbClr val="3366FF"/>
                </a:solidFill>
                <a:latin typeface="Courier"/>
                <a:cs typeface="Courier"/>
              </a:rPr>
              <a:t>S =</a:t>
            </a:r>
          </a:p>
          <a:p>
            <a:r>
              <a:rPr lang="en-US" sz="2600" b="1" dirty="0">
                <a:solidFill>
                  <a:srgbClr val="3366FF"/>
                </a:solidFill>
                <a:latin typeface="Courier"/>
                <a:cs typeface="Courier"/>
              </a:rPr>
              <a:t>1x3 </a:t>
            </a:r>
            <a:r>
              <a:rPr lang="en-US" sz="2600" b="1" dirty="0" err="1">
                <a:solidFill>
                  <a:srgbClr val="3366FF"/>
                </a:solidFill>
                <a:latin typeface="Courier"/>
                <a:cs typeface="Courier"/>
              </a:rPr>
              <a:t>struct</a:t>
            </a:r>
            <a:r>
              <a:rPr lang="en-US" sz="2600" b="1" dirty="0">
                <a:solidFill>
                  <a:srgbClr val="3366FF"/>
                </a:solidFill>
                <a:latin typeface="Courier"/>
                <a:cs typeface="Courier"/>
              </a:rPr>
              <a:t> array with fields:</a:t>
            </a:r>
          </a:p>
          <a:p>
            <a:r>
              <a:rPr lang="en-US" sz="2600" b="1" dirty="0">
                <a:solidFill>
                  <a:srgbClr val="3366FF"/>
                </a:solidFill>
                <a:latin typeface="Courier"/>
                <a:cs typeface="Courier"/>
              </a:rPr>
              <a:t>name</a:t>
            </a:r>
          </a:p>
          <a:p>
            <a:r>
              <a:rPr lang="en-US" sz="2600" b="1" dirty="0">
                <a:solidFill>
                  <a:srgbClr val="3366FF"/>
                </a:solidFill>
                <a:latin typeface="Courier"/>
                <a:cs typeface="Courier"/>
              </a:rPr>
              <a:t>score</a:t>
            </a:r>
          </a:p>
          <a:p>
            <a:r>
              <a:rPr lang="en-US" sz="2600" b="1" dirty="0">
                <a:solidFill>
                  <a:srgbClr val="3366FF"/>
                </a:solidFill>
                <a:latin typeface="Courier"/>
                <a:cs typeface="Courier"/>
              </a:rPr>
              <a:t>grade</a:t>
            </a:r>
            <a:endParaRPr lang="en-US" sz="2600" b="1" dirty="0">
              <a:latin typeface="Courier"/>
              <a:cs typeface="Courier"/>
            </a:endParaRP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now we have 3 "suitcases" with the data for 3 students.</a:t>
            </a:r>
          </a:p>
        </p:txBody>
      </p:sp>
    </p:spTree>
    <p:extLst>
      <p:ext uri="{BB962C8B-B14F-4D97-AF65-F5344CB8AC3E}">
        <p14:creationId xmlns:p14="http://schemas.microsoft.com/office/powerpoint/2010/main" val="983691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9645"/>
            <a:ext cx="12192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Getting stuff out of vector/matrix structure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Sometimes get description of structure to the terminal</a:t>
            </a:r>
          </a:p>
          <a:p>
            <a:r>
              <a:rPr lang="en-US" sz="2600" b="1" dirty="0">
                <a:latin typeface="Courier"/>
                <a:cs typeface="Courier"/>
              </a:rPr>
              <a:t>&gt;&gt; S</a:t>
            </a:r>
          </a:p>
          <a:p>
            <a:r>
              <a:rPr lang="en-US" sz="2600" b="1" dirty="0">
                <a:latin typeface="Courier"/>
                <a:cs typeface="Courier"/>
              </a:rPr>
              <a:t>S = 1×3 struct array with fields:</a:t>
            </a:r>
          </a:p>
          <a:p>
            <a:r>
              <a:rPr lang="en-US" sz="2600" b="1" dirty="0">
                <a:latin typeface="Courier"/>
                <a:cs typeface="Courier"/>
              </a:rPr>
              <a:t>    name</a:t>
            </a:r>
          </a:p>
          <a:p>
            <a:r>
              <a:rPr lang="en-US" sz="2600" b="1" dirty="0">
                <a:latin typeface="Courier"/>
                <a:cs typeface="Courier"/>
              </a:rPr>
              <a:t>    score</a:t>
            </a:r>
          </a:p>
          <a:p>
            <a:r>
              <a:rPr lang="en-US" sz="2600" b="1" dirty="0">
                <a:latin typeface="Courier"/>
                <a:cs typeface="Courier"/>
              </a:rPr>
              <a:t>    grade</a:t>
            </a:r>
          </a:p>
          <a:p>
            <a:endParaRPr lang="en-US" sz="2600" b="1" dirty="0">
              <a:latin typeface="Courier"/>
              <a:cs typeface="Courier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Sometimes get contents/data in structure to the terminal</a:t>
            </a:r>
          </a:p>
          <a:p>
            <a:endParaRPr lang="en-US" sz="2600" b="1" dirty="0">
              <a:latin typeface="Courier"/>
              <a:cs typeface="Courier"/>
            </a:endParaRPr>
          </a:p>
          <a:p>
            <a:r>
              <a:rPr lang="en-US" sz="2600" b="1" dirty="0">
                <a:latin typeface="Courier"/>
                <a:cs typeface="Courier"/>
              </a:rPr>
              <a:t>&gt;&gt; S(1)</a:t>
            </a:r>
          </a:p>
          <a:p>
            <a:r>
              <a:rPr lang="en-US" sz="2600" b="1" dirty="0" err="1">
                <a:latin typeface="Courier"/>
                <a:cs typeface="Courier"/>
              </a:rPr>
              <a:t>ans</a:t>
            </a:r>
            <a:r>
              <a:rPr lang="en-US" sz="2600" b="1" dirty="0">
                <a:latin typeface="Courier"/>
                <a:cs typeface="Courier"/>
              </a:rPr>
              <a:t> =   struct with fields:</a:t>
            </a:r>
          </a:p>
          <a:p>
            <a:r>
              <a:rPr lang="en-US" sz="2600" b="1" dirty="0">
                <a:latin typeface="Courier"/>
                <a:cs typeface="Courier"/>
              </a:rPr>
              <a:t>     name: 'Ed Plum'</a:t>
            </a:r>
          </a:p>
          <a:p>
            <a:r>
              <a:rPr lang="en-US" sz="2600" b="1" dirty="0">
                <a:latin typeface="Courier"/>
                <a:cs typeface="Courier"/>
              </a:rPr>
              <a:t>    score: 83</a:t>
            </a:r>
          </a:p>
          <a:p>
            <a:r>
              <a:rPr lang="en-US" sz="2600" b="1" dirty="0">
                <a:latin typeface="Courier"/>
                <a:cs typeface="Courier"/>
              </a:rPr>
              <a:t>    grade: 'B+'</a:t>
            </a:r>
          </a:p>
          <a:p>
            <a:endParaRPr lang="en-US" b="1" dirty="0">
              <a:latin typeface="Courier"/>
              <a:cs typeface="Couri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EE0F4-3ECC-EFA9-E7DB-2F596F9D9098}"/>
              </a:ext>
            </a:extLst>
          </p:cNvPr>
          <p:cNvSpPr txBox="1"/>
          <p:nvPr/>
        </p:nvSpPr>
        <p:spPr>
          <a:xfrm>
            <a:off x="5894173" y="4369382"/>
            <a:ext cx="712303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"/>
                <a:cs typeface="Courier"/>
              </a:rPr>
              <a:t>&gt;&gt; S(2)</a:t>
            </a: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 struct with fields:</a:t>
            </a:r>
          </a:p>
          <a:p>
            <a:r>
              <a:rPr lang="en-US" sz="2800" b="1" dirty="0">
                <a:latin typeface="Courier"/>
                <a:cs typeface="Courier"/>
              </a:rPr>
              <a:t>     name: 'Toni Miller'</a:t>
            </a:r>
          </a:p>
          <a:p>
            <a:r>
              <a:rPr lang="en-US" sz="2800" b="1" dirty="0">
                <a:latin typeface="Courier"/>
                <a:cs typeface="Courier"/>
              </a:rPr>
              <a:t>    score: 91</a:t>
            </a:r>
          </a:p>
          <a:p>
            <a:r>
              <a:rPr lang="en-US" sz="2800" b="1" dirty="0">
                <a:latin typeface="Courier"/>
                <a:cs typeface="Courier"/>
              </a:rPr>
              <a:t>    grade: 'A-'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FE147-97CF-D70A-678D-697119243FF2}"/>
              </a:ext>
            </a:extLst>
          </p:cNvPr>
          <p:cNvSpPr/>
          <p:nvPr/>
        </p:nvSpPr>
        <p:spPr>
          <a:xfrm>
            <a:off x="0" y="1201132"/>
            <a:ext cx="6837218" cy="20054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17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9645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Getting stuff out of vector/matrix structure</a:t>
            </a:r>
          </a:p>
          <a:p>
            <a:endParaRPr lang="en-US" sz="2600" b="1" dirty="0">
              <a:latin typeface="Courier"/>
              <a:cs typeface="Courier"/>
            </a:endParaRPr>
          </a:p>
          <a:p>
            <a:r>
              <a:rPr lang="en-US" sz="2600" b="1" dirty="0">
                <a:latin typeface="Courier"/>
                <a:cs typeface="Courier"/>
              </a:rPr>
              <a:t>&gt;&gt; S(1:2)</a:t>
            </a:r>
          </a:p>
          <a:p>
            <a:r>
              <a:rPr lang="en-US" sz="2600" b="1" dirty="0" err="1">
                <a:latin typeface="Courier"/>
                <a:cs typeface="Courier"/>
              </a:rPr>
              <a:t>ans</a:t>
            </a:r>
            <a:r>
              <a:rPr lang="en-US" sz="2600" b="1" dirty="0">
                <a:latin typeface="Courier"/>
                <a:cs typeface="Courier"/>
              </a:rPr>
              <a:t> = </a:t>
            </a:r>
          </a:p>
          <a:p>
            <a:r>
              <a:rPr lang="en-US" sz="2600" b="1" dirty="0">
                <a:latin typeface="Courier"/>
                <a:cs typeface="Courier"/>
              </a:rPr>
              <a:t>  1×2 struct array with fields:</a:t>
            </a:r>
          </a:p>
          <a:p>
            <a:r>
              <a:rPr lang="en-US" sz="2600" b="1" dirty="0">
                <a:latin typeface="Courier"/>
                <a:cs typeface="Courier"/>
              </a:rPr>
              <a:t>    name</a:t>
            </a:r>
          </a:p>
          <a:p>
            <a:r>
              <a:rPr lang="en-US" sz="2600" b="1" dirty="0">
                <a:latin typeface="Courier"/>
                <a:cs typeface="Courier"/>
              </a:rPr>
              <a:t>    score</a:t>
            </a:r>
          </a:p>
          <a:p>
            <a:r>
              <a:rPr lang="en-US" sz="2600" b="1" dirty="0">
                <a:latin typeface="Courier"/>
                <a:cs typeface="Courier"/>
              </a:rPr>
              <a:t>    grade</a:t>
            </a:r>
          </a:p>
          <a:p>
            <a:r>
              <a:rPr lang="en-US" sz="2600" b="1" dirty="0">
                <a:latin typeface="Courier"/>
                <a:cs typeface="Courier"/>
              </a:rPr>
              <a:t>&gt;&gt;</a:t>
            </a:r>
          </a:p>
          <a:p>
            <a:r>
              <a:rPr lang="en-US" sz="2600" b="1" dirty="0">
                <a:latin typeface="Courier"/>
                <a:cs typeface="Courier"/>
              </a:rPr>
              <a:t> </a:t>
            </a:r>
            <a:endParaRPr lang="en-US" sz="3200" b="1" dirty="0"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Just the description to the terminal.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There is a problem with what to return to the terminal in terms of a data type and volume of information.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73533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C4602E-71AE-B0A2-0BA7-F174B86F5048}"/>
              </a:ext>
            </a:extLst>
          </p:cNvPr>
          <p:cNvSpPr txBox="1"/>
          <p:nvPr/>
        </p:nvSpPr>
        <p:spPr>
          <a:xfrm>
            <a:off x="0" y="0"/>
            <a:ext cx="12192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Used as a </a:t>
            </a:r>
            <a:r>
              <a:rPr lang="en-US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varaible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works as expected</a:t>
            </a: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SS=S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SS =  1×3 struct array with fields: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name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score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grade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S(1)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 struct with fields: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name: 'Ed Plum'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score: 83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grade: 'B+'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F32A8-6D35-C2D7-8CF9-16D09905EE5F}"/>
              </a:ext>
            </a:extLst>
          </p:cNvPr>
          <p:cNvSpPr txBox="1"/>
          <p:nvPr/>
        </p:nvSpPr>
        <p:spPr>
          <a:xfrm>
            <a:off x="7063112" y="3114350"/>
            <a:ext cx="617837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SS(1)</a:t>
            </a:r>
          </a:p>
          <a:p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 struct with fields: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name: 'Ed Plum'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score: 83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grade: 'B+'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212895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23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plot 3-d view with contour plot on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xy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plane.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Interactive, can rotate, sample, etc. this figure also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b="1" dirty="0" err="1">
                <a:latin typeface="Courier"/>
                <a:cs typeface="Courier"/>
              </a:rPr>
              <a:t>sc</a:t>
            </a:r>
            <a:r>
              <a:rPr lang="en-US" sz="3200" b="1" dirty="0">
                <a:latin typeface="Courier"/>
                <a:cs typeface="Courier"/>
              </a:rPr>
              <a:t>=</a:t>
            </a:r>
            <a:r>
              <a:rPr lang="en-US" sz="3200" b="1" dirty="0" err="1">
                <a:latin typeface="Courier"/>
                <a:cs typeface="Courier"/>
              </a:rPr>
              <a:t>surfc</a:t>
            </a:r>
            <a:r>
              <a:rPr lang="en-US" sz="3200" b="1" dirty="0">
                <a:latin typeface="Courier"/>
                <a:cs typeface="Courier"/>
              </a:rPr>
              <a:t>(</a:t>
            </a:r>
            <a:r>
              <a:rPr lang="en-US" sz="3200" b="1" dirty="0" err="1">
                <a:latin typeface="Courier"/>
                <a:cs typeface="Courier"/>
              </a:rPr>
              <a:t>xy</a:t>
            </a:r>
            <a:r>
              <a:rPr lang="en-US" sz="3200" b="1" dirty="0">
                <a:latin typeface="Courier"/>
                <a:cs typeface="Courier"/>
              </a:rPr>
              <a:t>,'</a:t>
            </a:r>
            <a:r>
              <a:rPr lang="en-US" sz="3200" b="1" dirty="0" err="1">
                <a:latin typeface="Courier"/>
                <a:cs typeface="Courier"/>
              </a:rPr>
              <a:t>EdgeColor</a:t>
            </a:r>
            <a:r>
              <a:rPr lang="en-US" sz="3200" b="1" dirty="0">
                <a:latin typeface="Courier"/>
                <a:cs typeface="Courier"/>
              </a:rPr>
              <a:t>','none')</a:t>
            </a:r>
          </a:p>
          <a:p>
            <a:r>
              <a:rPr lang="en-US" sz="3200" b="1" dirty="0" err="1">
                <a:latin typeface="Courier"/>
                <a:cs typeface="Courier"/>
              </a:rPr>
              <a:t>colorbar</a:t>
            </a:r>
            <a:endParaRPr lang="en-US" sz="3200" b="1" dirty="0">
              <a:latin typeface="Courier"/>
              <a:cs typeface="Courier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783" y="2082800"/>
            <a:ext cx="6324600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301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6D0355-0D09-D312-A6D8-18F619C223A7}"/>
              </a:ext>
            </a:extLst>
          </p:cNvPr>
          <p:cNvSpPr txBox="1"/>
          <p:nvPr/>
        </p:nvSpPr>
        <p:spPr>
          <a:xfrm>
            <a:off x="0" y="136562"/>
            <a:ext cx="121920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Follows usual rules for indices </a:t>
            </a: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3200" dirty="0"/>
              <a:t>&gt;&gt; a=S(1:2)</a:t>
            </a:r>
          </a:p>
          <a:p>
            <a:r>
              <a:rPr lang="en-US" sz="3200" dirty="0"/>
              <a:t>a =  1×2 struct array with fields:</a:t>
            </a:r>
          </a:p>
          <a:p>
            <a:r>
              <a:rPr lang="en-US" sz="3200" dirty="0"/>
              <a:t>    name</a:t>
            </a:r>
          </a:p>
          <a:p>
            <a:r>
              <a:rPr lang="en-US" sz="3200" dirty="0"/>
              <a:t>    score</a:t>
            </a:r>
          </a:p>
          <a:p>
            <a:r>
              <a:rPr lang="en-US" sz="3200" dirty="0"/>
              <a:t>    grade</a:t>
            </a: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Just description to terminal</a:t>
            </a: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But does what expected</a:t>
            </a:r>
          </a:p>
          <a:p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Makes new vector/matrix </a:t>
            </a:r>
          </a:p>
          <a:p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structure with copy of contents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DD0728-62BC-5724-1E6A-34B0705AAF2E}"/>
              </a:ext>
            </a:extLst>
          </p:cNvPr>
          <p:cNvSpPr txBox="1"/>
          <p:nvPr/>
        </p:nvSpPr>
        <p:spPr>
          <a:xfrm>
            <a:off x="6328719" y="926142"/>
            <a:ext cx="573147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&gt;&gt; a(1)</a:t>
            </a:r>
          </a:p>
          <a:p>
            <a:r>
              <a:rPr lang="en-US" sz="3200" dirty="0" err="1"/>
              <a:t>ans</a:t>
            </a:r>
            <a:r>
              <a:rPr lang="en-US" sz="3200" dirty="0"/>
              <a:t> =  struct with fields:</a:t>
            </a:r>
          </a:p>
          <a:p>
            <a:r>
              <a:rPr lang="en-US" sz="3200" dirty="0"/>
              <a:t>     name: 'Ed Plum'</a:t>
            </a:r>
          </a:p>
          <a:p>
            <a:r>
              <a:rPr lang="en-US" sz="3200" dirty="0"/>
              <a:t>    score: 83</a:t>
            </a:r>
          </a:p>
          <a:p>
            <a:r>
              <a:rPr lang="en-US" sz="3200" dirty="0"/>
              <a:t>    grade: 'B+'</a:t>
            </a:r>
          </a:p>
          <a:p>
            <a:r>
              <a:rPr lang="en-US" sz="3200" dirty="0"/>
              <a:t>&gt;&gt; a(2)</a:t>
            </a:r>
          </a:p>
          <a:p>
            <a:r>
              <a:rPr lang="en-US" sz="3200" dirty="0" err="1"/>
              <a:t>ans</a:t>
            </a:r>
            <a:r>
              <a:rPr lang="en-US" sz="3200" dirty="0"/>
              <a:t> =  struct with fields:</a:t>
            </a:r>
          </a:p>
          <a:p>
            <a:r>
              <a:rPr lang="en-US" sz="3200" dirty="0"/>
              <a:t>     name: 'Toni Miller'</a:t>
            </a:r>
          </a:p>
          <a:p>
            <a:r>
              <a:rPr lang="en-US" sz="3200" dirty="0"/>
              <a:t>    score: 91</a:t>
            </a:r>
          </a:p>
          <a:p>
            <a:r>
              <a:rPr lang="en-US" sz="3200" dirty="0"/>
              <a:t>    grade: 'A-'</a:t>
            </a: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Shows data in each "suitcase"</a:t>
            </a:r>
          </a:p>
        </p:txBody>
      </p:sp>
    </p:spTree>
    <p:extLst>
      <p:ext uri="{BB962C8B-B14F-4D97-AF65-F5344CB8AC3E}">
        <p14:creationId xmlns:p14="http://schemas.microsoft.com/office/powerpoint/2010/main" val="1959212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" y="11423"/>
            <a:ext cx="121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Fields can have different kinds of data in them.</a:t>
            </a:r>
          </a:p>
          <a:p>
            <a:pPr algn="ctr"/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Use student number rather than name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2600" b="1" dirty="0">
                <a:latin typeface="Courier"/>
                <a:cs typeface="Courier"/>
              </a:rPr>
              <a:t>S(4) = struct('name',13245,'score',85,'grade','B=');</a:t>
            </a:r>
          </a:p>
          <a:p>
            <a:endParaRPr lang="en-US" sz="2600" b="1" dirty="0">
              <a:latin typeface="Courier"/>
              <a:cs typeface="Courier"/>
            </a:endParaRPr>
          </a:p>
          <a:p>
            <a:r>
              <a:rPr lang="en-US" sz="2600" b="1" dirty="0">
                <a:latin typeface="Courier"/>
                <a:cs typeface="Courier"/>
              </a:rPr>
              <a:t>&gt;&gt; </a:t>
            </a:r>
            <a:r>
              <a:rPr lang="en-US" sz="2600" b="1" dirty="0" err="1">
                <a:latin typeface="Courier"/>
                <a:cs typeface="Courier"/>
              </a:rPr>
              <a:t>S.name</a:t>
            </a:r>
            <a:endParaRPr lang="en-US" sz="2600" b="1" dirty="0">
              <a:latin typeface="Courier"/>
              <a:cs typeface="Courier"/>
            </a:endParaRPr>
          </a:p>
          <a:p>
            <a:r>
              <a:rPr lang="en-US" sz="2600" b="1" dirty="0" err="1">
                <a:latin typeface="Courier"/>
                <a:cs typeface="Courier"/>
              </a:rPr>
              <a:t>ans</a:t>
            </a:r>
            <a:r>
              <a:rPr lang="en-US" sz="2600" b="1" dirty="0">
                <a:latin typeface="Courier"/>
                <a:cs typeface="Courier"/>
              </a:rPr>
              <a:t> = 'Ed Plum'</a:t>
            </a:r>
          </a:p>
          <a:p>
            <a:r>
              <a:rPr lang="en-US" sz="2600" b="1" dirty="0" err="1">
                <a:latin typeface="Courier"/>
                <a:cs typeface="Courier"/>
              </a:rPr>
              <a:t>ans</a:t>
            </a:r>
            <a:r>
              <a:rPr lang="en-US" sz="2600" b="1" dirty="0">
                <a:latin typeface="Courier"/>
                <a:cs typeface="Courier"/>
              </a:rPr>
              <a:t> ='Toni Miller'</a:t>
            </a:r>
          </a:p>
          <a:p>
            <a:r>
              <a:rPr lang="en-US" sz="2600" b="1" dirty="0" err="1">
                <a:latin typeface="Courier"/>
                <a:cs typeface="Courier"/>
              </a:rPr>
              <a:t>ans</a:t>
            </a:r>
            <a:r>
              <a:rPr lang="en-US" sz="2600" b="1" dirty="0">
                <a:latin typeface="Courier"/>
                <a:cs typeface="Courier"/>
              </a:rPr>
              <a:t> = 'Jerry Garcia'</a:t>
            </a:r>
          </a:p>
          <a:p>
            <a:r>
              <a:rPr lang="en-US" sz="2600" b="1" dirty="0" err="1">
                <a:latin typeface="Courier"/>
                <a:cs typeface="Courier"/>
              </a:rPr>
              <a:t>ans</a:t>
            </a:r>
            <a:r>
              <a:rPr lang="en-US" sz="2600" b="1" dirty="0">
                <a:latin typeface="Courier"/>
                <a:cs typeface="Courier"/>
              </a:rPr>
              <a:t> = 13245</a:t>
            </a:r>
          </a:p>
          <a:p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By using just the structure name and field name it returns a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list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of the field values to the terminal.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More on this later.</a:t>
            </a:r>
          </a:p>
        </p:txBody>
      </p:sp>
    </p:spTree>
    <p:extLst>
      <p:ext uri="{BB962C8B-B14F-4D97-AF65-F5344CB8AC3E}">
        <p14:creationId xmlns:p14="http://schemas.microsoft.com/office/powerpoint/2010/main" val="3762519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55839"/>
            <a:ext cx="12192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Unfortunately, structure arrays don’t behave as one might expect. (hope?)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 following does not work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endParaRPr lang="en-US" b="1" dirty="0">
              <a:cs typeface="Courier"/>
            </a:endParaRPr>
          </a:p>
          <a:p>
            <a:r>
              <a:rPr lang="en-US" sz="2400" b="1" dirty="0">
                <a:latin typeface="Courier"/>
                <a:cs typeface="Courier"/>
              </a:rPr>
              <a:t>&gt;&gt; </a:t>
            </a:r>
            <a:r>
              <a:rPr lang="en-US" sz="2400" b="1" dirty="0" err="1">
                <a:latin typeface="Courier"/>
                <a:cs typeface="Courier"/>
              </a:rPr>
              <a:t>avg_score</a:t>
            </a:r>
            <a:r>
              <a:rPr lang="en-US" sz="2400" b="1" dirty="0">
                <a:latin typeface="Courier"/>
                <a:cs typeface="Courier"/>
              </a:rPr>
              <a:t> = sum(</a:t>
            </a:r>
            <a:r>
              <a:rPr lang="en-US" sz="2400" b="1" dirty="0" err="1">
                <a:latin typeface="Courier"/>
                <a:cs typeface="Courier"/>
              </a:rPr>
              <a:t>S.score</a:t>
            </a:r>
            <a:r>
              <a:rPr lang="en-US" sz="2400" b="1" dirty="0">
                <a:latin typeface="Courier"/>
                <a:cs typeface="Courier"/>
              </a:rPr>
              <a:t>)/length(</a:t>
            </a:r>
            <a:r>
              <a:rPr lang="en-US" sz="2400" b="1" dirty="0" err="1">
                <a:latin typeface="Courier"/>
                <a:cs typeface="Courier"/>
              </a:rPr>
              <a:t>S.score</a:t>
            </a:r>
            <a:r>
              <a:rPr lang="en-US" sz="2400" b="1" dirty="0">
                <a:latin typeface="Courier"/>
                <a:cs typeface="Courier"/>
              </a:rPr>
              <a:t>)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Error using sum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Invalid option. Option must be 'double', 'native', 'default', '</a:t>
            </a:r>
            <a:r>
              <a:rPr lang="en-US" sz="2400" b="1" dirty="0" err="1">
                <a:solidFill>
                  <a:srgbClr val="FF0000"/>
                </a:solidFill>
                <a:latin typeface="Courier"/>
                <a:cs typeface="Courier"/>
              </a:rPr>
              <a:t>omitnan</a:t>
            </a:r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', '</a:t>
            </a:r>
            <a:r>
              <a:rPr lang="en-US" sz="2400" b="1" dirty="0" err="1">
                <a:solidFill>
                  <a:srgbClr val="FF0000"/>
                </a:solidFill>
                <a:latin typeface="Courier"/>
                <a:cs typeface="Courier"/>
              </a:rPr>
              <a:t>includenan</a:t>
            </a:r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', '</a:t>
            </a:r>
            <a:r>
              <a:rPr lang="en-US" sz="2400" b="1" dirty="0" err="1">
                <a:solidFill>
                  <a:srgbClr val="FF0000"/>
                </a:solidFill>
                <a:latin typeface="Courier"/>
                <a:cs typeface="Courier"/>
              </a:rPr>
              <a:t>omitmissing</a:t>
            </a:r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' or '</a:t>
            </a:r>
            <a:r>
              <a:rPr lang="en-US" sz="2400" b="1" dirty="0" err="1">
                <a:solidFill>
                  <a:srgbClr val="FF0000"/>
                </a:solidFill>
                <a:latin typeface="Courier"/>
                <a:cs typeface="Courier"/>
              </a:rPr>
              <a:t>includemissing</a:t>
            </a:r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'.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14611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6CE202-F6CB-D693-978D-DFFC9A6B24AE}"/>
              </a:ext>
            </a:extLst>
          </p:cNvPr>
          <p:cNvSpPr txBox="1"/>
          <p:nvPr/>
        </p:nvSpPr>
        <p:spPr>
          <a:xfrm>
            <a:off x="86497" y="0"/>
            <a:ext cx="121997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reason why it does not work is that it returns a “list” of the elements, each in a </a:t>
            </a:r>
            <a:r>
              <a:rPr lang="en-US" sz="3200" b="1" dirty="0" err="1">
                <a:latin typeface="Papyrus" panose="020B0602040200020303" pitchFamily="34" charset="77"/>
              </a:rPr>
              <a:t>varaible</a:t>
            </a:r>
            <a:r>
              <a:rPr lang="en-US" sz="3200" b="1" dirty="0">
                <a:latin typeface="Papyrus" panose="020B0602040200020303" pitchFamily="34" charset="77"/>
              </a:rPr>
              <a:t> named </a:t>
            </a:r>
            <a:r>
              <a:rPr lang="en-US" sz="3200" b="1" dirty="0" err="1">
                <a:latin typeface="Courier" pitchFamily="2" charset="0"/>
              </a:rPr>
              <a:t>ans</a:t>
            </a:r>
            <a:r>
              <a:rPr lang="en-US" sz="3200" b="1" dirty="0">
                <a:latin typeface="Papyrus" panose="020B0602040200020303" pitchFamily="34" charset="77"/>
              </a:rPr>
              <a:t> that gets reset as each element is returned.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It does not </a:t>
            </a:r>
            <a:r>
              <a:rPr lang="en-US" sz="3200" b="1" dirty="0" err="1">
                <a:latin typeface="Papyrus" panose="020B0602040200020303" pitchFamily="34" charset="77"/>
              </a:rPr>
              <a:t>reutrn</a:t>
            </a:r>
            <a:r>
              <a:rPr lang="en-US" sz="3200" b="1" dirty="0">
                <a:latin typeface="Papyrus" panose="020B0602040200020303" pitchFamily="34" charset="77"/>
              </a:rPr>
              <a:t> a vector of the elements.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" pitchFamily="2" charset="0"/>
              </a:rPr>
              <a:t>&gt;&gt; </a:t>
            </a:r>
            <a:r>
              <a:rPr lang="en-US" sz="3200" b="1" dirty="0" err="1">
                <a:latin typeface="Courier" pitchFamily="2" charset="0"/>
              </a:rPr>
              <a:t>s.score</a:t>
            </a:r>
            <a:endParaRPr lang="en-US" sz="3200" b="1" dirty="0">
              <a:latin typeface="Courier" pitchFamily="2" charset="0"/>
            </a:endParaRPr>
          </a:p>
          <a:p>
            <a:r>
              <a:rPr lang="en-US" sz="3200" b="1" dirty="0" err="1">
                <a:latin typeface="Courier" pitchFamily="2" charset="0"/>
              </a:rPr>
              <a:t>ans</a:t>
            </a:r>
            <a:r>
              <a:rPr lang="en-US" sz="3200" b="1" dirty="0">
                <a:latin typeface="Courier" pitchFamily="2" charset="0"/>
              </a:rPr>
              <a:t> =</a:t>
            </a:r>
          </a:p>
          <a:p>
            <a:r>
              <a:rPr lang="en-US" sz="3200" b="1" dirty="0">
                <a:latin typeface="Courier" pitchFamily="2" charset="0"/>
              </a:rPr>
              <a:t>    83</a:t>
            </a:r>
          </a:p>
          <a:p>
            <a:r>
              <a:rPr lang="en-US" sz="3200" b="1" dirty="0" err="1">
                <a:latin typeface="Courier" pitchFamily="2" charset="0"/>
              </a:rPr>
              <a:t>ans</a:t>
            </a:r>
            <a:r>
              <a:rPr lang="en-US" sz="3200" b="1" dirty="0">
                <a:latin typeface="Courier" pitchFamily="2" charset="0"/>
              </a:rPr>
              <a:t> =</a:t>
            </a:r>
          </a:p>
          <a:p>
            <a:r>
              <a:rPr lang="en-US" sz="3200" b="1" dirty="0">
                <a:latin typeface="Courier" pitchFamily="2" charset="0"/>
              </a:rPr>
              <a:t>    91</a:t>
            </a:r>
          </a:p>
          <a:p>
            <a:r>
              <a:rPr lang="en-US" sz="3200" b="1" dirty="0" err="1">
                <a:latin typeface="Courier" pitchFamily="2" charset="0"/>
              </a:rPr>
              <a:t>ans</a:t>
            </a:r>
            <a:r>
              <a:rPr lang="en-US" sz="3200" b="1" dirty="0">
                <a:latin typeface="Courier" pitchFamily="2" charset="0"/>
              </a:rPr>
              <a:t> =</a:t>
            </a:r>
          </a:p>
          <a:p>
            <a:r>
              <a:rPr lang="en-US" sz="3200" b="1" dirty="0">
                <a:latin typeface="Courier" pitchFamily="2" charset="0"/>
              </a:rPr>
              <a:t>    70</a:t>
            </a:r>
          </a:p>
          <a:p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90363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6342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To fix this, you have to make a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vector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out of what is returned 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You make it a vector as you do any other list of elements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(NOTE – you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hae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to follow the rules for making vectors, all the fields have to be the same kind of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varaible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size, etc.)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2400" b="1" dirty="0">
                <a:latin typeface="Courier"/>
                <a:cs typeface="Courier"/>
              </a:rPr>
              <a:t>scores = [</a:t>
            </a:r>
            <a:r>
              <a:rPr lang="en-US" sz="2400" b="1" dirty="0" err="1">
                <a:latin typeface="Courier"/>
                <a:cs typeface="Courier"/>
              </a:rPr>
              <a:t>S.score</a:t>
            </a:r>
            <a:r>
              <a:rPr lang="en-US" sz="2400" b="1" dirty="0">
                <a:latin typeface="Courier"/>
                <a:cs typeface="Courier"/>
              </a:rPr>
              <a:t>]			</a:t>
            </a:r>
            <a:r>
              <a:rPr lang="en-US" sz="2400" b="1" dirty="0">
                <a:latin typeface="Papyrus" panose="020B0602040200020303" pitchFamily="34" charset="77"/>
                <a:cs typeface="Courier"/>
              </a:rPr>
              <a:t>%scores is vector</a:t>
            </a:r>
          </a:p>
          <a:p>
            <a:r>
              <a:rPr lang="en-US" sz="2400" b="1" dirty="0">
                <a:latin typeface="Courier"/>
                <a:cs typeface="Courier"/>
              </a:rPr>
              <a:t>83 91 70</a:t>
            </a:r>
          </a:p>
          <a:p>
            <a:r>
              <a:rPr lang="en-US" sz="2400" b="1" dirty="0" err="1">
                <a:latin typeface="Courier"/>
                <a:cs typeface="Courier"/>
              </a:rPr>
              <a:t>avg_score</a:t>
            </a:r>
            <a:r>
              <a:rPr lang="en-US" sz="2400" b="1" dirty="0">
                <a:latin typeface="Courier"/>
                <a:cs typeface="Courier"/>
              </a:rPr>
              <a:t> = sum(scores)/length(scores)</a:t>
            </a:r>
          </a:p>
          <a:p>
            <a:r>
              <a:rPr lang="en-US" sz="2400" b="1" dirty="0">
                <a:latin typeface="Courier"/>
                <a:cs typeface="Courier"/>
              </a:rPr>
              <a:t>81.3333</a:t>
            </a:r>
          </a:p>
          <a:p>
            <a:r>
              <a:rPr lang="en-US" sz="2400" b="1" dirty="0" err="1">
                <a:latin typeface="Courier"/>
                <a:cs typeface="Courier"/>
              </a:rPr>
              <a:t>avg_score</a:t>
            </a:r>
            <a:r>
              <a:rPr lang="en-US" sz="2400" b="1" dirty="0">
                <a:latin typeface="Courier"/>
                <a:cs typeface="Courier"/>
              </a:rPr>
              <a:t> = mean([</a:t>
            </a:r>
            <a:r>
              <a:rPr lang="en-US" sz="2400" b="1" dirty="0" err="1">
                <a:latin typeface="Courier"/>
                <a:cs typeface="Courier"/>
              </a:rPr>
              <a:t>S.score</a:t>
            </a:r>
            <a:r>
              <a:rPr lang="en-US" sz="2400" b="1" dirty="0">
                <a:latin typeface="Courier"/>
                <a:cs typeface="Courier"/>
              </a:rPr>
              <a:t>])  </a:t>
            </a:r>
            <a:r>
              <a:rPr lang="en-US" sz="2400" b="1" dirty="0">
                <a:latin typeface="Papyrus" panose="020B0602040200020303" pitchFamily="34" charset="77"/>
                <a:cs typeface="Courier"/>
              </a:rPr>
              <a:t>% pull out “directly” into vector</a:t>
            </a:r>
          </a:p>
          <a:p>
            <a:r>
              <a:rPr lang="en-US" sz="2400" b="1" dirty="0" err="1">
                <a:latin typeface="Courier"/>
                <a:cs typeface="Courier"/>
              </a:rPr>
              <a:t>avg_score</a:t>
            </a:r>
            <a:r>
              <a:rPr lang="en-US" sz="2400" b="1" dirty="0"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latin typeface="Courier"/>
                <a:cs typeface="Courier"/>
              </a:rPr>
              <a:t>81.3333</a:t>
            </a:r>
          </a:p>
        </p:txBody>
      </p:sp>
    </p:spTree>
    <p:extLst>
      <p:ext uri="{BB962C8B-B14F-4D97-AF65-F5344CB8AC3E}">
        <p14:creationId xmlns:p14="http://schemas.microsoft.com/office/powerpoint/2010/main" val="1490900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1291"/>
            <a:ext cx="12192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Example of structure and its use.</a:t>
            </a:r>
          </a:p>
          <a:p>
            <a:pPr algn="ctr"/>
            <a:endParaRPr lang="en-US" b="1" dirty="0"/>
          </a:p>
          <a:p>
            <a:r>
              <a:rPr lang="en-US" sz="2800" b="1" dirty="0" err="1">
                <a:latin typeface="Courier"/>
                <a:cs typeface="Courier"/>
              </a:rPr>
              <a:t>image.data</a:t>
            </a:r>
            <a:r>
              <a:rPr lang="en-US" sz="2800" b="1" dirty="0">
                <a:latin typeface="Courier"/>
                <a:cs typeface="Courier"/>
              </a:rPr>
              <a:t>=[1 2 3; 4 5 6; 7 8 9];</a:t>
            </a:r>
          </a:p>
          <a:p>
            <a:r>
              <a:rPr lang="mr-IN" sz="2800" b="1" dirty="0">
                <a:latin typeface="Courier"/>
                <a:cs typeface="Courier"/>
              </a:rPr>
              <a:t>image.date='13-Jan-2008’;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image.blank</a:t>
            </a:r>
            <a:r>
              <a:rPr lang="en-US" sz="2800" b="1" dirty="0">
                <a:latin typeface="Courier"/>
                <a:cs typeface="Courier"/>
              </a:rPr>
              <a:t>=</a:t>
            </a:r>
            <a:r>
              <a:rPr lang="en-US" sz="2800" b="1" dirty="0" err="1">
                <a:latin typeface="Courier"/>
                <a:cs typeface="Courier"/>
              </a:rPr>
              <a:t>NaN</a:t>
            </a:r>
            <a:r>
              <a:rPr lang="en-US" sz="2800" b="1" dirty="0">
                <a:latin typeface="Courier"/>
                <a:cs typeface="Courier"/>
              </a:rPr>
              <a:t>;</a:t>
            </a:r>
          </a:p>
          <a:p>
            <a:r>
              <a:rPr lang="en-US" sz="2800" b="1" dirty="0" err="1">
                <a:latin typeface="Courier"/>
                <a:cs typeface="Courier"/>
              </a:rPr>
              <a:t>image.ra</a:t>
            </a:r>
            <a:r>
              <a:rPr lang="en-US" sz="2800" b="1" dirty="0">
                <a:latin typeface="Courier"/>
                <a:cs typeface="Courier"/>
              </a:rPr>
              <a:t>=13.3212;</a:t>
            </a:r>
          </a:p>
          <a:p>
            <a:r>
              <a:rPr lang="en-US" sz="2800" b="1" dirty="0" err="1">
                <a:latin typeface="Courier"/>
                <a:cs typeface="Courier"/>
              </a:rPr>
              <a:t>image.dec</a:t>
            </a:r>
            <a:r>
              <a:rPr lang="en-US" sz="2800" b="1" dirty="0">
                <a:latin typeface="Courier"/>
                <a:cs typeface="Courier"/>
              </a:rPr>
              <a:t>=43.3455;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endParaRPr lang="en-US" b="1" dirty="0"/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Address element of structure using structure name, decimal point, and element name.</a:t>
            </a:r>
          </a:p>
          <a:p>
            <a:endParaRPr lang="en-US" b="1" dirty="0"/>
          </a:p>
          <a:p>
            <a:r>
              <a:rPr lang="en-US" sz="2800" b="1" dirty="0" err="1">
                <a:latin typeface="Courier"/>
                <a:cs typeface="Courier"/>
              </a:rPr>
              <a:t>image.date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 '13-Jan-2008'</a:t>
            </a:r>
          </a:p>
        </p:txBody>
      </p:sp>
    </p:spTree>
    <p:extLst>
      <p:ext uri="{BB962C8B-B14F-4D97-AF65-F5344CB8AC3E}">
        <p14:creationId xmlns:p14="http://schemas.microsoft.com/office/powerpoint/2010/main" val="1095941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8569"/>
            <a:ext cx="12192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Example of structure and its use.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Operate on the fields as you would with any variable of that particular type.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This is an array element of the structure, not an array of structures.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Only get one </a:t>
            </a:r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3200" b="1" dirty="0">
                <a:latin typeface="Papyrus" panose="020B0602040200020303" pitchFamily="34" charset="77"/>
              </a:rPr>
              <a:t>, and it is an array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2800" b="1" dirty="0">
                <a:latin typeface="Courier"/>
                <a:cs typeface="Courier"/>
              </a:rPr>
              <a:t>&gt;&gt; </a:t>
            </a:r>
            <a:r>
              <a:rPr lang="en-US" sz="2800" b="1" dirty="0" err="1">
                <a:latin typeface="Courier"/>
                <a:cs typeface="Courier"/>
              </a:rPr>
              <a:t>image.data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latin typeface="Courier"/>
                <a:cs typeface="Courier"/>
              </a:rPr>
              <a:t>     1     2     3</a:t>
            </a:r>
          </a:p>
          <a:p>
            <a:r>
              <a:rPr lang="en-US" sz="2800" b="1" dirty="0">
                <a:latin typeface="Courier"/>
                <a:cs typeface="Courier"/>
              </a:rPr>
              <a:t>     4     5     6</a:t>
            </a:r>
          </a:p>
          <a:p>
            <a:r>
              <a:rPr lang="en-US" sz="2800" b="1" dirty="0">
                <a:latin typeface="Courier"/>
                <a:cs typeface="Courier"/>
              </a:rPr>
              <a:t>     7     8     9</a:t>
            </a:r>
          </a:p>
        </p:txBody>
      </p:sp>
    </p:spTree>
    <p:extLst>
      <p:ext uri="{BB962C8B-B14F-4D97-AF65-F5344CB8AC3E}">
        <p14:creationId xmlns:p14="http://schemas.microsoft.com/office/powerpoint/2010/main" val="2385903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8638"/>
            <a:ext cx="12192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Example of structure and its use.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Ex., to invert the data matrix (reference works without the </a:t>
            </a:r>
            <a:r>
              <a:rPr lang="en-US" sz="3200" b="1" dirty="0">
                <a:latin typeface="Courier"/>
                <a:cs typeface="Courier"/>
              </a:rPr>
              <a:t>[]</a:t>
            </a:r>
            <a:r>
              <a:rPr lang="en-US" sz="3200" b="1" dirty="0">
                <a:latin typeface="Papyrus" panose="020B0602040200020303" pitchFamily="34" charset="77"/>
              </a:rPr>
              <a:t> since this is a scalar structure (not a structure array), problem only when it is a vector and trying to be “vectorized”)</a:t>
            </a:r>
          </a:p>
          <a:p>
            <a:endParaRPr lang="en-US" b="1" dirty="0"/>
          </a:p>
          <a:p>
            <a:r>
              <a:rPr lang="en-US" sz="2800" b="1" dirty="0" err="1">
                <a:latin typeface="Courier"/>
                <a:cs typeface="Courier"/>
              </a:rPr>
              <a:t>inv(image.data</a:t>
            </a:r>
            <a:r>
              <a:rPr lang="en-US" sz="2800" b="1" dirty="0">
                <a:latin typeface="Courier"/>
                <a:cs typeface="Courier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76572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4A2979-C3F2-119C-E951-335DDFB16859}"/>
              </a:ext>
            </a:extLst>
          </p:cNvPr>
          <p:cNvSpPr txBox="1"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inv(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image.data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Warning: Matrix is close to singular or badly scaled. Results may be inaccurate. RCOND =  1.541976e-18.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1.0e+16 *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-0.4504    0.9007   -0.4504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0.9007   -1.8014    0.9007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-0.4504    0.9007   -0.4504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image.data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2     0     2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8     0     0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16     0     8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02C09E-DFFC-C985-0339-1372F6E911F8}"/>
              </a:ext>
            </a:extLst>
          </p:cNvPr>
          <p:cNvSpPr txBox="1"/>
          <p:nvPr/>
        </p:nvSpPr>
        <p:spPr>
          <a:xfrm>
            <a:off x="6410074" y="964134"/>
            <a:ext cx="612277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image.data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=rand(3)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 =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struct with fields: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data: [3×3 double]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date: '13-Jan-2008'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inv(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image.data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0.1431   -0.1931    1.1386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-2.6232    2.2081   -1.1955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1.3042   -0.0277   -0.2785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image.data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1.0000    0.0000   -0.0000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    1.0000   -0.0000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-0.0000    0.0000    1.0000 </a:t>
            </a:r>
          </a:p>
        </p:txBody>
      </p:sp>
    </p:spTree>
    <p:extLst>
      <p:ext uri="{BB962C8B-B14F-4D97-AF65-F5344CB8AC3E}">
        <p14:creationId xmlns:p14="http://schemas.microsoft.com/office/powerpoint/2010/main" val="1425757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4000"/>
            <a:ext cx="12192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Courier"/>
              </a:rPr>
              <a:t>Structures can contain nested structures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en-US" sz="2800" b="1" dirty="0">
                <a:latin typeface="Courier"/>
                <a:cs typeface="Courier"/>
              </a:rPr>
              <a:t>patient(1).test=</a:t>
            </a:r>
            <a:r>
              <a:rPr lang="en-US" sz="2800" b="1" dirty="0" err="1">
                <a:latin typeface="Courier"/>
                <a:cs typeface="Courier"/>
              </a:rPr>
              <a:t>myplot</a:t>
            </a:r>
            <a:r>
              <a:rPr lang="en-US" sz="2800" b="1" dirty="0">
                <a:latin typeface="Courier"/>
                <a:cs typeface="Courier"/>
              </a:rPr>
              <a:t>;</a:t>
            </a:r>
          </a:p>
          <a:p>
            <a:r>
              <a:rPr lang="en-US" sz="2800" b="1" dirty="0">
                <a:latin typeface="Courier"/>
                <a:cs typeface="Courier"/>
              </a:rPr>
              <a:t>patient(1)</a:t>
            </a: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 </a:t>
            </a:r>
          </a:p>
          <a:p>
            <a:r>
              <a:rPr lang="en-US" sz="2800" b="1" dirty="0">
                <a:latin typeface="Courier"/>
                <a:cs typeface="Courier"/>
              </a:rPr>
              <a:t>  </a:t>
            </a:r>
            <a:r>
              <a:rPr lang="en-US" sz="2800" b="1" dirty="0" err="1">
                <a:latin typeface="Courier"/>
                <a:cs typeface="Courier"/>
              </a:rPr>
              <a:t>struct</a:t>
            </a:r>
            <a:r>
              <a:rPr lang="en-US" sz="2800" b="1" dirty="0">
                <a:latin typeface="Courier"/>
                <a:cs typeface="Courier"/>
              </a:rPr>
              <a:t> with fields:</a:t>
            </a:r>
          </a:p>
          <a:p>
            <a:r>
              <a:rPr lang="en-US" sz="2800" b="1" dirty="0">
                <a:latin typeface="Courier"/>
                <a:cs typeface="Courier"/>
              </a:rPr>
              <a:t>       name: 'John Doe'</a:t>
            </a:r>
          </a:p>
          <a:p>
            <a:r>
              <a:rPr lang="en-US" sz="2800" b="1" dirty="0">
                <a:latin typeface="Courier"/>
                <a:cs typeface="Courier"/>
              </a:rPr>
              <a:t>    billing: 127</a:t>
            </a:r>
          </a:p>
          <a:p>
            <a:r>
              <a:rPr lang="en-US" sz="2800" b="1" dirty="0">
                <a:latin typeface="Courier"/>
                <a:cs typeface="Courier"/>
              </a:rPr>
              <a:t>       </a:t>
            </a:r>
            <a:r>
              <a:rPr lang="en-US" sz="2800" b="1" dirty="0">
                <a:solidFill>
                  <a:srgbClr val="FF00FF"/>
                </a:solidFill>
                <a:latin typeface="Courier"/>
                <a:cs typeface="Courier"/>
              </a:rPr>
              <a:t>test: [1×1 </a:t>
            </a:r>
            <a:r>
              <a:rPr lang="en-US" sz="2800" b="1" dirty="0" err="1">
                <a:solidFill>
                  <a:srgbClr val="FF00FF"/>
                </a:solidFill>
                <a:latin typeface="Courier"/>
                <a:cs typeface="Courier"/>
              </a:rPr>
              <a:t>struct</a:t>
            </a:r>
            <a:r>
              <a:rPr lang="en-US" sz="2800" b="1" dirty="0">
                <a:solidFill>
                  <a:srgbClr val="FF00FF"/>
                </a:solidFill>
                <a:latin typeface="Courier"/>
                <a:cs typeface="Courier"/>
              </a:rPr>
              <a:t>]</a:t>
            </a:r>
          </a:p>
          <a:p>
            <a:r>
              <a:rPr lang="en-US" sz="2800" b="1" dirty="0">
                <a:latin typeface="Courier"/>
                <a:cs typeface="Courier"/>
              </a:rPr>
              <a:t>patient(1).test</a:t>
            </a: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 </a:t>
            </a:r>
          </a:p>
          <a:p>
            <a:r>
              <a:rPr lang="en-US" sz="2800" b="1" dirty="0">
                <a:latin typeface="Courier"/>
                <a:cs typeface="Courier"/>
              </a:rPr>
              <a:t>  </a:t>
            </a:r>
            <a:r>
              <a:rPr lang="en-US" sz="2800" b="1" dirty="0" err="1">
                <a:latin typeface="Courier"/>
                <a:cs typeface="Courier"/>
              </a:rPr>
              <a:t>struct</a:t>
            </a:r>
            <a:r>
              <a:rPr lang="en-US" sz="2800" b="1" dirty="0">
                <a:latin typeface="Courier"/>
                <a:cs typeface="Courier"/>
              </a:rPr>
              <a:t> with fields:</a:t>
            </a:r>
          </a:p>
          <a:p>
            <a:r>
              <a:rPr lang="en-US" sz="2800" b="1" dirty="0">
                <a:latin typeface="Courier"/>
                <a:cs typeface="Courier"/>
              </a:rPr>
              <a:t>    type: 1</a:t>
            </a:r>
          </a:p>
          <a:p>
            <a:r>
              <a:rPr lang="en-US" sz="2800" b="1" dirty="0">
                <a:latin typeface="Courier"/>
                <a:cs typeface="Courier"/>
              </a:rPr>
              <a:t>    line: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24F861-86F9-761C-C41B-3547B44E5BDF}"/>
              </a:ext>
            </a:extLst>
          </p:cNvPr>
          <p:cNvSpPr txBox="1"/>
          <p:nvPr/>
        </p:nvSpPr>
        <p:spPr>
          <a:xfrm>
            <a:off x="5504948" y="4610774"/>
            <a:ext cx="662939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Papyrus" panose="020B0602040200020303" pitchFamily="34" charset="77"/>
                <a:cs typeface="Courier"/>
              </a:rPr>
              <a:t>Access suitcases within </a:t>
            </a:r>
            <a:r>
              <a:rPr lang="en-US" sz="2800" b="1" dirty="0" err="1">
                <a:latin typeface="Papyrus" panose="020B0602040200020303" pitchFamily="34" charset="77"/>
                <a:cs typeface="Courier"/>
              </a:rPr>
              <a:t>suitecases</a:t>
            </a:r>
            <a:r>
              <a:rPr lang="en-US" sz="2800" b="1" dirty="0">
                <a:latin typeface="Papyrus" panose="020B0602040200020303" pitchFamily="34" charset="77"/>
                <a:cs typeface="Courier"/>
              </a:rPr>
              <a:t> with same "." structure</a:t>
            </a:r>
          </a:p>
          <a:p>
            <a:r>
              <a:rPr lang="en-US" sz="2800" b="1" dirty="0">
                <a:latin typeface="Courier"/>
                <a:cs typeface="Courier"/>
              </a:rPr>
              <a:t>patient(1).</a:t>
            </a:r>
            <a:r>
              <a:rPr lang="en-US" sz="2800" b="1" dirty="0" err="1">
                <a:latin typeface="Courier"/>
                <a:cs typeface="Courier"/>
              </a:rPr>
              <a:t>test.line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latin typeface="Courier"/>
                <a:cs typeface="Courier"/>
              </a:rPr>
              <a:t>    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926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300" y="1790700"/>
            <a:ext cx="6362700" cy="50673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2994" y="390103"/>
            <a:ext cx="6096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800" b="1" dirty="0">
                <a:latin typeface="Courier"/>
                <a:cs typeface="Courier"/>
              </a:rPr>
              <a:t>th=[0:300]/100*2*pi;</a:t>
            </a:r>
          </a:p>
          <a:p>
            <a:r>
              <a:rPr lang="mr-IN" sz="2800" b="1" dirty="0">
                <a:latin typeface="Courier"/>
                <a:cs typeface="Courier"/>
              </a:rPr>
              <a:t>x=sin(th)</a:t>
            </a:r>
            <a:r>
              <a:rPr lang="en-US" sz="2800" b="1" dirty="0">
                <a:latin typeface="Courier"/>
                <a:cs typeface="Courier"/>
              </a:rPr>
              <a:t>;</a:t>
            </a:r>
          </a:p>
          <a:p>
            <a:r>
              <a:rPr lang="en-US" sz="2800" b="1" dirty="0">
                <a:latin typeface="Courier"/>
                <a:cs typeface="Courier"/>
              </a:rPr>
              <a:t>y=</a:t>
            </a:r>
            <a:r>
              <a:rPr lang="en-US" sz="2800" b="1" dirty="0" err="1">
                <a:latin typeface="Courier"/>
                <a:cs typeface="Courier"/>
              </a:rPr>
              <a:t>cos</a:t>
            </a:r>
            <a:r>
              <a:rPr lang="en-US" sz="2800" b="1" dirty="0">
                <a:latin typeface="Courier"/>
                <a:cs typeface="Courier"/>
              </a:rPr>
              <a:t>(</a:t>
            </a:r>
            <a:r>
              <a:rPr lang="en-US" sz="2800" b="1" dirty="0" err="1">
                <a:latin typeface="Courier"/>
                <a:cs typeface="Courier"/>
              </a:rPr>
              <a:t>th</a:t>
            </a:r>
            <a:r>
              <a:rPr lang="en-US" sz="2800" b="1" dirty="0">
                <a:latin typeface="Courier"/>
                <a:cs typeface="Courier"/>
              </a:rPr>
              <a:t>);</a:t>
            </a:r>
          </a:p>
          <a:p>
            <a:r>
              <a:rPr lang="mr-IN" sz="2800" b="1" dirty="0">
                <a:latin typeface="Courier"/>
                <a:cs typeface="Courier"/>
              </a:rPr>
              <a:t>xy=x'*y;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imagesc</a:t>
            </a:r>
            <a:r>
              <a:rPr lang="en-US" sz="2800" b="1" dirty="0">
                <a:latin typeface="Courier"/>
                <a:cs typeface="Courier"/>
              </a:rPr>
              <a:t>(</a:t>
            </a:r>
            <a:r>
              <a:rPr lang="en-US" sz="2800" b="1" dirty="0" err="1">
                <a:latin typeface="Courier"/>
                <a:cs typeface="Courier"/>
              </a:rPr>
              <a:t>xy</a:t>
            </a:r>
            <a:r>
              <a:rPr lang="en-US" sz="2800" b="1" dirty="0">
                <a:latin typeface="Courier"/>
                <a:cs typeface="Courier"/>
              </a:rPr>
              <a:t>)</a:t>
            </a:r>
          </a:p>
          <a:p>
            <a:r>
              <a:rPr lang="en-US" sz="2800" b="1" dirty="0" err="1">
                <a:latin typeface="Courier"/>
                <a:cs typeface="Courier"/>
              </a:rPr>
              <a:t>colorbar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xablel</a:t>
            </a:r>
            <a:r>
              <a:rPr lang="en-US" sz="2800" b="1" dirty="0">
                <a:latin typeface="Courier"/>
                <a:cs typeface="Courier"/>
              </a:rPr>
              <a:t>('x index')</a:t>
            </a:r>
          </a:p>
          <a:p>
            <a:r>
              <a:rPr lang="en-US" sz="2800" b="1" dirty="0" err="1">
                <a:latin typeface="Courier"/>
                <a:cs typeface="Courier"/>
              </a:rPr>
              <a:t>ylabel</a:t>
            </a:r>
            <a:r>
              <a:rPr lang="en-US" sz="2800" b="1" dirty="0">
                <a:latin typeface="Courier"/>
                <a:cs typeface="Courier"/>
              </a:rPr>
              <a:t>('y index')</a:t>
            </a:r>
          </a:p>
          <a:p>
            <a:r>
              <a:rPr lang="en-US" sz="2800" b="1" dirty="0">
                <a:latin typeface="Courier"/>
                <a:cs typeface="Courier"/>
              </a:rPr>
              <a:t>title('ex </a:t>
            </a:r>
            <a:r>
              <a:rPr lang="en-US" sz="2800" b="1" dirty="0" err="1">
                <a:latin typeface="Courier"/>
                <a:cs typeface="Courier"/>
              </a:rPr>
              <a:t>surfc</a:t>
            </a:r>
            <a:r>
              <a:rPr lang="en-US" sz="2800" b="1" dirty="0">
                <a:latin typeface="Courier"/>
                <a:cs typeface="Courier"/>
              </a:rPr>
              <a:t>’)</a:t>
            </a:r>
            <a:endParaRPr lang="en-US" sz="2800" b="1" dirty="0">
              <a:cs typeface="Courier"/>
            </a:endParaRPr>
          </a:p>
          <a:p>
            <a:endParaRPr lang="en-US" sz="2800" b="1" dirty="0"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imagesc</a:t>
            </a:r>
            <a:r>
              <a:rPr lang="en-US" sz="2800" b="1" dirty="0">
                <a:cs typeface="Courier"/>
              </a:rPr>
              <a:t> </a:t>
            </a:r>
            <a:r>
              <a:rPr lang="en-US" sz="2800" b="1" dirty="0">
                <a:latin typeface="Papyrus" panose="020B0602040200020303" pitchFamily="34" charset="77"/>
                <a:cs typeface="Courier"/>
              </a:rPr>
              <a:t>does not rotate.</a:t>
            </a:r>
            <a:endParaRPr lang="es-AR" sz="2800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14114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4000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Structures can contain arrays (as we already saw)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ary=magic(3)</a:t>
            </a:r>
            <a:r>
              <a:rPr lang="en-US" sz="3200" b="1" dirty="0">
                <a:latin typeface="Courier"/>
                <a:cs typeface="Courier"/>
              </a:rPr>
              <a:t>;</a:t>
            </a:r>
            <a:endParaRPr lang="mr-IN" sz="3200" b="1" dirty="0">
              <a:latin typeface="Courier"/>
              <a:cs typeface="Courier"/>
            </a:endParaRPr>
          </a:p>
          <a:p>
            <a:r>
              <a:rPr lang="mr-IN" sz="3200" b="1" dirty="0">
                <a:latin typeface="Courier"/>
                <a:cs typeface="Courier"/>
              </a:rPr>
              <a:t>ary =</a:t>
            </a:r>
          </a:p>
          <a:p>
            <a:r>
              <a:rPr lang="mr-IN" sz="3200" b="1" dirty="0">
                <a:latin typeface="Courier"/>
                <a:cs typeface="Courier"/>
              </a:rPr>
              <a:t>     8     1     6</a:t>
            </a:r>
          </a:p>
          <a:p>
            <a:r>
              <a:rPr lang="mr-IN" sz="3200" b="1" dirty="0">
                <a:latin typeface="Courier"/>
                <a:cs typeface="Courier"/>
              </a:rPr>
              <a:t>     3     5     7</a:t>
            </a:r>
          </a:p>
          <a:p>
            <a:r>
              <a:rPr lang="mr-IN" sz="3200" b="1" dirty="0">
                <a:latin typeface="Courier"/>
                <a:cs typeface="Courier"/>
              </a:rPr>
              <a:t>     4     9     2</a:t>
            </a:r>
            <a:endParaRPr lang="en-US" sz="3200" b="1" dirty="0">
              <a:latin typeface="Courier"/>
              <a:cs typeface="Courier"/>
            </a:endParaRPr>
          </a:p>
          <a:p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Make structure containing </a:t>
            </a:r>
            <a:r>
              <a:rPr lang="en-US" sz="3200" b="1" dirty="0" err="1">
                <a:latin typeface="Courier"/>
                <a:cs typeface="Courier"/>
              </a:rPr>
              <a:t>ary</a:t>
            </a:r>
            <a:endParaRPr lang="en-US" sz="3200" b="1" dirty="0">
              <a:latin typeface="Courier"/>
              <a:cs typeface="Courier"/>
            </a:endParaRPr>
          </a:p>
          <a:p>
            <a:endParaRPr lang="mr-IN" sz="3200" b="1" dirty="0">
              <a:latin typeface="Courier"/>
              <a:cs typeface="Courier"/>
            </a:endParaRPr>
          </a:p>
          <a:p>
            <a:r>
              <a:rPr lang="mr-IN" sz="3200" b="1" dirty="0">
                <a:latin typeface="Courier"/>
                <a:cs typeface="Courier"/>
              </a:rPr>
              <a:t>a.b=</a:t>
            </a:r>
            <a:r>
              <a:rPr lang="mr-IN" sz="3200" b="1" dirty="0" err="1">
                <a:latin typeface="Courier"/>
                <a:cs typeface="Courier"/>
              </a:rPr>
              <a:t>ary</a:t>
            </a:r>
            <a:r>
              <a:rPr lang="mr-IN" sz="3200" b="1" dirty="0">
                <a:latin typeface="Courier"/>
                <a:cs typeface="Courier"/>
              </a:rPr>
              <a:t>;</a:t>
            </a:r>
            <a:endParaRPr lang="en-US" sz="3200" b="1" dirty="0">
              <a:latin typeface="Courier"/>
              <a:cs typeface="Couri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97BD4F-2E0E-157D-5752-091AF0650E18}"/>
              </a:ext>
            </a:extLst>
          </p:cNvPr>
          <p:cNvSpPr txBox="1"/>
          <p:nvPr/>
        </p:nvSpPr>
        <p:spPr>
          <a:xfrm>
            <a:off x="4164245" y="4467167"/>
            <a:ext cx="7834185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Access elements of </a:t>
            </a:r>
            <a:r>
              <a:rPr lang="en-US" sz="3200" b="1" dirty="0" err="1">
                <a:latin typeface="Courier"/>
                <a:cs typeface="Courier"/>
              </a:rPr>
              <a:t>ary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in usual manner</a:t>
            </a:r>
            <a:endParaRPr lang="en-US" sz="3200" b="1" dirty="0">
              <a:latin typeface="Courier"/>
              <a:cs typeface="Courier"/>
            </a:endParaRPr>
          </a:p>
          <a:p>
            <a:endParaRPr lang="mr-IN" b="1" dirty="0">
              <a:latin typeface="Courier"/>
              <a:cs typeface="Courier"/>
            </a:endParaRPr>
          </a:p>
          <a:p>
            <a:r>
              <a:rPr lang="mr-IN" sz="3200" b="1" dirty="0" err="1">
                <a:latin typeface="Courier"/>
                <a:cs typeface="Courier"/>
              </a:rPr>
              <a:t>a.b</a:t>
            </a:r>
            <a:r>
              <a:rPr lang="mr-IN" sz="3200" b="1" dirty="0">
                <a:latin typeface="Courier"/>
                <a:cs typeface="Courier"/>
              </a:rPr>
              <a:t>(3,:)</a:t>
            </a:r>
          </a:p>
          <a:p>
            <a:r>
              <a:rPr lang="mr-IN" sz="3200" b="1" dirty="0" err="1">
                <a:latin typeface="Courier"/>
                <a:cs typeface="Courier"/>
              </a:rPr>
              <a:t>ans</a:t>
            </a:r>
            <a:r>
              <a:rPr lang="mr-IN" sz="3200" b="1" dirty="0">
                <a:latin typeface="Courier"/>
                <a:cs typeface="Courier"/>
              </a:rPr>
              <a:t> =</a:t>
            </a:r>
          </a:p>
          <a:p>
            <a:r>
              <a:rPr lang="mr-IN" sz="3200" b="1" dirty="0">
                <a:latin typeface="Courier"/>
                <a:cs typeface="Courier"/>
              </a:rPr>
              <a:t>     4     9     2</a:t>
            </a:r>
          </a:p>
        </p:txBody>
      </p:sp>
    </p:spTree>
    <p:extLst>
      <p:ext uri="{BB962C8B-B14F-4D97-AF65-F5344CB8AC3E}">
        <p14:creationId xmlns:p14="http://schemas.microsoft.com/office/powerpoint/2010/main" val="943475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4000"/>
            <a:ext cx="12192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Structures can contain arrays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Each array field in a vector/array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strucutre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independent, the arrays in the fields can be a different size</a:t>
            </a:r>
          </a:p>
          <a:p>
            <a:pPr algn="ctr"/>
            <a:endParaRPr lang="en-US" b="1" dirty="0">
              <a:cs typeface="Papyrus"/>
            </a:endParaRPr>
          </a:p>
          <a:p>
            <a:r>
              <a:rPr lang="mr-IN" sz="2800" b="1" dirty="0" err="1">
                <a:latin typeface="Courier"/>
                <a:cs typeface="Courier"/>
              </a:rPr>
              <a:t>a</a:t>
            </a:r>
            <a:r>
              <a:rPr lang="en-US" sz="2800" b="1" dirty="0" err="1">
                <a:latin typeface="Courier"/>
                <a:cs typeface="Courier"/>
              </a:rPr>
              <a:t>ry</a:t>
            </a:r>
            <a:r>
              <a:rPr lang="mr-IN" sz="2800" b="1" dirty="0">
                <a:latin typeface="Courier"/>
                <a:cs typeface="Courier"/>
              </a:rPr>
              <a:t>(2).b=magic(4)</a:t>
            </a:r>
          </a:p>
          <a:p>
            <a:r>
              <a:rPr lang="mr-IN" sz="2800" b="1" dirty="0">
                <a:latin typeface="Courier"/>
                <a:cs typeface="Courier"/>
              </a:rPr>
              <a:t>a = </a:t>
            </a:r>
          </a:p>
          <a:p>
            <a:r>
              <a:rPr lang="mr-IN" sz="2800" b="1" dirty="0">
                <a:latin typeface="Courier"/>
                <a:cs typeface="Courier"/>
              </a:rPr>
              <a:t>  1×2 struct array with fields:</a:t>
            </a:r>
          </a:p>
          <a:p>
            <a:r>
              <a:rPr lang="mr-IN" sz="2800" b="1" dirty="0">
                <a:latin typeface="Courier"/>
                <a:cs typeface="Courier"/>
              </a:rPr>
              <a:t>    b</a:t>
            </a:r>
          </a:p>
          <a:p>
            <a:r>
              <a:rPr lang="mr-IN" sz="2800" b="1" dirty="0">
                <a:latin typeface="Courier"/>
                <a:cs typeface="Courier"/>
              </a:rPr>
              <a:t>a(2).b</a:t>
            </a:r>
          </a:p>
          <a:p>
            <a:r>
              <a:rPr lang="mr-IN" sz="2800" b="1" dirty="0">
                <a:latin typeface="Courier"/>
                <a:cs typeface="Courier"/>
              </a:rPr>
              <a:t>ans =</a:t>
            </a:r>
          </a:p>
          <a:p>
            <a:r>
              <a:rPr lang="mr-IN" sz="2800" b="1" dirty="0">
                <a:latin typeface="Courier"/>
                <a:cs typeface="Courier"/>
              </a:rPr>
              <a:t>    16     2     3    13</a:t>
            </a:r>
          </a:p>
          <a:p>
            <a:r>
              <a:rPr lang="mr-IN" sz="2800" b="1" dirty="0">
                <a:latin typeface="Courier"/>
                <a:cs typeface="Courier"/>
              </a:rPr>
              <a:t>     5    11    10     8</a:t>
            </a:r>
          </a:p>
          <a:p>
            <a:r>
              <a:rPr lang="mr-IN" sz="2800" b="1" dirty="0">
                <a:latin typeface="Courier"/>
                <a:cs typeface="Courier"/>
              </a:rPr>
              <a:t>     9     7     6    12</a:t>
            </a:r>
          </a:p>
          <a:p>
            <a:r>
              <a:rPr lang="mr-IN" sz="2800" b="1" dirty="0">
                <a:latin typeface="Courier"/>
                <a:cs typeface="Courier"/>
              </a:rPr>
              <a:t>     4    14    15     1</a:t>
            </a:r>
            <a:endParaRPr lang="en-US" sz="2800" b="1" dirty="0">
              <a:latin typeface="Courier"/>
              <a:cs typeface="Couri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D8C59E-F900-F2A5-5CC3-845F5C937283}"/>
              </a:ext>
            </a:extLst>
          </p:cNvPr>
          <p:cNvSpPr txBox="1"/>
          <p:nvPr/>
        </p:nvSpPr>
        <p:spPr>
          <a:xfrm>
            <a:off x="6860064" y="2392743"/>
            <a:ext cx="620927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"/>
                <a:cs typeface="Courier"/>
              </a:rPr>
              <a:t>&gt;&gt; </a:t>
            </a:r>
            <a:r>
              <a:rPr lang="en-US" sz="2800" b="1" dirty="0" err="1">
                <a:latin typeface="Courier"/>
                <a:cs typeface="Courier"/>
              </a:rPr>
              <a:t>ary.b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latin typeface="Courier"/>
                <a:cs typeface="Courier"/>
              </a:rPr>
              <a:t>     8     1     6</a:t>
            </a:r>
          </a:p>
          <a:p>
            <a:r>
              <a:rPr lang="en-US" sz="2800" b="1" dirty="0">
                <a:latin typeface="Courier"/>
                <a:cs typeface="Courier"/>
              </a:rPr>
              <a:t>     3     5     7</a:t>
            </a:r>
          </a:p>
          <a:p>
            <a:r>
              <a:rPr lang="en-US" sz="2800" b="1" dirty="0">
                <a:latin typeface="Courier"/>
                <a:cs typeface="Courier"/>
              </a:rPr>
              <a:t>     4     9     2</a:t>
            </a:r>
          </a:p>
          <a:p>
            <a:r>
              <a:rPr lang="en-US" sz="2800" b="1" dirty="0" err="1">
                <a:latin typeface="Courier"/>
                <a:cs typeface="Courier"/>
              </a:rPr>
              <a:t>ans</a:t>
            </a:r>
            <a:r>
              <a:rPr lang="en-US" sz="2800" b="1" dirty="0">
                <a:latin typeface="Courier"/>
                <a:cs typeface="Courier"/>
              </a:rPr>
              <a:t> =</a:t>
            </a:r>
          </a:p>
          <a:p>
            <a:r>
              <a:rPr lang="en-US" sz="2800" b="1" dirty="0">
                <a:latin typeface="Courier"/>
                <a:cs typeface="Courier"/>
              </a:rPr>
              <a:t>    16     2     3    13</a:t>
            </a:r>
          </a:p>
          <a:p>
            <a:r>
              <a:rPr lang="en-US" sz="2800" b="1" dirty="0">
                <a:latin typeface="Courier"/>
                <a:cs typeface="Courier"/>
              </a:rPr>
              <a:t>     5    11    10     8</a:t>
            </a:r>
          </a:p>
          <a:p>
            <a:r>
              <a:rPr lang="en-US" sz="2800" b="1" dirty="0">
                <a:latin typeface="Courier"/>
                <a:cs typeface="Courier"/>
              </a:rPr>
              <a:t>     9     7     6    12</a:t>
            </a:r>
          </a:p>
          <a:p>
            <a:r>
              <a:rPr lang="en-US" sz="2800" b="1" dirty="0">
                <a:latin typeface="Courier"/>
                <a:cs typeface="Courier"/>
              </a:rPr>
              <a:t>     4    14    15     1</a:t>
            </a:r>
          </a:p>
        </p:txBody>
      </p:sp>
    </p:spTree>
    <p:extLst>
      <p:ext uri="{BB962C8B-B14F-4D97-AF65-F5344CB8AC3E}">
        <p14:creationId xmlns:p14="http://schemas.microsoft.com/office/powerpoint/2010/main" val="156825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3325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Structures can contain arrays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Each field of array is independent, the type of data in each field can be different</a:t>
            </a:r>
          </a:p>
          <a:p>
            <a:pPr algn="ctr"/>
            <a:endParaRPr lang="en-US" sz="3200" b="1" dirty="0">
              <a:cs typeface="Papyrus"/>
            </a:endParaRPr>
          </a:p>
          <a:p>
            <a:r>
              <a:rPr lang="en-US" sz="2400" b="1" dirty="0">
                <a:latin typeface="Courier"/>
                <a:cs typeface="Courier"/>
              </a:rPr>
              <a:t>&gt;&gt; </a:t>
            </a:r>
            <a:r>
              <a:rPr lang="en-US" sz="2400" b="1" dirty="0" err="1">
                <a:latin typeface="Courier"/>
                <a:cs typeface="Courier"/>
              </a:rPr>
              <a:t>a.a</a:t>
            </a:r>
            <a:r>
              <a:rPr lang="en-US" sz="2400" b="1" dirty="0">
                <a:latin typeface="Courier"/>
                <a:cs typeface="Courier"/>
              </a:rPr>
              <a:t>=[1 2;3 4]; %1st, no index</a:t>
            </a:r>
          </a:p>
          <a:p>
            <a:r>
              <a:rPr lang="en-US" sz="2400" b="1" dirty="0">
                <a:latin typeface="Courier"/>
                <a:cs typeface="Courier"/>
              </a:rPr>
              <a:t>&gt;&gt; a(2).a=[1 2 3; 4 5 6]</a:t>
            </a:r>
          </a:p>
          <a:p>
            <a:r>
              <a:rPr lang="en-US" sz="2400" b="1" dirty="0">
                <a:latin typeface="Courier"/>
                <a:cs typeface="Courier"/>
              </a:rPr>
              <a:t>a = 1×2 struct array with fields:</a:t>
            </a:r>
          </a:p>
          <a:p>
            <a:r>
              <a:rPr lang="en-US" sz="2400" b="1" dirty="0">
                <a:latin typeface="Courier"/>
                <a:cs typeface="Courier"/>
              </a:rPr>
              <a:t>    a</a:t>
            </a:r>
          </a:p>
          <a:p>
            <a:r>
              <a:rPr lang="en-US" sz="2400" b="1" dirty="0">
                <a:latin typeface="Courier"/>
                <a:cs typeface="Courier"/>
              </a:rPr>
              <a:t>&gt;&gt; a(1).a</a:t>
            </a:r>
          </a:p>
          <a:p>
            <a:r>
              <a:rPr lang="en-US" sz="2400" b="1" dirty="0" err="1">
                <a:latin typeface="Courier"/>
                <a:cs typeface="Courier"/>
              </a:rPr>
              <a:t>ans</a:t>
            </a:r>
            <a:r>
              <a:rPr lang="en-US" sz="2400" b="1" dirty="0"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latin typeface="Courier"/>
                <a:cs typeface="Courier"/>
              </a:rPr>
              <a:t>     1     2</a:t>
            </a:r>
          </a:p>
          <a:p>
            <a:r>
              <a:rPr lang="en-US" sz="2400" b="1" dirty="0">
                <a:latin typeface="Courier"/>
                <a:cs typeface="Courier"/>
              </a:rPr>
              <a:t>     3     4</a:t>
            </a:r>
          </a:p>
          <a:p>
            <a:r>
              <a:rPr lang="en-US" sz="2400" b="1" dirty="0">
                <a:latin typeface="Courier"/>
                <a:cs typeface="Courier"/>
              </a:rPr>
              <a:t>&gt;&gt; a(2).a</a:t>
            </a:r>
          </a:p>
          <a:p>
            <a:r>
              <a:rPr lang="en-US" sz="2400" b="1" dirty="0" err="1">
                <a:latin typeface="Courier"/>
                <a:cs typeface="Courier"/>
              </a:rPr>
              <a:t>ans</a:t>
            </a:r>
            <a:r>
              <a:rPr lang="en-US" sz="2400" b="1" dirty="0"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latin typeface="Courier"/>
                <a:cs typeface="Courier"/>
              </a:rPr>
              <a:t>     1     2     3</a:t>
            </a:r>
          </a:p>
          <a:p>
            <a:r>
              <a:rPr lang="en-US" sz="2400" b="1" dirty="0">
                <a:latin typeface="Courier"/>
                <a:cs typeface="Courier"/>
              </a:rPr>
              <a:t>     4     5     6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EA6CA0-4FC6-E24A-B57F-381308D77660}"/>
              </a:ext>
            </a:extLst>
          </p:cNvPr>
          <p:cNvSpPr txBox="1"/>
          <p:nvPr/>
        </p:nvSpPr>
        <p:spPr>
          <a:xfrm>
            <a:off x="6319776" y="2114418"/>
            <a:ext cx="60837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"/>
                <a:cs typeface="Courier"/>
              </a:rPr>
              <a:t>&gt;&gt; a(3).a='ab';</a:t>
            </a:r>
          </a:p>
          <a:p>
            <a:r>
              <a:rPr lang="en-US" sz="2400" b="1" dirty="0">
                <a:latin typeface="Courier"/>
                <a:cs typeface="Courier"/>
              </a:rPr>
              <a:t>a= 1×3 struct array with fields:</a:t>
            </a:r>
          </a:p>
          <a:p>
            <a:r>
              <a:rPr lang="en-US" sz="2400" b="1" dirty="0">
                <a:latin typeface="Courier"/>
                <a:cs typeface="Courier"/>
              </a:rPr>
              <a:t>    a</a:t>
            </a:r>
          </a:p>
          <a:p>
            <a:r>
              <a:rPr lang="en-US" sz="2400" b="1" dirty="0">
                <a:latin typeface="Courier"/>
                <a:cs typeface="Courier"/>
              </a:rPr>
              <a:t>&gt;&gt; </a:t>
            </a:r>
            <a:r>
              <a:rPr lang="en-US" sz="2400" b="1" dirty="0" err="1">
                <a:latin typeface="Courier"/>
                <a:cs typeface="Courier"/>
              </a:rPr>
              <a:t>a.a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 err="1">
                <a:latin typeface="Courier"/>
                <a:cs typeface="Courier"/>
              </a:rPr>
              <a:t>ans</a:t>
            </a:r>
            <a:r>
              <a:rPr lang="en-US" sz="2400" b="1" dirty="0"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latin typeface="Courier"/>
                <a:cs typeface="Courier"/>
              </a:rPr>
              <a:t>     1     2</a:t>
            </a:r>
          </a:p>
          <a:p>
            <a:r>
              <a:rPr lang="en-US" sz="2400" b="1" dirty="0">
                <a:latin typeface="Courier"/>
                <a:cs typeface="Courier"/>
              </a:rPr>
              <a:t>     3     4</a:t>
            </a:r>
          </a:p>
          <a:p>
            <a:r>
              <a:rPr lang="en-US" sz="2400" b="1" dirty="0" err="1">
                <a:latin typeface="Courier"/>
                <a:cs typeface="Courier"/>
              </a:rPr>
              <a:t>ans</a:t>
            </a:r>
            <a:r>
              <a:rPr lang="en-US" sz="2400" b="1" dirty="0"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latin typeface="Courier"/>
                <a:cs typeface="Courier"/>
              </a:rPr>
              <a:t>     1     2     3</a:t>
            </a:r>
          </a:p>
          <a:p>
            <a:r>
              <a:rPr lang="en-US" sz="2400" b="1" dirty="0">
                <a:latin typeface="Courier"/>
                <a:cs typeface="Courier"/>
              </a:rPr>
              <a:t>     4     5     6</a:t>
            </a:r>
          </a:p>
          <a:p>
            <a:r>
              <a:rPr lang="en-US" sz="2400" b="1" dirty="0" err="1">
                <a:latin typeface="Courier"/>
                <a:cs typeface="Courier"/>
              </a:rPr>
              <a:t>ans</a:t>
            </a:r>
            <a:r>
              <a:rPr lang="en-US" sz="2400" b="1" dirty="0">
                <a:latin typeface="Courier"/>
                <a:cs typeface="Courier"/>
              </a:rPr>
              <a:t> =</a:t>
            </a:r>
          </a:p>
          <a:p>
            <a:r>
              <a:rPr lang="en-US" sz="2400" b="1" dirty="0">
                <a:latin typeface="Courier"/>
                <a:cs typeface="Courier"/>
              </a:rPr>
              <a:t>    'ab'</a:t>
            </a:r>
          </a:p>
        </p:txBody>
      </p:sp>
    </p:spTree>
    <p:extLst>
      <p:ext uri="{BB962C8B-B14F-4D97-AF65-F5344CB8AC3E}">
        <p14:creationId xmlns:p14="http://schemas.microsoft.com/office/powerpoint/2010/main" val="1226080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78C74F-FF6E-F605-6790-80C8C6BB2C79}"/>
              </a:ext>
            </a:extLst>
          </p:cNvPr>
          <p:cNvSpPr txBox="1"/>
          <p:nvPr/>
        </p:nvSpPr>
        <p:spPr>
          <a:xfrm>
            <a:off x="1" y="303426"/>
            <a:ext cx="1220848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access as vector when structure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elemets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are of  different sizes when "consistent"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=eye(2)=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struct with fields: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mat: [2×2 double]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(2).mat=reshape(eye(4),2,8)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1×2 struct array with fields: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struct with fields: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mat: [2×2 double]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struct with fields: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mat: [2×8 double] </a:t>
            </a:r>
            <a:endParaRPr lang="en-US" sz="3200" b="1" dirty="0">
              <a:latin typeface="Papyrus" panose="020B0602040200020303" pitchFamily="34" charset="77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0007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24E784-8E46-E649-1FDB-6E1DD03110C8}"/>
              </a:ext>
            </a:extLst>
          </p:cNvPr>
          <p:cNvSpPr txBox="1"/>
          <p:nvPr/>
        </p:nvSpPr>
        <p:spPr>
          <a:xfrm>
            <a:off x="194619" y="113386"/>
            <a:ext cx="609805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ary.magik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=magic(3)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struct with fields: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[3×3 double]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ary.magik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1×2 struct array with fields: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1×2 struct array with fields: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ary.magik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8     1     6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3     5     7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4     9     2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8     3     4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1     5     9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6     7     2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c=[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ary.magik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8     1     6     8     3     4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3     5     7     1     5     9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4     9     2     6     7     2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9D1627-81FE-4E55-68E3-4895A6D1EDE8}"/>
              </a:ext>
            </a:extLst>
          </p:cNvPr>
          <p:cNvSpPr txBox="1"/>
          <p:nvPr/>
        </p:nvSpPr>
        <p:spPr>
          <a:xfrm>
            <a:off x="6360641" y="2442164"/>
            <a:ext cx="609805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8     1     6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3     5     7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4     9     2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b=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8     3     4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1     5     9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6     7     2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cc=[a b]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cc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8     1     6     8     3     4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3     5     7     1     5     9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4     9     2     6     7     2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8C74F-FF6E-F605-6790-80C8C6BB2C79}"/>
              </a:ext>
            </a:extLst>
          </p:cNvPr>
          <p:cNvSpPr txBox="1"/>
          <p:nvPr/>
        </p:nvSpPr>
        <p:spPr>
          <a:xfrm>
            <a:off x="5399903" y="303426"/>
            <a:ext cx="68085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Have to be careful – see what does when make vectors/matrices from structures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5238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78C74F-FF6E-F605-6790-80C8C6BB2C79}"/>
              </a:ext>
            </a:extLst>
          </p:cNvPr>
          <p:cNvSpPr txBox="1"/>
          <p:nvPr/>
        </p:nvSpPr>
        <p:spPr>
          <a:xfrm>
            <a:off x="1" y="81000"/>
            <a:ext cx="12208482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then do normal matrix ops to get the original matrices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c3d=reshape(cc,3,3,2)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c3d(:,:,1) =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8     1     6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3     5     7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4     9     2</a:t>
            </a:r>
          </a:p>
          <a:p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c3d(:,:,2) =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8     3     4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1     5     9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6     7     2</a:t>
            </a:r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013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78C74F-FF6E-F605-6790-80C8C6BB2C79}"/>
              </a:ext>
            </a:extLst>
          </p:cNvPr>
          <p:cNvSpPr txBox="1"/>
          <p:nvPr/>
        </p:nvSpPr>
        <p:spPr>
          <a:xfrm>
            <a:off x="1" y="303426"/>
            <a:ext cx="12208482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Can access as vector when structure elements are of  different sizes when "consistent"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0     1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1     0     0     0     0     1     0     0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0     0     1     0     0     0     0     1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ary.mat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1     0     1     0     0     0     0     1     0     0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0     1     0     0     1     0     0     0     0     1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17101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812AAB-A44B-6376-064B-78FBB957F950}"/>
              </a:ext>
            </a:extLst>
          </p:cNvPr>
          <p:cNvSpPr txBox="1"/>
          <p:nvPr/>
        </p:nvSpPr>
        <p:spPr>
          <a:xfrm>
            <a:off x="0" y="324433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latin typeface="Papyrus" panose="020B0602040200020303" pitchFamily="34" charset="77"/>
                <a:cs typeface="Papyrus"/>
              </a:rPr>
              <a:t>Sometimes need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to experiment to see what happens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287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826" y="1888066"/>
            <a:ext cx="6515100" cy="47625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25735"/>
            <a:ext cx="12191999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Plot in 3-d</a:t>
            </a:r>
          </a:p>
          <a:p>
            <a:endParaRPr lang="en-US" sz="2800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2800" b="1" dirty="0">
                <a:latin typeface="Courier" pitchFamily="2" charset="0"/>
                <a:cs typeface="Courier"/>
              </a:rPr>
              <a:t>t</a:t>
            </a:r>
            <a:r>
              <a:rPr lang="mr-IN" sz="2800" b="1" dirty="0">
                <a:latin typeface="Courier" pitchFamily="2" charset="0"/>
                <a:cs typeface="Courier"/>
              </a:rPr>
              <a:t> = 0:pi/50:10*pi;</a:t>
            </a:r>
          </a:p>
          <a:p>
            <a:r>
              <a:rPr lang="mr-IN" sz="2800" b="1" u="sng" dirty="0">
                <a:latin typeface="Courier" pitchFamily="2" charset="0"/>
                <a:cs typeface="Courier"/>
              </a:rPr>
              <a:t>plot3</a:t>
            </a:r>
            <a:r>
              <a:rPr lang="mr-IN" sz="2800" b="1" dirty="0">
                <a:latin typeface="Courier" pitchFamily="2" charset="0"/>
                <a:cs typeface="Courier"/>
              </a:rPr>
              <a:t>(sin(t),cos(t),t);</a:t>
            </a:r>
            <a:endParaRPr lang="en-US" sz="2800" b="1" dirty="0">
              <a:latin typeface="Courier" pitchFamily="2" charset="0"/>
              <a:cs typeface="Courier"/>
            </a:endParaRPr>
          </a:p>
          <a:p>
            <a:endParaRPr lang="en-US" sz="2800" b="1" dirty="0">
              <a:cs typeface="Courier"/>
            </a:endParaRPr>
          </a:p>
          <a:p>
            <a:r>
              <a:rPr lang="en-US" sz="3200" b="1" dirty="0">
                <a:latin typeface="Papyrus" panose="020B0602040200020303" pitchFamily="34" charset="77"/>
              </a:rPr>
              <a:t>This is also interactive</a:t>
            </a:r>
            <a:endParaRPr lang="mr-IN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0588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66185"/>
            <a:ext cx="1219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Beyond simple array variables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Structures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Structures are like a suitcase, they contain lots of separate distinct things that you can take out and put in individually, and you can also pass the whole suitcase with its contents around.</a:t>
            </a:r>
          </a:p>
        </p:txBody>
      </p:sp>
    </p:spTree>
    <p:extLst>
      <p:ext uri="{BB962C8B-B14F-4D97-AF65-F5344CB8AC3E}">
        <p14:creationId xmlns:p14="http://schemas.microsoft.com/office/powerpoint/2010/main" val="235725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98228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Beyond simple array variables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structure is a data type that groups related data using data containers called fields.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Each field can contain data of any type or size.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They are a very powerful way to organize data in your program.</a:t>
            </a:r>
          </a:p>
        </p:txBody>
      </p:sp>
    </p:spTree>
    <p:extLst>
      <p:ext uri="{BB962C8B-B14F-4D97-AF65-F5344CB8AC3E}">
        <p14:creationId xmlns:p14="http://schemas.microsoft.com/office/powerpoint/2010/main" val="5446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3969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Beyond simple array variables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different fields of a structure can contain variables of different types, so if one gives the fields a meaningful name this becomes a great way to keep track of what’s there (self documenting).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In MATLAB one can define a structure (as any other variable) as one goes along, it adds memory as it needs it.</a:t>
            </a:r>
          </a:p>
        </p:txBody>
      </p:sp>
    </p:spTree>
    <p:extLst>
      <p:ext uri="{BB962C8B-B14F-4D97-AF65-F5344CB8AC3E}">
        <p14:creationId xmlns:p14="http://schemas.microsoft.com/office/powerpoint/2010/main" val="12929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9471"/>
            <a:ext cx="119103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Can put any legal Matlab “thing” in a </a:t>
            </a:r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structure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Scalar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,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Matrix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, 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Character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vector,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String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,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String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vector, 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Cell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Array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,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Structure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,</a:t>
            </a:r>
          </a:p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Object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,</a:t>
            </a: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9649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Structures</a:t>
            </a:r>
          </a:p>
          <a:p>
            <a:pPr algn="ctr"/>
            <a:endParaRPr lang="en-US" sz="16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A structure is created by referring to the </a:t>
            </a:r>
            <a:r>
              <a:rPr lang="en-US" sz="3200" b="1" u="sng" dirty="0">
                <a:latin typeface="Papyrus" panose="020B0602040200020303" pitchFamily="34" charset="77"/>
              </a:rPr>
              <a:t>structure name </a:t>
            </a:r>
            <a:r>
              <a:rPr lang="en-US" sz="3200" b="1" dirty="0">
                <a:latin typeface="Papyrus" panose="020B0602040200020303" pitchFamily="34" charset="77"/>
              </a:rPr>
              <a:t>and then the element name on the left hand </a:t>
            </a:r>
            <a:r>
              <a:rPr lang="en-US" sz="3200" b="1" dirty="0" err="1">
                <a:latin typeface="Papyrus" panose="020B0602040200020303" pitchFamily="34" charset="77"/>
              </a:rPr>
              <a:t>sice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The format is </a:t>
            </a:r>
            <a:r>
              <a:rPr lang="en-US" sz="3200" b="1" dirty="0" err="1">
                <a:latin typeface="Courier"/>
                <a:cs typeface="Courier"/>
              </a:rPr>
              <a:t>structure_name.field_name</a:t>
            </a:r>
            <a:endParaRPr lang="en-US" sz="3200" b="1" dirty="0">
              <a:latin typeface="Courier"/>
              <a:cs typeface="Courier"/>
            </a:endParaRPr>
          </a:p>
          <a:p>
            <a:pPr algn="ctr"/>
            <a:endParaRPr lang="en-US" b="1" dirty="0">
              <a:latin typeface="Courier"/>
              <a:cs typeface="Courier"/>
            </a:endParaRPr>
          </a:p>
          <a:p>
            <a:r>
              <a:rPr lang="en-US" sz="2800" b="1" dirty="0" err="1">
                <a:latin typeface="Courier"/>
                <a:cs typeface="Courier"/>
              </a:rPr>
              <a:t>S.name</a:t>
            </a:r>
            <a:r>
              <a:rPr lang="en-US" sz="2800" b="1" dirty="0">
                <a:latin typeface="Courier"/>
                <a:cs typeface="Courier"/>
              </a:rPr>
              <a:t> = 'Ed Plum';</a:t>
            </a:r>
          </a:p>
          <a:p>
            <a:r>
              <a:rPr lang="en-US" sz="2800" b="1" dirty="0" err="1">
                <a:latin typeface="Courier"/>
                <a:cs typeface="Courier"/>
              </a:rPr>
              <a:t>S.score</a:t>
            </a:r>
            <a:r>
              <a:rPr lang="en-US" sz="2800" b="1" dirty="0">
                <a:latin typeface="Courier"/>
                <a:cs typeface="Courier"/>
              </a:rPr>
              <a:t> = 83;</a:t>
            </a:r>
          </a:p>
          <a:p>
            <a:r>
              <a:rPr lang="en-US" sz="2800" b="1" dirty="0" err="1">
                <a:latin typeface="Courier"/>
                <a:cs typeface="Courier"/>
              </a:rPr>
              <a:t>S.grade</a:t>
            </a:r>
            <a:r>
              <a:rPr lang="en-US" sz="2800" b="1" dirty="0">
                <a:latin typeface="Courier"/>
                <a:cs typeface="Courier"/>
              </a:rPr>
              <a:t> = 'B+'</a:t>
            </a: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creates a </a:t>
            </a:r>
            <a:r>
              <a:rPr lang="en-US" sz="3200" b="1" u="sng" dirty="0">
                <a:latin typeface="Papyrus" panose="020B0602040200020303" pitchFamily="34" charset="77"/>
              </a:rPr>
              <a:t>scalar</a:t>
            </a:r>
            <a:r>
              <a:rPr lang="en-US" sz="3200" b="1" dirty="0">
                <a:latin typeface="Papyrus" panose="020B0602040200020303" pitchFamily="34" charset="77"/>
              </a:rPr>
              <a:t> structure,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latin typeface="Courier" pitchFamily="2" charset="0"/>
                <a:cs typeface="Calibri" panose="020F0502020204030204" pitchFamily="34" charset="0"/>
              </a:rPr>
              <a:t>S</a:t>
            </a:r>
            <a:r>
              <a:rPr lang="en-US" sz="3200" b="1" dirty="0">
                <a:latin typeface="Papyrus" panose="020B0602040200020303" pitchFamily="34" charset="77"/>
              </a:rPr>
              <a:t>, with three fields:</a:t>
            </a: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S =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name: 'Ed Plum'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score: 83</a:t>
            </a:r>
          </a:p>
          <a:p>
            <a:r>
              <a:rPr lang="en-US" sz="2800" b="1" dirty="0">
                <a:solidFill>
                  <a:srgbClr val="3366FF"/>
                </a:solidFill>
                <a:latin typeface="Courier"/>
                <a:cs typeface="Courier"/>
              </a:rPr>
              <a:t>grade: 'B+'</a:t>
            </a:r>
            <a:endParaRPr lang="en-US" sz="2800" b="1" i="1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81866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10917</TotalTime>
  <Words>3144</Words>
  <Application>Microsoft Macintosh PowerPoint</Application>
  <PresentationFormat>Widescreen</PresentationFormat>
  <Paragraphs>564</Paragraphs>
  <Slides>37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Courier</vt:lpstr>
      <vt:lpstr>Courier New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54</cp:revision>
  <dcterms:created xsi:type="dcterms:W3CDTF">2023-08-31T15:40:34Z</dcterms:created>
  <dcterms:modified xsi:type="dcterms:W3CDTF">2023-09-26T04:09:31Z</dcterms:modified>
</cp:coreProperties>
</file>