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1488" r:id="rId2"/>
    <p:sldId id="1349" r:id="rId3"/>
    <p:sldId id="1350" r:id="rId4"/>
    <p:sldId id="1351" r:id="rId5"/>
    <p:sldId id="1335" r:id="rId6"/>
    <p:sldId id="1336" r:id="rId7"/>
    <p:sldId id="1337" r:id="rId8"/>
    <p:sldId id="1338" r:id="rId9"/>
    <p:sldId id="1339" r:id="rId10"/>
    <p:sldId id="1340" r:id="rId11"/>
    <p:sldId id="1341" r:id="rId12"/>
    <p:sldId id="1329" r:id="rId13"/>
    <p:sldId id="1342" r:id="rId14"/>
    <p:sldId id="1343" r:id="rId15"/>
    <p:sldId id="1344" r:id="rId16"/>
    <p:sldId id="134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3848" y="184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1D807-DE89-9A4E-9D43-76464AA27E1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A76CB-EBEC-7C49-9AA6-48AC1879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matlab/ref/matlab.graphics.chart.primitive.surface-properties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E3C14F-AC50-4122-BD94-6B703BDD0B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3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This way the program</a:t>
            </a:r>
            <a:r>
              <a:rPr lang="es-AR" baseline="0" dirty="0"/>
              <a:t> keeps track of the figure numbering </a:t>
            </a:r>
            <a:r>
              <a:rPr lang="mr-IN" baseline="0" dirty="0"/>
              <a:t>–</a:t>
            </a:r>
            <a:r>
              <a:rPr lang="es-AR" baseline="0" dirty="0"/>
              <a:t> don’t have to start at 1.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Dark because drawing black lines on edges to all the little</a:t>
            </a:r>
            <a:r>
              <a:rPr lang="es-AR" baseline="0" dirty="0"/>
              <a:t> facets and they are very small.</a:t>
            </a:r>
          </a:p>
          <a:p>
            <a:r>
              <a:rPr lang="es-AR" baseline="0" dirty="0"/>
              <a:t>Notice the s= on the surf call.</a:t>
            </a:r>
          </a:p>
          <a:p>
            <a:r>
              <a:rPr lang="es-AR" dirty="0"/>
              <a:t>s = surf(___) returns the chart surface object. </a:t>
            </a:r>
          </a:p>
          <a:p>
            <a:endParaRPr lang="es-AR" dirty="0"/>
          </a:p>
          <a:p>
            <a:r>
              <a:rPr lang="es-AR" dirty="0"/>
              <a:t>https://www.mathworks.com/help/matlab/ref/surf.html?searchHighlight=surf&amp;s_tid=doc_srchtitle</a:t>
            </a:r>
          </a:p>
          <a:p>
            <a:r>
              <a:rPr lang="es-AR" dirty="0"/>
              <a:t>Use s to modify the surface after it is created. For a list of properties, see </a:t>
            </a:r>
            <a:r>
              <a:rPr lang="es-AR" dirty="0">
                <a:hlinkClick r:id="rId3"/>
              </a:rPr>
              <a:t>Surface Properties</a:t>
            </a:r>
            <a:r>
              <a:rPr lang="es-AR" dirty="0"/>
              <a:t>.</a:t>
            </a:r>
          </a:p>
          <a:p>
            <a:endParaRPr lang="es-AR" dirty="0"/>
          </a:p>
          <a:p>
            <a:r>
              <a:rPr lang="es-AR" dirty="0"/>
              <a:t>https://www.mathworks.com/help/matlab/ref/matlab.graphics.chart.primitive.surface-properties.html</a:t>
            </a:r>
          </a:p>
          <a:p>
            <a:r>
              <a:rPr lang="es-AR" dirty="0"/>
              <a:t>See here for LOTS of stuff you can change!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Is too dark because of the black lines drawing the</a:t>
            </a:r>
            <a:r>
              <a:rPr lang="es-AR" baseline="0" dirty="0"/>
              <a:t> edges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Drop down menu for interacting with figure 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First 2 numbers are the number</a:t>
            </a:r>
            <a:r>
              <a:rPr lang="es-AR" baseline="0" dirty="0"/>
              <a:t> of rows and columns, third number is the figure number. Here 1 is top figure and 2 is bottom. Figure </a:t>
            </a:r>
            <a:r>
              <a:rPr lang="es-AR" baseline="0" dirty="0" err="1"/>
              <a:t>numbers</a:t>
            </a:r>
            <a:r>
              <a:rPr lang="es-AR" baseline="0" dirty="0"/>
              <a:t> </a:t>
            </a:r>
            <a:r>
              <a:rPr lang="es-AR" baseline="0" dirty="0" err="1"/>
              <a:t>go</a:t>
            </a:r>
            <a:r>
              <a:rPr lang="es-AR" baseline="0" dirty="0"/>
              <a:t> </a:t>
            </a:r>
            <a:r>
              <a:rPr lang="es-AR" baseline="0" dirty="0" err="1"/>
              <a:t>across</a:t>
            </a:r>
            <a:r>
              <a:rPr lang="es-AR" baseline="0" dirty="0"/>
              <a:t>, </a:t>
            </a:r>
            <a:r>
              <a:rPr lang="es-AR" baseline="0" dirty="0" err="1"/>
              <a:t>then</a:t>
            </a:r>
            <a:r>
              <a:rPr lang="es-AR" baseline="0" dirty="0"/>
              <a:t> </a:t>
            </a:r>
            <a:r>
              <a:rPr lang="es-AR" baseline="0" dirty="0" err="1"/>
              <a:t>down</a:t>
            </a:r>
            <a:r>
              <a:rPr lang="es-AR" baseline="0" dirty="0"/>
              <a:t> 1, </a:t>
            </a:r>
            <a:r>
              <a:rPr lang="es-AR" baseline="0" dirty="0" err="1"/>
              <a:t>across</a:t>
            </a:r>
            <a:r>
              <a:rPr lang="es-AR" baseline="0" dirty="0"/>
              <a:t>, etc.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In subplot </a:t>
            </a:r>
            <a:r>
              <a:rPr lang="mr-IN" dirty="0"/>
              <a:t>–</a:t>
            </a:r>
            <a:r>
              <a:rPr lang="es-AR" dirty="0"/>
              <a:t> first 2 numbers are #rows</a:t>
            </a:r>
            <a:r>
              <a:rPr lang="es-AR" baseline="0" dirty="0"/>
              <a:t> and columns </a:t>
            </a:r>
            <a:r>
              <a:rPr lang="mr-IN" baseline="0" dirty="0"/>
              <a:t>–</a:t>
            </a:r>
            <a:r>
              <a:rPr lang="es-AR" baseline="0" dirty="0"/>
              <a:t> so this is 2x2. Then count across top, across next, etc.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To combine plot</a:t>
            </a:r>
            <a:r>
              <a:rPr lang="es-AR" baseline="0" dirty="0"/>
              <a:t> positions.</a:t>
            </a:r>
          </a:p>
          <a:p>
            <a:r>
              <a:rPr lang="es-AR" baseline="0" dirty="0"/>
              <a:t>Top right still interactive!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Figure windows</a:t>
            </a:r>
            <a:r>
              <a:rPr lang="es-AR" baseline="0" dirty="0"/>
              <a:t> named figure 1 and figure 2 (all your figure windows so far were labeled figure 1)</a:t>
            </a:r>
          </a:p>
          <a:p>
            <a:r>
              <a:rPr lang="es-AR" baseline="0" dirty="0"/>
              <a:t>Click on figure to bring it to top.</a:t>
            </a:r>
          </a:p>
          <a:p>
            <a:r>
              <a:rPr lang="es-AR" baseline="0" dirty="0"/>
              <a:t>If you can’t see it, </a:t>
            </a:r>
            <a:r>
              <a:rPr lang="es-AR" baseline="0" dirty="0" err="1"/>
              <a:t>type</a:t>
            </a:r>
            <a:r>
              <a:rPr lang="es-AR" baseline="0" dirty="0"/>
              <a:t> figure(N) to bring figure(N) to top or use Windows drop </a:t>
            </a:r>
            <a:r>
              <a:rPr lang="es-AR" baseline="0" dirty="0" err="1"/>
              <a:t>down</a:t>
            </a:r>
            <a:r>
              <a:rPr lang="es-AR" baseline="0" dirty="0"/>
              <a:t> </a:t>
            </a:r>
            <a:r>
              <a:rPr lang="es-AR" baseline="0" dirty="0" err="1"/>
              <a:t>menu</a:t>
            </a:r>
            <a:endParaRPr lang="es-AR" baseline="0" dirty="0"/>
          </a:p>
          <a:p>
            <a:r>
              <a:rPr lang="es-AR" baseline="0" dirty="0" err="1"/>
              <a:t>You</a:t>
            </a:r>
            <a:r>
              <a:rPr lang="es-AR" baseline="0" dirty="0"/>
              <a:t> </a:t>
            </a:r>
            <a:r>
              <a:rPr lang="es-AR" baseline="0" dirty="0" err="1"/>
              <a:t>don't</a:t>
            </a:r>
            <a:r>
              <a:rPr lang="es-AR" baseline="0" dirty="0"/>
              <a:t> </a:t>
            </a:r>
            <a:r>
              <a:rPr lang="es-AR" baseline="0" dirty="0" err="1"/>
              <a:t>need</a:t>
            </a:r>
            <a:r>
              <a:rPr lang="es-AR" baseline="0" dirty="0"/>
              <a:t> </a:t>
            </a:r>
            <a:r>
              <a:rPr lang="es-AR" baseline="0" dirty="0" err="1"/>
              <a:t>the</a:t>
            </a:r>
            <a:r>
              <a:rPr lang="es-AR" baseline="0" dirty="0"/>
              <a:t> </a:t>
            </a:r>
            <a:r>
              <a:rPr lang="es-AR" baseline="0" dirty="0" err="1"/>
              <a:t>specify</a:t>
            </a:r>
            <a:r>
              <a:rPr lang="es-AR" baseline="0" dirty="0"/>
              <a:t> </a:t>
            </a:r>
            <a:r>
              <a:rPr lang="es-AR" baseline="0" dirty="0" err="1"/>
              <a:t>the</a:t>
            </a:r>
            <a:r>
              <a:rPr lang="es-AR" baseline="0" dirty="0"/>
              <a:t> </a:t>
            </a:r>
            <a:r>
              <a:rPr lang="es-AR" baseline="0" dirty="0" err="1"/>
              <a:t>first</a:t>
            </a:r>
            <a:r>
              <a:rPr lang="es-AR" baseline="0" dirty="0"/>
              <a:t> figure.</a:t>
            </a:r>
          </a:p>
          <a:p>
            <a:r>
              <a:rPr lang="es-AR" baseline="0" dirty="0" err="1"/>
              <a:t>You</a:t>
            </a:r>
            <a:r>
              <a:rPr lang="es-AR" baseline="0" dirty="0"/>
              <a:t> </a:t>
            </a:r>
            <a:r>
              <a:rPr lang="es-AR" baseline="0" dirty="0" err="1"/>
              <a:t>must</a:t>
            </a:r>
            <a:r>
              <a:rPr lang="es-AR" baseline="0" dirty="0"/>
              <a:t> </a:t>
            </a:r>
            <a:r>
              <a:rPr lang="es-AR" baseline="0" dirty="0" err="1"/>
              <a:t>call</a:t>
            </a:r>
            <a:r>
              <a:rPr lang="es-AR" baseline="0" dirty="0"/>
              <a:t> figure </a:t>
            </a:r>
            <a:r>
              <a:rPr lang="es-AR" baseline="0" dirty="0" err="1"/>
              <a:t>to</a:t>
            </a:r>
            <a:r>
              <a:rPr lang="es-AR" baseline="0" dirty="0"/>
              <a:t> open new figures, Matlab </a:t>
            </a:r>
            <a:r>
              <a:rPr lang="es-AR" baseline="0" dirty="0" err="1"/>
              <a:t>will</a:t>
            </a:r>
            <a:r>
              <a:rPr lang="es-AR" baseline="0" dirty="0"/>
              <a:t> </a:t>
            </a:r>
            <a:r>
              <a:rPr lang="es-AR" baseline="0" dirty="0" err="1"/>
              <a:t>keep</a:t>
            </a:r>
            <a:r>
              <a:rPr lang="es-AR" baseline="0" dirty="0"/>
              <a:t> </a:t>
            </a:r>
            <a:r>
              <a:rPr lang="es-AR" baseline="0" dirty="0" err="1"/>
              <a:t>track</a:t>
            </a:r>
            <a:r>
              <a:rPr lang="es-AR" baseline="0" dirty="0"/>
              <a:t> </a:t>
            </a:r>
            <a:r>
              <a:rPr lang="es-AR" baseline="0" dirty="0" err="1"/>
              <a:t>of</a:t>
            </a:r>
            <a:r>
              <a:rPr lang="es-AR" baseline="0" dirty="0"/>
              <a:t> </a:t>
            </a:r>
            <a:r>
              <a:rPr lang="es-AR" baseline="0" dirty="0" err="1"/>
              <a:t>numbers</a:t>
            </a:r>
            <a:r>
              <a:rPr lang="es-AR" baseline="0" dirty="0"/>
              <a:t> </a:t>
            </a:r>
            <a:r>
              <a:rPr lang="es-AR" baseline="0" dirty="0" err="1"/>
              <a:t>or</a:t>
            </a:r>
            <a:r>
              <a:rPr lang="es-AR" baseline="0" dirty="0"/>
              <a:t> </a:t>
            </a:r>
            <a:r>
              <a:rPr lang="es-AR" baseline="0" dirty="0" err="1"/>
              <a:t>you</a:t>
            </a:r>
            <a:r>
              <a:rPr lang="es-AR" baseline="0" dirty="0"/>
              <a:t> can.</a:t>
            </a:r>
          </a:p>
          <a:p>
            <a:r>
              <a:rPr lang="es-AR" baseline="0" dirty="0" err="1"/>
              <a:t>If</a:t>
            </a:r>
            <a:r>
              <a:rPr lang="es-AR" baseline="0" dirty="0"/>
              <a:t> </a:t>
            </a:r>
            <a:r>
              <a:rPr lang="es-AR" baseline="0" dirty="0" err="1"/>
              <a:t>you</a:t>
            </a:r>
            <a:r>
              <a:rPr lang="es-AR" baseline="0" dirty="0"/>
              <a:t> </a:t>
            </a:r>
            <a:r>
              <a:rPr lang="es-AR" baseline="0" dirty="0" err="1"/>
              <a:t>reuse</a:t>
            </a:r>
            <a:r>
              <a:rPr lang="es-AR" baseline="0" dirty="0"/>
              <a:t> a. </a:t>
            </a:r>
            <a:r>
              <a:rPr lang="es-AR" baseline="0" dirty="0" err="1"/>
              <a:t>number</a:t>
            </a:r>
            <a:r>
              <a:rPr lang="es-AR" baseline="0" dirty="0"/>
              <a:t> </a:t>
            </a:r>
            <a:r>
              <a:rPr lang="es-AR" baseline="0" dirty="0" err="1"/>
              <a:t>is</a:t>
            </a:r>
            <a:r>
              <a:rPr lang="es-AR" baseline="0" dirty="0"/>
              <a:t> </a:t>
            </a:r>
            <a:r>
              <a:rPr lang="es-AR" baseline="0" dirty="0" err="1"/>
              <a:t>will</a:t>
            </a:r>
            <a:r>
              <a:rPr lang="es-AR" baseline="0" dirty="0"/>
              <a:t> </a:t>
            </a:r>
            <a:r>
              <a:rPr lang="es-AR" baseline="0" dirty="0" err="1"/>
              <a:t>draw</a:t>
            </a:r>
            <a:r>
              <a:rPr lang="es-AR" baseline="0" dirty="0"/>
              <a:t> in </a:t>
            </a:r>
            <a:r>
              <a:rPr lang="es-AR" baseline="0" dirty="0" err="1"/>
              <a:t>that</a:t>
            </a:r>
            <a:r>
              <a:rPr lang="es-AR" baseline="0" dirty="0"/>
              <a:t> figure, </a:t>
            </a:r>
            <a:r>
              <a:rPr lang="es-AR" baseline="0" dirty="0" err="1"/>
              <a:t>whether</a:t>
            </a:r>
            <a:r>
              <a:rPr lang="es-AR" baseline="0" dirty="0"/>
              <a:t> </a:t>
            </a:r>
            <a:r>
              <a:rPr lang="es-AR" baseline="0" dirty="0" err="1"/>
              <a:t>or</a:t>
            </a:r>
            <a:r>
              <a:rPr lang="es-AR" baseline="0" dirty="0"/>
              <a:t> </a:t>
            </a:r>
            <a:r>
              <a:rPr lang="es-AR" baseline="0" dirty="0" err="1"/>
              <a:t>not</a:t>
            </a:r>
            <a:r>
              <a:rPr lang="es-AR" baseline="0" dirty="0"/>
              <a:t> </a:t>
            </a:r>
            <a:r>
              <a:rPr lang="es-AR" baseline="0" dirty="0" err="1"/>
              <a:t>is</a:t>
            </a:r>
            <a:r>
              <a:rPr lang="es-AR" baseline="0" dirty="0"/>
              <a:t> erases </a:t>
            </a:r>
            <a:r>
              <a:rPr lang="es-AR" baseline="0" dirty="0" err="1"/>
              <a:t>the</a:t>
            </a:r>
            <a:r>
              <a:rPr lang="es-AR" baseline="0" dirty="0"/>
              <a:t> </a:t>
            </a:r>
            <a:r>
              <a:rPr lang="es-AR" baseline="0" dirty="0" err="1"/>
              <a:t>existing</a:t>
            </a:r>
            <a:r>
              <a:rPr lang="es-AR" baseline="0" dirty="0"/>
              <a:t> figure </a:t>
            </a:r>
            <a:r>
              <a:rPr lang="es-AR" baseline="0" dirty="0" err="1"/>
              <a:t>depends</a:t>
            </a:r>
            <a:r>
              <a:rPr lang="es-AR" baseline="0" dirty="0"/>
              <a:t> </a:t>
            </a:r>
            <a:r>
              <a:rPr lang="es-AR" baseline="0" dirty="0" err="1"/>
              <a:t>on</a:t>
            </a:r>
            <a:r>
              <a:rPr lang="es-AR" baseline="0" dirty="0"/>
              <a:t> </a:t>
            </a:r>
            <a:r>
              <a:rPr lang="es-AR" baseline="0" dirty="0" err="1"/>
              <a:t>the</a:t>
            </a:r>
            <a:r>
              <a:rPr lang="es-AR" baseline="0" dirty="0"/>
              <a:t> </a:t>
            </a:r>
            <a:r>
              <a:rPr lang="es-AR" baseline="0" dirty="0" err="1"/>
              <a:t>hold</a:t>
            </a:r>
            <a:r>
              <a:rPr lang="es-AR" baseline="0" dirty="0"/>
              <a:t> </a:t>
            </a:r>
            <a:r>
              <a:rPr lang="es-AR" baseline="0" dirty="0" err="1"/>
              <a:t>state</a:t>
            </a:r>
            <a:r>
              <a:rPr lang="es-AR" baseline="0" dirty="0"/>
              <a:t> </a:t>
            </a:r>
            <a:r>
              <a:rPr lang="es-AR" baseline="0" dirty="0" err="1"/>
              <a:t>for</a:t>
            </a:r>
            <a:r>
              <a:rPr lang="es-AR" baseline="0" dirty="0"/>
              <a:t> </a:t>
            </a:r>
            <a:r>
              <a:rPr lang="es-AR" baseline="0" dirty="0" err="1"/>
              <a:t>that</a:t>
            </a:r>
            <a:r>
              <a:rPr lang="es-AR" baseline="0" dirty="0"/>
              <a:t> figure.</a:t>
            </a:r>
          </a:p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Figure windows</a:t>
            </a:r>
            <a:r>
              <a:rPr lang="es-AR" baseline="0" dirty="0"/>
              <a:t> named figure 1 and figure 2 (all your figure windows so far were labeled figure 1)</a:t>
            </a:r>
          </a:p>
          <a:p>
            <a:r>
              <a:rPr lang="es-AR" baseline="0" dirty="0"/>
              <a:t>Click on figure to bring it to top.</a:t>
            </a:r>
          </a:p>
          <a:p>
            <a:r>
              <a:rPr lang="es-AR" baseline="0" dirty="0" err="1"/>
              <a:t>If</a:t>
            </a:r>
            <a:r>
              <a:rPr lang="es-AR" baseline="0" dirty="0"/>
              <a:t> </a:t>
            </a:r>
            <a:r>
              <a:rPr lang="es-AR" baseline="0" dirty="0" err="1"/>
              <a:t>you</a:t>
            </a:r>
            <a:r>
              <a:rPr lang="es-AR" baseline="0" dirty="0"/>
              <a:t> </a:t>
            </a:r>
            <a:r>
              <a:rPr lang="es-AR" baseline="0" dirty="0" err="1"/>
              <a:t>can’t</a:t>
            </a:r>
            <a:r>
              <a:rPr lang="es-AR" baseline="0" dirty="0"/>
              <a:t> </a:t>
            </a:r>
            <a:r>
              <a:rPr lang="es-AR" baseline="0" dirty="0" err="1"/>
              <a:t>see</a:t>
            </a:r>
            <a:r>
              <a:rPr lang="es-AR" baseline="0" dirty="0"/>
              <a:t> </a:t>
            </a:r>
            <a:r>
              <a:rPr lang="es-AR" baseline="0" dirty="0" err="1"/>
              <a:t>it</a:t>
            </a:r>
            <a:r>
              <a:rPr lang="es-AR" baseline="0" dirty="0"/>
              <a:t>, </a:t>
            </a:r>
            <a:r>
              <a:rPr lang="es-AR" baseline="0" dirty="0" err="1"/>
              <a:t>type</a:t>
            </a:r>
            <a:r>
              <a:rPr lang="es-AR" baseline="0" dirty="0"/>
              <a:t> figure(N) to bring figure(N) </a:t>
            </a:r>
            <a:r>
              <a:rPr lang="es-AR" baseline="0" dirty="0" err="1"/>
              <a:t>to</a:t>
            </a:r>
            <a:r>
              <a:rPr lang="es-AR" baseline="0" dirty="0"/>
              <a:t> top </a:t>
            </a:r>
            <a:r>
              <a:rPr lang="es-AR" baseline="0" dirty="0" err="1"/>
              <a:t>or</a:t>
            </a:r>
            <a:r>
              <a:rPr lang="es-AR" baseline="0" dirty="0"/>
              <a:t> use Windows </a:t>
            </a:r>
            <a:r>
              <a:rPr lang="es-AR" baseline="0" dirty="0" err="1"/>
              <a:t>drop</a:t>
            </a:r>
            <a:r>
              <a:rPr lang="es-AR" baseline="0" dirty="0"/>
              <a:t> </a:t>
            </a:r>
            <a:r>
              <a:rPr lang="es-AR" baseline="0" dirty="0" err="1"/>
              <a:t>down</a:t>
            </a:r>
            <a:r>
              <a:rPr lang="es-AR" baseline="0" dirty="0"/>
              <a:t> </a:t>
            </a:r>
            <a:r>
              <a:rPr lang="es-AR" baseline="0" dirty="0" err="1"/>
              <a:t>menu</a:t>
            </a:r>
            <a:endParaRPr lang="es-AR" baseline="0" dirty="0"/>
          </a:p>
          <a:p>
            <a:r>
              <a:rPr lang="es-AR" baseline="0" dirty="0" err="1"/>
              <a:t>You</a:t>
            </a:r>
            <a:r>
              <a:rPr lang="es-AR" baseline="0" dirty="0"/>
              <a:t> </a:t>
            </a:r>
            <a:r>
              <a:rPr lang="es-AR" baseline="0" dirty="0" err="1"/>
              <a:t>probably</a:t>
            </a:r>
            <a:r>
              <a:rPr lang="es-AR" baseline="0" dirty="0"/>
              <a:t> </a:t>
            </a:r>
            <a:r>
              <a:rPr lang="es-AR" baseline="0" dirty="0" err="1"/>
              <a:t>don't</a:t>
            </a:r>
            <a:r>
              <a:rPr lang="es-AR" baseline="0" dirty="0"/>
              <a:t> </a:t>
            </a:r>
            <a:r>
              <a:rPr lang="es-AR" baseline="0" dirty="0" err="1"/>
              <a:t>remember</a:t>
            </a:r>
            <a:r>
              <a:rPr lang="es-AR" baseline="0" dirty="0"/>
              <a:t> </a:t>
            </a:r>
            <a:r>
              <a:rPr lang="es-AR" baseline="0" dirty="0" err="1"/>
              <a:t>what</a:t>
            </a:r>
            <a:r>
              <a:rPr lang="es-AR" baseline="0" dirty="0"/>
              <a:t> </a:t>
            </a:r>
            <a:r>
              <a:rPr lang="es-AR" baseline="0" dirty="0" err="1"/>
              <a:t>is</a:t>
            </a:r>
            <a:r>
              <a:rPr lang="es-AR" baseline="0" dirty="0"/>
              <a:t> in </a:t>
            </a:r>
            <a:r>
              <a:rPr lang="es-AR" baseline="0" dirty="0" err="1"/>
              <a:t>the</a:t>
            </a:r>
            <a:r>
              <a:rPr lang="es-AR" baseline="0" dirty="0"/>
              <a:t> figures </a:t>
            </a:r>
            <a:r>
              <a:rPr lang="es-AR" baseline="0" dirty="0" err="1"/>
              <a:t>by</a:t>
            </a:r>
            <a:r>
              <a:rPr lang="es-AR" baseline="0" dirty="0"/>
              <a:t> </a:t>
            </a:r>
            <a:r>
              <a:rPr lang="es-AR" baseline="0" dirty="0" err="1"/>
              <a:t>number</a:t>
            </a:r>
            <a:r>
              <a:rPr lang="es-AR" baseline="0" dirty="0"/>
              <a:t>, so </a:t>
            </a:r>
            <a:r>
              <a:rPr lang="es-AR" baseline="0" dirty="0" err="1"/>
              <a:t>which</a:t>
            </a:r>
            <a:r>
              <a:rPr lang="es-AR" baseline="0" dirty="0"/>
              <a:t> do </a:t>
            </a:r>
            <a:r>
              <a:rPr lang="es-AR" baseline="0" dirty="0" err="1"/>
              <a:t>you</a:t>
            </a:r>
            <a:r>
              <a:rPr lang="es-AR" baseline="0" dirty="0"/>
              <a:t> pick </a:t>
            </a:r>
            <a:r>
              <a:rPr lang="es-AR" baseline="0" dirty="0" err="1"/>
              <a:t>to</a:t>
            </a:r>
            <a:r>
              <a:rPr lang="es-AR" baseline="0" dirty="0"/>
              <a:t> </a:t>
            </a:r>
            <a:r>
              <a:rPr lang="es-AR" baseline="0" dirty="0" err="1"/>
              <a:t>veiw</a:t>
            </a:r>
            <a:r>
              <a:rPr lang="es-AR" baseline="0" dirty="0"/>
              <a:t>, </a:t>
            </a:r>
            <a:r>
              <a:rPr lang="es-AR" baseline="0" dirty="0" err="1"/>
              <a:t>or</a:t>
            </a:r>
            <a:r>
              <a:rPr lang="es-AR" baseline="0" dirty="0"/>
              <a:t> </a:t>
            </a:r>
            <a:r>
              <a:rPr lang="es-AR" baseline="0" dirty="0" err="1"/>
              <a:t>modify</a:t>
            </a:r>
            <a:r>
              <a:rPr lang="es-AR" baseline="0" dirty="0"/>
              <a:t>?</a:t>
            </a:r>
          </a:p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Now have figure window</a:t>
            </a:r>
            <a:r>
              <a:rPr lang="es-AR" baseline="0" dirty="0"/>
              <a:t> title, figure name, and pull down under windows all the same so you don’t get lost selecting one of many figures </a:t>
            </a:r>
            <a:r>
              <a:rPr lang="mr-IN" baseline="0" dirty="0"/>
              <a:t>–</a:t>
            </a:r>
            <a:r>
              <a:rPr lang="es-AR" baseline="0" dirty="0"/>
              <a:t> and you can find the code that made the figure looking for the </a:t>
            </a:r>
            <a:r>
              <a:rPr lang="es-AR" baseline="0" dirty="0" err="1"/>
              <a:t>name</a:t>
            </a:r>
            <a:r>
              <a:rPr lang="es-AR" baseline="0" dirty="0"/>
              <a:t>.</a:t>
            </a:r>
          </a:p>
          <a:p>
            <a:r>
              <a:rPr lang="es-AR" baseline="0" dirty="0" err="1"/>
              <a:t>You</a:t>
            </a:r>
            <a:r>
              <a:rPr lang="es-AR" baseline="0" dirty="0"/>
              <a:t> can </a:t>
            </a:r>
            <a:r>
              <a:rPr lang="es-AR" baseline="0" dirty="0" err="1"/>
              <a:t>save</a:t>
            </a:r>
            <a:r>
              <a:rPr lang="es-AR" baseline="0" dirty="0"/>
              <a:t> </a:t>
            </a:r>
            <a:r>
              <a:rPr lang="es-AR" baseline="0" dirty="0" err="1"/>
              <a:t>the</a:t>
            </a:r>
            <a:r>
              <a:rPr lang="es-AR" baseline="0" dirty="0"/>
              <a:t> </a:t>
            </a:r>
            <a:r>
              <a:rPr lang="es-AR" baseline="0" dirty="0" err="1"/>
              <a:t>handle</a:t>
            </a:r>
            <a:r>
              <a:rPr lang="es-AR" baseline="0" dirty="0"/>
              <a:t> </a:t>
            </a:r>
            <a:r>
              <a:rPr lang="es-AR" baseline="0" dirty="0" err="1"/>
              <a:t>for</a:t>
            </a:r>
            <a:r>
              <a:rPr lang="es-AR" baseline="0" dirty="0"/>
              <a:t> </a:t>
            </a:r>
            <a:r>
              <a:rPr lang="es-AR" baseline="0" dirty="0" err="1"/>
              <a:t>further</a:t>
            </a:r>
            <a:r>
              <a:rPr lang="es-AR" baseline="0" dirty="0"/>
              <a:t> </a:t>
            </a:r>
            <a:r>
              <a:rPr lang="es-AR" baseline="0" dirty="0" err="1"/>
              <a:t>manipulation</a:t>
            </a:r>
            <a:r>
              <a:rPr lang="es-AR" baseline="0" dirty="0"/>
              <a:t> </a:t>
            </a:r>
            <a:r>
              <a:rPr lang="es-AR" baseline="0" dirty="0" err="1"/>
              <a:t>of</a:t>
            </a:r>
            <a:r>
              <a:rPr lang="es-AR" baseline="0" dirty="0"/>
              <a:t> </a:t>
            </a:r>
            <a:r>
              <a:rPr lang="es-AR" baseline="0" dirty="0" err="1"/>
              <a:t>the</a:t>
            </a:r>
            <a:r>
              <a:rPr lang="es-AR" baseline="0" dirty="0"/>
              <a:t> figure.</a:t>
            </a:r>
          </a:p>
          <a:p>
            <a:r>
              <a:rPr lang="es-AR" baseline="0" dirty="0" err="1"/>
              <a:t>We</a:t>
            </a:r>
            <a:r>
              <a:rPr lang="es-AR" baseline="0" dirty="0"/>
              <a:t> </a:t>
            </a:r>
            <a:r>
              <a:rPr lang="es-AR" baseline="0" dirty="0" err="1"/>
              <a:t>now</a:t>
            </a:r>
            <a:r>
              <a:rPr lang="es-AR" baseline="0" dirty="0"/>
              <a:t> </a:t>
            </a:r>
            <a:r>
              <a:rPr lang="es-AR" baseline="0" dirty="0" err="1"/>
              <a:t>have</a:t>
            </a:r>
            <a:r>
              <a:rPr lang="es-AR" baseline="0" dirty="0"/>
              <a:t> a </a:t>
            </a:r>
            <a:r>
              <a:rPr lang="es-AR" baseline="0" dirty="0" err="1"/>
              <a:t>title</a:t>
            </a:r>
            <a:r>
              <a:rPr lang="es-AR" baseline="0" dirty="0"/>
              <a:t> (bottom </a:t>
            </a:r>
            <a:r>
              <a:rPr lang="es-AR" baseline="0" dirty="0" err="1"/>
              <a:t>most</a:t>
            </a:r>
            <a:r>
              <a:rPr lang="es-AR" baseline="0" dirty="0"/>
              <a:t>) and </a:t>
            </a:r>
            <a:r>
              <a:rPr lang="es-AR" baseline="0" dirty="0" err="1"/>
              <a:t>the</a:t>
            </a:r>
            <a:r>
              <a:rPr lang="es-AR" baseline="0" dirty="0"/>
              <a:t> figure </a:t>
            </a:r>
            <a:r>
              <a:rPr lang="es-AR" baseline="0" dirty="0" err="1"/>
              <a:t>is</a:t>
            </a:r>
            <a:r>
              <a:rPr lang="es-AR" baseline="0" dirty="0"/>
              <a:t> </a:t>
            </a:r>
            <a:r>
              <a:rPr lang="es-AR" baseline="0" dirty="0" err="1"/>
              <a:t>both</a:t>
            </a:r>
            <a:r>
              <a:rPr lang="es-AR" baseline="0" dirty="0"/>
              <a:t> </a:t>
            </a:r>
            <a:r>
              <a:rPr lang="es-AR" baseline="0" dirty="0" err="1"/>
              <a:t>numbered</a:t>
            </a:r>
            <a:r>
              <a:rPr lang="es-AR" baseline="0" dirty="0"/>
              <a:t> and </a:t>
            </a:r>
            <a:r>
              <a:rPr lang="es-AR" baseline="0" dirty="0" err="1"/>
              <a:t>named</a:t>
            </a:r>
            <a:r>
              <a:rPr lang="es-AR" baseline="0" dirty="0"/>
              <a:t>.</a:t>
            </a:r>
          </a:p>
          <a:p>
            <a:r>
              <a:rPr lang="es-AR" baseline="0" dirty="0" err="1"/>
              <a:t>The</a:t>
            </a:r>
            <a:r>
              <a:rPr lang="es-AR" baseline="0" dirty="0"/>
              <a:t> </a:t>
            </a:r>
            <a:r>
              <a:rPr lang="es-AR" baseline="0" dirty="0" err="1"/>
              <a:t>name</a:t>
            </a:r>
            <a:r>
              <a:rPr lang="es-AR" baseline="0" dirty="0"/>
              <a:t> can be </a:t>
            </a:r>
            <a:r>
              <a:rPr lang="es-AR" baseline="0" dirty="0" err="1"/>
              <a:t>different</a:t>
            </a:r>
            <a:r>
              <a:rPr lang="es-AR" baseline="0" dirty="0"/>
              <a:t> </a:t>
            </a:r>
            <a:r>
              <a:rPr lang="es-AR" baseline="0" dirty="0" err="1"/>
              <a:t>than</a:t>
            </a:r>
            <a:r>
              <a:rPr lang="es-AR" baseline="0" dirty="0"/>
              <a:t> </a:t>
            </a:r>
            <a:r>
              <a:rPr lang="es-AR" baseline="0" dirty="0" err="1"/>
              <a:t>the</a:t>
            </a:r>
            <a:r>
              <a:rPr lang="es-AR" baseline="0" dirty="0"/>
              <a:t> </a:t>
            </a:r>
            <a:r>
              <a:rPr lang="es-AR" baseline="0" dirty="0" err="1"/>
              <a:t>title</a:t>
            </a:r>
            <a:r>
              <a:rPr lang="es-AR" baseline="0" dirty="0"/>
              <a:t>.</a:t>
            </a:r>
          </a:p>
          <a:p>
            <a:r>
              <a:rPr lang="es-AR" baseline="0" dirty="0" err="1"/>
              <a:t>We</a:t>
            </a:r>
            <a:r>
              <a:rPr lang="es-AR" baseline="0" dirty="0"/>
              <a:t> </a:t>
            </a:r>
            <a:r>
              <a:rPr lang="es-AR" baseline="0" dirty="0" err="1"/>
              <a:t>get</a:t>
            </a:r>
            <a:r>
              <a:rPr lang="es-AR" baseline="0" dirty="0"/>
              <a:t> </a:t>
            </a:r>
            <a:r>
              <a:rPr lang="es-AR" baseline="0" dirty="0" err="1"/>
              <a:t>the</a:t>
            </a:r>
            <a:r>
              <a:rPr lang="es-AR" baseline="0" dirty="0"/>
              <a:t> figure </a:t>
            </a:r>
            <a:r>
              <a:rPr lang="es-AR" baseline="0" dirty="0" err="1"/>
              <a:t>names</a:t>
            </a:r>
            <a:r>
              <a:rPr lang="es-AR" baseline="0" dirty="0"/>
              <a:t> in </a:t>
            </a:r>
            <a:r>
              <a:rPr lang="es-AR" baseline="0" dirty="0" err="1"/>
              <a:t>the</a:t>
            </a:r>
            <a:r>
              <a:rPr lang="es-AR" baseline="0" dirty="0"/>
              <a:t> </a:t>
            </a:r>
            <a:r>
              <a:rPr lang="es-AR" baseline="0" dirty="0" err="1"/>
              <a:t>dropdown</a:t>
            </a:r>
            <a:r>
              <a:rPr lang="es-AR" baseline="0" dirty="0"/>
              <a:t> </a:t>
            </a:r>
            <a:r>
              <a:rPr lang="es-AR" baseline="0" dirty="0" err="1"/>
              <a:t>menu</a:t>
            </a:r>
            <a:r>
              <a:rPr lang="es-AR" baseline="0" dirty="0"/>
              <a:t>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2D89-16FC-50D2-8C26-37A4F47B0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F491F-23CE-3D5B-66A9-7AC9EFFAD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85726-5118-02E6-B570-A12BAE06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5A4A8-A170-9D1C-432D-DDBA0FAC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8FB5F-8061-798E-A8FD-9BADA914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6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F23F-9A90-FC48-84D8-480FA470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ABABD-A28F-58C2-28E5-21DF4EE95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514C5-0B63-B8D1-B3AB-29EF449A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4FBFD-EDCE-3DB8-CC73-BE442595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9AD01-AA2B-100E-BA65-807FC9F3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4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1CD3D-E912-D31A-4A59-6FEF6C18D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BD2C8-41D4-1529-0F94-B5AFB8845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FA4FC-A288-8A25-6BF2-30773785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DA0BC-865C-C532-2DF4-A08197D4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F208B-7C73-0486-A6B8-6CFE1E64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1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28C3-0BF1-25DE-DC49-A9568247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4780-6273-163D-EE9E-7AC71E554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270E-0169-6A54-BF38-EE937539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56BC4-32FC-CA8D-B43D-5917C472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A8426-F7B0-58F5-33B9-C77DF251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8666-BF8C-3131-3D83-7C134C6E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D85A3-1C85-D2A6-A75D-E5CD6E81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DA5DE-342F-E88C-215E-FDB99C96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D80FE-6550-20E7-1BAD-EBE9C807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6EA74-F282-EE5B-E1DC-7955189A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64FD-FE4C-22EE-9901-B616E22F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F22F9-D3FA-5105-0A61-AAD4F36E6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C9A23-8486-BD00-BCF0-FEEC278B3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BD547-67F4-15B9-4972-9124B4DA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39557-6DD5-74F5-5B8B-BBCB6AD4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B638-3743-9FCF-86F6-100A4DA3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1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503A-D39A-45A0-213C-B3F3BD0B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07A18-2F00-153B-BD6B-55623A68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7DBA1-68CB-812E-6575-D4CA6F8F5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88D5D-E629-DF8A-881B-F6CE714D4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FAA02-54D8-F29E-6DAC-5802C1A5E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A9CC0-5B58-F090-7DC4-CF8596CE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1B4E3-C151-4C1D-A485-3ED11555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B5D64-3151-CBBD-1D57-608FE65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8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3E42-A759-9B8A-D3C9-64571267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5D4B1-9E8C-ECDA-D73D-FF1A6695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33595-36EB-5574-D9A3-3801B41E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524AE-3F58-C613-0862-1255A33D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51268-A10A-889C-2AAC-FA498F84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652DC-B038-3EB8-A59B-2A656E9E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CFD8B-7DDC-3861-18E0-5E96B891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1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E5C8-F93B-422C-01F6-57EBCA95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7392-A3A2-B672-B882-14F097912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D2213-872C-2276-0173-5FEDFB656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F1AA1-6AF1-06D2-8031-6BCCCA87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F3900-53EF-A6BD-BAC0-32541BAE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A363B-1442-B37B-1641-1F65E04F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AD32-8AAA-EC03-EB3D-EB0FD77B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61E26-05DF-1782-B1DE-E0344F47A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33B52-DC76-16F9-F325-FAF7DF607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3AFFC-6EEF-BC34-7F88-B02CD1E3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1945D-D288-D7F8-73C3-83445674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57DCA-20B0-AE41-D811-E9B0711D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4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068F8-114E-247B-7A78-CA4957D3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8D7ED-7EF4-46DD-7CE7-D3EBC9202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F16DA-342B-3E9B-ADAC-B8D718E1B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9CAC-D618-F343-B9C2-20AEB43D3369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DA642-90F2-9130-24CA-8320252D2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D69A-A6A2-53CE-0695-E84C56E3C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malley@memph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ri.memphis.edu/people/smalle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CERI-8104 Data Analysis in Geophysics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Dr. Robert (Bob) Smalley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3892 Central Ave, Room 103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  <a:hlinkClick r:id="rId3"/>
              </a:rPr>
              <a:t>rsmalley@memphis.edu</a:t>
            </a: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                         678-4929</a:t>
            </a:r>
          </a:p>
          <a:p>
            <a:pPr>
              <a:defRPr/>
            </a:pP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Fall 2023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Tu &amp; Th             11:20 am -12:45 pm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Meeting 7		Sep 18, 2023</a:t>
            </a:r>
            <a:b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</a:b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CERI New/Long Building: Student Computer Lab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Class webpage to be announced.</a:t>
            </a: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Papyrus" panose="020B0602040200020303" pitchFamily="34" charset="77"/>
              </a:rPr>
              <a:t>My homepage (has older versions of the course)</a:t>
            </a: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Papyrus" panose="020B0602040200020303" pitchFamily="34" charset="77"/>
                <a:hlinkClick r:id="rId4"/>
              </a:rPr>
              <a:t>http://www.ceri.memphis.edu/people/smalley/</a:t>
            </a: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725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33302"/>
                <a:ext cx="12192000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D0D0D"/>
                    </a:solidFill>
                    <a:latin typeface="Papyrus" panose="020B0602040200020303" pitchFamily="34" charset="77"/>
                    <a:cs typeface="Calibri" panose="020F0502020204030204" pitchFamily="34" charset="0"/>
                  </a:rPr>
                  <a:t>Multiple figures</a:t>
                </a:r>
              </a:p>
              <a:p>
                <a:pPr algn="ctr"/>
                <a:endParaRPr lang="en-US" sz="3200" b="1" dirty="0">
                  <a:solidFill>
                    <a:srgbClr val="0D0D0D"/>
                  </a:solidFill>
                  <a:latin typeface="Papyrus" panose="020B0602040200020303" pitchFamily="34" charset="77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3200" b="1" dirty="0">
                    <a:solidFill>
                      <a:srgbClr val="0D0D0D"/>
                    </a:solidFill>
                    <a:latin typeface="Papyrus" panose="020B0602040200020303" pitchFamily="34" charset="77"/>
                    <a:cs typeface="Calibri" panose="020F0502020204030204" pitchFamily="34" charset="0"/>
                  </a:rPr>
                  <a:t>If you made multiple figures and you want to add something to one of them you set the figure to the appropriate one</a:t>
                </a:r>
              </a:p>
              <a:p>
                <a:pPr algn="ctr"/>
                <a:endParaRPr lang="en-US" b="1" dirty="0">
                  <a:solidFill>
                    <a:srgbClr val="0D0D0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b="1" dirty="0">
                    <a:solidFill>
                      <a:srgbClr val="0D0D0D"/>
                    </a:solidFill>
                    <a:latin typeface="Courier"/>
                    <a:cs typeface="Courier"/>
                  </a:rPr>
                  <a:t>figure					</a:t>
                </a:r>
                <a:r>
                  <a:rPr lang="en-US" sz="3200" b="1" dirty="0">
                    <a:solidFill>
                      <a:srgbClr val="0D0D0D"/>
                    </a:solidFill>
                    <a:latin typeface="Papyrus" panose="020B0602040200020303" pitchFamily="34" charset="77"/>
                    <a:cs typeface="Calibri" panose="020F0502020204030204" pitchFamily="34" charset="0"/>
                  </a:rPr>
                  <a:t>%default is figure 1</a:t>
                </a:r>
              </a:p>
              <a:p>
                <a:r>
                  <a:rPr lang="en-US" sz="2800" b="1" dirty="0">
                    <a:solidFill>
                      <a:srgbClr val="0D0D0D"/>
                    </a:solidFill>
                    <a:latin typeface="Papyrus" panose="020B0602040200020303" pitchFamily="34" charset="77"/>
                    <a:cs typeface="Calibri" panose="020F0502020204030204" pitchFamily="34" charset="0"/>
                  </a:rPr>
                  <a:t>Plot stuff in figure 1 (default)</a:t>
                </a:r>
              </a:p>
              <a:p>
                <a:endParaRPr lang="en-US" sz="2800" b="1" dirty="0">
                  <a:solidFill>
                    <a:srgbClr val="0D0D0D"/>
                  </a:solidFill>
                  <a:latin typeface="Papyrus"/>
                  <a:cs typeface="Papyrus"/>
                </a:endParaRPr>
              </a:p>
              <a:p>
                <a:r>
                  <a:rPr lang="en-US" sz="2800" b="1" dirty="0">
                    <a:solidFill>
                      <a:srgbClr val="0D0D0D"/>
                    </a:solidFill>
                    <a:latin typeface="Courier"/>
                    <a:cs typeface="Courier"/>
                  </a:rPr>
                  <a:t>figure(2)				</a:t>
                </a:r>
                <a:r>
                  <a:rPr lang="en-US" sz="2800" b="1" dirty="0">
                    <a:solidFill>
                      <a:srgbClr val="0D0D0D"/>
                    </a:solidFill>
                    <a:latin typeface="Papyrus" panose="020B0602040200020303" pitchFamily="34" charset="77"/>
                    <a:cs typeface="Calibri" panose="020F0502020204030204" pitchFamily="34" charset="0"/>
                  </a:rPr>
                  <a:t>%make or set to figure 2</a:t>
                </a:r>
              </a:p>
              <a:p>
                <a:r>
                  <a:rPr lang="en-US" sz="2800" b="1" dirty="0">
                    <a:solidFill>
                      <a:srgbClr val="0D0D0D"/>
                    </a:solidFill>
                    <a:latin typeface="Courier"/>
                    <a:cs typeface="Courier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endParaRPr lang="en-US" sz="2800" b="1" dirty="0">
                  <a:solidFill>
                    <a:srgbClr val="0D0D0D"/>
                  </a:solidFill>
                  <a:latin typeface="Courier"/>
                  <a:cs typeface="Courier"/>
                </a:endParaRPr>
              </a:p>
              <a:p>
                <a:r>
                  <a:rPr lang="en-US" sz="2800" b="1" dirty="0">
                    <a:solidFill>
                      <a:srgbClr val="0D0D0D"/>
                    </a:solidFill>
                    <a:latin typeface="Papyrus" panose="020B0602040200020303" pitchFamily="34" charset="77"/>
                    <a:cs typeface="Calibri" panose="020F0502020204030204" pitchFamily="34" charset="0"/>
                  </a:rPr>
                  <a:t>Plot stuff in figure 2</a:t>
                </a:r>
              </a:p>
              <a:p>
                <a:r>
                  <a:rPr lang="en-US" sz="2800" b="1" dirty="0">
                    <a:solidFill>
                      <a:srgbClr val="0D0D0D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endParaRPr lang="en-US" sz="2800" b="1" dirty="0">
                  <a:solidFill>
                    <a:srgbClr val="0D0D0D"/>
                  </a:solidFill>
                  <a:latin typeface="Papyrus"/>
                  <a:cs typeface="Papyrus"/>
                </a:endParaRPr>
              </a:p>
              <a:p>
                <a:r>
                  <a:rPr lang="en-US" sz="2800" b="1" dirty="0">
                    <a:solidFill>
                      <a:srgbClr val="0D0D0D"/>
                    </a:solidFill>
                    <a:latin typeface="Courier"/>
                    <a:cs typeface="Courier"/>
                  </a:rPr>
                  <a:t>figure(1)		</a:t>
                </a:r>
                <a:r>
                  <a:rPr lang="en-US" sz="3200" b="1" dirty="0">
                    <a:solidFill>
                      <a:srgbClr val="0D0D0D"/>
                    </a:solidFill>
                    <a:latin typeface="Papyrus" panose="020B0602040200020303" pitchFamily="34" charset="77"/>
                    <a:cs typeface="Calibri" panose="020F0502020204030204" pitchFamily="34" charset="0"/>
                  </a:rPr>
                  <a:t>%set/make figure 1 active target</a:t>
                </a:r>
              </a:p>
              <a:p>
                <a:r>
                  <a:rPr lang="en-US" sz="2800" b="1" dirty="0">
                    <a:solidFill>
                      <a:srgbClr val="0D0D0D"/>
                    </a:solidFill>
                    <a:latin typeface="Papyrus" panose="020B0602040200020303" pitchFamily="34" charset="77"/>
                    <a:cs typeface="Calibri" panose="020F0502020204030204" pitchFamily="34" charset="0"/>
                  </a:rPr>
                  <a:t>Plot more stuff in figure 1</a:t>
                </a:r>
                <a:endParaRPr lang="es-AR" sz="2800" b="1" dirty="0">
                  <a:latin typeface="Papyrus" panose="020B0602040200020303" pitchFamily="34" charset="7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302"/>
                <a:ext cx="12192000" cy="6555641"/>
              </a:xfrm>
              <a:prstGeom prst="rect">
                <a:avLst/>
              </a:prstGeom>
              <a:blipFill>
                <a:blip r:embed="rId3"/>
                <a:stretch>
                  <a:fillRect l="-1145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53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4511"/>
            <a:ext cx="1219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Multiple figures</a:t>
            </a:r>
          </a:p>
          <a:p>
            <a:pPr algn="ctr"/>
            <a:r>
              <a:rPr lang="en-US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Can use variables for the figure counting</a:t>
            </a:r>
          </a:p>
          <a:p>
            <a:pPr algn="ctr"/>
            <a:endParaRPr lang="en-US" sz="3200" b="1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 err="1">
                <a:solidFill>
                  <a:srgbClr val="0D0D0D"/>
                </a:solidFill>
                <a:latin typeface="Courier"/>
                <a:cs typeface="Courier"/>
              </a:rPr>
              <a:t>figno</a:t>
            </a:r>
            <a:r>
              <a:rPr lang="en-US" sz="2800" b="1" dirty="0">
                <a:solidFill>
                  <a:srgbClr val="0D0D0D"/>
                </a:solidFill>
                <a:latin typeface="Courier"/>
                <a:cs typeface="Courier"/>
              </a:rPr>
              <a:t>=1;</a:t>
            </a:r>
          </a:p>
          <a:p>
            <a:r>
              <a:rPr lang="en-US" sz="2800" b="1" dirty="0">
                <a:solidFill>
                  <a:srgbClr val="0D0D0D"/>
                </a:solidFill>
                <a:latin typeface="Courier"/>
                <a:cs typeface="Courier"/>
              </a:rPr>
              <a:t>Figure(</a:t>
            </a:r>
            <a:r>
              <a:rPr lang="en-US" sz="2800" b="1" dirty="0" err="1">
                <a:solidFill>
                  <a:srgbClr val="0D0D0D"/>
                </a:solidFill>
                <a:latin typeface="Courier"/>
                <a:cs typeface="Courier"/>
              </a:rPr>
              <a:t>figno</a:t>
            </a:r>
            <a:r>
              <a:rPr lang="en-US" sz="2800" b="1" dirty="0">
                <a:solidFill>
                  <a:srgbClr val="0D0D0D"/>
                </a:solidFill>
                <a:latin typeface="Courier"/>
                <a:cs typeface="Courier"/>
              </a:rPr>
              <a:t>)					</a:t>
            </a:r>
          </a:p>
          <a:p>
            <a:r>
              <a:rPr lang="en-US" sz="28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Plot stuff in figure </a:t>
            </a:r>
            <a:r>
              <a:rPr lang="en-US" sz="2800" b="1" dirty="0" err="1">
                <a:solidFill>
                  <a:srgbClr val="0D0D0D"/>
                </a:solidFill>
                <a:latin typeface="Courier"/>
                <a:cs typeface="Courier"/>
              </a:rPr>
              <a:t>figno</a:t>
            </a:r>
            <a:r>
              <a:rPr lang="en-US" sz="2800" b="1" dirty="0">
                <a:solidFill>
                  <a:srgbClr val="0D0D0D"/>
                </a:solidFill>
                <a:latin typeface="Courier"/>
                <a:cs typeface="Courier"/>
              </a:rPr>
              <a:t> (=1)</a:t>
            </a:r>
          </a:p>
          <a:p>
            <a:endParaRPr lang="en-US" sz="2800" b="1" dirty="0">
              <a:solidFill>
                <a:srgbClr val="0D0D0D"/>
              </a:solidFill>
              <a:latin typeface="Papyrus"/>
              <a:cs typeface="Papyrus"/>
            </a:endParaRPr>
          </a:p>
          <a:p>
            <a:r>
              <a:rPr lang="en-US" sz="2800" b="1" dirty="0" err="1">
                <a:solidFill>
                  <a:srgbClr val="0D0D0D"/>
                </a:solidFill>
                <a:latin typeface="Courier"/>
                <a:cs typeface="Courier"/>
              </a:rPr>
              <a:t>figno</a:t>
            </a:r>
            <a:r>
              <a:rPr lang="en-US" sz="2800" b="1" dirty="0">
                <a:solidFill>
                  <a:srgbClr val="0D0D0D"/>
                </a:solidFill>
                <a:latin typeface="Courier"/>
                <a:cs typeface="Courier"/>
              </a:rPr>
              <a:t>=figno+1;</a:t>
            </a:r>
          </a:p>
          <a:p>
            <a:r>
              <a:rPr lang="en-US" sz="2800" b="1" dirty="0">
                <a:solidFill>
                  <a:srgbClr val="0D0D0D"/>
                </a:solidFill>
                <a:latin typeface="Courier"/>
                <a:cs typeface="Courier"/>
              </a:rPr>
              <a:t>figure(</a:t>
            </a:r>
            <a:r>
              <a:rPr lang="en-US" sz="2800" b="1" dirty="0" err="1">
                <a:solidFill>
                  <a:srgbClr val="0D0D0D"/>
                </a:solidFill>
                <a:latin typeface="Courier"/>
                <a:cs typeface="Courier"/>
              </a:rPr>
              <a:t>figno</a:t>
            </a:r>
            <a:r>
              <a:rPr lang="en-US" sz="2800" b="1" dirty="0">
                <a:solidFill>
                  <a:srgbClr val="0D0D0D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28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Plot stuff in figure </a:t>
            </a:r>
            <a:r>
              <a:rPr lang="en-US" sz="2800" b="1" dirty="0" err="1">
                <a:solidFill>
                  <a:srgbClr val="0D0D0D"/>
                </a:solidFill>
                <a:latin typeface="Courier"/>
                <a:cs typeface="Courier"/>
              </a:rPr>
              <a:t>figno</a:t>
            </a:r>
            <a:r>
              <a:rPr lang="en-US" sz="2800" b="1" dirty="0">
                <a:solidFill>
                  <a:srgbClr val="0D0D0D"/>
                </a:solidFill>
                <a:latin typeface="Courier"/>
                <a:cs typeface="Courier"/>
              </a:rPr>
              <a:t> (now =2)</a:t>
            </a:r>
          </a:p>
          <a:p>
            <a:endParaRPr lang="en-US" sz="2800" b="1" dirty="0">
              <a:solidFill>
                <a:srgbClr val="0D0D0D"/>
              </a:solidFill>
              <a:latin typeface="Papyrus"/>
              <a:cs typeface="Papyrus"/>
            </a:endParaRPr>
          </a:p>
          <a:p>
            <a:r>
              <a:rPr lang="en-US" sz="2800" b="1" dirty="0" err="1">
                <a:solidFill>
                  <a:srgbClr val="0D0D0D"/>
                </a:solidFill>
                <a:latin typeface="Courier"/>
                <a:cs typeface="Courier"/>
              </a:rPr>
              <a:t>selfig</a:t>
            </a:r>
            <a:r>
              <a:rPr lang="en-US" sz="2800" b="1" dirty="0">
                <a:solidFill>
                  <a:srgbClr val="0D0D0D"/>
                </a:solidFill>
                <a:latin typeface="Courier"/>
                <a:cs typeface="Courier"/>
              </a:rPr>
              <a:t>=2;</a:t>
            </a:r>
          </a:p>
          <a:p>
            <a:r>
              <a:rPr lang="en-US" sz="2800" b="1" dirty="0">
                <a:solidFill>
                  <a:srgbClr val="0D0D0D"/>
                </a:solidFill>
                <a:latin typeface="Courier"/>
                <a:cs typeface="Courier"/>
              </a:rPr>
              <a:t>figure(</a:t>
            </a:r>
            <a:r>
              <a:rPr lang="en-US" sz="2800" b="1" dirty="0" err="1">
                <a:solidFill>
                  <a:srgbClr val="0D0D0D"/>
                </a:solidFill>
                <a:latin typeface="Courier"/>
                <a:cs typeface="Courier"/>
              </a:rPr>
              <a:t>selfig</a:t>
            </a:r>
            <a:r>
              <a:rPr lang="en-US" sz="2800" b="1" dirty="0">
                <a:solidFill>
                  <a:srgbClr val="0D0D0D"/>
                </a:solidFill>
                <a:latin typeface="Courier"/>
                <a:cs typeface="Courier"/>
              </a:rPr>
              <a:t>)	</a:t>
            </a:r>
            <a:r>
              <a:rPr lang="en-US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%make figure </a:t>
            </a:r>
            <a:r>
              <a:rPr lang="en-US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selfig</a:t>
            </a:r>
            <a:r>
              <a:rPr lang="en-US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=2 active</a:t>
            </a:r>
          </a:p>
          <a:p>
            <a:r>
              <a:rPr lang="en-US" sz="2800" b="1" dirty="0">
                <a:solidFill>
                  <a:srgbClr val="0D0D0D"/>
                </a:solidFill>
                <a:latin typeface="Papyrus" panose="020B0602040200020303" pitchFamily="34" charset="77"/>
                <a:cs typeface="Courier"/>
              </a:rPr>
              <a:t>Plot more stuff on figure </a:t>
            </a:r>
            <a:r>
              <a:rPr lang="en-US" sz="2800" b="1" dirty="0" err="1">
                <a:solidFill>
                  <a:srgbClr val="0D0D0D"/>
                </a:solidFill>
                <a:latin typeface="Papyrus" panose="020B0602040200020303" pitchFamily="34" charset="77"/>
                <a:cs typeface="Courier"/>
              </a:rPr>
              <a:t>selfig</a:t>
            </a:r>
            <a:r>
              <a:rPr lang="en-US" sz="2800" b="1" dirty="0">
                <a:solidFill>
                  <a:srgbClr val="0D0D0D"/>
                </a:solidFill>
                <a:latin typeface="Papyrus" panose="020B0602040200020303" pitchFamily="34" charset="77"/>
                <a:cs typeface="Courier"/>
              </a:rPr>
              <a:t>=2</a:t>
            </a:r>
            <a:endParaRPr lang="es-AR" sz="2800" b="1" dirty="0">
              <a:solidFill>
                <a:srgbClr val="0D0D0D"/>
              </a:solidFill>
              <a:latin typeface="Papyrus" panose="020B0602040200020303" pitchFamily="34" charset="77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6262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097" y="1790700"/>
            <a:ext cx="6718300" cy="5067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"/>
            <a:ext cx="12192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D0D0D"/>
                </a:solidFill>
                <a:latin typeface="Papyrus"/>
                <a:cs typeface="Papyrus"/>
              </a:rPr>
              <a:t>Make </a:t>
            </a:r>
            <a:r>
              <a:rPr lang="en-US" sz="3200" b="1" dirty="0" err="1">
                <a:solidFill>
                  <a:srgbClr val="0D0D0D"/>
                </a:solidFill>
                <a:latin typeface="Papyrus"/>
                <a:cs typeface="Papyrus"/>
              </a:rPr>
              <a:t>vari</a:t>
            </a:r>
            <a:r>
              <a:rPr lang="en-US" sz="3200" b="1" dirty="0">
                <a:solidFill>
                  <a:srgbClr val="0D0D0D"/>
                </a:solidFill>
                <a:latin typeface="Papyrus"/>
                <a:cs typeface="Papyrus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Courier"/>
                <a:cs typeface="Courier"/>
              </a:rPr>
              <a:t>th</a:t>
            </a:r>
            <a:r>
              <a:rPr lang="en-US" sz="3200" b="1" dirty="0">
                <a:solidFill>
                  <a:srgbClr val="0D0D0D"/>
                </a:solidFill>
                <a:latin typeface="Papyrus"/>
                <a:cs typeface="Papyrus"/>
              </a:rPr>
              <a:t> with 3 cycles with step of</a:t>
            </a:r>
            <a:r>
              <a:rPr lang="en-US" sz="3200" b="1" dirty="0">
                <a:solidFill>
                  <a:srgbClr val="0D0D0D"/>
                </a:solidFill>
                <a:latin typeface="Courier"/>
                <a:cs typeface="Courier"/>
              </a:rPr>
              <a:t>.01</a:t>
            </a:r>
            <a:r>
              <a:rPr lang="en-US" sz="3200" b="1" dirty="0">
                <a:solidFill>
                  <a:srgbClr val="0D0D0D"/>
                </a:solidFill>
                <a:latin typeface="Papyrus"/>
                <a:cs typeface="Papyrus"/>
              </a:rPr>
              <a:t>.</a:t>
            </a:r>
          </a:p>
          <a:p>
            <a:pPr algn="ctr"/>
            <a:endParaRPr lang="mr-IN" sz="3200" b="1" dirty="0">
              <a:solidFill>
                <a:srgbClr val="0D0D0D"/>
              </a:solidFill>
              <a:latin typeface="Papyrus"/>
              <a:cs typeface="Papyrus"/>
            </a:endParaRPr>
          </a:p>
          <a:p>
            <a:r>
              <a:rPr lang="mr-IN" sz="2800" b="1" dirty="0">
                <a:latin typeface="Courier"/>
                <a:cs typeface="Courier"/>
              </a:rPr>
              <a:t>x=sin(th)</a:t>
            </a:r>
            <a:r>
              <a:rPr lang="en-US" sz="2800" b="1" dirty="0">
                <a:latin typeface="Courier"/>
                <a:cs typeface="Courier"/>
              </a:rPr>
              <a:t>;</a:t>
            </a:r>
          </a:p>
          <a:p>
            <a:r>
              <a:rPr lang="en-US" sz="2800" b="1" dirty="0">
                <a:latin typeface="Courier"/>
                <a:cs typeface="Courier"/>
              </a:rPr>
              <a:t>y=</a:t>
            </a:r>
            <a:r>
              <a:rPr lang="en-US" sz="2800" b="1" dirty="0" err="1">
                <a:latin typeface="Courier"/>
                <a:cs typeface="Courier"/>
              </a:rPr>
              <a:t>cos</a:t>
            </a:r>
            <a:r>
              <a:rPr lang="en-US" sz="2800" b="1" dirty="0">
                <a:latin typeface="Courier"/>
                <a:cs typeface="Courier"/>
              </a:rPr>
              <a:t>(</a:t>
            </a:r>
            <a:r>
              <a:rPr lang="en-US" sz="2800" b="1" dirty="0" err="1">
                <a:latin typeface="Courier"/>
                <a:cs typeface="Courier"/>
              </a:rPr>
              <a:t>th</a:t>
            </a:r>
            <a:r>
              <a:rPr lang="en-US" sz="2800" b="1" dirty="0">
                <a:latin typeface="Courier"/>
                <a:cs typeface="Courier"/>
              </a:rPr>
              <a:t>);</a:t>
            </a:r>
          </a:p>
          <a:p>
            <a:r>
              <a:rPr lang="mr-IN" sz="2800" b="1" dirty="0">
                <a:latin typeface="Courier"/>
                <a:cs typeface="Courier"/>
              </a:rPr>
              <a:t>xy=x'*y;</a:t>
            </a:r>
            <a:endParaRPr lang="en-US" sz="2800" b="1" dirty="0">
              <a:latin typeface="Courier"/>
              <a:cs typeface="Courier"/>
            </a:endParaRPr>
          </a:p>
          <a:p>
            <a:r>
              <a:rPr lang="en-US" sz="2800" b="1" dirty="0">
                <a:latin typeface="Courier"/>
                <a:cs typeface="Courier"/>
              </a:rPr>
              <a:t>s=</a:t>
            </a:r>
            <a:r>
              <a:rPr lang="en-US" sz="2800" b="1" u="sng" dirty="0">
                <a:latin typeface="Courier"/>
                <a:cs typeface="Courier"/>
              </a:rPr>
              <a:t>surf</a:t>
            </a:r>
            <a:r>
              <a:rPr lang="en-US" sz="2800" b="1" dirty="0">
                <a:latin typeface="Courier"/>
                <a:cs typeface="Courier"/>
              </a:rPr>
              <a:t>(</a:t>
            </a:r>
            <a:r>
              <a:rPr lang="en-US" sz="2800" b="1" dirty="0" err="1">
                <a:latin typeface="Courier"/>
                <a:cs typeface="Courier"/>
              </a:rPr>
              <a:t>xy</a:t>
            </a:r>
            <a:r>
              <a:rPr lang="en-US" sz="2800" b="1" dirty="0">
                <a:latin typeface="Courier"/>
                <a:cs typeface="Courier"/>
              </a:rPr>
              <a:t>) </a:t>
            </a:r>
            <a:r>
              <a:rPr lang="en-US" sz="2800" b="1" dirty="0">
                <a:latin typeface="Papyrus" panose="020B0602040200020303" pitchFamily="34" charset="77"/>
                <a:cs typeface="Courier"/>
              </a:rPr>
              <a:t>s is fig</a:t>
            </a:r>
          </a:p>
          <a:p>
            <a:r>
              <a:rPr lang="en-US" sz="2800" b="1" dirty="0">
                <a:latin typeface="Papyrus" panose="020B0602040200020303" pitchFamily="34" charset="77"/>
                <a:cs typeface="Courier"/>
              </a:rPr>
              <a:t>           	                  handle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surf</a:t>
            </a:r>
            <a:r>
              <a:rPr lang="en-US" sz="3200" b="1" dirty="0">
                <a:latin typeface="Papyrus" panose="020B0602040200020303" pitchFamily="34" charset="77"/>
                <a:cs typeface="Calibri" panose="020F0502020204030204" pitchFamily="34" charset="0"/>
              </a:rPr>
              <a:t>ace plot is </a:t>
            </a:r>
          </a:p>
          <a:p>
            <a:r>
              <a:rPr lang="en-US" sz="3200" b="1" dirty="0">
                <a:latin typeface="Papyrus" panose="020B0602040200020303" pitchFamily="34" charset="77"/>
                <a:cs typeface="Calibri" panose="020F0502020204030204" pitchFamily="34" charset="0"/>
              </a:rPr>
              <a:t>Interactive </a:t>
            </a:r>
            <a:r>
              <a:rPr lang="mr-IN" sz="3200" b="1" dirty="0">
                <a:latin typeface="Papyrus" panose="020B0602040200020303" pitchFamily="34" charset="77"/>
                <a:cs typeface="Papyrus"/>
              </a:rPr>
              <a:t>–</a:t>
            </a:r>
            <a:r>
              <a:rPr lang="en-US" sz="3200" b="1" dirty="0"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</a:p>
          <a:p>
            <a:r>
              <a:rPr lang="en-US" sz="3200" b="1" dirty="0">
                <a:latin typeface="Papyrus" panose="020B0602040200020303" pitchFamily="34" charset="77"/>
                <a:cs typeface="Calibri" panose="020F0502020204030204" pitchFamily="34" charset="0"/>
              </a:rPr>
              <a:t>you can</a:t>
            </a:r>
          </a:p>
          <a:p>
            <a:r>
              <a:rPr lang="en-US" sz="3200" b="1" dirty="0">
                <a:latin typeface="Papyrus" panose="020B0602040200020303" pitchFamily="34" charset="77"/>
                <a:cs typeface="Calibri" panose="020F0502020204030204" pitchFamily="34" charset="0"/>
              </a:rPr>
              <a:t>rotate it in</a:t>
            </a:r>
          </a:p>
          <a:p>
            <a:r>
              <a:rPr lang="en-US" sz="3200" b="1" dirty="0">
                <a:latin typeface="Papyrus" panose="020B0602040200020303" pitchFamily="34" charset="77"/>
                <a:cs typeface="Calibri" panose="020F0502020204030204" pitchFamily="34" charset="0"/>
              </a:rPr>
              <a:t>3-d, examine</a:t>
            </a:r>
          </a:p>
          <a:p>
            <a:r>
              <a:rPr lang="en-US" sz="3200" b="1" dirty="0">
                <a:latin typeface="Papyrus" panose="020B0602040200020303" pitchFamily="34" charset="77"/>
                <a:cs typeface="Calibri" panose="020F0502020204030204" pitchFamily="34" charset="0"/>
              </a:rPr>
              <a:t>data points.</a:t>
            </a:r>
          </a:p>
          <a:p>
            <a:r>
              <a:rPr lang="en-US" sz="3200" b="1" dirty="0">
                <a:latin typeface="Papyrus" panose="020B0602040200020303" pitchFamily="34" charset="77"/>
                <a:cs typeface="Calibri" panose="020F0502020204030204" pitchFamily="34" charset="0"/>
              </a:rPr>
              <a:t>But pretty ugly! (too dark)</a:t>
            </a:r>
            <a:endParaRPr lang="es-AR" sz="2800" b="1" dirty="0">
              <a:latin typeface="Papyrus" panose="020B0602040200020303" pitchFamily="34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0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43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"/>
                <a:cs typeface="Courier"/>
              </a:rPr>
              <a:t>&gt;&gt;s</a:t>
            </a:r>
          </a:p>
          <a:p>
            <a:r>
              <a:rPr lang="mr-IN" sz="3200" b="1" dirty="0" err="1">
                <a:latin typeface="Courier"/>
                <a:cs typeface="Courier"/>
              </a:rPr>
              <a:t>s</a:t>
            </a:r>
            <a:r>
              <a:rPr lang="mr-IN" sz="3200" b="1" dirty="0">
                <a:latin typeface="Courier"/>
                <a:cs typeface="Courier"/>
              </a:rPr>
              <a:t> = </a:t>
            </a:r>
          </a:p>
          <a:p>
            <a:r>
              <a:rPr lang="mr-IN" sz="3200" b="1" dirty="0">
                <a:latin typeface="Courier"/>
                <a:cs typeface="Courier"/>
              </a:rPr>
              <a:t>  Surface with properties:</a:t>
            </a:r>
          </a:p>
          <a:p>
            <a:r>
              <a:rPr lang="mr-IN" sz="3200" b="1" dirty="0">
                <a:latin typeface="Courier"/>
                <a:cs typeface="Courier"/>
              </a:rPr>
              <a:t>       </a:t>
            </a:r>
            <a:r>
              <a:rPr lang="mr-IN" sz="3200" b="1" dirty="0">
                <a:solidFill>
                  <a:srgbClr val="FF0000"/>
                </a:solidFill>
                <a:latin typeface="Courier"/>
                <a:cs typeface="Courier"/>
              </a:rPr>
              <a:t>EdgeColor: [0 0 0]</a:t>
            </a:r>
          </a:p>
          <a:p>
            <a:r>
              <a:rPr lang="mr-IN" sz="3200" b="1" dirty="0">
                <a:latin typeface="Courier"/>
                <a:cs typeface="Courier"/>
              </a:rPr>
              <a:t>       LineStyle: '-'</a:t>
            </a:r>
          </a:p>
          <a:p>
            <a:r>
              <a:rPr lang="mr-IN" sz="3200" b="1" dirty="0">
                <a:latin typeface="Courier"/>
                <a:cs typeface="Courier"/>
              </a:rPr>
              <a:t>       FaceColor: 'flat'</a:t>
            </a:r>
          </a:p>
          <a:p>
            <a:r>
              <a:rPr lang="mr-IN" sz="3200" b="1" dirty="0">
                <a:latin typeface="Courier"/>
                <a:cs typeface="Courier"/>
              </a:rPr>
              <a:t>    FaceLighting: 'flat'</a:t>
            </a:r>
          </a:p>
          <a:p>
            <a:r>
              <a:rPr lang="mr-IN" sz="3200" b="1" dirty="0">
                <a:latin typeface="Courier"/>
                <a:cs typeface="Courier"/>
              </a:rPr>
              <a:t>       FaceAlpha: 1</a:t>
            </a:r>
          </a:p>
          <a:p>
            <a:r>
              <a:rPr lang="mr-IN" sz="3200" b="1" dirty="0">
                <a:latin typeface="Courier"/>
                <a:cs typeface="Courier"/>
              </a:rPr>
              <a:t>           XData: [1×301 double]</a:t>
            </a:r>
          </a:p>
          <a:p>
            <a:r>
              <a:rPr lang="mr-IN" sz="3200" b="1" dirty="0">
                <a:latin typeface="Courier"/>
                <a:cs typeface="Courier"/>
              </a:rPr>
              <a:t>           YData: [301×1 double]</a:t>
            </a:r>
          </a:p>
          <a:p>
            <a:r>
              <a:rPr lang="mr-IN" sz="3200" b="1" dirty="0">
                <a:latin typeface="Courier"/>
                <a:cs typeface="Courier"/>
              </a:rPr>
              <a:t>           ZData: [301×301 double]</a:t>
            </a:r>
          </a:p>
          <a:p>
            <a:r>
              <a:rPr lang="mr-IN" sz="3200" b="1" dirty="0">
                <a:latin typeface="Courier"/>
                <a:cs typeface="Courier"/>
              </a:rPr>
              <a:t>           CData: [301×301 double]</a:t>
            </a:r>
          </a:p>
          <a:p>
            <a:r>
              <a:rPr lang="mr-IN" sz="3200" b="1" dirty="0">
                <a:latin typeface="Courier"/>
                <a:cs typeface="Courier"/>
              </a:rPr>
              <a:t>  Show all properties</a:t>
            </a:r>
            <a:endParaRPr lang="en-US" sz="3200" b="1" dirty="0">
              <a:latin typeface="Courier"/>
              <a:cs typeface="Courie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F4268-9897-CF47-A8DE-920CAE19C9F2}"/>
              </a:ext>
            </a:extLst>
          </p:cNvPr>
          <p:cNvSpPr/>
          <p:nvPr/>
        </p:nvSpPr>
        <p:spPr>
          <a:xfrm>
            <a:off x="2063563" y="206125"/>
            <a:ext cx="9115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apyrus" panose="020B0602040200020303" pitchFamily="34" charset="77"/>
                <a:cs typeface="Papyrus"/>
              </a:rPr>
              <a:t>To “fix” look  at properties using figure handle</a:t>
            </a:r>
            <a:endParaRPr lang="en-US" sz="3200" b="1" dirty="0">
              <a:latin typeface="Papyrus" panose="020B0602040200020303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BB1DDA-9621-C3B6-B6D6-245EBA5F08F4}"/>
              </a:ext>
            </a:extLst>
          </p:cNvPr>
          <p:cNvSpPr/>
          <p:nvPr/>
        </p:nvSpPr>
        <p:spPr>
          <a:xfrm>
            <a:off x="6964020" y="1569489"/>
            <a:ext cx="4762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apyrus" panose="020B0602040200020303" pitchFamily="34" charset="77"/>
              </a:rPr>
              <a:t>This is the culprit, draws black lines around faces/facets.</a:t>
            </a:r>
          </a:p>
        </p:txBody>
      </p:sp>
    </p:spTree>
    <p:extLst>
      <p:ext uri="{BB962C8B-B14F-4D97-AF65-F5344CB8AC3E}">
        <p14:creationId xmlns:p14="http://schemas.microsoft.com/office/powerpoint/2010/main" val="46872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053" y="2133600"/>
            <a:ext cx="6489700" cy="472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  <a:cs typeface="Papyrus"/>
              </a:rPr>
              <a:t>Use </a:t>
            </a:r>
            <a:r>
              <a:rPr lang="en-US" sz="3200" b="1" dirty="0">
                <a:latin typeface="Courier"/>
                <a:cs typeface="Courier"/>
              </a:rPr>
              <a:t>s</a:t>
            </a:r>
            <a:r>
              <a:rPr lang="en-US" sz="3200" b="1" dirty="0">
                <a:latin typeface="Papyrus" panose="020B0602040200020303" pitchFamily="34" charset="77"/>
                <a:cs typeface="Papyrus"/>
              </a:rPr>
              <a:t> to access and modify properties of the surface object after it is created.</a:t>
            </a:r>
          </a:p>
          <a:p>
            <a:pPr algn="ctr"/>
            <a:r>
              <a:rPr lang="en-US" sz="3200" b="1" dirty="0">
                <a:latin typeface="Papyrus" panose="020B0602040200020303" pitchFamily="34" charset="77"/>
                <a:cs typeface="Papyrus"/>
              </a:rPr>
              <a:t>For example, the culprit here is the </a:t>
            </a:r>
            <a:r>
              <a:rPr lang="en-US" sz="3200" b="1" dirty="0">
                <a:latin typeface="Courier"/>
                <a:cs typeface="Courier"/>
              </a:rPr>
              <a:t>edge color</a:t>
            </a:r>
            <a:r>
              <a:rPr lang="en-US" sz="3200" b="1" dirty="0">
                <a:latin typeface="Papyrus" panose="020B0602040200020303" pitchFamily="34" charset="77"/>
                <a:cs typeface="Papyrus"/>
              </a:rPr>
              <a:t>. Hide the edges by setting the </a:t>
            </a:r>
            <a:r>
              <a:rPr lang="en-US" sz="3200" b="1" dirty="0" err="1">
                <a:latin typeface="Courier"/>
                <a:cs typeface="Courier"/>
              </a:rPr>
              <a:t>EdgeColor</a:t>
            </a:r>
            <a:r>
              <a:rPr lang="en-US" sz="3200" b="1" dirty="0">
                <a:latin typeface="Papyrus" panose="020B0602040200020303" pitchFamily="34" charset="77"/>
                <a:cs typeface="Papyrus"/>
              </a:rPr>
              <a:t> property.</a:t>
            </a:r>
          </a:p>
          <a:p>
            <a:r>
              <a:rPr lang="en-US" sz="3200" b="1" dirty="0">
                <a:latin typeface="Papyrus" panose="020B0602040200020303" pitchFamily="34" charset="77"/>
              </a:rPr>
              <a:t> </a:t>
            </a:r>
          </a:p>
          <a:p>
            <a:r>
              <a:rPr lang="en-US" sz="3200" b="1" dirty="0" err="1">
                <a:latin typeface="Courier"/>
                <a:cs typeface="Courier"/>
              </a:rPr>
              <a:t>s.EdgeColor</a:t>
            </a:r>
            <a:r>
              <a:rPr lang="en-US" sz="3200" b="1" dirty="0">
                <a:latin typeface="Courier"/>
                <a:cs typeface="Courier"/>
              </a:rPr>
              <a:t> = 'none';</a:t>
            </a:r>
          </a:p>
        </p:txBody>
      </p:sp>
    </p:spTree>
    <p:extLst>
      <p:ext uri="{BB962C8B-B14F-4D97-AF65-F5344CB8AC3E}">
        <p14:creationId xmlns:p14="http://schemas.microsoft.com/office/powerpoint/2010/main" val="18736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82" y="1725828"/>
            <a:ext cx="7112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134" y="675963"/>
            <a:ext cx="3454398" cy="2590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7259"/>
            <a:ext cx="1219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  <a:cs typeface="Papyrus"/>
              </a:rPr>
              <a:t>If the facets in your plot were bigger you would see them nicely</a:t>
            </a:r>
          </a:p>
          <a:p>
            <a:pPr algn="ctr"/>
            <a:endParaRPr lang="en-US" sz="3200" b="1" dirty="0">
              <a:latin typeface="Papyrus" panose="020B0602040200020303" pitchFamily="34" charset="77"/>
              <a:cs typeface="Papyrus"/>
            </a:endParaRPr>
          </a:p>
          <a:p>
            <a:pPr algn="ctr"/>
            <a:endParaRPr lang="en-US" sz="3200" b="1" dirty="0">
              <a:latin typeface="Papyrus" panose="020B0602040200020303" pitchFamily="34" charset="77"/>
              <a:cs typeface="Papyrus"/>
            </a:endParaRPr>
          </a:p>
          <a:p>
            <a:pPr algn="ctr"/>
            <a:endParaRPr lang="en-US" sz="3200" b="1" dirty="0">
              <a:latin typeface="Papyrus" panose="020B0602040200020303" pitchFamily="34" charset="77"/>
              <a:cs typeface="Papyrus"/>
            </a:endParaRPr>
          </a:p>
          <a:p>
            <a:pPr algn="ctr"/>
            <a:endParaRPr lang="en-US" sz="2800" b="1" dirty="0">
              <a:latin typeface="Papyrus" panose="020B0602040200020303" pitchFamily="34" charset="77"/>
              <a:cs typeface="Courier"/>
            </a:endParaRPr>
          </a:p>
          <a:p>
            <a:endParaRPr lang="en-US" sz="3200" b="1" dirty="0">
              <a:latin typeface="Papyrus" panose="020B0602040200020303" pitchFamily="34" charset="77"/>
              <a:cs typeface="Papyrus"/>
            </a:endParaRPr>
          </a:p>
          <a:p>
            <a:r>
              <a:rPr lang="en-US" sz="3200" b="1" dirty="0">
                <a:latin typeface="Papyrus" panose="020B0602040200020303" pitchFamily="34" charset="77"/>
                <a:cs typeface="Papyrus"/>
              </a:rPr>
              <a:t>With facets edges outlined</a:t>
            </a:r>
          </a:p>
          <a:p>
            <a:endParaRPr lang="en-US" sz="3200" b="1" dirty="0">
              <a:latin typeface="Papyrus" panose="020B0602040200020303" pitchFamily="34" charset="77"/>
              <a:cs typeface="Papyrus"/>
            </a:endParaRPr>
          </a:p>
          <a:p>
            <a:endParaRPr lang="en-US" sz="3200" b="1" dirty="0">
              <a:latin typeface="Papyrus" panose="020B0602040200020303" pitchFamily="34" charset="77"/>
              <a:cs typeface="Papyrus"/>
            </a:endParaRPr>
          </a:p>
          <a:p>
            <a:endParaRPr lang="en-US" sz="3200" b="1" dirty="0">
              <a:latin typeface="Papyrus" panose="020B0602040200020303" pitchFamily="34" charset="77"/>
              <a:cs typeface="Papyrus"/>
            </a:endParaRPr>
          </a:p>
          <a:p>
            <a:endParaRPr lang="en-US" sz="3200" b="1" dirty="0">
              <a:latin typeface="Papyrus" panose="020B0602040200020303" pitchFamily="34" charset="77"/>
              <a:cs typeface="Papyrus"/>
            </a:endParaRPr>
          </a:p>
          <a:p>
            <a:endParaRPr lang="en-US" sz="3200" b="1" dirty="0">
              <a:latin typeface="Papyrus" panose="020B0602040200020303" pitchFamily="34" charset="77"/>
              <a:cs typeface="Papyrus"/>
            </a:endParaRPr>
          </a:p>
          <a:p>
            <a:endParaRPr lang="en-US" sz="3200" b="1" dirty="0">
              <a:latin typeface="Papyrus" panose="020B0602040200020303" pitchFamily="34" charset="77"/>
              <a:cs typeface="Papyrus"/>
            </a:endParaRPr>
          </a:p>
          <a:p>
            <a:r>
              <a:rPr lang="en-US" sz="3200" b="1" dirty="0">
                <a:latin typeface="Papyrus" panose="020B0602040200020303" pitchFamily="34" charset="77"/>
                <a:cs typeface="Papyrus"/>
              </a:rPr>
              <a:t>With facet edges turned off. (can still see facets)</a:t>
            </a:r>
          </a:p>
        </p:txBody>
      </p:sp>
    </p:spTree>
    <p:extLst>
      <p:ext uri="{BB962C8B-B14F-4D97-AF65-F5344CB8AC3E}">
        <p14:creationId xmlns:p14="http://schemas.microsoft.com/office/powerpoint/2010/main" val="152678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4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  <a:cs typeface="Papyrus"/>
              </a:rPr>
              <a:t>This figure is interactive </a:t>
            </a:r>
            <a:r>
              <a:rPr lang="mr-IN" sz="3200" b="1" dirty="0">
                <a:latin typeface="Papyrus" panose="020B0602040200020303" pitchFamily="34" charset="77"/>
                <a:cs typeface="Papyrus"/>
              </a:rPr>
              <a:t>–</a:t>
            </a:r>
            <a:r>
              <a:rPr lang="en-US" sz="3200" b="1" dirty="0">
                <a:latin typeface="Papyrus" panose="020B0602040200020303" pitchFamily="34" charset="77"/>
                <a:cs typeface="Papyrus"/>
              </a:rPr>
              <a:t> you can do lots of stuff with it</a:t>
            </a:r>
            <a:r>
              <a:rPr lang="en-US" sz="3200" b="1" dirty="0">
                <a:cs typeface="Papyrus"/>
              </a:rPr>
              <a:t>.</a:t>
            </a:r>
          </a:p>
          <a:p>
            <a:pPr algn="ctr"/>
            <a:endParaRPr lang="es-AR" sz="2800" b="1" dirty="0">
              <a:latin typeface="Courier"/>
              <a:cs typeface="Couri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067" y="762001"/>
            <a:ext cx="6373684" cy="56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7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22" y="2106540"/>
            <a:ext cx="5863167" cy="47555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6166"/>
            <a:ext cx="1219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Papyrus"/>
              </a:rPr>
              <a:t>Multiple plots on one figure</a:t>
            </a:r>
          </a:p>
          <a:p>
            <a:pPr algn="ctr"/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Papyrus" panose="020B0602040200020303" pitchFamily="34" charset="77"/>
              <a:cs typeface="Papyrus"/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ourier"/>
              </a:rPr>
              <a:t>Subplot has 3 inputs, the number of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ourier"/>
              </a:rPr>
              <a:t>rows, columns, and the “position”.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ourier"/>
              </a:rPr>
              <a:t>The position the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ourier"/>
              </a:rPr>
              <a:t>row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ourier"/>
              </a:rPr>
              <a:t> major index into the grid (matrix) defined by the rows and columns. To plot into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ourier"/>
              </a:rPr>
              <a:t>multple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ourier"/>
              </a:rPr>
              <a:t> grids use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ourier"/>
              </a:rPr>
              <a:t>a vector to specify the grids.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  <a:p>
            <a:r>
              <a:rPr lang="mr-I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subplot</a:t>
            </a:r>
            <a:r>
              <a:rPr lang="mr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(2,1,1);</a:t>
            </a:r>
          </a:p>
          <a:p>
            <a:r>
              <a:rPr lang="mr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x = linspace(0,10);</a:t>
            </a:r>
          </a:p>
          <a:p>
            <a:r>
              <a:rPr lang="mr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y1 = sin(x);</a:t>
            </a:r>
          </a:p>
          <a:p>
            <a:r>
              <a:rPr lang="mr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rPr>
              <a:t>plot(x,y1)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  <a:p>
            <a:r>
              <a:rPr lang="mr-IN" sz="2800" b="1" dirty="0">
                <a:latin typeface="Courier"/>
                <a:cs typeface="Courier"/>
              </a:rPr>
              <a:t>subplot(2,1,2);</a:t>
            </a:r>
            <a:endParaRPr lang="en-US" sz="2800" b="1" dirty="0">
              <a:latin typeface="Courier"/>
              <a:cs typeface="Courier"/>
            </a:endParaRPr>
          </a:p>
          <a:p>
            <a:r>
              <a:rPr lang="mr-IN" sz="2800" b="1" dirty="0">
                <a:latin typeface="Courier"/>
                <a:cs typeface="Courier"/>
              </a:rPr>
              <a:t>y2 = sin(5*x);</a:t>
            </a:r>
            <a:endParaRPr lang="en-US" sz="2800" b="1" dirty="0">
              <a:latin typeface="Courier"/>
              <a:cs typeface="Courier"/>
            </a:endParaRPr>
          </a:p>
          <a:p>
            <a:r>
              <a:rPr lang="mr-IN" sz="2800" b="1" dirty="0">
                <a:latin typeface="Courier"/>
                <a:cs typeface="Courier"/>
              </a:rPr>
              <a:t>plot(x,y2)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0949B-EB2B-4F38-B344-1E71677557E4}"/>
              </a:ext>
            </a:extLst>
          </p:cNvPr>
          <p:cNvSpPr txBox="1"/>
          <p:nvPr/>
        </p:nvSpPr>
        <p:spPr>
          <a:xfrm>
            <a:off x="5257799" y="3377045"/>
            <a:ext cx="322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EED6F-5F65-C105-44CF-A197CC6C3FEA}"/>
              </a:ext>
            </a:extLst>
          </p:cNvPr>
          <p:cNvSpPr txBox="1"/>
          <p:nvPr/>
        </p:nvSpPr>
        <p:spPr>
          <a:xfrm>
            <a:off x="8624451" y="164176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&lt;- 1 -&gt;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46F0A-03C7-3C55-5868-54507AF38663}"/>
              </a:ext>
            </a:extLst>
          </p:cNvPr>
          <p:cNvSpPr txBox="1"/>
          <p:nvPr/>
        </p:nvSpPr>
        <p:spPr>
          <a:xfrm>
            <a:off x="8666018" y="298219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88FBE-7EDC-62A4-7783-F06449BE44DD}"/>
              </a:ext>
            </a:extLst>
          </p:cNvPr>
          <p:cNvSpPr txBox="1"/>
          <p:nvPr/>
        </p:nvSpPr>
        <p:spPr>
          <a:xfrm>
            <a:off x="8662555" y="52959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34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167"/>
            <a:ext cx="12192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Multiple plots on one figure - symmetric</a:t>
            </a:r>
          </a:p>
          <a:p>
            <a:r>
              <a:rPr lang="mr-IN" sz="2000" b="1" dirty="0">
                <a:latin typeface="Courier"/>
                <a:cs typeface="Courier"/>
              </a:rPr>
              <a:t>subplot(2,2,1)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x = linspace(0,10);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y1 = sin(x);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plot(x,y1)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title('Subplot 1: sin(x)')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subplot(2,2,2)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y2 = sin(2*x);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plot(x,y2)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title('Subplot 2: sin(2x)')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subplot(2,2,3)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y3 = sin(4*x);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plot(x,y3)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title('Subplot 3: sin(4x)')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subplot(2,2,4)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y4 = sin(8*x);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plot(x,y4) 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title('Subplot 4: sin(8x)')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504223" y="3232436"/>
            <a:ext cx="2404533" cy="1999046"/>
          </a:xfrm>
          <a:custGeom>
            <a:avLst/>
            <a:gdLst>
              <a:gd name="connsiteX0" fmla="*/ 0 w 2404533"/>
              <a:gd name="connsiteY0" fmla="*/ 84667 h 1999046"/>
              <a:gd name="connsiteX1" fmla="*/ 101600 w 2404533"/>
              <a:gd name="connsiteY1" fmla="*/ 67733 h 1999046"/>
              <a:gd name="connsiteX2" fmla="*/ 541866 w 2404533"/>
              <a:gd name="connsiteY2" fmla="*/ 16933 h 1999046"/>
              <a:gd name="connsiteX3" fmla="*/ 694266 w 2404533"/>
              <a:gd name="connsiteY3" fmla="*/ 0 h 1999046"/>
              <a:gd name="connsiteX4" fmla="*/ 1574800 w 2404533"/>
              <a:gd name="connsiteY4" fmla="*/ 16933 h 1999046"/>
              <a:gd name="connsiteX5" fmla="*/ 1625600 w 2404533"/>
              <a:gd name="connsiteY5" fmla="*/ 33867 h 1999046"/>
              <a:gd name="connsiteX6" fmla="*/ 1693333 w 2404533"/>
              <a:gd name="connsiteY6" fmla="*/ 50800 h 1999046"/>
              <a:gd name="connsiteX7" fmla="*/ 1778000 w 2404533"/>
              <a:gd name="connsiteY7" fmla="*/ 67733 h 1999046"/>
              <a:gd name="connsiteX8" fmla="*/ 1896533 w 2404533"/>
              <a:gd name="connsiteY8" fmla="*/ 101600 h 1999046"/>
              <a:gd name="connsiteX9" fmla="*/ 1947333 w 2404533"/>
              <a:gd name="connsiteY9" fmla="*/ 135467 h 1999046"/>
              <a:gd name="connsiteX10" fmla="*/ 1998133 w 2404533"/>
              <a:gd name="connsiteY10" fmla="*/ 237067 h 1999046"/>
              <a:gd name="connsiteX11" fmla="*/ 1947333 w 2404533"/>
              <a:gd name="connsiteY11" fmla="*/ 491067 h 1999046"/>
              <a:gd name="connsiteX12" fmla="*/ 1913466 w 2404533"/>
              <a:gd name="connsiteY12" fmla="*/ 541867 h 1999046"/>
              <a:gd name="connsiteX13" fmla="*/ 1794933 w 2404533"/>
              <a:gd name="connsiteY13" fmla="*/ 626533 h 1999046"/>
              <a:gd name="connsiteX14" fmla="*/ 1744133 w 2404533"/>
              <a:gd name="connsiteY14" fmla="*/ 677333 h 1999046"/>
              <a:gd name="connsiteX15" fmla="*/ 1676400 w 2404533"/>
              <a:gd name="connsiteY15" fmla="*/ 711200 h 1999046"/>
              <a:gd name="connsiteX16" fmla="*/ 1591733 w 2404533"/>
              <a:gd name="connsiteY16" fmla="*/ 778933 h 1999046"/>
              <a:gd name="connsiteX17" fmla="*/ 1473200 w 2404533"/>
              <a:gd name="connsiteY17" fmla="*/ 829733 h 1999046"/>
              <a:gd name="connsiteX18" fmla="*/ 1354666 w 2404533"/>
              <a:gd name="connsiteY18" fmla="*/ 897467 h 1999046"/>
              <a:gd name="connsiteX19" fmla="*/ 1219200 w 2404533"/>
              <a:gd name="connsiteY19" fmla="*/ 948267 h 1999046"/>
              <a:gd name="connsiteX20" fmla="*/ 1151466 w 2404533"/>
              <a:gd name="connsiteY20" fmla="*/ 999067 h 1999046"/>
              <a:gd name="connsiteX21" fmla="*/ 982133 w 2404533"/>
              <a:gd name="connsiteY21" fmla="*/ 1100667 h 1999046"/>
              <a:gd name="connsiteX22" fmla="*/ 931333 w 2404533"/>
              <a:gd name="connsiteY22" fmla="*/ 1117600 h 1999046"/>
              <a:gd name="connsiteX23" fmla="*/ 829733 w 2404533"/>
              <a:gd name="connsiteY23" fmla="*/ 1185333 h 1999046"/>
              <a:gd name="connsiteX24" fmla="*/ 778933 w 2404533"/>
              <a:gd name="connsiteY24" fmla="*/ 1236133 h 1999046"/>
              <a:gd name="connsiteX25" fmla="*/ 677333 w 2404533"/>
              <a:gd name="connsiteY25" fmla="*/ 1303867 h 1999046"/>
              <a:gd name="connsiteX26" fmla="*/ 575733 w 2404533"/>
              <a:gd name="connsiteY26" fmla="*/ 1388533 h 1999046"/>
              <a:gd name="connsiteX27" fmla="*/ 508000 w 2404533"/>
              <a:gd name="connsiteY27" fmla="*/ 1490133 h 1999046"/>
              <a:gd name="connsiteX28" fmla="*/ 491066 w 2404533"/>
              <a:gd name="connsiteY28" fmla="*/ 1540933 h 1999046"/>
              <a:gd name="connsiteX29" fmla="*/ 457200 w 2404533"/>
              <a:gd name="connsiteY29" fmla="*/ 1591733 h 1999046"/>
              <a:gd name="connsiteX30" fmla="*/ 423333 w 2404533"/>
              <a:gd name="connsiteY30" fmla="*/ 1693333 h 1999046"/>
              <a:gd name="connsiteX31" fmla="*/ 440266 w 2404533"/>
              <a:gd name="connsiteY31" fmla="*/ 1794933 h 1999046"/>
              <a:gd name="connsiteX32" fmla="*/ 491066 w 2404533"/>
              <a:gd name="connsiteY32" fmla="*/ 1845733 h 1999046"/>
              <a:gd name="connsiteX33" fmla="*/ 541866 w 2404533"/>
              <a:gd name="connsiteY33" fmla="*/ 1879600 h 1999046"/>
              <a:gd name="connsiteX34" fmla="*/ 694266 w 2404533"/>
              <a:gd name="connsiteY34" fmla="*/ 1913467 h 1999046"/>
              <a:gd name="connsiteX35" fmla="*/ 762000 w 2404533"/>
              <a:gd name="connsiteY35" fmla="*/ 1930400 h 1999046"/>
              <a:gd name="connsiteX36" fmla="*/ 1930400 w 2404533"/>
              <a:gd name="connsiteY36" fmla="*/ 1964267 h 1999046"/>
              <a:gd name="connsiteX37" fmla="*/ 2252133 w 2404533"/>
              <a:gd name="connsiteY37" fmla="*/ 1981200 h 1999046"/>
              <a:gd name="connsiteX38" fmla="*/ 2404533 w 2404533"/>
              <a:gd name="connsiteY38" fmla="*/ 1998133 h 19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04533" h="1999046">
                <a:moveTo>
                  <a:pt x="0" y="84667"/>
                </a:moveTo>
                <a:cubicBezTo>
                  <a:pt x="33867" y="79022"/>
                  <a:pt x="67611" y="72589"/>
                  <a:pt x="101600" y="67733"/>
                </a:cubicBezTo>
                <a:cubicBezTo>
                  <a:pt x="205220" y="52930"/>
                  <a:pt x="491240" y="22558"/>
                  <a:pt x="541866" y="16933"/>
                </a:cubicBezTo>
                <a:lnTo>
                  <a:pt x="694266" y="0"/>
                </a:lnTo>
                <a:lnTo>
                  <a:pt x="1574800" y="16933"/>
                </a:lnTo>
                <a:cubicBezTo>
                  <a:pt x="1592638" y="17582"/>
                  <a:pt x="1608437" y="28963"/>
                  <a:pt x="1625600" y="33867"/>
                </a:cubicBezTo>
                <a:cubicBezTo>
                  <a:pt x="1647977" y="40261"/>
                  <a:pt x="1670615" y="45752"/>
                  <a:pt x="1693333" y="50800"/>
                </a:cubicBezTo>
                <a:cubicBezTo>
                  <a:pt x="1721429" y="57043"/>
                  <a:pt x="1749904" y="61489"/>
                  <a:pt x="1778000" y="67733"/>
                </a:cubicBezTo>
                <a:cubicBezTo>
                  <a:pt x="1841778" y="81906"/>
                  <a:pt x="1839969" y="82746"/>
                  <a:pt x="1896533" y="101600"/>
                </a:cubicBezTo>
                <a:cubicBezTo>
                  <a:pt x="1913466" y="112889"/>
                  <a:pt x="1932942" y="121076"/>
                  <a:pt x="1947333" y="135467"/>
                </a:cubicBezTo>
                <a:cubicBezTo>
                  <a:pt x="1980160" y="168294"/>
                  <a:pt x="1984361" y="195749"/>
                  <a:pt x="1998133" y="237067"/>
                </a:cubicBezTo>
                <a:cubicBezTo>
                  <a:pt x="1991584" y="296011"/>
                  <a:pt x="1987358" y="431031"/>
                  <a:pt x="1947333" y="491067"/>
                </a:cubicBezTo>
                <a:cubicBezTo>
                  <a:pt x="1936044" y="508000"/>
                  <a:pt x="1927857" y="527476"/>
                  <a:pt x="1913466" y="541867"/>
                </a:cubicBezTo>
                <a:cubicBezTo>
                  <a:pt x="1852455" y="602878"/>
                  <a:pt x="1852628" y="578454"/>
                  <a:pt x="1794933" y="626533"/>
                </a:cubicBezTo>
                <a:cubicBezTo>
                  <a:pt x="1776536" y="641864"/>
                  <a:pt x="1763620" y="663414"/>
                  <a:pt x="1744133" y="677333"/>
                </a:cubicBezTo>
                <a:cubicBezTo>
                  <a:pt x="1723592" y="692005"/>
                  <a:pt x="1697403" y="697198"/>
                  <a:pt x="1676400" y="711200"/>
                </a:cubicBezTo>
                <a:cubicBezTo>
                  <a:pt x="1646328" y="731248"/>
                  <a:pt x="1621805" y="758885"/>
                  <a:pt x="1591733" y="778933"/>
                </a:cubicBezTo>
                <a:cubicBezTo>
                  <a:pt x="1524336" y="823865"/>
                  <a:pt x="1536421" y="802638"/>
                  <a:pt x="1473200" y="829733"/>
                </a:cubicBezTo>
                <a:cubicBezTo>
                  <a:pt x="1265388" y="918795"/>
                  <a:pt x="1524727" y="812436"/>
                  <a:pt x="1354666" y="897467"/>
                </a:cubicBezTo>
                <a:cubicBezTo>
                  <a:pt x="1202568" y="973516"/>
                  <a:pt x="1443837" y="823468"/>
                  <a:pt x="1219200" y="948267"/>
                </a:cubicBezTo>
                <a:cubicBezTo>
                  <a:pt x="1194529" y="961973"/>
                  <a:pt x="1174587" y="982883"/>
                  <a:pt x="1151466" y="999067"/>
                </a:cubicBezTo>
                <a:cubicBezTo>
                  <a:pt x="1088113" y="1043414"/>
                  <a:pt x="1049526" y="1071784"/>
                  <a:pt x="982133" y="1100667"/>
                </a:cubicBezTo>
                <a:cubicBezTo>
                  <a:pt x="965727" y="1107698"/>
                  <a:pt x="948266" y="1111956"/>
                  <a:pt x="931333" y="1117600"/>
                </a:cubicBezTo>
                <a:cubicBezTo>
                  <a:pt x="769276" y="1279657"/>
                  <a:pt x="976770" y="1087309"/>
                  <a:pt x="829733" y="1185333"/>
                </a:cubicBezTo>
                <a:cubicBezTo>
                  <a:pt x="809808" y="1198617"/>
                  <a:pt x="797836" y="1221431"/>
                  <a:pt x="778933" y="1236133"/>
                </a:cubicBezTo>
                <a:cubicBezTo>
                  <a:pt x="746804" y="1261122"/>
                  <a:pt x="706114" y="1275086"/>
                  <a:pt x="677333" y="1303867"/>
                </a:cubicBezTo>
                <a:cubicBezTo>
                  <a:pt x="612143" y="1369057"/>
                  <a:pt x="646459" y="1341384"/>
                  <a:pt x="575733" y="1388533"/>
                </a:cubicBezTo>
                <a:cubicBezTo>
                  <a:pt x="553155" y="1422400"/>
                  <a:pt x="520872" y="1451519"/>
                  <a:pt x="508000" y="1490133"/>
                </a:cubicBezTo>
                <a:cubicBezTo>
                  <a:pt x="502355" y="1507066"/>
                  <a:pt x="499048" y="1524968"/>
                  <a:pt x="491066" y="1540933"/>
                </a:cubicBezTo>
                <a:cubicBezTo>
                  <a:pt x="481965" y="1559136"/>
                  <a:pt x="465465" y="1573136"/>
                  <a:pt x="457200" y="1591733"/>
                </a:cubicBezTo>
                <a:cubicBezTo>
                  <a:pt x="442701" y="1624355"/>
                  <a:pt x="423333" y="1693333"/>
                  <a:pt x="423333" y="1693333"/>
                </a:cubicBezTo>
                <a:cubicBezTo>
                  <a:pt x="428977" y="1727200"/>
                  <a:pt x="426322" y="1763558"/>
                  <a:pt x="440266" y="1794933"/>
                </a:cubicBezTo>
                <a:cubicBezTo>
                  <a:pt x="449992" y="1816816"/>
                  <a:pt x="472669" y="1830402"/>
                  <a:pt x="491066" y="1845733"/>
                </a:cubicBezTo>
                <a:cubicBezTo>
                  <a:pt x="506700" y="1858762"/>
                  <a:pt x="523663" y="1870499"/>
                  <a:pt x="541866" y="1879600"/>
                </a:cubicBezTo>
                <a:cubicBezTo>
                  <a:pt x="585803" y="1901568"/>
                  <a:pt x="650915" y="1904797"/>
                  <a:pt x="694266" y="1913467"/>
                </a:cubicBezTo>
                <a:cubicBezTo>
                  <a:pt x="717087" y="1918031"/>
                  <a:pt x="738747" y="1929444"/>
                  <a:pt x="762000" y="1930400"/>
                </a:cubicBezTo>
                <a:cubicBezTo>
                  <a:pt x="1151302" y="1946399"/>
                  <a:pt x="1541308" y="1943789"/>
                  <a:pt x="1930400" y="1964267"/>
                </a:cubicBezTo>
                <a:lnTo>
                  <a:pt x="2252133" y="1981200"/>
                </a:lnTo>
                <a:cubicBezTo>
                  <a:pt x="2347246" y="2004978"/>
                  <a:pt x="2296593" y="1998133"/>
                  <a:pt x="2404533" y="199813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49" y="2673309"/>
            <a:ext cx="4705713" cy="3839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2407" y="654137"/>
            <a:ext cx="70950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Divided 2x2, count plots from upper left </a:t>
            </a:r>
            <a:r>
              <a:rPr lang="es-A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to</a:t>
            </a:r>
            <a:r>
              <a:rPr lang="es-A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right</a:t>
            </a:r>
            <a:r>
              <a:rPr lang="es-A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, and </a:t>
            </a:r>
            <a:r>
              <a:rPr lang="es-A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down</a:t>
            </a:r>
            <a:r>
              <a:rPr lang="es-A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, </a:t>
            </a:r>
            <a:r>
              <a:rPr lang="es-A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then</a:t>
            </a:r>
            <a:r>
              <a:rPr lang="es-A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keep</a:t>
            </a:r>
            <a:r>
              <a:rPr lang="es-A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going</a:t>
            </a:r>
            <a:r>
              <a:rPr lang="es-A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.</a:t>
            </a:r>
          </a:p>
          <a:p>
            <a:endParaRPr lang="es-AR" sz="3200" dirty="0">
              <a:cs typeface="Papyrus"/>
            </a:endParaRPr>
          </a:p>
          <a:p>
            <a:endParaRPr lang="es-AR" sz="3200" dirty="0">
              <a:cs typeface="Papyrus"/>
            </a:endParaRPr>
          </a:p>
          <a:p>
            <a:endParaRPr lang="es-AR" sz="3200" dirty="0">
              <a:cs typeface="Papyrus"/>
            </a:endParaRPr>
          </a:p>
          <a:p>
            <a:r>
              <a:rPr lang="es-AR" sz="3200" dirty="0">
                <a:cs typeface="Papyrus"/>
              </a:rPr>
              <a:t>           1                        2</a:t>
            </a:r>
          </a:p>
          <a:p>
            <a:endParaRPr lang="es-AR" sz="3200" dirty="0">
              <a:cs typeface="Papyrus"/>
            </a:endParaRPr>
          </a:p>
          <a:p>
            <a:endParaRPr lang="es-AR" sz="3200" dirty="0">
              <a:cs typeface="Papyrus"/>
            </a:endParaRPr>
          </a:p>
          <a:p>
            <a:endParaRPr lang="es-AR" sz="3200" dirty="0">
              <a:cs typeface="Papyrus"/>
            </a:endParaRPr>
          </a:p>
          <a:p>
            <a:r>
              <a:rPr lang="es-AR" sz="3200" dirty="0">
                <a:cs typeface="Papyrus"/>
              </a:rPr>
              <a:t>             3                          4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9799F-28D5-71F0-197B-EADE1F048896}"/>
              </a:ext>
            </a:extLst>
          </p:cNvPr>
          <p:cNvSpPr txBox="1"/>
          <p:nvPr/>
        </p:nvSpPr>
        <p:spPr>
          <a:xfrm>
            <a:off x="4665513" y="3865422"/>
            <a:ext cx="322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26B06-CB77-F95C-584C-51871E9DF6B8}"/>
              </a:ext>
            </a:extLst>
          </p:cNvPr>
          <p:cNvSpPr txBox="1"/>
          <p:nvPr/>
        </p:nvSpPr>
        <p:spPr>
          <a:xfrm>
            <a:off x="7065809" y="225483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&lt;- 2 -&gt;</a:t>
            </a:r>
          </a:p>
        </p:txBody>
      </p:sp>
    </p:spTree>
    <p:extLst>
      <p:ext uri="{BB962C8B-B14F-4D97-AF65-F5344CB8AC3E}">
        <p14:creationId xmlns:p14="http://schemas.microsoft.com/office/powerpoint/2010/main" val="37253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03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20B0602040200020303" pitchFamily="34" charset="77"/>
                <a:cs typeface="Papyrus"/>
              </a:rPr>
              <a:t>Multiple plots on one figure not-symmetric, plus legend</a:t>
            </a:r>
          </a:p>
          <a:p>
            <a:r>
              <a:rPr lang="mr-IN" sz="2000" b="1" dirty="0">
                <a:latin typeface="Courier"/>
                <a:cs typeface="Courier"/>
              </a:rPr>
              <a:t>subplot(2,2,1);</a:t>
            </a:r>
          </a:p>
          <a:p>
            <a:r>
              <a:rPr lang="mr-IN" sz="2000" b="1" dirty="0">
                <a:latin typeface="Courier"/>
                <a:cs typeface="Courier"/>
              </a:rPr>
              <a:t>th=[0:300]/100*2*pi;</a:t>
            </a:r>
          </a:p>
          <a:p>
            <a:r>
              <a:rPr lang="mr-IN" sz="2000" b="1" dirty="0">
                <a:latin typeface="Courier"/>
                <a:cs typeface="Courier"/>
              </a:rPr>
              <a:t>x=sin(th);</a:t>
            </a:r>
          </a:p>
          <a:p>
            <a:r>
              <a:rPr lang="mr-IN" sz="2000" b="1" dirty="0">
                <a:latin typeface="Courier"/>
                <a:cs typeface="Courier"/>
              </a:rPr>
              <a:t>y=cos(th);</a:t>
            </a:r>
          </a:p>
          <a:p>
            <a:r>
              <a:rPr lang="mr-IN" sz="2000" b="1" dirty="0">
                <a:latin typeface="Courier"/>
                <a:cs typeface="Courier"/>
              </a:rPr>
              <a:t>xy=x'*y;</a:t>
            </a:r>
          </a:p>
          <a:p>
            <a:r>
              <a:rPr lang="mr-IN" sz="2000" b="1" dirty="0">
                <a:latin typeface="Courier"/>
                <a:cs typeface="Courier"/>
              </a:rPr>
              <a:t>imagesc(xy)</a:t>
            </a:r>
          </a:p>
          <a:p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 err="1">
                <a:latin typeface="Courier"/>
                <a:cs typeface="Courier"/>
              </a:rPr>
              <a:t>subplot</a:t>
            </a:r>
            <a:r>
              <a:rPr lang="mr-IN" sz="2000" b="1" dirty="0">
                <a:latin typeface="Courier"/>
                <a:cs typeface="Courier"/>
              </a:rPr>
              <a:t>(2,2,2);</a:t>
            </a:r>
          </a:p>
          <a:p>
            <a:r>
              <a:rPr lang="mr-IN" sz="2000" b="1" dirty="0">
                <a:latin typeface="Courier"/>
                <a:cs typeface="Courier"/>
              </a:rPr>
              <a:t>surfc(xy)</a:t>
            </a:r>
          </a:p>
          <a:p>
            <a:r>
              <a:rPr lang="mr-IN" sz="2000" b="1" dirty="0">
                <a:latin typeface="Courier"/>
                <a:cs typeface="Courier"/>
              </a:rPr>
              <a:t>sc=surfc(</a:t>
            </a:r>
            <a:r>
              <a:rPr lang="mr-IN" sz="2000" b="1" dirty="0" err="1">
                <a:latin typeface="Courier"/>
                <a:cs typeface="Courier"/>
              </a:rPr>
              <a:t>xy</a:t>
            </a:r>
            <a:r>
              <a:rPr lang="mr-IN" sz="2000" b="1" dirty="0">
                <a:latin typeface="Courier"/>
                <a:cs typeface="Courier"/>
              </a:rPr>
              <a:t>,'</a:t>
            </a:r>
            <a:r>
              <a:rPr lang="mr-IN" sz="2000" b="1" dirty="0" err="1">
                <a:latin typeface="Courier"/>
                <a:cs typeface="Courier"/>
              </a:rPr>
              <a:t>EdgeColor</a:t>
            </a:r>
            <a:r>
              <a:rPr lang="mr-IN" sz="2000" b="1" dirty="0">
                <a:latin typeface="Courier"/>
                <a:cs typeface="Courier"/>
              </a:rPr>
              <a:t>','</a:t>
            </a:r>
            <a:r>
              <a:rPr lang="mr-IN" sz="2000" b="1" dirty="0" err="1">
                <a:latin typeface="Courier"/>
                <a:cs typeface="Courier"/>
              </a:rPr>
              <a:t>none</a:t>
            </a:r>
            <a:r>
              <a:rPr lang="mr-IN" sz="2000" b="1" dirty="0">
                <a:latin typeface="Courier"/>
                <a:cs typeface="Courier"/>
              </a:rPr>
              <a:t>’)</a:t>
            </a:r>
          </a:p>
          <a:p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 err="1">
                <a:latin typeface="Courier"/>
                <a:cs typeface="Courier"/>
              </a:rPr>
              <a:t>subplot</a:t>
            </a:r>
            <a:r>
              <a:rPr lang="mr-IN" sz="2000" b="1" dirty="0">
                <a:latin typeface="Courier"/>
                <a:cs typeface="Courier"/>
              </a:rPr>
              <a:t>(2,2,</a:t>
            </a:r>
            <a:r>
              <a:rPr lang="mr-IN" sz="2000" b="1" dirty="0">
                <a:solidFill>
                  <a:srgbClr val="FF0000"/>
                </a:solidFill>
                <a:latin typeface="Courier"/>
                <a:cs typeface="Courier"/>
              </a:rPr>
              <a:t>[3,4]</a:t>
            </a:r>
            <a:r>
              <a:rPr lang="mr-IN" sz="2000" b="1" dirty="0">
                <a:latin typeface="Courier"/>
                <a:cs typeface="Courier"/>
              </a:rPr>
              <a:t>);</a:t>
            </a:r>
          </a:p>
          <a:p>
            <a:r>
              <a:rPr lang="mr-IN" sz="2000" b="1" dirty="0">
                <a:latin typeface="Courier"/>
                <a:cs typeface="Courier"/>
              </a:rPr>
              <a:t>x = linspace(-3.8,3.8);</a:t>
            </a:r>
          </a:p>
          <a:p>
            <a:r>
              <a:rPr lang="mr-IN" sz="2000" b="1" dirty="0">
                <a:latin typeface="Courier"/>
                <a:cs typeface="Courier"/>
              </a:rPr>
              <a:t>y_cos = cos(x);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mr-IN" sz="2000" b="1" dirty="0">
                <a:latin typeface="Courier"/>
                <a:cs typeface="Courier"/>
              </a:rPr>
              <a:t>y_poly = 1 - x.^2./2 + x.^4./24;</a:t>
            </a:r>
          </a:p>
          <a:p>
            <a:r>
              <a:rPr lang="mr-IN" sz="2000" b="1" dirty="0">
                <a:latin typeface="Courier"/>
                <a:cs typeface="Courier"/>
              </a:rPr>
              <a:t>plot(x,y_cos,'</a:t>
            </a:r>
            <a:r>
              <a:rPr lang="mr-IN" sz="2000" b="1" dirty="0" err="1">
                <a:latin typeface="Courier"/>
                <a:cs typeface="Courier"/>
              </a:rPr>
              <a:t>b</a:t>
            </a:r>
            <a:r>
              <a:rPr lang="mr-IN" sz="2000" b="1" dirty="0">
                <a:latin typeface="Courier"/>
                <a:cs typeface="Courier"/>
              </a:rPr>
              <a:t>’</a:t>
            </a:r>
            <a:r>
              <a:rPr lang="en-US" sz="2000" b="1" dirty="0">
                <a:latin typeface="Courier"/>
                <a:cs typeface="Courier"/>
              </a:rPr>
              <a:t>,</a:t>
            </a:r>
            <a:r>
              <a:rPr lang="mr-IN" sz="2000" b="1" dirty="0">
                <a:latin typeface="Courier"/>
                <a:cs typeface="Courier"/>
              </a:rPr>
              <a:t>x,y_</a:t>
            </a:r>
            <a:r>
              <a:rPr lang="mr-IN" sz="2000" b="1" dirty="0" err="1">
                <a:latin typeface="Courier"/>
                <a:cs typeface="Courier"/>
              </a:rPr>
              <a:t>poly</a:t>
            </a:r>
            <a:r>
              <a:rPr lang="mr-IN" sz="2000" b="1" dirty="0">
                <a:latin typeface="Courier"/>
                <a:cs typeface="Courier"/>
              </a:rPr>
              <a:t>,’</a:t>
            </a:r>
            <a:r>
              <a:rPr lang="mr-IN" sz="2000" b="1" dirty="0" err="1">
                <a:latin typeface="Courier"/>
                <a:cs typeface="Courier"/>
              </a:rPr>
              <a:t>g</a:t>
            </a:r>
            <a:r>
              <a:rPr lang="mr-IN" sz="2000" b="1" dirty="0">
                <a:latin typeface="Courier"/>
                <a:cs typeface="Courier"/>
              </a:rPr>
              <a:t>’</a:t>
            </a:r>
            <a:r>
              <a:rPr lang="en-US" sz="2000" b="1" dirty="0">
                <a:latin typeface="Courier"/>
                <a:cs typeface="Courier"/>
              </a:rPr>
              <a:t>, …</a:t>
            </a:r>
          </a:p>
          <a:p>
            <a:r>
              <a:rPr lang="en-US" sz="2000" b="1" dirty="0">
                <a:latin typeface="Courier"/>
                <a:cs typeface="Courier"/>
              </a:rPr>
              <a:t>‘Linewidth’,2</a:t>
            </a:r>
            <a:r>
              <a:rPr lang="mr-IN" sz="2000" b="1" dirty="0">
                <a:latin typeface="Courier"/>
                <a:cs typeface="Courier"/>
              </a:rPr>
              <a:t>);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en-US" sz="2000" b="1" dirty="0">
                <a:latin typeface="Courier"/>
              </a:rPr>
              <a:t>legend({'cos' '</a:t>
            </a:r>
            <a:r>
              <a:rPr lang="en-US" sz="2000" b="1" dirty="0" err="1">
                <a:latin typeface="Courier"/>
              </a:rPr>
              <a:t>y_poly</a:t>
            </a:r>
            <a:r>
              <a:rPr lang="en-US" sz="2000" b="1" dirty="0">
                <a:latin typeface="Courier"/>
              </a:rPr>
              <a:t>’})</a:t>
            </a:r>
          </a:p>
          <a:p>
            <a:r>
              <a:rPr lang="en-US" sz="2000" b="1" dirty="0">
                <a:latin typeface="Courier"/>
              </a:rPr>
              <a:t>grid on</a:t>
            </a:r>
          </a:p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D399F-0DBF-0740-9C55-3EED891B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01" y="1184031"/>
            <a:ext cx="7112000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9360F-F8E1-63B4-CC28-791410400FE6}"/>
              </a:ext>
            </a:extLst>
          </p:cNvPr>
          <p:cNvSpPr txBox="1"/>
          <p:nvPr/>
        </p:nvSpPr>
        <p:spPr>
          <a:xfrm>
            <a:off x="5122716" y="2712021"/>
            <a:ext cx="322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2ED93-D738-DCAE-3A56-E8388854AB17}"/>
              </a:ext>
            </a:extLst>
          </p:cNvPr>
          <p:cNvSpPr txBox="1"/>
          <p:nvPr/>
        </p:nvSpPr>
        <p:spPr>
          <a:xfrm>
            <a:off x="8260766" y="97673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&lt;- 1 -&gt;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2A937-3E22-95D0-8ECA-D6DA07A089E7}"/>
              </a:ext>
            </a:extLst>
          </p:cNvPr>
          <p:cNvSpPr txBox="1"/>
          <p:nvPr/>
        </p:nvSpPr>
        <p:spPr>
          <a:xfrm>
            <a:off x="6837214" y="228599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4232E-48BB-3B5A-F550-5AD0AA5EB3E1}"/>
              </a:ext>
            </a:extLst>
          </p:cNvPr>
          <p:cNvSpPr txBox="1"/>
          <p:nvPr/>
        </p:nvSpPr>
        <p:spPr>
          <a:xfrm>
            <a:off x="9774379" y="232409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9C340-1178-067D-31A3-CF0E2C9A6050}"/>
              </a:ext>
            </a:extLst>
          </p:cNvPr>
          <p:cNvSpPr txBox="1"/>
          <p:nvPr/>
        </p:nvSpPr>
        <p:spPr>
          <a:xfrm>
            <a:off x="8118759" y="454428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[3,4]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0CFD8-11E1-F97F-7374-253149FE8864}"/>
              </a:ext>
            </a:extLst>
          </p:cNvPr>
          <p:cNvSpPr txBox="1"/>
          <p:nvPr/>
        </p:nvSpPr>
        <p:spPr>
          <a:xfrm>
            <a:off x="6934198" y="461702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56C9D-0799-548D-3C7C-AC62512FCB67}"/>
              </a:ext>
            </a:extLst>
          </p:cNvPr>
          <p:cNvSpPr txBox="1"/>
          <p:nvPr/>
        </p:nvSpPr>
        <p:spPr>
          <a:xfrm>
            <a:off x="9954488" y="456160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6639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1395"/>
            <a:ext cx="1219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To get rid of variables and figures</a:t>
            </a:r>
          </a:p>
          <a:p>
            <a:pPr algn="ctr"/>
            <a:endParaRPr lang="en-US" sz="1200" b="1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D0D0D"/>
                </a:solidFill>
                <a:latin typeface="Courier" pitchFamily="2" charset="0"/>
                <a:cs typeface="Calibri" panose="020F0502020204030204" pitchFamily="34" charset="0"/>
              </a:rPr>
              <a:t>c</a:t>
            </a:r>
            <a:r>
              <a:rPr lang="es-AR" sz="2800" b="1" dirty="0">
                <a:latin typeface="Courier" pitchFamily="2" charset="0"/>
                <a:cs typeface="Calibri" panose="020F0502020204030204" pitchFamily="34" charset="0"/>
              </a:rPr>
              <a:t>lear </a:t>
            </a:r>
            <a:r>
              <a:rPr lang="es-AR" sz="2800" b="1" i="1" dirty="0">
                <a:latin typeface="Courier" pitchFamily="2" charset="0"/>
                <a:cs typeface="Calibri" panose="020F0502020204030204" pitchFamily="34" charset="0"/>
              </a:rPr>
              <a:t>variable </a:t>
            </a:r>
            <a:r>
              <a:rPr lang="es-AR" sz="2800" b="1" i="1" dirty="0" err="1">
                <a:latin typeface="Courier" pitchFamily="2" charset="0"/>
                <a:cs typeface="Calibri" panose="020F0502020204030204" pitchFamily="34" charset="0"/>
              </a:rPr>
              <a:t>list</a:t>
            </a:r>
            <a:r>
              <a:rPr lang="es-AR" sz="2800" b="1" i="1" dirty="0">
                <a:latin typeface="Courier" pitchFamily="2" charset="0"/>
                <a:cs typeface="Calibri" panose="020F0502020204030204" pitchFamily="34" charset="0"/>
              </a:rPr>
              <a:t> 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%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clears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listed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variables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from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workspace</a:t>
            </a:r>
            <a:endParaRPr lang="es-AR" sz="3200" b="1" dirty="0">
              <a:solidFill>
                <a:srgbClr val="0D0D0D"/>
              </a:solidFill>
              <a:latin typeface="Papyrus" panose="020B0602040200020303" pitchFamily="34" charset="77"/>
              <a:cs typeface="Calibri" panose="020F0502020204030204" pitchFamily="34" charset="0"/>
            </a:endParaRPr>
          </a:p>
          <a:p>
            <a:endParaRPr lang="es-A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 err="1">
                <a:latin typeface="Courier" pitchFamily="2" charset="0"/>
                <a:cs typeface="Calibri" panose="020F0502020204030204" pitchFamily="34" charset="0"/>
              </a:rPr>
              <a:t>clear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		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%clear all variables in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workspace</a:t>
            </a:r>
            <a:endParaRPr lang="es-AR" sz="3200" b="1" dirty="0">
              <a:solidFill>
                <a:srgbClr val="0D0D0D"/>
              </a:solidFill>
              <a:latin typeface="Papyrus" panose="020B0602040200020303" pitchFamily="34" charset="77"/>
              <a:cs typeface="Calibri" panose="020F0502020204030204" pitchFamily="34" charset="0"/>
            </a:endParaRPr>
          </a:p>
          <a:p>
            <a:endParaRPr lang="es-A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(“</a:t>
            </a:r>
            <a:r>
              <a:rPr lang="es-AR" sz="2800" b="1" dirty="0" err="1">
                <a:latin typeface="Courier" pitchFamily="2" charset="0"/>
                <a:cs typeface="Calibri" panose="020F0502020204030204" pitchFamily="34" charset="0"/>
              </a:rPr>
              <a:t>clear</a:t>
            </a:r>
            <a:r>
              <a:rPr lang="es-AR" sz="2800" b="1" dirty="0">
                <a:latin typeface="Courier" pitchFamily="2" charset="0"/>
                <a:cs typeface="Calibri" panose="020F0502020204030204" pitchFamily="34" charset="0"/>
              </a:rPr>
              <a:t> </a:t>
            </a:r>
            <a:r>
              <a:rPr lang="es-AR" sz="2800" b="1" dirty="0" err="1">
                <a:latin typeface="Courier" pitchFamily="2" charset="0"/>
                <a:cs typeface="Calibri" panose="020F0502020204030204" pitchFamily="34" charset="0"/>
              </a:rPr>
              <a:t>all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“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clears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all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the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variables,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unless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there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is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a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vaiaible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AR" sz="2800" b="1" dirty="0" err="1">
                <a:latin typeface="Courier" pitchFamily="2" charset="0"/>
                <a:cs typeface="Calibri" panose="020F0502020204030204" pitchFamily="34" charset="0"/>
              </a:rPr>
              <a:t>all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in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which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case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it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clears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only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the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variable “</a:t>
            </a:r>
            <a:r>
              <a:rPr lang="es-AR" sz="2800" b="1" dirty="0" err="1">
                <a:latin typeface="Courier" pitchFamily="2" charset="0"/>
                <a:cs typeface="Calibri" panose="020F0502020204030204" pitchFamily="34" charset="0"/>
              </a:rPr>
              <a:t>all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”. )</a:t>
            </a:r>
          </a:p>
          <a:p>
            <a:endParaRPr lang="es-A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AR" sz="2800" b="1" dirty="0" err="1">
                <a:latin typeface="Courier" pitchFamily="2" charset="0"/>
                <a:cs typeface="Calibri" panose="020F0502020204030204" pitchFamily="34" charset="0"/>
              </a:rPr>
              <a:t>clear</a:t>
            </a:r>
            <a:r>
              <a:rPr lang="es-AR" sz="2800" b="1" dirty="0">
                <a:latin typeface="Courier" pitchFamily="2" charset="0"/>
                <a:cs typeface="Calibri" panose="020F0502020204030204" pitchFamily="34" charset="0"/>
              </a:rPr>
              <a:t> </a:t>
            </a:r>
            <a:r>
              <a:rPr lang="es-AR" sz="2800" b="1" dirty="0" err="1">
                <a:latin typeface="Courier" pitchFamily="2" charset="0"/>
                <a:cs typeface="Calibri" panose="020F0502020204030204" pitchFamily="34" charset="0"/>
              </a:rPr>
              <a:t>name_of_non_exisant_variable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does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nothing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(no </a:t>
            </a:r>
            <a:r>
              <a:rPr lang="es-AR" sz="3200" b="1" dirty="0" err="1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msg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)</a:t>
            </a:r>
          </a:p>
          <a:p>
            <a:endParaRPr lang="es-A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latin typeface="Courier" pitchFamily="2" charset="0"/>
                <a:cs typeface="Calibri" panose="020F0502020204030204" pitchFamily="34" charset="0"/>
              </a:rPr>
              <a:t>clf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%clears current figure</a:t>
            </a:r>
          </a:p>
          <a:p>
            <a:endParaRPr lang="es-A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latin typeface="Courier" pitchFamily="2" charset="0"/>
                <a:cs typeface="Calibri" panose="020F0502020204030204" pitchFamily="34" charset="0"/>
              </a:rPr>
              <a:t>close all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AR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%closes all figures	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81646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70" y="897467"/>
            <a:ext cx="4951730" cy="429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2197947"/>
            <a:ext cx="4969510" cy="44183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6166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D0D0D"/>
                </a:solidFill>
                <a:latin typeface="Papyrus" panose="020B0602040200020303" pitchFamily="34" charset="77"/>
                <a:cs typeface="Papyrus"/>
              </a:rPr>
              <a:t>Multiple figures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"/>
                <a:cs typeface="Courier"/>
              </a:rPr>
              <a:t>x</a:t>
            </a:r>
            <a:r>
              <a:rPr lang="mr-IN" sz="2800" b="1" dirty="0">
                <a:solidFill>
                  <a:schemeClr val="bg1"/>
                </a:solidFill>
                <a:latin typeface="Courier"/>
                <a:cs typeface="Courier"/>
              </a:rPr>
              <a:t>=-1:.1:1;</a:t>
            </a:r>
            <a:r>
              <a:rPr lang="en-US" sz="2800" b="1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mr-IN" sz="2800" b="1" dirty="0">
                <a:solidFill>
                  <a:schemeClr val="bg1"/>
                </a:solidFill>
                <a:latin typeface="Courier"/>
                <a:cs typeface="Courier"/>
              </a:rPr>
              <a:t>y=x.</a:t>
            </a:r>
            <a:r>
              <a:rPr lang="en-US" sz="2800" b="1" dirty="0">
                <a:solidFill>
                  <a:schemeClr val="bg1"/>
                </a:solidFill>
                <a:latin typeface="Courier"/>
                <a:cs typeface="Courier"/>
              </a:rPr>
              <a:t>^3; </a:t>
            </a:r>
            <a:r>
              <a:rPr lang="es-AR" sz="2800" b="1" dirty="0">
                <a:solidFill>
                  <a:schemeClr val="bg1"/>
                </a:solidFill>
                <a:latin typeface="Courier"/>
                <a:cs typeface="Courier"/>
              </a:rPr>
              <a:t>dy=3*x.^2;</a:t>
            </a:r>
            <a:endParaRPr lang="es-AR" sz="2800" b="1" dirty="0">
              <a:latin typeface="Courier"/>
              <a:cs typeface="Courier"/>
            </a:endParaRPr>
          </a:p>
          <a:p>
            <a:r>
              <a:rPr lang="es-AR" sz="2800" b="1" dirty="0">
                <a:latin typeface="Courier"/>
                <a:cs typeface="Courier"/>
              </a:rPr>
              <a:t>plot(x,y)</a:t>
            </a:r>
          </a:p>
          <a:p>
            <a:r>
              <a:rPr lang="es-AR" sz="2800" b="1" dirty="0">
                <a:latin typeface="Courier"/>
                <a:cs typeface="Courier"/>
              </a:rPr>
              <a:t>ylabel('y=x.^3 ')</a:t>
            </a:r>
          </a:p>
          <a:p>
            <a:r>
              <a:rPr lang="es-AR" sz="2800" b="1" dirty="0">
                <a:latin typeface="Courier"/>
                <a:cs typeface="Courier"/>
              </a:rPr>
              <a:t>grid</a:t>
            </a:r>
          </a:p>
          <a:p>
            <a:r>
              <a:rPr lang="es-AR" sz="2800" b="1" dirty="0">
                <a:latin typeface="Courier"/>
                <a:cs typeface="Courier"/>
              </a:rPr>
              <a:t>xlabel('x')</a:t>
            </a:r>
          </a:p>
          <a:p>
            <a:r>
              <a:rPr lang="es-AR" sz="2800" b="1" dirty="0">
                <a:latin typeface="Courier"/>
                <a:cs typeface="Courier"/>
              </a:rPr>
              <a:t>title('multiple plot')</a:t>
            </a:r>
          </a:p>
          <a:p>
            <a:r>
              <a:rPr lang="es-AR" sz="2800" b="1" dirty="0">
                <a:latin typeface="Courier"/>
                <a:cs typeface="Courier"/>
              </a:rPr>
              <a:t>figure</a:t>
            </a:r>
            <a:r>
              <a:rPr lang="es-AR" sz="28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(2)</a:t>
            </a:r>
          </a:p>
          <a:p>
            <a:r>
              <a:rPr lang="es-AR" sz="2800" b="1" dirty="0">
                <a:latin typeface="Courier"/>
                <a:cs typeface="Courier"/>
              </a:rPr>
              <a:t>plot(x,dy)</a:t>
            </a:r>
          </a:p>
          <a:p>
            <a:r>
              <a:rPr lang="es-AR" sz="2800" b="1" dirty="0">
                <a:latin typeface="Courier"/>
                <a:cs typeface="Courier"/>
              </a:rPr>
              <a:t>grid</a:t>
            </a:r>
          </a:p>
          <a:p>
            <a:r>
              <a:rPr lang="es-AR" sz="2800" b="1" dirty="0">
                <a:latin typeface="Courier"/>
                <a:cs typeface="Courier"/>
              </a:rPr>
              <a:t>xlabel('x')</a:t>
            </a:r>
          </a:p>
          <a:p>
            <a:r>
              <a:rPr lang="es-AR" sz="2800" b="1" dirty="0">
                <a:latin typeface="Courier"/>
                <a:cs typeface="Courier"/>
              </a:rPr>
              <a:t>ylabel('derivative’)</a:t>
            </a:r>
          </a:p>
          <a:p>
            <a:r>
              <a:rPr lang="es-AR" sz="2800" b="1" dirty="0">
                <a:latin typeface="Courier"/>
                <a:cs typeface="Courier"/>
              </a:rPr>
              <a:t>title('multiple plot')</a:t>
            </a:r>
          </a:p>
        </p:txBody>
      </p:sp>
    </p:spTree>
    <p:extLst>
      <p:ext uri="{BB962C8B-B14F-4D97-AF65-F5344CB8AC3E}">
        <p14:creationId xmlns:p14="http://schemas.microsoft.com/office/powerpoint/2010/main" val="141757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70" y="897467"/>
            <a:ext cx="4951730" cy="429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2197947"/>
            <a:ext cx="4969510" cy="44183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1" y="8616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D0D0D"/>
                </a:solidFill>
                <a:latin typeface="Papyrus" panose="020B0602040200020303" pitchFamily="34" charset="77"/>
                <a:cs typeface="Papyrus"/>
              </a:rPr>
              <a:t>Multiple figures</a:t>
            </a:r>
          </a:p>
          <a:p>
            <a:r>
              <a:rPr lang="en-US" sz="2800" dirty="0">
                <a:solidFill>
                  <a:schemeClr val="bg1"/>
                </a:solidFill>
                <a:cs typeface="Courier"/>
              </a:rPr>
              <a:t>x</a:t>
            </a:r>
            <a:r>
              <a:rPr lang="mr-IN" sz="2800" dirty="0">
                <a:solidFill>
                  <a:schemeClr val="bg1"/>
                </a:solidFill>
                <a:cs typeface="Courier"/>
              </a:rPr>
              <a:t>=-1:.1:1;</a:t>
            </a:r>
            <a:r>
              <a:rPr lang="en-US" sz="2800" dirty="0">
                <a:solidFill>
                  <a:schemeClr val="bg1"/>
                </a:solidFill>
                <a:cs typeface="Courier"/>
              </a:rPr>
              <a:t> </a:t>
            </a:r>
            <a:r>
              <a:rPr lang="mr-IN" sz="2800" dirty="0">
                <a:solidFill>
                  <a:schemeClr val="bg1"/>
                </a:solidFill>
                <a:cs typeface="Courier"/>
              </a:rPr>
              <a:t>y=x.</a:t>
            </a:r>
            <a:r>
              <a:rPr lang="en-US" sz="2800" dirty="0">
                <a:solidFill>
                  <a:schemeClr val="bg1"/>
                </a:solidFill>
                <a:cs typeface="Courier"/>
              </a:rPr>
              <a:t>^3; </a:t>
            </a:r>
            <a:r>
              <a:rPr lang="es-AR" sz="2800" dirty="0">
                <a:solidFill>
                  <a:schemeClr val="bg1"/>
                </a:solidFill>
                <a:cs typeface="Courier"/>
              </a:rPr>
              <a:t>dy=3*x.^2;</a:t>
            </a:r>
            <a:endParaRPr lang="es-AR" sz="2800" dirty="0">
              <a:cs typeface="Courier"/>
            </a:endParaRPr>
          </a:p>
          <a:p>
            <a:r>
              <a:rPr lang="es-AR" sz="2800" dirty="0">
                <a:cs typeface="Courier"/>
              </a:rPr>
              <a:t>plot(x,y)</a:t>
            </a:r>
          </a:p>
          <a:p>
            <a:r>
              <a:rPr lang="es-AR" sz="2800" dirty="0">
                <a:cs typeface="Courier"/>
              </a:rPr>
              <a:t>ylabel('y=x.^3 ')</a:t>
            </a:r>
          </a:p>
          <a:p>
            <a:r>
              <a:rPr lang="es-AR" sz="2800" dirty="0">
                <a:cs typeface="Courier"/>
              </a:rPr>
              <a:t>grid</a:t>
            </a:r>
          </a:p>
          <a:p>
            <a:r>
              <a:rPr lang="es-AR" sz="2800" dirty="0">
                <a:cs typeface="Courier"/>
              </a:rPr>
              <a:t>xlabel('x')</a:t>
            </a:r>
          </a:p>
          <a:p>
            <a:r>
              <a:rPr lang="es-AR" sz="2800" dirty="0">
                <a:cs typeface="Courier"/>
              </a:rPr>
              <a:t>title('multiple plot')</a:t>
            </a:r>
          </a:p>
          <a:p>
            <a:r>
              <a:rPr lang="es-AR" sz="2800" dirty="0">
                <a:cs typeface="Courier"/>
              </a:rPr>
              <a:t>figure(2)</a:t>
            </a:r>
          </a:p>
          <a:p>
            <a:r>
              <a:rPr lang="es-AR" sz="2800" dirty="0">
                <a:cs typeface="Courier"/>
              </a:rPr>
              <a:t>plot(x,dy)</a:t>
            </a:r>
          </a:p>
          <a:p>
            <a:r>
              <a:rPr lang="es-AR" sz="2800" dirty="0">
                <a:cs typeface="Courier"/>
              </a:rPr>
              <a:t>grid</a:t>
            </a:r>
          </a:p>
          <a:p>
            <a:r>
              <a:rPr lang="es-AR" sz="2800" dirty="0">
                <a:cs typeface="Courier"/>
              </a:rPr>
              <a:t>xlabel('x')</a:t>
            </a:r>
          </a:p>
          <a:p>
            <a:r>
              <a:rPr lang="es-AR" sz="2800" dirty="0">
                <a:cs typeface="Courier"/>
              </a:rPr>
              <a:t>ylabel('derivative’) title('multiple plot')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986367"/>
            <a:ext cx="9144000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2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876"/>
            <a:ext cx="120646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D0D0D"/>
                </a:solidFill>
                <a:latin typeface="Papyrus" panose="020B0602040200020303" pitchFamily="34" charset="77"/>
                <a:cs typeface="Papyrus"/>
              </a:rPr>
              <a:t>Multiple figures</a:t>
            </a:r>
            <a:endParaRPr lang="es-AR" sz="2800" dirty="0">
              <a:latin typeface="Papyrus" panose="020B0602040200020303" pitchFamily="34" charset="77"/>
              <a:cs typeface="Courier"/>
            </a:endParaRPr>
          </a:p>
          <a:p>
            <a:r>
              <a:rPr lang="mr-IN" sz="2400" dirty="0">
                <a:solidFill>
                  <a:srgbClr val="FF0000"/>
                </a:solidFill>
                <a:latin typeface="Courier" pitchFamily="2" charset="0"/>
                <a:cs typeface="Courier"/>
              </a:rPr>
              <a:t>figname="first figure";</a:t>
            </a:r>
          </a:p>
          <a:p>
            <a:r>
              <a:rPr lang="mr-IN" sz="2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  <a:cs typeface="Courier"/>
              </a:rPr>
              <a:t>f(1)=</a:t>
            </a:r>
            <a:r>
              <a:rPr lang="mr-IN" sz="2400" dirty="0">
                <a:latin typeface="Courier" pitchFamily="2" charset="0"/>
                <a:cs typeface="Courier"/>
              </a:rPr>
              <a:t>figure(</a:t>
            </a:r>
            <a:r>
              <a:rPr lang="mr-IN" sz="2400" dirty="0">
                <a:solidFill>
                  <a:srgbClr val="FF0000"/>
                </a:solidFill>
                <a:latin typeface="Courier" pitchFamily="2" charset="0"/>
                <a:cs typeface="Courier"/>
              </a:rPr>
              <a:t>'Name',figname</a:t>
            </a:r>
            <a:r>
              <a:rPr lang="mr-IN" sz="2400" dirty="0">
                <a:latin typeface="Courier" pitchFamily="2" charset="0"/>
                <a:cs typeface="Courier"/>
              </a:rPr>
              <a:t>);</a:t>
            </a:r>
            <a:r>
              <a:rPr lang="en-US" sz="2400" dirty="0">
                <a:latin typeface="Courier" pitchFamily="2" charset="0"/>
                <a:cs typeface="Courier"/>
              </a:rPr>
              <a:t> %the handle f(1) is optional</a:t>
            </a:r>
            <a:endParaRPr lang="mr-IN" sz="2400" dirty="0">
              <a:latin typeface="Courier" pitchFamily="2" charset="0"/>
              <a:cs typeface="Courier"/>
            </a:endParaRPr>
          </a:p>
          <a:p>
            <a:r>
              <a:rPr lang="mr-IN" sz="2400" dirty="0">
                <a:latin typeface="Courier" pitchFamily="2" charset="0"/>
                <a:cs typeface="Courier"/>
              </a:rPr>
              <a:t>plot(x,y)</a:t>
            </a:r>
          </a:p>
          <a:p>
            <a:r>
              <a:rPr lang="mr-IN" sz="2400" dirty="0">
                <a:latin typeface="Courier" pitchFamily="2" charset="0"/>
                <a:cs typeface="Courier"/>
              </a:rPr>
              <a:t>ylabel('y=x.^3 ')</a:t>
            </a:r>
            <a:r>
              <a:rPr lang="en-US" sz="2400" dirty="0">
                <a:latin typeface="Courier" pitchFamily="2" charset="0"/>
                <a:cs typeface="Courier"/>
              </a:rPr>
              <a:t>;</a:t>
            </a:r>
          </a:p>
          <a:p>
            <a:r>
              <a:rPr lang="mr-IN" sz="2400" dirty="0">
                <a:latin typeface="Courier" pitchFamily="2" charset="0"/>
                <a:cs typeface="Courier"/>
              </a:rPr>
              <a:t>grid</a:t>
            </a:r>
            <a:r>
              <a:rPr lang="en-US" sz="2400" dirty="0">
                <a:latin typeface="Courier" pitchFamily="2" charset="0"/>
                <a:cs typeface="Courier"/>
              </a:rPr>
              <a:t>; </a:t>
            </a:r>
            <a:r>
              <a:rPr lang="mr-IN" sz="2400" dirty="0">
                <a:latin typeface="Courier" pitchFamily="2" charset="0"/>
                <a:cs typeface="Courier"/>
              </a:rPr>
              <a:t>xlabel('x')</a:t>
            </a:r>
          </a:p>
          <a:p>
            <a:r>
              <a:rPr lang="mr-IN" sz="2400" dirty="0">
                <a:latin typeface="Courier" pitchFamily="2" charset="0"/>
                <a:cs typeface="Courier"/>
              </a:rPr>
              <a:t>title(figname)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010" y="3547524"/>
            <a:ext cx="4484847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932" y="3889037"/>
            <a:ext cx="4656667" cy="24147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3541CD-857A-6645-835E-2F659ED9D436}"/>
              </a:ext>
            </a:extLst>
          </p:cNvPr>
          <p:cNvSpPr/>
          <p:nvPr/>
        </p:nvSpPr>
        <p:spPr>
          <a:xfrm>
            <a:off x="6112932" y="5838092"/>
            <a:ext cx="1863450" cy="2391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EE0203-6C80-D323-CF0E-29BD5B4E75AA}"/>
              </a:ext>
            </a:extLst>
          </p:cNvPr>
          <p:cNvCxnSpPr>
            <a:cxnSpLocks/>
          </p:cNvCxnSpPr>
          <p:nvPr/>
        </p:nvCxnSpPr>
        <p:spPr>
          <a:xfrm flipH="1">
            <a:off x="7172814" y="2982751"/>
            <a:ext cx="1080655" cy="28886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7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166"/>
            <a:ext cx="12192000" cy="649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Multiple figures</a:t>
            </a:r>
          </a:p>
          <a:p>
            <a:pPr algn="ctr"/>
            <a:endParaRPr lang="en-US" sz="3200" b="1" dirty="0">
              <a:solidFill>
                <a:srgbClr val="0D0D0D"/>
              </a:solidFill>
              <a:latin typeface="Papyrus" panose="020B0602040200020303" pitchFamily="34" charset="77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If you used the </a:t>
            </a:r>
            <a:r>
              <a:rPr lang="en-US" sz="3200" b="1" dirty="0">
                <a:solidFill>
                  <a:srgbClr val="0D0D0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f(1)</a:t>
            </a:r>
            <a:r>
              <a:rPr lang="en-US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 you now have a vector </a:t>
            </a:r>
            <a:r>
              <a:rPr lang="en-US" sz="3200" b="1" dirty="0">
                <a:solidFill>
                  <a:srgbClr val="0D0D0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3200" b="1" dirty="0">
                <a:solidFill>
                  <a:srgbClr val="0D0D0D"/>
                </a:solidFill>
                <a:latin typeface="Papyrus" panose="020B0602040200020303" pitchFamily="34" charset="77"/>
                <a:cs typeface="Calibri" panose="020F0502020204030204" pitchFamily="34" charset="0"/>
              </a:rPr>
              <a:t>, of structures, whose first element has metadata for this figure.</a:t>
            </a:r>
            <a:endParaRPr lang="es-AR" sz="2800" b="1" dirty="0">
              <a:latin typeface="Papyrus" panose="020B0602040200020303" pitchFamily="34" charset="77"/>
              <a:cs typeface="Calibri" panose="020F0502020204030204" pitchFamily="34" charset="0"/>
            </a:endParaRP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mr-IN" sz="2400" b="1" dirty="0">
                <a:latin typeface="Courier"/>
                <a:cs typeface="Courier"/>
              </a:rPr>
              <a:t>f(1)=figure('Name',figname);</a:t>
            </a:r>
          </a:p>
          <a:p>
            <a:endParaRPr lang="en-US" sz="2400" b="1" dirty="0">
              <a:latin typeface="Courier"/>
              <a:cs typeface="Courier"/>
            </a:endParaRPr>
          </a:p>
          <a:p>
            <a:r>
              <a:rPr lang="mr-IN" sz="2400" b="1" dirty="0">
                <a:latin typeface="Courier"/>
                <a:cs typeface="Courier"/>
              </a:rPr>
              <a:t>f(1)</a:t>
            </a:r>
          </a:p>
          <a:p>
            <a:r>
              <a:rPr lang="mr-IN" sz="2400" b="1" dirty="0">
                <a:latin typeface="Courier"/>
                <a:cs typeface="Courier"/>
              </a:rPr>
              <a:t>ans = </a:t>
            </a:r>
          </a:p>
          <a:p>
            <a:r>
              <a:rPr lang="mr-IN" sz="2400" b="1" dirty="0">
                <a:latin typeface="Courier"/>
                <a:cs typeface="Courier"/>
              </a:rPr>
              <a:t> Figure (1: first figure) with properties:</a:t>
            </a:r>
          </a:p>
          <a:p>
            <a:r>
              <a:rPr lang="mr-IN" sz="2400" b="1" dirty="0">
                <a:latin typeface="Courier"/>
                <a:cs typeface="Courier"/>
              </a:rPr>
              <a:t>      Number: 1</a:t>
            </a:r>
          </a:p>
          <a:p>
            <a:r>
              <a:rPr lang="mr-IN" sz="2400" b="1" dirty="0">
                <a:latin typeface="Courier"/>
                <a:cs typeface="Courier"/>
              </a:rPr>
              <a:t>        Name: 'first figure'</a:t>
            </a:r>
          </a:p>
          <a:p>
            <a:r>
              <a:rPr lang="mr-IN" sz="2400" b="1" dirty="0">
                <a:latin typeface="Courier"/>
                <a:cs typeface="Courier"/>
              </a:rPr>
              <a:t>       Color: [0.9400 0.9400 0.9400]</a:t>
            </a:r>
          </a:p>
          <a:p>
            <a:r>
              <a:rPr lang="mr-IN" sz="2400" b="1" dirty="0">
                <a:latin typeface="Courier"/>
                <a:cs typeface="Courier"/>
              </a:rPr>
              <a:t>    Position: [440 378 560 420]</a:t>
            </a:r>
          </a:p>
          <a:p>
            <a:r>
              <a:rPr lang="mr-IN" sz="2400" b="1" dirty="0">
                <a:latin typeface="Courier"/>
                <a:cs typeface="Courier"/>
              </a:rPr>
              <a:t>       Units: 'pixels’</a:t>
            </a:r>
          </a:p>
          <a:p>
            <a:r>
              <a:rPr lang="mr-IN" sz="2400" b="1" dirty="0">
                <a:latin typeface="Courier"/>
                <a:cs typeface="Courier"/>
              </a:rPr>
              <a:t>  Show all properties </a:t>
            </a:r>
            <a:endParaRPr lang="es-AR" sz="24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2520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10588</TotalTime>
  <Words>1805</Words>
  <Application>Microsoft Macintosh PowerPoint</Application>
  <PresentationFormat>Widescreen</PresentationFormat>
  <Paragraphs>280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</vt:lpstr>
      <vt:lpstr>Courier New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47</cp:revision>
  <dcterms:created xsi:type="dcterms:W3CDTF">2023-08-31T15:40:34Z</dcterms:created>
  <dcterms:modified xsi:type="dcterms:W3CDTF">2023-09-19T17:47:46Z</dcterms:modified>
</cp:coreProperties>
</file>