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0"/>
  </p:notesMasterIdLst>
  <p:sldIdLst>
    <p:sldId id="1488" r:id="rId2"/>
    <p:sldId id="1383" r:id="rId3"/>
    <p:sldId id="1384" r:id="rId4"/>
    <p:sldId id="1385" r:id="rId5"/>
    <p:sldId id="1390" r:id="rId6"/>
    <p:sldId id="1489" r:id="rId7"/>
    <p:sldId id="1420" r:id="rId8"/>
    <p:sldId id="1397" r:id="rId9"/>
    <p:sldId id="1421" r:id="rId10"/>
    <p:sldId id="1402" r:id="rId11"/>
    <p:sldId id="1423" r:id="rId12"/>
    <p:sldId id="1401" r:id="rId13"/>
    <p:sldId id="1403" r:id="rId14"/>
    <p:sldId id="1404" r:id="rId15"/>
    <p:sldId id="1400" r:id="rId16"/>
    <p:sldId id="1399" r:id="rId17"/>
    <p:sldId id="1424" r:id="rId18"/>
    <p:sldId id="1391" r:id="rId19"/>
    <p:sldId id="1392" r:id="rId20"/>
    <p:sldId id="1396" r:id="rId21"/>
    <p:sldId id="1394" r:id="rId22"/>
    <p:sldId id="1395" r:id="rId23"/>
    <p:sldId id="1280" r:id="rId24"/>
    <p:sldId id="1275" r:id="rId25"/>
    <p:sldId id="1276" r:id="rId26"/>
    <p:sldId id="1277" r:id="rId27"/>
    <p:sldId id="1278" r:id="rId28"/>
    <p:sldId id="1243" r:id="rId29"/>
    <p:sldId id="1244" r:id="rId30"/>
    <p:sldId id="1245" r:id="rId31"/>
    <p:sldId id="1246" r:id="rId32"/>
    <p:sldId id="1247" r:id="rId33"/>
    <p:sldId id="1248" r:id="rId34"/>
    <p:sldId id="1240" r:id="rId35"/>
    <p:sldId id="1241" r:id="rId36"/>
    <p:sldId id="1237" r:id="rId37"/>
    <p:sldId id="1238" r:id="rId38"/>
    <p:sldId id="1239" r:id="rId39"/>
    <p:sldId id="1271" r:id="rId40"/>
    <p:sldId id="1272" r:id="rId41"/>
    <p:sldId id="1273" r:id="rId42"/>
    <p:sldId id="1274" r:id="rId43"/>
    <p:sldId id="1491" r:id="rId44"/>
    <p:sldId id="1213" r:id="rId45"/>
    <p:sldId id="1214" r:id="rId46"/>
    <p:sldId id="1215" r:id="rId47"/>
    <p:sldId id="1216" r:id="rId48"/>
    <p:sldId id="1217" r:id="rId49"/>
    <p:sldId id="1249" r:id="rId50"/>
    <p:sldId id="1250" r:id="rId51"/>
    <p:sldId id="1320" r:id="rId52"/>
    <p:sldId id="1322" r:id="rId53"/>
    <p:sldId id="1321" r:id="rId54"/>
    <p:sldId id="1325" r:id="rId55"/>
    <p:sldId id="1327" r:id="rId56"/>
    <p:sldId id="1328" r:id="rId57"/>
    <p:sldId id="1333" r:id="rId58"/>
    <p:sldId id="1347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0"/>
  </p:normalViewPr>
  <p:slideViewPr>
    <p:cSldViewPr snapToGrid="0">
      <p:cViewPr varScale="1">
        <p:scale>
          <a:sx n="104" d="100"/>
          <a:sy n="104" d="100"/>
        </p:scale>
        <p:origin x="23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3848" y="184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3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Unfortunately this is for your own edification as you can’t use row and col directly to get the elements!!</a:t>
            </a:r>
            <a:r>
              <a:rPr lang="en-US" baseline="0" dirty="0"/>
              <a:t> </a:t>
            </a:r>
          </a:p>
          <a:p>
            <a:r>
              <a:rPr lang="en-US" dirty="0"/>
              <a:t>Applies the test to each element of a</a:t>
            </a:r>
            <a:r>
              <a:rPr lang="en-US" baseline="0" dirty="0"/>
              <a:t> and returns the ones that pass.</a:t>
            </a:r>
          </a:p>
          <a:p>
            <a:r>
              <a:rPr lang="en-US" baseline="0" dirty="0"/>
              <a:t>Note output is 2 vectors.</a:t>
            </a:r>
          </a:p>
          <a:p>
            <a:endParaRPr lang="en-US" baseline="0" dirty="0"/>
          </a:p>
          <a:p>
            <a:r>
              <a:rPr lang="en-US" baseline="0" dirty="0"/>
              <a:t>Row column used to do something useful </a:t>
            </a:r>
            <a:r>
              <a:rPr lang="mr-IN" baseline="0" dirty="0"/>
              <a:t>–</a:t>
            </a:r>
            <a:r>
              <a:rPr lang="en-US" baseline="0" dirty="0"/>
              <a:t> gave back elements row(k),col(k), now does singleton expansion and gives back all combos.</a:t>
            </a:r>
          </a:p>
          <a:p>
            <a:r>
              <a:rPr lang="en-US" baseline="0" dirty="0"/>
              <a:t>Have to use linear form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Unfortunately this is for your own edification as you can’t use row and col directly to get the elements!!</a:t>
            </a:r>
            <a:r>
              <a:rPr lang="en-US" baseline="0" dirty="0"/>
              <a:t> </a:t>
            </a:r>
          </a:p>
          <a:p>
            <a:r>
              <a:rPr lang="en-US" dirty="0"/>
              <a:t>Applies the test to each element of a</a:t>
            </a:r>
            <a:r>
              <a:rPr lang="en-US" baseline="0" dirty="0"/>
              <a:t> and returns the ones that pass.</a:t>
            </a:r>
          </a:p>
          <a:p>
            <a:r>
              <a:rPr lang="en-US" baseline="0" dirty="0"/>
              <a:t>Note output is 2 vectors.</a:t>
            </a:r>
          </a:p>
          <a:p>
            <a:endParaRPr lang="en-US" baseline="0" dirty="0"/>
          </a:p>
          <a:p>
            <a:r>
              <a:rPr lang="en-US" baseline="0" dirty="0"/>
              <a:t>Row column used to do something useful </a:t>
            </a:r>
            <a:r>
              <a:rPr lang="mr-IN" baseline="0" dirty="0"/>
              <a:t>–</a:t>
            </a:r>
            <a:r>
              <a:rPr lang="en-US" baseline="0" dirty="0"/>
              <a:t> gave back elements row(k),col(k), now does singleton expansion and gives back all combos.</a:t>
            </a:r>
          </a:p>
          <a:p>
            <a:r>
              <a:rPr lang="en-US" baseline="0" dirty="0"/>
              <a:t>Have to use linear form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79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with one output returns vector with</a:t>
            </a:r>
            <a:r>
              <a:rPr lang="en-US" baseline="0" dirty="0"/>
              <a:t> linear index index into memory storage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vectors</a:t>
            </a:r>
            <a:r>
              <a:rPr lang="en-US" baseline="0" dirty="0"/>
              <a:t> of row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baseline="0" dirty="0"/>
              <a:t> </a:t>
            </a:r>
            <a:r>
              <a:rPr lang="en-US" dirty="0"/>
              <a:t>column</a:t>
            </a:r>
            <a:r>
              <a:rPr lang="en-US" baseline="0" dirty="0"/>
              <a:t> pairs you have to change them into linear indices</a:t>
            </a:r>
          </a:p>
          <a:p>
            <a:endParaRPr lang="en-US" baseline="0" dirty="0"/>
          </a:p>
          <a:p>
            <a:r>
              <a:rPr lang="en-US" baseline="0" dirty="0"/>
              <a:t>Index=(row-1)*</a:t>
            </a:r>
            <a:r>
              <a:rPr lang="en-US" baseline="0" dirty="0" err="1"/>
              <a:t>Nrows+col</a:t>
            </a:r>
            <a:r>
              <a:rPr lang="en-US" baseline="0" dirty="0"/>
              <a:t>(row)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</a:t>
            </a:r>
            <a:r>
              <a:rPr lang="en-US" baseline="0" dirty="0"/>
              <a:t> sub2ind or calculate it yourself (a la 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returns non zero linear index, row column indices, and corresponding value</a:t>
            </a:r>
          </a:p>
          <a:p>
            <a:r>
              <a:rPr lang="en-US" dirty="0"/>
              <a:t>Why do I get different answers for </a:t>
            </a:r>
            <a:r>
              <a:rPr lang="en-US" dirty="0" err="1"/>
              <a:t>val</a:t>
            </a:r>
            <a:r>
              <a:rPr lang="en-US" dirty="0"/>
              <a:t>?</a:t>
            </a:r>
          </a:p>
          <a:p>
            <a:r>
              <a:rPr lang="en-US" dirty="0"/>
              <a:t>First case </a:t>
            </a:r>
            <a:r>
              <a:rPr lang="mr-IN" dirty="0"/>
              <a:t>–</a:t>
            </a:r>
            <a:r>
              <a:rPr lang="en-US" dirty="0"/>
              <a:t> is testing matrix X</a:t>
            </a:r>
          </a:p>
          <a:p>
            <a:r>
              <a:rPr lang="en-US" dirty="0"/>
              <a:t>Second case </a:t>
            </a:r>
            <a:r>
              <a:rPr lang="mr-IN" dirty="0"/>
              <a:t>–</a:t>
            </a:r>
            <a:r>
              <a:rPr lang="en-US" dirty="0"/>
              <a:t> is testing logical matrix, whose values are 0 and 1, resulting from X==0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Finds elements meeting the condition</a:t>
            </a:r>
            <a:r>
              <a:rPr lang="en-US" baseline="0" dirty="0"/>
              <a:t> and sets them equal to </a:t>
            </a:r>
            <a:r>
              <a:rPr lang="en-US" baseline="0" dirty="0" err="1"/>
              <a:t>rhs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Finds elements meeting the condition</a:t>
            </a:r>
            <a:r>
              <a:rPr lang="en-US" baseline="0" dirty="0"/>
              <a:t> and sets them equal to </a:t>
            </a:r>
            <a:r>
              <a:rPr lang="en-US" baseline="0" dirty="0" err="1"/>
              <a:t>rhs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Pull stuff out of middle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baseline="0" dirty="0"/>
              <a:t> and v can be single variables or vectors</a:t>
            </a:r>
          </a:p>
          <a:p>
            <a:r>
              <a:rPr lang="en-US" baseline="0" dirty="0"/>
              <a:t>Note </a:t>
            </a:r>
            <a:r>
              <a:rPr lang="mr-IN" baseline="0" dirty="0"/>
              <a:t>–</a:t>
            </a:r>
            <a:r>
              <a:rPr lang="en-US" baseline="0" dirty="0"/>
              <a:t> with u and v being 1x2 you get 4 outputs </a:t>
            </a:r>
            <a:r>
              <a:rPr lang="mr-IN" baseline="0" dirty="0"/>
              <a:t>–</a:t>
            </a:r>
            <a:r>
              <a:rPr lang="en-US" baseline="0" dirty="0"/>
              <a:t> not 2. See previous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variable</a:t>
            </a:r>
            <a:r>
              <a:rPr lang="en-US" baseline="0" dirty="0"/>
              <a:t> number of inputs to function</a:t>
            </a:r>
          </a:p>
          <a:p>
            <a:r>
              <a:rPr lang="en-US" baseline="0" dirty="0" err="1"/>
              <a:t>nargin</a:t>
            </a:r>
            <a:r>
              <a:rPr lang="en-US" baseline="0" dirty="0"/>
              <a:t> has the number of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Said it wrong last time – does not pass unrecognized commands through to OS</a:t>
            </a:r>
            <a:r>
              <a:rPr lang="en-US" baseline="0" dirty="0"/>
              <a:t> (was thinking did same as PRIME OS – which had a command interpreter that did that – nice).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14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also</a:t>
            </a:r>
            <a:r>
              <a:rPr lang="en-US" baseline="0" dirty="0"/>
              <a:t> do linearly then reshape (problem with that is that it uses up 2x the memory – once in the linear array and once in the repeated copy)</a:t>
            </a:r>
          </a:p>
          <a:p>
            <a:r>
              <a:rPr lang="en-US" baseline="0" dirty="0"/>
              <a:t>Here using variable – an array/matrix – to define the </a:t>
            </a:r>
            <a:r>
              <a:rPr lang="en-US" baseline="0" dirty="0" err="1"/>
              <a:t>repmat</a:t>
            </a:r>
            <a:r>
              <a:rPr lang="en-US" baseline="0" dirty="0"/>
              <a:t> (or reshape) – so can do under program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350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so good – somebody</a:t>
            </a:r>
            <a:r>
              <a:rPr lang="en-US" baseline="0" dirty="0"/>
              <a:t> outdid themselves with respect to trickiness</a:t>
            </a:r>
          </a:p>
          <a:p>
            <a:r>
              <a:rPr lang="en-US" baseline="0" dirty="0" err="1"/>
              <a:t>Wtf</a:t>
            </a:r>
            <a:r>
              <a:rPr lang="en-US" baseline="0" dirty="0"/>
              <a:t> does - </a:t>
            </a:r>
            <a:r>
              <a:rPr lang="en-US" dirty="0">
                <a:latin typeface="Courier"/>
                <a:cs typeface="Courier"/>
              </a:rPr>
              <a:t>xx(prod(</a:t>
            </a:r>
            <a:r>
              <a:rPr lang="en-US" dirty="0" err="1">
                <a:latin typeface="Courier"/>
                <a:cs typeface="Courier"/>
              </a:rPr>
              <a:t>siz</a:t>
            </a:r>
            <a:r>
              <a:rPr lang="en-US" dirty="0">
                <a:latin typeface="Courier"/>
                <a:cs typeface="Courier"/>
              </a:rPr>
              <a:t>))=</a:t>
            </a:r>
            <a:r>
              <a:rPr lang="en-US" dirty="0" err="1">
                <a:latin typeface="Courier"/>
                <a:cs typeface="Courier"/>
              </a:rPr>
              <a:t>val</a:t>
            </a:r>
            <a:r>
              <a:rPr lang="en-US" dirty="0">
                <a:latin typeface="Courier"/>
                <a:cs typeface="Courier"/>
              </a:rPr>
              <a:t> do? </a:t>
            </a:r>
            <a:r>
              <a:rPr lang="en-US" dirty="0" err="1">
                <a:latin typeface="Courier"/>
                <a:cs typeface="Courier"/>
              </a:rPr>
              <a:t>siz</a:t>
            </a:r>
            <a:r>
              <a:rPr lang="en-US" baseline="0" dirty="0">
                <a:latin typeface="Courier"/>
                <a:cs typeface="Courier"/>
              </a:rPr>
              <a:t> is the vector [2 2 2], prod </a:t>
            </a:r>
            <a:r>
              <a:rPr lang="en-US" baseline="0" dirty="0" err="1">
                <a:latin typeface="Courier"/>
                <a:cs typeface="Courier"/>
              </a:rPr>
              <a:t>siz</a:t>
            </a:r>
            <a:r>
              <a:rPr lang="en-US" baseline="0" dirty="0">
                <a:latin typeface="Courier"/>
                <a:cs typeface="Courier"/>
              </a:rPr>
              <a:t> takes the product of the elements of the vector – which is 8, then set xx(8)=</a:t>
            </a:r>
            <a:r>
              <a:rPr lang="en-US" baseline="0" dirty="0" err="1">
                <a:latin typeface="Courier"/>
                <a:cs typeface="Courier"/>
              </a:rPr>
              <a:t>val</a:t>
            </a:r>
            <a:r>
              <a:rPr lang="en-US" baseline="0" dirty="0">
                <a:latin typeface="Courier"/>
                <a:cs typeface="Courier"/>
              </a:rPr>
              <a:t> (this makes the first 7 elements also, with zero)</a:t>
            </a:r>
          </a:p>
          <a:p>
            <a:endParaRPr lang="en-US" baseline="0" dirty="0">
              <a:latin typeface="Courier"/>
              <a:cs typeface="Courier"/>
            </a:endParaRPr>
          </a:p>
          <a:p>
            <a:r>
              <a:rPr lang="en-US" baseline="0" dirty="0">
                <a:latin typeface="Courier"/>
                <a:cs typeface="Courier"/>
              </a:rPr>
              <a:t>(can be smart aleck and use this trick to initialize a matrix to zero </a:t>
            </a:r>
            <a:r>
              <a:rPr lang="en-US" dirty="0">
                <a:latin typeface="Courier"/>
                <a:cs typeface="Courier"/>
              </a:rPr>
              <a:t>xx(prod(</a:t>
            </a:r>
            <a:r>
              <a:rPr lang="en-US" dirty="0" err="1">
                <a:latin typeface="Courier"/>
                <a:cs typeface="Courier"/>
              </a:rPr>
              <a:t>siz</a:t>
            </a:r>
            <a:r>
              <a:rPr lang="en-US" dirty="0">
                <a:latin typeface="Courier"/>
                <a:cs typeface="Courier"/>
              </a:rPr>
              <a:t>))=0</a:t>
            </a:r>
            <a:r>
              <a:rPr lang="en-US" baseline="0" dirty="0">
                <a:latin typeface="Courier"/>
                <a:cs typeface="Courier"/>
              </a:rPr>
              <a:t> – or just use zeros command! How boring.)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516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so good -</a:t>
            </a:r>
            <a:r>
              <a:rPr lang="en-US" baseline="0" dirty="0"/>
              <a:t> too "hard-wired"</a:t>
            </a:r>
          </a:p>
          <a:p>
            <a:r>
              <a:rPr lang="en-US" baseline="0" dirty="0"/>
              <a:t>Also note – using vector defined – the 1:m - range as a subscript – can write as 1:m or [1 m]</a:t>
            </a:r>
          </a:p>
          <a:p>
            <a:r>
              <a:rPr lang="en-US" baseline="0" dirty="0"/>
              <a:t>So far is just careful reading of rules of </a:t>
            </a:r>
            <a:r>
              <a:rPr lang="en-US" baseline="0" dirty="0" err="1"/>
              <a:t>matlab</a:t>
            </a:r>
            <a:r>
              <a:rPr lang="en-US" baseline="0" dirty="0"/>
              <a:t> – is "trivial", too basic to explain.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5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</a:t>
            </a:r>
            <a:r>
              <a:rPr lang="en-US" baseline="0" dirty="0"/>
              <a:t> Tony's trick – but with scalar, </a:t>
            </a:r>
            <a:r>
              <a:rPr lang="en-US" baseline="0" dirty="0" err="1"/>
              <a:t>val</a:t>
            </a:r>
            <a:r>
              <a:rPr lang="en-US" baseline="0" dirty="0"/>
              <a:t>, rather than vector (so the only allowed index value is 1, </a:t>
            </a:r>
            <a:r>
              <a:rPr lang="en-US" baseline="0" dirty="0" err="1"/>
              <a:t>val</a:t>
            </a:r>
            <a:r>
              <a:rPr lang="en-US" baseline="0" dirty="0"/>
              <a:t>(1), </a:t>
            </a:r>
            <a:r>
              <a:rPr lang="en-US" baseline="0" dirty="0" err="1"/>
              <a:t>val</a:t>
            </a:r>
            <a:r>
              <a:rPr lang="en-US" baseline="0" dirty="0"/>
              <a:t>(1,1), etc.), and uses multi-dimensional array – here 2-d – to pull out elements (always element 1, set by the ones call) associated with the vector – same as </a:t>
            </a:r>
            <a:r>
              <a:rPr lang="en-US" baseline="0" dirty="0" err="1"/>
              <a:t>val</a:t>
            </a:r>
            <a:r>
              <a:rPr lang="en-US" baseline="0" dirty="0"/>
              <a:t>( [1 1; 1 1]) which says pull out </a:t>
            </a:r>
            <a:r>
              <a:rPr lang="en-US" baseline="0" dirty="0" err="1"/>
              <a:t>val</a:t>
            </a:r>
            <a:r>
              <a:rPr lang="en-US" baseline="0" dirty="0"/>
              <a:t>(1) and place in output array with shape of array inside ().</a:t>
            </a:r>
          </a:p>
          <a:p>
            <a:r>
              <a:rPr lang="en-US" baseline="0" dirty="0"/>
              <a:t>You will see this a lot – so understand it!</a:t>
            </a:r>
          </a:p>
          <a:p>
            <a:r>
              <a:rPr lang="en-US" baseline="0" dirty="0"/>
              <a:t>Array indices can be individual numbers, or vectors – if a vector is same as loop over elements one by one till have all you want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5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/>
              <a:t>Note this is all "trivial", following the rules of </a:t>
            </a:r>
            <a:r>
              <a:rPr lang="en-US" baseline="0" dirty="0" err="1"/>
              <a:t>matlab</a:t>
            </a:r>
            <a:r>
              <a:rPr lang="en-US" baseline="0" dirty="0"/>
              <a:t> to a "T"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/>
              <a:t>It pulls out the requested element into each position of the new variable on the LHS.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/>
              <a:t>Do something nifty, useful, opaque, and intuitively obvious - and get it named after you!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http://www.brown.edu/Courses/PY0107/MatlabTutorialMatrix.htm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Strange ones .*,</a:t>
            </a:r>
            <a:r>
              <a:rPr lang="en-US" baseline="0" dirty="0"/>
              <a:t> .^, ./ and .\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37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Look up any and all for more</a:t>
            </a:r>
            <a:r>
              <a:rPr lang="es-AR" baseline="0" dirty="0"/>
              <a:t> input arguments </a:t>
            </a:r>
            <a:r>
              <a:rPr lang="es-AR" dirty="0"/>
              <a:t>on google.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596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Ix</a:t>
            </a:r>
            <a:r>
              <a:rPr lang="en-US" baseline="0" dirty="0"/>
              <a:t> is vector of </a:t>
            </a:r>
            <a:r>
              <a:rPr lang="en-US" baseline="0" dirty="0" err="1"/>
              <a:t>indicies</a:t>
            </a:r>
            <a:r>
              <a:rPr lang="en-US" baseline="0" dirty="0"/>
              <a:t>, a(ix) is new, possibly shorter, 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Typing</a:t>
            </a:r>
            <a:r>
              <a:rPr lang="en-US" baseline="0" dirty="0"/>
              <a:t> </a:t>
            </a:r>
            <a:r>
              <a:rPr lang="en-US" baseline="0" dirty="0" err="1"/>
              <a:t>unix</a:t>
            </a:r>
            <a:r>
              <a:rPr lang="en-US" baseline="0" dirty="0"/>
              <a:t> command in </a:t>
            </a:r>
            <a:r>
              <a:rPr lang="en-US" baseline="0" dirty="0" err="1"/>
              <a:t>matlab</a:t>
            </a:r>
            <a:r>
              <a:rPr lang="en-US" baseline="0" dirty="0"/>
              <a:t> – if </a:t>
            </a:r>
            <a:r>
              <a:rPr lang="en-US" baseline="0" dirty="0" err="1"/>
              <a:t>matlab</a:t>
            </a:r>
            <a:r>
              <a:rPr lang="en-US" baseline="0" dirty="0"/>
              <a:t> does not recognize the command as a </a:t>
            </a:r>
            <a:r>
              <a:rPr lang="en-US" baseline="0" dirty="0" err="1"/>
              <a:t>matlab</a:t>
            </a:r>
            <a:r>
              <a:rPr lang="en-US" baseline="0" dirty="0"/>
              <a:t> command it passes it to the OS, so "cat </a:t>
            </a:r>
            <a:r>
              <a:rPr lang="en-US" baseline="0" dirty="0" err="1"/>
              <a:t>magik.dat</a:t>
            </a:r>
            <a:r>
              <a:rPr lang="en-US" baseline="0" dirty="0"/>
              <a:t>" gets passed to UNIX and answer comes up in </a:t>
            </a:r>
            <a:r>
              <a:rPr lang="en-US" baseline="0" dirty="0" err="1"/>
              <a:t>matlab</a:t>
            </a:r>
            <a:r>
              <a:rPr lang="en-US" baseline="0" dirty="0"/>
              <a:t> command window.</a:t>
            </a:r>
          </a:p>
          <a:p>
            <a:r>
              <a:rPr lang="en-US" baseline="0" dirty="0"/>
              <a:t>Several ways to call – and name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928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you</a:t>
            </a:r>
            <a:r>
              <a:rPr lang="es-AR" baseline="0" dirty="0"/>
              <a:t> can then go filling these in --- but</a:t>
            </a:r>
          </a:p>
          <a:p>
            <a:r>
              <a:rPr lang="en-US" dirty="0"/>
              <a:t>While </a:t>
            </a:r>
            <a:r>
              <a:rPr lang="en-US" dirty="0" err="1"/>
              <a:t>matlab</a:t>
            </a:r>
            <a:r>
              <a:rPr lang="en-US" dirty="0"/>
              <a:t> can dynamically allocate</a:t>
            </a:r>
            <a:r>
              <a:rPr lang="en-US" baseline="0" dirty="0"/>
              <a:t> memory, it is not very efficient about  it. For large datasets one should pre-allocate memory and feed data into it as needed. You can get rid of any excess space when you are done filling it in.</a:t>
            </a:r>
          </a:p>
          <a:p>
            <a:r>
              <a:rPr lang="en-US" baseline="0" dirty="0"/>
              <a:t>Matlab is pretty bad with respect to garbage collection – cleaning up after itself, freeing up unneeded memory,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029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But this is lacking</a:t>
            </a:r>
            <a:r>
              <a:rPr lang="es-AR" baseline="0" dirty="0"/>
              <a:t> lots of stuff </a:t>
            </a:r>
            <a:r>
              <a:rPr lang="mr-IN" baseline="0" dirty="0"/>
              <a:t>–</a:t>
            </a:r>
            <a:r>
              <a:rPr lang="es-AR" baseline="0" dirty="0"/>
              <a:t> axis labels, title, point values, grid, etc.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if</a:t>
            </a:r>
            <a:r>
              <a:rPr lang="en-US" baseline="0" dirty="0"/>
              <a:t> first argument is a matrix?</a:t>
            </a:r>
          </a:p>
          <a:p>
            <a:r>
              <a:rPr lang="en-US" baseline="0" dirty="0"/>
              <a:t>No second argument </a:t>
            </a:r>
            <a:r>
              <a:rPr lang="mr-IN" baseline="0" dirty="0"/>
              <a:t>–</a:t>
            </a:r>
            <a:r>
              <a:rPr lang="en-US" baseline="0" dirty="0"/>
              <a:t> y is scalar and can so </a:t>
            </a:r>
            <a:r>
              <a:rPr lang="en-US" baseline="0" dirty="0" err="1"/>
              <a:t>x.^scalar</a:t>
            </a:r>
            <a:endParaRPr lang="en-US" baseline="0" dirty="0"/>
          </a:p>
          <a:p>
            <a:r>
              <a:rPr lang="en-US" baseline="0" dirty="0"/>
              <a:t>Second argument is scalar </a:t>
            </a:r>
            <a:r>
              <a:rPr lang="mr-IN" baseline="0" dirty="0"/>
              <a:t>–</a:t>
            </a:r>
            <a:r>
              <a:rPr lang="en-US" baseline="0" dirty="0"/>
              <a:t> same as default</a:t>
            </a:r>
          </a:p>
          <a:p>
            <a:r>
              <a:rPr lang="en-US" baseline="0" dirty="0"/>
              <a:t>Second argument is vector </a:t>
            </a:r>
            <a:r>
              <a:rPr lang="mr-IN" baseline="0" dirty="0"/>
              <a:t>–</a:t>
            </a:r>
            <a:r>
              <a:rPr lang="en-US" baseline="0" dirty="0"/>
              <a:t> if matrix </a:t>
            </a:r>
            <a:r>
              <a:rPr lang="en-US" baseline="0" dirty="0" err="1"/>
              <a:t>MxN</a:t>
            </a:r>
            <a:r>
              <a:rPr lang="en-US" baseline="0" dirty="0"/>
              <a:t> matches Mx1 or 1xN, does it column or row wise</a:t>
            </a:r>
          </a:p>
          <a:p>
            <a:r>
              <a:rPr lang="en-US" baseline="0" dirty="0"/>
              <a:t>Second argument is matrix </a:t>
            </a:r>
            <a:r>
              <a:rPr lang="mr-IN" baseline="0" dirty="0"/>
              <a:t>–</a:t>
            </a:r>
            <a:r>
              <a:rPr lang="en-US" baseline="0" dirty="0"/>
              <a:t> has to be same size </a:t>
            </a:r>
            <a:r>
              <a:rPr lang="en-US" baseline="0" dirty="0" err="1"/>
              <a:t>MxN</a:t>
            </a:r>
            <a:r>
              <a:rPr lang="en-US" baseline="0" dirty="0"/>
              <a:t> (cant be 1xNM or NMx1)</a:t>
            </a:r>
          </a:p>
          <a:p>
            <a:r>
              <a:rPr lang="en-US" baseline="0" dirty="0"/>
              <a:t>NOTE – in function don't need %% to indicate start help doc string, help function name will pull out first comment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7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Fixing</a:t>
            </a:r>
            <a:r>
              <a:rPr lang="en-US" baseline="0" dirty="0"/>
              <a:t> it up a little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73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7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Best to state what you want, rather than switch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8175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With</a:t>
            </a:r>
            <a:r>
              <a:rPr lang="es-AR" baseline="0" dirty="0"/>
              <a:t> hold on, or the alternate forms below, will cycle through colors automatically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03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03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0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Red </a:t>
            </a:r>
            <a:r>
              <a:rPr lang="mr-IN" baseline="0" dirty="0"/>
              <a:t>–</a:t>
            </a:r>
            <a:r>
              <a:rPr lang="en-US" baseline="0" dirty="0"/>
              <a:t> doing something useful</a:t>
            </a:r>
          </a:p>
          <a:p>
            <a:r>
              <a:rPr lang="en-US" baseline="0" dirty="0"/>
              <a:t>Green </a:t>
            </a:r>
            <a:r>
              <a:rPr lang="mr-IN" baseline="0" dirty="0"/>
              <a:t>–</a:t>
            </a:r>
            <a:r>
              <a:rPr lang="en-US" baseline="0" dirty="0"/>
              <a:t> overhead </a:t>
            </a:r>
            <a:r>
              <a:rPr lang="mr-IN" baseline="0" dirty="0"/>
              <a:t>–</a:t>
            </a:r>
            <a:r>
              <a:rPr lang="en-US" baseline="0" dirty="0"/>
              <a:t> documentation</a:t>
            </a:r>
          </a:p>
          <a:p>
            <a:r>
              <a:rPr lang="en-US" baseline="0" dirty="0"/>
              <a:t>Blue – </a:t>
            </a:r>
            <a:r>
              <a:rPr lang="en-US" baseline="0" dirty="0" err="1"/>
              <a:t>proecessing</a:t>
            </a:r>
            <a:r>
              <a:rPr lang="en-US" baseline="0" dirty="0"/>
              <a:t> errors</a:t>
            </a:r>
          </a:p>
          <a:p>
            <a:r>
              <a:rPr lang="en-US" baseline="0" dirty="0"/>
              <a:t>Blue </a:t>
            </a:r>
            <a:r>
              <a:rPr lang="mr-IN" baseline="0" dirty="0"/>
              <a:t>–</a:t>
            </a:r>
            <a:r>
              <a:rPr lang="en-US" baseline="0" dirty="0"/>
              <a:t> overhead </a:t>
            </a:r>
            <a:r>
              <a:rPr lang="mr-IN" baseline="0" dirty="0"/>
              <a:t>–</a:t>
            </a:r>
            <a:r>
              <a:rPr lang="en-US" baseline="0" dirty="0"/>
              <a:t>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Red </a:t>
            </a:r>
            <a:r>
              <a:rPr lang="mr-IN" baseline="0" dirty="0"/>
              <a:t>–</a:t>
            </a:r>
            <a:r>
              <a:rPr lang="en-US" baseline="0" dirty="0"/>
              <a:t> doing something useful</a:t>
            </a:r>
          </a:p>
          <a:p>
            <a:r>
              <a:rPr lang="en-US" baseline="0" dirty="0"/>
              <a:t>Green </a:t>
            </a:r>
            <a:r>
              <a:rPr lang="mr-IN" baseline="0" dirty="0"/>
              <a:t>–</a:t>
            </a:r>
            <a:r>
              <a:rPr lang="en-US" baseline="0" dirty="0"/>
              <a:t> overhead </a:t>
            </a:r>
            <a:r>
              <a:rPr lang="mr-IN" baseline="0" dirty="0"/>
              <a:t>–</a:t>
            </a:r>
            <a:r>
              <a:rPr lang="en-US" baseline="0" dirty="0"/>
              <a:t> documentation</a:t>
            </a:r>
          </a:p>
          <a:p>
            <a:r>
              <a:rPr lang="en-US" baseline="0" dirty="0"/>
              <a:t>Blue – </a:t>
            </a:r>
            <a:r>
              <a:rPr lang="en-US" baseline="0" dirty="0" err="1"/>
              <a:t>proecessing</a:t>
            </a:r>
            <a:r>
              <a:rPr lang="en-US" baseline="0" dirty="0"/>
              <a:t> errors</a:t>
            </a:r>
          </a:p>
          <a:p>
            <a:r>
              <a:rPr lang="en-US" baseline="0" dirty="0"/>
              <a:t>Blue </a:t>
            </a:r>
            <a:r>
              <a:rPr lang="mr-IN" baseline="0" dirty="0"/>
              <a:t>–</a:t>
            </a:r>
            <a:r>
              <a:rPr lang="en-US" baseline="0" dirty="0"/>
              <a:t> overhead </a:t>
            </a:r>
            <a:r>
              <a:rPr lang="mr-IN" baseline="0" dirty="0"/>
              <a:t>–</a:t>
            </a:r>
            <a:r>
              <a:rPr lang="en-US" baseline="0" dirty="0"/>
              <a:t>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5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Applies the test to each element of a</a:t>
            </a:r>
            <a:r>
              <a:rPr lang="en-US" baseline="0" dirty="0"/>
              <a:t> and returns a matrix of logical values with the result of the test: true=1 false=0</a:t>
            </a:r>
          </a:p>
          <a:p>
            <a:r>
              <a:rPr lang="en-US" baseline="0" dirty="0"/>
              <a:t>To get the values </a:t>
            </a:r>
            <a:r>
              <a:rPr lang="mr-IN" baseline="0" dirty="0"/>
              <a:t>–</a:t>
            </a:r>
            <a:r>
              <a:rPr lang="en-US" baseline="0" dirty="0"/>
              <a:t> can use matrix b</a:t>
            </a:r>
          </a:p>
          <a:p>
            <a:r>
              <a:rPr lang="en-US" baseline="0" dirty="0"/>
              <a:t>Note output is vector and possibly a different size.</a:t>
            </a:r>
          </a:p>
          <a:p>
            <a:r>
              <a:rPr lang="en-US" baseline="0" dirty="0"/>
              <a:t>I can’t get back to the elements (index) of the original vector.</a:t>
            </a:r>
            <a:endParaRPr lang="en-US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Applies the test to each element of a</a:t>
            </a:r>
            <a:r>
              <a:rPr lang="en-US" baseline="0" dirty="0"/>
              <a:t> and returns the ones that pass.</a:t>
            </a:r>
          </a:p>
          <a:p>
            <a:r>
              <a:rPr lang="en-US" baseline="0" dirty="0"/>
              <a:t>Note output is vector and possibly a different size.</a:t>
            </a:r>
          </a:p>
          <a:p>
            <a:r>
              <a:rPr lang="en-US" baseline="0" dirty="0"/>
              <a:t>I can’t get back to the elements (index) of the original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6		Sep 14,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6725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070"/>
            <a:ext cx="12192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If I want to get the indices so I can keep track of where they came from in 2d</a:t>
            </a:r>
          </a:p>
          <a:p>
            <a:pPr algn="ctr"/>
            <a:endParaRPr lang="en-US" sz="2800" b="1" dirty="0"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[row col]=find(a&lt;=.5)</a:t>
            </a:r>
          </a:p>
          <a:p>
            <a:r>
              <a:rPr lang="mr-IN" b="1" dirty="0">
                <a:latin typeface="Courier"/>
                <a:cs typeface="Courier"/>
              </a:rPr>
              <a:t>row =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col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  <a:endParaRPr lang="en-US" b="1" dirty="0">
              <a:latin typeface="Courier"/>
              <a:cs typeface="Courier"/>
            </a:endParaRPr>
          </a:p>
          <a:p>
            <a:pPr algn="ctr"/>
            <a:r>
              <a:rPr lang="es-AR" sz="2800" b="1" dirty="0" err="1">
                <a:latin typeface="Papyrus" panose="020B0602040200020303" pitchFamily="34" charset="77"/>
              </a:rPr>
              <a:t>Unfortunately</a:t>
            </a:r>
            <a:endParaRPr lang="es-AR" sz="2800" b="1" dirty="0">
              <a:latin typeface="Papyrus" panose="020B0602040200020303" pitchFamily="34" charset="77"/>
            </a:endParaRPr>
          </a:p>
          <a:p>
            <a:r>
              <a:rPr lang="es-AR" sz="3200" b="1" dirty="0">
                <a:latin typeface="Courier"/>
                <a:cs typeface="Courier"/>
              </a:rPr>
              <a:t>a(</a:t>
            </a:r>
            <a:r>
              <a:rPr lang="es-AR" sz="3200" b="1" dirty="0" err="1">
                <a:latin typeface="Courier"/>
                <a:cs typeface="Courier"/>
              </a:rPr>
              <a:t>row,col</a:t>
            </a:r>
            <a:r>
              <a:rPr lang="es-AR" sz="3200" b="1" dirty="0">
                <a:latin typeface="Courier"/>
                <a:cs typeface="Courier"/>
              </a:rPr>
              <a:t>)</a:t>
            </a:r>
            <a:endParaRPr lang="es-AR" sz="3200" b="1" dirty="0"/>
          </a:p>
          <a:p>
            <a:pPr algn="ctr"/>
            <a:r>
              <a:rPr lang="es-AR" sz="2800" b="1" dirty="0" err="1">
                <a:latin typeface="Papyrus" panose="020B0602040200020303" pitchFamily="34" charset="77"/>
              </a:rPr>
              <a:t>is</a:t>
            </a:r>
            <a:r>
              <a:rPr lang="es-AR" sz="2800" b="1" dirty="0">
                <a:latin typeface="Papyrus" panose="020B0602040200020303" pitchFamily="34" charset="77"/>
              </a:rPr>
              <a:t> not going </a:t>
            </a:r>
            <a:r>
              <a:rPr lang="es-AR" sz="2800" b="1" dirty="0" err="1">
                <a:latin typeface="Papyrus" panose="020B0602040200020303" pitchFamily="34" charset="77"/>
              </a:rPr>
              <a:t>to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get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these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elements</a:t>
            </a:r>
            <a:r>
              <a:rPr lang="es-AR" sz="2800" b="1" dirty="0">
                <a:latin typeface="Papyrus" panose="020B0602040200020303" pitchFamily="34" charset="77"/>
              </a:rPr>
              <a:t> back out.</a:t>
            </a:r>
          </a:p>
          <a:p>
            <a:pPr algn="ctr"/>
            <a:r>
              <a:rPr lang="es-AR" sz="2800" b="1" dirty="0">
                <a:latin typeface="Papyrus" panose="020B0602040200020303" pitchFamily="34" charset="77"/>
              </a:rPr>
              <a:t>It gives all combinations of the values in row and col (</a:t>
            </a:r>
            <a:r>
              <a:rPr lang="es-AR" sz="2800" b="1" dirty="0" err="1">
                <a:latin typeface="Papyrus" panose="020B0602040200020303" pitchFamily="34" charset="77"/>
              </a:rPr>
              <a:t>singleton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expansion</a:t>
            </a:r>
            <a:r>
              <a:rPr lang="es-AR" sz="2800" b="1" dirty="0">
                <a:latin typeface="Papyrus" panose="020B0602040200020303" pitchFamily="34" charset="7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20521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28463"/>
            <a:ext cx="1219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If you try to use vectors to specify row and col pairs to pull elements out of a this is what you get</a:t>
            </a:r>
            <a:endParaRPr lang="en-US" sz="2800" b="1" dirty="0">
              <a:cs typeface="Papyrus"/>
            </a:endParaRPr>
          </a:p>
          <a:p>
            <a:r>
              <a:rPr lang="en-US" b="1" dirty="0">
                <a:latin typeface="Courier" pitchFamily="2" charset="0"/>
                <a:cs typeface="Papyrus"/>
              </a:rPr>
              <a:t>&gt;&gt; a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0.964888535199277   0.800280468888800   0.959492426392903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0.157613081677548   0.141886338627215   0.655740699156587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0.970592781760616   0.421761282626275   0.035711678574190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0.957166948242946   0.915735525189067   0.849129305868777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0.485375648722841   0.792207329559554   0.933993247757551</a:t>
            </a:r>
          </a:p>
          <a:p>
            <a:endParaRPr lang="en-US" b="1" dirty="0">
              <a:latin typeface="Courier" pitchFamily="2" charset="0"/>
              <a:cs typeface="Papyrus"/>
            </a:endParaRPr>
          </a:p>
          <a:p>
            <a:r>
              <a:rPr lang="en-US" b="1" dirty="0">
                <a:latin typeface="Courier" pitchFamily="2" charset="0"/>
                <a:cs typeface="Papyrus"/>
              </a:rPr>
              <a:t>&gt;&gt; a([1 2 3 3] ,[1 1 1 2])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0.964888535199277   0.964888535199277   0.964888535199277   0.800280468888800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0.157613081677548   0.157613081677548   0.157613081677548   0.141886338627215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0.970592781760616   0.970592781760616   0.970592781760616   0.421761282626275</a:t>
            </a:r>
          </a:p>
          <a:p>
            <a:r>
              <a:rPr lang="en-US" b="1" dirty="0">
                <a:latin typeface="Courier" pitchFamily="2" charset="0"/>
                <a:cs typeface="Papyrus"/>
              </a:rPr>
              <a:t>   0.970592781760616   0.970592781760616   0.970592781760616   0.421761282626275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40B80D-C6E8-C448-A3A9-C7A9D90B9673}"/>
              </a:ext>
            </a:extLst>
          </p:cNvPr>
          <p:cNvSpPr txBox="1"/>
          <p:nvPr/>
        </p:nvSpPr>
        <p:spPr>
          <a:xfrm>
            <a:off x="189181" y="5229659"/>
            <a:ext cx="307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Papyrus" panose="020B0602040200020303" pitchFamily="34" charset="77"/>
              </a:rPr>
              <a:t>Elements from rows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 2 3 3] </a:t>
            </a:r>
            <a:r>
              <a:rPr lang="en-US" b="1" dirty="0">
                <a:latin typeface="Papyrus" panose="020B0602040200020303" pitchFamily="34" charset="77"/>
              </a:rPr>
              <a:t>and column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ADBD63-C165-5A4C-9705-807C4E7ABEE0}"/>
              </a:ext>
            </a:extLst>
          </p:cNvPr>
          <p:cNvSpPr txBox="1"/>
          <p:nvPr/>
        </p:nvSpPr>
        <p:spPr>
          <a:xfrm>
            <a:off x="3263461" y="5224402"/>
            <a:ext cx="2470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Papyrus" panose="020B0602040200020303" pitchFamily="34" charset="77"/>
              </a:rPr>
              <a:t>Same as first column, but second index now next element here (is same)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32BDE-7459-9549-952A-63CD67F9FA50}"/>
              </a:ext>
            </a:extLst>
          </p:cNvPr>
          <p:cNvSpPr txBox="1"/>
          <p:nvPr/>
        </p:nvSpPr>
        <p:spPr>
          <a:xfrm>
            <a:off x="8471311" y="5229658"/>
            <a:ext cx="2942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Papyrus" panose="020B0602040200020303" pitchFamily="34" charset="77"/>
              </a:rPr>
              <a:t>Elements from rows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 2 3 3]</a:t>
            </a:r>
            <a:r>
              <a:rPr lang="en-US" b="1" dirty="0">
                <a:latin typeface="Papyrus" panose="020B0602040200020303" pitchFamily="34" charset="77"/>
              </a:rPr>
              <a:t> and second index now says column 2 (is different)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759EED7-8B14-1C44-886E-BB78072E1FDF}"/>
              </a:ext>
            </a:extLst>
          </p:cNvPr>
          <p:cNvCxnSpPr>
            <a:cxnSpLocks/>
          </p:cNvCxnSpPr>
          <p:nvPr/>
        </p:nvCxnSpPr>
        <p:spPr>
          <a:xfrm flipH="1" flipV="1">
            <a:off x="1684892" y="4049873"/>
            <a:ext cx="509670" cy="11924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4447BC-8EA8-5E4C-B5C8-88421DEFD255}"/>
              </a:ext>
            </a:extLst>
          </p:cNvPr>
          <p:cNvCxnSpPr>
            <a:cxnSpLocks/>
          </p:cNvCxnSpPr>
          <p:nvPr/>
        </p:nvCxnSpPr>
        <p:spPr>
          <a:xfrm flipH="1" flipV="1">
            <a:off x="2470346" y="4047525"/>
            <a:ext cx="509670" cy="15462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DE34E2-018F-B347-AE8E-8DDDC8557DF2}"/>
              </a:ext>
            </a:extLst>
          </p:cNvPr>
          <p:cNvCxnSpPr>
            <a:cxnSpLocks/>
          </p:cNvCxnSpPr>
          <p:nvPr/>
        </p:nvCxnSpPr>
        <p:spPr>
          <a:xfrm flipH="1" flipV="1">
            <a:off x="2813538" y="4047526"/>
            <a:ext cx="509670" cy="13122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79F9D94-E7CA-DD42-AE4C-D2E36164177E}"/>
              </a:ext>
            </a:extLst>
          </p:cNvPr>
          <p:cNvSpPr txBox="1"/>
          <p:nvPr/>
        </p:nvSpPr>
        <p:spPr>
          <a:xfrm>
            <a:off x="5891778" y="5236122"/>
            <a:ext cx="2470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Papyrus" panose="020B0602040200020303" pitchFamily="34" charset="77"/>
              </a:rPr>
              <a:t>Same as first column, but second index now next element here (is still the same)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5C9C744-3672-FD4E-9F6C-03ACD5105366}"/>
              </a:ext>
            </a:extLst>
          </p:cNvPr>
          <p:cNvCxnSpPr>
            <a:cxnSpLocks/>
          </p:cNvCxnSpPr>
          <p:nvPr/>
        </p:nvCxnSpPr>
        <p:spPr>
          <a:xfrm flipH="1" flipV="1">
            <a:off x="2980016" y="4047525"/>
            <a:ext cx="2911762" cy="13122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5128AC46-53BB-7441-B61E-6EB1FE22A5E1}"/>
              </a:ext>
            </a:extLst>
          </p:cNvPr>
          <p:cNvSpPr/>
          <p:nvPr/>
        </p:nvSpPr>
        <p:spPr>
          <a:xfrm>
            <a:off x="777792" y="3742002"/>
            <a:ext cx="1233888" cy="3477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57B7822-D323-2B4F-8FA9-10D9E4488F04}"/>
              </a:ext>
            </a:extLst>
          </p:cNvPr>
          <p:cNvCxnSpPr>
            <a:cxnSpLocks/>
          </p:cNvCxnSpPr>
          <p:nvPr/>
        </p:nvCxnSpPr>
        <p:spPr>
          <a:xfrm flipH="1" flipV="1">
            <a:off x="3366999" y="4017080"/>
            <a:ext cx="6354655" cy="16803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55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4068" y="18855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can usually only pull things out of vectors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This done this using linear indices in matrices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mr-IN" sz="2800" b="1" dirty="0">
                <a:latin typeface="Courier"/>
                <a:cs typeface="Courier"/>
              </a:rPr>
              <a:t>&gt;&gt; a=rand(3)</a:t>
            </a:r>
          </a:p>
          <a:p>
            <a:r>
              <a:rPr lang="mr-IN" b="1" dirty="0">
                <a:latin typeface="Courier"/>
                <a:cs typeface="Courier"/>
              </a:rPr>
              <a:t>a =</a:t>
            </a:r>
          </a:p>
          <a:p>
            <a:r>
              <a:rPr lang="mr-IN" b="1" dirty="0">
                <a:latin typeface="Courier"/>
                <a:cs typeface="Courier"/>
              </a:rPr>
              <a:t>   0.033603836066429   0.530864280694127   0.819981222781941</a:t>
            </a:r>
          </a:p>
          <a:p>
            <a:r>
              <a:rPr lang="mr-IN" b="1" dirty="0">
                <a:latin typeface="Courier"/>
                <a:cs typeface="Courier"/>
              </a:rPr>
              <a:t>   0.068806099118051   0.654445707757066   0.718358943205884</a:t>
            </a:r>
          </a:p>
          <a:p>
            <a:r>
              <a:rPr lang="mr-IN" b="1" dirty="0">
                <a:latin typeface="Courier"/>
                <a:cs typeface="Courier"/>
              </a:rPr>
              <a:t>   0.319599735180496   0.407619197041153   0.968649330231094</a:t>
            </a:r>
          </a:p>
          <a:p>
            <a:r>
              <a:rPr lang="mr-IN" sz="2800" b="1" dirty="0">
                <a:latin typeface="Courier"/>
                <a:cs typeface="Courier"/>
              </a:rPr>
              <a:t>&gt;&gt; lindx=find(a&lt;.5)</a:t>
            </a:r>
          </a:p>
          <a:p>
            <a:r>
              <a:rPr lang="mr-IN" b="1" dirty="0" err="1">
                <a:latin typeface="Courier"/>
                <a:cs typeface="Courier"/>
              </a:rPr>
              <a:t>lindx</a:t>
            </a:r>
            <a:r>
              <a:rPr lang="mr-IN" b="1" dirty="0">
                <a:latin typeface="Courier"/>
                <a:cs typeface="Courier"/>
              </a:rPr>
              <a:t>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     6</a:t>
            </a:r>
          </a:p>
          <a:p>
            <a:r>
              <a:rPr lang="mr-IN" sz="2800" b="1" dirty="0">
                <a:latin typeface="Courier"/>
                <a:cs typeface="Courier"/>
              </a:rPr>
              <a:t>&gt;&gt; a(lindx)</a:t>
            </a:r>
          </a:p>
          <a:p>
            <a:r>
              <a:rPr lang="mr-IN" b="1" dirty="0">
                <a:latin typeface="Courier"/>
                <a:cs typeface="Courier"/>
              </a:rPr>
              <a:t>ans =</a:t>
            </a:r>
          </a:p>
          <a:p>
            <a:r>
              <a:rPr lang="mr-IN" b="1" dirty="0">
                <a:latin typeface="Courier"/>
                <a:cs typeface="Courier"/>
              </a:rPr>
              <a:t>   0.033603836066429</a:t>
            </a:r>
          </a:p>
          <a:p>
            <a:r>
              <a:rPr lang="mr-IN" b="1" dirty="0">
                <a:latin typeface="Courier"/>
                <a:cs typeface="Courier"/>
              </a:rPr>
              <a:t>   0.068806099118051</a:t>
            </a:r>
          </a:p>
          <a:p>
            <a:r>
              <a:rPr lang="mr-IN" b="1" dirty="0">
                <a:latin typeface="Courier"/>
                <a:cs typeface="Courier"/>
              </a:rPr>
              <a:t>   0.319599735180496</a:t>
            </a:r>
          </a:p>
          <a:p>
            <a:r>
              <a:rPr lang="mr-IN" b="1" dirty="0">
                <a:latin typeface="Courier"/>
                <a:cs typeface="Courier"/>
              </a:rPr>
              <a:t>   0.407619197041153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B5577C-9143-914B-836D-2EF066F22A0C}"/>
              </a:ext>
            </a:extLst>
          </p:cNvPr>
          <p:cNvSpPr txBox="1"/>
          <p:nvPr/>
        </p:nvSpPr>
        <p:spPr>
          <a:xfrm>
            <a:off x="168814" y="2373471"/>
            <a:ext cx="11859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Papyrus" panose="020B0602040200020303" pitchFamily="34" charset="77"/>
              </a:rPr>
              <a:t>1                                                  4                                                  7                                                      index in red</a:t>
            </a:r>
          </a:p>
          <a:p>
            <a:r>
              <a:rPr lang="en-US" b="1" dirty="0">
                <a:solidFill>
                  <a:srgbClr val="FF0000"/>
                </a:solidFill>
                <a:latin typeface="Papyrus" panose="020B0602040200020303" pitchFamily="34" charset="77"/>
              </a:rPr>
              <a:t>2                                                  5                                                  8</a:t>
            </a:r>
          </a:p>
          <a:p>
            <a:r>
              <a:rPr lang="en-US" b="1" dirty="0">
                <a:solidFill>
                  <a:srgbClr val="FF0000"/>
                </a:solidFill>
                <a:latin typeface="Papyrus" panose="020B0602040200020303" pitchFamily="34" charset="77"/>
              </a:rPr>
              <a:t>3                                                  6                                                  9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4DBA42-DA99-E17C-7F64-0B31C454EAB0}"/>
              </a:ext>
            </a:extLst>
          </p:cNvPr>
          <p:cNvSpPr txBox="1"/>
          <p:nvPr/>
        </p:nvSpPr>
        <p:spPr>
          <a:xfrm>
            <a:off x="3632887" y="4127159"/>
            <a:ext cx="75252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find – with one output, returns the linear indices corresponding to the </a:t>
            </a:r>
            <a:r>
              <a:rPr lang="en-US" sz="3200" b="1" u="sng" dirty="0">
                <a:latin typeface="Papyrus" panose="020B0602040200020303" pitchFamily="34" charset="77"/>
              </a:rPr>
              <a:t>nonzero</a:t>
            </a:r>
            <a:r>
              <a:rPr lang="en-US" sz="3200" b="1" dirty="0">
                <a:latin typeface="Papyrus" panose="020B0602040200020303" pitchFamily="34" charset="77"/>
              </a:rPr>
              <a:t> entries of the array X.  X may be a logical expression.</a:t>
            </a:r>
          </a:p>
        </p:txBody>
      </p:sp>
    </p:spTree>
    <p:extLst>
      <p:ext uri="{BB962C8B-B14F-4D97-AF65-F5344CB8AC3E}">
        <p14:creationId xmlns:p14="http://schemas.microsoft.com/office/powerpoint/2010/main" val="114682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31975"/>
            <a:ext cx="12192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can also do by row col index.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[row col]=find(a&lt;.5)</a:t>
            </a:r>
          </a:p>
          <a:p>
            <a:r>
              <a:rPr lang="mr-IN" b="1" dirty="0">
                <a:latin typeface="Courier"/>
                <a:cs typeface="Courier"/>
              </a:rPr>
              <a:t>row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col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sz="3200" b="1" dirty="0">
                <a:latin typeface="Courier"/>
                <a:cs typeface="Courier"/>
              </a:rPr>
              <a:t>&gt;&gt; a(sub2ind(size(a),row,col))</a:t>
            </a:r>
          </a:p>
          <a:p>
            <a:r>
              <a:rPr lang="mr-IN" b="1" dirty="0">
                <a:latin typeface="Courier"/>
                <a:cs typeface="Courier"/>
              </a:rPr>
              <a:t>ans =</a:t>
            </a:r>
          </a:p>
          <a:p>
            <a:r>
              <a:rPr lang="mr-IN" b="1" dirty="0">
                <a:latin typeface="Courier"/>
                <a:cs typeface="Courier"/>
              </a:rPr>
              <a:t>   0.033603836066429</a:t>
            </a:r>
          </a:p>
          <a:p>
            <a:r>
              <a:rPr lang="mr-IN" b="1" dirty="0">
                <a:latin typeface="Courier"/>
                <a:cs typeface="Courier"/>
              </a:rPr>
              <a:t>   0.068806099118051</a:t>
            </a:r>
          </a:p>
          <a:p>
            <a:r>
              <a:rPr lang="mr-IN" b="1" dirty="0">
                <a:latin typeface="Courier"/>
                <a:cs typeface="Courier"/>
              </a:rPr>
              <a:t>   0.319599735180496</a:t>
            </a:r>
          </a:p>
          <a:p>
            <a:r>
              <a:rPr lang="mr-IN" b="1" dirty="0">
                <a:latin typeface="Courier"/>
                <a:cs typeface="Courier"/>
              </a:rPr>
              <a:t>   0.407619197041153 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879752-B274-D244-A532-E0CF3CA65ADB}"/>
              </a:ext>
            </a:extLst>
          </p:cNvPr>
          <p:cNvSpPr txBox="1"/>
          <p:nvPr/>
        </p:nvSpPr>
        <p:spPr>
          <a:xfrm>
            <a:off x="1733800" y="2278412"/>
            <a:ext cx="8961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With 2 outputs returns the row and column of elements that meet the condition.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DC9607-C9BC-8047-A4B1-542AF038EACA}"/>
              </a:ext>
            </a:extLst>
          </p:cNvPr>
          <p:cNvSpPr txBox="1"/>
          <p:nvPr/>
        </p:nvSpPr>
        <p:spPr>
          <a:xfrm>
            <a:off x="3317378" y="5232550"/>
            <a:ext cx="8961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But need to calc linear index to get contents. First value –number of rows has to be correct, second value must be ≤ to number of columns.</a:t>
            </a:r>
          </a:p>
        </p:txBody>
      </p:sp>
    </p:spTree>
    <p:extLst>
      <p:ext uri="{BB962C8B-B14F-4D97-AF65-F5344CB8AC3E}">
        <p14:creationId xmlns:p14="http://schemas.microsoft.com/office/powerpoint/2010/main" val="3242658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9690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can only do this using linear indices.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sub2ind(size(a),row,col)</a:t>
            </a:r>
          </a:p>
          <a:p>
            <a:r>
              <a:rPr lang="mr-IN" b="1" dirty="0">
                <a:latin typeface="Courier"/>
                <a:cs typeface="Courier"/>
              </a:rPr>
              <a:t>ans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     6</a:t>
            </a:r>
          </a:p>
          <a:p>
            <a:r>
              <a:rPr lang="mr-IN" sz="3200" b="1" dirty="0">
                <a:latin typeface="Courier"/>
                <a:cs typeface="Courier"/>
              </a:rPr>
              <a:t>&gt;&gt; </a:t>
            </a:r>
            <a:r>
              <a:rPr lang="en-US" sz="3200" b="1" dirty="0">
                <a:latin typeface="Courier"/>
                <a:cs typeface="Courier"/>
              </a:rPr>
              <a:t>(col-1)*</a:t>
            </a:r>
            <a:r>
              <a:rPr lang="en-US" sz="3200" b="1" dirty="0" err="1">
                <a:latin typeface="Courier"/>
                <a:cs typeface="Courier"/>
              </a:rPr>
              <a:t>nrows+row</a:t>
            </a:r>
            <a:r>
              <a:rPr lang="en-US" sz="3200" b="1" dirty="0">
                <a:latin typeface="Courier"/>
                <a:cs typeface="Courier"/>
              </a:rPr>
              <a:t>         </a:t>
            </a:r>
            <a:r>
              <a:rPr lang="en-US" sz="3200" b="1" dirty="0">
                <a:latin typeface="Papyrus" panose="020B0602040200020303" pitchFamily="34" charset="77"/>
              </a:rPr>
              <a:t>get</a:t>
            </a:r>
            <a:r>
              <a:rPr lang="en-US" sz="3200" b="1" dirty="0">
                <a:cs typeface="Courier"/>
              </a:rPr>
              <a:t> </a:t>
            </a:r>
            <a:r>
              <a:rPr lang="en-US" sz="3200" b="1" dirty="0" err="1">
                <a:latin typeface="Courier" pitchFamily="2" charset="0"/>
                <a:cs typeface="Courier"/>
              </a:rPr>
              <a:t>nrows</a:t>
            </a:r>
            <a:r>
              <a:rPr lang="en-US" sz="3200" b="1" dirty="0"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from</a:t>
            </a:r>
            <a:r>
              <a:rPr lang="en-US" sz="3200" b="1" dirty="0">
                <a:cs typeface="Courier"/>
              </a:rPr>
              <a:t> </a:t>
            </a:r>
            <a:r>
              <a:rPr lang="en-US" sz="3200" b="1" dirty="0">
                <a:latin typeface="Courier" pitchFamily="2" charset="0"/>
                <a:cs typeface="Courier"/>
              </a:rPr>
              <a:t>size(a)</a:t>
            </a:r>
            <a:endParaRPr lang="mr-IN" sz="3200" b="1" dirty="0">
              <a:latin typeface="Courier" pitchFamily="2" charset="0"/>
              <a:cs typeface="Courier"/>
            </a:endParaRPr>
          </a:p>
          <a:p>
            <a:r>
              <a:rPr lang="mr-IN" b="1" dirty="0">
                <a:latin typeface="Courier"/>
                <a:cs typeface="Courier"/>
              </a:rPr>
              <a:t>ans =</a:t>
            </a:r>
          </a:p>
          <a:p>
            <a:r>
              <a:rPr lang="mr-IN" b="1" dirty="0">
                <a:latin typeface="Courier"/>
                <a:cs typeface="Courier"/>
              </a:rPr>
              <a:t>     1</a:t>
            </a:r>
          </a:p>
          <a:p>
            <a:r>
              <a:rPr lang="mr-IN" b="1" dirty="0">
                <a:latin typeface="Courier"/>
                <a:cs typeface="Courier"/>
              </a:rPr>
              <a:t>     2</a:t>
            </a:r>
          </a:p>
          <a:p>
            <a:r>
              <a:rPr lang="mr-IN" b="1" dirty="0">
                <a:latin typeface="Courier"/>
                <a:cs typeface="Courier"/>
              </a:rPr>
              <a:t>     3</a:t>
            </a:r>
          </a:p>
          <a:p>
            <a:r>
              <a:rPr lang="mr-IN" b="1" dirty="0">
                <a:latin typeface="Courier"/>
                <a:cs typeface="Courier"/>
              </a:rPr>
              <a:t>     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4385F4-DF1E-484F-ABAC-4F704C2A8DE8}"/>
              </a:ext>
            </a:extLst>
          </p:cNvPr>
          <p:cNvSpPr txBox="1"/>
          <p:nvPr/>
        </p:nvSpPr>
        <p:spPr>
          <a:xfrm>
            <a:off x="4500482" y="2271710"/>
            <a:ext cx="312438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Let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do it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Do it yourself</a:t>
            </a:r>
          </a:p>
        </p:txBody>
      </p:sp>
    </p:spTree>
    <p:extLst>
      <p:ext uri="{BB962C8B-B14F-4D97-AF65-F5344CB8AC3E}">
        <p14:creationId xmlns:p14="http://schemas.microsoft.com/office/powerpoint/2010/main" val="333660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"/>
            <a:ext cx="12192000" cy="6432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Find reports position of non-zero elements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r>
              <a:rPr lang="de-DE" sz="3200" b="1" dirty="0">
                <a:latin typeface="Courier"/>
                <a:cs typeface="Courier"/>
              </a:rPr>
              <a:t>&gt;&gt; X = [1 0 4 -3 0 0 0 8 6];</a:t>
            </a:r>
          </a:p>
          <a:p>
            <a:r>
              <a:rPr lang="de-DE" sz="3200" b="1" dirty="0">
                <a:latin typeface="Courier"/>
                <a:cs typeface="Courier"/>
              </a:rPr>
              <a:t>&gt;&gt; [</a:t>
            </a:r>
            <a:r>
              <a:rPr lang="de-DE" sz="3200" b="1" dirty="0" err="1">
                <a:latin typeface="Courier"/>
                <a:cs typeface="Courier"/>
              </a:rPr>
              <a:t>row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col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val</a:t>
            </a:r>
            <a:r>
              <a:rPr lang="de-DE" sz="3200" b="1" dirty="0">
                <a:latin typeface="Courier"/>
                <a:cs typeface="Courier"/>
              </a:rPr>
              <a:t>]=find(X)</a:t>
            </a:r>
          </a:p>
          <a:p>
            <a:r>
              <a:rPr lang="de-DE" b="1" dirty="0" err="1">
                <a:latin typeface="Courier"/>
                <a:cs typeface="Courier"/>
              </a:rPr>
              <a:t>row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   1     1     1     1     1</a:t>
            </a:r>
          </a:p>
          <a:p>
            <a:r>
              <a:rPr lang="de-DE" b="1" dirty="0" err="1">
                <a:latin typeface="Courier"/>
                <a:cs typeface="Courier"/>
              </a:rPr>
              <a:t>col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   1     3     4     8     9</a:t>
            </a:r>
          </a:p>
          <a:p>
            <a:r>
              <a:rPr lang="de-DE" b="1" dirty="0" err="1">
                <a:latin typeface="Courier"/>
                <a:cs typeface="Courier"/>
              </a:rPr>
              <a:t>val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   1     4    -3     8     6</a:t>
            </a:r>
          </a:p>
          <a:p>
            <a:r>
              <a:rPr lang="de-DE" sz="3200" b="1" dirty="0">
                <a:latin typeface="Courier"/>
                <a:cs typeface="Courier"/>
              </a:rPr>
              <a:t>&gt;&gt; [</a:t>
            </a:r>
            <a:r>
              <a:rPr lang="de-DE" sz="3200" b="1" dirty="0" err="1">
                <a:latin typeface="Courier"/>
                <a:cs typeface="Courier"/>
              </a:rPr>
              <a:t>row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col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val</a:t>
            </a:r>
            <a:r>
              <a:rPr lang="de-DE" sz="3200" b="1" dirty="0">
                <a:latin typeface="Courier"/>
                <a:cs typeface="Courier"/>
              </a:rPr>
              <a:t>]= find(X~=0)</a:t>
            </a:r>
          </a:p>
          <a:p>
            <a:r>
              <a:rPr lang="de-DE" b="1" dirty="0" err="1">
                <a:latin typeface="Courier"/>
                <a:cs typeface="Courier"/>
              </a:rPr>
              <a:t>row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   1     1     1     1     1</a:t>
            </a:r>
          </a:p>
          <a:p>
            <a:r>
              <a:rPr lang="de-DE" b="1" dirty="0" err="1">
                <a:latin typeface="Courier"/>
                <a:cs typeface="Courier"/>
              </a:rPr>
              <a:t>col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   1     3     4     8     9</a:t>
            </a:r>
          </a:p>
          <a:p>
            <a:r>
              <a:rPr lang="de-DE" b="1" dirty="0" err="1">
                <a:latin typeface="Courier"/>
                <a:cs typeface="Courier"/>
              </a:rPr>
              <a:t>val</a:t>
            </a:r>
            <a:r>
              <a:rPr lang="de-DE" b="1" dirty="0">
                <a:latin typeface="Courier"/>
                <a:cs typeface="Courier"/>
              </a:rPr>
              <a:t> =</a:t>
            </a:r>
          </a:p>
          <a:p>
            <a:r>
              <a:rPr lang="de-DE" b="1" dirty="0">
                <a:latin typeface="Courier"/>
                <a:cs typeface="Courier"/>
              </a:rPr>
              <a:t>  </a:t>
            </a:r>
            <a:r>
              <a:rPr lang="de-DE" b="1" dirty="0">
                <a:solidFill>
                  <a:srgbClr val="FF0000"/>
                </a:solidFill>
                <a:latin typeface="Courier"/>
                <a:cs typeface="Courier"/>
              </a:rPr>
              <a:t>1×5 </a:t>
            </a:r>
            <a:r>
              <a:rPr lang="de-DE" b="1" dirty="0" err="1">
                <a:solidFill>
                  <a:srgbClr val="FF0000"/>
                </a:solidFill>
                <a:latin typeface="Courier"/>
                <a:cs typeface="Courier"/>
              </a:rPr>
              <a:t>logical</a:t>
            </a:r>
            <a:r>
              <a:rPr lang="de-DE" b="1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de-DE" b="1" dirty="0" err="1">
                <a:solidFill>
                  <a:srgbClr val="FF0000"/>
                </a:solidFill>
                <a:latin typeface="Courier"/>
                <a:cs typeface="Courier"/>
              </a:rPr>
              <a:t>array</a:t>
            </a:r>
            <a:endParaRPr lang="de-DE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de-DE" b="1" dirty="0">
                <a:latin typeface="Courier"/>
                <a:cs typeface="Courier"/>
              </a:rPr>
              <a:t>   1   1   1   1   1</a:t>
            </a:r>
            <a:endParaRPr lang="mr-IN" b="1" dirty="0">
              <a:latin typeface="Courier"/>
              <a:cs typeface="Courie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1E853A-24C3-D94C-8538-DC1ADB49CA1A}"/>
              </a:ext>
            </a:extLst>
          </p:cNvPr>
          <p:cNvSpPr/>
          <p:nvPr/>
        </p:nvSpPr>
        <p:spPr>
          <a:xfrm>
            <a:off x="4572000" y="2386435"/>
            <a:ext cx="7487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With 3 outputs, find returns row column indices of values meeting condition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≠0</a:t>
            </a:r>
            <a:r>
              <a:rPr lang="en-US" sz="3200" b="1" dirty="0">
                <a:latin typeface="Papyrus" panose="020B0602040200020303" pitchFamily="34" charset="77"/>
              </a:rPr>
              <a:t>), and the corresponding value.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C3BE3F-5DF5-5BA1-0EC8-2204A659B55E}"/>
              </a:ext>
            </a:extLst>
          </p:cNvPr>
          <p:cNvSpPr/>
          <p:nvPr/>
        </p:nvSpPr>
        <p:spPr>
          <a:xfrm>
            <a:off x="4576119" y="4565343"/>
            <a:ext cx="7487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Here the item being tested is the logical array </a:t>
            </a:r>
            <a:r>
              <a:rPr lang="de-DE" sz="3200" b="1" dirty="0">
                <a:latin typeface="Courier"/>
                <a:cs typeface="Courier"/>
              </a:rPr>
              <a:t>X~=0</a:t>
            </a:r>
            <a:r>
              <a:rPr lang="en-US" sz="3200" b="1" dirty="0">
                <a:latin typeface="Papyrus" panose="020B0602040200020303" pitchFamily="34" charset="77"/>
              </a:rPr>
              <a:t>, so the values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≠0</a:t>
            </a:r>
            <a:r>
              <a:rPr lang="en-US" sz="3200" b="1" dirty="0">
                <a:latin typeface="Papyrus" panose="020B0602040200020303" pitchFamily="34" charset="77"/>
              </a:rPr>
              <a:t> are the logical values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26480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41995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Resetting values in matrix based on test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a=rand(3)</a:t>
            </a:r>
          </a:p>
          <a:p>
            <a:r>
              <a:rPr lang="en-US" b="1" dirty="0">
                <a:latin typeface="Courier"/>
                <a:cs typeface="Courier"/>
              </a:rPr>
              <a:t>   </a:t>
            </a:r>
            <a:r>
              <a:rPr lang="mr-IN" b="1" dirty="0">
                <a:latin typeface="Courier"/>
                <a:cs typeface="Courier"/>
              </a:rPr>
              <a:t>0.796183873585212   0.335356839962797   0.721227498581740</a:t>
            </a:r>
          </a:p>
          <a:p>
            <a:r>
              <a:rPr lang="mr-IN" b="1" dirty="0">
                <a:latin typeface="Courier"/>
                <a:cs typeface="Courier"/>
              </a:rPr>
              <a:t>   0.098712278655574   0.679727951377338   0.106761861607241</a:t>
            </a:r>
          </a:p>
          <a:p>
            <a:r>
              <a:rPr lang="mr-IN" b="1" dirty="0">
                <a:latin typeface="Courier"/>
                <a:cs typeface="Courier"/>
              </a:rPr>
              <a:t>   0.261871183870716   0.136553137355370   0.653757348668560</a:t>
            </a:r>
          </a:p>
          <a:p>
            <a:r>
              <a:rPr lang="mr-IN" sz="3200" b="1" dirty="0">
                <a:latin typeface="Courier"/>
                <a:cs typeface="Courier"/>
              </a:rPr>
              <a:t>&gt;&gt; a(</a:t>
            </a:r>
            <a:r>
              <a:rPr lang="mr-IN" sz="3200" b="1" dirty="0">
                <a:solidFill>
                  <a:srgbClr val="FF0000"/>
                </a:solidFill>
                <a:latin typeface="Courier"/>
                <a:cs typeface="Courier"/>
              </a:rPr>
              <a:t>a&lt;.5</a:t>
            </a:r>
            <a:r>
              <a:rPr lang="mr-IN" sz="3200" b="1" dirty="0">
                <a:latin typeface="Courier"/>
                <a:cs typeface="Courier"/>
              </a:rPr>
              <a:t>)=</a:t>
            </a:r>
            <a:r>
              <a:rPr lang="mr-IN" sz="3200" b="1" dirty="0" err="1">
                <a:latin typeface="Courier"/>
                <a:cs typeface="Courier"/>
              </a:rPr>
              <a:t>NaN</a:t>
            </a:r>
            <a:endParaRPr lang="mr-IN" b="1" dirty="0">
              <a:latin typeface="Courier"/>
              <a:cs typeface="Courier"/>
            </a:endParaRPr>
          </a:p>
          <a:p>
            <a:r>
              <a:rPr lang="mr-IN" b="1" dirty="0">
                <a:latin typeface="Courier"/>
                <a:cs typeface="Courier"/>
              </a:rPr>
              <a:t>   0.796183873585212                 NaN   0.721227498581740</a:t>
            </a:r>
          </a:p>
          <a:p>
            <a:r>
              <a:rPr lang="mr-IN" b="1" dirty="0">
                <a:latin typeface="Courier"/>
                <a:cs typeface="Courier"/>
              </a:rPr>
              <a:t>                 NaN   0.679727951377338                 NaN</a:t>
            </a:r>
          </a:p>
          <a:p>
            <a:r>
              <a:rPr lang="mr-IN" b="1" dirty="0">
                <a:latin typeface="Courier"/>
                <a:cs typeface="Courier"/>
              </a:rPr>
              <a:t>                 NaN                 NaN   0.653757348668560</a:t>
            </a:r>
          </a:p>
          <a:p>
            <a:r>
              <a:rPr lang="mr-IN" sz="3200" b="1" dirty="0">
                <a:latin typeface="Courier"/>
                <a:cs typeface="Courier"/>
              </a:rPr>
              <a:t>&gt;&gt; a(</a:t>
            </a:r>
            <a:r>
              <a:rPr lang="mr-IN" sz="3200" b="1" dirty="0">
                <a:solidFill>
                  <a:srgbClr val="FF0000"/>
                </a:solidFill>
                <a:latin typeface="Courier"/>
                <a:cs typeface="Courier"/>
              </a:rPr>
              <a:t>isnan(a)</a:t>
            </a:r>
            <a:r>
              <a:rPr lang="mr-IN" sz="3200" b="1" dirty="0">
                <a:latin typeface="Courier"/>
                <a:cs typeface="Courier"/>
              </a:rPr>
              <a:t>)=0</a:t>
            </a:r>
            <a:endParaRPr lang="mr-IN" b="1" dirty="0">
              <a:latin typeface="Courier"/>
              <a:cs typeface="Courier"/>
            </a:endParaRPr>
          </a:p>
          <a:p>
            <a:r>
              <a:rPr lang="mr-IN" b="1" dirty="0">
                <a:latin typeface="Courier"/>
                <a:cs typeface="Courier"/>
              </a:rPr>
              <a:t>   0.796183873585212                   0   0.721227498581740</a:t>
            </a:r>
          </a:p>
          <a:p>
            <a:r>
              <a:rPr lang="mr-IN" b="1" dirty="0">
                <a:latin typeface="Courier"/>
                <a:cs typeface="Courier"/>
              </a:rPr>
              <a:t>                   0   0.679727951377338                   0</a:t>
            </a:r>
          </a:p>
          <a:p>
            <a:r>
              <a:rPr lang="mr-IN" b="1" dirty="0">
                <a:latin typeface="Courier"/>
                <a:cs typeface="Courier"/>
              </a:rPr>
              <a:t>                   0                   0   0.653757348668560</a:t>
            </a:r>
            <a:endParaRPr lang="en-US" b="1" dirty="0">
              <a:latin typeface="Courier"/>
              <a:cs typeface="Courier"/>
            </a:endParaRPr>
          </a:p>
          <a:p>
            <a:endParaRPr lang="en-US" b="1" dirty="0">
              <a:latin typeface="Courier"/>
              <a:cs typeface="Courier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056DDBD-F476-F343-AEE3-F04D91C6074B}"/>
              </a:ext>
            </a:extLst>
          </p:cNvPr>
          <p:cNvCxnSpPr>
            <a:cxnSpLocks/>
          </p:cNvCxnSpPr>
          <p:nvPr/>
        </p:nvCxnSpPr>
        <p:spPr>
          <a:xfrm flipH="1">
            <a:off x="2321170" y="2138287"/>
            <a:ext cx="6119444" cy="66117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762211-22E6-4F4E-8E5F-A4DF43552EB0}"/>
              </a:ext>
            </a:extLst>
          </p:cNvPr>
          <p:cNvSpPr txBox="1"/>
          <p:nvPr/>
        </p:nvSpPr>
        <p:spPr>
          <a:xfrm>
            <a:off x="8440614" y="1848194"/>
            <a:ext cx="37539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Papyrus" panose="020B0602040200020303" pitchFamily="34" charset="77"/>
              </a:rPr>
              <a:t>Test elements of matrix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b="1" dirty="0">
                <a:latin typeface="Papyrus" panose="020B0602040200020303" pitchFamily="34" charset="77"/>
              </a:rPr>
              <a:t> , then set elements of matrix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b="1" dirty="0">
                <a:latin typeface="Papyrus" panose="020B0602040200020303" pitchFamily="34" charset="77"/>
              </a:rPr>
              <a:t> meeting the test to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Papyrus" panose="020B0602040200020303" pitchFamily="34" charset="77"/>
            </a:endParaRPr>
          </a:p>
          <a:p>
            <a:r>
              <a:rPr lang="en-US" sz="2800" b="1" dirty="0">
                <a:latin typeface="Papyrus" panose="020B0602040200020303" pitchFamily="34" charset="77"/>
              </a:rPr>
              <a:t>Test elements of matrix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b="1" dirty="0">
                <a:latin typeface="Papyrus" panose="020B0602040200020303" pitchFamily="34" charset="77"/>
              </a:rPr>
              <a:t> , then set elements of matrix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b="1" dirty="0">
                <a:latin typeface="Papyrus" panose="020B0602040200020303" pitchFamily="34" charset="77"/>
              </a:rPr>
              <a:t> that are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2800" b="1" dirty="0">
                <a:latin typeface="Papyrus" panose="020B0602040200020303" pitchFamily="34" charset="77"/>
              </a:rPr>
              <a:t> to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endParaRPr lang="en-US" sz="2800" b="1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731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41995"/>
            <a:ext cx="1219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Resetting values in matrix based on test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dirty="0">
                <a:latin typeface="Papyrus" panose="020B0602040200020303" pitchFamily="34" charset="77"/>
              </a:rPr>
              <a:t> the same size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endParaRPr lang="en-US" sz="1200" b="1" dirty="0">
              <a:cs typeface="Papyrus"/>
            </a:endParaRPr>
          </a:p>
          <a:p>
            <a:endParaRPr lang="en-US" b="1" dirty="0">
              <a:latin typeface="Courier"/>
              <a:cs typeface="Courie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E382A3-3438-A24C-AEC5-52FB2E079629}"/>
              </a:ext>
            </a:extLst>
          </p:cNvPr>
          <p:cNvSpPr/>
          <p:nvPr/>
        </p:nvSpPr>
        <p:spPr>
          <a:xfrm>
            <a:off x="0" y="1701416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" pitchFamily="2" charset="0"/>
              </a:rPr>
              <a:t>&gt;&gt; a=rand(2,3)</a:t>
            </a:r>
          </a:p>
          <a:p>
            <a:r>
              <a:rPr lang="en-US" sz="2400" b="1" dirty="0">
                <a:latin typeface="Courier" pitchFamily="2" charset="0"/>
              </a:rPr>
              <a:t>   0.706046088019609   0.276922984960890   0.097131781235848</a:t>
            </a:r>
          </a:p>
          <a:p>
            <a:r>
              <a:rPr lang="en-US" sz="2400" b="1" dirty="0">
                <a:latin typeface="Courier" pitchFamily="2" charset="0"/>
              </a:rPr>
              <a:t>   0.031832846377421   0.046171390631154   0.823457828327293</a:t>
            </a:r>
          </a:p>
          <a:p>
            <a:r>
              <a:rPr lang="en-US" sz="2400" b="1" dirty="0">
                <a:latin typeface="Courier" pitchFamily="2" charset="0"/>
              </a:rPr>
              <a:t>&gt;&gt; b=rand(2,3)</a:t>
            </a:r>
          </a:p>
          <a:p>
            <a:r>
              <a:rPr lang="en-US" sz="2400" b="1" dirty="0">
                <a:latin typeface="Courier" pitchFamily="2" charset="0"/>
              </a:rPr>
              <a:t>   0.694828622975817   0.950222048838355   0.438744359656398</a:t>
            </a:r>
          </a:p>
          <a:p>
            <a:r>
              <a:rPr lang="en-US" sz="2400" b="1" dirty="0">
                <a:latin typeface="Courier" pitchFamily="2" charset="0"/>
              </a:rPr>
              <a:t>   0.317099480060861   0.034446080502909   0.381558457093008</a:t>
            </a:r>
          </a:p>
          <a:p>
            <a:r>
              <a:rPr lang="en-US" sz="2400" b="1" dirty="0">
                <a:latin typeface="Courier" pitchFamily="2" charset="0"/>
              </a:rPr>
              <a:t>&gt;&gt; a(b&lt;.5)=0</a:t>
            </a:r>
          </a:p>
          <a:p>
            <a:r>
              <a:rPr lang="en-US" sz="2400" b="1" dirty="0">
                <a:latin typeface="Courier" pitchFamily="2" charset="0"/>
              </a:rPr>
              <a:t>   0.706046088019609   0.276922984960890                   0</a:t>
            </a:r>
          </a:p>
          <a:p>
            <a:r>
              <a:rPr lang="en-US" sz="2400" b="1" dirty="0">
                <a:latin typeface="Courier" pitchFamily="2" charset="0"/>
              </a:rPr>
              <a:t>                   0                   0                   0</a:t>
            </a:r>
          </a:p>
        </p:txBody>
      </p:sp>
    </p:spTree>
    <p:extLst>
      <p:ext uri="{BB962C8B-B14F-4D97-AF65-F5344CB8AC3E}">
        <p14:creationId xmlns:p14="http://schemas.microsoft.com/office/powerpoint/2010/main" val="165183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6499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Using colon operator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728787"/>
            <a:ext cx="1219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latin typeface="Courier"/>
                <a:cs typeface="Courier"/>
              </a:rPr>
              <a:t>&gt;&gt; a=</a:t>
            </a:r>
            <a:r>
              <a:rPr lang="de-DE" sz="2800" b="1" dirty="0" err="1">
                <a:latin typeface="Courier"/>
                <a:cs typeface="Courier"/>
              </a:rPr>
              <a:t>rand</a:t>
            </a:r>
            <a:r>
              <a:rPr lang="de-DE" sz="2800" b="1" dirty="0">
                <a:latin typeface="Courier"/>
                <a:cs typeface="Courier"/>
              </a:rPr>
              <a:t>(4)</a:t>
            </a:r>
          </a:p>
          <a:p>
            <a:r>
              <a:rPr lang="de-DE" b="1" dirty="0">
                <a:latin typeface="Courier"/>
                <a:cs typeface="Courier"/>
              </a:rPr>
              <a:t>a =</a:t>
            </a:r>
          </a:p>
          <a:p>
            <a:r>
              <a:rPr lang="de-DE" b="1" dirty="0">
                <a:latin typeface="Courier"/>
                <a:cs typeface="Courier"/>
              </a:rPr>
              <a:t>   0.814723686393179   0.632359246225410   0.957506835434298   0.957166948242946</a:t>
            </a:r>
          </a:p>
          <a:p>
            <a:r>
              <a:rPr lang="de-DE" b="1" dirty="0">
                <a:latin typeface="Courier"/>
                <a:cs typeface="Courier"/>
              </a:rPr>
              <a:t>   0.905791937075619   0.097540404999410   0.964888535199277   0.485375648722841</a:t>
            </a:r>
          </a:p>
          <a:p>
            <a:r>
              <a:rPr lang="de-DE" b="1" dirty="0">
                <a:latin typeface="Courier"/>
                <a:cs typeface="Courier"/>
              </a:rPr>
              <a:t>   0.126986816293506   0.278498218867048   0.157613081677548   0.800280468888800</a:t>
            </a:r>
          </a:p>
          <a:p>
            <a:r>
              <a:rPr lang="de-DE" b="1" dirty="0">
                <a:latin typeface="Courier"/>
                <a:cs typeface="Courier"/>
              </a:rPr>
              <a:t>   0.913375856139019   0.546881519204984   0.970592781760616   0.141886338627215</a:t>
            </a:r>
          </a:p>
          <a:p>
            <a:r>
              <a:rPr lang="de-DE" sz="2800" b="1" dirty="0">
                <a:latin typeface="Courier"/>
                <a:cs typeface="Courier"/>
              </a:rPr>
              <a:t>&gt;&gt; b=a(2:3,2:3)</a:t>
            </a:r>
          </a:p>
          <a:p>
            <a:r>
              <a:rPr lang="de-DE" b="1" dirty="0">
                <a:latin typeface="Courier"/>
                <a:cs typeface="Courier"/>
              </a:rPr>
              <a:t>b =</a:t>
            </a:r>
          </a:p>
          <a:p>
            <a:r>
              <a:rPr lang="de-DE" b="1" dirty="0">
                <a:latin typeface="Courier"/>
                <a:cs typeface="Courier"/>
              </a:rPr>
              <a:t>   0.097540404999410   0.964888535199277</a:t>
            </a:r>
          </a:p>
          <a:p>
            <a:r>
              <a:rPr lang="de-DE" b="1" dirty="0">
                <a:latin typeface="Courier"/>
                <a:cs typeface="Courier"/>
              </a:rPr>
              <a:t>   0.278498218867048   0.157613081677548</a:t>
            </a:r>
          </a:p>
          <a:p>
            <a:r>
              <a:rPr lang="mr-IN" sz="2800" b="1" dirty="0">
                <a:latin typeface="Courier"/>
                <a:cs typeface="Courier"/>
              </a:rPr>
              <a:t>&gt;&gt; b=a(1:2:end,1:2:end)</a:t>
            </a:r>
          </a:p>
          <a:p>
            <a:r>
              <a:rPr lang="mr-IN" b="1" dirty="0">
                <a:latin typeface="Courier"/>
                <a:cs typeface="Courier"/>
              </a:rPr>
              <a:t>b =</a:t>
            </a:r>
          </a:p>
          <a:p>
            <a:r>
              <a:rPr lang="mr-IN" b="1" dirty="0">
                <a:latin typeface="Courier"/>
                <a:cs typeface="Courier"/>
              </a:rPr>
              <a:t>   0.814723686393179   0.957506835434298</a:t>
            </a:r>
          </a:p>
          <a:p>
            <a:r>
              <a:rPr lang="mr-IN" b="1" dirty="0">
                <a:latin typeface="Courier"/>
                <a:cs typeface="Courier"/>
              </a:rPr>
              <a:t>   0.126986816293506   0.157613081677548</a:t>
            </a:r>
            <a:endParaRPr lang="es-AR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56040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8420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Have already seen this.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052345"/>
            <a:ext cx="1066596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700" b="1" dirty="0">
                <a:latin typeface="Courier"/>
                <a:cs typeface="Courier"/>
              </a:rPr>
              <a:t>&gt;&gt; a=</a:t>
            </a:r>
            <a:r>
              <a:rPr lang="de-DE" sz="1700" b="1" dirty="0" err="1">
                <a:latin typeface="Courier"/>
                <a:cs typeface="Courier"/>
              </a:rPr>
              <a:t>rand</a:t>
            </a:r>
            <a:r>
              <a:rPr lang="de-DE" sz="1700" b="1" dirty="0">
                <a:latin typeface="Courier"/>
                <a:cs typeface="Courier"/>
              </a:rPr>
              <a:t>(4)</a:t>
            </a:r>
          </a:p>
          <a:p>
            <a:r>
              <a:rPr lang="de-DE" sz="1700" b="1" dirty="0">
                <a:latin typeface="Courier"/>
                <a:cs typeface="Courier"/>
              </a:rPr>
              <a:t>   0.814723686393179   0.632359246225410   0.957506835434298   0.957166948242946</a:t>
            </a:r>
          </a:p>
          <a:p>
            <a:r>
              <a:rPr lang="de-DE" sz="1700" b="1" dirty="0">
                <a:latin typeface="Courier"/>
                <a:cs typeface="Courier"/>
              </a:rPr>
              <a:t>   0.905791937075619   0.097540404999410   0.964888535199277   0.485375648722841</a:t>
            </a:r>
          </a:p>
          <a:p>
            <a:r>
              <a:rPr lang="de-DE" sz="1700" b="1" dirty="0">
                <a:latin typeface="Courier"/>
                <a:cs typeface="Courier"/>
              </a:rPr>
              <a:t>   0.126986816293506   0.278498218867048   0.157613081677548   0.800280468888800</a:t>
            </a:r>
          </a:p>
          <a:p>
            <a:r>
              <a:rPr lang="de-DE" sz="1700" b="1" dirty="0">
                <a:latin typeface="Courier"/>
                <a:cs typeface="Courier"/>
              </a:rPr>
              <a:t>   0.913375856139019   0.546881519204984   0.970592781760616   0.141886338627215</a:t>
            </a:r>
          </a:p>
          <a:p>
            <a:r>
              <a:rPr lang="mr-IN" sz="1700" b="1" dirty="0">
                <a:latin typeface="Courier"/>
                <a:cs typeface="Courier"/>
              </a:rPr>
              <a:t>&gt;&gt; u=[3 2];</a:t>
            </a:r>
          </a:p>
          <a:p>
            <a:r>
              <a:rPr lang="mr-IN" sz="1700" b="1" dirty="0">
                <a:latin typeface="Courier"/>
                <a:cs typeface="Courier"/>
              </a:rPr>
              <a:t>&gt;&gt; v=[4 1];</a:t>
            </a:r>
          </a:p>
          <a:p>
            <a:r>
              <a:rPr lang="mr-IN" sz="1700" b="1" dirty="0">
                <a:latin typeface="Courier"/>
                <a:cs typeface="Courier"/>
              </a:rPr>
              <a:t>&gt;&gt; b=a(u,v)</a:t>
            </a:r>
          </a:p>
          <a:p>
            <a:r>
              <a:rPr lang="en-US" sz="1700" b="1" dirty="0">
                <a:latin typeface="Courier"/>
                <a:cs typeface="Courier"/>
              </a:rPr>
              <a:t>   </a:t>
            </a:r>
            <a:r>
              <a:rPr lang="mr-IN" sz="1700" b="1" dirty="0">
                <a:latin typeface="Courier"/>
                <a:cs typeface="Courier"/>
              </a:rPr>
              <a:t>0.800280468888800   0.126986816293506</a:t>
            </a:r>
          </a:p>
          <a:p>
            <a:r>
              <a:rPr lang="mr-IN" sz="1700" b="1" dirty="0">
                <a:latin typeface="Courier"/>
                <a:cs typeface="Courier"/>
              </a:rPr>
              <a:t>   0.485375648722841   0.905791937075619</a:t>
            </a:r>
            <a:endParaRPr lang="es-AR" sz="1700" b="1" dirty="0">
              <a:latin typeface="Courier"/>
              <a:cs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CD85E5-59F0-3B42-AECE-E895C03C1391}"/>
              </a:ext>
            </a:extLst>
          </p:cNvPr>
          <p:cNvSpPr txBox="1"/>
          <p:nvPr/>
        </p:nvSpPr>
        <p:spPr>
          <a:xfrm>
            <a:off x="5542670" y="4065565"/>
            <a:ext cx="3327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Papyrus" panose="020B0602040200020303" pitchFamily="34" charset="77"/>
              </a:rPr>
              <a:t>3rd row, 4</a:t>
            </a:r>
            <a:r>
              <a:rPr lang="en-US" sz="2000" b="1" baseline="30000" dirty="0">
                <a:latin typeface="Papyrus" panose="020B0602040200020303" pitchFamily="34" charset="77"/>
              </a:rPr>
              <a:t>th</a:t>
            </a:r>
            <a:r>
              <a:rPr lang="en-US" sz="2000" b="1" dirty="0">
                <a:latin typeface="Papyrus" panose="020B0602040200020303" pitchFamily="34" charset="77"/>
              </a:rPr>
              <a:t> and 1</a:t>
            </a:r>
            <a:r>
              <a:rPr lang="en-US" sz="2000" b="1" baseline="30000" dirty="0">
                <a:latin typeface="Papyrus" panose="020B0602040200020303" pitchFamily="34" charset="77"/>
              </a:rPr>
              <a:t>st</a:t>
            </a:r>
            <a:r>
              <a:rPr lang="en-US" sz="2000" b="1" dirty="0">
                <a:latin typeface="Papyrus" panose="020B0602040200020303" pitchFamily="34" charset="77"/>
              </a:rPr>
              <a:t> columns</a:t>
            </a:r>
          </a:p>
          <a:p>
            <a:r>
              <a:rPr lang="en-US" sz="2000" b="1" dirty="0">
                <a:latin typeface="Papyrus" panose="020B0602040200020303" pitchFamily="34" charset="77"/>
              </a:rPr>
              <a:t>2</a:t>
            </a:r>
            <a:r>
              <a:rPr lang="en-US" sz="2000" b="1" baseline="30000" dirty="0">
                <a:latin typeface="Papyrus" panose="020B0602040200020303" pitchFamily="34" charset="77"/>
              </a:rPr>
              <a:t>nd</a:t>
            </a:r>
            <a:r>
              <a:rPr lang="en-US" sz="2000" b="1" dirty="0">
                <a:latin typeface="Papyrus" panose="020B0602040200020303" pitchFamily="34" charset="77"/>
              </a:rPr>
              <a:t> row,  4</a:t>
            </a:r>
            <a:r>
              <a:rPr lang="en-US" sz="2000" b="1" baseline="30000" dirty="0">
                <a:latin typeface="Papyrus" panose="020B0602040200020303" pitchFamily="34" charset="77"/>
              </a:rPr>
              <a:t>th</a:t>
            </a:r>
            <a:r>
              <a:rPr lang="en-US" sz="2000" b="1" dirty="0">
                <a:latin typeface="Papyrus" panose="020B0602040200020303" pitchFamily="34" charset="77"/>
              </a:rPr>
              <a:t> and 1</a:t>
            </a:r>
            <a:r>
              <a:rPr lang="en-US" sz="2000" b="1" baseline="30000" dirty="0">
                <a:latin typeface="Papyrus" panose="020B0602040200020303" pitchFamily="34" charset="77"/>
              </a:rPr>
              <a:t>st</a:t>
            </a:r>
            <a:r>
              <a:rPr lang="en-US" sz="2000" b="1" dirty="0">
                <a:latin typeface="Papyrus" panose="020B0602040200020303" pitchFamily="34" charset="77"/>
              </a:rPr>
              <a:t> </a:t>
            </a:r>
            <a:r>
              <a:rPr lang="en-US" sz="2000" b="1" dirty="0" err="1">
                <a:latin typeface="Papyrus" panose="020B0602040200020303" pitchFamily="34" charset="77"/>
              </a:rPr>
              <a:t>colimns</a:t>
            </a:r>
            <a:endParaRPr lang="en-US" sz="20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692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Returning to Functions after vectorization discussion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function – starts with “function”, then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function_output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=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function_name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(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function_input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>
                <a:latin typeface="Courier"/>
                <a:cs typeface="Courier"/>
              </a:rPr>
              <a:t>function </a:t>
            </a:r>
            <a:r>
              <a:rPr lang="en-US" sz="2800" b="1" dirty="0" err="1">
                <a:latin typeface="Courier"/>
                <a:cs typeface="Courier"/>
              </a:rPr>
              <a:t>expval</a:t>
            </a:r>
            <a:r>
              <a:rPr lang="en-US" sz="2800" b="1" dirty="0">
                <a:latin typeface="Courier"/>
                <a:cs typeface="Courier"/>
              </a:rPr>
              <a:t> = exponent(x, y)</a:t>
            </a:r>
          </a:p>
          <a:p>
            <a:r>
              <a:rPr lang="en-US" sz="2800" b="1" dirty="0">
                <a:latin typeface="Courier"/>
                <a:cs typeface="Courier"/>
              </a:rPr>
              <a:t>    %% raises elements of input x to </a:t>
            </a:r>
          </a:p>
          <a:p>
            <a:r>
              <a:rPr lang="en-US" sz="2800" b="1" dirty="0">
                <a:latin typeface="Courier"/>
                <a:cs typeface="Courier"/>
              </a:rPr>
              <a:t>    %the power y (default is 2)</a:t>
            </a:r>
          </a:p>
          <a:p>
            <a:r>
              <a:rPr lang="en-US" sz="2800" b="1" dirty="0">
                <a:latin typeface="Courier"/>
                <a:cs typeface="Courier"/>
              </a:rPr>
              <a:t>    %inputs are scalar numbers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>
                <a:latin typeface="Courier"/>
                <a:cs typeface="Courier"/>
              </a:rPr>
              <a:t>    if </a:t>
            </a:r>
            <a:r>
              <a:rPr lang="en-US" sz="2800" b="1" dirty="0" err="1">
                <a:latin typeface="Courier"/>
                <a:cs typeface="Courier"/>
              </a:rPr>
              <a:t>nargin</a:t>
            </a:r>
            <a:r>
              <a:rPr lang="en-US" sz="2800" b="1" dirty="0">
                <a:latin typeface="Courier"/>
                <a:cs typeface="Courier"/>
              </a:rPr>
              <a:t> == 1</a:t>
            </a:r>
          </a:p>
          <a:p>
            <a:r>
              <a:rPr lang="en-US" sz="2800" b="1" dirty="0">
                <a:latin typeface="Courier"/>
                <a:cs typeface="Courier"/>
              </a:rPr>
              <a:t>        y = 2;</a:t>
            </a:r>
          </a:p>
          <a:p>
            <a:r>
              <a:rPr lang="en-US" sz="2800" b="1" dirty="0">
                <a:latin typeface="Courier"/>
                <a:cs typeface="Courier"/>
              </a:rPr>
              <a:t>    end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>
                <a:latin typeface="Courier"/>
                <a:cs typeface="Courier"/>
              </a:rPr>
              <a:t>    </a:t>
            </a:r>
            <a:r>
              <a:rPr lang="en-US" sz="2800" b="1" dirty="0" err="1">
                <a:latin typeface="Courier"/>
                <a:cs typeface="Courier"/>
              </a:rPr>
              <a:t>expval</a:t>
            </a:r>
            <a:r>
              <a:rPr lang="en-US" sz="2800" b="1" dirty="0">
                <a:latin typeface="Courier"/>
                <a:cs typeface="Courier"/>
              </a:rPr>
              <a:t> = </a:t>
            </a:r>
            <a:r>
              <a:rPr lang="en-US" sz="2800" b="1" dirty="0" err="1">
                <a:latin typeface="Courier"/>
                <a:cs typeface="Courier"/>
              </a:rPr>
              <a:t>x^y</a:t>
            </a:r>
            <a:r>
              <a:rPr lang="en-US" sz="2800" b="1" dirty="0">
                <a:latin typeface="Courier"/>
                <a:cs typeface="Courier"/>
              </a:rPr>
              <a:t>;</a:t>
            </a:r>
          </a:p>
          <a:p>
            <a:r>
              <a:rPr lang="en-US" sz="2800" b="1" dirty="0">
                <a:latin typeface="Courier"/>
                <a:cs typeface="Courier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97212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1333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Colon use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Common indexing expressions that contain a colon are: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A(:,n)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is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nth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column of matrix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a column vector.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A(m,:)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is the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mth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row of matrix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a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rowvector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A(:,:,p)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is the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page of three-dimensional array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,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2d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matrix.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A(:)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treats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as a single column vector.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Has no effect 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already a column vector.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Does not change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766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29361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Colon use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Common indexing expressions that contain a colon are: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A(:,:)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reshapes all elements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into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-dimensional matrix. Has no effect 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already matrix or vector.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j:k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3200" b="1" dirty="0">
                <a:latin typeface="Papyrus" panose="020B0602040200020303" pitchFamily="34" charset="77"/>
                <a:cs typeface="Time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uses vector</a:t>
            </a:r>
            <a:r>
              <a:rPr lang="en-US" sz="3200" b="1" dirty="0">
                <a:latin typeface="Papyrus" panose="020B0602040200020303" pitchFamily="34" charset="77"/>
                <a:cs typeface="Times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j:k</a:t>
            </a:r>
            <a:r>
              <a:rPr lang="en-US" sz="3200" b="1" dirty="0">
                <a:latin typeface="Papyrus" panose="020B0602040200020303" pitchFamily="34" charset="77"/>
                <a:cs typeface="Time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to index into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 is therefore equivalent to the vector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[A(j),A(j+1),..., A(k)].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Time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A(:,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j:k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includes all subscripts in the first dimension but uses the vector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j:k</a:t>
            </a:r>
            <a:r>
              <a:rPr lang="en-US" sz="3200" b="1" dirty="0">
                <a:latin typeface="Papyrus" panose="020B0602040200020303" pitchFamily="34" charset="77"/>
                <a:cs typeface="Time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to index in the second dimension. This returns a matrix with all the rows and columns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[A(:,j),A(:,j+1),...,A(:,k)].</a:t>
            </a:r>
          </a:p>
        </p:txBody>
      </p:sp>
    </p:spTree>
    <p:extLst>
      <p:ext uri="{BB962C8B-B14F-4D97-AF65-F5344CB8AC3E}">
        <p14:creationId xmlns:p14="http://schemas.microsoft.com/office/powerpoint/2010/main" val="2929764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7048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Colon use</a:t>
            </a: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“Collapse”/"Squeeze" a dimension</a:t>
            </a:r>
          </a:p>
          <a:p>
            <a:endParaRPr lang="en-US" sz="2800" b="1" dirty="0">
              <a:cs typeface="Times"/>
            </a:endParaRPr>
          </a:p>
          <a:p>
            <a:r>
              <a:rPr lang="mr-IN" sz="2800" b="1" dirty="0">
                <a:latin typeface="Courier"/>
                <a:cs typeface="Courier"/>
              </a:rPr>
              <a:t>&gt;&gt; a=rand(2,2,2)</a:t>
            </a:r>
          </a:p>
          <a:p>
            <a:r>
              <a:rPr lang="mr-IN" sz="2000" b="1" dirty="0">
                <a:latin typeface="Courier"/>
                <a:cs typeface="Courier"/>
              </a:rPr>
              <a:t>a(:,:,1) =</a:t>
            </a:r>
          </a:p>
          <a:p>
            <a:r>
              <a:rPr lang="mr-IN" sz="2000" b="1" dirty="0">
                <a:latin typeface="Courier"/>
                <a:cs typeface="Courier"/>
              </a:rPr>
              <a:t>   0.421761282626275   0.792207329559554</a:t>
            </a:r>
          </a:p>
          <a:p>
            <a:r>
              <a:rPr lang="mr-IN" sz="2000" b="1" dirty="0">
                <a:latin typeface="Courier"/>
                <a:cs typeface="Courier"/>
              </a:rPr>
              <a:t>   0.915735525189067   0.959492426392903</a:t>
            </a:r>
          </a:p>
          <a:p>
            <a:r>
              <a:rPr lang="mr-IN" sz="2000" b="1" dirty="0">
                <a:latin typeface="Courier"/>
                <a:cs typeface="Courier"/>
              </a:rPr>
              <a:t>a(:,:,2) =</a:t>
            </a:r>
          </a:p>
          <a:p>
            <a:r>
              <a:rPr lang="mr-IN" sz="2000" b="1" dirty="0">
                <a:latin typeface="Courier"/>
                <a:cs typeface="Courier"/>
              </a:rPr>
              <a:t>   0.655740699156587   0.849129305868777</a:t>
            </a:r>
          </a:p>
          <a:p>
            <a:r>
              <a:rPr lang="mr-IN" sz="2000" b="1" dirty="0">
                <a:latin typeface="Courier"/>
                <a:cs typeface="Courier"/>
              </a:rPr>
              <a:t>   0.035711678574190   0.933993247757551</a:t>
            </a:r>
          </a:p>
          <a:p>
            <a:r>
              <a:rPr lang="mr-IN" sz="2800" b="1" dirty="0">
                <a:latin typeface="Courier"/>
                <a:cs typeface="Courier"/>
              </a:rPr>
              <a:t>&gt;&gt; a(2,2,:)</a:t>
            </a:r>
          </a:p>
          <a:p>
            <a:r>
              <a:rPr lang="mr-IN" sz="2000" b="1" dirty="0">
                <a:latin typeface="Courier"/>
                <a:cs typeface="Courier"/>
              </a:rPr>
              <a:t>ans(:,:,1) =</a:t>
            </a:r>
          </a:p>
          <a:p>
            <a:r>
              <a:rPr lang="mr-IN" sz="2000" b="1" dirty="0">
                <a:latin typeface="Courier"/>
                <a:cs typeface="Courier"/>
              </a:rPr>
              <a:t>   0.959492426392903</a:t>
            </a:r>
          </a:p>
          <a:p>
            <a:r>
              <a:rPr lang="mr-IN" sz="2000" b="1" dirty="0">
                <a:latin typeface="Courier"/>
                <a:cs typeface="Courier"/>
              </a:rPr>
              <a:t>ans(:,:,2) =</a:t>
            </a:r>
          </a:p>
          <a:p>
            <a:r>
              <a:rPr lang="mr-IN" sz="2000" b="1" dirty="0">
                <a:latin typeface="Courier"/>
                <a:cs typeface="Courier"/>
              </a:rPr>
              <a:t>   0.933993247757551</a:t>
            </a:r>
          </a:p>
          <a:p>
            <a:r>
              <a:rPr lang="mr-IN" sz="2800" b="1" dirty="0">
                <a:latin typeface="Courier"/>
                <a:cs typeface="Courier"/>
              </a:rPr>
              <a:t>&gt;&gt; a(:,2,2)</a:t>
            </a:r>
          </a:p>
          <a:p>
            <a:r>
              <a:rPr lang="mr-IN" sz="2000" b="1" dirty="0">
                <a:latin typeface="Courier"/>
                <a:cs typeface="Courier"/>
              </a:rPr>
              <a:t>ans =</a:t>
            </a:r>
          </a:p>
          <a:p>
            <a:r>
              <a:rPr lang="mr-IN" sz="2000" b="1" dirty="0">
                <a:latin typeface="Courier"/>
                <a:cs typeface="Courier"/>
              </a:rPr>
              <a:t>   0.849129305868777</a:t>
            </a:r>
          </a:p>
          <a:p>
            <a:r>
              <a:rPr lang="mr-IN" sz="2000" b="1" dirty="0">
                <a:latin typeface="Courier"/>
                <a:cs typeface="Courier"/>
              </a:rPr>
              <a:t>   0.933993247757551</a:t>
            </a:r>
          </a:p>
          <a:p>
            <a:r>
              <a:rPr lang="mr-IN" sz="2000" b="1" dirty="0">
                <a:latin typeface="Courier"/>
                <a:cs typeface="Courier"/>
              </a:rPr>
              <a:t>&gt;&gt; </a:t>
            </a:r>
            <a:endParaRPr lang="en-US" sz="2000" b="1" dirty="0">
              <a:latin typeface="Courier"/>
              <a:cs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D1C8B4-AE1B-1440-B1DB-5F2632D7B127}"/>
              </a:ext>
            </a:extLst>
          </p:cNvPr>
          <p:cNvSpPr txBox="1"/>
          <p:nvPr/>
        </p:nvSpPr>
        <p:spPr>
          <a:xfrm>
            <a:off x="6697362" y="2079737"/>
            <a:ext cx="52039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apyrus" panose="020B0602040200020303" pitchFamily="34" charset="77"/>
              </a:rPr>
              <a:t>shows 1</a:t>
            </a:r>
            <a:r>
              <a:rPr lang="en-US" sz="2800" baseline="30000" dirty="0">
                <a:latin typeface="Papyrus" panose="020B0602040200020303" pitchFamily="34" charset="77"/>
              </a:rPr>
              <a:t>st</a:t>
            </a:r>
            <a:r>
              <a:rPr lang="en-US" sz="2800" dirty="0">
                <a:latin typeface="Papyrus" panose="020B0602040200020303" pitchFamily="34" charset="77"/>
              </a:rPr>
              <a:t> “layer”</a:t>
            </a:r>
          </a:p>
          <a:p>
            <a:endParaRPr lang="en-US" sz="28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Papyrus" panose="020B0602040200020303" pitchFamily="34" charset="77"/>
              </a:rPr>
              <a:t>shows 2</a:t>
            </a:r>
            <a:r>
              <a:rPr lang="en-US" sz="2800" baseline="30000" dirty="0">
                <a:latin typeface="Papyrus" panose="020B0602040200020303" pitchFamily="34" charset="77"/>
              </a:rPr>
              <a:t>nd</a:t>
            </a:r>
            <a:r>
              <a:rPr lang="en-US" sz="2800" dirty="0">
                <a:latin typeface="Papyrus" panose="020B0602040200020303" pitchFamily="34" charset="77"/>
              </a:rPr>
              <a:t> “layer”</a:t>
            </a:r>
          </a:p>
          <a:p>
            <a:endParaRPr lang="en-US" sz="28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Papyrus" panose="020B0602040200020303" pitchFamily="34" charset="77"/>
              </a:rPr>
              <a:t>Returns the 2,2 element from each page</a:t>
            </a:r>
          </a:p>
          <a:p>
            <a:endParaRPr lang="en-US" sz="2800" dirty="0">
              <a:latin typeface="Papyrus" panose="020B0602040200020303" pitchFamily="34" charset="77"/>
            </a:endParaRPr>
          </a:p>
          <a:p>
            <a:endParaRPr lang="en-US" sz="28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Papyrus" panose="020B0602040200020303" pitchFamily="34" charset="77"/>
              </a:rPr>
              <a:t>Returns all elements from (go backwards) 2</a:t>
            </a:r>
            <a:r>
              <a:rPr lang="en-US" sz="2800" baseline="30000" dirty="0">
                <a:latin typeface="Papyrus" panose="020B0602040200020303" pitchFamily="34" charset="77"/>
              </a:rPr>
              <a:t>nd</a:t>
            </a:r>
            <a:r>
              <a:rPr lang="en-US" sz="2800" dirty="0">
                <a:latin typeface="Papyrus" panose="020B0602040200020303" pitchFamily="34" charset="77"/>
              </a:rPr>
              <a:t> page, 2</a:t>
            </a:r>
            <a:r>
              <a:rPr lang="en-US" sz="2800" baseline="30000" dirty="0">
                <a:latin typeface="Papyrus" panose="020B0602040200020303" pitchFamily="34" charset="77"/>
              </a:rPr>
              <a:t>nd</a:t>
            </a:r>
            <a:r>
              <a:rPr lang="en-US" sz="2800" dirty="0">
                <a:latin typeface="Papyrus" panose="020B0602040200020303" pitchFamily="34" charset="77"/>
              </a:rPr>
              <a:t> column</a:t>
            </a:r>
          </a:p>
        </p:txBody>
      </p:sp>
    </p:spTree>
    <p:extLst>
      <p:ext uri="{BB962C8B-B14F-4D97-AF65-F5344CB8AC3E}">
        <p14:creationId xmlns:p14="http://schemas.microsoft.com/office/powerpoint/2010/main" val="2822019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69" y="345989"/>
            <a:ext cx="12192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Some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unix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commands 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???</a:t>
            </a:r>
            <a:r>
              <a:rPr lang="en-US" sz="3200" b="1" dirty="0">
                <a:latin typeface="Papyrus" panose="020B0602040200020303" pitchFamily="34" charset="77"/>
              </a:rPr>
              <a:t>) “work” in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(they are actually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commands)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Some MATLAB commands have the same names as UNIX commands, but are not the same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 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sz="3200" b="1" dirty="0">
                <a:latin typeface="Papyrus" panose="020B0602040200020303" pitchFamily="34" charset="77"/>
              </a:rPr>
              <a:t>” is a MATLAB command that concatenates matrices (not files)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MATLAB does not pass things it does not understand to the OS to see if they are OS commands.</a:t>
            </a:r>
          </a:p>
        </p:txBody>
      </p:sp>
    </p:spTree>
    <p:extLst>
      <p:ext uri="{BB962C8B-B14F-4D97-AF65-F5344CB8AC3E}">
        <p14:creationId xmlns:p14="http://schemas.microsoft.com/office/powerpoint/2010/main" val="123138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7900"/>
            <a:ext cx="12192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</a:p>
          <a:p>
            <a:pPr algn="ctr"/>
            <a:endParaRPr lang="en-US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Built into </a:t>
            </a:r>
            <a:r>
              <a:rPr lang="en-US" sz="3200" dirty="0" err="1">
                <a:latin typeface="Papyrus" panose="020B0602040200020303" pitchFamily="34" charset="77"/>
                <a:cs typeface="Papyrus"/>
              </a:rPr>
              <a:t>matlab</a:t>
            </a:r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help “command”</a:t>
            </a:r>
          </a:p>
          <a:p>
            <a:pPr algn="ctr"/>
            <a:endParaRPr lang="en-US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To get help on the command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“command”</a:t>
            </a:r>
          </a:p>
        </p:txBody>
      </p:sp>
    </p:spTree>
    <p:extLst>
      <p:ext uri="{BB962C8B-B14F-4D97-AF65-F5344CB8AC3E}">
        <p14:creationId xmlns:p14="http://schemas.microsoft.com/office/powerpoint/2010/main" val="3987509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71356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Problem when you don’t know the name of the command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Just type </a:t>
            </a:r>
            <a:r>
              <a:rPr lang="en-US" sz="3200" b="1" dirty="0">
                <a:latin typeface="Papyrus"/>
                <a:cs typeface="Papyrus"/>
              </a:rPr>
              <a:t>“</a:t>
            </a:r>
            <a:r>
              <a:rPr lang="en-US" sz="3200" b="1" dirty="0">
                <a:latin typeface="Courier"/>
                <a:cs typeface="Courier"/>
              </a:rPr>
              <a:t>help</a:t>
            </a:r>
            <a:r>
              <a:rPr lang="en-US" sz="3200" b="1" dirty="0">
                <a:latin typeface="Papyrus"/>
                <a:cs typeface="Papyrus"/>
              </a:rPr>
              <a:t>”</a:t>
            </a:r>
            <a:endParaRPr lang="en-US" b="1" dirty="0">
              <a:cs typeface="Papyrus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help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HELP topics:</a:t>
            </a:r>
          </a:p>
          <a:p>
            <a:endParaRPr lang="en-US" sz="2400" b="1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Documents/MATLAB  - (No table of contents file)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/general    - General purpose commands.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/ops        - Operators and special characters.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matlab/lang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 - Programming language constructs.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/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elmat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- Elementary matrices and matrix manipulation.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/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randfun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- Random matrices and random streams.</a:t>
            </a: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Lists topics of help available</a:t>
            </a:r>
          </a:p>
        </p:txBody>
      </p:sp>
    </p:spTree>
    <p:extLst>
      <p:ext uri="{BB962C8B-B14F-4D97-AF65-F5344CB8AC3E}">
        <p14:creationId xmlns:p14="http://schemas.microsoft.com/office/powerpoint/2010/main" val="20389414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5" y="115028"/>
            <a:ext cx="1217793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Then to get contents of topics type :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 “topic”</a:t>
            </a:r>
            <a:endParaRPr lang="en-US" b="1" dirty="0"/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help </a:t>
            </a:r>
            <a:r>
              <a:rPr lang="en-US" sz="2400" b="1" dirty="0" err="1">
                <a:latin typeface="Courier"/>
                <a:cs typeface="Courier"/>
              </a:rPr>
              <a:t>elmat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Elementary matrices and matrix manipulation.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Elementary matrices.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       - Zeros array.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ones        - Ones array.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eye         - Identity matrix.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repmat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- Replicate and tile array.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linspace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- Linearly spaced vector.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logspace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- Logarithmically spaced vector.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freqspace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- Frequency spacing for frequency response.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meshgrid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- X and Y arrays for 3-D plots.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accumarray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- Construct an array with accumulation.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:           - Regularly spaced vector and index into matrix.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Basic array information.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size        - Size of array.</a:t>
            </a:r>
          </a:p>
        </p:txBody>
      </p:sp>
    </p:spTree>
    <p:extLst>
      <p:ext uri="{BB962C8B-B14F-4D97-AF65-F5344CB8AC3E}">
        <p14:creationId xmlns:p14="http://schemas.microsoft.com/office/powerpoint/2010/main" val="1164759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05419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help zeros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ZEROS  Zeros array.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ZEROS(N) is an N-by-N matrix of zeros.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ZEROS(M,N) or ZEROS([M,N]) is an M-by-N matrix of zeros.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ZEROS(M,N,P,...) or ZEROS([M N P ...]) is an M-by-N-by-P-by-... array of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ZEROS(SIZE(A)) is the same size as A and all zeros.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 with no arguments is the scalar 0.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ZEROS(M,N,...,CLASSNAME) or ZEROS([M,N,...],CLASSNAME) is an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M-by-N-by-... array of zeros of class CLASSNAME.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Note: The size inputs M, N, and P... should be nonnegative integers. 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Negative integers are treated as 0.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Example: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x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= zeros(2,3,'int8');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See also eye, ones.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Reference page in Help browser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 doc zeros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278C0-EB5E-9F3E-AB19-7D48FA89020D}"/>
              </a:ext>
            </a:extLst>
          </p:cNvPr>
          <p:cNvSpPr txBox="1"/>
          <p:nvPr/>
        </p:nvSpPr>
        <p:spPr>
          <a:xfrm>
            <a:off x="3988144" y="81002"/>
            <a:ext cx="61474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Help on individual command</a:t>
            </a:r>
            <a:endParaRPr lang="en-US" sz="32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02232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7218"/>
            <a:ext cx="121920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Create constant matrix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This is something that shows up a lot.</a:t>
            </a:r>
          </a:p>
          <a:p>
            <a:endParaRPr lang="en-US" b="1" dirty="0">
              <a:cs typeface="Courier"/>
            </a:endParaRPr>
          </a:p>
          <a:p>
            <a:r>
              <a:rPr lang="en-US" sz="32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=pi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 3.1416</a:t>
            </a:r>
          </a:p>
          <a:p>
            <a:r>
              <a:rPr lang="en-US" sz="32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3200" b="1" dirty="0" err="1">
                <a:latin typeface="Courier"/>
                <a:cs typeface="Courier"/>
              </a:rPr>
              <a:t>siz</a:t>
            </a:r>
            <a:r>
              <a:rPr lang="en-US" sz="3200" b="1" dirty="0">
                <a:latin typeface="Courier"/>
                <a:cs typeface="Courier"/>
              </a:rPr>
              <a:t>=[2 2 2]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 2     2     2</a:t>
            </a:r>
          </a:p>
          <a:p>
            <a:r>
              <a:rPr lang="en-US" sz="32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3200" b="1" dirty="0" err="1">
                <a:latin typeface="Courier"/>
                <a:cs typeface="Courier"/>
              </a:rPr>
              <a:t>x</a:t>
            </a:r>
            <a:r>
              <a:rPr lang="en-US" sz="3200" b="1" dirty="0">
                <a:latin typeface="Courier"/>
                <a:cs typeface="Courier"/>
              </a:rPr>
              <a:t>=</a:t>
            </a:r>
            <a:r>
              <a:rPr lang="en-US" sz="3200" b="1" dirty="0" err="1">
                <a:latin typeface="Courier"/>
                <a:cs typeface="Courier"/>
              </a:rPr>
              <a:t>repmat(val,siz</a:t>
            </a:r>
            <a:r>
              <a:rPr lang="en-US" sz="3200" b="1" dirty="0">
                <a:latin typeface="Courier"/>
                <a:cs typeface="Courier"/>
              </a:rPr>
              <a:t>)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32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endParaRPr lang="en-US" sz="3200" b="1" dirty="0">
              <a:solidFill>
                <a:srgbClr val="FF66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78592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5439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Other ways </a:t>
            </a:r>
            <a:r>
              <a:rPr lang="en-US" b="1" dirty="0">
                <a:latin typeface="Papyrus" panose="020B0602040200020303" pitchFamily="34" charset="77"/>
                <a:cs typeface="Papyrus"/>
              </a:rPr>
              <a:t>(seems more roundabout, showing for completeness)</a:t>
            </a:r>
            <a:endParaRPr lang="en-US" b="1" dirty="0"/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xx(prod(</a:t>
            </a:r>
            <a:r>
              <a:rPr lang="en-US" sz="2400" b="1" dirty="0" err="1">
                <a:latin typeface="Courier"/>
                <a:cs typeface="Courier"/>
              </a:rPr>
              <a:t>siz</a:t>
            </a:r>
            <a:r>
              <a:rPr lang="en-US" sz="2400" b="1" dirty="0">
                <a:latin typeface="Courier"/>
                <a:cs typeface="Courier"/>
              </a:rPr>
              <a:t>))=</a:t>
            </a:r>
            <a:r>
              <a:rPr lang="en-US" sz="2400" b="1" dirty="0" err="1">
                <a:latin typeface="Courier"/>
                <a:cs typeface="Courier"/>
              </a:rPr>
              <a:t>val</a:t>
            </a:r>
            <a:r>
              <a:rPr lang="en-US" sz="2400" b="1" dirty="0">
                <a:latin typeface="Courier"/>
                <a:cs typeface="Courier"/>
              </a:rPr>
              <a:t>   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very obscure, weird way - but works, prod size =8=2x2x2</a:t>
            </a:r>
            <a:endParaRPr lang="en-US" sz="2400" b="1" dirty="0">
              <a:latin typeface="Papyrus" panose="020B0602040200020303" pitchFamily="34" charset="77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Papyrus" panose="020B0602040200020303" pitchFamily="34" charset="77"/>
                <a:cs typeface="Courier"/>
              </a:rPr>
              <a:t>xx =			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sets 8</a:t>
            </a:r>
            <a:r>
              <a:rPr lang="en-US" sz="2400" b="1" baseline="30000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 element of xx to variable “</a:t>
            </a:r>
            <a:r>
              <a:rPr lang="en-US" sz="2400" b="1" dirty="0" err="1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val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” (makes vector in process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    0         0         0         0         0         0         0    3.1416</a:t>
            </a:r>
          </a:p>
          <a:p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xx(:)=xx(end)   </a:t>
            </a:r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        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now set all values in xx to the last value</a:t>
            </a:r>
            <a:endParaRPr lang="en-US" sz="2400" b="1" dirty="0">
              <a:latin typeface="Papyrus" panose="020B0602040200020303" pitchFamily="34" charset="77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xx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3.1416    3.1416    3.1416    3.1416    3.1416    3.1416    3.1416    3.1416</a:t>
            </a:r>
          </a:p>
          <a:p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xx=reshape(</a:t>
            </a:r>
            <a:r>
              <a:rPr lang="en-US" sz="2400" b="1" dirty="0" err="1">
                <a:latin typeface="Courier"/>
                <a:cs typeface="Courier"/>
              </a:rPr>
              <a:t>xx,siz</a:t>
            </a:r>
            <a:r>
              <a:rPr lang="en-US" sz="2400" b="1" dirty="0">
                <a:latin typeface="Courier"/>
                <a:cs typeface="Courier"/>
              </a:rPr>
              <a:t>)      </a:t>
            </a:r>
            <a:r>
              <a:rPr lang="en-US" sz="2400" b="1" dirty="0">
                <a:solidFill>
                  <a:srgbClr val="FF0000"/>
                </a:solidFill>
                <a:latin typeface="Papyrus" panose="020B0602040200020303" pitchFamily="34" charset="77"/>
                <a:cs typeface="Courier"/>
              </a:rPr>
              <a:t>now reshape (does not change memory) to 2x2x2</a:t>
            </a:r>
            <a:endParaRPr lang="en-US" sz="2400" b="1" dirty="0">
              <a:latin typeface="Papyrus" panose="020B0602040200020303" pitchFamily="34" charset="77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xx(:,:,1)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xx(:,:,2)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</p:txBody>
      </p:sp>
    </p:spTree>
    <p:extLst>
      <p:ext uri="{BB962C8B-B14F-4D97-AF65-F5344CB8AC3E}">
        <p14:creationId xmlns:p14="http://schemas.microsoft.com/office/powerpoint/2010/main" val="56436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This function has a major weakness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It does not follow MATLAB philosophy of working with MATRICES and is not vectorized.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How do we fix this?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First we have to define what we want it to do.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Raise all elements to same power?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Raise each element to specified power?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Raise matrix to a specified power”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Choose what to do depending on input?</a:t>
            </a:r>
            <a:endParaRPr lang="en-US" sz="28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3159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Another way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m, n 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have to be scalar variables, again for completeness)</a:t>
            </a:r>
            <a:endParaRPr lang="en-US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&gt;&gt;</a:t>
            </a:r>
            <a:r>
              <a:rPr lang="en-US" sz="2400" b="1" dirty="0">
                <a:latin typeface="Courier"/>
                <a:cs typeface="Courier"/>
              </a:rPr>
              <a:t> m=2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n=2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o=2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endParaRPr lang="en-US" sz="12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x(1:m,1:n,1:o)=</a:t>
            </a:r>
            <a:r>
              <a:rPr lang="en-US" sz="2400" b="1" dirty="0" err="1">
                <a:latin typeface="Courier"/>
                <a:cs typeface="Courier"/>
              </a:rPr>
              <a:t>val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endParaRPr lang="en-US" sz="24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x(1:m*n*o)=</a:t>
            </a:r>
            <a:r>
              <a:rPr lang="en-US" sz="2400" b="1" dirty="0" err="1">
                <a:latin typeface="Courier"/>
                <a:cs typeface="Courier"/>
              </a:rPr>
              <a:t>val</a:t>
            </a:r>
            <a:endParaRPr lang="en-US" sz="2400" b="1" dirty="0">
              <a:latin typeface="Courier"/>
              <a:cs typeface="Courier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37A918-1678-C145-842E-1D96BFF72060}"/>
              </a:ext>
            </a:extLst>
          </p:cNvPr>
          <p:cNvSpPr/>
          <p:nvPr/>
        </p:nvSpPr>
        <p:spPr>
          <a:xfrm>
            <a:off x="3976481" y="6217088"/>
            <a:ext cx="8693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Also works using single dimension addressing</a:t>
            </a:r>
          </a:p>
        </p:txBody>
      </p:sp>
    </p:spTree>
    <p:extLst>
      <p:ext uri="{BB962C8B-B14F-4D97-AF65-F5344CB8AC3E}">
        <p14:creationId xmlns:p14="http://schemas.microsoft.com/office/powerpoint/2010/main" val="2662685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4142"/>
            <a:ext cx="12192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Another way </a:t>
            </a:r>
            <a:r>
              <a:rPr lang="en-US" sz="3100" b="1" dirty="0">
                <a:latin typeface="Papyrus" panose="020B0602040200020303" pitchFamily="34" charset="77"/>
                <a:cs typeface="Calibri" panose="020F0502020204030204" pitchFamily="34" charset="0"/>
              </a:rPr>
              <a:t>(the most popular, this is known as Tony's trick!)</a:t>
            </a:r>
          </a:p>
          <a:p>
            <a:pPr algn="ctr"/>
            <a:r>
              <a:rPr lang="en-US" sz="3100" b="1" dirty="0">
                <a:latin typeface="Papyrus" panose="020B0602040200020303" pitchFamily="34" charset="77"/>
                <a:cs typeface="Calibri" panose="020F0502020204030204" pitchFamily="34" charset="0"/>
              </a:rPr>
              <a:t>(</a:t>
            </a:r>
            <a:r>
              <a:rPr lang="en-US" sz="3100" b="1" dirty="0" err="1">
                <a:latin typeface="Papyrus" panose="020B0602040200020303" pitchFamily="34" charset="77"/>
                <a:cs typeface="Calibri" panose="020F0502020204030204" pitchFamily="34" charset="0"/>
              </a:rPr>
              <a:t>val</a:t>
            </a:r>
            <a:r>
              <a:rPr lang="en-US" sz="3100" b="1" dirty="0">
                <a:latin typeface="Papyrus" panose="020B0602040200020303" pitchFamily="34" charset="77"/>
                <a:cs typeface="Calibri" panose="020F0502020204030204" pitchFamily="34" charset="0"/>
              </a:rPr>
              <a:t> has to be a scalar variable, this syntax populates the array with </a:t>
            </a:r>
            <a:r>
              <a:rPr lang="en-US" sz="3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3100" b="1" dirty="0">
                <a:latin typeface="Papyrus" panose="020B0602040200020303" pitchFamily="34" charset="77"/>
                <a:cs typeface="Calibri" panose="020F0502020204030204" pitchFamily="34" charset="0"/>
              </a:rPr>
              <a:t>)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x</a:t>
            </a:r>
            <a:r>
              <a:rPr lang="en-US" sz="2400" b="1" dirty="0">
                <a:latin typeface="Courier"/>
                <a:cs typeface="Courier"/>
              </a:rPr>
              <a:t>=</a:t>
            </a:r>
            <a:r>
              <a:rPr lang="en-US" sz="2400" b="1" dirty="0" err="1">
                <a:latin typeface="Courier"/>
                <a:cs typeface="Courier"/>
              </a:rPr>
              <a:t>val(ones(siz</a:t>
            </a:r>
            <a:r>
              <a:rPr lang="en-US" sz="2400" b="1" dirty="0">
                <a:latin typeface="Courier"/>
                <a:cs typeface="Courier"/>
              </a:rPr>
              <a:t>))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</a:t>
            </a:r>
            <a:endParaRPr lang="en-US" sz="2400" b="1" dirty="0">
              <a:solidFill>
                <a:srgbClr val="FF6600"/>
              </a:solidFill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Avoid using</a:t>
            </a:r>
          </a:p>
          <a:p>
            <a:r>
              <a:rPr lang="en-US" sz="2400" b="1" dirty="0">
                <a:latin typeface="Courier"/>
                <a:cs typeface="Courier"/>
              </a:rPr>
              <a:t>X = </a:t>
            </a:r>
            <a:r>
              <a:rPr lang="en-US" sz="2400" b="1" dirty="0" err="1">
                <a:latin typeface="Courier"/>
                <a:cs typeface="Courier"/>
              </a:rPr>
              <a:t>val</a:t>
            </a:r>
            <a:r>
              <a:rPr lang="en-US" sz="2400" b="1" dirty="0">
                <a:latin typeface="Courier"/>
                <a:cs typeface="Courier"/>
              </a:rPr>
              <a:t> * ones(</a:t>
            </a:r>
            <a:r>
              <a:rPr lang="en-US" sz="2400" b="1" dirty="0" err="1">
                <a:latin typeface="Courier"/>
                <a:cs typeface="Courier"/>
              </a:rPr>
              <a:t>siz</a:t>
            </a:r>
            <a:r>
              <a:rPr lang="en-US" sz="2400" b="1" dirty="0">
                <a:latin typeface="Courier"/>
                <a:cs typeface="Courier"/>
              </a:rPr>
              <a:t>);</a:t>
            </a:r>
          </a:p>
          <a:p>
            <a:pPr algn="ctr"/>
            <a:endParaRPr lang="en-US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since it does unnecessary multiplications </a:t>
            </a:r>
            <a:r>
              <a:rPr lang="en-US" b="1" dirty="0">
                <a:latin typeface="Papyrus" panose="020B0602040200020303" pitchFamily="34" charset="77"/>
                <a:cs typeface="Papyrus"/>
              </a:rPr>
              <a:t>(versus just storing, above)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only works for classes for which the multiplication operator is defined. </a:t>
            </a:r>
          </a:p>
        </p:txBody>
      </p:sp>
    </p:spTree>
    <p:extLst>
      <p:ext uri="{BB962C8B-B14F-4D97-AF65-F5344CB8AC3E}">
        <p14:creationId xmlns:p14="http://schemas.microsoft.com/office/powerpoint/2010/main" val="10919787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38794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How Tony's trick works</a:t>
            </a:r>
          </a:p>
          <a:p>
            <a:pPr algn="ctr"/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What does this do? How does it work?</a:t>
            </a:r>
          </a:p>
          <a:p>
            <a:pPr algn="ctr"/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First look at</a:t>
            </a:r>
          </a:p>
          <a:p>
            <a:pPr algn="ctr"/>
            <a:endParaRPr lang="en-US" sz="1200" dirty="0">
              <a:solidFill>
                <a:srgbClr val="FF6600"/>
              </a:solidFill>
              <a:cs typeface="Papyrus"/>
            </a:endParaRPr>
          </a:p>
          <a:p>
            <a:r>
              <a:rPr lang="fr-FR" sz="2000" dirty="0">
                <a:solidFill>
                  <a:srgbClr val="FF6600"/>
                </a:solidFill>
                <a:latin typeface="Courier"/>
                <a:cs typeface="Courier"/>
              </a:rPr>
              <a:t>&gt;&gt;</a:t>
            </a:r>
            <a:r>
              <a:rPr lang="fr-FR" sz="2000" dirty="0">
                <a:latin typeface="Courier"/>
                <a:cs typeface="Courier"/>
              </a:rPr>
              <a:t> x=val([1 1 1; 1 1 1])</a:t>
            </a:r>
          </a:p>
          <a:p>
            <a:endParaRPr lang="en-US" sz="1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We know what </a:t>
            </a:r>
            <a:r>
              <a:rPr lang="en-US" sz="3200" dirty="0">
                <a:latin typeface="Courier"/>
                <a:cs typeface="Courier"/>
              </a:rPr>
              <a:t>x=</a:t>
            </a:r>
            <a:r>
              <a:rPr lang="en-US" sz="3200" dirty="0" err="1">
                <a:latin typeface="Courier"/>
                <a:cs typeface="Courier"/>
              </a:rPr>
              <a:t>val</a:t>
            </a:r>
            <a:r>
              <a:rPr lang="en-US" sz="3200" dirty="0">
                <a:latin typeface="Courier"/>
                <a:cs typeface="Courier"/>
              </a:rPr>
              <a:t>(1)</a:t>
            </a:r>
            <a:r>
              <a:rPr lang="en-US" sz="3200" dirty="0">
                <a:latin typeface="Papyrus" panose="020B0602040200020303" pitchFamily="34" charset="77"/>
              </a:rPr>
              <a:t> does.</a:t>
            </a:r>
          </a:p>
          <a:p>
            <a:pPr algn="ctr"/>
            <a:endParaRPr lang="en-US" sz="1200" dirty="0"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We know what </a:t>
            </a:r>
            <a:r>
              <a:rPr lang="en-US" sz="3200" b="1" dirty="0">
                <a:latin typeface="Courier"/>
                <a:cs typeface="Courier"/>
              </a:rPr>
              <a:t>x=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(1,1)</a:t>
            </a:r>
            <a:r>
              <a:rPr lang="en-US" sz="3200" dirty="0">
                <a:cs typeface="Papyrus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does.</a:t>
            </a:r>
          </a:p>
          <a:p>
            <a:pPr algn="ctr"/>
            <a:endParaRPr lang="en-US" sz="1200" dirty="0"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We know (or can find out) that </a:t>
            </a:r>
            <a:r>
              <a:rPr lang="en-US" sz="3200" b="1" dirty="0">
                <a:latin typeface="Courier"/>
                <a:cs typeface="Courier"/>
              </a:rPr>
              <a:t>x=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(1,2)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does not work.</a:t>
            </a:r>
          </a:p>
          <a:p>
            <a:pPr algn="ctr"/>
            <a:endParaRPr lang="en-US" sz="1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about </a:t>
            </a:r>
            <a:r>
              <a:rPr lang="en-US" sz="3200" b="1" dirty="0">
                <a:latin typeface="Courier"/>
                <a:cs typeface="Courier"/>
              </a:rPr>
              <a:t>x=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([1])</a:t>
            </a:r>
            <a:r>
              <a:rPr lang="en-US" sz="3200" dirty="0">
                <a:cs typeface="Papyrus"/>
              </a:rPr>
              <a:t>?</a:t>
            </a:r>
          </a:p>
          <a:p>
            <a:pPr algn="ctr"/>
            <a:endParaRPr lang="en-US" sz="1200" dirty="0"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From there easy to generalize a matrix as index.</a:t>
            </a:r>
          </a:p>
          <a:p>
            <a:pPr algn="ctr"/>
            <a:endParaRPr lang="en-US" sz="1200" dirty="0"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about </a:t>
            </a:r>
            <a:r>
              <a:rPr lang="en-US" sz="3200" b="1" dirty="0">
                <a:latin typeface="Courier"/>
                <a:cs typeface="Courier"/>
              </a:rPr>
              <a:t>x=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([1 1])</a:t>
            </a:r>
            <a:r>
              <a:rPr lang="en-US" sz="3200" dirty="0">
                <a:latin typeface="Papyrus" panose="020B0602040200020303" pitchFamily="34" charset="7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0301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4188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How Tony's trick works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fr-FR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fr-FR" sz="2400" b="1" dirty="0">
                <a:latin typeface="Courier"/>
                <a:cs typeface="Courier"/>
              </a:rPr>
              <a:t>x=val([1 1 1; 1 1 1])</a:t>
            </a:r>
          </a:p>
          <a:p>
            <a:r>
              <a:rPr lang="fr-FR" sz="2400" b="1" dirty="0">
                <a:solidFill>
                  <a:srgbClr val="0000FF"/>
                </a:solidFill>
                <a:latin typeface="Courier"/>
                <a:cs typeface="Courier"/>
              </a:rPr>
              <a:t>x =</a:t>
            </a:r>
          </a:p>
          <a:p>
            <a:r>
              <a:rPr lang="fr-FR" sz="2400" b="1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</a:p>
          <a:p>
            <a:r>
              <a:rPr lang="fr-FR" sz="2400" b="1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</a:p>
          <a:p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Tony's trick just replaces the matrix definition </a:t>
            </a:r>
          </a:p>
          <a:p>
            <a:pPr algn="ctr"/>
            <a:r>
              <a:rPr lang="fr-FR" sz="3200" b="1" dirty="0">
                <a:latin typeface="Courier" pitchFamily="2" charset="0"/>
                <a:cs typeface="Courier"/>
              </a:rPr>
              <a:t>[1 1 1; 1 1 1]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above with </a:t>
            </a:r>
            <a:r>
              <a:rPr lang="es-ES_tradnl" sz="3200" b="1" dirty="0" err="1">
                <a:latin typeface="Courier" pitchFamily="2" charset="0"/>
                <a:cs typeface="Courier"/>
              </a:rPr>
              <a:t>ones</a:t>
            </a:r>
            <a:r>
              <a:rPr lang="es-ES_tradnl" sz="3200" b="1" dirty="0">
                <a:latin typeface="Courier" pitchFamily="2" charset="0"/>
                <a:cs typeface="Courier"/>
              </a:rPr>
              <a:t>(2,3)</a:t>
            </a:r>
            <a:endParaRPr lang="en-US" sz="3200" b="1" dirty="0">
              <a:latin typeface="Courier" pitchFamily="2" charset="0"/>
              <a:cs typeface="Papyrus"/>
            </a:endParaRPr>
          </a:p>
          <a:p>
            <a:r>
              <a:rPr lang="en-US" sz="1200" b="1" dirty="0">
                <a:solidFill>
                  <a:srgbClr val="FF6600"/>
                </a:solidFill>
                <a:cs typeface="Papyrus"/>
              </a:rPr>
              <a:t> </a:t>
            </a:r>
            <a:endParaRPr lang="fr-FR" sz="1200" b="1" dirty="0">
              <a:solidFill>
                <a:srgbClr val="FF6600"/>
              </a:solidFill>
              <a:cs typeface="Courier"/>
            </a:endParaRPr>
          </a:p>
          <a:p>
            <a:r>
              <a:rPr lang="es-ES_tradnl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s-ES_tradnl" sz="2400" b="1" dirty="0">
                <a:latin typeface="Courier"/>
                <a:cs typeface="Courier"/>
              </a:rPr>
              <a:t>x=val(</a:t>
            </a:r>
            <a:r>
              <a:rPr lang="es-ES_tradnl" sz="2400" b="1" dirty="0" err="1">
                <a:latin typeface="Courier"/>
                <a:cs typeface="Courier"/>
              </a:rPr>
              <a:t>ones</a:t>
            </a:r>
            <a:r>
              <a:rPr lang="es-ES_tradnl" sz="2400" b="1" dirty="0">
                <a:latin typeface="Courier"/>
                <a:cs typeface="Courier"/>
              </a:rPr>
              <a:t>(2,3))</a:t>
            </a:r>
          </a:p>
          <a:p>
            <a:r>
              <a:rPr lang="es-ES_tradnl" sz="2400" b="1" dirty="0">
                <a:solidFill>
                  <a:srgbClr val="0000FF"/>
                </a:solidFill>
                <a:latin typeface="Courier"/>
                <a:cs typeface="Courier"/>
              </a:rPr>
              <a:t>x =</a:t>
            </a:r>
          </a:p>
          <a:p>
            <a:r>
              <a:rPr lang="es-ES_tradnl" sz="2400" b="1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</a:p>
          <a:p>
            <a:r>
              <a:rPr lang="es-ES_tradnl" sz="2400" b="1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  <a:endParaRPr lang="fr-FR" sz="2400" b="1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55832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086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Names -- A few things to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remember: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- Cannot use spaces in names of matrices (variables, everything in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matrix) or filenames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3200" b="1" strike="sngStrike" dirty="0">
                <a:latin typeface="Courier"/>
                <a:cs typeface="Courier"/>
              </a:rPr>
              <a:t>cool x=[1 2 3 4 5]</a:t>
            </a:r>
            <a:endParaRPr lang="en-US" sz="3200" b="1" strike="sngStrike" dirty="0">
              <a:cs typeface="Courier"/>
            </a:endParaRP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- Cannot use the dash sign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>
                <a:latin typeface="Papyrus" panose="020B0602040200020303" pitchFamily="34" charset="77"/>
              </a:rPr>
              <a:t>) because it represents a subtraction.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3200" b="1" strike="sngStrike" dirty="0">
                <a:latin typeface="Courier"/>
                <a:cs typeface="Courier"/>
              </a:rPr>
              <a:t>cool-x=[1 2 3 4 5]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- Don’t use a period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3200" b="1" dirty="0">
                <a:latin typeface="Papyrus" panose="020B0602040200020303" pitchFamily="34" charset="77"/>
              </a:rPr>
              <a:t>) unless you want to create something called a structure.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3200" b="1" strike="sngStrike" dirty="0" err="1">
                <a:latin typeface="Courier"/>
                <a:cs typeface="Courier"/>
              </a:rPr>
              <a:t>cool.x</a:t>
            </a:r>
            <a:r>
              <a:rPr lang="en-US" sz="3200" b="1" strike="sngStrike" dirty="0">
                <a:latin typeface="Courier"/>
                <a:cs typeface="Courier"/>
              </a:rPr>
              <a:t>=[1 2 3 4 5]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.       </a:t>
            </a:r>
            <a:r>
              <a:rPr lang="en-US" sz="3200" b="1" dirty="0">
                <a:latin typeface="Papyrus" panose="020B0602040200020303" pitchFamily="34" charset="77"/>
              </a:rPr>
              <a:t>This is field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</a:rPr>
              <a:t> of the structure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cool</a:t>
            </a:r>
          </a:p>
        </p:txBody>
      </p:sp>
    </p:spTree>
    <p:extLst>
      <p:ext uri="{BB962C8B-B14F-4D97-AF65-F5344CB8AC3E}">
        <p14:creationId xmlns:p14="http://schemas.microsoft.com/office/powerpoint/2010/main" val="14553581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05458"/>
            <a:ext cx="12192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few things to remember: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- Your best option, is to use the underscore (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 if you need to assign a long name to a matrix</a:t>
            </a:r>
          </a:p>
          <a:p>
            <a:endParaRPr lang="en-US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b="1" dirty="0">
                <a:cs typeface="Papyrus"/>
              </a:rPr>
              <a:t> </a:t>
            </a:r>
            <a:r>
              <a:rPr lang="en-US" sz="3200" b="1" dirty="0" err="1">
                <a:latin typeface="Courier"/>
                <a:cs typeface="Courier"/>
              </a:rPr>
              <a:t>my_cool_x</a:t>
            </a:r>
            <a:r>
              <a:rPr lang="en-US" sz="3200" b="1" dirty="0">
                <a:latin typeface="Courier"/>
                <a:cs typeface="Courier"/>
              </a:rPr>
              <a:t> = [1 2 3 4 5]</a:t>
            </a:r>
          </a:p>
        </p:txBody>
      </p:sp>
    </p:spTree>
    <p:extLst>
      <p:ext uri="{BB962C8B-B14F-4D97-AF65-F5344CB8AC3E}">
        <p14:creationId xmlns:p14="http://schemas.microsoft.com/office/powerpoint/2010/main" val="47630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01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cs typeface="Papyrus"/>
              </a:rPr>
              <a:t>Operators </a:t>
            </a:r>
            <a:r>
              <a:rPr lang="mr-IN" sz="2800" b="1" dirty="0">
                <a:cs typeface="Papyrus"/>
              </a:rPr>
              <a:t>–</a:t>
            </a:r>
            <a:r>
              <a:rPr lang="en-US" sz="2800" b="1" dirty="0">
                <a:cs typeface="Papyrus"/>
              </a:rPr>
              <a:t> review and completeness</a:t>
            </a:r>
            <a:endParaRPr lang="en-US" b="1" dirty="0">
              <a:cs typeface="Papyrus"/>
            </a:endParaRPr>
          </a:p>
          <a:p>
            <a:pPr algn="ctr"/>
            <a:r>
              <a:rPr lang="en-US" sz="2800" b="1" dirty="0">
                <a:cs typeface="Papyrus"/>
              </a:rPr>
              <a:t>Arithmetic operators.</a:t>
            </a:r>
          </a:p>
          <a:p>
            <a:pPr algn="ctr"/>
            <a:r>
              <a:rPr lang="en-US" sz="2800" b="1" dirty="0">
                <a:cs typeface="Papyrus"/>
              </a:rPr>
              <a:t>    plus       - Plus                                         			</a:t>
            </a:r>
            <a:r>
              <a:rPr lang="en-US" sz="2800" b="1" dirty="0">
                <a:cs typeface="Courier"/>
              </a:rPr>
              <a:t>+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uplus</a:t>
            </a:r>
            <a:r>
              <a:rPr lang="en-US" sz="2800" b="1" dirty="0">
                <a:cs typeface="Papyrus"/>
              </a:rPr>
              <a:t>      - Unary plus                               			</a:t>
            </a:r>
            <a:r>
              <a:rPr lang="en-US" sz="2800" b="1" dirty="0">
                <a:cs typeface="Courier"/>
              </a:rPr>
              <a:t>+</a:t>
            </a:r>
          </a:p>
          <a:p>
            <a:pPr algn="ctr"/>
            <a:r>
              <a:rPr lang="en-US" sz="2800" b="1" dirty="0">
                <a:cs typeface="Papyrus"/>
              </a:rPr>
              <a:t>    minus      - Minus                                      			</a:t>
            </a:r>
            <a:r>
              <a:rPr lang="en-US" sz="2800" b="1" dirty="0">
                <a:cs typeface="Courier"/>
              </a:rPr>
              <a:t>-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uminus</a:t>
            </a:r>
            <a:r>
              <a:rPr lang="en-US" sz="2800" b="1" dirty="0">
                <a:cs typeface="Papyrus"/>
              </a:rPr>
              <a:t>     - Unary minus                           			</a:t>
            </a:r>
            <a:r>
              <a:rPr lang="en-US" sz="2800" b="1" dirty="0">
                <a:cs typeface="Courier"/>
              </a:rPr>
              <a:t>-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mtimes</a:t>
            </a:r>
            <a:r>
              <a:rPr lang="en-US" sz="2800" b="1" dirty="0">
                <a:cs typeface="Papyrus"/>
              </a:rPr>
              <a:t>     - </a:t>
            </a:r>
            <a:r>
              <a:rPr lang="en-US" sz="2800" b="1" u="sng" dirty="0">
                <a:cs typeface="Papyrus"/>
              </a:rPr>
              <a:t>Matrix</a:t>
            </a:r>
            <a:r>
              <a:rPr lang="en-US" sz="2800" b="1" dirty="0">
                <a:cs typeface="Papyrus"/>
              </a:rPr>
              <a:t> multiply                       			</a:t>
            </a:r>
            <a:r>
              <a:rPr lang="en-US" sz="2800" b="1" dirty="0">
                <a:cs typeface="Courier"/>
              </a:rPr>
              <a:t>*</a:t>
            </a:r>
          </a:p>
          <a:p>
            <a:pPr algn="ctr"/>
            <a:r>
              <a:rPr lang="en-US" sz="2800" b="1" dirty="0">
                <a:cs typeface="Papyrus"/>
              </a:rPr>
              <a:t>    times      - </a:t>
            </a:r>
            <a:r>
              <a:rPr lang="en-US" sz="2800" b="1" u="sng" dirty="0">
                <a:cs typeface="Papyrus"/>
              </a:rPr>
              <a:t>Array</a:t>
            </a:r>
            <a:r>
              <a:rPr lang="en-US" sz="2800" b="1" dirty="0">
                <a:cs typeface="Papyrus"/>
              </a:rPr>
              <a:t> </a:t>
            </a:r>
            <a:r>
              <a:rPr lang="en-US" b="1" dirty="0">
                <a:cs typeface="Papyrus"/>
              </a:rPr>
              <a:t>(element by element)</a:t>
            </a:r>
            <a:r>
              <a:rPr lang="en-US" sz="2800" b="1" dirty="0">
                <a:cs typeface="Papyrus"/>
              </a:rPr>
              <a:t> multiply</a:t>
            </a:r>
            <a:r>
              <a:rPr lang="en-US" b="1" dirty="0">
                <a:cs typeface="Papyrus"/>
              </a:rPr>
              <a:t>)</a:t>
            </a:r>
            <a:r>
              <a:rPr lang="en-US" sz="2800" b="1" dirty="0">
                <a:cs typeface="Papyrus"/>
              </a:rPr>
              <a:t>     			</a:t>
            </a:r>
            <a:r>
              <a:rPr lang="en-US" sz="2800" b="1" dirty="0">
                <a:cs typeface="Courier"/>
              </a:rPr>
              <a:t>.*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mpower</a:t>
            </a:r>
            <a:r>
              <a:rPr lang="en-US" sz="2800" b="1" dirty="0">
                <a:cs typeface="Papyrus"/>
              </a:rPr>
              <a:t>     - </a:t>
            </a:r>
            <a:r>
              <a:rPr lang="en-US" sz="2800" b="1" u="sng" dirty="0">
                <a:cs typeface="Papyrus"/>
              </a:rPr>
              <a:t>Matrix</a:t>
            </a:r>
            <a:r>
              <a:rPr lang="en-US" sz="2800" b="1" dirty="0">
                <a:cs typeface="Papyrus"/>
              </a:rPr>
              <a:t> power                         			</a:t>
            </a:r>
            <a:r>
              <a:rPr lang="en-US" sz="2800" b="1" dirty="0">
                <a:cs typeface="Courier"/>
              </a:rPr>
              <a:t>^</a:t>
            </a:r>
          </a:p>
          <a:p>
            <a:pPr algn="ctr"/>
            <a:r>
              <a:rPr lang="en-US" sz="2800" b="1" dirty="0">
                <a:cs typeface="Papyrus"/>
              </a:rPr>
              <a:t>    power      - </a:t>
            </a:r>
            <a:r>
              <a:rPr lang="en-US" sz="2800" b="1" u="sng" dirty="0">
                <a:cs typeface="Papyrus"/>
              </a:rPr>
              <a:t>Array</a:t>
            </a:r>
            <a:r>
              <a:rPr lang="en-US" sz="2800" b="1" dirty="0">
                <a:cs typeface="Papyrus"/>
              </a:rPr>
              <a:t> </a:t>
            </a:r>
            <a:r>
              <a:rPr lang="en-US" b="1" dirty="0">
                <a:cs typeface="Papyrus"/>
              </a:rPr>
              <a:t>(element by element)</a:t>
            </a:r>
            <a:r>
              <a:rPr lang="en-US" sz="2800" b="1" dirty="0">
                <a:cs typeface="Papyrus"/>
              </a:rPr>
              <a:t> power        		</a:t>
            </a:r>
            <a:r>
              <a:rPr lang="en-US" sz="2800" b="1" dirty="0">
                <a:cs typeface="Courier"/>
              </a:rPr>
              <a:t>.^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mldivide</a:t>
            </a:r>
            <a:r>
              <a:rPr lang="en-US" sz="2800" b="1" dirty="0">
                <a:cs typeface="Papyrus"/>
              </a:rPr>
              <a:t>   - Backslash or left matrix divide  		 </a:t>
            </a:r>
            <a:r>
              <a:rPr lang="en-US" sz="2800" b="1" dirty="0">
                <a:cs typeface="Courier"/>
              </a:rPr>
              <a:t>\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mrdivide</a:t>
            </a:r>
            <a:r>
              <a:rPr lang="en-US" sz="2800" b="1" dirty="0">
                <a:cs typeface="Papyrus"/>
              </a:rPr>
              <a:t>   - Slash or right matrix divide       		</a:t>
            </a:r>
            <a:r>
              <a:rPr lang="en-US" sz="2800" b="1" dirty="0">
                <a:cs typeface="Courier"/>
              </a:rPr>
              <a:t>/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ldivide</a:t>
            </a:r>
            <a:r>
              <a:rPr lang="en-US" sz="2800" b="1" dirty="0">
                <a:cs typeface="Papyrus"/>
              </a:rPr>
              <a:t>    - Left </a:t>
            </a:r>
            <a:r>
              <a:rPr lang="en-US" sz="2800" b="1" u="sng" dirty="0">
                <a:cs typeface="Papyrus"/>
              </a:rPr>
              <a:t>array</a:t>
            </a:r>
            <a:r>
              <a:rPr lang="en-US" sz="2800" b="1" dirty="0">
                <a:cs typeface="Papyrus"/>
              </a:rPr>
              <a:t> </a:t>
            </a:r>
            <a:r>
              <a:rPr lang="en-US" b="1" dirty="0">
                <a:cs typeface="Papyrus"/>
              </a:rPr>
              <a:t>(element by element)</a:t>
            </a:r>
            <a:r>
              <a:rPr lang="en-US" sz="4000" b="1" dirty="0">
                <a:cs typeface="Papyrus"/>
              </a:rPr>
              <a:t> </a:t>
            </a:r>
            <a:r>
              <a:rPr lang="en-US" sz="2800" b="1" dirty="0">
                <a:cs typeface="Papyrus"/>
              </a:rPr>
              <a:t>divide   		</a:t>
            </a:r>
            <a:r>
              <a:rPr lang="en-US" sz="2800" b="1" dirty="0">
                <a:cs typeface="Courier"/>
              </a:rPr>
              <a:t>.\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rdivide</a:t>
            </a:r>
            <a:r>
              <a:rPr lang="en-US" sz="2800" b="1" dirty="0">
                <a:cs typeface="Papyrus"/>
              </a:rPr>
              <a:t>    - Right </a:t>
            </a:r>
            <a:r>
              <a:rPr lang="en-US" sz="2800" b="1" u="sng" dirty="0">
                <a:cs typeface="Papyrus"/>
              </a:rPr>
              <a:t>array</a:t>
            </a:r>
            <a:r>
              <a:rPr lang="en-US" sz="2800" b="1" dirty="0">
                <a:cs typeface="Papyrus"/>
              </a:rPr>
              <a:t> </a:t>
            </a:r>
            <a:r>
              <a:rPr lang="en-US" b="1" dirty="0">
                <a:cs typeface="Papyrus"/>
              </a:rPr>
              <a:t>(element by element)</a:t>
            </a:r>
            <a:r>
              <a:rPr lang="en-US" sz="2800" b="1" dirty="0">
                <a:cs typeface="Papyrus"/>
              </a:rPr>
              <a:t> divide 		</a:t>
            </a:r>
            <a:r>
              <a:rPr lang="en-US" sz="2800" b="1" dirty="0">
                <a:cs typeface="Courier"/>
              </a:rPr>
              <a:t>./</a:t>
            </a:r>
          </a:p>
          <a:p>
            <a:pPr algn="ctr"/>
            <a:r>
              <a:rPr lang="en-US" sz="2800" b="1" dirty="0">
                <a:cs typeface="Papyrus"/>
              </a:rPr>
              <a:t>    </a:t>
            </a:r>
            <a:r>
              <a:rPr lang="en-US" sz="2800" b="1" dirty="0" err="1">
                <a:cs typeface="Papyrus"/>
              </a:rPr>
              <a:t>kron</a:t>
            </a:r>
            <a:r>
              <a:rPr lang="en-US" sz="2800" b="1" dirty="0">
                <a:cs typeface="Papyrus"/>
              </a:rPr>
              <a:t>       - Kronecker tensor product         			</a:t>
            </a:r>
            <a:r>
              <a:rPr lang="en-US" sz="2800" b="1" dirty="0" err="1">
                <a:cs typeface="Courier"/>
              </a:rPr>
              <a:t>kron</a:t>
            </a:r>
            <a:endParaRPr lang="en-US" sz="2800" b="1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7379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6116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Operators </a:t>
            </a:r>
            <a:r>
              <a:rPr lang="mr-IN" sz="2800" b="1" dirty="0">
                <a:solidFill>
                  <a:srgbClr val="000000"/>
                </a:solidFill>
                <a:cs typeface="Papyrus"/>
              </a:rPr>
              <a:t>–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review and completeness</a:t>
            </a:r>
            <a:endParaRPr lang="en-US" sz="1200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Relational operators.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eq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   - Equal                                     	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==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ne</a:t>
            </a:r>
            <a:r>
              <a:rPr lang="en-US" sz="2400" b="1" dirty="0">
                <a:solidFill>
                  <a:srgbClr val="000000"/>
                </a:solidFill>
                <a:cs typeface="Courier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  - Not equal                              	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~=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</a:rPr>
              <a:t>lt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  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- Less than                               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&lt;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</a:rPr>
              <a:t>gt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   - Greater than                         		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&gt;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le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   - </a:t>
            </a:r>
            <a:r>
              <a:rPr lang="en-US" b="1" dirty="0">
                <a:solidFill>
                  <a:srgbClr val="000000"/>
                </a:solidFill>
                <a:cs typeface="Courier"/>
              </a:rPr>
              <a:t>Less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than or equal                   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&lt;=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</a:rPr>
              <a:t>ge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      - Greater than or equal           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&gt;=</a:t>
            </a:r>
          </a:p>
          <a:p>
            <a:pPr algn="ctr"/>
            <a:endParaRPr lang="en-US" sz="1200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Logical operators.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and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- Logical AND                           		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&amp;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or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- Logical OR                              		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|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not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- Logical NOT                          		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~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</a:rPr>
              <a:t>xor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- Logical EXCLUSIVE OR			</a:t>
            </a:r>
            <a:r>
              <a:rPr lang="en-US" sz="2400" b="1" dirty="0" err="1">
                <a:solidFill>
                  <a:srgbClr val="000000"/>
                </a:solidFill>
                <a:latin typeface="Courier" pitchFamily="2" charset="0"/>
              </a:rPr>
              <a:t>xor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(A,B)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any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- True if any element is nonzero	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any(A)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Papyrus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all</a:t>
            </a:r>
            <a:r>
              <a:rPr lang="en-US" sz="2800" b="1" dirty="0">
                <a:solidFill>
                  <a:srgbClr val="000000"/>
                </a:solidFill>
                <a:cs typeface="Papyrus"/>
              </a:rPr>
              <a:t>   - True if all elements are nonzero	 </a:t>
            </a:r>
            <a:r>
              <a:rPr lang="en-US" sz="2400" b="1" dirty="0">
                <a:solidFill>
                  <a:srgbClr val="000000"/>
                </a:solidFill>
                <a:latin typeface="Courier" pitchFamily="2" charset="0"/>
              </a:rPr>
              <a:t>all(A)</a:t>
            </a:r>
          </a:p>
        </p:txBody>
      </p:sp>
    </p:spTree>
    <p:extLst>
      <p:ext uri="{BB962C8B-B14F-4D97-AF65-F5344CB8AC3E}">
        <p14:creationId xmlns:p14="http://schemas.microsoft.com/office/powerpoint/2010/main" val="4217966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93888"/>
            <a:ext cx="1219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Some useful relational operators for whole matrices include the following commands: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isequal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: tests for equality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: tests if an array is empty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These return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if true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if false</a:t>
            </a:r>
          </a:p>
        </p:txBody>
      </p:sp>
    </p:spTree>
    <p:extLst>
      <p:ext uri="{BB962C8B-B14F-4D97-AF65-F5344CB8AC3E}">
        <p14:creationId xmlns:p14="http://schemas.microsoft.com/office/powerpoint/2010/main" val="9064189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3531"/>
            <a:ext cx="1219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Checking for special elements </a:t>
            </a:r>
            <a:r>
              <a:rPr lang="en-US" sz="3200" b="1" dirty="0">
                <a:cs typeface="Papyrus"/>
              </a:rPr>
              <a:t>(</a:t>
            </a:r>
            <a:r>
              <a:rPr lang="en-US" sz="3200" b="1" dirty="0" err="1">
                <a:latin typeface="Courier" pitchFamily="2" charset="0"/>
                <a:cs typeface="Courier"/>
              </a:rPr>
              <a:t>NaN</a:t>
            </a:r>
            <a:r>
              <a:rPr lang="en-US" sz="3200" b="1" dirty="0">
                <a:cs typeface="Courier"/>
              </a:rPr>
              <a:t>, </a:t>
            </a:r>
            <a:r>
              <a:rPr lang="en-US" sz="3200" b="1" dirty="0" err="1">
                <a:latin typeface="Courier" pitchFamily="2" charset="0"/>
              </a:rPr>
              <a:t>Inf</a:t>
            </a:r>
            <a:r>
              <a:rPr lang="en-US" sz="3200" b="1" dirty="0">
                <a:cs typeface="Papyrus"/>
              </a:rPr>
              <a:t>)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isnan(a</a:t>
            </a:r>
            <a:r>
              <a:rPr lang="en-US" sz="3200" b="1" dirty="0">
                <a:latin typeface="Courier" pitchFamily="2" charset="0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Returns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</a:rPr>
              <a:t>1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for every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 err="1">
                <a:latin typeface="Courier" pitchFamily="2" charset="0"/>
              </a:rPr>
              <a:t>NaN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in array </a:t>
            </a:r>
            <a:r>
              <a:rPr lang="en-US" sz="3200" b="1" dirty="0"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isinf(a</a:t>
            </a:r>
            <a:r>
              <a:rPr lang="en-US" sz="3200" b="1" dirty="0">
                <a:latin typeface="Courier" pitchFamily="2" charset="0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Returns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</a:rPr>
              <a:t>1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for every </a:t>
            </a:r>
            <a:r>
              <a:rPr lang="en-US" sz="3200" b="1" dirty="0" err="1">
                <a:latin typeface="Courier" pitchFamily="2" charset="0"/>
              </a:rPr>
              <a:t>Inf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in array </a:t>
            </a:r>
            <a:r>
              <a:rPr lang="en-US" sz="3200" b="1" dirty="0"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isfinite(a</a:t>
            </a:r>
            <a:r>
              <a:rPr lang="en-US" sz="3200" b="1" dirty="0">
                <a:latin typeface="Courier" pitchFamily="2" charset="0"/>
              </a:rPr>
              <a:t>)</a:t>
            </a:r>
            <a:r>
              <a:rPr lang="en-US" sz="3200" b="1" dirty="0"/>
              <a:t> </a:t>
            </a:r>
            <a:r>
              <a:rPr lang="en-US" sz="3200" b="1" dirty="0">
                <a:latin typeface="Papyrus" panose="020B0602040200020303" pitchFamily="34" charset="77"/>
              </a:rPr>
              <a:t>Returns</a:t>
            </a:r>
            <a:r>
              <a:rPr lang="en-US" sz="3200" b="1" dirty="0"/>
              <a:t> </a:t>
            </a:r>
            <a:r>
              <a:rPr lang="en-US" sz="3200" b="1" dirty="0">
                <a:latin typeface="Courier" pitchFamily="2" charset="0"/>
              </a:rPr>
              <a:t>1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for every finite number (not a (</a:t>
            </a:r>
            <a:r>
              <a:rPr lang="en-US" sz="3200" b="1" dirty="0">
                <a:latin typeface="Courier" pitchFamily="2" charset="0"/>
              </a:rPr>
              <a:t>Nan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or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 err="1">
                <a:latin typeface="Courier" pitchFamily="2" charset="0"/>
              </a:rPr>
              <a:t>Inf</a:t>
            </a:r>
            <a:r>
              <a:rPr lang="en-US" sz="3200" b="1" dirty="0">
                <a:latin typeface="Papyrus" panose="020B0602040200020303" pitchFamily="34" charset="77"/>
              </a:rPr>
              <a:t>)) in array </a:t>
            </a:r>
            <a:r>
              <a:rPr lang="en-US" sz="3200" b="1" dirty="0"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 err="1">
                <a:latin typeface="Courier" pitchFamily="2" charset="0"/>
              </a:rPr>
              <a:t>isreal(a</a:t>
            </a:r>
            <a:r>
              <a:rPr lang="en-US" sz="3200" b="1" dirty="0">
                <a:latin typeface="Courier" pitchFamily="2" charset="0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Returns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</a:rPr>
              <a:t>1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for every non-complex number array </a:t>
            </a:r>
            <a:r>
              <a:rPr lang="en-US" sz="3200" b="1" dirty="0"/>
              <a:t>a</a:t>
            </a:r>
            <a:r>
              <a:rPr lang="en-US" sz="3200" b="1" dirty="0"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66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439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Let’s vectorize our function.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Decide to do element by element (“.”)</a:t>
            </a:r>
          </a:p>
          <a:p>
            <a:pPr algn="ctr"/>
            <a:endParaRPr lang="en-US" sz="3200" b="1" dirty="0">
              <a:cs typeface="Papyrus"/>
            </a:endParaRPr>
          </a:p>
          <a:p>
            <a:r>
              <a:rPr lang="es-AR" sz="2400" b="1" dirty="0">
                <a:latin typeface="Courier"/>
                <a:cs typeface="Courier"/>
              </a:rPr>
              <a:t>function expval = exponent_vec(x, y)</a:t>
            </a:r>
          </a:p>
          <a:p>
            <a:r>
              <a:rPr lang="es-AR" sz="2400" b="1" dirty="0">
                <a:latin typeface="Courier"/>
                <a:cs typeface="Courier"/>
              </a:rPr>
              <a:t>    %raises input x to </a:t>
            </a:r>
            <a:r>
              <a:rPr lang="es-AR" sz="2400" b="1" dirty="0" err="1">
                <a:latin typeface="Courier"/>
                <a:cs typeface="Courier"/>
              </a:rPr>
              <a:t>the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power</a:t>
            </a:r>
            <a:r>
              <a:rPr lang="es-AR" sz="2400" b="1" dirty="0">
                <a:latin typeface="Courier"/>
                <a:cs typeface="Courier"/>
              </a:rPr>
              <a:t> y (default is 2)</a:t>
            </a:r>
          </a:p>
          <a:p>
            <a:r>
              <a:rPr lang="es-AR" sz="2400" b="1" dirty="0">
                <a:latin typeface="Courier"/>
                <a:cs typeface="Courier"/>
              </a:rPr>
              <a:t>    %inputs are vectors of matching </a:t>
            </a:r>
            <a:r>
              <a:rPr lang="es-AR" sz="2400" b="1" dirty="0" err="1">
                <a:latin typeface="Courier"/>
                <a:cs typeface="Courier"/>
              </a:rPr>
              <a:t>length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or</a:t>
            </a:r>
            <a:r>
              <a:rPr lang="es-AR" sz="2400" b="1" dirty="0">
                <a:latin typeface="Courier"/>
                <a:cs typeface="Courier"/>
              </a:rPr>
              <a:t> matrices </a:t>
            </a:r>
            <a:r>
              <a:rPr lang="es-AR" sz="2400" b="1" dirty="0" err="1">
                <a:latin typeface="Courier"/>
                <a:cs typeface="Courier"/>
              </a:rPr>
              <a:t>of</a:t>
            </a:r>
            <a:endParaRPr lang="es-AR" sz="2400" b="1" dirty="0">
              <a:latin typeface="Courier"/>
              <a:cs typeface="Courier"/>
            </a:endParaRPr>
          </a:p>
          <a:p>
            <a:r>
              <a:rPr lang="es-AR" sz="2400" b="1" dirty="0">
                <a:latin typeface="Courier"/>
                <a:cs typeface="Courier"/>
              </a:rPr>
              <a:t>    %</a:t>
            </a:r>
            <a:r>
              <a:rPr lang="es-AR" sz="2400" b="1" dirty="0" err="1">
                <a:latin typeface="Courier"/>
                <a:cs typeface="Courier"/>
              </a:rPr>
              <a:t>matching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size</a:t>
            </a:r>
            <a:r>
              <a:rPr lang="es-AR" sz="2400" b="1" dirty="0">
                <a:latin typeface="Courier"/>
                <a:cs typeface="Courier"/>
              </a:rPr>
              <a:t>, </a:t>
            </a:r>
            <a:r>
              <a:rPr lang="es-AR" sz="2400" b="1" dirty="0" err="1">
                <a:latin typeface="Courier"/>
                <a:cs typeface="Courier"/>
              </a:rPr>
              <a:t>an</a:t>
            </a:r>
            <a:r>
              <a:rPr lang="es-AR" sz="2400" b="1" dirty="0">
                <a:latin typeface="Courier"/>
                <a:cs typeface="Courier"/>
              </a:rPr>
              <a:t> n x 1 vector by a 1 x m vector will</a:t>
            </a:r>
          </a:p>
          <a:p>
            <a:r>
              <a:rPr lang="es-AR" sz="2400" b="1" dirty="0">
                <a:latin typeface="Courier"/>
                <a:cs typeface="Courier"/>
              </a:rPr>
              <a:t>    %produce an n x m </a:t>
            </a:r>
            <a:r>
              <a:rPr lang="es-AR" sz="2400" b="1" dirty="0" err="1">
                <a:latin typeface="Courier"/>
                <a:cs typeface="Courier"/>
              </a:rPr>
              <a:t>matrix</a:t>
            </a:r>
            <a:r>
              <a:rPr lang="es-AR" sz="2400" b="1" dirty="0">
                <a:latin typeface="Courier"/>
                <a:cs typeface="Courier"/>
              </a:rPr>
              <a:t> output, </a:t>
            </a:r>
            <a:r>
              <a:rPr lang="es-AR" sz="2400" b="1" dirty="0" err="1">
                <a:latin typeface="Courier"/>
                <a:cs typeface="Courier"/>
              </a:rPr>
              <a:t>or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if</a:t>
            </a:r>
            <a:r>
              <a:rPr lang="es-AR" sz="2400" b="1" dirty="0">
                <a:latin typeface="Courier"/>
                <a:cs typeface="Courier"/>
              </a:rPr>
              <a:t> short </a:t>
            </a:r>
            <a:r>
              <a:rPr lang="es-AR" sz="2400" b="1" dirty="0" err="1">
                <a:latin typeface="Courier"/>
                <a:cs typeface="Courier"/>
              </a:rPr>
              <a:t>one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dimension</a:t>
            </a:r>
            <a:endParaRPr lang="es-AR" sz="2400" b="1" dirty="0">
              <a:latin typeface="Courier"/>
              <a:cs typeface="Courier"/>
            </a:endParaRPr>
          </a:p>
          <a:p>
            <a:r>
              <a:rPr lang="es-AR" sz="2400" b="1" dirty="0">
                <a:latin typeface="Courier"/>
                <a:cs typeface="Courier"/>
              </a:rPr>
              <a:t>    %</a:t>
            </a:r>
            <a:r>
              <a:rPr lang="es-AR" sz="2400" b="1" dirty="0" err="1">
                <a:latin typeface="Courier"/>
                <a:cs typeface="Courier"/>
              </a:rPr>
              <a:t>built</a:t>
            </a:r>
            <a:r>
              <a:rPr lang="es-AR" sz="2400" b="1" dirty="0">
                <a:latin typeface="Courier"/>
                <a:cs typeface="Courier"/>
              </a:rPr>
              <a:t> in </a:t>
            </a:r>
            <a:r>
              <a:rPr lang="es-AR" sz="2400" b="1" dirty="0" err="1">
                <a:latin typeface="Courier"/>
                <a:cs typeface="Courier"/>
              </a:rPr>
              <a:t>singleton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expansion</a:t>
            </a:r>
            <a:endParaRPr lang="es-AR" sz="2400" b="1" dirty="0">
              <a:latin typeface="Courier"/>
              <a:cs typeface="Courier"/>
            </a:endParaRPr>
          </a:p>
          <a:p>
            <a:r>
              <a:rPr lang="es-AR" sz="2400" b="1" dirty="0">
                <a:latin typeface="Courier"/>
                <a:cs typeface="Courier"/>
              </a:rPr>
              <a:t>    %</a:t>
            </a:r>
            <a:r>
              <a:rPr lang="es-AR" sz="2400" b="1" dirty="0" err="1">
                <a:latin typeface="Courier"/>
                <a:cs typeface="Courier"/>
              </a:rPr>
              <a:t>undefined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for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greater</a:t>
            </a:r>
            <a:r>
              <a:rPr lang="es-AR" sz="2400" b="1" dirty="0">
                <a:latin typeface="Courier"/>
                <a:cs typeface="Courier"/>
              </a:rPr>
              <a:t> </a:t>
            </a:r>
            <a:r>
              <a:rPr lang="es-AR" sz="2400" b="1" dirty="0" err="1">
                <a:latin typeface="Courier"/>
                <a:cs typeface="Courier"/>
              </a:rPr>
              <a:t>than</a:t>
            </a:r>
            <a:r>
              <a:rPr lang="es-AR" sz="2400" b="1" dirty="0">
                <a:latin typeface="Courier"/>
                <a:cs typeface="Courier"/>
              </a:rPr>
              <a:t> 2 </a:t>
            </a:r>
            <a:r>
              <a:rPr lang="es-AR" sz="2400" b="1" dirty="0" err="1">
                <a:latin typeface="Courier"/>
                <a:cs typeface="Courier"/>
              </a:rPr>
              <a:t>dimensions</a:t>
            </a:r>
            <a:endParaRPr lang="es-AR" sz="2400" b="1" dirty="0">
              <a:latin typeface="Courier"/>
              <a:cs typeface="Courier"/>
            </a:endParaRPr>
          </a:p>
          <a:p>
            <a:endParaRPr lang="es-AR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    if nargin == 1</a:t>
            </a:r>
          </a:p>
          <a:p>
            <a:r>
              <a:rPr lang="mr-IN" sz="2400" b="1" dirty="0">
                <a:latin typeface="Courier"/>
                <a:cs typeface="Courier"/>
              </a:rPr>
              <a:t>        y = 2;</a:t>
            </a:r>
          </a:p>
          <a:p>
            <a:r>
              <a:rPr lang="mr-IN" sz="2400" b="1" dirty="0">
                <a:latin typeface="Courier"/>
                <a:cs typeface="Courier"/>
              </a:rPr>
              <a:t>    end</a:t>
            </a:r>
          </a:p>
          <a:p>
            <a:r>
              <a:rPr lang="mr-IN" sz="2400" b="1" dirty="0">
                <a:latin typeface="Courier"/>
                <a:cs typeface="Courier"/>
              </a:rPr>
              <a:t>    expval = x.^y;</a:t>
            </a:r>
          </a:p>
          <a:p>
            <a:r>
              <a:rPr lang="en-US" sz="2400" b="1" dirty="0">
                <a:latin typeface="Courier"/>
                <a:cs typeface="Courier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886957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1456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Using special elements to your advantage.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Since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propagate through calculations (answer is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if there is 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somewhere in the calculation), although it is sometimes useful to throw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out of operations like taking the mean.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  <a:cs typeface="Papyrus"/>
              </a:rPr>
              <a:t>(A handy trick to ignore stuff you don’t want while you continue calculating.)</a:t>
            </a:r>
            <a:endParaRPr lang="en-US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656341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212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Example of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propagating through calculation (answer is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if there is 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somewhere in the calculation)</a:t>
            </a:r>
          </a:p>
          <a:p>
            <a:r>
              <a:rPr lang="en-US" sz="28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b="1" dirty="0">
                <a:latin typeface="Courier"/>
                <a:cs typeface="Courier"/>
              </a:rPr>
              <a:t>a=1:4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 1     2     3     4</a:t>
            </a:r>
          </a:p>
          <a:p>
            <a:r>
              <a:rPr lang="en-US" sz="28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b="1" dirty="0">
                <a:latin typeface="Courier"/>
                <a:cs typeface="Courier"/>
              </a:rPr>
              <a:t>b=10:-1:7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b =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10     9     8     7</a:t>
            </a:r>
          </a:p>
          <a:p>
            <a:r>
              <a:rPr lang="en-US" sz="28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b="1" dirty="0">
                <a:latin typeface="Courier"/>
                <a:cs typeface="Courier"/>
              </a:rPr>
              <a:t>a(2)=</a:t>
            </a:r>
            <a:r>
              <a:rPr lang="en-US" sz="2800" b="1" dirty="0" err="1">
                <a:latin typeface="Courier"/>
                <a:cs typeface="Courier"/>
              </a:rPr>
              <a:t>NaN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 1   </a:t>
            </a:r>
            <a:r>
              <a:rPr lang="en-US" sz="2800" b="1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sz="28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b="1" dirty="0" err="1">
                <a:latin typeface="Courier"/>
                <a:cs typeface="Courier"/>
              </a:rPr>
              <a:t>a+b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11   </a:t>
            </a:r>
            <a:r>
              <a:rPr lang="en-US" sz="2800" b="1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    11    11</a:t>
            </a:r>
          </a:p>
          <a:p>
            <a:r>
              <a:rPr lang="en-US" sz="28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endParaRPr lang="en-US" sz="28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856330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22" y="146953"/>
            <a:ext cx="1219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It is sometimes useful to be able to throw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out of operations like taking the mean.</a:t>
            </a:r>
          </a:p>
          <a:p>
            <a:pPr algn="ctr"/>
            <a:r>
              <a:rPr lang="en-US" dirty="0">
                <a:latin typeface="Papyrus" panose="020B0602040200020303" pitchFamily="34" charset="77"/>
                <a:cs typeface="Papyrus"/>
              </a:rPr>
              <a:t>(A handy trick to ignore stuff you don’t want while you continue calculating.)</a:t>
            </a:r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So the function that identifies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can be very useful:</a:t>
            </a:r>
            <a:endParaRPr lang="en-US" dirty="0">
              <a:latin typeface="Papyrus" panose="020B0602040200020303" pitchFamily="34" charset="77"/>
              <a:cs typeface="Courier"/>
            </a:endParaRPr>
          </a:p>
          <a:p>
            <a:r>
              <a:rPr lang="da-DK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da-DK" sz="2800" dirty="0">
                <a:latin typeface="Courier"/>
                <a:cs typeface="Courier"/>
              </a:rPr>
              <a:t>a</a:t>
            </a:r>
          </a:p>
          <a:p>
            <a:r>
              <a:rPr lang="da-DK" sz="2800" dirty="0">
                <a:solidFill>
                  <a:srgbClr val="3366FF"/>
                </a:solidFill>
                <a:latin typeface="Courier"/>
                <a:cs typeface="Courier"/>
              </a:rPr>
              <a:t>     1   </a:t>
            </a:r>
            <a:r>
              <a:rPr lang="da-DK" sz="2800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da-DK" sz="2800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da-DK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da-DK" sz="2800" dirty="0" err="1">
                <a:latin typeface="Courier"/>
                <a:cs typeface="Courier"/>
              </a:rPr>
              <a:t>ix</a:t>
            </a:r>
            <a:r>
              <a:rPr lang="da-DK" sz="2800" dirty="0">
                <a:latin typeface="Courier"/>
                <a:cs typeface="Courier"/>
              </a:rPr>
              <a:t>=find(~</a:t>
            </a:r>
            <a:r>
              <a:rPr lang="da-DK" sz="2800" dirty="0" err="1">
                <a:latin typeface="Courier"/>
                <a:cs typeface="Courier"/>
              </a:rPr>
              <a:t>isnan</a:t>
            </a:r>
            <a:r>
              <a:rPr lang="da-DK" sz="2800" dirty="0">
                <a:latin typeface="Courier"/>
                <a:cs typeface="Courier"/>
              </a:rPr>
              <a:t>(a))</a:t>
            </a:r>
          </a:p>
          <a:p>
            <a:r>
              <a:rPr lang="da-DK" sz="2800" dirty="0">
                <a:solidFill>
                  <a:srgbClr val="3366FF"/>
                </a:solidFill>
                <a:latin typeface="Courier"/>
                <a:cs typeface="Courier"/>
              </a:rPr>
              <a:t>     1     3     4</a:t>
            </a:r>
          </a:p>
          <a:p>
            <a:r>
              <a:rPr lang="da-DK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dirty="0">
                <a:latin typeface="Courier"/>
                <a:cs typeface="Courier"/>
              </a:rPr>
              <a:t>m=mean(a(ix))</a:t>
            </a:r>
          </a:p>
          <a:p>
            <a:r>
              <a:rPr lang="en-US" sz="2800" dirty="0">
                <a:solidFill>
                  <a:srgbClr val="3366FF"/>
                </a:solidFill>
                <a:latin typeface="Courier"/>
                <a:cs typeface="Courier"/>
              </a:rPr>
              <a:t>     2.6667</a:t>
            </a:r>
          </a:p>
          <a:p>
            <a:r>
              <a:rPr lang="en-US" sz="2800" dirty="0">
                <a:solidFill>
                  <a:srgbClr val="FF6600"/>
                </a:solidFill>
                <a:latin typeface="Courier"/>
                <a:cs typeface="Courier"/>
              </a:rPr>
              <a:t>&gt;&gt;</a:t>
            </a:r>
          </a:p>
          <a:p>
            <a:endParaRPr lang="en-US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finds </a:t>
            </a:r>
            <a:r>
              <a:rPr lang="en-US" sz="3200" dirty="0">
                <a:latin typeface="Papyrus" panose="020B0602040200020303" pitchFamily="34" charset="77"/>
                <a:cs typeface="Courier"/>
              </a:rPr>
              <a:t>all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values of </a:t>
            </a:r>
            <a:r>
              <a:rPr lang="en-US" sz="3200" dirty="0">
                <a:latin typeface="Papyrus" panose="020B0602040200020303" pitchFamily="34" charset="77"/>
                <a:cs typeface="Courier"/>
              </a:rPr>
              <a:t>a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that are not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dirty="0" err="1">
                <a:latin typeface="Papyrus" panose="020B0602040200020303" pitchFamily="34" charset="77"/>
                <a:cs typeface="Papyrus"/>
              </a:rPr>
              <a:t>s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and averages them </a:t>
            </a:r>
            <a:r>
              <a:rPr lang="en-US" dirty="0">
                <a:latin typeface="Papyrus" panose="020B0602040200020303" pitchFamily="34" charset="77"/>
                <a:cs typeface="Papyrus"/>
              </a:rPr>
              <a:t>(denominator is number of elements averaged, not total number of elements).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68178" y="2705101"/>
            <a:ext cx="0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857499" y="2688777"/>
            <a:ext cx="6858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36574" y="2639783"/>
            <a:ext cx="6858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7881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E50246-41F3-0831-FFBC-22D6519897B6}"/>
              </a:ext>
            </a:extLst>
          </p:cNvPr>
          <p:cNvSpPr txBox="1"/>
          <p:nvPr/>
        </p:nvSpPr>
        <p:spPr>
          <a:xfrm>
            <a:off x="0" y="93911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Programs need input and output to files, not just the keyboard and screen</a:t>
            </a:r>
          </a:p>
        </p:txBody>
      </p:sp>
    </p:spTree>
    <p:extLst>
      <p:ext uri="{BB962C8B-B14F-4D97-AF65-F5344CB8AC3E}">
        <p14:creationId xmlns:p14="http://schemas.microsoft.com/office/powerpoint/2010/main" val="12530356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401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The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function</a:t>
            </a:r>
          </a:p>
          <a:p>
            <a:pPr algn="ctr"/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reads binary files containing matrices </a:t>
            </a:r>
            <a:r>
              <a:rPr lang="en-US" dirty="0">
                <a:latin typeface="Papyrus" panose="020B0602040200020303" pitchFamily="34" charset="77"/>
                <a:cs typeface="Papyrus"/>
              </a:rPr>
              <a:t>(generated by earlier MATLAB sessions)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, or text files containing numeric data.</a:t>
            </a:r>
          </a:p>
          <a:p>
            <a:pPr algn="ctr"/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The text file should be organized as a rectangular table of numbers, separated by blanks, with one row per line, and an equal number of elements in each row.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NO ALPHA CHARACTERS!</a:t>
            </a:r>
            <a:endParaRPr lang="en-US" dirty="0">
              <a:latin typeface="Papyrus" panose="020B0602040200020303" pitchFamily="34" charset="77"/>
              <a:cs typeface="Papyrus"/>
            </a:endParaRPr>
          </a:p>
          <a:p>
            <a:r>
              <a:rPr lang="en-US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dirty="0">
                <a:latin typeface="Courier"/>
                <a:cs typeface="Courier"/>
              </a:rPr>
              <a:t>cat </a:t>
            </a:r>
            <a:r>
              <a:rPr lang="en-US" sz="2800" dirty="0" err="1">
                <a:latin typeface="Courier"/>
                <a:cs typeface="Courier"/>
              </a:rPr>
              <a:t>magik.dat</a:t>
            </a:r>
            <a:endParaRPr lang="en-US" sz="2800" dirty="0">
              <a:latin typeface="Courier"/>
              <a:cs typeface="Courier"/>
            </a:endParaRPr>
          </a:p>
          <a:p>
            <a:r>
              <a:rPr lang="en-US" sz="2800" dirty="0">
                <a:solidFill>
                  <a:srgbClr val="0000FF"/>
                </a:solidFill>
                <a:latin typeface="Courier"/>
                <a:cs typeface="Courier"/>
              </a:rPr>
              <a:t>16.0 	3.0 	2.0 	13.0</a:t>
            </a:r>
          </a:p>
          <a:p>
            <a:r>
              <a:rPr lang="en-US" sz="2800" dirty="0">
                <a:solidFill>
                  <a:srgbClr val="0000FF"/>
                </a:solidFill>
                <a:latin typeface="Courier"/>
                <a:cs typeface="Courier"/>
              </a:rPr>
              <a:t>5.0 	10.0 	11.0 	8.0</a:t>
            </a:r>
          </a:p>
          <a:p>
            <a:r>
              <a:rPr lang="en-US" sz="2800" dirty="0">
                <a:solidFill>
                  <a:srgbClr val="0000FF"/>
                </a:solidFill>
                <a:latin typeface="Courier"/>
                <a:cs typeface="Courier"/>
              </a:rPr>
              <a:t>9.0 	6.0 	7.0 	12.0</a:t>
            </a:r>
          </a:p>
          <a:p>
            <a:r>
              <a:rPr lang="en-US" sz="2800" dirty="0">
                <a:solidFill>
                  <a:srgbClr val="0000FF"/>
                </a:solidFill>
                <a:latin typeface="Courier"/>
                <a:cs typeface="Courier"/>
              </a:rPr>
              <a:t>4.0 	15.0 	14.0 	1.0</a:t>
            </a:r>
          </a:p>
          <a:p>
            <a:r>
              <a:rPr lang="en-US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dirty="0">
                <a:latin typeface="Courier"/>
                <a:cs typeface="Courier"/>
              </a:rPr>
              <a:t>A=load(‘</a:t>
            </a:r>
            <a:r>
              <a:rPr lang="en-US" sz="2800" dirty="0" err="1">
                <a:latin typeface="Courier"/>
                <a:cs typeface="Courier"/>
              </a:rPr>
              <a:t>magik.dat</a:t>
            </a:r>
            <a:r>
              <a:rPr lang="en-US" sz="2800" dirty="0">
                <a:latin typeface="Courier"/>
                <a:cs typeface="Courier"/>
              </a:rPr>
              <a:t>’) #places matrix in variable A</a:t>
            </a:r>
          </a:p>
          <a:p>
            <a:r>
              <a:rPr lang="en-US" sz="2800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800" dirty="0">
                <a:latin typeface="Courier"/>
                <a:cs typeface="Courier"/>
              </a:rPr>
              <a:t>load </a:t>
            </a:r>
            <a:r>
              <a:rPr lang="en-US" sz="2800" dirty="0" err="1">
                <a:latin typeface="Courier"/>
                <a:cs typeface="Courier"/>
              </a:rPr>
              <a:t>magik.dat</a:t>
            </a:r>
            <a:r>
              <a:rPr lang="en-US" sz="2800" dirty="0">
                <a:latin typeface="Courier"/>
                <a:cs typeface="Courier"/>
              </a:rPr>
              <a:t>   #places matrix in variable </a:t>
            </a:r>
            <a:r>
              <a:rPr lang="en-US" sz="2800" dirty="0" err="1">
                <a:latin typeface="Courier"/>
                <a:cs typeface="Courier"/>
              </a:rPr>
              <a:t>magik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178490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359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The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save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function</a:t>
            </a:r>
          </a:p>
          <a:p>
            <a:pPr algn="ctr"/>
            <a:endParaRPr lang="en-US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Writes files containing matrices </a:t>
            </a:r>
            <a:r>
              <a:rPr lang="en-US" dirty="0">
                <a:latin typeface="Papyrus" panose="020B0602040200020303" pitchFamily="34" charset="77"/>
                <a:cs typeface="Papyrus"/>
              </a:rPr>
              <a:t>(from memory)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Default format – </a:t>
            </a:r>
            <a:r>
              <a:rPr lang="en-US" sz="3200" dirty="0" err="1">
                <a:latin typeface="Papyrus" panose="020B0602040200020303" pitchFamily="34" charset="77"/>
                <a:cs typeface="Papyrus"/>
              </a:rPr>
              <a:t>matlab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binary file.</a:t>
            </a:r>
          </a:p>
          <a:p>
            <a:pPr algn="ctr"/>
            <a:endParaRPr lang="en-US" dirty="0">
              <a:latin typeface="Papyrus"/>
              <a:cs typeface="Papyrus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save				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saves workspace to default name 									"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matlab.mat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"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>
                <a:latin typeface="Courier"/>
                <a:cs typeface="Courier"/>
              </a:rPr>
              <a:t>myfile</a:t>
            </a:r>
            <a:r>
              <a:rPr lang="en-US" dirty="0">
                <a:latin typeface="Courier"/>
                <a:cs typeface="Courier"/>
              </a:rPr>
              <a:t>='</a:t>
            </a:r>
            <a:r>
              <a:rPr lang="en-US" dirty="0" err="1">
                <a:latin typeface="Courier"/>
                <a:cs typeface="Courier"/>
              </a:rPr>
              <a:t>my_file.mat</a:t>
            </a:r>
            <a:r>
              <a:rPr lang="en-US" dirty="0">
                <a:latin typeface="Courier"/>
                <a:cs typeface="Courier"/>
              </a:rPr>
              <a:t>’		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saves workspace to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my_file.mat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save(</a:t>
            </a:r>
            <a:r>
              <a:rPr lang="en-US" dirty="0" err="1">
                <a:latin typeface="Courier"/>
                <a:cs typeface="Courier"/>
              </a:rPr>
              <a:t>myfile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save('</a:t>
            </a:r>
            <a:r>
              <a:rPr lang="en-US" dirty="0" err="1">
                <a:latin typeface="Courier"/>
                <a:cs typeface="Courier"/>
              </a:rPr>
              <a:t>my_file.mat','a','b</a:t>
            </a:r>
            <a:r>
              <a:rPr lang="en-US" dirty="0">
                <a:latin typeface="Courier"/>
                <a:cs typeface="Courier"/>
              </a:rPr>
              <a:t>’)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saves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vari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a &amp; b to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my_file.mat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save(</a:t>
            </a:r>
            <a:r>
              <a:rPr lang="en-US" dirty="0" err="1">
                <a:latin typeface="Courier"/>
                <a:cs typeface="Courier"/>
              </a:rPr>
              <a:t>myfile</a:t>
            </a:r>
            <a:r>
              <a:rPr lang="en-US" dirty="0">
                <a:latin typeface="Courier"/>
                <a:cs typeface="Courier"/>
              </a:rPr>
              <a:t>,'a', '-</a:t>
            </a:r>
            <a:r>
              <a:rPr lang="en-US" dirty="0" err="1">
                <a:latin typeface="Courier"/>
                <a:cs typeface="Courier"/>
              </a:rPr>
              <a:t>ascii</a:t>
            </a:r>
            <a:r>
              <a:rPr lang="en-US" dirty="0">
                <a:latin typeface="Courier"/>
                <a:cs typeface="Courier"/>
              </a:rPr>
              <a:t>')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saves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vari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a &amp; b to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ascii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file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save(FILENAME,VARIABLES)</a:t>
            </a:r>
          </a:p>
          <a:p>
            <a:r>
              <a:rPr lang="en-US" dirty="0">
                <a:latin typeface="Courier"/>
                <a:cs typeface="Courier"/>
              </a:rPr>
              <a:t>save(FILENAME, , ...,FORMAT)</a:t>
            </a:r>
          </a:p>
          <a:p>
            <a:r>
              <a:rPr lang="en-US" dirty="0">
                <a:latin typeface="Courier"/>
                <a:cs typeface="Courier"/>
              </a:rPr>
              <a:t>save(FILENAME, ..., '-append')</a:t>
            </a:r>
          </a:p>
          <a:p>
            <a:endParaRPr lang="tr-TR" dirty="0">
              <a:latin typeface="Courier"/>
              <a:cs typeface="Courier"/>
            </a:endParaRPr>
          </a:p>
          <a:p>
            <a:r>
              <a:rPr lang="tr-TR" dirty="0">
                <a:latin typeface="Courier"/>
                <a:cs typeface="Courier"/>
              </a:rPr>
              <a:t>'-mat'                        </a:t>
            </a:r>
            <a:r>
              <a:rPr lang="tr-TR" dirty="0" err="1">
                <a:latin typeface="Papyrus" panose="020B0602040200020303" pitchFamily="34" charset="77"/>
              </a:rPr>
              <a:t>Binary</a:t>
            </a:r>
            <a:r>
              <a:rPr lang="tr-TR" dirty="0">
                <a:latin typeface="Papyrus" panose="020B0602040200020303" pitchFamily="34" charset="77"/>
              </a:rPr>
              <a:t> MAT-file format (</a:t>
            </a:r>
            <a:r>
              <a:rPr lang="tr-TR" dirty="0" err="1">
                <a:latin typeface="Papyrus" panose="020B0602040200020303" pitchFamily="34" charset="77"/>
              </a:rPr>
              <a:t>default</a:t>
            </a:r>
            <a:r>
              <a:rPr lang="tr-TR" dirty="0">
                <a:latin typeface="Papyrus" panose="020B0602040200020303" pitchFamily="34" charset="77"/>
              </a:rPr>
              <a:t>).</a:t>
            </a:r>
          </a:p>
          <a:p>
            <a:r>
              <a:rPr lang="tr-TR" dirty="0">
                <a:latin typeface="Courier"/>
                <a:cs typeface="Courier"/>
              </a:rPr>
              <a:t>'-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                      </a:t>
            </a:r>
            <a:r>
              <a:rPr lang="tr-TR" dirty="0">
                <a:latin typeface="Papyrus" panose="020B0602040200020303" pitchFamily="34" charset="77"/>
              </a:rPr>
              <a:t>8-digit ASCII format.</a:t>
            </a:r>
          </a:p>
          <a:p>
            <a:r>
              <a:rPr lang="tr-TR" dirty="0">
                <a:latin typeface="Courier"/>
                <a:cs typeface="Courier"/>
              </a:rPr>
              <a:t>'-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tabs</a:t>
            </a:r>
            <a:r>
              <a:rPr lang="tr-TR" dirty="0">
                <a:latin typeface="Courier"/>
                <a:cs typeface="Courier"/>
              </a:rPr>
              <a:t>'             </a:t>
            </a:r>
            <a:r>
              <a:rPr lang="tr-TR" dirty="0" err="1">
                <a:latin typeface="Papyrus" panose="020B0602040200020303" pitchFamily="34" charset="77"/>
              </a:rPr>
              <a:t>Tab-delimited</a:t>
            </a:r>
            <a:r>
              <a:rPr lang="tr-TR" dirty="0">
                <a:latin typeface="Papyrus" panose="020B0602040200020303" pitchFamily="34" charset="77"/>
              </a:rPr>
              <a:t> 8-digit ASCII format.</a:t>
            </a:r>
          </a:p>
          <a:p>
            <a:r>
              <a:rPr lang="tr-TR" dirty="0">
                <a:latin typeface="Courier"/>
                <a:cs typeface="Courier"/>
              </a:rPr>
              <a:t>'-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double</a:t>
            </a:r>
            <a:r>
              <a:rPr lang="tr-TR" dirty="0">
                <a:latin typeface="Courier"/>
                <a:cs typeface="Courier"/>
              </a:rPr>
              <a:t>'           </a:t>
            </a:r>
            <a:r>
              <a:rPr lang="tr-TR" dirty="0">
                <a:latin typeface="Papyrus" panose="020B0602040200020303" pitchFamily="34" charset="77"/>
              </a:rPr>
              <a:t>16-digit ASCII format.</a:t>
            </a:r>
          </a:p>
          <a:p>
            <a:r>
              <a:rPr lang="tr-TR" dirty="0">
                <a:latin typeface="Courier"/>
                <a:cs typeface="Courier"/>
              </a:rPr>
              <a:t>'-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double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tabs</a:t>
            </a:r>
            <a:r>
              <a:rPr lang="tr-TR" dirty="0">
                <a:latin typeface="Courier"/>
                <a:cs typeface="Courier"/>
              </a:rPr>
              <a:t>'  </a:t>
            </a:r>
            <a:r>
              <a:rPr lang="tr-TR" dirty="0" err="1">
                <a:latin typeface="Papyrus" panose="020B0602040200020303" pitchFamily="34" charset="77"/>
              </a:rPr>
              <a:t>Tab-delimited</a:t>
            </a:r>
            <a:r>
              <a:rPr lang="tr-TR" dirty="0">
                <a:latin typeface="Papyrus" panose="020B0602040200020303" pitchFamily="34" charset="77"/>
              </a:rPr>
              <a:t> 16-digit ASCII format</a:t>
            </a:r>
            <a:endParaRPr lang="en-US" dirty="0">
              <a:latin typeface="Papyrus" panose="020B0602040200020303" pitchFamily="34" charset="77"/>
            </a:endParaRPr>
          </a:p>
          <a:p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814249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03056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Matlab is particularly difficult to use if data files do not fit this format (varying number columns for example).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Matlab is also particularly difficult to use for processing character data.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Will return to this later.</a:t>
            </a:r>
          </a:p>
        </p:txBody>
      </p:sp>
    </p:spTree>
    <p:extLst>
      <p:ext uri="{BB962C8B-B14F-4D97-AF65-F5344CB8AC3E}">
        <p14:creationId xmlns:p14="http://schemas.microsoft.com/office/powerpoint/2010/main" val="31474113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2657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We already know about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-files”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Text files with MATLAB code (instructions).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Use MATLAB Editor </a:t>
            </a:r>
            <a:r>
              <a:rPr lang="en-US" b="1" dirty="0">
                <a:latin typeface="Papyrus" panose="020B0602040200020303" pitchFamily="34" charset="77"/>
                <a:cs typeface="Papyrus"/>
              </a:rPr>
              <a:t>(or any text editor)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to create  files containing the same statements you would type at the MATLAB command line.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  <a:cs typeface="Papyrus"/>
              </a:rPr>
              <a:t>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Save the file with a name that ends in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</a:t>
            </a: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% </a:t>
            </a:r>
            <a:r>
              <a:rPr lang="en-US" sz="2400" b="1" i="1" dirty="0">
                <a:latin typeface="Courier"/>
                <a:cs typeface="Courier"/>
              </a:rPr>
              <a:t>vim </a:t>
            </a:r>
            <a:r>
              <a:rPr lang="en-US" sz="2400" b="1" i="1" dirty="0" err="1">
                <a:latin typeface="Courier"/>
                <a:cs typeface="Courier"/>
              </a:rPr>
              <a:t>magik.m</a:t>
            </a:r>
            <a:endParaRPr lang="en-US" sz="2400" b="1" i="1" dirty="0">
              <a:latin typeface="Courier"/>
              <a:cs typeface="Courier"/>
            </a:endParaRPr>
          </a:p>
          <a:p>
            <a:r>
              <a:rPr lang="en-US" sz="2400" b="1" i="1" dirty="0" err="1">
                <a:solidFill>
                  <a:srgbClr val="FF00FF"/>
                </a:solidFill>
                <a:latin typeface="Courier"/>
                <a:cs typeface="Courier"/>
              </a:rPr>
              <a:t>i</a:t>
            </a:r>
            <a:endParaRPr lang="en-US" sz="2400" b="1" i="1" dirty="0">
              <a:solidFill>
                <a:srgbClr val="FF00FF"/>
              </a:solidFill>
              <a:latin typeface="Courier"/>
              <a:cs typeface="Courier"/>
            </a:endParaRPr>
          </a:p>
          <a:p>
            <a:r>
              <a:rPr lang="en-US" sz="2400" b="1" i="1" dirty="0">
                <a:latin typeface="Courier"/>
                <a:cs typeface="Courier"/>
              </a:rPr>
              <a:t>A = [ 16.0 3.0 2.0 13.0</a:t>
            </a:r>
          </a:p>
          <a:p>
            <a:r>
              <a:rPr lang="en-US" sz="2400" b="1" i="1" dirty="0">
                <a:latin typeface="Courier"/>
                <a:cs typeface="Courier"/>
              </a:rPr>
              <a:t>5.0 10.0 11.0 8.0</a:t>
            </a:r>
          </a:p>
          <a:p>
            <a:r>
              <a:rPr lang="en-US" sz="2400" b="1" i="1" dirty="0">
                <a:latin typeface="Courier"/>
                <a:cs typeface="Courier"/>
              </a:rPr>
              <a:t>9.0 6.0 7.0 12.0</a:t>
            </a:r>
          </a:p>
          <a:p>
            <a:r>
              <a:rPr lang="en-US" sz="2400" b="1" i="1" dirty="0">
                <a:latin typeface="Courier"/>
                <a:cs typeface="Courier"/>
              </a:rPr>
              <a:t>4.0 15.0 14.0 1.0 ];</a:t>
            </a:r>
          </a:p>
          <a:p>
            <a:r>
              <a:rPr lang="en-US" sz="2400" b="1" i="1" dirty="0">
                <a:solidFill>
                  <a:srgbClr val="FF00FF"/>
                </a:solidFill>
                <a:latin typeface="Courier"/>
                <a:cs typeface="Courier"/>
              </a:rPr>
              <a:t>(</a:t>
            </a:r>
            <a:r>
              <a:rPr lang="en-US" sz="2400" b="1" i="1" dirty="0" err="1">
                <a:solidFill>
                  <a:srgbClr val="FF00FF"/>
                </a:solidFill>
                <a:latin typeface="Courier"/>
                <a:cs typeface="Courier"/>
              </a:rPr>
              <a:t>esc)wq</a:t>
            </a:r>
            <a:endParaRPr lang="en-US" sz="2400" b="1" i="1" dirty="0">
              <a:solidFill>
                <a:srgbClr val="FF00FF"/>
              </a:solidFill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, to execute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-file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magik.m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200" b="1" dirty="0">
              <a:latin typeface="Papyrus"/>
              <a:cs typeface="Papyrus"/>
            </a:endParaRPr>
          </a:p>
          <a:p>
            <a:r>
              <a:rPr lang="en-US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b="1" dirty="0" err="1">
                <a:latin typeface="Courier"/>
                <a:cs typeface="Courier"/>
              </a:rPr>
              <a:t>magik</a:t>
            </a:r>
            <a:r>
              <a:rPr lang="en-US" b="1" dirty="0">
                <a:latin typeface="Courier"/>
                <a:cs typeface="Courier"/>
              </a:rPr>
              <a:t>   #places matrix in A	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don’t need the “.m”</a:t>
            </a:r>
            <a:endParaRPr lang="en-US" sz="32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543405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0862"/>
            <a:ext cx="121919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Are also stored in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-files.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 file name should be the name of the function.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 stored in file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readsac.m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[t,a,p]=readsac(sacfile,varargin)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Call with</a:t>
            </a: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 </a:t>
            </a:r>
          </a:p>
          <a:p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[t,a,p]=readsac(</a:t>
            </a:r>
            <a:r>
              <a:rPr lang="es-AR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sacfilename</a:t>
            </a:r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89393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1575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Flipping vectors or matrices (not the same as the transpose).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C4033F-BBC5-B64C-94CE-F2F5D6F2D0E3}"/>
              </a:ext>
            </a:extLst>
          </p:cNvPr>
          <p:cNvSpPr/>
          <p:nvPr/>
        </p:nvSpPr>
        <p:spPr>
          <a:xfrm>
            <a:off x="21022" y="649287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a=[1 2;3 4]</a:t>
            </a:r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1     2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fliplr</a:t>
            </a:r>
            <a:r>
              <a:rPr lang="en-US" sz="2400" b="1" dirty="0">
                <a:latin typeface="Courier"/>
                <a:cs typeface="Courier"/>
              </a:rPr>
              <a:t>(a) </a:t>
            </a:r>
            <a:r>
              <a:rPr lang="en-US" sz="2400" b="1" dirty="0">
                <a:cs typeface="Courier"/>
              </a:rPr>
              <a:t>and equivalent to </a:t>
            </a:r>
            <a:r>
              <a:rPr lang="en-US" sz="2400" b="1" dirty="0" err="1">
                <a:latin typeface="Courier"/>
                <a:cs typeface="Courier"/>
              </a:rPr>
              <a:t>flipdim</a:t>
            </a:r>
            <a:r>
              <a:rPr lang="en-US" sz="2400" b="1" dirty="0">
                <a:latin typeface="Courier"/>
                <a:cs typeface="Courier"/>
              </a:rPr>
              <a:t>(a,2)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2     1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4     3</a:t>
            </a: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flipud</a:t>
            </a:r>
            <a:r>
              <a:rPr lang="en-US" sz="2400" b="1" dirty="0">
                <a:latin typeface="Courier"/>
                <a:cs typeface="Courier"/>
              </a:rPr>
              <a:t>(a) </a:t>
            </a:r>
            <a:r>
              <a:rPr lang="en-US" sz="2400" b="1" dirty="0">
                <a:cs typeface="Courier"/>
              </a:rPr>
              <a:t>and equivalent to </a:t>
            </a:r>
            <a:r>
              <a:rPr lang="en-US" sz="2400" b="1" dirty="0" err="1">
                <a:latin typeface="Courier"/>
                <a:cs typeface="Courier"/>
              </a:rPr>
              <a:t>flipdim</a:t>
            </a:r>
            <a:r>
              <a:rPr lang="en-US" sz="2400" b="1" dirty="0">
                <a:latin typeface="Courier"/>
                <a:cs typeface="Courier"/>
              </a:rPr>
              <a:t>(a,1)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1     2</a:t>
            </a:r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a=[1:3;4:6]</a:t>
            </a:r>
          </a:p>
          <a:p>
            <a:r>
              <a:rPr lang="en-US" sz="2400" b="1" dirty="0">
                <a:latin typeface="Courier"/>
                <a:cs typeface="Courier"/>
              </a:rPr>
              <a:t>     </a:t>
            </a:r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1     2     3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 4     5     6</a:t>
            </a:r>
            <a:endParaRPr lang="en-US" sz="2400" b="1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sz="2400" b="1" dirty="0">
                <a:latin typeface="Courier"/>
                <a:cs typeface="Courier"/>
              </a:rPr>
              <a:t>rot90(a) </a:t>
            </a:r>
            <a:r>
              <a:rPr lang="en-US" sz="2400" b="1" dirty="0">
                <a:cs typeface="Courier"/>
              </a:rPr>
              <a:t>and equivalent to </a:t>
            </a:r>
            <a:r>
              <a:rPr lang="en-US" sz="2400" b="1" dirty="0" err="1">
                <a:latin typeface="Courier"/>
                <a:cs typeface="Courier"/>
              </a:rPr>
              <a:t>flipud</a:t>
            </a:r>
            <a:r>
              <a:rPr lang="en-US" sz="2400" b="1" dirty="0">
                <a:latin typeface="Courier"/>
                <a:cs typeface="Courier"/>
              </a:rPr>
              <a:t>(a’)</a:t>
            </a:r>
            <a:endParaRPr lang="en-US" sz="2400" b="1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3     6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2     5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    1     4</a:t>
            </a:r>
          </a:p>
        </p:txBody>
      </p:sp>
    </p:spTree>
    <p:extLst>
      <p:ext uri="{BB962C8B-B14F-4D97-AF65-F5344CB8AC3E}">
        <p14:creationId xmlns:p14="http://schemas.microsoft.com/office/powerpoint/2010/main" val="333771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36786"/>
            <a:ext cx="1219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Let’s fix it to check the input</a:t>
            </a:r>
          </a:p>
          <a:p>
            <a:r>
              <a:rPr lang="es-AR" sz="2400" b="1" dirty="0">
                <a:latin typeface="Courier"/>
                <a:cs typeface="Courier"/>
              </a:rPr>
              <a:t>function expval = exponent_vec(x, y)</a:t>
            </a:r>
          </a:p>
          <a:p>
            <a:r>
              <a:rPr lang="es-AR" sz="2400" b="1" dirty="0">
                <a:latin typeface="Courier"/>
                <a:cs typeface="Courier"/>
              </a:rPr>
              <a:t>    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% raises input x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to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the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power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y (default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is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2)</a:t>
            </a:r>
          </a:p>
          <a:p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   %inputs are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vectors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of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matching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length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or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matrices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of</a:t>
            </a:r>
            <a:endParaRPr lang="es-AR" sz="2400" b="1" dirty="0">
              <a:solidFill>
                <a:srgbClr val="00B050"/>
              </a:solidFill>
              <a:latin typeface="Courier"/>
              <a:cs typeface="Courier"/>
            </a:endParaRPr>
          </a:p>
          <a:p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   %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matching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size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,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an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n x 1 vector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by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a 1 x m vector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will</a:t>
            </a:r>
            <a:endParaRPr lang="es-AR" sz="2400" b="1" dirty="0">
              <a:solidFill>
                <a:srgbClr val="00B050"/>
              </a:solidFill>
              <a:latin typeface="Courier"/>
              <a:cs typeface="Courier"/>
            </a:endParaRPr>
          </a:p>
          <a:p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   %produce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an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n x m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matrix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output,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or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if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short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one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dimension</a:t>
            </a:r>
            <a:endParaRPr lang="es-AR" sz="2400" b="1" dirty="0">
              <a:solidFill>
                <a:srgbClr val="00B050"/>
              </a:solidFill>
              <a:latin typeface="Courier"/>
              <a:cs typeface="Courier"/>
            </a:endParaRPr>
          </a:p>
          <a:p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   %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built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in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singleton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expansion</a:t>
            </a:r>
            <a:endParaRPr lang="es-AR" sz="2400" b="1" dirty="0">
              <a:solidFill>
                <a:srgbClr val="00B050"/>
              </a:solidFill>
              <a:latin typeface="Courier"/>
              <a:cs typeface="Courier"/>
            </a:endParaRPr>
          </a:p>
          <a:p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   %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undefined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for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greater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than</a:t>
            </a:r>
            <a:r>
              <a:rPr lang="es-AR" sz="2400" b="1" dirty="0">
                <a:solidFill>
                  <a:srgbClr val="00B050"/>
                </a:solidFill>
                <a:latin typeface="Courier"/>
                <a:cs typeface="Courier"/>
              </a:rPr>
              <a:t> 2 </a:t>
            </a:r>
            <a:r>
              <a:rPr lang="es-AR" sz="2400" b="1" dirty="0" err="1">
                <a:solidFill>
                  <a:srgbClr val="00B050"/>
                </a:solidFill>
                <a:latin typeface="Courier"/>
                <a:cs typeface="Courier"/>
              </a:rPr>
              <a:t>dimensions</a:t>
            </a:r>
            <a:endParaRPr lang="es-AR" sz="2400" b="1" dirty="0">
              <a:solidFill>
                <a:srgbClr val="00B05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mr-IN" sz="2400" b="1" dirty="0">
                <a:solidFill>
                  <a:srgbClr val="FF0000"/>
                </a:solidFill>
                <a:latin typeface="Courier"/>
                <a:cs typeface="Courier"/>
              </a:rPr>
              <a:t>if nargin == 1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		</a:t>
            </a:r>
            <a:r>
              <a:rPr lang="mr-IN" sz="2400" b="1" dirty="0">
                <a:solidFill>
                  <a:srgbClr val="FF0000"/>
                </a:solidFill>
                <a:latin typeface="Courier"/>
                <a:cs typeface="Courier"/>
              </a:rPr>
              <a:t>y = 2;</a:t>
            </a:r>
            <a:endParaRPr lang="en-US" sz="24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elseif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400" b="1" dirty="0" err="1">
                <a:solidFill>
                  <a:srgbClr val="3366FF"/>
                </a:solidFill>
                <a:latin typeface="Courier"/>
                <a:cs typeface="Courier"/>
              </a:rPr>
              <a:t>nargin</a:t>
            </a:r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 &gt; 2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"/>
                <a:cs typeface="Courier"/>
              </a:rPr>
              <a:t>		error('Wrong number input arguments, must be 1 or 2')</a:t>
            </a:r>
            <a:endParaRPr lang="mr-IN" sz="2400" b="1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mr-IN" sz="2400" b="1" dirty="0">
                <a:solidFill>
                  <a:srgbClr val="FF0000"/>
                </a:solidFill>
                <a:latin typeface="Courier"/>
                <a:cs typeface="Courier"/>
              </a:rPr>
              <a:t>end</a:t>
            </a:r>
            <a:endParaRPr lang="en-US" sz="24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s-AR" sz="2400" b="1" dirty="0">
                <a:solidFill>
                  <a:srgbClr val="3366FF"/>
                </a:solidFill>
                <a:latin typeface="Courier"/>
                <a:cs typeface="Courier"/>
              </a:rPr>
              <a:t>	assert(isnumeric(x), 'x not numeric')</a:t>
            </a:r>
          </a:p>
          <a:p>
            <a:r>
              <a:rPr lang="es-AR" sz="2400" b="1" dirty="0">
                <a:solidFill>
                  <a:srgbClr val="3366FF"/>
                </a:solidFill>
                <a:latin typeface="Courier"/>
                <a:cs typeface="Courier"/>
              </a:rPr>
              <a:t>	assert(isnumeric(y), 'y not numeric’)</a:t>
            </a:r>
            <a:endParaRPr lang="mr-IN" sz="2400" b="1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	</a:t>
            </a:r>
            <a:r>
              <a:rPr lang="mr-IN" sz="2400" b="1" dirty="0">
                <a:solidFill>
                  <a:srgbClr val="FF0000"/>
                </a:solidFill>
                <a:latin typeface="Courier"/>
                <a:cs typeface="Courier"/>
              </a:rPr>
              <a:t>expval = x.^y;</a:t>
            </a:r>
          </a:p>
          <a:p>
            <a:r>
              <a:rPr lang="en-US" sz="2400" b="1" dirty="0">
                <a:latin typeface="Courier"/>
                <a:cs typeface="Courier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56897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0171"/>
            <a:ext cx="12192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How to represent “nothing”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Empty array or string</a:t>
            </a:r>
          </a:p>
          <a:p>
            <a:pPr algn="ctr"/>
            <a:endParaRPr lang="en-US" sz="3200" dirty="0">
              <a:cs typeface="Papyrus"/>
            </a:endParaRPr>
          </a:p>
          <a:p>
            <a:pPr algn="ctr"/>
            <a:r>
              <a:rPr lang="en-US" sz="3200" dirty="0">
                <a:latin typeface="Courier" pitchFamily="2" charset="0"/>
                <a:cs typeface="Papyrus"/>
              </a:rPr>
              <a:t>Array = </a:t>
            </a:r>
            <a:r>
              <a:rPr lang="en-US" sz="3200" dirty="0">
                <a:latin typeface="Courier" pitchFamily="2" charset="0"/>
                <a:cs typeface="Courier"/>
              </a:rPr>
              <a:t>[]</a:t>
            </a:r>
          </a:p>
          <a:p>
            <a:pPr algn="ctr"/>
            <a:r>
              <a:rPr lang="en-US" sz="3200" dirty="0">
                <a:latin typeface="Courier" pitchFamily="2" charset="0"/>
                <a:cs typeface="Papyrus"/>
              </a:rPr>
              <a:t>String = </a:t>
            </a:r>
            <a:r>
              <a:rPr lang="en-US" sz="3200" dirty="0">
                <a:latin typeface="Courier" pitchFamily="2" charset="0"/>
                <a:cs typeface="Courier"/>
              </a:rPr>
              <a:t>‘’</a:t>
            </a:r>
          </a:p>
          <a:p>
            <a:pPr algn="ctr"/>
            <a:endParaRPr lang="en-US" sz="3200" dirty="0"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Useful for defining a name to be used on LHS.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Size and length are zero.</a:t>
            </a:r>
          </a:p>
        </p:txBody>
      </p:sp>
    </p:spTree>
    <p:extLst>
      <p:ext uri="{BB962C8B-B14F-4D97-AF65-F5344CB8AC3E}">
        <p14:creationId xmlns:p14="http://schemas.microsoft.com/office/powerpoint/2010/main" val="38226920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22" y="2861630"/>
            <a:ext cx="4800595" cy="37841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230"/>
            <a:ext cx="12192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PLOTTING</a:t>
            </a:r>
            <a:endParaRPr lang="en-US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endParaRPr lang="en-US" sz="1200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We have already seen some basic plotting.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Make a vector,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, from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to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in steps of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0.1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Make a vector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that has the square of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Plot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  <a:p>
            <a:r>
              <a:rPr lang="en-US" sz="3200" dirty="0">
                <a:solidFill>
                  <a:schemeClr val="bg1"/>
                </a:solidFill>
                <a:latin typeface="Courier"/>
                <a:cs typeface="Courier"/>
              </a:rPr>
              <a:t>x=[1:10];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/>
                <a:cs typeface="Courier"/>
              </a:rPr>
              <a:t>y=x.^2;</a:t>
            </a:r>
          </a:p>
          <a:p>
            <a:r>
              <a:rPr lang="en-US" sz="3200" dirty="0">
                <a:latin typeface="Courier"/>
                <a:cs typeface="Courier"/>
              </a:rPr>
              <a:t>plot(</a:t>
            </a:r>
            <a:r>
              <a:rPr lang="en-US" sz="3200" dirty="0" err="1">
                <a:latin typeface="Courier"/>
                <a:cs typeface="Courier"/>
              </a:rPr>
              <a:t>x,y</a:t>
            </a:r>
            <a:r>
              <a:rPr lang="en-US" sz="3200" dirty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86613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99165"/>
            <a:ext cx="11506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" pitchFamily="2" charset="0"/>
              </a:rPr>
              <a:t>o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Circle</a:t>
            </a:r>
          </a:p>
          <a:p>
            <a:r>
              <a:rPr lang="en-US" sz="2800" b="1" dirty="0">
                <a:latin typeface="Courier" pitchFamily="2" charset="0"/>
              </a:rPr>
              <a:t>x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cross</a:t>
            </a:r>
          </a:p>
          <a:p>
            <a:r>
              <a:rPr lang="en-US" sz="2800" b="1" dirty="0">
                <a:latin typeface="Courier" pitchFamily="2" charset="0"/>
              </a:rPr>
              <a:t>+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plus sign</a:t>
            </a:r>
          </a:p>
          <a:p>
            <a:r>
              <a:rPr lang="en-US" sz="2800" b="1" dirty="0">
                <a:latin typeface="Courier" pitchFamily="2" charset="0"/>
              </a:rPr>
              <a:t>.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dots</a:t>
            </a:r>
          </a:p>
          <a:p>
            <a:r>
              <a:rPr lang="en-US" sz="2800" b="1" dirty="0">
                <a:latin typeface="Courier" pitchFamily="2" charset="0"/>
              </a:rPr>
              <a:t>*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asterisk</a:t>
            </a:r>
          </a:p>
          <a:p>
            <a:r>
              <a:rPr lang="en-US" sz="2800" b="1" dirty="0"/>
              <a:t>‘</a:t>
            </a:r>
            <a:r>
              <a:rPr lang="en-US" sz="2800" b="1" dirty="0">
                <a:latin typeface="Courier" pitchFamily="2" charset="0"/>
              </a:rPr>
              <a:t>s</a:t>
            </a:r>
            <a:r>
              <a:rPr lang="en-US" sz="2800" b="1" dirty="0"/>
              <a:t>’ </a:t>
            </a:r>
            <a:r>
              <a:rPr lang="en-US" sz="2800" b="1" dirty="0">
                <a:latin typeface="Papyrus" panose="020B0602040200020303" pitchFamily="34" charset="77"/>
              </a:rPr>
              <a:t>or</a:t>
            </a:r>
            <a:r>
              <a:rPr lang="en-US" sz="2800" b="1" dirty="0"/>
              <a:t> ‘</a:t>
            </a:r>
            <a:r>
              <a:rPr lang="en-US" sz="2800" b="1" dirty="0">
                <a:latin typeface="Courier" pitchFamily="2" charset="0"/>
              </a:rPr>
              <a:t>square</a:t>
            </a:r>
            <a:r>
              <a:rPr lang="en-US" sz="2800" b="1" dirty="0"/>
              <a:t>’</a:t>
            </a:r>
          </a:p>
          <a:p>
            <a:r>
              <a:rPr lang="en-US" sz="2800" b="1" dirty="0"/>
              <a:t>‘</a:t>
            </a:r>
            <a:r>
              <a:rPr lang="en-US" sz="2800" b="1" dirty="0">
                <a:latin typeface="Courier" pitchFamily="2" charset="0"/>
              </a:rPr>
              <a:t>d</a:t>
            </a:r>
            <a:r>
              <a:rPr lang="en-US" sz="2800" b="1" dirty="0"/>
              <a:t>’ </a:t>
            </a:r>
            <a:r>
              <a:rPr lang="en-US" sz="2800" b="1" dirty="0">
                <a:latin typeface="Papyrus" panose="020B0602040200020303" pitchFamily="34" charset="77"/>
              </a:rPr>
              <a:t>or</a:t>
            </a:r>
            <a:r>
              <a:rPr lang="en-US" sz="2800" b="1" dirty="0"/>
              <a:t> ‘</a:t>
            </a:r>
            <a:r>
              <a:rPr lang="en-US" sz="2800" b="1" dirty="0">
                <a:latin typeface="Courier" pitchFamily="2" charset="0"/>
              </a:rPr>
              <a:t>diamond</a:t>
            </a:r>
            <a:r>
              <a:rPr lang="en-US" sz="2800" b="1" dirty="0"/>
              <a:t>’</a:t>
            </a:r>
          </a:p>
          <a:p>
            <a:r>
              <a:rPr lang="en-US" sz="2800" b="1" dirty="0">
                <a:latin typeface="Courier" pitchFamily="2" charset="0"/>
              </a:rPr>
              <a:t>^</a:t>
            </a:r>
            <a:r>
              <a:rPr lang="en-US" sz="2800" b="1" dirty="0"/>
              <a:t>	</a:t>
            </a:r>
            <a:r>
              <a:rPr lang="en-US" sz="2800" b="1" dirty="0">
                <a:latin typeface="Papyrus" panose="020B0602040200020303" pitchFamily="34" charset="77"/>
              </a:rPr>
              <a:t>upward pointing triangle</a:t>
            </a:r>
          </a:p>
          <a:p>
            <a:r>
              <a:rPr lang="en-US" sz="2800" b="1" dirty="0"/>
              <a:t>‘</a:t>
            </a:r>
            <a:r>
              <a:rPr lang="en-US" sz="2800" b="1" dirty="0">
                <a:latin typeface="Courier" pitchFamily="2" charset="0"/>
              </a:rPr>
              <a:t>v</a:t>
            </a:r>
            <a:r>
              <a:rPr lang="en-US" sz="2800" b="1" dirty="0"/>
              <a:t>’ </a:t>
            </a:r>
            <a:r>
              <a:rPr lang="en-US" sz="2800" b="1" dirty="0">
                <a:latin typeface="Papyrus" panose="020B0602040200020303" pitchFamily="34" charset="77"/>
              </a:rPr>
              <a:t>downward pointing triangle</a:t>
            </a:r>
          </a:p>
          <a:p>
            <a:r>
              <a:rPr lang="en-US" sz="2800" b="1" dirty="0">
                <a:latin typeface="Courier" pitchFamily="2" charset="0"/>
              </a:rPr>
              <a:t>&gt;</a:t>
            </a:r>
            <a:r>
              <a:rPr lang="en-US" sz="2800" b="1" dirty="0"/>
              <a:t> </a:t>
            </a:r>
            <a:r>
              <a:rPr lang="en-US" sz="2800" b="1" dirty="0">
                <a:latin typeface="Papyrus" panose="020B0602040200020303" pitchFamily="34" charset="77"/>
              </a:rPr>
              <a:t>rightward pointing triangle</a:t>
            </a:r>
          </a:p>
          <a:p>
            <a:r>
              <a:rPr lang="en-US" sz="2800" b="1" dirty="0">
                <a:latin typeface="Courier" pitchFamily="2" charset="0"/>
              </a:rPr>
              <a:t>&lt;</a:t>
            </a:r>
            <a:r>
              <a:rPr lang="en-US" sz="2800" b="1" dirty="0"/>
              <a:t> </a:t>
            </a:r>
            <a:r>
              <a:rPr lang="en-US" sz="2800" b="1" dirty="0">
                <a:latin typeface="Papyrus" panose="020B0602040200020303" pitchFamily="34" charset="77"/>
              </a:rPr>
              <a:t>leftward pointing tria</a:t>
            </a:r>
            <a:r>
              <a:rPr lang="en-US" sz="2800" b="1" dirty="0"/>
              <a:t>ngle</a:t>
            </a:r>
          </a:p>
          <a:p>
            <a:r>
              <a:rPr lang="en-US" sz="2800" b="1" dirty="0"/>
              <a:t>‘</a:t>
            </a:r>
            <a:r>
              <a:rPr lang="en-US" sz="2800" b="1" dirty="0">
                <a:latin typeface="Courier" pitchFamily="2" charset="0"/>
              </a:rPr>
              <a:t>p</a:t>
            </a:r>
            <a:r>
              <a:rPr lang="en-US" sz="2800" b="1" dirty="0"/>
              <a:t>’ </a:t>
            </a:r>
            <a:r>
              <a:rPr lang="en-US" sz="2800" b="1" dirty="0">
                <a:latin typeface="Papyrus" panose="020B0602040200020303" pitchFamily="34" charset="77"/>
              </a:rPr>
              <a:t>or</a:t>
            </a:r>
            <a:r>
              <a:rPr lang="en-US" sz="2800" b="1" dirty="0"/>
              <a:t> ‘pentagram’ </a:t>
            </a:r>
            <a:r>
              <a:rPr lang="en-US" sz="2800" b="1" dirty="0">
                <a:latin typeface="Papyrus" panose="020B0602040200020303" pitchFamily="34" charset="77"/>
              </a:rPr>
              <a:t>5 pointed star</a:t>
            </a:r>
          </a:p>
          <a:p>
            <a:r>
              <a:rPr lang="en-US" sz="2800" b="1" dirty="0"/>
              <a:t>‘</a:t>
            </a:r>
            <a:r>
              <a:rPr lang="en-US" sz="2800" b="1" dirty="0">
                <a:latin typeface="Courier" pitchFamily="2" charset="0"/>
              </a:rPr>
              <a:t>h</a:t>
            </a:r>
            <a:r>
              <a:rPr lang="en-US" sz="2800" b="1" dirty="0"/>
              <a:t>’ </a:t>
            </a:r>
            <a:r>
              <a:rPr lang="en-US" sz="2800" b="1" dirty="0">
                <a:latin typeface="Papyrus" panose="020B0602040200020303" pitchFamily="34" charset="77"/>
              </a:rPr>
              <a:t>or</a:t>
            </a:r>
            <a:r>
              <a:rPr lang="en-US" sz="2800" b="1" dirty="0"/>
              <a:t> ‘hexagram’ </a:t>
            </a:r>
            <a:r>
              <a:rPr lang="en-US" sz="2800" b="1" dirty="0">
                <a:latin typeface="Papyrus" panose="020B0602040200020303" pitchFamily="34" charset="77"/>
              </a:rPr>
              <a:t>6 pointed star</a:t>
            </a:r>
          </a:p>
        </p:txBody>
      </p:sp>
      <p:sp>
        <p:nvSpPr>
          <p:cNvPr id="2" name="Rectangle 1"/>
          <p:cNvSpPr/>
          <p:nvPr/>
        </p:nvSpPr>
        <p:spPr>
          <a:xfrm>
            <a:off x="-131221" y="28533"/>
            <a:ext cx="3816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PLOTTING - Symbols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F6A1DA-2274-994F-AC1E-51E82D4C5347}"/>
              </a:ext>
            </a:extLst>
          </p:cNvPr>
          <p:cNvSpPr/>
          <p:nvPr/>
        </p:nvSpPr>
        <p:spPr>
          <a:xfrm>
            <a:off x="7147030" y="364191"/>
            <a:ext cx="41305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" pitchFamily="2" charset="0"/>
                <a:cs typeface="Courier"/>
              </a:rPr>
              <a:t>r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red</a:t>
            </a:r>
          </a:p>
          <a:p>
            <a:r>
              <a:rPr lang="en-US" sz="2800" b="1" dirty="0">
                <a:latin typeface="Courier" pitchFamily="2" charset="0"/>
              </a:rPr>
              <a:t>g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green</a:t>
            </a:r>
          </a:p>
          <a:p>
            <a:r>
              <a:rPr lang="en-US" sz="2800" b="1" dirty="0">
                <a:latin typeface="Courier" pitchFamily="2" charset="0"/>
              </a:rPr>
              <a:t>b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blue</a:t>
            </a:r>
          </a:p>
          <a:p>
            <a:r>
              <a:rPr lang="en-US" sz="2800" b="1" dirty="0">
                <a:latin typeface="Courier" pitchFamily="2" charset="0"/>
              </a:rPr>
              <a:t>c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cyan</a:t>
            </a:r>
          </a:p>
          <a:p>
            <a:r>
              <a:rPr lang="en-US" sz="2800" b="1" dirty="0">
                <a:latin typeface="Courier" pitchFamily="2" charset="0"/>
              </a:rPr>
              <a:t>m</a:t>
            </a:r>
            <a:r>
              <a:rPr lang="en-US" sz="2800" b="1" dirty="0">
                <a:cs typeface="Papyrus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magenta</a:t>
            </a:r>
          </a:p>
          <a:p>
            <a:r>
              <a:rPr lang="en-US" sz="2800" b="1" dirty="0">
                <a:latin typeface="Courier" pitchFamily="2" charset="0"/>
              </a:rPr>
              <a:t>y</a:t>
            </a:r>
            <a:r>
              <a:rPr lang="en-US" sz="2800" b="1" dirty="0">
                <a:cs typeface="Papyrus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yellow</a:t>
            </a:r>
          </a:p>
          <a:p>
            <a:r>
              <a:rPr lang="en-US" sz="2800" b="1" dirty="0">
                <a:latin typeface="Courier" pitchFamily="2" charset="0"/>
              </a:rPr>
              <a:t>k</a:t>
            </a:r>
            <a:r>
              <a:rPr lang="en-US" sz="2800" b="1" dirty="0">
                <a:cs typeface="Courier"/>
              </a:rPr>
              <a:t> 	</a:t>
            </a:r>
            <a:r>
              <a:rPr lang="en-US" sz="2800" b="1" dirty="0">
                <a:latin typeface="Papyrus" panose="020B0602040200020303" pitchFamily="34" charset="77"/>
              </a:rPr>
              <a:t>black</a:t>
            </a:r>
          </a:p>
          <a:p>
            <a:r>
              <a:rPr lang="en-US" sz="2800" b="1" dirty="0">
                <a:latin typeface="Courier" pitchFamily="2" charset="0"/>
              </a:rPr>
              <a:t>w</a:t>
            </a:r>
            <a:r>
              <a:rPr lang="en-US" sz="2800" b="1" dirty="0">
                <a:cs typeface="Courier"/>
              </a:rPr>
              <a:t> 	</a:t>
            </a:r>
            <a:r>
              <a:rPr lang="en-US" sz="2800" b="1" dirty="0">
                <a:latin typeface="Papyrus" panose="020B0602040200020303" pitchFamily="34" charset="77"/>
              </a:rPr>
              <a:t>white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438C7E-6633-374F-AD99-71F470787AB8}"/>
              </a:ext>
            </a:extLst>
          </p:cNvPr>
          <p:cNvSpPr/>
          <p:nvPr/>
        </p:nvSpPr>
        <p:spPr>
          <a:xfrm>
            <a:off x="6973313" y="28537"/>
            <a:ext cx="3426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</a:rPr>
              <a:t>PLOTTING - colors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840E63-6BF7-6F44-9B55-53B4CBC7C0F5}"/>
              </a:ext>
            </a:extLst>
          </p:cNvPr>
          <p:cNvSpPr/>
          <p:nvPr/>
        </p:nvSpPr>
        <p:spPr>
          <a:xfrm>
            <a:off x="5896303" y="4632401"/>
            <a:ext cx="55074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" pitchFamily="2" charset="0"/>
                <a:cs typeface="Courier"/>
              </a:rPr>
              <a:t>-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line (default)</a:t>
            </a:r>
          </a:p>
          <a:p>
            <a:r>
              <a:rPr lang="en-US" sz="2800" b="1" dirty="0">
                <a:latin typeface="Courier" pitchFamily="2" charset="0"/>
                <a:cs typeface="Courier"/>
              </a:rPr>
              <a:t>--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dashed line</a:t>
            </a:r>
          </a:p>
          <a:p>
            <a:r>
              <a:rPr lang="en-US" sz="2800" b="1" dirty="0">
                <a:latin typeface="Courier" pitchFamily="2" charset="0"/>
                <a:cs typeface="Courier"/>
              </a:rPr>
              <a:t>:</a:t>
            </a:r>
            <a:r>
              <a:rPr lang="en-US" sz="2800" b="1" dirty="0">
                <a:cs typeface="Courier"/>
              </a:rPr>
              <a:t>	</a:t>
            </a:r>
            <a:r>
              <a:rPr lang="en-US" sz="2800" b="1" dirty="0">
                <a:latin typeface="Papyrus" panose="020B0602040200020303" pitchFamily="34" charset="77"/>
              </a:rPr>
              <a:t>dotted line</a:t>
            </a:r>
          </a:p>
          <a:p>
            <a:r>
              <a:rPr lang="en-US" sz="2800" b="1" dirty="0">
                <a:latin typeface="Courier" pitchFamily="2" charset="0"/>
              </a:rPr>
              <a:t>-.</a:t>
            </a:r>
            <a:r>
              <a:rPr lang="en-US" sz="2800" b="1" dirty="0">
                <a:cs typeface="Courier"/>
              </a:rPr>
              <a:t> 	</a:t>
            </a:r>
            <a:r>
              <a:rPr lang="en-US" sz="2800" b="1" dirty="0">
                <a:latin typeface="Papyrus" panose="020B0602040200020303" pitchFamily="34" charset="77"/>
              </a:rPr>
              <a:t>dash- dotted line</a:t>
            </a:r>
          </a:p>
          <a:p>
            <a:r>
              <a:rPr lang="en-US" sz="2800" b="1" dirty="0">
                <a:latin typeface="Courier" pitchFamily="2" charset="0"/>
              </a:rPr>
              <a:t>.-</a:t>
            </a:r>
            <a:r>
              <a:rPr lang="en-US" sz="2800" b="1" dirty="0">
                <a:cs typeface="Courier"/>
              </a:rPr>
              <a:t>    </a:t>
            </a:r>
            <a:r>
              <a:rPr lang="en-US" sz="2800" b="1" dirty="0">
                <a:latin typeface="Papyrus" panose="020B0602040200020303" pitchFamily="34" charset="77"/>
              </a:rPr>
              <a:t>plots points &amp; line together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59EBDC-2FE3-2042-B777-E5B35774F035}"/>
              </a:ext>
            </a:extLst>
          </p:cNvPr>
          <p:cNvSpPr/>
          <p:nvPr/>
        </p:nvSpPr>
        <p:spPr>
          <a:xfrm>
            <a:off x="5745668" y="4175841"/>
            <a:ext cx="314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</a:rPr>
              <a:t>PLOTTING - lines</a:t>
            </a:r>
          </a:p>
        </p:txBody>
      </p:sp>
    </p:spTree>
    <p:extLst>
      <p:ext uri="{BB962C8B-B14F-4D97-AF65-F5344CB8AC3E}">
        <p14:creationId xmlns:p14="http://schemas.microsoft.com/office/powerpoint/2010/main" val="2110041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217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PLOTTING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Now lets pretty it up. LABEL axes, etc.</a:t>
            </a:r>
          </a:p>
          <a:p>
            <a:r>
              <a:rPr lang="en-US" sz="3200" b="1" dirty="0">
                <a:solidFill>
                  <a:srgbClr val="FFFFFF"/>
                </a:solidFill>
                <a:latin typeface="Courier"/>
                <a:cs typeface="Courier"/>
              </a:rPr>
              <a:t>x=[1:10];</a:t>
            </a:r>
          </a:p>
          <a:p>
            <a:r>
              <a:rPr lang="en-US" sz="3200" b="1" dirty="0">
                <a:solidFill>
                  <a:srgbClr val="FFFFFF"/>
                </a:solidFill>
                <a:latin typeface="Courier"/>
                <a:cs typeface="Courier"/>
              </a:rPr>
              <a:t>y=x.^2;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plot(</a:t>
            </a:r>
            <a:r>
              <a:rPr lang="en-US" sz="2400" b="1" dirty="0" err="1">
                <a:latin typeface="Courier"/>
                <a:cs typeface="Courier"/>
              </a:rPr>
              <a:t>x,y</a:t>
            </a:r>
            <a:r>
              <a:rPr lang="en-US" sz="2400" b="1" dirty="0">
                <a:latin typeface="Courier"/>
                <a:cs typeface="Courier"/>
              </a:rPr>
              <a:t>)</a:t>
            </a:r>
          </a:p>
          <a:p>
            <a:r>
              <a:rPr lang="en-US" sz="2400" b="1" dirty="0" err="1">
                <a:latin typeface="Courier"/>
                <a:cs typeface="Courier"/>
              </a:rPr>
              <a:t>xlabel</a:t>
            </a:r>
            <a:r>
              <a:rPr lang="en-US" sz="2400" b="1" dirty="0">
                <a:latin typeface="Courier"/>
                <a:cs typeface="Courier"/>
              </a:rPr>
              <a:t>('time in seconds')</a:t>
            </a:r>
          </a:p>
          <a:p>
            <a:r>
              <a:rPr lang="en-US" sz="2400" b="1" dirty="0" err="1">
                <a:latin typeface="Courier"/>
                <a:cs typeface="Courier"/>
              </a:rPr>
              <a:t>ylabel</a:t>
            </a:r>
            <a:r>
              <a:rPr lang="en-US" sz="2400" b="1" dirty="0">
                <a:latin typeface="Courier"/>
                <a:cs typeface="Courier"/>
              </a:rPr>
              <a:t>('position in meters')</a:t>
            </a:r>
          </a:p>
          <a:p>
            <a:r>
              <a:rPr lang="en-US" sz="2400" b="1" dirty="0">
                <a:latin typeface="Courier"/>
                <a:cs typeface="Courier"/>
              </a:rPr>
              <a:t>grid</a:t>
            </a:r>
          </a:p>
          <a:p>
            <a:r>
              <a:rPr lang="en-US" sz="2400" b="1" dirty="0">
                <a:latin typeface="Courier"/>
                <a:cs typeface="Courier"/>
              </a:rPr>
              <a:t>title('position as function of time under uniform acceleration')</a:t>
            </a:r>
          </a:p>
          <a:p>
            <a:r>
              <a:rPr lang="en-US" sz="2400" b="1" dirty="0">
                <a:latin typeface="Courier"/>
                <a:cs typeface="Courier"/>
              </a:rPr>
              <a:t>hold on</a:t>
            </a:r>
          </a:p>
          <a:p>
            <a:r>
              <a:rPr lang="en-US" sz="2400" b="1" dirty="0">
                <a:latin typeface="Courier"/>
                <a:cs typeface="Courier"/>
              </a:rPr>
              <a:t>plot(x,y,'</a:t>
            </a:r>
            <a:r>
              <a:rPr lang="en-US" sz="2400" b="1" dirty="0" err="1">
                <a:latin typeface="Courier"/>
                <a:cs typeface="Courier"/>
              </a:rPr>
              <a:t>ro</a:t>
            </a:r>
            <a:r>
              <a:rPr lang="en-US" sz="2400" b="1" dirty="0">
                <a:latin typeface="Courier"/>
                <a:cs typeface="Courier"/>
              </a:rPr>
              <a:t>')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5B87CE-829F-DA45-B746-073E7E96F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53" y="1081279"/>
            <a:ext cx="5321738" cy="42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537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46217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>
              <a:latin typeface="Courier"/>
              <a:cs typeface="Courier"/>
            </a:endParaRPr>
          </a:p>
          <a:p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03" y="215631"/>
            <a:ext cx="12192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Papyrus" panose="020B0602040200020303" pitchFamily="34" charset="77"/>
                <a:cs typeface="Papyrus"/>
              </a:rPr>
              <a:t>PLOTTING </a:t>
            </a:r>
            <a:r>
              <a:rPr lang="mr-IN" sz="28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2800" b="1" dirty="0">
                <a:latin typeface="Papyrus" panose="020B0602040200020303" pitchFamily="34" charset="77"/>
                <a:cs typeface="Papyrus"/>
              </a:rPr>
              <a:t> other parameters</a:t>
            </a:r>
          </a:p>
          <a:p>
            <a:endParaRPr lang="en-US" sz="1200" b="1" dirty="0"/>
          </a:p>
          <a:p>
            <a:r>
              <a:rPr lang="en-US" sz="2800" b="1" dirty="0" err="1">
                <a:latin typeface="Courier" pitchFamily="2" charset="0"/>
                <a:cs typeface="Courier"/>
              </a:rPr>
              <a:t>LineWidth</a:t>
            </a:r>
            <a:r>
              <a:rPr lang="en-US" sz="2800" b="1" dirty="0">
                <a:cs typeface="Papyrus"/>
              </a:rPr>
              <a:t> </a:t>
            </a:r>
            <a:r>
              <a:rPr lang="en-US" sz="2800" b="1" dirty="0">
                <a:latin typeface="Papyrus" panose="020B0602040200020303" pitchFamily="34" charset="77"/>
              </a:rPr>
              <a:t>width (in points) of the line.</a:t>
            </a:r>
          </a:p>
          <a:p>
            <a:endParaRPr lang="en-US" sz="1200" b="1" dirty="0"/>
          </a:p>
          <a:p>
            <a:r>
              <a:rPr lang="en-US" sz="2800" b="1" dirty="0" err="1">
                <a:latin typeface="Courier" pitchFamily="2" charset="0"/>
              </a:rPr>
              <a:t>MarkerEdgeColor</a:t>
            </a:r>
            <a:r>
              <a:rPr lang="en-US" sz="2800" b="1" dirty="0">
                <a:cs typeface="Papyrus"/>
              </a:rPr>
              <a:t> </a:t>
            </a:r>
            <a:r>
              <a:rPr lang="en-US" sz="2800" b="1" dirty="0">
                <a:latin typeface="Papyrus" panose="020B0602040200020303" pitchFamily="34" charset="77"/>
              </a:rPr>
              <a:t>color of the marker or the edge color for filled markers.</a:t>
            </a:r>
          </a:p>
          <a:p>
            <a:endParaRPr lang="en-US" sz="1200" b="1" dirty="0">
              <a:latin typeface="Courier" pitchFamily="2" charset="0"/>
            </a:endParaRPr>
          </a:p>
          <a:p>
            <a:r>
              <a:rPr lang="en-US" sz="2800" b="1" dirty="0" err="1">
                <a:latin typeface="Courier" pitchFamily="2" charset="0"/>
              </a:rPr>
              <a:t>MarkerFaceColor</a:t>
            </a:r>
            <a:r>
              <a:rPr lang="en-US" sz="2800" b="1" dirty="0">
                <a:cs typeface="Papyrus"/>
              </a:rPr>
              <a:t> </a:t>
            </a:r>
            <a:r>
              <a:rPr lang="en-US" sz="2800" b="1" dirty="0">
                <a:latin typeface="Papyrus" panose="020B0602040200020303" pitchFamily="34" charset="77"/>
              </a:rPr>
              <a:t>—color of the face of filled markers.</a:t>
            </a:r>
          </a:p>
          <a:p>
            <a:endParaRPr lang="en-US" sz="1200" b="1" dirty="0">
              <a:cs typeface="Courier"/>
            </a:endParaRPr>
          </a:p>
          <a:p>
            <a:r>
              <a:rPr lang="en-US" sz="2800" b="1" dirty="0" err="1">
                <a:latin typeface="Courier" pitchFamily="2" charset="0"/>
              </a:rPr>
              <a:t>MarkerSize</a:t>
            </a:r>
            <a:r>
              <a:rPr lang="en-US" sz="2800" b="1" dirty="0">
                <a:cs typeface="Papyrus"/>
              </a:rPr>
              <a:t> </a:t>
            </a:r>
            <a:r>
              <a:rPr lang="en-US" sz="2800" b="1" dirty="0">
                <a:latin typeface="Papyrus" panose="020B0602040200020303" pitchFamily="34" charset="77"/>
              </a:rPr>
              <a:t>size of the marker in points (must be greater than 0).</a:t>
            </a:r>
          </a:p>
          <a:p>
            <a:endParaRPr lang="en-US" sz="2800" b="1" dirty="0">
              <a:latin typeface="Papyrus" panose="020B0602040200020303" pitchFamily="34" charset="77"/>
            </a:endParaRPr>
          </a:p>
          <a:p>
            <a:r>
              <a:rPr lang="es-AR" sz="2800" b="1" dirty="0" err="1">
                <a:latin typeface="Papyrus" panose="020B0602040200020303" pitchFamily="34" charset="77"/>
              </a:rPr>
              <a:t>One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method</a:t>
            </a:r>
            <a:r>
              <a:rPr lang="es-AR" sz="2800" b="1" dirty="0">
                <a:latin typeface="Papyrus" panose="020B0602040200020303" pitchFamily="34" charset="77"/>
              </a:rPr>
              <a:t> to set </a:t>
            </a:r>
            <a:r>
              <a:rPr lang="es-AR" sz="2800" b="1" dirty="0" err="1">
                <a:latin typeface="Papyrus" panose="020B0602040200020303" pitchFamily="34" charset="77"/>
              </a:rPr>
              <a:t>plot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parameters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mr-IN" sz="2800" b="1" dirty="0">
                <a:latin typeface="Papyrus" panose="020B0602040200020303" pitchFamily="34" charset="77"/>
              </a:rPr>
              <a:t>–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</a:rPr>
              <a:t>include</a:t>
            </a:r>
            <a:r>
              <a:rPr lang="es-AR" sz="2800" b="1" dirty="0">
                <a:latin typeface="Papyrus" panose="020B0602040200020303" pitchFamily="34" charset="77"/>
              </a:rPr>
              <a:t> </a:t>
            </a:r>
          </a:p>
          <a:p>
            <a:r>
              <a:rPr lang="es-AR" sz="2800" b="1" dirty="0">
                <a:latin typeface="Papyrus" panose="020B0602040200020303" pitchFamily="34" charset="77"/>
              </a:rPr>
              <a:t>in </a:t>
            </a:r>
            <a:r>
              <a:rPr lang="es-AR" sz="2800" b="1" dirty="0" err="1">
                <a:latin typeface="Papyrus" panose="020B0602040200020303" pitchFamily="34" charset="77"/>
              </a:rPr>
              <a:t>call</a:t>
            </a:r>
            <a:endParaRPr lang="es-AR" sz="2800" b="1" dirty="0">
              <a:latin typeface="Papyrus" panose="020B0602040200020303" pitchFamily="34" charset="77"/>
            </a:endParaRPr>
          </a:p>
          <a:p>
            <a:endParaRPr lang="es-AR" sz="1200" b="1" dirty="0">
              <a:cs typeface="Papyrus"/>
            </a:endParaRPr>
          </a:p>
          <a:p>
            <a:r>
              <a:rPr lang="es-AR" sz="2400" b="1" dirty="0" err="1">
                <a:latin typeface="Courier"/>
                <a:cs typeface="Courier"/>
              </a:rPr>
              <a:t>plot</a:t>
            </a:r>
            <a:r>
              <a:rPr lang="es-AR" sz="2400" b="1" dirty="0">
                <a:latin typeface="Courier"/>
                <a:cs typeface="Courier"/>
              </a:rPr>
              <a:t>(x,y,'ro-.','</a:t>
            </a:r>
            <a:r>
              <a:rPr lang="es-AR" sz="2400" b="1" dirty="0" err="1">
                <a:latin typeface="Courier"/>
                <a:cs typeface="Courier"/>
              </a:rPr>
              <a:t>LineWidth</a:t>
            </a:r>
            <a:r>
              <a:rPr lang="es-AR" sz="2400" b="1" dirty="0">
                <a:latin typeface="Courier"/>
                <a:cs typeface="Courier"/>
              </a:rPr>
              <a:t>', 2, … </a:t>
            </a:r>
          </a:p>
          <a:p>
            <a:r>
              <a:rPr lang="es-AR" sz="2400" b="1" dirty="0">
                <a:latin typeface="Courier"/>
                <a:cs typeface="Courier"/>
              </a:rPr>
              <a:t>'</a:t>
            </a:r>
            <a:r>
              <a:rPr lang="es-AR" sz="2400" b="1" dirty="0" err="1">
                <a:latin typeface="Courier"/>
                <a:cs typeface="Courier"/>
              </a:rPr>
              <a:t>MarkerEdgeColor</a:t>
            </a:r>
            <a:r>
              <a:rPr lang="es-AR" sz="2400" b="1" dirty="0">
                <a:latin typeface="Courier"/>
                <a:cs typeface="Courier"/>
              </a:rPr>
              <a:t>',’b’, …</a:t>
            </a:r>
          </a:p>
          <a:p>
            <a:r>
              <a:rPr lang="es-AR" sz="2400" b="1" dirty="0">
                <a:latin typeface="Courier"/>
                <a:cs typeface="Courier"/>
              </a:rPr>
              <a:t>'</a:t>
            </a:r>
            <a:r>
              <a:rPr lang="es-AR" sz="2400" b="1" dirty="0" err="1">
                <a:latin typeface="Courier"/>
                <a:cs typeface="Courier"/>
              </a:rPr>
              <a:t>MarkerFaceColor</a:t>
            </a:r>
            <a:r>
              <a:rPr lang="es-AR" sz="2400" b="1" dirty="0">
                <a:latin typeface="Courier"/>
                <a:cs typeface="Courier"/>
              </a:rPr>
              <a:t>',’g’,…</a:t>
            </a:r>
          </a:p>
          <a:p>
            <a:r>
              <a:rPr lang="es-AR" sz="2400" b="1" dirty="0">
                <a:latin typeface="Courier"/>
                <a:cs typeface="Courier"/>
              </a:rPr>
              <a:t>'MarkerSize',8)</a:t>
            </a:r>
          </a:p>
          <a:p>
            <a:endParaRPr lang="en-US" sz="3200" b="1" dirty="0"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0B81A1-75FB-3441-B5EB-1C781BB59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663" y="3037492"/>
            <a:ext cx="4624515" cy="374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193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9585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Multiple plots on same axis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The default is for each plot command to clear the figure and draw a new one.</a:t>
            </a: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To stop this behavior use the hold command</a:t>
            </a:r>
          </a:p>
          <a:p>
            <a:pPr algn="ctr"/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ourier" pitchFamily="2" charset="0"/>
                <a:cs typeface="Calibri" panose="020F0502020204030204" pitchFamily="34" charset="0"/>
              </a:rPr>
              <a:t>hold on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turns hold on (will plot on same figure)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ourier" pitchFamily="2" charset="0"/>
                <a:cs typeface="Calibri" panose="020F0502020204030204" pitchFamily="34" charset="0"/>
              </a:rPr>
              <a:t>hold off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turns hold off (will erase it and draw new figure)</a:t>
            </a:r>
          </a:p>
          <a:p>
            <a:endParaRPr lang="en-US" sz="28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ourier" pitchFamily="2" charset="0"/>
                <a:cs typeface="Calibri" panose="020F0502020204030204" pitchFamily="34" charset="0"/>
              </a:rPr>
              <a:t>hold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switches state from off to on and vice-versa. Best to avoid this 			use</a:t>
            </a:r>
          </a:p>
        </p:txBody>
      </p:sp>
    </p:spTree>
    <p:extLst>
      <p:ext uri="{BB962C8B-B14F-4D97-AF65-F5344CB8AC3E}">
        <p14:creationId xmlns:p14="http://schemas.microsoft.com/office/powerpoint/2010/main" val="12130653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4781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D0D0D"/>
                </a:solidFill>
                <a:latin typeface="Papyrus" panose="020B0602040200020303" pitchFamily="34" charset="77"/>
                <a:cs typeface="Papyrus"/>
              </a:rPr>
              <a:t>Plot x cubed and its derivative between -1 and 1</a:t>
            </a:r>
          </a:p>
          <a:p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x</a:t>
            </a:r>
            <a:r>
              <a:rPr lang="mr-IN" sz="2800" b="1" dirty="0">
                <a:solidFill>
                  <a:schemeClr val="bg1"/>
                </a:solidFill>
                <a:latin typeface="Courier"/>
                <a:cs typeface="Courier"/>
              </a:rPr>
              <a:t>=-1:.1:1;</a:t>
            </a:r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 </a:t>
            </a:r>
            <a:r>
              <a:rPr lang="mr-IN" sz="2800" b="1" dirty="0" err="1">
                <a:solidFill>
                  <a:schemeClr val="bg1"/>
                </a:solidFill>
                <a:latin typeface="Courier"/>
                <a:cs typeface="Courier"/>
              </a:rPr>
              <a:t>y</a:t>
            </a:r>
            <a:r>
              <a:rPr lang="mr-IN" sz="2800" b="1" dirty="0">
                <a:solidFill>
                  <a:schemeClr val="bg1"/>
                </a:solidFill>
                <a:latin typeface="Courier"/>
                <a:cs typeface="Courier"/>
              </a:rPr>
              <a:t>=</a:t>
            </a:r>
            <a:r>
              <a:rPr lang="mr-IN" sz="2800" b="1" dirty="0" err="1">
                <a:solidFill>
                  <a:schemeClr val="bg1"/>
                </a:solidFill>
                <a:latin typeface="Courier"/>
                <a:cs typeface="Courier"/>
              </a:rPr>
              <a:t>x</a:t>
            </a:r>
            <a:r>
              <a:rPr lang="mr-IN" sz="2800" b="1" dirty="0">
                <a:solidFill>
                  <a:schemeClr val="bg1"/>
                </a:solidFill>
                <a:latin typeface="Courier"/>
                <a:cs typeface="Courier"/>
              </a:rPr>
              <a:t>.</a:t>
            </a:r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^3; </a:t>
            </a:r>
            <a:r>
              <a:rPr lang="es-AR" sz="2800" b="1" dirty="0" err="1">
                <a:solidFill>
                  <a:schemeClr val="bg1"/>
                </a:solidFill>
                <a:latin typeface="Courier"/>
                <a:cs typeface="Courier"/>
              </a:rPr>
              <a:t>dy</a:t>
            </a:r>
            <a:r>
              <a:rPr lang="es-AR" sz="2800" b="1" dirty="0">
                <a:solidFill>
                  <a:schemeClr val="bg1"/>
                </a:solidFill>
                <a:latin typeface="Courier"/>
                <a:cs typeface="Courier"/>
              </a:rPr>
              <a:t>=3*x.^2;</a:t>
            </a:r>
          </a:p>
          <a:p>
            <a:r>
              <a:rPr lang="es-AR" sz="2800" b="1" dirty="0" err="1">
                <a:latin typeface="Courier"/>
                <a:cs typeface="Courier"/>
              </a:rPr>
              <a:t>plot</a:t>
            </a:r>
            <a:r>
              <a:rPr lang="es-AR" sz="2800" b="1" dirty="0">
                <a:latin typeface="Courier"/>
                <a:cs typeface="Courier"/>
              </a:rPr>
              <a:t>(x,y)</a:t>
            </a:r>
          </a:p>
          <a:p>
            <a:r>
              <a:rPr lang="es-AR" sz="2800" b="1" dirty="0">
                <a:latin typeface="Courier"/>
                <a:cs typeface="Courier"/>
              </a:rPr>
              <a:t>hold on</a:t>
            </a:r>
          </a:p>
          <a:p>
            <a:r>
              <a:rPr lang="es-AR" sz="2800" b="1" dirty="0">
                <a:latin typeface="Courier"/>
                <a:cs typeface="Courier"/>
              </a:rPr>
              <a:t>plot(x,dy)</a:t>
            </a:r>
          </a:p>
          <a:p>
            <a:r>
              <a:rPr lang="es-AR" sz="2800" b="1" dirty="0">
                <a:latin typeface="Courier"/>
                <a:cs typeface="Courier"/>
              </a:rPr>
              <a:t>grid</a:t>
            </a:r>
          </a:p>
          <a:p>
            <a:r>
              <a:rPr lang="es-AR" sz="2800" b="1" dirty="0">
                <a:latin typeface="Courier"/>
                <a:cs typeface="Courier"/>
              </a:rPr>
              <a:t>xlabel('x')</a:t>
            </a:r>
          </a:p>
          <a:p>
            <a:r>
              <a:rPr lang="es-AR" sz="2800" b="1" dirty="0">
                <a:latin typeface="Courier"/>
                <a:cs typeface="Courier"/>
              </a:rPr>
              <a:t>ylabel('y=x.^3 and derivative')</a:t>
            </a:r>
          </a:p>
          <a:p>
            <a:r>
              <a:rPr lang="es-AR" sz="2800" b="1" dirty="0">
                <a:latin typeface="Courier"/>
                <a:cs typeface="Courier"/>
              </a:rPr>
              <a:t>title('multiple </a:t>
            </a:r>
            <a:r>
              <a:rPr lang="es-AR" sz="2800" b="1" dirty="0" err="1">
                <a:latin typeface="Courier"/>
                <a:cs typeface="Courier"/>
              </a:rPr>
              <a:t>plot</a:t>
            </a:r>
            <a:r>
              <a:rPr lang="es-AR" sz="2800" b="1" dirty="0">
                <a:latin typeface="Courier"/>
                <a:cs typeface="Courier"/>
              </a:rPr>
              <a:t>')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C2B3CF-D575-9640-BC04-3A65F433C626}"/>
              </a:ext>
            </a:extLst>
          </p:cNvPr>
          <p:cNvSpPr/>
          <p:nvPr/>
        </p:nvSpPr>
        <p:spPr>
          <a:xfrm>
            <a:off x="7199585" y="579623"/>
            <a:ext cx="41095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These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will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also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work</a:t>
            </a:r>
            <a:endParaRPr lang="es-AR" sz="28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s-AR" sz="2800" b="1" dirty="0" err="1">
                <a:latin typeface="Courier" pitchFamily="2" charset="0"/>
                <a:cs typeface="Courier"/>
              </a:rPr>
              <a:t>plot</a:t>
            </a:r>
            <a:r>
              <a:rPr lang="es-AR" sz="2800" b="1" dirty="0">
                <a:latin typeface="Courier" pitchFamily="2" charset="0"/>
                <a:cs typeface="Courier"/>
              </a:rPr>
              <a:t>(</a:t>
            </a:r>
            <a:r>
              <a:rPr lang="es-AR" sz="2800" b="1" dirty="0" err="1">
                <a:latin typeface="Courier" pitchFamily="2" charset="0"/>
                <a:cs typeface="Courier"/>
              </a:rPr>
              <a:t>x,y,x,dy</a:t>
            </a:r>
            <a:r>
              <a:rPr lang="es-AR" sz="2800" b="1" dirty="0">
                <a:latin typeface="Courier" pitchFamily="2" charset="0"/>
                <a:cs typeface="Courier"/>
              </a:rPr>
              <a:t>)</a:t>
            </a:r>
          </a:p>
          <a:p>
            <a:r>
              <a:rPr lang="mr-IN" sz="2800" b="1" dirty="0" err="1">
                <a:latin typeface="Courier" pitchFamily="2" charset="0"/>
                <a:cs typeface="Courier"/>
              </a:rPr>
              <a:t>yy</a:t>
            </a:r>
            <a:r>
              <a:rPr lang="mr-IN" sz="2800" b="1" dirty="0">
                <a:latin typeface="Courier" pitchFamily="2" charset="0"/>
                <a:cs typeface="Courier"/>
              </a:rPr>
              <a:t>=[</a:t>
            </a:r>
            <a:r>
              <a:rPr lang="mr-IN" sz="2800" b="1" dirty="0" err="1">
                <a:latin typeface="Courier" pitchFamily="2" charset="0"/>
                <a:cs typeface="Courier"/>
              </a:rPr>
              <a:t>y</a:t>
            </a:r>
            <a:r>
              <a:rPr lang="mr-IN" sz="2800" b="1" dirty="0">
                <a:latin typeface="Courier" pitchFamily="2" charset="0"/>
                <a:cs typeface="Courier"/>
              </a:rPr>
              <a:t>; </a:t>
            </a:r>
            <a:r>
              <a:rPr lang="mr-IN" sz="2800" b="1" dirty="0" err="1">
                <a:latin typeface="Courier" pitchFamily="2" charset="0"/>
                <a:cs typeface="Courier"/>
              </a:rPr>
              <a:t>dy</a:t>
            </a:r>
            <a:r>
              <a:rPr lang="mr-IN" sz="2800" b="1" dirty="0">
                <a:latin typeface="Courier" pitchFamily="2" charset="0"/>
                <a:cs typeface="Courier"/>
              </a:rPr>
              <a:t>];</a:t>
            </a:r>
            <a:endParaRPr lang="en-US" sz="2800" b="1" dirty="0">
              <a:latin typeface="Courier" pitchFamily="2" charset="0"/>
              <a:cs typeface="Courier"/>
            </a:endParaRPr>
          </a:p>
          <a:p>
            <a:r>
              <a:rPr lang="es-AR" sz="2800" b="1" dirty="0" err="1">
                <a:latin typeface="Courier" pitchFamily="2" charset="0"/>
                <a:cs typeface="Courier"/>
              </a:rPr>
              <a:t>plot</a:t>
            </a:r>
            <a:r>
              <a:rPr lang="es-AR" sz="2800" b="1" dirty="0">
                <a:latin typeface="Courier" pitchFamily="2" charset="0"/>
                <a:cs typeface="Courier"/>
              </a:rPr>
              <a:t>(</a:t>
            </a:r>
            <a:r>
              <a:rPr lang="es-AR" sz="2800" b="1" dirty="0" err="1">
                <a:latin typeface="Courier" pitchFamily="2" charset="0"/>
                <a:cs typeface="Courier"/>
              </a:rPr>
              <a:t>x,yy</a:t>
            </a:r>
            <a:r>
              <a:rPr lang="es-AR" sz="2800" b="1" dirty="0">
                <a:latin typeface="Courier" pitchFamily="2" charset="0"/>
                <a:cs typeface="Courier"/>
              </a:rPr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46A05-1C88-6B4E-87D5-375350731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227" y="2534075"/>
            <a:ext cx="5388303" cy="42572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CF174DF-8B76-AD44-9729-F52F92EB9F83}"/>
              </a:ext>
            </a:extLst>
          </p:cNvPr>
          <p:cNvSpPr/>
          <p:nvPr/>
        </p:nvSpPr>
        <p:spPr>
          <a:xfrm>
            <a:off x="210204" y="4624128"/>
            <a:ext cx="5850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This “squishes” the plot vertically due to the larger y range</a:t>
            </a:r>
          </a:p>
        </p:txBody>
      </p:sp>
    </p:spTree>
    <p:extLst>
      <p:ext uri="{BB962C8B-B14F-4D97-AF65-F5344CB8AC3E}">
        <p14:creationId xmlns:p14="http://schemas.microsoft.com/office/powerpoint/2010/main" val="15451663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6167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D0D0D"/>
                </a:solidFill>
                <a:latin typeface="Papyrus" panose="020B0602040200020303" pitchFamily="34" charset="77"/>
                <a:cs typeface="Calibri" panose="020F0502020204030204" pitchFamily="34" charset="0"/>
              </a:rPr>
              <a:t>Use different left and right axes.</a:t>
            </a:r>
          </a:p>
          <a:p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x</a:t>
            </a:r>
            <a:r>
              <a:rPr lang="mr-IN" sz="2800" b="1" dirty="0">
                <a:solidFill>
                  <a:schemeClr val="bg1"/>
                </a:solidFill>
                <a:latin typeface="Courier"/>
                <a:cs typeface="Courier"/>
              </a:rPr>
              <a:t>=-1:.1:1;</a:t>
            </a:r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 </a:t>
            </a:r>
            <a:r>
              <a:rPr lang="mr-IN" sz="2800" b="1" dirty="0">
                <a:solidFill>
                  <a:schemeClr val="bg1"/>
                </a:solidFill>
                <a:latin typeface="Courier"/>
                <a:cs typeface="Courier"/>
              </a:rPr>
              <a:t>y=x.</a:t>
            </a:r>
            <a:r>
              <a:rPr lang="en-US" sz="2800" b="1" dirty="0">
                <a:solidFill>
                  <a:schemeClr val="bg1"/>
                </a:solidFill>
                <a:latin typeface="Courier"/>
                <a:cs typeface="Courier"/>
              </a:rPr>
              <a:t>^3; </a:t>
            </a:r>
            <a:r>
              <a:rPr lang="es-AR" sz="2800" b="1" dirty="0">
                <a:solidFill>
                  <a:schemeClr val="bg1"/>
                </a:solidFill>
                <a:latin typeface="Courier"/>
                <a:cs typeface="Courier"/>
              </a:rPr>
              <a:t>dy=3*x.^2;</a:t>
            </a:r>
          </a:p>
          <a:p>
            <a:r>
              <a:rPr lang="es-AR" sz="2800" b="1" dirty="0">
                <a:latin typeface="Courier"/>
                <a:cs typeface="Courier"/>
              </a:rPr>
              <a:t>hold on		</a:t>
            </a:r>
            <a:r>
              <a:rPr lang="es-AR" sz="2800" b="1" dirty="0">
                <a:latin typeface="Papyrus" panose="020B0602040200020303" pitchFamily="34" charset="77"/>
                <a:cs typeface="Courier"/>
              </a:rPr>
              <a:t>%can put anywhere b4 second plot</a:t>
            </a:r>
          </a:p>
          <a:p>
            <a:r>
              <a:rPr lang="es-AR" sz="2800" b="1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yyaxis left</a:t>
            </a:r>
            <a:r>
              <a:rPr lang="es-AR" sz="2800" b="1" dirty="0">
                <a:latin typeface="Courier"/>
                <a:cs typeface="Courier"/>
              </a:rPr>
              <a:t>	</a:t>
            </a:r>
            <a:r>
              <a:rPr lang="es-AR" sz="2800" b="1" dirty="0">
                <a:latin typeface="Papyrus" panose="020B0602040200020303" pitchFamily="34" charset="77"/>
                <a:cs typeface="Courier"/>
              </a:rPr>
              <a:t>%is default </a:t>
            </a:r>
            <a:r>
              <a:rPr lang="mr-IN" sz="2800" b="1" dirty="0">
                <a:latin typeface="Papyrus" panose="020B0602040200020303" pitchFamily="34" charset="77"/>
                <a:cs typeface="Courier"/>
              </a:rPr>
              <a:t>–</a:t>
            </a:r>
            <a:r>
              <a:rPr lang="es-AR" sz="2800" b="1" dirty="0">
                <a:latin typeface="Papyrus" panose="020B0602040200020303" pitchFamily="34" charset="77"/>
                <a:cs typeface="Courier"/>
              </a:rPr>
              <a:t> don’t need, </a:t>
            </a:r>
            <a:r>
              <a:rPr lang="es-AR" sz="2800" b="1" dirty="0" err="1">
                <a:latin typeface="Papyrus" panose="020B0602040200020303" pitchFamily="34" charset="77"/>
                <a:cs typeface="Courier"/>
              </a:rPr>
              <a:t>but</a:t>
            </a:r>
            <a:r>
              <a:rPr lang="es-AR" sz="28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ourier"/>
              </a:rPr>
              <a:t>works</a:t>
            </a:r>
            <a:endParaRPr lang="es-AR" sz="2800" b="1" dirty="0">
              <a:latin typeface="Papyrus" panose="020B0602040200020303" pitchFamily="34" charset="77"/>
              <a:cs typeface="Courier"/>
            </a:endParaRPr>
          </a:p>
          <a:p>
            <a:r>
              <a:rPr lang="es-AR" sz="2800" b="1" dirty="0">
                <a:latin typeface="Courier"/>
                <a:cs typeface="Courier"/>
              </a:rPr>
              <a:t>plot(x,y)</a:t>
            </a:r>
          </a:p>
          <a:p>
            <a:r>
              <a:rPr lang="es-AR" sz="2800" b="1" dirty="0">
                <a:latin typeface="Courier"/>
                <a:cs typeface="Courier"/>
              </a:rPr>
              <a:t>ylabel('y=x.^3 ')</a:t>
            </a:r>
          </a:p>
          <a:p>
            <a:r>
              <a:rPr lang="es-AR" sz="2800" b="1" dirty="0">
                <a:solidFill>
                  <a:srgbClr val="FF0000"/>
                </a:solidFill>
                <a:latin typeface="Courier"/>
                <a:cs typeface="Courier"/>
              </a:rPr>
              <a:t>yyaxis right</a:t>
            </a:r>
          </a:p>
          <a:p>
            <a:r>
              <a:rPr lang="es-AR" sz="2800" b="1" dirty="0">
                <a:latin typeface="Courier"/>
                <a:cs typeface="Courier"/>
              </a:rPr>
              <a:t>plot(x,dy)</a:t>
            </a:r>
          </a:p>
          <a:p>
            <a:r>
              <a:rPr lang="es-AR" sz="2800" b="1" dirty="0">
                <a:latin typeface="Courier"/>
                <a:cs typeface="Courier"/>
              </a:rPr>
              <a:t>grid</a:t>
            </a:r>
          </a:p>
          <a:p>
            <a:r>
              <a:rPr lang="es-AR" sz="2800" b="1" dirty="0">
                <a:latin typeface="Courier"/>
                <a:cs typeface="Courier"/>
              </a:rPr>
              <a:t>xlabel('x')</a:t>
            </a:r>
          </a:p>
          <a:p>
            <a:r>
              <a:rPr lang="es-AR" sz="2800" b="1" dirty="0">
                <a:latin typeface="Courier"/>
                <a:cs typeface="Courier"/>
              </a:rPr>
              <a:t>%</a:t>
            </a:r>
            <a:r>
              <a:rPr lang="es-AR" sz="2800" b="1" dirty="0" err="1">
                <a:latin typeface="Courier"/>
                <a:cs typeface="Courier"/>
              </a:rPr>
              <a:t>have</a:t>
            </a:r>
            <a:r>
              <a:rPr lang="es-AR" sz="2800" b="1" dirty="0">
                <a:latin typeface="Courier"/>
                <a:cs typeface="Courier"/>
              </a:rPr>
              <a:t> to do y </a:t>
            </a:r>
            <a:r>
              <a:rPr lang="es-AR" sz="2800" b="1" dirty="0" err="1">
                <a:latin typeface="Courier"/>
                <a:cs typeface="Courier"/>
              </a:rPr>
              <a:t>labels</a:t>
            </a:r>
            <a:r>
              <a:rPr lang="es-AR" sz="2800" b="1" dirty="0">
                <a:latin typeface="Courier"/>
                <a:cs typeface="Courier"/>
              </a:rPr>
              <a:t> </a:t>
            </a:r>
            <a:r>
              <a:rPr lang="es-AR" sz="2800" b="1" dirty="0" err="1">
                <a:latin typeface="Courier"/>
                <a:cs typeface="Courier"/>
              </a:rPr>
              <a:t>separately</a:t>
            </a:r>
            <a:r>
              <a:rPr lang="es-AR" sz="2800" b="1" dirty="0">
                <a:latin typeface="Courier"/>
                <a:cs typeface="Courier"/>
              </a:rPr>
              <a:t> </a:t>
            </a:r>
          </a:p>
          <a:p>
            <a:r>
              <a:rPr lang="es-AR" sz="2800" b="1" dirty="0" err="1">
                <a:latin typeface="Courier"/>
                <a:cs typeface="Courier"/>
              </a:rPr>
              <a:t>ylabel</a:t>
            </a:r>
            <a:r>
              <a:rPr lang="es-AR" sz="2800" b="1" dirty="0">
                <a:latin typeface="Courier"/>
                <a:cs typeface="Courier"/>
              </a:rPr>
              <a:t>('derivative')	</a:t>
            </a:r>
          </a:p>
          <a:p>
            <a:r>
              <a:rPr lang="es-AR" sz="2800" b="1" dirty="0">
                <a:latin typeface="Courier"/>
                <a:cs typeface="Courier"/>
              </a:rPr>
              <a:t>title('multiple plot')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1A9A0E-76D7-FF4D-9333-EDB008218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2336" y="2312278"/>
            <a:ext cx="5323544" cy="400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965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0BD109-E47E-D84F-A118-9FBEA600C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933" y="160637"/>
            <a:ext cx="4601213" cy="367568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6167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pyrus" panose="020B0602040200020303" pitchFamily="34" charset="77"/>
                <a:cs typeface="Calibri" panose="020F0502020204030204" pitchFamily="34" charset="0"/>
              </a:rPr>
              <a:t>Making plots “prettier” (more readable)</a:t>
            </a:r>
          </a:p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pyrus" panose="020B0602040200020303" pitchFamily="34" charset="77"/>
                <a:cs typeface="Calibri" panose="020F0502020204030204" pitchFamily="34" charset="0"/>
              </a:rPr>
              <a:t>Lines too thin, numbers too small, etc.</a:t>
            </a:r>
          </a:p>
          <a:p>
            <a:pPr algn="ctr"/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x=[0:300]/100*2*pi;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y=sin(x);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plot(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x,y,'r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.-')   %points and line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plot(x,y,'r.-','LineWidth',2)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axis tight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Grid</a:t>
            </a:r>
          </a:p>
          <a:p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Courier"/>
              <a:cs typeface="Courier"/>
            </a:endParaRP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set(gca,'FontSize',14)	%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gca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 is “handle” to current figure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ax=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gca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;				%get axis handle</a:t>
            </a:r>
          </a:p>
          <a:p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ax.GridAlpha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=1; %grid line problem is </a:t>
            </a:r>
            <a:r>
              <a:rPr lang="en-US" sz="24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transpanency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, not width</a:t>
            </a:r>
          </a:p>
          <a:p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xlabel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('time seconds')</a:t>
            </a:r>
          </a:p>
          <a:p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ylabel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('amplitude volts')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title('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oscilliscope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"/>
                <a:cs typeface="Courier"/>
              </a:rPr>
              <a:t> display’) </a:t>
            </a:r>
          </a:p>
        </p:txBody>
      </p:sp>
    </p:spTree>
    <p:extLst>
      <p:ext uri="{BB962C8B-B14F-4D97-AF65-F5344CB8AC3E}">
        <p14:creationId xmlns:p14="http://schemas.microsoft.com/office/powerpoint/2010/main" val="305617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55069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Let’s fix it to check the input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There is much more checking we could do here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- Check both parameters are numbers</a:t>
            </a:r>
          </a:p>
          <a:p>
            <a:pPr algn="ctr"/>
            <a:br>
              <a:rPr lang="en-US" sz="3200" b="1" dirty="0">
                <a:latin typeface="Papyrus" panose="020B0602040200020303" pitchFamily="34" charset="77"/>
                <a:cs typeface="Courier"/>
              </a:rPr>
            </a:br>
            <a:r>
              <a:rPr lang="en-US" sz="3200" b="1" dirty="0">
                <a:latin typeface="Papyrus" panose="020B0602040200020303" pitchFamily="34" charset="77"/>
                <a:cs typeface="Courier"/>
              </a:rPr>
              <a:t>- Check sizes of matrices are legal/consistent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endParaRPr lang="en-US" sz="24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418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23900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Pulling values out of matrices.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Say I want to find all the elements in a vector/matrix that meet a condition.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There are several ways to do this.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63948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6494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Testing/Pulling values out of matrices.</a:t>
            </a:r>
          </a:p>
          <a:p>
            <a:r>
              <a:rPr lang="de-DE" sz="3200" b="1" dirty="0">
                <a:latin typeface="Courier"/>
                <a:cs typeface="Courier"/>
              </a:rPr>
              <a:t>&gt;&gt; a=</a:t>
            </a:r>
            <a:r>
              <a:rPr lang="de-DE" sz="3200" b="1" dirty="0" err="1">
                <a:latin typeface="Courier"/>
                <a:cs typeface="Courier"/>
              </a:rPr>
              <a:t>rand</a:t>
            </a:r>
            <a:r>
              <a:rPr lang="de-DE" sz="3200" b="1" dirty="0">
                <a:latin typeface="Courier"/>
                <a:cs typeface="Courier"/>
              </a:rPr>
              <a:t>(3)</a:t>
            </a:r>
          </a:p>
          <a:p>
            <a:r>
              <a:rPr lang="de-DE" b="1" dirty="0">
                <a:latin typeface="Courier"/>
                <a:cs typeface="Courier"/>
              </a:rPr>
              <a:t>a =</a:t>
            </a:r>
          </a:p>
          <a:p>
            <a:r>
              <a:rPr lang="de-DE" b="1" dirty="0">
                <a:latin typeface="Courier"/>
                <a:cs typeface="Courier"/>
              </a:rPr>
              <a:t>   0.296675873218327   0.507858284661118   0.801014622769739</a:t>
            </a:r>
          </a:p>
          <a:p>
            <a:r>
              <a:rPr lang="de-DE" b="1" dirty="0">
                <a:latin typeface="Courier"/>
                <a:cs typeface="Courier"/>
              </a:rPr>
              <a:t>   0.318778301925882   0.085515797090044   0.029220277562146</a:t>
            </a:r>
          </a:p>
          <a:p>
            <a:r>
              <a:rPr lang="de-DE" b="1" dirty="0">
                <a:latin typeface="Courier"/>
                <a:cs typeface="Courier"/>
              </a:rPr>
              <a:t>   0.424166759713807   0.262482234698333   0.928854139478045</a:t>
            </a:r>
          </a:p>
          <a:p>
            <a:r>
              <a:rPr lang="de-DE" sz="3200" b="1" dirty="0">
                <a:latin typeface="Courier"/>
                <a:cs typeface="Courier"/>
              </a:rPr>
              <a:t>&gt;&gt; b=a&lt;.5</a:t>
            </a:r>
          </a:p>
          <a:p>
            <a:r>
              <a:rPr lang="de-DE" b="1" dirty="0">
                <a:latin typeface="Courier"/>
                <a:cs typeface="Courier"/>
              </a:rPr>
              <a:t>b =</a:t>
            </a:r>
          </a:p>
          <a:p>
            <a:r>
              <a:rPr lang="de-DE" b="1" dirty="0">
                <a:latin typeface="Courier"/>
                <a:cs typeface="Courier"/>
              </a:rPr>
              <a:t>  3×3 </a:t>
            </a:r>
            <a:r>
              <a:rPr lang="de-DE" b="1" dirty="0" err="1">
                <a:latin typeface="Courier"/>
                <a:cs typeface="Courier"/>
              </a:rPr>
              <a:t>logical</a:t>
            </a:r>
            <a:r>
              <a:rPr lang="de-DE" b="1" dirty="0">
                <a:latin typeface="Courier"/>
                <a:cs typeface="Courier"/>
              </a:rPr>
              <a:t> </a:t>
            </a:r>
            <a:r>
              <a:rPr lang="de-DE" b="1" dirty="0" err="1">
                <a:latin typeface="Courier"/>
                <a:cs typeface="Courier"/>
              </a:rPr>
              <a:t>array</a:t>
            </a:r>
            <a:endParaRPr lang="de-DE" b="1" dirty="0">
              <a:latin typeface="Courier"/>
              <a:cs typeface="Courier"/>
            </a:endParaRPr>
          </a:p>
          <a:p>
            <a:r>
              <a:rPr lang="de-DE" b="1" dirty="0">
                <a:latin typeface="Courier"/>
                <a:cs typeface="Courier"/>
              </a:rPr>
              <a:t>   1   0   0</a:t>
            </a:r>
          </a:p>
          <a:p>
            <a:r>
              <a:rPr lang="de-DE" b="1" dirty="0">
                <a:latin typeface="Courier"/>
                <a:cs typeface="Courier"/>
              </a:rPr>
              <a:t>   1   1   1</a:t>
            </a:r>
          </a:p>
          <a:p>
            <a:r>
              <a:rPr lang="de-DE" b="1" dirty="0">
                <a:latin typeface="Courier"/>
                <a:cs typeface="Courier"/>
              </a:rPr>
              <a:t>   1   1   0</a:t>
            </a:r>
          </a:p>
          <a:p>
            <a:r>
              <a:rPr lang="de-DE" sz="3200" b="1" dirty="0">
                <a:latin typeface="Courier"/>
                <a:cs typeface="Courier"/>
              </a:rPr>
              <a:t>&gt;&gt; c=a(b)</a:t>
            </a:r>
          </a:p>
          <a:p>
            <a:r>
              <a:rPr lang="de-DE" b="1" dirty="0">
                <a:latin typeface="Courier"/>
                <a:cs typeface="Courier"/>
              </a:rPr>
              <a:t>c =</a:t>
            </a:r>
          </a:p>
          <a:p>
            <a:r>
              <a:rPr lang="de-DE" b="1" dirty="0">
                <a:latin typeface="Courier"/>
                <a:cs typeface="Courier"/>
              </a:rPr>
              <a:t>   0.296675873218327</a:t>
            </a:r>
          </a:p>
          <a:p>
            <a:r>
              <a:rPr lang="de-DE" b="1" dirty="0">
                <a:latin typeface="Courier"/>
                <a:cs typeface="Courier"/>
              </a:rPr>
              <a:t>   0.318778301925882</a:t>
            </a:r>
          </a:p>
          <a:p>
            <a:r>
              <a:rPr lang="de-DE" b="1" dirty="0">
                <a:latin typeface="Courier"/>
                <a:cs typeface="Courier"/>
              </a:rPr>
              <a:t>   0.424166759713807</a:t>
            </a:r>
          </a:p>
          <a:p>
            <a:r>
              <a:rPr lang="de-DE" b="1" dirty="0">
                <a:latin typeface="Courier"/>
                <a:cs typeface="Courier"/>
              </a:rPr>
              <a:t>   0.085515797090044</a:t>
            </a:r>
          </a:p>
          <a:p>
            <a:r>
              <a:rPr lang="de-DE" b="1" dirty="0">
                <a:latin typeface="Courier"/>
                <a:cs typeface="Courier"/>
              </a:rPr>
              <a:t>   0.262482234698333</a:t>
            </a:r>
          </a:p>
          <a:p>
            <a:r>
              <a:rPr lang="de-DE" b="1" dirty="0">
                <a:latin typeface="Courier"/>
                <a:cs typeface="Courier"/>
              </a:rPr>
              <a:t>   0.029220277562146</a:t>
            </a:r>
            <a:endParaRPr lang="en-US" b="1" dirty="0">
              <a:latin typeface="Papyrus"/>
              <a:cs typeface="Papyru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6CA99-1E24-D444-A04A-8CD7AEAC8944}"/>
              </a:ext>
            </a:extLst>
          </p:cNvPr>
          <p:cNvSpPr txBox="1"/>
          <p:nvPr/>
        </p:nvSpPr>
        <p:spPr>
          <a:xfrm>
            <a:off x="3121573" y="2438393"/>
            <a:ext cx="90704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apyrus" panose="020B0602040200020303" pitchFamily="34" charset="77"/>
              </a:rPr>
              <a:t>Applies the test to each element of a and returns a matrix of logical values with the result of the test: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true=1 false=0</a:t>
            </a:r>
            <a:r>
              <a:rPr lang="en-US" sz="2800" dirty="0">
                <a:latin typeface="Papyrus" panose="020B0602040200020303" pitchFamily="34" charset="77"/>
              </a:rPr>
              <a:t>.</a:t>
            </a:r>
          </a:p>
          <a:p>
            <a:endParaRPr lang="en-US" sz="2800" dirty="0">
              <a:latin typeface="Papyrus" panose="020B0602040200020303" pitchFamily="34" charset="77"/>
            </a:endParaRPr>
          </a:p>
          <a:p>
            <a:endParaRPr lang="en-US" sz="28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Papyrus" panose="020B0602040200020303" pitchFamily="34" charset="77"/>
              </a:rPr>
              <a:t>To get the values out </a:t>
            </a:r>
            <a:r>
              <a:rPr lang="mr-IN" sz="2800" dirty="0">
                <a:latin typeface="Papyrus" panose="020B0602040200020303" pitchFamily="34" charset="77"/>
              </a:rPr>
              <a:t>–</a:t>
            </a:r>
            <a:r>
              <a:rPr lang="en-US" sz="2800" dirty="0">
                <a:latin typeface="Papyrus" panose="020B0602040200020303" pitchFamily="34" charset="77"/>
              </a:rPr>
              <a:t> can use matrix b.</a:t>
            </a:r>
          </a:p>
          <a:p>
            <a:r>
              <a:rPr lang="en-US" sz="2800" dirty="0">
                <a:latin typeface="Papyrus" panose="020B0602040200020303" pitchFamily="34" charset="77"/>
              </a:rPr>
              <a:t>Note output is vector with only the data that met the condition in same order as in matrix.</a:t>
            </a:r>
          </a:p>
          <a:p>
            <a:r>
              <a:rPr lang="en-US" sz="2800" dirty="0">
                <a:latin typeface="Papyrus" panose="020B0602040200020303" pitchFamily="34" charset="77"/>
              </a:rPr>
              <a:t>Can’t get back to the elements (index) of the original vector.</a:t>
            </a:r>
          </a:p>
        </p:txBody>
      </p:sp>
    </p:spTree>
    <p:extLst>
      <p:ext uri="{BB962C8B-B14F-4D97-AF65-F5344CB8AC3E}">
        <p14:creationId xmlns:p14="http://schemas.microsoft.com/office/powerpoint/2010/main" val="109157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"/>
            <a:ext cx="12192000" cy="6093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Testing/Pulling values out of matrices.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Do directly.</a:t>
            </a:r>
            <a:endParaRPr lang="en-US" sz="2400" b="1" dirty="0">
              <a:latin typeface="Papyrus" panose="020B0602040200020303" pitchFamily="34" charset="77"/>
              <a:cs typeface="Courier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de-DE" sz="3200" b="1" dirty="0">
                <a:latin typeface="Courier"/>
                <a:cs typeface="Courier"/>
              </a:rPr>
              <a:t>&gt;&gt; a=</a:t>
            </a:r>
            <a:r>
              <a:rPr lang="de-DE" sz="3200" b="1" dirty="0" err="1">
                <a:latin typeface="Courier"/>
                <a:cs typeface="Courier"/>
              </a:rPr>
              <a:t>rand</a:t>
            </a:r>
            <a:r>
              <a:rPr lang="de-DE" sz="3200" b="1" dirty="0">
                <a:latin typeface="Courier"/>
                <a:cs typeface="Courier"/>
              </a:rPr>
              <a:t>(3)</a:t>
            </a:r>
          </a:p>
          <a:p>
            <a:r>
              <a:rPr lang="de-DE" b="1" dirty="0">
                <a:latin typeface="Courier"/>
                <a:cs typeface="Courier"/>
              </a:rPr>
              <a:t>a =</a:t>
            </a:r>
          </a:p>
          <a:p>
            <a:r>
              <a:rPr lang="de-DE" b="1" dirty="0">
                <a:latin typeface="Courier"/>
                <a:cs typeface="Courier"/>
              </a:rPr>
              <a:t>   0.296675873218327   0.507858284661118   0.801014622769739</a:t>
            </a:r>
          </a:p>
          <a:p>
            <a:r>
              <a:rPr lang="de-DE" b="1" dirty="0">
                <a:latin typeface="Courier"/>
                <a:cs typeface="Courier"/>
              </a:rPr>
              <a:t>   0.318778301925882   0.085515797090044   0.029220277562146</a:t>
            </a:r>
          </a:p>
          <a:p>
            <a:r>
              <a:rPr lang="de-DE" b="1" dirty="0">
                <a:latin typeface="Courier"/>
                <a:cs typeface="Courier"/>
              </a:rPr>
              <a:t>   0.424166759713807   0.262482234698333   0.928854139478045</a:t>
            </a:r>
          </a:p>
          <a:p>
            <a:r>
              <a:rPr lang="de-DE" sz="3200" b="1" dirty="0">
                <a:latin typeface="Courier"/>
                <a:cs typeface="Courier"/>
              </a:rPr>
              <a:t>&gt;&gt; b=a(a&lt;=.5)</a:t>
            </a:r>
          </a:p>
          <a:p>
            <a:r>
              <a:rPr lang="de-DE" b="1" dirty="0">
                <a:latin typeface="Courier"/>
                <a:cs typeface="Courier"/>
              </a:rPr>
              <a:t>b =</a:t>
            </a:r>
          </a:p>
          <a:p>
            <a:r>
              <a:rPr lang="de-DE" b="1" dirty="0">
                <a:latin typeface="Courier"/>
                <a:cs typeface="Courier"/>
              </a:rPr>
              <a:t>   0.296675873218327</a:t>
            </a:r>
          </a:p>
          <a:p>
            <a:r>
              <a:rPr lang="de-DE" b="1" dirty="0">
                <a:latin typeface="Courier"/>
                <a:cs typeface="Courier"/>
              </a:rPr>
              <a:t>   0.318778301925882</a:t>
            </a:r>
          </a:p>
          <a:p>
            <a:r>
              <a:rPr lang="de-DE" b="1" dirty="0">
                <a:latin typeface="Courier"/>
                <a:cs typeface="Courier"/>
              </a:rPr>
              <a:t>   0.424166759713807</a:t>
            </a:r>
          </a:p>
          <a:p>
            <a:r>
              <a:rPr lang="de-DE" b="1" dirty="0">
                <a:latin typeface="Courier"/>
                <a:cs typeface="Courier"/>
              </a:rPr>
              <a:t>   0.085515797090044</a:t>
            </a:r>
          </a:p>
          <a:p>
            <a:r>
              <a:rPr lang="de-DE" b="1" dirty="0">
                <a:latin typeface="Courier"/>
                <a:cs typeface="Courier"/>
              </a:rPr>
              <a:t>   0.262482234698333</a:t>
            </a:r>
          </a:p>
          <a:p>
            <a:r>
              <a:rPr lang="de-DE" b="1" dirty="0">
                <a:latin typeface="Courier"/>
                <a:cs typeface="Courier"/>
              </a:rPr>
              <a:t>   0.029220277562146</a:t>
            </a:r>
            <a:endParaRPr lang="en-US" b="1" dirty="0">
              <a:latin typeface="Papyrus"/>
              <a:cs typeface="Papyru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8A602A-DF64-A14C-AD79-28A3A81A2726}"/>
              </a:ext>
            </a:extLst>
          </p:cNvPr>
          <p:cNvSpPr txBox="1"/>
          <p:nvPr/>
        </p:nvSpPr>
        <p:spPr>
          <a:xfrm>
            <a:off x="4099031" y="3699641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Papyrus" panose="020B0602040200020303" pitchFamily="34" charset="77"/>
              </a:rPr>
              <a:t>Applies the test to each element of a and returns the ones that pass.</a:t>
            </a:r>
          </a:p>
          <a:p>
            <a:r>
              <a:rPr lang="en-US" sz="2800" b="1" dirty="0">
                <a:latin typeface="Papyrus" panose="020B0602040200020303" pitchFamily="34" charset="77"/>
              </a:rPr>
              <a:t>Note output is vector with only the data that met the condition in same order as in matrix.</a:t>
            </a:r>
          </a:p>
          <a:p>
            <a:r>
              <a:rPr lang="en-US" sz="2800" b="1" dirty="0">
                <a:latin typeface="Papyrus" panose="020B0602040200020303" pitchFamily="34" charset="77"/>
              </a:rPr>
              <a:t>Can’t get back to the elements (index) of the original vector.</a:t>
            </a:r>
          </a:p>
        </p:txBody>
      </p:sp>
    </p:spTree>
    <p:extLst>
      <p:ext uri="{BB962C8B-B14F-4D97-AF65-F5344CB8AC3E}">
        <p14:creationId xmlns:p14="http://schemas.microsoft.com/office/powerpoint/2010/main" val="311332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10409</TotalTime>
  <Words>6517</Words>
  <Application>Microsoft Office PowerPoint</Application>
  <PresentationFormat>Widescreen</PresentationFormat>
  <Paragraphs>973</Paragraphs>
  <Slides>58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41</cp:revision>
  <dcterms:created xsi:type="dcterms:W3CDTF">2023-08-31T15:40:34Z</dcterms:created>
  <dcterms:modified xsi:type="dcterms:W3CDTF">2023-09-19T21:49:01Z</dcterms:modified>
</cp:coreProperties>
</file>