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488" r:id="rId2"/>
    <p:sldId id="1376" r:id="rId3"/>
    <p:sldId id="1490" r:id="rId4"/>
    <p:sldId id="1496" r:id="rId5"/>
    <p:sldId id="1491" r:id="rId6"/>
    <p:sldId id="1497" r:id="rId7"/>
    <p:sldId id="1494" r:id="rId8"/>
    <p:sldId id="1493" r:id="rId9"/>
    <p:sldId id="1498" r:id="rId10"/>
    <p:sldId id="1499" r:id="rId11"/>
    <p:sldId id="1492" r:id="rId12"/>
    <p:sldId id="1500" r:id="rId13"/>
    <p:sldId id="1501" r:id="rId14"/>
    <p:sldId id="1502" r:id="rId15"/>
    <p:sldId id="1503" r:id="rId16"/>
    <p:sldId id="1377" r:id="rId17"/>
    <p:sldId id="1378" r:id="rId18"/>
    <p:sldId id="1381" r:id="rId19"/>
    <p:sldId id="1300" r:id="rId20"/>
    <p:sldId id="1301" r:id="rId21"/>
    <p:sldId id="1302" r:id="rId22"/>
    <p:sldId id="1303" r:id="rId23"/>
    <p:sldId id="1304" r:id="rId24"/>
    <p:sldId id="1323" r:id="rId25"/>
    <p:sldId id="1322" r:id="rId26"/>
    <p:sldId id="1308" r:id="rId27"/>
    <p:sldId id="1412" r:id="rId28"/>
    <p:sldId id="1310" r:id="rId29"/>
    <p:sldId id="1311" r:id="rId30"/>
    <p:sldId id="1312" r:id="rId31"/>
    <p:sldId id="1416" r:id="rId32"/>
    <p:sldId id="1417" r:id="rId33"/>
    <p:sldId id="1418" r:id="rId34"/>
    <p:sldId id="1419" r:id="rId35"/>
    <p:sldId id="1313" r:id="rId36"/>
    <p:sldId id="1413" r:id="rId37"/>
    <p:sldId id="1314" r:id="rId38"/>
    <p:sldId id="1315" r:id="rId39"/>
    <p:sldId id="1316" r:id="rId40"/>
    <p:sldId id="1317" r:id="rId41"/>
    <p:sldId id="1386" r:id="rId42"/>
    <p:sldId id="1328" r:id="rId43"/>
    <p:sldId id="1330" r:id="rId44"/>
    <p:sldId id="1387" r:id="rId45"/>
    <p:sldId id="1388" r:id="rId46"/>
    <p:sldId id="1336" r:id="rId47"/>
    <p:sldId id="1320" r:id="rId48"/>
    <p:sldId id="269" r:id="rId49"/>
    <p:sldId id="141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1D807-DE89-9A4E-9D43-76464AA27E17}"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A76CB-EBEC-7C49-9AA6-48AC1879F48E}" type="slidenum">
              <a:rPr lang="en-US" smtClean="0"/>
              <a:t>‹#›</a:t>
            </a:fld>
            <a:endParaRPr lang="en-US"/>
          </a:p>
        </p:txBody>
      </p:sp>
    </p:spTree>
    <p:extLst>
      <p:ext uri="{BB962C8B-B14F-4D97-AF65-F5344CB8AC3E}">
        <p14:creationId xmlns:p14="http://schemas.microsoft.com/office/powerpoint/2010/main" val="198475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3C14F-AC50-4122-BD94-6B703BDD0B4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93289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a:t>
            </a:fld>
            <a:endParaRPr lang="en-US"/>
          </a:p>
        </p:txBody>
      </p:sp>
    </p:spTree>
    <p:extLst>
      <p:ext uri="{BB962C8B-B14F-4D97-AF65-F5344CB8AC3E}">
        <p14:creationId xmlns:p14="http://schemas.microsoft.com/office/powerpoint/2010/main" val="77226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a:t>
            </a:fld>
            <a:endParaRPr lang="en-US"/>
          </a:p>
        </p:txBody>
      </p:sp>
    </p:spTree>
    <p:extLst>
      <p:ext uri="{BB962C8B-B14F-4D97-AF65-F5344CB8AC3E}">
        <p14:creationId xmlns:p14="http://schemas.microsoft.com/office/powerpoint/2010/main" val="44756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a:t>
            </a:fld>
            <a:endParaRPr lang="en-US"/>
          </a:p>
        </p:txBody>
      </p:sp>
    </p:spTree>
    <p:extLst>
      <p:ext uri="{BB962C8B-B14F-4D97-AF65-F5344CB8AC3E}">
        <p14:creationId xmlns:p14="http://schemas.microsoft.com/office/powerpoint/2010/main" val="117562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a:t>
            </a:fld>
            <a:endParaRPr lang="en-US"/>
          </a:p>
        </p:txBody>
      </p:sp>
    </p:spTree>
    <p:extLst>
      <p:ext uri="{BB962C8B-B14F-4D97-AF65-F5344CB8AC3E}">
        <p14:creationId xmlns:p14="http://schemas.microsoft.com/office/powerpoint/2010/main" val="30384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a:t>
            </a:fld>
            <a:endParaRPr lang="en-US"/>
          </a:p>
        </p:txBody>
      </p:sp>
    </p:spTree>
    <p:extLst>
      <p:ext uri="{BB962C8B-B14F-4D97-AF65-F5344CB8AC3E}">
        <p14:creationId xmlns:p14="http://schemas.microsoft.com/office/powerpoint/2010/main" val="402714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a:t>
            </a:fld>
            <a:endParaRPr lang="en-US"/>
          </a:p>
        </p:txBody>
      </p:sp>
    </p:spTree>
    <p:extLst>
      <p:ext uri="{BB962C8B-B14F-4D97-AF65-F5344CB8AC3E}">
        <p14:creationId xmlns:p14="http://schemas.microsoft.com/office/powerpoint/2010/main" val="271474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Advantages of functions </a:t>
            </a:r>
            <a:r>
              <a:rPr lang="mr-IN" dirty="0"/>
              <a:t>–</a:t>
            </a:r>
            <a:r>
              <a:rPr lang="en-US" dirty="0"/>
              <a:t> </a:t>
            </a:r>
          </a:p>
          <a:p>
            <a:r>
              <a:rPr lang="en-US" dirty="0"/>
              <a:t>Encapsulated </a:t>
            </a:r>
            <a:r>
              <a:rPr lang="mr-IN" dirty="0"/>
              <a:t>–</a:t>
            </a:r>
            <a:r>
              <a:rPr lang="en-US" dirty="0"/>
              <a:t> m, f not known outside of function </a:t>
            </a:r>
            <a:r>
              <a:rPr lang="mr-IN" dirty="0"/>
              <a:t>–</a:t>
            </a:r>
            <a:r>
              <a:rPr lang="en-US" dirty="0"/>
              <a:t> don’t interfere with variables</a:t>
            </a:r>
            <a:r>
              <a:rPr lang="en-US" baseline="0" dirty="0"/>
              <a:t> in the calling routine named m or f</a:t>
            </a:r>
          </a:p>
          <a:p>
            <a:r>
              <a:rPr lang="en-US" baseline="0" dirty="0"/>
              <a:t>Easier to write and debug because can concentrate on one specific task (one theory of programing says nothing should be longer than a page </a:t>
            </a:r>
            <a:r>
              <a:rPr lang="mr-IN" baseline="0" dirty="0"/>
              <a:t>–</a:t>
            </a:r>
            <a:r>
              <a:rPr lang="en-US" baseline="0" dirty="0"/>
              <a:t> good idea, but then you have thousands of files </a:t>
            </a:r>
            <a:r>
              <a:rPr lang="mr-IN" baseline="0" dirty="0"/>
              <a:t>–</a:t>
            </a:r>
            <a:r>
              <a:rPr lang="en-US" baseline="0" dirty="0"/>
              <a:t> you win some and loose some)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a:t>
            </a:fld>
            <a:endParaRPr lang="en-US"/>
          </a:p>
        </p:txBody>
      </p:sp>
    </p:spTree>
    <p:extLst>
      <p:ext uri="{BB962C8B-B14F-4D97-AF65-F5344CB8AC3E}">
        <p14:creationId xmlns:p14="http://schemas.microsoft.com/office/powerpoint/2010/main" val="359424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a:t>
            </a:fld>
            <a:endParaRPr lang="en-US"/>
          </a:p>
        </p:txBody>
      </p:sp>
    </p:spTree>
    <p:extLst>
      <p:ext uri="{BB962C8B-B14F-4D97-AF65-F5344CB8AC3E}">
        <p14:creationId xmlns:p14="http://schemas.microsoft.com/office/powerpoint/2010/main" val="359424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end statements in gray are optional. You need both or none </a:t>
            </a:r>
            <a:r>
              <a:rPr lang="mr-IN" dirty="0"/>
              <a:t>–</a:t>
            </a:r>
            <a:r>
              <a:rPr lang="en-US" dirty="0"/>
              <a:t> can’t mix</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a:t>
            </a:fld>
            <a:endParaRPr lang="en-US"/>
          </a:p>
        </p:txBody>
      </p:sp>
    </p:spTree>
    <p:extLst>
      <p:ext uri="{BB962C8B-B14F-4D97-AF65-F5344CB8AC3E}">
        <p14:creationId xmlns:p14="http://schemas.microsoft.com/office/powerpoint/2010/main" val="359424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a:t>
            </a:r>
            <a:r>
              <a:rPr lang="en-US" baseline="0" dirty="0"/>
              <a:t> matrix multiplication using </a:t>
            </a:r>
            <a:r>
              <a:rPr lang="en-US" baseline="0" dirty="0" err="1"/>
              <a:t>matlab</a:t>
            </a:r>
            <a:r>
              <a:rPr lang="en-US" baseline="0" dirty="0"/>
              <a:t> </a:t>
            </a:r>
            <a:r>
              <a:rPr lang="en-US" baseline="0" dirty="0" err="1"/>
              <a:t>vectorized</a:t>
            </a:r>
            <a:r>
              <a:rPr lang="en-US" baseline="0" dirty="0"/>
              <a:t> implementation, to </a:t>
            </a:r>
            <a:r>
              <a:rPr lang="en-US" baseline="0" dirty="0" err="1"/>
              <a:t>fortran</a:t>
            </a:r>
            <a:r>
              <a:rPr lang="en-US" baseline="0" dirty="0"/>
              <a:t>/c style triple nested do loop implementation</a:t>
            </a:r>
          </a:p>
          <a:p>
            <a:r>
              <a:rPr lang="en-US" baseline="0" dirty="0"/>
              <a:t>Answers about the same (e-13 max difference).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21</a:t>
            </a:fld>
            <a:endParaRPr lang="en-US"/>
          </a:p>
        </p:txBody>
      </p:sp>
    </p:spTree>
    <p:extLst>
      <p:ext uri="{BB962C8B-B14F-4D97-AF65-F5344CB8AC3E}">
        <p14:creationId xmlns:p14="http://schemas.microsoft.com/office/powerpoint/2010/main" val="289527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a:t>
            </a:fld>
            <a:endParaRPr lang="en-US"/>
          </a:p>
        </p:txBody>
      </p:sp>
    </p:spTree>
    <p:extLst>
      <p:ext uri="{BB962C8B-B14F-4D97-AF65-F5344CB8AC3E}">
        <p14:creationId xmlns:p14="http://schemas.microsoft.com/office/powerpoint/2010/main" val="3594244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Rearrange</a:t>
            </a:r>
          </a:p>
          <a:p>
            <a:r>
              <a:rPr lang="en-US" dirty="0"/>
              <a:t>Put all constant stuff together</a:t>
            </a:r>
          </a:p>
          <a:p>
            <a:r>
              <a:rPr lang="en-US" dirty="0"/>
              <a:t>Look at space</a:t>
            </a:r>
            <a:r>
              <a:rPr lang="en-US" baseline="0" dirty="0"/>
              <a:t> and time varying parts</a:t>
            </a:r>
          </a:p>
          <a:p>
            <a:r>
              <a:rPr lang="en-US" baseline="0" dirty="0"/>
              <a:t>Turn into traveling and standing waves</a:t>
            </a:r>
          </a:p>
          <a:p>
            <a:r>
              <a:rPr lang="en-US" baseline="0" dirty="0"/>
              <a:t>Weights change by factor of ½ between last two lines</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26</a:t>
            </a:fld>
            <a:endParaRPr lang="en-US"/>
          </a:p>
        </p:txBody>
      </p:sp>
    </p:spTree>
    <p:extLst>
      <p:ext uri="{BB962C8B-B14F-4D97-AF65-F5344CB8AC3E}">
        <p14:creationId xmlns:p14="http://schemas.microsoft.com/office/powerpoint/2010/main" val="48954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Papyrus"/>
                <a:cs typeface="Papyrus"/>
              </a:rPr>
              <a:t>Constructive interference where </a:t>
            </a:r>
            <a:r>
              <a:rPr lang="es-ES_tradnl" sz="1200" dirty="0">
                <a:latin typeface="Courier"/>
                <a:cs typeface="Courier"/>
              </a:rPr>
              <a:t>cos(ωt)=cos(kx) phases</a:t>
            </a:r>
            <a:r>
              <a:rPr lang="es-ES_tradnl" sz="1200" baseline="0" dirty="0">
                <a:latin typeface="Courier"/>
                <a:cs typeface="Courier"/>
              </a:rPr>
              <a:t> </a:t>
            </a:r>
            <a:r>
              <a:rPr lang="es-ES_tradnl" sz="1200" baseline="0" dirty="0" err="1">
                <a:latin typeface="Courier"/>
                <a:cs typeface="Courier"/>
              </a:rPr>
              <a:t>agree</a:t>
            </a:r>
            <a:r>
              <a:rPr lang="es-ES_tradnl" sz="1200" baseline="0" dirty="0">
                <a:latin typeface="Courier"/>
                <a:cs typeface="Courier"/>
              </a:rPr>
              <a:t> – </a:t>
            </a:r>
            <a:r>
              <a:rPr lang="es-ES_tradnl" sz="1200" baseline="0" dirty="0" err="1">
                <a:latin typeface="Courier"/>
                <a:cs typeface="Courier"/>
              </a:rPr>
              <a:t>stationary</a:t>
            </a:r>
            <a:r>
              <a:rPr lang="es-ES_tradnl" sz="1200" baseline="0" dirty="0">
                <a:latin typeface="Courier"/>
                <a:cs typeface="Courier"/>
              </a:rPr>
              <a:t> </a:t>
            </a:r>
            <a:r>
              <a:rPr lang="es-ES_tradnl" sz="1200" baseline="0" dirty="0" err="1">
                <a:latin typeface="Courier"/>
                <a:cs typeface="Courier"/>
              </a:rPr>
              <a:t>phase</a:t>
            </a:r>
            <a:r>
              <a:rPr lang="es-ES_tradnl" sz="1200" baseline="0" dirty="0">
                <a:latin typeface="Courier"/>
                <a:cs typeface="Courier"/>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es-ES_tradnl" sz="1200" baseline="0" dirty="0" err="1">
                <a:latin typeface="Courier"/>
                <a:cs typeface="Courier"/>
              </a:rPr>
              <a:t>Space</a:t>
            </a:r>
            <a:r>
              <a:rPr lang="es-ES_tradnl" sz="1200" baseline="0" dirty="0">
                <a:latin typeface="Courier"/>
                <a:cs typeface="Courier"/>
              </a:rPr>
              <a:t> </a:t>
            </a:r>
            <a:r>
              <a:rPr lang="es-ES_tradnl" sz="1200" baseline="0" dirty="0" err="1">
                <a:latin typeface="Courier"/>
                <a:cs typeface="Courier"/>
              </a:rPr>
              <a:t>part</a:t>
            </a:r>
            <a:r>
              <a:rPr lang="es-ES_tradnl" sz="1200" baseline="0" dirty="0">
                <a:latin typeface="Courier"/>
                <a:cs typeface="Courier"/>
              </a:rPr>
              <a:t> </a:t>
            </a:r>
            <a:r>
              <a:rPr lang="es-ES_tradnl" sz="1200" baseline="0" dirty="0" err="1">
                <a:latin typeface="Courier"/>
                <a:cs typeface="Courier"/>
              </a:rPr>
              <a:t>constant</a:t>
            </a:r>
            <a:r>
              <a:rPr lang="es-ES_tradnl" sz="1200" baseline="0" dirty="0">
                <a:latin typeface="Courier"/>
                <a:cs typeface="Courier"/>
              </a:rPr>
              <a:t>, time </a:t>
            </a:r>
            <a:r>
              <a:rPr lang="es-ES_tradnl" sz="1200" baseline="0" dirty="0" err="1">
                <a:latin typeface="Courier"/>
                <a:cs typeface="Courier"/>
              </a:rPr>
              <a:t>part</a:t>
            </a:r>
            <a:r>
              <a:rPr lang="es-ES_tradnl" sz="1200" baseline="0" dirty="0">
                <a:latin typeface="Courier"/>
                <a:cs typeface="Courier"/>
              </a:rPr>
              <a:t> </a:t>
            </a:r>
            <a:r>
              <a:rPr lang="es-ES_tradnl" sz="1200" baseline="0" dirty="0" err="1">
                <a:latin typeface="Courier"/>
                <a:cs typeface="Courier"/>
              </a:rPr>
              <a:t>chages</a:t>
            </a:r>
            <a:r>
              <a:rPr lang="es-ES_tradnl" sz="1200" baseline="0" dirty="0">
                <a:latin typeface="Courier"/>
                <a:cs typeface="Courier"/>
              </a:rPr>
              <a:t> </a:t>
            </a:r>
            <a:r>
              <a:rPr lang="es-ES_tradnl" sz="1200" baseline="0" dirty="0" err="1">
                <a:latin typeface="Courier"/>
                <a:cs typeface="Courier"/>
              </a:rPr>
              <a:t>with</a:t>
            </a:r>
            <a:r>
              <a:rPr lang="es-ES_tradnl" sz="1200" baseline="0" dirty="0">
                <a:latin typeface="Courier"/>
                <a:cs typeface="Courier"/>
              </a:rPr>
              <a:t> time – </a:t>
            </a:r>
            <a:r>
              <a:rPr lang="es-ES_tradnl" sz="1200" baseline="0" dirty="0" err="1">
                <a:latin typeface="Courier"/>
                <a:cs typeface="Courier"/>
              </a:rPr>
              <a:t>the</a:t>
            </a:r>
            <a:r>
              <a:rPr lang="es-ES_tradnl" sz="1200" baseline="0" dirty="0">
                <a:latin typeface="Courier"/>
                <a:cs typeface="Courier"/>
              </a:rPr>
              <a:t> </a:t>
            </a:r>
            <a:r>
              <a:rPr lang="es-ES_tradnl" sz="1200" baseline="0" dirty="0" err="1">
                <a:latin typeface="Courier"/>
                <a:cs typeface="Courier"/>
              </a:rPr>
              <a:t>two</a:t>
            </a:r>
            <a:r>
              <a:rPr lang="es-ES_tradnl" sz="1200" baseline="0" dirty="0">
                <a:latin typeface="Courier"/>
                <a:cs typeface="Courier"/>
              </a:rPr>
              <a:t> line up at </a:t>
            </a:r>
            <a:r>
              <a:rPr lang="es-ES_tradnl" sz="1200" baseline="0" dirty="0" err="1">
                <a:latin typeface="Courier"/>
                <a:cs typeface="Courier"/>
              </a:rPr>
              <a:t>different</a:t>
            </a:r>
            <a:r>
              <a:rPr lang="es-ES_tradnl" sz="1200" baseline="0" dirty="0">
                <a:latin typeface="Courier"/>
                <a:cs typeface="Courier"/>
              </a:rPr>
              <a:t> spot at </a:t>
            </a:r>
            <a:r>
              <a:rPr lang="es-ES_tradnl" sz="1200" baseline="0" dirty="0" err="1">
                <a:latin typeface="Courier"/>
                <a:cs typeface="Courier"/>
              </a:rPr>
              <a:t>different</a:t>
            </a:r>
            <a:r>
              <a:rPr lang="es-ES_tradnl" sz="1200" baseline="0" dirty="0">
                <a:latin typeface="Courier"/>
                <a:cs typeface="Courier"/>
              </a:rPr>
              <a:t> times, </a:t>
            </a:r>
            <a:r>
              <a:rPr lang="es-ES_tradnl" sz="1200" baseline="0" dirty="0" err="1">
                <a:latin typeface="Courier"/>
                <a:cs typeface="Courier"/>
              </a:rPr>
              <a:t>get</a:t>
            </a:r>
            <a:r>
              <a:rPr lang="es-ES_tradnl" sz="1200" baseline="0" dirty="0">
                <a:latin typeface="Courier"/>
                <a:cs typeface="Courier"/>
              </a:rPr>
              <a:t> </a:t>
            </a:r>
            <a:r>
              <a:rPr lang="es-ES_tradnl" sz="1200" baseline="0" dirty="0" err="1">
                <a:latin typeface="Courier"/>
                <a:cs typeface="Courier"/>
              </a:rPr>
              <a:t>constructive</a:t>
            </a:r>
            <a:r>
              <a:rPr lang="es-ES_tradnl" sz="1200" baseline="0" dirty="0">
                <a:latin typeface="Courier"/>
                <a:cs typeface="Courier"/>
              </a:rPr>
              <a:t> </a:t>
            </a:r>
            <a:r>
              <a:rPr lang="es-ES_tradnl" sz="1200" baseline="0" dirty="0" err="1">
                <a:latin typeface="Courier"/>
                <a:cs typeface="Courier"/>
              </a:rPr>
              <a:t>interferenece</a:t>
            </a:r>
            <a:r>
              <a:rPr lang="es-ES_tradnl" sz="1200" baseline="0" dirty="0">
                <a:latin typeface="Courier"/>
                <a:cs typeface="Courier"/>
              </a:rPr>
              <a:t> </a:t>
            </a:r>
            <a:r>
              <a:rPr lang="es-ES_tradnl" sz="1200" baseline="0" dirty="0" err="1">
                <a:latin typeface="Courier"/>
                <a:cs typeface="Courier"/>
              </a:rPr>
              <a:t>there</a:t>
            </a:r>
            <a:r>
              <a:rPr lang="es-ES_tradnl" sz="1200" baseline="0" dirty="0">
                <a:latin typeface="Courier"/>
                <a:cs typeface="Courier"/>
              </a:rPr>
              <a:t> </a:t>
            </a:r>
            <a:r>
              <a:rPr lang="es-ES_tradnl" sz="1200" baseline="0" dirty="0" err="1">
                <a:latin typeface="Courier"/>
                <a:cs typeface="Courier"/>
              </a:rPr>
              <a:t>only</a:t>
            </a:r>
            <a:r>
              <a:rPr lang="es-ES_tradnl" sz="1200" baseline="0" dirty="0">
                <a:latin typeface="Courier"/>
                <a:cs typeface="Courier"/>
              </a:rPr>
              <a:t>!</a:t>
            </a:r>
            <a:endParaRPr lang="en-US" sz="1200" dirty="0">
              <a:latin typeface="Courier"/>
              <a:cs typeface="Courier"/>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dirty="0">
              <a:latin typeface="Courier"/>
              <a:cs typeface="Courier"/>
            </a:endParaRPr>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28</a:t>
            </a:fld>
            <a:endParaRPr lang="en-US"/>
          </a:p>
        </p:txBody>
      </p:sp>
    </p:spTree>
    <p:extLst>
      <p:ext uri="{BB962C8B-B14F-4D97-AF65-F5344CB8AC3E}">
        <p14:creationId xmlns:p14="http://schemas.microsoft.com/office/powerpoint/2010/main" val="234183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 at</a:t>
            </a:r>
            <a:r>
              <a:rPr lang="en-US" baseline="0" dirty="0"/>
              <a:t> one time – first 3 lines</a:t>
            </a:r>
          </a:p>
          <a:p>
            <a:r>
              <a:rPr lang="en-US" dirty="0"/>
              <a:t>Transpose</a:t>
            </a:r>
            <a:r>
              <a:rPr lang="en-US" baseline="0" dirty="0"/>
              <a:t> between 3</a:t>
            </a:r>
            <a:r>
              <a:rPr lang="en-US" baseline="30000" dirty="0"/>
              <a:t>rd</a:t>
            </a:r>
            <a:r>
              <a:rPr lang="en-US" baseline="0" dirty="0"/>
              <a:t> and 4</a:t>
            </a:r>
            <a:r>
              <a:rPr lang="en-US" baseline="30000" dirty="0"/>
              <a:t>th</a:t>
            </a:r>
            <a:r>
              <a:rPr lang="en-US" baseline="0" dirty="0"/>
              <a:t> lines</a:t>
            </a:r>
          </a:p>
          <a:p>
            <a:r>
              <a:rPr lang="en-US" baseline="0" dirty="0"/>
              <a:t>Calculate for lots of times – bottom 2 lines</a:t>
            </a:r>
          </a:p>
          <a:p>
            <a:r>
              <a:rPr lang="en-US" baseline="0" dirty="0"/>
              <a:t>Final – have </a:t>
            </a:r>
            <a:r>
              <a:rPr lang="en-US" baseline="0" dirty="0" err="1"/>
              <a:t>cosins</a:t>
            </a:r>
            <a:r>
              <a:rPr lang="en-US" baseline="0" dirty="0"/>
              <a:t> basis functions of Fourier series in the columns (time series in t), times column vector of weights.</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29</a:t>
            </a:fld>
            <a:endParaRPr lang="en-US"/>
          </a:p>
        </p:txBody>
      </p:sp>
    </p:spTree>
    <p:extLst>
      <p:ext uri="{BB962C8B-B14F-4D97-AF65-F5344CB8AC3E}">
        <p14:creationId xmlns:p14="http://schemas.microsoft.com/office/powerpoint/2010/main" val="1209478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surface is composed</a:t>
            </a:r>
            <a:r>
              <a:rPr lang="en-US" baseline="0" dirty="0"/>
              <a:t> of cosines in time or frequency as per the matrix on the last slide (start with plotting matrix on last slide as surface).</a:t>
            </a:r>
          </a:p>
          <a:p>
            <a:r>
              <a:rPr lang="en-US" baseline="0" dirty="0"/>
              <a:t>They are multiplied by the </a:t>
            </a:r>
            <a:r>
              <a:rPr lang="en-US" baseline="0" dirty="0" err="1"/>
              <a:t>fourier</a:t>
            </a:r>
            <a:r>
              <a:rPr lang="en-US" baseline="0" dirty="0"/>
              <a:t> weights (the red lines in front, to make this picture) and summed across to make the Fourier series to make the time domain function – red line at the right</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35</a:t>
            </a:fld>
            <a:endParaRPr lang="en-US"/>
          </a:p>
        </p:txBody>
      </p:sp>
    </p:spTree>
    <p:extLst>
      <p:ext uri="{BB962C8B-B14F-4D97-AF65-F5344CB8AC3E}">
        <p14:creationId xmlns:p14="http://schemas.microsoft.com/office/powerpoint/2010/main" val="1196960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surface is composed</a:t>
            </a:r>
            <a:r>
              <a:rPr lang="en-US" baseline="0" dirty="0"/>
              <a:t> of cosines in time or frequency as per the matrix on the last slide (start with plotting matrix on last slide as surface).</a:t>
            </a:r>
          </a:p>
          <a:p>
            <a:r>
              <a:rPr lang="en-US" baseline="0" dirty="0"/>
              <a:t>They are multiplied by the </a:t>
            </a:r>
            <a:r>
              <a:rPr lang="en-US" baseline="0" dirty="0" err="1"/>
              <a:t>fourier</a:t>
            </a:r>
            <a:r>
              <a:rPr lang="en-US" baseline="0" dirty="0"/>
              <a:t> weights (the red lines in front, to make this picture) and summed across to make the Fourier series to make the time domain function – red line at the right</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36</a:t>
            </a:fld>
            <a:endParaRPr lang="en-US"/>
          </a:p>
        </p:txBody>
      </p:sp>
    </p:spTree>
    <p:extLst>
      <p:ext uri="{BB962C8B-B14F-4D97-AF65-F5344CB8AC3E}">
        <p14:creationId xmlns:p14="http://schemas.microsoft.com/office/powerpoint/2010/main" val="1032828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O is for "order" as in order of magnitude.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37</a:t>
            </a:fld>
            <a:endParaRPr lang="en-US"/>
          </a:p>
        </p:txBody>
      </p:sp>
    </p:spTree>
    <p:extLst>
      <p:ext uri="{BB962C8B-B14F-4D97-AF65-F5344CB8AC3E}">
        <p14:creationId xmlns:p14="http://schemas.microsoft.com/office/powerpoint/2010/main" val="992969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a:t>
            </a:r>
            <a:r>
              <a:rPr lang="en-US" dirty="0" err="1"/>
              <a:t>cos</a:t>
            </a:r>
            <a:r>
              <a:rPr lang="en-US" dirty="0"/>
              <a:t>/sin term is "basis"</a:t>
            </a:r>
          </a:p>
          <a:p>
            <a:r>
              <a:rPr lang="en-US" dirty="0"/>
              <a:t>Third is every other point from first</a:t>
            </a:r>
          </a:p>
          <a:p>
            <a:r>
              <a:rPr lang="en-US" dirty="0"/>
              <a:t>Fourth is every</a:t>
            </a:r>
            <a:r>
              <a:rPr lang="en-US" baseline="0" dirty="0"/>
              <a:t> third point from first</a:t>
            </a:r>
          </a:p>
          <a:p>
            <a:r>
              <a:rPr lang="en-US" baseline="0" dirty="0"/>
              <a:t>Etc.</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39</a:t>
            </a:fld>
            <a:endParaRPr lang="en-US"/>
          </a:p>
        </p:txBody>
      </p:sp>
    </p:spTree>
    <p:extLst>
      <p:ext uri="{BB962C8B-B14F-4D97-AF65-F5344CB8AC3E}">
        <p14:creationId xmlns:p14="http://schemas.microsoft.com/office/powerpoint/2010/main" val="3966867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a1</a:t>
            </a:r>
            <a:r>
              <a:rPr lang="en-US" baseline="0" dirty="0"/>
              <a:t> is multiplied by the same basis value 2x (2 cycles) (4x if you include +/- values)</a:t>
            </a:r>
          </a:p>
          <a:p>
            <a:r>
              <a:rPr lang="en-US" baseline="0" dirty="0"/>
              <a:t>a2 is multiplied by the same basis value several times, etc.</a:t>
            </a:r>
          </a:p>
          <a:p>
            <a:endParaRPr lang="en-US" baseline="0" dirty="0"/>
          </a:p>
          <a:p>
            <a:r>
              <a:rPr lang="en-US" baseline="0" dirty="0"/>
              <a:t>Savings from 2 places – computing the basis functions and multiplications of basis functions by same values.</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40</a:t>
            </a:fld>
            <a:endParaRPr lang="en-US"/>
          </a:p>
        </p:txBody>
      </p:sp>
    </p:spTree>
    <p:extLst>
      <p:ext uri="{BB962C8B-B14F-4D97-AF65-F5344CB8AC3E}">
        <p14:creationId xmlns:p14="http://schemas.microsoft.com/office/powerpoint/2010/main" val="3616090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41</a:t>
            </a:fld>
            <a:endParaRPr lang="en-US"/>
          </a:p>
        </p:txBody>
      </p:sp>
    </p:spTree>
    <p:extLst>
      <p:ext uri="{BB962C8B-B14F-4D97-AF65-F5344CB8AC3E}">
        <p14:creationId xmlns:p14="http://schemas.microsoft.com/office/powerpoint/2010/main" val="3616090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42</a:t>
            </a:fld>
            <a:endParaRPr lang="en-US"/>
          </a:p>
        </p:txBody>
      </p:sp>
    </p:spTree>
    <p:extLst>
      <p:ext uri="{BB962C8B-B14F-4D97-AF65-F5344CB8AC3E}">
        <p14:creationId xmlns:p14="http://schemas.microsoft.com/office/powerpoint/2010/main" val="101300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a:t>
            </a:fld>
            <a:endParaRPr lang="en-US"/>
          </a:p>
        </p:txBody>
      </p:sp>
    </p:spTree>
    <p:extLst>
      <p:ext uri="{BB962C8B-B14F-4D97-AF65-F5344CB8AC3E}">
        <p14:creationId xmlns:p14="http://schemas.microsoft.com/office/powerpoint/2010/main" val="4129994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43</a:t>
            </a:fld>
            <a:endParaRPr lang="en-US"/>
          </a:p>
        </p:txBody>
      </p:sp>
    </p:spTree>
    <p:extLst>
      <p:ext uri="{BB962C8B-B14F-4D97-AF65-F5344CB8AC3E}">
        <p14:creationId xmlns:p14="http://schemas.microsoft.com/office/powerpoint/2010/main" val="1013004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44</a:t>
            </a:fld>
            <a:endParaRPr lang="en-US"/>
          </a:p>
        </p:txBody>
      </p:sp>
    </p:spTree>
    <p:extLst>
      <p:ext uri="{BB962C8B-B14F-4D97-AF65-F5344CB8AC3E}">
        <p14:creationId xmlns:p14="http://schemas.microsoft.com/office/powerpoint/2010/main" val="1013004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45</a:t>
            </a:fld>
            <a:endParaRPr lang="en-US"/>
          </a:p>
        </p:txBody>
      </p:sp>
    </p:spTree>
    <p:extLst>
      <p:ext uri="{BB962C8B-B14F-4D97-AF65-F5344CB8AC3E}">
        <p14:creationId xmlns:p14="http://schemas.microsoft.com/office/powerpoint/2010/main" val="1013004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Simplest</a:t>
            </a:r>
            <a:r>
              <a:rPr lang="en-US" baseline="0" dirty="0"/>
              <a:t> </a:t>
            </a:r>
            <a:r>
              <a:rPr lang="en-US" baseline="0" dirty="0" err="1"/>
              <a:t>vectorizing</a:t>
            </a:r>
            <a:r>
              <a:rPr lang="en-US" baseline="0" dirty="0"/>
              <a:t> is to do stuff in parallel that you can – speed up by factor of however many jobs/</a:t>
            </a:r>
            <a:r>
              <a:rPr lang="en-US" baseline="0" dirty="0" err="1"/>
              <a:t>cpus</a:t>
            </a:r>
            <a:r>
              <a:rPr lang="en-US" baseline="0" dirty="0"/>
              <a:t> you can run/get ahold of.</a:t>
            </a:r>
          </a:p>
          <a:p>
            <a:r>
              <a:rPr lang="en-US" baseline="0" dirty="0"/>
              <a:t>Some problems need the FFT type solution to be useful.</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46</a:t>
            </a:fld>
            <a:endParaRPr lang="en-US"/>
          </a:p>
        </p:txBody>
      </p:sp>
    </p:spTree>
    <p:extLst>
      <p:ext uri="{BB962C8B-B14F-4D97-AF65-F5344CB8AC3E}">
        <p14:creationId xmlns:p14="http://schemas.microsoft.com/office/powerpoint/2010/main" val="1013004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4CF133-6BD3-1947-B94F-E30602B0045F}" type="slidenum">
              <a:rPr lang="en-US" smtClean="0"/>
              <a:t>48</a:t>
            </a:fld>
            <a:endParaRPr lang="en-US"/>
          </a:p>
        </p:txBody>
      </p:sp>
    </p:spTree>
    <p:extLst>
      <p:ext uri="{BB962C8B-B14F-4D97-AF65-F5344CB8AC3E}">
        <p14:creationId xmlns:p14="http://schemas.microsoft.com/office/powerpoint/2010/main" val="2583764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O is for "order" as in order of magnitude.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49</a:t>
            </a:fld>
            <a:endParaRPr lang="en-US"/>
          </a:p>
        </p:txBody>
      </p:sp>
    </p:spTree>
    <p:extLst>
      <p:ext uri="{BB962C8B-B14F-4D97-AF65-F5344CB8AC3E}">
        <p14:creationId xmlns:p14="http://schemas.microsoft.com/office/powerpoint/2010/main" val="33626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a:t>
            </a:fld>
            <a:endParaRPr lang="en-US"/>
          </a:p>
        </p:txBody>
      </p:sp>
    </p:spTree>
    <p:extLst>
      <p:ext uri="{BB962C8B-B14F-4D97-AF65-F5344CB8AC3E}">
        <p14:creationId xmlns:p14="http://schemas.microsoft.com/office/powerpoint/2010/main" val="100076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a:t>
            </a:fld>
            <a:endParaRPr lang="en-US"/>
          </a:p>
        </p:txBody>
      </p:sp>
    </p:spTree>
    <p:extLst>
      <p:ext uri="{BB962C8B-B14F-4D97-AF65-F5344CB8AC3E}">
        <p14:creationId xmlns:p14="http://schemas.microsoft.com/office/powerpoint/2010/main" val="88469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a:t>
            </a:fld>
            <a:endParaRPr lang="en-US"/>
          </a:p>
        </p:txBody>
      </p:sp>
    </p:spTree>
    <p:extLst>
      <p:ext uri="{BB962C8B-B14F-4D97-AF65-F5344CB8AC3E}">
        <p14:creationId xmlns:p14="http://schemas.microsoft.com/office/powerpoint/2010/main" val="218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a:t>
            </a:fld>
            <a:endParaRPr lang="en-US"/>
          </a:p>
        </p:txBody>
      </p:sp>
    </p:spTree>
    <p:extLst>
      <p:ext uri="{BB962C8B-B14F-4D97-AF65-F5344CB8AC3E}">
        <p14:creationId xmlns:p14="http://schemas.microsoft.com/office/powerpoint/2010/main" val="47965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a:t>
            </a:fld>
            <a:endParaRPr lang="en-US"/>
          </a:p>
        </p:txBody>
      </p:sp>
    </p:spTree>
    <p:extLst>
      <p:ext uri="{BB962C8B-B14F-4D97-AF65-F5344CB8AC3E}">
        <p14:creationId xmlns:p14="http://schemas.microsoft.com/office/powerpoint/2010/main" val="150778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a:t>
            </a:fld>
            <a:endParaRPr lang="en-US"/>
          </a:p>
        </p:txBody>
      </p:sp>
    </p:spTree>
    <p:extLst>
      <p:ext uri="{BB962C8B-B14F-4D97-AF65-F5344CB8AC3E}">
        <p14:creationId xmlns:p14="http://schemas.microsoft.com/office/powerpoint/2010/main" val="356036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2D89-16FC-50D2-8C26-37A4F47B06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1F491F-23CE-3D5B-66A9-7AC9EFFAD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A85726-5118-02E6-B570-A12BAE064F94}"/>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5" name="Footer Placeholder 4">
            <a:extLst>
              <a:ext uri="{FF2B5EF4-FFF2-40B4-BE49-F238E27FC236}">
                <a16:creationId xmlns:a16="http://schemas.microsoft.com/office/drawing/2014/main" id="{4245A4A8-A170-9D1C-432D-DDBA0FACC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8FB5F-8061-798E-A8FD-9BADA9147FB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71536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F23F-9A90-FC48-84D8-480FA47038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ABABD-A28F-58C2-28E5-21DF4EE95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514C5-0B63-B8D1-B3AB-29EF449A4DA2}"/>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5" name="Footer Placeholder 4">
            <a:extLst>
              <a:ext uri="{FF2B5EF4-FFF2-40B4-BE49-F238E27FC236}">
                <a16:creationId xmlns:a16="http://schemas.microsoft.com/office/drawing/2014/main" id="{C994FBFD-EDCE-3DB8-CC73-BE4425955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9AD01-AA2B-100E-BA65-807FC9F36F42}"/>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30124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1CD3D-E912-D31A-4A59-6FEF6C18D7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BD2C8-41D4-1529-0F94-B5AFB8845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FA4FC-A288-8A25-6BF2-307737854F6F}"/>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5" name="Footer Placeholder 4">
            <a:extLst>
              <a:ext uri="{FF2B5EF4-FFF2-40B4-BE49-F238E27FC236}">
                <a16:creationId xmlns:a16="http://schemas.microsoft.com/office/drawing/2014/main" id="{D74DA0BC-865C-C532-2DF4-A08197D45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F208B-7C73-0486-A6B8-6CFE1E64B4E5}"/>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80231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28C3-0BF1-25DE-DC49-A95682472C7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A84780-6273-163D-EE9E-7AC71E554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2270E-0169-6A54-BF38-EE9375397532}"/>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5" name="Footer Placeholder 4">
            <a:extLst>
              <a:ext uri="{FF2B5EF4-FFF2-40B4-BE49-F238E27FC236}">
                <a16:creationId xmlns:a16="http://schemas.microsoft.com/office/drawing/2014/main" id="{54D56BC4-32FC-CA8D-B43D-5917C472A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A8426-F7B0-58F5-33B9-C77DF251F3B3}"/>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91565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666-BF8C-3131-3D83-7C134C6EA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D85A3-1C85-D2A6-A75D-E5CD6E815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DA5DE-342F-E88C-215E-FDB99C965537}"/>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5" name="Footer Placeholder 4">
            <a:extLst>
              <a:ext uri="{FF2B5EF4-FFF2-40B4-BE49-F238E27FC236}">
                <a16:creationId xmlns:a16="http://schemas.microsoft.com/office/drawing/2014/main" id="{098D80FE-6550-20E7-1BAD-EBE9C807D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6EA74-F282-EE5B-E1DC-7955189A0B11}"/>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3390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64FD-FE4C-22EE-9901-B616E22F1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F22F9-D3FA-5105-0A61-AAD4F36E6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C9A23-8486-BD00-BCF0-FEEC278B3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BD547-67F4-15B9-4972-9124B4DAC3B1}"/>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6" name="Footer Placeholder 5">
            <a:extLst>
              <a:ext uri="{FF2B5EF4-FFF2-40B4-BE49-F238E27FC236}">
                <a16:creationId xmlns:a16="http://schemas.microsoft.com/office/drawing/2014/main" id="{1F139557-6DD5-74F5-5B8B-BBCB6AD42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9B638-3743-9FCF-86F6-100A4DA33C89}"/>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58871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503A-D39A-45A0-213C-B3F3BD0B2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07A18-2F00-153B-BD6B-55623A68F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7DBA1-68CB-812E-6575-D4CA6F8F5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88D5D-E629-DF8A-881B-F6CE714D4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FAA02-54D8-F29E-6DAC-5802C1A5E8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A9CC0-5B58-F090-7DC4-CF8596CEE3C7}"/>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8" name="Footer Placeholder 7">
            <a:extLst>
              <a:ext uri="{FF2B5EF4-FFF2-40B4-BE49-F238E27FC236}">
                <a16:creationId xmlns:a16="http://schemas.microsoft.com/office/drawing/2014/main" id="{52E1B4E3-C151-4C1D-A485-3ED11555A9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B5D64-3151-CBBD-1D57-608FE6584C86}"/>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88988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3E42-A759-9B8A-D3C9-64571267E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5D4B1-9E8C-ECDA-D73D-FF1A66951825}"/>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4" name="Footer Placeholder 3">
            <a:extLst>
              <a:ext uri="{FF2B5EF4-FFF2-40B4-BE49-F238E27FC236}">
                <a16:creationId xmlns:a16="http://schemas.microsoft.com/office/drawing/2014/main" id="{EEB33595-36EB-5574-D9A3-3801B41EEE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3524AE-3F58-C613-0862-1255A33D1C72}"/>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1616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51268-A10A-889C-2AAC-FA498F844224}"/>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3" name="Footer Placeholder 2">
            <a:extLst>
              <a:ext uri="{FF2B5EF4-FFF2-40B4-BE49-F238E27FC236}">
                <a16:creationId xmlns:a16="http://schemas.microsoft.com/office/drawing/2014/main" id="{DE5652DC-B038-3EB8-A59B-2A656E9EE4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CFD8B-7DDC-3861-18E0-5E96B891FEC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46801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E5C8-F93B-422C-01F6-57EBCA953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27392-A3A2-B672-B882-14F097912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4D2213-872C-2276-0173-5FEDFB656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F1AA1-6AF1-06D2-8031-6BCCCA87B8DD}"/>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6" name="Footer Placeholder 5">
            <a:extLst>
              <a:ext uri="{FF2B5EF4-FFF2-40B4-BE49-F238E27FC236}">
                <a16:creationId xmlns:a16="http://schemas.microsoft.com/office/drawing/2014/main" id="{2A8F3900-53EF-A6BD-BAC0-32541BAE7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A363B-1442-B37B-1641-1F65E04FE05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27502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AD32-8AAA-EC03-EB3D-EB0FD77B5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A61E26-05DF-1782-B1DE-E0344F47A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D33B52-DC76-16F9-F325-FAF7DF607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3AFFC-6EEF-BC34-7F88-B02CD1E3797E}"/>
              </a:ext>
            </a:extLst>
          </p:cNvPr>
          <p:cNvSpPr>
            <a:spLocks noGrp="1"/>
          </p:cNvSpPr>
          <p:nvPr>
            <p:ph type="dt" sz="half" idx="10"/>
          </p:nvPr>
        </p:nvSpPr>
        <p:spPr/>
        <p:txBody>
          <a:bodyPr/>
          <a:lstStyle/>
          <a:p>
            <a:fld id="{1F7A9CAC-D618-F343-B9C2-20AEB43D3369}" type="datetimeFigureOut">
              <a:rPr lang="en-US" smtClean="0"/>
              <a:t>9/19/2023</a:t>
            </a:fld>
            <a:endParaRPr lang="en-US"/>
          </a:p>
        </p:txBody>
      </p:sp>
      <p:sp>
        <p:nvSpPr>
          <p:cNvPr id="6" name="Footer Placeholder 5">
            <a:extLst>
              <a:ext uri="{FF2B5EF4-FFF2-40B4-BE49-F238E27FC236}">
                <a16:creationId xmlns:a16="http://schemas.microsoft.com/office/drawing/2014/main" id="{8EE1945D-D288-D7F8-73C3-83445674F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57DCA-20B0-AE41-D811-E9B0711D060D}"/>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78194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068F8-114E-247B-7A78-CA4957D36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8D7ED-7EF4-46DD-7CE7-D3EBC9202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2F16DA-342B-3E9B-ADAC-B8D718E1B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A9CAC-D618-F343-B9C2-20AEB43D3369}" type="datetimeFigureOut">
              <a:rPr lang="en-US" smtClean="0"/>
              <a:t>9/19/2023</a:t>
            </a:fld>
            <a:endParaRPr lang="en-US"/>
          </a:p>
        </p:txBody>
      </p:sp>
      <p:sp>
        <p:nvSpPr>
          <p:cNvPr id="5" name="Footer Placeholder 4">
            <a:extLst>
              <a:ext uri="{FF2B5EF4-FFF2-40B4-BE49-F238E27FC236}">
                <a16:creationId xmlns:a16="http://schemas.microsoft.com/office/drawing/2014/main" id="{A5ADA642-90F2-9130-24CA-8320252D2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2D69A-A6A2-53CE-0695-E84C56E3C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D053F-7E11-B048-88CF-A39C4C24BEAF}" type="slidenum">
              <a:rPr lang="en-US" smtClean="0"/>
              <a:t>‹#›</a:t>
            </a:fld>
            <a:endParaRPr lang="en-US"/>
          </a:p>
        </p:txBody>
      </p:sp>
    </p:spTree>
    <p:extLst>
      <p:ext uri="{BB962C8B-B14F-4D97-AF65-F5344CB8AC3E}">
        <p14:creationId xmlns:p14="http://schemas.microsoft.com/office/powerpoint/2010/main" val="39341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malley@memphi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eri.memphis.edu/people/smalle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2.docx"/><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package" Target="../embeddings/Microsoft_Word_Document3.docx"/></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4.docx"/><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5.docx"/><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package" Target="../embeddings/Microsoft_Word_Document6.docx"/></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7.docx"/><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8.docx"/><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package" Target="../embeddings/Microsoft_Word_Document9.docx"/></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5.emf"/><Relationship Id="rId18" Type="http://schemas.openxmlformats.org/officeDocument/2006/relationships/oleObject" Target="../embeddings/oleObject12.bin"/><Relationship Id="rId3" Type="http://schemas.openxmlformats.org/officeDocument/2006/relationships/image" Target="../media/image20.jpeg"/><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oleObject" Target="../embeddings/oleObject9.bin"/><Relationship Id="rId17" Type="http://schemas.openxmlformats.org/officeDocument/2006/relationships/image" Target="../media/image27.emf"/><Relationship Id="rId2" Type="http://schemas.openxmlformats.org/officeDocument/2006/relationships/notesSlide" Target="../notesSlides/notesSlide26.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6.bin"/><Relationship Id="rId11" Type="http://schemas.openxmlformats.org/officeDocument/2006/relationships/image" Target="../media/image24.emf"/><Relationship Id="rId5" Type="http://schemas.openxmlformats.org/officeDocument/2006/relationships/image" Target="../media/image21.emf"/><Relationship Id="rId15" Type="http://schemas.openxmlformats.org/officeDocument/2006/relationships/image" Target="../media/image26.emf"/><Relationship Id="rId10" Type="http://schemas.openxmlformats.org/officeDocument/2006/relationships/oleObject" Target="../embeddings/oleObject8.bin"/><Relationship Id="rId19" Type="http://schemas.openxmlformats.org/officeDocument/2006/relationships/image" Target="../media/image28.emf"/><Relationship Id="rId4" Type="http://schemas.openxmlformats.org/officeDocument/2006/relationships/oleObject" Target="../embeddings/oleObject5.bin"/><Relationship Id="rId9" Type="http://schemas.openxmlformats.org/officeDocument/2006/relationships/image" Target="../media/image23.emf"/><Relationship Id="rId1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5.emf"/><Relationship Id="rId18" Type="http://schemas.openxmlformats.org/officeDocument/2006/relationships/oleObject" Target="../embeddings/oleObject21.bin"/><Relationship Id="rId3" Type="http://schemas.openxmlformats.org/officeDocument/2006/relationships/image" Target="../media/image20.jpeg"/><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oleObject" Target="../embeddings/oleObject18.bin"/><Relationship Id="rId17" Type="http://schemas.openxmlformats.org/officeDocument/2006/relationships/image" Target="../media/image27.emf"/><Relationship Id="rId2" Type="http://schemas.openxmlformats.org/officeDocument/2006/relationships/notesSlide" Target="../notesSlides/notesSlide27.xml"/><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24.emf"/><Relationship Id="rId5" Type="http://schemas.openxmlformats.org/officeDocument/2006/relationships/image" Target="../media/image30.emf"/><Relationship Id="rId15" Type="http://schemas.openxmlformats.org/officeDocument/2006/relationships/image" Target="../media/image26.emf"/><Relationship Id="rId10" Type="http://schemas.openxmlformats.org/officeDocument/2006/relationships/oleObject" Target="../embeddings/oleObject17.bin"/><Relationship Id="rId19" Type="http://schemas.openxmlformats.org/officeDocument/2006/relationships/image" Target="../media/image28.emf"/><Relationship Id="rId4" Type="http://schemas.openxmlformats.org/officeDocument/2006/relationships/oleObject" Target="../embeddings/oleObject14.bin"/><Relationship Id="rId9" Type="http://schemas.openxmlformats.org/officeDocument/2006/relationships/image" Target="../media/image23.emf"/><Relationship Id="rId1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5.emf"/><Relationship Id="rId18" Type="http://schemas.openxmlformats.org/officeDocument/2006/relationships/oleObject" Target="../embeddings/oleObject30.bin"/><Relationship Id="rId3" Type="http://schemas.openxmlformats.org/officeDocument/2006/relationships/image" Target="../media/image20.jpeg"/><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oleObject" Target="../embeddings/oleObject27.bin"/><Relationship Id="rId17" Type="http://schemas.openxmlformats.org/officeDocument/2006/relationships/image" Target="../media/image27.emf"/><Relationship Id="rId2" Type="http://schemas.openxmlformats.org/officeDocument/2006/relationships/notesSlide" Target="../notesSlides/notesSlide28.xml"/><Relationship Id="rId16" Type="http://schemas.openxmlformats.org/officeDocument/2006/relationships/oleObject" Target="../embeddings/oleObject29.bin"/><Relationship Id="rId20" Type="http://schemas.openxmlformats.org/officeDocument/2006/relationships/oleObject" Target="../embeddings/oleObject31.bin"/><Relationship Id="rId1" Type="http://schemas.openxmlformats.org/officeDocument/2006/relationships/slideLayout" Target="../slideLayouts/slideLayout7.xml"/><Relationship Id="rId6" Type="http://schemas.openxmlformats.org/officeDocument/2006/relationships/oleObject" Target="../embeddings/oleObject24.bin"/><Relationship Id="rId11" Type="http://schemas.openxmlformats.org/officeDocument/2006/relationships/image" Target="../media/image24.emf"/><Relationship Id="rId5" Type="http://schemas.openxmlformats.org/officeDocument/2006/relationships/image" Target="../media/image31.emf"/><Relationship Id="rId15" Type="http://schemas.openxmlformats.org/officeDocument/2006/relationships/image" Target="../media/image26.emf"/><Relationship Id="rId23" Type="http://schemas.openxmlformats.org/officeDocument/2006/relationships/image" Target="../media/image32.emf"/><Relationship Id="rId10" Type="http://schemas.openxmlformats.org/officeDocument/2006/relationships/oleObject" Target="../embeddings/oleObject26.bin"/><Relationship Id="rId19" Type="http://schemas.openxmlformats.org/officeDocument/2006/relationships/image" Target="../media/image28.emf"/><Relationship Id="rId4" Type="http://schemas.openxmlformats.org/officeDocument/2006/relationships/oleObject" Target="../embeddings/oleObject23.bin"/><Relationship Id="rId9" Type="http://schemas.openxmlformats.org/officeDocument/2006/relationships/image" Target="../media/image23.emf"/><Relationship Id="rId14" Type="http://schemas.openxmlformats.org/officeDocument/2006/relationships/oleObject" Target="../embeddings/oleObject28.bin"/><Relationship Id="rId22"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oleObject" Target="../embeddings/oleObject34.bin"/><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6858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3600" b="1" dirty="0">
                <a:solidFill>
                  <a:schemeClr val="tx1"/>
                </a:solidFill>
                <a:latin typeface="Papyrus" panose="020B0602040200020303" pitchFamily="34" charset="77"/>
              </a:rPr>
              <a:t>CERI-8104 Data Analysis in Geophysics</a:t>
            </a:r>
          </a:p>
          <a:p>
            <a:pPr>
              <a:defRPr/>
            </a:pPr>
            <a:r>
              <a:rPr lang="en-US" sz="3600" b="1" dirty="0">
                <a:solidFill>
                  <a:schemeClr val="tx1"/>
                </a:solidFill>
                <a:latin typeface="Papyrus" panose="020B0602040200020303" pitchFamily="34" charset="77"/>
              </a:rPr>
              <a:t>Dr. Robert (Bob) Smalley</a:t>
            </a:r>
          </a:p>
          <a:p>
            <a:pPr>
              <a:defRPr/>
            </a:pPr>
            <a:r>
              <a:rPr lang="en-US" sz="3600" b="1" dirty="0">
                <a:solidFill>
                  <a:schemeClr val="tx1"/>
                </a:solidFill>
                <a:latin typeface="Papyrus" panose="020B0602040200020303" pitchFamily="34" charset="77"/>
              </a:rPr>
              <a:t>3892 Central Ave, Room 103</a:t>
            </a:r>
          </a:p>
          <a:p>
            <a:pPr>
              <a:defRPr/>
            </a:pPr>
            <a:r>
              <a:rPr lang="en-US" sz="3600" b="1" dirty="0">
                <a:solidFill>
                  <a:schemeClr val="tx1"/>
                </a:solidFill>
                <a:latin typeface="Papyrus" panose="020B0602040200020303" pitchFamily="34" charset="77"/>
                <a:hlinkClick r:id="rId3"/>
              </a:rPr>
              <a:t>rsmalley@memphis.edu</a:t>
            </a:r>
            <a:r>
              <a:rPr lang="en-US" sz="3600" b="1" dirty="0">
                <a:solidFill>
                  <a:schemeClr val="tx1"/>
                </a:solidFill>
                <a:latin typeface="Papyrus" panose="020B0602040200020303" pitchFamily="34" charset="77"/>
              </a:rPr>
              <a:t>                         678-4929</a:t>
            </a:r>
          </a:p>
          <a:p>
            <a:pPr>
              <a:defRPr/>
            </a:pP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Fall 2023</a:t>
            </a:r>
          </a:p>
          <a:p>
            <a:pPr algn="ctr"/>
            <a:r>
              <a:rPr lang="en-US" sz="3600" b="1" dirty="0">
                <a:solidFill>
                  <a:schemeClr val="tx1"/>
                </a:solidFill>
                <a:latin typeface="Papyrus" panose="020B0602040200020303" pitchFamily="34" charset="77"/>
              </a:rPr>
              <a:t>Tu &amp; Th             11:20 am -12:45 pm</a:t>
            </a:r>
          </a:p>
          <a:p>
            <a:pPr algn="ctr"/>
            <a:endParaRPr lang="en-US" sz="36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Meeting 5		Sep 12, 2023</a:t>
            </a:r>
            <a:br>
              <a:rPr lang="en-US" sz="3600" b="1" dirty="0">
                <a:solidFill>
                  <a:schemeClr val="tx1"/>
                </a:solidFill>
                <a:latin typeface="Papyrus" panose="020B0602040200020303" pitchFamily="34" charset="77"/>
              </a:rPr>
            </a:b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CERI New/Long Building: Student Computer Lab</a:t>
            </a:r>
          </a:p>
          <a:p>
            <a:pPr>
              <a:defRPr/>
            </a:pPr>
            <a:r>
              <a:rPr lang="en-US" sz="3600" b="1" dirty="0">
                <a:solidFill>
                  <a:schemeClr val="tx1"/>
                </a:solidFill>
                <a:latin typeface="Papyrus" panose="020B0602040200020303" pitchFamily="34" charset="77"/>
              </a:rPr>
              <a:t>Class webpage to be announced.</a:t>
            </a:r>
          </a:p>
          <a:p>
            <a:pPr>
              <a:defRPr/>
            </a:pPr>
            <a:r>
              <a:rPr lang="en-US" sz="1800" b="1" dirty="0">
                <a:solidFill>
                  <a:schemeClr val="tx1"/>
                </a:solidFill>
                <a:latin typeface="Papyrus" panose="020B0602040200020303" pitchFamily="34" charset="77"/>
              </a:rPr>
              <a:t>My homepage (has older versions of the course)</a:t>
            </a:r>
          </a:p>
          <a:p>
            <a:pPr>
              <a:defRPr/>
            </a:pPr>
            <a:r>
              <a:rPr lang="en-US" sz="1800" b="1" dirty="0">
                <a:solidFill>
                  <a:schemeClr val="tx1"/>
                </a:solidFill>
                <a:latin typeface="Papyrus" panose="020B0602040200020303" pitchFamily="34" charset="77"/>
                <a:hlinkClick r:id="rId4"/>
              </a:rPr>
              <a:t>http://www.ceri.memphis.edu/people/smalley/</a:t>
            </a:r>
            <a:endParaRPr lang="en-US" sz="1800" b="1" dirty="0">
              <a:solidFill>
                <a:schemeClr val="tx1"/>
              </a:solidFill>
              <a:latin typeface="Papyrus" panose="020B0602040200020303" pitchFamily="34" charset="77"/>
            </a:endParaRPr>
          </a:p>
        </p:txBody>
      </p:sp>
    </p:spTree>
    <p:extLst>
      <p:ext uri="{BB962C8B-B14F-4D97-AF65-F5344CB8AC3E}">
        <p14:creationId xmlns:p14="http://schemas.microsoft.com/office/powerpoint/2010/main" val="266725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3332"/>
            <a:ext cx="12192000" cy="6001643"/>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endParaRPr lang="en-US" b="1" dirty="0">
              <a:latin typeface="Papyrus" panose="020B0602040200020303" pitchFamily="34" charset="77"/>
              <a:cs typeface="Calibri" panose="020F0502020204030204" pitchFamily="34" charset="0"/>
            </a:endParaRP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Most languages have a default method, usually pass by value, and some allow pass by reference by offering pointer variables</a:t>
            </a:r>
          </a:p>
          <a:p>
            <a:pPr algn="ctr"/>
            <a:r>
              <a:rPr lang="en-US" sz="3200" b="1" dirty="0">
                <a:latin typeface="Papyrus" panose="020B0602040200020303" pitchFamily="34" charset="77"/>
                <a:cs typeface="Calibri" panose="020F0502020204030204" pitchFamily="34" charset="0"/>
              </a:rPr>
              <a:t>(C has pointers, Matlab can be forced to do it ).</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Some languages use both, either explicitly or implicitly (Matlab passes regular variables by value, but </a:t>
            </a:r>
            <a:r>
              <a:rPr lang="en-US" sz="3200" b="1" u="sng" dirty="0">
                <a:latin typeface="Papyrus" panose="020B0602040200020303" pitchFamily="34" charset="77"/>
                <a:cs typeface="Calibri" panose="020F0502020204030204" pitchFamily="34" charset="0"/>
              </a:rPr>
              <a:t>handles</a:t>
            </a:r>
            <a:r>
              <a:rPr lang="en-US" sz="3200" b="1" dirty="0">
                <a:latin typeface="Papyrus" panose="020B0602040200020303" pitchFamily="34" charset="77"/>
                <a:cs typeface="Calibri" panose="020F0502020204030204" pitchFamily="34" charset="0"/>
              </a:rPr>
              <a:t> by reference [will cover handles later]).</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Some languages pass arrays/matrices by reference (so don’t run out of memory copying large arrays).</a:t>
            </a:r>
          </a:p>
        </p:txBody>
      </p:sp>
    </p:spTree>
    <p:extLst>
      <p:ext uri="{BB962C8B-B14F-4D97-AF65-F5344CB8AC3E}">
        <p14:creationId xmlns:p14="http://schemas.microsoft.com/office/powerpoint/2010/main" val="33140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3332"/>
            <a:ext cx="12192000" cy="4278094"/>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sz="3200" b="1" dirty="0">
              <a:latin typeface="Papyrus" panose="020B0602040200020303" pitchFamily="34" charset="77"/>
              <a:cs typeface="Calibri" panose="020F0502020204030204" pitchFamily="34" charset="0"/>
            </a:endParaRPr>
          </a:p>
          <a:p>
            <a:pPr algn="ctr"/>
            <a:endParaRPr lang="en-US" sz="16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Under pass by value, variables in functions are not seen by the calling (or called) functions.</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 </a:t>
            </a:r>
            <a:r>
              <a:rPr lang="en-US" sz="3200" b="1" u="sng" dirty="0">
                <a:latin typeface="Papyrus" panose="020B0602040200020303" pitchFamily="34" charset="77"/>
                <a:cs typeface="Calibri" panose="020F0502020204030204" pitchFamily="34" charset="0"/>
              </a:rPr>
              <a:t>range</a:t>
            </a:r>
            <a:r>
              <a:rPr lang="en-US" sz="3200" b="1" dirty="0">
                <a:latin typeface="Papyrus" panose="020B0602040200020303" pitchFamily="34" charset="77"/>
                <a:cs typeface="Calibri" panose="020F0502020204030204" pitchFamily="34" charset="0"/>
              </a:rPr>
              <a:t> of where a variable "exists" (where you can read/change it [some languages allow defining "constants"], variables whose value cannot be changed) is called its "</a:t>
            </a:r>
            <a:r>
              <a:rPr lang="en-US" sz="3200" b="1" u="sng" dirty="0">
                <a:latin typeface="Papyrus" panose="020B0602040200020303" pitchFamily="34" charset="77"/>
                <a:cs typeface="Calibri" panose="020F0502020204030204" pitchFamily="34" charset="0"/>
              </a:rPr>
              <a:t>scope</a:t>
            </a:r>
            <a:r>
              <a:rPr lang="en-US" sz="3200" b="1" dirty="0">
                <a:latin typeface="Papyrus" panose="020B0602040200020303" pitchFamily="34" charset="77"/>
                <a:cs typeface="Calibri" panose="020F0502020204030204" pitchFamily="34" charset="0"/>
              </a:rPr>
              <a:t>".</a:t>
            </a:r>
          </a:p>
        </p:txBody>
      </p:sp>
    </p:spTree>
    <p:extLst>
      <p:ext uri="{BB962C8B-B14F-4D97-AF65-F5344CB8AC3E}">
        <p14:creationId xmlns:p14="http://schemas.microsoft.com/office/powerpoint/2010/main" val="159902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3332"/>
            <a:ext cx="12192000" cy="5016758"/>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endParaRPr lang="en-US" b="1" dirty="0">
              <a:latin typeface="Papyrus" panose="020B0602040200020303" pitchFamily="34" charset="77"/>
              <a:cs typeface="Calibri" panose="020F0502020204030204" pitchFamily="34" charset="0"/>
            </a:endParaRP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Exceptions</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Courier New" panose="02070309020205020404" pitchFamily="49" charset="0"/>
                <a:cs typeface="Courier New" panose="02070309020205020404" pitchFamily="49" charset="0"/>
              </a:rPr>
              <a:t>global</a:t>
            </a:r>
            <a:r>
              <a:rPr lang="en-US" sz="3200" b="1" dirty="0">
                <a:latin typeface="Papyrus" panose="020B0602040200020303" pitchFamily="34" charset="77"/>
                <a:cs typeface="Calibri" panose="020F0502020204030204" pitchFamily="34" charset="0"/>
              </a:rPr>
              <a:t> variables, that are available everywhere.</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They must   be declared as global in all scripts/functions that use them.</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(generally frowned upon nowadays)</a:t>
            </a:r>
          </a:p>
        </p:txBody>
      </p:sp>
    </p:spTree>
    <p:extLst>
      <p:ext uri="{BB962C8B-B14F-4D97-AF65-F5344CB8AC3E}">
        <p14:creationId xmlns:p14="http://schemas.microsoft.com/office/powerpoint/2010/main" val="402624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430"/>
            <a:ext cx="12192000" cy="1354217"/>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endParaRPr lang="en-US" b="1" dirty="0">
              <a:latin typeface="Papyrus" panose="020B0602040200020303" pitchFamily="34" charset="77"/>
              <a:cs typeface="Calibri" panose="020F0502020204030204" pitchFamily="34" charset="0"/>
            </a:endParaRPr>
          </a:p>
          <a:p>
            <a:pPr algn="ctr"/>
            <a:endParaRPr lang="en-US" b="1" dirty="0">
              <a:latin typeface="Papyrus" panose="020B0602040200020303" pitchFamily="34" charset="77"/>
              <a:cs typeface="Calibri" panose="020F0502020204030204" pitchFamily="34" charset="0"/>
            </a:endParaRPr>
          </a:p>
          <a:p>
            <a:pPr algn="ctr"/>
            <a:r>
              <a:rPr lang="en-US" sz="3200" b="1" dirty="0">
                <a:latin typeface="Courier New" panose="02070309020205020404" pitchFamily="49" charset="0"/>
                <a:cs typeface="Courier New" panose="02070309020205020404" pitchFamily="49" charset="0"/>
              </a:rPr>
              <a:t>global</a:t>
            </a:r>
            <a:r>
              <a:rPr lang="en-US" sz="3200" b="1" dirty="0">
                <a:latin typeface="Papyrus" panose="020B0602040200020303" pitchFamily="34" charset="77"/>
                <a:cs typeface="Calibri" panose="020F0502020204030204" pitchFamily="34" charset="0"/>
              </a:rPr>
              <a:t> variables</a:t>
            </a:r>
          </a:p>
        </p:txBody>
      </p:sp>
      <p:sp>
        <p:nvSpPr>
          <p:cNvPr id="3" name="TextBox 2">
            <a:extLst>
              <a:ext uri="{FF2B5EF4-FFF2-40B4-BE49-F238E27FC236}">
                <a16:creationId xmlns:a16="http://schemas.microsoft.com/office/drawing/2014/main" id="{FBA1811A-E158-D51D-201D-9055A42300BB}"/>
              </a:ext>
            </a:extLst>
          </p:cNvPr>
          <p:cNvSpPr txBox="1"/>
          <p:nvPr/>
        </p:nvSpPr>
        <p:spPr>
          <a:xfrm>
            <a:off x="7464" y="1445353"/>
            <a:ext cx="6097656" cy="5693866"/>
          </a:xfrm>
          <a:prstGeom prst="rect">
            <a:avLst/>
          </a:prstGeom>
          <a:noFill/>
        </p:spPr>
        <p:txBody>
          <a:bodyPr wrap="square">
            <a:spAutoFit/>
          </a:bodyPr>
          <a:lstStyle/>
          <a:p>
            <a:r>
              <a:rPr lang="en-US" sz="2800" b="1" dirty="0">
                <a:effectLst/>
                <a:latin typeface="Courier New" panose="02070309020205020404" pitchFamily="49" charset="0"/>
                <a:cs typeface="Courier New" panose="02070309020205020404" pitchFamily="49" charset="0"/>
              </a:rPr>
              <a:t>function</a:t>
            </a: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setGlobalx</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val</a:t>
            </a:r>
            <a:r>
              <a:rPr lang="en-US" sz="2800" b="1" dirty="0">
                <a:latin typeface="Courier New" panose="02070309020205020404" pitchFamily="49" charset="0"/>
                <a:cs typeface="Courier New" panose="02070309020205020404" pitchFamily="49" charset="0"/>
              </a:rPr>
              <a:t>)</a:t>
            </a:r>
          </a:p>
          <a:p>
            <a:r>
              <a:rPr lang="en-US" sz="2800" b="1" dirty="0">
                <a:effectLst/>
                <a:latin typeface="Courier New" panose="02070309020205020404" pitchFamily="49" charset="0"/>
                <a:cs typeface="Courier New" panose="02070309020205020404" pitchFamily="49" charset="0"/>
              </a:rPr>
              <a:t>global</a:t>
            </a:r>
            <a:r>
              <a:rPr lang="en-US" sz="2800" b="1" dirty="0">
                <a:latin typeface="Courier New" panose="02070309020205020404" pitchFamily="49" charset="0"/>
                <a:cs typeface="Courier New" panose="02070309020205020404" pitchFamily="49" charset="0"/>
              </a:rPr>
              <a:t> x</a:t>
            </a:r>
          </a:p>
          <a:p>
            <a:r>
              <a:rPr lang="en-US" sz="2800" b="1" dirty="0">
                <a:latin typeface="Courier New" panose="02070309020205020404" pitchFamily="49" charset="0"/>
                <a:cs typeface="Courier New" panose="02070309020205020404" pitchFamily="49" charset="0"/>
              </a:rPr>
              <a:t>x = </a:t>
            </a:r>
            <a:r>
              <a:rPr lang="en-US" sz="2800" b="1" dirty="0" err="1">
                <a:latin typeface="Courier New" panose="02070309020205020404" pitchFamily="49" charset="0"/>
                <a:cs typeface="Courier New" panose="02070309020205020404" pitchFamily="49" charset="0"/>
              </a:rPr>
              <a:t>val</a:t>
            </a:r>
            <a:r>
              <a:rPr lang="en-US" sz="2800" b="1" dirty="0">
                <a:latin typeface="Courier New" panose="02070309020205020404" pitchFamily="49" charset="0"/>
                <a:cs typeface="Courier New" panose="02070309020205020404" pitchFamily="49" charset="0"/>
              </a:rPr>
              <a:t>;</a:t>
            </a:r>
          </a:p>
          <a:p>
            <a:r>
              <a:rPr lang="en-US" sz="2800" b="1" dirty="0">
                <a:latin typeface="Courier New" panose="02070309020205020404" pitchFamily="49" charset="0"/>
                <a:cs typeface="Courier New" panose="02070309020205020404" pitchFamily="49" charset="0"/>
              </a:rPr>
              <a:t>end</a:t>
            </a:r>
          </a:p>
          <a:p>
            <a:r>
              <a:rPr lang="en-US" sz="2800" b="1" dirty="0">
                <a:effectLst/>
                <a:latin typeface="Courier New" panose="02070309020205020404" pitchFamily="49" charset="0"/>
                <a:cs typeface="Courier New" panose="02070309020205020404" pitchFamily="49" charset="0"/>
              </a:rPr>
              <a:t>function</a:t>
            </a:r>
            <a:r>
              <a:rPr lang="en-US" sz="2800" b="1" dirty="0">
                <a:latin typeface="Courier New" panose="02070309020205020404" pitchFamily="49" charset="0"/>
                <a:cs typeface="Courier New" panose="02070309020205020404" pitchFamily="49" charset="0"/>
              </a:rPr>
              <a:t> r = </a:t>
            </a:r>
            <a:r>
              <a:rPr lang="en-US" sz="2800" b="1" dirty="0" err="1">
                <a:latin typeface="Courier New" panose="02070309020205020404" pitchFamily="49" charset="0"/>
                <a:cs typeface="Courier New" panose="02070309020205020404" pitchFamily="49" charset="0"/>
              </a:rPr>
              <a:t>getGlobalx</a:t>
            </a:r>
            <a:r>
              <a:rPr lang="en-US" sz="2800" b="1" dirty="0">
                <a:latin typeface="Courier New" panose="02070309020205020404" pitchFamily="49" charset="0"/>
                <a:cs typeface="Courier New" panose="02070309020205020404" pitchFamily="49" charset="0"/>
              </a:rPr>
              <a:t> </a:t>
            </a:r>
          </a:p>
          <a:p>
            <a:r>
              <a:rPr lang="en-US" sz="2800" b="1" dirty="0">
                <a:effectLst/>
                <a:latin typeface="Courier New" panose="02070309020205020404" pitchFamily="49" charset="0"/>
                <a:cs typeface="Courier New" panose="02070309020205020404" pitchFamily="49" charset="0"/>
              </a:rPr>
              <a:t>global</a:t>
            </a:r>
            <a:r>
              <a:rPr lang="en-US" sz="2800" b="1" dirty="0">
                <a:latin typeface="Courier New" panose="02070309020205020404" pitchFamily="49" charset="0"/>
                <a:cs typeface="Courier New" panose="02070309020205020404" pitchFamily="49" charset="0"/>
              </a:rPr>
              <a:t> x </a:t>
            </a:r>
          </a:p>
          <a:p>
            <a:r>
              <a:rPr lang="en-US" sz="2800" b="1" dirty="0">
                <a:latin typeface="Courier New" panose="02070309020205020404" pitchFamily="49" charset="0"/>
                <a:cs typeface="Courier New" panose="02070309020205020404" pitchFamily="49" charset="0"/>
              </a:rPr>
              <a:t>r = x;</a:t>
            </a:r>
          </a:p>
          <a:p>
            <a:r>
              <a:rPr lang="en-US" sz="2800" b="1" dirty="0">
                <a:latin typeface="Courier New" panose="02070309020205020404" pitchFamily="49" charset="0"/>
                <a:cs typeface="Courier New" panose="02070309020205020404" pitchFamily="49" charset="0"/>
              </a:rPr>
              <a:t>end</a:t>
            </a:r>
          </a:p>
          <a:p>
            <a:r>
              <a:rPr lang="en-US" sz="2800" b="1" dirty="0">
                <a:latin typeface="Courier New" panose="02070309020205020404" pitchFamily="49" charset="0"/>
                <a:cs typeface="Courier New" panose="02070309020205020404" pitchFamily="49" charset="0"/>
              </a:rPr>
              <a:t>function r = </a:t>
            </a:r>
            <a:r>
              <a:rPr lang="en-US" sz="2800" b="1" dirty="0" err="1">
                <a:latin typeface="Courier New" panose="02070309020205020404" pitchFamily="49" charset="0"/>
                <a:cs typeface="Courier New" panose="02070309020205020404" pitchFamily="49" charset="0"/>
              </a:rPr>
              <a:t>sqx</a:t>
            </a:r>
            <a:endParaRPr lang="en-US" sz="28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global x</a:t>
            </a:r>
          </a:p>
          <a:p>
            <a:r>
              <a:rPr lang="en-US" sz="2800" b="1" dirty="0">
                <a:latin typeface="Courier New" panose="02070309020205020404" pitchFamily="49" charset="0"/>
                <a:cs typeface="Courier New" panose="02070309020205020404" pitchFamily="49" charset="0"/>
              </a:rPr>
              <a:t>r=x.^2</a:t>
            </a:r>
          </a:p>
          <a:p>
            <a:r>
              <a:rPr lang="en-US" sz="2800" b="1" dirty="0">
                <a:latin typeface="Courier New" panose="02070309020205020404" pitchFamily="49" charset="0"/>
                <a:cs typeface="Courier New" panose="02070309020205020404" pitchFamily="49" charset="0"/>
              </a:rPr>
              <a:t>end</a:t>
            </a:r>
          </a:p>
          <a:p>
            <a:endParaRPr lang="en-US" sz="280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EF6960F3-5172-B0CA-2D3D-04005C6B6446}"/>
              </a:ext>
            </a:extLst>
          </p:cNvPr>
          <p:cNvSpPr txBox="1"/>
          <p:nvPr/>
        </p:nvSpPr>
        <p:spPr>
          <a:xfrm>
            <a:off x="6511788" y="1605026"/>
            <a:ext cx="5680212" cy="3600986"/>
          </a:xfrm>
          <a:prstGeom prst="rect">
            <a:avLst/>
          </a:prstGeom>
          <a:noFill/>
        </p:spPr>
        <p:txBody>
          <a:bodyPr wrap="square">
            <a:spAutoFit/>
          </a:bodyPr>
          <a:lstStyle/>
          <a:p>
            <a:pPr algn="l"/>
            <a:r>
              <a:rPr lang="en-US" sz="3200" b="1" dirty="0">
                <a:latin typeface="Papyrus" panose="020B0602040200020303" pitchFamily="34" charset="77"/>
                <a:cs typeface="Courier New" panose="02070309020205020404" pitchFamily="49" charset="0"/>
              </a:rPr>
              <a:t>To use it in script/function</a:t>
            </a:r>
          </a:p>
          <a:p>
            <a:pPr algn="l"/>
            <a:r>
              <a:rPr lang="en-US" sz="2800" b="1" dirty="0">
                <a:latin typeface="Courier New" panose="02070309020205020404" pitchFamily="49" charset="0"/>
                <a:cs typeface="Courier New" panose="02070309020205020404" pitchFamily="49" charset="0"/>
              </a:rPr>
              <a:t>global x</a:t>
            </a:r>
          </a:p>
          <a:p>
            <a:pPr algn="l"/>
            <a:r>
              <a:rPr lang="en-US" sz="2800" b="1" dirty="0">
                <a:latin typeface="Courier New" panose="02070309020205020404" pitchFamily="49" charset="0"/>
                <a:cs typeface="Courier New" panose="02070309020205020404" pitchFamily="49" charset="0"/>
              </a:rPr>
              <a:t>…</a:t>
            </a:r>
          </a:p>
          <a:p>
            <a:pPr algn="l"/>
            <a:r>
              <a:rPr lang="en-US" sz="2800" b="1" dirty="0" err="1">
                <a:latin typeface="Courier New" panose="02070309020205020404" pitchFamily="49" charset="0"/>
                <a:cs typeface="Courier New" panose="02070309020205020404" pitchFamily="49" charset="0"/>
              </a:rPr>
              <a:t>setGlobalx</a:t>
            </a:r>
            <a:r>
              <a:rPr lang="en-US" sz="2800" b="1" dirty="0">
                <a:latin typeface="Courier New" panose="02070309020205020404" pitchFamily="49" charset="0"/>
                <a:cs typeface="Courier New" panose="02070309020205020404" pitchFamily="49" charset="0"/>
              </a:rPr>
              <a:t>(3)</a:t>
            </a:r>
          </a:p>
          <a:p>
            <a:pPr algn="l"/>
            <a:r>
              <a:rPr lang="en-US" sz="2800" b="1" dirty="0">
                <a:latin typeface="Courier New" panose="02070309020205020404" pitchFamily="49" charset="0"/>
                <a:cs typeface="Courier New" panose="02070309020205020404" pitchFamily="49" charset="0"/>
              </a:rPr>
              <a:t>r = </a:t>
            </a:r>
            <a:r>
              <a:rPr lang="en-US" sz="2800" b="1" dirty="0" err="1">
                <a:latin typeface="Courier New" panose="02070309020205020404" pitchFamily="49" charset="0"/>
                <a:cs typeface="Courier New" panose="02070309020205020404" pitchFamily="49" charset="0"/>
              </a:rPr>
              <a:t>getGlobalx</a:t>
            </a:r>
            <a:endParaRPr lang="en-US" sz="2800" b="1" dirty="0">
              <a:latin typeface="Courier New" panose="02070309020205020404" pitchFamily="49" charset="0"/>
              <a:cs typeface="Courier New" panose="02070309020205020404" pitchFamily="49" charset="0"/>
            </a:endParaRPr>
          </a:p>
          <a:p>
            <a:pPr algn="l"/>
            <a:r>
              <a:rPr lang="en-US" sz="2800" b="1" dirty="0">
                <a:latin typeface="Courier New" panose="02070309020205020404" pitchFamily="49" charset="0"/>
                <a:cs typeface="Courier New" panose="02070309020205020404" pitchFamily="49" charset="0"/>
              </a:rPr>
              <a:t>r = 3</a:t>
            </a:r>
          </a:p>
          <a:p>
            <a:pPr algn="l"/>
            <a:r>
              <a:rPr lang="en-US" sz="2800" b="1" dirty="0" err="1">
                <a:latin typeface="Courier New" panose="02070309020205020404" pitchFamily="49" charset="0"/>
                <a:cs typeface="Courier New" panose="02070309020205020404" pitchFamily="49" charset="0"/>
              </a:rPr>
              <a:t>rs</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sqx</a:t>
            </a:r>
            <a:endParaRPr lang="en-US" sz="2800" b="1" dirty="0">
              <a:latin typeface="Courier New" panose="02070309020205020404" pitchFamily="49" charset="0"/>
              <a:cs typeface="Courier New" panose="02070309020205020404" pitchFamily="49" charset="0"/>
            </a:endParaRPr>
          </a:p>
          <a:p>
            <a:pPr algn="l"/>
            <a:r>
              <a:rPr lang="en-US" sz="2800" b="1" dirty="0" err="1">
                <a:latin typeface="Courier New" panose="02070309020205020404" pitchFamily="49" charset="0"/>
                <a:cs typeface="Courier New" panose="02070309020205020404" pitchFamily="49" charset="0"/>
              </a:rPr>
              <a:t>rs</a:t>
            </a:r>
            <a:r>
              <a:rPr lang="en-US" sz="2800" b="1" dirty="0">
                <a:latin typeface="Courier New" panose="02070309020205020404" pitchFamily="49" charset="0"/>
                <a:cs typeface="Courier New" panose="02070309020205020404" pitchFamily="49" charset="0"/>
              </a:rPr>
              <a:t>=9</a:t>
            </a:r>
          </a:p>
        </p:txBody>
      </p:sp>
      <p:sp>
        <p:nvSpPr>
          <p:cNvPr id="8" name="TextBox 7">
            <a:extLst>
              <a:ext uri="{FF2B5EF4-FFF2-40B4-BE49-F238E27FC236}">
                <a16:creationId xmlns:a16="http://schemas.microsoft.com/office/drawing/2014/main" id="{704AD671-20DE-26C0-0C01-EEB2251146A3}"/>
              </a:ext>
            </a:extLst>
          </p:cNvPr>
          <p:cNvSpPr txBox="1"/>
          <p:nvPr/>
        </p:nvSpPr>
        <p:spPr>
          <a:xfrm>
            <a:off x="2057400" y="5679408"/>
            <a:ext cx="10048461" cy="1077218"/>
          </a:xfrm>
          <a:prstGeom prst="rect">
            <a:avLst/>
          </a:prstGeom>
          <a:noFill/>
        </p:spPr>
        <p:txBody>
          <a:bodyPr wrap="square">
            <a:spAutoFit/>
          </a:bodyPr>
          <a:lstStyle/>
          <a:p>
            <a:pPr algn="ctr"/>
            <a:r>
              <a:rPr lang="en-US" sz="3200" b="1" dirty="0">
                <a:latin typeface="Papyrus" panose="020B0602040200020303" pitchFamily="34" charset="77"/>
                <a:cs typeface="Courier New" panose="02070309020205020404" pitchFamily="49" charset="0"/>
              </a:rPr>
              <a:t>As above </a:t>
            </a:r>
            <a:r>
              <a:rPr lang="en-US" sz="3200" b="1" dirty="0">
                <a:latin typeface="Courier New" panose="02070309020205020404" pitchFamily="49" charset="0"/>
                <a:cs typeface="Courier New" panose="02070309020205020404" pitchFamily="49" charset="0"/>
              </a:rPr>
              <a:t>x</a:t>
            </a:r>
            <a:r>
              <a:rPr lang="en-US" sz="3200" b="1" dirty="0">
                <a:latin typeface="Papyrus" panose="020B0602040200020303" pitchFamily="34" charset="77"/>
                <a:cs typeface="Courier New" panose="02070309020205020404" pitchFamily="49" charset="0"/>
              </a:rPr>
              <a:t> only defined in functions/scripts. To use </a:t>
            </a:r>
            <a:r>
              <a:rPr lang="en-US" sz="3200" b="1" dirty="0">
                <a:latin typeface="Courier New" panose="02070309020205020404" pitchFamily="49" charset="0"/>
                <a:cs typeface="Courier New" panose="02070309020205020404" pitchFamily="49" charset="0"/>
              </a:rPr>
              <a:t>x</a:t>
            </a:r>
            <a:r>
              <a:rPr lang="en-US" sz="3200" b="1" dirty="0">
                <a:latin typeface="Papyrus" panose="020B0602040200020303" pitchFamily="34" charset="77"/>
                <a:cs typeface="Courier New" panose="02070309020205020404" pitchFamily="49" charset="0"/>
              </a:rPr>
              <a:t> from the command line, have to declare it there.</a:t>
            </a:r>
            <a:endParaRPr lang="en-US" sz="3200" dirty="0"/>
          </a:p>
        </p:txBody>
      </p:sp>
    </p:spTree>
    <p:extLst>
      <p:ext uri="{BB962C8B-B14F-4D97-AF65-F5344CB8AC3E}">
        <p14:creationId xmlns:p14="http://schemas.microsoft.com/office/powerpoint/2010/main" val="407037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430"/>
            <a:ext cx="12192000" cy="5786199"/>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endParaRPr lang="en-US" b="1" dirty="0">
              <a:latin typeface="Papyrus" panose="020B0602040200020303" pitchFamily="34" charset="77"/>
              <a:cs typeface="Calibri" panose="020F0502020204030204" pitchFamily="34" charset="0"/>
            </a:endParaRPr>
          </a:p>
          <a:p>
            <a:pPr algn="ctr"/>
            <a:endParaRPr lang="en-US" b="1" dirty="0">
              <a:latin typeface="Papyrus" panose="020B0602040200020303" pitchFamily="34" charset="77"/>
              <a:cs typeface="Calibri" panose="020F0502020204030204" pitchFamily="34" charset="0"/>
            </a:endParaRPr>
          </a:p>
          <a:p>
            <a:pPr algn="ctr"/>
            <a:r>
              <a:rPr lang="en-US" sz="3200" b="1" dirty="0">
                <a:latin typeface="Courier New" panose="02070309020205020404" pitchFamily="49" charset="0"/>
                <a:cs typeface="Courier New" panose="02070309020205020404" pitchFamily="49" charset="0"/>
              </a:rPr>
              <a:t>persistent</a:t>
            </a:r>
            <a:r>
              <a:rPr lang="en-US" sz="3200" b="1" dirty="0">
                <a:latin typeface="Papyrus" panose="020B0602040200020303" pitchFamily="34" charset="77"/>
                <a:cs typeface="Calibri" panose="020F0502020204030204" pitchFamily="34" charset="0"/>
              </a:rPr>
              <a:t> variables</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Assume we need some variable in a function that does not change, outside the function, between multiple calls of that function by the calling script/function.</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We can set that variable the first time into the function, and it will remember it when the function is called again.</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This way we don't have to keep passing the </a:t>
            </a:r>
            <a:r>
              <a:rPr lang="en-US" sz="3200" b="1" dirty="0" err="1">
                <a:latin typeface="Papyrus" panose="020B0602040200020303" pitchFamily="34" charset="77"/>
                <a:cs typeface="Calibri" panose="020F0502020204030204" pitchFamily="34" charset="0"/>
              </a:rPr>
              <a:t>varaible</a:t>
            </a:r>
            <a:r>
              <a:rPr lang="en-US" sz="3200" b="1" dirty="0">
                <a:latin typeface="Papyrus" panose="020B0602040200020303" pitchFamily="34" charset="77"/>
                <a:cs typeface="Calibri" panose="020F0502020204030204" pitchFamily="34" charset="0"/>
              </a:rPr>
              <a:t>.</a:t>
            </a:r>
          </a:p>
        </p:txBody>
      </p:sp>
    </p:spTree>
    <p:extLst>
      <p:ext uri="{BB962C8B-B14F-4D97-AF65-F5344CB8AC3E}">
        <p14:creationId xmlns:p14="http://schemas.microsoft.com/office/powerpoint/2010/main" val="189309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063198"/>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endParaRPr lang="en-US" b="1" dirty="0">
              <a:latin typeface="Papyrus" panose="020B0602040200020303" pitchFamily="34" charset="77"/>
              <a:cs typeface="Calibri" panose="020F0502020204030204" pitchFamily="34" charset="0"/>
            </a:endParaRPr>
          </a:p>
          <a:p>
            <a:pPr algn="ctr"/>
            <a:endParaRPr lang="en-US" b="1" dirty="0">
              <a:latin typeface="Papyrus" panose="020B0602040200020303" pitchFamily="34" charset="77"/>
              <a:cs typeface="Calibri" panose="020F0502020204030204" pitchFamily="34" charset="0"/>
            </a:endParaRPr>
          </a:p>
          <a:p>
            <a:pPr algn="ctr"/>
            <a:r>
              <a:rPr lang="en-US" sz="3200" b="1" dirty="0">
                <a:latin typeface="Courier New" panose="02070309020205020404" pitchFamily="49" charset="0"/>
                <a:cs typeface="Courier New" panose="02070309020205020404" pitchFamily="49" charset="0"/>
              </a:rPr>
              <a:t>persistent</a:t>
            </a:r>
            <a:r>
              <a:rPr lang="en-US" sz="3200" b="1" dirty="0">
                <a:latin typeface="Papyrus" panose="020B0602040200020303" pitchFamily="34" charset="77"/>
                <a:cs typeface="Calibri" panose="020F0502020204030204" pitchFamily="34" charset="0"/>
              </a:rPr>
              <a:t> variables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Example: count the number of times the function is called</a:t>
            </a:r>
          </a:p>
          <a:p>
            <a:pPr algn="ctr"/>
            <a:endParaRPr lang="en-US" sz="3200" b="1" dirty="0">
              <a:latin typeface="Papyrus" panose="020B0602040200020303" pitchFamily="34" charset="77"/>
              <a:cs typeface="Calibri" panose="020F0502020204030204" pitchFamily="34" charset="0"/>
            </a:endParaRPr>
          </a:p>
          <a:p>
            <a:r>
              <a:rPr lang="en-US" sz="3200" b="1" dirty="0">
                <a:effectLst/>
                <a:latin typeface="Courier New" panose="02070309020205020404" pitchFamily="49" charset="0"/>
                <a:cs typeface="Courier New" panose="02070309020205020404" pitchFamily="49" charset="0"/>
              </a:rPr>
              <a:t>function</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myFun</a:t>
            </a:r>
            <a:r>
              <a:rPr lang="en-US" sz="3200" b="1" dirty="0">
                <a:latin typeface="Courier New" panose="02070309020205020404" pitchFamily="49" charset="0"/>
                <a:cs typeface="Courier New" panose="02070309020205020404" pitchFamily="49" charset="0"/>
              </a:rPr>
              <a:t>()</a:t>
            </a:r>
          </a:p>
          <a:p>
            <a:r>
              <a:rPr lang="en-US" sz="3200" b="1" dirty="0">
                <a:effectLst/>
                <a:latin typeface="Courier New" panose="02070309020205020404" pitchFamily="49" charset="0"/>
                <a:cs typeface="Courier New" panose="02070309020205020404" pitchFamily="49" charset="0"/>
              </a:rPr>
              <a:t> persistent</a:t>
            </a:r>
            <a:r>
              <a:rPr lang="en-US" sz="3200" b="1" dirty="0">
                <a:latin typeface="Courier New" panose="02070309020205020404" pitchFamily="49" charset="0"/>
                <a:cs typeface="Courier New" panose="02070309020205020404" pitchFamily="49" charset="0"/>
              </a:rPr>
              <a:t> n</a:t>
            </a:r>
          </a:p>
          <a:p>
            <a:r>
              <a:rPr lang="en-US" sz="3200" b="1" dirty="0">
                <a:effectLst/>
                <a:latin typeface="Courier New" panose="02070309020205020404" pitchFamily="49" charset="0"/>
                <a:cs typeface="Courier New" panose="02070309020205020404" pitchFamily="49" charset="0"/>
              </a:rPr>
              <a:t> if</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isempty</a:t>
            </a:r>
            <a:r>
              <a:rPr lang="en-US" sz="3200" b="1" dirty="0">
                <a:latin typeface="Courier New" panose="02070309020205020404" pitchFamily="49" charset="0"/>
                <a:cs typeface="Courier New" panose="02070309020205020404" pitchFamily="49" charset="0"/>
              </a:rPr>
              <a:t>(n)</a:t>
            </a:r>
          </a:p>
          <a:p>
            <a:r>
              <a:rPr lang="en-US" sz="3200" b="1" dirty="0">
                <a:latin typeface="Courier New" panose="02070309020205020404" pitchFamily="49" charset="0"/>
                <a:cs typeface="Courier New" panose="02070309020205020404" pitchFamily="49" charset="0"/>
              </a:rPr>
              <a:t>  n = 0;</a:t>
            </a:r>
          </a:p>
          <a:p>
            <a:r>
              <a:rPr lang="en-US" sz="3200" b="1" dirty="0">
                <a:latin typeface="Courier New" panose="02070309020205020404" pitchFamily="49" charset="0"/>
                <a:cs typeface="Courier New" panose="02070309020205020404" pitchFamily="49" charset="0"/>
              </a:rPr>
              <a:t> </a:t>
            </a:r>
            <a:r>
              <a:rPr lang="en-US" sz="3200" b="1" dirty="0">
                <a:effectLst/>
                <a:latin typeface="Courier New" panose="02070309020205020404" pitchFamily="49" charset="0"/>
                <a:cs typeface="Courier New" panose="02070309020205020404" pitchFamily="49" charset="0"/>
              </a:rPr>
              <a:t>end</a:t>
            </a:r>
          </a:p>
          <a:p>
            <a:r>
              <a:rPr lang="en-US" sz="3200" b="1" dirty="0">
                <a:latin typeface="Courier New" panose="02070309020205020404" pitchFamily="49" charset="0"/>
                <a:cs typeface="Courier New" panose="02070309020205020404" pitchFamily="49" charset="0"/>
              </a:rPr>
              <a:t> n = n+1</a:t>
            </a:r>
          </a:p>
          <a:p>
            <a:r>
              <a:rPr lang="en-US" sz="3200" b="1" dirty="0">
                <a:effectLst/>
                <a:latin typeface="Courier New" panose="02070309020205020404" pitchFamily="49" charset="0"/>
                <a:cs typeface="Courier New" panose="02070309020205020404" pitchFamily="49" charset="0"/>
              </a:rPr>
              <a:t>end</a:t>
            </a:r>
            <a:endParaRPr lang="en-US" sz="3200" b="1" dirty="0">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11BF963C-B710-59FC-3626-0DDD6AAFC115}"/>
              </a:ext>
            </a:extLst>
          </p:cNvPr>
          <p:cNvSpPr txBox="1"/>
          <p:nvPr/>
        </p:nvSpPr>
        <p:spPr>
          <a:xfrm>
            <a:off x="3735419" y="3797976"/>
            <a:ext cx="1726267" cy="3046988"/>
          </a:xfrm>
          <a:prstGeom prst="rect">
            <a:avLst/>
          </a:prstGeom>
          <a:noFill/>
        </p:spPr>
        <p:txBody>
          <a:bodyPr wrap="square">
            <a:spAutoFit/>
          </a:bodyPr>
          <a:lstStyle/>
          <a:p>
            <a:r>
              <a:rPr lang="en-US" sz="3200" b="1" dirty="0" err="1">
                <a:latin typeface="Courier New" panose="02070309020205020404" pitchFamily="49" charset="0"/>
                <a:cs typeface="Courier New" panose="02070309020205020404" pitchFamily="49" charset="0"/>
              </a:rPr>
              <a:t>myFun</a:t>
            </a:r>
            <a:endParaRPr lang="en-US" sz="3200" b="1" dirty="0">
              <a:latin typeface="Courier New" panose="02070309020205020404" pitchFamily="49" charset="0"/>
              <a:cs typeface="Courier New" panose="02070309020205020404" pitchFamily="49" charset="0"/>
            </a:endParaRPr>
          </a:p>
          <a:p>
            <a:r>
              <a:rPr lang="en-US" sz="3200" b="1" dirty="0">
                <a:latin typeface="Courier New" panose="02070309020205020404" pitchFamily="49" charset="0"/>
                <a:cs typeface="Courier New" panose="02070309020205020404" pitchFamily="49" charset="0"/>
              </a:rPr>
              <a:t>n=1</a:t>
            </a:r>
          </a:p>
          <a:p>
            <a:r>
              <a:rPr lang="en-US" sz="3200" b="1" dirty="0" err="1">
                <a:latin typeface="Courier New" panose="02070309020205020404" pitchFamily="49" charset="0"/>
                <a:cs typeface="Courier New" panose="02070309020205020404" pitchFamily="49" charset="0"/>
              </a:rPr>
              <a:t>myFun</a:t>
            </a:r>
            <a:endParaRPr lang="en-US" sz="3200" b="1" dirty="0">
              <a:latin typeface="Courier New" panose="02070309020205020404" pitchFamily="49" charset="0"/>
              <a:cs typeface="Courier New" panose="02070309020205020404" pitchFamily="49" charset="0"/>
            </a:endParaRPr>
          </a:p>
          <a:p>
            <a:r>
              <a:rPr lang="en-US" sz="3200" b="1" dirty="0">
                <a:latin typeface="Courier New" panose="02070309020205020404" pitchFamily="49" charset="0"/>
                <a:cs typeface="Courier New" panose="02070309020205020404" pitchFamily="49" charset="0"/>
              </a:rPr>
              <a:t>n=2</a:t>
            </a:r>
          </a:p>
          <a:p>
            <a:r>
              <a:rPr lang="en-US" sz="3200" b="1" dirty="0" err="1">
                <a:latin typeface="Courier New" panose="02070309020205020404" pitchFamily="49" charset="0"/>
                <a:cs typeface="Courier New" panose="02070309020205020404" pitchFamily="49" charset="0"/>
              </a:rPr>
              <a:t>myFun</a:t>
            </a:r>
            <a:endParaRPr lang="en-US" sz="3200" b="1" dirty="0">
              <a:latin typeface="Courier New" panose="02070309020205020404" pitchFamily="49" charset="0"/>
              <a:cs typeface="Courier New" panose="02070309020205020404" pitchFamily="49" charset="0"/>
            </a:endParaRPr>
          </a:p>
          <a:p>
            <a:r>
              <a:rPr lang="en-US" sz="3200" b="1" dirty="0">
                <a:latin typeface="Courier New" panose="02070309020205020404" pitchFamily="49" charset="0"/>
                <a:cs typeface="Courier New" panose="02070309020205020404" pitchFamily="49" charset="0"/>
              </a:rPr>
              <a:t>n=3</a:t>
            </a:r>
          </a:p>
        </p:txBody>
      </p:sp>
      <p:sp>
        <p:nvSpPr>
          <p:cNvPr id="7" name="TextBox 6">
            <a:extLst>
              <a:ext uri="{FF2B5EF4-FFF2-40B4-BE49-F238E27FC236}">
                <a16:creationId xmlns:a16="http://schemas.microsoft.com/office/drawing/2014/main" id="{CEB15530-E88E-B684-0D44-F6F6B911B769}"/>
              </a:ext>
            </a:extLst>
          </p:cNvPr>
          <p:cNvSpPr txBox="1"/>
          <p:nvPr/>
        </p:nvSpPr>
        <p:spPr>
          <a:xfrm>
            <a:off x="6104240" y="2112651"/>
            <a:ext cx="4942700" cy="4832092"/>
          </a:xfrm>
          <a:prstGeom prst="rect">
            <a:avLst/>
          </a:prstGeom>
          <a:noFill/>
        </p:spPr>
        <p:txBody>
          <a:bodyPr wrap="square">
            <a:spAutoFit/>
          </a:bodyPr>
          <a:lstStyle/>
          <a:p>
            <a:r>
              <a:rPr lang="en-US" sz="2800" b="1" i="0" dirty="0">
                <a:effectLst/>
                <a:latin typeface="Courier New" panose="02070309020205020404" pitchFamily="49" charset="0"/>
                <a:cs typeface="Courier New" panose="02070309020205020404" pitchFamily="49" charset="0"/>
              </a:rPr>
              <a:t>function </a:t>
            </a:r>
            <a:r>
              <a:rPr lang="en-US" sz="2800" b="1" i="0" dirty="0" err="1">
                <a:effectLst/>
                <a:latin typeface="Courier New" panose="02070309020205020404" pitchFamily="49" charset="0"/>
                <a:cs typeface="Courier New" panose="02070309020205020404" pitchFamily="49" charset="0"/>
              </a:rPr>
              <a:t>myFun</a:t>
            </a:r>
            <a:r>
              <a:rPr lang="en-US" sz="2800" b="1" i="0" dirty="0">
                <a:effectLst/>
                <a:latin typeface="Courier New" panose="02070309020205020404" pitchFamily="49" charset="0"/>
                <a:cs typeface="Courier New" panose="02070309020205020404" pitchFamily="49" charset="0"/>
              </a:rPr>
              <a:t>(m)</a:t>
            </a:r>
          </a:p>
          <a:p>
            <a:r>
              <a:rPr lang="en-US" sz="2800" b="1" i="0" dirty="0">
                <a:effectLst/>
                <a:latin typeface="Courier New" panose="02070309020205020404" pitchFamily="49" charset="0"/>
                <a:cs typeface="Courier New" panose="02070309020205020404" pitchFamily="49" charset="0"/>
              </a:rPr>
              <a:t>	persistent n</a:t>
            </a:r>
          </a:p>
          <a:p>
            <a:r>
              <a:rPr lang="en-US" sz="2800" b="1" i="0" dirty="0">
                <a:effectLst/>
                <a:latin typeface="Courier New" panose="02070309020205020404" pitchFamily="49" charset="0"/>
                <a:cs typeface="Courier New" panose="02070309020205020404" pitchFamily="49" charset="0"/>
              </a:rPr>
              <a:t>	if </a:t>
            </a:r>
            <a:r>
              <a:rPr lang="en-US" sz="2800" b="1" i="0" dirty="0" err="1">
                <a:effectLst/>
                <a:latin typeface="Courier New" panose="02070309020205020404" pitchFamily="49" charset="0"/>
                <a:cs typeface="Courier New" panose="02070309020205020404" pitchFamily="49" charset="0"/>
              </a:rPr>
              <a:t>nargin</a:t>
            </a:r>
            <a:r>
              <a:rPr lang="en-US" sz="2800" b="1" i="0" dirty="0">
                <a:effectLst/>
                <a:latin typeface="Courier New" panose="02070309020205020404" pitchFamily="49" charset="0"/>
                <a:cs typeface="Courier New" panose="02070309020205020404" pitchFamily="49" charset="0"/>
              </a:rPr>
              <a:t>==0</a:t>
            </a:r>
          </a:p>
          <a:p>
            <a:r>
              <a:rPr lang="en-US" sz="2800" b="1" i="0" dirty="0">
                <a:effectLst/>
                <a:latin typeface="Courier New" panose="02070309020205020404" pitchFamily="49" charset="0"/>
                <a:cs typeface="Courier New" panose="02070309020205020404" pitchFamily="49" charset="0"/>
              </a:rPr>
              <a:t>		if </a:t>
            </a:r>
            <a:r>
              <a:rPr lang="en-US" sz="2800" b="1" i="0" dirty="0" err="1">
                <a:effectLst/>
                <a:latin typeface="Courier New" panose="02070309020205020404" pitchFamily="49" charset="0"/>
                <a:cs typeface="Courier New" panose="02070309020205020404" pitchFamily="49" charset="0"/>
              </a:rPr>
              <a:t>isempty</a:t>
            </a:r>
            <a:r>
              <a:rPr lang="en-US" sz="2800" b="1" i="0" dirty="0">
                <a:effectLst/>
                <a:latin typeface="Courier New" panose="02070309020205020404" pitchFamily="49" charset="0"/>
                <a:cs typeface="Courier New" panose="02070309020205020404" pitchFamily="49" charset="0"/>
              </a:rPr>
              <a:t>(n)</a:t>
            </a:r>
          </a:p>
          <a:p>
            <a:r>
              <a:rPr lang="en-US" sz="2800" b="1" i="0" dirty="0">
                <a:effectLst/>
                <a:latin typeface="Courier New" panose="02070309020205020404" pitchFamily="49" charset="0"/>
                <a:cs typeface="Courier New" panose="02070309020205020404" pitchFamily="49" charset="0"/>
              </a:rPr>
              <a:t>			n = 0;</a:t>
            </a:r>
          </a:p>
          <a:p>
            <a:r>
              <a:rPr lang="en-US" sz="2800" b="1" i="0" dirty="0">
                <a:effectLst/>
                <a:latin typeface="Courier New" panose="02070309020205020404" pitchFamily="49" charset="0"/>
                <a:cs typeface="Courier New" panose="02070309020205020404" pitchFamily="49" charset="0"/>
              </a:rPr>
              <a:t>		end</a:t>
            </a:r>
          </a:p>
          <a:p>
            <a:r>
              <a:rPr lang="en-US" sz="2800" b="1" i="0" dirty="0">
                <a:effectLst/>
                <a:latin typeface="Courier New" panose="02070309020205020404" pitchFamily="49" charset="0"/>
                <a:cs typeface="Courier New" panose="02070309020205020404" pitchFamily="49" charset="0"/>
              </a:rPr>
              <a:t>	else</a:t>
            </a:r>
          </a:p>
          <a:p>
            <a:r>
              <a:rPr lang="en-US" sz="2800" b="1" i="0" dirty="0">
                <a:effectLst/>
                <a:latin typeface="Courier New" panose="02070309020205020404" pitchFamily="49" charset="0"/>
                <a:cs typeface="Courier New" panose="02070309020205020404" pitchFamily="49" charset="0"/>
              </a:rPr>
              <a:t>		n=m;</a:t>
            </a:r>
          </a:p>
          <a:p>
            <a:r>
              <a:rPr lang="en-US" sz="2800" b="1" i="0" dirty="0">
                <a:effectLst/>
                <a:latin typeface="Courier New" panose="02070309020205020404" pitchFamily="49" charset="0"/>
                <a:cs typeface="Courier New" panose="02070309020205020404" pitchFamily="49" charset="0"/>
              </a:rPr>
              <a:t>	end</a:t>
            </a:r>
          </a:p>
          <a:p>
            <a:r>
              <a:rPr lang="en-US" sz="2800" b="1" i="0" dirty="0">
                <a:effectLst/>
                <a:latin typeface="Courier New" panose="02070309020205020404" pitchFamily="49" charset="0"/>
                <a:cs typeface="Courier New" panose="02070309020205020404" pitchFamily="49" charset="0"/>
              </a:rPr>
              <a:t>	n = n+1</a:t>
            </a:r>
          </a:p>
          <a:p>
            <a:r>
              <a:rPr lang="en-US" sz="2800" b="1" i="0" dirty="0">
                <a:effectLst/>
                <a:latin typeface="Courier New" panose="02070309020205020404" pitchFamily="49" charset="0"/>
                <a:cs typeface="Courier New" panose="02070309020205020404" pitchFamily="49" charset="0"/>
              </a:rPr>
              <a:t>end</a:t>
            </a:r>
          </a:p>
        </p:txBody>
      </p:sp>
      <p:sp>
        <p:nvSpPr>
          <p:cNvPr id="11" name="TextBox 10">
            <a:extLst>
              <a:ext uri="{FF2B5EF4-FFF2-40B4-BE49-F238E27FC236}">
                <a16:creationId xmlns:a16="http://schemas.microsoft.com/office/drawing/2014/main" id="{ED13D6A3-7ECB-5C6E-0C0A-80FFA7F73F7C}"/>
              </a:ext>
            </a:extLst>
          </p:cNvPr>
          <p:cNvSpPr txBox="1"/>
          <p:nvPr/>
        </p:nvSpPr>
        <p:spPr>
          <a:xfrm>
            <a:off x="9601207" y="4758041"/>
            <a:ext cx="2162433" cy="1569660"/>
          </a:xfrm>
          <a:prstGeom prst="rect">
            <a:avLst/>
          </a:prstGeom>
          <a:noFill/>
        </p:spPr>
        <p:txBody>
          <a:bodyPr wrap="square">
            <a:spAutoFit/>
          </a:bodyPr>
          <a:lstStyle/>
          <a:p>
            <a:r>
              <a:rPr lang="en-US" sz="3200" b="1" dirty="0">
                <a:latin typeface="Papyrus" panose="020B0602040200020303" pitchFamily="34" charset="77"/>
                <a:cs typeface="Calibri" panose="020F0502020204030204" pitchFamily="34" charset="0"/>
              </a:rPr>
              <a:t>Here introduce </a:t>
            </a:r>
            <a:r>
              <a:rPr lang="en-US" sz="3200" b="1" dirty="0" err="1">
                <a:latin typeface="Courier New" panose="02070309020205020404" pitchFamily="49" charset="0"/>
                <a:cs typeface="Courier New" panose="02070309020205020404" pitchFamily="49" charset="0"/>
              </a:rPr>
              <a:t>nargin</a:t>
            </a:r>
            <a:endParaRPr lang="en-US"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7846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5578"/>
            <a:ext cx="12192000" cy="5509200"/>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r>
              <a:rPr lang="en-US" sz="3200" b="1" dirty="0">
                <a:latin typeface="Papyrus" panose="020B0602040200020303" pitchFamily="34" charset="77"/>
                <a:cs typeface="Calibri" panose="020F0502020204030204" pitchFamily="34" charset="0"/>
              </a:rPr>
              <a:t>We already saw a function definition but did not dwell on it.</a:t>
            </a:r>
          </a:p>
          <a:p>
            <a:pPr algn="ctr"/>
            <a:endParaRPr lang="en-US" sz="3200" b="1" dirty="0">
              <a:latin typeface="Calibri" panose="020F0502020204030204" pitchFamily="34" charset="0"/>
              <a:cs typeface="Calibri" panose="020F0502020204030204" pitchFamily="34" charset="0"/>
            </a:endParaRPr>
          </a:p>
          <a:p>
            <a:r>
              <a:rPr lang="es-AR" sz="3200" b="1" dirty="0">
                <a:latin typeface="Courier"/>
                <a:cs typeface="Courier"/>
              </a:rPr>
              <a:t>function f=my_factorials(n)</a:t>
            </a:r>
          </a:p>
          <a:p>
            <a:r>
              <a:rPr lang="mr-IN" sz="3200" b="1" dirty="0">
                <a:latin typeface="Courier"/>
                <a:cs typeface="Courier"/>
              </a:rPr>
              <a:t>m=1;</a:t>
            </a:r>
          </a:p>
          <a:p>
            <a:r>
              <a:rPr lang="mr-IN" sz="3200" b="1" dirty="0">
                <a:latin typeface="Courier"/>
                <a:cs typeface="Courier"/>
              </a:rPr>
              <a:t>f=1;</a:t>
            </a:r>
          </a:p>
          <a:p>
            <a:r>
              <a:rPr lang="en-US" sz="3200" b="1" dirty="0">
                <a:latin typeface="Courier"/>
                <a:cs typeface="Courier"/>
              </a:rPr>
              <a:t>while m&lt;=n</a:t>
            </a:r>
          </a:p>
          <a:p>
            <a:r>
              <a:rPr lang="mr-IN" sz="3200" b="1" dirty="0">
                <a:latin typeface="Courier"/>
                <a:cs typeface="Courier"/>
              </a:rPr>
              <a:t>    f=f*m;</a:t>
            </a:r>
          </a:p>
          <a:p>
            <a:r>
              <a:rPr lang="mr-IN" sz="3200" b="1" dirty="0">
                <a:latin typeface="Courier"/>
                <a:cs typeface="Courier"/>
              </a:rPr>
              <a:t>    m=m+1;</a:t>
            </a:r>
          </a:p>
          <a:p>
            <a:r>
              <a:rPr lang="en-US" sz="3200" b="1" dirty="0">
                <a:latin typeface="Courier"/>
                <a:cs typeface="Courier"/>
              </a:rPr>
              <a:t>end</a:t>
            </a:r>
          </a:p>
          <a:p>
            <a:r>
              <a:rPr lang="en-US" sz="3200" b="1" dirty="0">
                <a:latin typeface="Courier"/>
                <a:cs typeface="Courier"/>
              </a:rPr>
              <a:t>display(f)</a:t>
            </a:r>
          </a:p>
        </p:txBody>
      </p:sp>
    </p:spTree>
    <p:extLst>
      <p:ext uri="{BB962C8B-B14F-4D97-AF65-F5344CB8AC3E}">
        <p14:creationId xmlns:p14="http://schemas.microsoft.com/office/powerpoint/2010/main" val="309967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023"/>
            <a:ext cx="12192000" cy="6494085"/>
          </a:xfrm>
          <a:prstGeom prst="rect">
            <a:avLst/>
          </a:prstGeom>
          <a:noFill/>
        </p:spPr>
        <p:txBody>
          <a:bodyPr wrap="square" rtlCol="0">
            <a:spAutoFit/>
          </a:bodyPr>
          <a:lstStyle/>
          <a:p>
            <a:pPr algn="ctr"/>
            <a:r>
              <a:rPr lang="en-US" sz="3200" b="1" dirty="0">
                <a:latin typeface="Papyrus" panose="020B0602040200020303" pitchFamily="34" charset="77"/>
                <a:cs typeface="Papyrus"/>
              </a:rPr>
              <a:t>Functions</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When you call a function that has a return value (most do!), </a:t>
            </a:r>
            <a:r>
              <a:rPr lang="en-US" sz="3200" b="1" dirty="0">
                <a:latin typeface="Courier"/>
                <a:cs typeface="Courier"/>
              </a:rPr>
              <a:t>f</a:t>
            </a:r>
            <a:r>
              <a:rPr lang="en-US" sz="3200" b="1" dirty="0">
                <a:latin typeface="Papyrus" panose="020B0602040200020303" pitchFamily="34" charset="77"/>
                <a:cs typeface="Papyrus"/>
              </a:rPr>
              <a:t> in the factorial definition</a:t>
            </a:r>
          </a:p>
          <a:p>
            <a:pPr algn="ctr"/>
            <a:endParaRPr lang="en-US" sz="3200" b="1" dirty="0">
              <a:latin typeface="Papyrus" panose="020B0602040200020303" pitchFamily="34" charset="77"/>
              <a:cs typeface="Papyrus"/>
            </a:endParaRPr>
          </a:p>
          <a:p>
            <a:pPr algn="ctr"/>
            <a:r>
              <a:rPr lang="es-AR" sz="3200" b="1" dirty="0" err="1">
                <a:latin typeface="Courier"/>
                <a:cs typeface="Courier"/>
              </a:rPr>
              <a:t>function</a:t>
            </a:r>
            <a:r>
              <a:rPr lang="es-AR" sz="3200" b="1" dirty="0">
                <a:latin typeface="Courier"/>
                <a:cs typeface="Courier"/>
              </a:rPr>
              <a:t> f=</a:t>
            </a:r>
            <a:r>
              <a:rPr lang="es-AR" sz="3200" b="1" dirty="0" err="1">
                <a:latin typeface="Courier"/>
                <a:cs typeface="Courier"/>
              </a:rPr>
              <a:t>my_factorials</a:t>
            </a:r>
            <a:r>
              <a:rPr lang="es-AR" sz="3200" b="1" dirty="0">
                <a:latin typeface="Courier"/>
                <a:cs typeface="Courier"/>
              </a:rPr>
              <a:t>(n)</a:t>
            </a:r>
            <a:r>
              <a:rPr lang="en-US" sz="3200" b="1" dirty="0">
                <a:latin typeface="Papyrus" panose="020B0602040200020303" pitchFamily="34" charset="77"/>
                <a:cs typeface="Papyrus"/>
              </a:rPr>
              <a:t>,</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the variable name in the calling program is independent of the names of variables in the function</a:t>
            </a:r>
          </a:p>
          <a:p>
            <a:pPr algn="ctr"/>
            <a:endParaRPr lang="en-US" sz="3200" b="1" dirty="0">
              <a:cs typeface="Papyrus"/>
            </a:endParaRPr>
          </a:p>
          <a:p>
            <a:r>
              <a:rPr lang="es-AR" sz="3200" b="1" dirty="0">
                <a:latin typeface="Courier"/>
                <a:cs typeface="Courier"/>
              </a:rPr>
              <a:t>smallfactorial=my_factorials(3);</a:t>
            </a:r>
          </a:p>
          <a:p>
            <a:r>
              <a:rPr lang="es-AR" sz="3200" b="1" dirty="0">
                <a:latin typeface="Courier"/>
                <a:cs typeface="Courier"/>
              </a:rPr>
              <a:t>bigfactorial=my_factorials(20);</a:t>
            </a:r>
          </a:p>
          <a:p>
            <a:pPr algn="ctr"/>
            <a:endParaRPr lang="es-AR" sz="3200" b="1" dirty="0"/>
          </a:p>
        </p:txBody>
      </p:sp>
    </p:spTree>
    <p:extLst>
      <p:ext uri="{BB962C8B-B14F-4D97-AF65-F5344CB8AC3E}">
        <p14:creationId xmlns:p14="http://schemas.microsoft.com/office/powerpoint/2010/main" val="398469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9512"/>
            <a:ext cx="12192000" cy="7048083"/>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r>
              <a:rPr lang="en-US" sz="3200" b="1" dirty="0">
                <a:latin typeface="Papyrus" panose="020B0602040200020303" pitchFamily="34" charset="77"/>
                <a:cs typeface="Calibri" panose="020F0502020204030204" pitchFamily="34" charset="0"/>
              </a:rPr>
              <a:t>Can define functions (&lt;plural) inside functions </a:t>
            </a:r>
            <a:r>
              <a:rPr lang="mr-IN" sz="3200" b="1" dirty="0">
                <a:latin typeface="Papyrus" panose="020B0602040200020303" pitchFamily="34" charset="77"/>
                <a:cs typeface="Papyrus"/>
              </a:rPr>
              <a:t>–</a:t>
            </a:r>
            <a:r>
              <a:rPr lang="en-US" sz="3200" b="1" dirty="0">
                <a:latin typeface="Papyrus" panose="020B0602040200020303" pitchFamily="34" charset="77"/>
                <a:cs typeface="Calibri" panose="020F0502020204030204" pitchFamily="34" charset="0"/>
              </a:rPr>
              <a:t> but they are only available </a:t>
            </a:r>
            <a:r>
              <a:rPr lang="en-US" sz="3200" b="1" u="sng" dirty="0">
                <a:latin typeface="Papyrus" panose="020B0602040200020303" pitchFamily="34" charset="77"/>
                <a:cs typeface="Calibri" panose="020F0502020204030204" pitchFamily="34" charset="0"/>
              </a:rPr>
              <a:t>inside</a:t>
            </a:r>
            <a:r>
              <a:rPr lang="en-US" sz="3200" b="1" dirty="0">
                <a:latin typeface="Papyrus" panose="020B0602040200020303" pitchFamily="34" charset="77"/>
                <a:cs typeface="Calibri" panose="020F0502020204030204" pitchFamily="34" charset="0"/>
              </a:rPr>
              <a:t> that function's </a:t>
            </a:r>
            <a:r>
              <a:rPr lang="en-US" sz="3200" dirty="0">
                <a:latin typeface="Papyrus" panose="020B0602040200020303" pitchFamily="34" charset="77"/>
                <a:cs typeface="Calibri" panose="020F0502020204030204" pitchFamily="34" charset="0"/>
              </a:rPr>
              <a:t>m</a:t>
            </a:r>
            <a:r>
              <a:rPr lang="en-US" sz="3200" b="1" dirty="0">
                <a:latin typeface="Papyrus" panose="020B0602040200020303" pitchFamily="34" charset="77"/>
                <a:cs typeface="Calibri" panose="020F0502020204030204" pitchFamily="34" charset="0"/>
              </a:rPr>
              <a:t> file.</a:t>
            </a:r>
          </a:p>
          <a:p>
            <a:pPr algn="ctr"/>
            <a:endParaRPr lang="en-US" sz="1200" b="1" dirty="0">
              <a:latin typeface="Calibri" panose="020F0502020204030204" pitchFamily="34" charset="0"/>
              <a:cs typeface="Calibri" panose="020F0502020204030204" pitchFamily="34" charset="0"/>
            </a:endParaRPr>
          </a:p>
          <a:p>
            <a:r>
              <a:rPr lang="en-US" sz="2400" b="1" dirty="0">
                <a:latin typeface="Courier"/>
                <a:cs typeface="Courier"/>
              </a:rPr>
              <a:t>function f=</a:t>
            </a:r>
            <a:r>
              <a:rPr lang="en-US" sz="2400" b="1" dirty="0" err="1">
                <a:latin typeface="Courier"/>
                <a:cs typeface="Courier"/>
              </a:rPr>
              <a:t>my_factorials</a:t>
            </a:r>
            <a:r>
              <a:rPr lang="en-US" sz="2400" b="1" dirty="0">
                <a:latin typeface="Courier"/>
                <a:cs typeface="Courier"/>
              </a:rPr>
              <a:t>(n)</a:t>
            </a:r>
          </a:p>
          <a:p>
            <a:r>
              <a:rPr lang="en-US" sz="2400" b="1" dirty="0">
                <a:latin typeface="Courier"/>
                <a:cs typeface="Courier"/>
              </a:rPr>
              <a:t>m=1;</a:t>
            </a:r>
          </a:p>
          <a:p>
            <a:r>
              <a:rPr lang="en-US" sz="2400" b="1" dirty="0">
                <a:latin typeface="Courier"/>
                <a:cs typeface="Courier"/>
              </a:rPr>
              <a:t>f=1;</a:t>
            </a:r>
          </a:p>
          <a:p>
            <a:r>
              <a:rPr lang="en-US" sz="2400" b="1" dirty="0">
                <a:latin typeface="Courier"/>
                <a:cs typeface="Courier"/>
              </a:rPr>
              <a:t>while m&lt;=n</a:t>
            </a:r>
          </a:p>
          <a:p>
            <a:r>
              <a:rPr lang="en-US" sz="2400" b="1" dirty="0">
                <a:latin typeface="Courier"/>
                <a:cs typeface="Courier"/>
              </a:rPr>
              <a:t>    f=f*m;</a:t>
            </a:r>
          </a:p>
          <a:p>
            <a:r>
              <a:rPr lang="en-US" sz="2400" b="1" dirty="0">
                <a:latin typeface="Courier"/>
                <a:cs typeface="Courier"/>
              </a:rPr>
              <a:t>    m=m+1;</a:t>
            </a:r>
          </a:p>
          <a:p>
            <a:r>
              <a:rPr lang="en-US" sz="2400" b="1" dirty="0">
                <a:latin typeface="Courier"/>
                <a:cs typeface="Courier"/>
              </a:rPr>
              <a:t>    mp1=increment(m)</a:t>
            </a:r>
          </a:p>
          <a:p>
            <a:r>
              <a:rPr lang="en-US" sz="2400" b="1" dirty="0">
                <a:latin typeface="Courier"/>
                <a:cs typeface="Courier"/>
              </a:rPr>
              <a:t>end</a:t>
            </a:r>
          </a:p>
          <a:p>
            <a:r>
              <a:rPr lang="en-US" sz="2400" b="1" dirty="0">
                <a:solidFill>
                  <a:srgbClr val="FF0000"/>
                </a:solidFill>
                <a:latin typeface="Courier"/>
                <a:cs typeface="Courier"/>
              </a:rPr>
              <a:t>end</a:t>
            </a:r>
          </a:p>
          <a:p>
            <a:r>
              <a:rPr lang="en-US" sz="2400" b="1" dirty="0">
                <a:latin typeface="Courier"/>
                <a:cs typeface="Courier"/>
              </a:rPr>
              <a:t>function pp1=increment(p)</a:t>
            </a:r>
          </a:p>
          <a:p>
            <a:r>
              <a:rPr lang="en-US" sz="2400" b="1" dirty="0">
                <a:latin typeface="Courier"/>
                <a:cs typeface="Courier"/>
              </a:rPr>
              <a:t>pp1=p+1</a:t>
            </a:r>
          </a:p>
          <a:p>
            <a:r>
              <a:rPr lang="en-US" sz="2400" b="1" dirty="0">
                <a:solidFill>
                  <a:srgbClr val="FF0000"/>
                </a:solidFill>
                <a:latin typeface="Courier"/>
                <a:cs typeface="Courier"/>
              </a:rPr>
              <a:t>end</a:t>
            </a:r>
            <a:endParaRPr lang="en-US" sz="2400" b="1" dirty="0">
              <a:cs typeface="Courier"/>
            </a:endParaRPr>
          </a:p>
          <a:p>
            <a:endParaRPr lang="en-US" sz="1200" b="1" dirty="0">
              <a:cs typeface="Courier"/>
            </a:endParaRPr>
          </a:p>
          <a:p>
            <a:pPr algn="ctr"/>
            <a:r>
              <a:rPr lang="en-US" sz="2800" b="1" dirty="0">
                <a:latin typeface="Papyrus" panose="020B0602040200020303" pitchFamily="34" charset="77"/>
                <a:cs typeface="Courier"/>
              </a:rPr>
              <a:t>Now need to have </a:t>
            </a:r>
            <a:r>
              <a:rPr lang="en-US" sz="2800" b="1" dirty="0">
                <a:latin typeface="Courier New" panose="02070309020205020404" pitchFamily="49" charset="0"/>
                <a:cs typeface="Courier New" panose="02070309020205020404" pitchFamily="49" charset="0"/>
              </a:rPr>
              <a:t>end</a:t>
            </a:r>
            <a:r>
              <a:rPr lang="en-US" sz="2800" b="1" dirty="0">
                <a:latin typeface="Papyrus" panose="020B0602040200020303" pitchFamily="34" charset="77"/>
                <a:cs typeface="Courier"/>
              </a:rPr>
              <a:t> statements closing all the functions</a:t>
            </a:r>
          </a:p>
        </p:txBody>
      </p:sp>
    </p:spTree>
    <p:extLst>
      <p:ext uri="{BB962C8B-B14F-4D97-AF65-F5344CB8AC3E}">
        <p14:creationId xmlns:p14="http://schemas.microsoft.com/office/powerpoint/2010/main" val="27283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3926"/>
            <a:ext cx="12192000" cy="6001643"/>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More on vectorization.</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MATLAB is a vectorized high level language</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Requires a change in programming style</a:t>
            </a:r>
          </a:p>
          <a:p>
            <a:pPr algn="ctr"/>
            <a:r>
              <a:rPr lang="en-US" sz="3200" b="1" dirty="0">
                <a:latin typeface="Papyrus" panose="020B0602040200020303" pitchFamily="34" charset="77"/>
                <a:cs typeface="Calibri" panose="020F0502020204030204" pitchFamily="34" charset="0"/>
              </a:rPr>
              <a:t>(if one already knows a non-vectorized programming language such as Fortran, C, Pascal, Basic, etc.)</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Vectorized languages allow operations over arrays using simple syntax, essentially the same syntax one would use to operate over scalars.</a:t>
            </a:r>
          </a:p>
          <a:p>
            <a:pPr algn="ctr"/>
            <a:r>
              <a:rPr lang="en-US" sz="3200" b="1" dirty="0">
                <a:latin typeface="Papyrus" panose="020B0602040200020303" pitchFamily="34" charset="77"/>
                <a:cs typeface="Calibri" panose="020F0502020204030204" pitchFamily="34" charset="0"/>
              </a:rPr>
              <a:t>(looks like math again.)</a:t>
            </a:r>
          </a:p>
        </p:txBody>
      </p:sp>
    </p:spTree>
    <p:extLst>
      <p:ext uri="{BB962C8B-B14F-4D97-AF65-F5344CB8AC3E}">
        <p14:creationId xmlns:p14="http://schemas.microsoft.com/office/powerpoint/2010/main" val="129381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89742"/>
            <a:ext cx="12192000" cy="3662541"/>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Functions are a very useful concept</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They help to organize your code.</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They should be general purpose so you can use them wherever you need that operation (think </a:t>
            </a:r>
            <a:r>
              <a:rPr lang="en-US" sz="3200" b="1" dirty="0">
                <a:latin typeface="Courier New" panose="02070309020205020404" pitchFamily="49" charset="0"/>
                <a:cs typeface="Courier New" panose="02070309020205020404" pitchFamily="49" charset="0"/>
              </a:rPr>
              <a:t>sin</a:t>
            </a:r>
            <a:r>
              <a:rPr lang="en-US" sz="3200" b="1" dirty="0">
                <a:latin typeface="Papyrus" panose="020B0602040200020303" pitchFamily="34" charset="77"/>
                <a:cs typeface="Calibri" panose="020F0502020204030204" pitchFamily="34" charset="0"/>
              </a:rPr>
              <a:t>, </a:t>
            </a:r>
            <a:r>
              <a:rPr lang="en-US" sz="3200" b="1" dirty="0">
                <a:latin typeface="Courier New" panose="02070309020205020404" pitchFamily="49" charset="0"/>
                <a:cs typeface="Courier New" panose="02070309020205020404" pitchFamily="49" charset="0"/>
              </a:rPr>
              <a:t>cos</a:t>
            </a:r>
            <a:r>
              <a:rPr lang="en-US" sz="3200" b="1" dirty="0">
                <a:latin typeface="Papyrus" panose="020B0602040200020303" pitchFamily="34" charset="77"/>
                <a:cs typeface="Calibri" panose="020F0502020204030204" pitchFamily="34" charset="0"/>
              </a:rPr>
              <a:t>, etc.).</a:t>
            </a:r>
          </a:p>
          <a:p>
            <a:pPr algn="ctr"/>
            <a:endParaRPr lang="en-US" b="1" dirty="0">
              <a:latin typeface="Papyrus" panose="020B0602040200020303" pitchFamily="34" charset="77"/>
              <a:cs typeface="Calibri" panose="020F0502020204030204" pitchFamily="34" charset="0"/>
            </a:endParaRPr>
          </a:p>
        </p:txBody>
      </p:sp>
    </p:spTree>
    <p:extLst>
      <p:ext uri="{BB962C8B-B14F-4D97-AF65-F5344CB8AC3E}">
        <p14:creationId xmlns:p14="http://schemas.microsoft.com/office/powerpoint/2010/main" val="17767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5041"/>
            <a:ext cx="12192000" cy="5847755"/>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What is </a:t>
            </a:r>
            <a:r>
              <a:rPr lang="en-US" sz="3200" b="1" dirty="0" err="1">
                <a:latin typeface="Papyrus" panose="020B0602040200020303" pitchFamily="34" charset="77"/>
                <a:cs typeface="Calibri" panose="020F0502020204030204" pitchFamily="34" charset="0"/>
              </a:rPr>
              <a:t>vectorization</a:t>
            </a:r>
            <a:r>
              <a:rPr lang="en-US" sz="3200" b="1" dirty="0">
                <a:latin typeface="Papyrus" panose="020B0602040200020303" pitchFamily="34" charset="77"/>
                <a:cs typeface="Calibri" panose="020F0502020204030204" pitchFamily="34" charset="0"/>
              </a:rPr>
              <a:t>?</a:t>
            </a:r>
          </a:p>
          <a:p>
            <a:pPr algn="ctr"/>
            <a:r>
              <a:rPr lang="en-US" sz="3200" b="1" dirty="0">
                <a:latin typeface="Papyrus" panose="020B0602040200020303" pitchFamily="34" charset="77"/>
                <a:cs typeface="Calibri" panose="020F0502020204030204" pitchFamily="34" charset="0"/>
              </a:rPr>
              <a:t>(with respect to Matlab)</a:t>
            </a:r>
          </a:p>
          <a:p>
            <a:pPr algn="ctr"/>
            <a:endParaRPr lang="en-US" b="1" dirty="0">
              <a:latin typeface="Papyrus" panose="020B0602040200020303" pitchFamily="34" charset="77"/>
              <a:cs typeface="Calibri" panose="020F0502020204030204" pitchFamily="34" charset="0"/>
            </a:endParaRPr>
          </a:p>
          <a:p>
            <a:pPr algn="ctr"/>
            <a:r>
              <a:rPr lang="en-US" sz="3200" b="1" dirty="0" err="1">
                <a:latin typeface="Papyrus" panose="020B0602040200020303" pitchFamily="34" charset="77"/>
                <a:cs typeface="Calibri" panose="020F0502020204030204" pitchFamily="34" charset="0"/>
              </a:rPr>
              <a:t>Vectorization</a:t>
            </a:r>
            <a:r>
              <a:rPr lang="en-US" sz="3200" b="1" dirty="0">
                <a:latin typeface="Papyrus" panose="020B0602040200020303" pitchFamily="34" charset="77"/>
                <a:cs typeface="Calibri" panose="020F0502020204030204" pitchFamily="34" charset="0"/>
              </a:rPr>
              <a:t> is the process of writing code for MATLAB that uses matrix operations or other fast built-in functions instead of using explicit loops.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 benefits of doing this are usually sizeable.</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 reason for this is that MATLAB is an </a:t>
            </a:r>
            <a:r>
              <a:rPr lang="en-US" sz="3200" b="1" u="sng" dirty="0">
                <a:latin typeface="Papyrus" panose="020B0602040200020303" pitchFamily="34" charset="77"/>
                <a:cs typeface="Calibri" panose="020F0502020204030204" pitchFamily="34" charset="0"/>
              </a:rPr>
              <a:t>interpreted</a:t>
            </a:r>
            <a:r>
              <a:rPr lang="en-US" sz="3200" b="1" dirty="0">
                <a:latin typeface="Papyrus" panose="020B0602040200020303" pitchFamily="34" charset="77"/>
                <a:cs typeface="Calibri" panose="020F0502020204030204" pitchFamily="34" charset="0"/>
              </a:rPr>
              <a:t> language.</a:t>
            </a:r>
          </a:p>
          <a:p>
            <a:pPr algn="ctr"/>
            <a:r>
              <a:rPr lang="en-US" sz="3200" b="1" dirty="0">
                <a:latin typeface="Papyrus" panose="020B0602040200020303" pitchFamily="34" charset="77"/>
                <a:cs typeface="Calibri" panose="020F0502020204030204" pitchFamily="34" charset="0"/>
              </a:rPr>
              <a:t>Function calls have very high overhead.</a:t>
            </a:r>
          </a:p>
          <a:p>
            <a:pPr algn="ctr"/>
            <a:r>
              <a:rPr lang="en-US" sz="3200" b="1" dirty="0">
                <a:latin typeface="Papyrus" panose="020B0602040200020303" pitchFamily="34" charset="77"/>
                <a:cs typeface="Calibri" panose="020F0502020204030204" pitchFamily="34" charset="0"/>
              </a:rPr>
              <a:t>Indexing operations (inherent in a loop operation) are not particularly fast. </a:t>
            </a:r>
          </a:p>
        </p:txBody>
      </p:sp>
    </p:spTree>
    <p:extLst>
      <p:ext uri="{BB962C8B-B14F-4D97-AF65-F5344CB8AC3E}">
        <p14:creationId xmlns:p14="http://schemas.microsoft.com/office/powerpoint/2010/main" val="212975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 y="592287"/>
            <a:ext cx="12204878" cy="4154984"/>
          </a:xfrm>
          <a:prstGeom prst="rect">
            <a:avLst/>
          </a:prstGeom>
          <a:noFill/>
        </p:spPr>
        <p:txBody>
          <a:bodyPr wrap="square" rtlCol="0">
            <a:spAutoFit/>
          </a:bodyPr>
          <a:lstStyle/>
          <a:p>
            <a:pPr algn="ctr"/>
            <a:r>
              <a:rPr lang="en-US" sz="2800" b="1" dirty="0">
                <a:latin typeface="Papyrus" panose="020B0602040200020303" pitchFamily="34" charset="77"/>
                <a:cs typeface="Papyrus"/>
              </a:rPr>
              <a:t>Vectorized vs Loop versions of same code.</a:t>
            </a:r>
          </a:p>
          <a:p>
            <a:pPr algn="ctr"/>
            <a:r>
              <a:rPr lang="en-US" sz="2800" b="1" dirty="0">
                <a:latin typeface="Papyrus" panose="020B0602040200020303" pitchFamily="34" charset="77"/>
                <a:cs typeface="Papyrus"/>
              </a:rPr>
              <a:t>New commands “</a:t>
            </a:r>
            <a:r>
              <a:rPr lang="en-US" sz="2800" b="1" dirty="0">
                <a:latin typeface="Papyrus" panose="020B0602040200020303" pitchFamily="34" charset="77"/>
                <a:cs typeface="Courier"/>
              </a:rPr>
              <a:t>tic</a:t>
            </a:r>
            <a:r>
              <a:rPr lang="en-US" sz="2800" b="1" dirty="0">
                <a:latin typeface="Papyrus" panose="020B0602040200020303" pitchFamily="34" charset="77"/>
                <a:cs typeface="Papyrus"/>
              </a:rPr>
              <a:t>” and “</a:t>
            </a:r>
            <a:r>
              <a:rPr lang="en-US" sz="2800" b="1" dirty="0">
                <a:latin typeface="Papyrus" panose="020B0602040200020303" pitchFamily="34" charset="77"/>
                <a:cs typeface="Courier"/>
              </a:rPr>
              <a:t>toc</a:t>
            </a:r>
            <a:r>
              <a:rPr lang="en-US" sz="2800" b="1" dirty="0">
                <a:latin typeface="Papyrus" panose="020B0602040200020303" pitchFamily="34" charset="77"/>
                <a:cs typeface="Papyrus"/>
              </a:rPr>
              <a:t>” - time the execution of the code between them.</a:t>
            </a:r>
          </a:p>
          <a:p>
            <a:endParaRPr lang="en-US" b="1" dirty="0"/>
          </a:p>
          <a:p>
            <a:r>
              <a:rPr lang="en-US" b="1" dirty="0">
                <a:latin typeface="Courier"/>
                <a:cs typeface="Courier"/>
              </a:rPr>
              <a:t>&gt;&gt; a=rand(1000);</a:t>
            </a:r>
          </a:p>
          <a:p>
            <a:r>
              <a:rPr lang="en-US" b="1" dirty="0">
                <a:latin typeface="Courier"/>
                <a:cs typeface="Courier"/>
              </a:rPr>
              <a:t>&gt;&gt; </a:t>
            </a:r>
            <a:r>
              <a:rPr lang="en-US" b="1" dirty="0" err="1">
                <a:latin typeface="Courier"/>
                <a:cs typeface="Courier"/>
              </a:rPr>
              <a:t>tic;b</a:t>
            </a:r>
            <a:r>
              <a:rPr lang="en-US" b="1" dirty="0">
                <a:latin typeface="Courier"/>
                <a:cs typeface="Courier"/>
              </a:rPr>
              <a:t>=a*</a:t>
            </a:r>
            <a:r>
              <a:rPr lang="en-US" b="1" dirty="0" err="1">
                <a:latin typeface="Courier"/>
                <a:cs typeface="Courier"/>
              </a:rPr>
              <a:t>a;toc</a:t>
            </a:r>
            <a:endParaRPr lang="en-US" b="1" dirty="0">
              <a:latin typeface="Courier"/>
              <a:cs typeface="Courier"/>
            </a:endParaRPr>
          </a:p>
          <a:p>
            <a:r>
              <a:rPr lang="en-US" b="1" dirty="0">
                <a:latin typeface="Courier"/>
                <a:cs typeface="Courier"/>
              </a:rPr>
              <a:t>Elapsed time is 0.012027 seconds.</a:t>
            </a:r>
          </a:p>
          <a:p>
            <a:r>
              <a:rPr lang="en-US" b="1" dirty="0">
                <a:latin typeface="Courier"/>
                <a:cs typeface="Courier"/>
              </a:rPr>
              <a:t>&gt;&gt; </a:t>
            </a:r>
            <a:r>
              <a:rPr lang="en-US" b="1" dirty="0" err="1">
                <a:latin typeface="Courier"/>
                <a:cs typeface="Courier"/>
              </a:rPr>
              <a:t>tic;for</a:t>
            </a:r>
            <a:r>
              <a:rPr lang="en-US" b="1" dirty="0">
                <a:latin typeface="Courier"/>
                <a:cs typeface="Courier"/>
              </a:rPr>
              <a:t> k=1:1000,for l=1:1000,c(</a:t>
            </a:r>
            <a:r>
              <a:rPr lang="en-US" b="1" dirty="0" err="1">
                <a:latin typeface="Courier"/>
                <a:cs typeface="Courier"/>
              </a:rPr>
              <a:t>k,l</a:t>
            </a:r>
            <a:r>
              <a:rPr lang="en-US" b="1" dirty="0">
                <a:latin typeface="Courier"/>
                <a:cs typeface="Courier"/>
              </a:rPr>
              <a:t>)=0;for m=1:1000, c(</a:t>
            </a:r>
            <a:r>
              <a:rPr lang="en-US" b="1" dirty="0" err="1">
                <a:latin typeface="Courier"/>
                <a:cs typeface="Courier"/>
              </a:rPr>
              <a:t>k,l</a:t>
            </a:r>
            <a:r>
              <a:rPr lang="en-US" b="1" dirty="0">
                <a:latin typeface="Courier"/>
                <a:cs typeface="Courier"/>
              </a:rPr>
              <a:t>)=c(</a:t>
            </a:r>
            <a:r>
              <a:rPr lang="en-US" b="1" dirty="0" err="1">
                <a:latin typeface="Courier"/>
                <a:cs typeface="Courier"/>
              </a:rPr>
              <a:t>k,l</a:t>
            </a:r>
            <a:r>
              <a:rPr lang="en-US" b="1" dirty="0">
                <a:latin typeface="Courier"/>
                <a:cs typeface="Courier"/>
              </a:rPr>
              <a:t>)+a(</a:t>
            </a:r>
            <a:r>
              <a:rPr lang="en-US" b="1" dirty="0" err="1">
                <a:latin typeface="Courier"/>
                <a:cs typeface="Courier"/>
              </a:rPr>
              <a:t>k,m</a:t>
            </a:r>
            <a:r>
              <a:rPr lang="en-US" b="1" dirty="0">
                <a:latin typeface="Courier"/>
                <a:cs typeface="Courier"/>
              </a:rPr>
              <a:t>)*a(</a:t>
            </a:r>
            <a:r>
              <a:rPr lang="en-US" b="1" dirty="0" err="1">
                <a:latin typeface="Courier"/>
                <a:cs typeface="Courier"/>
              </a:rPr>
              <a:t>m,l</a:t>
            </a:r>
            <a:r>
              <a:rPr lang="en-US" b="1" dirty="0">
                <a:latin typeface="Courier"/>
                <a:cs typeface="Courier"/>
              </a:rPr>
              <a:t>);end; end; end; toc</a:t>
            </a:r>
          </a:p>
          <a:p>
            <a:r>
              <a:rPr lang="en-US" b="1" dirty="0">
                <a:latin typeface="Courier"/>
                <a:cs typeface="Courier"/>
              </a:rPr>
              <a:t>Elapsed time is 4.695545 seconds.</a:t>
            </a:r>
          </a:p>
          <a:p>
            <a:r>
              <a:rPr lang="en-US" b="1" dirty="0">
                <a:latin typeface="Courier"/>
                <a:cs typeface="Courier"/>
              </a:rPr>
              <a:t>&gt;&gt; 4.695545/0.012027</a:t>
            </a:r>
          </a:p>
          <a:p>
            <a:r>
              <a:rPr lang="en-US" b="1" dirty="0" err="1">
                <a:latin typeface="Courier"/>
                <a:cs typeface="Courier"/>
              </a:rPr>
              <a:t>ans</a:t>
            </a:r>
            <a:r>
              <a:rPr lang="en-US" b="1" dirty="0">
                <a:latin typeface="Courier"/>
                <a:cs typeface="Courier"/>
              </a:rPr>
              <a:t> =</a:t>
            </a:r>
          </a:p>
          <a:p>
            <a:r>
              <a:rPr lang="en-US" b="1" dirty="0">
                <a:latin typeface="Courier"/>
                <a:cs typeface="Courier"/>
              </a:rPr>
              <a:t>     3.904169784651202e+02</a:t>
            </a:r>
          </a:p>
        </p:txBody>
      </p:sp>
      <p:sp>
        <p:nvSpPr>
          <p:cNvPr id="3" name="TextBox 2"/>
          <p:cNvSpPr txBox="1"/>
          <p:nvPr/>
        </p:nvSpPr>
        <p:spPr>
          <a:xfrm>
            <a:off x="0" y="5843791"/>
            <a:ext cx="12119023" cy="954107"/>
          </a:xfrm>
          <a:prstGeom prst="rect">
            <a:avLst/>
          </a:prstGeom>
          <a:noFill/>
        </p:spPr>
        <p:txBody>
          <a:bodyPr wrap="square" rtlCol="0">
            <a:spAutoFit/>
          </a:bodyPr>
          <a:lstStyle/>
          <a:p>
            <a:pPr algn="ctr"/>
            <a:r>
              <a:rPr lang="en-US" sz="2800" b="1" dirty="0">
                <a:latin typeface="Papyrus" panose="020B0602040200020303" pitchFamily="34" charset="77"/>
                <a:cs typeface="Papyrus"/>
              </a:rPr>
              <a:t>Factor </a:t>
            </a:r>
            <a:r>
              <a:rPr lang="en-US" sz="2800" b="1" dirty="0">
                <a:latin typeface="Papyrus" panose="020B0602040200020303" pitchFamily="34" charset="77"/>
                <a:cs typeface="Courier"/>
              </a:rPr>
              <a:t>~400</a:t>
            </a:r>
            <a:r>
              <a:rPr lang="en-US" sz="2800" b="1" dirty="0">
                <a:latin typeface="Papyrus" panose="020B0602040200020303" pitchFamily="34" charset="77"/>
                <a:cs typeface="Papyrus"/>
              </a:rPr>
              <a:t> difference in time for multiplication of </a:t>
            </a:r>
            <a:r>
              <a:rPr lang="en-US" sz="2800" b="1" dirty="0">
                <a:latin typeface="Papyrus" panose="020B0602040200020303" pitchFamily="34" charset="77"/>
                <a:cs typeface="Courier"/>
              </a:rPr>
              <a:t>10</a:t>
            </a:r>
            <a:r>
              <a:rPr lang="en-US" sz="2800" b="1" baseline="30000" dirty="0">
                <a:latin typeface="Papyrus" panose="020B0602040200020303" pitchFamily="34" charset="77"/>
                <a:cs typeface="Courier"/>
              </a:rPr>
              <a:t>3</a:t>
            </a:r>
            <a:r>
              <a:rPr lang="en-US" sz="2800" b="1" dirty="0">
                <a:latin typeface="Papyrus" panose="020B0602040200020303" pitchFamily="34" charset="77"/>
                <a:cs typeface="Courier"/>
              </a:rPr>
              <a:t>x10</a:t>
            </a:r>
            <a:r>
              <a:rPr lang="en-US" sz="2800" b="1" baseline="30000" dirty="0">
                <a:latin typeface="Papyrus" panose="020B0602040200020303" pitchFamily="34" charset="77"/>
                <a:cs typeface="Courier"/>
              </a:rPr>
              <a:t>3</a:t>
            </a:r>
            <a:r>
              <a:rPr lang="en-US" sz="2800" b="1" dirty="0">
                <a:latin typeface="Papyrus" panose="020B0602040200020303" pitchFamily="34" charset="77"/>
                <a:cs typeface="Papyrus"/>
              </a:rPr>
              <a:t> matrix!</a:t>
            </a:r>
          </a:p>
          <a:p>
            <a:pPr algn="ctr"/>
            <a:r>
              <a:rPr lang="en-US" sz="2800" b="1" dirty="0">
                <a:latin typeface="Papyrus" panose="020B0602040200020303" pitchFamily="34" charset="77"/>
                <a:cs typeface="Papyrus"/>
              </a:rPr>
              <a:t>Introduce "tic" and "toc"</a:t>
            </a:r>
          </a:p>
        </p:txBody>
      </p:sp>
      <p:cxnSp>
        <p:nvCxnSpPr>
          <p:cNvPr id="5" name="Straight Arrow Connector 4"/>
          <p:cNvCxnSpPr>
            <a:cxnSpLocks/>
            <a:stCxn id="3" idx="0"/>
          </p:cNvCxnSpPr>
          <p:nvPr/>
        </p:nvCxnSpPr>
        <p:spPr>
          <a:xfrm flipH="1" flipV="1">
            <a:off x="4471116" y="3429001"/>
            <a:ext cx="1588396" cy="2414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cxnSpLocks/>
            <a:stCxn id="3" idx="0"/>
          </p:cNvCxnSpPr>
          <p:nvPr/>
        </p:nvCxnSpPr>
        <p:spPr>
          <a:xfrm flipH="1" flipV="1">
            <a:off x="4507606" y="2470079"/>
            <a:ext cx="1551906" cy="3373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00A7C75-1868-F64C-9023-D56C65F1EF44}"/>
              </a:ext>
            </a:extLst>
          </p:cNvPr>
          <p:cNvCxnSpPr>
            <a:cxnSpLocks/>
          </p:cNvCxnSpPr>
          <p:nvPr/>
        </p:nvCxnSpPr>
        <p:spPr>
          <a:xfrm flipH="1" flipV="1">
            <a:off x="1262179" y="4289180"/>
            <a:ext cx="1335548" cy="1554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72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44842" y="228600"/>
            <a:ext cx="4076700" cy="4660900"/>
          </a:xfrm>
          <a:prstGeom prst="rect">
            <a:avLst/>
          </a:prstGeom>
        </p:spPr>
      </p:pic>
      <p:sp>
        <p:nvSpPr>
          <p:cNvPr id="4" name="TextBox 3"/>
          <p:cNvSpPr txBox="1"/>
          <p:nvPr/>
        </p:nvSpPr>
        <p:spPr>
          <a:xfrm>
            <a:off x="0" y="349508"/>
            <a:ext cx="7701566" cy="4339650"/>
          </a:xfrm>
          <a:prstGeom prst="rect">
            <a:avLst/>
          </a:prstGeom>
          <a:noFill/>
        </p:spPr>
        <p:txBody>
          <a:bodyPr wrap="square" rtlCol="0">
            <a:spAutoFit/>
          </a:bodyPr>
          <a:lstStyle/>
          <a:p>
            <a:pPr algn="ctr"/>
            <a:r>
              <a:rPr lang="en-US" sz="3200" b="1" dirty="0">
                <a:latin typeface="Papyrus" panose="020B0602040200020303" pitchFamily="34" charset="77"/>
                <a:cs typeface="Courier New" panose="02070309020205020404" pitchFamily="49" charset="0"/>
              </a:rPr>
              <a:t>Vectorization of synthetic seismogram example from</a:t>
            </a:r>
          </a:p>
          <a:p>
            <a:pPr algn="ctr"/>
            <a:endParaRPr lang="en-US" sz="3200" b="1" dirty="0">
              <a:latin typeface="Papyrus" panose="020B0602040200020303" pitchFamily="34" charset="77"/>
              <a:cs typeface="Courier New" panose="02070309020205020404" pitchFamily="49" charset="0"/>
            </a:endParaRPr>
          </a:p>
          <a:p>
            <a:pPr algn="ctr"/>
            <a:r>
              <a:rPr lang="en-US" sz="3200" b="1" dirty="0">
                <a:latin typeface="Papyrus" panose="020B0602040200020303" pitchFamily="34" charset="77"/>
                <a:cs typeface="Courier New" panose="02070309020205020404" pitchFamily="49" charset="0"/>
              </a:rPr>
              <a:t>Stein and </a:t>
            </a:r>
            <a:r>
              <a:rPr lang="en-US" sz="3200" b="1" dirty="0" err="1">
                <a:latin typeface="Papyrus" panose="020B0602040200020303" pitchFamily="34" charset="77"/>
                <a:cs typeface="Courier New" panose="02070309020205020404" pitchFamily="49" charset="0"/>
              </a:rPr>
              <a:t>Wysession</a:t>
            </a:r>
            <a:endParaRPr lang="en-US" sz="3200" b="1" dirty="0">
              <a:latin typeface="Papyrus" panose="020B0602040200020303" pitchFamily="34" charset="77"/>
              <a:cs typeface="Courier New" panose="02070309020205020404" pitchFamily="49" charset="0"/>
            </a:endParaRPr>
          </a:p>
          <a:p>
            <a:pPr algn="ctr"/>
            <a:endParaRPr lang="en-US" sz="3200" b="1" dirty="0">
              <a:latin typeface="Papyrus" panose="020B0602040200020303" pitchFamily="34" charset="77"/>
              <a:cs typeface="Courier New" panose="02070309020205020404" pitchFamily="49" charset="0"/>
            </a:endParaRPr>
          </a:p>
          <a:p>
            <a:pPr algn="ctr"/>
            <a:r>
              <a:rPr lang="en-US" sz="3200" b="1" dirty="0">
                <a:latin typeface="Papyrus" panose="020B0602040200020303" pitchFamily="34" charset="77"/>
                <a:cs typeface="Courier New" panose="02070309020205020404" pitchFamily="49" charset="0"/>
              </a:rPr>
              <a:t>Intro to Seismology and Earth Structure.</a:t>
            </a:r>
          </a:p>
          <a:p>
            <a:pPr algn="ctr"/>
            <a:endParaRPr lang="en-US" sz="3200" b="1" dirty="0">
              <a:latin typeface="Papyrus" panose="020B0602040200020303" pitchFamily="34" charset="77"/>
              <a:cs typeface="Courier New" panose="02070309020205020404" pitchFamily="49" charset="0"/>
            </a:endParaRPr>
          </a:p>
          <a:p>
            <a:pPr algn="ctr"/>
            <a:r>
              <a:rPr lang="en-US" sz="2000" b="1" dirty="0">
                <a:latin typeface="Papyrus" panose="020B0602040200020303" pitchFamily="34" charset="77"/>
                <a:cs typeface="Courier New" panose="02070309020205020404" pitchFamily="49" charset="0"/>
              </a:rPr>
              <a:t>Section on scientific programming </a:t>
            </a:r>
          </a:p>
        </p:txBody>
      </p:sp>
      <p:graphicFrame>
        <p:nvGraphicFramePr>
          <p:cNvPr id="5" name="Object 4"/>
          <p:cNvGraphicFramePr>
            <a:graphicFrameLocks noChangeAspect="1"/>
          </p:cNvGraphicFramePr>
          <p:nvPr/>
        </p:nvGraphicFramePr>
        <p:xfrm>
          <a:off x="1668463" y="5199064"/>
          <a:ext cx="8767762" cy="1049337"/>
        </p:xfrm>
        <a:graphic>
          <a:graphicData uri="http://schemas.openxmlformats.org/presentationml/2006/ole">
            <mc:AlternateContent xmlns:mc="http://schemas.openxmlformats.org/markup-compatibility/2006">
              <mc:Choice xmlns:v="urn:schemas-microsoft-com:vml" Requires="v">
                <p:oleObj name="Equation" r:id="rId3" imgW="3822700" imgH="457200" progId="Equation.3">
                  <p:embed/>
                </p:oleObj>
              </mc:Choice>
              <mc:Fallback>
                <p:oleObj name="Equation" r:id="rId3" imgW="3822700" imgH="457200" progId="Equation.3">
                  <p:embed/>
                  <p:pic>
                    <p:nvPicPr>
                      <p:cNvPr id="5" name="Object 4"/>
                      <p:cNvPicPr>
                        <a:picLocks noChangeAspect="1" noChangeArrowheads="1"/>
                      </p:cNvPicPr>
                      <p:nvPr/>
                    </p:nvPicPr>
                    <p:blipFill>
                      <a:blip r:embed="rId4"/>
                      <a:srcRect/>
                      <a:stretch>
                        <a:fillRect/>
                      </a:stretch>
                    </p:blipFill>
                    <p:spPr bwMode="auto">
                      <a:xfrm>
                        <a:off x="1668463" y="5199064"/>
                        <a:ext cx="8767762" cy="1049337"/>
                      </a:xfrm>
                      <a:prstGeom prst="rect">
                        <a:avLst/>
                      </a:prstGeom>
                      <a:noFill/>
                    </p:spPr>
                  </p:pic>
                </p:oleObj>
              </mc:Fallback>
            </mc:AlternateContent>
          </a:graphicData>
        </a:graphic>
      </p:graphicFrame>
    </p:spTree>
    <p:extLst>
      <p:ext uri="{BB962C8B-B14F-4D97-AF65-F5344CB8AC3E}">
        <p14:creationId xmlns:p14="http://schemas.microsoft.com/office/powerpoint/2010/main" val="187639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668463" y="5199064"/>
          <a:ext cx="8767762" cy="1049337"/>
        </p:xfrm>
        <a:graphic>
          <a:graphicData uri="http://schemas.openxmlformats.org/presentationml/2006/ole">
            <mc:AlternateContent xmlns:mc="http://schemas.openxmlformats.org/markup-compatibility/2006">
              <mc:Choice xmlns:v="urn:schemas-microsoft-com:vml" Requires="v">
                <p:oleObj name="Equation" r:id="rId2" imgW="3822700" imgH="457200" progId="Equation.3">
                  <p:embed/>
                </p:oleObj>
              </mc:Choice>
              <mc:Fallback>
                <p:oleObj name="Equation" r:id="rId2" imgW="3822700" imgH="457200" progId="Equation.3">
                  <p:embed/>
                  <p:pic>
                    <p:nvPicPr>
                      <p:cNvPr id="2" name="Object 1"/>
                      <p:cNvPicPr>
                        <a:picLocks noChangeAspect="1" noChangeArrowheads="1"/>
                      </p:cNvPicPr>
                      <p:nvPr/>
                    </p:nvPicPr>
                    <p:blipFill>
                      <a:blip r:embed="rId3"/>
                      <a:srcRect/>
                      <a:stretch>
                        <a:fillRect/>
                      </a:stretch>
                    </p:blipFill>
                    <p:spPr bwMode="auto">
                      <a:xfrm>
                        <a:off x="1668463" y="5199064"/>
                        <a:ext cx="8767762" cy="1049337"/>
                      </a:xfrm>
                      <a:prstGeom prst="rect">
                        <a:avLst/>
                      </a:prstGeom>
                      <a:noFill/>
                    </p:spPr>
                  </p:pic>
                </p:oleObj>
              </mc:Fallback>
            </mc:AlternateContent>
          </a:graphicData>
        </a:graphic>
      </p:graphicFrame>
      <p:pic>
        <p:nvPicPr>
          <p:cNvPr id="3" name="Picture 2"/>
          <p:cNvPicPr>
            <a:picLocks noChangeAspect="1"/>
          </p:cNvPicPr>
          <p:nvPr/>
        </p:nvPicPr>
        <p:blipFill>
          <a:blip r:embed="rId4"/>
          <a:stretch>
            <a:fillRect/>
          </a:stretch>
        </p:blipFill>
        <p:spPr>
          <a:xfrm>
            <a:off x="7844845" y="228600"/>
            <a:ext cx="4076700" cy="4660900"/>
          </a:xfrm>
          <a:prstGeom prst="rect">
            <a:avLst/>
          </a:prstGeom>
        </p:spPr>
      </p:pic>
      <p:sp>
        <p:nvSpPr>
          <p:cNvPr id="4" name="TextBox 3"/>
          <p:cNvSpPr txBox="1"/>
          <p:nvPr/>
        </p:nvSpPr>
        <p:spPr>
          <a:xfrm>
            <a:off x="270455" y="813149"/>
            <a:ext cx="7482627" cy="3046988"/>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Start by just "translating" the Fortran code into </a:t>
            </a:r>
            <a:r>
              <a:rPr lang="en-US" sz="3200" b="1" dirty="0" err="1">
                <a:latin typeface="Papyrus" panose="020B0602040200020303" pitchFamily="34" charset="77"/>
                <a:cs typeface="Calibri" panose="020F0502020204030204" pitchFamily="34" charset="0"/>
              </a:rPr>
              <a:t>Matlab</a:t>
            </a:r>
            <a:r>
              <a:rPr lang="en-US" sz="3200" b="1" dirty="0">
                <a:latin typeface="Papyrus" panose="020B0602040200020303" pitchFamily="34" charset="77"/>
                <a:cs typeface="Calibri" panose="020F0502020204030204" pitchFamily="34" charset="0"/>
              </a:rPr>
              <a:t>.</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Skip a close look at the math, we have a formula so we will work with that to calculate u(</a:t>
            </a:r>
            <a:r>
              <a:rPr lang="en-US" sz="3200" b="1" dirty="0" err="1">
                <a:latin typeface="Papyrus" panose="020B0602040200020303" pitchFamily="34" charset="77"/>
                <a:cs typeface="Calibri" panose="020F0502020204030204" pitchFamily="34" charset="0"/>
              </a:rPr>
              <a:t>x,t</a:t>
            </a:r>
            <a:r>
              <a:rPr lang="en-US" sz="3200" b="1" dirty="0">
                <a:latin typeface="Papyrus" panose="020B0602040200020303" pitchFamily="34" charset="77"/>
                <a:cs typeface="Calibri" panose="020F0502020204030204" pitchFamily="34" charset="0"/>
              </a:rPr>
              <a:t>).</a:t>
            </a:r>
            <a:endParaRPr lang="en-US" sz="2000" b="1" dirty="0">
              <a:latin typeface="Papyrus" panose="020B0602040200020303" pitchFamily="34" charset="77"/>
              <a:cs typeface="Calibri" panose="020F0502020204030204" pitchFamily="34" charset="0"/>
            </a:endParaRPr>
          </a:p>
        </p:txBody>
      </p:sp>
    </p:spTree>
    <p:extLst>
      <p:ext uri="{BB962C8B-B14F-4D97-AF65-F5344CB8AC3E}">
        <p14:creationId xmlns:p14="http://schemas.microsoft.com/office/powerpoint/2010/main" val="248241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9899" y="1307202"/>
            <a:ext cx="7112000" cy="5334000"/>
          </a:xfrm>
          <a:prstGeom prst="rect">
            <a:avLst/>
          </a:prstGeom>
        </p:spPr>
      </p:pic>
      <p:sp>
        <p:nvSpPr>
          <p:cNvPr id="3" name="TextBox 2"/>
          <p:cNvSpPr txBox="1"/>
          <p:nvPr/>
        </p:nvSpPr>
        <p:spPr>
          <a:xfrm>
            <a:off x="0" y="152400"/>
            <a:ext cx="12192000" cy="1077218"/>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Synthetic seismogram produced by Matlab code translated from Fortran.</a:t>
            </a:r>
          </a:p>
        </p:txBody>
      </p:sp>
    </p:spTree>
    <p:extLst>
      <p:ext uri="{BB962C8B-B14F-4D97-AF65-F5344CB8AC3E}">
        <p14:creationId xmlns:p14="http://schemas.microsoft.com/office/powerpoint/2010/main" val="691623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487" y="349509"/>
            <a:ext cx="7340957" cy="3046988"/>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Let's return to the original problem and try to understand what is going on.</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We will use this understanding to fully vectorize (speed up) the code.</a:t>
            </a:r>
            <a:endParaRPr lang="en-US" sz="2000" b="1" dirty="0">
              <a:latin typeface="Papyrus" panose="020B0602040200020303" pitchFamily="34" charset="77"/>
              <a:cs typeface="Calibri" panose="020F0502020204030204" pitchFamily="34" charset="0"/>
            </a:endParaRPr>
          </a:p>
        </p:txBody>
      </p:sp>
      <p:graphicFrame>
        <p:nvGraphicFramePr>
          <p:cNvPr id="5" name="Object 4"/>
          <p:cNvGraphicFramePr>
            <a:graphicFrameLocks noChangeAspect="1"/>
          </p:cNvGraphicFramePr>
          <p:nvPr/>
        </p:nvGraphicFramePr>
        <p:xfrm>
          <a:off x="1668463" y="5199064"/>
          <a:ext cx="8767762" cy="1049337"/>
        </p:xfrm>
        <a:graphic>
          <a:graphicData uri="http://schemas.openxmlformats.org/presentationml/2006/ole">
            <mc:AlternateContent xmlns:mc="http://schemas.openxmlformats.org/markup-compatibility/2006">
              <mc:Choice xmlns:v="urn:schemas-microsoft-com:vml" Requires="v">
                <p:oleObj name="Equation" r:id="rId2" imgW="3822700" imgH="457200" progId="Equation.3">
                  <p:embed/>
                </p:oleObj>
              </mc:Choice>
              <mc:Fallback>
                <p:oleObj name="Equation" r:id="rId2" imgW="3822700" imgH="457200" progId="Equation.3">
                  <p:embed/>
                  <p:pic>
                    <p:nvPicPr>
                      <p:cNvPr id="5" name="Object 4"/>
                      <p:cNvPicPr>
                        <a:picLocks noChangeAspect="1" noChangeArrowheads="1"/>
                      </p:cNvPicPr>
                      <p:nvPr/>
                    </p:nvPicPr>
                    <p:blipFill>
                      <a:blip r:embed="rId3"/>
                      <a:srcRect/>
                      <a:stretch>
                        <a:fillRect/>
                      </a:stretch>
                    </p:blipFill>
                    <p:spPr bwMode="auto">
                      <a:xfrm>
                        <a:off x="1668463" y="5199064"/>
                        <a:ext cx="8767762" cy="1049337"/>
                      </a:xfrm>
                      <a:prstGeom prst="rect">
                        <a:avLst/>
                      </a:prstGeom>
                      <a:noFill/>
                    </p:spPr>
                  </p:pic>
                </p:oleObj>
              </mc:Fallback>
            </mc:AlternateContent>
          </a:graphicData>
        </a:graphic>
      </p:graphicFrame>
      <p:pic>
        <p:nvPicPr>
          <p:cNvPr id="6" name="Picture 5">
            <a:extLst>
              <a:ext uri="{FF2B5EF4-FFF2-40B4-BE49-F238E27FC236}">
                <a16:creationId xmlns:a16="http://schemas.microsoft.com/office/drawing/2014/main" id="{7341923F-695D-954C-82C6-07A9286DC5C0}"/>
              </a:ext>
            </a:extLst>
          </p:cNvPr>
          <p:cNvPicPr>
            <a:picLocks noChangeAspect="1"/>
          </p:cNvPicPr>
          <p:nvPr/>
        </p:nvPicPr>
        <p:blipFill>
          <a:blip r:embed="rId4"/>
          <a:stretch>
            <a:fillRect/>
          </a:stretch>
        </p:blipFill>
        <p:spPr>
          <a:xfrm>
            <a:off x="7844845" y="228600"/>
            <a:ext cx="4076700" cy="4660900"/>
          </a:xfrm>
          <a:prstGeom prst="rect">
            <a:avLst/>
          </a:prstGeom>
        </p:spPr>
      </p:pic>
    </p:spTree>
    <p:extLst>
      <p:ext uri="{BB962C8B-B14F-4D97-AF65-F5344CB8AC3E}">
        <p14:creationId xmlns:p14="http://schemas.microsoft.com/office/powerpoint/2010/main" val="3162337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6BF61C01-DC97-E840-8C85-E28756DD9BCF}"/>
              </a:ext>
            </a:extLst>
          </p:cNvPr>
          <p:cNvGraphicFramePr>
            <a:graphicFrameLocks noChangeAspect="1"/>
          </p:cNvGraphicFramePr>
          <p:nvPr>
            <p:extLst>
              <p:ext uri="{D42A27DB-BD31-4B8C-83A1-F6EECF244321}">
                <p14:modId xmlns:p14="http://schemas.microsoft.com/office/powerpoint/2010/main" val="2857288539"/>
              </p:ext>
            </p:extLst>
          </p:nvPr>
        </p:nvGraphicFramePr>
        <p:xfrm>
          <a:off x="984250" y="1030376"/>
          <a:ext cx="11517313" cy="4330700"/>
        </p:xfrm>
        <a:graphic>
          <a:graphicData uri="http://schemas.openxmlformats.org/presentationml/2006/ole">
            <mc:AlternateContent xmlns:mc="http://schemas.openxmlformats.org/markup-compatibility/2006">
              <mc:Choice xmlns:v="urn:schemas-microsoft-com:vml" Requires="v">
                <p:oleObj name="Document" r:id="rId3" imgW="5943600" imgH="2235200" progId="Word.Document.12">
                  <p:embed/>
                </p:oleObj>
              </mc:Choice>
              <mc:Fallback>
                <p:oleObj name="Document" r:id="rId3" imgW="5943600" imgH="2235200" progId="Word.Document.12">
                  <p:embed/>
                  <p:pic>
                    <p:nvPicPr>
                      <p:cNvPr id="12" name="Object 11">
                        <a:extLst>
                          <a:ext uri="{FF2B5EF4-FFF2-40B4-BE49-F238E27FC236}">
                            <a16:creationId xmlns:a16="http://schemas.microsoft.com/office/drawing/2014/main" id="{6BF61C01-DC97-E840-8C85-E28756DD9BCF}"/>
                          </a:ext>
                        </a:extLst>
                      </p:cNvPr>
                      <p:cNvPicPr/>
                      <p:nvPr/>
                    </p:nvPicPr>
                    <p:blipFill>
                      <a:blip r:embed="rId4"/>
                      <a:stretch>
                        <a:fillRect/>
                      </a:stretch>
                    </p:blipFill>
                    <p:spPr>
                      <a:xfrm>
                        <a:off x="984250" y="1030376"/>
                        <a:ext cx="11517313" cy="4330700"/>
                      </a:xfrm>
                      <a:prstGeom prst="rect">
                        <a:avLst/>
                      </a:prstGeom>
                    </p:spPr>
                  </p:pic>
                </p:oleObj>
              </mc:Fallback>
            </mc:AlternateContent>
          </a:graphicData>
        </a:graphic>
      </p:graphicFrame>
      <p:sp>
        <p:nvSpPr>
          <p:cNvPr id="4" name="TextBox 3"/>
          <p:cNvSpPr txBox="1"/>
          <p:nvPr/>
        </p:nvSpPr>
        <p:spPr>
          <a:xfrm>
            <a:off x="-19050" y="125724"/>
            <a:ext cx="12192000" cy="1077218"/>
          </a:xfrm>
          <a:prstGeom prst="rect">
            <a:avLst/>
          </a:prstGeom>
          <a:noFill/>
        </p:spPr>
        <p:txBody>
          <a:bodyPr wrap="square" rtlCol="0">
            <a:spAutoFit/>
          </a:bodyPr>
          <a:lstStyle/>
          <a:p>
            <a:pPr algn="ctr"/>
            <a:r>
              <a:rPr lang="en-US" sz="3200" b="1" dirty="0">
                <a:latin typeface="Papyrus" panose="020B0602040200020303" pitchFamily="34" charset="77"/>
                <a:cs typeface="Papyrus"/>
              </a:rPr>
              <a:t>This is the Fourier domain representation for waves on a string with fixed ends</a:t>
            </a:r>
          </a:p>
        </p:txBody>
      </p:sp>
      <p:sp>
        <p:nvSpPr>
          <p:cNvPr id="5" name="Rectangle 4"/>
          <p:cNvSpPr/>
          <p:nvPr/>
        </p:nvSpPr>
        <p:spPr>
          <a:xfrm>
            <a:off x="4038600" y="2562313"/>
            <a:ext cx="4076700" cy="508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4058681"/>
            <a:ext cx="4495796" cy="830997"/>
          </a:xfrm>
          <a:prstGeom prst="rect">
            <a:avLst/>
          </a:prstGeom>
          <a:noFill/>
        </p:spPr>
        <p:txBody>
          <a:bodyPr wrap="square" rtlCol="0">
            <a:spAutoFit/>
          </a:bodyPr>
          <a:lstStyle/>
          <a:p>
            <a:r>
              <a:rPr lang="en-US" sz="2400" dirty="0">
                <a:solidFill>
                  <a:schemeClr val="tx1">
                    <a:lumMod val="65000"/>
                  </a:schemeClr>
                </a:solidFill>
                <a:cs typeface="Papyrus"/>
              </a:rPr>
              <a:t>Weight </a:t>
            </a:r>
            <a:r>
              <a:rPr lang="en-US" sz="2400" i="1" dirty="0">
                <a:solidFill>
                  <a:schemeClr val="tx1">
                    <a:lumMod val="65000"/>
                  </a:schemeClr>
                </a:solidFill>
                <a:cs typeface="Papyrus"/>
              </a:rPr>
              <a:t>a</a:t>
            </a:r>
            <a:r>
              <a:rPr lang="en-US" sz="2400" i="1" baseline="-25000" dirty="0">
                <a:solidFill>
                  <a:schemeClr val="tx1">
                    <a:lumMod val="65000"/>
                  </a:schemeClr>
                </a:solidFill>
                <a:cs typeface="Papyrus"/>
              </a:rPr>
              <a:t>n</a:t>
            </a:r>
            <a:r>
              <a:rPr lang="en-US" sz="2400" dirty="0">
                <a:solidFill>
                  <a:schemeClr val="tx1">
                    <a:lumMod val="65000"/>
                  </a:schemeClr>
                </a:solidFill>
                <a:cs typeface="Papyrus"/>
              </a:rPr>
              <a:t> - no dependence on </a:t>
            </a:r>
            <a:r>
              <a:rPr lang="en-US" sz="2400" i="1" dirty="0">
                <a:solidFill>
                  <a:schemeClr val="tx1">
                    <a:lumMod val="65000"/>
                  </a:schemeClr>
                </a:solidFill>
                <a:cs typeface="Papyrus"/>
              </a:rPr>
              <a:t>x</a:t>
            </a:r>
            <a:r>
              <a:rPr lang="en-US" sz="2400" dirty="0">
                <a:solidFill>
                  <a:schemeClr val="tx1">
                    <a:lumMod val="65000"/>
                  </a:schemeClr>
                </a:solidFill>
                <a:cs typeface="Papyrus"/>
              </a:rPr>
              <a:t> or </a:t>
            </a:r>
            <a:r>
              <a:rPr lang="en-US" sz="2400" i="1" dirty="0">
                <a:solidFill>
                  <a:schemeClr val="tx1">
                    <a:lumMod val="65000"/>
                  </a:schemeClr>
                </a:solidFill>
                <a:cs typeface="Papyrus"/>
              </a:rPr>
              <a:t>t</a:t>
            </a:r>
            <a:r>
              <a:rPr lang="en-US" sz="2400" dirty="0">
                <a:solidFill>
                  <a:schemeClr val="tx1">
                    <a:lumMod val="65000"/>
                  </a:schemeClr>
                </a:solidFill>
                <a:cs typeface="Papyrus"/>
              </a:rPr>
              <a:t>, only </a:t>
            </a:r>
            <a:r>
              <a:rPr lang="en-US" sz="2400" dirty="0" err="1">
                <a:solidFill>
                  <a:schemeClr val="tx1">
                    <a:lumMod val="65000"/>
                  </a:schemeClr>
                </a:solidFill>
                <a:latin typeface="Symbol" pitchFamily="2" charset="2"/>
                <a:cs typeface="Papyrus"/>
              </a:rPr>
              <a:t>w</a:t>
            </a:r>
            <a:r>
              <a:rPr lang="en-US" sz="2400" baseline="-25000" dirty="0" err="1">
                <a:solidFill>
                  <a:schemeClr val="tx1">
                    <a:lumMod val="65000"/>
                  </a:schemeClr>
                </a:solidFill>
                <a:cs typeface="Papyrus"/>
              </a:rPr>
              <a:t>n</a:t>
            </a:r>
            <a:r>
              <a:rPr lang="en-US" sz="2400" baseline="-25000" dirty="0">
                <a:solidFill>
                  <a:schemeClr val="tx1">
                    <a:lumMod val="65000"/>
                  </a:schemeClr>
                </a:solidFill>
                <a:cs typeface="Papyrus"/>
              </a:rPr>
              <a:t>,</a:t>
            </a:r>
            <a:r>
              <a:rPr lang="en-US" sz="2400" dirty="0">
                <a:solidFill>
                  <a:schemeClr val="tx1">
                    <a:lumMod val="65000"/>
                  </a:schemeClr>
                </a:solidFill>
                <a:cs typeface="Papyrus"/>
              </a:rPr>
              <a:t> </a:t>
            </a:r>
            <a:r>
              <a:rPr lang="en-US" sz="2400" dirty="0">
                <a:solidFill>
                  <a:schemeClr val="tx1">
                    <a:lumMod val="65000"/>
                  </a:schemeClr>
                </a:solidFill>
                <a:latin typeface="Symbol" pitchFamily="2" charset="2"/>
                <a:cs typeface="Papyrus"/>
              </a:rPr>
              <a:t>t</a:t>
            </a:r>
            <a:r>
              <a:rPr lang="en-US" sz="2400" dirty="0">
                <a:solidFill>
                  <a:schemeClr val="tx1">
                    <a:lumMod val="65000"/>
                  </a:schemeClr>
                </a:solidFill>
                <a:cs typeface="Papyrus"/>
              </a:rPr>
              <a:t>, and </a:t>
            </a:r>
            <a:r>
              <a:rPr lang="en-US" sz="2400" i="1" dirty="0" err="1">
                <a:solidFill>
                  <a:schemeClr val="tx1">
                    <a:lumMod val="65000"/>
                  </a:schemeClr>
                </a:solidFill>
                <a:cs typeface="Papyrus"/>
              </a:rPr>
              <a:t>x</a:t>
            </a:r>
            <a:r>
              <a:rPr lang="en-US" sz="2400" i="1" baseline="-25000" dirty="0" err="1">
                <a:solidFill>
                  <a:schemeClr val="tx1">
                    <a:lumMod val="65000"/>
                  </a:schemeClr>
                </a:solidFill>
                <a:cs typeface="Papyrus"/>
              </a:rPr>
              <a:t>s</a:t>
            </a:r>
            <a:r>
              <a:rPr lang="en-US" sz="2400" dirty="0">
                <a:solidFill>
                  <a:schemeClr val="tx1">
                    <a:lumMod val="65000"/>
                  </a:schemeClr>
                </a:solidFill>
                <a:cs typeface="Papyrus"/>
              </a:rPr>
              <a:t>.</a:t>
            </a:r>
          </a:p>
        </p:txBody>
      </p:sp>
      <p:sp>
        <p:nvSpPr>
          <p:cNvPr id="8" name="Rectangle 7"/>
          <p:cNvSpPr/>
          <p:nvPr/>
        </p:nvSpPr>
        <p:spPr>
          <a:xfrm>
            <a:off x="5092700" y="4391113"/>
            <a:ext cx="5499100" cy="685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051" y="5781430"/>
            <a:ext cx="12192001" cy="954107"/>
          </a:xfrm>
          <a:prstGeom prst="rect">
            <a:avLst/>
          </a:prstGeom>
          <a:noFill/>
        </p:spPr>
        <p:txBody>
          <a:bodyPr wrap="square" rtlCol="0">
            <a:spAutoFit/>
          </a:bodyPr>
          <a:lstStyle/>
          <a:p>
            <a:pPr algn="ctr"/>
            <a:r>
              <a:rPr lang="en-US" sz="2800" b="1" dirty="0">
                <a:solidFill>
                  <a:srgbClr val="000000"/>
                </a:solidFill>
                <a:latin typeface="Papyrus" panose="020B0602040200020303" pitchFamily="34" charset="77"/>
                <a:cs typeface="Papyrus"/>
              </a:rPr>
              <a:t>Standing wave made from 2 versions of the same wave traveling in opposite directions. </a:t>
            </a:r>
            <a:r>
              <a:rPr lang="en-US" sz="2800" b="1" dirty="0">
                <a:latin typeface="Papyrus" panose="020B0602040200020303" pitchFamily="34" charset="77"/>
                <a:cs typeface="Papyrus"/>
              </a:rPr>
              <a:t>Amplitude varies with time, but does not "move"</a:t>
            </a:r>
          </a:p>
        </p:txBody>
      </p:sp>
      <p:cxnSp>
        <p:nvCxnSpPr>
          <p:cNvPr id="11" name="Straight Arrow Connector 10"/>
          <p:cNvCxnSpPr>
            <a:cxnSpLocks/>
          </p:cNvCxnSpPr>
          <p:nvPr/>
        </p:nvCxnSpPr>
        <p:spPr>
          <a:xfrm flipV="1">
            <a:off x="4838700" y="3146513"/>
            <a:ext cx="38100" cy="1475432"/>
          </a:xfrm>
          <a:prstGeom prst="straightConnector1">
            <a:avLst/>
          </a:prstGeom>
          <a:ln w="254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99200" y="5004315"/>
            <a:ext cx="3924300" cy="369332"/>
          </a:xfrm>
          <a:prstGeom prst="rect">
            <a:avLst/>
          </a:prstGeom>
          <a:noFill/>
        </p:spPr>
        <p:txBody>
          <a:bodyPr wrap="square" rtlCol="0">
            <a:spAutoFit/>
          </a:bodyPr>
          <a:lstStyle/>
          <a:p>
            <a:r>
              <a:rPr lang="en-US" dirty="0">
                <a:solidFill>
                  <a:srgbClr val="000000"/>
                </a:solidFill>
                <a:cs typeface="Papyrus"/>
              </a:rPr>
              <a:t>Going left                             Going right</a:t>
            </a:r>
            <a:endParaRPr lang="en-US" dirty="0">
              <a:cs typeface="Papyrus"/>
            </a:endParaRPr>
          </a:p>
        </p:txBody>
      </p:sp>
      <p:cxnSp>
        <p:nvCxnSpPr>
          <p:cNvPr id="18" name="Straight Arrow Connector 17"/>
          <p:cNvCxnSpPr>
            <a:cxnSpLocks/>
          </p:cNvCxnSpPr>
          <p:nvPr/>
        </p:nvCxnSpPr>
        <p:spPr>
          <a:xfrm flipV="1">
            <a:off x="9410702" y="3083013"/>
            <a:ext cx="0" cy="1475432"/>
          </a:xfrm>
          <a:prstGeom prst="straightConnector1">
            <a:avLst/>
          </a:prstGeom>
          <a:ln w="254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0EED518-8FC7-CB44-8972-F3B9A688B9D4}"/>
              </a:ext>
            </a:extLst>
          </p:cNvPr>
          <p:cNvCxnSpPr>
            <a:cxnSpLocks/>
            <a:endCxn id="14" idx="1"/>
          </p:cNvCxnSpPr>
          <p:nvPr/>
        </p:nvCxnSpPr>
        <p:spPr>
          <a:xfrm flipV="1">
            <a:off x="4254500" y="5188981"/>
            <a:ext cx="2044700" cy="7796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0095947-DFEF-5647-BF01-E101209E2FF3}"/>
              </a:ext>
            </a:extLst>
          </p:cNvPr>
          <p:cNvCxnSpPr>
            <a:cxnSpLocks/>
          </p:cNvCxnSpPr>
          <p:nvPr/>
        </p:nvCxnSpPr>
        <p:spPr>
          <a:xfrm flipV="1">
            <a:off x="4254500" y="5206145"/>
            <a:ext cx="4508500" cy="7807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3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per3.gif">
            <a:extLst>
              <a:ext uri="{FF2B5EF4-FFF2-40B4-BE49-F238E27FC236}">
                <a16:creationId xmlns:a16="http://schemas.microsoft.com/office/drawing/2014/main" id="{169BF140-5E7E-F541-B9FC-570CFE932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572" y="3954463"/>
            <a:ext cx="3424237" cy="3424237"/>
          </a:xfrm>
          <a:prstGeom prst="rect">
            <a:avLst/>
          </a:prstGeom>
        </p:spPr>
      </p:pic>
      <p:graphicFrame>
        <p:nvGraphicFramePr>
          <p:cNvPr id="4" name="Object 3">
            <a:extLst>
              <a:ext uri="{FF2B5EF4-FFF2-40B4-BE49-F238E27FC236}">
                <a16:creationId xmlns:a16="http://schemas.microsoft.com/office/drawing/2014/main" id="{6C30A704-F116-3D4A-967C-2DEBC77AC0CD}"/>
              </a:ext>
            </a:extLst>
          </p:cNvPr>
          <p:cNvGraphicFramePr>
            <a:graphicFrameLocks noChangeAspect="1"/>
          </p:cNvGraphicFramePr>
          <p:nvPr/>
        </p:nvGraphicFramePr>
        <p:xfrm>
          <a:off x="-968375" y="1233488"/>
          <a:ext cx="14128750" cy="3019425"/>
        </p:xfrm>
        <a:graphic>
          <a:graphicData uri="http://schemas.openxmlformats.org/presentationml/2006/ole">
            <mc:AlternateContent xmlns:mc="http://schemas.openxmlformats.org/markup-compatibility/2006">
              <mc:Choice xmlns:v="urn:schemas-microsoft-com:vml" Requires="v">
                <p:oleObj name="Document" r:id="rId3" imgW="5943600" imgH="1270000" progId="Word.Document.12">
                  <p:embed/>
                </p:oleObj>
              </mc:Choice>
              <mc:Fallback>
                <p:oleObj name="Document" r:id="rId3" imgW="5943600" imgH="1270000" progId="Word.Document.12">
                  <p:embed/>
                  <p:pic>
                    <p:nvPicPr>
                      <p:cNvPr id="4" name="Object 3">
                        <a:extLst>
                          <a:ext uri="{FF2B5EF4-FFF2-40B4-BE49-F238E27FC236}">
                            <a16:creationId xmlns:a16="http://schemas.microsoft.com/office/drawing/2014/main" id="{6C30A704-F116-3D4A-967C-2DEBC77AC0CD}"/>
                          </a:ext>
                        </a:extLst>
                      </p:cNvPr>
                      <p:cNvPicPr/>
                      <p:nvPr/>
                    </p:nvPicPr>
                    <p:blipFill>
                      <a:blip r:embed="rId4"/>
                      <a:stretch>
                        <a:fillRect/>
                      </a:stretch>
                    </p:blipFill>
                    <p:spPr>
                      <a:xfrm>
                        <a:off x="-968375" y="1233488"/>
                        <a:ext cx="14128750" cy="30194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0A57DA3-F9E1-7544-9EA3-3A3AE3692CDB}"/>
              </a:ext>
            </a:extLst>
          </p:cNvPr>
          <p:cNvSpPr txBox="1"/>
          <p:nvPr/>
        </p:nvSpPr>
        <p:spPr>
          <a:xfrm>
            <a:off x="0" y="0"/>
            <a:ext cx="12192000" cy="1077218"/>
          </a:xfrm>
          <a:prstGeom prst="rect">
            <a:avLst/>
          </a:prstGeom>
          <a:noFill/>
        </p:spPr>
        <p:txBody>
          <a:bodyPr wrap="square" rtlCol="0">
            <a:spAutoFit/>
          </a:bodyPr>
          <a:lstStyle/>
          <a:p>
            <a:pPr algn="ctr"/>
            <a:r>
              <a:rPr lang="en-US" sz="3200" b="1" dirty="0">
                <a:latin typeface="Papyrus" panose="020B0602040200020303" pitchFamily="34" charset="77"/>
                <a:cs typeface="Papyrus"/>
              </a:rPr>
              <a:t>Normal Mode </a:t>
            </a:r>
            <a:r>
              <a:rPr lang="en-US" b="1" dirty="0">
                <a:latin typeface="Papyrus" panose="020B0602040200020303" pitchFamily="34" charset="77"/>
                <a:cs typeface="Papyrus"/>
              </a:rPr>
              <a:t>(and combination of traveling waves to make standing wave) </a:t>
            </a:r>
            <a:r>
              <a:rPr lang="en-US" sz="3200" b="1" dirty="0">
                <a:latin typeface="Papyrus" panose="020B0602040200020303" pitchFamily="34" charset="77"/>
                <a:cs typeface="Papyrus"/>
              </a:rPr>
              <a:t>formulation for displacement of a string</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92EA876-0BAE-8744-81F0-791D1DF845C0}"/>
                  </a:ext>
                </a:extLst>
              </p:cNvPr>
              <p:cNvSpPr/>
              <p:nvPr/>
            </p:nvSpPr>
            <p:spPr>
              <a:xfrm>
                <a:off x="0" y="4839682"/>
                <a:ext cx="8026400" cy="1569660"/>
              </a:xfrm>
              <a:prstGeom prst="rect">
                <a:avLst/>
              </a:prstGeom>
            </p:spPr>
            <p:txBody>
              <a:bodyPr wrap="square">
                <a:spAutoFit/>
              </a:bodyPr>
              <a:lstStyle/>
              <a:p>
                <a:r>
                  <a:rPr lang="en-US" sz="3200" dirty="0">
                    <a:latin typeface="Papyrus" panose="020B0602040200020303" pitchFamily="34" charset="77"/>
                    <a:cs typeface="Papyrus"/>
                  </a:rPr>
                  <a:t>The result is a sinusoidal wave, </a:t>
                </a:r>
                <a14:m>
                  <m:oMath xmlns:m="http://schemas.openxmlformats.org/officeDocument/2006/math">
                    <m:r>
                      <m:rPr>
                        <m:sty m:val="p"/>
                      </m:rPr>
                      <a:rPr lang="en-US" sz="3200">
                        <a:latin typeface="Cambria Math" panose="02040503050406030204" pitchFamily="18" charset="0"/>
                        <a:ea typeface="Times New Roman" panose="02020603050405020304" pitchFamily="18" charset="0"/>
                        <a:cs typeface="Times New Roman" panose="02020603050405020304" pitchFamily="18" charset="0"/>
                      </a:rPr>
                      <m:t>sin</m:t>
                    </m:r>
                    <m:r>
                      <a:rPr lang="en-US" sz="3200">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𝜅</m:t>
                    </m:r>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r>
                      <a:rPr lang="en-US" sz="320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latin typeface="Papyrus" panose="020B0602040200020303" pitchFamily="34" charset="77"/>
                    <a:cs typeface="Papyrus"/>
                  </a:rPr>
                  <a:t>, that is </a:t>
                </a:r>
                <a:r>
                  <a:rPr lang="en-US" sz="3200" u="sng" dirty="0">
                    <a:latin typeface="Papyrus" panose="020B0602040200020303" pitchFamily="34" charset="77"/>
                    <a:cs typeface="Papyrus"/>
                  </a:rPr>
                  <a:t>fixed in space</a:t>
                </a:r>
                <a:r>
                  <a:rPr lang="en-US" sz="3200" dirty="0">
                    <a:latin typeface="Papyrus" panose="020B0602040200020303" pitchFamily="34" charset="77"/>
                    <a:cs typeface="Papyrus"/>
                  </a:rPr>
                  <a:t>, whose </a:t>
                </a:r>
                <a:r>
                  <a:rPr lang="en-US" sz="3200" u="sng" dirty="0">
                    <a:latin typeface="Papyrus" panose="020B0602040200020303" pitchFamily="34" charset="77"/>
                    <a:cs typeface="Papyrus"/>
                  </a:rPr>
                  <a:t>amplitude is modulated harmonically in time</a:t>
                </a:r>
                <a:r>
                  <a:rPr lang="en-US" sz="3200" dirty="0">
                    <a:latin typeface="Papyrus" panose="020B0602040200020303" pitchFamily="34" charset="77"/>
                    <a:cs typeface="Papyrus"/>
                  </a:rPr>
                  <a:t>, </a:t>
                </a:r>
                <a14:m>
                  <m:oMath xmlns:m="http://schemas.openxmlformats.org/officeDocument/2006/math">
                    <m:r>
                      <m:rPr>
                        <m:sty m:val="p"/>
                      </m:rPr>
                      <a:rPr lang="en-US" sz="2800">
                        <a:latin typeface="Cambria Math" panose="02040503050406030204" pitchFamily="18" charset="0"/>
                        <a:ea typeface="Times New Roman" panose="02020603050405020304" pitchFamily="18" charset="0"/>
                        <a:cs typeface="Times New Roman" panose="02020603050405020304" pitchFamily="18" charset="0"/>
                      </a:rPr>
                      <m:t>cos</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𝜔</m:t>
                    </m:r>
                    <m:r>
                      <a:rPr lang="en-US" sz="2800" i="1">
                        <a:latin typeface="Cambria Math" panose="02040503050406030204" pitchFamily="18" charset="0"/>
                        <a:ea typeface="Times New Roman" panose="02020603050405020304" pitchFamily="18" charset="0"/>
                        <a:cs typeface="Times New Roman" panose="02020603050405020304" pitchFamily="18" charset="0"/>
                      </a:rPr>
                      <m:t>𝑡</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dirty="0">
                    <a:latin typeface="Courier New" panose="02070309020205020404" pitchFamily="49" charset="0"/>
                    <a:cs typeface="Courier New" panose="02070309020205020404" pitchFamily="49" charset="0"/>
                  </a:rPr>
                  <a:t> </a:t>
                </a:r>
                <a:r>
                  <a:rPr lang="en-US" sz="2800" dirty="0">
                    <a:latin typeface="Papyrus" panose="020B0602040200020303" pitchFamily="34" charset="77"/>
                  </a:rPr>
                  <a:t>.</a:t>
                </a:r>
                <a:endParaRPr lang="en-US" sz="2800" dirty="0">
                  <a:latin typeface="Papyrus" panose="020B0602040200020303" pitchFamily="34" charset="77"/>
                  <a:cs typeface="Courier"/>
                </a:endParaRPr>
              </a:p>
            </p:txBody>
          </p:sp>
        </mc:Choice>
        <mc:Fallback xmlns="">
          <p:sp>
            <p:nvSpPr>
              <p:cNvPr id="7" name="Rectangle 6">
                <a:extLst>
                  <a:ext uri="{FF2B5EF4-FFF2-40B4-BE49-F238E27FC236}">
                    <a16:creationId xmlns:a16="http://schemas.microsoft.com/office/drawing/2014/main" id="{392EA876-0BAE-8744-81F0-791D1DF845C0}"/>
                  </a:ext>
                </a:extLst>
              </p:cNvPr>
              <p:cNvSpPr>
                <a:spLocks noRot="1" noChangeAspect="1" noMove="1" noResize="1" noEditPoints="1" noAdjustHandles="1" noChangeArrowheads="1" noChangeShapeType="1" noTextEdit="1"/>
              </p:cNvSpPr>
              <p:nvPr/>
            </p:nvSpPr>
            <p:spPr>
              <a:xfrm>
                <a:off x="0" y="4839682"/>
                <a:ext cx="8026400" cy="1569660"/>
              </a:xfrm>
              <a:prstGeom prst="rect">
                <a:avLst/>
              </a:prstGeom>
              <a:blipFill>
                <a:blip r:embed="rId5"/>
                <a:stretch>
                  <a:fillRect l="-1896" t="-3226" r="-2528" b="-12097"/>
                </a:stretch>
              </a:blipFill>
            </p:spPr>
            <p:txBody>
              <a:bodyPr/>
              <a:lstStyle/>
              <a:p>
                <a:r>
                  <a:rPr lang="en-US">
                    <a:noFill/>
                  </a:rPr>
                  <a:t> </a:t>
                </a:r>
              </a:p>
            </p:txBody>
          </p:sp>
        </mc:Fallback>
      </mc:AlternateContent>
    </p:spTree>
    <p:extLst>
      <p:ext uri="{BB962C8B-B14F-4D97-AF65-F5344CB8AC3E}">
        <p14:creationId xmlns:p14="http://schemas.microsoft.com/office/powerpoint/2010/main" val="83607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79252" y="0"/>
            <a:ext cx="5928486" cy="68580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0" y="1"/>
                <a:ext cx="6426200" cy="6678751"/>
              </a:xfrm>
              <a:prstGeom prst="rect">
                <a:avLst/>
              </a:prstGeom>
            </p:spPr>
            <p:txBody>
              <a:bodyPr wrap="square">
                <a:spAutoFit/>
              </a:bodyPr>
              <a:lstStyle/>
              <a:p>
                <a:r>
                  <a:rPr lang="en-US" sz="3200" b="1" dirty="0">
                    <a:latin typeface="Papyrus" panose="020B0602040200020303" pitchFamily="34" charset="77"/>
                    <a:cs typeface="Calibri" panose="020F0502020204030204" pitchFamily="34" charset="0"/>
                  </a:rPr>
                  <a:t>Do over a range of </a:t>
                </a:r>
                <a:r>
                  <a:rPr lang="en-US" sz="3200" b="1" dirty="0" err="1">
                    <a:latin typeface="Papyrus" panose="020B0602040200020303" pitchFamily="34" charset="77"/>
                    <a:cs typeface="Calibri" panose="020F0502020204030204" pitchFamily="34" charset="0"/>
                  </a:rPr>
                  <a:t>freqs</a:t>
                </a:r>
                <a:r>
                  <a:rPr lang="en-US" sz="3200" b="1" dirty="0">
                    <a:latin typeface="Papyrus" panose="020B0602040200020303" pitchFamily="34" charset="77"/>
                    <a:cs typeface="Calibri" panose="020F0502020204030204" pitchFamily="34" charset="0"/>
                  </a:rPr>
                  <a:t>.</a:t>
                </a:r>
              </a:p>
              <a:p>
                <a:endParaRPr lang="en-US" sz="1200" b="1" dirty="0">
                  <a:latin typeface="Papyrus" panose="020B0602040200020303" pitchFamily="34" charset="77"/>
                  <a:cs typeface="Calibri" panose="020F0502020204030204" pitchFamily="34" charset="0"/>
                </a:endParaRPr>
              </a:p>
              <a:p>
                <a:pPr algn="r"/>
                <a:r>
                  <a:rPr lang="en-US" sz="3200" b="1" dirty="0">
                    <a:latin typeface="Papyrus" panose="020B0602040200020303" pitchFamily="34" charset="77"/>
                    <a:cs typeface="Calibri" panose="020F0502020204030204" pitchFamily="34" charset="0"/>
                  </a:rPr>
                  <a:t>Delta </a:t>
                </a:r>
                <a:r>
                  <a:rPr lang="en-US" sz="3200" b="1" dirty="0" err="1">
                    <a:latin typeface="Papyrus" panose="020B0602040200020303" pitchFamily="34" charset="77"/>
                    <a:cs typeface="Calibri" panose="020F0502020204030204" pitchFamily="34" charset="0"/>
                  </a:rPr>
                  <a:t>fn</a:t>
                </a:r>
                <a:r>
                  <a:rPr lang="en-US" sz="3200" b="1" dirty="0">
                    <a:latin typeface="Papyrus" panose="020B0602040200020303" pitchFamily="34" charset="77"/>
                    <a:cs typeface="Calibri" panose="020F0502020204030204" pitchFamily="34" charset="0"/>
                  </a:rPr>
                  <a:t> going right</a:t>
                </a:r>
              </a:p>
              <a:p>
                <a:endParaRPr lang="en-US" sz="3200" b="1" dirty="0">
                  <a:latin typeface="Papyrus" panose="020B0602040200020303" pitchFamily="34" charset="77"/>
                  <a:cs typeface="Calibri" panose="020F0502020204030204" pitchFamily="34" charset="0"/>
                </a:endParaRPr>
              </a:p>
              <a:p>
                <a:endParaRPr lang="en-US" sz="3200" b="1" dirty="0">
                  <a:latin typeface="Papyrus" panose="020B0602040200020303" pitchFamily="34" charset="77"/>
                  <a:cs typeface="Calibri" panose="020F0502020204030204" pitchFamily="34" charset="0"/>
                </a:endParaRPr>
              </a:p>
              <a:p>
                <a:endParaRPr lang="en-US" sz="3200" b="1" dirty="0">
                  <a:latin typeface="Papyrus" panose="020B0602040200020303" pitchFamily="34" charset="77"/>
                  <a:cs typeface="Calibri" panose="020F0502020204030204" pitchFamily="34" charset="0"/>
                </a:endParaRPr>
              </a:p>
              <a:p>
                <a:pPr algn="r"/>
                <a:r>
                  <a:rPr lang="en-US" sz="3200" b="1" dirty="0">
                    <a:latin typeface="Papyrus" panose="020B0602040200020303" pitchFamily="34" charset="77"/>
                    <a:cs typeface="Calibri" panose="020F0502020204030204" pitchFamily="34" charset="0"/>
                  </a:rPr>
                  <a:t>Delta </a:t>
                </a:r>
                <a:r>
                  <a:rPr lang="en-US" sz="3200" b="1" dirty="0" err="1">
                    <a:latin typeface="Papyrus" panose="020B0602040200020303" pitchFamily="34" charset="77"/>
                    <a:cs typeface="Calibri" panose="020F0502020204030204" pitchFamily="34" charset="0"/>
                  </a:rPr>
                  <a:t>fn</a:t>
                </a:r>
                <a:r>
                  <a:rPr lang="en-US" sz="3200" b="1" dirty="0">
                    <a:latin typeface="Papyrus" panose="020B0602040200020303" pitchFamily="34" charset="77"/>
                    <a:cs typeface="Calibri" panose="020F0502020204030204" pitchFamily="34" charset="0"/>
                  </a:rPr>
                  <a:t> going left</a:t>
                </a:r>
              </a:p>
              <a:p>
                <a:endParaRPr lang="en-US" sz="3200" b="1" dirty="0">
                  <a:latin typeface="Papyrus" panose="020B0602040200020303" pitchFamily="34" charset="77"/>
                  <a:cs typeface="Calibri" panose="020F0502020204030204" pitchFamily="34" charset="0"/>
                </a:endParaRPr>
              </a:p>
              <a:p>
                <a:endParaRPr lang="en-US" sz="3200" b="1" dirty="0">
                  <a:latin typeface="Papyrus" panose="020B0602040200020303" pitchFamily="34" charset="77"/>
                  <a:cs typeface="Calibri" panose="020F0502020204030204" pitchFamily="34" charset="0"/>
                </a:endParaRPr>
              </a:p>
              <a:p>
                <a:r>
                  <a:rPr lang="en-US" sz="3200" b="1" dirty="0">
                    <a:latin typeface="Papyrus" panose="020B0602040200020303" pitchFamily="34" charset="77"/>
                    <a:cs typeface="Calibri" panose="020F0502020204030204" pitchFamily="34" charset="0"/>
                  </a:rPr>
                  <a:t>Combined – sum left; right stationary delta </a:t>
                </a:r>
                <a:r>
                  <a:rPr lang="en-US" sz="3200" b="1" dirty="0">
                    <a:latin typeface="Courier New" panose="02070309020205020404" pitchFamily="49" charset="0"/>
                    <a:cs typeface="Courier New" panose="02070309020205020404" pitchFamily="49" charset="0"/>
                  </a:rPr>
                  <a:t>sin(np*</a:t>
                </a:r>
                <a:r>
                  <a:rPr lang="en-US" sz="3200" b="1" dirty="0" err="1">
                    <a:latin typeface="Courier New" panose="02070309020205020404" pitchFamily="49" charset="0"/>
                    <a:cs typeface="Courier New" panose="02070309020205020404" pitchFamily="49" charset="0"/>
                  </a:rPr>
                  <a:t>x</a:t>
                </a:r>
                <a:r>
                  <a:rPr lang="en-US" sz="3200" b="1" baseline="-25000" dirty="0" err="1">
                    <a:latin typeface="Courier New" panose="02070309020205020404" pitchFamily="49" charset="0"/>
                    <a:cs typeface="Courier New" panose="02070309020205020404" pitchFamily="49" charset="0"/>
                  </a:rPr>
                  <a:t>s</a:t>
                </a:r>
                <a:r>
                  <a:rPr lang="en-US" sz="3200" b="1" dirty="0">
                    <a:latin typeface="Courier New" panose="02070309020205020404" pitchFamily="49" charset="0"/>
                    <a:cs typeface="Courier New" panose="02070309020205020404" pitchFamily="49" charset="0"/>
                  </a:rPr>
                  <a:t>/L) </a:t>
                </a:r>
                <a:r>
                  <a:rPr lang="en-US" sz="3200" b="1" dirty="0">
                    <a:latin typeface="Papyrus" panose="020B0602040200020303" pitchFamily="34" charset="77"/>
                    <a:cs typeface="Calibri" panose="020F0502020204030204" pitchFamily="34" charset="0"/>
                  </a:rPr>
                  <a:t>and</a:t>
                </a:r>
                <a14:m>
                  <m:oMath xmlns:m="http://schemas.openxmlformats.org/officeDocument/2006/math">
                    <m:r>
                      <a:rPr lang="en-US" sz="3200" b="1" i="0" smtClean="0">
                        <a:latin typeface="Cambria Math" panose="02040503050406030204" pitchFamily="18" charset="0"/>
                        <a:ea typeface="Calibri" panose="020F0502020204030204" pitchFamily="34" charset="0"/>
                        <a:cs typeface="Times New Roman" panose="02020603050405020304" pitchFamily="18" charset="0"/>
                      </a:rPr>
                      <m:t> </m:t>
                    </m:r>
                    <m:r>
                      <a:rPr lang="en-US" sz="3200" b="1" i="0" smtClean="0">
                        <a:latin typeface="Cambria Math" panose="02040503050406030204" pitchFamily="18" charset="0"/>
                        <a:ea typeface="Calibri" panose="020F0502020204030204" pitchFamily="34" charset="0"/>
                        <a:cs typeface="Times New Roman" panose="02020603050405020304" pitchFamily="18" charset="0"/>
                      </a:rPr>
                      <m:t>𝐜𝐨𝐬</m:t>
                    </m:r>
                    <m:d>
                      <m:dPr>
                        <m:ctrlPr>
                          <a:rPr lang="en-US" sz="3200"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200" b="1" i="1">
                                <a:latin typeface="Cambria Math" panose="02040503050406030204" pitchFamily="18" charset="0"/>
                                <a:ea typeface="Calibri" panose="020F0502020204030204" pitchFamily="34" charset="0"/>
                                <a:cs typeface="Times New Roman" panose="02020603050405020304" pitchFamily="18" charset="0"/>
                              </a:rPr>
                            </m:ctrlPr>
                          </m:sSubPr>
                          <m:e>
                            <m:r>
                              <a:rPr lang="en-US" sz="3200" b="1" i="0" smtClean="0">
                                <a:latin typeface="Cambria Math" panose="02040503050406030204" pitchFamily="18" charset="0"/>
                                <a:ea typeface="Calibri" panose="020F0502020204030204" pitchFamily="34" charset="0"/>
                                <a:cs typeface="Times New Roman" panose="02020603050405020304" pitchFamily="18" charset="0"/>
                              </a:rPr>
                              <m:t>𝛚</m:t>
                            </m:r>
                          </m:e>
                          <m:sub>
                            <m:r>
                              <a:rPr lang="en-US" sz="3200" b="1" i="0" smtClean="0">
                                <a:latin typeface="Cambria Math" panose="02040503050406030204" pitchFamily="18" charset="0"/>
                                <a:ea typeface="Calibri" panose="020F0502020204030204" pitchFamily="34" charset="0"/>
                                <a:cs typeface="Times New Roman" panose="02020603050405020304" pitchFamily="18" charset="0"/>
                              </a:rPr>
                              <m:t>𝐧</m:t>
                            </m:r>
                          </m:sub>
                        </m:sSub>
                        <m:r>
                          <a:rPr lang="en-US" sz="3200" b="1" i="0" smtClean="0">
                            <a:latin typeface="Cambria Math" panose="02040503050406030204" pitchFamily="18" charset="0"/>
                            <a:ea typeface="Calibri" panose="020F0502020204030204" pitchFamily="34" charset="0"/>
                            <a:cs typeface="Times New Roman" panose="02020603050405020304" pitchFamily="18" charset="0"/>
                          </a:rPr>
                          <m:t>𝐭</m:t>
                        </m:r>
                      </m:e>
                    </m:d>
                    <m:r>
                      <a:rPr lang="en-US" sz="3200" b="1"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3200" b="1" dirty="0">
                    <a:latin typeface="Papyrus" panose="020B0602040200020303" pitchFamily="34" charset="77"/>
                    <a:cs typeface="Calibri" panose="020F0502020204030204" pitchFamily="34" charset="0"/>
                  </a:rPr>
                  <a:t>at time </a:t>
                </a:r>
                <a:r>
                  <a:rPr lang="en-US" sz="3200" b="1" dirty="0">
                    <a:latin typeface="Courier New" panose="02070309020205020404" pitchFamily="49" charset="0"/>
                    <a:cs typeface="Courier New" panose="02070309020205020404" pitchFamily="49" charset="0"/>
                  </a:rPr>
                  <a:t>t</a:t>
                </a:r>
                <a:r>
                  <a:rPr lang="en-US" sz="3200" b="1" dirty="0">
                    <a:latin typeface="Papyrus" panose="020B0602040200020303" pitchFamily="34" charset="77"/>
                    <a:cs typeface="Calibri" panose="020F0502020204030204" pitchFamily="34" charset="0"/>
                  </a:rPr>
                  <a:t>. Get constructive interference where the two functions line up.</a:t>
                </a:r>
              </a:p>
            </p:txBody>
          </p:sp>
        </mc:Choice>
        <mc:Fallback xmlns="">
          <p:sp>
            <p:nvSpPr>
              <p:cNvPr id="7" name="Rectangle 6"/>
              <p:cNvSpPr>
                <a:spLocks noRot="1" noChangeAspect="1" noMove="1" noResize="1" noEditPoints="1" noAdjustHandles="1" noChangeArrowheads="1" noChangeShapeType="1" noTextEdit="1"/>
              </p:cNvSpPr>
              <p:nvPr/>
            </p:nvSpPr>
            <p:spPr>
              <a:xfrm>
                <a:off x="0" y="1"/>
                <a:ext cx="6426200" cy="6678751"/>
              </a:xfrm>
              <a:prstGeom prst="rect">
                <a:avLst/>
              </a:prstGeom>
              <a:blipFill>
                <a:blip r:embed="rId4"/>
                <a:stretch>
                  <a:fillRect l="-2372" t="-1328" r="-2372" b="-1898"/>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B1E81685-C6A5-E14E-A12F-3A6AE6A09495}"/>
              </a:ext>
            </a:extLst>
          </p:cNvPr>
          <p:cNvSpPr/>
          <p:nvPr/>
        </p:nvSpPr>
        <p:spPr>
          <a:xfrm>
            <a:off x="10313581" y="4476307"/>
            <a:ext cx="191386" cy="16055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5373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524000" y="1295401"/>
          <a:ext cx="9123834" cy="5562600"/>
        </p:xfrm>
        <a:graphic>
          <a:graphicData uri="http://schemas.openxmlformats.org/presentationml/2006/ole">
            <mc:AlternateContent xmlns:mc="http://schemas.openxmlformats.org/markup-compatibility/2006">
              <mc:Choice xmlns:v="urn:schemas-microsoft-com:vml" Requires="v">
                <p:oleObj name="Equation" r:id="rId3" imgW="6400800" imgH="4000500" progId="Equation.3">
                  <p:embed/>
                </p:oleObj>
              </mc:Choice>
              <mc:Fallback>
                <p:oleObj name="Equation" r:id="rId3" imgW="6400800" imgH="4000500" progId="Equation.3">
                  <p:embed/>
                  <p:pic>
                    <p:nvPicPr>
                      <p:cNvPr id="6" name="Object 5"/>
                      <p:cNvPicPr>
                        <a:picLocks noChangeAspect="1" noChangeArrowheads="1"/>
                      </p:cNvPicPr>
                      <p:nvPr/>
                    </p:nvPicPr>
                    <p:blipFill>
                      <a:blip r:embed="rId4"/>
                      <a:srcRect/>
                      <a:stretch>
                        <a:fillRect/>
                      </a:stretch>
                    </p:blipFill>
                    <p:spPr bwMode="auto">
                      <a:xfrm>
                        <a:off x="1524000" y="1295401"/>
                        <a:ext cx="9123834" cy="5562600"/>
                      </a:xfrm>
                      <a:prstGeom prst="rect">
                        <a:avLst/>
                      </a:prstGeom>
                      <a:noFill/>
                    </p:spPr>
                  </p:pic>
                </p:oleObj>
              </mc:Fallback>
            </mc:AlternateContent>
          </a:graphicData>
        </a:graphic>
      </p:graphicFrame>
      <p:sp>
        <p:nvSpPr>
          <p:cNvPr id="4" name="TextBox 3"/>
          <p:cNvSpPr txBox="1"/>
          <p:nvPr/>
        </p:nvSpPr>
        <p:spPr>
          <a:xfrm>
            <a:off x="0" y="0"/>
            <a:ext cx="12192000" cy="1569660"/>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Look at the basic element of Fourier series, weighted sum of sin and </a:t>
            </a:r>
            <a:r>
              <a:rPr lang="en-US" sz="3200" b="1" dirty="0" err="1">
                <a:latin typeface="Papyrus" panose="020B0602040200020303" pitchFamily="34" charset="77"/>
                <a:cs typeface="Calibri" panose="020F0502020204030204" pitchFamily="34" charset="0"/>
              </a:rPr>
              <a:t>cos</a:t>
            </a:r>
            <a:r>
              <a:rPr lang="en-US" sz="3200" b="1" dirty="0">
                <a:latin typeface="Papyrus" panose="020B0602040200020303" pitchFamily="34" charset="77"/>
                <a:cs typeface="Calibri" panose="020F0502020204030204" pitchFamily="34" charset="0"/>
              </a:rPr>
              <a:t> functions</a:t>
            </a:r>
          </a:p>
          <a:p>
            <a:pPr algn="ctr"/>
            <a:r>
              <a:rPr lang="en-US" sz="3200" b="1" dirty="0">
                <a:latin typeface="Papyrus" panose="020B0602040200020303" pitchFamily="34" charset="77"/>
                <a:cs typeface="Calibri" panose="020F0502020204030204" pitchFamily="34" charset="0"/>
              </a:rPr>
              <a:t>                                                (look at cos only to see how works).</a:t>
            </a:r>
          </a:p>
        </p:txBody>
      </p:sp>
      <p:sp>
        <p:nvSpPr>
          <p:cNvPr id="5" name="TextBox 4"/>
          <p:cNvSpPr txBox="1"/>
          <p:nvPr/>
        </p:nvSpPr>
        <p:spPr>
          <a:xfrm>
            <a:off x="5444490" y="4022501"/>
            <a:ext cx="4465320"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Add more columns to matrix c</a:t>
            </a:r>
          </a:p>
        </p:txBody>
      </p:sp>
      <mc:AlternateContent xmlns:mc="http://schemas.openxmlformats.org/markup-compatibility/2006" xmlns:a14="http://schemas.microsoft.com/office/drawing/2010/main">
        <mc:Choice Requires="a14">
          <p:sp>
            <p:nvSpPr>
              <p:cNvPr id="7" name="TextBox 6"/>
              <p:cNvSpPr txBox="1"/>
              <p:nvPr/>
            </p:nvSpPr>
            <p:spPr>
              <a:xfrm>
                <a:off x="5615940" y="2708910"/>
                <a:ext cx="4669472" cy="1015663"/>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or matrix multiply:</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𝑐</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dirty="0">
                        <a:latin typeface="Calibri" panose="020F0502020204030204" pitchFamily="34" charset="0"/>
                        <a:cs typeface="Calibri" panose="020F0502020204030204" pitchFamily="34" charset="0"/>
                      </a:rPr>
                      <m:t>or</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𝑐</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𝑎</m:t>
                    </m:r>
                    <m:r>
                      <m:rPr>
                        <m:nor/>
                      </m:rPr>
                      <a:rPr lang="en-US" sz="2400">
                        <a:latin typeface="Calibri" panose="020F0502020204030204" pitchFamily="34" charset="0"/>
                        <a:ea typeface="Times New Roman" panose="02020603050405020304" pitchFamily="18" charset="0"/>
                        <a:cs typeface="Times New Roman" panose="02020603050405020304" pitchFamily="18" charset="0"/>
                      </a:rPr>
                      <m:t>’</m:t>
                    </m:r>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15940" y="2708910"/>
                <a:ext cx="4669472" cy="1015663"/>
              </a:xfrm>
              <a:prstGeom prst="rect">
                <a:avLst/>
              </a:prstGeom>
              <a:blipFill>
                <a:blip r:embed="rId6"/>
                <a:stretch>
                  <a:fillRect l="-2174" t="-3704"/>
                </a:stretch>
              </a:blipFill>
            </p:spPr>
            <p:txBody>
              <a:bodyPr/>
              <a:lstStyle/>
              <a:p>
                <a:r>
                  <a:rPr lang="en-US">
                    <a:noFill/>
                  </a:rPr>
                  <a:t> </a:t>
                </a:r>
              </a:p>
            </p:txBody>
          </p:sp>
        </mc:Fallback>
      </mc:AlternateContent>
      <p:cxnSp>
        <p:nvCxnSpPr>
          <p:cNvPr id="8" name="Straight Arrow Connector 7"/>
          <p:cNvCxnSpPr>
            <a:cxnSpLocks/>
          </p:cNvCxnSpPr>
          <p:nvPr/>
        </p:nvCxnSpPr>
        <p:spPr>
          <a:xfrm flipH="1">
            <a:off x="5257800" y="2971800"/>
            <a:ext cx="358140" cy="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91000" y="6324600"/>
            <a:ext cx="7980834" cy="584775"/>
          </a:xfrm>
          <a:prstGeom prst="rect">
            <a:avLst/>
          </a:prstGeom>
          <a:noFill/>
        </p:spPr>
        <p:txBody>
          <a:bodyPr wrap="square" rtlCol="0">
            <a:spAutoFit/>
          </a:bodyPr>
          <a:lstStyle/>
          <a:p>
            <a:pPr algn="ctr"/>
            <a:r>
              <a:rPr lang="en-US" sz="3200" dirty="0">
                <a:latin typeface="Papyrus" panose="020B0602040200020303" pitchFamily="34" charset="77"/>
                <a:cs typeface="Papyrus"/>
              </a:rPr>
              <a:t>matrix multiply, to make full seismogram</a:t>
            </a:r>
          </a:p>
        </p:txBody>
      </p:sp>
      <p:sp>
        <p:nvSpPr>
          <p:cNvPr id="14" name="Rounded Rectangle 13"/>
          <p:cNvSpPr/>
          <p:nvPr/>
        </p:nvSpPr>
        <p:spPr>
          <a:xfrm>
            <a:off x="3810000" y="4724400"/>
            <a:ext cx="381000" cy="15240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234690" y="4724400"/>
            <a:ext cx="4846320" cy="332329"/>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E77C9EE-CE8F-2F48-B3E9-6F029BD45499}"/>
              </a:ext>
            </a:extLst>
          </p:cNvPr>
          <p:cNvCxnSpPr>
            <a:cxnSpLocks/>
          </p:cNvCxnSpPr>
          <p:nvPr/>
        </p:nvCxnSpPr>
        <p:spPr>
          <a:xfrm>
            <a:off x="2126512" y="1350335"/>
            <a:ext cx="361507" cy="616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9B17E3-254D-CF4F-9FE5-EBDDA6F91B85}"/>
              </a:ext>
            </a:extLst>
          </p:cNvPr>
          <p:cNvCxnSpPr>
            <a:cxnSpLocks/>
          </p:cNvCxnSpPr>
          <p:nvPr/>
        </p:nvCxnSpPr>
        <p:spPr>
          <a:xfrm>
            <a:off x="2108787" y="1959927"/>
            <a:ext cx="361507" cy="616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D44EC4-B70D-F848-982F-AD93987D77F8}"/>
              </a:ext>
            </a:extLst>
          </p:cNvPr>
          <p:cNvCxnSpPr>
            <a:cxnSpLocks/>
          </p:cNvCxnSpPr>
          <p:nvPr/>
        </p:nvCxnSpPr>
        <p:spPr>
          <a:xfrm>
            <a:off x="2112328" y="3207489"/>
            <a:ext cx="361507" cy="616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958E8E-A63A-9D49-967E-768CF1C8E184}"/>
              </a:ext>
            </a:extLst>
          </p:cNvPr>
          <p:cNvCxnSpPr>
            <a:cxnSpLocks/>
          </p:cNvCxnSpPr>
          <p:nvPr/>
        </p:nvCxnSpPr>
        <p:spPr>
          <a:xfrm>
            <a:off x="2573079" y="5093004"/>
            <a:ext cx="361507" cy="616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659F09-9066-F945-AB8F-21ECA2205AE0}"/>
              </a:ext>
            </a:extLst>
          </p:cNvPr>
          <p:cNvCxnSpPr>
            <a:cxnSpLocks/>
          </p:cNvCxnSpPr>
          <p:nvPr/>
        </p:nvCxnSpPr>
        <p:spPr>
          <a:xfrm>
            <a:off x="2587250" y="6298023"/>
            <a:ext cx="361507" cy="616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7DA6595-7F3B-3046-A190-B34DEA876FB0}"/>
              </a:ext>
            </a:extLst>
          </p:cNvPr>
          <p:cNvSpPr txBox="1"/>
          <p:nvPr/>
        </p:nvSpPr>
        <p:spPr>
          <a:xfrm>
            <a:off x="956570" y="628655"/>
            <a:ext cx="1600200" cy="830997"/>
          </a:xfrm>
          <a:prstGeom prst="rect">
            <a:avLst/>
          </a:prstGeom>
          <a:noFill/>
        </p:spPr>
        <p:txBody>
          <a:bodyPr wrap="square" rtlCol="0">
            <a:spAutoFit/>
          </a:bodyPr>
          <a:lstStyle/>
          <a:p>
            <a:pPr algn="ctr"/>
            <a:r>
              <a:rPr lang="en-US" sz="2400" dirty="0">
                <a:cs typeface="Papyrus"/>
              </a:rPr>
              <a:t>DC offset, ignore</a:t>
            </a:r>
          </a:p>
        </p:txBody>
      </p:sp>
      <p:cxnSp>
        <p:nvCxnSpPr>
          <p:cNvPr id="21" name="Straight Connector 20">
            <a:extLst>
              <a:ext uri="{FF2B5EF4-FFF2-40B4-BE49-F238E27FC236}">
                <a16:creationId xmlns:a16="http://schemas.microsoft.com/office/drawing/2014/main" id="{AAE5CC66-FA35-C644-9FD1-F59DA6008219}"/>
              </a:ext>
            </a:extLst>
          </p:cNvPr>
          <p:cNvCxnSpPr>
            <a:cxnSpLocks/>
          </p:cNvCxnSpPr>
          <p:nvPr/>
        </p:nvCxnSpPr>
        <p:spPr>
          <a:xfrm>
            <a:off x="5350828" y="3211299"/>
            <a:ext cx="361507" cy="616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A94D00E-15A1-7F48-AE75-6A5D7880DE3A}"/>
              </a:ext>
            </a:extLst>
          </p:cNvPr>
          <p:cNvCxnSpPr>
            <a:cxnSpLocks/>
          </p:cNvCxnSpPr>
          <p:nvPr/>
        </p:nvCxnSpPr>
        <p:spPr>
          <a:xfrm flipH="1">
            <a:off x="8359140" y="2255520"/>
            <a:ext cx="358140" cy="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67AEACA-D083-9A40-8ECD-6F4ECAAC263E}"/>
              </a:ext>
            </a:extLst>
          </p:cNvPr>
          <p:cNvSpPr txBox="1"/>
          <p:nvPr/>
        </p:nvSpPr>
        <p:spPr>
          <a:xfrm>
            <a:off x="8675370" y="2057400"/>
            <a:ext cx="1317477" cy="369332"/>
          </a:xfrm>
          <a:prstGeom prst="rect">
            <a:avLst/>
          </a:prstGeom>
          <a:noFill/>
        </p:spPr>
        <p:txBody>
          <a:bodyPr wrap="none" rtlCol="0">
            <a:spAutoFit/>
          </a:bodyPr>
          <a:lstStyle/>
          <a:p>
            <a:r>
              <a:rPr lang="en-US" dirty="0"/>
              <a:t>Dot product</a:t>
            </a:r>
          </a:p>
        </p:txBody>
      </p:sp>
      <p:cxnSp>
        <p:nvCxnSpPr>
          <p:cNvPr id="24" name="Straight Arrow Connector 23">
            <a:extLst>
              <a:ext uri="{FF2B5EF4-FFF2-40B4-BE49-F238E27FC236}">
                <a16:creationId xmlns:a16="http://schemas.microsoft.com/office/drawing/2014/main" id="{CF7B520E-4A23-FA43-BF93-F523725522DB}"/>
              </a:ext>
            </a:extLst>
          </p:cNvPr>
          <p:cNvCxnSpPr>
            <a:cxnSpLocks/>
          </p:cNvCxnSpPr>
          <p:nvPr/>
        </p:nvCxnSpPr>
        <p:spPr>
          <a:xfrm flipH="1">
            <a:off x="6995160" y="2407921"/>
            <a:ext cx="1805940" cy="461009"/>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5BE57A8-8677-0948-9066-453D58814ECD}"/>
              </a:ext>
            </a:extLst>
          </p:cNvPr>
          <p:cNvCxnSpPr>
            <a:cxnSpLocks/>
          </p:cNvCxnSpPr>
          <p:nvPr/>
        </p:nvCxnSpPr>
        <p:spPr>
          <a:xfrm>
            <a:off x="6215457" y="4400550"/>
            <a:ext cx="0" cy="35433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5844B40-E775-104B-80FB-A901A269E718}"/>
              </a:ext>
            </a:extLst>
          </p:cNvPr>
          <p:cNvCxnSpPr>
            <a:cxnSpLocks/>
          </p:cNvCxnSpPr>
          <p:nvPr/>
        </p:nvCxnSpPr>
        <p:spPr>
          <a:xfrm flipH="1">
            <a:off x="5029200" y="4400550"/>
            <a:ext cx="1186257" cy="32385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2DA4CAC-A480-A349-AA33-3385F121714E}"/>
              </a:ext>
            </a:extLst>
          </p:cNvPr>
          <p:cNvSpPr txBox="1"/>
          <p:nvPr/>
        </p:nvSpPr>
        <p:spPr>
          <a:xfrm>
            <a:off x="6198870" y="4076670"/>
            <a:ext cx="538930" cy="707886"/>
          </a:xfrm>
          <a:prstGeom prst="rect">
            <a:avLst/>
          </a:prstGeom>
          <a:noFill/>
        </p:spPr>
        <p:txBody>
          <a:bodyPr wrap="none" rtlCol="0">
            <a:spAutoFit/>
          </a:bodyPr>
          <a:lstStyle/>
          <a:p>
            <a:r>
              <a:rPr lang="en-US" sz="4000" dirty="0">
                <a:solidFill>
                  <a:srgbClr val="FF0000"/>
                </a:solidFill>
              </a:rPr>
              <a:t>…</a:t>
            </a:r>
          </a:p>
        </p:txBody>
      </p:sp>
      <p:cxnSp>
        <p:nvCxnSpPr>
          <p:cNvPr id="32" name="Straight Arrow Connector 31">
            <a:extLst>
              <a:ext uri="{FF2B5EF4-FFF2-40B4-BE49-F238E27FC236}">
                <a16:creationId xmlns:a16="http://schemas.microsoft.com/office/drawing/2014/main" id="{734BD0E5-A2CD-9942-86F1-2818C00C3113}"/>
              </a:ext>
            </a:extLst>
          </p:cNvPr>
          <p:cNvCxnSpPr>
            <a:cxnSpLocks/>
          </p:cNvCxnSpPr>
          <p:nvPr/>
        </p:nvCxnSpPr>
        <p:spPr>
          <a:xfrm>
            <a:off x="4819650" y="5604510"/>
            <a:ext cx="531178" cy="0"/>
          </a:xfrm>
          <a:prstGeom prst="straightConnector1">
            <a:avLst/>
          </a:prstGeom>
          <a:ln w="25400">
            <a:solidFill>
              <a:srgbClr val="FF00FF"/>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D4871C1-694F-DF4E-9E50-C47AB08B0F5B}"/>
              </a:ext>
            </a:extLst>
          </p:cNvPr>
          <p:cNvCxnSpPr>
            <a:cxnSpLocks/>
          </p:cNvCxnSpPr>
          <p:nvPr/>
        </p:nvCxnSpPr>
        <p:spPr>
          <a:xfrm>
            <a:off x="6880860" y="5246370"/>
            <a:ext cx="0" cy="666545"/>
          </a:xfrm>
          <a:prstGeom prst="straightConnector1">
            <a:avLst/>
          </a:prstGeom>
          <a:ln w="25400">
            <a:solidFill>
              <a:srgbClr val="FF00FF"/>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B185613-F715-284A-92F8-A740258B065B}"/>
                  </a:ext>
                </a:extLst>
              </p:cNvPr>
              <p:cNvSpPr/>
              <p:nvPr/>
            </p:nvSpPr>
            <p:spPr>
              <a:xfrm>
                <a:off x="5296968" y="5404604"/>
                <a:ext cx="4093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𝜔</m:t>
                      </m:r>
                    </m:oMath>
                  </m:oMathPara>
                </a14:m>
                <a:endParaRPr lang="en-US" dirty="0"/>
              </a:p>
            </p:txBody>
          </p:sp>
        </mc:Choice>
        <mc:Fallback xmlns="">
          <p:sp>
            <p:nvSpPr>
              <p:cNvPr id="38" name="Rectangle 37">
                <a:extLst>
                  <a:ext uri="{FF2B5EF4-FFF2-40B4-BE49-F238E27FC236}">
                    <a16:creationId xmlns:a16="http://schemas.microsoft.com/office/drawing/2014/main" id="{BB185613-F715-284A-92F8-A740258B065B}"/>
                  </a:ext>
                </a:extLst>
              </p:cNvPr>
              <p:cNvSpPr>
                <a:spLocks noRot="1" noChangeAspect="1" noMove="1" noResize="1" noEditPoints="1" noAdjustHandles="1" noChangeArrowheads="1" noChangeShapeType="1" noTextEdit="1"/>
              </p:cNvSpPr>
              <p:nvPr/>
            </p:nvSpPr>
            <p:spPr>
              <a:xfrm>
                <a:off x="5296968" y="5404604"/>
                <a:ext cx="409343" cy="369332"/>
              </a:xfrm>
              <a:prstGeom prst="rect">
                <a:avLst/>
              </a:prstGeom>
              <a:blipFill>
                <a:blip r:embed="rId7"/>
                <a:stretch>
                  <a:fillRect/>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0C0FF1CF-DE89-6246-8540-AA541E5CC4D4}"/>
              </a:ext>
            </a:extLst>
          </p:cNvPr>
          <p:cNvSpPr/>
          <p:nvPr/>
        </p:nvSpPr>
        <p:spPr>
          <a:xfrm>
            <a:off x="6856735" y="5416034"/>
            <a:ext cx="261610"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t</a:t>
            </a:r>
            <a:endParaRPr lang="en-US" dirty="0"/>
          </a:p>
        </p:txBody>
      </p:sp>
    </p:spTree>
    <p:extLst>
      <p:ext uri="{BB962C8B-B14F-4D97-AF65-F5344CB8AC3E}">
        <p14:creationId xmlns:p14="http://schemas.microsoft.com/office/powerpoint/2010/main" val="340614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21990"/>
            <a:ext cx="12192000" cy="5847755"/>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Group statements into separate units of code that "go together".</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Parameterize the set of statements for use multiple times with different parameters.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Should use functions when code is repeated – repeat something by calling the function multiple times, not cutting-and-pasting multiple times.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(similar to using a loop – re-execute same code)</a:t>
            </a:r>
          </a:p>
        </p:txBody>
      </p:sp>
    </p:spTree>
    <p:extLst>
      <p:ext uri="{BB962C8B-B14F-4D97-AF65-F5344CB8AC3E}">
        <p14:creationId xmlns:p14="http://schemas.microsoft.com/office/powerpoint/2010/main" val="3742378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49D733C-B72E-2047-A243-E0D0412F783E}"/>
              </a:ext>
            </a:extLst>
          </p:cNvPr>
          <p:cNvGraphicFramePr>
            <a:graphicFrameLocks noChangeAspect="1"/>
          </p:cNvGraphicFramePr>
          <p:nvPr/>
        </p:nvGraphicFramePr>
        <p:xfrm>
          <a:off x="-634657" y="1597796"/>
          <a:ext cx="13413315" cy="2006265"/>
        </p:xfrm>
        <a:graphic>
          <a:graphicData uri="http://schemas.openxmlformats.org/presentationml/2006/ole">
            <mc:AlternateContent xmlns:mc="http://schemas.openxmlformats.org/markup-compatibility/2006">
              <mc:Choice xmlns:v="urn:schemas-microsoft-com:vml" Requires="v">
                <p:oleObj name="Document" r:id="rId2" imgW="5943600" imgH="889000" progId="Word.Document.12">
                  <p:embed/>
                </p:oleObj>
              </mc:Choice>
              <mc:Fallback>
                <p:oleObj name="Document" r:id="rId2" imgW="5943600" imgH="889000" progId="Word.Document.12">
                  <p:embed/>
                  <p:pic>
                    <p:nvPicPr>
                      <p:cNvPr id="5" name="Object 4">
                        <a:extLst>
                          <a:ext uri="{FF2B5EF4-FFF2-40B4-BE49-F238E27FC236}">
                            <a16:creationId xmlns:a16="http://schemas.microsoft.com/office/drawing/2014/main" id="{449D733C-B72E-2047-A243-E0D0412F783E}"/>
                          </a:ext>
                        </a:extLst>
                      </p:cNvPr>
                      <p:cNvPicPr/>
                      <p:nvPr/>
                    </p:nvPicPr>
                    <p:blipFill>
                      <a:blip r:embed="rId3"/>
                      <a:stretch>
                        <a:fillRect/>
                      </a:stretch>
                    </p:blipFill>
                    <p:spPr>
                      <a:xfrm>
                        <a:off x="-634657" y="1597796"/>
                        <a:ext cx="13413315" cy="2006265"/>
                      </a:xfrm>
                      <a:prstGeom prst="rect">
                        <a:avLst/>
                      </a:prstGeom>
                    </p:spPr>
                  </p:pic>
                </p:oleObj>
              </mc:Fallback>
            </mc:AlternateContent>
          </a:graphicData>
        </a:graphic>
      </p:graphicFrame>
      <p:sp>
        <p:nvSpPr>
          <p:cNvPr id="4" name="TextBox 3"/>
          <p:cNvSpPr txBox="1"/>
          <p:nvPr/>
        </p:nvSpPr>
        <p:spPr>
          <a:xfrm>
            <a:off x="0" y="-576"/>
            <a:ext cx="12192000" cy="1569660"/>
          </a:xfrm>
          <a:prstGeom prst="rect">
            <a:avLst/>
          </a:prstGeom>
          <a:noFill/>
        </p:spPr>
        <p:txBody>
          <a:bodyPr wrap="square" rtlCol="0">
            <a:spAutoFit/>
          </a:bodyPr>
          <a:lstStyle/>
          <a:p>
            <a:pPr algn="ctr"/>
            <a:r>
              <a:rPr lang="en-US" sz="3200" b="1" dirty="0">
                <a:latin typeface="Papyrus" panose="020B0602040200020303" pitchFamily="34" charset="77"/>
                <a:cs typeface="Papyrus"/>
              </a:rPr>
              <a:t>Look at the basic Fourier series</a:t>
            </a:r>
          </a:p>
          <a:p>
            <a:pPr algn="ctr"/>
            <a:r>
              <a:rPr lang="en-US" sz="3200" b="1" dirty="0">
                <a:latin typeface="Papyrus" panose="020B0602040200020303" pitchFamily="34" charset="77"/>
                <a:cs typeface="Papyrus"/>
              </a:rPr>
              <a:t>At constant time (rows), weighted sum of cosines at different frequencies at that time.. Leaving off DC term.</a:t>
            </a:r>
          </a:p>
        </p:txBody>
      </p:sp>
      <p:cxnSp>
        <p:nvCxnSpPr>
          <p:cNvPr id="6" name="Straight Arrow Connector 5"/>
          <p:cNvCxnSpPr>
            <a:cxnSpLocks/>
          </p:cNvCxnSpPr>
          <p:nvPr/>
        </p:nvCxnSpPr>
        <p:spPr>
          <a:xfrm>
            <a:off x="2133600" y="1903412"/>
            <a:ext cx="8369300" cy="1588"/>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1727994" y="2845038"/>
            <a:ext cx="2362200" cy="1588"/>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4763533"/>
            <a:ext cx="12192000" cy="2062103"/>
          </a:xfrm>
          <a:prstGeom prst="rect">
            <a:avLst/>
          </a:prstGeom>
          <a:noFill/>
        </p:spPr>
        <p:txBody>
          <a:bodyPr wrap="square" rtlCol="0">
            <a:spAutoFit/>
          </a:bodyPr>
          <a:lstStyle/>
          <a:p>
            <a:pPr algn="ctr"/>
            <a:r>
              <a:rPr lang="en-US" sz="3200" b="1" dirty="0">
                <a:latin typeface="Papyrus" panose="020B0602040200020303" pitchFamily="34" charset="77"/>
                <a:cs typeface="Papyrus"/>
              </a:rPr>
              <a:t>basis functions are constant frequency cosines as function of time in the columns.</a:t>
            </a:r>
          </a:p>
          <a:p>
            <a:pPr algn="ctr"/>
            <a:r>
              <a:rPr lang="en-US" sz="3200" b="1" dirty="0">
                <a:latin typeface="Papyrus" panose="020B0602040200020303" pitchFamily="34" charset="77"/>
                <a:cs typeface="Papyrus"/>
              </a:rPr>
              <a:t>Multiplication of a matrix (with cosines across and down) times  vector with the Fourier series weights.</a:t>
            </a:r>
          </a:p>
        </p:txBody>
      </p:sp>
      <p:graphicFrame>
        <p:nvGraphicFramePr>
          <p:cNvPr id="15" name="Object 14">
            <a:extLst>
              <a:ext uri="{FF2B5EF4-FFF2-40B4-BE49-F238E27FC236}">
                <a16:creationId xmlns:a16="http://schemas.microsoft.com/office/drawing/2014/main" id="{5A627DF1-B321-E746-A634-E0E540BB67D1}"/>
              </a:ext>
            </a:extLst>
          </p:cNvPr>
          <p:cNvGraphicFramePr>
            <a:graphicFrameLocks noChangeAspect="1"/>
          </p:cNvGraphicFramePr>
          <p:nvPr/>
        </p:nvGraphicFramePr>
        <p:xfrm>
          <a:off x="-2449132" y="4103650"/>
          <a:ext cx="17064864" cy="474024"/>
        </p:xfrm>
        <a:graphic>
          <a:graphicData uri="http://schemas.openxmlformats.org/presentationml/2006/ole">
            <mc:AlternateContent xmlns:mc="http://schemas.openxmlformats.org/markup-compatibility/2006">
              <mc:Choice xmlns:v="urn:schemas-microsoft-com:vml" Requires="v">
                <p:oleObj name="Document" r:id="rId4" imgW="5943600" imgH="165100" progId="Word.Document.12">
                  <p:embed/>
                </p:oleObj>
              </mc:Choice>
              <mc:Fallback>
                <p:oleObj name="Document" r:id="rId4" imgW="5943600" imgH="165100" progId="Word.Document.12">
                  <p:embed/>
                  <p:pic>
                    <p:nvPicPr>
                      <p:cNvPr id="15" name="Object 14">
                        <a:extLst>
                          <a:ext uri="{FF2B5EF4-FFF2-40B4-BE49-F238E27FC236}">
                            <a16:creationId xmlns:a16="http://schemas.microsoft.com/office/drawing/2014/main" id="{5A627DF1-B321-E746-A634-E0E540BB67D1}"/>
                          </a:ext>
                        </a:extLst>
                      </p:cNvPr>
                      <p:cNvPicPr/>
                      <p:nvPr/>
                    </p:nvPicPr>
                    <p:blipFill>
                      <a:blip r:embed="rId5"/>
                      <a:stretch>
                        <a:fillRect/>
                      </a:stretch>
                    </p:blipFill>
                    <p:spPr>
                      <a:xfrm>
                        <a:off x="-2449132" y="4103650"/>
                        <a:ext cx="17064864" cy="474024"/>
                      </a:xfrm>
                      <a:prstGeom prst="rect">
                        <a:avLst/>
                      </a:prstGeom>
                    </p:spPr>
                  </p:pic>
                </p:oleObj>
              </mc:Fallback>
            </mc:AlternateContent>
          </a:graphicData>
        </a:graphic>
      </p:graphicFrame>
    </p:spTree>
    <p:extLst>
      <p:ext uri="{BB962C8B-B14F-4D97-AF65-F5344CB8AC3E}">
        <p14:creationId xmlns:p14="http://schemas.microsoft.com/office/powerpoint/2010/main" val="2366000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D3771D52-BC11-D646-9B5A-C8F5BC4FD790}"/>
              </a:ext>
            </a:extLst>
          </p:cNvPr>
          <p:cNvGraphicFramePr>
            <a:graphicFrameLocks noChangeAspect="1"/>
          </p:cNvGraphicFramePr>
          <p:nvPr/>
        </p:nvGraphicFramePr>
        <p:xfrm>
          <a:off x="-3911823" y="2185430"/>
          <a:ext cx="19381867" cy="2526269"/>
        </p:xfrm>
        <a:graphic>
          <a:graphicData uri="http://schemas.openxmlformats.org/presentationml/2006/ole">
            <mc:AlternateContent xmlns:mc="http://schemas.openxmlformats.org/markup-compatibility/2006">
              <mc:Choice xmlns:v="urn:schemas-microsoft-com:vml" Requires="v">
                <p:oleObj name="Document" r:id="rId2" imgW="5943600" imgH="774700" progId="Word.Document.12">
                  <p:embed/>
                </p:oleObj>
              </mc:Choice>
              <mc:Fallback>
                <p:oleObj name="Document" r:id="rId2" imgW="5943600" imgH="774700" progId="Word.Document.12">
                  <p:embed/>
                  <p:pic>
                    <p:nvPicPr>
                      <p:cNvPr id="18" name="Object 17">
                        <a:extLst>
                          <a:ext uri="{FF2B5EF4-FFF2-40B4-BE49-F238E27FC236}">
                            <a16:creationId xmlns:a16="http://schemas.microsoft.com/office/drawing/2014/main" id="{D3771D52-BC11-D646-9B5A-C8F5BC4FD790}"/>
                          </a:ext>
                        </a:extLst>
                      </p:cNvPr>
                      <p:cNvPicPr/>
                      <p:nvPr/>
                    </p:nvPicPr>
                    <p:blipFill>
                      <a:blip r:embed="rId3"/>
                      <a:stretch>
                        <a:fillRect/>
                      </a:stretch>
                    </p:blipFill>
                    <p:spPr>
                      <a:xfrm>
                        <a:off x="-3911823" y="2185430"/>
                        <a:ext cx="19381867" cy="2526269"/>
                      </a:xfrm>
                      <a:prstGeom prst="rect">
                        <a:avLst/>
                      </a:prstGeom>
                    </p:spPr>
                  </p:pic>
                </p:oleObj>
              </mc:Fallback>
            </mc:AlternateContent>
          </a:graphicData>
        </a:graphic>
      </p:graphicFrame>
      <p:sp>
        <p:nvSpPr>
          <p:cNvPr id="4" name="TextBox 3"/>
          <p:cNvSpPr txBox="1"/>
          <p:nvPr/>
        </p:nvSpPr>
        <p:spPr>
          <a:xfrm>
            <a:off x="-128337" y="24824"/>
            <a:ext cx="12320337" cy="2062103"/>
          </a:xfrm>
          <a:prstGeom prst="rect">
            <a:avLst/>
          </a:prstGeom>
          <a:noFill/>
        </p:spPr>
        <p:txBody>
          <a:bodyPr wrap="square" rtlCol="0">
            <a:spAutoFit/>
          </a:bodyPr>
          <a:lstStyle/>
          <a:p>
            <a:pPr algn="ctr"/>
            <a:r>
              <a:rPr lang="en-US" sz="3200" b="1" dirty="0">
                <a:latin typeface="Papyrus" panose="020B0602040200020303" pitchFamily="34" charset="77"/>
                <a:cs typeface="Papyrus"/>
              </a:rPr>
              <a:t>Now look at how to build the matrix (vectorized)</a:t>
            </a:r>
          </a:p>
          <a:p>
            <a:pPr algn="ctr"/>
            <a:r>
              <a:rPr lang="en-US" sz="3200" b="1" dirty="0">
                <a:latin typeface="Papyrus" panose="020B0602040200020303" pitchFamily="34" charset="77"/>
                <a:cs typeface="Papyrus"/>
              </a:rPr>
              <a:t>First notice that every term is the cos of something.</a:t>
            </a:r>
          </a:p>
          <a:p>
            <a:pPr algn="ctr"/>
            <a:r>
              <a:rPr lang="en-US" sz="3200" b="1" dirty="0">
                <a:latin typeface="Papyrus" panose="020B0602040200020303" pitchFamily="34" charset="77"/>
                <a:cs typeface="Papyrus"/>
              </a:rPr>
              <a:t>Take the cos away and look at the argument to the cos only.</a:t>
            </a:r>
          </a:p>
          <a:p>
            <a:pPr algn="ctr"/>
            <a:r>
              <a:rPr lang="en-US" sz="3200" b="1" dirty="0">
                <a:latin typeface="Papyrus" panose="020B0602040200020303" pitchFamily="34" charset="77"/>
                <a:cs typeface="Papyrus"/>
              </a:rPr>
              <a:t>We will take the cos of the argument matrix after building it.</a:t>
            </a:r>
          </a:p>
        </p:txBody>
      </p:sp>
      <p:cxnSp>
        <p:nvCxnSpPr>
          <p:cNvPr id="6" name="Straight Arrow Connector 5"/>
          <p:cNvCxnSpPr>
            <a:cxnSpLocks/>
          </p:cNvCxnSpPr>
          <p:nvPr/>
        </p:nvCxnSpPr>
        <p:spPr>
          <a:xfrm flipV="1">
            <a:off x="1638300" y="2452132"/>
            <a:ext cx="8839200" cy="2278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864394" y="3454638"/>
            <a:ext cx="2362200" cy="1588"/>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FE44311-B0FE-3147-85ED-7E9530B7C601}"/>
              </a:ext>
            </a:extLst>
          </p:cNvPr>
          <p:cNvSpPr/>
          <p:nvPr/>
        </p:nvSpPr>
        <p:spPr>
          <a:xfrm>
            <a:off x="0" y="4812437"/>
            <a:ext cx="12192000" cy="2062103"/>
          </a:xfrm>
          <a:prstGeom prst="rect">
            <a:avLst/>
          </a:prstGeom>
        </p:spPr>
        <p:txBody>
          <a:bodyPr wrap="square">
            <a:spAutoFit/>
          </a:bodyPr>
          <a:lstStyle/>
          <a:p>
            <a:pPr algn="ctr"/>
            <a:r>
              <a:rPr lang="en-US" sz="3200" b="1" dirty="0">
                <a:latin typeface="Papyrus" panose="020B0602040200020303" pitchFamily="34" charset="77"/>
                <a:cs typeface="Papyrus"/>
              </a:rPr>
              <a:t>Notice time constant across rows, while frequency increments through range (w</a:t>
            </a:r>
            <a:r>
              <a:rPr lang="en-US" sz="3200" b="1" baseline="-25000" dirty="0">
                <a:latin typeface="Papyrus" panose="020B0602040200020303" pitchFamily="34" charset="77"/>
                <a:cs typeface="Papyrus"/>
              </a:rPr>
              <a:t>0</a:t>
            </a:r>
            <a:r>
              <a:rPr lang="en-US" sz="3200" b="1" dirty="0">
                <a:latin typeface="Papyrus" panose="020B0602040200020303" pitchFamily="34" charset="77"/>
                <a:cs typeface="Papyrus"/>
              </a:rPr>
              <a:t> is DC, the average, and has been dropped). There are </a:t>
            </a:r>
            <a:r>
              <a:rPr lang="en-US" sz="3200" b="1" dirty="0">
                <a:latin typeface="Courier New" panose="02070309020205020404" pitchFamily="49" charset="0"/>
                <a:cs typeface="Courier New" panose="02070309020205020404" pitchFamily="49" charset="0"/>
              </a:rPr>
              <a:t>k/2</a:t>
            </a:r>
            <a:r>
              <a:rPr lang="en-US" sz="3200" b="1" dirty="0">
                <a:latin typeface="Papyrus" panose="020B0602040200020303" pitchFamily="34" charset="77"/>
                <a:cs typeface="Papyrus"/>
              </a:rPr>
              <a:t> frequencies &amp; weights for </a:t>
            </a:r>
            <a:r>
              <a:rPr lang="en-US" sz="3200" b="1" dirty="0">
                <a:latin typeface="Courier New" panose="02070309020205020404" pitchFamily="49" charset="0"/>
                <a:cs typeface="Courier New" panose="02070309020205020404" pitchFamily="49" charset="0"/>
              </a:rPr>
              <a:t>cos</a:t>
            </a:r>
            <a:r>
              <a:rPr lang="en-US" sz="3200" b="1" dirty="0">
                <a:latin typeface="Papyrus" panose="020B0602040200020303" pitchFamily="34" charset="77"/>
                <a:cs typeface="Papyrus"/>
              </a:rPr>
              <a:t>, &amp; same for </a:t>
            </a:r>
            <a:r>
              <a:rPr lang="en-US" sz="3200" b="1" dirty="0">
                <a:latin typeface="Courier New" panose="02070309020205020404" pitchFamily="49" charset="0"/>
                <a:cs typeface="Courier New" panose="02070309020205020404" pitchFamily="49" charset="0"/>
              </a:rPr>
              <a:t>sin</a:t>
            </a:r>
            <a:r>
              <a:rPr lang="en-US" sz="3200" b="1" dirty="0">
                <a:latin typeface="Papyrus" panose="020B0602040200020303" pitchFamily="34" charset="77"/>
                <a:cs typeface="Papyrus"/>
              </a:rPr>
              <a:t>).</a:t>
            </a:r>
          </a:p>
          <a:p>
            <a:pPr algn="ctr"/>
            <a:r>
              <a:rPr lang="en-US" sz="3200" b="1" dirty="0">
                <a:latin typeface="Papyrus" panose="020B0602040200020303" pitchFamily="34" charset="77"/>
                <a:cs typeface="Papyrus"/>
              </a:rPr>
              <a:t>Notice frequency is constant in the columns, while time grows .</a:t>
            </a:r>
          </a:p>
        </p:txBody>
      </p:sp>
    </p:spTree>
    <p:extLst>
      <p:ext uri="{BB962C8B-B14F-4D97-AF65-F5344CB8AC3E}">
        <p14:creationId xmlns:p14="http://schemas.microsoft.com/office/powerpoint/2010/main" val="108204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840ECA3C-7C78-B24E-81E1-AA50B7F29B91}"/>
              </a:ext>
            </a:extLst>
          </p:cNvPr>
          <p:cNvGraphicFramePr>
            <a:graphicFrameLocks noChangeAspect="1"/>
          </p:cNvGraphicFramePr>
          <p:nvPr/>
        </p:nvGraphicFramePr>
        <p:xfrm>
          <a:off x="-2265961" y="2108200"/>
          <a:ext cx="16191187" cy="2006600"/>
        </p:xfrm>
        <a:graphic>
          <a:graphicData uri="http://schemas.openxmlformats.org/presentationml/2006/ole">
            <mc:AlternateContent xmlns:mc="http://schemas.openxmlformats.org/markup-compatibility/2006">
              <mc:Choice xmlns:v="urn:schemas-microsoft-com:vml" Requires="v">
                <p:oleObj name="Document" r:id="rId2" imgW="5943600" imgH="736600" progId="Word.Document.12">
                  <p:embed/>
                </p:oleObj>
              </mc:Choice>
              <mc:Fallback>
                <p:oleObj name="Document" r:id="rId2" imgW="5943600" imgH="736600" progId="Word.Document.12">
                  <p:embed/>
                  <p:pic>
                    <p:nvPicPr>
                      <p:cNvPr id="5" name="Object 4">
                        <a:extLst>
                          <a:ext uri="{FF2B5EF4-FFF2-40B4-BE49-F238E27FC236}">
                            <a16:creationId xmlns:a16="http://schemas.microsoft.com/office/drawing/2014/main" id="{840ECA3C-7C78-B24E-81E1-AA50B7F29B91}"/>
                          </a:ext>
                        </a:extLst>
                      </p:cNvPr>
                      <p:cNvPicPr/>
                      <p:nvPr/>
                    </p:nvPicPr>
                    <p:blipFill>
                      <a:blip r:embed="rId3"/>
                      <a:stretch>
                        <a:fillRect/>
                      </a:stretch>
                    </p:blipFill>
                    <p:spPr>
                      <a:xfrm>
                        <a:off x="-2265961" y="2108200"/>
                        <a:ext cx="16191187" cy="2006600"/>
                      </a:xfrm>
                      <a:prstGeom prst="rect">
                        <a:avLst/>
                      </a:prstGeom>
                    </p:spPr>
                  </p:pic>
                </p:oleObj>
              </mc:Fallback>
            </mc:AlternateContent>
          </a:graphicData>
        </a:graphic>
      </p:graphicFrame>
      <p:sp>
        <p:nvSpPr>
          <p:cNvPr id="4" name="TextBox 3"/>
          <p:cNvSpPr txBox="1"/>
          <p:nvPr/>
        </p:nvSpPr>
        <p:spPr>
          <a:xfrm>
            <a:off x="0" y="-76776"/>
            <a:ext cx="12192000" cy="6986528"/>
          </a:xfrm>
          <a:prstGeom prst="rect">
            <a:avLst/>
          </a:prstGeom>
          <a:noFill/>
        </p:spPr>
        <p:txBody>
          <a:bodyPr wrap="square" rtlCol="0">
            <a:spAutoFit/>
          </a:bodyPr>
          <a:lstStyle/>
          <a:p>
            <a:r>
              <a:rPr lang="en-US" sz="3200" b="1" dirty="0">
                <a:cs typeface="Papyrus"/>
              </a:rPr>
              <a:t>                                        </a:t>
            </a:r>
            <a:r>
              <a:rPr lang="en-US" sz="3200" b="1" dirty="0">
                <a:latin typeface="Papyrus" panose="020B0602040200020303" pitchFamily="34" charset="77"/>
                <a:cs typeface="Papyrus"/>
              </a:rPr>
              <a:t>Remember that   </a:t>
            </a:r>
          </a:p>
          <a:p>
            <a:pPr algn="ctr"/>
            <a:r>
              <a:rPr lang="en-US" sz="3200" b="1" dirty="0">
                <a:latin typeface="Papyrus" panose="020B0602040200020303" pitchFamily="34" charset="77"/>
                <a:cs typeface="Papyrus"/>
              </a:rPr>
              <a:t>and letting </a:t>
            </a:r>
            <a:r>
              <a:rPr lang="en-US" sz="3200" b="1" dirty="0">
                <a:latin typeface="Courier New" panose="02070309020205020404" pitchFamily="49" charset="0"/>
                <a:cs typeface="Courier New" panose="02070309020205020404" pitchFamily="49" charset="0"/>
              </a:rPr>
              <a:t>t</a:t>
            </a:r>
            <a:r>
              <a:rPr lang="en-US" sz="3200" b="1" baseline="-25000" dirty="0">
                <a:latin typeface="Courier New" panose="02070309020205020404" pitchFamily="49" charset="0"/>
                <a:cs typeface="Courier New" panose="02070309020205020404" pitchFamily="49" charset="0"/>
              </a:rPr>
              <a:t>m</a:t>
            </a:r>
            <a:r>
              <a:rPr lang="en-US" sz="3200" b="1" dirty="0">
                <a:latin typeface="Courier New" panose="02070309020205020404" pitchFamily="49" charset="0"/>
                <a:cs typeface="Courier New" panose="02070309020205020404" pitchFamily="49" charset="0"/>
              </a:rPr>
              <a:t>=dt</a:t>
            </a:r>
            <a:r>
              <a:rPr lang="en-US" sz="3200" b="1" dirty="0">
                <a:latin typeface="Papyrus" panose="020B0602040200020303" pitchFamily="34" charset="77"/>
                <a:cs typeface="Papyrus"/>
              </a:rPr>
              <a:t>, the </a:t>
            </a:r>
            <a:r>
              <a:rPr lang="en-US" sz="3200" b="1" dirty="0">
                <a:latin typeface="Courier New" panose="02070309020205020404" pitchFamily="49" charset="0"/>
                <a:cs typeface="Courier New" panose="02070309020205020404" pitchFamily="49" charset="0"/>
              </a:rPr>
              <a:t>t</a:t>
            </a:r>
            <a:r>
              <a:rPr lang="en-US" sz="3200" b="1" dirty="0">
                <a:latin typeface="Papyrus" panose="020B0602040200020303" pitchFamily="34" charset="77"/>
                <a:cs typeface="Papyrus"/>
              </a:rPr>
              <a:t> terms become </a:t>
            </a:r>
            <a:r>
              <a:rPr lang="en-US" sz="3200" b="1" dirty="0" err="1">
                <a:latin typeface="Courier New" panose="02070309020205020404" pitchFamily="49" charset="0"/>
                <a:cs typeface="Courier New" panose="02070309020205020404" pitchFamily="49" charset="0"/>
              </a:rPr>
              <a:t>Mdt</a:t>
            </a:r>
            <a:r>
              <a:rPr lang="en-US" sz="3200" b="1" i="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cs typeface="Papyrus"/>
              </a:rPr>
              <a:t> where </a:t>
            </a:r>
            <a:r>
              <a:rPr lang="en-US" sz="3200" b="1" dirty="0">
                <a:latin typeface="Courier New" panose="02070309020205020404" pitchFamily="49" charset="0"/>
                <a:cs typeface="Courier New" panose="02070309020205020404" pitchFamily="49" charset="0"/>
              </a:rPr>
              <a:t>dt</a:t>
            </a:r>
            <a:r>
              <a:rPr lang="en-US" sz="3200" b="1" dirty="0">
                <a:latin typeface="Papyrus" panose="020B0602040200020303" pitchFamily="34" charset="77"/>
                <a:cs typeface="Papyrus"/>
              </a:rPr>
              <a:t> is the sampling interval and </a:t>
            </a:r>
            <a:r>
              <a:rPr lang="en-US" sz="3200" b="1" dirty="0">
                <a:latin typeface="Courier New" panose="02070309020205020404" pitchFamily="49" charset="0"/>
                <a:cs typeface="Courier New" panose="02070309020205020404" pitchFamily="49" charset="0"/>
              </a:rPr>
              <a:t>M</a:t>
            </a:r>
            <a:r>
              <a:rPr lang="en-US" sz="3200" b="1" dirty="0">
                <a:latin typeface="Papyrus" panose="020B0602040200020303" pitchFamily="34" charset="77"/>
                <a:cs typeface="Papyrus"/>
              </a:rPr>
              <a:t> goes from </a:t>
            </a:r>
            <a:r>
              <a:rPr lang="en-US" sz="3200" b="1" dirty="0">
                <a:latin typeface="Courier New" panose="02070309020205020404" pitchFamily="49" charset="0"/>
                <a:cs typeface="Courier New" panose="02070309020205020404" pitchFamily="49" charset="0"/>
              </a:rPr>
              <a:t>1</a:t>
            </a:r>
            <a:r>
              <a:rPr lang="en-US" sz="3200" b="1" dirty="0">
                <a:latin typeface="Papyrus" panose="020B0602040200020303" pitchFamily="34" charset="77"/>
                <a:cs typeface="Papyrus"/>
              </a:rPr>
              <a:t> to </a:t>
            </a:r>
            <a:r>
              <a:rPr lang="en-US" sz="3200" b="1" dirty="0">
                <a:latin typeface="Courier New" panose="02070309020205020404" pitchFamily="49" charset="0"/>
                <a:cs typeface="Courier New" panose="02070309020205020404" pitchFamily="49" charset="0"/>
              </a:rPr>
              <a:t>k</a:t>
            </a:r>
            <a:r>
              <a:rPr lang="en-US" sz="3200" b="1" dirty="0">
                <a:latin typeface="Papyrus" panose="020B0602040200020303" pitchFamily="34" charset="77"/>
                <a:cs typeface="Papyrus"/>
              </a:rPr>
              <a:t>.</a:t>
            </a:r>
          </a:p>
          <a:p>
            <a:pPr algn="ctr"/>
            <a:r>
              <a:rPr lang="en-US" sz="3200" b="1" dirty="0">
                <a:latin typeface="Papyrus" panose="020B0602040200020303" pitchFamily="34" charset="77"/>
                <a:cs typeface="Papyrus"/>
              </a:rPr>
              <a:t>Factoring out the common terms we have</a:t>
            </a:r>
          </a:p>
          <a:p>
            <a:pPr algn="ctr"/>
            <a:endParaRPr lang="en-US" sz="3200" b="1" dirty="0">
              <a:cs typeface="Papyrus"/>
            </a:endParaRPr>
          </a:p>
          <a:p>
            <a:pPr algn="ctr"/>
            <a:endParaRPr lang="en-US" sz="3200" b="1" dirty="0">
              <a:cs typeface="Papyrus"/>
            </a:endParaRPr>
          </a:p>
          <a:p>
            <a:pPr algn="ctr"/>
            <a:endParaRPr lang="en-US" sz="3200" b="1" dirty="0">
              <a:cs typeface="Papyrus"/>
            </a:endParaRPr>
          </a:p>
          <a:p>
            <a:pPr algn="ctr"/>
            <a:endParaRPr lang="en-US" sz="3200" b="1" dirty="0">
              <a:cs typeface="Papyrus"/>
            </a:endParaRPr>
          </a:p>
          <a:p>
            <a:pPr algn="ctr"/>
            <a:endParaRPr lang="en-US" sz="3200" b="1" dirty="0">
              <a:cs typeface="Courier New" panose="02070309020205020404" pitchFamily="49" charset="0"/>
            </a:endParaRPr>
          </a:p>
          <a:p>
            <a:pPr algn="ctr"/>
            <a:r>
              <a:rPr lang="en-US" sz="3200" b="1" dirty="0">
                <a:latin typeface="Papyrus" panose="020B0602040200020303" pitchFamily="34" charset="77"/>
                <a:cs typeface="Courier New" panose="02070309020205020404" pitchFamily="49" charset="0"/>
              </a:rPr>
              <a:t>Note on # of elements – the matrix had </a:t>
            </a:r>
            <a:r>
              <a:rPr lang="en-US" sz="3200" b="1" dirty="0">
                <a:latin typeface="Courier New" panose="02070309020205020404" pitchFamily="49" charset="0"/>
                <a:cs typeface="Courier New" panose="02070309020205020404" pitchFamily="49" charset="0"/>
              </a:rPr>
              <a:t>k</a:t>
            </a:r>
            <a:r>
              <a:rPr lang="en-US" sz="3200" b="1" dirty="0">
                <a:latin typeface="Papyrus" panose="020B0602040200020303" pitchFamily="34" charset="77"/>
                <a:cs typeface="Courier New" panose="02070309020205020404" pitchFamily="49" charset="0"/>
              </a:rPr>
              <a:t> rows, where </a:t>
            </a:r>
            <a:r>
              <a:rPr lang="en-US" sz="3200" b="1" dirty="0">
                <a:latin typeface="Courier New" panose="02070309020205020404" pitchFamily="49" charset="0"/>
                <a:cs typeface="Courier New" panose="02070309020205020404" pitchFamily="49" charset="0"/>
              </a:rPr>
              <a:t>k</a:t>
            </a:r>
            <a:r>
              <a:rPr lang="en-US" sz="3200" b="1" dirty="0">
                <a:latin typeface="Papyrus" panose="020B0602040200020303" pitchFamily="34" charset="77"/>
                <a:cs typeface="Courier New" panose="02070309020205020404" pitchFamily="49" charset="0"/>
              </a:rPr>
              <a:t> is the # of points in the time series (let it be even), &amp; </a:t>
            </a:r>
            <a:r>
              <a:rPr lang="en-US" sz="3200" b="1" dirty="0">
                <a:latin typeface="Courier New" panose="02070309020205020404" pitchFamily="49" charset="0"/>
                <a:cs typeface="Courier New" panose="02070309020205020404" pitchFamily="49" charset="0"/>
              </a:rPr>
              <a:t>k/2</a:t>
            </a:r>
            <a:r>
              <a:rPr lang="en-US" sz="3200" b="1" dirty="0">
                <a:latin typeface="Papyrus" panose="020B0602040200020303" pitchFamily="34" charset="77"/>
                <a:cs typeface="Courier New" panose="02070309020205020404" pitchFamily="49" charset="0"/>
              </a:rPr>
              <a:t> columns, &amp; </a:t>
            </a:r>
            <a:r>
              <a:rPr lang="en-US" sz="3200" b="1" dirty="0">
                <a:latin typeface="Courier New" panose="02070309020205020404" pitchFamily="49" charset="0"/>
                <a:cs typeface="Courier New" panose="02070309020205020404" pitchFamily="49" charset="0"/>
              </a:rPr>
              <a:t>a</a:t>
            </a:r>
            <a:r>
              <a:rPr lang="en-US" sz="3200" b="1" dirty="0">
                <a:latin typeface="Papyrus" panose="020B0602040200020303" pitchFamily="34" charset="77"/>
                <a:cs typeface="Courier New" panose="02070309020205020404" pitchFamily="49" charset="0"/>
              </a:rPr>
              <a:t> has </a:t>
            </a:r>
            <a:r>
              <a:rPr lang="en-US" sz="3200" b="1" dirty="0">
                <a:latin typeface="Courier New" panose="02070309020205020404" pitchFamily="49" charset="0"/>
                <a:cs typeface="Courier New" panose="02070309020205020404" pitchFamily="49" charset="0"/>
              </a:rPr>
              <a:t>k/2</a:t>
            </a:r>
            <a:r>
              <a:rPr lang="en-US" sz="3200" b="1" dirty="0">
                <a:latin typeface="Papyrus" panose="020B0602040200020303" pitchFamily="34" charset="77"/>
                <a:cs typeface="Courier New" panose="02070309020205020404" pitchFamily="49" charset="0"/>
              </a:rPr>
              <a:t> rows to match the # of columns). When we include the sine terms the matrix will be </a:t>
            </a:r>
            <a:r>
              <a:rPr lang="en-US" sz="3200" b="1" dirty="0">
                <a:latin typeface="Courier New" panose="02070309020205020404" pitchFamily="49" charset="0"/>
                <a:cs typeface="Courier New" panose="02070309020205020404" pitchFamily="49" charset="0"/>
              </a:rPr>
              <a:t>k</a:t>
            </a:r>
            <a:r>
              <a:rPr lang="en-US" sz="3200" b="1" dirty="0">
                <a:latin typeface="Papyrus" panose="020B0602040200020303" pitchFamily="34" charset="77"/>
                <a:cs typeface="Courier New" panose="02070309020205020404" pitchFamily="49" charset="0"/>
              </a:rPr>
              <a:t> by </a:t>
            </a:r>
            <a:r>
              <a:rPr lang="en-US" sz="3200" b="1" dirty="0">
                <a:latin typeface="Courier New" panose="02070309020205020404" pitchFamily="49" charset="0"/>
                <a:cs typeface="Courier New" panose="02070309020205020404" pitchFamily="49" charset="0"/>
              </a:rPr>
              <a:t>k</a:t>
            </a:r>
            <a:r>
              <a:rPr lang="en-US" sz="3200" b="1" dirty="0">
                <a:latin typeface="Papyrus" panose="020B0602040200020303" pitchFamily="34" charset="77"/>
                <a:cs typeface="Courier New" panose="02070309020205020404" pitchFamily="49" charset="0"/>
              </a:rPr>
              <a:t> (sine brings another </a:t>
            </a:r>
            <a:r>
              <a:rPr lang="en-US" sz="3200" b="1" dirty="0">
                <a:latin typeface="Courier New" panose="02070309020205020404" pitchFamily="49" charset="0"/>
                <a:cs typeface="Courier New" panose="02070309020205020404" pitchFamily="49" charset="0"/>
              </a:rPr>
              <a:t>k</a:t>
            </a:r>
            <a:r>
              <a:rPr lang="en-US" sz="3200" b="1" dirty="0">
                <a:latin typeface="Papyrus" panose="020B0602040200020303" pitchFamily="34" charset="77"/>
                <a:cs typeface="Courier New" panose="02070309020205020404" pitchFamily="49" charset="0"/>
              </a:rPr>
              <a:t> by </a:t>
            </a:r>
            <a:r>
              <a:rPr lang="en-US" sz="3200" b="1" dirty="0">
                <a:latin typeface="Courier New" panose="02070309020205020404" pitchFamily="49" charset="0"/>
                <a:cs typeface="Courier New" panose="02070309020205020404" pitchFamily="49" charset="0"/>
              </a:rPr>
              <a:t>k/2</a:t>
            </a:r>
            <a:r>
              <a:rPr lang="en-US" sz="3200" b="1" dirty="0">
                <a:latin typeface="Papyrus" panose="020B0602040200020303" pitchFamily="34" charset="77"/>
                <a:cs typeface="Courier New" panose="02070309020205020404" pitchFamily="49" charset="0"/>
              </a:rPr>
              <a:t> matrix) &amp; the weight vector will grow to </a:t>
            </a:r>
            <a:r>
              <a:rPr lang="en-US" sz="3200" b="1" dirty="0">
                <a:latin typeface="Courier New" panose="02070309020205020404" pitchFamily="49" charset="0"/>
                <a:cs typeface="Courier New" panose="02070309020205020404" pitchFamily="49" charset="0"/>
              </a:rPr>
              <a:t>k</a:t>
            </a:r>
            <a:r>
              <a:rPr lang="en-US" sz="3200" b="1" dirty="0">
                <a:latin typeface="Papyrus" panose="020B0602040200020303" pitchFamily="34" charset="77"/>
                <a:cs typeface="Courier New" panose="02070309020205020404" pitchFamily="49" charset="0"/>
              </a:rPr>
              <a:t> with the sine weights.</a:t>
            </a:r>
          </a:p>
        </p:txBody>
      </p:sp>
      <p:cxnSp>
        <p:nvCxnSpPr>
          <p:cNvPr id="6" name="Straight Arrow Connector 5"/>
          <p:cNvCxnSpPr>
            <a:cxnSpLocks/>
          </p:cNvCxnSpPr>
          <p:nvPr/>
        </p:nvCxnSpPr>
        <p:spPr>
          <a:xfrm>
            <a:off x="3327400" y="2299732"/>
            <a:ext cx="5740400" cy="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2591594" y="3146186"/>
            <a:ext cx="2362200" cy="1588"/>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3" name="Object 2">
            <a:extLst>
              <a:ext uri="{FF2B5EF4-FFF2-40B4-BE49-F238E27FC236}">
                <a16:creationId xmlns:a16="http://schemas.microsoft.com/office/drawing/2014/main" id="{51955130-7393-034C-85BE-CFA913217508}"/>
              </a:ext>
            </a:extLst>
          </p:cNvPr>
          <p:cNvGraphicFramePr>
            <a:graphicFrameLocks noChangeAspect="1"/>
          </p:cNvGraphicFramePr>
          <p:nvPr>
            <p:extLst>
              <p:ext uri="{D42A27DB-BD31-4B8C-83A1-F6EECF244321}">
                <p14:modId xmlns:p14="http://schemas.microsoft.com/office/powerpoint/2010/main" val="2126635188"/>
              </p:ext>
            </p:extLst>
          </p:nvPr>
        </p:nvGraphicFramePr>
        <p:xfrm>
          <a:off x="-3848703" y="-98289"/>
          <a:ext cx="22844125" cy="493713"/>
        </p:xfrm>
        <a:graphic>
          <a:graphicData uri="http://schemas.openxmlformats.org/presentationml/2006/ole">
            <mc:AlternateContent xmlns:mc="http://schemas.openxmlformats.org/markup-compatibility/2006">
              <mc:Choice xmlns:v="urn:schemas-microsoft-com:vml" Requires="v">
                <p:oleObj name="Document" r:id="rId4" imgW="8229600" imgH="177800" progId="Word.Document.12">
                  <p:embed/>
                </p:oleObj>
              </mc:Choice>
              <mc:Fallback>
                <p:oleObj name="Document" r:id="rId4" imgW="8229600" imgH="177800" progId="Word.Document.12">
                  <p:embed/>
                  <p:pic>
                    <p:nvPicPr>
                      <p:cNvPr id="3" name="Object 2">
                        <a:extLst>
                          <a:ext uri="{FF2B5EF4-FFF2-40B4-BE49-F238E27FC236}">
                            <a16:creationId xmlns:a16="http://schemas.microsoft.com/office/drawing/2014/main" id="{51955130-7393-034C-85BE-CFA913217508}"/>
                          </a:ext>
                        </a:extLst>
                      </p:cNvPr>
                      <p:cNvPicPr/>
                      <p:nvPr/>
                    </p:nvPicPr>
                    <p:blipFill>
                      <a:blip r:embed="rId5"/>
                      <a:stretch>
                        <a:fillRect/>
                      </a:stretch>
                    </p:blipFill>
                    <p:spPr>
                      <a:xfrm>
                        <a:off x="-3848703" y="-98289"/>
                        <a:ext cx="22844125" cy="493713"/>
                      </a:xfrm>
                      <a:prstGeom prst="rect">
                        <a:avLst/>
                      </a:prstGeom>
                    </p:spPr>
                  </p:pic>
                </p:oleObj>
              </mc:Fallback>
            </mc:AlternateContent>
          </a:graphicData>
        </a:graphic>
      </p:graphicFrame>
    </p:spTree>
    <p:extLst>
      <p:ext uri="{BB962C8B-B14F-4D97-AF65-F5344CB8AC3E}">
        <p14:creationId xmlns:p14="http://schemas.microsoft.com/office/powerpoint/2010/main" val="3415432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a:cxnSpLocks/>
          </p:cNvCxnSpPr>
          <p:nvPr/>
        </p:nvCxnSpPr>
        <p:spPr>
          <a:xfrm>
            <a:off x="5041900" y="2642632"/>
            <a:ext cx="5740400" cy="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4306094" y="3489086"/>
            <a:ext cx="2362200" cy="1588"/>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E9BBA61-4AFB-4446-9FD2-12E54077AE5F}"/>
              </a:ext>
            </a:extLst>
          </p:cNvPr>
          <p:cNvSpPr txBox="1"/>
          <p:nvPr/>
        </p:nvSpPr>
        <p:spPr>
          <a:xfrm>
            <a:off x="0" y="748724"/>
            <a:ext cx="12192000" cy="1077218"/>
          </a:xfrm>
          <a:prstGeom prst="rect">
            <a:avLst/>
          </a:prstGeom>
          <a:noFill/>
        </p:spPr>
        <p:txBody>
          <a:bodyPr wrap="square" rtlCol="0">
            <a:spAutoFit/>
          </a:bodyPr>
          <a:lstStyle/>
          <a:p>
            <a:pPr algn="ctr"/>
            <a:r>
              <a:rPr lang="en-US" sz="3200" b="1" dirty="0">
                <a:latin typeface="Papyrus" panose="020B0602040200020303" pitchFamily="34" charset="77"/>
                <a:cs typeface="Papyrus"/>
              </a:rPr>
              <a:t>So the argument matrix can be built quite simply in a vectorized form from this matrix (call it C) </a:t>
            </a:r>
          </a:p>
        </p:txBody>
      </p:sp>
      <p:graphicFrame>
        <p:nvGraphicFramePr>
          <p:cNvPr id="12" name="Object 11">
            <a:extLst>
              <a:ext uri="{FF2B5EF4-FFF2-40B4-BE49-F238E27FC236}">
                <a16:creationId xmlns:a16="http://schemas.microsoft.com/office/drawing/2014/main" id="{FBC50308-A5CF-4941-B9CC-0E1502562533}"/>
              </a:ext>
            </a:extLst>
          </p:cNvPr>
          <p:cNvGraphicFramePr>
            <a:graphicFrameLocks noChangeAspect="1"/>
          </p:cNvGraphicFramePr>
          <p:nvPr/>
        </p:nvGraphicFramePr>
        <p:xfrm>
          <a:off x="-2206321" y="2400080"/>
          <a:ext cx="16604642" cy="2057840"/>
        </p:xfrm>
        <a:graphic>
          <a:graphicData uri="http://schemas.openxmlformats.org/presentationml/2006/ole">
            <mc:AlternateContent xmlns:mc="http://schemas.openxmlformats.org/markup-compatibility/2006">
              <mc:Choice xmlns:v="urn:schemas-microsoft-com:vml" Requires="v">
                <p:oleObj name="Document" r:id="rId2" imgW="5943600" imgH="736600" progId="Word.Document.12">
                  <p:embed/>
                </p:oleObj>
              </mc:Choice>
              <mc:Fallback>
                <p:oleObj name="Document" r:id="rId2" imgW="5943600" imgH="736600" progId="Word.Document.12">
                  <p:embed/>
                  <p:pic>
                    <p:nvPicPr>
                      <p:cNvPr id="12" name="Object 11">
                        <a:extLst>
                          <a:ext uri="{FF2B5EF4-FFF2-40B4-BE49-F238E27FC236}">
                            <a16:creationId xmlns:a16="http://schemas.microsoft.com/office/drawing/2014/main" id="{FBC50308-A5CF-4941-B9CC-0E1502562533}"/>
                          </a:ext>
                        </a:extLst>
                      </p:cNvPr>
                      <p:cNvPicPr/>
                      <p:nvPr/>
                    </p:nvPicPr>
                    <p:blipFill>
                      <a:blip r:embed="rId3"/>
                      <a:stretch>
                        <a:fillRect/>
                      </a:stretch>
                    </p:blipFill>
                    <p:spPr>
                      <a:xfrm>
                        <a:off x="-2206321" y="2400080"/>
                        <a:ext cx="16604642" cy="2057840"/>
                      </a:xfrm>
                      <a:prstGeom prst="rect">
                        <a:avLst/>
                      </a:prstGeom>
                    </p:spPr>
                  </p:pic>
                </p:oleObj>
              </mc:Fallback>
            </mc:AlternateContent>
          </a:graphicData>
        </a:graphic>
      </p:graphicFrame>
    </p:spTree>
    <p:extLst>
      <p:ext uri="{BB962C8B-B14F-4D97-AF65-F5344CB8AC3E}">
        <p14:creationId xmlns:p14="http://schemas.microsoft.com/office/powerpoint/2010/main" val="2804326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E9BBA61-4AFB-4446-9FD2-12E54077AE5F}"/>
              </a:ext>
            </a:extLst>
          </p:cNvPr>
          <p:cNvSpPr txBox="1"/>
          <p:nvPr/>
        </p:nvSpPr>
        <p:spPr>
          <a:xfrm>
            <a:off x="0" y="88324"/>
            <a:ext cx="12192000" cy="6494085"/>
          </a:xfrm>
          <a:prstGeom prst="rect">
            <a:avLst/>
          </a:prstGeom>
          <a:noFill/>
        </p:spPr>
        <p:txBody>
          <a:bodyPr wrap="square" rtlCol="0">
            <a:spAutoFit/>
          </a:bodyPr>
          <a:lstStyle/>
          <a:p>
            <a:pPr algn="ctr"/>
            <a:r>
              <a:rPr lang="en-US" sz="3200" b="1" dirty="0">
                <a:latin typeface="Papyrus" panose="020B0602040200020303" pitchFamily="34" charset="77"/>
                <a:cs typeface="Papyrus"/>
              </a:rPr>
              <a:t>Putting it all together we have – for the cos part</a:t>
            </a:r>
          </a:p>
          <a:p>
            <a:pPr algn="ctr"/>
            <a:endParaRPr lang="en-US" sz="3200" b="1" dirty="0">
              <a:latin typeface="Papyrus" panose="020B0602040200020303" pitchFamily="34" charset="77"/>
              <a:cs typeface="Papyrus"/>
            </a:endParaRPr>
          </a:p>
          <a:p>
            <a:pPr algn="ctr"/>
            <a:endParaRPr lang="en-US" sz="3200" b="1" dirty="0">
              <a:latin typeface="Papyrus" panose="020B0602040200020303" pitchFamily="34" charset="77"/>
              <a:cs typeface="Papyrus"/>
            </a:endParaRP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and something similar for the sine part (there are a few details being swept under the rug at DC and Nyquist [the highest frequency]) and we get</a:t>
            </a:r>
          </a:p>
          <a:p>
            <a:pPr algn="ctr"/>
            <a:endParaRPr lang="en-US" sz="3200" b="1" dirty="0">
              <a:latin typeface="Papyrus" panose="020B0602040200020303" pitchFamily="34" charset="77"/>
              <a:cs typeface="Papyrus"/>
            </a:endParaRPr>
          </a:p>
          <a:p>
            <a:pPr algn="ctr"/>
            <a:endParaRPr lang="en-US" sz="3200" b="1" dirty="0">
              <a:latin typeface="Papyrus" panose="020B0602040200020303" pitchFamily="34" charset="77"/>
              <a:cs typeface="Papyrus"/>
            </a:endParaRP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where S is the foundation of the sin argument matrix, the two matrices are put together to make a square matrix and the weight vectors are put together to match.</a:t>
            </a:r>
          </a:p>
        </p:txBody>
      </p:sp>
      <p:graphicFrame>
        <p:nvGraphicFramePr>
          <p:cNvPr id="4" name="Object 3">
            <a:extLst>
              <a:ext uri="{FF2B5EF4-FFF2-40B4-BE49-F238E27FC236}">
                <a16:creationId xmlns:a16="http://schemas.microsoft.com/office/drawing/2014/main" id="{40A01E12-2BC8-3D4C-BF6E-DF8B77606A24}"/>
              </a:ext>
            </a:extLst>
          </p:cNvPr>
          <p:cNvGraphicFramePr>
            <a:graphicFrameLocks noChangeAspect="1"/>
          </p:cNvGraphicFramePr>
          <p:nvPr/>
        </p:nvGraphicFramePr>
        <p:xfrm>
          <a:off x="-4226849" y="1117601"/>
          <a:ext cx="20739888" cy="620424"/>
        </p:xfrm>
        <a:graphic>
          <a:graphicData uri="http://schemas.openxmlformats.org/presentationml/2006/ole">
            <mc:AlternateContent xmlns:mc="http://schemas.openxmlformats.org/markup-compatibility/2006">
              <mc:Choice xmlns:v="urn:schemas-microsoft-com:vml" Requires="v">
                <p:oleObj name="Document" r:id="rId2" imgW="5943600" imgH="177800" progId="Word.Document.12">
                  <p:embed/>
                </p:oleObj>
              </mc:Choice>
              <mc:Fallback>
                <p:oleObj name="Document" r:id="rId2" imgW="5943600" imgH="177800" progId="Word.Document.12">
                  <p:embed/>
                  <p:pic>
                    <p:nvPicPr>
                      <p:cNvPr id="4" name="Object 3">
                        <a:extLst>
                          <a:ext uri="{FF2B5EF4-FFF2-40B4-BE49-F238E27FC236}">
                            <a16:creationId xmlns:a16="http://schemas.microsoft.com/office/drawing/2014/main" id="{40A01E12-2BC8-3D4C-BF6E-DF8B77606A24}"/>
                          </a:ext>
                        </a:extLst>
                      </p:cNvPr>
                      <p:cNvPicPr/>
                      <p:nvPr/>
                    </p:nvPicPr>
                    <p:blipFill>
                      <a:blip r:embed="rId3"/>
                      <a:stretch>
                        <a:fillRect/>
                      </a:stretch>
                    </p:blipFill>
                    <p:spPr>
                      <a:xfrm>
                        <a:off x="-4226849" y="1117601"/>
                        <a:ext cx="20739888" cy="62042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69CFBA8-D874-8A48-A212-B061BE71D861}"/>
              </a:ext>
            </a:extLst>
          </p:cNvPr>
          <p:cNvGraphicFramePr>
            <a:graphicFrameLocks noChangeAspect="1"/>
          </p:cNvGraphicFramePr>
          <p:nvPr/>
        </p:nvGraphicFramePr>
        <p:xfrm>
          <a:off x="-4389497" y="3656302"/>
          <a:ext cx="20958221" cy="1029998"/>
        </p:xfrm>
        <a:graphic>
          <a:graphicData uri="http://schemas.openxmlformats.org/presentationml/2006/ole">
            <mc:AlternateContent xmlns:mc="http://schemas.openxmlformats.org/markup-compatibility/2006">
              <mc:Choice xmlns:v="urn:schemas-microsoft-com:vml" Requires="v">
                <p:oleObj name="Document" r:id="rId4" imgW="5943600" imgH="292100" progId="Word.Document.12">
                  <p:embed/>
                </p:oleObj>
              </mc:Choice>
              <mc:Fallback>
                <p:oleObj name="Document" r:id="rId4" imgW="5943600" imgH="292100" progId="Word.Document.12">
                  <p:embed/>
                  <p:pic>
                    <p:nvPicPr>
                      <p:cNvPr id="5" name="Object 4">
                        <a:extLst>
                          <a:ext uri="{FF2B5EF4-FFF2-40B4-BE49-F238E27FC236}">
                            <a16:creationId xmlns:a16="http://schemas.microsoft.com/office/drawing/2014/main" id="{E69CFBA8-D874-8A48-A212-B061BE71D861}"/>
                          </a:ext>
                        </a:extLst>
                      </p:cNvPr>
                      <p:cNvPicPr/>
                      <p:nvPr/>
                    </p:nvPicPr>
                    <p:blipFill>
                      <a:blip r:embed="rId5"/>
                      <a:stretch>
                        <a:fillRect/>
                      </a:stretch>
                    </p:blipFill>
                    <p:spPr>
                      <a:xfrm>
                        <a:off x="-4389497" y="3656302"/>
                        <a:ext cx="20958221" cy="1029998"/>
                      </a:xfrm>
                      <a:prstGeom prst="rect">
                        <a:avLst/>
                      </a:prstGeom>
                    </p:spPr>
                  </p:pic>
                </p:oleObj>
              </mc:Fallback>
            </mc:AlternateContent>
          </a:graphicData>
        </a:graphic>
      </p:graphicFrame>
    </p:spTree>
    <p:extLst>
      <p:ext uri="{BB962C8B-B14F-4D97-AF65-F5344CB8AC3E}">
        <p14:creationId xmlns:p14="http://schemas.microsoft.com/office/powerpoint/2010/main" val="2265536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12192000" cy="584775"/>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We have just vectorized the equations for the Fourier series!</a:t>
            </a:r>
          </a:p>
        </p:txBody>
      </p:sp>
      <p:pic>
        <p:nvPicPr>
          <p:cNvPr id="5" name="Picture 4">
            <a:extLst>
              <a:ext uri="{FF2B5EF4-FFF2-40B4-BE49-F238E27FC236}">
                <a16:creationId xmlns:a16="http://schemas.microsoft.com/office/drawing/2014/main" id="{CF80A0DF-42B1-EE42-95F8-E4FA5D4E16BA}"/>
              </a:ext>
            </a:extLst>
          </p:cNvPr>
          <p:cNvPicPr>
            <a:picLocks noChangeAspect="1"/>
          </p:cNvPicPr>
          <p:nvPr/>
        </p:nvPicPr>
        <p:blipFill>
          <a:blip r:embed="rId3"/>
          <a:stretch>
            <a:fillRect/>
          </a:stretch>
        </p:blipFill>
        <p:spPr>
          <a:xfrm>
            <a:off x="2159000" y="825086"/>
            <a:ext cx="7848600" cy="5804314"/>
          </a:xfrm>
          <a:prstGeom prst="rect">
            <a:avLst/>
          </a:prstGeom>
        </p:spPr>
      </p:pic>
    </p:spTree>
    <p:extLst>
      <p:ext uri="{BB962C8B-B14F-4D97-AF65-F5344CB8AC3E}">
        <p14:creationId xmlns:p14="http://schemas.microsoft.com/office/powerpoint/2010/main" val="3741759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12192000" cy="584775"/>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We have just vectorized the equations for the Fourier series!</a:t>
            </a:r>
          </a:p>
        </p:txBody>
      </p:sp>
      <p:pic>
        <p:nvPicPr>
          <p:cNvPr id="3" name="Picture 2"/>
          <p:cNvPicPr>
            <a:picLocks noChangeAspect="1"/>
          </p:cNvPicPr>
          <p:nvPr/>
        </p:nvPicPr>
        <p:blipFill>
          <a:blip r:embed="rId3"/>
          <a:stretch>
            <a:fillRect/>
          </a:stretch>
        </p:blipFill>
        <p:spPr>
          <a:xfrm>
            <a:off x="1511300" y="993140"/>
            <a:ext cx="9144000" cy="5547360"/>
          </a:xfrm>
          <a:prstGeom prst="rect">
            <a:avLst/>
          </a:prstGeom>
        </p:spPr>
      </p:pic>
    </p:spTree>
    <p:extLst>
      <p:ext uri="{BB962C8B-B14F-4D97-AF65-F5344CB8AC3E}">
        <p14:creationId xmlns:p14="http://schemas.microsoft.com/office/powerpoint/2010/main" val="3859663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5060"/>
            <a:ext cx="12192000" cy="6063198"/>
          </a:xfrm>
          <a:prstGeom prst="rect">
            <a:avLst/>
          </a:prstGeom>
          <a:noFill/>
        </p:spPr>
        <p:txBody>
          <a:bodyPr wrap="square" rtlCol="0">
            <a:spAutoFit/>
          </a:bodyPr>
          <a:lstStyle/>
          <a:p>
            <a:pPr algn="ctr"/>
            <a:r>
              <a:rPr lang="en-US" sz="3200" b="1" dirty="0">
                <a:latin typeface="Papyrus" panose="020B0602040200020303" pitchFamily="34" charset="77"/>
                <a:cs typeface="Papyrus"/>
              </a:rPr>
              <a:t>Even though this is a major improvement over doing this with </a:t>
            </a:r>
            <a:r>
              <a:rPr lang="en-US" sz="3200" b="1" dirty="0">
                <a:latin typeface="Courier New" panose="02070309020205020404" pitchFamily="49" charset="0"/>
                <a:cs typeface="Courier New" panose="02070309020205020404" pitchFamily="49" charset="0"/>
              </a:rPr>
              <a:t>for</a:t>
            </a:r>
            <a:r>
              <a:rPr lang="en-US" sz="3200" b="1" dirty="0">
                <a:latin typeface="Papyrus" panose="020B0602040200020303" pitchFamily="34" charset="77"/>
                <a:cs typeface="Papyrus"/>
              </a:rPr>
              <a:t> loops, and is clear conceptually, </a:t>
            </a:r>
          </a:p>
          <a:p>
            <a:pPr algn="ctr"/>
            <a:r>
              <a:rPr lang="en-US" sz="3200" b="1" dirty="0">
                <a:latin typeface="Papyrus" panose="020B0602040200020303" pitchFamily="34" charset="77"/>
                <a:cs typeface="Papyrus"/>
              </a:rPr>
              <a:t>it is still not considered "computable" as it takes </a:t>
            </a:r>
            <a:r>
              <a:rPr lang="en-US" sz="3200" b="1" dirty="0">
                <a:latin typeface="Courier New" panose="02070309020205020404" pitchFamily="49" charset="0"/>
                <a:cs typeface="Courier New" panose="02070309020205020404" pitchFamily="49" charset="0"/>
              </a:rPr>
              <a:t>O(N</a:t>
            </a:r>
            <a:r>
              <a:rPr lang="en-US" sz="3200" b="1" baseline="30000" dirty="0">
                <a:latin typeface="Courier New" panose="02070309020205020404" pitchFamily="49" charset="0"/>
                <a:cs typeface="Courier New" panose="02070309020205020404" pitchFamily="49" charset="0"/>
              </a:rPr>
              <a:t>2</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cs typeface="Papyrus"/>
              </a:rPr>
              <a:t>operations (and therefore time) to do it. </a:t>
            </a:r>
          </a:p>
          <a:p>
            <a:pPr algn="ctr"/>
            <a:endParaRPr lang="en-US" b="1" dirty="0">
              <a:latin typeface="Papyrus" panose="020B0602040200020303" pitchFamily="34" charset="77"/>
              <a:cs typeface="Papyrus"/>
            </a:endParaRPr>
          </a:p>
          <a:p>
            <a:pPr algn="ctr"/>
            <a:r>
              <a:rPr lang="en-US" sz="3200" b="1" dirty="0">
                <a:latin typeface="Papyrus" panose="020B0602040200020303" pitchFamily="34" charset="77"/>
                <a:cs typeface="Papyrus"/>
              </a:rPr>
              <a:t>This is OK for small </a:t>
            </a:r>
            <a:r>
              <a:rPr lang="en-US" sz="3200" b="1" dirty="0">
                <a:latin typeface="Courier New" panose="02070309020205020404" pitchFamily="49" charset="0"/>
                <a:cs typeface="Courier New" panose="02070309020205020404" pitchFamily="49" charset="0"/>
              </a:rPr>
              <a:t>N</a:t>
            </a:r>
            <a:r>
              <a:rPr lang="en-US" sz="3200" b="1" dirty="0">
                <a:latin typeface="Papyrus" panose="020B0602040200020303" pitchFamily="34" charset="77"/>
                <a:cs typeface="Papyrus"/>
              </a:rPr>
              <a:t>, but quickly gets out of hand.</a:t>
            </a:r>
          </a:p>
          <a:p>
            <a:pPr algn="ctr"/>
            <a:endParaRPr lang="en-US" b="1" dirty="0">
              <a:latin typeface="Papyrus" panose="020B0602040200020303" pitchFamily="34" charset="77"/>
              <a:cs typeface="Papyrus"/>
            </a:endParaRPr>
          </a:p>
          <a:p>
            <a:pPr algn="ctr"/>
            <a:r>
              <a:rPr lang="en-US" sz="3200" b="1" dirty="0">
                <a:latin typeface="Papyrus" panose="020B0602040200020303" pitchFamily="34" charset="77"/>
                <a:cs typeface="Papyrus"/>
              </a:rPr>
              <a:t>Fourier analysis is typically done using the Fast Fourier transform (FFT) algorithm – which has </a:t>
            </a:r>
            <a:r>
              <a:rPr lang="en-US" sz="3200" b="1" dirty="0">
                <a:latin typeface="Courier New" panose="02070309020205020404" pitchFamily="49" charset="0"/>
                <a:cs typeface="Courier New" panose="02070309020205020404" pitchFamily="49" charset="0"/>
              </a:rPr>
              <a:t>O(N log2 N) </a:t>
            </a:r>
            <a:r>
              <a:rPr lang="en-US" sz="3200" b="1" dirty="0">
                <a:latin typeface="Papyrus" panose="020B0602040200020303" pitchFamily="34" charset="77"/>
                <a:cs typeface="Papyrus"/>
              </a:rPr>
              <a:t>operations and is significantly faster for large </a:t>
            </a:r>
            <a:r>
              <a:rPr lang="en-US" sz="3200" b="1" dirty="0">
                <a:latin typeface="Courier New" panose="02070309020205020404" pitchFamily="49" charset="0"/>
                <a:cs typeface="Courier New" panose="02070309020205020404" pitchFamily="49" charset="0"/>
              </a:rPr>
              <a:t>N</a:t>
            </a:r>
            <a:r>
              <a:rPr lang="en-US" sz="3200" b="1" dirty="0">
                <a:latin typeface="Papyrus" panose="020B0602040200020303" pitchFamily="34" charset="77"/>
                <a:cs typeface="Papyrus"/>
              </a:rPr>
              <a:t>.</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(for </a:t>
            </a:r>
            <a:r>
              <a:rPr lang="en-US" sz="3200" b="1" dirty="0">
                <a:latin typeface="Courier New" panose="02070309020205020404" pitchFamily="49" charset="0"/>
                <a:cs typeface="Courier New" panose="02070309020205020404" pitchFamily="49" charset="0"/>
              </a:rPr>
              <a:t>N=1</a:t>
            </a:r>
            <a:r>
              <a:rPr lang="en-US" sz="3200" b="1" dirty="0">
                <a:latin typeface="Papyrus" panose="020B0602040200020303" pitchFamily="34" charset="77"/>
                <a:cs typeface="Papyrus"/>
              </a:rPr>
              <a:t> million, the brute force method above needs proportional to </a:t>
            </a:r>
            <a:r>
              <a:rPr lang="en-US" sz="3200" b="1" dirty="0">
                <a:latin typeface="Courier New" panose="02070309020205020404" pitchFamily="49" charset="0"/>
                <a:cs typeface="Courier New" panose="02070309020205020404" pitchFamily="49" charset="0"/>
              </a:rPr>
              <a:t>10</a:t>
            </a:r>
            <a:r>
              <a:rPr lang="en-US" sz="3200" b="1" baseline="30000" dirty="0">
                <a:latin typeface="Courier New" panose="02070309020205020404" pitchFamily="49" charset="0"/>
                <a:cs typeface="Courier New" panose="02070309020205020404" pitchFamily="49" charset="0"/>
              </a:rPr>
              <a:t>12</a:t>
            </a:r>
            <a:r>
              <a:rPr lang="en-US" sz="3200" b="1" dirty="0">
                <a:latin typeface="Papyrus" panose="020B0602040200020303" pitchFamily="34" charset="77"/>
                <a:cs typeface="Papyrus"/>
              </a:rPr>
              <a:t> multiplies, while </a:t>
            </a:r>
            <a:r>
              <a:rPr lang="en-US" sz="3200" b="1" dirty="0">
                <a:latin typeface="Courier New" panose="02070309020205020404" pitchFamily="49" charset="0"/>
                <a:cs typeface="Courier New" panose="02070309020205020404" pitchFamily="49" charset="0"/>
              </a:rPr>
              <a:t>N log2 N = 2*10</a:t>
            </a:r>
            <a:r>
              <a:rPr lang="en-US" sz="3200" b="1" baseline="30000" dirty="0">
                <a:latin typeface="Courier New" panose="02070309020205020404" pitchFamily="49" charset="0"/>
                <a:cs typeface="Courier New" panose="02070309020205020404" pitchFamily="49" charset="0"/>
              </a:rPr>
              <a:t>7</a:t>
            </a:r>
            <a:r>
              <a:rPr lang="en-US" sz="3200" b="1" dirty="0">
                <a:latin typeface="Papyrus" panose="020B0602040200020303" pitchFamily="34" charset="77"/>
                <a:cs typeface="Papyrus"/>
              </a:rPr>
              <a:t> )</a:t>
            </a:r>
            <a:endParaRPr lang="en-US" sz="3200" b="1" baseline="30000" dirty="0">
              <a:latin typeface="Papyrus" panose="020B0602040200020303" pitchFamily="34" charset="77"/>
              <a:cs typeface="Papyrus"/>
            </a:endParaRPr>
          </a:p>
        </p:txBody>
      </p:sp>
    </p:spTree>
    <p:extLst>
      <p:ext uri="{BB962C8B-B14F-4D97-AF65-F5344CB8AC3E}">
        <p14:creationId xmlns:p14="http://schemas.microsoft.com/office/powerpoint/2010/main" val="1275058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Text Box 3"/>
          <p:cNvSpPr txBox="1">
            <a:spLocks noChangeArrowheads="1"/>
          </p:cNvSpPr>
          <p:nvPr/>
        </p:nvSpPr>
        <p:spPr bwMode="auto">
          <a:xfrm>
            <a:off x="0" y="1066800"/>
            <a:ext cx="8229600" cy="5016758"/>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200" b="1" dirty="0">
                <a:latin typeface="Papyrus" panose="020B0602040200020303" pitchFamily="34" charset="77"/>
                <a:cs typeface="Papyrus"/>
              </a:rPr>
              <a:t>Fourier decomposition.</a:t>
            </a:r>
          </a:p>
          <a:p>
            <a:pPr algn="ctr">
              <a:spcBef>
                <a:spcPct val="50000"/>
              </a:spcBef>
            </a:pPr>
            <a:r>
              <a:rPr lang="en-US" sz="3200" b="1" dirty="0">
                <a:latin typeface="Papyrus" panose="020B0602040200020303" pitchFamily="34" charset="77"/>
                <a:cs typeface="Papyrus"/>
              </a:rPr>
              <a:t>“Basis” functions are the sine and cosine functions.</a:t>
            </a:r>
          </a:p>
          <a:p>
            <a:pPr algn="ctr">
              <a:spcBef>
                <a:spcPct val="50000"/>
              </a:spcBef>
            </a:pPr>
            <a:r>
              <a:rPr lang="en-US" sz="3200" b="1" dirty="0">
                <a:latin typeface="Papyrus" panose="020B0602040200020303" pitchFamily="34" charset="77"/>
                <a:cs typeface="Papyrus"/>
              </a:rPr>
              <a:t>Notice that first sine term is all zeros (so don’t really need it) and last sine term (not shown) is same as last cosine term, just shifted one – so will only need one of these). [this is the detail we swept under the rug earlier.]</a:t>
            </a:r>
          </a:p>
        </p:txBody>
      </p:sp>
      <p:sp>
        <p:nvSpPr>
          <p:cNvPr id="376836" name="Text Box 4"/>
          <p:cNvSpPr txBox="1">
            <a:spLocks noChangeArrowheads="1"/>
          </p:cNvSpPr>
          <p:nvPr/>
        </p:nvSpPr>
        <p:spPr bwMode="auto">
          <a:xfrm>
            <a:off x="4495800" y="6613526"/>
            <a:ext cx="1828800" cy="244475"/>
          </a:xfrm>
          <a:prstGeom prst="rect">
            <a:avLst/>
          </a:prstGeom>
          <a:noFill/>
          <a:ln w="9525">
            <a:noFill/>
            <a:miter lim="800000"/>
            <a:headEnd/>
            <a:tailEnd/>
          </a:ln>
          <a:effectLst/>
        </p:spPr>
        <p:txBody>
          <a:bodyPr>
            <a:prstTxWarp prst="textNoShape">
              <a:avLst/>
            </a:prstTxWarp>
            <a:spAutoFit/>
          </a:bodyPr>
          <a:lstStyle/>
          <a:p>
            <a:r>
              <a:rPr lang="en-US" sz="1000" b="1" dirty="0">
                <a:latin typeface="Courier" pitchFamily="2" charset="0"/>
                <a:cs typeface="Papyrus"/>
              </a:rPr>
              <a:t>Figure from Smith</a:t>
            </a:r>
          </a:p>
        </p:txBody>
      </p:sp>
      <p:pic>
        <p:nvPicPr>
          <p:cNvPr id="5" name="Picture 2">
            <a:extLst>
              <a:ext uri="{FF2B5EF4-FFF2-40B4-BE49-F238E27FC236}">
                <a16:creationId xmlns:a16="http://schemas.microsoft.com/office/drawing/2014/main" id="{95F53DCF-BD0F-DE41-96F4-0F7A2907E25E}"/>
              </a:ext>
            </a:extLst>
          </p:cNvPr>
          <p:cNvPicPr>
            <a:picLocks noChangeAspect="1" noChangeArrowheads="1"/>
          </p:cNvPicPr>
          <p:nvPr/>
        </p:nvPicPr>
        <p:blipFill>
          <a:blip r:embed="rId2"/>
          <a:srcRect/>
          <a:stretch>
            <a:fillRect/>
          </a:stretch>
        </p:blipFill>
        <p:spPr bwMode="auto">
          <a:xfrm>
            <a:off x="8461446" y="76201"/>
            <a:ext cx="3478212" cy="6613525"/>
          </a:xfrm>
          <a:prstGeom prst="rect">
            <a:avLst/>
          </a:prstGeom>
          <a:noFill/>
        </p:spPr>
      </p:pic>
    </p:spTree>
    <p:extLst>
      <p:ext uri="{BB962C8B-B14F-4D97-AF65-F5344CB8AC3E}">
        <p14:creationId xmlns:p14="http://schemas.microsoft.com/office/powerpoint/2010/main" val="4170749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srcRect/>
          <a:stretch>
            <a:fillRect/>
          </a:stretch>
        </p:blipFill>
        <p:spPr bwMode="auto">
          <a:xfrm>
            <a:off x="8634444" y="76201"/>
            <a:ext cx="3478212" cy="6613525"/>
          </a:xfrm>
          <a:prstGeom prst="rect">
            <a:avLst/>
          </a:prstGeom>
          <a:noFill/>
        </p:spPr>
      </p:pic>
      <p:sp>
        <p:nvSpPr>
          <p:cNvPr id="376835" name="Text Box 3"/>
          <p:cNvSpPr txBox="1">
            <a:spLocks noChangeArrowheads="1"/>
          </p:cNvSpPr>
          <p:nvPr/>
        </p:nvSpPr>
        <p:spPr bwMode="auto">
          <a:xfrm>
            <a:off x="0" y="355600"/>
            <a:ext cx="8550876" cy="1077218"/>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200" b="1" dirty="0">
                <a:latin typeface="Papyrus" panose="020B0602040200020303" pitchFamily="34" charset="77"/>
                <a:cs typeface="Calibri" panose="020F0502020204030204" pitchFamily="34" charset="0"/>
              </a:rPr>
              <a:t>Fourier transform (actually discrete time, discrete frequency – DTDF - Fourier series)</a:t>
            </a:r>
          </a:p>
        </p:txBody>
      </p:sp>
      <p:sp>
        <p:nvSpPr>
          <p:cNvPr id="376836" name="Text Box 4"/>
          <p:cNvSpPr txBox="1">
            <a:spLocks noChangeArrowheads="1"/>
          </p:cNvSpPr>
          <p:nvPr/>
        </p:nvSpPr>
        <p:spPr bwMode="auto">
          <a:xfrm>
            <a:off x="4668798" y="6613526"/>
            <a:ext cx="1828800" cy="244475"/>
          </a:xfrm>
          <a:prstGeom prst="rect">
            <a:avLst/>
          </a:prstGeom>
          <a:noFill/>
          <a:ln w="9525">
            <a:noFill/>
            <a:miter lim="800000"/>
            <a:headEnd/>
            <a:tailEnd/>
          </a:ln>
          <a:effectLst/>
        </p:spPr>
        <p:txBody>
          <a:bodyPr>
            <a:prstTxWarp prst="textNoShape">
              <a:avLst/>
            </a:prstTxWarp>
            <a:spAutoFit/>
          </a:bodyPr>
          <a:lstStyle/>
          <a:p>
            <a:r>
              <a:rPr lang="en-US" sz="1000" dirty="0">
                <a:cs typeface="Papyrus"/>
              </a:rPr>
              <a:t>Figure from Smith</a:t>
            </a:r>
          </a:p>
        </p:txBody>
      </p:sp>
      <p:graphicFrame>
        <p:nvGraphicFramePr>
          <p:cNvPr id="803842" name="Object 2"/>
          <p:cNvGraphicFramePr>
            <a:graphicFrameLocks noChangeAspect="1"/>
          </p:cNvGraphicFramePr>
          <p:nvPr>
            <p:extLst>
              <p:ext uri="{D42A27DB-BD31-4B8C-83A1-F6EECF244321}">
                <p14:modId xmlns:p14="http://schemas.microsoft.com/office/powerpoint/2010/main" val="639030788"/>
              </p:ext>
            </p:extLst>
          </p:nvPr>
        </p:nvGraphicFramePr>
        <p:xfrm>
          <a:off x="1636677" y="1951357"/>
          <a:ext cx="5267321" cy="827783"/>
        </p:xfrm>
        <a:graphic>
          <a:graphicData uri="http://schemas.openxmlformats.org/presentationml/2006/ole">
            <mc:AlternateContent xmlns:mc="http://schemas.openxmlformats.org/markup-compatibility/2006">
              <mc:Choice xmlns:v="urn:schemas-microsoft-com:vml" Requires="v">
                <p:oleObj name="Equation" r:id="rId4" imgW="2755900" imgH="431800" progId="Equation.3">
                  <p:embed/>
                </p:oleObj>
              </mc:Choice>
              <mc:Fallback>
                <p:oleObj name="Equation" r:id="rId4" imgW="2755900" imgH="431800" progId="Equation.3">
                  <p:embed/>
                  <p:pic>
                    <p:nvPicPr>
                      <p:cNvPr id="8038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677" y="1951357"/>
                        <a:ext cx="5267321" cy="827783"/>
                      </a:xfrm>
                      <a:prstGeom prst="rect">
                        <a:avLst/>
                      </a:prstGeom>
                      <a:noFill/>
                    </p:spPr>
                  </p:pic>
                </p:oleObj>
              </mc:Fallback>
            </mc:AlternateContent>
          </a:graphicData>
        </a:graphic>
      </p:graphicFrame>
      <p:sp>
        <p:nvSpPr>
          <p:cNvPr id="16" name="TextBox 15"/>
          <p:cNvSpPr txBox="1"/>
          <p:nvPr/>
        </p:nvSpPr>
        <p:spPr>
          <a:xfrm>
            <a:off x="0" y="3568701"/>
            <a:ext cx="8423346" cy="3108543"/>
          </a:xfrm>
          <a:prstGeom prst="rect">
            <a:avLst/>
          </a:prstGeom>
          <a:noFill/>
        </p:spPr>
        <p:txBody>
          <a:bodyPr wrap="square" rtlCol="0">
            <a:spAutoFit/>
          </a:bodyPr>
          <a:lstStyle/>
          <a:p>
            <a:pPr algn="ctr"/>
            <a:r>
              <a:rPr lang="en-US" sz="2800" b="1" dirty="0">
                <a:latin typeface="Papyrus" panose="020B0602040200020303" pitchFamily="34" charset="77"/>
                <a:cs typeface="Papyrus"/>
              </a:rPr>
              <a:t>The Fast Fourier Transform (FFT) depends on noticing that there is a lot of repetition in the calculations – each higher frequency basis function can be made by selecting points from the </a:t>
            </a:r>
            <a:r>
              <a:rPr lang="en-US" sz="2800" b="1" dirty="0">
                <a:latin typeface="Papyrus" panose="020B0602040200020303" pitchFamily="34" charset="77"/>
              </a:rPr>
              <a:t>w</a:t>
            </a:r>
            <a:r>
              <a:rPr lang="en-US" sz="2800" b="1" baseline="-25000" dirty="0">
                <a:latin typeface="Papyrus" panose="020B0602040200020303" pitchFamily="34" charset="77"/>
                <a:cs typeface="Papyrus"/>
              </a:rPr>
              <a:t>0</a:t>
            </a:r>
            <a:r>
              <a:rPr lang="en-US" sz="2800" b="1" dirty="0">
                <a:latin typeface="Papyrus" panose="020B0602040200020303" pitchFamily="34" charset="77"/>
                <a:cs typeface="Papyrus"/>
              </a:rPr>
              <a:t> function. The weight value is multiplied by the same basis function value an increasing number of times as </a:t>
            </a:r>
            <a:r>
              <a:rPr lang="en-US" sz="2800" b="1" dirty="0" err="1">
                <a:latin typeface="Papyrus" panose="020B0602040200020303" pitchFamily="34" charset="77"/>
              </a:rPr>
              <a:t>w</a:t>
            </a:r>
            <a:r>
              <a:rPr lang="en-US" sz="2800" b="1" dirty="0">
                <a:latin typeface="Papyrus" panose="020B0602040200020303" pitchFamily="34" charset="77"/>
                <a:cs typeface="Papyrus"/>
              </a:rPr>
              <a:t> increases</a:t>
            </a:r>
            <a:r>
              <a:rPr lang="en-US" sz="2800" b="1" dirty="0">
                <a:latin typeface="Papyrus" panose="020B0602040200020303" pitchFamily="34" charset="77"/>
              </a:rPr>
              <a:t>.</a:t>
            </a:r>
          </a:p>
        </p:txBody>
      </p:sp>
      <p:graphicFrame>
        <p:nvGraphicFramePr>
          <p:cNvPr id="17" name="Object 3"/>
          <p:cNvGraphicFramePr>
            <a:graphicFrameLocks noChangeAspect="1"/>
          </p:cNvGraphicFramePr>
          <p:nvPr>
            <p:extLst>
              <p:ext uri="{D42A27DB-BD31-4B8C-83A1-F6EECF244321}">
                <p14:modId xmlns:p14="http://schemas.microsoft.com/office/powerpoint/2010/main" val="824699358"/>
              </p:ext>
            </p:extLst>
          </p:nvPr>
        </p:nvGraphicFramePr>
        <p:xfrm>
          <a:off x="9450419" y="2030414"/>
          <a:ext cx="361950" cy="255587"/>
        </p:xfrm>
        <a:graphic>
          <a:graphicData uri="http://schemas.openxmlformats.org/presentationml/2006/ole">
            <mc:AlternateContent xmlns:mc="http://schemas.openxmlformats.org/markup-compatibility/2006">
              <mc:Choice xmlns:v="urn:schemas-microsoft-com:vml" Requires="v">
                <p:oleObj name="Equation" r:id="rId6" imgW="254000" imgH="177800" progId="Equation.3">
                  <p:embed/>
                </p:oleObj>
              </mc:Choice>
              <mc:Fallback>
                <p:oleObj name="Equation" r:id="rId6" imgW="254000" imgH="177800" progId="Equation.3">
                  <p:embed/>
                  <p:pic>
                    <p:nvPicPr>
                      <p:cNvPr id="1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0419" y="2030414"/>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133426827"/>
              </p:ext>
            </p:extLst>
          </p:nvPr>
        </p:nvGraphicFramePr>
        <p:xfrm>
          <a:off x="9826656" y="3124200"/>
          <a:ext cx="344488" cy="255588"/>
        </p:xfrm>
        <a:graphic>
          <a:graphicData uri="http://schemas.openxmlformats.org/presentationml/2006/ole">
            <mc:AlternateContent xmlns:mc="http://schemas.openxmlformats.org/markup-compatibility/2006">
              <mc:Choice xmlns:v="urn:schemas-microsoft-com:vml" Requires="v">
                <p:oleObj name="Equation" r:id="rId8" imgW="241300" imgH="177800" progId="Equation.3">
                  <p:embed/>
                </p:oleObj>
              </mc:Choice>
              <mc:Fallback>
                <p:oleObj name="Equation" r:id="rId8" imgW="241300" imgH="177800" progId="Equation.3">
                  <p:embed/>
                  <p:pic>
                    <p:nvPicPr>
                      <p:cNvPr id="1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656" y="3124200"/>
                        <a:ext cx="344488"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1867163775"/>
              </p:ext>
            </p:extLst>
          </p:nvPr>
        </p:nvGraphicFramePr>
        <p:xfrm>
          <a:off x="9445656" y="4114801"/>
          <a:ext cx="361950" cy="255587"/>
        </p:xfrm>
        <a:graphic>
          <a:graphicData uri="http://schemas.openxmlformats.org/presentationml/2006/ole">
            <mc:AlternateContent xmlns:mc="http://schemas.openxmlformats.org/markup-compatibility/2006">
              <mc:Choice xmlns:v="urn:schemas-microsoft-com:vml" Requires="v">
                <p:oleObj name="Equation" r:id="rId10" imgW="254000" imgH="177800" progId="Equation.3">
                  <p:embed/>
                </p:oleObj>
              </mc:Choice>
              <mc:Fallback>
                <p:oleObj name="Equation" r:id="rId10" imgW="254000" imgH="177800" progId="Equation.3">
                  <p:embed/>
                  <p:pic>
                    <p:nvPicPr>
                      <p:cNvPr id="1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45656" y="4114801"/>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4001752964"/>
              </p:ext>
            </p:extLst>
          </p:nvPr>
        </p:nvGraphicFramePr>
        <p:xfrm>
          <a:off x="9631394" y="5029201"/>
          <a:ext cx="361950" cy="255587"/>
        </p:xfrm>
        <a:graphic>
          <a:graphicData uri="http://schemas.openxmlformats.org/presentationml/2006/ole">
            <mc:AlternateContent xmlns:mc="http://schemas.openxmlformats.org/markup-compatibility/2006">
              <mc:Choice xmlns:v="urn:schemas-microsoft-com:vml" Requires="v">
                <p:oleObj name="Equation" r:id="rId12" imgW="254000" imgH="177800" progId="Equation.3">
                  <p:embed/>
                </p:oleObj>
              </mc:Choice>
              <mc:Fallback>
                <p:oleObj name="Equation" r:id="rId12" imgW="254000" imgH="177800" progId="Equation.3">
                  <p:embed/>
                  <p:pic>
                    <p:nvPicPr>
                      <p:cNvPr id="2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31394" y="5029201"/>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21" name="Object 7"/>
          <p:cNvGraphicFramePr>
            <a:graphicFrameLocks noChangeAspect="1"/>
          </p:cNvGraphicFramePr>
          <p:nvPr>
            <p:extLst>
              <p:ext uri="{D42A27DB-BD31-4B8C-83A1-F6EECF244321}">
                <p14:modId xmlns:p14="http://schemas.microsoft.com/office/powerpoint/2010/main" val="287543872"/>
              </p:ext>
            </p:extLst>
          </p:nvPr>
        </p:nvGraphicFramePr>
        <p:xfrm>
          <a:off x="9564719" y="6248400"/>
          <a:ext cx="381000" cy="255588"/>
        </p:xfrm>
        <a:graphic>
          <a:graphicData uri="http://schemas.openxmlformats.org/presentationml/2006/ole">
            <mc:AlternateContent xmlns:mc="http://schemas.openxmlformats.org/markup-compatibility/2006">
              <mc:Choice xmlns:v="urn:schemas-microsoft-com:vml" Requires="v">
                <p:oleObj name="Equation" r:id="rId14" imgW="266700" imgH="177800" progId="Equation.3">
                  <p:embed/>
                </p:oleObj>
              </mc:Choice>
              <mc:Fallback>
                <p:oleObj name="Equation" r:id="rId14" imgW="266700" imgH="177800" progId="Equation.3">
                  <p:embed/>
                  <p:pic>
                    <p:nvPicPr>
                      <p:cNvPr id="2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64719" y="6248400"/>
                        <a:ext cx="38100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22" name="Object 9"/>
          <p:cNvGraphicFramePr>
            <a:graphicFrameLocks noChangeAspect="1"/>
          </p:cNvGraphicFramePr>
          <p:nvPr>
            <p:extLst>
              <p:ext uri="{D42A27DB-BD31-4B8C-83A1-F6EECF244321}">
                <p14:modId xmlns:p14="http://schemas.microsoft.com/office/powerpoint/2010/main" val="3293999910"/>
              </p:ext>
            </p:extLst>
          </p:nvPr>
        </p:nvGraphicFramePr>
        <p:xfrm>
          <a:off x="11158568" y="3151187"/>
          <a:ext cx="344488" cy="255588"/>
        </p:xfrm>
        <a:graphic>
          <a:graphicData uri="http://schemas.openxmlformats.org/presentationml/2006/ole">
            <mc:AlternateContent xmlns:mc="http://schemas.openxmlformats.org/markup-compatibility/2006">
              <mc:Choice xmlns:v="urn:schemas-microsoft-com:vml" Requires="v">
                <p:oleObj name="Equation" r:id="rId16" imgW="241300" imgH="177800" progId="Equation.3">
                  <p:embed/>
                </p:oleObj>
              </mc:Choice>
              <mc:Fallback>
                <p:oleObj name="Equation" r:id="rId16" imgW="241300" imgH="177800" progId="Equation.3">
                  <p:embed/>
                  <p:pic>
                    <p:nvPicPr>
                      <p:cNvPr id="22"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8568" y="3151187"/>
                        <a:ext cx="344488"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23" name="Object 10"/>
          <p:cNvGraphicFramePr>
            <a:graphicFrameLocks noChangeAspect="1"/>
          </p:cNvGraphicFramePr>
          <p:nvPr>
            <p:extLst>
              <p:ext uri="{D42A27DB-BD31-4B8C-83A1-F6EECF244321}">
                <p14:modId xmlns:p14="http://schemas.microsoft.com/office/powerpoint/2010/main" val="1536164823"/>
              </p:ext>
            </p:extLst>
          </p:nvPr>
        </p:nvGraphicFramePr>
        <p:xfrm>
          <a:off x="10912506" y="4114800"/>
          <a:ext cx="361950" cy="255588"/>
        </p:xfrm>
        <a:graphic>
          <a:graphicData uri="http://schemas.openxmlformats.org/presentationml/2006/ole">
            <mc:AlternateContent xmlns:mc="http://schemas.openxmlformats.org/markup-compatibility/2006">
              <mc:Choice xmlns:v="urn:schemas-microsoft-com:vml" Requires="v">
                <p:oleObj name="Equation" r:id="rId18" imgW="254000" imgH="177800" progId="Equation.3">
                  <p:embed/>
                </p:oleObj>
              </mc:Choice>
              <mc:Fallback>
                <p:oleObj name="Equation" r:id="rId18" imgW="254000" imgH="177800" progId="Equation.3">
                  <p:embed/>
                  <p:pic>
                    <p:nvPicPr>
                      <p:cNvPr id="23"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12506" y="4114800"/>
                        <a:ext cx="36195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24" name="Object 11"/>
          <p:cNvGraphicFramePr>
            <a:graphicFrameLocks noChangeAspect="1"/>
          </p:cNvGraphicFramePr>
          <p:nvPr>
            <p:extLst>
              <p:ext uri="{D42A27DB-BD31-4B8C-83A1-F6EECF244321}">
                <p14:modId xmlns:p14="http://schemas.microsoft.com/office/powerpoint/2010/main" val="2945663017"/>
              </p:ext>
            </p:extLst>
          </p:nvPr>
        </p:nvGraphicFramePr>
        <p:xfrm>
          <a:off x="11217306" y="5056187"/>
          <a:ext cx="361950" cy="255588"/>
        </p:xfrm>
        <a:graphic>
          <a:graphicData uri="http://schemas.openxmlformats.org/presentationml/2006/ole">
            <mc:AlternateContent xmlns:mc="http://schemas.openxmlformats.org/markup-compatibility/2006">
              <mc:Choice xmlns:v="urn:schemas-microsoft-com:vml" Requires="v">
                <p:oleObj name="Equation" r:id="rId20" imgW="254000" imgH="177800" progId="Equation.3">
                  <p:embed/>
                </p:oleObj>
              </mc:Choice>
              <mc:Fallback>
                <p:oleObj name="Equation" r:id="rId20" imgW="254000" imgH="177800" progId="Equation.3">
                  <p:embed/>
                  <p:pic>
                    <p:nvPicPr>
                      <p:cNvPr id="24"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217306" y="5056187"/>
                        <a:ext cx="36195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sp>
        <p:nvSpPr>
          <p:cNvPr id="25" name="Rectangle 24"/>
          <p:cNvSpPr/>
          <p:nvPr/>
        </p:nvSpPr>
        <p:spPr>
          <a:xfrm flipV="1">
            <a:off x="8986868" y="4796368"/>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flipV="1">
            <a:off x="8986868" y="3848948"/>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flipV="1">
            <a:off x="8988456" y="2917616"/>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flipV="1">
            <a:off x="8988456" y="3103030"/>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flipV="1">
            <a:off x="8988456" y="4017436"/>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flipV="1">
            <a:off x="8986868" y="4953001"/>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52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3332"/>
            <a:ext cx="12192000" cy="6340197"/>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To communicate with the calling program , information  has to be passed to and from the function.</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This is done with variables.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As usual, there are several ways to do this.</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But first, to define a function</a:t>
            </a:r>
          </a:p>
          <a:p>
            <a:pPr algn="ctr"/>
            <a:endParaRPr lang="en-US" sz="3200" b="1" dirty="0">
              <a:latin typeface="Papyrus" panose="020B0602040200020303" pitchFamily="34" charset="77"/>
              <a:cs typeface="Calibri" panose="020F0502020204030204" pitchFamily="34" charset="0"/>
            </a:endParaRPr>
          </a:p>
          <a:p>
            <a:r>
              <a:rPr lang="en-US" sz="3200" b="1" dirty="0">
                <a:latin typeface="Courier New" panose="02070309020205020404" pitchFamily="49" charset="0"/>
                <a:cs typeface="Courier New" panose="02070309020205020404" pitchFamily="49" charset="0"/>
              </a:rPr>
              <a:t>function </a:t>
            </a:r>
            <a:r>
              <a:rPr lang="en-US" sz="3200" b="1" dirty="0">
                <a:solidFill>
                  <a:schemeClr val="bg1">
                    <a:lumMod val="75000"/>
                  </a:schemeClr>
                </a:solidFill>
                <a:latin typeface="Courier New" panose="02070309020205020404" pitchFamily="49"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b="1" dirty="0">
                <a:solidFill>
                  <a:schemeClr val="bg1">
                    <a:lumMod val="75000"/>
                  </a:schemeClr>
                </a:solidFill>
                <a:latin typeface="Courier New" panose="02070309020205020404" pitchFamily="49" charset="0"/>
                <a:cs typeface="Courier New" panose="02070309020205020404" pitchFamily="49" charset="0"/>
              </a:rPr>
              <a:t>, y …] </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myfunction</a:t>
            </a:r>
            <a:r>
              <a:rPr lang="en-US" sz="3200" b="1" dirty="0">
                <a:latin typeface="Courier New" panose="02070309020205020404" pitchFamily="49" charset="0"/>
                <a:cs typeface="Courier New" panose="02070309020205020404" pitchFamily="49" charset="0"/>
              </a:rPr>
              <a:t>(a</a:t>
            </a:r>
            <a:r>
              <a:rPr lang="en-US" sz="3200" b="1" dirty="0">
                <a:solidFill>
                  <a:schemeClr val="bg1">
                    <a:lumMod val="75000"/>
                  </a:schemeClr>
                </a:solidFill>
                <a:latin typeface="Courier New" panose="02070309020205020404" pitchFamily="49" charset="0"/>
                <a:cs typeface="Courier New" panose="02070309020205020404" pitchFamily="49" charset="0"/>
              </a:rPr>
              <a:t>, b…</a:t>
            </a:r>
            <a:r>
              <a:rPr lang="en-US" sz="3200" b="1" dirty="0">
                <a:latin typeface="Courier New" panose="02070309020205020404" pitchFamily="49" charset="0"/>
                <a:cs typeface="Courier New" panose="02070309020205020404" pitchFamily="49" charset="0"/>
              </a:rPr>
              <a:t>)</a:t>
            </a:r>
          </a:p>
          <a:p>
            <a:r>
              <a:rPr lang="en-US" sz="3200" b="1" dirty="0">
                <a:latin typeface="Courier New" panose="02070309020205020404" pitchFamily="49" charset="0"/>
                <a:cs typeface="Courier New" panose="02070309020205020404" pitchFamily="49" charset="0"/>
              </a:rPr>
              <a:t>… code…</a:t>
            </a:r>
          </a:p>
          <a:p>
            <a:r>
              <a:rPr lang="en-US" sz="3200" b="1" dirty="0">
                <a:latin typeface="Courier New" panose="02070309020205020404" pitchFamily="49" charset="0"/>
                <a:cs typeface="Courier New" panose="02070309020205020404" pitchFamily="49" charset="0"/>
              </a:rPr>
              <a:t>end</a:t>
            </a:r>
          </a:p>
        </p:txBody>
      </p:sp>
    </p:spTree>
    <p:extLst>
      <p:ext uri="{BB962C8B-B14F-4D97-AF65-F5344CB8AC3E}">
        <p14:creationId xmlns:p14="http://schemas.microsoft.com/office/powerpoint/2010/main" val="561229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8A04117-F141-6944-8E5E-AFE989954EA6}"/>
              </a:ext>
            </a:extLst>
          </p:cNvPr>
          <p:cNvPicPr>
            <a:picLocks noChangeAspect="1" noChangeArrowheads="1"/>
          </p:cNvPicPr>
          <p:nvPr/>
        </p:nvPicPr>
        <p:blipFill>
          <a:blip r:embed="rId3"/>
          <a:srcRect/>
          <a:stretch>
            <a:fillRect/>
          </a:stretch>
        </p:blipFill>
        <p:spPr bwMode="auto">
          <a:xfrm>
            <a:off x="8461446" y="76201"/>
            <a:ext cx="3478212" cy="6613525"/>
          </a:xfrm>
          <a:prstGeom prst="rect">
            <a:avLst/>
          </a:prstGeom>
          <a:noFill/>
        </p:spPr>
      </p:pic>
      <p:sp>
        <p:nvSpPr>
          <p:cNvPr id="376835" name="Text Box 3"/>
          <p:cNvSpPr txBox="1">
            <a:spLocks noChangeArrowheads="1"/>
          </p:cNvSpPr>
          <p:nvPr/>
        </p:nvSpPr>
        <p:spPr bwMode="auto">
          <a:xfrm>
            <a:off x="0" y="117125"/>
            <a:ext cx="8191500" cy="584776"/>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200" b="1" dirty="0">
                <a:latin typeface="Papyrus" panose="020B0602040200020303" pitchFamily="34" charset="77"/>
                <a:cs typeface="Papyrus"/>
              </a:rPr>
              <a:t>FFT</a:t>
            </a:r>
          </a:p>
        </p:txBody>
      </p:sp>
      <p:sp>
        <p:nvSpPr>
          <p:cNvPr id="376836" name="Text Box 4"/>
          <p:cNvSpPr txBox="1">
            <a:spLocks noChangeArrowheads="1"/>
          </p:cNvSpPr>
          <p:nvPr/>
        </p:nvSpPr>
        <p:spPr bwMode="auto">
          <a:xfrm>
            <a:off x="4495800" y="6613526"/>
            <a:ext cx="1828800" cy="244475"/>
          </a:xfrm>
          <a:prstGeom prst="rect">
            <a:avLst/>
          </a:prstGeom>
          <a:noFill/>
          <a:ln w="9525">
            <a:noFill/>
            <a:miter lim="800000"/>
            <a:headEnd/>
            <a:tailEnd/>
          </a:ln>
          <a:effectLst/>
        </p:spPr>
        <p:txBody>
          <a:bodyPr>
            <a:prstTxWarp prst="textNoShape">
              <a:avLst/>
            </a:prstTxWarp>
            <a:spAutoFit/>
          </a:bodyPr>
          <a:lstStyle/>
          <a:p>
            <a:r>
              <a:rPr lang="en-US" sz="1000" dirty="0">
                <a:cs typeface="Papyrus"/>
              </a:rPr>
              <a:t>Figure from Smith</a:t>
            </a:r>
          </a:p>
        </p:txBody>
      </p:sp>
      <p:graphicFrame>
        <p:nvGraphicFramePr>
          <p:cNvPr id="803842" name="Object 2"/>
          <p:cNvGraphicFramePr>
            <a:graphicFrameLocks noChangeAspect="1"/>
          </p:cNvGraphicFramePr>
          <p:nvPr/>
        </p:nvGraphicFramePr>
        <p:xfrm>
          <a:off x="1163534" y="896157"/>
          <a:ext cx="5770666" cy="906886"/>
        </p:xfrm>
        <a:graphic>
          <a:graphicData uri="http://schemas.openxmlformats.org/presentationml/2006/ole">
            <mc:AlternateContent xmlns:mc="http://schemas.openxmlformats.org/markup-compatibility/2006">
              <mc:Choice xmlns:v="urn:schemas-microsoft-com:vml" Requires="v">
                <p:oleObj name="Equation" r:id="rId4" imgW="2755900" imgH="431800" progId="Equation.3">
                  <p:embed/>
                </p:oleObj>
              </mc:Choice>
              <mc:Fallback>
                <p:oleObj name="Equation" r:id="rId4" imgW="2755900" imgH="431800" progId="Equation.3">
                  <p:embed/>
                  <p:pic>
                    <p:nvPicPr>
                      <p:cNvPr id="8038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534" y="896157"/>
                        <a:ext cx="5770666" cy="906886"/>
                      </a:xfrm>
                      <a:prstGeom prst="rect">
                        <a:avLst/>
                      </a:prstGeom>
                      <a:noFill/>
                    </p:spPr>
                  </p:pic>
                </p:oleObj>
              </mc:Fallback>
            </mc:AlternateContent>
          </a:graphicData>
        </a:graphic>
      </p:graphicFrame>
      <p:graphicFrame>
        <p:nvGraphicFramePr>
          <p:cNvPr id="803843" name="Object 3"/>
          <p:cNvGraphicFramePr>
            <a:graphicFrameLocks noChangeAspect="1"/>
          </p:cNvGraphicFramePr>
          <p:nvPr/>
        </p:nvGraphicFramePr>
        <p:xfrm>
          <a:off x="9275763" y="2030414"/>
          <a:ext cx="361950" cy="255587"/>
        </p:xfrm>
        <a:graphic>
          <a:graphicData uri="http://schemas.openxmlformats.org/presentationml/2006/ole">
            <mc:AlternateContent xmlns:mc="http://schemas.openxmlformats.org/markup-compatibility/2006">
              <mc:Choice xmlns:v="urn:schemas-microsoft-com:vml" Requires="v">
                <p:oleObj name="Equation" r:id="rId6" imgW="254000" imgH="177800" progId="Equation.3">
                  <p:embed/>
                </p:oleObj>
              </mc:Choice>
              <mc:Fallback>
                <p:oleObj name="Equation" r:id="rId6" imgW="254000" imgH="177800" progId="Equation.3">
                  <p:embed/>
                  <p:pic>
                    <p:nvPicPr>
                      <p:cNvPr id="8038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5763" y="2030414"/>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4" name="Object 4"/>
          <p:cNvGraphicFramePr>
            <a:graphicFrameLocks noChangeAspect="1"/>
          </p:cNvGraphicFramePr>
          <p:nvPr/>
        </p:nvGraphicFramePr>
        <p:xfrm>
          <a:off x="9652000" y="3124200"/>
          <a:ext cx="344488" cy="255588"/>
        </p:xfrm>
        <a:graphic>
          <a:graphicData uri="http://schemas.openxmlformats.org/presentationml/2006/ole">
            <mc:AlternateContent xmlns:mc="http://schemas.openxmlformats.org/markup-compatibility/2006">
              <mc:Choice xmlns:v="urn:schemas-microsoft-com:vml" Requires="v">
                <p:oleObj name="Equation" r:id="rId8" imgW="241300" imgH="177800" progId="Equation.3">
                  <p:embed/>
                </p:oleObj>
              </mc:Choice>
              <mc:Fallback>
                <p:oleObj name="Equation" r:id="rId8" imgW="241300" imgH="177800" progId="Equation.3">
                  <p:embed/>
                  <p:pic>
                    <p:nvPicPr>
                      <p:cNvPr id="80384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2000" y="3124200"/>
                        <a:ext cx="344488"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5" name="Object 5"/>
          <p:cNvGraphicFramePr>
            <a:graphicFrameLocks noChangeAspect="1"/>
          </p:cNvGraphicFramePr>
          <p:nvPr/>
        </p:nvGraphicFramePr>
        <p:xfrm>
          <a:off x="9271000" y="4114801"/>
          <a:ext cx="361950" cy="255587"/>
        </p:xfrm>
        <a:graphic>
          <a:graphicData uri="http://schemas.openxmlformats.org/presentationml/2006/ole">
            <mc:AlternateContent xmlns:mc="http://schemas.openxmlformats.org/markup-compatibility/2006">
              <mc:Choice xmlns:v="urn:schemas-microsoft-com:vml" Requires="v">
                <p:oleObj name="Equation" r:id="rId10" imgW="254000" imgH="177800" progId="Equation.3">
                  <p:embed/>
                </p:oleObj>
              </mc:Choice>
              <mc:Fallback>
                <p:oleObj name="Equation" r:id="rId10" imgW="254000" imgH="177800" progId="Equation.3">
                  <p:embed/>
                  <p:pic>
                    <p:nvPicPr>
                      <p:cNvPr id="80384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1000" y="4114801"/>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6" name="Object 6"/>
          <p:cNvGraphicFramePr>
            <a:graphicFrameLocks noChangeAspect="1"/>
          </p:cNvGraphicFramePr>
          <p:nvPr/>
        </p:nvGraphicFramePr>
        <p:xfrm>
          <a:off x="9456738" y="5029201"/>
          <a:ext cx="361950" cy="255587"/>
        </p:xfrm>
        <a:graphic>
          <a:graphicData uri="http://schemas.openxmlformats.org/presentationml/2006/ole">
            <mc:AlternateContent xmlns:mc="http://schemas.openxmlformats.org/markup-compatibility/2006">
              <mc:Choice xmlns:v="urn:schemas-microsoft-com:vml" Requires="v">
                <p:oleObj name="Equation" r:id="rId12" imgW="254000" imgH="177800" progId="Equation.3">
                  <p:embed/>
                </p:oleObj>
              </mc:Choice>
              <mc:Fallback>
                <p:oleObj name="Equation" r:id="rId12" imgW="254000" imgH="177800" progId="Equation.3">
                  <p:embed/>
                  <p:pic>
                    <p:nvPicPr>
                      <p:cNvPr id="803846"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56738" y="5029201"/>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7" name="Object 7"/>
          <p:cNvGraphicFramePr>
            <a:graphicFrameLocks noChangeAspect="1"/>
          </p:cNvGraphicFramePr>
          <p:nvPr/>
        </p:nvGraphicFramePr>
        <p:xfrm>
          <a:off x="9390063" y="6248400"/>
          <a:ext cx="381000" cy="255588"/>
        </p:xfrm>
        <a:graphic>
          <a:graphicData uri="http://schemas.openxmlformats.org/presentationml/2006/ole">
            <mc:AlternateContent xmlns:mc="http://schemas.openxmlformats.org/markup-compatibility/2006">
              <mc:Choice xmlns:v="urn:schemas-microsoft-com:vml" Requires="v">
                <p:oleObj name="Equation" r:id="rId14" imgW="266700" imgH="177800" progId="Equation.3">
                  <p:embed/>
                </p:oleObj>
              </mc:Choice>
              <mc:Fallback>
                <p:oleObj name="Equation" r:id="rId14" imgW="266700" imgH="177800" progId="Equation.3">
                  <p:embed/>
                  <p:pic>
                    <p:nvPicPr>
                      <p:cNvPr id="803847"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90063" y="6248400"/>
                        <a:ext cx="38100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9" name="Object 9"/>
          <p:cNvGraphicFramePr>
            <a:graphicFrameLocks noChangeAspect="1"/>
          </p:cNvGraphicFramePr>
          <p:nvPr/>
        </p:nvGraphicFramePr>
        <p:xfrm>
          <a:off x="10983912" y="3151187"/>
          <a:ext cx="344488" cy="255588"/>
        </p:xfrm>
        <a:graphic>
          <a:graphicData uri="http://schemas.openxmlformats.org/presentationml/2006/ole">
            <mc:AlternateContent xmlns:mc="http://schemas.openxmlformats.org/markup-compatibility/2006">
              <mc:Choice xmlns:v="urn:schemas-microsoft-com:vml" Requires="v">
                <p:oleObj name="Equation" r:id="rId16" imgW="241300" imgH="177800" progId="Equation.3">
                  <p:embed/>
                </p:oleObj>
              </mc:Choice>
              <mc:Fallback>
                <p:oleObj name="Equation" r:id="rId16" imgW="241300" imgH="177800" progId="Equation.3">
                  <p:embed/>
                  <p:pic>
                    <p:nvPicPr>
                      <p:cNvPr id="8038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83912" y="3151187"/>
                        <a:ext cx="344488"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50" name="Object 10"/>
          <p:cNvGraphicFramePr>
            <a:graphicFrameLocks noChangeAspect="1"/>
          </p:cNvGraphicFramePr>
          <p:nvPr/>
        </p:nvGraphicFramePr>
        <p:xfrm>
          <a:off x="10737850" y="4114800"/>
          <a:ext cx="361950" cy="255588"/>
        </p:xfrm>
        <a:graphic>
          <a:graphicData uri="http://schemas.openxmlformats.org/presentationml/2006/ole">
            <mc:AlternateContent xmlns:mc="http://schemas.openxmlformats.org/markup-compatibility/2006">
              <mc:Choice xmlns:v="urn:schemas-microsoft-com:vml" Requires="v">
                <p:oleObj name="Equation" r:id="rId18" imgW="254000" imgH="177800" progId="Equation.3">
                  <p:embed/>
                </p:oleObj>
              </mc:Choice>
              <mc:Fallback>
                <p:oleObj name="Equation" r:id="rId18" imgW="254000" imgH="177800" progId="Equation.3">
                  <p:embed/>
                  <p:pic>
                    <p:nvPicPr>
                      <p:cNvPr id="80385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37850" y="4114800"/>
                        <a:ext cx="36195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51" name="Object 11"/>
          <p:cNvGraphicFramePr>
            <a:graphicFrameLocks noChangeAspect="1"/>
          </p:cNvGraphicFramePr>
          <p:nvPr/>
        </p:nvGraphicFramePr>
        <p:xfrm>
          <a:off x="11042650" y="5056187"/>
          <a:ext cx="361950" cy="255588"/>
        </p:xfrm>
        <a:graphic>
          <a:graphicData uri="http://schemas.openxmlformats.org/presentationml/2006/ole">
            <mc:AlternateContent xmlns:mc="http://schemas.openxmlformats.org/markup-compatibility/2006">
              <mc:Choice xmlns:v="urn:schemas-microsoft-com:vml" Requires="v">
                <p:oleObj name="Equation" r:id="rId20" imgW="254000" imgH="177800" progId="Equation.3">
                  <p:embed/>
                </p:oleObj>
              </mc:Choice>
              <mc:Fallback>
                <p:oleObj name="Equation" r:id="rId20" imgW="254000" imgH="177800" progId="Equation.3">
                  <p:embed/>
                  <p:pic>
                    <p:nvPicPr>
                      <p:cNvPr id="80385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42650" y="5056187"/>
                        <a:ext cx="36195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sp>
        <p:nvSpPr>
          <p:cNvPr id="16" name="TextBox 15"/>
          <p:cNvSpPr txBox="1"/>
          <p:nvPr/>
        </p:nvSpPr>
        <p:spPr>
          <a:xfrm>
            <a:off x="-1" y="2518535"/>
            <a:ext cx="8402639" cy="3970318"/>
          </a:xfrm>
          <a:prstGeom prst="rect">
            <a:avLst/>
          </a:prstGeom>
          <a:noFill/>
        </p:spPr>
        <p:txBody>
          <a:bodyPr wrap="square" rtlCol="0">
            <a:spAutoFit/>
          </a:bodyPr>
          <a:lstStyle/>
          <a:p>
            <a:pPr algn="ctr"/>
            <a:r>
              <a:rPr lang="en-US" sz="2800" b="1" dirty="0">
                <a:latin typeface="Papyrus" panose="020B0602040200020303" pitchFamily="34" charset="77"/>
                <a:cs typeface="Papyrus"/>
              </a:rPr>
              <a:t>The FFT uses regularities of the calculation to calculate the basis functions and then basically does each unique multiplication only once, stores it, and then does the </a:t>
            </a:r>
            <a:r>
              <a:rPr lang="en-US" sz="2800" b="1" dirty="0" err="1">
                <a:latin typeface="Papyrus" panose="020B0602040200020303" pitchFamily="34" charset="77"/>
                <a:cs typeface="Papyrus"/>
              </a:rPr>
              <a:t>bookeeping</a:t>
            </a:r>
            <a:r>
              <a:rPr lang="en-US" sz="2800" b="1" dirty="0">
                <a:latin typeface="Papyrus" panose="020B0602040200020303" pitchFamily="34" charset="77"/>
                <a:cs typeface="Papyrus"/>
              </a:rPr>
              <a:t> to add them all up correctly.</a:t>
            </a:r>
          </a:p>
          <a:p>
            <a:pPr algn="ctr"/>
            <a:endParaRPr lang="en-US" sz="2800" b="1" dirty="0">
              <a:latin typeface="Papyrus" panose="020B0602040200020303" pitchFamily="34" charset="77"/>
              <a:cs typeface="Papyrus"/>
            </a:endParaRPr>
          </a:p>
          <a:p>
            <a:pPr algn="ctr"/>
            <a:r>
              <a:rPr lang="en-US" sz="2800" b="1" dirty="0">
                <a:latin typeface="Papyrus" panose="020B0602040200020303" pitchFamily="34" charset="77"/>
                <a:cs typeface="Papyrus"/>
              </a:rPr>
              <a:t>The points in the trace at the top are made from vertical sums of the weighted points at the same time in the </a:t>
            </a:r>
            <a:r>
              <a:rPr lang="en-US" sz="2800" b="1" dirty="0" err="1">
                <a:latin typeface="Papyrus" panose="020B0602040200020303" pitchFamily="34" charset="77"/>
                <a:cs typeface="Courier"/>
              </a:rPr>
              <a:t>cos</a:t>
            </a:r>
            <a:r>
              <a:rPr lang="en-US" sz="2800" b="1" dirty="0">
                <a:latin typeface="Papyrus" panose="020B0602040200020303" pitchFamily="34" charset="77"/>
                <a:cs typeface="Papyrus"/>
              </a:rPr>
              <a:t> and </a:t>
            </a:r>
            <a:r>
              <a:rPr lang="en-US" sz="2800" b="1" dirty="0">
                <a:latin typeface="Papyrus" panose="020B0602040200020303" pitchFamily="34" charset="77"/>
                <a:cs typeface="Courier"/>
              </a:rPr>
              <a:t>sin</a:t>
            </a:r>
            <a:r>
              <a:rPr lang="en-US" sz="2800" b="1" dirty="0">
                <a:latin typeface="Papyrus" panose="020B0602040200020303" pitchFamily="34" charset="77"/>
                <a:cs typeface="Papyrus"/>
              </a:rPr>
              <a:t> traces in the bottom.</a:t>
            </a:r>
            <a:endParaRPr lang="en-US" sz="2800" b="1" dirty="0">
              <a:latin typeface="Papyrus" panose="020B0602040200020303" pitchFamily="34" charset="77"/>
            </a:endParaRPr>
          </a:p>
        </p:txBody>
      </p:sp>
      <p:sp>
        <p:nvSpPr>
          <p:cNvPr id="3" name="Rectangle 2"/>
          <p:cNvSpPr/>
          <p:nvPr/>
        </p:nvSpPr>
        <p:spPr>
          <a:xfrm flipV="1">
            <a:off x="8812212" y="4796368"/>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V="1">
            <a:off x="8812212" y="3848948"/>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flipV="1">
            <a:off x="8813800" y="2917616"/>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flipV="1">
            <a:off x="8813800" y="3103030"/>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flipV="1">
            <a:off x="8813800" y="4017436"/>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V="1">
            <a:off x="8812212" y="4953001"/>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151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p:cNvPicPr>
            <a:picLocks noChangeAspect="1" noChangeArrowheads="1"/>
          </p:cNvPicPr>
          <p:nvPr/>
        </p:nvPicPr>
        <p:blipFill>
          <a:blip r:embed="rId3"/>
          <a:srcRect/>
          <a:stretch>
            <a:fillRect/>
          </a:stretch>
        </p:blipFill>
        <p:spPr bwMode="auto">
          <a:xfrm>
            <a:off x="8459788" y="76201"/>
            <a:ext cx="3478212" cy="6613525"/>
          </a:xfrm>
          <a:prstGeom prst="rect">
            <a:avLst/>
          </a:prstGeom>
          <a:noFill/>
        </p:spPr>
      </p:pic>
      <p:sp>
        <p:nvSpPr>
          <p:cNvPr id="376836" name="Text Box 4"/>
          <p:cNvSpPr txBox="1">
            <a:spLocks noChangeArrowheads="1"/>
          </p:cNvSpPr>
          <p:nvPr/>
        </p:nvSpPr>
        <p:spPr bwMode="auto">
          <a:xfrm>
            <a:off x="4495800" y="6613526"/>
            <a:ext cx="1828800" cy="244475"/>
          </a:xfrm>
          <a:prstGeom prst="rect">
            <a:avLst/>
          </a:prstGeom>
          <a:noFill/>
          <a:ln w="9525">
            <a:noFill/>
            <a:miter lim="800000"/>
            <a:headEnd/>
            <a:tailEnd/>
          </a:ln>
          <a:effectLst/>
        </p:spPr>
        <p:txBody>
          <a:bodyPr>
            <a:prstTxWarp prst="textNoShape">
              <a:avLst/>
            </a:prstTxWarp>
            <a:spAutoFit/>
          </a:bodyPr>
          <a:lstStyle/>
          <a:p>
            <a:r>
              <a:rPr lang="en-US" sz="1000" dirty="0">
                <a:cs typeface="Papyrus"/>
              </a:rPr>
              <a:t>Figure from Smith</a:t>
            </a:r>
          </a:p>
        </p:txBody>
      </p:sp>
      <p:graphicFrame>
        <p:nvGraphicFramePr>
          <p:cNvPr id="803842" name="Object 2"/>
          <p:cNvGraphicFramePr>
            <a:graphicFrameLocks noChangeAspect="1"/>
          </p:cNvGraphicFramePr>
          <p:nvPr/>
        </p:nvGraphicFramePr>
        <p:xfrm>
          <a:off x="1158287" y="918377"/>
          <a:ext cx="5818406" cy="2520834"/>
        </p:xfrm>
        <a:graphic>
          <a:graphicData uri="http://schemas.openxmlformats.org/presentationml/2006/ole">
            <mc:AlternateContent xmlns:mc="http://schemas.openxmlformats.org/markup-compatibility/2006">
              <mc:Choice xmlns:v="urn:schemas-microsoft-com:vml" Requires="v">
                <p:oleObj name="Equation" r:id="rId4" imgW="2705100" imgH="1168400" progId="Equation.3">
                  <p:embed/>
                </p:oleObj>
              </mc:Choice>
              <mc:Fallback>
                <p:oleObj name="Equation" r:id="rId4" imgW="2705100" imgH="1168400" progId="Equation.3">
                  <p:embed/>
                  <p:pic>
                    <p:nvPicPr>
                      <p:cNvPr id="803842" name="Object 2"/>
                      <p:cNvPicPr>
                        <a:picLocks noChangeAspect="1" noChangeArrowheads="1"/>
                      </p:cNvPicPr>
                      <p:nvPr/>
                    </p:nvPicPr>
                    <p:blipFill>
                      <a:blip r:embed="rId5"/>
                      <a:srcRect/>
                      <a:stretch>
                        <a:fillRect/>
                      </a:stretch>
                    </p:blipFill>
                    <p:spPr bwMode="auto">
                      <a:xfrm>
                        <a:off x="1158287" y="918377"/>
                        <a:ext cx="5818406" cy="2520834"/>
                      </a:xfrm>
                      <a:prstGeom prst="rect">
                        <a:avLst/>
                      </a:prstGeom>
                      <a:noFill/>
                    </p:spPr>
                  </p:pic>
                </p:oleObj>
              </mc:Fallback>
            </mc:AlternateContent>
          </a:graphicData>
        </a:graphic>
      </p:graphicFrame>
      <p:graphicFrame>
        <p:nvGraphicFramePr>
          <p:cNvPr id="803843" name="Object 3"/>
          <p:cNvGraphicFramePr>
            <a:graphicFrameLocks noChangeAspect="1"/>
          </p:cNvGraphicFramePr>
          <p:nvPr/>
        </p:nvGraphicFramePr>
        <p:xfrm>
          <a:off x="9275763" y="2030414"/>
          <a:ext cx="361950" cy="255587"/>
        </p:xfrm>
        <a:graphic>
          <a:graphicData uri="http://schemas.openxmlformats.org/presentationml/2006/ole">
            <mc:AlternateContent xmlns:mc="http://schemas.openxmlformats.org/markup-compatibility/2006">
              <mc:Choice xmlns:v="urn:schemas-microsoft-com:vml" Requires="v">
                <p:oleObj name="Equation" r:id="rId6" imgW="254000" imgH="177800" progId="Equation.3">
                  <p:embed/>
                </p:oleObj>
              </mc:Choice>
              <mc:Fallback>
                <p:oleObj name="Equation" r:id="rId6" imgW="254000" imgH="177800" progId="Equation.3">
                  <p:embed/>
                  <p:pic>
                    <p:nvPicPr>
                      <p:cNvPr id="8038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5763" y="2030414"/>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4" name="Object 4"/>
          <p:cNvGraphicFramePr>
            <a:graphicFrameLocks noChangeAspect="1"/>
          </p:cNvGraphicFramePr>
          <p:nvPr/>
        </p:nvGraphicFramePr>
        <p:xfrm>
          <a:off x="9652000" y="3124200"/>
          <a:ext cx="344488" cy="255588"/>
        </p:xfrm>
        <a:graphic>
          <a:graphicData uri="http://schemas.openxmlformats.org/presentationml/2006/ole">
            <mc:AlternateContent xmlns:mc="http://schemas.openxmlformats.org/markup-compatibility/2006">
              <mc:Choice xmlns:v="urn:schemas-microsoft-com:vml" Requires="v">
                <p:oleObj name="Equation" r:id="rId8" imgW="241300" imgH="177800" progId="Equation.3">
                  <p:embed/>
                </p:oleObj>
              </mc:Choice>
              <mc:Fallback>
                <p:oleObj name="Equation" r:id="rId8" imgW="241300" imgH="177800" progId="Equation.3">
                  <p:embed/>
                  <p:pic>
                    <p:nvPicPr>
                      <p:cNvPr id="80384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2000" y="3124200"/>
                        <a:ext cx="344488"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5" name="Object 5"/>
          <p:cNvGraphicFramePr>
            <a:graphicFrameLocks noChangeAspect="1"/>
          </p:cNvGraphicFramePr>
          <p:nvPr/>
        </p:nvGraphicFramePr>
        <p:xfrm>
          <a:off x="9271000" y="4114801"/>
          <a:ext cx="361950" cy="255587"/>
        </p:xfrm>
        <a:graphic>
          <a:graphicData uri="http://schemas.openxmlformats.org/presentationml/2006/ole">
            <mc:AlternateContent xmlns:mc="http://schemas.openxmlformats.org/markup-compatibility/2006">
              <mc:Choice xmlns:v="urn:schemas-microsoft-com:vml" Requires="v">
                <p:oleObj name="Equation" r:id="rId10" imgW="254000" imgH="177800" progId="Equation.3">
                  <p:embed/>
                </p:oleObj>
              </mc:Choice>
              <mc:Fallback>
                <p:oleObj name="Equation" r:id="rId10" imgW="254000" imgH="177800" progId="Equation.3">
                  <p:embed/>
                  <p:pic>
                    <p:nvPicPr>
                      <p:cNvPr id="80384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1000" y="4114801"/>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6" name="Object 6"/>
          <p:cNvGraphicFramePr>
            <a:graphicFrameLocks noChangeAspect="1"/>
          </p:cNvGraphicFramePr>
          <p:nvPr/>
        </p:nvGraphicFramePr>
        <p:xfrm>
          <a:off x="9456738" y="5029201"/>
          <a:ext cx="361950" cy="255587"/>
        </p:xfrm>
        <a:graphic>
          <a:graphicData uri="http://schemas.openxmlformats.org/presentationml/2006/ole">
            <mc:AlternateContent xmlns:mc="http://schemas.openxmlformats.org/markup-compatibility/2006">
              <mc:Choice xmlns:v="urn:schemas-microsoft-com:vml" Requires="v">
                <p:oleObj name="Equation" r:id="rId12" imgW="254000" imgH="177800" progId="Equation.3">
                  <p:embed/>
                </p:oleObj>
              </mc:Choice>
              <mc:Fallback>
                <p:oleObj name="Equation" r:id="rId12" imgW="254000" imgH="177800" progId="Equation.3">
                  <p:embed/>
                  <p:pic>
                    <p:nvPicPr>
                      <p:cNvPr id="803846"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56738" y="5029201"/>
                        <a:ext cx="361950" cy="255587"/>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7" name="Object 7"/>
          <p:cNvGraphicFramePr>
            <a:graphicFrameLocks noChangeAspect="1"/>
          </p:cNvGraphicFramePr>
          <p:nvPr/>
        </p:nvGraphicFramePr>
        <p:xfrm>
          <a:off x="9390063" y="6248400"/>
          <a:ext cx="381000" cy="255588"/>
        </p:xfrm>
        <a:graphic>
          <a:graphicData uri="http://schemas.openxmlformats.org/presentationml/2006/ole">
            <mc:AlternateContent xmlns:mc="http://schemas.openxmlformats.org/markup-compatibility/2006">
              <mc:Choice xmlns:v="urn:schemas-microsoft-com:vml" Requires="v">
                <p:oleObj name="Equation" r:id="rId14" imgW="266700" imgH="177800" progId="Equation.3">
                  <p:embed/>
                </p:oleObj>
              </mc:Choice>
              <mc:Fallback>
                <p:oleObj name="Equation" r:id="rId14" imgW="266700" imgH="177800" progId="Equation.3">
                  <p:embed/>
                  <p:pic>
                    <p:nvPicPr>
                      <p:cNvPr id="803847"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90063" y="6248400"/>
                        <a:ext cx="38100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49" name="Object 9"/>
          <p:cNvGraphicFramePr>
            <a:graphicFrameLocks noChangeAspect="1"/>
          </p:cNvGraphicFramePr>
          <p:nvPr/>
        </p:nvGraphicFramePr>
        <p:xfrm>
          <a:off x="10983912" y="3151187"/>
          <a:ext cx="344488" cy="255588"/>
        </p:xfrm>
        <a:graphic>
          <a:graphicData uri="http://schemas.openxmlformats.org/presentationml/2006/ole">
            <mc:AlternateContent xmlns:mc="http://schemas.openxmlformats.org/markup-compatibility/2006">
              <mc:Choice xmlns:v="urn:schemas-microsoft-com:vml" Requires="v">
                <p:oleObj name="Equation" r:id="rId16" imgW="241300" imgH="177800" progId="Equation.3">
                  <p:embed/>
                </p:oleObj>
              </mc:Choice>
              <mc:Fallback>
                <p:oleObj name="Equation" r:id="rId16" imgW="241300" imgH="177800" progId="Equation.3">
                  <p:embed/>
                  <p:pic>
                    <p:nvPicPr>
                      <p:cNvPr id="8038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83912" y="3151187"/>
                        <a:ext cx="344488"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50" name="Object 10"/>
          <p:cNvGraphicFramePr>
            <a:graphicFrameLocks noChangeAspect="1"/>
          </p:cNvGraphicFramePr>
          <p:nvPr/>
        </p:nvGraphicFramePr>
        <p:xfrm>
          <a:off x="10737850" y="4114800"/>
          <a:ext cx="361950" cy="255588"/>
        </p:xfrm>
        <a:graphic>
          <a:graphicData uri="http://schemas.openxmlformats.org/presentationml/2006/ole">
            <mc:AlternateContent xmlns:mc="http://schemas.openxmlformats.org/markup-compatibility/2006">
              <mc:Choice xmlns:v="urn:schemas-microsoft-com:vml" Requires="v">
                <p:oleObj name="Equation" r:id="rId18" imgW="254000" imgH="177800" progId="Equation.3">
                  <p:embed/>
                </p:oleObj>
              </mc:Choice>
              <mc:Fallback>
                <p:oleObj name="Equation" r:id="rId18" imgW="254000" imgH="177800" progId="Equation.3">
                  <p:embed/>
                  <p:pic>
                    <p:nvPicPr>
                      <p:cNvPr id="80385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37850" y="4114800"/>
                        <a:ext cx="36195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graphicFrame>
        <p:nvGraphicFramePr>
          <p:cNvPr id="803851" name="Object 11"/>
          <p:cNvGraphicFramePr>
            <a:graphicFrameLocks noChangeAspect="1"/>
          </p:cNvGraphicFramePr>
          <p:nvPr/>
        </p:nvGraphicFramePr>
        <p:xfrm>
          <a:off x="11042650" y="5056187"/>
          <a:ext cx="361950" cy="255588"/>
        </p:xfrm>
        <a:graphic>
          <a:graphicData uri="http://schemas.openxmlformats.org/presentationml/2006/ole">
            <mc:AlternateContent xmlns:mc="http://schemas.openxmlformats.org/markup-compatibility/2006">
              <mc:Choice xmlns:v="urn:schemas-microsoft-com:vml" Requires="v">
                <p:oleObj name="Equation" r:id="rId20" imgW="254000" imgH="177800" progId="Equation.3">
                  <p:embed/>
                </p:oleObj>
              </mc:Choice>
              <mc:Fallback>
                <p:oleObj name="Equation" r:id="rId20" imgW="254000" imgH="177800" progId="Equation.3">
                  <p:embed/>
                  <p:pic>
                    <p:nvPicPr>
                      <p:cNvPr id="80385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42650" y="5056187"/>
                        <a:ext cx="361950" cy="255588"/>
                      </a:xfrm>
                      <a:prstGeom prst="rect">
                        <a:avLst/>
                      </a:prstGeom>
                      <a:noFill/>
                      <a:extLst>
                        <a:ext uri="{909E8E84-426E-40dd-AFC4-6F175D3DCCD1}">
                          <a14:hiddenFill xmlns:a14="http://schemas.microsoft.com/office/drawing/2010/main" xmlns="">
                            <a:solidFill>
                              <a:schemeClr val="tx1"/>
                            </a:solidFill>
                          </a14:hiddenFill>
                        </a:ext>
                      </a:extLst>
                    </p:spPr>
                  </p:pic>
                </p:oleObj>
              </mc:Fallback>
            </mc:AlternateContent>
          </a:graphicData>
        </a:graphic>
      </p:graphicFrame>
      <p:sp>
        <p:nvSpPr>
          <p:cNvPr id="16" name="TextBox 15"/>
          <p:cNvSpPr txBox="1"/>
          <p:nvPr/>
        </p:nvSpPr>
        <p:spPr>
          <a:xfrm>
            <a:off x="57149" y="3561495"/>
            <a:ext cx="8402639" cy="2923877"/>
          </a:xfrm>
          <a:prstGeom prst="rect">
            <a:avLst/>
          </a:prstGeom>
          <a:noFill/>
        </p:spPr>
        <p:txBody>
          <a:bodyPr wrap="square" rtlCol="0">
            <a:spAutoFit/>
          </a:bodyPr>
          <a:lstStyle/>
          <a:p>
            <a:pPr algn="ctr"/>
            <a:r>
              <a:rPr lang="en-US" sz="2800" b="1" dirty="0">
                <a:latin typeface="Papyrus" panose="020B0602040200020303" pitchFamily="34" charset="77"/>
                <a:cs typeface="Papyrus"/>
              </a:rPr>
              <a:t>The FFT uses the following symmetry properties</a:t>
            </a:r>
          </a:p>
          <a:p>
            <a:pPr algn="ctr"/>
            <a:endParaRPr lang="en-US" sz="2800" b="1" dirty="0">
              <a:latin typeface="Papyrus" panose="020B0602040200020303" pitchFamily="34" charset="77"/>
              <a:cs typeface="Papyrus"/>
            </a:endParaRPr>
          </a:p>
          <a:p>
            <a:r>
              <a:rPr lang="en-US" sz="2800" b="1" dirty="0">
                <a:latin typeface="Papyrus" panose="020B0602040200020303" pitchFamily="34" charset="77"/>
                <a:cs typeface="Papyrus"/>
              </a:rPr>
              <a:t>                                Symmetry</a:t>
            </a:r>
          </a:p>
          <a:p>
            <a:endParaRPr lang="en-US" sz="1600" b="1" dirty="0">
              <a:latin typeface="Papyrus" panose="020B0602040200020303" pitchFamily="34" charset="77"/>
              <a:cs typeface="Papyrus"/>
            </a:endParaRPr>
          </a:p>
          <a:p>
            <a:r>
              <a:rPr lang="en-US" sz="2800" b="1" dirty="0">
                <a:latin typeface="Papyrus" panose="020B0602040200020303" pitchFamily="34" charset="77"/>
                <a:cs typeface="Papyrus"/>
              </a:rPr>
              <a:t>                                Periodicity</a:t>
            </a:r>
          </a:p>
          <a:p>
            <a:pPr algn="ctr"/>
            <a:endParaRPr lang="en-US" sz="2800" b="1" dirty="0">
              <a:latin typeface="Papyrus" panose="020B0602040200020303" pitchFamily="34" charset="77"/>
              <a:cs typeface="Papyrus"/>
            </a:endParaRPr>
          </a:p>
          <a:p>
            <a:pPr algn="ctr"/>
            <a:r>
              <a:rPr lang="en-US" sz="2800" b="1" dirty="0">
                <a:latin typeface="Papyrus" panose="020B0602040200020303" pitchFamily="34" charset="77"/>
                <a:cs typeface="Papyrus"/>
              </a:rPr>
              <a:t>FFT requires that the number points = power of 2.</a:t>
            </a:r>
          </a:p>
        </p:txBody>
      </p:sp>
      <p:sp>
        <p:nvSpPr>
          <p:cNvPr id="3" name="Rectangle 2"/>
          <p:cNvSpPr/>
          <p:nvPr/>
        </p:nvSpPr>
        <p:spPr>
          <a:xfrm flipV="1">
            <a:off x="8812212" y="4796368"/>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V="1">
            <a:off x="8812212" y="3848948"/>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flipV="1">
            <a:off x="8813800" y="2917616"/>
            <a:ext cx="1220788"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flipV="1">
            <a:off x="8813800" y="3103030"/>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flipV="1">
            <a:off x="8813800" y="4017436"/>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V="1">
            <a:off x="8812212" y="4953001"/>
            <a:ext cx="1220788" cy="45719"/>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2">
            <a:extLst>
              <a:ext uri="{FF2B5EF4-FFF2-40B4-BE49-F238E27FC236}">
                <a16:creationId xmlns:a16="http://schemas.microsoft.com/office/drawing/2014/main" id="{FFBDC812-E327-C744-BDD7-934CB0429DD1}"/>
              </a:ext>
            </a:extLst>
          </p:cNvPr>
          <p:cNvGraphicFramePr>
            <a:graphicFrameLocks noChangeAspect="1"/>
          </p:cNvGraphicFramePr>
          <p:nvPr/>
        </p:nvGraphicFramePr>
        <p:xfrm>
          <a:off x="4472007" y="4377663"/>
          <a:ext cx="2014538" cy="1606550"/>
        </p:xfrm>
        <a:graphic>
          <a:graphicData uri="http://schemas.openxmlformats.org/presentationml/2006/ole">
            <mc:AlternateContent xmlns:mc="http://schemas.openxmlformats.org/markup-compatibility/2006">
              <mc:Choice xmlns:v="urn:schemas-microsoft-com:vml" Requires="v">
                <p:oleObj name="Equation" r:id="rId22" imgW="863600" imgH="685800" progId="Equation.3">
                  <p:embed/>
                </p:oleObj>
              </mc:Choice>
              <mc:Fallback>
                <p:oleObj name="Equation" r:id="rId22" imgW="863600" imgH="685800" progId="Equation.3">
                  <p:embed/>
                  <p:pic>
                    <p:nvPicPr>
                      <p:cNvPr id="24" name="Object 2">
                        <a:extLst>
                          <a:ext uri="{FF2B5EF4-FFF2-40B4-BE49-F238E27FC236}">
                            <a16:creationId xmlns:a16="http://schemas.microsoft.com/office/drawing/2014/main" id="{FFBDC812-E327-C744-BDD7-934CB0429DD1}"/>
                          </a:ext>
                        </a:extLst>
                      </p:cNvPr>
                      <p:cNvPicPr>
                        <a:picLocks noChangeAspect="1" noChangeArrowheads="1"/>
                      </p:cNvPicPr>
                      <p:nvPr/>
                    </p:nvPicPr>
                    <p:blipFill>
                      <a:blip r:embed="rId23"/>
                      <a:srcRect/>
                      <a:stretch>
                        <a:fillRect/>
                      </a:stretch>
                    </p:blipFill>
                    <p:spPr bwMode="auto">
                      <a:xfrm>
                        <a:off x="4472007" y="4377663"/>
                        <a:ext cx="2014538" cy="1606550"/>
                      </a:xfrm>
                      <a:prstGeom prst="rect">
                        <a:avLst/>
                      </a:prstGeom>
                      <a:noFill/>
                    </p:spPr>
                  </p:pic>
                </p:oleObj>
              </mc:Fallback>
            </mc:AlternateContent>
          </a:graphicData>
        </a:graphic>
      </p:graphicFrame>
      <p:sp>
        <p:nvSpPr>
          <p:cNvPr id="22" name="Text Box 3">
            <a:extLst>
              <a:ext uri="{FF2B5EF4-FFF2-40B4-BE49-F238E27FC236}">
                <a16:creationId xmlns:a16="http://schemas.microsoft.com/office/drawing/2014/main" id="{34F35F5C-F940-7944-BFDB-699BFF4BA677}"/>
              </a:ext>
            </a:extLst>
          </p:cNvPr>
          <p:cNvSpPr txBox="1">
            <a:spLocks noChangeArrowheads="1"/>
          </p:cNvSpPr>
          <p:nvPr/>
        </p:nvSpPr>
        <p:spPr bwMode="auto">
          <a:xfrm>
            <a:off x="0" y="117125"/>
            <a:ext cx="8191500"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latin typeface="Papyrus" panose="020B0602040200020303" pitchFamily="34" charset="77"/>
              </a:rPr>
              <a:t>FFT</a:t>
            </a:r>
          </a:p>
        </p:txBody>
      </p:sp>
    </p:spTree>
    <p:extLst>
      <p:ext uri="{BB962C8B-B14F-4D97-AF65-F5344CB8AC3E}">
        <p14:creationId xmlns:p14="http://schemas.microsoft.com/office/powerpoint/2010/main" val="3506865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7173"/>
            <a:ext cx="12192000" cy="2800767"/>
          </a:xfrm>
          <a:prstGeom prst="rect">
            <a:avLst/>
          </a:prstGeom>
          <a:noFill/>
        </p:spPr>
        <p:txBody>
          <a:bodyPr wrap="square" rtlCol="0">
            <a:spAutoFit/>
          </a:bodyPr>
          <a:lstStyle/>
          <a:p>
            <a:pPr algn="ctr"/>
            <a:r>
              <a:rPr lang="en-US" sz="2800" b="1" dirty="0">
                <a:latin typeface="Papyrus" panose="020B0602040200020303" pitchFamily="34" charset="77"/>
                <a:cs typeface="Papyrus"/>
              </a:rPr>
              <a:t>In the synthetic seismogram calculation there are </a:t>
            </a:r>
            <a:r>
              <a:rPr lang="en-US" sz="2800" b="1" dirty="0">
                <a:latin typeface="Courier New" panose="02070309020205020404" pitchFamily="49" charset="0"/>
                <a:cs typeface="Courier New" panose="02070309020205020404" pitchFamily="49" charset="0"/>
              </a:rPr>
              <a:t>200</a:t>
            </a:r>
            <a:r>
              <a:rPr lang="en-US" sz="2800" b="1" dirty="0">
                <a:latin typeface="Papyrus" panose="020B0602040200020303" pitchFamily="34" charset="77"/>
                <a:cs typeface="Papyrus"/>
              </a:rPr>
              <a:t> columns for the </a:t>
            </a:r>
            <a:r>
              <a:rPr lang="en-US" sz="2800" b="1" dirty="0">
                <a:latin typeface="Courier New" panose="02070309020205020404" pitchFamily="49" charset="0"/>
                <a:cs typeface="Courier New" panose="02070309020205020404" pitchFamily="49" charset="0"/>
              </a:rPr>
              <a:t>200 (M)</a:t>
            </a:r>
            <a:r>
              <a:rPr lang="en-US" sz="2800" b="1" dirty="0">
                <a:latin typeface="Papyrus" panose="020B0602040200020303" pitchFamily="34" charset="77"/>
                <a:cs typeface="Papyrus"/>
              </a:rPr>
              <a:t> frequencies</a:t>
            </a:r>
          </a:p>
          <a:p>
            <a:pPr algn="ctr"/>
            <a:endParaRPr lang="en-US" sz="1200" b="1" dirty="0">
              <a:latin typeface="Papyrus" panose="020B0602040200020303" pitchFamily="34" charset="77"/>
              <a:cs typeface="Papyrus"/>
            </a:endParaRPr>
          </a:p>
          <a:p>
            <a:pPr algn="ctr"/>
            <a:r>
              <a:rPr lang="en-US" sz="2800" b="1" dirty="0">
                <a:latin typeface="Papyrus" panose="020B0602040200020303" pitchFamily="34" charset="77"/>
                <a:cs typeface="Papyrus"/>
              </a:rPr>
              <a:t>There are </a:t>
            </a:r>
            <a:r>
              <a:rPr lang="en-US" sz="2800" b="1" dirty="0">
                <a:latin typeface="Courier New" panose="02070309020205020404" pitchFamily="49" charset="0"/>
                <a:cs typeface="Courier New" panose="02070309020205020404" pitchFamily="49" charset="0"/>
              </a:rPr>
              <a:t>50</a:t>
            </a:r>
            <a:r>
              <a:rPr lang="en-US" sz="2800" b="1" dirty="0">
                <a:latin typeface="Papyrus" panose="020B0602040200020303" pitchFamily="34" charset="77"/>
                <a:cs typeface="Papyrus"/>
              </a:rPr>
              <a:t> rows for the </a:t>
            </a:r>
            <a:r>
              <a:rPr lang="en-US" sz="2800" b="1" dirty="0">
                <a:latin typeface="Courier New" panose="02070309020205020404" pitchFamily="49" charset="0"/>
                <a:cs typeface="Courier New" panose="02070309020205020404" pitchFamily="49" charset="0"/>
              </a:rPr>
              <a:t>50 (N)</a:t>
            </a:r>
            <a:r>
              <a:rPr lang="en-US" sz="2800" b="1" dirty="0">
                <a:latin typeface="Papyrus" panose="020B0602040200020303" pitchFamily="34" charset="77"/>
                <a:cs typeface="Papyrus"/>
              </a:rPr>
              <a:t> samples in the seismogram time series.</a:t>
            </a:r>
          </a:p>
          <a:p>
            <a:pPr algn="ctr"/>
            <a:endParaRPr lang="en-US" sz="1200" b="1" dirty="0">
              <a:latin typeface="Papyrus" panose="020B0602040200020303" pitchFamily="34" charset="77"/>
              <a:cs typeface="Papyrus"/>
            </a:endParaRPr>
          </a:p>
          <a:p>
            <a:pPr algn="ctr"/>
            <a:r>
              <a:rPr lang="en-US" sz="2800" b="1" dirty="0">
                <a:latin typeface="Papyrus" panose="020B0602040200020303" pitchFamily="34" charset="77"/>
                <a:cs typeface="Papyrus"/>
              </a:rPr>
              <a:t>How do we make the elements </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k,l</a:t>
            </a:r>
            <a:r>
              <a:rPr lang="en-US" sz="2800" b="1" dirty="0">
                <a:latin typeface="Courier New" panose="02070309020205020404" pitchFamily="49" charset="0"/>
                <a:cs typeface="Courier New" panose="02070309020205020404" pitchFamily="49" charset="0"/>
              </a:rPr>
              <a:t>)</a:t>
            </a:r>
            <a:r>
              <a:rPr lang="en-US" sz="2800" b="1" dirty="0">
                <a:latin typeface="Papyrus" panose="020B0602040200020303" pitchFamily="34" charset="77"/>
                <a:cs typeface="Papyrus"/>
              </a:rPr>
              <a:t> of the matrix?</a:t>
            </a:r>
          </a:p>
          <a:p>
            <a:pPr algn="ctr"/>
            <a:endParaRPr lang="en-US" sz="1200" b="1" dirty="0">
              <a:latin typeface="Papyrus" panose="020B0602040200020303" pitchFamily="34" charset="77"/>
              <a:cs typeface="Papyrus"/>
            </a:endParaRPr>
          </a:p>
          <a:p>
            <a:pPr algn="ctr"/>
            <a:r>
              <a:rPr lang="en-US" sz="2800" b="1" dirty="0">
                <a:latin typeface="Papyrus" panose="020B0602040200020303" pitchFamily="34" charset="77"/>
                <a:cs typeface="Papyrus"/>
              </a:rPr>
              <a:t>Use fact that values needed are proportional to </a:t>
            </a:r>
            <a:r>
              <a:rPr lang="en-US" sz="2800" b="1" dirty="0">
                <a:latin typeface="Courier New" panose="02070309020205020404" pitchFamily="49" charset="0"/>
                <a:cs typeface="Courier New" panose="02070309020205020404" pitchFamily="49" charset="0"/>
              </a:rPr>
              <a:t>k</a:t>
            </a:r>
            <a:r>
              <a:rPr lang="en-US" sz="2800" b="1" dirty="0">
                <a:latin typeface="Papyrus" panose="020B0602040200020303" pitchFamily="34" charset="77"/>
                <a:cs typeface="Papyrus"/>
              </a:rPr>
              <a:t> and </a:t>
            </a:r>
            <a:r>
              <a:rPr lang="en-US" sz="2800" b="1" dirty="0">
                <a:latin typeface="Courier New" panose="02070309020205020404" pitchFamily="49" charset="0"/>
                <a:cs typeface="Courier New" panose="02070309020205020404" pitchFamily="49" charset="0"/>
              </a:rPr>
              <a:t>l</a:t>
            </a:r>
            <a:r>
              <a:rPr lang="en-US" sz="2800" b="1" dirty="0">
                <a:latin typeface="Papyrus" panose="020B0602040200020303" pitchFamily="34" charset="77"/>
                <a:cs typeface="Papyrus"/>
              </a:rPr>
              <a:t>.</a:t>
            </a:r>
          </a:p>
        </p:txBody>
      </p:sp>
      <p:graphicFrame>
        <p:nvGraphicFramePr>
          <p:cNvPr id="5" name="Object 4">
            <a:extLst>
              <a:ext uri="{FF2B5EF4-FFF2-40B4-BE49-F238E27FC236}">
                <a16:creationId xmlns:a16="http://schemas.microsoft.com/office/drawing/2014/main" id="{F25EFAFE-B47C-D34A-BCDB-2E4DB5FE1DE3}"/>
              </a:ext>
            </a:extLst>
          </p:cNvPr>
          <p:cNvGraphicFramePr>
            <a:graphicFrameLocks noChangeAspect="1"/>
          </p:cNvGraphicFramePr>
          <p:nvPr/>
        </p:nvGraphicFramePr>
        <p:xfrm>
          <a:off x="531837" y="2736518"/>
          <a:ext cx="10895063" cy="3340765"/>
        </p:xfrm>
        <a:graphic>
          <a:graphicData uri="http://schemas.openxmlformats.org/presentationml/2006/ole">
            <mc:AlternateContent xmlns:mc="http://schemas.openxmlformats.org/markup-compatibility/2006">
              <mc:Choice xmlns:v="urn:schemas-microsoft-com:vml" Requires="v">
                <p:oleObj name="Equation" r:id="rId3" imgW="4978400" imgH="1524000" progId="Equation.3">
                  <p:embed/>
                </p:oleObj>
              </mc:Choice>
              <mc:Fallback>
                <p:oleObj name="Equation" r:id="rId3" imgW="4978400" imgH="1524000" progId="Equation.3">
                  <p:embed/>
                  <p:pic>
                    <p:nvPicPr>
                      <p:cNvPr id="5" name="Object 4">
                        <a:extLst>
                          <a:ext uri="{FF2B5EF4-FFF2-40B4-BE49-F238E27FC236}">
                            <a16:creationId xmlns:a16="http://schemas.microsoft.com/office/drawing/2014/main" id="{F25EFAFE-B47C-D34A-BCDB-2E4DB5FE1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37" y="2736518"/>
                        <a:ext cx="10895063" cy="3340765"/>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32C4642D-840D-DB4D-9F4C-2E89BF3406C0}"/>
              </a:ext>
            </a:extLst>
          </p:cNvPr>
          <p:cNvGraphicFramePr>
            <a:graphicFrameLocks noChangeAspect="1"/>
          </p:cNvGraphicFramePr>
          <p:nvPr/>
        </p:nvGraphicFramePr>
        <p:xfrm>
          <a:off x="4864101" y="5194301"/>
          <a:ext cx="7222060" cy="1642392"/>
        </p:xfrm>
        <a:graphic>
          <a:graphicData uri="http://schemas.openxmlformats.org/presentationml/2006/ole">
            <mc:AlternateContent xmlns:mc="http://schemas.openxmlformats.org/markup-compatibility/2006">
              <mc:Choice xmlns:v="urn:schemas-microsoft-com:vml" Requires="v">
                <p:oleObj name="Equation" r:id="rId5" imgW="3187700" imgH="723900" progId="Equation.3">
                  <p:embed/>
                </p:oleObj>
              </mc:Choice>
              <mc:Fallback>
                <p:oleObj name="Equation" r:id="rId5" imgW="3187700" imgH="723900" progId="Equation.3">
                  <p:embed/>
                  <p:pic>
                    <p:nvPicPr>
                      <p:cNvPr id="6" name="Object 5">
                        <a:extLst>
                          <a:ext uri="{FF2B5EF4-FFF2-40B4-BE49-F238E27FC236}">
                            <a16:creationId xmlns:a16="http://schemas.microsoft.com/office/drawing/2014/main" id="{32C4642D-840D-DB4D-9F4C-2E89BF3406C0}"/>
                          </a:ext>
                        </a:extLst>
                      </p:cNvPr>
                      <p:cNvPicPr>
                        <a:picLocks noChangeAspect="1" noChangeArrowheads="1"/>
                      </p:cNvPicPr>
                      <p:nvPr/>
                    </p:nvPicPr>
                    <p:blipFill>
                      <a:blip r:embed="rId6"/>
                      <a:srcRect/>
                      <a:stretch>
                        <a:fillRect/>
                      </a:stretch>
                    </p:blipFill>
                    <p:spPr bwMode="auto">
                      <a:xfrm>
                        <a:off x="4864101" y="5194301"/>
                        <a:ext cx="7222060" cy="1642392"/>
                      </a:xfrm>
                      <a:prstGeom prst="rect">
                        <a:avLst/>
                      </a:prstGeom>
                      <a:noFill/>
                    </p:spPr>
                  </p:pic>
                </p:oleObj>
              </mc:Fallback>
            </mc:AlternateContent>
          </a:graphicData>
        </a:graphic>
      </p:graphicFrame>
    </p:spTree>
    <p:extLst>
      <p:ext uri="{BB962C8B-B14F-4D97-AF65-F5344CB8AC3E}">
        <p14:creationId xmlns:p14="http://schemas.microsoft.com/office/powerpoint/2010/main" val="1519690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410692"/>
            <a:ext cx="12192000" cy="5324535"/>
          </a:xfrm>
          <a:prstGeom prst="rect">
            <a:avLst/>
          </a:prstGeom>
          <a:noFill/>
        </p:spPr>
        <p:txBody>
          <a:bodyPr wrap="square" rtlCol="0">
            <a:spAutoFit/>
          </a:bodyPr>
          <a:lstStyle/>
          <a:p>
            <a:pPr algn="ctr"/>
            <a:r>
              <a:rPr lang="en-US" sz="2800" b="1" dirty="0">
                <a:latin typeface="Papyrus" panose="020B0602040200020303" pitchFamily="34" charset="77"/>
                <a:cs typeface="Calibri" panose="020F0502020204030204" pitchFamily="34" charset="0"/>
              </a:rPr>
              <a:t>Make appropriate vectors for time and frequency.</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How big is each?</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Combine them to make the trig argument matrix</a:t>
            </a:r>
          </a:p>
          <a:p>
            <a:pPr algn="ctr"/>
            <a:endParaRPr lang="en-US" sz="28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Papyrus"/>
              </a:rPr>
              <a:t>Multiply elements of the matrix by dt and w</a:t>
            </a:r>
            <a:r>
              <a:rPr lang="en-US" sz="2800" b="1" baseline="-25000" dirty="0">
                <a:latin typeface="Papyrus" panose="020B0602040200020303" pitchFamily="34" charset="77"/>
                <a:cs typeface="Papyrus"/>
              </a:rPr>
              <a:t>0</a:t>
            </a:r>
            <a:r>
              <a:rPr lang="en-US" sz="2800" b="1" dirty="0">
                <a:latin typeface="Papyrus" panose="020B0602040200020303" pitchFamily="34" charset="77"/>
                <a:cs typeface="Papyrus"/>
              </a:rPr>
              <a:t>.</a:t>
            </a:r>
          </a:p>
          <a:p>
            <a:pPr algn="ctr"/>
            <a:endParaRPr lang="en-US" sz="1200" b="1" dirty="0">
              <a:latin typeface="Papyrus" panose="020B0602040200020303" pitchFamily="34" charset="77"/>
              <a:cs typeface="Papyrus"/>
            </a:endParaRPr>
          </a:p>
          <a:p>
            <a:pPr algn="ctr"/>
            <a:r>
              <a:rPr lang="en-US" sz="2800" b="1" dirty="0">
                <a:latin typeface="Papyrus" panose="020B0602040200020303" pitchFamily="34" charset="77"/>
                <a:cs typeface="Papyrus"/>
              </a:rPr>
              <a:t>Take cosine of matrix.</a:t>
            </a:r>
          </a:p>
          <a:p>
            <a:pPr algn="ctr"/>
            <a:endParaRPr lang="en-US" sz="2800" b="1" dirty="0">
              <a:latin typeface="Papyrus" panose="020B0602040200020303" pitchFamily="34" charset="77"/>
              <a:cs typeface="Papyrus"/>
            </a:endParaRPr>
          </a:p>
          <a:p>
            <a:pPr algn="ctr"/>
            <a:r>
              <a:rPr lang="en-US" sz="2800" b="1" dirty="0">
                <a:latin typeface="Papyrus" panose="020B0602040200020303" pitchFamily="34" charset="77"/>
                <a:cs typeface="Papyrus"/>
              </a:rPr>
              <a:t>Calculate the weights.</a:t>
            </a:r>
          </a:p>
          <a:p>
            <a:pPr algn="ctr"/>
            <a:endParaRPr lang="en-US" sz="1200" b="1" dirty="0">
              <a:latin typeface="Papyrus" panose="020B0602040200020303" pitchFamily="34" charset="77"/>
              <a:cs typeface="Papyrus"/>
            </a:endParaRPr>
          </a:p>
          <a:p>
            <a:pPr algn="ctr"/>
            <a:r>
              <a:rPr lang="en-US" sz="2800" b="1" dirty="0">
                <a:latin typeface="Papyrus" panose="020B0602040200020303" pitchFamily="34" charset="77"/>
                <a:cs typeface="Papyrus"/>
              </a:rPr>
              <a:t>Note the weights depend on </a:t>
            </a:r>
            <a:r>
              <a:rPr lang="en-US" sz="2800" b="1" dirty="0">
                <a:latin typeface="Courier New" panose="02070309020205020404" pitchFamily="49" charset="0"/>
                <a:cs typeface="Courier New" panose="02070309020205020404" pitchFamily="49" charset="0"/>
              </a:rPr>
              <a:t>n</a:t>
            </a:r>
            <a:r>
              <a:rPr lang="en-US" sz="2800" b="1" dirty="0">
                <a:latin typeface="Papyrus" panose="020B0602040200020303" pitchFamily="34" charset="77"/>
                <a:cs typeface="Papyrus"/>
              </a:rPr>
              <a:t>, and </a:t>
            </a:r>
            <a:r>
              <a:rPr lang="en-US" sz="2800" b="1" dirty="0">
                <a:latin typeface="Courier New" panose="02070309020205020404" pitchFamily="49" charset="0"/>
                <a:cs typeface="Courier New" panose="02070309020205020404" pitchFamily="49" charset="0"/>
              </a:rPr>
              <a:t>w</a:t>
            </a:r>
            <a:r>
              <a:rPr lang="en-US" sz="2800" b="1" baseline="-25000" dirty="0">
                <a:latin typeface="Courier New" panose="02070309020205020404" pitchFamily="49" charset="0"/>
                <a:cs typeface="Courier New" panose="02070309020205020404" pitchFamily="49" charset="0"/>
              </a:rPr>
              <a:t>0</a:t>
            </a:r>
            <a:r>
              <a:rPr lang="en-US" sz="2800" b="1" dirty="0">
                <a:latin typeface="Papyrus" panose="020B0602040200020303" pitchFamily="34" charset="77"/>
                <a:cs typeface="Papyrus"/>
              </a:rPr>
              <a:t>,but not </a:t>
            </a:r>
            <a:r>
              <a:rPr lang="en-US" sz="2800" b="1" dirty="0">
                <a:latin typeface="Courier New" panose="02070309020205020404" pitchFamily="49" charset="0"/>
                <a:cs typeface="Courier New" panose="02070309020205020404" pitchFamily="49" charset="0"/>
              </a:rPr>
              <a:t>t</a:t>
            </a:r>
            <a:r>
              <a:rPr lang="en-US" sz="2800" b="1" dirty="0">
                <a:latin typeface="Papyrus" panose="020B0602040200020303" pitchFamily="34" charset="77"/>
                <a:cs typeface="Papyrus"/>
              </a:rPr>
              <a:t>.</a:t>
            </a:r>
          </a:p>
          <a:p>
            <a:pPr algn="ctr"/>
            <a:endParaRPr lang="en-US" sz="1200" b="1" dirty="0">
              <a:latin typeface="Papyrus" panose="020B0602040200020303" pitchFamily="34" charset="77"/>
              <a:cs typeface="Papyrus"/>
            </a:endParaRPr>
          </a:p>
          <a:p>
            <a:pPr algn="ctr"/>
            <a:r>
              <a:rPr lang="en-US" sz="2800" b="1" dirty="0">
                <a:latin typeface="Papyrus" panose="020B0602040200020303" pitchFamily="34" charset="77"/>
                <a:cs typeface="Papyrus"/>
              </a:rPr>
              <a:t>All </a:t>
            </a:r>
            <a:r>
              <a:rPr lang="en-US" sz="2800" b="1" dirty="0">
                <a:latin typeface="Courier New" panose="02070309020205020404" pitchFamily="49" charset="0"/>
                <a:cs typeface="Courier New" panose="02070309020205020404" pitchFamily="49" charset="0"/>
              </a:rPr>
              <a:t>t</a:t>
            </a:r>
            <a:r>
              <a:rPr lang="en-US" sz="2800" b="1" dirty="0">
                <a:latin typeface="Papyrus" panose="020B0602040200020303" pitchFamily="34" charset="77"/>
                <a:cs typeface="Papyrus"/>
              </a:rPr>
              <a:t> dependence is in the matrix of cosine elements.</a:t>
            </a:r>
          </a:p>
        </p:txBody>
      </p:sp>
    </p:spTree>
    <p:extLst>
      <p:ext uri="{BB962C8B-B14F-4D97-AF65-F5344CB8AC3E}">
        <p14:creationId xmlns:p14="http://schemas.microsoft.com/office/powerpoint/2010/main" val="1987787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852435"/>
            <a:ext cx="12192000" cy="5693866"/>
          </a:xfrm>
          <a:prstGeom prst="rect">
            <a:avLst/>
          </a:prstGeom>
          <a:noFill/>
        </p:spPr>
        <p:txBody>
          <a:bodyPr wrap="square" rtlCol="0">
            <a:spAutoFit/>
          </a:bodyPr>
          <a:lstStyle/>
          <a:p>
            <a:pPr algn="ctr"/>
            <a:r>
              <a:rPr lang="en-US" sz="2800" b="1" dirty="0">
                <a:latin typeface="Papyrus" panose="020B0602040200020303" pitchFamily="34" charset="77"/>
                <a:cs typeface="Papyrus"/>
              </a:rPr>
              <a:t>This is not the way Fourier analysis is typically done (although some people still do it the "Fortran" way) as it is still </a:t>
            </a:r>
            <a:r>
              <a:rPr lang="en-US" sz="2800" b="1" dirty="0">
                <a:latin typeface="Courier New" panose="02070309020205020404" pitchFamily="49" charset="0"/>
                <a:cs typeface="Courier New" panose="02070309020205020404" pitchFamily="49" charset="0"/>
              </a:rPr>
              <a:t>O(N</a:t>
            </a:r>
            <a:r>
              <a:rPr lang="en-US" sz="2800" b="1" baseline="30000" dirty="0">
                <a:latin typeface="Courier New" panose="02070309020205020404" pitchFamily="49" charset="0"/>
                <a:cs typeface="Courier New" panose="02070309020205020404" pitchFamily="49" charset="0"/>
              </a:rPr>
              <a:t>2</a:t>
            </a:r>
            <a:r>
              <a:rPr lang="en-US" sz="2800" b="1" dirty="0">
                <a:latin typeface="Courier New" panose="02070309020205020404" pitchFamily="49" charset="0"/>
                <a:cs typeface="Courier New" panose="02070309020205020404" pitchFamily="49" charset="0"/>
              </a:rPr>
              <a:t>).</a:t>
            </a:r>
          </a:p>
          <a:p>
            <a:pPr algn="ctr"/>
            <a:endParaRPr lang="en-US" sz="2800" b="1" dirty="0">
              <a:latin typeface="Papyrus" panose="020B0602040200020303" pitchFamily="34" charset="77"/>
              <a:cs typeface="Papyrus"/>
            </a:endParaRPr>
          </a:p>
          <a:p>
            <a:pPr algn="ctr"/>
            <a:r>
              <a:rPr lang="en-US" sz="2800" b="1" dirty="0">
                <a:latin typeface="Papyrus" panose="020B0602040200020303" pitchFamily="34" charset="77"/>
                <a:cs typeface="Papyrus"/>
              </a:rPr>
              <a:t>The </a:t>
            </a:r>
            <a:r>
              <a:rPr lang="en-US" sz="2800" b="1" dirty="0" err="1">
                <a:latin typeface="Papyrus" panose="020B0602040200020303" pitchFamily="34" charset="77"/>
                <a:cs typeface="Papyrus"/>
              </a:rPr>
              <a:t>Matlab</a:t>
            </a:r>
            <a:r>
              <a:rPr lang="en-US" sz="2800" b="1" dirty="0">
                <a:latin typeface="Papyrus" panose="020B0602040200020303" pitchFamily="34" charset="77"/>
                <a:cs typeface="Papyrus"/>
              </a:rPr>
              <a:t> matrix multiplication method is faster than the </a:t>
            </a:r>
            <a:r>
              <a:rPr lang="en-US" sz="2800" b="1" dirty="0" err="1">
                <a:latin typeface="Papyrus" panose="020B0602040200020303" pitchFamily="34" charset="77"/>
                <a:cs typeface="Papyrus"/>
              </a:rPr>
              <a:t>Matlab</a:t>
            </a:r>
            <a:r>
              <a:rPr lang="en-US" sz="2800" b="1" dirty="0">
                <a:latin typeface="Papyrus" panose="020B0602040200020303" pitchFamily="34" charset="77"/>
                <a:cs typeface="Papyrus"/>
              </a:rPr>
              <a:t> loop method.</a:t>
            </a:r>
          </a:p>
          <a:p>
            <a:pPr algn="ctr"/>
            <a:r>
              <a:rPr lang="en-US" sz="2800" b="1" dirty="0">
                <a:latin typeface="Papyrus" panose="020B0602040200020303" pitchFamily="34" charset="77"/>
                <a:cs typeface="Papyrus"/>
              </a:rPr>
              <a:t>(a good Fortran compiler will beat the pants off either implementation in </a:t>
            </a:r>
            <a:r>
              <a:rPr lang="en-US" sz="2800" b="1" dirty="0" err="1">
                <a:latin typeface="Papyrus" panose="020B0602040200020303" pitchFamily="34" charset="77"/>
                <a:cs typeface="Papyrus"/>
              </a:rPr>
              <a:t>Matalb</a:t>
            </a:r>
            <a:r>
              <a:rPr lang="en-US" sz="2800" b="1" dirty="0">
                <a:latin typeface="Papyrus" panose="020B0602040200020303" pitchFamily="34" charset="77"/>
                <a:cs typeface="Papyrus"/>
              </a:rPr>
              <a:t>).</a:t>
            </a:r>
          </a:p>
          <a:p>
            <a:pPr algn="ctr"/>
            <a:endParaRPr lang="en-US" sz="2800" b="1" dirty="0">
              <a:latin typeface="Papyrus" panose="020B0602040200020303" pitchFamily="34" charset="77"/>
              <a:cs typeface="Papyrus"/>
            </a:endParaRPr>
          </a:p>
          <a:p>
            <a:pPr algn="ctr"/>
            <a:r>
              <a:rPr lang="en-US" sz="2800" b="1" dirty="0">
                <a:latin typeface="Papyrus" panose="020B0602040200020303" pitchFamily="34" charset="77"/>
                <a:cs typeface="Papyrus"/>
              </a:rPr>
              <a:t>We did it this way for educational purposes.</a:t>
            </a:r>
          </a:p>
          <a:p>
            <a:pPr algn="ctr"/>
            <a:endParaRPr lang="en-US" sz="2800" b="1" dirty="0">
              <a:latin typeface="Papyrus" panose="020B0602040200020303" pitchFamily="34" charset="77"/>
              <a:cs typeface="Papyrus"/>
            </a:endParaRPr>
          </a:p>
          <a:p>
            <a:pPr algn="ctr"/>
            <a:r>
              <a:rPr lang="en-US" sz="2800" b="1" dirty="0">
                <a:latin typeface="Papyrus" panose="020B0602040200020303" pitchFamily="34" charset="77"/>
                <a:cs typeface="Papyrus"/>
              </a:rPr>
              <a:t>Typically, it is done using the FFT (Fast Fourier Transform) algorithm which avoids duplication of effort in the multiplications and results in </a:t>
            </a:r>
            <a:r>
              <a:rPr lang="en-US" sz="2800" b="1" dirty="0">
                <a:latin typeface="Courier New" panose="02070309020205020404" pitchFamily="49" charset="0"/>
                <a:cs typeface="Courier New" panose="02070309020205020404" pitchFamily="49" charset="0"/>
              </a:rPr>
              <a:t>O(N log2 N)</a:t>
            </a:r>
            <a:r>
              <a:rPr lang="en-US" sz="2800" b="1" dirty="0">
                <a:latin typeface="Papyrus" panose="020B0602040200020303" pitchFamily="34" charset="77"/>
                <a:cs typeface="Papyrus"/>
              </a:rPr>
              <a:t> multiplications.</a:t>
            </a:r>
          </a:p>
        </p:txBody>
      </p:sp>
    </p:spTree>
    <p:extLst>
      <p:ext uri="{BB962C8B-B14F-4D97-AF65-F5344CB8AC3E}">
        <p14:creationId xmlns:p14="http://schemas.microsoft.com/office/powerpoint/2010/main" val="3065415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396240"/>
            <a:ext cx="12192000" cy="6124754"/>
          </a:xfrm>
          <a:prstGeom prst="rect">
            <a:avLst/>
          </a:prstGeom>
          <a:noFill/>
        </p:spPr>
        <p:txBody>
          <a:bodyPr wrap="square" rtlCol="0">
            <a:spAutoFit/>
          </a:bodyPr>
          <a:lstStyle/>
          <a:p>
            <a:pPr algn="ctr"/>
            <a:r>
              <a:rPr lang="en-US" sz="2800" b="1" dirty="0">
                <a:latin typeface="Papyrus" panose="020B0602040200020303" pitchFamily="34" charset="77"/>
                <a:cs typeface="Calibri" panose="020F0502020204030204" pitchFamily="34" charset="0"/>
              </a:rPr>
              <a:t>For a time series of length </a:t>
            </a:r>
            <a:r>
              <a:rPr lang="en-US" sz="2800" b="1" dirty="0">
                <a:latin typeface="Courier New" panose="02070309020205020404" pitchFamily="49" charset="0"/>
                <a:cs typeface="Courier New" panose="02070309020205020404" pitchFamily="49" charset="0"/>
              </a:rPr>
              <a:t>2</a:t>
            </a:r>
            <a:r>
              <a:rPr lang="en-US" sz="2800" b="1" baseline="30000" dirty="0">
                <a:latin typeface="Courier New" panose="02070309020205020404" pitchFamily="49" charset="0"/>
                <a:cs typeface="Courier New" panose="02070309020205020404" pitchFamily="49" charset="0"/>
              </a:rPr>
              <a:t>16</a:t>
            </a:r>
            <a:r>
              <a:rPr lang="en-US" sz="2800" b="1" dirty="0">
                <a:latin typeface="Courier New" panose="02070309020205020404" pitchFamily="49" charset="0"/>
                <a:cs typeface="Courier New" panose="02070309020205020404" pitchFamily="49" charset="0"/>
              </a:rPr>
              <a:t>=65,536</a:t>
            </a:r>
          </a:p>
          <a:p>
            <a:pPr algn="ctr"/>
            <a:endParaRPr lang="en-US" sz="28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(FFT needs number of points = power of two, this is pretty typical number of points in seismogram, about 10 minutes at 100 Hz sampling)</a:t>
            </a:r>
          </a:p>
          <a:p>
            <a:pPr algn="ctr"/>
            <a:endParaRPr lang="en-US" sz="28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We need </a:t>
            </a:r>
            <a:r>
              <a:rPr lang="en-US" sz="2800" b="1" dirty="0">
                <a:latin typeface="Courier New" panose="02070309020205020404" pitchFamily="49" charset="0"/>
                <a:cs typeface="Courier New" panose="02070309020205020404" pitchFamily="49" charset="0"/>
              </a:rPr>
              <a:t>O(16 * 216)=1,048,576 </a:t>
            </a:r>
            <a:r>
              <a:rPr lang="en-US" sz="2800" b="1" dirty="0">
                <a:latin typeface="Papyrus" panose="020B0602040200020303" pitchFamily="34" charset="77"/>
                <a:cs typeface="Calibri" panose="020F0502020204030204" pitchFamily="34" charset="0"/>
              </a:rPr>
              <a:t>multiplies for the FFT</a:t>
            </a:r>
          </a:p>
          <a:p>
            <a:pPr algn="ctr"/>
            <a:endParaRPr lang="en-US" sz="28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vs</a:t>
            </a:r>
          </a:p>
          <a:p>
            <a:pPr algn="ctr"/>
            <a:endParaRPr lang="en-US" sz="2800" b="1" dirty="0">
              <a:latin typeface="Papyrus" panose="020B0602040200020303" pitchFamily="34" charset="77"/>
              <a:cs typeface="Calibri" panose="020F0502020204030204" pitchFamily="34" charset="0"/>
            </a:endParaRPr>
          </a:p>
          <a:p>
            <a:pPr algn="ctr"/>
            <a:r>
              <a:rPr lang="en-US" sz="2800" b="1" dirty="0">
                <a:latin typeface="Courier New" panose="02070309020205020404" pitchFamily="49" charset="0"/>
                <a:cs typeface="Courier New" panose="02070309020205020404" pitchFamily="49" charset="0"/>
              </a:rPr>
              <a:t>4,294,967,296</a:t>
            </a:r>
            <a:r>
              <a:rPr lang="en-US" sz="2800" b="1" dirty="0">
                <a:latin typeface="Papyrus" panose="020B0602040200020303" pitchFamily="34" charset="77"/>
                <a:cs typeface="Calibri" panose="020F0502020204030204" pitchFamily="34" charset="0"/>
              </a:rPr>
              <a:t> for the matrix * vector method</a:t>
            </a:r>
          </a:p>
          <a:p>
            <a:pPr algn="ctr"/>
            <a:endParaRPr lang="en-US" sz="28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Multiplications (slow)</a:t>
            </a:r>
          </a:p>
          <a:p>
            <a:pPr algn="ctr"/>
            <a:endParaRPr lang="en-US" sz="28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(FFT is </a:t>
            </a:r>
            <a:r>
              <a:rPr lang="en-US" sz="2800" b="1" dirty="0">
                <a:latin typeface="Courier New" panose="02070309020205020404" pitchFamily="49" charset="0"/>
                <a:cs typeface="Courier New" panose="02070309020205020404" pitchFamily="49" charset="0"/>
              </a:rPr>
              <a:t>4094.5</a:t>
            </a:r>
            <a:r>
              <a:rPr lang="en-US" sz="2800" b="1" dirty="0">
                <a:latin typeface="Papyrus" panose="020B0602040200020303" pitchFamily="34" charset="77"/>
                <a:cs typeface="Calibri" panose="020F0502020204030204" pitchFamily="34" charset="0"/>
              </a:rPr>
              <a:t> times faster!!)</a:t>
            </a:r>
          </a:p>
        </p:txBody>
      </p:sp>
    </p:spTree>
    <p:extLst>
      <p:ext uri="{BB962C8B-B14F-4D97-AF65-F5344CB8AC3E}">
        <p14:creationId xmlns:p14="http://schemas.microsoft.com/office/powerpoint/2010/main" val="1590894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947"/>
            <a:ext cx="12192000" cy="6986528"/>
          </a:xfrm>
          <a:prstGeom prst="rect">
            <a:avLst/>
          </a:prstGeom>
          <a:noFill/>
        </p:spPr>
        <p:txBody>
          <a:bodyPr wrap="square" rtlCol="0">
            <a:spAutoFit/>
          </a:bodyPr>
          <a:lstStyle/>
          <a:p>
            <a:pPr algn="ctr"/>
            <a:r>
              <a:rPr lang="en-US" sz="2800" b="1" dirty="0">
                <a:latin typeface="Papyrus" panose="020B0602040200020303" pitchFamily="34" charset="77"/>
                <a:cs typeface="Calibri" panose="020F0502020204030204" pitchFamily="34" charset="0"/>
              </a:rPr>
              <a:t>Two lessons</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1) Vectorizing MATLAB (loops go into matrix operations) makes MATLAB go lots faster.</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Should do it.</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Vectorizing in general</a:t>
            </a: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 is not algorithmic</a:t>
            </a:r>
          </a:p>
          <a:p>
            <a:pPr algn="ctr"/>
            <a:r>
              <a:rPr lang="en-US" sz="2800" b="1" dirty="0">
                <a:latin typeface="Papyrus" panose="020B0602040200020303" pitchFamily="34" charset="77"/>
                <a:cs typeface="Calibri" panose="020F0502020204030204" pitchFamily="34" charset="0"/>
              </a:rPr>
              <a:t>- is case specific</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 can give gigantic speed improvements (much more than simple vectorizing of 1-d vectors and using matrix multiplies).</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2)  But is lots of work (and can be time consuming) - an art!</a:t>
            </a:r>
          </a:p>
          <a:p>
            <a:pPr algn="ctr"/>
            <a:endParaRPr lang="en-US" sz="1200" b="1" dirty="0">
              <a:latin typeface="Papyrus" panose="020B0602040200020303" pitchFamily="34" charset="77"/>
              <a:cs typeface="Calibri" panose="020F0502020204030204" pitchFamily="34" charset="0"/>
            </a:endParaRPr>
          </a:p>
          <a:p>
            <a:pPr algn="ctr"/>
            <a:r>
              <a:rPr lang="en-US" sz="2800" b="1" dirty="0">
                <a:latin typeface="Papyrus" panose="020B0602040200020303" pitchFamily="34" charset="77"/>
                <a:cs typeface="Calibri" panose="020F0502020204030204" pitchFamily="34" charset="0"/>
              </a:rPr>
              <a:t>The FFT combines both art (reducing the number of multiplies making something non-computable, computable [is also vectorizable]) and brute force parallelism (better than vectorization by using lots of processors).</a:t>
            </a:r>
          </a:p>
        </p:txBody>
      </p:sp>
    </p:spTree>
    <p:extLst>
      <p:ext uri="{BB962C8B-B14F-4D97-AF65-F5344CB8AC3E}">
        <p14:creationId xmlns:p14="http://schemas.microsoft.com/office/powerpoint/2010/main" val="3966626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0" y="990600"/>
            <a:ext cx="7112000" cy="5334000"/>
          </a:xfrm>
          <a:prstGeom prst="rect">
            <a:avLst/>
          </a:prstGeom>
        </p:spPr>
      </p:pic>
      <p:sp>
        <p:nvSpPr>
          <p:cNvPr id="3" name="TextBox 2"/>
          <p:cNvSpPr txBox="1"/>
          <p:nvPr/>
        </p:nvSpPr>
        <p:spPr>
          <a:xfrm>
            <a:off x="0" y="206064"/>
            <a:ext cx="12192000" cy="584776"/>
          </a:xfrm>
          <a:prstGeom prst="rect">
            <a:avLst/>
          </a:prstGeom>
          <a:noFill/>
        </p:spPr>
        <p:txBody>
          <a:bodyPr wrap="square" rtlCol="0">
            <a:spAutoFit/>
          </a:bodyPr>
          <a:lstStyle/>
          <a:p>
            <a:pPr algn="ctr"/>
            <a:r>
              <a:rPr lang="en-US" sz="3200" dirty="0">
                <a:latin typeface="Papyrus" panose="020B0602040200020303" pitchFamily="34" charset="77"/>
                <a:cs typeface="Papyrus"/>
              </a:rPr>
              <a:t>Get same figure as before.</a:t>
            </a:r>
          </a:p>
        </p:txBody>
      </p:sp>
    </p:spTree>
    <p:extLst>
      <p:ext uri="{BB962C8B-B14F-4D97-AF65-F5344CB8AC3E}">
        <p14:creationId xmlns:p14="http://schemas.microsoft.com/office/powerpoint/2010/main" val="3912410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17A21E-922F-D541-B312-054974FBB699}"/>
              </a:ext>
            </a:extLst>
          </p:cNvPr>
          <p:cNvSpPr txBox="1"/>
          <p:nvPr/>
        </p:nvSpPr>
        <p:spPr>
          <a:xfrm>
            <a:off x="0" y="317501"/>
            <a:ext cx="12192000" cy="6186309"/>
          </a:xfrm>
          <a:prstGeom prst="rect">
            <a:avLst/>
          </a:prstGeom>
          <a:noFill/>
        </p:spPr>
        <p:txBody>
          <a:bodyPr wrap="square" rtlCol="0">
            <a:spAutoFit/>
          </a:bodyPr>
          <a:lstStyle/>
          <a:p>
            <a:pPr algn="ctr"/>
            <a:r>
              <a:rPr lang="en-US" sz="2800" b="1" dirty="0">
                <a:latin typeface="Papyrus" panose="020B0602040200020303" pitchFamily="34" charset="77"/>
              </a:rPr>
              <a:t>Is it worth vectorizing?</a:t>
            </a:r>
          </a:p>
          <a:p>
            <a:pPr algn="ctr"/>
            <a:endParaRPr lang="en-US" sz="1200" b="1" dirty="0">
              <a:latin typeface="Papyrus" panose="020B0602040200020303" pitchFamily="34" charset="77"/>
            </a:endParaRPr>
          </a:p>
          <a:p>
            <a:pPr algn="ctr"/>
            <a:r>
              <a:rPr lang="en-US" sz="2800" b="1" dirty="0">
                <a:latin typeface="Papyrus" panose="020B0602040200020303" pitchFamily="34" charset="77"/>
              </a:rPr>
              <a:t>Say you are doing something and </a:t>
            </a:r>
          </a:p>
          <a:p>
            <a:pPr algn="ctr"/>
            <a:endParaRPr lang="en-US" sz="1200" b="1" dirty="0">
              <a:latin typeface="Papyrus" panose="020B0602040200020303" pitchFamily="34" charset="77"/>
            </a:endParaRPr>
          </a:p>
          <a:p>
            <a:pPr algn="ctr"/>
            <a:r>
              <a:rPr lang="en-US" sz="2800" b="1" dirty="0">
                <a:latin typeface="Papyrus" panose="020B0602040200020303" pitchFamily="34" charset="77"/>
              </a:rPr>
              <a:t>A) it takes you 1 hour to code it with loops and 30 mins to run it </a:t>
            </a:r>
          </a:p>
          <a:p>
            <a:pPr algn="ctr"/>
            <a:endParaRPr lang="en-US" sz="1200" b="1" dirty="0">
              <a:latin typeface="Papyrus" panose="020B0602040200020303" pitchFamily="34" charset="77"/>
            </a:endParaRPr>
          </a:p>
          <a:p>
            <a:pPr algn="ctr"/>
            <a:r>
              <a:rPr lang="en-US" sz="2800" b="1" dirty="0">
                <a:latin typeface="Papyrus" panose="020B0602040200020303" pitchFamily="34" charset="77"/>
              </a:rPr>
              <a:t>vs</a:t>
            </a:r>
          </a:p>
          <a:p>
            <a:pPr algn="ctr"/>
            <a:endParaRPr lang="en-US" sz="1200" b="1" dirty="0">
              <a:latin typeface="Papyrus" panose="020B0602040200020303" pitchFamily="34" charset="77"/>
            </a:endParaRPr>
          </a:p>
          <a:p>
            <a:pPr algn="ctr"/>
            <a:r>
              <a:rPr lang="en-US" sz="2800" b="1" dirty="0">
                <a:latin typeface="Papyrus" panose="020B0602040200020303" pitchFamily="34" charset="77"/>
              </a:rPr>
              <a:t> B) 4 hours to figure out how to vectorize it and 0.5 seconds to run it.</a:t>
            </a:r>
          </a:p>
          <a:p>
            <a:pPr algn="ctr"/>
            <a:endParaRPr lang="en-US" sz="2800" b="1" dirty="0">
              <a:latin typeface="Papyrus" panose="020B0602040200020303" pitchFamily="34" charset="77"/>
            </a:endParaRPr>
          </a:p>
          <a:p>
            <a:pPr algn="ctr"/>
            <a:r>
              <a:rPr lang="en-US" sz="2800" b="1" dirty="0">
                <a:latin typeface="Papyrus" panose="020B0602040200020303" pitchFamily="34" charset="77"/>
              </a:rPr>
              <a:t>If you are going to do it once – A wins (unless you are doing it to learn vectorizing).</a:t>
            </a:r>
          </a:p>
          <a:p>
            <a:pPr algn="ctr"/>
            <a:endParaRPr lang="en-US" sz="2800" b="1" dirty="0">
              <a:latin typeface="Papyrus" panose="020B0602040200020303" pitchFamily="34" charset="77"/>
            </a:endParaRPr>
          </a:p>
          <a:p>
            <a:pPr algn="ctr"/>
            <a:endParaRPr lang="en-US" sz="1200" b="1" dirty="0">
              <a:latin typeface="Papyrus" panose="020B0602040200020303" pitchFamily="34" charset="77"/>
            </a:endParaRPr>
          </a:p>
          <a:p>
            <a:pPr algn="ctr"/>
            <a:r>
              <a:rPr lang="en-US" sz="2800" b="1" dirty="0">
                <a:latin typeface="Papyrus" panose="020B0602040200020303" pitchFamily="34" charset="77"/>
              </a:rPr>
              <a:t>If it is part of the code to drive your car automatically you need the results faster than every 30 minutes and it is worth investing the time to vectorize it (your life depends on it calculating fast enough).</a:t>
            </a:r>
          </a:p>
        </p:txBody>
      </p:sp>
    </p:spTree>
    <p:extLst>
      <p:ext uri="{BB962C8B-B14F-4D97-AF65-F5344CB8AC3E}">
        <p14:creationId xmlns:p14="http://schemas.microsoft.com/office/powerpoint/2010/main" val="4003367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900"/>
            <a:ext cx="12192000" cy="6555641"/>
          </a:xfrm>
          <a:prstGeom prst="rect">
            <a:avLst/>
          </a:prstGeom>
          <a:noFill/>
        </p:spPr>
        <p:txBody>
          <a:bodyPr wrap="square" rtlCol="0">
            <a:spAutoFit/>
          </a:bodyPr>
          <a:lstStyle/>
          <a:p>
            <a:pPr algn="ctr"/>
            <a:r>
              <a:rPr lang="en-US" sz="3200" b="1" dirty="0">
                <a:latin typeface="Papyrus" panose="020B0602040200020303" pitchFamily="34" charset="77"/>
                <a:cs typeface="Papyrus"/>
              </a:rPr>
              <a:t>Both matrix multiplication and the FFT are </a:t>
            </a:r>
            <a:r>
              <a:rPr lang="en-US" sz="3200" b="1" u="sng" dirty="0">
                <a:latin typeface="Papyrus" panose="020B0602040200020303" pitchFamily="34" charset="77"/>
                <a:cs typeface="Papyrus"/>
              </a:rPr>
              <a:t>parallelizable</a:t>
            </a:r>
            <a:r>
              <a:rPr lang="en-US" sz="3200" b="1" dirty="0">
                <a:latin typeface="Papyrus" panose="020B0602040200020303" pitchFamily="34" charset="77"/>
                <a:cs typeface="Papyrus"/>
              </a:rPr>
              <a:t>.</a:t>
            </a:r>
          </a:p>
          <a:p>
            <a:pPr algn="ctr"/>
            <a:endParaRPr lang="en-US" sz="1200" b="1" dirty="0">
              <a:latin typeface="Papyrus" panose="020B0602040200020303" pitchFamily="34" charset="77"/>
              <a:cs typeface="Papyrus"/>
            </a:endParaRPr>
          </a:p>
          <a:p>
            <a:pPr algn="ctr"/>
            <a:r>
              <a:rPr lang="en-US" sz="3200" b="1" dirty="0">
                <a:latin typeface="Papyrus" panose="020B0602040200020303" pitchFamily="34" charset="77"/>
                <a:cs typeface="Papyrus"/>
              </a:rPr>
              <a:t>Matrix multiplication is the dot product of the rows of the matrix on the left with the columns of the matrix on the right – each of these is independent.</a:t>
            </a:r>
          </a:p>
          <a:p>
            <a:pPr algn="ctr"/>
            <a:r>
              <a:rPr lang="en-US" sz="3200" b="1" dirty="0">
                <a:latin typeface="Papyrus" panose="020B0602040200020303" pitchFamily="34" charset="77"/>
                <a:cs typeface="Papyrus"/>
              </a:rPr>
              <a:t>One can therefore send each off to get calculated separately (on different cores, computers, etc.)</a:t>
            </a:r>
          </a:p>
          <a:p>
            <a:pPr algn="ctr"/>
            <a:endParaRPr lang="en-US" sz="1200" b="1" dirty="0">
              <a:latin typeface="Papyrus" panose="020B0602040200020303" pitchFamily="34" charset="77"/>
              <a:cs typeface="Papyrus"/>
            </a:endParaRPr>
          </a:p>
          <a:p>
            <a:pPr algn="ctr"/>
            <a:r>
              <a:rPr lang="en-US" sz="3200" b="1" dirty="0">
                <a:latin typeface="Papyrus" panose="020B0602040200020303" pitchFamily="34" charset="77"/>
                <a:cs typeface="Papyrus"/>
              </a:rPr>
              <a:t>The FFT calculation is based on 2 multiplies and an add (called a butterfly).</a:t>
            </a:r>
          </a:p>
          <a:p>
            <a:pPr algn="ctr"/>
            <a:r>
              <a:rPr lang="en-US" sz="3200" b="1" dirty="0">
                <a:latin typeface="Papyrus" panose="020B0602040200020303" pitchFamily="34" charset="77"/>
                <a:cs typeface="Papyrus"/>
              </a:rPr>
              <a:t>They are also independent.</a:t>
            </a:r>
          </a:p>
          <a:p>
            <a:pPr algn="ctr"/>
            <a:r>
              <a:rPr lang="en-US" sz="3200" b="1" dirty="0">
                <a:latin typeface="Papyrus" panose="020B0602040200020303" pitchFamily="34" charset="77"/>
                <a:cs typeface="Papyrus"/>
              </a:rPr>
              <a:t>You can send them off to be calculated separately.</a:t>
            </a:r>
          </a:p>
          <a:p>
            <a:pPr algn="ctr"/>
            <a:endParaRPr lang="en-US" sz="1200" b="1" dirty="0">
              <a:latin typeface="Papyrus" panose="020B0602040200020303" pitchFamily="34" charset="77"/>
              <a:cs typeface="Papyrus"/>
            </a:endParaRPr>
          </a:p>
          <a:p>
            <a:pPr algn="ctr"/>
            <a:r>
              <a:rPr lang="en-US" sz="3200" b="1" dirty="0">
                <a:latin typeface="Papyrus" panose="020B0602040200020303" pitchFamily="34" charset="77"/>
                <a:cs typeface="Papyrus"/>
              </a:rPr>
              <a:t>Both vectorization and parallelization depend the art of figuring out a parallelizable algorithm, if one exists.</a:t>
            </a:r>
          </a:p>
        </p:txBody>
      </p:sp>
    </p:spTree>
    <p:extLst>
      <p:ext uri="{BB962C8B-B14F-4D97-AF65-F5344CB8AC3E}">
        <p14:creationId xmlns:p14="http://schemas.microsoft.com/office/powerpoint/2010/main" val="340816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 y="233158"/>
            <a:ext cx="12192000" cy="4647426"/>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When you call a Function, ex. </a:t>
            </a:r>
            <a:r>
              <a:rPr lang="en-US" sz="3200" b="1" dirty="0">
                <a:latin typeface="Courier New" panose="02070309020205020404" pitchFamily="49" charset="0"/>
                <a:cs typeface="Courier New" panose="02070309020205020404" pitchFamily="49" charset="0"/>
              </a:rPr>
              <a:t>sin(x)</a:t>
            </a:r>
            <a:r>
              <a:rPr lang="en-US" sz="3200" b="1" dirty="0">
                <a:latin typeface="Papyrus" panose="020B0602040200020303" pitchFamily="34" charset="77"/>
                <a:cs typeface="Calibri" panose="020F0502020204030204" pitchFamily="34" charset="0"/>
              </a:rPr>
              <a:t>, what happens to the variable </a:t>
            </a:r>
            <a:r>
              <a:rPr lang="en-US" sz="3200" b="1" dirty="0">
                <a:latin typeface="Courier New" panose="02070309020205020404" pitchFamily="49" charset="0"/>
                <a:cs typeface="Courier New" panose="02070309020205020404" pitchFamily="49" charset="0"/>
              </a:rPr>
              <a:t>x</a:t>
            </a:r>
            <a:r>
              <a:rPr lang="en-US" sz="3200" b="1" dirty="0">
                <a:latin typeface="Papyrus" panose="020B0602040200020303" pitchFamily="34" charset="77"/>
                <a:cs typeface="Calibri" panose="020F0502020204030204" pitchFamily="34" charset="0"/>
              </a:rPr>
              <a:t>?</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Matlab passes the </a:t>
            </a:r>
            <a:r>
              <a:rPr lang="en-US" sz="3200" b="1" u="sng" dirty="0">
                <a:latin typeface="Papyrus" panose="020B0602040200020303" pitchFamily="34" charset="77"/>
                <a:cs typeface="Calibri" panose="020F0502020204030204" pitchFamily="34" charset="0"/>
              </a:rPr>
              <a:t>value</a:t>
            </a:r>
            <a:r>
              <a:rPr lang="en-US" sz="3200" b="1" dirty="0">
                <a:latin typeface="Papyrus" panose="020B0602040200020303" pitchFamily="34" charset="77"/>
                <a:cs typeface="Calibri" panose="020F0502020204030204" pitchFamily="34" charset="0"/>
              </a:rPr>
              <a:t> of </a:t>
            </a:r>
            <a:r>
              <a:rPr lang="en-US" sz="3200" b="1" dirty="0">
                <a:latin typeface="Courier New" panose="02070309020205020404" pitchFamily="49" charset="0"/>
                <a:cs typeface="Courier New" panose="02070309020205020404" pitchFamily="49" charset="0"/>
              </a:rPr>
              <a:t>x</a:t>
            </a:r>
            <a:r>
              <a:rPr lang="en-US" sz="3200" b="1" dirty="0">
                <a:latin typeface="Papyrus" panose="020B0602040200020303" pitchFamily="34" charset="77"/>
                <a:cs typeface="Calibri" panose="020F0502020204030204" pitchFamily="34" charset="0"/>
              </a:rPr>
              <a:t>, i.e. a </a:t>
            </a:r>
            <a:r>
              <a:rPr lang="en-US" sz="3200" b="1" u="sng" dirty="0">
                <a:latin typeface="Papyrus" panose="020B0602040200020303" pitchFamily="34" charset="77"/>
                <a:cs typeface="Calibri" panose="020F0502020204030204" pitchFamily="34" charset="0"/>
              </a:rPr>
              <a:t>copy</a:t>
            </a:r>
            <a:r>
              <a:rPr lang="en-US" sz="3200" b="1" dirty="0">
                <a:latin typeface="Papyrus" panose="020B0602040200020303" pitchFamily="34" charset="77"/>
                <a:cs typeface="Calibri" panose="020F0502020204030204" pitchFamily="34" charset="0"/>
              </a:rPr>
              <a:t> of </a:t>
            </a:r>
            <a:r>
              <a:rPr lang="en-US" sz="3200" b="1" dirty="0">
                <a:latin typeface="Courier New" panose="02070309020205020404" pitchFamily="49" charset="0"/>
                <a:cs typeface="Courier New" panose="02070309020205020404" pitchFamily="49" charset="0"/>
              </a:rPr>
              <a:t>x</a:t>
            </a:r>
            <a:r>
              <a:rPr lang="en-US" sz="3200" b="1" dirty="0">
                <a:latin typeface="Papyrus" panose="020B0602040200020303" pitchFamily="34" charset="77"/>
                <a:cs typeface="Calibri" panose="020F0502020204030204" pitchFamily="34" charset="0"/>
              </a:rPr>
              <a:t>, to the function.</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This is known as pass by value.</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Under pass by value variables in the function and calling program are isolated from one another.</a:t>
            </a:r>
          </a:p>
        </p:txBody>
      </p:sp>
    </p:spTree>
    <p:extLst>
      <p:ext uri="{BB962C8B-B14F-4D97-AF65-F5344CB8AC3E}">
        <p14:creationId xmlns:p14="http://schemas.microsoft.com/office/powerpoint/2010/main" val="316898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 y="14500"/>
            <a:ext cx="12192000" cy="861774"/>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b="1" dirty="0">
              <a:latin typeface="Papyrus" panose="020B0602040200020303" pitchFamily="34" charset="77"/>
              <a:cs typeface="Calibri" panose="020F0502020204030204" pitchFamily="34" charset="0"/>
            </a:endParaRPr>
          </a:p>
        </p:txBody>
      </p:sp>
      <p:sp>
        <p:nvSpPr>
          <p:cNvPr id="3" name="TextBox 2">
            <a:extLst>
              <a:ext uri="{FF2B5EF4-FFF2-40B4-BE49-F238E27FC236}">
                <a16:creationId xmlns:a16="http://schemas.microsoft.com/office/drawing/2014/main" id="{97130EE7-3BB8-F46A-E738-A494BE4F072F}"/>
              </a:ext>
            </a:extLst>
          </p:cNvPr>
          <p:cNvSpPr txBox="1"/>
          <p:nvPr/>
        </p:nvSpPr>
        <p:spPr>
          <a:xfrm>
            <a:off x="417443" y="2003102"/>
            <a:ext cx="4552122" cy="2677656"/>
          </a:xfrm>
          <a:prstGeom prst="rect">
            <a:avLst/>
          </a:prstGeom>
          <a:noFill/>
        </p:spPr>
        <p:txBody>
          <a:bodyPr wrap="square">
            <a:spAutoFit/>
          </a:bodyPr>
          <a:lstStyle/>
          <a:p>
            <a:r>
              <a:rPr lang="en-US" sz="2800" dirty="0"/>
              <a:t>&gt;&gt; x=30</a:t>
            </a:r>
          </a:p>
          <a:p>
            <a:r>
              <a:rPr lang="en-US" sz="2800" dirty="0"/>
              <a:t>x = 30</a:t>
            </a:r>
          </a:p>
          <a:p>
            <a:r>
              <a:rPr lang="en-US" sz="2800" dirty="0"/>
              <a:t>&gt;&gt; </a:t>
            </a:r>
            <a:r>
              <a:rPr lang="en-US" sz="2800" dirty="0" err="1"/>
              <a:t>sind</a:t>
            </a:r>
            <a:r>
              <a:rPr lang="en-US" sz="2800" dirty="0"/>
              <a:t>(x)</a:t>
            </a:r>
          </a:p>
          <a:p>
            <a:r>
              <a:rPr lang="en-US" sz="2800" dirty="0" err="1"/>
              <a:t>ans</a:t>
            </a:r>
            <a:r>
              <a:rPr lang="en-US" sz="2800" dirty="0"/>
              <a:t> = 0.500000000000000</a:t>
            </a:r>
          </a:p>
          <a:p>
            <a:r>
              <a:rPr lang="en-US" sz="2800" dirty="0"/>
              <a:t>&gt;&gt; x</a:t>
            </a:r>
          </a:p>
          <a:p>
            <a:r>
              <a:rPr lang="en-US" sz="2800" dirty="0"/>
              <a:t>x = 30</a:t>
            </a:r>
          </a:p>
        </p:txBody>
      </p:sp>
      <p:sp>
        <p:nvSpPr>
          <p:cNvPr id="6" name="TextBox 5">
            <a:extLst>
              <a:ext uri="{FF2B5EF4-FFF2-40B4-BE49-F238E27FC236}">
                <a16:creationId xmlns:a16="http://schemas.microsoft.com/office/drawing/2014/main" id="{8A0E2B10-42B5-5E94-34C8-A608A2FF4FAC}"/>
              </a:ext>
            </a:extLst>
          </p:cNvPr>
          <p:cNvSpPr txBox="1"/>
          <p:nvPr/>
        </p:nvSpPr>
        <p:spPr>
          <a:xfrm>
            <a:off x="7710279" y="2336849"/>
            <a:ext cx="4326007" cy="1815882"/>
          </a:xfrm>
          <a:prstGeom prst="rect">
            <a:avLst/>
          </a:prstGeom>
          <a:noFill/>
        </p:spPr>
        <p:txBody>
          <a:bodyPr wrap="square">
            <a:spAutoFit/>
          </a:bodyPr>
          <a:lstStyle/>
          <a:p>
            <a:r>
              <a:rPr lang="en-US" sz="2800" dirty="0"/>
              <a:t>&gt;&gt; y=</a:t>
            </a:r>
            <a:r>
              <a:rPr lang="en-US" sz="2800" dirty="0" err="1"/>
              <a:t>sind</a:t>
            </a:r>
            <a:r>
              <a:rPr lang="en-US" sz="2800" dirty="0"/>
              <a:t>(x)</a:t>
            </a:r>
          </a:p>
          <a:p>
            <a:r>
              <a:rPr lang="en-US" sz="2800" dirty="0"/>
              <a:t>y = 0.500000000000000</a:t>
            </a:r>
          </a:p>
          <a:p>
            <a:r>
              <a:rPr lang="en-US" sz="2800" dirty="0"/>
              <a:t>&gt;&gt; x</a:t>
            </a:r>
          </a:p>
          <a:p>
            <a:r>
              <a:rPr lang="en-US" sz="2800" dirty="0"/>
              <a:t>x = 30</a:t>
            </a:r>
          </a:p>
        </p:txBody>
      </p:sp>
    </p:spTree>
    <p:extLst>
      <p:ext uri="{BB962C8B-B14F-4D97-AF65-F5344CB8AC3E}">
        <p14:creationId xmlns:p14="http://schemas.microsoft.com/office/powerpoint/2010/main" val="336250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431"/>
            <a:ext cx="12192000" cy="3108543"/>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sz="3200" b="1" dirty="0">
              <a:latin typeface="Papyrus" panose="020B0602040200020303" pitchFamily="34" charset="77"/>
              <a:cs typeface="Calibri" panose="020F0502020204030204" pitchFamily="34" charset="0"/>
            </a:endParaRPr>
          </a:p>
          <a:p>
            <a:r>
              <a:rPr lang="en-US" sz="3200" b="1" dirty="0">
                <a:latin typeface="Papyrus" panose="020B0602040200020303" pitchFamily="34" charset="77"/>
                <a:cs typeface="Calibri" panose="020F0502020204030204" pitchFamily="34" charset="0"/>
              </a:rPr>
              <a:t>In the calling code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a:t>
            </a:r>
          </a:p>
          <a:p>
            <a:r>
              <a:rPr lang="en-US" sz="2800" b="1" dirty="0">
                <a:latin typeface="Courier New" panose="02070309020205020404" pitchFamily="49" charset="0"/>
                <a:cs typeface="Courier New" panose="02070309020205020404" pitchFamily="49" charset="0"/>
              </a:rPr>
              <a:t>y=</a:t>
            </a:r>
            <a:r>
              <a:rPr lang="en-US" sz="2800" b="1" dirty="0" err="1">
                <a:latin typeface="Courier New" panose="02070309020205020404" pitchFamily="49" charset="0"/>
                <a:cs typeface="Courier New" panose="02070309020205020404" pitchFamily="49" charset="0"/>
              </a:rPr>
              <a:t>myfunction</a:t>
            </a:r>
            <a:r>
              <a:rPr lang="en-US" sz="2800" b="1" dirty="0">
                <a:latin typeface="Courier New" panose="02070309020205020404" pitchFamily="49" charset="0"/>
                <a:cs typeface="Courier New" panose="02070309020205020404" pitchFamily="49" charset="0"/>
              </a:rPr>
              <a:t>(x)</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6F3ED572-A6AC-FD59-B9AB-BF40F80742B9}"/>
              </a:ext>
            </a:extLst>
          </p:cNvPr>
          <p:cNvSpPr txBox="1"/>
          <p:nvPr/>
        </p:nvSpPr>
        <p:spPr>
          <a:xfrm>
            <a:off x="4104862" y="982109"/>
            <a:ext cx="7702826" cy="5663089"/>
          </a:xfrm>
          <a:prstGeom prst="rect">
            <a:avLst/>
          </a:prstGeom>
          <a:noFill/>
        </p:spPr>
        <p:txBody>
          <a:bodyPr wrap="square">
            <a:spAutoFit/>
          </a:bodyPr>
          <a:lstStyle>
            <a:defPPr>
              <a:defRPr lang="en-US"/>
            </a:defPPr>
            <a:lvl1pPr>
              <a:defRPr b="1">
                <a:latin typeface="Courier New" panose="02070309020205020404" pitchFamily="49" charset="0"/>
                <a:cs typeface="Courier New" panose="02070309020205020404" pitchFamily="49" charset="0"/>
              </a:defRPr>
            </a:lvl1pPr>
          </a:lstStyle>
          <a:p>
            <a:r>
              <a:rPr lang="en-US" sz="3200" dirty="0">
                <a:latin typeface="Papyrus" panose="020B0602040200020303" pitchFamily="34" charset="77"/>
                <a:cs typeface="Calibri" panose="020F0502020204030204" pitchFamily="34" charset="0"/>
              </a:rPr>
              <a:t>In the function definition.</a:t>
            </a:r>
          </a:p>
          <a:p>
            <a:r>
              <a:rPr lang="en-US" sz="3200" dirty="0">
                <a:latin typeface="Papyrus" panose="020B0602040200020303" pitchFamily="34" charset="77"/>
                <a:cs typeface="Calibri" panose="020F0502020204030204" pitchFamily="34" charset="0"/>
              </a:rPr>
              <a:t>Can use the same variable names</a:t>
            </a:r>
          </a:p>
          <a:p>
            <a:endParaRPr lang="en-US" dirty="0"/>
          </a:p>
          <a:p>
            <a:r>
              <a:rPr lang="en-US" sz="2800" dirty="0"/>
              <a:t>function y=</a:t>
            </a:r>
            <a:r>
              <a:rPr lang="en-US" sz="2800" dirty="0" err="1"/>
              <a:t>myfunction</a:t>
            </a:r>
            <a:r>
              <a:rPr lang="en-US" sz="2800" dirty="0"/>
              <a:t>(x)</a:t>
            </a:r>
          </a:p>
          <a:p>
            <a:r>
              <a:rPr lang="en-US" sz="1200" dirty="0"/>
              <a:t>.</a:t>
            </a:r>
          </a:p>
          <a:p>
            <a:r>
              <a:rPr lang="en-US" sz="2800" dirty="0">
                <a:latin typeface="Papyrus" panose="020B0602040200020303" pitchFamily="34" charset="77"/>
              </a:rPr>
              <a:t>	Use variable names x and y in here</a:t>
            </a:r>
          </a:p>
          <a:p>
            <a:r>
              <a:rPr lang="en-US" sz="1200" dirty="0"/>
              <a:t>.</a:t>
            </a:r>
          </a:p>
          <a:p>
            <a:r>
              <a:rPr lang="en-US" sz="2800" dirty="0"/>
              <a:t>end</a:t>
            </a:r>
          </a:p>
          <a:p>
            <a:endParaRPr lang="en-US" dirty="0"/>
          </a:p>
          <a:p>
            <a:r>
              <a:rPr lang="en-US" sz="2800" dirty="0">
                <a:latin typeface="Papyrus" panose="020B0602040200020303" pitchFamily="34" charset="77"/>
                <a:cs typeface="Calibri" panose="020F0502020204030204" pitchFamily="34" charset="0"/>
              </a:rPr>
              <a:t>Or not</a:t>
            </a:r>
          </a:p>
          <a:p>
            <a:endParaRPr lang="en-US" dirty="0"/>
          </a:p>
          <a:p>
            <a:r>
              <a:rPr lang="en-US" sz="2800" dirty="0"/>
              <a:t>function a=</a:t>
            </a:r>
            <a:r>
              <a:rPr lang="en-US" sz="2800" dirty="0" err="1"/>
              <a:t>myfunction</a:t>
            </a:r>
            <a:r>
              <a:rPr lang="en-US" sz="2800" dirty="0"/>
              <a:t>(b)</a:t>
            </a:r>
          </a:p>
          <a:p>
            <a:r>
              <a:rPr lang="en-US" sz="1200" dirty="0"/>
              <a:t>.</a:t>
            </a:r>
          </a:p>
          <a:p>
            <a:r>
              <a:rPr lang="en-US" sz="2800" dirty="0">
                <a:latin typeface="Papyrus" panose="020B0602040200020303" pitchFamily="34" charset="77"/>
              </a:rPr>
              <a:t>	Use variable names a and b in here</a:t>
            </a:r>
            <a:endParaRPr lang="en-US" sz="2800" dirty="0"/>
          </a:p>
          <a:p>
            <a:r>
              <a:rPr lang="en-US" sz="1200" dirty="0"/>
              <a:t>.</a:t>
            </a:r>
          </a:p>
          <a:p>
            <a:r>
              <a:rPr lang="en-US" sz="2800" dirty="0"/>
              <a:t>end</a:t>
            </a:r>
          </a:p>
        </p:txBody>
      </p:sp>
    </p:spTree>
    <p:extLst>
      <p:ext uri="{BB962C8B-B14F-4D97-AF65-F5344CB8AC3E}">
        <p14:creationId xmlns:p14="http://schemas.microsoft.com/office/powerpoint/2010/main" val="348585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5236"/>
            <a:ext cx="12192000" cy="2893100"/>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There is another choice for passing variables to a function.</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Pass the address in memory of </a:t>
            </a:r>
            <a:r>
              <a:rPr lang="en-US" sz="3200" b="1" dirty="0">
                <a:latin typeface="Courier New" panose="02070309020205020404" pitchFamily="49" charset="0"/>
                <a:cs typeface="Courier New" panose="02070309020205020404" pitchFamily="49" charset="0"/>
              </a:rPr>
              <a:t>x</a:t>
            </a:r>
            <a:r>
              <a:rPr lang="en-US" sz="3200" b="1" dirty="0">
                <a:latin typeface="Papyrus" panose="020B0602040200020303" pitchFamily="34" charset="77"/>
                <a:cs typeface="Calibri" panose="020F0502020204030204" pitchFamily="34" charset="0"/>
              </a:rPr>
              <a:t> to the function.</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This is known as pass by </a:t>
            </a:r>
            <a:r>
              <a:rPr lang="en-US" sz="3200" b="1" u="sng" dirty="0">
                <a:latin typeface="Papyrus" panose="020B0602040200020303" pitchFamily="34" charset="77"/>
                <a:cs typeface="Calibri" panose="020F0502020204030204" pitchFamily="34" charset="0"/>
              </a:rPr>
              <a:t>reference</a:t>
            </a:r>
            <a:r>
              <a:rPr lang="en-US" sz="3200" b="1" dirty="0">
                <a:latin typeface="Papyrus" panose="020B0602040200020303" pitchFamily="34" charset="77"/>
                <a:cs typeface="Calibri" panose="020F0502020204030204" pitchFamily="34" charset="0"/>
              </a:rPr>
              <a:t>.</a:t>
            </a:r>
          </a:p>
        </p:txBody>
      </p:sp>
    </p:spTree>
    <p:extLst>
      <p:ext uri="{BB962C8B-B14F-4D97-AF65-F5344CB8AC3E}">
        <p14:creationId xmlns:p14="http://schemas.microsoft.com/office/powerpoint/2010/main" val="360563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3332"/>
            <a:ext cx="12192000" cy="6001643"/>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Functions</a:t>
            </a:r>
            <a:endParaRPr lang="en-US" b="1" dirty="0">
              <a:latin typeface="Papyrus" panose="020B0602040200020303" pitchFamily="34" charset="77"/>
              <a:cs typeface="Calibri" panose="020F0502020204030204" pitchFamily="34" charset="0"/>
            </a:endParaRP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In this type of variable passing, any changes made to the variable in the function are seen by the calling program afterwards.</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The function gets the address, where the variable is in memory, so changing the name of the variables in the function definition does not change this behavior.</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In pass by reference, variables are actually </a:t>
            </a:r>
            <a:r>
              <a:rPr lang="en-US" sz="3200" b="1" u="sng" dirty="0">
                <a:latin typeface="Papyrus" panose="020B0602040200020303" pitchFamily="34" charset="77"/>
                <a:cs typeface="Calibri" panose="020F0502020204030204" pitchFamily="34" charset="0"/>
              </a:rPr>
              <a:t>pointers</a:t>
            </a:r>
            <a:r>
              <a:rPr lang="en-US" sz="3200" b="1" dirty="0">
                <a:latin typeface="Papyrus" panose="020B0602040200020303" pitchFamily="34" charset="77"/>
                <a:cs typeface="Calibri" panose="020F0502020204030204" pitchFamily="34" charset="0"/>
              </a:rPr>
              <a:t> to the memory location, not the value of the variable.</a:t>
            </a:r>
          </a:p>
        </p:txBody>
      </p:sp>
    </p:spTree>
    <p:extLst>
      <p:ext uri="{BB962C8B-B14F-4D97-AF65-F5344CB8AC3E}">
        <p14:creationId xmlns:p14="http://schemas.microsoft.com/office/powerpoint/2010/main" val="3398511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7444</TotalTime>
  <Words>3688</Words>
  <Application>Microsoft Office PowerPoint</Application>
  <PresentationFormat>Widescreen</PresentationFormat>
  <Paragraphs>510</Paragraphs>
  <Slides>49</Slides>
  <Notes>35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33</cp:revision>
  <dcterms:created xsi:type="dcterms:W3CDTF">2023-08-31T15:40:34Z</dcterms:created>
  <dcterms:modified xsi:type="dcterms:W3CDTF">2023-09-19T21:47:25Z</dcterms:modified>
</cp:coreProperties>
</file>