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3"/>
  </p:notesMasterIdLst>
  <p:sldIdLst>
    <p:sldId id="1488" r:id="rId2"/>
    <p:sldId id="1337" r:id="rId3"/>
    <p:sldId id="1338" r:id="rId4"/>
    <p:sldId id="1339" r:id="rId5"/>
    <p:sldId id="1340" r:id="rId6"/>
    <p:sldId id="1341" r:id="rId7"/>
    <p:sldId id="1357" r:id="rId8"/>
    <p:sldId id="1342" r:id="rId9"/>
    <p:sldId id="1343" r:id="rId10"/>
    <p:sldId id="1344" r:id="rId11"/>
    <p:sldId id="1345" r:id="rId12"/>
    <p:sldId id="1346" r:id="rId13"/>
    <p:sldId id="1347" r:id="rId14"/>
    <p:sldId id="1348" r:id="rId15"/>
    <p:sldId id="1349" r:id="rId16"/>
    <p:sldId id="1352" r:id="rId17"/>
    <p:sldId id="1350" r:id="rId18"/>
    <p:sldId id="1358" r:id="rId19"/>
    <p:sldId id="1389" r:id="rId20"/>
    <p:sldId id="1360" r:id="rId21"/>
    <p:sldId id="1365" r:id="rId22"/>
    <p:sldId id="1364" r:id="rId23"/>
    <p:sldId id="1492" r:id="rId24"/>
    <p:sldId id="1385" r:id="rId25"/>
    <p:sldId id="348" r:id="rId26"/>
    <p:sldId id="350" r:id="rId27"/>
    <p:sldId id="337" r:id="rId28"/>
    <p:sldId id="338" r:id="rId29"/>
    <p:sldId id="340" r:id="rId30"/>
    <p:sldId id="341" r:id="rId31"/>
    <p:sldId id="342" r:id="rId32"/>
    <p:sldId id="343" r:id="rId33"/>
    <p:sldId id="347" r:id="rId34"/>
    <p:sldId id="294" r:id="rId35"/>
    <p:sldId id="349" r:id="rId36"/>
    <p:sldId id="1490" r:id="rId37"/>
    <p:sldId id="1362" r:id="rId38"/>
    <p:sldId id="1363" r:id="rId39"/>
    <p:sldId id="1370" r:id="rId40"/>
    <p:sldId id="1371" r:id="rId41"/>
    <p:sldId id="1372" r:id="rId42"/>
    <p:sldId id="1491" r:id="rId43"/>
    <p:sldId id="1375" r:id="rId44"/>
    <p:sldId id="1373" r:id="rId45"/>
    <p:sldId id="1374" r:id="rId46"/>
    <p:sldId id="1376" r:id="rId47"/>
    <p:sldId id="1377" r:id="rId48"/>
    <p:sldId id="1378" r:id="rId49"/>
    <p:sldId id="1379" r:id="rId50"/>
    <p:sldId id="1380" r:id="rId51"/>
    <p:sldId id="1381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1D807-DE89-9A4E-9D43-76464AA27E17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A76CB-EBEC-7C49-9AA6-48AC1879F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5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E3C14F-AC50-4122-BD94-6B703BDD0B4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93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actual format is</a:t>
            </a:r>
            <a:r>
              <a:rPr lang="en-US" baseline="0" dirty="0"/>
              <a:t> a bit more complicated to eek out a bit more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Uses the same trick as single precision to eek out more resolution </a:t>
            </a:r>
            <a:r>
              <a:rPr lang="mr-IN" dirty="0"/>
              <a:t>–</a:t>
            </a:r>
            <a:r>
              <a:rPr lang="en-US" dirty="0"/>
              <a:t> “hidden bit”.</a:t>
            </a:r>
          </a:p>
          <a:p>
            <a:r>
              <a:rPr lang="en-US" dirty="0"/>
              <a:t>As</a:t>
            </a:r>
            <a:r>
              <a:rPr lang="en-US" baseline="0" dirty="0"/>
              <a:t> far as I know all computers being built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not</a:t>
            </a:r>
            <a:r>
              <a:rPr lang="en-US" baseline="0" dirty="0"/>
              <a:t> solve the finite number of digits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MATLAB feature </a:t>
            </a:r>
            <a:r>
              <a:rPr lang="mr-IN" dirty="0"/>
              <a:t>–</a:t>
            </a:r>
            <a:r>
              <a:rPr lang="en-US" dirty="0"/>
              <a:t> help </a:t>
            </a:r>
            <a:r>
              <a:rPr lang="mr-IN" dirty="0"/>
              <a:t>–</a:t>
            </a:r>
            <a:r>
              <a:rPr lang="en-US" dirty="0"/>
              <a:t> help plus function name gives you the</a:t>
            </a:r>
            <a:r>
              <a:rPr lang="en-US" baseline="0" dirty="0"/>
              <a:t> “documentation” available for the function, or says there is no function by that name.</a:t>
            </a:r>
          </a:p>
          <a:p>
            <a:r>
              <a:rPr lang="en-US" baseline="0" dirty="0"/>
              <a:t>Can provide this function </a:t>
            </a:r>
            <a:r>
              <a:rPr lang="mr-IN" baseline="0" dirty="0"/>
              <a:t>–</a:t>
            </a:r>
            <a:r>
              <a:rPr lang="en-US" baseline="0" dirty="0"/>
              <a:t> help </a:t>
            </a:r>
            <a:r>
              <a:rPr lang="mr-IN" baseline="0" dirty="0"/>
              <a:t>–</a:t>
            </a:r>
            <a:r>
              <a:rPr lang="en-US" baseline="0" dirty="0"/>
              <a:t> for functions you write.</a:t>
            </a:r>
          </a:p>
          <a:p>
            <a:r>
              <a:rPr lang="en-US" baseline="0" dirty="0"/>
              <a:t>Factorial is one of the quickest ways to demonstrate this.</a:t>
            </a:r>
          </a:p>
          <a:p>
            <a:endParaRPr lang="en-US" baseline="0" dirty="0"/>
          </a:p>
          <a:p>
            <a:r>
              <a:rPr lang="en-US" dirty="0"/>
              <a:t>http://</a:t>
            </a:r>
            <a:r>
              <a:rPr lang="en-US" dirty="0" err="1"/>
              <a:t>mathforum.org</a:t>
            </a:r>
            <a:r>
              <a:rPr lang="en-US" dirty="0"/>
              <a:t>/library/</a:t>
            </a:r>
            <a:r>
              <a:rPr lang="en-US" dirty="0" err="1"/>
              <a:t>drmath</a:t>
            </a:r>
            <a:r>
              <a:rPr lang="en-US" dirty="0"/>
              <a:t>/sets/select/</a:t>
            </a:r>
            <a:r>
              <a:rPr lang="en-US" dirty="0" err="1"/>
              <a:t>dm_factorial_list.html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MATLAB feature </a:t>
            </a:r>
            <a:r>
              <a:rPr lang="mr-IN" dirty="0"/>
              <a:t>–</a:t>
            </a:r>
            <a:r>
              <a:rPr lang="en-US" dirty="0"/>
              <a:t> help </a:t>
            </a:r>
            <a:r>
              <a:rPr lang="mr-IN" dirty="0"/>
              <a:t>–</a:t>
            </a:r>
            <a:r>
              <a:rPr lang="en-US" dirty="0"/>
              <a:t> help plus function name gives you the</a:t>
            </a:r>
            <a:r>
              <a:rPr lang="en-US" baseline="0" dirty="0"/>
              <a:t> “documentation” available for the function, or says there is no function by that name.</a:t>
            </a:r>
          </a:p>
          <a:p>
            <a:r>
              <a:rPr lang="en-US" baseline="0" dirty="0"/>
              <a:t>Can provide this function </a:t>
            </a:r>
            <a:r>
              <a:rPr lang="mr-IN" baseline="0" dirty="0"/>
              <a:t>–</a:t>
            </a:r>
            <a:r>
              <a:rPr lang="en-US" baseline="0" dirty="0"/>
              <a:t> help </a:t>
            </a:r>
            <a:r>
              <a:rPr lang="mr-IN" baseline="0" dirty="0"/>
              <a:t>–</a:t>
            </a:r>
            <a:r>
              <a:rPr lang="en-US" baseline="0" dirty="0"/>
              <a:t> for functions you write.</a:t>
            </a:r>
          </a:p>
          <a:p>
            <a:r>
              <a:rPr lang="en-US" baseline="0" dirty="0"/>
              <a:t>Factorial is one of the quickest ways to demonstrate this.</a:t>
            </a:r>
          </a:p>
          <a:p>
            <a:endParaRPr lang="en-US" baseline="0" dirty="0"/>
          </a:p>
          <a:p>
            <a:r>
              <a:rPr lang="en-US" dirty="0"/>
              <a:t>http://</a:t>
            </a:r>
            <a:r>
              <a:rPr lang="en-US" dirty="0" err="1"/>
              <a:t>mathforum.org</a:t>
            </a:r>
            <a:r>
              <a:rPr lang="en-US" dirty="0"/>
              <a:t>/library/</a:t>
            </a:r>
            <a:r>
              <a:rPr lang="en-US" dirty="0" err="1"/>
              <a:t>drmath</a:t>
            </a:r>
            <a:r>
              <a:rPr lang="en-US" dirty="0"/>
              <a:t>/sets/select/</a:t>
            </a:r>
            <a:r>
              <a:rPr lang="en-US" dirty="0" err="1"/>
              <a:t>dm_factorial_list.html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06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</a:t>
            </a:r>
            <a:r>
              <a:rPr lang="en-US" baseline="0" dirty="0"/>
              <a:t> we are going to look at some running sums to see what is going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426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Initialize</a:t>
            </a:r>
            <a:r>
              <a:rPr lang="en-US" baseline="0" dirty="0"/>
              <a:t> two variables – one with the sum after each add, and one that counts the number of adds</a:t>
            </a:r>
          </a:p>
          <a:p>
            <a:r>
              <a:rPr lang="en-US" baseline="0" dirty="0"/>
              <a:t>Try it</a:t>
            </a:r>
          </a:p>
          <a:p>
            <a:r>
              <a:rPr lang="en-US" baseline="0" dirty="0"/>
              <a:t>Introduce while loop, this is also an infinite while loop </a:t>
            </a:r>
            <a:r>
              <a:rPr lang="mr-IN" baseline="0" dirty="0"/>
              <a:t>–</a:t>
            </a:r>
            <a:r>
              <a:rPr lang="en-US" baseline="0" dirty="0"/>
              <a:t> 1 is true so “while 1” will always enter the loop (handy when you don't know when you will stop, (difference between for, while, "one trip" </a:t>
            </a:r>
            <a:r>
              <a:rPr lang="en-US" baseline="0" dirty="0" err="1"/>
              <a:t>vs</a:t>
            </a:r>
            <a:r>
              <a:rPr lang="en-US" baseline="0" dirty="0"/>
              <a:t> "no trip" loops, test at beginning, test at end…).</a:t>
            </a:r>
          </a:p>
          <a:p>
            <a:r>
              <a:rPr lang="en-US" baseline="0" dirty="0"/>
              <a:t>Have to get out of the loop by another method since test will always send it into loop </a:t>
            </a:r>
            <a:r>
              <a:rPr lang="mr-IN" baseline="0" dirty="0"/>
              <a:t>–</a:t>
            </a:r>
            <a:r>
              <a:rPr lang="en-US" baseline="0" dirty="0"/>
              <a:t> the break.</a:t>
            </a:r>
          </a:p>
          <a:p>
            <a:r>
              <a:rPr lang="en-US" baseline="0" dirty="0"/>
              <a:t>What is going 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50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Oftentimes there</a:t>
            </a:r>
            <a:r>
              <a:rPr lang="en-US" baseline="0" dirty="0"/>
              <a:t> are many, many ways to do things.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473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42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018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Works for for and while loops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at least it stops (we can</a:t>
            </a:r>
            <a:r>
              <a:rPr lang="en-US" baseline="0" dirty="0"/>
              <a:t> only do this because we know it should stop before 20 </a:t>
            </a:r>
            <a:r>
              <a:rPr lang="mr-IN" baseline="0" dirty="0"/>
              <a:t>–</a:t>
            </a:r>
            <a:r>
              <a:rPr lang="en-US" baseline="0" dirty="0"/>
              <a:t> we know the answer </a:t>
            </a:r>
            <a:r>
              <a:rPr lang="mr-IN" baseline="0" dirty="0"/>
              <a:t>–</a:t>
            </a:r>
            <a:r>
              <a:rPr lang="en-US" baseline="0" dirty="0"/>
              <a:t> this is a good way to test your code </a:t>
            </a:r>
            <a:r>
              <a:rPr lang="mr-IN" baseline="0" dirty="0"/>
              <a:t>–</a:t>
            </a:r>
            <a:r>
              <a:rPr lang="en-US" baseline="0" dirty="0"/>
              <a:t> have it do something where you know the result so you can check it).</a:t>
            </a:r>
            <a:endParaRPr lang="en-US" dirty="0"/>
          </a:p>
          <a:p>
            <a:r>
              <a:rPr lang="en-US" baseline="0" dirty="0"/>
              <a:t>But it is still not doing what we wanted.</a:t>
            </a:r>
          </a:p>
          <a:p>
            <a:r>
              <a:rPr lang="en-US" baseline="0" dirty="0"/>
              <a:t>What is going 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these is a vector</a:t>
            </a:r>
            <a:r>
              <a:rPr lang="en-US" baseline="0" dirty="0"/>
              <a:t> </a:t>
            </a:r>
            <a:r>
              <a:rPr lang="en-US" dirty="0"/>
              <a:t>of characters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the first one</a:t>
            </a:r>
          </a:p>
          <a:p>
            <a:r>
              <a:rPr lang="en-US" baseline="0" dirty="0"/>
              <a:t>And the other is a string variable</a:t>
            </a:r>
          </a:p>
          <a:p>
            <a:r>
              <a:rPr lang="en-US" baseline="0" dirty="0"/>
              <a:t>They behave slightly differently </a:t>
            </a:r>
            <a:r>
              <a:rPr lang="mr-IN" baseline="0" dirty="0"/>
              <a:t>–</a:t>
            </a:r>
            <a:r>
              <a:rPr lang="en-US" baseline="0" dirty="0"/>
              <a:t> we will see this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these is a vector</a:t>
            </a:r>
            <a:r>
              <a:rPr lang="en-US" baseline="0" dirty="0"/>
              <a:t> </a:t>
            </a:r>
            <a:r>
              <a:rPr lang="en-US" dirty="0"/>
              <a:t>of characters</a:t>
            </a:r>
            <a:r>
              <a:rPr lang="en-US" baseline="0" dirty="0"/>
              <a:t> </a:t>
            </a:r>
            <a:r>
              <a:rPr lang="mr-IN" baseline="0" dirty="0"/>
              <a:t>–</a:t>
            </a:r>
            <a:r>
              <a:rPr lang="en-US" baseline="0" dirty="0"/>
              <a:t> the first one</a:t>
            </a:r>
          </a:p>
          <a:p>
            <a:r>
              <a:rPr lang="en-US" baseline="0" dirty="0"/>
              <a:t>And the other is a string variable</a:t>
            </a:r>
          </a:p>
          <a:p>
            <a:r>
              <a:rPr lang="en-US" baseline="0" dirty="0"/>
              <a:t>They behave slightly differently </a:t>
            </a:r>
            <a:r>
              <a:rPr lang="mr-IN" baseline="0" dirty="0"/>
              <a:t>–</a:t>
            </a:r>
            <a:r>
              <a:rPr lang="en-US" baseline="0" dirty="0"/>
              <a:t> we will see this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845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combine with &amp;&amp; or ||</a:t>
            </a:r>
          </a:p>
          <a:p>
            <a:r>
              <a:rPr lang="en-US" dirty="0"/>
              <a:t>These two tests are independent </a:t>
            </a:r>
            <a:r>
              <a:rPr lang="mr-IN" dirty="0"/>
              <a:t>–</a:t>
            </a:r>
            <a:r>
              <a:rPr lang="en-US" dirty="0"/>
              <a:t> both done independent</a:t>
            </a:r>
            <a:r>
              <a:rPr lang="en-US" baseline="0" dirty="0"/>
              <a:t> of test of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only continues if previous</a:t>
            </a:r>
            <a:r>
              <a:rPr lang="en-US" baseline="0" dirty="0"/>
              <a:t> tests fail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 of functions </a:t>
            </a:r>
            <a:r>
              <a:rPr lang="mr-IN" dirty="0"/>
              <a:t>–</a:t>
            </a:r>
            <a:r>
              <a:rPr lang="en-US" dirty="0"/>
              <a:t> </a:t>
            </a:r>
          </a:p>
          <a:p>
            <a:r>
              <a:rPr lang="en-US" dirty="0"/>
              <a:t>Encapsulated </a:t>
            </a:r>
            <a:r>
              <a:rPr lang="mr-IN" dirty="0"/>
              <a:t>–</a:t>
            </a:r>
            <a:r>
              <a:rPr lang="en-US" dirty="0"/>
              <a:t> m, f not known outside of function </a:t>
            </a:r>
            <a:r>
              <a:rPr lang="mr-IN" dirty="0"/>
              <a:t>–</a:t>
            </a:r>
            <a:r>
              <a:rPr lang="en-US" dirty="0"/>
              <a:t> don’t interfere with variables</a:t>
            </a:r>
            <a:r>
              <a:rPr lang="en-US" baseline="0" dirty="0"/>
              <a:t> in the calling routine named m or f</a:t>
            </a:r>
          </a:p>
          <a:p>
            <a:r>
              <a:rPr lang="en-US" baseline="0" dirty="0"/>
              <a:t>Easier to write and debug because can concentrate on one specific task (one theory of programing says nothing should be longer than a page </a:t>
            </a:r>
            <a:r>
              <a:rPr lang="mr-IN" baseline="0" dirty="0"/>
              <a:t>–</a:t>
            </a:r>
            <a:r>
              <a:rPr lang="en-US" baseline="0" dirty="0"/>
              <a:t> good idea, but then you have thousands of files </a:t>
            </a:r>
            <a:r>
              <a:rPr lang="mr-IN" baseline="0" dirty="0"/>
              <a:t>–</a:t>
            </a:r>
            <a:r>
              <a:rPr lang="en-US" baseline="0" dirty="0"/>
              <a:t> you win some and loose some)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need to include an example your documentation</a:t>
            </a:r>
            <a:r>
              <a:rPr lang="en-US" baseline="0" dirty="0"/>
              <a:t> is lacking!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need to include an example your documentation</a:t>
            </a:r>
            <a:r>
              <a:rPr lang="en-US" baseline="0" dirty="0"/>
              <a:t> </a:t>
            </a:r>
            <a:r>
              <a:rPr lang="en-US" baseline="0"/>
              <a:t>is lacking!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two end statements in gray are optional. You need both or none </a:t>
            </a:r>
            <a:r>
              <a:rPr lang="mr-IN" dirty="0"/>
              <a:t>–</a:t>
            </a:r>
            <a:r>
              <a:rPr lang="en-US" dirty="0"/>
              <a:t> can’t mix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2D89-16FC-50D2-8C26-37A4F47B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1F491F-23CE-3D5B-66A9-7AC9EFFAD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85726-5118-02E6-B570-A12BAE06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4A8-A170-9D1C-432D-DDBA0FAC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8FB5F-8061-798E-A8FD-9BADA914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F23F-9A90-FC48-84D8-480FA470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BABD-A28F-58C2-28E5-21DF4EE95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514C5-0B63-B8D1-B3AB-29EF449A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4FBFD-EDCE-3DB8-CC73-BE442595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AD01-AA2B-100E-BA65-807FC9F3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4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1CD3D-E912-D31A-4A59-6FEF6C18D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7BD2C8-41D4-1529-0F94-B5AFB8845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FA4FC-A288-8A25-6BF2-307737854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DA0BC-865C-C532-2DF4-A08197D4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F208B-7C73-0486-A6B8-6CFE1E64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28C3-0BF1-25DE-DC49-A95682472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84780-6273-163D-EE9E-7AC71E55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2270E-0169-6A54-BF38-EE937539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56BC4-32FC-CA8D-B43D-5917C47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A8426-F7B0-58F5-33B9-C77DF251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38666-BF8C-3131-3D83-7C134C6EA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D85A3-1C85-D2A6-A75D-E5CD6E81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DA5DE-342F-E88C-215E-FDB99C9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80FE-6550-20E7-1BAD-EBE9C807D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6EA74-F282-EE5B-E1DC-7955189A0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64FD-FE4C-22EE-9901-B616E22F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F22F9-D3FA-5105-0A61-AAD4F36E6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C9A23-8486-BD00-BCF0-FEEC278B38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D547-67F4-15B9-4972-9124B4DA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39557-6DD5-74F5-5B8B-BBCB6AD4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9B638-3743-9FCF-86F6-100A4DA3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1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1503A-D39A-45A0-213C-B3F3BD0B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07A18-2F00-153B-BD6B-55623A68F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7DBA1-68CB-812E-6575-D4CA6F8F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88D5D-E629-DF8A-881B-F6CE714D4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FAA02-54D8-F29E-6DAC-5802C1A5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A9CC0-5B58-F090-7DC4-CF8596CE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1B4E3-C151-4C1D-A485-3ED11555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B5D64-3151-CBBD-1D57-608FE65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3E42-A759-9B8A-D3C9-64571267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5D4B1-9E8C-ECDA-D73D-FF1A6695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3595-36EB-5574-D9A3-3801B41E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524AE-3F58-C613-0862-1255A33D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51268-A10A-889C-2AAC-FA498F84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5652DC-B038-3EB8-A59B-2A656E9E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2CFD8B-7DDC-3861-18E0-5E96B891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1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E5C8-F93B-422C-01F6-57EBCA953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27392-A3A2-B672-B882-14F097912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D2213-872C-2276-0173-5FEDFB65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1AA1-6AF1-06D2-8031-6BCCCA87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F3900-53EF-A6BD-BAC0-32541BAE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A363B-1442-B37B-1641-1F65E04F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BAD32-8AAA-EC03-EB3D-EB0FD77B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61E26-05DF-1782-B1DE-E0344F47A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33B52-DC76-16F9-F325-FAF7DF607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3AFFC-6EEF-BC34-7F88-B02CD1E3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1945D-D288-D7F8-73C3-83445674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57DCA-20B0-AE41-D811-E9B0711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068F8-114E-247B-7A78-CA4957D3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8D7ED-7EF4-46DD-7CE7-D3EBC9202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F16DA-342B-3E9B-ADAC-B8D718E1B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9CAC-D618-F343-B9C2-20AEB43D336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DA642-90F2-9130-24CA-8320252D2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2D69A-A6A2-53CE-0695-E84C56E3C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D053F-7E11-B048-88CF-A39C4C24B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smalley@memphi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ri.memphis.edu/people/smalley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CERI-8104 Data Analysis in Geophysics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Dr. Robert (Bob) Smalley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3892 Central Ave, Room 103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  <a:hlinkClick r:id="rId3"/>
              </a:rPr>
              <a:t>rsmalley@memphis.edu</a:t>
            </a: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                         678-4929</a:t>
            </a:r>
          </a:p>
          <a:p>
            <a:pPr>
              <a:defRPr/>
            </a:pP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Fall 2023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Tu &amp; Th             11:20 am -12:45 pm</a:t>
            </a:r>
          </a:p>
          <a:p>
            <a:pPr algn="ctr"/>
            <a:endParaRPr lang="en-US" sz="36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Meeting 4		Sep 7, 2023</a:t>
            </a:r>
            <a:b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</a:b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CERI New/Long Building: Student Computer Lab</a:t>
            </a:r>
          </a:p>
          <a:p>
            <a:pPr>
              <a:defRPr/>
            </a:pPr>
            <a:r>
              <a:rPr lang="en-US" sz="3600" b="1" dirty="0">
                <a:solidFill>
                  <a:schemeClr val="tx1"/>
                </a:solidFill>
                <a:latin typeface="Papyrus" panose="020B0602040200020303" pitchFamily="34" charset="77"/>
              </a:rPr>
              <a:t>Class webpage to be announced.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</a:rPr>
              <a:t>My homepage (has older versions of the course)</a:t>
            </a:r>
          </a:p>
          <a:p>
            <a:pPr>
              <a:defRPr/>
            </a:pPr>
            <a:r>
              <a:rPr lang="en-US" sz="1800" b="1" dirty="0">
                <a:solidFill>
                  <a:schemeClr val="tx1"/>
                </a:solidFill>
                <a:latin typeface="Papyrus" panose="020B0602040200020303" pitchFamily="34" charset="77"/>
                <a:hlinkClick r:id="rId4"/>
              </a:rPr>
              <a:t>http://www.ceri.memphis.edu/people/smalley/</a:t>
            </a:r>
            <a:endParaRPr lang="en-US" sz="1800" b="1" dirty="0">
              <a:solidFill>
                <a:schemeClr val="tx1"/>
              </a:solidFill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67256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12192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So what is this?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10.1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Ten and one tenth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(or two and a half in base 2)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With the idea of zero (incredibly important) and positional notation this is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1x10</a:t>
            </a:r>
            <a:r>
              <a:rPr lang="en-US" sz="3200" b="1" baseline="30000" dirty="0">
                <a:latin typeface="Courier" pitchFamily="2" charset="0"/>
              </a:rPr>
              <a:t>1</a:t>
            </a:r>
            <a:r>
              <a:rPr lang="en-US" sz="3200" b="1" dirty="0">
                <a:latin typeface="Courier" pitchFamily="2" charset="0"/>
              </a:rPr>
              <a:t>+0*10</a:t>
            </a:r>
            <a:r>
              <a:rPr lang="en-US" sz="3200" b="1" baseline="30000" dirty="0">
                <a:latin typeface="Courier" pitchFamily="2" charset="0"/>
              </a:rPr>
              <a:t>0</a:t>
            </a:r>
            <a:r>
              <a:rPr lang="en-US" sz="3200" b="1" dirty="0">
                <a:latin typeface="Courier" pitchFamily="2" charset="0"/>
              </a:rPr>
              <a:t>+1*10-1</a:t>
            </a:r>
          </a:p>
          <a:p>
            <a:pPr algn="ctr"/>
            <a:r>
              <a:rPr lang="en-US" sz="3200" b="1" dirty="0">
                <a:latin typeface="Courier" pitchFamily="2" charset="0"/>
              </a:rPr>
              <a:t>(or 1x2</a:t>
            </a:r>
            <a:r>
              <a:rPr lang="en-US" sz="3200" b="1" baseline="30000" dirty="0">
                <a:latin typeface="Courier" pitchFamily="2" charset="0"/>
              </a:rPr>
              <a:t>1</a:t>
            </a:r>
            <a:r>
              <a:rPr lang="en-US" sz="3200" b="1" dirty="0">
                <a:latin typeface="Courier" pitchFamily="2" charset="0"/>
              </a:rPr>
              <a:t>+0*2</a:t>
            </a:r>
            <a:r>
              <a:rPr lang="en-US" sz="3200" b="1" baseline="30000" dirty="0">
                <a:latin typeface="Courier" pitchFamily="2" charset="0"/>
              </a:rPr>
              <a:t>0</a:t>
            </a:r>
            <a:r>
              <a:rPr lang="en-US" sz="3200" b="1" dirty="0">
                <a:latin typeface="Courier" pitchFamily="2" charset="0"/>
              </a:rPr>
              <a:t>+1*2</a:t>
            </a:r>
            <a:r>
              <a:rPr lang="en-US" sz="3200" b="1" baseline="30000" dirty="0">
                <a:latin typeface="Courier" pitchFamily="2" charset="0"/>
              </a:rPr>
              <a:t>-1</a:t>
            </a:r>
            <a:r>
              <a:rPr lang="en-US" sz="3200" b="1" dirty="0">
                <a:latin typeface="Courier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83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736" y="135316"/>
            <a:ext cx="121192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On the computer we represent non integer numbers in something called floating point.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It is in base 2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-1</a:t>
            </a:r>
            <a:r>
              <a:rPr lang="en-US" sz="3200" b="1" baseline="30000" dirty="0">
                <a:latin typeface="Courier" pitchFamily="2" charset="0"/>
              </a:rPr>
              <a:t>s</a:t>
            </a:r>
            <a:r>
              <a:rPr lang="en-US" sz="3200" b="1" dirty="0">
                <a:latin typeface="Courier" pitchFamily="2" charset="0"/>
              </a:rPr>
              <a:t> x (</a:t>
            </a:r>
            <a:r>
              <a:rPr lang="en-US" sz="3200" b="1" dirty="0" err="1">
                <a:latin typeface="Courier" pitchFamily="2" charset="0"/>
              </a:rPr>
              <a:t>a.b</a:t>
            </a:r>
            <a:r>
              <a:rPr lang="en-US" sz="3200" b="1" dirty="0">
                <a:latin typeface="Courier" pitchFamily="2" charset="0"/>
              </a:rPr>
              <a:t>) x 2</a:t>
            </a:r>
            <a:r>
              <a:rPr lang="en-US" sz="3200" b="1" baseline="30000" dirty="0">
                <a:latin typeface="Courier" pitchFamily="2" charset="0"/>
              </a:rPr>
              <a:t>n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Where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is one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algn="ctr"/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a.b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is a number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total digits and an assumed decimal point (who's position is in a predetermined place)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is an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digit exponent.</a:t>
            </a:r>
          </a:p>
        </p:txBody>
      </p:sp>
    </p:spTree>
    <p:extLst>
      <p:ext uri="{BB962C8B-B14F-4D97-AF65-F5344CB8AC3E}">
        <p14:creationId xmlns:p14="http://schemas.microsoft.com/office/powerpoint/2010/main" val="180707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53340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we have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digits to specify the number (this determines the precision of our numbers).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With m base two digits we can count from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2n-1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for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m=3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I can count from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to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a total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values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000,001, 010, 011, 100, 101, 110, 111</a:t>
            </a:r>
          </a:p>
        </p:txBody>
      </p:sp>
    </p:spTree>
    <p:extLst>
      <p:ext uri="{BB962C8B-B14F-4D97-AF65-F5344CB8AC3E}">
        <p14:creationId xmlns:p14="http://schemas.microsoft.com/office/powerpoint/2010/main" val="1818304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67532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And we have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digits to specify the exponent.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So, we get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 number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significant base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digits followed by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raised to some power.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This is just scientific notation (in base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) with a stated number of significant digits for the mantissa (fractional part) and the exponent.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We need to pick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32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26844"/>
            <a:ext cx="12192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To make using memory easier the bits (base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digits, a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or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) are organized into larger units that are typically handled together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Byte –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bits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Word –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bytes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bits, early computers)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Word –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bytes (current computers)</a:t>
            </a:r>
          </a:p>
          <a:p>
            <a:pPr algn="ctr"/>
            <a:endParaRPr lang="en-US" sz="3200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(taking the mouth analogy too far, a nibble is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3200" dirty="0">
                <a:latin typeface="Papyrus" panose="020B0602040200020303" pitchFamily="34" charset="77"/>
                <a:cs typeface="Calibri" panose="020F0502020204030204" pitchFamily="34" charset="0"/>
              </a:rPr>
              <a:t> bits)</a:t>
            </a:r>
          </a:p>
        </p:txBody>
      </p:sp>
    </p:spTree>
    <p:extLst>
      <p:ext uri="{BB962C8B-B14F-4D97-AF65-F5344CB8AC3E}">
        <p14:creationId xmlns:p14="http://schemas.microsoft.com/office/powerpoint/2010/main" val="136939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246758"/>
            <a:ext cx="12192001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 single precision floating point number is made up of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bytes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bits) (by convention)with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sign bit for the number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The number part (called the mantissa)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bits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and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 exponent with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bits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And it is known as </a:t>
            </a:r>
            <a:r>
              <a:rPr lang="en-US" sz="3200" b="1" u="sng" dirty="0">
                <a:latin typeface="Papyrus" panose="020B0602040200020303" pitchFamily="34" charset="77"/>
                <a:cs typeface="Papyrus"/>
              </a:rPr>
              <a:t>single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precision floating point.</a:t>
            </a:r>
          </a:p>
        </p:txBody>
      </p:sp>
    </p:spTree>
    <p:extLst>
      <p:ext uri="{BB962C8B-B14F-4D97-AF65-F5344CB8AC3E}">
        <p14:creationId xmlns:p14="http://schemas.microsoft.com/office/powerpoint/2010/main" val="3597146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01501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MATLAB does all arithmetic in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double 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precision floating point arithmetic.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(another thing that slows MATLAB down, integer arithmetic is faster – gets done in the </a:t>
            </a:r>
            <a:r>
              <a:rPr lang="en-US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cpu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floating point arithmetic is slow – has to go to the floating-point processor).</a:t>
            </a:r>
          </a:p>
        </p:txBody>
      </p:sp>
    </p:spTree>
    <p:extLst>
      <p:ext uri="{BB962C8B-B14F-4D97-AF65-F5344CB8AC3E}">
        <p14:creationId xmlns:p14="http://schemas.microsoft.com/office/powerpoint/2010/main" val="575239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71059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MATLAB uses double precision floating point.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Take what we had before, but "double" everything (so is a memory hog).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Use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words 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64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bits) with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sign bit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mantissa bits</a:t>
            </a:r>
          </a:p>
          <a:p>
            <a:pPr algn="ctr"/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exponent bits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Gives more significant digits and larger range of exponents.</a:t>
            </a:r>
          </a:p>
        </p:txBody>
      </p:sp>
    </p:spTree>
    <p:extLst>
      <p:ext uri="{BB962C8B-B14F-4D97-AF65-F5344CB8AC3E}">
        <p14:creationId xmlns:p14="http://schemas.microsoft.com/office/powerpoint/2010/main" val="834010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158" y="86918"/>
            <a:ext cx="9144000" cy="6771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Table of Factorials 1! - 30!</a:t>
            </a:r>
            <a:b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01! = 1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02! = 2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03! = 6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04! = 24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05! = 120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06! = 720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07! = 5040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08! = 40320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09! = 362880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10! = 3628800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11! = 39916800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12! = 479001600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13! = 6227020800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14! = 87178291200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15! = 1307674368000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16! = 20922789888000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17! = 355687428096000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18! = 6402373705728000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19! = 121645100408832000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20! = 2432902008176640000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21! = 5109094217170944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22! = 112400072777760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7680000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23! = 258520167388849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76640000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24! = 620448401733239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439360000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25! = 155112100433309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85984000000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26! = 403291461126605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635584000000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27! = 108888694504183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52160768000000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28! = 304888344611713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860501504000000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29! = 884176199373970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1954543616000000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30! = 265252859812191</a:t>
            </a:r>
            <a:r>
              <a:rPr lang="is-I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058636308480000000</a:t>
            </a:r>
            <a:r>
              <a:rPr lang="is-I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2122" y="165653"/>
            <a:ext cx="763987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factorial</a:t>
            </a:r>
          </a:p>
          <a:p>
            <a:r>
              <a:rPr lang="es-AR" sz="3200" b="1" dirty="0">
                <a:latin typeface="Papyrus" panose="020B0602040200020303" pitchFamily="34" charset="77"/>
              </a:rPr>
              <a:t>factorial Factorial </a:t>
            </a:r>
            <a:r>
              <a:rPr lang="es-AR" sz="3200" b="1" dirty="0" err="1">
                <a:latin typeface="Papyrus" panose="020B0602040200020303" pitchFamily="34" charset="77"/>
              </a:rPr>
              <a:t>function</a:t>
            </a:r>
            <a:r>
              <a:rPr lang="es-AR" sz="3200" b="1" dirty="0">
                <a:latin typeface="Papyrus" panose="020B0602040200020303" pitchFamily="34" charset="77"/>
              </a:rPr>
              <a:t>.</a:t>
            </a:r>
          </a:p>
          <a:p>
            <a:r>
              <a:rPr lang="es-AR" sz="3200" b="1" dirty="0">
                <a:latin typeface="Papyrus" panose="020B0602040200020303" pitchFamily="34" charset="77"/>
              </a:rPr>
              <a:t>factorial(N) for scalar N, is the product of all the integers from 1 to N, i.e. prod(1:N) [</a:t>
            </a:r>
            <a:r>
              <a:rPr lang="es-AR" sz="3200" b="1" dirty="0" err="1">
                <a:latin typeface="Papyrus" panose="020B0602040200020303" pitchFamily="34" charset="77"/>
              </a:rPr>
              <a:t>which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is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also</a:t>
            </a:r>
            <a:r>
              <a:rPr lang="es-AR" sz="3200" b="1" dirty="0">
                <a:latin typeface="Papyrus" panose="020B0602040200020303" pitchFamily="34" charset="77"/>
              </a:rPr>
              <a:t> a MATLAB </a:t>
            </a:r>
            <a:r>
              <a:rPr lang="es-AR" sz="3200" b="1" dirty="0" err="1">
                <a:latin typeface="Papyrus" panose="020B0602040200020303" pitchFamily="34" charset="77"/>
              </a:rPr>
              <a:t>function</a:t>
            </a:r>
            <a:r>
              <a:rPr lang="es-AR" sz="3200" b="1" dirty="0">
                <a:latin typeface="Papyrus" panose="020B0602040200020303" pitchFamily="34" charset="77"/>
              </a:rPr>
              <a:t>]. When N is an N-D   </a:t>
            </a:r>
            <a:r>
              <a:rPr lang="es-AR" sz="3200" b="1" dirty="0" err="1">
                <a:latin typeface="Papyrus" panose="020B0602040200020303" pitchFamily="34" charset="77"/>
              </a:rPr>
              <a:t>matrix</a:t>
            </a:r>
            <a:r>
              <a:rPr lang="es-AR" sz="3200" b="1" dirty="0">
                <a:latin typeface="Papyrus" panose="020B0602040200020303" pitchFamily="34" charset="77"/>
              </a:rPr>
              <a:t>,   factorial(N) is the factorial </a:t>
            </a:r>
            <a:r>
              <a:rPr lang="es-AR" sz="3200" b="1" dirty="0" err="1">
                <a:latin typeface="Papyrus" panose="020B0602040200020303" pitchFamily="34" charset="77"/>
              </a:rPr>
              <a:t>for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each</a:t>
            </a:r>
            <a:r>
              <a:rPr lang="es-AR" sz="3200" b="1" dirty="0">
                <a:latin typeface="Papyrus" panose="020B0602040200020303" pitchFamily="34" charset="77"/>
              </a:rPr>
              <a:t> element of N.  Since double precision numbers only </a:t>
            </a:r>
            <a:r>
              <a:rPr lang="es-AR" sz="3200" b="1" dirty="0" err="1">
                <a:latin typeface="Papyrus" panose="020B0602040200020303" pitchFamily="34" charset="77"/>
              </a:rPr>
              <a:t>have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about</a:t>
            </a:r>
            <a:r>
              <a:rPr lang="es-AR" sz="3200" b="1" dirty="0">
                <a:latin typeface="Papyrus" panose="020B0602040200020303" pitchFamily="34" charset="77"/>
              </a:rPr>
              <a:t> 15 </a:t>
            </a:r>
            <a:r>
              <a:rPr lang="es-AR" sz="3200" b="1" dirty="0" err="1">
                <a:latin typeface="Papyrus" panose="020B0602040200020303" pitchFamily="34" charset="77"/>
              </a:rPr>
              <a:t>digits</a:t>
            </a:r>
            <a:r>
              <a:rPr lang="es-AR" sz="3200" b="1" dirty="0">
                <a:latin typeface="Papyrus" panose="020B0602040200020303" pitchFamily="34" charset="77"/>
              </a:rPr>
              <a:t>, the answer is only accurate for N &lt;= 21. For larger N, </a:t>
            </a:r>
            <a:r>
              <a:rPr lang="es-AR" sz="3200" b="1" dirty="0" err="1">
                <a:latin typeface="Papyrus" panose="020B0602040200020303" pitchFamily="34" charset="77"/>
              </a:rPr>
              <a:t>the</a:t>
            </a:r>
            <a:r>
              <a:rPr lang="es-AR" sz="3200" b="1" dirty="0">
                <a:latin typeface="Papyrus" panose="020B0602040200020303" pitchFamily="34" charset="77"/>
              </a:rPr>
              <a:t> answer will have the correct order of magnitude, and is accurate </a:t>
            </a:r>
            <a:r>
              <a:rPr lang="es-AR" sz="3200" b="1" dirty="0" err="1">
                <a:latin typeface="Papyrus" panose="020B0602040200020303" pitchFamily="34" charset="77"/>
              </a:rPr>
              <a:t>for</a:t>
            </a:r>
            <a:r>
              <a:rPr lang="es-AR" sz="3200" b="1" dirty="0">
                <a:latin typeface="Papyrus" panose="020B0602040200020303" pitchFamily="34" charset="77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</a:rPr>
              <a:t>the</a:t>
            </a:r>
            <a:r>
              <a:rPr lang="es-AR" sz="3200" b="1" dirty="0">
                <a:latin typeface="Papyrus" panose="020B0602040200020303" pitchFamily="34" charset="77"/>
              </a:rPr>
              <a:t> first 15 digits.</a:t>
            </a:r>
          </a:p>
        </p:txBody>
      </p:sp>
    </p:spTree>
    <p:extLst>
      <p:ext uri="{BB962C8B-B14F-4D97-AF65-F5344CB8AC3E}">
        <p14:creationId xmlns:p14="http://schemas.microsoft.com/office/powerpoint/2010/main" val="1767508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158" y="86918"/>
            <a:ext cx="9144000" cy="6771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Table of Factorials 1! - 30!</a:t>
            </a:r>
            <a:b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01! = 1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02! = 2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03! = 6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04! = 24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05! = 120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06! = 720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07! = 5040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08! = 40320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09! = 362880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10! = 3628800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11! = 39916800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12! = 479001600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13! = 6227020800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14! = 87178291200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15! = 1307674368000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16! = 20922789888000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17! = 355687428096000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18! = 6402373705728000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19! = 121645100408832000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20! = 2432902008176640000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21! = 5109094217170944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22! = 112400072777760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7680000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23! = 258520167388849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76640000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24! = 620448401733239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439360000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25! = 155112100433309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85984000000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26! = 403291461126605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635584000000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27! = 108888694504183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52160768000000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28! = 304888344611713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860501504000000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29! = 884176199373970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1954543616000000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30! = 265252859812191</a:t>
            </a:r>
            <a:r>
              <a:rPr lang="is-I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058636308480000000</a:t>
            </a:r>
            <a:r>
              <a:rPr lang="is-I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3168" y="97239"/>
            <a:ext cx="811876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Brings up another kind of round off error, you can add anything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less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than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or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equal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to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18!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to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30!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and the sum will not change as you are not keeping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enough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digits</a:t>
            </a:r>
            <a:endParaRPr lang="es-AR" sz="28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factorial(30)=2.652528598121910e+32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factorial(30)+factorial(18)=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2.652528598121910e+32</a:t>
            </a:r>
            <a:endParaRPr lang="es-A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The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difference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gets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smaller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as </a:t>
            </a:r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gets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2800" b="1" dirty="0" err="1">
                <a:latin typeface="Papyrus" panose="020B0602040200020303" pitchFamily="34" charset="77"/>
                <a:cs typeface="Calibri" panose="020F0502020204030204" pitchFamily="34" charset="0"/>
              </a:rPr>
              <a:t>larger</a:t>
            </a:r>
            <a:r>
              <a:rPr lang="es-AR" sz="2800" b="1" dirty="0">
                <a:latin typeface="Papyrus" panose="020B0602040200020303" pitchFamily="34" charset="77"/>
                <a:cs typeface="Calibri" panose="020F0502020204030204" pitchFamily="34" charset="0"/>
              </a:rPr>
              <a:t>.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Factorial(171)=</a:t>
            </a:r>
            <a:r>
              <a:rPr lang="es-A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</a:t>
            </a:r>
            <a:endParaRPr lang="es-A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Factorial(170)=7.257415615307994e+306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Factorial(163)=2.004401576545302e+291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306-291=15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digits</a:t>
            </a:r>
            <a:r>
              <a:rPr lang="es-AR" sz="24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difference</a:t>
            </a:r>
            <a:r>
              <a:rPr lang="es-AR" sz="2400" b="1" dirty="0">
                <a:latin typeface="Papyrus" panose="020B0602040200020303" pitchFamily="34" charset="77"/>
                <a:cs typeface="Courier New" panose="02070309020205020404" pitchFamily="49" charset="0"/>
              </a:rPr>
              <a:t> in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size</a:t>
            </a:r>
            <a:endParaRPr lang="es-A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F(170)-F(163)=-2</a:t>
            </a:r>
            <a:r>
              <a:rPr lang="es-AR" sz="24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.494800386918400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e+291</a:t>
            </a:r>
          </a:p>
          <a:p>
            <a:r>
              <a:rPr lang="es-A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Only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s-A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A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significant</a:t>
            </a:r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Factorial(162)=1.229694218739449e+289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F(170)-F(162)=0</a:t>
            </a:r>
          </a:p>
          <a:p>
            <a:r>
              <a:rPr lang="es-A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306-289=17</a:t>
            </a:r>
            <a:r>
              <a:rPr lang="es-AR" sz="2400" b="1" dirty="0"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digits</a:t>
            </a:r>
            <a:r>
              <a:rPr lang="es-AR" sz="24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difference</a:t>
            </a:r>
            <a:r>
              <a:rPr lang="es-AR" sz="2400" b="1" dirty="0">
                <a:latin typeface="Papyrus" panose="020B0602040200020303" pitchFamily="34" charset="77"/>
                <a:cs typeface="Courier New" panose="02070309020205020404" pitchFamily="49" charset="0"/>
              </a:rPr>
              <a:t> in </a:t>
            </a:r>
            <a:r>
              <a:rPr lang="es-AR" sz="24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size</a:t>
            </a:r>
            <a:endParaRPr lang="es-A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88D83EF-EC6D-A147-CCDD-EF3E03C78919}"/>
              </a:ext>
            </a:extLst>
          </p:cNvPr>
          <p:cNvCxnSpPr/>
          <p:nvPr/>
        </p:nvCxnSpPr>
        <p:spPr>
          <a:xfrm>
            <a:off x="10127974" y="2405270"/>
            <a:ext cx="0" cy="427382"/>
          </a:xfrm>
          <a:prstGeom prst="straightConnector1">
            <a:avLst/>
          </a:prstGeom>
          <a:ln w="635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36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5412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Digital “math”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Let's say we want to know how many times we have to add 0.1 to get the value of 1.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What would you do?</a:t>
            </a:r>
          </a:p>
        </p:txBody>
      </p:sp>
    </p:spTree>
    <p:extLst>
      <p:ext uri="{BB962C8B-B14F-4D97-AF65-F5344CB8AC3E}">
        <p14:creationId xmlns:p14="http://schemas.microsoft.com/office/powerpoint/2010/main" val="3651262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B43059-8F1A-184E-8445-B230707F2D43}"/>
              </a:ext>
            </a:extLst>
          </p:cNvPr>
          <p:cNvSpPr/>
          <p:nvPr/>
        </p:nvSpPr>
        <p:spPr>
          <a:xfrm>
            <a:off x="0" y="106574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" pitchFamily="2" charset="0"/>
              </a:rPr>
              <a:t>clear</a:t>
            </a:r>
          </a:p>
          <a:p>
            <a:r>
              <a:rPr lang="en-US" b="1" dirty="0">
                <a:latin typeface="Courier" pitchFamily="2" charset="0"/>
              </a:rPr>
              <a:t>x=0.1;</a:t>
            </a:r>
          </a:p>
          <a:p>
            <a:r>
              <a:rPr lang="en-US" b="1" dirty="0" err="1">
                <a:latin typeface="Courier" pitchFamily="2" charset="0"/>
              </a:rPr>
              <a:t>maxloops</a:t>
            </a:r>
            <a:r>
              <a:rPr lang="en-US" b="1" dirty="0">
                <a:latin typeface="Courier" pitchFamily="2" charset="0"/>
              </a:rPr>
              <a:t>=12;</a:t>
            </a:r>
          </a:p>
          <a:p>
            <a:r>
              <a:rPr lang="en-US" b="1" dirty="0" err="1">
                <a:latin typeface="Courier" pitchFamily="2" charset="0"/>
              </a:rPr>
              <a:t>tsts</a:t>
            </a:r>
            <a:r>
              <a:rPr lang="en-US" b="1" dirty="0">
                <a:latin typeface="Courier" pitchFamily="2" charset="0"/>
              </a:rPr>
              <a:t>=[1:maxloops]/10;</a:t>
            </a:r>
          </a:p>
          <a:p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for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tst</a:t>
            </a:r>
            <a:r>
              <a:rPr lang="en-US" b="1" dirty="0">
                <a:latin typeface="Courier" pitchFamily="2" charset="0"/>
              </a:rPr>
              <a:t>=</a:t>
            </a:r>
            <a:r>
              <a:rPr lang="en-US" b="1" dirty="0" err="1">
                <a:latin typeface="Courier" pitchFamily="2" charset="0"/>
              </a:rPr>
              <a:t>tsts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=0;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cnt</a:t>
            </a:r>
            <a:r>
              <a:rPr lang="en-US" b="1" dirty="0">
                <a:latin typeface="Courier" pitchFamily="2" charset="0"/>
              </a:rPr>
              <a:t>=0;</a:t>
            </a:r>
          </a:p>
          <a:p>
            <a:r>
              <a:rPr lang="en-US" b="1" dirty="0">
                <a:latin typeface="Courier" pitchFamily="2" charset="0"/>
              </a:rPr>
              <a:t>    display(</a:t>
            </a:r>
            <a:r>
              <a:rPr lang="en-US" b="1" dirty="0" err="1">
                <a:latin typeface="Courier" pitchFamily="2" charset="0"/>
              </a:rPr>
              <a:t>strcat</a:t>
            </a:r>
            <a:r>
              <a:rPr lang="en-US" b="1" dirty="0">
                <a:latin typeface="Courier" pitchFamily="2" charset="0"/>
              </a:rPr>
              <a:t>(</a:t>
            </a:r>
            <a:r>
              <a:rPr lang="en-US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b="1" dirty="0" err="1">
                <a:solidFill>
                  <a:srgbClr val="AA04F9"/>
                </a:solidFill>
                <a:latin typeface="Courier" pitchFamily="2" charset="0"/>
              </a:rPr>
              <a:t>tst</a:t>
            </a:r>
            <a:r>
              <a:rPr lang="en-US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b="1" dirty="0">
                <a:latin typeface="Courier" pitchFamily="2" charset="0"/>
              </a:rPr>
              <a:t>,num2str(</a:t>
            </a:r>
            <a:r>
              <a:rPr lang="en-US" b="1" dirty="0" err="1">
                <a:latin typeface="Courier" pitchFamily="2" charset="0"/>
              </a:rPr>
              <a:t>tst</a:t>
            </a:r>
            <a:r>
              <a:rPr lang="en-US" b="1" dirty="0">
                <a:latin typeface="Courier" pitchFamily="2" charset="0"/>
              </a:rPr>
              <a:t>),</a:t>
            </a:r>
            <a:r>
              <a:rPr lang="en-US" b="1" dirty="0">
                <a:solidFill>
                  <a:srgbClr val="AA04F9"/>
                </a:solidFill>
                <a:latin typeface="Courier" pitchFamily="2" charset="0"/>
              </a:rPr>
              <a:t>'-------------'</a:t>
            </a:r>
            <a:r>
              <a:rPr lang="en-US" b="1" dirty="0">
                <a:latin typeface="Courier" pitchFamily="2" charset="0"/>
              </a:rPr>
              <a:t>))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while</a:t>
            </a:r>
            <a:r>
              <a:rPr lang="en-US" b="1" dirty="0">
                <a:latin typeface="Courier" pitchFamily="2" charset="0"/>
              </a:rPr>
              <a:t> 1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cnt</a:t>
            </a:r>
            <a:r>
              <a:rPr lang="en-US" b="1" dirty="0">
                <a:latin typeface="Courier" pitchFamily="2" charset="0"/>
              </a:rPr>
              <a:t>=cnt+1;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=</a:t>
            </a:r>
            <a:r>
              <a:rPr lang="en-US" b="1" dirty="0" err="1">
                <a:latin typeface="Courier" pitchFamily="2" charset="0"/>
              </a:rPr>
              <a:t>rsum+x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 err="1">
                <a:latin typeface="Courier" pitchFamily="2" charset="0"/>
              </a:rPr>
              <a:t>testit</a:t>
            </a:r>
            <a:r>
              <a:rPr lang="en-US" b="1" dirty="0">
                <a:latin typeface="Courier" pitchFamily="2" charset="0"/>
              </a:rPr>
              <a:t>=</a:t>
            </a:r>
            <a:r>
              <a:rPr lang="en-US" b="1" dirty="0" err="1">
                <a:latin typeface="Courier" pitchFamily="2" charset="0"/>
              </a:rPr>
              <a:t>rsum-tst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</a:t>
            </a: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if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 == </a:t>
            </a:r>
            <a:r>
              <a:rPr lang="en-US" b="1" dirty="0" err="1">
                <a:latin typeface="Courier" pitchFamily="2" charset="0"/>
              </a:rPr>
              <a:t>tst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    </a:t>
            </a:r>
            <a:r>
              <a:rPr lang="en-US" sz="1100" b="1" dirty="0">
                <a:latin typeface="Courier" pitchFamily="2" charset="0"/>
              </a:rPr>
              <a:t>display(</a:t>
            </a:r>
            <a:r>
              <a:rPr lang="en-US" sz="1100" b="1" dirty="0" err="1">
                <a:latin typeface="Courier" pitchFamily="2" charset="0"/>
              </a:rPr>
              <a:t>strcat</a:t>
            </a:r>
            <a:r>
              <a:rPr lang="en-US" sz="1100" b="1" dirty="0">
                <a:latin typeface="Courier" pitchFamily="2" charset="0"/>
              </a:rPr>
              <a:t>(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cnt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test met,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rsum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tst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tst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tst-rsum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testit</a:t>
            </a:r>
            <a:r>
              <a:rPr lang="en-US" sz="1100" b="1" dirty="0">
                <a:latin typeface="Courier" pitchFamily="2" charset="0"/>
              </a:rPr>
              <a:t>)))</a:t>
            </a:r>
          </a:p>
          <a:p>
            <a:r>
              <a:rPr lang="en-US" b="1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break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else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if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testit</a:t>
            </a:r>
            <a:r>
              <a:rPr lang="en-US" b="1" dirty="0">
                <a:latin typeface="Courier" pitchFamily="2" charset="0"/>
              </a:rPr>
              <a:t> &gt; 0.0</a:t>
            </a:r>
          </a:p>
          <a:p>
            <a:r>
              <a:rPr lang="en-US" b="1" dirty="0">
                <a:latin typeface="Courier" pitchFamily="2" charset="0"/>
              </a:rPr>
              <a:t>                </a:t>
            </a:r>
            <a:r>
              <a:rPr lang="en-US" sz="800" b="1" dirty="0">
                <a:latin typeface="Courier" pitchFamily="2" charset="0"/>
              </a:rPr>
              <a:t>display(</a:t>
            </a:r>
            <a:r>
              <a:rPr lang="en-US" sz="800" b="1" dirty="0" err="1">
                <a:latin typeface="Courier" pitchFamily="2" charset="0"/>
              </a:rPr>
              <a:t>strcat</a:t>
            </a:r>
            <a:r>
              <a:rPr lang="en-US" sz="800" b="1" dirty="0">
                <a:latin typeface="Courier" pitchFamily="2" charset="0"/>
              </a:rPr>
              <a:t>(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sz="800" b="1" dirty="0" err="1">
                <a:solidFill>
                  <a:srgbClr val="AA04F9"/>
                </a:solidFill>
                <a:latin typeface="Courier" pitchFamily="2" charset="0"/>
              </a:rPr>
              <a:t>cnt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sz="800" b="1" dirty="0">
                <a:latin typeface="Courier" pitchFamily="2" charset="0"/>
              </a:rPr>
              <a:t>,num2str(</a:t>
            </a:r>
            <a:r>
              <a:rPr lang="en-US" sz="800" b="1" dirty="0" err="1">
                <a:latin typeface="Courier" pitchFamily="2" charset="0"/>
              </a:rPr>
              <a:t>cnt</a:t>
            </a:r>
            <a:r>
              <a:rPr lang="en-US" sz="800" b="1" dirty="0">
                <a:latin typeface="Courier" pitchFamily="2" charset="0"/>
              </a:rPr>
              <a:t>),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" test not met - went past/positive: stop, </a:t>
            </a:r>
            <a:r>
              <a:rPr lang="en-US" sz="800" b="1" dirty="0" err="1">
                <a:solidFill>
                  <a:srgbClr val="AA04F9"/>
                </a:solidFill>
                <a:latin typeface="Courier" pitchFamily="2" charset="0"/>
              </a:rPr>
              <a:t>rsum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800" b="1" dirty="0">
                <a:latin typeface="Courier" pitchFamily="2" charset="0"/>
              </a:rPr>
              <a:t>,num2str(</a:t>
            </a:r>
            <a:r>
              <a:rPr lang="en-US" sz="800" b="1" dirty="0" err="1">
                <a:latin typeface="Courier" pitchFamily="2" charset="0"/>
              </a:rPr>
              <a:t>rsum</a:t>
            </a:r>
            <a:r>
              <a:rPr lang="en-US" sz="800" b="1" dirty="0">
                <a:latin typeface="Courier" pitchFamily="2" charset="0"/>
              </a:rPr>
              <a:t>),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800" b="1" dirty="0" err="1">
                <a:solidFill>
                  <a:srgbClr val="AA04F9"/>
                </a:solidFill>
                <a:latin typeface="Courier" pitchFamily="2" charset="0"/>
              </a:rPr>
              <a:t>tst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800" b="1" dirty="0">
                <a:latin typeface="Courier" pitchFamily="2" charset="0"/>
              </a:rPr>
              <a:t>,num2str(</a:t>
            </a:r>
            <a:r>
              <a:rPr lang="en-US" sz="800" b="1" dirty="0" err="1">
                <a:latin typeface="Courier" pitchFamily="2" charset="0"/>
              </a:rPr>
              <a:t>tst</a:t>
            </a:r>
            <a:r>
              <a:rPr lang="en-US" sz="800" b="1" dirty="0">
                <a:latin typeface="Courier" pitchFamily="2" charset="0"/>
              </a:rPr>
              <a:t>),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800" b="1" dirty="0" err="1">
                <a:solidFill>
                  <a:srgbClr val="AA04F9"/>
                </a:solidFill>
                <a:latin typeface="Courier" pitchFamily="2" charset="0"/>
              </a:rPr>
              <a:t>tst-rsum</a:t>
            </a:r>
            <a:r>
              <a:rPr lang="en-US" sz="8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800" b="1" dirty="0">
                <a:latin typeface="Courier" pitchFamily="2" charset="0"/>
              </a:rPr>
              <a:t>,num2str(</a:t>
            </a:r>
            <a:r>
              <a:rPr lang="en-US" sz="800" b="1" dirty="0" err="1">
                <a:latin typeface="Courier" pitchFamily="2" charset="0"/>
              </a:rPr>
              <a:t>testit</a:t>
            </a:r>
            <a:r>
              <a:rPr lang="en-US" sz="800" b="1" dirty="0">
                <a:latin typeface="Courier" pitchFamily="2" charset="0"/>
              </a:rPr>
              <a:t>)))</a:t>
            </a:r>
          </a:p>
          <a:p>
            <a:r>
              <a:rPr lang="en-US" b="1" dirty="0">
                <a:latin typeface="Courier" pitchFamily="2" charset="0"/>
              </a:rPr>
              <a:t>        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break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else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        </a:t>
            </a:r>
            <a:r>
              <a:rPr lang="en-US" sz="900" b="1" dirty="0">
                <a:latin typeface="Courier" pitchFamily="2" charset="0"/>
              </a:rPr>
              <a:t>display(</a:t>
            </a:r>
            <a:r>
              <a:rPr lang="en-US" sz="900" b="1" dirty="0" err="1">
                <a:latin typeface="Courier" pitchFamily="2" charset="0"/>
              </a:rPr>
              <a:t>strcat</a:t>
            </a:r>
            <a:r>
              <a:rPr lang="en-US" sz="900" b="1" dirty="0">
                <a:latin typeface="Courier" pitchFamily="2" charset="0"/>
              </a:rPr>
              <a:t>(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sz="900" b="1" dirty="0" err="1">
                <a:solidFill>
                  <a:srgbClr val="AA04F9"/>
                </a:solidFill>
                <a:latin typeface="Courier" pitchFamily="2" charset="0"/>
              </a:rPr>
              <a:t>cnt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sz="900" b="1" dirty="0">
                <a:latin typeface="Courier" pitchFamily="2" charset="0"/>
              </a:rPr>
              <a:t>,num2str(</a:t>
            </a:r>
            <a:r>
              <a:rPr lang="en-US" sz="900" b="1" dirty="0" err="1">
                <a:latin typeface="Courier" pitchFamily="2" charset="0"/>
              </a:rPr>
              <a:t>cnt</a:t>
            </a:r>
            <a:r>
              <a:rPr lang="en-US" sz="900" b="1" dirty="0">
                <a:latin typeface="Courier" pitchFamily="2" charset="0"/>
              </a:rPr>
              <a:t>),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" test not met - keep going, </a:t>
            </a:r>
            <a:r>
              <a:rPr lang="en-US" sz="900" b="1" dirty="0" err="1">
                <a:solidFill>
                  <a:srgbClr val="AA04F9"/>
                </a:solidFill>
                <a:latin typeface="Courier" pitchFamily="2" charset="0"/>
              </a:rPr>
              <a:t>rsum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900" b="1" dirty="0">
                <a:latin typeface="Courier" pitchFamily="2" charset="0"/>
              </a:rPr>
              <a:t>,num2str(</a:t>
            </a:r>
            <a:r>
              <a:rPr lang="en-US" sz="900" b="1" dirty="0" err="1">
                <a:latin typeface="Courier" pitchFamily="2" charset="0"/>
              </a:rPr>
              <a:t>rsum</a:t>
            </a:r>
            <a:r>
              <a:rPr lang="en-US" sz="900" b="1" dirty="0">
                <a:latin typeface="Courier" pitchFamily="2" charset="0"/>
              </a:rPr>
              <a:t>),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900" b="1" dirty="0" err="1">
                <a:solidFill>
                  <a:srgbClr val="AA04F9"/>
                </a:solidFill>
                <a:latin typeface="Courier" pitchFamily="2" charset="0"/>
              </a:rPr>
              <a:t>tst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900" b="1" dirty="0">
                <a:latin typeface="Courier" pitchFamily="2" charset="0"/>
              </a:rPr>
              <a:t>,num2str(</a:t>
            </a:r>
            <a:r>
              <a:rPr lang="en-US" sz="900" b="1" dirty="0" err="1">
                <a:latin typeface="Courier" pitchFamily="2" charset="0"/>
              </a:rPr>
              <a:t>tst</a:t>
            </a:r>
            <a:r>
              <a:rPr lang="en-US" sz="900" b="1" dirty="0">
                <a:latin typeface="Courier" pitchFamily="2" charset="0"/>
              </a:rPr>
              <a:t>),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900" b="1" dirty="0" err="1">
                <a:solidFill>
                  <a:srgbClr val="AA04F9"/>
                </a:solidFill>
                <a:latin typeface="Courier" pitchFamily="2" charset="0"/>
              </a:rPr>
              <a:t>tst-rsum</a:t>
            </a:r>
            <a:r>
              <a:rPr lang="en-US" sz="9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900" b="1" dirty="0">
                <a:latin typeface="Courier" pitchFamily="2" charset="0"/>
              </a:rPr>
              <a:t>,num2str(</a:t>
            </a:r>
            <a:r>
              <a:rPr lang="en-US" sz="900" b="1" dirty="0" err="1">
                <a:latin typeface="Courier" pitchFamily="2" charset="0"/>
              </a:rPr>
              <a:t>testit</a:t>
            </a:r>
            <a:r>
              <a:rPr lang="en-US" sz="900" b="1" dirty="0">
                <a:latin typeface="Courier" pitchFamily="2" charset="0"/>
              </a:rPr>
              <a:t>)))</a:t>
            </a:r>
          </a:p>
          <a:p>
            <a:r>
              <a:rPr lang="en-US" b="1" dirty="0">
                <a:latin typeface="Courier" pitchFamily="2" charset="0"/>
              </a:rPr>
              <a:t>    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end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end</a:t>
            </a:r>
            <a:r>
              <a:rPr lang="en-US" b="1" dirty="0">
                <a:latin typeface="Courier" pitchFamily="2" charset="0"/>
              </a:rPr>
              <a:t>;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end; end</a:t>
            </a:r>
            <a:endParaRPr lang="en-US" b="1" dirty="0">
              <a:solidFill>
                <a:srgbClr val="0E00FF"/>
              </a:solidFill>
              <a:effectLst/>
              <a:latin typeface="Courier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375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Continuing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 try this (</a:t>
            </a:r>
            <a:r>
              <a:rPr lang="en-US" sz="3200" b="1" dirty="0">
                <a:latin typeface="Courier" pitchFamily="2" charset="0"/>
                <a:cs typeface="Courier"/>
              </a:rPr>
              <a:t>counter_v3.m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0696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CC7472-E095-D540-8648-220178833105}"/>
              </a:ext>
            </a:extLst>
          </p:cNvPr>
          <p:cNvSpPr/>
          <p:nvPr/>
        </p:nvSpPr>
        <p:spPr>
          <a:xfrm>
            <a:off x="0" y="2838728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" pitchFamily="2" charset="0"/>
              </a:rPr>
              <a:t>clear</a:t>
            </a:r>
          </a:p>
          <a:p>
            <a:r>
              <a:rPr lang="en-US" b="1" dirty="0">
                <a:latin typeface="Courier" pitchFamily="2" charset="0"/>
              </a:rPr>
              <a:t>x=0.1;</a:t>
            </a:r>
          </a:p>
          <a:p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=0;</a:t>
            </a:r>
          </a:p>
          <a:p>
            <a:r>
              <a:rPr lang="en-US" b="1" dirty="0" err="1">
                <a:latin typeface="Courier" pitchFamily="2" charset="0"/>
              </a:rPr>
              <a:t>cnt</a:t>
            </a:r>
            <a:r>
              <a:rPr lang="en-US" b="1" dirty="0">
                <a:latin typeface="Courier" pitchFamily="2" charset="0"/>
              </a:rPr>
              <a:t>=0;</a:t>
            </a:r>
          </a:p>
          <a:p>
            <a:r>
              <a:rPr lang="en-US" b="1" dirty="0">
                <a:latin typeface="Courier" pitchFamily="2" charset="0"/>
              </a:rPr>
              <a:t>target=1;</a:t>
            </a:r>
          </a:p>
          <a:p>
            <a:r>
              <a:rPr lang="en-US" b="1" dirty="0">
                <a:latin typeface="Courier" pitchFamily="2" charset="0"/>
              </a:rPr>
              <a:t>epsilon=1e-14;</a:t>
            </a:r>
          </a:p>
          <a:p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 1</a:t>
            </a:r>
            <a:endParaRPr lang="en-US" b="1" dirty="0">
              <a:solidFill>
                <a:srgbClr val="0E00FF"/>
              </a:solidFill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=</a:t>
            </a:r>
            <a:r>
              <a:rPr lang="en-US" b="1" dirty="0" err="1">
                <a:latin typeface="Courier" pitchFamily="2" charset="0"/>
              </a:rPr>
              <a:t>rsum+x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cnt</a:t>
            </a:r>
            <a:r>
              <a:rPr lang="en-US" b="1" dirty="0">
                <a:latin typeface="Courier" pitchFamily="2" charset="0"/>
              </a:rPr>
              <a:t>=cnt+1;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testit</a:t>
            </a:r>
            <a:r>
              <a:rPr lang="en-US" b="1" dirty="0">
                <a:latin typeface="Courier" pitchFamily="2" charset="0"/>
              </a:rPr>
              <a:t>=target-</a:t>
            </a:r>
            <a:r>
              <a:rPr lang="en-US" b="1" dirty="0" err="1">
                <a:latin typeface="Courier" pitchFamily="2" charset="0"/>
              </a:rPr>
              <a:t>rsum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 abs(</a:t>
            </a:r>
            <a:r>
              <a:rPr lang="en-US" b="1" dirty="0" err="1">
                <a:solidFill>
                  <a:srgbClr val="000000"/>
                </a:solidFill>
                <a:latin typeface="Courier" pitchFamily="2" charset="0"/>
              </a:rPr>
              <a:t>testit</a:t>
            </a:r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) &lt; epsilon,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break</a:t>
            </a:r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, </a:t>
            </a:r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end</a:t>
            </a:r>
            <a:r>
              <a:rPr lang="en-US" b="1" dirty="0">
                <a:solidFill>
                  <a:srgbClr val="000000"/>
                </a:solidFill>
                <a:latin typeface="Courier" pitchFamily="2" charset="0"/>
              </a:rPr>
              <a:t> </a:t>
            </a:r>
            <a:r>
              <a:rPr lang="en-US" b="1" dirty="0">
                <a:solidFill>
                  <a:srgbClr val="028009"/>
                </a:solidFill>
                <a:latin typeface="Courier" pitchFamily="2" charset="0"/>
              </a:rPr>
              <a:t>%another form for the if statement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sz="1100" b="1" dirty="0">
                <a:latin typeface="Courier" pitchFamily="2" charset="0"/>
              </a:rPr>
              <a:t>display(</a:t>
            </a:r>
            <a:r>
              <a:rPr lang="en-US" sz="1100" b="1" dirty="0" err="1">
                <a:latin typeface="Courier" pitchFamily="2" charset="0"/>
              </a:rPr>
              <a:t>strcat</a:t>
            </a:r>
            <a:r>
              <a:rPr lang="en-US" sz="1100" b="1" dirty="0">
                <a:latin typeface="Courier" pitchFamily="2" charset="0"/>
              </a:rPr>
              <a:t>(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cnt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test not met,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rsum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target="</a:t>
            </a:r>
            <a:r>
              <a:rPr lang="en-US" sz="1100" b="1" dirty="0">
                <a:latin typeface="Courier" pitchFamily="2" charset="0"/>
              </a:rPr>
              <a:t>,num2str(target),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tst-rsum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testit</a:t>
            </a:r>
            <a:r>
              <a:rPr lang="en-US" sz="1100" b="1" dirty="0">
                <a:latin typeface="Courier" pitchFamily="2" charset="0"/>
              </a:rPr>
              <a:t>)))</a:t>
            </a:r>
          </a:p>
          <a:p>
            <a:r>
              <a:rPr lang="en-US" b="1" dirty="0">
                <a:solidFill>
                  <a:srgbClr val="0E00FF"/>
                </a:solidFill>
                <a:latin typeface="Courier" pitchFamily="2" charset="0"/>
              </a:rPr>
              <a:t>end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sz="1100" b="1" dirty="0">
                <a:latin typeface="Courier" pitchFamily="2" charset="0"/>
              </a:rPr>
              <a:t>display(</a:t>
            </a:r>
            <a:r>
              <a:rPr lang="en-US" sz="1100" b="1" dirty="0" err="1">
                <a:latin typeface="Courier" pitchFamily="2" charset="0"/>
              </a:rPr>
              <a:t>strcat</a:t>
            </a:r>
            <a:r>
              <a:rPr lang="en-US" sz="1100" b="1" dirty="0">
                <a:latin typeface="Courier" pitchFamily="2" charset="0"/>
              </a:rPr>
              <a:t>(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'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cnt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='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test met,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rsum</a:t>
            </a:r>
            <a:r>
              <a:rPr lang="en-US" sz="1100" b="1" dirty="0">
                <a:latin typeface="Courier" pitchFamily="2" charset="0"/>
              </a:rPr>
              <a:t>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target="</a:t>
            </a:r>
            <a:r>
              <a:rPr lang="en-US" sz="1100" b="1" dirty="0">
                <a:latin typeface="Courier" pitchFamily="2" charset="0"/>
              </a:rPr>
              <a:t>,num2str(target),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" </a:t>
            </a:r>
            <a:r>
              <a:rPr lang="en-US" sz="1100" b="1" dirty="0" err="1">
                <a:solidFill>
                  <a:srgbClr val="AA04F9"/>
                </a:solidFill>
                <a:latin typeface="Courier" pitchFamily="2" charset="0"/>
              </a:rPr>
              <a:t>tst-rsum</a:t>
            </a:r>
            <a:r>
              <a:rPr lang="en-US" sz="1100" b="1" dirty="0">
                <a:solidFill>
                  <a:srgbClr val="AA04F9"/>
                </a:solidFill>
                <a:latin typeface="Courier" pitchFamily="2" charset="0"/>
              </a:rPr>
              <a:t>="</a:t>
            </a:r>
            <a:r>
              <a:rPr lang="en-US" sz="1100" b="1" dirty="0">
                <a:latin typeface="Courier" pitchFamily="2" charset="0"/>
              </a:rPr>
              <a:t>,num2str(</a:t>
            </a:r>
            <a:r>
              <a:rPr lang="en-US" sz="1100" b="1" dirty="0" err="1">
                <a:latin typeface="Courier" pitchFamily="2" charset="0"/>
              </a:rPr>
              <a:t>testit</a:t>
            </a:r>
            <a:r>
              <a:rPr lang="en-US" sz="1100" b="1" dirty="0">
                <a:latin typeface="Courier" pitchFamily="2" charset="0"/>
              </a:rPr>
              <a:t>)))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5194"/>
            <a:ext cx="12192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Continuing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 solution for testing floating point numbers for equality is to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test for small difference between calculation and test value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Oftentimes test value is the result of previous iteration in a loop (i.e. the answer has converged and is not changing).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 solution(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counter_v4.m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)</a:t>
            </a:r>
            <a:endParaRPr lang="en-US" b="1" dirty="0">
              <a:latin typeface="Papyrus" panose="020B0602040200020303" pitchFamily="34" charset="77"/>
              <a:cs typeface="Courier"/>
            </a:endParaRPr>
          </a:p>
          <a:p>
            <a:r>
              <a:rPr lang="en-US" b="1" dirty="0">
                <a:latin typeface="Papyrus" panose="020B0602040200020303" pitchFamily="34" charset="77"/>
                <a:cs typeface="Courier"/>
              </a:rPr>
              <a:t>   </a:t>
            </a:r>
            <a:endParaRPr lang="es-AR" sz="2400" b="1" dirty="0">
              <a:latin typeface="Papyrus" panose="020B0602040200020303" pitchFamily="34" charset="77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442741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69574" y="89453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Find largest and smallest numbers on your computer</a:t>
            </a:r>
          </a:p>
          <a:p>
            <a:pPr algn="ctr"/>
            <a:endParaRPr lang="en-US" b="1" dirty="0">
              <a:latin typeface="Papyrus"/>
              <a:cs typeface="Papyrus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largest=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realmax</a:t>
            </a: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largest = 1.797693134862316e+30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num2hex(biggest)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biggest = '7fefffffffffffff'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smallest=</a:t>
            </a: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realmin</a:t>
            </a: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smallest  2.225073858507201e-308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num2hex(smallest)</a:t>
            </a:r>
          </a:p>
          <a:p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'0010000000000000'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num2hex(0.0)</a:t>
            </a:r>
          </a:p>
          <a:p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'0000000000000000'</a:t>
            </a:r>
          </a:p>
          <a:p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num2hex(1.0)</a:t>
            </a:r>
          </a:p>
          <a:p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num2hex(1.0)</a:t>
            </a:r>
          </a:p>
          <a:p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='3ff0000000000000'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5A6C3F-4487-DB87-4C50-603C76CFE786}"/>
              </a:ext>
            </a:extLst>
          </p:cNvPr>
          <p:cNvSpPr txBox="1"/>
          <p:nvPr/>
        </p:nvSpPr>
        <p:spPr>
          <a:xfrm>
            <a:off x="7762460" y="1302042"/>
            <a:ext cx="44129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Papyrus" panose="020B0602040200020303" pitchFamily="34" charset="77"/>
              </a:rPr>
              <a:t>Mantisa</a:t>
            </a:r>
            <a:r>
              <a:rPr lang="en-US" sz="3200" b="1" dirty="0">
                <a:latin typeface="Papyrus" panose="020B0602040200020303" pitchFamily="34" charset="77"/>
              </a:rPr>
              <a:t> has 16 base 10 digits.</a:t>
            </a:r>
          </a:p>
          <a:p>
            <a:endParaRPr lang="en-US" sz="2400" b="1" dirty="0">
              <a:latin typeface="Papyrus" panose="020B0602040200020303" pitchFamily="34" charset="77"/>
            </a:endParaRPr>
          </a:p>
          <a:p>
            <a:r>
              <a:rPr lang="en-US" sz="3200" b="1" dirty="0" err="1">
                <a:latin typeface="Papyrus" panose="020B0602040200020303" pitchFamily="34" charset="77"/>
              </a:rPr>
              <a:t>Mantisa</a:t>
            </a:r>
            <a:r>
              <a:rPr lang="en-US" sz="3200" b="1" dirty="0">
                <a:latin typeface="Papyrus" panose="020B0602040200020303" pitchFamily="34" charset="77"/>
              </a:rPr>
              <a:t> has 13*4=52 base 2 digits. Digits are hexadecimal.</a:t>
            </a: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endParaRPr lang="en-US" sz="3200" b="1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50433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34577"/>
            <a:ext cx="12192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/>
                <a:cs typeface="Papyrus"/>
              </a:rPr>
              <a:t>Another problem (saw with factorial example) with finite precision numbers.</a:t>
            </a:r>
          </a:p>
          <a:p>
            <a:pPr algn="ctr"/>
            <a:endParaRPr lang="en-US" sz="1200" b="1" dirty="0">
              <a:latin typeface="Papyrus"/>
              <a:cs typeface="Papyrus"/>
            </a:endParaRPr>
          </a:p>
          <a:p>
            <a:pPr algn="ctr"/>
            <a:r>
              <a:rPr lang="en-US" sz="3200" b="1" dirty="0">
                <a:latin typeface="Papyrus"/>
                <a:cs typeface="Papyrus"/>
              </a:rPr>
              <a:t>Subtracting two big numbers that are almost the same </a:t>
            </a:r>
            <a:r>
              <a:rPr lang="mr-IN" sz="3200" b="1" dirty="0">
                <a:latin typeface="Papyrus"/>
                <a:cs typeface="Papyrus"/>
              </a:rPr>
              <a:t>–</a:t>
            </a:r>
            <a:r>
              <a:rPr lang="en-US" sz="3200" b="1" dirty="0">
                <a:latin typeface="Papyrus"/>
                <a:cs typeface="Papyrus"/>
              </a:rPr>
              <a:t> get loss of significant digits.</a:t>
            </a:r>
          </a:p>
          <a:p>
            <a:pPr algn="ctr"/>
            <a:endParaRPr lang="en-US" sz="1200" b="1" dirty="0">
              <a:latin typeface="Papyrus"/>
              <a:cs typeface="Papyrus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a=0.6666666666666666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0.666666666666667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b=0.666666666666667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0.666666666666667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a-b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-3</a:t>
            </a:r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.330669073875470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e-16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BEDB47-12DC-3A60-2624-B53155CD54BB}"/>
              </a:ext>
            </a:extLst>
          </p:cNvPr>
          <p:cNvSpPr txBox="1"/>
          <p:nvPr/>
        </p:nvSpPr>
        <p:spPr>
          <a:xfrm>
            <a:off x="7267989" y="4266843"/>
            <a:ext cx="624674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num2hex(a)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'3fe5555555555555'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num2hex(b)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'3fe5555555555558'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88DA01-BD69-0C84-50CB-0AC836988B0B}"/>
              </a:ext>
            </a:extLst>
          </p:cNvPr>
          <p:cNvSpPr txBox="1"/>
          <p:nvPr/>
        </p:nvSpPr>
        <p:spPr>
          <a:xfrm>
            <a:off x="5362832" y="2324969"/>
            <a:ext cx="685236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/>
              </a:rPr>
              <a:t>If we look at what is stored in memory in hex we see they differ by 3 in the last digit of the mantissa, the only digit that is significant</a:t>
            </a:r>
          </a:p>
        </p:txBody>
      </p:sp>
    </p:spTree>
    <p:extLst>
      <p:ext uri="{BB962C8B-B14F-4D97-AF65-F5344CB8AC3E}">
        <p14:creationId xmlns:p14="http://schemas.microsoft.com/office/powerpoint/2010/main" val="3208208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85934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So one has to be careful to make sure the problems due to finite precision do not have significant effects on your computations.</a:t>
            </a:r>
            <a:endParaRPr lang="en-US" sz="3200" b="1" dirty="0">
              <a:latin typeface="Papyrus" panose="020B0602040200020303" pitchFamily="34" charset="77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80347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3904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Courier"/>
              </a:rPr>
              <a:t>all the ways you can remove the mean of the columns of a matrix</a:t>
            </a:r>
          </a:p>
          <a:p>
            <a:r>
              <a:rPr lang="mr-IN" sz="2000" b="1" dirty="0">
                <a:latin typeface="Courier"/>
                <a:cs typeface="Courier"/>
              </a:rPr>
              <a:t>RM=rand(5,3);</a:t>
            </a:r>
          </a:p>
          <a:p>
            <a:r>
              <a:rPr lang="en-US" sz="2000" b="1" dirty="0" err="1">
                <a:latin typeface="Courier"/>
                <a:cs typeface="Courier"/>
              </a:rPr>
              <a:t>meanRM</a:t>
            </a:r>
            <a:r>
              <a:rPr lang="en-US" sz="2000" b="1" dirty="0">
                <a:latin typeface="Courier"/>
                <a:cs typeface="Courier"/>
              </a:rPr>
              <a:t>=mean(RM);</a:t>
            </a:r>
          </a:p>
          <a:p>
            <a:endParaRPr lang="en-US" sz="2000" b="1" dirty="0">
              <a:latin typeface="Courier"/>
              <a:cs typeface="Courier"/>
            </a:endParaRPr>
          </a:p>
          <a:p>
            <a:r>
              <a:rPr lang="es-AR" sz="3200" b="1" dirty="0" err="1">
                <a:latin typeface="Papyrus" panose="020B0602040200020303" pitchFamily="34" charset="77"/>
                <a:cs typeface="Courier"/>
              </a:rPr>
              <a:t>then</a:t>
            </a:r>
            <a:endParaRPr lang="es-AR" sz="3200" b="1" dirty="0">
              <a:latin typeface="Papyrus" panose="020B0602040200020303" pitchFamily="34" charset="77"/>
              <a:cs typeface="Courier"/>
            </a:endParaRPr>
          </a:p>
          <a:p>
            <a:r>
              <a:rPr lang="en-US" sz="2000" b="1" dirty="0">
                <a:latin typeface="Courier"/>
                <a:cs typeface="Courier"/>
              </a:rPr>
              <a:t> </a:t>
            </a:r>
          </a:p>
          <a:p>
            <a:r>
              <a:rPr lang="en-US" sz="2000" b="1" dirty="0" err="1">
                <a:latin typeface="Courier"/>
                <a:cs typeface="Courier"/>
              </a:rPr>
              <a:t>meanremovedRMrepmat</a:t>
            </a:r>
            <a:r>
              <a:rPr lang="en-US" sz="2000" b="1" dirty="0">
                <a:latin typeface="Courier"/>
                <a:cs typeface="Courier"/>
              </a:rPr>
              <a:t>=RM-</a:t>
            </a:r>
            <a:r>
              <a:rPr lang="en-US" sz="2000" b="1" dirty="0" err="1">
                <a:latin typeface="Courier"/>
                <a:cs typeface="Courier"/>
              </a:rPr>
              <a:t>repmat</a:t>
            </a:r>
            <a:r>
              <a:rPr lang="en-US" sz="2000" b="1" dirty="0">
                <a:latin typeface="Courier"/>
                <a:cs typeface="Courier"/>
              </a:rPr>
              <a:t>(meanRM,5,1);</a:t>
            </a:r>
          </a:p>
          <a:p>
            <a:endParaRPr lang="en-US" sz="2000" b="1" dirty="0">
              <a:latin typeface="Courier"/>
              <a:cs typeface="Courier"/>
            </a:endParaRPr>
          </a:p>
          <a:p>
            <a:r>
              <a:rPr lang="en-US" sz="2000" b="1" dirty="0" err="1">
                <a:latin typeface="Courier"/>
                <a:cs typeface="Courier"/>
              </a:rPr>
              <a:t>meanremovedRMbsxfun</a:t>
            </a:r>
            <a:r>
              <a:rPr lang="en-US" sz="2000" b="1" dirty="0">
                <a:latin typeface="Courier"/>
                <a:cs typeface="Courier"/>
              </a:rPr>
              <a:t>=RM-</a:t>
            </a:r>
            <a:r>
              <a:rPr lang="en-US" sz="2000" b="1" dirty="0" err="1">
                <a:latin typeface="Courier"/>
                <a:cs typeface="Courier"/>
              </a:rPr>
              <a:t>bsxfun</a:t>
            </a:r>
            <a:r>
              <a:rPr lang="en-US" sz="2000" b="1" dirty="0">
                <a:latin typeface="Courier"/>
                <a:cs typeface="Courier"/>
              </a:rPr>
              <a:t>(@</a:t>
            </a:r>
            <a:r>
              <a:rPr lang="en-US" sz="2000" b="1" dirty="0" err="1">
                <a:latin typeface="Courier"/>
                <a:cs typeface="Courier"/>
              </a:rPr>
              <a:t>times,ones</a:t>
            </a:r>
            <a:r>
              <a:rPr lang="en-US" sz="2000" b="1" dirty="0">
                <a:latin typeface="Courier"/>
                <a:cs typeface="Courier"/>
              </a:rPr>
              <a:t>(5,1),</a:t>
            </a:r>
            <a:r>
              <a:rPr lang="en-US" sz="2000" b="1" dirty="0" err="1">
                <a:latin typeface="Courier"/>
                <a:cs typeface="Courier"/>
              </a:rPr>
              <a:t>meanRM</a:t>
            </a:r>
            <a:r>
              <a:rPr lang="en-US" sz="2000" b="1" dirty="0">
                <a:latin typeface="Courier"/>
                <a:cs typeface="Courier"/>
              </a:rPr>
              <a:t>);</a:t>
            </a:r>
          </a:p>
          <a:p>
            <a:endParaRPr lang="en-US" sz="2000" b="1" dirty="0">
              <a:latin typeface="Courier"/>
              <a:cs typeface="Courier"/>
            </a:endParaRPr>
          </a:p>
          <a:p>
            <a:r>
              <a:rPr lang="en-US" sz="2000" b="1" dirty="0" err="1">
                <a:latin typeface="Courier"/>
                <a:cs typeface="Courier"/>
              </a:rPr>
              <a:t>meanremovedRMmul</a:t>
            </a:r>
            <a:r>
              <a:rPr lang="en-US" sz="2000" b="1" dirty="0">
                <a:latin typeface="Courier"/>
                <a:cs typeface="Courier"/>
              </a:rPr>
              <a:t>=RM-ones(5,1)*</a:t>
            </a:r>
            <a:r>
              <a:rPr lang="en-US" sz="2000" b="1" dirty="0" err="1">
                <a:latin typeface="Courier"/>
                <a:cs typeface="Courier"/>
              </a:rPr>
              <a:t>meanRM</a:t>
            </a:r>
            <a:r>
              <a:rPr lang="en-US" sz="2000" b="1" dirty="0">
                <a:latin typeface="Courier"/>
                <a:cs typeface="Courier"/>
              </a:rPr>
              <a:t>;</a:t>
            </a:r>
          </a:p>
          <a:p>
            <a:endParaRPr lang="en-US" sz="2000" b="1" dirty="0">
              <a:latin typeface="Courier"/>
              <a:cs typeface="Courier"/>
            </a:endParaRPr>
          </a:p>
          <a:p>
            <a:r>
              <a:rPr lang="en-US" sz="3200" b="1" dirty="0" err="1">
                <a:latin typeface="Courier"/>
                <a:cs typeface="Courier"/>
              </a:rPr>
              <a:t>meanremovedRM</a:t>
            </a:r>
            <a:r>
              <a:rPr lang="en-US" sz="3200" b="1" dirty="0">
                <a:latin typeface="Courier"/>
                <a:cs typeface="Courier"/>
              </a:rPr>
              <a:t>=RM-</a:t>
            </a:r>
            <a:r>
              <a:rPr lang="en-US" sz="3200" b="1" dirty="0" err="1">
                <a:latin typeface="Courier"/>
                <a:cs typeface="Courier"/>
              </a:rPr>
              <a:t>meanRM</a:t>
            </a:r>
            <a:r>
              <a:rPr lang="en-US" sz="3200" b="1" dirty="0">
                <a:latin typeface="Courier"/>
                <a:cs typeface="Courier"/>
              </a:rPr>
              <a:t>;</a:t>
            </a:r>
          </a:p>
          <a:p>
            <a:endParaRPr lang="en-US" sz="3200" b="1" dirty="0">
              <a:latin typeface="Courier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The last line is the “modern”, using singleton expansion, and easiest way to do it. But you will see all the other forms (or even loops if not 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vectorized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!) in older code.</a:t>
            </a:r>
          </a:p>
        </p:txBody>
      </p:sp>
    </p:spTree>
    <p:extLst>
      <p:ext uri="{BB962C8B-B14F-4D97-AF65-F5344CB8AC3E}">
        <p14:creationId xmlns:p14="http://schemas.microsoft.com/office/powerpoint/2010/main" val="1150336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7014"/>
            <a:ext cx="12192000" cy="560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This even works in higher dimensions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A=rand(4,3,2);</a:t>
            </a:r>
          </a:p>
          <a:p>
            <a:r>
              <a:rPr lang="mr-IN" sz="3200" b="1" dirty="0">
                <a:latin typeface="Courier"/>
                <a:cs typeface="Courier"/>
              </a:rPr>
              <a:t>&gt;&gt; Ameanremoved=A</a:t>
            </a:r>
            <a:r>
              <a:rPr lang="en-US" sz="3200" b="1" dirty="0">
                <a:latin typeface="Courier"/>
                <a:cs typeface="Courier"/>
              </a:rPr>
              <a:t>-</a:t>
            </a:r>
            <a:r>
              <a:rPr lang="mr-IN" sz="3200" b="1" dirty="0">
                <a:latin typeface="Courier"/>
                <a:cs typeface="Courier"/>
              </a:rPr>
              <a:t>mean(A)</a:t>
            </a:r>
            <a:endParaRPr lang="en-US" sz="3200" b="1" dirty="0">
              <a:latin typeface="Courier"/>
              <a:cs typeface="Courier"/>
            </a:endParaRPr>
          </a:p>
          <a:p>
            <a:r>
              <a:rPr lang="mr-IN" b="1" dirty="0">
                <a:latin typeface="Courier"/>
                <a:cs typeface="Courier"/>
              </a:rPr>
              <a:t>Ameanremoved(:,:,1) =</a:t>
            </a:r>
          </a:p>
          <a:p>
            <a:r>
              <a:rPr lang="mr-IN" b="1" dirty="0">
                <a:latin typeface="Courier"/>
                <a:cs typeface="Courier"/>
              </a:rPr>
              <a:t>  -0.296614077138896   0.425335399978337  -0.159961286195504</a:t>
            </a:r>
          </a:p>
          <a:p>
            <a:r>
              <a:rPr lang="mr-IN" b="1" dirty="0">
                <a:latin typeface="Courier"/>
                <a:cs typeface="Courier"/>
              </a:rPr>
              <a:t>  -0.005044841665847  -0.442319642177435  -0.034925999989468</a:t>
            </a:r>
          </a:p>
          <a:p>
            <a:r>
              <a:rPr lang="mr-IN" b="1" dirty="0">
                <a:latin typeface="Courier"/>
                <a:cs typeface="Courier"/>
              </a:rPr>
              <a:t>  -0.155239066291113   0.242861455658769   0.359940083072622</a:t>
            </a:r>
          </a:p>
          <a:p>
            <a:r>
              <a:rPr lang="mr-IN" b="1" dirty="0">
                <a:latin typeface="Courier"/>
                <a:cs typeface="Courier"/>
              </a:rPr>
              <a:t>   0.456897985095856  -0.225877213459671  -0.165052796887650</a:t>
            </a:r>
          </a:p>
          <a:p>
            <a:r>
              <a:rPr lang="mr-IN" b="1" dirty="0">
                <a:latin typeface="Courier"/>
                <a:cs typeface="Courier"/>
              </a:rPr>
              <a:t>Ameanremoved(:,:,2) =</a:t>
            </a:r>
          </a:p>
          <a:p>
            <a:r>
              <a:rPr lang="mr-IN" b="1" dirty="0">
                <a:latin typeface="Courier"/>
                <a:cs typeface="Courier"/>
              </a:rPr>
              <a:t>   0.320066210803038   0.018653376786334  -0.204689770621951</a:t>
            </a:r>
          </a:p>
          <a:p>
            <a:r>
              <a:rPr lang="mr-IN" b="1" dirty="0">
                <a:latin typeface="Courier"/>
                <a:cs typeface="Courier"/>
              </a:rPr>
              <a:t>  -0.361531306954753   0.177632431923786   0.666376224419237</a:t>
            </a:r>
          </a:p>
          <a:p>
            <a:r>
              <a:rPr lang="mr-IN" b="1" dirty="0">
                <a:latin typeface="Courier"/>
                <a:cs typeface="Courier"/>
              </a:rPr>
              <a:t>   0.038112500234108   0.146054825146064  -0.161583103985691</a:t>
            </a:r>
          </a:p>
          <a:p>
            <a:r>
              <a:rPr lang="mr-IN" b="1" dirty="0">
                <a:latin typeface="Courier"/>
                <a:cs typeface="Courier"/>
              </a:rPr>
              <a:t>   0.003352595917607  -0.342340633856185  -0.300103349811595</a:t>
            </a:r>
          </a:p>
          <a:p>
            <a:r>
              <a:rPr lang="mr-IN" b="1" dirty="0">
                <a:latin typeface="Courier"/>
                <a:cs typeface="Courier"/>
              </a:rPr>
              <a:t>&gt;&gt; 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93092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examples</a:t>
            </a:r>
          </a:p>
          <a:p>
            <a:pPr algn="ctr"/>
            <a:endParaRPr lang="en-US" sz="3200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You want to compute </a:t>
            </a:r>
            <a:r>
              <a:rPr lang="en-US" sz="3200" b="1" dirty="0">
                <a:latin typeface="Courier" pitchFamily="2" charset="0"/>
                <a:cs typeface="Courier"/>
              </a:rPr>
              <a:t>a-</a:t>
            </a:r>
            <a:r>
              <a:rPr lang="en-US" sz="3200" b="1" dirty="0" err="1">
                <a:latin typeface="Courier" pitchFamily="2" charset="0"/>
                <a:cs typeface="Courier"/>
              </a:rPr>
              <a:t>e</a:t>
            </a:r>
            <a:r>
              <a:rPr lang="en-US" sz="3200" b="1" baseline="30000" dirty="0" err="1"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latin typeface="+mj-lt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for all combinations of vectors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latin typeface="+mj-lt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+mj-lt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Non-Matlab </a:t>
            </a:r>
            <a:r>
              <a:rPr lang="mr-IN" sz="3200" b="1" dirty="0">
                <a:latin typeface="Papyrus" panose="020B0602040200020303" pitchFamily="34" charset="77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double loop over elements of both </a:t>
            </a:r>
            <a:r>
              <a:rPr lang="en-US" sz="3200" b="1" dirty="0">
                <a:latin typeface="Courier" pitchFamily="2" charset="0"/>
                <a:cs typeface="Courier"/>
              </a:rPr>
              <a:t>a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en-US" sz="3200" b="1" dirty="0">
                <a:latin typeface="+mj-lt"/>
                <a:cs typeface="Papyrus"/>
              </a:rPr>
              <a:t> </a:t>
            </a:r>
            <a:r>
              <a:rPr lang="en-US" sz="3200" b="1" dirty="0">
                <a:latin typeface="Courier" pitchFamily="2" charset="0"/>
                <a:cs typeface="Courier"/>
              </a:rPr>
              <a:t>b</a:t>
            </a:r>
            <a:r>
              <a:rPr lang="en-US" sz="3200" b="1" dirty="0">
                <a:latin typeface="+mj-lt"/>
                <a:cs typeface="Papyrus"/>
              </a:rPr>
              <a:t>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We’re not going to do that.</a:t>
            </a:r>
            <a:endParaRPr lang="en-US" sz="3200" b="1" dirty="0">
              <a:latin typeface="+mj-lt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371758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9452" y="179174"/>
            <a:ext cx="122814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example: You want to compute</a:t>
            </a:r>
            <a:r>
              <a:rPr lang="en-US" sz="3200" b="1" dirty="0"/>
              <a:t> </a:t>
            </a:r>
            <a:r>
              <a:rPr lang="en-US" sz="3200" b="1" dirty="0">
                <a:latin typeface="Courier"/>
                <a:cs typeface="Courier"/>
              </a:rPr>
              <a:t>a-e</a:t>
            </a:r>
            <a:r>
              <a:rPr lang="en-US" sz="3200" b="1" baseline="30000" dirty="0">
                <a:latin typeface="Courier"/>
                <a:cs typeface="Courier"/>
              </a:rPr>
              <a:t>b</a:t>
            </a:r>
            <a:r>
              <a:rPr lang="en-US" sz="32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for all combinations of vectors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Courier"/>
                <a:cs typeface="Courier"/>
              </a:rPr>
              <a:t>a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and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Courier"/>
                <a:cs typeface="Courier"/>
              </a:rPr>
              <a:t>b</a:t>
            </a:r>
            <a:r>
              <a:rPr lang="en-US" sz="3200" b="1" dirty="0">
                <a:latin typeface="Papyrus"/>
                <a:cs typeface="Papyrus"/>
              </a:rPr>
              <a:t>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First 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repmat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method: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pPr algn="ctr"/>
            <a:endParaRPr lang="en-US" sz="3200" b="1" dirty="0">
              <a:latin typeface="Courier"/>
              <a:cs typeface="Courier"/>
            </a:endParaRPr>
          </a:p>
          <a:p>
            <a:pPr algn="ctr"/>
            <a:endParaRPr lang="en-US" sz="3200" b="1" dirty="0">
              <a:latin typeface="Courier"/>
              <a:cs typeface="Courier"/>
            </a:endParaRPr>
          </a:p>
          <a:p>
            <a:pPr algn="ctr"/>
            <a:endParaRPr lang="en-US" sz="3200" dirty="0">
              <a:latin typeface="Courier"/>
              <a:cs typeface="Courier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014237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>
                <a:latin typeface="Courier"/>
                <a:cs typeface="Courier"/>
              </a:rPr>
              <a:t>&gt;&gt; a=1:7;</a:t>
            </a:r>
          </a:p>
          <a:p>
            <a:r>
              <a:rPr lang="de-DE" sz="3200" b="1" dirty="0">
                <a:latin typeface="Courier"/>
                <a:cs typeface="Courier"/>
              </a:rPr>
              <a:t>&gt;&gt; b=</a:t>
            </a:r>
            <a:r>
              <a:rPr lang="de-DE" sz="3200" b="1" dirty="0" err="1">
                <a:latin typeface="Courier"/>
                <a:cs typeface="Courier"/>
              </a:rPr>
              <a:t>pi</a:t>
            </a:r>
            <a:r>
              <a:rPr lang="de-DE" sz="3200" b="1" dirty="0">
                <a:latin typeface="Courier"/>
                <a:cs typeface="Courier"/>
              </a:rPr>
              <a:t>*[0 1/4 1/3 1/2 2/3 3/4 1]‘;</a:t>
            </a:r>
            <a:endParaRPr lang="de-DE" sz="3200" b="1" dirty="0"/>
          </a:p>
          <a:p>
            <a:r>
              <a:rPr lang="de-DE" sz="3200" b="1" dirty="0">
                <a:latin typeface="Courier"/>
                <a:cs typeface="Courier"/>
              </a:rPr>
              <a:t>&gt;&gt; A=</a:t>
            </a:r>
            <a:r>
              <a:rPr lang="de-DE" sz="3200" b="1" dirty="0" err="1">
                <a:latin typeface="Courier"/>
                <a:cs typeface="Courier"/>
              </a:rPr>
              <a:t>repmat</a:t>
            </a:r>
            <a:r>
              <a:rPr lang="de-DE" sz="3200" b="1" dirty="0">
                <a:latin typeface="Courier"/>
                <a:cs typeface="Courier"/>
              </a:rPr>
              <a:t>(a,7,1);</a:t>
            </a:r>
          </a:p>
          <a:p>
            <a:r>
              <a:rPr lang="de-DE" sz="3200" b="1" dirty="0">
                <a:latin typeface="Courier"/>
                <a:cs typeface="Courier"/>
              </a:rPr>
              <a:t>&gt;&gt; B=</a:t>
            </a:r>
            <a:r>
              <a:rPr lang="de-DE" sz="3200" b="1" dirty="0" err="1">
                <a:latin typeface="Courier"/>
                <a:cs typeface="Courier"/>
              </a:rPr>
              <a:t>repmat</a:t>
            </a:r>
            <a:r>
              <a:rPr lang="de-DE" sz="3200" b="1" dirty="0">
                <a:latin typeface="Courier"/>
                <a:cs typeface="Courier"/>
              </a:rPr>
              <a:t>(b,1,7);</a:t>
            </a:r>
          </a:p>
          <a:p>
            <a:r>
              <a:rPr lang="de-DE" sz="3200" b="1" dirty="0">
                <a:latin typeface="Courier"/>
                <a:cs typeface="Courier"/>
              </a:rPr>
              <a:t>&gt;&gt; C=a-</a:t>
            </a:r>
            <a:r>
              <a:rPr lang="de-DE" sz="3200" b="1" dirty="0" err="1">
                <a:latin typeface="Courier"/>
                <a:cs typeface="Courier"/>
              </a:rPr>
              <a:t>exp</a:t>
            </a:r>
            <a:r>
              <a:rPr lang="de-DE" sz="3200" b="1" dirty="0">
                <a:latin typeface="Courier"/>
                <a:cs typeface="Courier"/>
              </a:rPr>
              <a:t>(b);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Next </a:t>
            </a:r>
            <a:r>
              <a:rPr lang="en-US" sz="3200" b="1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method:</a:t>
            </a:r>
            <a:endParaRPr lang="de-DE" sz="3200" b="1" dirty="0">
              <a:latin typeface="Courier"/>
              <a:cs typeface="Courier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fun = @(a,b) a - exp(</a:t>
            </a:r>
            <a:r>
              <a:rPr lang="mr-IN" sz="3200" b="1" dirty="0" err="1">
                <a:latin typeface="Courier"/>
                <a:cs typeface="Courier"/>
              </a:rPr>
              <a:t>b</a:t>
            </a:r>
            <a:r>
              <a:rPr lang="mr-IN" sz="3200" b="1" dirty="0">
                <a:latin typeface="Courier"/>
                <a:cs typeface="Courier"/>
              </a:rPr>
              <a:t>);</a:t>
            </a:r>
            <a:r>
              <a:rPr lang="en-US" sz="3200" b="1" dirty="0">
                <a:latin typeface="Courier"/>
                <a:cs typeface="Courier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define </a:t>
            </a:r>
            <a:r>
              <a:rPr lang="en-US" sz="3200" b="1" dirty="0" err="1">
                <a:latin typeface="Papyrus" panose="020B0602040200020303" pitchFamily="34" charset="77"/>
                <a:cs typeface="Courier"/>
              </a:rPr>
              <a:t>anonomous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function</a:t>
            </a:r>
            <a:endParaRPr lang="mr-IN" sz="3200" b="1" dirty="0">
              <a:latin typeface="Papyrus" panose="020B0602040200020303" pitchFamily="34" charset="77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</a:t>
            </a:r>
            <a:r>
              <a:rPr lang="en-US" sz="3200" b="1" dirty="0">
                <a:latin typeface="Courier"/>
                <a:cs typeface="Courier"/>
              </a:rPr>
              <a:t>c</a:t>
            </a:r>
            <a:r>
              <a:rPr lang="mr-IN" sz="3200" b="1" dirty="0">
                <a:latin typeface="Courier"/>
                <a:cs typeface="Courier"/>
              </a:rPr>
              <a:t> = </a:t>
            </a:r>
            <a:r>
              <a:rPr lang="mr-IN" sz="3200" b="1" dirty="0" err="1">
                <a:latin typeface="Courier"/>
                <a:cs typeface="Courier"/>
              </a:rPr>
              <a:t>bsxfun</a:t>
            </a:r>
            <a:r>
              <a:rPr lang="mr-IN" sz="3200" b="1" dirty="0">
                <a:latin typeface="Courier"/>
                <a:cs typeface="Courier"/>
              </a:rPr>
              <a:t>(</a:t>
            </a:r>
            <a:r>
              <a:rPr lang="mr-IN" sz="3200" b="1" dirty="0" err="1">
                <a:latin typeface="Courier"/>
                <a:cs typeface="Courier"/>
              </a:rPr>
              <a:t>fun,a,b</a:t>
            </a:r>
            <a:r>
              <a:rPr lang="mr-IN" sz="3200" b="1" dirty="0">
                <a:latin typeface="Courier"/>
                <a:cs typeface="Courier"/>
              </a:rPr>
              <a:t>)</a:t>
            </a:r>
            <a:r>
              <a:rPr lang="en-US" sz="3200" b="1" dirty="0">
                <a:latin typeface="Courier"/>
                <a:cs typeface="Courier"/>
              </a:rPr>
              <a:t>     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here we don’t need the @              					before the anonymous function name </a:t>
            </a:r>
            <a:endParaRPr lang="de-DE" sz="32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38933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9513" y="447258"/>
            <a:ext cx="1227151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Another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 err="1">
                <a:latin typeface="Courier" pitchFamily="2" charset="0"/>
                <a:cs typeface="Courier"/>
              </a:rPr>
              <a:t>bsxfun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example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Compare vector elements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Compare the elements in a column vector and a row vector. 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The result is a matrix containing the comparison of each combination of elements from the vectors.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 equivalent way (new, singleton expansion) to execute this operation is with </a:t>
            </a:r>
            <a:r>
              <a:rPr lang="en-US" sz="3200" b="1" dirty="0">
                <a:latin typeface="Courier" pitchFamily="2" charset="0"/>
                <a:cs typeface="Courier"/>
              </a:rPr>
              <a:t>A&gt;B</a:t>
            </a:r>
            <a:r>
              <a:rPr lang="en-US" sz="3200" b="1" dirty="0">
                <a:cs typeface="Papyru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362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8384"/>
            <a:ext cx="1219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You could try something like</a:t>
            </a:r>
          </a:p>
          <a:p>
            <a:pPr algn="ctr"/>
            <a:endParaRPr lang="en-US" sz="1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Papyrus"/>
              </a:rPr>
              <a:t>(this is the file </a:t>
            </a:r>
            <a:r>
              <a:rPr lang="en-US" sz="2800" b="1" dirty="0">
                <a:latin typeface="Courier" pitchFamily="2" charset="0"/>
                <a:cs typeface="Courier"/>
              </a:rPr>
              <a:t>counter_v1.m</a:t>
            </a:r>
            <a:r>
              <a:rPr lang="en-US" sz="2800" b="1" dirty="0">
                <a:cs typeface="Papyrus"/>
              </a:rPr>
              <a:t> </a:t>
            </a:r>
            <a:r>
              <a:rPr lang="en-US" sz="2800" b="1" dirty="0">
                <a:latin typeface="Papyrus" panose="020B0602040200020303" pitchFamily="34" charset="77"/>
                <a:cs typeface="Papyrus"/>
              </a:rPr>
              <a:t>in todays shell scripts)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6BFB45-5EC4-8C48-BFC0-DF725A6BD28B}"/>
              </a:ext>
            </a:extLst>
          </p:cNvPr>
          <p:cNvSpPr/>
          <p:nvPr/>
        </p:nvSpPr>
        <p:spPr>
          <a:xfrm>
            <a:off x="13853" y="1374811"/>
            <a:ext cx="122889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ourier" pitchFamily="2" charset="0"/>
              </a:rPr>
              <a:t>clear</a:t>
            </a:r>
          </a:p>
          <a:p>
            <a:r>
              <a:rPr lang="en-US" sz="2400" b="1" dirty="0">
                <a:latin typeface="Courier" pitchFamily="2" charset="0"/>
              </a:rPr>
              <a:t>x=0.1;</a:t>
            </a:r>
          </a:p>
          <a:p>
            <a:r>
              <a:rPr lang="en-US" sz="2400" b="1" dirty="0" err="1">
                <a:latin typeface="Courier" pitchFamily="2" charset="0"/>
              </a:rPr>
              <a:t>rsum</a:t>
            </a:r>
            <a:r>
              <a:rPr lang="en-US" sz="2400" b="1" dirty="0">
                <a:latin typeface="Courier" pitchFamily="2" charset="0"/>
              </a:rPr>
              <a:t>=0;</a:t>
            </a:r>
          </a:p>
          <a:p>
            <a:r>
              <a:rPr lang="en-US" sz="2400" b="1" dirty="0" err="1">
                <a:latin typeface="Courier" pitchFamily="2" charset="0"/>
              </a:rPr>
              <a:t>cnt</a:t>
            </a:r>
            <a:r>
              <a:rPr lang="en-US" sz="2400" b="1" dirty="0">
                <a:latin typeface="Courier" pitchFamily="2" charset="0"/>
              </a:rPr>
              <a:t>=0;</a:t>
            </a:r>
          </a:p>
          <a:p>
            <a:r>
              <a:rPr lang="en-US" sz="2400" b="1" dirty="0" err="1">
                <a:latin typeface="Courier" pitchFamily="2" charset="0"/>
              </a:rPr>
              <a:t>tstval</a:t>
            </a:r>
            <a:r>
              <a:rPr lang="en-US" sz="2400" b="1" dirty="0">
                <a:latin typeface="Courier" pitchFamily="2" charset="0"/>
              </a:rPr>
              <a:t>=1;</a:t>
            </a:r>
          </a:p>
          <a:p>
            <a:r>
              <a:rPr lang="en-US" sz="2400" b="1" dirty="0">
                <a:latin typeface="Courier" pitchFamily="2" charset="0"/>
              </a:rPr>
              <a:t>while 1</a:t>
            </a:r>
          </a:p>
          <a:p>
            <a:r>
              <a:rPr lang="en-US" sz="2400" b="1" dirty="0">
                <a:latin typeface="Courier" pitchFamily="2" charset="0"/>
              </a:rPr>
              <a:t>    </a:t>
            </a:r>
            <a:r>
              <a:rPr lang="en-US" sz="2400" b="1" dirty="0" err="1">
                <a:latin typeface="Courier" pitchFamily="2" charset="0"/>
              </a:rPr>
              <a:t>rsum</a:t>
            </a:r>
            <a:r>
              <a:rPr lang="en-US" sz="2400" b="1" dirty="0">
                <a:latin typeface="Courier" pitchFamily="2" charset="0"/>
              </a:rPr>
              <a:t>=</a:t>
            </a:r>
            <a:r>
              <a:rPr lang="en-US" sz="2400" b="1" dirty="0" err="1">
                <a:latin typeface="Courier" pitchFamily="2" charset="0"/>
              </a:rPr>
              <a:t>rsum+x</a:t>
            </a:r>
            <a:r>
              <a:rPr lang="en-US" sz="2400" b="1" dirty="0">
                <a:latin typeface="Courier" pitchFamily="2" charset="0"/>
              </a:rPr>
              <a:t>;</a:t>
            </a:r>
          </a:p>
          <a:p>
            <a:r>
              <a:rPr lang="en-US" sz="2400" b="1" dirty="0">
                <a:latin typeface="Courier" pitchFamily="2" charset="0"/>
              </a:rPr>
              <a:t>    </a:t>
            </a:r>
            <a:r>
              <a:rPr lang="en-US" sz="2400" b="1" dirty="0" err="1">
                <a:latin typeface="Courier" pitchFamily="2" charset="0"/>
              </a:rPr>
              <a:t>cnt</a:t>
            </a:r>
            <a:r>
              <a:rPr lang="en-US" sz="2400" b="1" dirty="0">
                <a:latin typeface="Courier" pitchFamily="2" charset="0"/>
              </a:rPr>
              <a:t>=cnt+1;</a:t>
            </a:r>
          </a:p>
          <a:p>
            <a:r>
              <a:rPr lang="en-US" sz="1100" b="1" dirty="0">
                <a:latin typeface="Courier" pitchFamily="2" charset="0"/>
              </a:rPr>
              <a:t>display(</a:t>
            </a:r>
            <a:r>
              <a:rPr lang="en-US" sz="1100" b="1" dirty="0" err="1">
                <a:latin typeface="Courier" pitchFamily="2" charset="0"/>
              </a:rPr>
              <a:t>strcat</a:t>
            </a:r>
            <a:r>
              <a:rPr lang="en-US" sz="1100" b="1" dirty="0">
                <a:latin typeface="Courier" pitchFamily="2" charset="0"/>
              </a:rPr>
              <a:t>('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=',num2str(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)," </a:t>
            </a:r>
            <a:r>
              <a:rPr lang="en-US" sz="1100" b="1" dirty="0" err="1">
                <a:latin typeface="Courier" pitchFamily="2" charset="0"/>
              </a:rPr>
              <a:t>rsum</a:t>
            </a:r>
            <a:r>
              <a:rPr lang="en-US" sz="1100" b="1" dirty="0">
                <a:latin typeface="Courier" pitchFamily="2" charset="0"/>
              </a:rPr>
              <a:t>=",num2str(</a:t>
            </a:r>
            <a:r>
              <a:rPr lang="en-US" sz="1100" b="1" dirty="0" err="1">
                <a:latin typeface="Courier" pitchFamily="2" charset="0"/>
              </a:rPr>
              <a:t>rsum</a:t>
            </a:r>
            <a:r>
              <a:rPr lang="en-US" sz="1100" b="1" dirty="0">
                <a:latin typeface="Courier" pitchFamily="2" charset="0"/>
              </a:rPr>
              <a:t>),”</a:t>
            </a:r>
            <a:r>
              <a:rPr lang="en-US" sz="1100" b="1" dirty="0" err="1">
                <a:latin typeface="Courier" pitchFamily="2" charset="0"/>
              </a:rPr>
              <a:t>tstval</a:t>
            </a:r>
            <a:r>
              <a:rPr lang="en-US" sz="1100" b="1" dirty="0">
                <a:latin typeface="Courier" pitchFamily="2" charset="0"/>
              </a:rPr>
              <a:t>=",num2str(</a:t>
            </a:r>
            <a:r>
              <a:rPr lang="en-US" sz="1100" b="1" dirty="0" err="1">
                <a:latin typeface="Courier" pitchFamily="2" charset="0"/>
              </a:rPr>
              <a:t>tstval</a:t>
            </a:r>
            <a:r>
              <a:rPr lang="en-US" sz="1100" b="1" dirty="0">
                <a:latin typeface="Courier" pitchFamily="2" charset="0"/>
              </a:rPr>
              <a:t>)," </a:t>
            </a:r>
            <a:r>
              <a:rPr lang="en-US" sz="1100" b="1" dirty="0" err="1">
                <a:latin typeface="Courier" pitchFamily="2" charset="0"/>
              </a:rPr>
              <a:t>tstval-rsum</a:t>
            </a:r>
            <a:r>
              <a:rPr lang="en-US" sz="1100" b="1" dirty="0">
                <a:latin typeface="Courier" pitchFamily="2" charset="0"/>
              </a:rPr>
              <a:t>=",num2str(</a:t>
            </a:r>
            <a:r>
              <a:rPr lang="en-US" sz="1100" b="1" dirty="0" err="1">
                <a:latin typeface="Courier" pitchFamily="2" charset="0"/>
              </a:rPr>
              <a:t>tstval-rsum</a:t>
            </a:r>
            <a:r>
              <a:rPr lang="en-US" sz="1100" b="1" dirty="0">
                <a:latin typeface="Courier" pitchFamily="2" charset="0"/>
              </a:rPr>
              <a:t>), 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=",num2str(</a:t>
            </a:r>
            <a:r>
              <a:rPr lang="en-US" sz="1100" b="1" dirty="0" err="1">
                <a:latin typeface="Courier" pitchFamily="2" charset="0"/>
              </a:rPr>
              <a:t>cnt</a:t>
            </a:r>
            <a:r>
              <a:rPr lang="en-US" sz="1100" b="1" dirty="0">
                <a:latin typeface="Courier" pitchFamily="2" charset="0"/>
              </a:rPr>
              <a:t>)))</a:t>
            </a:r>
          </a:p>
          <a:p>
            <a:r>
              <a:rPr lang="en-US" sz="2400" b="1" dirty="0">
                <a:latin typeface="Courier" pitchFamily="2" charset="0"/>
              </a:rPr>
              <a:t>    if </a:t>
            </a:r>
            <a:r>
              <a:rPr lang="en-US" sz="2400" b="1" dirty="0" err="1">
                <a:latin typeface="Courier" pitchFamily="2" charset="0"/>
              </a:rPr>
              <a:t>rsum</a:t>
            </a:r>
            <a:r>
              <a:rPr lang="en-US" sz="2400" b="1" dirty="0">
                <a:latin typeface="Courier" pitchFamily="2" charset="0"/>
              </a:rPr>
              <a:t> == </a:t>
            </a:r>
            <a:r>
              <a:rPr lang="en-US" sz="2400" b="1" dirty="0" err="1">
                <a:latin typeface="Courier" pitchFamily="2" charset="0"/>
              </a:rPr>
              <a:t>tstval</a:t>
            </a:r>
            <a:r>
              <a:rPr lang="en-US" sz="2400" b="1" dirty="0">
                <a:latin typeface="Courier" pitchFamily="2" charset="0"/>
              </a:rPr>
              <a:t>, break</a:t>
            </a:r>
          </a:p>
          <a:p>
            <a:r>
              <a:rPr lang="en-US" sz="2400" b="1" dirty="0">
                <a:latin typeface="Courier" pitchFamily="2" charset="0"/>
              </a:rPr>
              <a:t>    end</a:t>
            </a:r>
          </a:p>
          <a:p>
            <a:r>
              <a:rPr lang="en-US" sz="2400" b="1" dirty="0">
                <a:latin typeface="Courier" pitchFamily="2" charset="0"/>
              </a:rPr>
              <a:t>end</a:t>
            </a:r>
          </a:p>
          <a:p>
            <a:r>
              <a:rPr lang="en-US" sz="2400" b="1" dirty="0">
                <a:latin typeface="Courier" pitchFamily="2" charset="0"/>
              </a:rPr>
              <a:t>display(</a:t>
            </a:r>
            <a:r>
              <a:rPr lang="en-US" sz="2400" b="1" dirty="0" err="1">
                <a:latin typeface="Courier" pitchFamily="2" charset="0"/>
              </a:rPr>
              <a:t>rsum</a:t>
            </a:r>
            <a:r>
              <a:rPr lang="en-US" sz="2400" b="1" dirty="0">
                <a:latin typeface="Courier" pitchFamily="2" charset="0"/>
              </a:rPr>
              <a:t>)</a:t>
            </a:r>
          </a:p>
          <a:p>
            <a:r>
              <a:rPr lang="en-US" sz="2400" b="1" dirty="0">
                <a:latin typeface="Courier" pitchFamily="2" charset="0"/>
              </a:rPr>
              <a:t>display(</a:t>
            </a:r>
            <a:r>
              <a:rPr lang="en-US" sz="2400" b="1" dirty="0" err="1">
                <a:latin typeface="Courier" pitchFamily="2" charset="0"/>
              </a:rPr>
              <a:t>cnt</a:t>
            </a:r>
            <a:r>
              <a:rPr lang="en-US" sz="2400" b="1" dirty="0">
                <a:latin typeface="Courier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4366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0801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Another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 err="1">
                <a:latin typeface="Courier"/>
                <a:cs typeface="Courier"/>
              </a:rPr>
              <a:t>bsxfun</a:t>
            </a:r>
            <a:r>
              <a:rPr lang="en-US" sz="3200" b="1" dirty="0">
                <a:latin typeface="Papyrus"/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example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r>
              <a:rPr lang="de-DE" sz="2800" b="1" dirty="0">
                <a:latin typeface="Courier"/>
                <a:cs typeface="Courier"/>
              </a:rPr>
              <a:t>&gt;&gt; A = [8; 17; 20; 24];</a:t>
            </a:r>
          </a:p>
          <a:p>
            <a:r>
              <a:rPr lang="de-DE" sz="2800" b="1" dirty="0">
                <a:latin typeface="Courier"/>
                <a:cs typeface="Courier"/>
              </a:rPr>
              <a:t>&gt;&gt; B = [0 10 21];</a:t>
            </a:r>
          </a:p>
          <a:p>
            <a:r>
              <a:rPr lang="de-DE" sz="2800" b="1" dirty="0">
                <a:latin typeface="Courier"/>
                <a:cs typeface="Courier"/>
              </a:rPr>
              <a:t>&gt;&gt; C = </a:t>
            </a:r>
            <a:r>
              <a:rPr lang="de-DE" sz="2800" b="1" dirty="0" err="1">
                <a:latin typeface="Courier"/>
                <a:cs typeface="Courier"/>
              </a:rPr>
              <a:t>bsxfun</a:t>
            </a:r>
            <a:r>
              <a:rPr lang="de-DE" sz="2800" b="1" dirty="0">
                <a:latin typeface="Courier"/>
                <a:cs typeface="Courier"/>
              </a:rPr>
              <a:t>(</a:t>
            </a:r>
            <a:r>
              <a:rPr lang="de-DE" sz="2800" b="1" dirty="0">
                <a:solidFill>
                  <a:srgbClr val="FF0000"/>
                </a:solidFill>
                <a:latin typeface="Courier"/>
                <a:cs typeface="Courier"/>
              </a:rPr>
              <a:t>@</a:t>
            </a:r>
            <a:r>
              <a:rPr lang="de-DE" sz="2800" b="1" dirty="0" err="1">
                <a:solidFill>
                  <a:srgbClr val="FF0000"/>
                </a:solidFill>
                <a:latin typeface="Courier"/>
                <a:cs typeface="Courier"/>
              </a:rPr>
              <a:t>gt</a:t>
            </a:r>
            <a:r>
              <a:rPr lang="de-DE" sz="2800" b="1" dirty="0" err="1">
                <a:latin typeface="Courier"/>
                <a:cs typeface="Courier"/>
              </a:rPr>
              <a:t>,A,B</a:t>
            </a:r>
            <a:r>
              <a:rPr lang="de-DE" sz="2800" b="1" dirty="0">
                <a:latin typeface="Courier"/>
                <a:cs typeface="Courier"/>
              </a:rPr>
              <a:t>)  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predefined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MATLAB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anonymous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fn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r>
              <a:rPr lang="de-DE" sz="2800" b="1" dirty="0">
                <a:latin typeface="Courier"/>
                <a:cs typeface="Courier"/>
              </a:rPr>
              <a:t>C =</a:t>
            </a:r>
          </a:p>
          <a:p>
            <a:r>
              <a:rPr lang="de-DE" sz="2800" b="1" dirty="0">
                <a:latin typeface="Courier"/>
                <a:cs typeface="Courier"/>
              </a:rPr>
              <a:t>  4×3 </a:t>
            </a:r>
            <a:r>
              <a:rPr lang="de-DE" sz="2800" b="1" dirty="0" err="1">
                <a:latin typeface="Courier"/>
                <a:cs typeface="Courier"/>
              </a:rPr>
              <a:t>logical</a:t>
            </a:r>
            <a:r>
              <a:rPr lang="de-DE" sz="2800" b="1" dirty="0">
                <a:latin typeface="Courier"/>
                <a:cs typeface="Courier"/>
              </a:rPr>
              <a:t> </a:t>
            </a:r>
            <a:r>
              <a:rPr lang="de-DE" sz="2800" b="1" dirty="0" err="1">
                <a:latin typeface="Courier"/>
                <a:cs typeface="Courier"/>
              </a:rPr>
              <a:t>array</a:t>
            </a:r>
            <a:endParaRPr lang="de-DE" sz="2800" b="1" dirty="0">
              <a:latin typeface="Courier"/>
              <a:cs typeface="Courier"/>
            </a:endParaRPr>
          </a:p>
          <a:p>
            <a:r>
              <a:rPr lang="de-DE" sz="2800" b="1" dirty="0">
                <a:latin typeface="Courier"/>
                <a:cs typeface="Courier"/>
              </a:rPr>
              <a:t>   1   0   0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1   1   1</a:t>
            </a:r>
          </a:p>
        </p:txBody>
      </p:sp>
      <p:sp>
        <p:nvSpPr>
          <p:cNvPr id="3" name="Rectangle 2"/>
          <p:cNvSpPr/>
          <p:nvPr/>
        </p:nvSpPr>
        <p:spPr>
          <a:xfrm>
            <a:off x="7792267" y="2696380"/>
            <a:ext cx="443286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dirty="0">
                <a:latin typeface="Papyrus" panose="020B0602040200020303" pitchFamily="34" charset="77"/>
                <a:cs typeface="Courier"/>
              </a:rPr>
              <a:t>Can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now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do (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with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singleton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expansion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)</a:t>
            </a:r>
          </a:p>
          <a:p>
            <a:r>
              <a:rPr lang="de-DE" sz="2800" b="1" dirty="0">
                <a:latin typeface="Courier"/>
                <a:cs typeface="Courier"/>
              </a:rPr>
              <a:t>&gt;&gt; A&gt;B</a:t>
            </a:r>
          </a:p>
          <a:p>
            <a:r>
              <a:rPr lang="de-DE" sz="2800" b="1" dirty="0">
                <a:latin typeface="Courier"/>
                <a:cs typeface="Courier"/>
              </a:rPr>
              <a:t>ans =</a:t>
            </a:r>
          </a:p>
          <a:p>
            <a:r>
              <a:rPr lang="de-DE" sz="2800" b="1" dirty="0">
                <a:latin typeface="Courier"/>
                <a:cs typeface="Courier"/>
              </a:rPr>
              <a:t>  4×3 </a:t>
            </a:r>
            <a:r>
              <a:rPr lang="de-DE" sz="2800" b="1" dirty="0" err="1">
                <a:latin typeface="Courier"/>
                <a:cs typeface="Courier"/>
              </a:rPr>
              <a:t>logical</a:t>
            </a:r>
            <a:r>
              <a:rPr lang="de-DE" sz="2800" b="1" dirty="0">
                <a:latin typeface="Courier"/>
                <a:cs typeface="Courier"/>
              </a:rPr>
              <a:t> </a:t>
            </a:r>
            <a:r>
              <a:rPr lang="de-DE" sz="2800" b="1" dirty="0" err="1">
                <a:latin typeface="Courier"/>
                <a:cs typeface="Courier"/>
              </a:rPr>
              <a:t>array</a:t>
            </a:r>
            <a:endParaRPr lang="de-DE" sz="2800" b="1" dirty="0">
              <a:latin typeface="Courier"/>
              <a:cs typeface="Courier"/>
            </a:endParaRPr>
          </a:p>
          <a:p>
            <a:r>
              <a:rPr lang="de-DE" sz="2800" b="1" dirty="0">
                <a:latin typeface="Courier"/>
                <a:cs typeface="Courier"/>
              </a:rPr>
              <a:t>   1   0   0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1   1   1 </a:t>
            </a:r>
            <a:endParaRPr lang="es-AR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C5B9B9-A786-153C-9A10-A0EC81049951}"/>
              </a:ext>
            </a:extLst>
          </p:cNvPr>
          <p:cNvSpPr txBox="1"/>
          <p:nvPr/>
        </p:nvSpPr>
        <p:spPr>
          <a:xfrm>
            <a:off x="2872410" y="3279914"/>
            <a:ext cx="431259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TF: 8&gt;each element B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TF: 17&gt;each element B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219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9940" y="159031"/>
            <a:ext cx="122019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latin typeface="Papyrus" panose="020B0602040200020303" pitchFamily="34" charset="77"/>
                <a:cs typeface="Courier"/>
              </a:rPr>
              <a:t>This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example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uses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LOGICAL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arrays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de-DE" sz="3200" b="1" dirty="0">
                <a:latin typeface="Papyrus" panose="020B0602040200020303" pitchFamily="34" charset="77"/>
                <a:cs typeface="Courier"/>
              </a:rPr>
              <a:t>Do a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test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makes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array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logical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values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de-DE" sz="3200" b="1" dirty="0">
                <a:latin typeface="Courier" pitchFamily="2" charset="0"/>
                <a:cs typeface="Courier"/>
              </a:rPr>
              <a:t>1</a:t>
            </a:r>
            <a:r>
              <a:rPr lang="de-DE" sz="3200" b="1" dirty="0">
                <a:cs typeface="Papyrus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for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true</a:t>
            </a:r>
            <a:endParaRPr lang="de-DE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de-DE" sz="3200" b="1" dirty="0">
                <a:latin typeface="Courier" pitchFamily="2" charset="0"/>
                <a:cs typeface="Courier"/>
              </a:rPr>
              <a:t>0</a:t>
            </a:r>
            <a:r>
              <a:rPr lang="de-DE" sz="3200" b="1" dirty="0">
                <a:cs typeface="Papyrus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for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false</a:t>
            </a:r>
            <a:endParaRPr lang="de-DE" sz="3200" b="1" dirty="0">
              <a:latin typeface="Papyrus"/>
              <a:cs typeface="Papyrus"/>
            </a:endParaRPr>
          </a:p>
          <a:p>
            <a:r>
              <a:rPr lang="de-DE" sz="2800" b="1" dirty="0">
                <a:latin typeface="Courier"/>
                <a:cs typeface="Courier"/>
              </a:rPr>
              <a:t>&gt;&gt; A&gt;B</a:t>
            </a:r>
          </a:p>
          <a:p>
            <a:r>
              <a:rPr lang="de-DE" sz="2800" b="1" dirty="0">
                <a:latin typeface="Courier"/>
                <a:cs typeface="Courier"/>
              </a:rPr>
              <a:t>ans =</a:t>
            </a:r>
          </a:p>
          <a:p>
            <a:r>
              <a:rPr lang="de-DE" sz="2800" b="1" dirty="0">
                <a:latin typeface="Courier"/>
                <a:cs typeface="Courier"/>
              </a:rPr>
              <a:t>  4×3 </a:t>
            </a:r>
            <a:r>
              <a:rPr lang="de-DE" sz="2800" b="1" dirty="0" err="1">
                <a:latin typeface="Courier"/>
                <a:cs typeface="Courier"/>
              </a:rPr>
              <a:t>logical</a:t>
            </a:r>
            <a:r>
              <a:rPr lang="de-DE" sz="2800" b="1" dirty="0">
                <a:latin typeface="Courier"/>
                <a:cs typeface="Courier"/>
              </a:rPr>
              <a:t> </a:t>
            </a:r>
            <a:r>
              <a:rPr lang="de-DE" sz="2800" b="1" dirty="0" err="1">
                <a:latin typeface="Courier"/>
                <a:cs typeface="Courier"/>
              </a:rPr>
              <a:t>array</a:t>
            </a:r>
            <a:endParaRPr lang="de-DE" sz="2800" b="1" dirty="0">
              <a:latin typeface="Courier"/>
              <a:cs typeface="Courier"/>
            </a:endParaRPr>
          </a:p>
          <a:p>
            <a:r>
              <a:rPr lang="de-DE" sz="2800" b="1" dirty="0">
                <a:latin typeface="Courier"/>
                <a:cs typeface="Courier"/>
              </a:rPr>
              <a:t>   1   0   0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1   1   0</a:t>
            </a:r>
          </a:p>
          <a:p>
            <a:r>
              <a:rPr lang="de-DE" sz="2800" b="1" dirty="0">
                <a:latin typeface="Courier"/>
                <a:cs typeface="Courier"/>
              </a:rPr>
              <a:t>   1   1   1</a:t>
            </a:r>
          </a:p>
          <a:p>
            <a:r>
              <a:rPr lang="de-DE" sz="2800" b="1" dirty="0">
                <a:latin typeface="Courier"/>
                <a:cs typeface="Courier"/>
              </a:rPr>
              <a:t>&gt;&gt; </a:t>
            </a:r>
            <a:endParaRPr lang="de-DE" sz="2800" b="1" dirty="0">
              <a:latin typeface="Papyrus" panose="020B0602040200020303" pitchFamily="34" charset="77"/>
              <a:cs typeface="Courier"/>
            </a:endParaRPr>
          </a:p>
          <a:p>
            <a:endParaRPr lang="de-DE" sz="28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de-DE" sz="3200" b="1" dirty="0">
                <a:latin typeface="Papyrus" panose="020B0602040200020303" pitchFamily="34" charset="77"/>
                <a:cs typeface="Courier"/>
              </a:rPr>
              <a:t>Can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use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logical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arrays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index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to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extract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elements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from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array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.</a:t>
            </a:r>
            <a:endParaRPr lang="es-AR" sz="32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FCBCE8-9CAA-228F-2C0F-D4208795DD25}"/>
              </a:ext>
            </a:extLst>
          </p:cNvPr>
          <p:cNvSpPr txBox="1"/>
          <p:nvPr/>
        </p:nvSpPr>
        <p:spPr>
          <a:xfrm>
            <a:off x="3011556" y="4154546"/>
            <a:ext cx="431259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TF: 8&gt;each element B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TF: 17&gt;each element B</a:t>
            </a:r>
          </a:p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40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" y="18884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you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want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indicies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of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elements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that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meet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a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test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, so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can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use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with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multiple </a:t>
            </a:r>
            <a:r>
              <a:rPr lang="de-DE" sz="3200" b="1" u="sng" dirty="0" err="1">
                <a:latin typeface="Papyrus" panose="020B0602040200020303" pitchFamily="34" charset="77"/>
                <a:cs typeface="Courier"/>
              </a:rPr>
              <a:t>matched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vectors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or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 </a:t>
            </a:r>
            <a:r>
              <a:rPr lang="de-DE" sz="3200" b="1" dirty="0" err="1">
                <a:latin typeface="Papyrus" panose="020B0602040200020303" pitchFamily="34" charset="77"/>
                <a:cs typeface="Courier"/>
              </a:rPr>
              <a:t>arrays</a:t>
            </a:r>
            <a:r>
              <a:rPr lang="de-DE" sz="3200" b="1" dirty="0">
                <a:latin typeface="Papyrus" panose="020B0602040200020303" pitchFamily="34" charset="77"/>
                <a:cs typeface="Courier"/>
              </a:rPr>
              <a:t>.</a:t>
            </a:r>
          </a:p>
          <a:p>
            <a:pPr algn="ctr"/>
            <a:endParaRPr lang="de-DE" sz="3200" b="1" dirty="0">
              <a:latin typeface="Papyrus"/>
              <a:cs typeface="Papyrus"/>
            </a:endParaRPr>
          </a:p>
          <a:p>
            <a:r>
              <a:rPr lang="mr-IN" sz="3200" b="1" dirty="0">
                <a:latin typeface="Courier"/>
                <a:cs typeface="Courier"/>
              </a:rPr>
              <a:t>&gt;&gt; find(A&gt;B)</a:t>
            </a:r>
          </a:p>
          <a:p>
            <a:r>
              <a:rPr lang="mr-IN" sz="3200" b="1" dirty="0">
                <a:latin typeface="Courier"/>
                <a:cs typeface="Courier"/>
              </a:rPr>
              <a:t>ans =</a:t>
            </a:r>
          </a:p>
          <a:p>
            <a:r>
              <a:rPr lang="mr-IN" sz="3200" b="1" dirty="0">
                <a:latin typeface="Courier"/>
                <a:cs typeface="Courier"/>
              </a:rPr>
              <a:t>     1</a:t>
            </a:r>
          </a:p>
          <a:p>
            <a:r>
              <a:rPr lang="mr-IN" sz="3200" b="1" dirty="0">
                <a:latin typeface="Courier"/>
                <a:cs typeface="Courier"/>
              </a:rPr>
              <a:t>     2</a:t>
            </a:r>
          </a:p>
          <a:p>
            <a:r>
              <a:rPr lang="mr-IN" sz="3200" b="1" dirty="0">
                <a:latin typeface="Courier"/>
                <a:cs typeface="Courier"/>
              </a:rPr>
              <a:t>     3</a:t>
            </a:r>
          </a:p>
          <a:p>
            <a:r>
              <a:rPr lang="mr-IN" sz="3200" b="1" dirty="0">
                <a:latin typeface="Courier"/>
                <a:cs typeface="Courier"/>
              </a:rPr>
              <a:t>     4</a:t>
            </a:r>
          </a:p>
          <a:p>
            <a:r>
              <a:rPr lang="mr-IN" sz="3200" b="1" dirty="0">
                <a:latin typeface="Courier"/>
                <a:cs typeface="Courier"/>
              </a:rPr>
              <a:t>     6</a:t>
            </a:r>
          </a:p>
          <a:p>
            <a:r>
              <a:rPr lang="mr-IN" sz="3200" b="1" dirty="0">
                <a:latin typeface="Courier"/>
                <a:cs typeface="Courier"/>
              </a:rPr>
              <a:t>     7</a:t>
            </a:r>
          </a:p>
          <a:p>
            <a:r>
              <a:rPr lang="mr-IN" sz="3200" b="1" dirty="0">
                <a:latin typeface="Courier"/>
                <a:cs typeface="Courier"/>
              </a:rPr>
              <a:t>     8</a:t>
            </a:r>
          </a:p>
          <a:p>
            <a:r>
              <a:rPr lang="mr-IN" sz="3200" b="1" dirty="0">
                <a:latin typeface="Courier"/>
                <a:cs typeface="Courier"/>
              </a:rPr>
              <a:t>    12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6151" y="1407305"/>
            <a:ext cx="63610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  <a:cs typeface="Courier"/>
              </a:rPr>
              <a:t>Indices at left are into the logical </a:t>
            </a:r>
            <a:r>
              <a:rPr lang="en-US" sz="3200" b="1" u="sng" dirty="0">
                <a:latin typeface="Papyrus" panose="020B0602040200020303" pitchFamily="34" charset="77"/>
                <a:cs typeface="Courier"/>
              </a:rPr>
              <a:t>VECTOR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made by the previously defined </a:t>
            </a:r>
            <a:r>
              <a:rPr lang="en-US" sz="3200" b="1" u="sng" dirty="0">
                <a:latin typeface="Papyrus" panose="020B0602040200020303" pitchFamily="34" charset="77"/>
                <a:cs typeface="Courier"/>
              </a:rPr>
              <a:t>MATRIX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with the associations of A and B</a:t>
            </a:r>
            <a:r>
              <a:rPr lang="mr-IN" sz="3200" b="1" dirty="0">
                <a:latin typeface="Courier New" panose="02070309020205020404" pitchFamily="49" charset="0"/>
                <a:cs typeface="Courier"/>
              </a:rPr>
              <a:t> </a:t>
            </a:r>
            <a:endParaRPr lang="de-DE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A&gt;B</a:t>
            </a: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4×3 </a:t>
            </a:r>
            <a:r>
              <a:rPr lang="de-DE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logical</a:t>
            </a:r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endParaRPr lang="de-DE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1   0   0</a:t>
            </a: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1   1   0</a:t>
            </a: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1   1   0</a:t>
            </a:r>
          </a:p>
          <a:p>
            <a:r>
              <a:rPr lang="de-DE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1   1   1 </a:t>
            </a:r>
            <a:endParaRPr lang="es-AR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97413-4CDB-A340-BFB2-D0E8B06E7364}"/>
              </a:ext>
            </a:extLst>
          </p:cNvPr>
          <p:cNvSpPr/>
          <p:nvPr/>
        </p:nvSpPr>
        <p:spPr>
          <a:xfrm>
            <a:off x="1889682" y="3504043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3200" b="1" dirty="0">
                <a:solidFill>
                  <a:srgbClr val="FF0000"/>
                </a:solidFill>
                <a:latin typeface="Courier"/>
                <a:cs typeface="Courier"/>
              </a:rPr>
              <a:t> 1   </a:t>
            </a:r>
            <a:r>
              <a:rPr lang="de-DE" sz="3200" b="1" dirty="0">
                <a:solidFill>
                  <a:srgbClr val="0000FF"/>
                </a:solidFill>
                <a:latin typeface="Courier"/>
                <a:cs typeface="Courier"/>
              </a:rPr>
              <a:t>5</a:t>
            </a:r>
            <a:r>
              <a:rPr lang="de-DE" sz="3200" b="1" dirty="0">
                <a:solidFill>
                  <a:srgbClr val="FF0000"/>
                </a:solidFill>
                <a:latin typeface="Courier"/>
                <a:cs typeface="Courier"/>
              </a:rPr>
              <a:t>   </a:t>
            </a:r>
            <a:r>
              <a:rPr lang="de-DE" sz="3200" b="1" dirty="0">
                <a:solidFill>
                  <a:srgbClr val="0000FF"/>
                </a:solidFill>
                <a:latin typeface="Courier"/>
                <a:cs typeface="Courier"/>
              </a:rPr>
              <a:t>9</a:t>
            </a:r>
          </a:p>
          <a:p>
            <a:r>
              <a:rPr lang="de-DE" sz="3200" b="1" dirty="0">
                <a:solidFill>
                  <a:srgbClr val="FF0000"/>
                </a:solidFill>
                <a:latin typeface="Courier"/>
                <a:cs typeface="Courier"/>
              </a:rPr>
              <a:t> 2   6  </a:t>
            </a:r>
            <a:r>
              <a:rPr lang="de-DE" sz="3200" b="1" dirty="0">
                <a:solidFill>
                  <a:srgbClr val="0000FF"/>
                </a:solidFill>
                <a:latin typeface="Courier"/>
                <a:cs typeface="Courier"/>
              </a:rPr>
              <a:t>10</a:t>
            </a:r>
          </a:p>
          <a:p>
            <a:r>
              <a:rPr lang="de-DE" sz="3200" b="1" dirty="0">
                <a:solidFill>
                  <a:srgbClr val="FF0000"/>
                </a:solidFill>
                <a:latin typeface="Courier"/>
                <a:cs typeface="Courier"/>
              </a:rPr>
              <a:t> 3   7  </a:t>
            </a:r>
            <a:r>
              <a:rPr lang="de-DE" sz="3200" b="1" dirty="0">
                <a:solidFill>
                  <a:srgbClr val="0000FF"/>
                </a:solidFill>
                <a:latin typeface="Courier"/>
                <a:cs typeface="Courier"/>
              </a:rPr>
              <a:t>11</a:t>
            </a:r>
          </a:p>
          <a:p>
            <a:r>
              <a:rPr lang="de-DE" sz="3200" b="1" dirty="0">
                <a:solidFill>
                  <a:srgbClr val="FF0000"/>
                </a:solidFill>
                <a:latin typeface="Courier"/>
                <a:cs typeface="Courier"/>
              </a:rPr>
              <a:t> 4   8  12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4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5316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Returning for the slide about the </a:t>
            </a:r>
            <a:r>
              <a:rPr lang="en-US" sz="3200" b="1" dirty="0">
                <a:latin typeface="Courier" pitchFamily="2" charset="0"/>
                <a:cs typeface="Papyrus"/>
              </a:rPr>
              <a:t>mean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of matrices.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What if you want th</a:t>
            </a:r>
            <a:r>
              <a:rPr lang="en-US" sz="3200" b="1" dirty="0">
                <a:cs typeface="Papyrus"/>
              </a:rPr>
              <a:t>e </a:t>
            </a:r>
            <a:r>
              <a:rPr lang="en-US" sz="3200" b="1" dirty="0">
                <a:latin typeface="Courier" pitchFamily="2" charset="0"/>
              </a:rPr>
              <a:t>mean,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 err="1">
                <a:latin typeface="Courier" pitchFamily="2" charset="0"/>
              </a:rPr>
              <a:t>std</a:t>
            </a:r>
            <a:r>
              <a:rPr lang="en-US" sz="3200" b="1" dirty="0">
                <a:cs typeface="Papyrus"/>
              </a:rPr>
              <a:t>, </a:t>
            </a:r>
            <a:r>
              <a:rPr lang="en-US" sz="3200" b="1" dirty="0">
                <a:latin typeface="Courier" pitchFamily="2" charset="0"/>
              </a:rPr>
              <a:t>max</a:t>
            </a:r>
            <a:r>
              <a:rPr lang="en-US" sz="3200" b="1" dirty="0">
                <a:cs typeface="Papyrus"/>
              </a:rPr>
              <a:t>, </a:t>
            </a:r>
            <a:r>
              <a:rPr lang="en-US" sz="3200" b="1" dirty="0">
                <a:latin typeface="Courier" pitchFamily="2" charset="0"/>
              </a:rPr>
              <a:t>min</a:t>
            </a:r>
            <a:r>
              <a:rPr lang="en-US" sz="3200" b="1" dirty="0">
                <a:cs typeface="Papyrus"/>
              </a:rPr>
              <a:t>,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etc. of the whole matrix?</a:t>
            </a:r>
          </a:p>
          <a:p>
            <a:pPr algn="ctr"/>
            <a:endParaRPr lang="en-US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Could do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mean(mean(a))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Or simpler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mean(a(:))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The </a:t>
            </a:r>
            <a:r>
              <a:rPr lang="en-US" sz="3200" b="1" dirty="0">
                <a:latin typeface="Courier" pitchFamily="2" charset="0"/>
              </a:rPr>
              <a:t>(:)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returns the elements of an N dimensional array as a vector, in the order (column) in memory.</a:t>
            </a:r>
          </a:p>
        </p:txBody>
      </p:sp>
    </p:spTree>
    <p:extLst>
      <p:ext uri="{BB962C8B-B14F-4D97-AF65-F5344CB8AC3E}">
        <p14:creationId xmlns:p14="http://schemas.microsoft.com/office/powerpoint/2010/main" val="1153144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4631"/>
            <a:ext cx="12192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Arithmetic on matrices (vectors)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Matlab matrix extensions to math.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Can multiply, divide, etc. </a:t>
            </a:r>
            <a:r>
              <a:rPr lang="en-US" sz="3200" b="1" u="sng" dirty="0">
                <a:latin typeface="Papyrus" panose="020B0602040200020303" pitchFamily="34" charset="77"/>
                <a:cs typeface="Courier"/>
              </a:rPr>
              <a:t>Element-by-element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Uses dot</a:t>
            </a:r>
            <a:r>
              <a:rPr lang="en-US" sz="3200" b="1" dirty="0">
                <a:cs typeface="Papyrus"/>
              </a:rPr>
              <a:t> "</a:t>
            </a:r>
            <a:r>
              <a:rPr lang="en-US" sz="3200" b="1" dirty="0">
                <a:latin typeface="Courier" pitchFamily="2" charset="0"/>
                <a:cs typeface="Courier"/>
              </a:rPr>
              <a:t>.</a:t>
            </a:r>
            <a:r>
              <a:rPr lang="en-US" sz="3200" b="1" dirty="0">
                <a:cs typeface="Papyrus"/>
              </a:rPr>
              <a:t>"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operator.</a:t>
            </a:r>
          </a:p>
          <a:p>
            <a:pPr algn="ctr"/>
            <a:endParaRPr lang="en-US" b="1" dirty="0">
              <a:cs typeface="Papyrus"/>
            </a:endParaRPr>
          </a:p>
          <a:p>
            <a:pPr algn="ctr"/>
            <a:r>
              <a:rPr lang="en-US" sz="3200" b="1" dirty="0">
                <a:latin typeface="Courier" pitchFamily="2" charset="0"/>
                <a:cs typeface="Courier"/>
              </a:rPr>
              <a:t>.*   ./   .^ 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etc. for all binary operations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Try it.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(add, subtract are already element by element, so there is no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.+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 and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.-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, Matlab complains.)</a:t>
            </a:r>
          </a:p>
        </p:txBody>
      </p:sp>
    </p:spTree>
    <p:extLst>
      <p:ext uri="{BB962C8B-B14F-4D97-AF65-F5344CB8AC3E}">
        <p14:creationId xmlns:p14="http://schemas.microsoft.com/office/powerpoint/2010/main" val="2612670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51582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  <a:cs typeface="Courier"/>
              </a:rPr>
              <a:t>Behaves like </a:t>
            </a:r>
            <a:r>
              <a:rPr lang="en-US" sz="3200" b="1" dirty="0">
                <a:latin typeface="Papyrus" panose="020B0602040200020303" pitchFamily="34" charset="77"/>
                <a:cs typeface="Courier"/>
              </a:rPr>
              <a:t>addition</a:t>
            </a:r>
            <a:r>
              <a:rPr lang="en-US" sz="3200" dirty="0">
                <a:latin typeface="Papyrus" panose="020B0602040200020303" pitchFamily="34" charset="77"/>
                <a:cs typeface="Courier"/>
              </a:rPr>
              <a:t> and subtractions </a:t>
            </a:r>
            <a:r>
              <a:rPr lang="mr-IN" sz="3200" dirty="0">
                <a:latin typeface="Papyrus" panose="020B0602040200020303" pitchFamily="34" charset="77"/>
              </a:rPr>
              <a:t>–</a:t>
            </a:r>
            <a:r>
              <a:rPr lang="en-US" sz="3200" dirty="0">
                <a:latin typeface="Papyrus" panose="020B0602040200020303" pitchFamily="34" charset="77"/>
                <a:cs typeface="Courier"/>
              </a:rPr>
              <a:t> element by element.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-1325880" y="2952750"/>
          <a:ext cx="1481328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400" imgH="317500" progId="Word.Document.12">
                  <p:embed/>
                </p:oleObj>
              </mc:Choice>
              <mc:Fallback>
                <p:oleObj name="Document" r:id="rId3" imgW="5486400" imgH="317500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25880" y="2952750"/>
                        <a:ext cx="1481328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7170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391EAC-F6F8-FA79-799F-32E5572EFE47}"/>
              </a:ext>
            </a:extLst>
          </p:cNvPr>
          <p:cNvSpPr txBox="1"/>
          <p:nvPr/>
        </p:nvSpPr>
        <p:spPr>
          <a:xfrm>
            <a:off x="0" y="49401"/>
            <a:ext cx="12192000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a=[1:2;3:4]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1     2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3     4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b=[5:6;7:8]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5     6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7     8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c=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a+i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*b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1.000000000000000 + 5.000000000000000i  2.000000000000000 + 6.000000000000000i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3.000000000000000 + 7.000000000000000i  4.000000000000000 + 8.000000000000000i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d=c'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1.000000000000000 - 5.000000000000000i  3.000000000000000 - 7.000000000000000i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2.000000000000000 - 6.000000000000000i  4.000000000000000 - 8.000000000000000i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8700" y="385800"/>
            <a:ext cx="98932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Another matrix detail.</a:t>
            </a:r>
          </a:p>
          <a:p>
            <a:pPr algn="ctr"/>
            <a:endParaRPr lang="en-US" sz="1600" b="1" dirty="0">
              <a:latin typeface="Papyrus" panose="020B0602040200020303" pitchFamily="34" charset="77"/>
              <a:cs typeface="Courier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The matrix, or conjugate, transpose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ourier"/>
              </a:rPr>
              <a:t>transposes and conjugates</a:t>
            </a:r>
          </a:p>
        </p:txBody>
      </p:sp>
    </p:spTree>
    <p:extLst>
      <p:ext uri="{BB962C8B-B14F-4D97-AF65-F5344CB8AC3E}">
        <p14:creationId xmlns:p14="http://schemas.microsoft.com/office/powerpoint/2010/main" val="38508659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Back to programming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Loops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Additional tests within loop and breaking out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stops looping, continues with code after loop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Courier New" panose="02070309020205020404" pitchFamily="49" charset="0"/>
            </a:endParaRPr>
          </a:p>
          <a:p>
            <a:pPr algn="ctr"/>
            <a:r>
              <a:rPr lang="es-AR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jumps to end of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loop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,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skipping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code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from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here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to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end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of </a:t>
            </a:r>
            <a:r>
              <a:rPr lang="es-AR" sz="3200" b="1" dirty="0" err="1">
                <a:latin typeface="Papyrus" panose="020B0602040200020303" pitchFamily="34" charset="77"/>
                <a:cs typeface="Courier New" panose="02070309020205020404" pitchFamily="49" charset="0"/>
              </a:rPr>
              <a:t>loop</a:t>
            </a:r>
            <a:r>
              <a:rPr lang="es-AR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 and continues with next iteration</a:t>
            </a:r>
          </a:p>
        </p:txBody>
      </p:sp>
    </p:spTree>
    <p:extLst>
      <p:ext uri="{BB962C8B-B14F-4D97-AF65-F5344CB8AC3E}">
        <p14:creationId xmlns:p14="http://schemas.microsoft.com/office/powerpoint/2010/main" val="9775143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12192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Back to programming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Loops</a:t>
            </a:r>
          </a:p>
          <a:p>
            <a:r>
              <a:rPr lang="es-AR" sz="3200" b="1" dirty="0">
                <a:latin typeface="Courier"/>
                <a:cs typeface="Courier"/>
              </a:rPr>
              <a:t>f</a:t>
            </a:r>
            <a:r>
              <a:rPr lang="en-US" sz="3200" b="1" dirty="0">
                <a:latin typeface="Courier"/>
                <a:cs typeface="Courier"/>
              </a:rPr>
              <a:t>or </a:t>
            </a:r>
            <a:r>
              <a:rPr lang="en-US" sz="3200" b="1" dirty="0" err="1">
                <a:latin typeface="Courier"/>
                <a:cs typeface="Courier"/>
              </a:rPr>
              <a:t>cnt</a:t>
            </a:r>
            <a:r>
              <a:rPr lang="en-US" sz="3200" b="1" dirty="0">
                <a:latin typeface="Courier"/>
                <a:cs typeface="Courier"/>
              </a:rPr>
              <a:t>=a</a:t>
            </a:r>
          </a:p>
          <a:p>
            <a:r>
              <a:rPr lang="en-US" sz="3200" b="1" dirty="0">
                <a:latin typeface="Courier"/>
                <a:cs typeface="Courier"/>
              </a:rPr>
              <a:t> if </a:t>
            </a:r>
            <a:r>
              <a:rPr lang="en-US" sz="3200" b="1" dirty="0" err="1">
                <a:latin typeface="Courier"/>
                <a:cs typeface="Courier"/>
              </a:rPr>
              <a:t>cnt</a:t>
            </a:r>
            <a:r>
              <a:rPr lang="en-US" sz="3200" b="1" dirty="0">
                <a:latin typeface="Courier"/>
                <a:cs typeface="Courier"/>
              </a:rPr>
              <a:t>=b</a:t>
            </a:r>
          </a:p>
          <a:p>
            <a:r>
              <a:rPr lang="en-US" sz="3200" b="1" dirty="0">
                <a:latin typeface="Courier"/>
                <a:cs typeface="Courier"/>
              </a:rPr>
              <a:t>  break</a:t>
            </a:r>
          </a:p>
          <a:p>
            <a:r>
              <a:rPr lang="en-US" sz="3200" b="1" dirty="0">
                <a:latin typeface="Courier"/>
                <a:cs typeface="Courier"/>
              </a:rPr>
              <a:t> end</a:t>
            </a:r>
          </a:p>
          <a:p>
            <a:r>
              <a:rPr lang="en-US" sz="3200" b="1" dirty="0">
                <a:latin typeface="Courier"/>
                <a:cs typeface="Courier"/>
              </a:rPr>
              <a:t> if </a:t>
            </a:r>
            <a:r>
              <a:rPr lang="en-US" sz="3200" b="1" dirty="0" err="1">
                <a:latin typeface="Courier"/>
                <a:cs typeface="Courier"/>
              </a:rPr>
              <a:t>cnt</a:t>
            </a:r>
            <a:r>
              <a:rPr lang="en-US" sz="3200" b="1" dirty="0">
                <a:latin typeface="Courier"/>
                <a:cs typeface="Courier"/>
              </a:rPr>
              <a:t>=c</a:t>
            </a:r>
          </a:p>
          <a:p>
            <a:r>
              <a:rPr lang="en-US" sz="3200" b="1" dirty="0">
                <a:latin typeface="Courier"/>
                <a:cs typeface="Courier"/>
              </a:rPr>
              <a:t>  Continue</a:t>
            </a:r>
          </a:p>
          <a:p>
            <a:r>
              <a:rPr lang="en-US" sz="3200" b="1" dirty="0">
                <a:latin typeface="Courier"/>
                <a:cs typeface="Courier"/>
              </a:rPr>
              <a:t> end</a:t>
            </a:r>
          </a:p>
          <a:p>
            <a:r>
              <a:rPr lang="en-US" sz="3200" b="1" dirty="0">
                <a:latin typeface="Courier"/>
                <a:cs typeface="Courier"/>
              </a:rPr>
              <a:t> </a:t>
            </a:r>
            <a:r>
              <a:rPr lang="en-US" sz="3200" b="1" i="1" dirty="0">
                <a:latin typeface="Courier"/>
                <a:cs typeface="Courier"/>
              </a:rPr>
              <a:t>stuff</a:t>
            </a:r>
          </a:p>
          <a:p>
            <a:r>
              <a:rPr lang="en-US" sz="3200" b="1" dirty="0">
                <a:latin typeface="Courier"/>
                <a:cs typeface="Courier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6283220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1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More info on variables defined in your “workspace”</a:t>
            </a:r>
          </a:p>
          <a:p>
            <a:pPr algn="ctr"/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s-AR" sz="3200" b="1" dirty="0" err="1">
                <a:latin typeface="Courier" pitchFamily="2" charset="0"/>
                <a:cs typeface="Papyrus"/>
              </a:rPr>
              <a:t>whos</a:t>
            </a:r>
            <a:endParaRPr lang="es-AR" sz="3200" b="1" dirty="0">
              <a:latin typeface="Courier" pitchFamily="2" charset="0"/>
              <a:cs typeface="Papyrus"/>
            </a:endParaRPr>
          </a:p>
          <a:p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whos</a:t>
            </a:r>
          </a:p>
          <a:p>
            <a:r>
              <a:rPr lang="mr-IN" sz="2400" b="1" dirty="0">
                <a:latin typeface="Courier"/>
                <a:cs typeface="Courier"/>
              </a:rPr>
              <a:t>  Name          Size            Bytes  Class     Attributes</a:t>
            </a:r>
          </a:p>
          <a:p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  a             1x4                32  double              </a:t>
            </a:r>
          </a:p>
          <a:p>
            <a:r>
              <a:rPr lang="mr-IN" sz="2400" b="1" dirty="0">
                <a:latin typeface="Courier"/>
                <a:cs typeface="Courier"/>
              </a:rPr>
              <a:t>  ans           1x1                 8  double              </a:t>
            </a:r>
          </a:p>
          <a:p>
            <a:r>
              <a:rPr lang="mr-IN" sz="2400" b="1" dirty="0">
                <a:latin typeface="Courier"/>
                <a:cs typeface="Courier"/>
              </a:rPr>
              <a:t>  cnt           1x1                 8  double              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0393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1219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OK, that's not working for some reason.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Try something more reasonable since we know the answer should be 1. after 10 times stop when we pass that significantly.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(this is the file </a:t>
            </a:r>
            <a:r>
              <a:rPr lang="en-US" sz="3200" b="1" dirty="0">
                <a:latin typeface="Courier" pitchFamily="2" charset="0"/>
                <a:cs typeface="Courier"/>
              </a:rPr>
              <a:t>counter_v2.m</a:t>
            </a:r>
            <a:r>
              <a:rPr lang="en-US" sz="3200" b="1" dirty="0">
                <a:cs typeface="Papyrus"/>
              </a:rPr>
              <a:t> </a:t>
            </a:r>
            <a:r>
              <a:rPr lang="en-US" sz="3200" b="1" dirty="0">
                <a:latin typeface="Papyrus" panose="020B0602040200020303" pitchFamily="34" charset="77"/>
                <a:cs typeface="Papyrus"/>
              </a:rPr>
              <a:t>in todays shell scripts)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85E0A-FDD9-7C48-B032-0F5543F0A666}"/>
              </a:ext>
            </a:extLst>
          </p:cNvPr>
          <p:cNvSpPr/>
          <p:nvPr/>
        </p:nvSpPr>
        <p:spPr>
          <a:xfrm>
            <a:off x="0" y="2254337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clear</a:t>
            </a:r>
          </a:p>
          <a:p>
            <a:r>
              <a:rPr lang="en-US" sz="2400" dirty="0">
                <a:latin typeface="Helvetica" pitchFamily="2" charset="0"/>
              </a:rPr>
              <a:t>x=0.1;</a:t>
            </a:r>
          </a:p>
          <a:p>
            <a:r>
              <a:rPr lang="en-US" sz="2400" dirty="0" err="1">
                <a:latin typeface="Helvetica" pitchFamily="2" charset="0"/>
              </a:rPr>
              <a:t>rsum</a:t>
            </a:r>
            <a:r>
              <a:rPr lang="en-US" sz="2400" dirty="0">
                <a:latin typeface="Helvetica" pitchFamily="2" charset="0"/>
              </a:rPr>
              <a:t>=0;</a:t>
            </a:r>
          </a:p>
          <a:p>
            <a:r>
              <a:rPr lang="en-US" sz="2400" dirty="0" err="1">
                <a:latin typeface="Helvetica" pitchFamily="2" charset="0"/>
              </a:rPr>
              <a:t>tstval</a:t>
            </a:r>
            <a:r>
              <a:rPr lang="en-US" sz="2400" dirty="0">
                <a:latin typeface="Helvetica" pitchFamily="2" charset="0"/>
              </a:rPr>
              <a:t>=1;</a:t>
            </a:r>
          </a:p>
          <a:p>
            <a:r>
              <a:rPr lang="en-US" sz="2400" dirty="0">
                <a:latin typeface="Helvetica" pitchFamily="2" charset="0"/>
              </a:rPr>
              <a:t>for </a:t>
            </a:r>
            <a:r>
              <a:rPr lang="en-US" sz="2400" dirty="0" err="1">
                <a:latin typeface="Helvetica" pitchFamily="2" charset="0"/>
              </a:rPr>
              <a:t>cnt</a:t>
            </a:r>
            <a:r>
              <a:rPr lang="en-US" sz="2400" dirty="0">
                <a:latin typeface="Helvetica" pitchFamily="2" charset="0"/>
              </a:rPr>
              <a:t>=1:20</a:t>
            </a:r>
          </a:p>
          <a:p>
            <a:r>
              <a:rPr lang="en-US" sz="2400" dirty="0">
                <a:latin typeface="Helvetica" pitchFamily="2" charset="0"/>
              </a:rPr>
              <a:t>    </a:t>
            </a:r>
            <a:r>
              <a:rPr lang="en-US" sz="2400" dirty="0" err="1">
                <a:latin typeface="Helvetica" pitchFamily="2" charset="0"/>
              </a:rPr>
              <a:t>rsum</a:t>
            </a:r>
            <a:r>
              <a:rPr lang="en-US" sz="2400" dirty="0">
                <a:latin typeface="Helvetica" pitchFamily="2" charset="0"/>
              </a:rPr>
              <a:t>=</a:t>
            </a:r>
            <a:r>
              <a:rPr lang="en-US" sz="2400" dirty="0" err="1">
                <a:latin typeface="Helvetica" pitchFamily="2" charset="0"/>
              </a:rPr>
              <a:t>rsum+x</a:t>
            </a:r>
            <a:r>
              <a:rPr lang="en-US" sz="2400" dirty="0">
                <a:latin typeface="Helvetica" pitchFamily="2" charset="0"/>
              </a:rPr>
              <a:t>;</a:t>
            </a:r>
          </a:p>
          <a:p>
            <a:r>
              <a:rPr lang="en-US" sz="2400" dirty="0">
                <a:latin typeface="Helvetica" pitchFamily="2" charset="0"/>
              </a:rPr>
              <a:t>    </a:t>
            </a:r>
            <a:r>
              <a:rPr lang="en-US" sz="1400" dirty="0">
                <a:latin typeface="Helvetica" pitchFamily="2" charset="0"/>
              </a:rPr>
              <a:t>display(</a:t>
            </a:r>
            <a:r>
              <a:rPr lang="en-US" sz="1400" dirty="0" err="1">
                <a:latin typeface="Helvetica" pitchFamily="2" charset="0"/>
              </a:rPr>
              <a:t>strcat</a:t>
            </a:r>
            <a:r>
              <a:rPr lang="en-US" sz="1400" dirty="0">
                <a:latin typeface="Helvetica" pitchFamily="2" charset="0"/>
              </a:rPr>
              <a:t>('</a:t>
            </a:r>
            <a:r>
              <a:rPr lang="en-US" sz="1400" dirty="0" err="1">
                <a:latin typeface="Helvetica" pitchFamily="2" charset="0"/>
              </a:rPr>
              <a:t>cnt</a:t>
            </a:r>
            <a:r>
              <a:rPr lang="en-US" sz="1400" dirty="0">
                <a:latin typeface="Helvetica" pitchFamily="2" charset="0"/>
              </a:rPr>
              <a:t>=',num2str(</a:t>
            </a:r>
            <a:r>
              <a:rPr lang="en-US" sz="1400" dirty="0" err="1">
                <a:latin typeface="Helvetica" pitchFamily="2" charset="0"/>
              </a:rPr>
              <a:t>cnt</a:t>
            </a:r>
            <a:r>
              <a:rPr lang="en-US" sz="1400" dirty="0">
                <a:latin typeface="Helvetica" pitchFamily="2" charset="0"/>
              </a:rPr>
              <a:t>)," </a:t>
            </a:r>
            <a:r>
              <a:rPr lang="en-US" sz="1400" dirty="0" err="1">
                <a:latin typeface="Helvetica" pitchFamily="2" charset="0"/>
              </a:rPr>
              <a:t>rsum</a:t>
            </a:r>
            <a:r>
              <a:rPr lang="en-US" sz="1400" dirty="0">
                <a:latin typeface="Helvetica" pitchFamily="2" charset="0"/>
              </a:rPr>
              <a:t>=",num2str(</a:t>
            </a:r>
            <a:r>
              <a:rPr lang="en-US" sz="1400" dirty="0" err="1">
                <a:latin typeface="Helvetica" pitchFamily="2" charset="0"/>
              </a:rPr>
              <a:t>rsum</a:t>
            </a:r>
            <a:r>
              <a:rPr lang="en-US" sz="1400" dirty="0">
                <a:latin typeface="Helvetica" pitchFamily="2" charset="0"/>
              </a:rPr>
              <a:t>)," </a:t>
            </a:r>
            <a:r>
              <a:rPr lang="en-US" sz="1400" dirty="0" err="1">
                <a:latin typeface="Helvetica" pitchFamily="2" charset="0"/>
              </a:rPr>
              <a:t>tstval</a:t>
            </a:r>
            <a:r>
              <a:rPr lang="en-US" sz="1400" dirty="0">
                <a:latin typeface="Helvetica" pitchFamily="2" charset="0"/>
              </a:rPr>
              <a:t>=",num2str(</a:t>
            </a:r>
            <a:r>
              <a:rPr lang="en-US" sz="1400" dirty="0" err="1">
                <a:latin typeface="Helvetica" pitchFamily="2" charset="0"/>
              </a:rPr>
              <a:t>tstval</a:t>
            </a:r>
            <a:r>
              <a:rPr lang="en-US" sz="1400" dirty="0">
                <a:latin typeface="Helvetica" pitchFamily="2" charset="0"/>
              </a:rPr>
              <a:t>)," </a:t>
            </a:r>
            <a:r>
              <a:rPr lang="en-US" sz="1400" dirty="0" err="1">
                <a:latin typeface="Helvetica" pitchFamily="2" charset="0"/>
              </a:rPr>
              <a:t>tstval-rsum</a:t>
            </a:r>
            <a:r>
              <a:rPr lang="en-US" sz="1400" dirty="0">
                <a:latin typeface="Helvetica" pitchFamily="2" charset="0"/>
              </a:rPr>
              <a:t>=",num2str(</a:t>
            </a:r>
            <a:r>
              <a:rPr lang="en-US" sz="1400" dirty="0" err="1">
                <a:latin typeface="Helvetica" pitchFamily="2" charset="0"/>
              </a:rPr>
              <a:t>tstval-rsum</a:t>
            </a:r>
            <a:r>
              <a:rPr lang="en-US" sz="1400" dirty="0">
                <a:latin typeface="Helvetica" pitchFamily="2" charset="0"/>
              </a:rPr>
              <a:t>)," </a:t>
            </a:r>
            <a:r>
              <a:rPr lang="en-US" sz="1400" dirty="0" err="1">
                <a:latin typeface="Helvetica" pitchFamily="2" charset="0"/>
              </a:rPr>
              <a:t>cnt</a:t>
            </a:r>
            <a:r>
              <a:rPr lang="en-US" sz="1400" dirty="0">
                <a:latin typeface="Helvetica" pitchFamily="2" charset="0"/>
              </a:rPr>
              <a:t>=",num2str(</a:t>
            </a:r>
            <a:r>
              <a:rPr lang="en-US" sz="1400" dirty="0" err="1">
                <a:latin typeface="Helvetica" pitchFamily="2" charset="0"/>
              </a:rPr>
              <a:t>cnt</a:t>
            </a:r>
            <a:r>
              <a:rPr lang="en-US" sz="1400" dirty="0">
                <a:latin typeface="Helvetica" pitchFamily="2" charset="0"/>
              </a:rPr>
              <a:t>)))</a:t>
            </a:r>
          </a:p>
          <a:p>
            <a:r>
              <a:rPr lang="en-US" sz="2400" dirty="0">
                <a:latin typeface="Helvetica" pitchFamily="2" charset="0"/>
              </a:rPr>
              <a:t>    if </a:t>
            </a:r>
            <a:r>
              <a:rPr lang="en-US" sz="2400" dirty="0" err="1">
                <a:latin typeface="Helvetica" pitchFamily="2" charset="0"/>
              </a:rPr>
              <a:t>rsum</a:t>
            </a:r>
            <a:r>
              <a:rPr lang="en-US" sz="2400" dirty="0">
                <a:latin typeface="Helvetica" pitchFamily="2" charset="0"/>
              </a:rPr>
              <a:t> == </a:t>
            </a:r>
            <a:r>
              <a:rPr lang="en-US" sz="2400" dirty="0" err="1">
                <a:latin typeface="Helvetica" pitchFamily="2" charset="0"/>
              </a:rPr>
              <a:t>tstval</a:t>
            </a:r>
            <a:r>
              <a:rPr lang="en-US" sz="2400" dirty="0">
                <a:latin typeface="Helvetica" pitchFamily="2" charset="0"/>
              </a:rPr>
              <a:t>, break</a:t>
            </a:r>
          </a:p>
          <a:p>
            <a:r>
              <a:rPr lang="en-US" sz="2400" dirty="0">
                <a:latin typeface="Helvetica" pitchFamily="2" charset="0"/>
              </a:rPr>
              <a:t>    end</a:t>
            </a:r>
          </a:p>
          <a:p>
            <a:r>
              <a:rPr lang="en-US" sz="2400" dirty="0">
                <a:latin typeface="Helvetica" pitchFamily="2" charset="0"/>
              </a:rPr>
              <a:t>end</a:t>
            </a:r>
          </a:p>
          <a:p>
            <a:r>
              <a:rPr lang="en-US" sz="2400" dirty="0">
                <a:latin typeface="Helvetica" pitchFamily="2" charset="0"/>
              </a:rPr>
              <a:t>display(</a:t>
            </a:r>
            <a:r>
              <a:rPr lang="en-US" sz="2400" dirty="0" err="1">
                <a:latin typeface="Helvetica" pitchFamily="2" charset="0"/>
              </a:rPr>
              <a:t>rsum</a:t>
            </a:r>
            <a:r>
              <a:rPr lang="en-US" sz="2400" dirty="0">
                <a:latin typeface="Helvetica" pitchFamily="2" charset="0"/>
              </a:rPr>
              <a:t>)</a:t>
            </a:r>
          </a:p>
          <a:p>
            <a:r>
              <a:rPr lang="en-US" sz="2400" dirty="0">
                <a:latin typeface="Helvetica" pitchFamily="2" charset="0"/>
              </a:rPr>
              <a:t>display(</a:t>
            </a:r>
            <a:r>
              <a:rPr lang="en-US" sz="2400" dirty="0" err="1">
                <a:latin typeface="Helvetica" pitchFamily="2" charset="0"/>
              </a:rPr>
              <a:t>cnt</a:t>
            </a:r>
            <a:r>
              <a:rPr lang="en-US" sz="2400" dirty="0">
                <a:latin typeface="Helvetica" pitchFamily="2" charset="0"/>
              </a:rPr>
              <a:t>)</a:t>
            </a:r>
            <a:endParaRPr lang="en-US" sz="24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673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07462"/>
            <a:ext cx="12192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Miscellaneous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character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strings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character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vectors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and quotes</a:t>
            </a:r>
          </a:p>
          <a:p>
            <a:endParaRPr lang="mr-IN" sz="2400" b="1" dirty="0">
              <a:latin typeface="Calibri" panose="020F0502020204030204" pitchFamily="34" charset="0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str1='string 1'</a:t>
            </a:r>
          </a:p>
          <a:p>
            <a:r>
              <a:rPr lang="mr-IN" sz="2400" b="1" dirty="0">
                <a:latin typeface="Courier"/>
                <a:cs typeface="Courier"/>
              </a:rPr>
              <a:t>str1 =</a:t>
            </a:r>
          </a:p>
          <a:p>
            <a:r>
              <a:rPr lang="mr-IN" sz="2400" b="1" dirty="0">
                <a:latin typeface="Courier"/>
                <a:cs typeface="Courier"/>
              </a:rPr>
              <a:t>    'string 1'</a:t>
            </a:r>
          </a:p>
          <a:p>
            <a:r>
              <a:rPr lang="mr-IN" sz="2400" b="1" dirty="0">
                <a:latin typeface="Courier"/>
                <a:cs typeface="Courier"/>
              </a:rPr>
              <a:t>&gt;&gt; str2="string 2"</a:t>
            </a:r>
          </a:p>
          <a:p>
            <a:r>
              <a:rPr lang="mr-IN" sz="2400" b="1" dirty="0">
                <a:latin typeface="Courier"/>
                <a:cs typeface="Courier"/>
              </a:rPr>
              <a:t>str2 = </a:t>
            </a:r>
          </a:p>
          <a:p>
            <a:r>
              <a:rPr lang="mr-IN" sz="2400" b="1" dirty="0">
                <a:latin typeface="Courier"/>
                <a:cs typeface="Courier"/>
              </a:rPr>
              <a:t>    "string 2"</a:t>
            </a:r>
          </a:p>
          <a:p>
            <a:r>
              <a:rPr lang="mr-IN" sz="2400" b="1" dirty="0">
                <a:latin typeface="Courier"/>
                <a:cs typeface="Courier"/>
              </a:rPr>
              <a:t>&gt;&gt; whos str1 str2</a:t>
            </a:r>
          </a:p>
          <a:p>
            <a:r>
              <a:rPr lang="mr-IN" sz="2400" b="1" dirty="0">
                <a:latin typeface="Courier"/>
                <a:cs typeface="Courier"/>
              </a:rPr>
              <a:t>  </a:t>
            </a:r>
            <a:r>
              <a:rPr lang="mr-IN" sz="2400" b="1" dirty="0" err="1">
                <a:latin typeface="Courier"/>
                <a:cs typeface="Courier"/>
              </a:rPr>
              <a:t>Name</a:t>
            </a:r>
            <a:r>
              <a:rPr lang="mr-IN" sz="2400" b="1" dirty="0">
                <a:latin typeface="Courier"/>
                <a:cs typeface="Courier"/>
              </a:rPr>
              <a:t>  </a:t>
            </a:r>
            <a:r>
              <a:rPr lang="mr-IN" sz="2400" b="1" dirty="0" err="1">
                <a:latin typeface="Courier"/>
                <a:cs typeface="Courier"/>
              </a:rPr>
              <a:t>Size</a:t>
            </a:r>
            <a:r>
              <a:rPr lang="mr-IN" sz="2400" b="1" dirty="0">
                <a:latin typeface="Courier"/>
                <a:cs typeface="Courier"/>
              </a:rPr>
              <a:t>   </a:t>
            </a:r>
            <a:r>
              <a:rPr lang="mr-IN" sz="2400" b="1" dirty="0" err="1">
                <a:latin typeface="Courier"/>
                <a:cs typeface="Courier"/>
              </a:rPr>
              <a:t>Bytes</a:t>
            </a:r>
            <a:r>
              <a:rPr lang="mr-IN" sz="2400" b="1" dirty="0">
                <a:latin typeface="Courier"/>
                <a:cs typeface="Courier"/>
              </a:rPr>
              <a:t>  Class     Attributes</a:t>
            </a:r>
          </a:p>
          <a:p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  str1  1x8      </a:t>
            </a:r>
            <a:r>
              <a:rPr lang="en-US" sz="2400" b="1" dirty="0">
                <a:latin typeface="Courier"/>
                <a:cs typeface="Courier"/>
              </a:rPr>
              <a:t> </a:t>
            </a:r>
            <a:r>
              <a:rPr lang="mr-IN" sz="2400" b="1" dirty="0">
                <a:latin typeface="Courier"/>
                <a:cs typeface="Courier"/>
              </a:rPr>
              <a:t>16  char                </a:t>
            </a:r>
          </a:p>
          <a:p>
            <a:r>
              <a:rPr lang="mr-IN" sz="2400" b="1" dirty="0">
                <a:latin typeface="Courier"/>
                <a:cs typeface="Courier"/>
              </a:rPr>
              <a:t>  str2  1x1      156  string 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21DC10-E07C-1C7D-6F30-55C74E71F631}"/>
              </a:ext>
            </a:extLst>
          </p:cNvPr>
          <p:cNvSpPr txBox="1"/>
          <p:nvPr/>
        </p:nvSpPr>
        <p:spPr>
          <a:xfrm>
            <a:off x="5508762" y="5073134"/>
            <a:ext cx="65390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This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is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row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vector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of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8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characters</a:t>
            </a:r>
            <a:endParaRPr lang="es-AR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This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is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a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string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(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can't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get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at individual 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characters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[</a:t>
            </a:r>
            <a:r>
              <a:rPr lang="es-AR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easily</a:t>
            </a:r>
            <a:r>
              <a:rPr lang="es-AR" sz="3200" b="1" dirty="0">
                <a:latin typeface="Papyrus" panose="020B0602040200020303" pitchFamily="34" charset="77"/>
                <a:cs typeface="Calibri" panose="020F0502020204030204" pitchFamily="34" charset="0"/>
              </a:rPr>
              <a:t>])</a:t>
            </a:r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0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" y="258418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Miscellaneous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character strings and </a:t>
            </a:r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quotes</a:t>
            </a:r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str1='</a:t>
            </a:r>
            <a:r>
              <a:rPr lang="mr-IN" sz="2400" b="1" dirty="0" err="1">
                <a:latin typeface="Courier"/>
                <a:cs typeface="Courier"/>
              </a:rPr>
              <a:t>string</a:t>
            </a:r>
            <a:r>
              <a:rPr lang="mr-IN" sz="2400" b="1" dirty="0">
                <a:latin typeface="Courier"/>
                <a:cs typeface="Courier"/>
              </a:rPr>
              <a:t> 1'</a:t>
            </a:r>
          </a:p>
          <a:p>
            <a:r>
              <a:rPr lang="mr-IN" sz="2400" b="1" dirty="0">
                <a:latin typeface="Courier"/>
                <a:cs typeface="Courier"/>
              </a:rPr>
              <a:t>str1 ='</a:t>
            </a:r>
            <a:r>
              <a:rPr lang="mr-IN" sz="2400" b="1" dirty="0" err="1">
                <a:latin typeface="Courier"/>
                <a:cs typeface="Courier"/>
              </a:rPr>
              <a:t>string</a:t>
            </a:r>
            <a:r>
              <a:rPr lang="mr-IN" sz="2400" b="1" dirty="0">
                <a:latin typeface="Courier"/>
                <a:cs typeface="Courier"/>
              </a:rPr>
              <a:t> 1'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str1(1)</a:t>
            </a:r>
          </a:p>
          <a:p>
            <a:r>
              <a:rPr lang="mr-IN" sz="2400" b="1" dirty="0" err="1">
                <a:latin typeface="Courier"/>
                <a:cs typeface="Courier"/>
              </a:rPr>
              <a:t>ans</a:t>
            </a:r>
            <a:r>
              <a:rPr lang="mr-IN" sz="2400" b="1" dirty="0">
                <a:latin typeface="Courier"/>
                <a:cs typeface="Courier"/>
              </a:rPr>
              <a:t> ='</a:t>
            </a:r>
            <a:r>
              <a:rPr lang="mr-IN" sz="2400" b="1" dirty="0" err="1">
                <a:latin typeface="Courier"/>
                <a:cs typeface="Courier"/>
              </a:rPr>
              <a:t>s</a:t>
            </a:r>
            <a:r>
              <a:rPr lang="mr-IN" sz="2400" b="1" dirty="0">
                <a:latin typeface="Courier"/>
                <a:cs typeface="Courier"/>
              </a:rPr>
              <a:t>'</a:t>
            </a:r>
          </a:p>
          <a:p>
            <a:r>
              <a:rPr lang="mr-IN" sz="2400" b="1" dirty="0">
                <a:latin typeface="Courier"/>
                <a:cs typeface="Courier"/>
              </a:rPr>
              <a:t>&gt;&gt; str1(2)</a:t>
            </a:r>
          </a:p>
          <a:p>
            <a:r>
              <a:rPr lang="mr-IN" sz="2400" b="1" dirty="0" err="1">
                <a:latin typeface="Courier"/>
                <a:cs typeface="Courier"/>
              </a:rPr>
              <a:t>ans</a:t>
            </a:r>
            <a:r>
              <a:rPr lang="mr-IN" sz="2400" b="1" dirty="0">
                <a:latin typeface="Courier"/>
                <a:cs typeface="Courier"/>
              </a:rPr>
              <a:t> ='</a:t>
            </a:r>
            <a:r>
              <a:rPr lang="mr-IN" sz="2400" b="1" dirty="0" err="1">
                <a:latin typeface="Courier"/>
                <a:cs typeface="Courier"/>
              </a:rPr>
              <a:t>t</a:t>
            </a:r>
            <a:r>
              <a:rPr lang="mr-IN" sz="2400" b="1" dirty="0">
                <a:latin typeface="Courier"/>
                <a:cs typeface="Courier"/>
              </a:rPr>
              <a:t>'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endParaRPr lang="mr-IN" sz="2400" b="1" dirty="0">
              <a:latin typeface="Courier"/>
              <a:cs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42AE3D-03E9-BEA5-94A0-43FABF84243C}"/>
              </a:ext>
            </a:extLst>
          </p:cNvPr>
          <p:cNvSpPr txBox="1"/>
          <p:nvPr/>
        </p:nvSpPr>
        <p:spPr>
          <a:xfrm>
            <a:off x="2236304" y="3071192"/>
            <a:ext cx="6569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This is a vector of characters</a:t>
            </a:r>
          </a:p>
        </p:txBody>
      </p:sp>
    </p:spTree>
    <p:extLst>
      <p:ext uri="{BB962C8B-B14F-4D97-AF65-F5344CB8AC3E}">
        <p14:creationId xmlns:p14="http://schemas.microsoft.com/office/powerpoint/2010/main" val="3082338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"/>
            <a:ext cx="12192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                                       </a:t>
            </a:r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Miscellaneous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character strings and </a:t>
            </a:r>
            <a:r>
              <a:rPr lang="es-AR" sz="3200" b="1" dirty="0" err="1">
                <a:latin typeface="Papyrus" panose="020B0602040200020303" pitchFamily="34" charset="77"/>
                <a:cs typeface="Papyrus"/>
              </a:rPr>
              <a:t>quotes</a:t>
            </a:r>
            <a:endParaRPr lang="es-AR" sz="3200" b="1" dirty="0">
              <a:latin typeface="Papyrus" panose="020B0602040200020303" pitchFamily="34" charset="77"/>
              <a:cs typeface="Papyrus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str2="</a:t>
            </a:r>
            <a:r>
              <a:rPr lang="mr-IN" sz="2400" b="1" dirty="0" err="1">
                <a:latin typeface="Courier"/>
                <a:cs typeface="Courier"/>
              </a:rPr>
              <a:t>string</a:t>
            </a:r>
            <a:r>
              <a:rPr lang="mr-IN" sz="2400" b="1" dirty="0">
                <a:latin typeface="Courier"/>
                <a:cs typeface="Courier"/>
              </a:rPr>
              <a:t> 2"</a:t>
            </a:r>
          </a:p>
          <a:p>
            <a:r>
              <a:rPr lang="mr-IN" sz="2400" b="1" dirty="0">
                <a:latin typeface="Courier"/>
                <a:cs typeface="Courier"/>
              </a:rPr>
              <a:t>str2 = "</a:t>
            </a:r>
            <a:r>
              <a:rPr lang="mr-IN" sz="2400" b="1" dirty="0" err="1">
                <a:latin typeface="Courier"/>
                <a:cs typeface="Courier"/>
              </a:rPr>
              <a:t>string</a:t>
            </a:r>
            <a:r>
              <a:rPr lang="mr-IN" sz="2400" b="1" dirty="0">
                <a:latin typeface="Courier"/>
                <a:cs typeface="Courier"/>
              </a:rPr>
              <a:t> 2"</a:t>
            </a:r>
            <a:endParaRPr lang="en-US" sz="2400" b="1" dirty="0">
              <a:latin typeface="Courier"/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str2(1)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 or str2</a:t>
            </a:r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ans = "string 2"</a:t>
            </a:r>
          </a:p>
          <a:p>
            <a:r>
              <a:rPr lang="mr-IN" sz="2400" b="1" dirty="0">
                <a:latin typeface="Courier"/>
                <a:cs typeface="Courier"/>
              </a:rPr>
              <a:t>&gt;&gt; str2(2)</a:t>
            </a:r>
          </a:p>
          <a:p>
            <a:r>
              <a:rPr lang="mr-IN" sz="2400" b="1" dirty="0">
                <a:latin typeface="Courier"/>
                <a:cs typeface="Courier"/>
              </a:rPr>
              <a:t>Index exceeds array </a:t>
            </a:r>
            <a:r>
              <a:rPr lang="mr-IN" sz="2400" b="1" dirty="0" err="1">
                <a:latin typeface="Courier"/>
                <a:cs typeface="Courier"/>
              </a:rPr>
              <a:t>bounds</a:t>
            </a:r>
            <a:r>
              <a:rPr lang="mr-IN" sz="2400" b="1" dirty="0">
                <a:latin typeface="Courier"/>
                <a:cs typeface="Courier"/>
              </a:rPr>
              <a:t>.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 </a:t>
            </a:r>
          </a:p>
          <a:p>
            <a:r>
              <a:rPr lang="mr-IN" sz="2400" b="1" dirty="0">
                <a:latin typeface="Courier"/>
              </a:rPr>
              <a:t>&gt;&gt;</a:t>
            </a:r>
            <a:r>
              <a:rPr lang="en-US" sz="2400" b="1" dirty="0">
                <a:latin typeface="Courier"/>
                <a:cs typeface="Courier"/>
              </a:rPr>
              <a:t> str2(2)="string 3"</a:t>
            </a:r>
          </a:p>
          <a:p>
            <a:r>
              <a:rPr lang="en-US" sz="2400" b="1" dirty="0">
                <a:latin typeface="Courier"/>
                <a:cs typeface="Courier"/>
              </a:rPr>
              <a:t>str2 = </a:t>
            </a:r>
          </a:p>
          <a:p>
            <a:r>
              <a:rPr lang="en-US" sz="2400" b="1" dirty="0">
                <a:latin typeface="Courier"/>
                <a:cs typeface="Courier"/>
              </a:rPr>
              <a:t>  1×2 string array</a:t>
            </a:r>
          </a:p>
          <a:p>
            <a:r>
              <a:rPr lang="en-US" sz="2400" b="1" dirty="0">
                <a:latin typeface="Courier"/>
                <a:cs typeface="Courier"/>
              </a:rPr>
              <a:t>    "string 2"    "string 3"</a:t>
            </a:r>
          </a:p>
          <a:p>
            <a:r>
              <a:rPr lang="en-US" sz="2400" b="1" dirty="0">
                <a:latin typeface="Courier"/>
                <a:cs typeface="Courier"/>
              </a:rPr>
              <a:t>&gt;&gt; str2(2)</a:t>
            </a:r>
          </a:p>
          <a:p>
            <a:r>
              <a:rPr lang="en-US" sz="2400" b="1" dirty="0" err="1">
                <a:latin typeface="Courier"/>
                <a:cs typeface="Courier"/>
              </a:rPr>
              <a:t>ans</a:t>
            </a:r>
            <a:r>
              <a:rPr lang="en-US" sz="2400" b="1" dirty="0">
                <a:latin typeface="Courier"/>
                <a:cs typeface="Courier"/>
              </a:rPr>
              <a:t> = </a:t>
            </a:r>
          </a:p>
          <a:p>
            <a:r>
              <a:rPr lang="en-US" sz="2400" b="1" dirty="0">
                <a:latin typeface="Courier"/>
                <a:cs typeface="Courier"/>
              </a:rPr>
              <a:t>    "string 3"</a:t>
            </a:r>
            <a:endParaRPr lang="mr-IN" sz="2400" b="1" dirty="0">
              <a:latin typeface="Courier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FC11EF-771A-40AF-2F62-B46E0550870B}"/>
              </a:ext>
            </a:extLst>
          </p:cNvPr>
          <p:cNvSpPr txBox="1"/>
          <p:nvPr/>
        </p:nvSpPr>
        <p:spPr>
          <a:xfrm>
            <a:off x="5526157" y="5012638"/>
            <a:ext cx="62119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This is a vector of sets of characters</a:t>
            </a:r>
          </a:p>
        </p:txBody>
      </p:sp>
    </p:spTree>
    <p:extLst>
      <p:ext uri="{BB962C8B-B14F-4D97-AF65-F5344CB8AC3E}">
        <p14:creationId xmlns:p14="http://schemas.microsoft.com/office/powerpoint/2010/main" val="12233194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93894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Miscellaneous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s-AR" sz="3200" b="1" dirty="0">
                <a:latin typeface="Papyrus" panose="020B0602040200020303" pitchFamily="34" charset="77"/>
                <a:cs typeface="Papyrus"/>
              </a:rPr>
              <a:t> character strings and quotes</a:t>
            </a:r>
          </a:p>
          <a:p>
            <a:pPr algn="ctr"/>
            <a:r>
              <a:rPr lang="es-AR" sz="3200" b="1" dirty="0">
                <a:latin typeface="Papyrus" panose="020B0602040200020303" pitchFamily="34" charset="77"/>
                <a:cs typeface="Papyrus"/>
              </a:rPr>
              <a:t>To include quotes in the strings</a:t>
            </a:r>
          </a:p>
          <a:p>
            <a:endParaRPr lang="mr-IN" sz="2400" b="1" dirty="0"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a='string''</a:t>
            </a:r>
            <a:r>
              <a:rPr lang="mr-IN" sz="2400" b="1" dirty="0" err="1">
                <a:latin typeface="Courier"/>
                <a:cs typeface="Courier"/>
              </a:rPr>
              <a:t>s</a:t>
            </a:r>
            <a:r>
              <a:rPr lang="en-US" sz="2400" b="1" dirty="0">
                <a:latin typeface="Courier"/>
                <a:cs typeface="Courier"/>
              </a:rPr>
              <a:t>'</a:t>
            </a:r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 err="1">
                <a:latin typeface="Courier"/>
                <a:cs typeface="Courier"/>
              </a:rPr>
              <a:t>a</a:t>
            </a:r>
            <a:r>
              <a:rPr lang="mr-IN" sz="2400" b="1" dirty="0">
                <a:latin typeface="Courier"/>
                <a:cs typeface="Courier"/>
              </a:rPr>
              <a:t> ='</a:t>
            </a:r>
            <a:r>
              <a:rPr lang="mr-IN" sz="2400" b="1" dirty="0" err="1">
                <a:latin typeface="Courier"/>
                <a:cs typeface="Courier"/>
              </a:rPr>
              <a:t>string's</a:t>
            </a:r>
            <a:r>
              <a:rPr lang="en-US" sz="2400" b="1" dirty="0">
                <a:latin typeface="Courier"/>
                <a:cs typeface="Courier"/>
              </a:rPr>
              <a:t>'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a="string""s"</a:t>
            </a:r>
          </a:p>
          <a:p>
            <a:r>
              <a:rPr lang="mr-IN" sz="2400" b="1" dirty="0">
                <a:latin typeface="Courier"/>
                <a:cs typeface="Courier"/>
              </a:rPr>
              <a:t>a = "</a:t>
            </a:r>
            <a:r>
              <a:rPr lang="mr-IN" sz="2400" b="1" dirty="0" err="1">
                <a:latin typeface="Courier"/>
                <a:cs typeface="Courier"/>
              </a:rPr>
              <a:t>string"s</a:t>
            </a:r>
            <a:r>
              <a:rPr lang="en-US" sz="2400" b="1" dirty="0">
                <a:latin typeface="Courier"/>
                <a:cs typeface="Courier"/>
              </a:rPr>
              <a:t>"</a:t>
            </a:r>
          </a:p>
          <a:p>
            <a:endParaRPr lang="en-US" sz="3200" b="1" dirty="0">
              <a:cs typeface="Calibri" panose="020F0502020204030204" pitchFamily="34" charset="0"/>
            </a:endParaRPr>
          </a:p>
          <a:p>
            <a:r>
              <a:rPr lang="en-US" sz="3200" b="1" dirty="0">
                <a:cs typeface="Calibri" panose="020F0502020204030204" pitchFamily="34" charset="0"/>
              </a:rPr>
              <a:t>BUT</a:t>
            </a:r>
            <a:endParaRPr lang="mr-IN" sz="3200" b="1" dirty="0">
              <a:cs typeface="Courier"/>
            </a:endParaRP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a='string"s'</a:t>
            </a:r>
          </a:p>
          <a:p>
            <a:r>
              <a:rPr lang="mr-IN" sz="2400" b="1" dirty="0" err="1">
                <a:latin typeface="Courier"/>
                <a:cs typeface="Courier"/>
              </a:rPr>
              <a:t>a</a:t>
            </a:r>
            <a:r>
              <a:rPr lang="mr-IN" sz="2400" b="1" dirty="0">
                <a:latin typeface="Courier"/>
                <a:cs typeface="Courier"/>
              </a:rPr>
              <a:t> ='</a:t>
            </a:r>
            <a:r>
              <a:rPr lang="mr-IN" sz="2400" b="1" dirty="0" err="1">
                <a:latin typeface="Courier"/>
                <a:cs typeface="Courier"/>
              </a:rPr>
              <a:t>string"s</a:t>
            </a:r>
            <a:r>
              <a:rPr lang="en-US" sz="2400" b="1" dirty="0">
                <a:latin typeface="Courier"/>
                <a:cs typeface="Courier"/>
              </a:rPr>
              <a:t>'</a:t>
            </a:r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&gt;&gt; a="string's"</a:t>
            </a:r>
          </a:p>
          <a:p>
            <a:r>
              <a:rPr lang="mr-IN" sz="2400" b="1" dirty="0">
                <a:latin typeface="Courier"/>
                <a:cs typeface="Courier"/>
              </a:rPr>
              <a:t>a = "</a:t>
            </a:r>
            <a:r>
              <a:rPr lang="mr-IN" sz="2400" b="1" dirty="0" err="1">
                <a:latin typeface="Courier"/>
                <a:cs typeface="Courier"/>
              </a:rPr>
              <a:t>string's</a:t>
            </a:r>
            <a:r>
              <a:rPr lang="en-US" sz="2400" b="1" dirty="0">
                <a:latin typeface="Courier"/>
                <a:cs typeface="Courier"/>
              </a:rPr>
              <a:t>"</a:t>
            </a:r>
            <a:endParaRPr lang="mr-IN" sz="2400" b="1" dirty="0">
              <a:latin typeface="Courier"/>
              <a:cs typeface="Courier"/>
            </a:endParaRPr>
          </a:p>
          <a:p>
            <a:r>
              <a:rPr lang="mr-IN" sz="2400" b="1" dirty="0">
                <a:latin typeface="Courier"/>
                <a:cs typeface="Courier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2910C7-8B4D-1130-719F-A8A300F2A92C}"/>
              </a:ext>
            </a:extLst>
          </p:cNvPr>
          <p:cNvSpPr txBox="1"/>
          <p:nvPr/>
        </p:nvSpPr>
        <p:spPr>
          <a:xfrm>
            <a:off x="4939748" y="1610139"/>
            <a:ext cx="5108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Double up on the quotes if they are the same kind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43CA3A-EDAB-8517-203D-A9AA0657891B}"/>
              </a:ext>
            </a:extLst>
          </p:cNvPr>
          <p:cNvSpPr txBox="1"/>
          <p:nvPr/>
        </p:nvSpPr>
        <p:spPr>
          <a:xfrm>
            <a:off x="4764157" y="4625009"/>
            <a:ext cx="5108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Papyrus" panose="020B0602040200020303" pitchFamily="34" charset="77"/>
              </a:rPr>
              <a:t>Only need one if they are the "other" kind</a:t>
            </a:r>
          </a:p>
        </p:txBody>
      </p:sp>
    </p:spTree>
    <p:extLst>
      <p:ext uri="{BB962C8B-B14F-4D97-AF65-F5344CB8AC3E}">
        <p14:creationId xmlns:p14="http://schemas.microsoft.com/office/powerpoint/2010/main" val="30448923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78902"/>
            <a:ext cx="12192000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Conditionals</a:t>
            </a:r>
          </a:p>
          <a:p>
            <a:pPr algn="ctr"/>
            <a:endParaRPr lang="en-US" sz="3200" b="1" dirty="0">
              <a:cs typeface="Papyrus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if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r>
              <a:rPr lang="mr-IN" sz="2800" b="1" dirty="0">
                <a:latin typeface="Courier"/>
                <a:cs typeface="Courier"/>
              </a:rPr>
              <a:t>k=1;</a:t>
            </a:r>
          </a:p>
          <a:p>
            <a:r>
              <a:rPr lang="mr-IN" sz="2800" b="1" dirty="0">
                <a:latin typeface="Courier"/>
                <a:cs typeface="Courier"/>
              </a:rPr>
              <a:t>l=2;</a:t>
            </a:r>
            <a:endParaRPr lang="en-US" sz="2800" b="1" dirty="0">
              <a:latin typeface="Courier"/>
              <a:cs typeface="Courier"/>
            </a:endParaRPr>
          </a:p>
          <a:p>
            <a:endParaRPr lang="mr-IN" sz="2800" b="1" dirty="0">
              <a:latin typeface="Courier"/>
              <a:cs typeface="Courier"/>
            </a:endParaRPr>
          </a:p>
          <a:p>
            <a:r>
              <a:rPr lang="mr-IN" sz="2800" b="1" dirty="0">
                <a:latin typeface="Courier"/>
                <a:cs typeface="Courier"/>
              </a:rPr>
              <a:t>if l~=1 &amp;&amp; k~=2</a:t>
            </a:r>
          </a:p>
          <a:p>
            <a:r>
              <a:rPr lang="en-US" sz="2800" b="1" dirty="0">
                <a:latin typeface="Courier"/>
                <a:cs typeface="Courier"/>
              </a:rPr>
              <a:t>'different'</a:t>
            </a:r>
          </a:p>
          <a:p>
            <a:r>
              <a:rPr lang="en-US" sz="2800" b="1" dirty="0">
                <a:latin typeface="Courier"/>
                <a:cs typeface="Courier"/>
              </a:rPr>
              <a:t>end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r>
              <a:rPr lang="mr-IN" sz="2800" b="1" dirty="0">
                <a:latin typeface="Courier"/>
                <a:cs typeface="Courier"/>
              </a:rPr>
              <a:t>if k==1 &amp;&amp; l==2</a:t>
            </a:r>
          </a:p>
          <a:p>
            <a:r>
              <a:rPr lang="en-US" sz="2800" b="1" dirty="0">
                <a:latin typeface="Courier"/>
                <a:cs typeface="Courier"/>
              </a:rPr>
              <a:t>	'same'</a:t>
            </a:r>
          </a:p>
          <a:p>
            <a:r>
              <a:rPr lang="en-US" sz="2800" b="1" dirty="0">
                <a:latin typeface="Courier"/>
                <a:cs typeface="Courier"/>
              </a:rPr>
              <a:t>end</a:t>
            </a:r>
          </a:p>
          <a:p>
            <a:endParaRPr lang="en-US" sz="2800" b="1" dirty="0">
              <a:latin typeface="Courier"/>
              <a:cs typeface="Courier"/>
            </a:endParaRPr>
          </a:p>
          <a:p>
            <a:pPr algn="ctr"/>
            <a:endParaRPr lang="mr-IN" sz="2400" b="1" dirty="0">
              <a:latin typeface="Courier"/>
              <a:cs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51214F-AF62-8D73-DCBD-A9BE3B2CD553}"/>
              </a:ext>
            </a:extLst>
          </p:cNvPr>
          <p:cNvSpPr txBox="1"/>
          <p:nvPr/>
        </p:nvSpPr>
        <p:spPr>
          <a:xfrm>
            <a:off x="3965713" y="2683565"/>
            <a:ext cx="7593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3200" b="1" dirty="0">
                <a:latin typeface="Papyrus" panose="020B0602040200020303" pitchFamily="34" charset="77"/>
              </a:rPr>
              <a:t>Loops and conditionals both end with same keyword "end" – can be problematic/confusing.</a:t>
            </a:r>
          </a:p>
          <a:p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sz="3200" b="1" dirty="0">
                <a:latin typeface="Papyrus" panose="020B0602040200020303" pitchFamily="34" charset="77"/>
              </a:rPr>
              <a:t>"Solve" with indenting (and editing help in the IDE editor)</a:t>
            </a:r>
          </a:p>
        </p:txBody>
      </p:sp>
    </p:spTree>
    <p:extLst>
      <p:ext uri="{BB962C8B-B14F-4D97-AF65-F5344CB8AC3E}">
        <p14:creationId xmlns:p14="http://schemas.microsoft.com/office/powerpoint/2010/main" val="12037596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3567" y="610049"/>
            <a:ext cx="12192000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Conditionals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"/>
                <a:cs typeface="Courier"/>
              </a:rPr>
              <a:t>if</a:t>
            </a:r>
          </a:p>
          <a:p>
            <a:pPr algn="ctr"/>
            <a:endParaRPr lang="en-US" sz="3200" b="1" dirty="0">
              <a:latin typeface="Papyrus"/>
              <a:cs typeface="Papyrus"/>
            </a:endParaRPr>
          </a:p>
          <a:p>
            <a:r>
              <a:rPr lang="mr-IN" sz="2800" b="1" dirty="0">
                <a:latin typeface="Courier"/>
                <a:cs typeface="Courier"/>
              </a:rPr>
              <a:t>k=1;</a:t>
            </a:r>
          </a:p>
          <a:p>
            <a:r>
              <a:rPr lang="mr-IN" sz="2800" b="1" dirty="0">
                <a:latin typeface="Courier"/>
                <a:cs typeface="Courier"/>
              </a:rPr>
              <a:t>l=2;</a:t>
            </a:r>
          </a:p>
          <a:p>
            <a:r>
              <a:rPr lang="mr-IN" sz="2800" b="1" dirty="0">
                <a:latin typeface="Courier"/>
                <a:cs typeface="Courier"/>
              </a:rPr>
              <a:t>if l~=1 &amp;&amp; k~=2</a:t>
            </a:r>
          </a:p>
          <a:p>
            <a:r>
              <a:rPr lang="en-US" sz="2800" b="1" dirty="0">
                <a:latin typeface="Courier"/>
                <a:cs typeface="Courier"/>
              </a:rPr>
              <a:t>	'different'</a:t>
            </a:r>
          </a:p>
          <a:p>
            <a:r>
              <a:rPr lang="mr-IN" sz="2800" b="1" dirty="0">
                <a:solidFill>
                  <a:srgbClr val="FF0000"/>
                </a:solidFill>
                <a:latin typeface="Courier"/>
                <a:cs typeface="Courier"/>
              </a:rPr>
              <a:t>elseif</a:t>
            </a:r>
            <a:r>
              <a:rPr lang="mr-IN" sz="2800" b="1" dirty="0">
                <a:latin typeface="Courier"/>
                <a:cs typeface="Courier"/>
              </a:rPr>
              <a:t> k==1 &amp;&amp; l==2</a:t>
            </a:r>
          </a:p>
          <a:p>
            <a:r>
              <a:rPr lang="en-US" sz="2800" b="1" dirty="0">
                <a:latin typeface="Courier"/>
                <a:cs typeface="Courier"/>
              </a:rPr>
              <a:t>	'same'</a:t>
            </a:r>
          </a:p>
          <a:p>
            <a:r>
              <a:rPr lang="en-US" sz="2800" b="1" dirty="0">
                <a:latin typeface="Courier"/>
                <a:cs typeface="Courier"/>
              </a:rPr>
              <a:t>end</a:t>
            </a:r>
          </a:p>
          <a:p>
            <a:pPr algn="ctr"/>
            <a:endParaRPr lang="mr-IN" sz="2400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729386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12051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Functions are a very useful concept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They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Help organize your code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Should be general purpose so you can use them wherever you need that operation (think sin, </a:t>
            </a:r>
            <a:r>
              <a:rPr lang="en-US" sz="3200" b="1" dirty="0" err="1">
                <a:latin typeface="Papyrus" panose="020B0602040200020303" pitchFamily="34" charset="77"/>
                <a:cs typeface="Calibri" panose="020F0502020204030204" pitchFamily="34" charset="0"/>
              </a:rPr>
              <a:t>cos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etc.)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Are encapsulated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they don’t mix with the rest of your program.</a:t>
            </a:r>
          </a:p>
        </p:txBody>
      </p:sp>
    </p:spTree>
    <p:extLst>
      <p:ext uri="{BB962C8B-B14F-4D97-AF65-F5344CB8AC3E}">
        <p14:creationId xmlns:p14="http://schemas.microsoft.com/office/powerpoint/2010/main" val="1776780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35578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We already saw a function definition but did not dwell on it.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AR" sz="3200" b="1" dirty="0">
                <a:latin typeface="Courier"/>
                <a:cs typeface="Courier"/>
              </a:rPr>
              <a:t>function f=my_factorials(n)</a:t>
            </a:r>
          </a:p>
          <a:p>
            <a:r>
              <a:rPr lang="mr-IN" sz="3200" b="1" dirty="0">
                <a:latin typeface="Courier"/>
                <a:cs typeface="Courier"/>
              </a:rPr>
              <a:t>m=1;</a:t>
            </a:r>
          </a:p>
          <a:p>
            <a:r>
              <a:rPr lang="mr-IN" sz="3200" b="1" dirty="0">
                <a:latin typeface="Courier"/>
                <a:cs typeface="Courier"/>
              </a:rPr>
              <a:t>f=1;</a:t>
            </a:r>
          </a:p>
          <a:p>
            <a:r>
              <a:rPr lang="en-US" sz="3200" b="1" dirty="0">
                <a:latin typeface="Courier"/>
                <a:cs typeface="Courier"/>
              </a:rPr>
              <a:t>while m&lt;=n</a:t>
            </a:r>
          </a:p>
          <a:p>
            <a:r>
              <a:rPr lang="mr-IN" sz="3200" b="1" dirty="0">
                <a:latin typeface="Courier"/>
                <a:cs typeface="Courier"/>
              </a:rPr>
              <a:t>    f=f*m;</a:t>
            </a:r>
          </a:p>
          <a:p>
            <a:r>
              <a:rPr lang="mr-IN" sz="3200" b="1" dirty="0">
                <a:latin typeface="Courier"/>
                <a:cs typeface="Courier"/>
              </a:rPr>
              <a:t>    m=m+1;</a:t>
            </a:r>
          </a:p>
          <a:p>
            <a:r>
              <a:rPr lang="en-US" sz="3200" b="1" dirty="0">
                <a:latin typeface="Courier"/>
                <a:cs typeface="Courier"/>
              </a:rPr>
              <a:t>end</a:t>
            </a:r>
          </a:p>
          <a:p>
            <a:r>
              <a:rPr lang="en-US" sz="3200" b="1" dirty="0">
                <a:latin typeface="Courier"/>
                <a:cs typeface="Courier"/>
              </a:rPr>
              <a:t>display(f)</a:t>
            </a:r>
          </a:p>
        </p:txBody>
      </p:sp>
    </p:spTree>
    <p:extLst>
      <p:ext uri="{BB962C8B-B14F-4D97-AF65-F5344CB8AC3E}">
        <p14:creationId xmlns:p14="http://schemas.microsoft.com/office/powerpoint/2010/main" val="30996781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0893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Functions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Papyrus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Papyrus"/>
              </a:rPr>
              <a:t>When you call a function that has a return value (most do!) the variable name in the calling program is independent of the names of variables in the function</a:t>
            </a:r>
          </a:p>
          <a:p>
            <a:pPr algn="ctr"/>
            <a:endParaRPr lang="en-US" sz="3200" b="1" dirty="0">
              <a:cs typeface="Papyrus"/>
            </a:endParaRPr>
          </a:p>
          <a:p>
            <a:r>
              <a:rPr lang="es-AR" sz="3200" b="1" dirty="0">
                <a:latin typeface="Courier"/>
                <a:cs typeface="Courier"/>
              </a:rPr>
              <a:t>smallfactorial=my_factorials(3);</a:t>
            </a:r>
          </a:p>
          <a:p>
            <a:r>
              <a:rPr lang="es-AR" sz="3200" b="1" dirty="0">
                <a:latin typeface="Courier"/>
                <a:cs typeface="Courier"/>
              </a:rPr>
              <a:t>bigfactorial=my_factorials(20);</a:t>
            </a:r>
          </a:p>
          <a:p>
            <a:pPr algn="ctr"/>
            <a:endParaRPr lang="es-AR" sz="3200" b="1" dirty="0"/>
          </a:p>
        </p:txBody>
      </p:sp>
    </p:spTree>
    <p:extLst>
      <p:ext uri="{BB962C8B-B14F-4D97-AF65-F5344CB8AC3E}">
        <p14:creationId xmlns:p14="http://schemas.microsoft.com/office/powerpoint/2010/main" val="39846975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4241"/>
            <a:ext cx="1219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Adding help to a function definition.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The % in MATLAB is a comment.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%% in a </a:t>
            </a:r>
            <a:r>
              <a:rPr lang="en-US" sz="3200" b="1" u="sng" dirty="0">
                <a:latin typeface="Papyrus" panose="020B0602040200020303" pitchFamily="34" charset="77"/>
                <a:cs typeface="Calibri" panose="020F0502020204030204" pitchFamily="34" charset="0"/>
              </a:rPr>
              <a:t>function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is considered the start of the help documentation and will get printed out till the end of the comment block if you request help  (new – a comment that starts immediately after function definition is the "doc" string [help])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AR" sz="2800" b="1" dirty="0">
                <a:latin typeface="Courier"/>
                <a:cs typeface="Courier"/>
              </a:rPr>
              <a:t>function f=my_factorials(n)</a:t>
            </a:r>
          </a:p>
          <a:p>
            <a:r>
              <a:rPr lang="es-AR" sz="2800" b="1" dirty="0">
                <a:latin typeface="Courier"/>
                <a:cs typeface="Courier"/>
              </a:rPr>
              <a:t>%%calculate the factorial of n</a:t>
            </a:r>
          </a:p>
          <a:p>
            <a:r>
              <a:rPr lang="es-AR" sz="2800" b="1" dirty="0">
                <a:latin typeface="Courier"/>
                <a:cs typeface="Courier"/>
              </a:rPr>
              <a:t>%n must be a whole number</a:t>
            </a:r>
          </a:p>
          <a:p>
            <a:r>
              <a:rPr lang="es-AR" sz="2800" b="1" dirty="0">
                <a:latin typeface="Courier"/>
                <a:cs typeface="Courier"/>
              </a:rPr>
              <a:t>%example twentyfactorial=my_factorial(20)</a:t>
            </a:r>
          </a:p>
          <a:p>
            <a:endParaRPr lang="es-AR" sz="2800" b="1" dirty="0">
              <a:latin typeface="Courier"/>
              <a:cs typeface="Courier"/>
            </a:endParaRPr>
          </a:p>
          <a:p>
            <a:r>
              <a:rPr lang="es-AR" sz="2800" b="1" dirty="0">
                <a:latin typeface="Courier"/>
                <a:cs typeface="Courier"/>
              </a:rPr>
              <a:t>%does not print this </a:t>
            </a:r>
          </a:p>
          <a:p>
            <a:r>
              <a:rPr lang="mr-IN" sz="2800" b="1" dirty="0">
                <a:latin typeface="Courier"/>
                <a:cs typeface="Courier"/>
              </a:rPr>
              <a:t>m=1;</a:t>
            </a:r>
            <a:endParaRPr lang="en-US" sz="2800" b="1" dirty="0">
              <a:latin typeface="Courier"/>
              <a:cs typeface="Courier"/>
            </a:endParaRPr>
          </a:p>
          <a:p>
            <a:r>
              <a:rPr lang="mr-IN" sz="28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8857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19200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what is going on?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Math on the computer is not the same as Math in your Math classes!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endParaRPr lang="en-US" sz="1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Finite precision representation of numbers on the computer.</a:t>
            </a:r>
          </a:p>
        </p:txBody>
      </p:sp>
    </p:spTree>
    <p:extLst>
      <p:ext uri="{BB962C8B-B14F-4D97-AF65-F5344CB8AC3E}">
        <p14:creationId xmlns:p14="http://schemas.microsoft.com/office/powerpoint/2010/main" val="27321036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182758"/>
            <a:ext cx="12192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ourier New" panose="02070309020205020404" pitchFamily="49" charset="0"/>
              </a:rPr>
              <a:t>Functions</a:t>
            </a:r>
          </a:p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ourier"/>
                <a:cs typeface="Courier"/>
              </a:rPr>
              <a:t>&gt;&gt; help </a:t>
            </a:r>
            <a:r>
              <a:rPr lang="en-US" sz="2400" b="1" dirty="0" err="1">
                <a:latin typeface="Courier"/>
                <a:cs typeface="Courier"/>
              </a:rPr>
              <a:t>my_factorials</a:t>
            </a:r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 calculate the factorial of n</a:t>
            </a:r>
          </a:p>
          <a:p>
            <a:r>
              <a:rPr lang="en-US" sz="2400" b="1" dirty="0">
                <a:latin typeface="Courier"/>
                <a:cs typeface="Courier"/>
              </a:rPr>
              <a:t> n must be a whole number</a:t>
            </a:r>
          </a:p>
          <a:p>
            <a:r>
              <a:rPr lang="en-US" sz="2400" b="1" dirty="0">
                <a:latin typeface="Courier"/>
                <a:cs typeface="Courier"/>
              </a:rPr>
              <a:t> example </a:t>
            </a:r>
            <a:r>
              <a:rPr lang="en-US" sz="2400" b="1" dirty="0" err="1">
                <a:latin typeface="Courier"/>
                <a:cs typeface="Courier"/>
              </a:rPr>
              <a:t>twentyfactorial</a:t>
            </a:r>
            <a:r>
              <a:rPr lang="en-US" sz="2400" b="1" dirty="0">
                <a:latin typeface="Courier"/>
                <a:cs typeface="Courier"/>
              </a:rPr>
              <a:t>=</a:t>
            </a:r>
            <a:r>
              <a:rPr lang="en-US" sz="2400" b="1" dirty="0" err="1">
                <a:latin typeface="Courier"/>
                <a:cs typeface="Courier"/>
              </a:rPr>
              <a:t>my_factorial</a:t>
            </a:r>
            <a:r>
              <a:rPr lang="en-US" sz="2400" b="1" dirty="0">
                <a:latin typeface="Courier"/>
                <a:cs typeface="Courier"/>
              </a:rPr>
              <a:t>(20)</a:t>
            </a:r>
          </a:p>
          <a:p>
            <a:endParaRPr lang="en-US" sz="2400" b="1" dirty="0">
              <a:latin typeface="Courier"/>
              <a:cs typeface="Courier"/>
            </a:endParaRPr>
          </a:p>
          <a:p>
            <a:r>
              <a:rPr lang="en-US" sz="2400" b="1" dirty="0">
                <a:latin typeface="Courier"/>
                <a:cs typeface="Courier"/>
              </a:rPr>
              <a:t>&gt;&gt; </a:t>
            </a:r>
          </a:p>
        </p:txBody>
      </p:sp>
    </p:spTree>
    <p:extLst>
      <p:ext uri="{BB962C8B-B14F-4D97-AF65-F5344CB8AC3E}">
        <p14:creationId xmlns:p14="http://schemas.microsoft.com/office/powerpoint/2010/main" val="8058036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79512"/>
            <a:ext cx="12192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Functions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Can define functions (&lt;plural) inside functions </a:t>
            </a:r>
            <a:r>
              <a:rPr lang="mr-IN" sz="3200" b="1" dirty="0">
                <a:latin typeface="Papyrus" panose="020B0602040200020303" pitchFamily="34" charset="77"/>
                <a:cs typeface="Papyrus"/>
              </a:rPr>
              <a:t>–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but they are only available inside that function’s shell script.</a:t>
            </a:r>
          </a:p>
          <a:p>
            <a:pPr algn="ctr"/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latin typeface="Courier"/>
                <a:cs typeface="Courier"/>
              </a:rPr>
              <a:t>function f=</a:t>
            </a:r>
            <a:r>
              <a:rPr lang="en-US" sz="2400" b="1" dirty="0" err="1">
                <a:latin typeface="Courier"/>
                <a:cs typeface="Courier"/>
              </a:rPr>
              <a:t>my_factorials</a:t>
            </a:r>
            <a:r>
              <a:rPr lang="en-US" sz="2400" b="1" dirty="0">
                <a:latin typeface="Courier"/>
                <a:cs typeface="Courier"/>
              </a:rPr>
              <a:t>(n)</a:t>
            </a:r>
          </a:p>
          <a:p>
            <a:r>
              <a:rPr lang="en-US" sz="2400" b="1" dirty="0">
                <a:latin typeface="Courier"/>
                <a:cs typeface="Courier"/>
              </a:rPr>
              <a:t>m=1;</a:t>
            </a:r>
          </a:p>
          <a:p>
            <a:r>
              <a:rPr lang="en-US" sz="2400" b="1" dirty="0">
                <a:latin typeface="Courier"/>
                <a:cs typeface="Courier"/>
              </a:rPr>
              <a:t>f=1;</a:t>
            </a:r>
          </a:p>
          <a:p>
            <a:r>
              <a:rPr lang="en-US" sz="2400" b="1" dirty="0">
                <a:latin typeface="Courier"/>
                <a:cs typeface="Courier"/>
              </a:rPr>
              <a:t>while m&lt;=n</a:t>
            </a:r>
          </a:p>
          <a:p>
            <a:r>
              <a:rPr lang="en-US" sz="2400" b="1" dirty="0">
                <a:latin typeface="Courier"/>
                <a:cs typeface="Courier"/>
              </a:rPr>
              <a:t>    f=f*m;</a:t>
            </a:r>
          </a:p>
          <a:p>
            <a:r>
              <a:rPr lang="en-US" sz="2400" b="1" dirty="0">
                <a:latin typeface="Courier"/>
                <a:cs typeface="Courier"/>
              </a:rPr>
              <a:t>    m=m+1;</a:t>
            </a:r>
          </a:p>
          <a:p>
            <a:r>
              <a:rPr lang="en-US" sz="2400" b="1" dirty="0">
                <a:latin typeface="Courier"/>
                <a:cs typeface="Courier"/>
              </a:rPr>
              <a:t>    mp1=increment(m)</a:t>
            </a:r>
          </a:p>
          <a:p>
            <a:r>
              <a:rPr lang="en-US" sz="2400" b="1" dirty="0">
                <a:latin typeface="Courier"/>
                <a:cs typeface="Courier"/>
              </a:rPr>
              <a:t>end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end</a:t>
            </a:r>
          </a:p>
          <a:p>
            <a:r>
              <a:rPr lang="en-US" sz="2400" b="1" dirty="0">
                <a:latin typeface="Courier"/>
                <a:cs typeface="Courier"/>
              </a:rPr>
              <a:t>function pp1=increment(p)</a:t>
            </a:r>
          </a:p>
          <a:p>
            <a:r>
              <a:rPr lang="en-US" sz="2400" b="1" dirty="0">
                <a:latin typeface="Courier"/>
                <a:cs typeface="Courier"/>
              </a:rPr>
              <a:t>	pp1=p+1</a:t>
            </a:r>
          </a:p>
          <a:p>
            <a:r>
              <a:rPr lang="en-US" sz="2400" b="1" dirty="0">
                <a:solidFill>
                  <a:srgbClr val="FF0000"/>
                </a:solidFill>
                <a:latin typeface="Courier"/>
                <a:cs typeface="Courier"/>
              </a:rPr>
              <a:t>end</a:t>
            </a:r>
            <a:endParaRPr lang="en-US" sz="2400" b="1" dirty="0">
              <a:cs typeface="Courier"/>
            </a:endParaRPr>
          </a:p>
          <a:p>
            <a:endParaRPr lang="en-US" sz="1200" b="1" dirty="0">
              <a:cs typeface="Courier"/>
            </a:endParaRPr>
          </a:p>
          <a:p>
            <a:pPr algn="ctr"/>
            <a:r>
              <a:rPr lang="en-US" sz="2800" b="1" dirty="0">
                <a:latin typeface="Papyrus" panose="020B0602040200020303" pitchFamily="34" charset="77"/>
                <a:cs typeface="Courier"/>
              </a:rPr>
              <a:t>Now need to have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800" b="1" dirty="0">
                <a:latin typeface="Papyrus" panose="020B0602040200020303" pitchFamily="34" charset="77"/>
                <a:cs typeface="Courier"/>
              </a:rPr>
              <a:t> statements closing all the functions</a:t>
            </a:r>
          </a:p>
        </p:txBody>
      </p:sp>
    </p:spTree>
    <p:extLst>
      <p:ext uri="{BB962C8B-B14F-4D97-AF65-F5344CB8AC3E}">
        <p14:creationId xmlns:p14="http://schemas.microsoft.com/office/powerpoint/2010/main" val="27283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96955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what is going on?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Something we already know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1/3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is never ending decimal number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If you are forced to write it as a decimal number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3*0.3333333</a:t>
            </a:r>
            <a:r>
              <a:rPr lang="mr-IN" sz="3200" b="1" dirty="0">
                <a:latin typeface="Courier" pitchFamily="2" charset="0"/>
              </a:rPr>
              <a:t>…</a:t>
            </a:r>
            <a:endParaRPr lang="en-US" sz="3200" b="1" dirty="0">
              <a:latin typeface="Courier" pitchFamily="2" charset="0"/>
            </a:endParaRP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To however many digits you want (but finite) you will not get 1 when you multiply it by 3, or add it together 3 times.</a:t>
            </a:r>
          </a:p>
        </p:txBody>
      </p:sp>
    </p:spTree>
    <p:extLst>
      <p:ext uri="{BB962C8B-B14F-4D97-AF65-F5344CB8AC3E}">
        <p14:creationId xmlns:p14="http://schemas.microsoft.com/office/powerpoint/2010/main" val="2339376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9366"/>
            <a:ext cx="12192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what is going on?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Computer does things in base </a:t>
            </a:r>
            <a:r>
              <a:rPr lang="en-US" sz="3200" b="1" dirty="0">
                <a:latin typeface="Courier" pitchFamily="2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not base </a:t>
            </a:r>
            <a:r>
              <a:rPr lang="en-US" sz="3200" b="1" dirty="0">
                <a:latin typeface="Courier" pitchFamily="2" charset="0"/>
              </a:rPr>
              <a:t>10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In base </a:t>
            </a:r>
            <a:r>
              <a:rPr lang="en-US" sz="3200" b="1" dirty="0">
                <a:latin typeface="Courier" pitchFamily="2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, both </a:t>
            </a:r>
            <a:r>
              <a:rPr lang="en-US" sz="3200" b="1" dirty="0">
                <a:latin typeface="Courier" pitchFamily="2" charset="0"/>
              </a:rPr>
              <a:t>1/3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and </a:t>
            </a:r>
            <a:r>
              <a:rPr lang="en-US" sz="3200" b="1" dirty="0">
                <a:latin typeface="Courier" pitchFamily="2" charset="0"/>
              </a:rPr>
              <a:t>1/10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are both never ending decimals.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This effect is one form of round-off error.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Comment (bad joke):</a:t>
            </a:r>
          </a:p>
          <a:p>
            <a:pPr algn="ctr"/>
            <a:endParaRPr lang="en-US" sz="24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There are 10 kinds of people</a:t>
            </a:r>
          </a:p>
          <a:p>
            <a:pPr algn="ctr"/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• those who know binary.</a:t>
            </a:r>
          </a:p>
          <a:p>
            <a:pPr algn="ctr"/>
            <a:r>
              <a:rPr lang="en-US" sz="2400" b="1" dirty="0">
                <a:latin typeface="Papyrus" panose="020B0602040200020303" pitchFamily="34" charset="77"/>
                <a:cs typeface="Calibri" panose="020F0502020204030204" pitchFamily="34" charset="0"/>
              </a:rPr>
              <a:t>• those who don’t.</a:t>
            </a:r>
          </a:p>
        </p:txBody>
      </p:sp>
    </p:spTree>
    <p:extLst>
      <p:ext uri="{BB962C8B-B14F-4D97-AF65-F5344CB8AC3E}">
        <p14:creationId xmlns:p14="http://schemas.microsoft.com/office/powerpoint/2010/main" val="2177434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86800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So – you will rarely get floating point ("real”, non integer) numbers to be "equal" on the computer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(can always get integers to be equal, count how many times you do a loop for example, can test for equals and it will always work)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Two kinds of numbers in non-MATLAB world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Integer – counting numbers.</a:t>
            </a: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Floating point – subset of rational numbers.</a:t>
            </a:r>
          </a:p>
        </p:txBody>
      </p:sp>
    </p:spTree>
    <p:extLst>
      <p:ext uri="{BB962C8B-B14F-4D97-AF65-F5344CB8AC3E}">
        <p14:creationId xmlns:p14="http://schemas.microsoft.com/office/powerpoint/2010/main" val="136109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2865"/>
            <a:ext cx="1219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Integers/ round numbers on computer are pretty much simple base </a:t>
            </a:r>
            <a:r>
              <a:rPr lang="en-US" sz="3200" b="1" dirty="0">
                <a:latin typeface="Courier" pitchFamily="2" charset="0"/>
              </a:rPr>
              <a:t>2</a:t>
            </a:r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 numbers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(actually, it is a little bit more complicated to handle + and – without wasting a bit to store the sign, but that’s a detail we don't need now).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Floating point “Real” numbers (non round, non integer) need something more complicated.</a:t>
            </a:r>
          </a:p>
          <a:p>
            <a:pPr algn="ctr"/>
            <a:endParaRPr lang="en-US" sz="3200" b="1" dirty="0">
              <a:latin typeface="Papyrus" panose="020B0602040200020303" pitchFamily="34" charset="77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  <a:cs typeface="Calibri" panose="020F0502020204030204" pitchFamily="34" charset="0"/>
              </a:rPr>
              <a:t>Based on regular way we write numbers, plus scientific notation.</a:t>
            </a:r>
          </a:p>
        </p:txBody>
      </p:sp>
    </p:spTree>
    <p:extLst>
      <p:ext uri="{BB962C8B-B14F-4D97-AF65-F5344CB8AC3E}">
        <p14:creationId xmlns:p14="http://schemas.microsoft.com/office/powerpoint/2010/main" val="217552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7164</TotalTime>
  <Words>4586</Words>
  <Application>Microsoft Office PowerPoint</Application>
  <PresentationFormat>Widescreen</PresentationFormat>
  <Paragraphs>775</Paragraphs>
  <Slides>51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30</cp:revision>
  <dcterms:created xsi:type="dcterms:W3CDTF">2023-08-31T15:40:34Z</dcterms:created>
  <dcterms:modified xsi:type="dcterms:W3CDTF">2023-09-19T21:47:00Z</dcterms:modified>
</cp:coreProperties>
</file>