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1487" r:id="rId2"/>
    <p:sldId id="1486" r:id="rId3"/>
    <p:sldId id="303" r:id="rId4"/>
    <p:sldId id="304" r:id="rId5"/>
    <p:sldId id="302" r:id="rId6"/>
    <p:sldId id="352" r:id="rId7"/>
    <p:sldId id="331" r:id="rId8"/>
    <p:sldId id="285" r:id="rId9"/>
    <p:sldId id="287" r:id="rId10"/>
    <p:sldId id="317" r:id="rId11"/>
    <p:sldId id="288" r:id="rId12"/>
    <p:sldId id="355" r:id="rId13"/>
    <p:sldId id="290" r:id="rId14"/>
    <p:sldId id="293" r:id="rId15"/>
    <p:sldId id="297" r:id="rId16"/>
    <p:sldId id="318" r:id="rId17"/>
    <p:sldId id="319" r:id="rId18"/>
    <p:sldId id="321" r:id="rId19"/>
    <p:sldId id="298" r:id="rId20"/>
    <p:sldId id="299" r:id="rId21"/>
    <p:sldId id="272" r:id="rId22"/>
    <p:sldId id="351" r:id="rId23"/>
    <p:sldId id="323" r:id="rId24"/>
    <p:sldId id="324" r:id="rId25"/>
    <p:sldId id="291" r:id="rId26"/>
    <p:sldId id="292" r:id="rId27"/>
    <p:sldId id="1489" r:id="rId28"/>
    <p:sldId id="296" r:id="rId29"/>
    <p:sldId id="327" r:id="rId30"/>
    <p:sldId id="328" r:id="rId31"/>
    <p:sldId id="329" r:id="rId32"/>
    <p:sldId id="344" r:id="rId33"/>
    <p:sldId id="345" r:id="rId34"/>
    <p:sldId id="346" r:id="rId35"/>
    <p:sldId id="356" r:id="rId36"/>
    <p:sldId id="326" r:id="rId37"/>
    <p:sldId id="357" r:id="rId38"/>
    <p:sldId id="333" r:id="rId39"/>
    <p:sldId id="334" r:id="rId40"/>
    <p:sldId id="335" r:id="rId41"/>
    <p:sldId id="336" r:id="rId42"/>
    <p:sldId id="35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84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15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baseline="0" dirty="0"/>
              <a:t> general you can add as many dimensions as you want!!</a:t>
            </a:r>
          </a:p>
          <a:p>
            <a:r>
              <a:rPr lang="nl-NL" dirty="0"/>
              <a:t>&gt;&gt; </a:t>
            </a:r>
            <a:r>
              <a:rPr lang="nl-NL" dirty="0" err="1"/>
              <a:t>z</a:t>
            </a:r>
            <a:endParaRPr lang="nl-NL" dirty="0"/>
          </a:p>
          <a:p>
            <a:r>
              <a:rPr lang="nl-NL" dirty="0" err="1"/>
              <a:t>z</a:t>
            </a:r>
            <a:r>
              <a:rPr lang="nl-NL" dirty="0"/>
              <a:t> =</a:t>
            </a:r>
          </a:p>
          <a:p>
            <a:r>
              <a:rPr lang="nl-NL" dirty="0"/>
              <a:t>     1     2     3</a:t>
            </a:r>
          </a:p>
          <a:p>
            <a:r>
              <a:rPr lang="nl-NL" dirty="0"/>
              <a:t>&gt;&gt; </a:t>
            </a:r>
            <a:r>
              <a:rPr lang="nl-NL" dirty="0" err="1"/>
              <a:t>z</a:t>
            </a:r>
            <a:r>
              <a:rPr lang="nl-NL" dirty="0"/>
              <a:t>(1,3,1,1,1)</a:t>
            </a:r>
          </a:p>
          <a:p>
            <a:r>
              <a:rPr lang="nl-NL" dirty="0" err="1"/>
              <a:t>ans</a:t>
            </a:r>
            <a:r>
              <a:rPr lang="nl-NL" dirty="0"/>
              <a:t> =</a:t>
            </a:r>
          </a:p>
          <a:p>
            <a:r>
              <a:rPr lang="nl-NL" dirty="0"/>
              <a:t>     3</a:t>
            </a:r>
          </a:p>
          <a:p>
            <a:r>
              <a:rPr lang="nl-NL" dirty="0"/>
              <a:t>&gt;&gt; </a:t>
            </a:r>
            <a:r>
              <a:rPr lang="nl-NL" dirty="0" err="1"/>
              <a:t>zt</a:t>
            </a:r>
            <a:r>
              <a:rPr lang="nl-NL" dirty="0"/>
              <a:t>=</a:t>
            </a:r>
            <a:r>
              <a:rPr lang="nl-NL" dirty="0" err="1"/>
              <a:t>z</a:t>
            </a:r>
            <a:r>
              <a:rPr lang="nl-NL" dirty="0"/>
              <a:t>'</a:t>
            </a:r>
          </a:p>
          <a:p>
            <a:r>
              <a:rPr lang="nl-NL" dirty="0" err="1"/>
              <a:t>zt</a:t>
            </a:r>
            <a:r>
              <a:rPr lang="nl-NL" dirty="0"/>
              <a:t> =</a:t>
            </a:r>
          </a:p>
          <a:p>
            <a:r>
              <a:rPr lang="nl-NL" dirty="0"/>
              <a:t>     1</a:t>
            </a:r>
          </a:p>
          <a:p>
            <a:r>
              <a:rPr lang="nl-NL" dirty="0"/>
              <a:t>     2</a:t>
            </a:r>
          </a:p>
          <a:p>
            <a:r>
              <a:rPr lang="nl-NL" dirty="0"/>
              <a:t>     3</a:t>
            </a:r>
          </a:p>
          <a:p>
            <a:r>
              <a:rPr lang="nl-NL" dirty="0" err="1"/>
              <a:t>ans</a:t>
            </a:r>
            <a:r>
              <a:rPr lang="nl-NL" dirty="0"/>
              <a:t> =</a:t>
            </a:r>
          </a:p>
          <a:p>
            <a:r>
              <a:rPr lang="nl-NL" dirty="0"/>
              <a:t>     2</a:t>
            </a:r>
          </a:p>
          <a:p>
            <a:r>
              <a:rPr lang="nl-NL" dirty="0"/>
              <a:t>&gt;&gt; </a:t>
            </a:r>
            <a:r>
              <a:rPr lang="nl-NL" dirty="0" err="1"/>
              <a:t>zt</a:t>
            </a:r>
            <a:r>
              <a:rPr lang="nl-NL" dirty="0"/>
              <a:t>(2)</a:t>
            </a:r>
          </a:p>
          <a:p>
            <a:r>
              <a:rPr lang="nl-NL" dirty="0" err="1"/>
              <a:t>ans</a:t>
            </a:r>
            <a:r>
              <a:rPr lang="nl-NL" dirty="0"/>
              <a:t> =</a:t>
            </a:r>
          </a:p>
          <a:p>
            <a:r>
              <a:rPr lang="nl-NL" dirty="0"/>
              <a:t>     2</a:t>
            </a:r>
          </a:p>
          <a:p>
            <a:r>
              <a:rPr lang="nl-NL" dirty="0"/>
              <a:t>&gt;&gt; </a:t>
            </a:r>
            <a:r>
              <a:rPr lang="nl-NL" dirty="0" err="1"/>
              <a:t>zt</a:t>
            </a:r>
            <a:r>
              <a:rPr lang="nl-NL" dirty="0"/>
              <a:t>(2,1)</a:t>
            </a:r>
          </a:p>
          <a:p>
            <a:r>
              <a:rPr lang="nl-NL" dirty="0" err="1"/>
              <a:t>ans</a:t>
            </a:r>
            <a:r>
              <a:rPr lang="nl-NL" dirty="0"/>
              <a:t> =</a:t>
            </a:r>
          </a:p>
          <a:p>
            <a:r>
              <a:rPr lang="nl-NL" dirty="0"/>
              <a:t>     2</a:t>
            </a:r>
          </a:p>
          <a:p>
            <a:r>
              <a:rPr lang="nl-NL" dirty="0"/>
              <a:t>&gt;&gt; </a:t>
            </a:r>
            <a:r>
              <a:rPr lang="nl-NL" dirty="0" err="1"/>
              <a:t>zt</a:t>
            </a:r>
            <a:r>
              <a:rPr lang="nl-NL" dirty="0"/>
              <a:t>(2,1,1,1)</a:t>
            </a:r>
          </a:p>
          <a:p>
            <a:r>
              <a:rPr lang="nl-NL" dirty="0" err="1"/>
              <a:t>ans</a:t>
            </a:r>
            <a:r>
              <a:rPr lang="nl-NL" dirty="0"/>
              <a:t> =</a:t>
            </a:r>
          </a:p>
          <a:p>
            <a:r>
              <a:rPr lang="nl-NL" dirty="0"/>
              <a:t>     2</a:t>
            </a:r>
          </a:p>
          <a:p>
            <a:r>
              <a:rPr lang="nl-NL" dirty="0"/>
              <a:t>&gt;&gt;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well defined</a:t>
            </a:r>
            <a:r>
              <a:rPr lang="en-US" baseline="0" dirty="0"/>
              <a:t> for higher dimensional matrices </a:t>
            </a:r>
            <a:r>
              <a:rPr lang="mr-IN" baseline="0" dirty="0"/>
              <a:t>–</a:t>
            </a:r>
            <a:r>
              <a:rPr lang="en-US" baseline="0" dirty="0"/>
              <a:t> there are toolboxes to handle higher dimensional matrices.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apyrus"/>
                <a:cs typeface="Papyrus"/>
              </a:rPr>
              <a:t>Matlab handles real and complex numbers.</a:t>
            </a:r>
            <a:endParaRPr lang="en-US" sz="1200" dirty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Use (</a:t>
            </a:r>
            <a:r>
              <a:rPr lang="es-AR" dirty="0">
                <a:sym typeface="Wingdings"/>
              </a:rPr>
              <a:t>:)</a:t>
            </a:r>
            <a:r>
              <a:rPr lang="es-AR" baseline="0" dirty="0">
                <a:sym typeface="Wingdings"/>
              </a:rPr>
              <a:t> to get vector of all elements in a matrix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5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Use (</a:t>
            </a:r>
            <a:r>
              <a:rPr lang="es-AR" dirty="0">
                <a:sym typeface="Wingdings"/>
              </a:rPr>
              <a:t>:)</a:t>
            </a:r>
            <a:r>
              <a:rPr lang="es-AR" baseline="0" dirty="0">
                <a:sym typeface="Wingdings"/>
              </a:rPr>
              <a:t> to get vector of all elements in a matrix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106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There</a:t>
            </a:r>
            <a:r>
              <a:rPr lang="es-AR" baseline="0" dirty="0"/>
              <a:t> are other methods also, but these 2 are the most prominent.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5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Anybody know how numpy stores numerical arrays?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5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need loops to do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543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First</a:t>
            </a:r>
            <a:r>
              <a:rPr lang="es-AR" baseline="0" dirty="0"/>
              <a:t> two would be handy for plate tectonic calculations </a:t>
            </a:r>
            <a:r>
              <a:rPr lang="mr-IN" baseline="0" dirty="0"/>
              <a:t>–</a:t>
            </a:r>
            <a:r>
              <a:rPr lang="es-AR" baseline="0" dirty="0"/>
              <a:t> velocity vectors of many points (matrix) for euler pole (vector).</a:t>
            </a:r>
          </a:p>
          <a:p>
            <a:r>
              <a:rPr lang="es-AR" baseline="0" dirty="0"/>
              <a:t>Same with last two </a:t>
            </a:r>
            <a:r>
              <a:rPr lang="mr-IN" baseline="0" dirty="0"/>
              <a:t>–</a:t>
            </a:r>
            <a:r>
              <a:rPr lang="es-AR" baseline="0" dirty="0"/>
              <a:t> want to correlate or convolve lots of seismograms against one.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Lots and lots of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183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Use this to do dot product of many vectors with one vector by making</a:t>
            </a:r>
            <a:r>
              <a:rPr lang="es-AR" baseline="0" dirty="0"/>
              <a:t> a new matrix with the single vector repeated.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142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00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Grey</a:t>
            </a:r>
            <a:r>
              <a:rPr lang="en-US" baseline="0" dirty="0"/>
              <a:t> stuff means more typing not shown.</a:t>
            </a:r>
          </a:p>
          <a:p>
            <a:r>
              <a:rPr lang="en-US" baseline="0" dirty="0"/>
              <a:t>At least 4 ways to 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Grey</a:t>
            </a:r>
            <a:r>
              <a:rPr lang="en-US" baseline="0" dirty="0"/>
              <a:t> stuff means more typing not shown.</a:t>
            </a:r>
          </a:p>
          <a:p>
            <a:r>
              <a:rPr lang="en-US" baseline="0" dirty="0"/>
              <a:t>At least 4 ways to 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40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transpose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Mostly</a:t>
            </a:r>
            <a:r>
              <a:rPr lang="en-US" baseline="0" dirty="0"/>
              <a:t> pretty obvious – do what they say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2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bsxfun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bsxfun.html%23bu903f1-fun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thworks.com/help/matlab/ref/bsxfun.html%23bu903f1-AB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3		Sep 5,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5797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941" y="171021"/>
            <a:ext cx="1220194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Predefined arrays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		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Have to define the number of rows and columns.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 single "size", n, gives square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nxn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matrx</a:t>
            </a:r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ones(1,5)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					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1x5 row vector</a:t>
            </a:r>
          </a:p>
          <a:p>
            <a:pPr algn="ctr"/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zeros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(5,1)</a:t>
            </a:r>
            <a:r>
              <a:rPr lang="cs-CZ" sz="3200" b="1" dirty="0">
                <a:latin typeface="Papyrus" panose="020B0602040200020303" pitchFamily="34" charset="77"/>
                <a:cs typeface="Papyrus"/>
              </a:rPr>
              <a:t>					5x1 </a:t>
            </a:r>
            <a:r>
              <a:rPr lang="cs-CZ" sz="3200" b="1" dirty="0" err="1">
                <a:latin typeface="Papyrus" panose="020B0602040200020303" pitchFamily="34" charset="77"/>
                <a:cs typeface="Papyrus"/>
              </a:rPr>
              <a:t>column</a:t>
            </a:r>
            <a:r>
              <a:rPr lang="cs-CZ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cs-CZ" sz="3200" b="1" dirty="0" err="1">
                <a:latin typeface="Papyrus" panose="020B0602040200020303" pitchFamily="34" charset="77"/>
                <a:cs typeface="Papyrus"/>
              </a:rPr>
              <a:t>vector</a:t>
            </a:r>
            <a:endParaRPr lang="cs-CZ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rand(3,5)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					3 by 5 matrix</a:t>
            </a:r>
          </a:p>
          <a:p>
            <a:pPr algn="ctr"/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zeros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(5,3)</a:t>
            </a:r>
            <a:r>
              <a:rPr lang="cs-CZ" sz="3200" b="1" dirty="0">
                <a:latin typeface="Papyrus" panose="020B0602040200020303" pitchFamily="34" charset="77"/>
              </a:rPr>
              <a:t>					</a:t>
            </a:r>
            <a:r>
              <a:rPr lang="cs-CZ" sz="3200" b="1" dirty="0">
                <a:latin typeface="Papyrus" panose="020B0602040200020303" pitchFamily="34" charset="77"/>
                <a:cs typeface="Papyrus"/>
              </a:rPr>
              <a:t>5x3 matrix</a:t>
            </a:r>
          </a:p>
          <a:p>
            <a:pPr algn="ctr"/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zeros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r>
              <a:rPr lang="cs-CZ" sz="3200" b="1" dirty="0">
                <a:latin typeface="Papyrus" panose="020B0602040200020303" pitchFamily="34" charset="77"/>
                <a:cs typeface="Courier"/>
              </a:rPr>
              <a:t>    		single argument </a:t>
            </a:r>
            <a:r>
              <a:rPr lang="cs-CZ" sz="3200" b="1" dirty="0">
                <a:solidFill>
                  <a:srgbClr val="FF0000"/>
                </a:solidFill>
                <a:latin typeface="Papyrus" panose="020B0602040200020303" pitchFamily="34" charset="77"/>
                <a:cs typeface="Papyrus"/>
              </a:rPr>
              <a:t>4x4</a:t>
            </a:r>
            <a:r>
              <a:rPr lang="cs-CZ" sz="3200" b="1" dirty="0">
                <a:latin typeface="Papyrus" panose="020B0602040200020303" pitchFamily="34" charset="77"/>
                <a:cs typeface="Papyrus"/>
              </a:rPr>
              <a:t> matrix</a:t>
            </a:r>
            <a:endParaRPr lang="en-US" sz="3200" b="1" dirty="0">
              <a:latin typeface="Papyrus" panose="020B0602040200020303" pitchFamily="34" charset="77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0801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3884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also combine vectors to make arrays</a:t>
            </a:r>
          </a:p>
          <a:p>
            <a:pPr algn="ctr"/>
            <a:endParaRPr lang="en-US" sz="16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da-D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a=[1 2 3]</a:t>
            </a:r>
          </a:p>
          <a:p>
            <a:pPr algn="ctr"/>
            <a:r>
              <a:rPr lang="da-D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b=[4 5 6]</a:t>
            </a:r>
          </a:p>
          <a:p>
            <a:pPr algn="ctr"/>
            <a:r>
              <a:rPr lang="da-D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c=[a b]</a:t>
            </a:r>
          </a:p>
          <a:p>
            <a:pPr algn="ctr"/>
            <a:r>
              <a:rPr lang="da-D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d=[a; b]</a:t>
            </a:r>
          </a:p>
          <a:p>
            <a:pPr algn="ctr"/>
            <a:r>
              <a:rPr lang="da-D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e=[a’ b’]</a:t>
            </a:r>
          </a:p>
          <a:p>
            <a:pPr algn="ctr"/>
            <a:r>
              <a:rPr lang="da-D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f=[a’; b’]</a:t>
            </a:r>
          </a:p>
          <a:p>
            <a:pPr algn="ctr"/>
            <a:endParaRPr lang="da-DK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What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is difference </a:t>
            </a:r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between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c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and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d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? e and f?</a:t>
            </a:r>
          </a:p>
          <a:p>
            <a:pPr algn="ctr"/>
            <a:endParaRPr lang="da-DK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  <a:cs typeface="Papyrus"/>
              </a:rPr>
              <a:t>Make </a:t>
            </a:r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them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.</a:t>
            </a:r>
          </a:p>
          <a:p>
            <a:pPr algn="ctr"/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Predict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.</a:t>
            </a:r>
          </a:p>
          <a:p>
            <a:pPr algn="ctr"/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Use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a-DK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to check </a:t>
            </a:r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your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answer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4941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18"/>
            <a:ext cx="1219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also combine vectors to make arrays</a:t>
            </a:r>
          </a:p>
          <a:p>
            <a:pPr algn="ctr"/>
            <a:endParaRPr lang="da-DK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What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is difference </a:t>
            </a:r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between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c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and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d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?</a:t>
            </a:r>
          </a:p>
          <a:p>
            <a:pPr algn="ctr"/>
            <a:endParaRPr lang="da-DK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Use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”(:</a:t>
            </a:r>
            <a:r>
              <a:rPr lang="da-DK" sz="3200" b="1" dirty="0">
                <a:latin typeface="Papyrus" panose="020B0602040200020303" pitchFamily="34" charset="77"/>
                <a:cs typeface="Papyrus"/>
                <a:sym typeface="Wingdings" pitchFamily="2" charset="2"/>
              </a:rPr>
              <a:t>)” to </a:t>
            </a:r>
            <a:r>
              <a:rPr lang="da-DK" sz="3200" b="1" dirty="0" err="1">
                <a:latin typeface="Papyrus" panose="020B0602040200020303" pitchFamily="34" charset="77"/>
                <a:cs typeface="Papyrus"/>
                <a:sym typeface="Wingdings" pitchFamily="2" charset="2"/>
              </a:rPr>
              <a:t>use</a:t>
            </a:r>
            <a:r>
              <a:rPr lang="da-DK" sz="3200" b="1" dirty="0">
                <a:latin typeface="Papyrus" panose="020B0602040200020303" pitchFamily="34" charset="77"/>
                <a:cs typeface="Papyrus"/>
                <a:sym typeface="Wingdings" pitchFamily="2" charset="2"/>
              </a:rPr>
              <a:t>/display </a:t>
            </a:r>
            <a:r>
              <a:rPr lang="da-DK" sz="3200" b="1" dirty="0" err="1">
                <a:latin typeface="Papyrus" panose="020B0602040200020303" pitchFamily="34" charset="77"/>
                <a:cs typeface="Papyrus"/>
                <a:sym typeface="Wingdings" pitchFamily="2" charset="2"/>
              </a:rPr>
              <a:t>any</a:t>
            </a:r>
            <a:r>
              <a:rPr lang="da-DK" sz="3200" b="1" dirty="0">
                <a:latin typeface="Papyrus" panose="020B0602040200020303" pitchFamily="34" charset="77"/>
                <a:cs typeface="Papyrus"/>
                <a:sym typeface="Wingdings" pitchFamily="2" charset="2"/>
              </a:rPr>
              <a:t> matrix as 1-d </a:t>
            </a:r>
            <a:r>
              <a:rPr lang="da-DK" sz="3200" b="1" dirty="0" err="1">
                <a:latin typeface="Papyrus" panose="020B0602040200020303" pitchFamily="34" charset="77"/>
                <a:cs typeface="Papyrus"/>
                <a:sym typeface="Wingdings" pitchFamily="2" charset="2"/>
              </a:rPr>
              <a:t>vector</a:t>
            </a:r>
            <a:r>
              <a:rPr lang="da-DK" sz="3200" b="1" dirty="0">
                <a:latin typeface="Papyrus" panose="020B0602040200020303" pitchFamily="34" charset="77"/>
                <a:cs typeface="Papyrus"/>
                <a:sym typeface="Wingdings" pitchFamily="2" charset="2"/>
              </a:rPr>
              <a:t> </a:t>
            </a:r>
            <a:endParaRPr lang="da-DK" sz="3200" b="1" dirty="0">
              <a:latin typeface="Papyrus" panose="020B0602040200020303" pitchFamily="34" charset="77"/>
              <a:cs typeface="Papyru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427058-41C6-5C41-BE8A-6F47CB7EB9B6}"/>
              </a:ext>
            </a:extLst>
          </p:cNvPr>
          <p:cNvSpPr/>
          <p:nvPr/>
        </p:nvSpPr>
        <p:spPr>
          <a:xfrm>
            <a:off x="1524000" y="2164304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&gt;&gt; c(:)</a:t>
            </a:r>
          </a:p>
          <a:p>
            <a:pPr algn="ctr"/>
            <a:r>
              <a:rPr lang="da-DK" sz="3200" b="1" dirty="0" err="1">
                <a:latin typeface="Courier" pitchFamily="2" charset="0"/>
                <a:cs typeface="Papyrus"/>
              </a:rPr>
              <a:t>ans</a:t>
            </a:r>
            <a:r>
              <a:rPr lang="da-DK" sz="3200" b="1" dirty="0">
                <a:latin typeface="Courier" pitchFamily="2" charset="0"/>
                <a:cs typeface="Papyrus"/>
              </a:rPr>
              <a:t> =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1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2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3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4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5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ADB7FF-FA9E-E145-AB94-8D318546EA4D}"/>
              </a:ext>
            </a:extLst>
          </p:cNvPr>
          <p:cNvSpPr/>
          <p:nvPr/>
        </p:nvSpPr>
        <p:spPr>
          <a:xfrm>
            <a:off x="5689041" y="2174347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&gt;&gt; d(:)</a:t>
            </a:r>
          </a:p>
          <a:p>
            <a:pPr algn="ctr"/>
            <a:r>
              <a:rPr lang="da-DK" sz="3200" b="1" dirty="0" err="1">
                <a:latin typeface="Courier" pitchFamily="2" charset="0"/>
                <a:cs typeface="Papyrus"/>
              </a:rPr>
              <a:t>ans</a:t>
            </a:r>
            <a:r>
              <a:rPr lang="da-DK" sz="3200" b="1" dirty="0">
                <a:latin typeface="Courier" pitchFamily="2" charset="0"/>
                <a:cs typeface="Papyrus"/>
              </a:rPr>
              <a:t> =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1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4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2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5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3</a:t>
            </a:r>
          </a:p>
          <a:p>
            <a:pPr algn="ctr"/>
            <a:r>
              <a:rPr lang="da-DK" sz="3200" b="1" dirty="0">
                <a:latin typeface="Courier" pitchFamily="2" charset="0"/>
                <a:cs typeface="Papyrus"/>
              </a:rPr>
              <a:t>     6</a:t>
            </a:r>
            <a:endParaRPr lang="en-US" sz="3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EA4101-46DB-A249-8FC7-745BC25C8E9C}"/>
              </a:ext>
            </a:extLst>
          </p:cNvPr>
          <p:cNvSpPr/>
          <p:nvPr/>
        </p:nvSpPr>
        <p:spPr>
          <a:xfrm>
            <a:off x="1515632" y="609931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They are in memory in different order</a:t>
            </a:r>
            <a:endParaRPr lang="da-DK" sz="3200" b="1" dirty="0">
              <a:latin typeface="Papyrus" panose="020B0602040200020303" pitchFamily="34" charset="77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127958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12192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To get one value from the array you have to give the indices of the location in the matrix (just like math)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x(1,3)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better have enough elements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 vector, you can address the elements as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x(n)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x(1,n)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for row vectors, 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x(n,1)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for column vectors)</a:t>
            </a:r>
          </a:p>
        </p:txBody>
      </p:sp>
    </p:spTree>
    <p:extLst>
      <p:ext uri="{BB962C8B-B14F-4D97-AF65-F5344CB8AC3E}">
        <p14:creationId xmlns:p14="http://schemas.microsoft.com/office/powerpoint/2010/main" val="3342324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9159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Arithmetic on matrices (vectors)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"standard"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add, subtract, multiply (following normal math rules for 2D matrix sizes).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Make some and try it.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11988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Simple arithmetic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are matrices (vectors) you can add them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3916819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938" y="987287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Simple arithmetic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are each a row or column vector of the same length,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or matrices of the same size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NxM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you can add them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Where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the same length and type (row/column vector or/matrix) and what you expect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the sum of the elements.</a:t>
            </a:r>
            <a:r>
              <a:rPr lang="en-US" sz="3200" b="1" dirty="0">
                <a:latin typeface="Papyrus" panose="020B0602040200020303" pitchFamily="34" charset="77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97931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5626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Simple arithmetic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&amp;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are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vectors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&amp;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not both the same size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where one is a row  &amp; the other a column vector, of lengths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&amp;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you can do</a:t>
            </a:r>
          </a:p>
          <a:p>
            <a:pPr algn="ctr"/>
            <a:r>
              <a:rPr lang="en-US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where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3200" b="1" dirty="0">
                <a:latin typeface="Papyrus" panose="020B0602040200020303" pitchFamily="34" charset="77"/>
              </a:rPr>
              <a:t> is now a matrix of size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x M </a:t>
            </a:r>
            <a:r>
              <a:rPr lang="en-US" sz="3200" b="1" dirty="0">
                <a:latin typeface="Papyrus" panose="020B0602040200020303" pitchFamily="34" charset="77"/>
              </a:rPr>
              <a:t>whose elements are the sum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n,m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)=x(n)+y(m).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(this is relatively new, and called </a:t>
            </a:r>
            <a:r>
              <a:rPr lang="en-US" sz="3200" b="1" u="sng" dirty="0">
                <a:latin typeface="Papyrus" panose="020B0602040200020303" pitchFamily="34" charset="77"/>
              </a:rPr>
              <a:t>singleton expansion</a:t>
            </a:r>
            <a:r>
              <a:rPr lang="en-US" sz="3200" b="1" dirty="0">
                <a:latin typeface="Papyrus" panose="020B0602040200020303" pitchFamily="34" charset="77"/>
              </a:rPr>
              <a:t>, MALAB used to complain that the vectors were not same size. Previously one had to make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200" b="1" dirty="0">
                <a:latin typeface="Papyrus" panose="020B0602040200020303" pitchFamily="34" charset="77"/>
              </a:rPr>
              <a:t> into matrices of the same size or using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repmat</a:t>
            </a:r>
            <a:r>
              <a:rPr lang="en-US" sz="3200" b="1" dirty="0">
                <a:latin typeface="Papyrus" panose="020B0602040200020303" pitchFamily="34" charset="77"/>
              </a:rPr>
              <a:t> or a powerful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</a:rPr>
              <a:t>confusing</a:t>
            </a:r>
            <a:r>
              <a:rPr lang="en-US" sz="3200" b="1" dirty="0">
                <a:latin typeface="Papyrus" panose="020B0602040200020303" pitchFamily="34" charset="77"/>
              </a:rPr>
              <a:t> function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bsxfun</a:t>
            </a:r>
            <a:r>
              <a:rPr lang="en-US" sz="3200" b="1" dirty="0">
                <a:latin typeface="Papyrus" panose="020B0602040200020303" pitchFamily="34" charset="77"/>
              </a:rPr>
              <a:t> that did singleton expansion) </a:t>
            </a:r>
          </a:p>
        </p:txBody>
      </p:sp>
    </p:spTree>
    <p:extLst>
      <p:ext uri="{BB962C8B-B14F-4D97-AF65-F5344CB8AC3E}">
        <p14:creationId xmlns:p14="http://schemas.microsoft.com/office/powerpoint/2010/main" val="1557684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3648"/>
            <a:ext cx="12192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Simple arithmetic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vector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matrix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and the vector length equals one of the matrix dimensions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row or column, you can still add them</a:t>
            </a:r>
          </a:p>
          <a:p>
            <a:pPr algn="ctr"/>
            <a:r>
              <a:rPr lang="en-US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Where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matrix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whose elements are the sum of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)+y(1,n)</a:t>
            </a:r>
            <a:r>
              <a:rPr lang="en-US" sz="3200" b="1" dirty="0">
                <a:latin typeface="Papyrus" panose="020B0602040200020303" pitchFamily="34" charset="77"/>
              </a:rPr>
              <a:t> 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)+y(m,1)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Matlab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figures out which way to add based on the sizes.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This also works 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  <a:cs typeface="Papyrus"/>
              </a:rPr>
              <a:t>and is even more confusing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for matrices with dimension larger than 2.</a:t>
            </a:r>
          </a:p>
        </p:txBody>
      </p:sp>
    </p:spTree>
    <p:extLst>
      <p:ext uri="{BB962C8B-B14F-4D97-AF65-F5344CB8AC3E}">
        <p14:creationId xmlns:p14="http://schemas.microsoft.com/office/powerpoint/2010/main" val="3465316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0871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Simple arithmetic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You can add or multiply a vector,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by a constant.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*y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z=z+z0           z=z*z0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Here I’ve made a new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complex valued vector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figures out what type of number it is from context.</a:t>
            </a:r>
          </a:p>
        </p:txBody>
      </p:sp>
    </p:spTree>
    <p:extLst>
      <p:ext uri="{BB962C8B-B14F-4D97-AF65-F5344CB8AC3E}">
        <p14:creationId xmlns:p14="http://schemas.microsoft.com/office/powerpoint/2010/main" val="290479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63794"/>
            <a:ext cx="12192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functions are "vectorized”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You should write your functions so they are also vectorized.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Unfortunately, this usually takes additional coding to figure out what to do in the function.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Sometimes it is non-</a:t>
            </a:r>
            <a:r>
              <a:rPr lang="en-US" sz="3200" b="1" dirty="0" err="1">
                <a:latin typeface="Papyrus" panose="020B0602040200020303" pitchFamily="34" charset="77"/>
                <a:cs typeface="Courier"/>
              </a:rPr>
              <a:t>trival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, and you have to figure it all out beforehand.</a:t>
            </a:r>
            <a:endParaRPr lang="en-US" b="1" dirty="0">
              <a:latin typeface="Papyrus" panose="020B0602040200020303" pitchFamily="34" charset="77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80705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9270" y="272706"/>
            <a:ext cx="1231127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Simple arithmetic</a:t>
            </a:r>
          </a:p>
          <a:p>
            <a:pPr algn="ctr"/>
            <a:r>
              <a:rPr lang="en-US" b="1" dirty="0">
                <a:latin typeface="Papyrus" panose="020B0602040200020303" pitchFamily="34" charset="77"/>
              </a:rPr>
              <a:t> 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You can multiply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vectors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under certain restrictions – they multiply like matrices.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 vector in Matlab is really a matrix with only one row or column, so a vector with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elements is either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or an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Nx1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matrix.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To multiply two matrices the “inner” dimensions have to be the same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Nx1*1xN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gives an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matrix as a result while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1xN*Nx1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gives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1x1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[scalar] as a result (dot product). 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208192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026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dirty="0">
                <a:latin typeface="Papyrus" panose="020B0602040200020303" pitchFamily="34" charset="77"/>
                <a:cs typeface="Papyrus"/>
              </a:rPr>
              <a:t>Reshaping matrices</a:t>
            </a:r>
            <a:endParaRPr lang="da-DK" b="1" dirty="0">
              <a:latin typeface="Papyrus" panose="020B0602040200020303" pitchFamily="34" charset="77"/>
            </a:endParaRPr>
          </a:p>
          <a:p>
            <a:r>
              <a:rPr lang="da-DK" sz="2800" b="1" dirty="0">
                <a:latin typeface="Courier"/>
                <a:cs typeface="Courier"/>
              </a:rPr>
              <a:t>&gt;&gt; a=[1:6; 7:12]</a:t>
            </a:r>
          </a:p>
          <a:p>
            <a:r>
              <a:rPr lang="da-DK" sz="2800" b="1" dirty="0">
                <a:latin typeface="Courier"/>
                <a:cs typeface="Courier"/>
              </a:rPr>
              <a:t>a =</a:t>
            </a:r>
          </a:p>
          <a:p>
            <a:r>
              <a:rPr lang="da-DK" sz="2800" b="1" dirty="0">
                <a:latin typeface="Courier"/>
                <a:cs typeface="Courier"/>
              </a:rPr>
              <a:t>     1     2     3     4     5     6</a:t>
            </a:r>
          </a:p>
          <a:p>
            <a:r>
              <a:rPr lang="da-DK" sz="2800" b="1" dirty="0">
                <a:latin typeface="Courier"/>
                <a:cs typeface="Courier"/>
              </a:rPr>
              <a:t>     7     8     9    10    11    12</a:t>
            </a:r>
          </a:p>
          <a:p>
            <a:r>
              <a:rPr lang="da-DK" sz="2800" b="1" dirty="0">
                <a:latin typeface="Courier"/>
                <a:cs typeface="Courier"/>
              </a:rPr>
              <a:t>&gt;&gt; a(:)</a:t>
            </a:r>
          </a:p>
          <a:p>
            <a:r>
              <a:rPr lang="da-DK" sz="2800" b="1" dirty="0" err="1">
                <a:latin typeface="Courier"/>
                <a:cs typeface="Courier"/>
              </a:rPr>
              <a:t>ans</a:t>
            </a:r>
            <a:r>
              <a:rPr lang="da-DK" sz="2800" b="1" dirty="0">
                <a:latin typeface="Courier"/>
                <a:cs typeface="Courier"/>
              </a:rPr>
              <a:t> =</a:t>
            </a:r>
          </a:p>
          <a:p>
            <a:r>
              <a:rPr lang="da-DK" sz="2800" b="1" dirty="0">
                <a:latin typeface="Courier"/>
                <a:cs typeface="Courier"/>
              </a:rPr>
              <a:t>     1</a:t>
            </a:r>
          </a:p>
          <a:p>
            <a:r>
              <a:rPr lang="da-DK" sz="2800" b="1" dirty="0">
                <a:latin typeface="Courier"/>
                <a:cs typeface="Courier"/>
              </a:rPr>
              <a:t>     7</a:t>
            </a:r>
          </a:p>
          <a:p>
            <a:r>
              <a:rPr lang="da-DK" sz="2800" b="1" dirty="0">
                <a:latin typeface="Courier"/>
                <a:cs typeface="Courier"/>
              </a:rPr>
              <a:t>     2</a:t>
            </a:r>
          </a:p>
          <a:p>
            <a:r>
              <a:rPr lang="da-DK" sz="2800" b="1" dirty="0">
                <a:latin typeface="Courier"/>
                <a:cs typeface="Courier"/>
              </a:rPr>
              <a:t>     8</a:t>
            </a:r>
          </a:p>
          <a:p>
            <a:r>
              <a:rPr lang="da-DK" sz="2800" b="1" dirty="0">
                <a:latin typeface="Courier"/>
                <a:cs typeface="Courier"/>
              </a:rPr>
              <a:t>     3</a:t>
            </a:r>
          </a:p>
          <a:p>
            <a:r>
              <a:rPr lang="da-DK" sz="2800" b="1" dirty="0">
                <a:latin typeface="Courier"/>
                <a:cs typeface="Courier"/>
              </a:rPr>
              <a:t>     9</a:t>
            </a:r>
          </a:p>
          <a:p>
            <a:r>
              <a:rPr lang="da-DK" sz="2800" b="1" dirty="0">
                <a:latin typeface="Courier"/>
                <a:cs typeface="Courier"/>
              </a:rPr>
              <a:t>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3777" y="2658628"/>
            <a:ext cx="620372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Papyrus"/>
              </a:rPr>
              <a:t>The colon "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: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 is a special operator used with arrays in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Matlab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. Here is says to list all the elements of the (potentially N dimensional) array. It lists them in the order they are stored in memory).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EAA2DF-F424-6448-8B8A-22C13FE42403}"/>
              </a:ext>
            </a:extLst>
          </p:cNvPr>
          <p:cNvSpPr/>
          <p:nvPr/>
        </p:nvSpPr>
        <p:spPr>
          <a:xfrm>
            <a:off x="1893809" y="3226187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>
                <a:latin typeface="Courier"/>
                <a:cs typeface="Courier"/>
              </a:rPr>
              <a:t>     4</a:t>
            </a:r>
          </a:p>
          <a:p>
            <a:r>
              <a:rPr lang="da-DK" sz="2800" b="1" dirty="0">
                <a:latin typeface="Courier"/>
                <a:cs typeface="Courier"/>
              </a:rPr>
              <a:t>    10</a:t>
            </a:r>
          </a:p>
          <a:p>
            <a:r>
              <a:rPr lang="da-DK" sz="2800" b="1" dirty="0">
                <a:latin typeface="Courier"/>
                <a:cs typeface="Courier"/>
              </a:rPr>
              <a:t>     5</a:t>
            </a:r>
          </a:p>
          <a:p>
            <a:r>
              <a:rPr lang="da-DK" sz="2800" b="1" dirty="0">
                <a:latin typeface="Courier"/>
                <a:cs typeface="Courier"/>
              </a:rPr>
              <a:t>    11</a:t>
            </a:r>
          </a:p>
          <a:p>
            <a:r>
              <a:rPr lang="da-DK" sz="2800" b="1" dirty="0">
                <a:latin typeface="Courier"/>
                <a:cs typeface="Courier"/>
              </a:rPr>
              <a:t>     6</a:t>
            </a:r>
          </a:p>
          <a:p>
            <a:r>
              <a:rPr lang="da-DK" sz="2800" b="1" dirty="0">
                <a:latin typeface="Courier"/>
                <a:cs typeface="Courier"/>
              </a:rPr>
              <a:t>    12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05545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026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dirty="0">
                <a:latin typeface="Papyrus" panose="020B0602040200020303" pitchFamily="34" charset="77"/>
              </a:rPr>
              <a:t>Reshaping matrices</a:t>
            </a:r>
          </a:p>
          <a:p>
            <a:r>
              <a:rPr lang="da-DK" sz="2800" b="1" dirty="0">
                <a:latin typeface="Courier"/>
                <a:cs typeface="Courier"/>
              </a:rPr>
              <a:t>&gt;&gt; a=[1:6; 7:12]</a:t>
            </a:r>
          </a:p>
          <a:p>
            <a:r>
              <a:rPr lang="da-DK" sz="2800" b="1" dirty="0">
                <a:latin typeface="Courier"/>
                <a:cs typeface="Courier"/>
              </a:rPr>
              <a:t>a =</a:t>
            </a:r>
          </a:p>
          <a:p>
            <a:r>
              <a:rPr lang="da-DK" sz="2800" b="1" dirty="0">
                <a:latin typeface="Courier"/>
                <a:cs typeface="Courier"/>
              </a:rPr>
              <a:t>     1     2     3     4     5     6</a:t>
            </a:r>
          </a:p>
          <a:p>
            <a:r>
              <a:rPr lang="da-DK" sz="2800" b="1" dirty="0">
                <a:latin typeface="Courier"/>
                <a:cs typeface="Courier"/>
              </a:rPr>
              <a:t>     7     8     9    10    11    12</a:t>
            </a:r>
          </a:p>
          <a:p>
            <a:r>
              <a:rPr lang="da-DK" sz="2800" b="1" dirty="0">
                <a:latin typeface="Courier"/>
                <a:cs typeface="Courier"/>
              </a:rPr>
              <a:t>&gt;&gt; a(:)</a:t>
            </a:r>
          </a:p>
          <a:p>
            <a:r>
              <a:rPr lang="da-DK" sz="2800" b="1" dirty="0" err="1">
                <a:latin typeface="Courier"/>
                <a:cs typeface="Courier"/>
              </a:rPr>
              <a:t>ans</a:t>
            </a:r>
            <a:r>
              <a:rPr lang="da-DK" sz="2800" b="1" dirty="0">
                <a:latin typeface="Courier"/>
                <a:cs typeface="Courier"/>
              </a:rPr>
              <a:t> =</a:t>
            </a:r>
          </a:p>
          <a:p>
            <a:r>
              <a:rPr lang="da-DK" sz="2800" b="1" dirty="0">
                <a:latin typeface="Courier"/>
                <a:cs typeface="Courier"/>
              </a:rPr>
              <a:t>     1</a:t>
            </a:r>
          </a:p>
          <a:p>
            <a:r>
              <a:rPr lang="da-DK" sz="2800" b="1" dirty="0">
                <a:latin typeface="Courier"/>
                <a:cs typeface="Courier"/>
              </a:rPr>
              <a:t>     7</a:t>
            </a:r>
          </a:p>
          <a:p>
            <a:r>
              <a:rPr lang="da-DK" sz="2800" b="1" dirty="0">
                <a:latin typeface="Courier"/>
                <a:cs typeface="Courier"/>
              </a:rPr>
              <a:t>     2</a:t>
            </a:r>
          </a:p>
          <a:p>
            <a:r>
              <a:rPr lang="da-DK" sz="2800" b="1" dirty="0">
                <a:latin typeface="Courier"/>
                <a:cs typeface="Courier"/>
              </a:rPr>
              <a:t>     8</a:t>
            </a:r>
          </a:p>
          <a:p>
            <a:r>
              <a:rPr lang="da-DK" sz="2800" b="1" dirty="0">
                <a:latin typeface="Courier"/>
                <a:cs typeface="Courier"/>
              </a:rPr>
              <a:t>     3</a:t>
            </a:r>
          </a:p>
          <a:p>
            <a:r>
              <a:rPr lang="da-DK" sz="2800" b="1" dirty="0">
                <a:latin typeface="Courier"/>
                <a:cs typeface="Courier"/>
              </a:rPr>
              <a:t>     9</a:t>
            </a:r>
          </a:p>
          <a:p>
            <a:r>
              <a:rPr lang="da-DK" sz="2800" b="1" dirty="0">
                <a:latin typeface="Courier"/>
                <a:cs typeface="Courier"/>
              </a:rPr>
              <a:t>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EAA2DF-F424-6448-8B8A-22C13FE42403}"/>
              </a:ext>
            </a:extLst>
          </p:cNvPr>
          <p:cNvSpPr/>
          <p:nvPr/>
        </p:nvSpPr>
        <p:spPr>
          <a:xfrm>
            <a:off x="3116317" y="418034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dirty="0">
                <a:latin typeface="Courier"/>
                <a:cs typeface="Courier"/>
              </a:rPr>
              <a:t>     4</a:t>
            </a:r>
          </a:p>
          <a:p>
            <a:r>
              <a:rPr lang="da-DK" sz="2800" dirty="0">
                <a:latin typeface="Courier"/>
                <a:cs typeface="Courier"/>
              </a:rPr>
              <a:t>    10</a:t>
            </a:r>
          </a:p>
          <a:p>
            <a:r>
              <a:rPr lang="da-DK" sz="2800" dirty="0">
                <a:latin typeface="Courier"/>
                <a:cs typeface="Courier"/>
              </a:rPr>
              <a:t>     5</a:t>
            </a:r>
          </a:p>
          <a:p>
            <a:r>
              <a:rPr lang="da-DK" sz="2800" dirty="0">
                <a:latin typeface="Courier"/>
                <a:cs typeface="Courier"/>
              </a:rPr>
              <a:t>    11</a:t>
            </a:r>
          </a:p>
          <a:p>
            <a:r>
              <a:rPr lang="da-DK" sz="2800" dirty="0">
                <a:latin typeface="Courier"/>
                <a:cs typeface="Courier"/>
              </a:rPr>
              <a:t>     6</a:t>
            </a:r>
          </a:p>
          <a:p>
            <a:r>
              <a:rPr lang="da-DK" sz="2800" dirty="0">
                <a:latin typeface="Courier"/>
                <a:cs typeface="Courier"/>
              </a:rPr>
              <a:t>    12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780D8-2037-BE4B-A63B-0CFC92B76DF2}"/>
              </a:ext>
            </a:extLst>
          </p:cNvPr>
          <p:cNvSpPr txBox="1"/>
          <p:nvPr/>
        </p:nvSpPr>
        <p:spPr>
          <a:xfrm>
            <a:off x="5917323" y="2819400"/>
            <a:ext cx="4748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Papyrus"/>
              </a:rPr>
              <a:t>The order of the elements in memory goes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down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the columns, starting at first and continuing across.</a:t>
            </a:r>
          </a:p>
          <a:p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en-US" sz="3200" b="1" dirty="0">
                <a:latin typeface="Papyrus" panose="020B0602040200020303" pitchFamily="34" charset="77"/>
                <a:cs typeface="Papyrus"/>
              </a:rPr>
              <a:t>This is called “column major order”</a:t>
            </a:r>
          </a:p>
        </p:txBody>
      </p:sp>
    </p:spTree>
    <p:extLst>
      <p:ext uri="{BB962C8B-B14F-4D97-AF65-F5344CB8AC3E}">
        <p14:creationId xmlns:p14="http://schemas.microsoft.com/office/powerpoint/2010/main" val="3859698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573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>
                <a:latin typeface="Papyrus" panose="020B0602040200020303" pitchFamily="34" charset="77"/>
              </a:rPr>
              <a:t>Given a </a:t>
            </a:r>
            <a:r>
              <a:rPr lang="da-DK" sz="3200" b="1" dirty="0" err="1">
                <a:latin typeface="Papyrus" panose="020B0602040200020303" pitchFamily="34" charset="77"/>
              </a:rPr>
              <a:t>binary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choice</a:t>
            </a:r>
            <a:r>
              <a:rPr lang="da-DK" sz="3200" b="1" dirty="0">
                <a:latin typeface="Papyrus" panose="020B0602040200020303" pitchFamily="34" charset="77"/>
              </a:rPr>
              <a:t> on </a:t>
            </a:r>
            <a:r>
              <a:rPr lang="da-DK" sz="3200" b="1" dirty="0" err="1">
                <a:latin typeface="Papyrus" panose="020B0602040200020303" pitchFamily="34" charset="77"/>
              </a:rPr>
              <a:t>how</a:t>
            </a:r>
            <a:r>
              <a:rPr lang="da-DK" sz="3200" b="1" dirty="0">
                <a:latin typeface="Papyrus" panose="020B0602040200020303" pitchFamily="34" charset="77"/>
              </a:rPr>
              <a:t> to do </a:t>
            </a:r>
            <a:r>
              <a:rPr lang="da-DK" sz="3200" b="1" dirty="0" err="1">
                <a:latin typeface="Papyrus" panose="020B0602040200020303" pitchFamily="34" charset="77"/>
              </a:rPr>
              <a:t>something</a:t>
            </a:r>
            <a:r>
              <a:rPr lang="da-DK" sz="3200" b="1" dirty="0">
                <a:latin typeface="Papyrus" panose="020B0602040200020303" pitchFamily="34" charset="77"/>
              </a:rPr>
              <a:t>, </a:t>
            </a:r>
            <a:r>
              <a:rPr lang="da-DK" sz="3200" b="1" dirty="0" err="1">
                <a:latin typeface="Papyrus" panose="020B0602040200020303" pitchFamily="34" charset="77"/>
              </a:rPr>
              <a:t>you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will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get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half</a:t>
            </a:r>
            <a:r>
              <a:rPr lang="da-DK" sz="3200" b="1" dirty="0">
                <a:latin typeface="Papyrus" panose="020B0602040200020303" pitchFamily="34" charset="77"/>
              </a:rPr>
              <a:t> the </a:t>
            </a:r>
            <a:r>
              <a:rPr lang="da-DK" sz="3200" b="1" dirty="0" err="1">
                <a:latin typeface="Papyrus" panose="020B0602040200020303" pitchFamily="34" charset="77"/>
              </a:rPr>
              <a:t>world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choosing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one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method</a:t>
            </a:r>
            <a:r>
              <a:rPr lang="da-DK" sz="3200" b="1" dirty="0">
                <a:latin typeface="Papyrus" panose="020B0602040200020303" pitchFamily="34" charset="77"/>
              </a:rPr>
              <a:t> and </a:t>
            </a:r>
            <a:r>
              <a:rPr lang="da-DK" sz="3200" b="1" dirty="0" err="1">
                <a:latin typeface="Papyrus" panose="020B0602040200020303" pitchFamily="34" charset="77"/>
              </a:rPr>
              <a:t>half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choosing</a:t>
            </a:r>
            <a:r>
              <a:rPr lang="da-DK" sz="3200" b="1" dirty="0">
                <a:latin typeface="Papyrus" panose="020B0602040200020303" pitchFamily="34" charset="77"/>
              </a:rPr>
              <a:t> the </a:t>
            </a:r>
            <a:r>
              <a:rPr lang="da-DK" sz="3200" b="1" dirty="0" err="1">
                <a:latin typeface="Papyrus" panose="020B0602040200020303" pitchFamily="34" charset="77"/>
              </a:rPr>
              <a:t>other</a:t>
            </a:r>
            <a:r>
              <a:rPr lang="da-DK" sz="3200" b="1" dirty="0">
                <a:latin typeface="Papyrus" panose="020B0602040200020303" pitchFamily="34" charset="77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9636" y="1503017"/>
            <a:ext cx="3526843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409" y="1691862"/>
            <a:ext cx="67155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latin typeface="Papyrus" panose="020B0602040200020303" pitchFamily="34" charset="77"/>
              </a:rPr>
              <a:t>The other  method is row-major </a:t>
            </a:r>
            <a:r>
              <a:rPr lang="es-AR" sz="3200" b="1" dirty="0" err="1">
                <a:latin typeface="Papyrus" panose="020B0602040200020303" pitchFamily="34" charset="77"/>
              </a:rPr>
              <a:t>order</a:t>
            </a:r>
            <a:r>
              <a:rPr lang="es-AR" sz="3200" b="1" dirty="0">
                <a:latin typeface="Papyrus" panose="020B0602040200020303" pitchFamily="34" charset="77"/>
              </a:rPr>
              <a:t>.</a:t>
            </a:r>
          </a:p>
          <a:p>
            <a:r>
              <a:rPr lang="es-AR" sz="3200" b="1" dirty="0">
                <a:latin typeface="Papyrus" panose="020B0602040200020303" pitchFamily="34" charset="77"/>
              </a:rPr>
              <a:t>Python and </a:t>
            </a:r>
            <a:r>
              <a:rPr lang="es-AR" sz="3200" b="1" dirty="0" err="1">
                <a:latin typeface="Papyrus" panose="020B0602040200020303" pitchFamily="34" charset="77"/>
              </a:rPr>
              <a:t>all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versions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of</a:t>
            </a:r>
            <a:r>
              <a:rPr lang="es-AR" sz="3200" b="1" dirty="0">
                <a:latin typeface="Papyrus" panose="020B0602040200020303" pitchFamily="34" charset="77"/>
              </a:rPr>
              <a:t> C use </a:t>
            </a:r>
            <a:r>
              <a:rPr lang="es-AR" sz="3200" b="1" dirty="0" err="1">
                <a:latin typeface="Papyrus" panose="020B0602040200020303" pitchFamily="34" charset="77"/>
              </a:rPr>
              <a:t>row-major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order</a:t>
            </a:r>
            <a:r>
              <a:rPr lang="es-AR" sz="3200" b="1" dirty="0">
                <a:latin typeface="Papyrus" panose="020B0602040200020303" pitchFamily="34" charset="77"/>
              </a:rPr>
              <a:t> - </a:t>
            </a:r>
            <a:r>
              <a:rPr lang="da-DK" sz="3200" b="1" dirty="0">
                <a:latin typeface="Papyrus" panose="020B0602040200020303" pitchFamily="34" charset="77"/>
              </a:rPr>
              <a:t>last </a:t>
            </a:r>
            <a:r>
              <a:rPr lang="da-DK" sz="3200" b="1" dirty="0" err="1">
                <a:latin typeface="Papyrus" panose="020B0602040200020303" pitchFamily="34" charset="77"/>
              </a:rPr>
              <a:t>index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varies</a:t>
            </a:r>
            <a:r>
              <a:rPr lang="da-DK" sz="3200" b="1" dirty="0">
                <a:latin typeface="Papyrus" panose="020B0602040200020303" pitchFamily="34" charset="77"/>
              </a:rPr>
              <a:t> fastest.</a:t>
            </a:r>
            <a:endParaRPr lang="es-AR" sz="3200" b="1" dirty="0">
              <a:latin typeface="Papyrus" panose="020B0602040200020303" pitchFamily="34" charset="77"/>
            </a:endParaRPr>
          </a:p>
          <a:p>
            <a:endParaRPr lang="es-AR" sz="3200" b="1" dirty="0">
              <a:latin typeface="Papyrus" panose="020B0602040200020303" pitchFamily="34" charset="77"/>
            </a:endParaRPr>
          </a:p>
          <a:p>
            <a:r>
              <a:rPr lang="es-AR" sz="3200" b="1" dirty="0">
                <a:latin typeface="Papyrus" panose="020B0602040200020303" pitchFamily="34" charset="77"/>
              </a:rPr>
              <a:t>Matlab, Fortran use column-major order - </a:t>
            </a:r>
            <a:r>
              <a:rPr lang="da-DK" sz="3200" b="1" dirty="0" err="1">
                <a:latin typeface="Papyrus" panose="020B0602040200020303" pitchFamily="34" charset="77"/>
              </a:rPr>
              <a:t>first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index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varies</a:t>
            </a:r>
            <a:r>
              <a:rPr lang="da-DK" sz="3200" b="1" dirty="0">
                <a:latin typeface="Papyrus" panose="020B0602040200020303" pitchFamily="34" charset="77"/>
              </a:rPr>
              <a:t> fastest</a:t>
            </a:r>
            <a:endParaRPr lang="es-AR" sz="3200" b="1" dirty="0">
              <a:latin typeface="Papyrus" panose="020B0602040200020303" pitchFamily="34" charset="77"/>
            </a:endParaRPr>
          </a:p>
          <a:p>
            <a:endParaRPr lang="es-AR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85251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02376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</a:rPr>
              <a:t>Python.</a:t>
            </a:r>
          </a:p>
          <a:p>
            <a:pPr algn="ctr"/>
            <a:endParaRPr lang="es-AR" sz="3200" b="1" dirty="0">
              <a:latin typeface="Papyrus" panose="020B0602040200020303" pitchFamily="34" charset="77"/>
            </a:endParaRPr>
          </a:p>
          <a:p>
            <a:pPr algn="ctr"/>
            <a:r>
              <a:rPr lang="es-AR" sz="3200" b="1" dirty="0">
                <a:latin typeface="Papyrus" panose="020B0602040200020303" pitchFamily="34" charset="77"/>
              </a:rPr>
              <a:t>Does not have arrays!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r>
              <a:rPr lang="es-AR" sz="3200" b="1" dirty="0">
                <a:latin typeface="Papyrus" panose="020B0602040200020303" pitchFamily="34" charset="77"/>
              </a:rPr>
              <a:t> uses lists of objects.</a:t>
            </a:r>
          </a:p>
          <a:p>
            <a:pPr algn="ctr"/>
            <a:endParaRPr lang="es-AR" sz="3200" b="1" dirty="0">
              <a:latin typeface="Papyrus" panose="020B0602040200020303" pitchFamily="34" charset="77"/>
            </a:endParaRPr>
          </a:p>
          <a:p>
            <a:pPr algn="ctr"/>
            <a:r>
              <a:rPr lang="es-AR" sz="3200" b="1" dirty="0">
                <a:latin typeface="Papyrus" panose="020B0602040200020303" pitchFamily="34" charset="77"/>
              </a:rPr>
              <a:t>“</a:t>
            </a:r>
            <a:r>
              <a:rPr lang="es-AR" sz="3200" b="1" dirty="0" err="1">
                <a:latin typeface="Papyrus" panose="020B0602040200020303" pitchFamily="34" charset="77"/>
              </a:rPr>
              <a:t>Numpy</a:t>
            </a:r>
            <a:r>
              <a:rPr lang="es-AR" sz="3200" b="1" dirty="0">
                <a:latin typeface="Papyrus" panose="020B0602040200020303" pitchFamily="34" charset="77"/>
              </a:rPr>
              <a:t>” numerical package for Python has arrays in row-major order.</a:t>
            </a:r>
          </a:p>
        </p:txBody>
      </p:sp>
    </p:spTree>
    <p:extLst>
      <p:ext uri="{BB962C8B-B14F-4D97-AF65-F5344CB8AC3E}">
        <p14:creationId xmlns:p14="http://schemas.microsoft.com/office/powerpoint/2010/main" val="1761585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dirty="0">
                <a:latin typeface="Papyrus" panose="020B0602040200020303" pitchFamily="34" charset="77"/>
              </a:rPr>
              <a:t>Now </a:t>
            </a:r>
            <a:r>
              <a:rPr lang="da-DK" sz="3200" b="1" dirty="0" err="1">
                <a:latin typeface="Papyrus" panose="020B0602040200020303" pitchFamily="34" charset="77"/>
              </a:rPr>
              <a:t>reshape</a:t>
            </a:r>
            <a:r>
              <a:rPr lang="da-DK" sz="3200" b="1" dirty="0">
                <a:latin typeface="Papyrus" panose="020B0602040200020303" pitchFamily="34" charset="77"/>
              </a:rPr>
              <a:t> the 2x6 matrix </a:t>
            </a:r>
            <a:r>
              <a:rPr lang="da-DK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into</a:t>
            </a:r>
            <a:r>
              <a:rPr lang="da-DK" sz="3200" b="1" dirty="0">
                <a:latin typeface="Papyrus" panose="020B0602040200020303" pitchFamily="34" charset="77"/>
              </a:rPr>
              <a:t> a 3x4 matrix </a:t>
            </a:r>
            <a:r>
              <a:rPr lang="da-DK" sz="3200" b="1" dirty="0">
                <a:latin typeface="Courier" pitchFamily="2" charset="0"/>
                <a:cs typeface="Courier"/>
              </a:rPr>
              <a:t>b</a:t>
            </a:r>
          </a:p>
          <a:p>
            <a:r>
              <a:rPr lang="da-DK" sz="2800" b="1" dirty="0">
                <a:latin typeface="Courier"/>
                <a:cs typeface="Courier"/>
              </a:rPr>
              <a:t>&gt;&gt; b=</a:t>
            </a:r>
            <a:r>
              <a:rPr lang="da-DK" sz="2800" b="1" dirty="0" err="1">
                <a:latin typeface="Courier"/>
                <a:cs typeface="Courier"/>
              </a:rPr>
              <a:t>reshape</a:t>
            </a:r>
            <a:r>
              <a:rPr lang="da-DK" sz="2800" b="1" dirty="0">
                <a:latin typeface="Courier"/>
                <a:cs typeface="Courier"/>
              </a:rPr>
              <a:t>(a,3,4)</a:t>
            </a:r>
          </a:p>
          <a:p>
            <a:r>
              <a:rPr lang="da-DK" sz="2800" b="1" dirty="0">
                <a:latin typeface="Courier"/>
                <a:cs typeface="Courier"/>
              </a:rPr>
              <a:t>b =</a:t>
            </a:r>
          </a:p>
          <a:p>
            <a:r>
              <a:rPr lang="da-DK" sz="2800" b="1" dirty="0">
                <a:latin typeface="Courier"/>
                <a:cs typeface="Courier"/>
              </a:rPr>
              <a:t>     1     8     4    11</a:t>
            </a:r>
          </a:p>
          <a:p>
            <a:r>
              <a:rPr lang="da-DK" sz="2800" b="1" dirty="0">
                <a:latin typeface="Courier"/>
                <a:cs typeface="Courier"/>
              </a:rPr>
              <a:t>     7     3    10     6</a:t>
            </a:r>
          </a:p>
          <a:p>
            <a:r>
              <a:rPr lang="da-DK" sz="2800" b="1" dirty="0">
                <a:latin typeface="Courier"/>
                <a:cs typeface="Courier"/>
              </a:rPr>
              <a:t>     2     9     5    12</a:t>
            </a:r>
          </a:p>
          <a:p>
            <a:r>
              <a:rPr lang="da-DK" sz="2800" b="1" dirty="0">
                <a:latin typeface="Courier"/>
                <a:cs typeface="Courier"/>
              </a:rPr>
              <a:t>&gt;&gt; b(:)</a:t>
            </a:r>
          </a:p>
          <a:p>
            <a:r>
              <a:rPr lang="da-DK" sz="2800" b="1" dirty="0" err="1">
                <a:latin typeface="Courier"/>
                <a:cs typeface="Courier"/>
              </a:rPr>
              <a:t>ans</a:t>
            </a:r>
            <a:r>
              <a:rPr lang="da-DK" sz="2800" b="1" dirty="0">
                <a:latin typeface="Courier"/>
                <a:cs typeface="Courier"/>
              </a:rPr>
              <a:t> =</a:t>
            </a:r>
          </a:p>
          <a:p>
            <a:r>
              <a:rPr lang="da-DK" sz="2800" b="1" dirty="0">
                <a:latin typeface="Courier"/>
                <a:cs typeface="Courier"/>
              </a:rPr>
              <a:t>     1</a:t>
            </a:r>
          </a:p>
          <a:p>
            <a:r>
              <a:rPr lang="da-DK" sz="2800" b="1" dirty="0">
                <a:latin typeface="Courier"/>
                <a:cs typeface="Courier"/>
              </a:rPr>
              <a:t>     7</a:t>
            </a:r>
          </a:p>
          <a:p>
            <a:r>
              <a:rPr lang="da-DK" sz="2800" b="1" dirty="0">
                <a:latin typeface="Courier"/>
                <a:cs typeface="Courier"/>
              </a:rPr>
              <a:t>     2</a:t>
            </a:r>
          </a:p>
          <a:p>
            <a:r>
              <a:rPr lang="da-DK" sz="2800" b="1" dirty="0">
                <a:latin typeface="Courier"/>
                <a:cs typeface="Courier"/>
              </a:rPr>
              <a:t>     8</a:t>
            </a:r>
          </a:p>
          <a:p>
            <a:r>
              <a:rPr lang="da-DK" sz="2800" b="1" dirty="0">
                <a:latin typeface="Courier"/>
                <a:cs typeface="Courier"/>
              </a:rPr>
              <a:t>     3</a:t>
            </a:r>
          </a:p>
          <a:p>
            <a:r>
              <a:rPr lang="da-DK" sz="2800" b="1" dirty="0">
                <a:latin typeface="Courier"/>
                <a:cs typeface="Courier"/>
              </a:rPr>
              <a:t>     9</a:t>
            </a:r>
          </a:p>
          <a:p>
            <a:r>
              <a:rPr lang="da-DK" sz="2800" b="1" dirty="0">
                <a:latin typeface="Courier"/>
                <a:cs typeface="Courier"/>
              </a:rPr>
              <a:t>    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95020" y="3125093"/>
            <a:ext cx="512788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If you compare </a:t>
            </a:r>
            <a:r>
              <a:rPr lang="en-US" sz="3200" b="1" dirty="0">
                <a:latin typeface="Courier" pitchFamily="2" charset="0"/>
                <a:cs typeface="Papyrus"/>
              </a:rPr>
              <a:t>b(</a:t>
            </a:r>
            <a:r>
              <a:rPr lang="en-US" sz="3200" b="1" dirty="0">
                <a:latin typeface="Courier" pitchFamily="2" charset="0"/>
                <a:cs typeface="Papyrus"/>
                <a:sym typeface="Wingdings"/>
              </a:rPr>
              <a:t>:) </a:t>
            </a:r>
            <a:r>
              <a:rPr lang="en-US" sz="3200" b="1" dirty="0">
                <a:latin typeface="Papyrus" panose="020B0602040200020303" pitchFamily="34" charset="77"/>
                <a:sym typeface="Wingdings"/>
              </a:rPr>
              <a:t>to </a:t>
            </a:r>
            <a:r>
              <a:rPr lang="en-US" sz="3200" b="1" dirty="0">
                <a:latin typeface="Courier" pitchFamily="2" charset="0"/>
                <a:cs typeface="Papyrus"/>
                <a:sym typeface="Wingdings"/>
              </a:rPr>
              <a:t>a(:)</a:t>
            </a:r>
            <a:r>
              <a:rPr lang="en-US" sz="3200" b="1" dirty="0">
                <a:cs typeface="Papyrus"/>
                <a:sym typeface="Wingdings"/>
              </a:rPr>
              <a:t> </a:t>
            </a:r>
            <a:r>
              <a:rPr lang="en-US" sz="3200" b="1" dirty="0">
                <a:latin typeface="Papyrus" panose="020B0602040200020303" pitchFamily="34" charset="77"/>
                <a:sym typeface="Wingdings"/>
              </a:rPr>
              <a:t>you will see they are the same</a:t>
            </a:r>
            <a:r>
              <a:rPr lang="en-US" sz="3200" b="1" dirty="0">
                <a:latin typeface="Papyrus" panose="020B0602040200020303" pitchFamily="34" charset="77"/>
              </a:rPr>
              <a:t>. You have not rearranged the data in memory – just provided a new way to access it (actually a copy of it).</a:t>
            </a:r>
          </a:p>
        </p:txBody>
      </p:sp>
      <p:sp>
        <p:nvSpPr>
          <p:cNvPr id="4" name="Rectangle 3"/>
          <p:cNvSpPr/>
          <p:nvPr/>
        </p:nvSpPr>
        <p:spPr>
          <a:xfrm>
            <a:off x="9641593" y="2640352"/>
            <a:ext cx="1905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b="1" dirty="0">
                <a:latin typeface="Courier"/>
                <a:cs typeface="Courier"/>
              </a:rPr>
              <a:t>&gt;&gt; a(:)</a:t>
            </a:r>
          </a:p>
          <a:p>
            <a:r>
              <a:rPr lang="da-DK" sz="2800" b="1" dirty="0" err="1">
                <a:latin typeface="Courier"/>
                <a:cs typeface="Courier"/>
              </a:rPr>
              <a:t>ans</a:t>
            </a:r>
            <a:r>
              <a:rPr lang="da-DK" sz="2800" b="1" dirty="0">
                <a:latin typeface="Courier"/>
                <a:cs typeface="Courier"/>
              </a:rPr>
              <a:t> =</a:t>
            </a:r>
          </a:p>
          <a:p>
            <a:r>
              <a:rPr lang="da-DK" sz="2800" b="1" dirty="0">
                <a:latin typeface="Courier"/>
                <a:cs typeface="Courier"/>
              </a:rPr>
              <a:t>     1</a:t>
            </a:r>
          </a:p>
          <a:p>
            <a:r>
              <a:rPr lang="da-DK" sz="2800" b="1" dirty="0">
                <a:latin typeface="Courier"/>
                <a:cs typeface="Courier"/>
              </a:rPr>
              <a:t>     7</a:t>
            </a:r>
          </a:p>
          <a:p>
            <a:r>
              <a:rPr lang="da-DK" sz="2800" b="1" dirty="0">
                <a:latin typeface="Courier"/>
                <a:cs typeface="Courier"/>
              </a:rPr>
              <a:t>     2</a:t>
            </a:r>
          </a:p>
          <a:p>
            <a:r>
              <a:rPr lang="da-DK" sz="2800" b="1" dirty="0">
                <a:latin typeface="Courier"/>
                <a:cs typeface="Courier"/>
              </a:rPr>
              <a:t>     8</a:t>
            </a:r>
          </a:p>
          <a:p>
            <a:r>
              <a:rPr lang="da-DK" sz="2800" b="1" dirty="0">
                <a:latin typeface="Courier"/>
                <a:cs typeface="Courier"/>
              </a:rPr>
              <a:t>     3</a:t>
            </a:r>
          </a:p>
          <a:p>
            <a:r>
              <a:rPr lang="da-DK" sz="2800" b="1" dirty="0">
                <a:latin typeface="Courier"/>
                <a:cs typeface="Courier"/>
              </a:rPr>
              <a:t>     9</a:t>
            </a:r>
          </a:p>
          <a:p>
            <a:r>
              <a:rPr lang="da-DK" sz="2800" b="1" dirty="0">
                <a:latin typeface="Courier"/>
                <a:cs typeface="Courier"/>
              </a:rPr>
              <a:t>     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A3D165-8DE8-094E-9293-9F56856155B4}"/>
              </a:ext>
            </a:extLst>
          </p:cNvPr>
          <p:cNvSpPr/>
          <p:nvPr/>
        </p:nvSpPr>
        <p:spPr>
          <a:xfrm>
            <a:off x="3086099" y="478864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>
                <a:latin typeface="Courier"/>
                <a:cs typeface="Courier"/>
              </a:rPr>
              <a:t>10</a:t>
            </a:r>
          </a:p>
          <a:p>
            <a:r>
              <a:rPr lang="da-DK" sz="2800" b="1" dirty="0">
                <a:latin typeface="Courier"/>
                <a:cs typeface="Courier"/>
              </a:rPr>
              <a:t> 5</a:t>
            </a:r>
          </a:p>
          <a:p>
            <a:r>
              <a:rPr lang="da-DK" sz="2800" b="1" dirty="0">
                <a:latin typeface="Courier"/>
                <a:cs typeface="Courier"/>
              </a:rPr>
              <a:t>11</a:t>
            </a:r>
          </a:p>
          <a:p>
            <a:r>
              <a:rPr lang="da-DK" sz="2800" b="1" dirty="0">
                <a:latin typeface="Courier"/>
                <a:cs typeface="Courier"/>
              </a:rPr>
              <a:t> 6</a:t>
            </a:r>
          </a:p>
          <a:p>
            <a:r>
              <a:rPr lang="da-DK" sz="2800" b="1" dirty="0">
                <a:latin typeface="Courier"/>
                <a:cs typeface="Courier"/>
              </a:rPr>
              <a:t>12</a:t>
            </a:r>
            <a:endParaRPr lang="en-US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E21C69-A036-E242-904F-5A3FFCABF3E4}"/>
              </a:ext>
            </a:extLst>
          </p:cNvPr>
          <p:cNvSpPr/>
          <p:nvPr/>
        </p:nvSpPr>
        <p:spPr>
          <a:xfrm>
            <a:off x="11080015" y="474885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>
                <a:latin typeface="Courier"/>
                <a:cs typeface="Courier"/>
              </a:rPr>
              <a:t>10</a:t>
            </a:r>
          </a:p>
          <a:p>
            <a:r>
              <a:rPr lang="da-DK" sz="2800" b="1" dirty="0">
                <a:latin typeface="Courier"/>
                <a:cs typeface="Courier"/>
              </a:rPr>
              <a:t> 5</a:t>
            </a:r>
          </a:p>
          <a:p>
            <a:r>
              <a:rPr lang="da-DK" sz="2800" b="1" dirty="0">
                <a:latin typeface="Courier"/>
                <a:cs typeface="Courier"/>
              </a:rPr>
              <a:t>11</a:t>
            </a:r>
          </a:p>
          <a:p>
            <a:r>
              <a:rPr lang="da-DK" sz="2800" b="1" dirty="0">
                <a:latin typeface="Courier"/>
                <a:cs typeface="Courier"/>
              </a:rPr>
              <a:t> 6</a:t>
            </a:r>
          </a:p>
          <a:p>
            <a:r>
              <a:rPr lang="da-DK" sz="2800" b="1" dirty="0">
                <a:latin typeface="Courier"/>
                <a:cs typeface="Courier"/>
              </a:rPr>
              <a:t>12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83597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>
                <a:latin typeface="Papyrus" panose="020B0602040200020303" pitchFamily="34" charset="77"/>
              </a:rPr>
              <a:t>Same, but </a:t>
            </a:r>
            <a:r>
              <a:rPr lang="da-DK" sz="3200" b="1" dirty="0" err="1">
                <a:latin typeface="Papyrus" panose="020B0602040200020303" pitchFamily="34" charset="77"/>
              </a:rPr>
              <a:t>now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reshape</a:t>
            </a:r>
            <a:r>
              <a:rPr lang="da-DK" sz="3200" b="1" dirty="0">
                <a:latin typeface="Papyrus" panose="020B0602040200020303" pitchFamily="34" charset="77"/>
              </a:rPr>
              <a:t> the 2x6 matrix a </a:t>
            </a:r>
            <a:r>
              <a:rPr lang="da-DK" sz="3200" b="1" dirty="0" err="1">
                <a:latin typeface="Papyrus" panose="020B0602040200020303" pitchFamily="34" charset="77"/>
              </a:rPr>
              <a:t>into</a:t>
            </a:r>
            <a:r>
              <a:rPr lang="da-DK" sz="3200" b="1" dirty="0">
                <a:latin typeface="Papyrus" panose="020B0602040200020303" pitchFamily="34" charset="77"/>
              </a:rPr>
              <a:t> a 2x3x2 matrix</a:t>
            </a:r>
            <a:r>
              <a:rPr lang="da-DK" sz="3200" b="1" dirty="0">
                <a:cs typeface="Papyrus"/>
              </a:rPr>
              <a:t> </a:t>
            </a:r>
            <a:r>
              <a:rPr lang="da-DK" sz="3200" b="1" dirty="0">
                <a:latin typeface="Courier" pitchFamily="2" charset="0"/>
                <a:cs typeface="Courier"/>
              </a:rPr>
              <a:t>s</a:t>
            </a:r>
            <a:endParaRPr lang="da-DK" sz="3200" b="1" dirty="0">
              <a:latin typeface="Courier" pitchFamily="2" charset="0"/>
            </a:endParaRPr>
          </a:p>
          <a:p>
            <a:endParaRPr lang="en-US" b="1" dirty="0"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26519" y="3192876"/>
            <a:ext cx="16369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b="1" dirty="0">
                <a:latin typeface="Courier"/>
                <a:cs typeface="Courier"/>
              </a:rPr>
              <a:t>&gt;&gt; a(:)</a:t>
            </a:r>
          </a:p>
          <a:p>
            <a:r>
              <a:rPr lang="da-DK" sz="2400" b="1" dirty="0" err="1">
                <a:latin typeface="Courier"/>
                <a:cs typeface="Courier"/>
              </a:rPr>
              <a:t>ans</a:t>
            </a:r>
            <a:r>
              <a:rPr lang="da-DK" sz="2400" b="1" dirty="0">
                <a:latin typeface="Courier"/>
                <a:cs typeface="Courier"/>
              </a:rPr>
              <a:t> =</a:t>
            </a:r>
          </a:p>
          <a:p>
            <a:r>
              <a:rPr lang="da-DK" sz="2400" b="1" dirty="0">
                <a:latin typeface="Courier"/>
                <a:cs typeface="Courier"/>
              </a:rPr>
              <a:t>     1</a:t>
            </a:r>
          </a:p>
          <a:p>
            <a:r>
              <a:rPr lang="da-DK" sz="2400" b="1" dirty="0">
                <a:latin typeface="Courier"/>
                <a:cs typeface="Courier"/>
              </a:rPr>
              <a:t>     7</a:t>
            </a:r>
          </a:p>
          <a:p>
            <a:r>
              <a:rPr lang="da-DK" sz="2400" b="1" dirty="0">
                <a:latin typeface="Courier"/>
                <a:cs typeface="Courier"/>
              </a:rPr>
              <a:t>     2</a:t>
            </a:r>
          </a:p>
          <a:p>
            <a:r>
              <a:rPr lang="da-DK" sz="2400" b="1" dirty="0">
                <a:latin typeface="Courier"/>
                <a:cs typeface="Courier"/>
              </a:rPr>
              <a:t>     8</a:t>
            </a:r>
          </a:p>
          <a:p>
            <a:r>
              <a:rPr lang="da-DK" sz="2400" b="1" dirty="0">
                <a:latin typeface="Courier"/>
                <a:cs typeface="Courier"/>
              </a:rPr>
              <a:t>     3</a:t>
            </a:r>
          </a:p>
          <a:p>
            <a:r>
              <a:rPr lang="da-DK" sz="2400" b="1" dirty="0">
                <a:latin typeface="Courier"/>
                <a:cs typeface="Courier"/>
              </a:rPr>
              <a:t>     9</a:t>
            </a:r>
          </a:p>
          <a:p>
            <a:r>
              <a:rPr lang="da-DK" sz="2400" b="1" dirty="0">
                <a:latin typeface="Courier"/>
                <a:cs typeface="Courier"/>
              </a:rPr>
              <a:t>     4</a:t>
            </a:r>
          </a:p>
          <a:p>
            <a:r>
              <a:rPr lang="da-DK" sz="2400" b="1" dirty="0">
                <a:latin typeface="Courier"/>
                <a:cs typeface="Courier"/>
              </a:rPr>
              <a:t>    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95491"/>
            <a:ext cx="601191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b="1" dirty="0">
                <a:latin typeface="Courier"/>
                <a:cs typeface="Courier"/>
              </a:rPr>
              <a:t>&gt;&gt; s=reshape(a,2,3,2)</a:t>
            </a:r>
          </a:p>
          <a:p>
            <a:r>
              <a:rPr lang="mr-IN" sz="2400" b="1" dirty="0">
                <a:latin typeface="Courier"/>
                <a:cs typeface="Courier"/>
              </a:rPr>
              <a:t>s(:,:,1) =</a:t>
            </a:r>
          </a:p>
          <a:p>
            <a:r>
              <a:rPr lang="mr-IN" sz="2400" b="1" dirty="0">
                <a:latin typeface="Courier"/>
                <a:cs typeface="Courier"/>
              </a:rPr>
              <a:t>     1     2     3</a:t>
            </a:r>
          </a:p>
          <a:p>
            <a:r>
              <a:rPr lang="mr-IN" sz="2400" b="1" dirty="0">
                <a:latin typeface="Courier"/>
                <a:cs typeface="Courier"/>
              </a:rPr>
              <a:t>     7     8     9</a:t>
            </a:r>
          </a:p>
          <a:p>
            <a:r>
              <a:rPr lang="mr-IN" sz="2400" b="1" dirty="0">
                <a:latin typeface="Courier"/>
                <a:cs typeface="Courier"/>
              </a:rPr>
              <a:t>s(:,:,2) =</a:t>
            </a:r>
          </a:p>
          <a:p>
            <a:r>
              <a:rPr lang="mr-IN" sz="2400" b="1" dirty="0">
                <a:latin typeface="Courier"/>
                <a:cs typeface="Courier"/>
              </a:rPr>
              <a:t>     4     5     6</a:t>
            </a:r>
          </a:p>
          <a:p>
            <a:r>
              <a:rPr lang="mr-IN" sz="2400" b="1" dirty="0">
                <a:latin typeface="Courier"/>
                <a:cs typeface="Courier"/>
              </a:rPr>
              <a:t>    10    11    12</a:t>
            </a:r>
          </a:p>
          <a:p>
            <a:r>
              <a:rPr lang="mr-IN" sz="2400" b="1" dirty="0">
                <a:latin typeface="Courier"/>
                <a:cs typeface="Courier"/>
              </a:rPr>
              <a:t>&gt;&gt; s(:)</a:t>
            </a:r>
          </a:p>
          <a:p>
            <a:r>
              <a:rPr lang="mr-IN" sz="2400" b="1" dirty="0">
                <a:latin typeface="Courier"/>
                <a:cs typeface="Courier"/>
              </a:rPr>
              <a:t>ans =</a:t>
            </a:r>
          </a:p>
          <a:p>
            <a:r>
              <a:rPr lang="mr-IN" sz="2400" b="1" dirty="0">
                <a:latin typeface="Courier"/>
                <a:cs typeface="Courier"/>
              </a:rPr>
              <a:t>     1</a:t>
            </a:r>
          </a:p>
          <a:p>
            <a:r>
              <a:rPr lang="mr-IN" sz="2400" b="1" dirty="0">
                <a:latin typeface="Courier"/>
                <a:cs typeface="Courier"/>
              </a:rPr>
              <a:t>     7</a:t>
            </a:r>
          </a:p>
          <a:p>
            <a:r>
              <a:rPr lang="mr-IN" sz="2400" b="1" dirty="0">
                <a:latin typeface="Courier"/>
                <a:cs typeface="Courier"/>
              </a:rPr>
              <a:t>     2</a:t>
            </a:r>
          </a:p>
          <a:p>
            <a:r>
              <a:rPr lang="mr-IN" sz="2400" b="1" dirty="0">
                <a:latin typeface="Courier"/>
                <a:cs typeface="Courier"/>
              </a:rPr>
              <a:t>     8</a:t>
            </a:r>
          </a:p>
          <a:p>
            <a:r>
              <a:rPr lang="mr-IN" sz="2400" b="1" dirty="0">
                <a:latin typeface="Courier"/>
                <a:cs typeface="Courier"/>
              </a:rPr>
              <a:t>     3</a:t>
            </a:r>
          </a:p>
          <a:p>
            <a:r>
              <a:rPr lang="mr-IN" sz="2400" b="1" dirty="0">
                <a:latin typeface="Courier"/>
                <a:cs typeface="Courier"/>
              </a:rPr>
              <a:t>     9</a:t>
            </a:r>
          </a:p>
          <a:p>
            <a:r>
              <a:rPr lang="mr-IN" sz="2400" b="1" dirty="0">
                <a:latin typeface="Courier"/>
                <a:cs typeface="Courier"/>
              </a:rPr>
              <a:t>     4</a:t>
            </a:r>
          </a:p>
          <a:p>
            <a:r>
              <a:rPr lang="mr-IN" sz="2400" b="1" dirty="0">
                <a:latin typeface="Courier"/>
                <a:cs typeface="Courier"/>
              </a:rPr>
              <a:t>    10 </a:t>
            </a:r>
            <a:endParaRPr lang="es-A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809134" y="2704930"/>
            <a:ext cx="431662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Again, you have not rearranged the data in memory.</a:t>
            </a:r>
          </a:p>
          <a:p>
            <a:r>
              <a:rPr lang="en-US" sz="3200" b="1" dirty="0">
                <a:latin typeface="Papyrus" panose="020B0602040200020303" pitchFamily="34" charset="77"/>
              </a:rPr>
              <a:t>Only rule is the new matrix has to have the same number of elements as the original.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A68726-5F30-174D-B84F-3689D0798989}"/>
              </a:ext>
            </a:extLst>
          </p:cNvPr>
          <p:cNvSpPr/>
          <p:nvPr/>
        </p:nvSpPr>
        <p:spPr>
          <a:xfrm>
            <a:off x="2853562" y="5376927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mr-IN" sz="2400" b="1" dirty="0">
                <a:latin typeface="Courier"/>
                <a:cs typeface="Courier"/>
              </a:rPr>
              <a:t> 5</a:t>
            </a:r>
          </a:p>
          <a:p>
            <a:r>
              <a:rPr lang="mr-IN" sz="2400" b="1" dirty="0">
                <a:latin typeface="Courier"/>
                <a:cs typeface="Courier"/>
              </a:rPr>
              <a:t>11</a:t>
            </a:r>
          </a:p>
          <a:p>
            <a:r>
              <a:rPr lang="mr-IN" sz="2400" b="1" dirty="0">
                <a:latin typeface="Courier"/>
                <a:cs typeface="Courier"/>
              </a:rPr>
              <a:t> 6</a:t>
            </a:r>
          </a:p>
          <a:p>
            <a:r>
              <a:rPr lang="mr-IN" sz="2400" b="1" dirty="0">
                <a:latin typeface="Courier"/>
                <a:cs typeface="Courier"/>
              </a:rPr>
              <a:t>12</a:t>
            </a:r>
            <a:endParaRPr lang="en-US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F6F511-5AA1-5F42-B443-5BD583199EA6}"/>
              </a:ext>
            </a:extLst>
          </p:cNvPr>
          <p:cNvSpPr/>
          <p:nvPr/>
        </p:nvSpPr>
        <p:spPr>
          <a:xfrm>
            <a:off x="9827175" y="538899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mr-IN" sz="2400" b="1" dirty="0">
                <a:latin typeface="Courier"/>
                <a:cs typeface="Courier"/>
              </a:rPr>
              <a:t> 5</a:t>
            </a:r>
          </a:p>
          <a:p>
            <a:r>
              <a:rPr lang="mr-IN" sz="2400" b="1" dirty="0">
                <a:latin typeface="Courier"/>
                <a:cs typeface="Courier"/>
              </a:rPr>
              <a:t>11</a:t>
            </a:r>
          </a:p>
          <a:p>
            <a:r>
              <a:rPr lang="mr-IN" sz="2400" b="1" dirty="0">
                <a:latin typeface="Courier"/>
                <a:cs typeface="Courier"/>
              </a:rPr>
              <a:t> 6</a:t>
            </a:r>
          </a:p>
          <a:p>
            <a:r>
              <a:rPr lang="mr-IN" sz="2400" b="1" dirty="0">
                <a:latin typeface="Courier"/>
                <a:cs typeface="Courier"/>
              </a:rPr>
              <a:t>12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8622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" y="-58281"/>
            <a:ext cx="12192001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You can also "cut out" sections of an array using the colon operator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Courier"/>
                <a:cs typeface="Courier"/>
              </a:rPr>
              <a:t>x(</a:t>
            </a:r>
            <a:r>
              <a:rPr lang="en-US" sz="3200" b="1" dirty="0" err="1">
                <a:latin typeface="Courier"/>
                <a:cs typeface="Courier"/>
              </a:rPr>
              <a:t>n:m,p:q</a:t>
            </a:r>
            <a:r>
              <a:rPr lang="en-US" sz="3200" b="1" dirty="0">
                <a:latin typeface="Courier"/>
                <a:cs typeface="Courier"/>
              </a:rPr>
              <a:t>)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pulls elements in rows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</a:rPr>
              <a:t> through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Papyrus" panose="020B0602040200020303" pitchFamily="34" charset="77"/>
              </a:rPr>
              <a:t> (light box) and columns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200" b="1" dirty="0">
                <a:latin typeface="Papyrus" panose="020B0602040200020303" pitchFamily="34" charset="77"/>
              </a:rPr>
              <a:t> through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sz="3200" b="1" dirty="0">
                <a:latin typeface="Papyrus" panose="020B0602040200020303" pitchFamily="34" charset="77"/>
              </a:rPr>
              <a:t> (light box, intersection – heavy box) out of matrix.</a:t>
            </a:r>
            <a:endParaRPr lang="nl-NL" sz="3200" b="1" dirty="0">
              <a:cs typeface="Courier"/>
            </a:endParaRPr>
          </a:p>
          <a:p>
            <a:r>
              <a:rPr lang="nl-NL" sz="3200" b="1" dirty="0">
                <a:latin typeface="Courier"/>
                <a:cs typeface="Courier"/>
              </a:rPr>
              <a:t>a=1:20;</a:t>
            </a:r>
          </a:p>
          <a:p>
            <a:r>
              <a:rPr lang="nl-NL" sz="3200" b="1" dirty="0">
                <a:latin typeface="Courier"/>
                <a:cs typeface="Courier"/>
              </a:rPr>
              <a:t>&gt;&gt; a=</a:t>
            </a:r>
            <a:r>
              <a:rPr lang="nl-NL" sz="3200" b="1" dirty="0" err="1">
                <a:latin typeface="Courier"/>
                <a:cs typeface="Courier"/>
              </a:rPr>
              <a:t>reshape</a:t>
            </a:r>
            <a:r>
              <a:rPr lang="nl-NL" sz="3200" b="1" dirty="0">
                <a:latin typeface="Courier"/>
                <a:cs typeface="Courier"/>
              </a:rPr>
              <a:t>(a,5,4)</a:t>
            </a:r>
          </a:p>
          <a:p>
            <a:r>
              <a:rPr lang="nl-NL" sz="3200" b="1" dirty="0">
                <a:latin typeface="Courier"/>
                <a:cs typeface="Courier"/>
              </a:rPr>
              <a:t>a =</a:t>
            </a:r>
          </a:p>
          <a:p>
            <a:r>
              <a:rPr lang="nl-NL" sz="3200" b="1" dirty="0">
                <a:latin typeface="Courier"/>
                <a:cs typeface="Courier"/>
              </a:rPr>
              <a:t>     1     6    11    16</a:t>
            </a:r>
          </a:p>
          <a:p>
            <a:r>
              <a:rPr lang="nl-NL" sz="3200" b="1" dirty="0">
                <a:latin typeface="Courier"/>
                <a:cs typeface="Courier"/>
              </a:rPr>
              <a:t>     2     7    12    17</a:t>
            </a:r>
          </a:p>
          <a:p>
            <a:r>
              <a:rPr lang="nl-NL" sz="3200" b="1" dirty="0">
                <a:latin typeface="Courier"/>
                <a:cs typeface="Courier"/>
              </a:rPr>
              <a:t>     3     8    13    18</a:t>
            </a:r>
          </a:p>
          <a:p>
            <a:r>
              <a:rPr lang="nl-NL" sz="3200" b="1" dirty="0">
                <a:latin typeface="Courier"/>
                <a:cs typeface="Courier"/>
              </a:rPr>
              <a:t>     4     9    14    19</a:t>
            </a:r>
          </a:p>
          <a:p>
            <a:r>
              <a:rPr lang="nl-NL" sz="3200" b="1" dirty="0">
                <a:latin typeface="Courier"/>
                <a:cs typeface="Courier"/>
              </a:rPr>
              <a:t>     5    10    15    20</a:t>
            </a:r>
            <a:endParaRPr lang="en-US" sz="3200" b="1" dirty="0">
              <a:latin typeface="Courier"/>
              <a:cs typeface="Courier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96D56C-D5DC-8C25-1520-F094AD7DE526}"/>
              </a:ext>
            </a:extLst>
          </p:cNvPr>
          <p:cNvSpPr/>
          <p:nvPr/>
        </p:nvSpPr>
        <p:spPr>
          <a:xfrm>
            <a:off x="1149933" y="4903547"/>
            <a:ext cx="5001485" cy="146954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E4F238-565E-D862-B6EB-872C846703D0}"/>
              </a:ext>
            </a:extLst>
          </p:cNvPr>
          <p:cNvSpPr/>
          <p:nvPr/>
        </p:nvSpPr>
        <p:spPr>
          <a:xfrm>
            <a:off x="2379168" y="4378037"/>
            <a:ext cx="2386795" cy="245226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A7AD19-D72C-D02A-E449-7E5204D783F2}"/>
              </a:ext>
            </a:extLst>
          </p:cNvPr>
          <p:cNvSpPr txBox="1"/>
          <p:nvPr/>
        </p:nvSpPr>
        <p:spPr>
          <a:xfrm>
            <a:off x="6646700" y="3327652"/>
            <a:ext cx="33285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a(2:4,2:3)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7    12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8    13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9    14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453B0E-70E6-34D7-F109-4E46B2A405C4}"/>
              </a:ext>
            </a:extLst>
          </p:cNvPr>
          <p:cNvSpPr/>
          <p:nvPr/>
        </p:nvSpPr>
        <p:spPr>
          <a:xfrm>
            <a:off x="2396837" y="4890655"/>
            <a:ext cx="2382982" cy="1482436"/>
          </a:xfrm>
          <a:prstGeom prst="rect">
            <a:avLst/>
          </a:prstGeom>
          <a:noFill/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5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1128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 err="1">
                <a:latin typeface="Papyrus" panose="020B0602040200020303" pitchFamily="34" charset="77"/>
              </a:rPr>
              <a:t>We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saw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previously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that</a:t>
            </a:r>
            <a:r>
              <a:rPr lang="da-DK" sz="3200" b="1" dirty="0">
                <a:latin typeface="Papyrus" panose="020B0602040200020303" pitchFamily="34" charset="77"/>
              </a:rPr>
              <a:t> Matlab </a:t>
            </a:r>
            <a:r>
              <a:rPr lang="da-DK" sz="3200" b="1" dirty="0" err="1">
                <a:latin typeface="Papyrus" panose="020B0602040200020303" pitchFamily="34" charset="77"/>
              </a:rPr>
              <a:t>functions</a:t>
            </a:r>
            <a:r>
              <a:rPr lang="da-DK" sz="3200" b="1" dirty="0">
                <a:latin typeface="Papyrus" panose="020B0602040200020303" pitchFamily="34" charset="77"/>
              </a:rPr>
              <a:t> (most of </a:t>
            </a:r>
            <a:r>
              <a:rPr lang="da-DK" sz="3200" b="1" dirty="0" err="1">
                <a:latin typeface="Papyrus" panose="020B0602040200020303" pitchFamily="34" charset="77"/>
              </a:rPr>
              <a:t>them</a:t>
            </a:r>
            <a:r>
              <a:rPr lang="da-DK" sz="3200" b="1" dirty="0">
                <a:latin typeface="Papyrus" panose="020B0602040200020303" pitchFamily="34" charset="77"/>
              </a:rPr>
              <a:t> at </a:t>
            </a:r>
            <a:r>
              <a:rPr lang="da-DK" sz="3200" b="1" dirty="0" err="1">
                <a:latin typeface="Papyrus" panose="020B0602040200020303" pitchFamily="34" charset="77"/>
              </a:rPr>
              <a:t>least</a:t>
            </a:r>
            <a:r>
              <a:rPr lang="da-DK" sz="3200" b="1" dirty="0">
                <a:latin typeface="Papyrus" panose="020B0602040200020303" pitchFamily="34" charset="77"/>
              </a:rPr>
              <a:t>) </a:t>
            </a:r>
            <a:r>
              <a:rPr lang="da-DK" sz="3200" b="1" dirty="0" err="1">
                <a:latin typeface="Papyrus" panose="020B0602040200020303" pitchFamily="34" charset="77"/>
              </a:rPr>
              <a:t>are</a:t>
            </a:r>
            <a:r>
              <a:rPr lang="da-DK" sz="3200" b="1" dirty="0">
                <a:latin typeface="Papyrus" panose="020B0602040200020303" pitchFamily="34" charset="77"/>
              </a:rPr>
              <a:t> ”</a:t>
            </a:r>
            <a:r>
              <a:rPr lang="da-DK" sz="3200" b="1" dirty="0" err="1">
                <a:latin typeface="Papyrus" panose="020B0602040200020303" pitchFamily="34" charset="77"/>
              </a:rPr>
              <a:t>vectorized</a:t>
            </a:r>
            <a:r>
              <a:rPr lang="da-DK" sz="3200" b="1" dirty="0">
                <a:latin typeface="Papyrus" panose="020B0602040200020303" pitchFamily="34" charset="77"/>
              </a:rPr>
              <a:t>”</a:t>
            </a:r>
          </a:p>
          <a:p>
            <a:pPr algn="ctr"/>
            <a:endParaRPr lang="da-DK" sz="3200" b="1" dirty="0">
              <a:cs typeface="Papyrus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</a:rPr>
              <a:t>So</a:t>
            </a:r>
            <a:r>
              <a:rPr lang="da-DK" sz="3200" b="1" dirty="0">
                <a:cs typeface="Papyrus"/>
              </a:rPr>
              <a:t> </a:t>
            </a:r>
            <a:r>
              <a:rPr lang="da-DK" sz="3200" b="1" dirty="0">
                <a:latin typeface="Courier" pitchFamily="2" charset="0"/>
                <a:cs typeface="Courier"/>
              </a:rPr>
              <a:t>sin(x)</a:t>
            </a:r>
            <a:r>
              <a:rPr lang="da-DK" sz="3200" b="1" dirty="0">
                <a:cs typeface="Papyrus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produces</a:t>
            </a:r>
            <a:r>
              <a:rPr lang="da-DK" sz="3200" b="1" dirty="0">
                <a:latin typeface="Papyrus" panose="020B0602040200020303" pitchFamily="34" charset="77"/>
              </a:rPr>
              <a:t> a new matrix with the </a:t>
            </a:r>
            <a:r>
              <a:rPr lang="da-DK" sz="3200" b="1" dirty="0" err="1">
                <a:latin typeface="Papyrus" panose="020B0602040200020303" pitchFamily="34" charset="77"/>
              </a:rPr>
              <a:t>values</a:t>
            </a:r>
            <a:r>
              <a:rPr lang="da-DK" sz="3200" b="1" dirty="0">
                <a:latin typeface="Papyrus" panose="020B0602040200020303" pitchFamily="34" charset="77"/>
              </a:rPr>
              <a:t> of </a:t>
            </a:r>
            <a:r>
              <a:rPr lang="da-DK" sz="3200" b="1" dirty="0">
                <a:latin typeface="Courier" pitchFamily="2" charset="0"/>
                <a:cs typeface="Papyrus"/>
              </a:rPr>
              <a:t>sin(x)</a:t>
            </a:r>
            <a:r>
              <a:rPr lang="da-DK" sz="3200" b="1" dirty="0">
                <a:cs typeface="Papyrus"/>
              </a:rPr>
              <a:t>.</a:t>
            </a:r>
          </a:p>
          <a:p>
            <a:pPr algn="ctr"/>
            <a:endParaRPr lang="da-DK" sz="3200" b="1" dirty="0"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</a:rPr>
              <a:t>What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about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Courier" pitchFamily="2" charset="0"/>
                <a:cs typeface="Courier"/>
              </a:rPr>
              <a:t>mean</a:t>
            </a:r>
            <a:r>
              <a:rPr lang="da-DK" sz="3200" b="1" dirty="0">
                <a:latin typeface="Courier" pitchFamily="2" charset="0"/>
                <a:cs typeface="Courier"/>
              </a:rPr>
              <a:t>(x)</a:t>
            </a:r>
            <a:r>
              <a:rPr lang="da-DK" sz="3200" b="1" dirty="0">
                <a:cs typeface="Papyrus"/>
              </a:rPr>
              <a:t>?</a:t>
            </a:r>
          </a:p>
          <a:p>
            <a:pPr algn="ctr"/>
            <a:endParaRPr lang="da-DK" sz="3200" b="1" dirty="0">
              <a:cs typeface="Papyrus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</a:rPr>
              <a:t>For a </a:t>
            </a:r>
            <a:r>
              <a:rPr lang="da-DK" sz="3200" b="1" dirty="0" err="1">
                <a:latin typeface="Papyrus" panose="020B0602040200020303" pitchFamily="34" charset="77"/>
              </a:rPr>
              <a:t>row</a:t>
            </a:r>
            <a:r>
              <a:rPr lang="da-DK" sz="3200" b="1" dirty="0">
                <a:latin typeface="Papyrus" panose="020B0602040200020303" pitchFamily="34" charset="77"/>
              </a:rPr>
              <a:t> or column </a:t>
            </a:r>
            <a:r>
              <a:rPr lang="da-DK" sz="3200" b="1" dirty="0" err="1">
                <a:latin typeface="Papyrus" panose="020B0602040200020303" pitchFamily="34" charset="77"/>
              </a:rPr>
              <a:t>vector</a:t>
            </a:r>
            <a:r>
              <a:rPr lang="da-DK" sz="3200" b="1" dirty="0">
                <a:latin typeface="Papyrus" panose="020B0602040200020303" pitchFamily="34" charset="77"/>
              </a:rPr>
              <a:t> it is </a:t>
            </a:r>
            <a:r>
              <a:rPr lang="da-DK" sz="3200" b="1" dirty="0" err="1">
                <a:latin typeface="Papyrus" panose="020B0602040200020303" pitchFamily="34" charset="77"/>
              </a:rPr>
              <a:t>what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you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expect</a:t>
            </a:r>
            <a:r>
              <a:rPr lang="da-DK" sz="3200" b="1" dirty="0">
                <a:latin typeface="Papyrus" panose="020B0602040200020303" pitchFamily="34" charset="77"/>
              </a:rPr>
              <a:t> - the </a:t>
            </a:r>
            <a:r>
              <a:rPr lang="da-DK" sz="3200" b="1" dirty="0" err="1">
                <a:latin typeface="Papyrus" panose="020B0602040200020303" pitchFamily="34" charset="77"/>
              </a:rPr>
              <a:t>mean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1943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1127"/>
            <a:ext cx="1219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a-DK" sz="3200" b="1" dirty="0">
              <a:cs typeface="Papyrus"/>
            </a:endParaRPr>
          </a:p>
          <a:p>
            <a:pPr algn="ctr"/>
            <a:endParaRPr lang="da-DK" sz="3200" b="1" dirty="0"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</a:rPr>
              <a:t>What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if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>
                <a:latin typeface="Courier" pitchFamily="2" charset="0"/>
                <a:cs typeface="Courier"/>
              </a:rPr>
              <a:t>x</a:t>
            </a:r>
            <a:r>
              <a:rPr lang="da-DK" sz="3200" b="1" dirty="0">
                <a:cs typeface="Papyrus"/>
              </a:rPr>
              <a:t> </a:t>
            </a:r>
            <a:r>
              <a:rPr lang="da-DK" sz="3200" b="1" dirty="0">
                <a:latin typeface="Papyrus" panose="020B0602040200020303" pitchFamily="34" charset="77"/>
              </a:rPr>
              <a:t>is a matrix?</a:t>
            </a:r>
          </a:p>
          <a:p>
            <a:pPr algn="ctr"/>
            <a:endParaRPr lang="da-DK" b="1" dirty="0"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</a:rPr>
              <a:t>What</a:t>
            </a:r>
            <a:r>
              <a:rPr lang="da-DK" sz="3200" b="1" dirty="0">
                <a:latin typeface="Papyrus" panose="020B0602040200020303" pitchFamily="34" charset="77"/>
              </a:rPr>
              <a:t> is </a:t>
            </a:r>
            <a:r>
              <a:rPr lang="da-DK" sz="3200" b="1" dirty="0" err="1">
                <a:latin typeface="Courier" pitchFamily="2" charset="0"/>
                <a:cs typeface="Courier"/>
              </a:rPr>
              <a:t>mean</a:t>
            </a:r>
            <a:r>
              <a:rPr lang="da-DK" sz="3200" b="1" dirty="0">
                <a:latin typeface="Courier" pitchFamily="2" charset="0"/>
                <a:cs typeface="Courier"/>
              </a:rPr>
              <a:t>(x</a:t>
            </a:r>
            <a:r>
              <a:rPr lang="da-DK" sz="3200" b="1" dirty="0">
                <a:latin typeface="Papyrus" panose="020B0602040200020303" pitchFamily="34" charset="77"/>
              </a:rPr>
              <a:t>)?</a:t>
            </a:r>
          </a:p>
          <a:p>
            <a:pPr algn="ctr"/>
            <a:endParaRPr lang="da-DK" b="1" dirty="0">
              <a:cs typeface="Papyrus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</a:rPr>
              <a:t>B</a:t>
            </a:r>
            <a:r>
              <a:rPr lang="en-US" sz="3200" b="1" dirty="0" err="1">
                <a:latin typeface="Papyrus" panose="020B0602040200020303" pitchFamily="34" charset="77"/>
              </a:rPr>
              <a:t>ased</a:t>
            </a:r>
            <a:r>
              <a:rPr lang="en-US" sz="3200" b="1" dirty="0">
                <a:latin typeface="Papyrus" panose="020B0602040200020303" pitchFamily="34" charset="77"/>
              </a:rPr>
              <a:t> on how things are stored in memory, you would be correct to guess that it gives a </a:t>
            </a:r>
            <a:r>
              <a:rPr lang="en-US" sz="3200" b="1" u="sng" dirty="0">
                <a:latin typeface="Papyrus" panose="020B0602040200020303" pitchFamily="34" charset="77"/>
              </a:rPr>
              <a:t>row</a:t>
            </a:r>
            <a:r>
              <a:rPr lang="en-US" sz="3200" b="1" dirty="0">
                <a:latin typeface="Papyrus" panose="020B0602040200020303" pitchFamily="34" charset="77"/>
              </a:rPr>
              <a:t> vector with the means of the columns.</a:t>
            </a:r>
          </a:p>
        </p:txBody>
      </p:sp>
    </p:spTree>
    <p:extLst>
      <p:ext uri="{BB962C8B-B14F-4D97-AF65-F5344CB8AC3E}">
        <p14:creationId xmlns:p14="http://schemas.microsoft.com/office/powerpoint/2010/main" val="159803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7105"/>
            <a:ext cx="12192000" cy="6986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Also has inverse trig functions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asin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acos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: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With result in radians, and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asind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acosd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: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: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With result in degrees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98927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522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works for </a:t>
            </a:r>
            <a:endParaRPr lang="en-US" b="1" dirty="0">
              <a:latin typeface="+mj-lt"/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mean</a:t>
            </a:r>
          </a:p>
          <a:p>
            <a:pPr algn="ctr"/>
            <a:r>
              <a:rPr lang="en-US" sz="3200" b="1" dirty="0" err="1">
                <a:latin typeface="Courier" pitchFamily="2" charset="0"/>
                <a:cs typeface="Courier"/>
              </a:rPr>
              <a:t>std</a:t>
            </a:r>
            <a:r>
              <a:rPr lang="en-US" sz="3200" b="1" dirty="0">
                <a:latin typeface="Courier" pitchFamily="2" charset="0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(standard deviation)</a:t>
            </a: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max</a:t>
            </a: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min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cumsum</a:t>
            </a:r>
            <a:endParaRPr lang="en-US" b="1" dirty="0">
              <a:latin typeface="+mj-lt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and also for</a:t>
            </a:r>
            <a:endParaRPr lang="en-US" b="1" dirty="0">
              <a:latin typeface="+mj-lt"/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dot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(dot products of columns)</a:t>
            </a: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cross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(cross products of columns)</a:t>
            </a:r>
          </a:p>
          <a:p>
            <a:pPr algn="ctr"/>
            <a:r>
              <a:rPr lang="en-US" sz="3200" b="1" dirty="0" err="1">
                <a:latin typeface="Courier"/>
                <a:cs typeface="Courier"/>
              </a:rPr>
              <a:t>xcorr</a:t>
            </a:r>
            <a:r>
              <a:rPr lang="en-US" sz="3200" b="1" dirty="0">
                <a:latin typeface="Courier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(cross correlation)</a:t>
            </a:r>
          </a:p>
          <a:p>
            <a:pPr algn="ctr"/>
            <a:r>
              <a:rPr lang="en-US" sz="3200" b="1" dirty="0">
                <a:latin typeface="Courier"/>
                <a:cs typeface="Courier"/>
              </a:rPr>
              <a:t>conv </a:t>
            </a:r>
            <a:r>
              <a:rPr lang="en-US" sz="3200" b="1" dirty="0">
                <a:latin typeface="Papyrus" panose="020B0602040200020303" pitchFamily="34" charset="77"/>
              </a:rPr>
              <a:t>(convolution)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Works on columns</a:t>
            </a:r>
          </a:p>
        </p:txBody>
      </p:sp>
    </p:spTree>
    <p:extLst>
      <p:ext uri="{BB962C8B-B14F-4D97-AF65-F5344CB8AC3E}">
        <p14:creationId xmlns:p14="http://schemas.microsoft.com/office/powerpoint/2010/main" val="9116492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25554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</a:t>
            </a:r>
            <a:r>
              <a:rPr lang="en-US" sz="3200" b="1" u="sng" dirty="0">
                <a:latin typeface="Papyrus" panose="020B0602040200020303" pitchFamily="34" charset="77"/>
              </a:rPr>
              <a:t>does not work</a:t>
            </a:r>
            <a:r>
              <a:rPr lang="en-US" sz="3200" b="1" dirty="0">
                <a:latin typeface="Papyrus" panose="020B0602040200020303" pitchFamily="34" charset="77"/>
              </a:rPr>
              <a:t> for 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  <a:cs typeface="Papyrus"/>
              </a:rPr>
              <a:t>dot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of all columns of matrix with single vector</a:t>
            </a:r>
          </a:p>
          <a:p>
            <a:pPr algn="ctr"/>
            <a:r>
              <a:rPr lang="en-US" sz="3200" b="1" dirty="0">
                <a:latin typeface="Courier" pitchFamily="2" charset="0"/>
                <a:cs typeface="Papyrus"/>
              </a:rPr>
              <a:t>cross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of all columns of matrix with single vector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Or cross-correlation </a:t>
            </a:r>
            <a:r>
              <a:rPr lang="en-US" sz="3200" b="1" dirty="0">
                <a:cs typeface="Papyrus"/>
              </a:rPr>
              <a:t>(</a:t>
            </a:r>
            <a:r>
              <a:rPr lang="en-US" sz="3200" b="1" dirty="0" err="1">
                <a:latin typeface="Courier" pitchFamily="2" charset="0"/>
                <a:cs typeface="Papyrus"/>
              </a:rPr>
              <a:t>xcorr</a:t>
            </a:r>
            <a:r>
              <a:rPr lang="en-US" sz="3200" b="1" dirty="0">
                <a:cs typeface="Papyrus"/>
              </a:rPr>
              <a:t>), </a:t>
            </a:r>
            <a:r>
              <a:rPr lang="en-US" sz="3200" b="1" dirty="0">
                <a:latin typeface="Papyrus" panose="020B0602040200020303" pitchFamily="34" charset="77"/>
              </a:rPr>
              <a:t>or convolution </a:t>
            </a:r>
            <a:r>
              <a:rPr lang="en-US" sz="3200" b="1" dirty="0">
                <a:latin typeface="Courier" pitchFamily="2" charset="0"/>
                <a:cs typeface="Papyrus"/>
              </a:rPr>
              <a:t>(conv)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of matrix columns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No automatic singleton expansion.</a:t>
            </a:r>
          </a:p>
        </p:txBody>
      </p:sp>
    </p:spTree>
    <p:extLst>
      <p:ext uri="{BB962C8B-B14F-4D97-AF65-F5344CB8AC3E}">
        <p14:creationId xmlns:p14="http://schemas.microsoft.com/office/powerpoint/2010/main" val="23380786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1128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Ex:  subtract (remove) the mean from each column.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Have a matrix and a row (column) vector and want to subtract the vector elements from the columns (rows) of the matrix.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How to do this?</a:t>
            </a:r>
          </a:p>
        </p:txBody>
      </p:sp>
    </p:spTree>
    <p:extLst>
      <p:ext uri="{BB962C8B-B14F-4D97-AF65-F5344CB8AC3E}">
        <p14:creationId xmlns:p14="http://schemas.microsoft.com/office/powerpoint/2010/main" val="899762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533400"/>
            <a:ext cx="9144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I want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038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579211"/>
              </p:ext>
            </p:extLst>
          </p:nvPr>
        </p:nvGraphicFramePr>
        <p:xfrm>
          <a:off x="-3057813" y="2016263"/>
          <a:ext cx="188118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486400" imgH="355600" progId="Word.Document.12">
                  <p:embed/>
                </p:oleObj>
              </mc:Choice>
              <mc:Fallback>
                <p:oleObj name="Document" r:id="rId5" imgW="5486400" imgH="355600" progId="Word.Document.12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3057813" y="2016263"/>
                        <a:ext cx="18811875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0" y="4114800"/>
                <a:ext cx="12192000" cy="1677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b="1" dirty="0">
                    <a:latin typeface="Papyrus" panose="020B0602040200020303" pitchFamily="34" charset="77"/>
                  </a:rPr>
                  <a:t>Where the</a:t>
                </a:r>
                <a:r>
                  <a:rPr lang="en-US" sz="3200" b="1" dirty="0">
                    <a:cs typeface="Papyru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dirty="0">
                    <a:effectLst/>
                  </a:rPr>
                  <a:t> </a:t>
                </a:r>
                <a:r>
                  <a:rPr lang="en-US" sz="3200" b="1" dirty="0">
                    <a:cs typeface="Papyrus"/>
                  </a:rPr>
                  <a:t> </a:t>
                </a:r>
                <a:r>
                  <a:rPr lang="en-US" sz="3200" b="1" dirty="0">
                    <a:latin typeface="Papyrus" panose="020B0602040200020303" pitchFamily="34" charset="77"/>
                  </a:rPr>
                  <a:t>are column vectors of an </a:t>
                </a:r>
                <a:r>
                  <a:rPr lang="en-US" sz="3200" b="1" dirty="0" err="1">
                    <a:latin typeface="Courier" pitchFamily="2" charset="0"/>
                  </a:rPr>
                  <a:t>NxM</a:t>
                </a:r>
                <a:r>
                  <a:rPr lang="en-US" sz="3200" b="1" dirty="0">
                    <a:cs typeface="Papyrus"/>
                  </a:rPr>
                  <a:t> </a:t>
                </a:r>
                <a:r>
                  <a:rPr lang="en-US" sz="3200" b="1" dirty="0">
                    <a:latin typeface="Papyrus" panose="020B0602040200020303" pitchFamily="34" charset="77"/>
                  </a:rPr>
                  <a:t>matrix (the top matrix) and the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200" b="1" dirty="0">
                    <a:latin typeface="Papyrus" panose="020B0602040200020303" pitchFamily="34" charset="77"/>
                  </a:rPr>
                  <a:t> are the averages of the column vectors (a</a:t>
                </a:r>
                <a:r>
                  <a:rPr lang="en-US" sz="3200" b="1" dirty="0">
                    <a:cs typeface="Papyrus"/>
                  </a:rPr>
                  <a:t> </a:t>
                </a:r>
                <a:r>
                  <a:rPr lang="en-US" sz="3200" b="1" dirty="0">
                    <a:latin typeface="Courier" pitchFamily="2" charset="0"/>
                  </a:rPr>
                  <a:t>1xM</a:t>
                </a:r>
                <a:r>
                  <a:rPr lang="en-US" sz="3200" b="1" dirty="0">
                    <a:cs typeface="Papyrus"/>
                  </a:rPr>
                  <a:t> </a:t>
                </a:r>
                <a:r>
                  <a:rPr lang="en-US" sz="3200" b="1" dirty="0">
                    <a:latin typeface="Papyrus" panose="020B0602040200020303" pitchFamily="34" charset="77"/>
                  </a:rPr>
                  <a:t>matrix/vector, bottom matrix</a:t>
                </a:r>
                <a:r>
                  <a:rPr lang="en-US" sz="3200" b="1" dirty="0">
                    <a:cs typeface="Papyrus"/>
                  </a:rPr>
                  <a:t>).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14800"/>
                <a:ext cx="12192000" cy="1677703"/>
              </a:xfrm>
              <a:prstGeom prst="rect">
                <a:avLst/>
              </a:prstGeom>
              <a:blipFill>
                <a:blip r:embed="rId7"/>
                <a:stretch>
                  <a:fillRect l="-1041" t="-4511" r="-937" b="-12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5876619" y="47244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920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1517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already saw how to do this with the built-in, automatic, singleton expansion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038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7963ED4-1420-4F41-8217-44989CE52DAA}"/>
              </a:ext>
            </a:extLst>
          </p:cNvPr>
          <p:cNvSpPr/>
          <p:nvPr/>
        </p:nvSpPr>
        <p:spPr>
          <a:xfrm>
            <a:off x="79513" y="1526408"/>
            <a:ext cx="973437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ourier" pitchFamily="2" charset="0"/>
              </a:rPr>
              <a:t>&gt;&gt; a=[1 2;3 4]</a:t>
            </a:r>
          </a:p>
          <a:p>
            <a:r>
              <a:rPr lang="en-US" sz="3200" b="1" dirty="0">
                <a:latin typeface="Courier" pitchFamily="2" charset="0"/>
              </a:rPr>
              <a:t>1     2</a:t>
            </a:r>
          </a:p>
          <a:p>
            <a:r>
              <a:rPr lang="en-US" sz="3200" b="1" dirty="0">
                <a:latin typeface="Courier" pitchFamily="2" charset="0"/>
              </a:rPr>
              <a:t>3     4</a:t>
            </a:r>
          </a:p>
          <a:p>
            <a:r>
              <a:rPr lang="en-US" sz="3200" b="1" dirty="0">
                <a:latin typeface="Courier" pitchFamily="2" charset="0"/>
              </a:rPr>
              <a:t>&gt;&gt; </a:t>
            </a:r>
            <a:r>
              <a:rPr lang="en-US" sz="3200" b="1" dirty="0" err="1">
                <a:latin typeface="Courier" pitchFamily="2" charset="0"/>
              </a:rPr>
              <a:t>mean_a</a:t>
            </a:r>
            <a:r>
              <a:rPr lang="en-US" sz="3200" b="1" dirty="0">
                <a:latin typeface="Courier" pitchFamily="2" charset="0"/>
              </a:rPr>
              <a:t>=mean(a)</a:t>
            </a:r>
          </a:p>
          <a:p>
            <a:r>
              <a:rPr lang="en-US" sz="3200" b="1" dirty="0">
                <a:latin typeface="Courier" pitchFamily="2" charset="0"/>
              </a:rPr>
              <a:t>2     3</a:t>
            </a:r>
          </a:p>
          <a:p>
            <a:r>
              <a:rPr lang="en-US" sz="3200" b="1" dirty="0">
                <a:latin typeface="Courier" pitchFamily="2" charset="0"/>
              </a:rPr>
              <a:t>&gt;&gt; </a:t>
            </a:r>
            <a:r>
              <a:rPr lang="en-US" sz="3200" b="1" dirty="0" err="1">
                <a:latin typeface="Courier" pitchFamily="2" charset="0"/>
              </a:rPr>
              <a:t>a_minus_mean_a</a:t>
            </a:r>
            <a:r>
              <a:rPr lang="en-US" sz="3200" b="1" dirty="0">
                <a:latin typeface="Courier" pitchFamily="2" charset="0"/>
              </a:rPr>
              <a:t>=a-</a:t>
            </a:r>
            <a:r>
              <a:rPr lang="en-US" sz="3200" b="1" dirty="0" err="1">
                <a:latin typeface="Courier" pitchFamily="2" charset="0"/>
              </a:rPr>
              <a:t>mean_a</a:t>
            </a:r>
            <a:endParaRPr lang="en-US" sz="3200" b="1" dirty="0">
              <a:latin typeface="Courier" pitchFamily="2" charset="0"/>
            </a:endParaRPr>
          </a:p>
          <a:p>
            <a:r>
              <a:rPr lang="en-US" sz="3200" b="1" dirty="0">
                <a:latin typeface="Courier" pitchFamily="2" charset="0"/>
              </a:rPr>
              <a:t>-1    -1</a:t>
            </a:r>
          </a:p>
          <a:p>
            <a:r>
              <a:rPr lang="en-US" sz="3200" b="1" dirty="0">
                <a:latin typeface="Courier" pitchFamily="2" charset="0"/>
              </a:rPr>
              <a:t> 1     1 </a:t>
            </a:r>
          </a:p>
        </p:txBody>
      </p:sp>
    </p:spTree>
    <p:extLst>
      <p:ext uri="{BB962C8B-B14F-4D97-AF65-F5344CB8AC3E}">
        <p14:creationId xmlns:p14="http://schemas.microsoft.com/office/powerpoint/2010/main" val="2996740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038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1442640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what if we actually need to use this vector as a matrix in several places, or in something that does not do singleton expansion.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need a way to take a row (column, section of matrix) and repeat it to make new matrices.</a:t>
            </a:r>
          </a:p>
        </p:txBody>
      </p:sp>
    </p:spTree>
    <p:extLst>
      <p:ext uri="{BB962C8B-B14F-4D97-AF65-F5344CB8AC3E}">
        <p14:creationId xmlns:p14="http://schemas.microsoft.com/office/powerpoint/2010/main" val="3356464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8445"/>
            <a:ext cx="12192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 err="1">
                <a:latin typeface="Papyrus" panose="020B0602040200020303" pitchFamily="34" charset="77"/>
              </a:rPr>
              <a:t>Buidling</a:t>
            </a:r>
            <a:r>
              <a:rPr lang="da-DK" sz="3200" b="1" dirty="0">
                <a:latin typeface="Papyrus" panose="020B0602040200020303" pitchFamily="34" charset="77"/>
              </a:rPr>
              <a:t> matrix of </a:t>
            </a:r>
            <a:r>
              <a:rPr lang="da-DK" sz="3200" b="1" dirty="0" err="1">
                <a:latin typeface="Papyrus" panose="020B0602040200020303" pitchFamily="34" charset="77"/>
              </a:rPr>
              <a:t>repeated</a:t>
            </a:r>
            <a:r>
              <a:rPr lang="da-DK" sz="3200" b="1" dirty="0">
                <a:latin typeface="Papyrus" panose="020B0602040200020303" pitchFamily="34" charset="77"/>
              </a:rPr>
              <a:t> parts </a:t>
            </a:r>
          </a:p>
          <a:p>
            <a:pPr algn="ctr"/>
            <a:r>
              <a:rPr lang="da-DK" sz="3200" b="1" dirty="0" err="1">
                <a:latin typeface="Papyrus" panose="020B0602040200020303" pitchFamily="34" charset="77"/>
              </a:rPr>
              <a:t>Several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ways</a:t>
            </a:r>
            <a:endParaRPr lang="da-DK" sz="3200" b="1" dirty="0">
              <a:latin typeface="Papyrus" panose="020B0602040200020303" pitchFamily="34" charset="77"/>
            </a:endParaRPr>
          </a:p>
          <a:p>
            <a:pPr algn="ctr"/>
            <a:endParaRPr lang="da-DK" sz="3200" b="1" dirty="0">
              <a:latin typeface="Papyrus" panose="020B0602040200020303" pitchFamily="34" charset="77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</a:rPr>
              <a:t>First</a:t>
            </a:r>
          </a:p>
          <a:p>
            <a:pPr algn="ctr"/>
            <a:r>
              <a:rPr lang="da-DK" sz="3200" b="1" dirty="0" err="1">
                <a:latin typeface="Courier"/>
                <a:cs typeface="Courier"/>
              </a:rPr>
              <a:t>repmat</a:t>
            </a:r>
            <a:endParaRPr lang="da-DK" sz="3200" b="1" dirty="0">
              <a:latin typeface="Courier"/>
              <a:cs typeface="Courier"/>
            </a:endParaRPr>
          </a:p>
          <a:p>
            <a:pPr algn="ctr"/>
            <a:endParaRPr lang="da-DK" b="1" dirty="0">
              <a:latin typeface="Papyrus"/>
              <a:cs typeface="Papyrus"/>
            </a:endParaRPr>
          </a:p>
          <a:p>
            <a:pPr algn="ctr"/>
            <a:r>
              <a:rPr lang="da-DK" sz="3200" b="1" dirty="0" err="1">
                <a:latin typeface="Courier"/>
                <a:cs typeface="Courier"/>
              </a:rPr>
              <a:t>repmat</a:t>
            </a:r>
            <a:r>
              <a:rPr lang="da-DK" sz="3200" b="1" dirty="0">
                <a:latin typeface="Courier"/>
                <a:cs typeface="Courier"/>
              </a:rPr>
              <a:t>(</a:t>
            </a:r>
            <a:r>
              <a:rPr lang="da-DK" sz="3200" b="1" dirty="0" err="1">
                <a:latin typeface="Courier"/>
                <a:cs typeface="Courier"/>
              </a:rPr>
              <a:t>q,n,m</a:t>
            </a:r>
            <a:r>
              <a:rPr lang="da-DK" sz="3200" b="1" dirty="0">
                <a:latin typeface="Courier"/>
                <a:cs typeface="Courier"/>
              </a:rPr>
              <a:t>)</a:t>
            </a:r>
          </a:p>
          <a:p>
            <a:pPr algn="ctr"/>
            <a:endParaRPr lang="da-DK" sz="3200" b="1" dirty="0">
              <a:latin typeface="Papyrus"/>
              <a:cs typeface="Papyrus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</a:rPr>
              <a:t>Takes matrix q and  </a:t>
            </a:r>
            <a:r>
              <a:rPr lang="da-DK" sz="3200" b="1" dirty="0" err="1">
                <a:latin typeface="Papyrus" panose="020B0602040200020303" pitchFamily="34" charset="77"/>
              </a:rPr>
              <a:t>repeats</a:t>
            </a:r>
            <a:r>
              <a:rPr lang="da-DK" sz="3200" b="1" dirty="0">
                <a:latin typeface="Papyrus" panose="020B0602040200020303" pitchFamily="34" charset="77"/>
              </a:rPr>
              <a:t> it n times as </a:t>
            </a:r>
            <a:r>
              <a:rPr lang="da-DK" sz="3200" b="1" dirty="0" err="1">
                <a:latin typeface="Papyrus" panose="020B0602040200020303" pitchFamily="34" charset="77"/>
              </a:rPr>
              <a:t>blocks</a:t>
            </a:r>
            <a:r>
              <a:rPr lang="da-DK" sz="3200" b="1" dirty="0">
                <a:latin typeface="Papyrus" panose="020B0602040200020303" pitchFamily="34" charset="77"/>
              </a:rPr>
              <a:t> of </a:t>
            </a:r>
            <a:r>
              <a:rPr lang="da-DK" sz="3200" b="1" dirty="0" err="1">
                <a:latin typeface="Papyrus" panose="020B0602040200020303" pitchFamily="34" charset="77"/>
              </a:rPr>
              <a:t>rows</a:t>
            </a:r>
            <a:r>
              <a:rPr lang="da-DK" sz="3200" b="1" dirty="0">
                <a:latin typeface="Papyrus" panose="020B0602040200020303" pitchFamily="34" charset="77"/>
              </a:rPr>
              <a:t> and m times as </a:t>
            </a:r>
            <a:r>
              <a:rPr lang="da-DK" sz="3200" b="1" dirty="0" err="1">
                <a:latin typeface="Papyrus" panose="020B0602040200020303" pitchFamily="34" charset="77"/>
              </a:rPr>
              <a:t>blocks</a:t>
            </a:r>
            <a:r>
              <a:rPr lang="da-DK" sz="3200" b="1" dirty="0">
                <a:latin typeface="Papyrus" panose="020B0602040200020303" pitchFamily="34" charset="77"/>
              </a:rPr>
              <a:t> of columns.</a:t>
            </a:r>
          </a:p>
          <a:p>
            <a:pPr algn="ctr"/>
            <a:endParaRPr lang="da-DK" sz="3200" b="1" dirty="0">
              <a:latin typeface="+mj-lt"/>
              <a:cs typeface="Papyrus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</a:rPr>
              <a:t>Try it.</a:t>
            </a:r>
          </a:p>
          <a:p>
            <a:pPr algn="ctr"/>
            <a:r>
              <a:rPr lang="da-DK" sz="3200" b="1" dirty="0">
                <a:latin typeface="Papyrus" panose="020B0602040200020303" pitchFamily="34" charset="77"/>
              </a:rPr>
              <a:t>Look and </a:t>
            </a:r>
            <a:r>
              <a:rPr lang="da-DK" sz="3200" b="1" dirty="0" err="1">
                <a:latin typeface="Papyrus" panose="020B0602040200020303" pitchFamily="34" charset="77"/>
              </a:rPr>
              <a:t>see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how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stuff</a:t>
            </a:r>
            <a:r>
              <a:rPr lang="da-DK" sz="3200" b="1" dirty="0">
                <a:latin typeface="Papyrus" panose="020B0602040200020303" pitchFamily="34" charset="77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</a:rPr>
              <a:t>stored</a:t>
            </a:r>
            <a:r>
              <a:rPr lang="da-DK" sz="3200" b="1" dirty="0">
                <a:latin typeface="Papyrus" panose="020B0602040200020303" pitchFamily="34" charset="77"/>
              </a:rPr>
              <a:t> in </a:t>
            </a:r>
            <a:r>
              <a:rPr lang="da-DK" sz="3200" b="1" dirty="0" err="1">
                <a:latin typeface="Papyrus" panose="020B0602040200020303" pitchFamily="34" charset="77"/>
              </a:rPr>
              <a:t>memory</a:t>
            </a:r>
            <a:r>
              <a:rPr lang="da-DK" sz="3200" b="1" dirty="0">
                <a:latin typeface="Papyrus" panose="020B0602040200020303" pitchFamily="34" charset="77"/>
              </a:rPr>
              <a:t>.</a:t>
            </a:r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519941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255817-150E-1643-A548-E49B917D91AF}"/>
              </a:ext>
            </a:extLst>
          </p:cNvPr>
          <p:cNvSpPr/>
          <p:nvPr/>
        </p:nvSpPr>
        <p:spPr>
          <a:xfrm>
            <a:off x="1524000" y="-38959"/>
            <a:ext cx="91439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urier" pitchFamily="2" charset="0"/>
              </a:rPr>
              <a:t>a =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b="1" dirty="0">
                <a:latin typeface="Courier" pitchFamily="2" charset="0"/>
              </a:rPr>
              <a:t>&gt;&gt; </a:t>
            </a:r>
            <a:r>
              <a:rPr lang="en-US" b="1" dirty="0" err="1">
                <a:latin typeface="Courier" pitchFamily="2" charset="0"/>
              </a:rPr>
              <a:t>repmat</a:t>
            </a:r>
            <a:r>
              <a:rPr lang="en-US" b="1" dirty="0">
                <a:latin typeface="Courier" pitchFamily="2" charset="0"/>
              </a:rPr>
              <a:t>(a,1,3)</a:t>
            </a:r>
          </a:p>
          <a:p>
            <a:r>
              <a:rPr lang="en-US" b="1" dirty="0" err="1">
                <a:latin typeface="Courier" pitchFamily="2" charset="0"/>
              </a:rPr>
              <a:t>ans</a:t>
            </a:r>
            <a:r>
              <a:rPr lang="en-US" b="1" dirty="0">
                <a:latin typeface="Courier" pitchFamily="2" charset="0"/>
              </a:rPr>
              <a:t> =</a:t>
            </a:r>
          </a:p>
          <a:p>
            <a:r>
              <a:rPr lang="en-US" b="1" dirty="0">
                <a:latin typeface="Courier" pitchFamily="2" charset="0"/>
              </a:rPr>
              <a:t>     1     2     3     1     2     3     1     2     3</a:t>
            </a:r>
          </a:p>
          <a:p>
            <a:r>
              <a:rPr lang="en-US" b="1" dirty="0">
                <a:latin typeface="Courier" pitchFamily="2" charset="0"/>
              </a:rPr>
              <a:t>&gt;&gt; </a:t>
            </a:r>
            <a:r>
              <a:rPr lang="en-US" b="1" dirty="0" err="1">
                <a:latin typeface="Courier" pitchFamily="2" charset="0"/>
              </a:rPr>
              <a:t>repmat</a:t>
            </a:r>
            <a:r>
              <a:rPr lang="en-US" b="1" dirty="0">
                <a:latin typeface="Courier" pitchFamily="2" charset="0"/>
              </a:rPr>
              <a:t>(a,3,1)</a:t>
            </a:r>
          </a:p>
          <a:p>
            <a:r>
              <a:rPr lang="en-US" b="1" dirty="0" err="1">
                <a:latin typeface="Courier" pitchFamily="2" charset="0"/>
              </a:rPr>
              <a:t>ans</a:t>
            </a:r>
            <a:r>
              <a:rPr lang="en-US" b="1" dirty="0">
                <a:latin typeface="Courier" pitchFamily="2" charset="0"/>
              </a:rPr>
              <a:t> =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>
                <a:latin typeface="Courier" pitchFamily="2" charset="0"/>
              </a:rPr>
              <a:t>&gt;&gt; </a:t>
            </a:r>
            <a:r>
              <a:rPr lang="en-US" b="1" dirty="0" err="1">
                <a:latin typeface="Courier" pitchFamily="2" charset="0"/>
              </a:rPr>
              <a:t>repmat</a:t>
            </a:r>
            <a:r>
              <a:rPr lang="en-US" b="1" dirty="0">
                <a:latin typeface="Courier" pitchFamily="2" charset="0"/>
              </a:rPr>
              <a:t>(a,3)</a:t>
            </a:r>
          </a:p>
          <a:p>
            <a:r>
              <a:rPr lang="en-US" b="1" dirty="0" err="1">
                <a:latin typeface="Courier" pitchFamily="2" charset="0"/>
              </a:rPr>
              <a:t>ans</a:t>
            </a:r>
            <a:r>
              <a:rPr lang="en-US" b="1" dirty="0">
                <a:latin typeface="Courier" pitchFamily="2" charset="0"/>
              </a:rPr>
              <a:t> =</a:t>
            </a:r>
          </a:p>
          <a:p>
            <a:r>
              <a:rPr lang="en-US" b="1" dirty="0">
                <a:latin typeface="Courier" pitchFamily="2" charset="0"/>
              </a:rPr>
              <a:t>     1     2     3     1     2     3     1     2     3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1     2     3     1     2     3     1     2     3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1     2     3     1     2     3     1     2     3</a:t>
            </a:r>
          </a:p>
          <a:p>
            <a:r>
              <a:rPr lang="en-US" b="1" dirty="0">
                <a:latin typeface="Courier" pitchFamily="2" charset="0"/>
              </a:rPr>
              <a:t>&gt;&gt; </a:t>
            </a:r>
            <a:r>
              <a:rPr lang="en-US" b="1" dirty="0" err="1">
                <a:latin typeface="Courier" pitchFamily="2" charset="0"/>
              </a:rPr>
              <a:t>repmat</a:t>
            </a:r>
            <a:r>
              <a:rPr lang="en-US" b="1" dirty="0">
                <a:latin typeface="Courier" pitchFamily="2" charset="0"/>
              </a:rPr>
              <a:t>(a,3,1,2)</a:t>
            </a:r>
          </a:p>
          <a:p>
            <a:r>
              <a:rPr lang="en-US" b="1" dirty="0" err="1">
                <a:latin typeface="Courier" pitchFamily="2" charset="0"/>
              </a:rPr>
              <a:t>ans</a:t>
            </a:r>
            <a:r>
              <a:rPr lang="en-US" b="1" dirty="0">
                <a:latin typeface="Courier" pitchFamily="2" charset="0"/>
              </a:rPr>
              <a:t>(:,:,1) =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 err="1">
                <a:latin typeface="Courier" pitchFamily="2" charset="0"/>
              </a:rPr>
              <a:t>ans</a:t>
            </a:r>
            <a:r>
              <a:rPr lang="en-US" b="1" dirty="0">
                <a:latin typeface="Courier" pitchFamily="2" charset="0"/>
              </a:rPr>
              <a:t>(:,:,2) =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  <a:p>
            <a:r>
              <a:rPr lang="en-US" b="1" dirty="0">
                <a:latin typeface="Courier" pitchFamily="2" charset="0"/>
              </a:rPr>
              <a:t>     1     2     3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64979"/>
            <a:ext cx="9144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dirty="0" err="1">
                <a:latin typeface="Papyrus" panose="020B0602040200020303" pitchFamily="34" charset="77"/>
                <a:cs typeface="Courier"/>
              </a:rPr>
              <a:t>repmat</a:t>
            </a:r>
            <a:r>
              <a:rPr lang="da-DK" sz="3200" dirty="0">
                <a:latin typeface="Papyrus" panose="020B0602040200020303" pitchFamily="34" charset="77"/>
                <a:cs typeface="Papyrus"/>
              </a:rPr>
              <a:t> is general</a:t>
            </a:r>
            <a:endParaRPr lang="da-DK" sz="3200" dirty="0">
              <a:latin typeface="Papyrus" panose="020B0602040200020303" pitchFamily="34" charset="77"/>
              <a:cs typeface="Courier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738A37-5A4B-9342-A54C-266025861587}"/>
              </a:ext>
            </a:extLst>
          </p:cNvPr>
          <p:cNvSpPr/>
          <p:nvPr/>
        </p:nvSpPr>
        <p:spPr>
          <a:xfrm>
            <a:off x="2267579" y="1034982"/>
            <a:ext cx="1979525" cy="3717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4BB253-A8DC-EB49-A8F8-854F52F803F2}"/>
              </a:ext>
            </a:extLst>
          </p:cNvPr>
          <p:cNvSpPr/>
          <p:nvPr/>
        </p:nvSpPr>
        <p:spPr>
          <a:xfrm>
            <a:off x="4680864" y="1006518"/>
            <a:ext cx="1979525" cy="3717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BD1641-D7CF-B048-BD60-9AA0322AA23F}"/>
              </a:ext>
            </a:extLst>
          </p:cNvPr>
          <p:cNvSpPr/>
          <p:nvPr/>
        </p:nvSpPr>
        <p:spPr>
          <a:xfrm>
            <a:off x="7114239" y="1038335"/>
            <a:ext cx="1979525" cy="3717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170429-652A-8E48-9564-C0B609092F17}"/>
              </a:ext>
            </a:extLst>
          </p:cNvPr>
          <p:cNvSpPr/>
          <p:nvPr/>
        </p:nvSpPr>
        <p:spPr>
          <a:xfrm>
            <a:off x="2210645" y="3228879"/>
            <a:ext cx="1979525" cy="3717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602657-FD5C-FF41-879D-636BC2CEE779}"/>
              </a:ext>
            </a:extLst>
          </p:cNvPr>
          <p:cNvSpPr/>
          <p:nvPr/>
        </p:nvSpPr>
        <p:spPr>
          <a:xfrm>
            <a:off x="2192219" y="2426683"/>
            <a:ext cx="1979525" cy="3717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B8C06-1806-DA44-AD2C-CED1A0C8F960}"/>
              </a:ext>
            </a:extLst>
          </p:cNvPr>
          <p:cNvSpPr/>
          <p:nvPr/>
        </p:nvSpPr>
        <p:spPr>
          <a:xfrm>
            <a:off x="2193902" y="2136954"/>
            <a:ext cx="1979525" cy="3717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34B341-2AB5-5643-B1F8-4C16161ECCFD}"/>
              </a:ext>
            </a:extLst>
          </p:cNvPr>
          <p:cNvCxnSpPr>
            <a:cxnSpLocks/>
          </p:cNvCxnSpPr>
          <p:nvPr/>
        </p:nvCxnSpPr>
        <p:spPr>
          <a:xfrm>
            <a:off x="3573864" y="3748034"/>
            <a:ext cx="0" cy="1507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CA41E9-C264-974B-86B3-65E5FB9FD0D2}"/>
              </a:ext>
            </a:extLst>
          </p:cNvPr>
          <p:cNvCxnSpPr>
            <a:cxnSpLocks/>
          </p:cNvCxnSpPr>
          <p:nvPr/>
        </p:nvCxnSpPr>
        <p:spPr>
          <a:xfrm>
            <a:off x="4459795" y="3414772"/>
            <a:ext cx="463396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D68869-E477-7946-A06A-5E748CEA80FD}"/>
              </a:ext>
            </a:extLst>
          </p:cNvPr>
          <p:cNvCxnSpPr>
            <a:cxnSpLocks/>
          </p:cNvCxnSpPr>
          <p:nvPr/>
        </p:nvCxnSpPr>
        <p:spPr>
          <a:xfrm>
            <a:off x="4459795" y="3600669"/>
            <a:ext cx="4633969" cy="4588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FB85751-F5B9-6B48-ACC2-28EEBB7C0114}"/>
              </a:ext>
            </a:extLst>
          </p:cNvPr>
          <p:cNvSpPr/>
          <p:nvPr/>
        </p:nvSpPr>
        <p:spPr>
          <a:xfrm>
            <a:off x="3257341" y="4116517"/>
            <a:ext cx="386862" cy="2897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9CE825-B968-F845-B70E-41C5EA3C9299}"/>
              </a:ext>
            </a:extLst>
          </p:cNvPr>
          <p:cNvSpPr/>
          <p:nvPr/>
        </p:nvSpPr>
        <p:spPr>
          <a:xfrm>
            <a:off x="2267578" y="4680867"/>
            <a:ext cx="1904165" cy="8021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0DA11D3-72C4-4941-915B-FDD5C34D781D}"/>
              </a:ext>
            </a:extLst>
          </p:cNvPr>
          <p:cNvSpPr/>
          <p:nvPr/>
        </p:nvSpPr>
        <p:spPr>
          <a:xfrm>
            <a:off x="3781527" y="4108149"/>
            <a:ext cx="179197" cy="28972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18ABE1-B084-AD41-8F41-2BE8169B1387}"/>
              </a:ext>
            </a:extLst>
          </p:cNvPr>
          <p:cNvSpPr/>
          <p:nvPr/>
        </p:nvSpPr>
        <p:spPr>
          <a:xfrm>
            <a:off x="2267575" y="5756036"/>
            <a:ext cx="1904165" cy="8021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385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3429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 err="1">
                <a:latin typeface="Courier"/>
                <a:cs typeface="Courier"/>
              </a:rPr>
              <a:t>bsxfun</a:t>
            </a:r>
            <a:r>
              <a:rPr lang="da-DK" sz="3200" b="1" dirty="0">
                <a:latin typeface="Papyrus"/>
                <a:cs typeface="Papyrus"/>
              </a:rPr>
              <a:t>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more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obtuse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,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less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general, but faster (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expands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vector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into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matrix)</a:t>
            </a:r>
          </a:p>
          <a:p>
            <a:r>
              <a:rPr lang="de-DE" sz="2800" b="1" dirty="0">
                <a:latin typeface="Courier"/>
                <a:cs typeface="Courier"/>
              </a:rPr>
              <a:t>&gt;&gt; </a:t>
            </a:r>
            <a:r>
              <a:rPr lang="de-DE" sz="2800" b="1" dirty="0" err="1">
                <a:latin typeface="Courier"/>
                <a:cs typeface="Courier"/>
              </a:rPr>
              <a:t>e</a:t>
            </a:r>
            <a:r>
              <a:rPr lang="de-DE" sz="2800" b="1" dirty="0">
                <a:latin typeface="Courier"/>
                <a:cs typeface="Courier"/>
              </a:rPr>
              <a:t>=[1:3]</a:t>
            </a:r>
          </a:p>
          <a:p>
            <a:r>
              <a:rPr lang="de-DE" sz="2800" b="1" dirty="0" err="1">
                <a:latin typeface="Courier"/>
                <a:cs typeface="Courier"/>
              </a:rPr>
              <a:t>e</a:t>
            </a:r>
            <a:r>
              <a:rPr lang="de-DE" sz="2800" b="1" dirty="0">
                <a:latin typeface="Courier"/>
                <a:cs typeface="Courier"/>
              </a:rPr>
              <a:t> =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mr-IN" sz="2800" b="1" dirty="0">
                <a:latin typeface="Courier"/>
                <a:cs typeface="Courier"/>
              </a:rPr>
              <a:t>&gt;&gt; z=bsxfun(</a:t>
            </a:r>
            <a:r>
              <a:rPr lang="mr-IN" sz="2800" b="1" dirty="0">
                <a:solidFill>
                  <a:srgbClr val="FF0000"/>
                </a:solidFill>
                <a:latin typeface="Courier"/>
                <a:cs typeface="Courier"/>
              </a:rPr>
              <a:t>@times</a:t>
            </a:r>
            <a:r>
              <a:rPr lang="mr-IN" sz="2800" b="1" dirty="0">
                <a:latin typeface="Courier"/>
                <a:cs typeface="Courier"/>
              </a:rPr>
              <a:t>,ones(</a:t>
            </a:r>
            <a:r>
              <a:rPr lang="en-US" sz="2800" b="1" dirty="0">
                <a:latin typeface="Courier"/>
                <a:cs typeface="Courier"/>
              </a:rPr>
              <a:t>5,1</a:t>
            </a:r>
            <a:r>
              <a:rPr lang="mr-IN" sz="2800" b="1" dirty="0">
                <a:latin typeface="Courier"/>
                <a:cs typeface="Courier"/>
              </a:rPr>
              <a:t>),</a:t>
            </a:r>
            <a:r>
              <a:rPr lang="mr-IN" sz="2800" b="1" dirty="0" err="1">
                <a:latin typeface="Courier"/>
                <a:cs typeface="Courier"/>
              </a:rPr>
              <a:t>e</a:t>
            </a:r>
            <a:r>
              <a:rPr lang="mr-IN" sz="2800" b="1" dirty="0">
                <a:latin typeface="Courier"/>
                <a:cs typeface="Courier"/>
              </a:rPr>
              <a:t>)</a:t>
            </a:r>
            <a:r>
              <a:rPr lang="en-US" sz="2800" b="1" dirty="0">
                <a:latin typeface="Courier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multiply </a:t>
            </a:r>
            <a:r>
              <a:rPr lang="en-US" sz="3200" b="1" dirty="0" err="1">
                <a:latin typeface="Papyrus" panose="020B0602040200020303" pitchFamily="34" charset="77"/>
                <a:cs typeface="Courier"/>
              </a:rPr>
              <a:t>fn</a:t>
            </a:r>
            <a:endParaRPr lang="mr-IN" sz="3200" b="1" dirty="0">
              <a:latin typeface="Papyrus" panose="020B0602040200020303" pitchFamily="34" charset="77"/>
            </a:endParaRPr>
          </a:p>
          <a:p>
            <a:r>
              <a:rPr lang="de-DE" sz="2800" b="1" dirty="0" err="1">
                <a:latin typeface="Courier"/>
                <a:cs typeface="Courier"/>
              </a:rPr>
              <a:t>z</a:t>
            </a:r>
            <a:r>
              <a:rPr lang="de-DE" sz="2800" b="1" dirty="0">
                <a:latin typeface="Courier"/>
                <a:cs typeface="Courier"/>
              </a:rPr>
              <a:t> =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  <a:endParaRPr lang="en-US" sz="3200" b="1" dirty="0">
              <a:latin typeface="Papyrus"/>
              <a:cs typeface="Papyrus"/>
            </a:endParaRPr>
          </a:p>
          <a:p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This is what we used to need to remove the column average.</a:t>
            </a:r>
            <a:endParaRPr lang="da-DK" sz="3200" b="1" dirty="0">
              <a:latin typeface="Papyrus" panose="020B0602040200020303" pitchFamily="34" charset="77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853559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11986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>
                <a:latin typeface="Papyrus" panose="020B0602040200020303" pitchFamily="34" charset="77"/>
                <a:cs typeface="Courier"/>
              </a:rPr>
              <a:t>The</a:t>
            </a:r>
            <a:r>
              <a:rPr lang="da-DK" sz="3200" b="1" dirty="0">
                <a:cs typeface="Papyrus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bsxfun</a:t>
            </a:r>
            <a:r>
              <a:rPr lang="da-DK" sz="3200" b="1" dirty="0">
                <a:cs typeface="Papyrus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call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on the last slide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does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the same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thing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as</a:t>
            </a:r>
            <a:r>
              <a:rPr lang="da-DK" sz="3200" b="1" dirty="0">
                <a:cs typeface="Papyrus"/>
              </a:rPr>
              <a:t> </a:t>
            </a:r>
          </a:p>
          <a:p>
            <a:pPr algn="ctr"/>
            <a:r>
              <a:rPr lang="da-DK" sz="3200" b="1" dirty="0">
                <a:latin typeface="Papyrus"/>
                <a:cs typeface="Papyrus"/>
              </a:rPr>
              <a:t> </a:t>
            </a:r>
          </a:p>
          <a:p>
            <a:r>
              <a:rPr lang="de-DE" sz="2800" b="1" dirty="0">
                <a:latin typeface="Courier"/>
                <a:cs typeface="Courier"/>
              </a:rPr>
              <a:t>&gt;&gt; </a:t>
            </a:r>
            <a:r>
              <a:rPr lang="de-DE" sz="2800" b="1" dirty="0" err="1">
                <a:latin typeface="Courier"/>
                <a:cs typeface="Courier"/>
              </a:rPr>
              <a:t>ones</a:t>
            </a:r>
            <a:r>
              <a:rPr lang="de-DE" sz="2800" b="1" dirty="0">
                <a:latin typeface="Courier"/>
                <a:cs typeface="Courier"/>
              </a:rPr>
              <a:t>(5,1)*</a:t>
            </a:r>
            <a:r>
              <a:rPr lang="de-DE" sz="2800" b="1" dirty="0" err="1">
                <a:latin typeface="Courier"/>
                <a:cs typeface="Courier"/>
              </a:rPr>
              <a:t>e</a:t>
            </a:r>
            <a:endParaRPr lang="de-DE" sz="2800" b="1" dirty="0">
              <a:latin typeface="Courier"/>
              <a:cs typeface="Courier"/>
            </a:endParaRPr>
          </a:p>
          <a:p>
            <a:r>
              <a:rPr lang="de-DE" sz="2800" b="1" dirty="0">
                <a:latin typeface="Courier"/>
                <a:cs typeface="Courier"/>
              </a:rPr>
              <a:t>ans =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de-DE" sz="2800" b="1" dirty="0">
                <a:latin typeface="Courier"/>
                <a:cs typeface="Courier"/>
              </a:rPr>
              <a:t>&gt;&gt; </a:t>
            </a:r>
            <a:endParaRPr lang="en-US" sz="2800" b="1" dirty="0">
              <a:latin typeface="Papyrus"/>
              <a:cs typeface="Papyrus"/>
            </a:endParaRPr>
          </a:p>
          <a:p>
            <a:endParaRPr lang="en-US" sz="2800" b="1" dirty="0">
              <a:latin typeface="Papyrus"/>
              <a:cs typeface="Papyrus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See -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https://www.mathworks.com/help/matlab/ref/bsxfun.html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de-DE" sz="2400" b="1" dirty="0" err="1">
                <a:latin typeface="Courier"/>
                <a:cs typeface="Courier"/>
              </a:rPr>
              <a:t>ones</a:t>
            </a:r>
            <a:r>
              <a:rPr lang="de-DE" sz="2400" b="1" dirty="0">
                <a:latin typeface="Courier"/>
                <a:cs typeface="Courier"/>
              </a:rPr>
              <a:t>(5,1)</a:t>
            </a:r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 is </a:t>
            </a:r>
            <a:r>
              <a:rPr lang="en-US" sz="2800" b="1" dirty="0">
                <a:latin typeface="Courier"/>
                <a:cs typeface="Courier"/>
              </a:rPr>
              <a:t>5x1</a:t>
            </a:r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 and </a:t>
            </a:r>
            <a:r>
              <a:rPr lang="de-DE" sz="2400" b="1" dirty="0" err="1">
                <a:latin typeface="Courier"/>
                <a:cs typeface="Courier"/>
              </a:rPr>
              <a:t>e</a:t>
            </a:r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 is </a:t>
            </a:r>
            <a:r>
              <a:rPr lang="en-US" sz="2800" b="1" dirty="0">
                <a:latin typeface="Courier"/>
                <a:cs typeface="Courier"/>
              </a:rPr>
              <a:t>1x3</a:t>
            </a:r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 so result is </a:t>
            </a:r>
            <a:r>
              <a:rPr lang="en-US" sz="2800" b="1" dirty="0">
                <a:latin typeface="Courier"/>
                <a:cs typeface="Courier"/>
              </a:rPr>
              <a:t>5x3</a:t>
            </a:r>
          </a:p>
        </p:txBody>
      </p:sp>
    </p:spTree>
    <p:extLst>
      <p:ext uri="{BB962C8B-B14F-4D97-AF65-F5344CB8AC3E}">
        <p14:creationId xmlns:p14="http://schemas.microsoft.com/office/powerpoint/2010/main" val="322594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1"/>
            <a:ext cx="12192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And math functions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log10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log2</a:t>
            </a:r>
          </a:p>
          <a:p>
            <a:pPr algn="ctr"/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99154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ourier"/>
                <a:cs typeface="Courier"/>
              </a:rPr>
              <a:t>b</a:t>
            </a:r>
            <a:r>
              <a:rPr lang="da-DK" sz="2800" b="1" dirty="0" err="1">
                <a:latin typeface="Courier"/>
                <a:cs typeface="Courier"/>
              </a:rPr>
              <a:t>sxfun</a:t>
            </a:r>
            <a:r>
              <a:rPr lang="da-DK" sz="2800" b="1" dirty="0">
                <a:latin typeface="Papyrus"/>
                <a:cs typeface="Papyrus"/>
              </a:rPr>
              <a:t>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-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Applies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a-DK" sz="3200" b="1" u="sng" dirty="0">
                <a:latin typeface="Papyrus" panose="020B0602040200020303" pitchFamily="34" charset="77"/>
                <a:cs typeface="Courier"/>
              </a:rPr>
              <a:t>element-wise operation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, the ”</a:t>
            </a:r>
            <a:r>
              <a:rPr lang="da-DK" sz="2800" b="1" dirty="0">
                <a:latin typeface="Courier"/>
                <a:cs typeface="Courier"/>
              </a:rPr>
              <a:t>.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” operator, to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two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arrays with implicit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expansion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enabled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</a:t>
            </a:r>
          </a:p>
          <a:p>
            <a:pPr algn="ctr"/>
            <a:r>
              <a:rPr lang="da-DK" sz="3200" b="1" dirty="0">
                <a:latin typeface="Papyrus" panose="020B0602040200020303" pitchFamily="34" charset="77"/>
                <a:cs typeface="Courier"/>
              </a:rPr>
              <a:t>(generally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superseeded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by singleton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expansion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).</a:t>
            </a:r>
          </a:p>
          <a:p>
            <a:pPr algn="ctr"/>
            <a:endParaRPr lang="da-DK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da-DK" sz="2800" b="1" dirty="0" err="1">
                <a:latin typeface="Courier"/>
                <a:cs typeface="Courier"/>
              </a:rPr>
              <a:t>bsxfun</a:t>
            </a:r>
            <a:r>
              <a:rPr lang="da-DK" sz="2800" b="1" dirty="0">
                <a:latin typeface="Courier"/>
                <a:cs typeface="Courier"/>
              </a:rPr>
              <a:t>(</a:t>
            </a:r>
            <a:r>
              <a:rPr lang="da-DK" sz="2800" b="1" dirty="0" err="1">
                <a:latin typeface="Courier"/>
                <a:cs typeface="Courier"/>
                <a:hlinkClick r:id="rId3"/>
              </a:rPr>
              <a:t>fun</a:t>
            </a:r>
            <a:r>
              <a:rPr lang="da-DK" sz="2800" b="1" dirty="0" err="1">
                <a:latin typeface="Courier"/>
                <a:cs typeface="Courier"/>
              </a:rPr>
              <a:t>,</a:t>
            </a:r>
            <a:r>
              <a:rPr lang="da-DK" sz="2800" b="1" dirty="0" err="1">
                <a:latin typeface="Courier"/>
                <a:cs typeface="Courier"/>
                <a:hlinkClick r:id="rId4"/>
              </a:rPr>
              <a:t>A,B</a:t>
            </a:r>
            <a:r>
              <a:rPr lang="da-DK" sz="2800" b="1" dirty="0">
                <a:latin typeface="Courier"/>
                <a:cs typeface="Courier"/>
              </a:rPr>
              <a:t>)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applies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the element-wise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binary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operation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specified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by the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handle </a:t>
            </a:r>
            <a:r>
              <a:rPr lang="da-DK" sz="2800" b="1" dirty="0" err="1">
                <a:latin typeface="Courier"/>
                <a:cs typeface="Courier"/>
              </a:rPr>
              <a:t>fun</a:t>
            </a:r>
            <a:r>
              <a:rPr lang="da-DK" sz="2800" b="1" dirty="0">
                <a:latin typeface="Papyrus"/>
                <a:cs typeface="Papyrus"/>
              </a:rPr>
              <a:t>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to arrays</a:t>
            </a:r>
            <a:r>
              <a:rPr lang="da-DK" sz="2800" b="1" dirty="0">
                <a:latin typeface="Papyrus"/>
                <a:cs typeface="Papyrus"/>
              </a:rPr>
              <a:t> </a:t>
            </a:r>
            <a:r>
              <a:rPr lang="da-DK" sz="2800" b="1" dirty="0">
                <a:latin typeface="Courier"/>
                <a:cs typeface="Courier"/>
              </a:rPr>
              <a:t>A</a:t>
            </a:r>
            <a:r>
              <a:rPr lang="da-DK" sz="2800" b="1" dirty="0">
                <a:latin typeface="Papyrus"/>
                <a:cs typeface="Papyrus"/>
              </a:rPr>
              <a:t> 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and</a:t>
            </a:r>
            <a:r>
              <a:rPr lang="da-DK" sz="2800" b="1" dirty="0">
                <a:latin typeface="Papyrus"/>
                <a:cs typeface="Papyrus"/>
              </a:rPr>
              <a:t> </a:t>
            </a:r>
            <a:r>
              <a:rPr lang="da-DK" sz="2800" b="1" dirty="0">
                <a:latin typeface="Courier"/>
                <a:cs typeface="Courier"/>
              </a:rPr>
              <a:t>B</a:t>
            </a:r>
            <a:r>
              <a:rPr lang="da-DK" sz="2800" b="1" dirty="0">
                <a:latin typeface="Papyrus"/>
                <a:cs typeface="Papyrus"/>
              </a:rPr>
              <a:t>.</a:t>
            </a:r>
          </a:p>
          <a:p>
            <a:pPr algn="ctr"/>
            <a:endParaRPr lang="da-DK" sz="2800" b="1" dirty="0">
              <a:latin typeface="Papyrus"/>
              <a:cs typeface="Papyrus"/>
            </a:endParaRPr>
          </a:p>
          <a:p>
            <a:pPr algn="ctr"/>
            <a:r>
              <a:rPr lang="da-DK" sz="3200" b="1" dirty="0">
                <a:latin typeface="Papyrus" panose="020B0602040200020303" pitchFamily="34" charset="77"/>
                <a:cs typeface="Courier"/>
              </a:rPr>
              <a:t>The</a:t>
            </a:r>
            <a:r>
              <a:rPr lang="da-DK" sz="2800" b="1" dirty="0">
                <a:latin typeface="Papyrus"/>
                <a:cs typeface="Papyrus"/>
              </a:rPr>
              <a:t> </a:t>
            </a:r>
            <a:r>
              <a:rPr lang="da-DK" sz="2800" b="1" dirty="0">
                <a:latin typeface="Courier"/>
                <a:cs typeface="Courier"/>
              </a:rPr>
              <a:t>@times</a:t>
            </a:r>
            <a:r>
              <a:rPr lang="da-DK" sz="2800" b="1" dirty="0">
                <a:latin typeface="Papyrus"/>
                <a:cs typeface="Papyrus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handle in the sample </a:t>
            </a:r>
          </a:p>
          <a:p>
            <a:pPr algn="ctr"/>
            <a:endParaRPr lang="da-DK" sz="2800" b="1" dirty="0">
              <a:latin typeface="Papyrus"/>
              <a:cs typeface="Papyrus"/>
            </a:endParaRPr>
          </a:p>
          <a:p>
            <a:pPr algn="ctr"/>
            <a:r>
              <a:rPr lang="mr-IN" sz="2800" b="1" dirty="0">
                <a:latin typeface="Courier"/>
                <a:cs typeface="Courier"/>
              </a:rPr>
              <a:t>bsxfun(@times,ones(</a:t>
            </a:r>
            <a:r>
              <a:rPr lang="en-US" sz="2800" b="1" dirty="0">
                <a:latin typeface="Courier"/>
                <a:cs typeface="Courier"/>
              </a:rPr>
              <a:t>5,1</a:t>
            </a:r>
            <a:r>
              <a:rPr lang="mr-IN" sz="2800" b="1" dirty="0">
                <a:latin typeface="Courier"/>
                <a:cs typeface="Courier"/>
              </a:rPr>
              <a:t>),</a:t>
            </a:r>
            <a:r>
              <a:rPr lang="mr-IN" sz="2800" b="1" dirty="0" err="1">
                <a:latin typeface="Courier"/>
                <a:cs typeface="Courier"/>
              </a:rPr>
              <a:t>e</a:t>
            </a:r>
            <a:r>
              <a:rPr lang="mr-IN" sz="2800" b="1" dirty="0">
                <a:latin typeface="Courier"/>
                <a:cs typeface="Courier"/>
              </a:rPr>
              <a:t>)</a:t>
            </a:r>
            <a:r>
              <a:rPr lang="en-US" sz="2800" b="1" dirty="0">
                <a:latin typeface="Courier"/>
                <a:cs typeface="Courier"/>
              </a:rPr>
              <a:t>;</a:t>
            </a:r>
            <a:endParaRPr lang="mr-IN" sz="2800" b="1" dirty="0">
              <a:latin typeface="Courier"/>
              <a:cs typeface="Courier"/>
            </a:endParaRPr>
          </a:p>
          <a:p>
            <a:pPr algn="ctr"/>
            <a:endParaRPr lang="da-DK" sz="2800" b="1" dirty="0">
              <a:latin typeface="Papyrus"/>
              <a:cs typeface="Papyrus"/>
            </a:endParaRPr>
          </a:p>
          <a:p>
            <a:pPr algn="ctr"/>
            <a:endParaRPr lang="da-DK" sz="2800" b="1" dirty="0">
              <a:latin typeface="Papyrus"/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specifies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the operation,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which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is a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. Can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be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pre-defined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by Matlab,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such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 as </a:t>
            </a:r>
            <a:r>
              <a:rPr lang="da-DK" sz="2800" b="1" dirty="0">
                <a:latin typeface="Courier"/>
                <a:cs typeface="Courier"/>
              </a:rPr>
              <a:t>@times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, or user </a:t>
            </a:r>
            <a:r>
              <a:rPr lang="da-DK" sz="3200" b="1" dirty="0" err="1">
                <a:latin typeface="Papyrus" panose="020B0602040200020303" pitchFamily="34" charset="77"/>
                <a:cs typeface="Courier"/>
              </a:rPr>
              <a:t>written</a:t>
            </a:r>
            <a:r>
              <a:rPr lang="da-DK" sz="3200" b="1" dirty="0">
                <a:latin typeface="Papyrus" panose="020B0602040200020303" pitchFamily="34" charset="77"/>
                <a:cs typeface="Courie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01012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In MATLAB® R2016b and later, you can directly use operators instead of </a:t>
            </a:r>
            <a:r>
              <a:rPr lang="en-US" sz="3200" b="1" dirty="0" err="1">
                <a:latin typeface="Courier" pitchFamily="2" charset="0"/>
                <a:cs typeface="Calibri" panose="020F0502020204030204" pitchFamily="34" charset="0"/>
              </a:rPr>
              <a:t>bsxfun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since the operators independently support implicit expansion of arrays with compatible sizes (singleton expansion).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Courier"/>
                <a:cs typeface="Courier"/>
              </a:rPr>
              <a:t>(A - mean(A))</a:t>
            </a:r>
            <a:r>
              <a:rPr lang="en-US" sz="3200" b="1" dirty="0">
                <a:solidFill>
                  <a:srgbClr val="FF0000"/>
                </a:solidFill>
                <a:latin typeface="Courier"/>
                <a:cs typeface="Courier"/>
              </a:rPr>
              <a:t>./</a:t>
            </a:r>
            <a:r>
              <a:rPr lang="en-US" sz="3200" b="1" dirty="0">
                <a:latin typeface="Courier"/>
                <a:cs typeface="Courier"/>
              </a:rPr>
              <a:t>std(A)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what is this?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Previously this required </a:t>
            </a:r>
            <a:r>
              <a:rPr lang="en-US" sz="3200" b="1" dirty="0" err="1">
                <a:latin typeface="Papyrus" panose="020B0602040200020303" pitchFamily="34" charset="77"/>
                <a:cs typeface="Courier"/>
              </a:rPr>
              <a:t>expandng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the vectors </a:t>
            </a:r>
            <a:r>
              <a:rPr lang="en-US" sz="3200" b="1" dirty="0">
                <a:latin typeface="Courier"/>
                <a:cs typeface="Courier"/>
              </a:rPr>
              <a:t>mean(A)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and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Courier"/>
                <a:cs typeface="Courier"/>
              </a:rPr>
              <a:t>std(A)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into matrices using </a:t>
            </a:r>
            <a:r>
              <a:rPr lang="en-US" sz="3200" b="1" dirty="0" err="1">
                <a:latin typeface="Courier"/>
                <a:cs typeface="Courier"/>
              </a:rPr>
              <a:t>repmat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or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 err="1">
                <a:latin typeface="Courier"/>
                <a:cs typeface="Courier"/>
              </a:rPr>
              <a:t>bsxfun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or doing matrix multiplications with specially generated matrices.</a:t>
            </a:r>
          </a:p>
        </p:txBody>
      </p:sp>
    </p:spTree>
    <p:extLst>
      <p:ext uri="{BB962C8B-B14F-4D97-AF65-F5344CB8AC3E}">
        <p14:creationId xmlns:p14="http://schemas.microsoft.com/office/powerpoint/2010/main" val="38084763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925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ourier"/>
                <a:cs typeface="Courier"/>
              </a:rPr>
              <a:t>(A - mean(A))</a:t>
            </a:r>
            <a:r>
              <a:rPr lang="en-US" sz="3200" b="1" dirty="0">
                <a:solidFill>
                  <a:srgbClr val="FF0000"/>
                </a:solidFill>
                <a:latin typeface="Courier"/>
                <a:cs typeface="Courier"/>
              </a:rPr>
              <a:t>./</a:t>
            </a:r>
            <a:r>
              <a:rPr lang="en-US" sz="3200" b="1" dirty="0">
                <a:latin typeface="Courier"/>
                <a:cs typeface="Courier"/>
              </a:rPr>
              <a:t>std(A)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what is this?</a:t>
            </a:r>
          </a:p>
          <a:p>
            <a:pPr algn="ctr"/>
            <a:endParaRPr lang="en-US" sz="1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Division of Matrices or Vectors is not defined (inverse of matrix is defined)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And what is the leading dot?</a:t>
            </a:r>
          </a:p>
          <a:p>
            <a:pPr algn="ctr"/>
            <a:endParaRPr lang="en-US" sz="1200" b="1" dirty="0">
              <a:cs typeface="Papyrus"/>
            </a:endParaRPr>
          </a:p>
          <a:p>
            <a:pPr algn="ctr"/>
            <a:r>
              <a:rPr lang="en-US" sz="3200" b="1" dirty="0">
                <a:latin typeface="Courier"/>
                <a:cs typeface="Courier"/>
              </a:rPr>
              <a:t>(A - mean(A))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is a row vector, length N</a:t>
            </a:r>
          </a:p>
          <a:p>
            <a:pPr algn="ctr"/>
            <a:endParaRPr lang="en-US" sz="1200" b="1" dirty="0">
              <a:cs typeface="Courier"/>
            </a:endParaRPr>
          </a:p>
          <a:p>
            <a:pPr algn="ctr"/>
            <a:r>
              <a:rPr lang="en-US" sz="3200" b="1" dirty="0">
                <a:latin typeface="Courier"/>
                <a:cs typeface="Courier"/>
              </a:rPr>
              <a:t>std(A)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is a row vector, length N</a:t>
            </a:r>
          </a:p>
          <a:p>
            <a:pPr algn="ctr"/>
            <a:endParaRPr lang="en-US" sz="1200" b="1" dirty="0"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And the leading dot </a:t>
            </a:r>
            <a:r>
              <a:rPr lang="en-US" sz="3200" b="1" dirty="0">
                <a:solidFill>
                  <a:srgbClr val="FF0000"/>
                </a:solidFill>
                <a:latin typeface="Courier"/>
                <a:cs typeface="Courier"/>
              </a:rPr>
              <a:t>./</a:t>
            </a:r>
            <a:r>
              <a:rPr lang="en-US" sz="3200" b="1" dirty="0">
                <a:solidFill>
                  <a:srgbClr val="FF0000"/>
                </a:solidFill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means to do the operation element wise, i.e. </a:t>
            </a:r>
            <a:r>
              <a:rPr lang="en-US" sz="3200" b="1" u="sng" dirty="0">
                <a:latin typeface="Papyrus" panose="020B0602040200020303" pitchFamily="34" charset="77"/>
                <a:cs typeface="Courier"/>
              </a:rPr>
              <a:t>element by element</a:t>
            </a:r>
          </a:p>
          <a:p>
            <a:pPr algn="ctr"/>
            <a:endParaRPr lang="en-US" sz="1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Let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Courier"/>
              </a:rPr>
              <a:t>b= (</a:t>
            </a:r>
            <a:r>
              <a:rPr lang="en-US" sz="3200" b="1" dirty="0">
                <a:latin typeface="Courier"/>
                <a:cs typeface="Courier"/>
              </a:rPr>
              <a:t>A - mean(A))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and</a:t>
            </a:r>
            <a:r>
              <a:rPr lang="en-US" sz="3200" b="1" dirty="0">
                <a:latin typeface="Courier"/>
                <a:cs typeface="Courier"/>
              </a:rPr>
              <a:t> c= std(A)</a:t>
            </a:r>
          </a:p>
          <a:p>
            <a:pPr algn="ctr"/>
            <a:endParaRPr lang="en-US" sz="1200" b="1" dirty="0">
              <a:latin typeface="Courier"/>
              <a:cs typeface="Courier"/>
            </a:endParaRPr>
          </a:p>
          <a:p>
            <a:pPr algn="ctr"/>
            <a:r>
              <a:rPr lang="en-US" sz="3200" b="1" dirty="0">
                <a:latin typeface="Courier"/>
                <a:cs typeface="Courier"/>
              </a:rPr>
              <a:t>b./c=[b(1)/c(1)… b(N)/c(n)] </a:t>
            </a:r>
            <a:endParaRPr lang="en-US" sz="3200" b="1" dirty="0"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43969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5344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Vectors and Matrices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Make a few </a:t>
            </a:r>
            <a:r>
              <a:rPr lang="en-US" sz="3200" b="1" dirty="0">
                <a:solidFill>
                  <a:schemeClr val="bg1">
                    <a:lumMod val="75000"/>
                  </a:schemeClr>
                </a:solidFill>
                <a:latin typeface="Papyrus" panose="020B0602040200020303" pitchFamily="34" charset="77"/>
                <a:cs typeface="Papyrus"/>
              </a:rPr>
              <a:t>row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vectors by: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		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Typing them in -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             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x=[0 .1 .2 </a:t>
            </a:r>
            <a:r>
              <a:rPr lang="en-US" sz="32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1]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		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Using </a:t>
            </a:r>
            <a:r>
              <a:rPr lang="en-US" sz="3200" b="1" u="sng" dirty="0" err="1">
                <a:latin typeface="Papyrus" panose="020B0602040200020303" pitchFamily="34" charset="77"/>
                <a:cs typeface="Papyrus"/>
              </a:rPr>
              <a:t>linspace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 -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      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linspace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(0,1,11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)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Using array &amp; colon notation: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x=[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start:step:end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Or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start:step:end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If you leave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":step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 part out the step is 1.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4000" b="1" dirty="0">
                <a:latin typeface="Papyrus" panose="020B0602040200020303" pitchFamily="34" charset="77"/>
                <a:cs typeface="Papyrus"/>
              </a:rPr>
              <a:t>End line with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4000" b="1" dirty="0">
                <a:latin typeface="Papyrus" panose="020B0602040200020303" pitchFamily="34" charset="77"/>
                <a:cs typeface="Papyrus"/>
              </a:rPr>
              <a:t>" to </a:t>
            </a:r>
            <a:r>
              <a:rPr lang="en-US" sz="4000" b="1" dirty="0" err="1">
                <a:latin typeface="Papyrus" panose="020B0602040200020303" pitchFamily="34" charset="77"/>
                <a:cs typeface="Papyrus"/>
              </a:rPr>
              <a:t>supress</a:t>
            </a:r>
            <a:r>
              <a:rPr lang="en-US" sz="4000" b="1" dirty="0">
                <a:latin typeface="Papyrus" panose="020B0602040200020303" pitchFamily="34" charset="77"/>
                <a:cs typeface="Papyrus"/>
              </a:rPr>
              <a:t> output</a:t>
            </a:r>
          </a:p>
        </p:txBody>
      </p:sp>
    </p:spTree>
    <p:extLst>
      <p:ext uri="{BB962C8B-B14F-4D97-AF65-F5344CB8AC3E}">
        <p14:creationId xmlns:p14="http://schemas.microsoft.com/office/powerpoint/2010/main" val="385018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98005"/>
            <a:ext cx="1219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To make column vectors - transpose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	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x=[0 .1 .2 </a:t>
            </a:r>
            <a:r>
              <a:rPr lang="en-US" sz="3200" b="1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1]’;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x=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linspace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(0,1,11)’;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x=[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start:step:end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]’;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but not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3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start:step:end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’;</a:t>
            </a:r>
          </a:p>
        </p:txBody>
      </p:sp>
    </p:spTree>
    <p:extLst>
      <p:ext uri="{BB962C8B-B14F-4D97-AF65-F5344CB8AC3E}">
        <p14:creationId xmlns:p14="http://schemas.microsoft.com/office/powerpoint/2010/main" val="127912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2613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Seeing what's there (what variables you have)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Outputs list of variables with their sizes and types.</a:t>
            </a:r>
          </a:p>
        </p:txBody>
      </p:sp>
    </p:spTree>
    <p:extLst>
      <p:ext uri="{BB962C8B-B14F-4D97-AF65-F5344CB8AC3E}">
        <p14:creationId xmlns:p14="http://schemas.microsoft.com/office/powerpoint/2010/main" val="346418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1039"/>
            <a:ext cx="12192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Arrays (matrices)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handles vectors the same as matrices (actually vectors are matrices to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matlab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Type them in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use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 to start a new row.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da-DK" sz="3200" b="1" dirty="0">
                <a:latin typeface="Courier" pitchFamily="2" charset="0"/>
                <a:cs typeface="Courier"/>
              </a:rPr>
              <a:t>x=[1 2 3; 4 5 6]</a:t>
            </a:r>
          </a:p>
          <a:p>
            <a:pPr algn="ctr"/>
            <a:endParaRPr lang="da-DK" b="1" dirty="0">
              <a:cs typeface="Papyrus"/>
            </a:endParaRPr>
          </a:p>
          <a:p>
            <a:pPr algn="ctr"/>
            <a:r>
              <a:rPr lang="da-DK" sz="3200" b="1" dirty="0" err="1">
                <a:latin typeface="Papyrus" panose="020B0602040200020303" pitchFamily="34" charset="77"/>
                <a:cs typeface="Papyrus"/>
              </a:rPr>
              <a:t>Compare</a:t>
            </a:r>
            <a:r>
              <a:rPr lang="da-DK" sz="3200" b="1" dirty="0">
                <a:latin typeface="Papyrus" panose="020B0602040200020303" pitchFamily="34" charset="77"/>
                <a:cs typeface="Papyrus"/>
              </a:rPr>
              <a:t> with</a:t>
            </a:r>
          </a:p>
          <a:p>
            <a:pPr algn="ctr"/>
            <a:endParaRPr lang="da-DK" b="1" dirty="0">
              <a:cs typeface="Courier"/>
            </a:endParaRPr>
          </a:p>
          <a:p>
            <a:pPr algn="ctr"/>
            <a:r>
              <a:rPr lang="da-DK" sz="3200" b="1" dirty="0">
                <a:latin typeface="Courier" pitchFamily="2" charset="0"/>
                <a:cs typeface="Courier"/>
              </a:rPr>
              <a:t>x=[1 2 3 4 5 6]</a:t>
            </a:r>
          </a:p>
          <a:p>
            <a:pPr algn="ctr"/>
            <a:endParaRPr lang="en-US" sz="3200" b="1" dirty="0"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No “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“  in second line, compare them</a:t>
            </a:r>
          </a:p>
        </p:txBody>
      </p:sp>
    </p:spTree>
    <p:extLst>
      <p:ext uri="{BB962C8B-B14F-4D97-AF65-F5344CB8AC3E}">
        <p14:creationId xmlns:p14="http://schemas.microsoft.com/office/powerpoint/2010/main" val="4230500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6126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Predefined arrays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has a number of predefined arrays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(these are actually functions like sin,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cos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…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</a:t>
            </a:r>
          </a:p>
          <a:p>
            <a:pPr algn="ctr"/>
            <a:endParaRPr lang="en-US" sz="3200" b="1" dirty="0">
              <a:latin typeface="+mj-lt"/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ones</a:t>
            </a: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zeros</a:t>
            </a: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rand</a:t>
            </a:r>
          </a:p>
          <a:p>
            <a:pPr algn="ctr"/>
            <a:r>
              <a:rPr lang="en-US" sz="3200" b="1" dirty="0" err="1">
                <a:latin typeface="Courier" pitchFamily="2" charset="0"/>
                <a:cs typeface="Courier"/>
              </a:rPr>
              <a:t>randn</a:t>
            </a:r>
            <a:endParaRPr lang="en-US" sz="3200" b="1" dirty="0">
              <a:latin typeface="Courier" pitchFamily="2" charset="0"/>
              <a:cs typeface="Courier"/>
            </a:endParaRP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magic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 (rows and cols sum to same value)</a:t>
            </a:r>
            <a:endParaRPr lang="en-US" sz="3200" b="1" dirty="0">
              <a:latin typeface="Courier" pitchFamily="2" charset="0"/>
              <a:cs typeface="Courier"/>
            </a:endParaRP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eye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 (identify matrix)</a:t>
            </a:r>
            <a:endParaRPr lang="en-US" sz="3200" b="1" dirty="0">
              <a:latin typeface="Courier" pitchFamily="2" charset="0"/>
              <a:cs typeface="Courier"/>
            </a:endParaRPr>
          </a:p>
          <a:p>
            <a:pPr algn="ctr"/>
            <a:r>
              <a:rPr lang="en-US" sz="3200" b="1" dirty="0">
                <a:latin typeface="+mj-lt"/>
                <a:cs typeface="Papyrus"/>
              </a:rPr>
              <a:t>      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etc.</a:t>
            </a:r>
            <a:r>
              <a:rPr lang="en-US" sz="3200" b="1" dirty="0">
                <a:latin typeface="+mj-lt"/>
                <a:cs typeface="Papyrus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33882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</TotalTime>
  <Words>3115</Words>
  <Application>Microsoft Office PowerPoint</Application>
  <PresentationFormat>Widescreen</PresentationFormat>
  <Paragraphs>595</Paragraphs>
  <Slides>42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2023-08-31T15:40:34Z</dcterms:created>
  <dcterms:modified xsi:type="dcterms:W3CDTF">2023-09-19T21:45:02Z</dcterms:modified>
</cp:coreProperties>
</file>