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76" r:id="rId2"/>
    <p:sldId id="1485" r:id="rId3"/>
    <p:sldId id="1482" r:id="rId4"/>
    <p:sldId id="310" r:id="rId5"/>
    <p:sldId id="312" r:id="rId6"/>
    <p:sldId id="353" r:id="rId7"/>
    <p:sldId id="314" r:id="rId8"/>
    <p:sldId id="354" r:id="rId9"/>
    <p:sldId id="1483" r:id="rId10"/>
    <p:sldId id="295" r:id="rId11"/>
    <p:sldId id="330" r:id="rId12"/>
    <p:sldId id="284" r:id="rId13"/>
    <p:sldId id="14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58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4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This can cause problems</a:t>
            </a:r>
            <a:r>
              <a:rPr lang="es-AR" baseline="0" dirty="0"/>
              <a:t> with large array sizes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14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5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45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98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2		Aug 31,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1895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7327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has standard math operations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add</a:t>
            </a:r>
          </a:p>
          <a:p>
            <a:r>
              <a:rPr lang="en-US" sz="3200" b="1" dirty="0">
                <a:latin typeface="Papyrus" panose="020B0602040200020303" pitchFamily="34" charset="77"/>
                <a:cs typeface="Papyrus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subtract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multiply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divide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			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exponentiate</a:t>
            </a:r>
          </a:p>
          <a:p>
            <a:r>
              <a:rPr lang="en-US" sz="3200" b="1" dirty="0">
                <a:latin typeface="Papyrus" panose="020B0602040200020303" pitchFamily="34" charset="77"/>
                <a:cs typeface="Papyrus"/>
              </a:rPr>
              <a:t>						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			transpose</a:t>
            </a:r>
          </a:p>
          <a:p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No mod operation (% is comment in MATLAB)</a:t>
            </a:r>
          </a:p>
        </p:txBody>
      </p:sp>
    </p:spTree>
    <p:extLst>
      <p:ext uri="{BB962C8B-B14F-4D97-AF65-F5344CB8AC3E}">
        <p14:creationId xmlns:p14="http://schemas.microsoft.com/office/powerpoint/2010/main" val="1603270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77224"/>
            <a:ext cx="12192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has standard programming constructs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Loops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/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/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Conditionals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elseif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;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Unfortunately, both loops and conditional blocks terminate with the same keyword –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so things can get confusing.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can take optional input parameters, produce output (can be more than one)</a:t>
            </a:r>
          </a:p>
        </p:txBody>
      </p:sp>
    </p:spTree>
    <p:extLst>
      <p:ext uri="{BB962C8B-B14F-4D97-AF65-F5344CB8AC3E}">
        <p14:creationId xmlns:p14="http://schemas.microsoft.com/office/powerpoint/2010/main" val="102510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1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NOTE: as in all computer languages - the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here is not a mathematical equals, and the "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a"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not a mathematical variable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a=a+1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is perfectly good "math" on the computer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This says  -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1) take the value stored in the variable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(the place in computer memory called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")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2) add one to it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3) and then store the result in the variable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 (the place in computer memory called "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") </a:t>
            </a:r>
          </a:p>
        </p:txBody>
      </p:sp>
    </p:spTree>
    <p:extLst>
      <p:ext uri="{BB962C8B-B14F-4D97-AF65-F5344CB8AC3E}">
        <p14:creationId xmlns:p14="http://schemas.microsoft.com/office/powerpoint/2010/main" val="1913720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2616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also has trig functions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sin(x)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where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is a matrix </a:t>
            </a:r>
            <a:r>
              <a:rPr lang="en-US" sz="3200" b="1" dirty="0">
                <a:solidFill>
                  <a:schemeClr val="bg1">
                    <a:lumMod val="75000"/>
                  </a:schemeClr>
                </a:solidFill>
                <a:latin typeface="Papyrus" panose="020B0602040200020303" pitchFamily="34" charset="77"/>
                <a:cs typeface="Papyrus"/>
              </a:rPr>
              <a:t>(vector, scalar)</a:t>
            </a:r>
            <a:endParaRPr lang="en-US" sz="3200" b="1" dirty="0">
              <a:solidFill>
                <a:schemeClr val="bg1">
                  <a:lumMod val="75000"/>
                </a:schemeClr>
              </a:solidFill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cos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:</a:t>
            </a: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(Which take their argument in radians – a royal pain)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sind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cosd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: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(Which take their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argument in degrees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!!!  Yeah!!!)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2686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C31D23-421D-08EC-FF54-4896AD600475}"/>
              </a:ext>
            </a:extLst>
          </p:cNvPr>
          <p:cNvSpPr txBox="1"/>
          <p:nvPr/>
        </p:nvSpPr>
        <p:spPr>
          <a:xfrm>
            <a:off x="0" y="729734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</a:rPr>
              <a:t>Do you recognize the following MATLAB functions/tricks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repmat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bsxfun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Singleton expansion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Tony’s trick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829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692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First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Everything in Matlab is a MATRIX.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A single number is 1x1 matrix.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Vectors are Nx1 (column) and 1xN (row) matrices.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Matrices N x M x O </a:t>
            </a:r>
            <a:r>
              <a:rPr lang="mr-IN" sz="3200" b="1" dirty="0">
                <a:latin typeface="Papyrus" panose="020B0602040200020303" pitchFamily="34" charset="77"/>
              </a:rPr>
              <a:t>…</a:t>
            </a:r>
            <a:r>
              <a:rPr lang="en-US" sz="3200" b="1" dirty="0">
                <a:latin typeface="Papyrus" panose="020B0602040200020303" pitchFamily="34" charset="77"/>
              </a:rPr>
              <a:t> </a:t>
            </a:r>
            <a:r>
              <a:rPr lang="en-US" b="1" dirty="0">
                <a:latin typeface="Papyrus" panose="020B0602040200020303" pitchFamily="34" charset="77"/>
              </a:rPr>
              <a:t>(indices same as math </a:t>
            </a:r>
            <a:r>
              <a:rPr lang="mr-IN" b="1" dirty="0">
                <a:latin typeface="Papyrus" panose="020B0602040200020303" pitchFamily="34" charset="77"/>
              </a:rPr>
              <a:t>–</a:t>
            </a:r>
            <a:r>
              <a:rPr lang="en-US" b="1" dirty="0">
                <a:latin typeface="Papyrus" panose="020B0602040200020303" pitchFamily="34" charset="77"/>
              </a:rPr>
              <a:t> rows, columns, layers, </a:t>
            </a:r>
            <a:r>
              <a:rPr lang="mr-IN" b="1" dirty="0">
                <a:latin typeface="Papyrus" panose="020B0602040200020303" pitchFamily="34" charset="77"/>
              </a:rPr>
              <a:t>…</a:t>
            </a:r>
            <a:r>
              <a:rPr lang="en-US" b="1" dirty="0">
                <a:latin typeface="Papyrus" panose="020B0602040200020303" pitchFamily="34" charset="77"/>
              </a:rPr>
              <a:t> . Have to keep track of this for some [many?] operations)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R=1/C=1  R=1/C=2  R=1/C=3  R=1/C=4</a:t>
            </a:r>
          </a:p>
          <a:p>
            <a:pPr algn="ctr"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R=2/C=1  R=2/C=2  R=2/C=3  R=2/C=4</a:t>
            </a:r>
          </a:p>
          <a:p>
            <a:pPr algn="ctr"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R=3/C=1  R=3/C=2  R=3/C=3  R=3/C=4</a:t>
            </a:r>
          </a:p>
          <a:p>
            <a:pPr algn="ctr"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R=4/C=1  R=4/C=2  R=4/C=3  R=4/C=4</a:t>
            </a:r>
          </a:p>
          <a:p>
            <a:pPr algn="ctr"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R=5/C=1  R=5/C=2  R=5/C=3  R=5/C=4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BF6A64F-3191-724F-BB95-9754D9A4C26E}"/>
              </a:ext>
            </a:extLst>
          </p:cNvPr>
          <p:cNvCxnSpPr>
            <a:cxnSpLocks/>
          </p:cNvCxnSpPr>
          <p:nvPr/>
        </p:nvCxnSpPr>
        <p:spPr>
          <a:xfrm>
            <a:off x="2028152" y="4278055"/>
            <a:ext cx="0" cy="2325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C8BE064-3DDC-EC44-92A8-CAF4E910AFFB}"/>
              </a:ext>
            </a:extLst>
          </p:cNvPr>
          <p:cNvCxnSpPr>
            <a:cxnSpLocks/>
          </p:cNvCxnSpPr>
          <p:nvPr/>
        </p:nvCxnSpPr>
        <p:spPr>
          <a:xfrm>
            <a:off x="4261600" y="4278055"/>
            <a:ext cx="0" cy="2325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ACED8A-8F08-D041-9214-3EC9162171CA}"/>
              </a:ext>
            </a:extLst>
          </p:cNvPr>
          <p:cNvCxnSpPr>
            <a:cxnSpLocks/>
          </p:cNvCxnSpPr>
          <p:nvPr/>
        </p:nvCxnSpPr>
        <p:spPr>
          <a:xfrm flipV="1">
            <a:off x="2143767" y="4383159"/>
            <a:ext cx="1975945" cy="22203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8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3143"/>
            <a:ext cx="12105861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Second (a)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Matlab does all calculations in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double precision floating point (64 bits)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Second (b)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Can “force” single precision (saves the results as single, calculations still done as double).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There are complicated work-arounds if you need quadruple precision (128 bits).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Can store </a:t>
            </a:r>
            <a:r>
              <a:rPr lang="en-US" sz="3200" b="1" dirty="0" err="1">
                <a:latin typeface="Papyrus" panose="020B0602040200020303" pitchFamily="34" charset="77"/>
              </a:rPr>
              <a:t>logicals</a:t>
            </a:r>
            <a:r>
              <a:rPr lang="en-US" sz="3200" b="1" dirty="0">
                <a:latin typeface="Papyrus" panose="020B0602040200020303" pitchFamily="34" charset="77"/>
              </a:rPr>
              <a:t> in bytes (calculations still done in double, even though only need 1 bit!) 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336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01942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Third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Interactive and interpretive.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Makes debugging easy - checks syntax as type, shows mistakes in red.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Makes debugging easy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r>
              <a:rPr lang="en-US" sz="3200" b="1" dirty="0">
                <a:latin typeface="Papyrus" panose="020B0602040200020303" pitchFamily="34" charset="77"/>
              </a:rPr>
              <a:t> the bug is on the line where it falls over (usually).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Has debugging tools – set </a:t>
            </a:r>
            <a:r>
              <a:rPr lang="en-US" sz="3200" b="1" dirty="0" err="1">
                <a:latin typeface="Papyrus" panose="020B0602040200020303" pitchFamily="34" charset="77"/>
              </a:rPr>
              <a:t>brakepoints</a:t>
            </a:r>
            <a:r>
              <a:rPr lang="en-US" sz="3200" b="1" dirty="0">
                <a:latin typeface="Papyrus" panose="020B0602040200020303" pitchFamily="34" charset="77"/>
              </a:rPr>
              <a:t>, etc.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Needed for debugging in functions.</a:t>
            </a:r>
          </a:p>
        </p:txBody>
      </p:sp>
    </p:spTree>
    <p:extLst>
      <p:ext uri="{BB962C8B-B14F-4D97-AF65-F5344CB8AC3E}">
        <p14:creationId xmlns:p14="http://schemas.microsoft.com/office/powerpoint/2010/main" val="162225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286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Fourth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Lots and lots of built-in functions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Lots and lots of “toolboxes”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r>
              <a:rPr lang="en-US" sz="3200" b="1" dirty="0">
                <a:latin typeface="Papyrus" panose="020B0602040200020303" pitchFamily="34" charset="77"/>
              </a:rPr>
              <a:t> collections of functions for specific tasks such as signal processing, statistics, </a:t>
            </a:r>
            <a:r>
              <a:rPr lang="mr-IN" sz="3200" b="1" dirty="0">
                <a:latin typeface="Papyrus" panose="020B0602040200020303" pitchFamily="34" charset="77"/>
              </a:rPr>
              <a:t>…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Even more functions and toolboxes written and shared by other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users on </a:t>
            </a:r>
            <a:r>
              <a:rPr lang="en-US" sz="3200" b="1" dirty="0" err="1">
                <a:latin typeface="Papyrus" panose="020B0602040200020303" pitchFamily="34" charset="77"/>
              </a:rPr>
              <a:t>Matlab</a:t>
            </a:r>
            <a:r>
              <a:rPr lang="en-US" sz="3200" b="1" dirty="0">
                <a:latin typeface="Papyrus" panose="020B0602040200020303" pitchFamily="34" charset="77"/>
              </a:rPr>
              <a:t> </a:t>
            </a:r>
            <a:r>
              <a:rPr lang="en-US" sz="3200" b="1" dirty="0" err="1">
                <a:latin typeface="Papyrus" panose="020B0602040200020303" pitchFamily="34" charset="77"/>
              </a:rPr>
              <a:t>FileExchange</a:t>
            </a:r>
            <a:r>
              <a:rPr lang="en-US" sz="3200" b="1" dirty="0">
                <a:latin typeface="Papyrus" panose="020B0602040200020303" pitchFamily="34" charset="77"/>
              </a:rPr>
              <a:t>.</a:t>
            </a:r>
          </a:p>
          <a:p>
            <a:pPr algn="ctr">
              <a:defRPr/>
            </a:pPr>
            <a:r>
              <a:rPr lang="en-US" sz="2800" b="1" dirty="0">
                <a:latin typeface="Papyrus" panose="020B0602040200020303" pitchFamily="34" charset="77"/>
              </a:rPr>
              <a:t>(https://</a:t>
            </a:r>
            <a:r>
              <a:rPr lang="en-US" sz="2800" b="1" dirty="0" err="1">
                <a:latin typeface="Papyrus" panose="020B0602040200020303" pitchFamily="34" charset="77"/>
              </a:rPr>
              <a:t>www.mathworks.com</a:t>
            </a:r>
            <a:r>
              <a:rPr lang="en-US" sz="2800" b="1" dirty="0">
                <a:latin typeface="Papyrus" panose="020B0602040200020303" pitchFamily="34" charset="77"/>
              </a:rPr>
              <a:t>/</a:t>
            </a:r>
            <a:r>
              <a:rPr lang="en-US" sz="2800" b="1" dirty="0" err="1">
                <a:latin typeface="Papyrus" panose="020B0602040200020303" pitchFamily="34" charset="77"/>
              </a:rPr>
              <a:t>matlabcentral</a:t>
            </a:r>
            <a:r>
              <a:rPr lang="en-US" sz="2800" b="1" dirty="0">
                <a:latin typeface="Papyrus" panose="020B0602040200020303" pitchFamily="34" charset="77"/>
              </a:rPr>
              <a:t>/</a:t>
            </a:r>
            <a:r>
              <a:rPr lang="en-US" sz="2800" b="1" dirty="0" err="1">
                <a:latin typeface="Papyrus" panose="020B0602040200020303" pitchFamily="34" charset="77"/>
              </a:rPr>
              <a:t>fileexchange</a:t>
            </a:r>
            <a:r>
              <a:rPr lang="en-US" sz="2800" b="1" dirty="0">
                <a:latin typeface="Papyrus" panose="020B0602040200020303" pitchFamily="34" charset="77"/>
              </a:rPr>
              <a:t>/)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0028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027"/>
            <a:ext cx="12192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Fifth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Comprehensive 2 and 3 D plotting support.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Sixth –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Extensive documentation – online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 err="1">
                <a:latin typeface="Papyrus" panose="020B0602040200020303" pitchFamily="34" charset="77"/>
              </a:rPr>
              <a:t>Mathworks</a:t>
            </a:r>
            <a:r>
              <a:rPr lang="en-US" sz="3200" b="1" dirty="0">
                <a:latin typeface="Papyrus" panose="020B0602040200020303" pitchFamily="34" charset="77"/>
              </a:rPr>
              <a:t> – on-line documentation with examples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Online classes, blogs, etc.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Tutorials from almost every university/class ever given available on the web.</a:t>
            </a:r>
          </a:p>
        </p:txBody>
      </p:sp>
    </p:spTree>
    <p:extLst>
      <p:ext uri="{BB962C8B-B14F-4D97-AF65-F5344CB8AC3E}">
        <p14:creationId xmlns:p14="http://schemas.microsoft.com/office/powerpoint/2010/main" val="239168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9095"/>
            <a:ext cx="12192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Fatal disadvantage in philosophically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Is not open-source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Fatal disadvantage economically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Is commercial software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Is </a:t>
            </a:r>
            <a:r>
              <a:rPr lang="en-US" sz="3200" b="1" u="sng" dirty="0">
                <a:latin typeface="Papyrus" panose="020B0602040200020303" pitchFamily="34" charset="77"/>
              </a:rPr>
              <a:t>VERY</a:t>
            </a:r>
            <a:r>
              <a:rPr lang="en-US" sz="3200" b="1" dirty="0">
                <a:latin typeface="Papyrus" panose="020B0602040200020303" pitchFamily="34" charset="77"/>
              </a:rPr>
              <a:t> expensive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There are open-source knock-offs</a:t>
            </a: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 err="1">
                <a:latin typeface="Papyrus" panose="020B0602040200020303" pitchFamily="34" charset="77"/>
              </a:rPr>
              <a:t>Ocatve</a:t>
            </a:r>
            <a:endParaRPr lang="en-US" sz="3200" b="1" dirty="0">
              <a:latin typeface="Papyrus" panose="020B0602040200020303" pitchFamily="34" charset="77"/>
            </a:endParaRPr>
          </a:p>
          <a:p>
            <a:pPr algn="ctr">
              <a:defRPr/>
            </a:pPr>
            <a:endParaRPr lang="en-US" b="1" dirty="0">
              <a:latin typeface="Papyrus" panose="020B0602040200020303" pitchFamily="34" charset="77"/>
            </a:endParaRP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Just different enough to be annoying</a:t>
            </a:r>
          </a:p>
          <a:p>
            <a:pPr algn="ctr">
              <a:defRPr/>
            </a:pPr>
            <a:r>
              <a:rPr lang="en-US" sz="3200" b="1" dirty="0">
                <a:latin typeface="Papyrus" panose="020B0602040200020303" pitchFamily="34" charset="77"/>
              </a:rPr>
              <a:t>Smaller set of tools.</a:t>
            </a:r>
          </a:p>
          <a:p>
            <a:pPr algn="ctr">
              <a:defRPr/>
            </a:pPr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521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826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Matlab has some pre-defined variables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[they are case sensitive]: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=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(-1) 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Do not use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as loop counters in Matlab, it clobbers these pre-defined variables.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(No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MatFor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FortMat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, </a:t>
            </a:r>
            <a:r>
              <a:rPr lang="en-US" sz="3200" b="1" dirty="0" err="1">
                <a:latin typeface="Papyrus" panose="020B0602040200020303" pitchFamily="34" charset="77"/>
                <a:cs typeface="Papyrus"/>
              </a:rPr>
              <a:t>FortLab,MatTran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pi = </a:t>
            </a:r>
            <a:r>
              <a:rPr lang="is-I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4*atan(1)</a:t>
            </a:r>
          </a:p>
          <a:p>
            <a:pPr algn="ctr"/>
            <a:r>
              <a:rPr lang="is-IS" sz="2800" b="1" dirty="0">
                <a:latin typeface="Papyrus" panose="020B0602040200020303" pitchFamily="34" charset="77"/>
                <a:cs typeface="Papyrus"/>
              </a:rPr>
              <a:t>If pi is </a:t>
            </a:r>
            <a:r>
              <a:rPr lang="en-US" sz="2800" b="1" dirty="0">
                <a:latin typeface="Papyrus" panose="020B0602040200020303" pitchFamily="34" charset="77"/>
                <a:cs typeface="Papyrus"/>
              </a:rPr>
              <a:t> not defined in the language you are using (awk for instance) this will get it defined to maximum precision on the computer you are using.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Infinity</a:t>
            </a: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Not a Number </a:t>
            </a:r>
          </a:p>
        </p:txBody>
      </p:sp>
    </p:spTree>
    <p:extLst>
      <p:ext uri="{BB962C8B-B14F-4D97-AF65-F5344CB8AC3E}">
        <p14:creationId xmlns:p14="http://schemas.microsoft.com/office/powerpoint/2010/main" val="27330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964</Words>
  <Application>Microsoft Office PowerPoint</Application>
  <PresentationFormat>Widescreen</PresentationFormat>
  <Paragraphs>163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dcterms:created xsi:type="dcterms:W3CDTF">2023-08-31T15:40:34Z</dcterms:created>
  <dcterms:modified xsi:type="dcterms:W3CDTF">2023-09-19T21:49:55Z</dcterms:modified>
</cp:coreProperties>
</file>