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76" r:id="rId2"/>
    <p:sldId id="1479" r:id="rId3"/>
    <p:sldId id="367" r:id="rId4"/>
    <p:sldId id="369" r:id="rId5"/>
    <p:sldId id="259" r:id="rId6"/>
    <p:sldId id="266" r:id="rId7"/>
    <p:sldId id="1480" r:id="rId8"/>
    <p:sldId id="1481" r:id="rId9"/>
    <p:sldId id="267" r:id="rId10"/>
    <p:sldId id="260" r:id="rId11"/>
    <p:sldId id="269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22146-7805-BF44-94C1-B1272C853D5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4B5A6-6031-054E-8BA2-E8BB813A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6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58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01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4CD276-9FDB-4C41-9A9D-755D33ABC9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83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The university is not an early adopter, UM</a:t>
            </a:r>
            <a:r>
              <a:rPr lang="en-US" baseline="0" dirty="0"/>
              <a:t> </a:t>
            </a:r>
            <a:r>
              <a:rPr lang="en-US" dirty="0"/>
              <a:t>usually does</a:t>
            </a:r>
            <a:r>
              <a:rPr lang="en-US" baseline="0" dirty="0"/>
              <a:t> not standardize on an OS until it is deprecated – fancy computer scientist jargon for a </a:t>
            </a:r>
            <a:r>
              <a:rPr lang="en-US" dirty="0"/>
              <a:t>program or feature that is considered obsolescent </a:t>
            </a:r>
            <a:br>
              <a:rPr lang="en-US" dirty="0"/>
            </a:br>
            <a:r>
              <a:rPr lang="en-US" dirty="0"/>
              <a:t>and in the process of being phased out, usually in </a:t>
            </a:r>
            <a:r>
              <a:rPr lang="en-US" dirty="0" err="1"/>
              <a:t>favour</a:t>
            </a:r>
            <a:r>
              <a:rPr lang="en-US" dirty="0"/>
              <a:t> of a specified replacement.</a:t>
            </a:r>
          </a:p>
          <a:p>
            <a:pPr eaLnBrk="1" hangingPunct="1">
              <a:spcBef>
                <a:spcPct val="0"/>
              </a:spcBef>
            </a:pPr>
            <a:r>
              <a:rPr lang="en-US" dirty="0"/>
              <a:t>UM has standardized on the</a:t>
            </a:r>
            <a:r>
              <a:rPr lang="en-US" baseline="0" dirty="0"/>
              <a:t> Windows OS.</a:t>
            </a: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4CD276-9FDB-4C41-9A9D-755D33ABC9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D04D2-0F9E-8D46-825E-D98A3CE81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CD1692-3864-CA41-9E7B-3DB35C169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E09EC-A232-0B46-96C3-B46A7EE34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DA576-84A1-2D45-8A74-1E9C0F2C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9B97F-D660-A84D-A30C-EC6B0B025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5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70943-07CD-5140-9228-34AF7EA7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2173B4-7DB2-3E45-AB08-55E8FE8A0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1A4D9-BF3F-294F-9E59-ED4EC837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E40FC-0BC2-7E4E-A9A0-37364E99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2337D-1C1C-154A-87D1-327B14603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7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009D7B-AAD2-CA40-BF65-DC25B186C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0DA5A6-080D-F844-BF3D-DE43583A0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CF88F-9737-6B44-BC00-B4C5068C4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3F72D-EEAF-3242-B8F7-D372780CE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2ED63-8ABA-6947-A52B-84F8BF3D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6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0BBCB-CB2E-464C-BA5C-D2CB03218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27775-14FC-6943-A13D-41818B79D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11159-35B4-0644-9003-4A1498BE4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D2BFB-C38C-4444-AC08-ED761991C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3069-9E95-3E47-8ED3-014EDEB6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5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3B57-CBD3-C14B-B6EC-E6751F824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436DB-A1BE-0C40-A8BE-E100CB4DD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144C5-0831-3B46-8C0C-1D511587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C00FE-C9C0-7746-8DAF-D58ECF744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E1B9A-8C84-8044-9A2D-459F9B79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89C84-C6F2-D049-9EDE-7A8731B3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486DA-AB4F-4D42-85F4-9CF6844470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B3B032-EC6F-AC45-967F-5C7C77842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02DCF-E8C2-0F44-A3AC-02F66F64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F0835-222F-0E4D-8D1A-C81713F85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DA59D-F5A2-D34E-8050-954457954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6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614C-5E1F-9146-B641-0F0854EE7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3AB86-C718-CF4B-A1BC-BF483DAA8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0E93F1-B8F0-BA42-BF9A-5B4C91044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D7126C-AA87-BC40-9D1B-14F163C43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64FF69-A3A9-6740-8C9E-9D7851960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8A33EA-164B-DE4E-90A3-0EB851A4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FC0B3A-433C-E041-AAE3-70D848FE7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D4F51-4825-6344-BE3A-E2198A1F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9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93FD6-EC81-F043-85E3-72D288EB6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55C8E0-0D09-9F47-86E9-89F12CE7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03CE83-FE0D-0C4B-8C77-B7AD4FF3B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30BE0-5AE9-5443-9421-A26ECC8B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0402CD-7DF1-C841-826E-1D2845DA3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D6ED26-815B-6B45-9259-330FD3D7E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8AFE26-6F27-784B-A9B6-60D713525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3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0BE2-2CD7-6C43-9878-B204BA33E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3589F-061E-C541-82C5-EC544D808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E9B4C-D6E8-E344-8B05-828C2E34B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03E31-F951-564F-B02C-5B958B74B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28D00-4C6A-284D-A760-2F24025A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A339D-81AB-A441-891B-A51A6C9A8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6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CFEE-090D-984C-887D-C8FD963AE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FA52EF-03D4-994D-8D5C-73C75EB06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308ADA-C888-4542-8BE6-68B5B50DA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5BC8A-8981-AE4E-9C2A-B2C36D82E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80F1E-BBDD-654E-B2D5-95D335959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3BD1B-5238-EF4F-822F-F0C79149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3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926534-57D2-254E-9BD1-63B7D236C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0CAD7-C2F6-AE4F-9335-A1D62B95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C02B3-AE57-4D43-BAB1-EA573742C9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CCC83-F99F-184E-A3FF-EFDD5D1DCF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6CDDD-0ED4-714A-B9D8-4352B7A21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2310D-A1EF-604D-A4D9-632A1DB7B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98E6E-9CD6-5543-8FDC-669BFE490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8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1		Aug 29,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1895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28818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b="1" dirty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sz="4000" b="1" dirty="0">
                <a:latin typeface="Papyrus"/>
                <a:cs typeface="Papyrus"/>
              </a:rPr>
              <a:t>Homework assignments will be posted on the class web page.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sz="4000" b="1" dirty="0">
                <a:latin typeface="Papyrus"/>
                <a:cs typeface="Papyrus"/>
              </a:rPr>
              <a:t>Homework assignments must be handed in on time.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sz="4000" b="1" dirty="0" err="1">
                <a:latin typeface="Papyrus"/>
                <a:cs typeface="Papyrus"/>
              </a:rPr>
              <a:t>There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will</a:t>
            </a:r>
            <a:r>
              <a:rPr lang="es-AR" sz="4000" b="1" dirty="0">
                <a:latin typeface="Papyrus"/>
                <a:cs typeface="Papyrus"/>
              </a:rPr>
              <a:t> be a </a:t>
            </a:r>
            <a:r>
              <a:rPr lang="es-AR" sz="4000" b="1" dirty="0" err="1">
                <a:latin typeface="Papyrus"/>
                <a:cs typeface="Papyrus"/>
              </a:rPr>
              <a:t>penalty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for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being</a:t>
            </a:r>
            <a:r>
              <a:rPr lang="es-AR" sz="4000" b="1" dirty="0">
                <a:latin typeface="Papyrus"/>
                <a:cs typeface="Papyrus"/>
              </a:rPr>
              <a:t> late.</a:t>
            </a:r>
          </a:p>
        </p:txBody>
      </p:sp>
    </p:spTree>
    <p:extLst>
      <p:ext uri="{BB962C8B-B14F-4D97-AF65-F5344CB8AC3E}">
        <p14:creationId xmlns:p14="http://schemas.microsoft.com/office/powerpoint/2010/main" val="2740953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97236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b="1" dirty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sz="4000" b="1" dirty="0">
                <a:latin typeface="Papyrus"/>
                <a:cs typeface="Papyrus"/>
              </a:rPr>
              <a:t>The class will include completing a computer based research project that uses the tools discussed in class.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854272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6401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b="1" dirty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sz="4000" b="1" dirty="0">
                <a:latin typeface="Papyrus"/>
                <a:cs typeface="Papyrus"/>
              </a:rPr>
              <a:t>Grading: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sz="4000" b="1" dirty="0">
                <a:latin typeface="Papyrus"/>
                <a:cs typeface="Papyrus"/>
              </a:rPr>
              <a:t>50% homework</a:t>
            </a:r>
          </a:p>
          <a:p>
            <a:pPr algn="ctr"/>
            <a:r>
              <a:rPr lang="es-AR" sz="4000" b="1" dirty="0">
                <a:latin typeface="Papyrus"/>
                <a:cs typeface="Papyrus"/>
              </a:rPr>
              <a:t>10% class participation</a:t>
            </a:r>
          </a:p>
          <a:p>
            <a:pPr algn="ctr"/>
            <a:r>
              <a:rPr lang="es-AR" sz="4000" b="1" dirty="0">
                <a:latin typeface="Papyrus"/>
                <a:cs typeface="Papyrus"/>
              </a:rPr>
              <a:t>40% final project.</a:t>
            </a:r>
          </a:p>
          <a:p>
            <a:pPr algn="ctr"/>
            <a:r>
              <a:rPr lang="es-AR" sz="4000" b="1" dirty="0">
                <a:latin typeface="Papyrus"/>
                <a:cs typeface="Papyrus"/>
              </a:rPr>
              <a:t>There is no final exam.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122290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1297"/>
            <a:ext cx="12192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b="1" dirty="0">
              <a:latin typeface="Papyrus"/>
              <a:cs typeface="Papyrus"/>
            </a:endParaRPr>
          </a:p>
          <a:p>
            <a:pPr algn="ctr"/>
            <a:r>
              <a:rPr lang="es-AR" sz="3200" b="1" dirty="0">
                <a:latin typeface="Papyrus"/>
                <a:cs typeface="Papyrus"/>
              </a:rPr>
              <a:t>Project:</a:t>
            </a:r>
          </a:p>
          <a:p>
            <a:pPr algn="ctr"/>
            <a:endParaRPr lang="es-AR" b="1" dirty="0">
              <a:latin typeface="Papyrus"/>
              <a:cs typeface="Papyrus"/>
            </a:endParaRPr>
          </a:p>
          <a:p>
            <a:pPr algn="ctr"/>
            <a:r>
              <a:rPr lang="es-AR" sz="2100" b="1" dirty="0">
                <a:latin typeface="Papyrus"/>
                <a:cs typeface="Papyrus"/>
              </a:rPr>
              <a:t>Each student will design, implement and present a data analysis </a:t>
            </a:r>
            <a:r>
              <a:rPr lang="es-AR" sz="2100" b="1" dirty="0" err="1">
                <a:latin typeface="Papyrus"/>
                <a:cs typeface="Papyrus"/>
              </a:rPr>
              <a:t>project</a:t>
            </a:r>
            <a:r>
              <a:rPr lang="es-AR" sz="2100" b="1" dirty="0">
                <a:latin typeface="Papyrus"/>
                <a:cs typeface="Papyrus"/>
              </a:rPr>
              <a:t>.</a:t>
            </a:r>
          </a:p>
          <a:p>
            <a:pPr algn="ctr"/>
            <a:endParaRPr lang="es-AR" sz="2100" b="1" dirty="0">
              <a:latin typeface="Papyrus"/>
              <a:cs typeface="Papyrus"/>
            </a:endParaRPr>
          </a:p>
          <a:p>
            <a:pPr algn="ctr"/>
            <a:r>
              <a:rPr lang="es-AR" sz="2100" b="1" dirty="0">
                <a:latin typeface="Papyrus"/>
                <a:cs typeface="Papyrus"/>
              </a:rPr>
              <a:t>The project should use materials and/or techniques discussed in the </a:t>
            </a:r>
            <a:r>
              <a:rPr lang="es-AR" sz="2100" b="1" dirty="0" err="1">
                <a:latin typeface="Papyrus"/>
                <a:cs typeface="Papyrus"/>
              </a:rPr>
              <a:t>class</a:t>
            </a:r>
            <a:r>
              <a:rPr lang="es-AR" sz="2100" b="1" dirty="0">
                <a:latin typeface="Papyrus"/>
                <a:cs typeface="Papyrus"/>
              </a:rPr>
              <a:t>.</a:t>
            </a:r>
          </a:p>
          <a:p>
            <a:pPr algn="ctr"/>
            <a:endParaRPr lang="es-AR" sz="2100" b="1" dirty="0">
              <a:latin typeface="Papyrus"/>
              <a:cs typeface="Papyrus"/>
            </a:endParaRPr>
          </a:p>
          <a:p>
            <a:pPr algn="ctr"/>
            <a:r>
              <a:rPr lang="es-AR" sz="2100" b="1" dirty="0">
                <a:latin typeface="Papyrus"/>
                <a:cs typeface="Papyrus"/>
              </a:rPr>
              <a:t>Use of one or more of the tools in the topics above as part of the project is </a:t>
            </a:r>
            <a:r>
              <a:rPr lang="es-AR" sz="2100" b="1" dirty="0" err="1">
                <a:latin typeface="Papyrus"/>
                <a:cs typeface="Papyrus"/>
              </a:rPr>
              <a:t>mandatory</a:t>
            </a:r>
            <a:r>
              <a:rPr lang="es-AR" sz="2100" b="1" dirty="0">
                <a:latin typeface="Papyrus"/>
                <a:cs typeface="Papyrus"/>
              </a:rPr>
              <a:t>.</a:t>
            </a:r>
          </a:p>
          <a:p>
            <a:pPr algn="ctr"/>
            <a:endParaRPr lang="es-AR" sz="2100" b="1" dirty="0">
              <a:latin typeface="Papyrus"/>
              <a:cs typeface="Papyrus"/>
            </a:endParaRPr>
          </a:p>
          <a:p>
            <a:pPr algn="ctr"/>
            <a:r>
              <a:rPr lang="es-AR" sz="2100" b="1" dirty="0">
                <a:latin typeface="Papyrus"/>
                <a:cs typeface="Papyrus"/>
              </a:rPr>
              <a:t>Geophysics data is preferred and the project can (is encouraged to), but is not required to, be related to your primary research interest or </a:t>
            </a:r>
            <a:r>
              <a:rPr lang="es-AR" sz="2100" b="1" dirty="0" err="1">
                <a:latin typeface="Papyrus"/>
                <a:cs typeface="Papyrus"/>
              </a:rPr>
              <a:t>topic</a:t>
            </a:r>
            <a:r>
              <a:rPr lang="es-AR" sz="2100" b="1" dirty="0">
                <a:latin typeface="Papyrus"/>
                <a:cs typeface="Papyrus"/>
              </a:rPr>
              <a:t>.</a:t>
            </a:r>
          </a:p>
          <a:p>
            <a:pPr algn="ctr"/>
            <a:endParaRPr lang="es-AR" sz="2100" b="1" dirty="0">
              <a:latin typeface="Papyrus"/>
              <a:cs typeface="Papyrus"/>
            </a:endParaRPr>
          </a:p>
          <a:p>
            <a:pPr algn="ctr"/>
            <a:r>
              <a:rPr lang="es-AR" sz="2100" b="1" dirty="0">
                <a:latin typeface="Papyrus"/>
                <a:cs typeface="Papyrus"/>
              </a:rPr>
              <a:t>The topic should be discussed with me, decided on, and approved no later than Nov 1st.</a:t>
            </a:r>
          </a:p>
          <a:p>
            <a:pPr algn="ctr"/>
            <a:r>
              <a:rPr lang="es-AR" sz="2100" b="1" dirty="0">
                <a:latin typeface="Papyrus"/>
                <a:cs typeface="Papyrus"/>
              </a:rPr>
              <a:t>The project should not be used for another class you are currently </a:t>
            </a:r>
            <a:r>
              <a:rPr lang="es-AR" sz="2100" b="1" dirty="0" err="1">
                <a:latin typeface="Papyrus"/>
                <a:cs typeface="Papyrus"/>
              </a:rPr>
              <a:t>taking</a:t>
            </a:r>
            <a:r>
              <a:rPr lang="es-AR" sz="2100" b="1" dirty="0">
                <a:latin typeface="Papyrus"/>
                <a:cs typeface="Papyrus"/>
              </a:rPr>
              <a:t>.</a:t>
            </a:r>
          </a:p>
          <a:p>
            <a:pPr algn="ctr"/>
            <a:endParaRPr lang="es-AR" sz="2100" b="1" dirty="0">
              <a:latin typeface="Papyrus"/>
              <a:cs typeface="Papyrus"/>
            </a:endParaRPr>
          </a:p>
          <a:p>
            <a:pPr algn="ctr"/>
            <a:r>
              <a:rPr lang="es-AR" sz="2100" b="1" dirty="0">
                <a:latin typeface="Papyrus"/>
                <a:cs typeface="Papyrus"/>
              </a:rPr>
              <a:t>Each student will give a 20 minute PowerPoint presentation </a:t>
            </a:r>
            <a:r>
              <a:rPr lang="es-AR" sz="2100" b="1" dirty="0" err="1">
                <a:latin typeface="Papyrus"/>
                <a:cs typeface="Papyrus"/>
              </a:rPr>
              <a:t>during</a:t>
            </a:r>
            <a:r>
              <a:rPr lang="es-AR" sz="2100" b="1" dirty="0">
                <a:latin typeface="Papyrus"/>
                <a:cs typeface="Papyrus"/>
              </a:rPr>
              <a:t> </a:t>
            </a:r>
            <a:r>
              <a:rPr lang="es-AR" sz="2100" b="1" dirty="0" err="1">
                <a:latin typeface="Papyrus"/>
                <a:cs typeface="Papyrus"/>
              </a:rPr>
              <a:t>last</a:t>
            </a:r>
            <a:r>
              <a:rPr lang="es-AR" sz="2100" b="1" dirty="0">
                <a:latin typeface="Papyrus"/>
                <a:cs typeface="Papyrus"/>
              </a:rPr>
              <a:t> day </a:t>
            </a:r>
            <a:r>
              <a:rPr lang="es-AR" sz="2100" b="1" dirty="0" err="1">
                <a:latin typeface="Papyrus"/>
                <a:cs typeface="Papyrus"/>
              </a:rPr>
              <a:t>of</a:t>
            </a:r>
            <a:r>
              <a:rPr lang="es-AR" sz="2100" b="1" dirty="0">
                <a:latin typeface="Papyrus"/>
                <a:cs typeface="Papyrus"/>
              </a:rPr>
              <a:t> </a:t>
            </a:r>
            <a:r>
              <a:rPr lang="es-AR" sz="2100" b="1" dirty="0" err="1">
                <a:latin typeface="Papyrus"/>
                <a:cs typeface="Papyrus"/>
              </a:rPr>
              <a:t>class</a:t>
            </a:r>
            <a:r>
              <a:rPr lang="es-AR" sz="2100" b="1" dirty="0">
                <a:latin typeface="Papyrus"/>
                <a:cs typeface="Papyrus"/>
              </a:rPr>
              <a:t>.</a:t>
            </a:r>
          </a:p>
          <a:p>
            <a:pPr algn="ctr"/>
            <a:endParaRPr lang="es-AR" sz="2100" b="1" dirty="0">
              <a:latin typeface="Papyrus"/>
              <a:cs typeface="Papyrus"/>
            </a:endParaRPr>
          </a:p>
          <a:p>
            <a:pPr algn="ctr"/>
            <a:r>
              <a:rPr lang="es-AR" sz="2100" b="1" dirty="0">
                <a:latin typeface="Papyrus"/>
                <a:cs typeface="Papyrus"/>
              </a:rPr>
              <a:t>The project should be thoroughly documented and all scripts/programs/macros </a:t>
            </a:r>
            <a:r>
              <a:rPr lang="es-AR" sz="2100" b="1" dirty="0" err="1">
                <a:latin typeface="Papyrus"/>
                <a:cs typeface="Papyrus"/>
              </a:rPr>
              <a:t>submitted</a:t>
            </a:r>
            <a:r>
              <a:rPr lang="es-AR" sz="2100" b="1" dirty="0">
                <a:latin typeface="Papyrus"/>
                <a:cs typeface="Papyrus"/>
              </a:rPr>
              <a:t> as part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69982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-3608185"/>
            <a:ext cx="12192000" cy="651404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Course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Description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:</a:t>
            </a:r>
          </a:p>
          <a:p>
            <a:pPr algn="ctr"/>
            <a:endParaRPr lang="es-AR" sz="1800" b="1" dirty="0">
              <a:solidFill>
                <a:schemeClr val="tx1"/>
              </a:solidFill>
              <a:latin typeface="Papyrus"/>
              <a:cs typeface="Papyrus"/>
            </a:endParaRPr>
          </a:p>
          <a:p>
            <a:pPr algn="ctr"/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The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course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provides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an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overview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of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common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tools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used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by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Geoscientists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.</a:t>
            </a:r>
          </a:p>
          <a:p>
            <a:pPr algn="ctr"/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Topics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will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include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</a:t>
            </a:r>
            <a:r>
              <a:rPr lang="es-AR" sz="4000" b="1" dirty="0" err="1">
                <a:solidFill>
                  <a:schemeClr val="tx1"/>
                </a:solidFill>
                <a:latin typeface="Papyrus"/>
                <a:cs typeface="Papyrus"/>
              </a:rPr>
              <a:t>programming</a:t>
            </a:r>
            <a:r>
              <a:rPr lang="es-AR" sz="4000" b="1" dirty="0">
                <a:solidFill>
                  <a:schemeClr val="tx1"/>
                </a:solidFill>
                <a:latin typeface="Papyrus"/>
                <a:cs typeface="Papyrus"/>
              </a:rPr>
              <a:t> in: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CC4701-91B7-2296-6D9E-5E2787BDB632}"/>
              </a:ext>
            </a:extLst>
          </p:cNvPr>
          <p:cNvSpPr txBox="1"/>
          <p:nvPr/>
        </p:nvSpPr>
        <p:spPr>
          <a:xfrm>
            <a:off x="3082" y="3101717"/>
            <a:ext cx="598994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3200" b="1" dirty="0">
                <a:latin typeface="Papyrus"/>
                <a:cs typeface="Papyrus"/>
              </a:rPr>
              <a:t>MATLAB</a:t>
            </a:r>
          </a:p>
          <a:p>
            <a:pPr algn="ctr"/>
            <a:r>
              <a:rPr lang="es-AR" sz="3200" b="1" dirty="0">
                <a:latin typeface="Papyrus"/>
                <a:cs typeface="Papyrus"/>
              </a:rPr>
              <a:t>UNIX (Mac OS-X Darwin)</a:t>
            </a:r>
          </a:p>
          <a:p>
            <a:pPr algn="ctr"/>
            <a:r>
              <a:rPr lang="es-AR" sz="3200" b="1" dirty="0" err="1">
                <a:latin typeface="Papyrus"/>
                <a:cs typeface="Papyrus"/>
              </a:rPr>
              <a:t>Seismic</a:t>
            </a:r>
            <a:r>
              <a:rPr lang="es-AR" sz="3200" b="1" dirty="0">
                <a:latin typeface="Papyrus"/>
                <a:cs typeface="Papyrus"/>
              </a:rPr>
              <a:t> </a:t>
            </a:r>
            <a:r>
              <a:rPr lang="es-AR" sz="3200" b="1" dirty="0" err="1">
                <a:latin typeface="Papyrus"/>
                <a:cs typeface="Papyrus"/>
              </a:rPr>
              <a:t>Analysis</a:t>
            </a:r>
            <a:r>
              <a:rPr lang="es-AR" sz="3200" b="1" dirty="0">
                <a:latin typeface="Papyrus"/>
                <a:cs typeface="Papyrus"/>
              </a:rPr>
              <a:t> </a:t>
            </a:r>
            <a:r>
              <a:rPr lang="es-AR" sz="3200" b="1" dirty="0" err="1">
                <a:latin typeface="Papyrus"/>
                <a:cs typeface="Papyrus"/>
              </a:rPr>
              <a:t>Code</a:t>
            </a:r>
            <a:r>
              <a:rPr lang="es-AR" sz="3200" b="1" dirty="0">
                <a:latin typeface="Papyrus"/>
                <a:cs typeface="Papyrus"/>
              </a:rPr>
              <a:t> (SAC)</a:t>
            </a:r>
          </a:p>
          <a:p>
            <a:pPr algn="ctr"/>
            <a:r>
              <a:rPr lang="es-AR" sz="3200" b="1" dirty="0">
                <a:latin typeface="Papyrus"/>
                <a:cs typeface="Papyrus"/>
              </a:rPr>
              <a:t>scripting (</a:t>
            </a:r>
            <a:r>
              <a:rPr lang="es-AR" sz="3200" b="1" dirty="0" err="1">
                <a:latin typeface="Papyrus"/>
                <a:cs typeface="Papyrus"/>
              </a:rPr>
              <a:t>sh</a:t>
            </a:r>
            <a:r>
              <a:rPr lang="es-AR" sz="3200" b="1" dirty="0">
                <a:latin typeface="Papyrus"/>
                <a:cs typeface="Papyrus"/>
              </a:rPr>
              <a:t>/</a:t>
            </a:r>
            <a:r>
              <a:rPr lang="es-AR" sz="3200" b="1" dirty="0" err="1">
                <a:latin typeface="Papyrus"/>
                <a:cs typeface="Papyrus"/>
              </a:rPr>
              <a:t>bash</a:t>
            </a:r>
            <a:r>
              <a:rPr lang="es-AR" sz="3200" b="1" dirty="0">
                <a:latin typeface="Papyrus"/>
                <a:cs typeface="Papyrus"/>
              </a:rPr>
              <a:t> and </a:t>
            </a:r>
            <a:r>
              <a:rPr lang="es-AR" sz="3200" b="1" dirty="0" err="1">
                <a:latin typeface="Papyrus"/>
                <a:cs typeface="Papyrus"/>
              </a:rPr>
              <a:t>csh</a:t>
            </a:r>
            <a:r>
              <a:rPr lang="es-AR" sz="3200" b="1" dirty="0">
                <a:latin typeface="Papyrus"/>
                <a:cs typeface="Papyrus"/>
              </a:rPr>
              <a:t>)</a:t>
            </a:r>
          </a:p>
          <a:p>
            <a:pPr algn="ctr"/>
            <a:r>
              <a:rPr lang="es-AR" sz="3200" b="1" dirty="0">
                <a:latin typeface="Papyrus"/>
                <a:cs typeface="Papyrus"/>
              </a:rPr>
              <a:t>AWK</a:t>
            </a:r>
          </a:p>
          <a:p>
            <a:pPr algn="ctr"/>
            <a:r>
              <a:rPr lang="es-AR" sz="3200" b="1" dirty="0" err="1">
                <a:latin typeface="Papyrus"/>
                <a:cs typeface="Papyrus"/>
              </a:rPr>
              <a:t>Generic</a:t>
            </a:r>
            <a:r>
              <a:rPr lang="es-AR" sz="3200" b="1" dirty="0">
                <a:latin typeface="Papyrus"/>
                <a:cs typeface="Papyrus"/>
              </a:rPr>
              <a:t> </a:t>
            </a:r>
            <a:r>
              <a:rPr lang="es-AR" sz="3200" b="1" dirty="0" err="1">
                <a:latin typeface="Papyrus"/>
                <a:cs typeface="Papyrus"/>
              </a:rPr>
              <a:t>Mapping</a:t>
            </a:r>
            <a:r>
              <a:rPr lang="es-AR" sz="3200" b="1" dirty="0">
                <a:latin typeface="Papyrus"/>
                <a:cs typeface="Papyrus"/>
              </a:rPr>
              <a:t> Tools (GMT)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5F36A9-B877-294D-3867-56A5E852D4E3}"/>
              </a:ext>
            </a:extLst>
          </p:cNvPr>
          <p:cNvSpPr txBox="1"/>
          <p:nvPr/>
        </p:nvSpPr>
        <p:spPr>
          <a:xfrm>
            <a:off x="5597608" y="3099147"/>
            <a:ext cx="680548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3200" b="1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Python</a:t>
            </a:r>
          </a:p>
          <a:p>
            <a:pPr algn="ctr"/>
            <a:r>
              <a:rPr lang="es-AR" sz="3200" b="1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FORTRAN</a:t>
            </a:r>
          </a:p>
          <a:p>
            <a:pPr algn="ctr"/>
            <a:r>
              <a:rPr lang="es-AR" sz="3200" b="1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C/C++</a:t>
            </a:r>
          </a:p>
          <a:p>
            <a:pPr algn="ctr"/>
            <a:r>
              <a:rPr lang="es-AR" sz="3200" b="1" dirty="0" err="1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network</a:t>
            </a:r>
            <a:r>
              <a:rPr lang="es-AR" sz="3200" b="1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 </a:t>
            </a:r>
            <a:r>
              <a:rPr lang="es-AR" sz="3200" b="1" dirty="0" err="1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tools</a:t>
            </a:r>
            <a:r>
              <a:rPr lang="es-AR" sz="3200" b="1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: SSH, S/FTP, VNC</a:t>
            </a:r>
          </a:p>
          <a:p>
            <a:pPr algn="ctr"/>
            <a:r>
              <a:rPr lang="es-AR" sz="3200" b="1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Adobe </a:t>
            </a:r>
            <a:r>
              <a:rPr lang="es-AR" sz="3200" b="1" dirty="0" err="1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Illustrator</a:t>
            </a:r>
            <a:endParaRPr lang="es-AR" sz="3200" b="1" dirty="0">
              <a:solidFill>
                <a:schemeClr val="bg1">
                  <a:lumMod val="50000"/>
                </a:schemeClr>
              </a:solidFill>
              <a:latin typeface="Papyrus"/>
              <a:cs typeface="Papyrus"/>
            </a:endParaRPr>
          </a:p>
          <a:p>
            <a:pPr algn="ctr"/>
            <a:r>
              <a:rPr lang="es-AR" sz="3200" b="1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EXCEL</a:t>
            </a:r>
          </a:p>
          <a:p>
            <a:pPr algn="ctr"/>
            <a:r>
              <a:rPr lang="es-AR" sz="3200" b="1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Web page </a:t>
            </a:r>
            <a:r>
              <a:rPr lang="es-AR" sz="3200" b="1" dirty="0" err="1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development</a:t>
            </a:r>
            <a:r>
              <a:rPr lang="es-AR" sz="3200" b="1" dirty="0">
                <a:solidFill>
                  <a:schemeClr val="bg1">
                    <a:lumMod val="50000"/>
                  </a:schemeClr>
                </a:solidFill>
                <a:latin typeface="Papyrus"/>
                <a:cs typeface="Papyru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51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5871"/>
            <a:ext cx="12192000" cy="49358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  <a:defRPr/>
            </a:pPr>
            <a:r>
              <a:rPr lang="en-US" sz="4000" b="1" dirty="0">
                <a:latin typeface="Papyrus" panose="020B0602040200020303" pitchFamily="34" charset="77"/>
              </a:rPr>
              <a:t>OS’s at CERI</a:t>
            </a:r>
          </a:p>
          <a:p>
            <a:pPr marL="0" indent="0" algn="ctr">
              <a:spcBef>
                <a:spcPts val="600"/>
              </a:spcBef>
              <a:buNone/>
              <a:defRPr/>
            </a:pPr>
            <a:endParaRPr lang="en-US" sz="1800" b="1" dirty="0">
              <a:latin typeface="Papyrus" panose="020B0602040200020303" pitchFamily="34" charset="77"/>
            </a:endParaRPr>
          </a:p>
          <a:p>
            <a:pPr marL="0" lvl="2" algn="ctr">
              <a:buFont typeface="Wingdings 2"/>
              <a:buChar char=""/>
              <a:defRPr/>
            </a:pPr>
            <a:r>
              <a:rPr lang="en-US" sz="4000" b="1" dirty="0">
                <a:latin typeface="Papyrus" panose="020B0602040200020303" pitchFamily="34" charset="77"/>
              </a:rPr>
              <a:t>Ubuntu Linux on PC hardware in Student Computer Lab in Long Building and some faculty and student offices and labs.</a:t>
            </a:r>
          </a:p>
          <a:p>
            <a:pPr marL="0" indent="0" algn="ctr">
              <a:spcBef>
                <a:spcPts val="600"/>
              </a:spcBef>
              <a:buNone/>
              <a:defRPr/>
            </a:pPr>
            <a:endParaRPr lang="en-US" sz="1800" b="1" dirty="0">
              <a:latin typeface="Papyrus" panose="020B0602040200020303" pitchFamily="34" charset="77"/>
            </a:endParaRPr>
          </a:p>
          <a:p>
            <a:pPr marL="0" algn="ctr">
              <a:spcBef>
                <a:spcPts val="600"/>
              </a:spcBef>
              <a:buFont typeface="Wingdings"/>
              <a:buChar char=""/>
              <a:defRPr/>
            </a:pPr>
            <a:r>
              <a:rPr lang="en-US" sz="4000" b="1" dirty="0">
                <a:latin typeface="Papyrus" panose="020B0602040200020303" pitchFamily="34" charset="77"/>
              </a:rPr>
              <a:t>many faculty and student offices with Macs with Mac OS X (both Mac GUI &amp; Darwin/LINUX</a:t>
            </a:r>
          </a:p>
          <a:p>
            <a:pPr marL="0" indent="0" algn="ctr">
              <a:spcBef>
                <a:spcPts val="600"/>
              </a:spcBef>
              <a:buNone/>
              <a:defRPr/>
            </a:pPr>
            <a:r>
              <a:rPr lang="en-US" b="1" dirty="0">
                <a:latin typeface="Papyrus" panose="020B0602040200020303" pitchFamily="34" charset="77"/>
              </a:rPr>
              <a:t>(most Mac owners don’t know the LINUX part exists)</a:t>
            </a:r>
          </a:p>
        </p:txBody>
      </p:sp>
    </p:spTree>
    <p:extLst>
      <p:ext uri="{BB962C8B-B14F-4D97-AF65-F5344CB8AC3E}">
        <p14:creationId xmlns:p14="http://schemas.microsoft.com/office/powerpoint/2010/main" val="417370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4348"/>
            <a:ext cx="12192000" cy="6079955"/>
          </a:xfrm>
        </p:spPr>
        <p:txBody>
          <a:bodyPr>
            <a:noAutofit/>
          </a:bodyPr>
          <a:lstStyle/>
          <a:p>
            <a:pPr marL="62230" indent="0" algn="ctr">
              <a:buNone/>
              <a:defRPr/>
            </a:pPr>
            <a:r>
              <a:rPr lang="en-US" sz="4000" b="1" dirty="0">
                <a:latin typeface="Papyrus" panose="020B0602040200020303" pitchFamily="34" charset="77"/>
              </a:rPr>
              <a:t>OS’s at CERI</a:t>
            </a:r>
          </a:p>
          <a:p>
            <a:pPr marL="62230" indent="0" algn="ctr">
              <a:buNone/>
              <a:defRPr/>
            </a:pPr>
            <a:endParaRPr lang="en-US" sz="1800" b="1" dirty="0">
              <a:latin typeface="Papyrus" panose="020B0602040200020303" pitchFamily="34" charset="77"/>
            </a:endParaRPr>
          </a:p>
          <a:p>
            <a:pPr marL="411480" algn="ctr">
              <a:buFont typeface="Wingdings"/>
              <a:buChar char=""/>
              <a:defRPr/>
            </a:pPr>
            <a:r>
              <a:rPr lang="en-US" sz="4000" b="1" dirty="0">
                <a:latin typeface="Papyrus" panose="020B0602040200020303" pitchFamily="34" charset="77"/>
              </a:rPr>
              <a:t>Windows</a:t>
            </a:r>
          </a:p>
          <a:p>
            <a:pPr marL="182880" indent="0" algn="ctr">
              <a:buNone/>
              <a:defRPr/>
            </a:pPr>
            <a:endParaRPr lang="en-US" sz="1800" b="1" dirty="0">
              <a:latin typeface="Papyrus" panose="020B0602040200020303" pitchFamily="34" charset="77"/>
            </a:endParaRPr>
          </a:p>
          <a:p>
            <a:pPr marL="62230" indent="0" algn="ctr">
              <a:buNone/>
              <a:defRPr/>
            </a:pPr>
            <a:r>
              <a:rPr lang="en-US" sz="4000" b="1" dirty="0">
                <a:latin typeface="Papyrus" panose="020B0602040200020303" pitchFamily="34" charset="77"/>
              </a:rPr>
              <a:t>One or two Windows boxes in the Student Computer Lab in Long Building,</a:t>
            </a:r>
          </a:p>
          <a:p>
            <a:pPr marL="62230" indent="0" algn="ctr">
              <a:buNone/>
              <a:defRPr/>
            </a:pPr>
            <a:endParaRPr lang="en-US" sz="1800" b="1" dirty="0">
              <a:latin typeface="Papyrus" panose="020B0602040200020303" pitchFamily="34" charset="77"/>
            </a:endParaRPr>
          </a:p>
          <a:p>
            <a:pPr marL="62230" indent="0" algn="ctr">
              <a:buNone/>
              <a:defRPr/>
            </a:pPr>
            <a:r>
              <a:rPr lang="en-US" sz="4000" b="1" dirty="0">
                <a:latin typeface="Papyrus" panose="020B0602040200020303" pitchFamily="34" charset="77"/>
              </a:rPr>
              <a:t>some student offices, </a:t>
            </a:r>
          </a:p>
          <a:p>
            <a:pPr marL="62230" indent="0" algn="ctr">
              <a:buNone/>
              <a:defRPr/>
            </a:pPr>
            <a:endParaRPr lang="en-US" sz="1800" b="1" dirty="0">
              <a:latin typeface="Papyrus" panose="020B0602040200020303" pitchFamily="34" charset="77"/>
            </a:endParaRPr>
          </a:p>
          <a:p>
            <a:pPr marL="62230" indent="0" algn="ctr">
              <a:buNone/>
              <a:defRPr/>
            </a:pPr>
            <a:r>
              <a:rPr lang="en-US" sz="4000" b="1" dirty="0">
                <a:latin typeface="Papyrus" panose="020B0602040200020303" pitchFamily="34" charset="77"/>
              </a:rPr>
              <a:t>all </a:t>
            </a:r>
            <a:r>
              <a:rPr lang="en-US" sz="4000" b="1" u="sng" dirty="0">
                <a:latin typeface="Papyrus" panose="020B0602040200020303" pitchFamily="34" charset="77"/>
              </a:rPr>
              <a:t>University of </a:t>
            </a:r>
            <a:r>
              <a:rPr lang="en-US" sz="4000" b="1" u="sng" dirty="0" err="1">
                <a:latin typeface="Papyrus" panose="020B0602040200020303" pitchFamily="34" charset="77"/>
              </a:rPr>
              <a:t>Memphs</a:t>
            </a:r>
            <a:r>
              <a:rPr lang="en-US" sz="4000" b="1" u="sng" dirty="0">
                <a:latin typeface="Papyrus" panose="020B0602040200020303" pitchFamily="34" charset="77"/>
              </a:rPr>
              <a:t> computer </a:t>
            </a:r>
            <a:r>
              <a:rPr lang="en-US" sz="4000" b="1" u="sng" dirty="0" err="1">
                <a:latin typeface="Papyrus" panose="020B0602040200020303" pitchFamily="34" charset="77"/>
              </a:rPr>
              <a:t>labs</a:t>
            </a:r>
            <a:r>
              <a:rPr lang="en-US" sz="4000" b="1" dirty="0" err="1">
                <a:latin typeface="Papyrus" panose="020B0602040200020303" pitchFamily="34" charset="77"/>
              </a:rPr>
              <a:t>,and</a:t>
            </a:r>
            <a:r>
              <a:rPr lang="en-US" sz="4000" b="1" dirty="0">
                <a:latin typeface="Papyrus" panose="020B0602040200020303" pitchFamily="34" charset="77"/>
              </a:rPr>
              <a:t> other un-enlightened places.</a:t>
            </a:r>
          </a:p>
        </p:txBody>
      </p:sp>
    </p:spTree>
    <p:extLst>
      <p:ext uri="{BB962C8B-B14F-4D97-AF65-F5344CB8AC3E}">
        <p14:creationId xmlns:p14="http://schemas.microsoft.com/office/powerpoint/2010/main" val="163899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1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Papyrus"/>
                <a:cs typeface="Papyrus"/>
              </a:rPr>
              <a:t>The course will be "lab based” with a mix of short presentations and hands on programming exercises on the CERI Student Linux Lab computer systems for the remainder of the class period.</a:t>
            </a:r>
            <a:br>
              <a:rPr lang="en-US" sz="4000" b="1" dirty="0">
                <a:latin typeface="Papyrus"/>
                <a:cs typeface="Papyrus"/>
              </a:rPr>
            </a:br>
            <a:br>
              <a:rPr lang="en-US" sz="4000" b="1" dirty="0">
                <a:latin typeface="Papyrus"/>
                <a:cs typeface="Papyrus"/>
              </a:rPr>
            </a:br>
            <a:r>
              <a:rPr lang="en-US" sz="4000" b="1" dirty="0">
                <a:latin typeface="Papyrus"/>
                <a:cs typeface="Papyrus"/>
              </a:rPr>
              <a:t>Homework assignments are designed to develop a working knowledge of a wide range of computer tools.</a:t>
            </a:r>
            <a:endParaRPr lang="es-AR" sz="40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4126603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7000"/>
            <a:ext cx="12192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Papyrus"/>
                <a:cs typeface="Papyrus"/>
              </a:rPr>
              <a:t>Texts:</a:t>
            </a:r>
          </a:p>
          <a:p>
            <a:pPr algn="ctr"/>
            <a:br>
              <a:rPr lang="en-US" sz="1600" b="1" dirty="0">
                <a:latin typeface="Papyrus"/>
                <a:cs typeface="Papyrus"/>
              </a:rPr>
            </a:br>
            <a:r>
              <a:rPr lang="en-US" sz="4000" b="1" dirty="0">
                <a:latin typeface="Papyrus"/>
                <a:cs typeface="Papyrus"/>
              </a:rPr>
              <a:t>No "official" text.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pPr algn="ctr"/>
            <a:r>
              <a:rPr lang="en-US" sz="4000" b="1" dirty="0">
                <a:latin typeface="Papyrus"/>
                <a:cs typeface="Papyrus"/>
              </a:rPr>
              <a:t>Many useful references and documentation can be found on the class web page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pPr algn="ctr"/>
            <a:r>
              <a:rPr lang="en-US" sz="3600" b="1" dirty="0">
                <a:latin typeface="Papyrus"/>
                <a:cs typeface="Papyrus"/>
              </a:rPr>
              <a:t>To be announced later</a:t>
            </a:r>
          </a:p>
          <a:p>
            <a:pPr algn="ctr"/>
            <a:br>
              <a:rPr lang="en-US" b="1" dirty="0">
                <a:latin typeface="Papyrus"/>
                <a:cs typeface="Papyrus"/>
              </a:rPr>
            </a:br>
            <a:r>
              <a:rPr lang="en-US" sz="4000" b="1" dirty="0">
                <a:latin typeface="Papyrus"/>
                <a:cs typeface="Papyrus"/>
              </a:rPr>
              <a:t>Please see the web pages from previous years for links to online textbooks, articles, tutorials, etc.</a:t>
            </a:r>
          </a:p>
          <a:p>
            <a:pPr algn="ctr"/>
            <a:r>
              <a:rPr lang="en-US" sz="4000" b="1" dirty="0">
                <a:latin typeface="Papyrus"/>
                <a:cs typeface="Papyrus"/>
              </a:rPr>
              <a:t>Let me know about broken links and I’ll try to fix them.</a:t>
            </a:r>
            <a:endParaRPr lang="es-AR" sz="40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97524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1142"/>
            <a:ext cx="1219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Papyrus"/>
                <a:cs typeface="Papyrus"/>
              </a:rPr>
              <a:t>Texts:</a:t>
            </a:r>
            <a:endParaRPr lang="es-AR" sz="4000" b="1" dirty="0">
              <a:latin typeface="Papyrus"/>
              <a:cs typeface="Papyrus"/>
            </a:endParaRPr>
          </a:p>
          <a:p>
            <a:pPr algn="ctr"/>
            <a:endParaRPr lang="es-AR" b="1" dirty="0">
              <a:latin typeface="Papyrus"/>
              <a:cs typeface="Papyrus"/>
            </a:endParaRPr>
          </a:p>
          <a:p>
            <a:pPr algn="ctr"/>
            <a:r>
              <a:rPr lang="es-AR" sz="4000" b="1" dirty="0" err="1">
                <a:latin typeface="Papyrus"/>
                <a:cs typeface="Papyrus"/>
              </a:rPr>
              <a:t>The</a:t>
            </a:r>
            <a:r>
              <a:rPr lang="es-AR" sz="4000" b="1" dirty="0">
                <a:latin typeface="Papyrus"/>
                <a:cs typeface="Papyrus"/>
              </a:rPr>
              <a:t> MATLAB (</a:t>
            </a:r>
            <a:r>
              <a:rPr lang="es-AR" sz="4000" b="1" dirty="0" err="1">
                <a:latin typeface="Papyrus"/>
                <a:cs typeface="Papyrus"/>
              </a:rPr>
              <a:t>first</a:t>
            </a:r>
            <a:r>
              <a:rPr lang="es-AR" sz="4000" b="1" dirty="0">
                <a:latin typeface="Papyrus"/>
                <a:cs typeface="Papyrus"/>
              </a:rPr>
              <a:t>) </a:t>
            </a:r>
            <a:r>
              <a:rPr lang="es-AR" sz="4000" b="1" dirty="0" err="1">
                <a:latin typeface="Papyrus"/>
                <a:cs typeface="Papyrus"/>
              </a:rPr>
              <a:t>portion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of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the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course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will</a:t>
            </a:r>
            <a:r>
              <a:rPr lang="es-AR" sz="4000" b="1" dirty="0">
                <a:latin typeface="Papyrus"/>
                <a:cs typeface="Papyrus"/>
              </a:rPr>
              <a:t> use </a:t>
            </a:r>
          </a:p>
          <a:p>
            <a:pPr algn="ctr"/>
            <a:endParaRPr lang="es-AR" b="1" dirty="0">
              <a:latin typeface="Papyrus"/>
              <a:cs typeface="Papyrus"/>
            </a:endParaRPr>
          </a:p>
          <a:p>
            <a:pPr algn="ctr"/>
            <a:r>
              <a:rPr lang="en-US" sz="4000" b="1" dirty="0">
                <a:latin typeface="Papyrus"/>
              </a:rPr>
              <a:t>Programming for Computations - MATLAB/Octave</a:t>
            </a:r>
          </a:p>
          <a:p>
            <a:pPr algn="ctr"/>
            <a:r>
              <a:rPr lang="en-US" sz="4000" b="1" dirty="0">
                <a:latin typeface="Papyrus"/>
              </a:rPr>
              <a:t>A Gentle Introduction to Numerical Simulations with MATLAB/Octave</a:t>
            </a:r>
          </a:p>
          <a:p>
            <a:pPr algn="ctr"/>
            <a:endParaRPr lang="es-AR" b="1" dirty="0">
              <a:latin typeface="Papyrus"/>
              <a:cs typeface="Papyrus"/>
            </a:endParaRPr>
          </a:p>
          <a:p>
            <a:pPr algn="ctr"/>
            <a:r>
              <a:rPr lang="es-AR" sz="4000" b="1" dirty="0" err="1">
                <a:latin typeface="Papyrus"/>
                <a:cs typeface="Papyrus"/>
              </a:rPr>
              <a:t>An</a:t>
            </a:r>
            <a:r>
              <a:rPr lang="es-AR" sz="4000" b="1" dirty="0">
                <a:latin typeface="Papyrus"/>
                <a:cs typeface="Papyrus"/>
              </a:rPr>
              <a:t> open </a:t>
            </a:r>
            <a:r>
              <a:rPr lang="es-AR" sz="4000" b="1" dirty="0" err="1">
                <a:latin typeface="Papyrus"/>
                <a:cs typeface="Papyrus"/>
              </a:rPr>
              <a:t>access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text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downloadable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from</a:t>
            </a:r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b="1" dirty="0">
                <a:latin typeface="Papyrus"/>
                <a:cs typeface="Papyrus"/>
              </a:rPr>
              <a:t> </a:t>
            </a:r>
          </a:p>
          <a:p>
            <a:pPr algn="ctr"/>
            <a:r>
              <a:rPr lang="es-AR" sz="4000" b="1" dirty="0">
                <a:latin typeface="Papyrus"/>
                <a:cs typeface="Papyrus"/>
              </a:rPr>
              <a:t>https://</a:t>
            </a:r>
            <a:r>
              <a:rPr lang="es-AR" sz="4000" b="1" dirty="0" err="1">
                <a:latin typeface="Papyrus"/>
                <a:cs typeface="Papyrus"/>
              </a:rPr>
              <a:t>link.springer.com</a:t>
            </a:r>
            <a:r>
              <a:rPr lang="es-AR" sz="4000" b="1" dirty="0">
                <a:latin typeface="Papyrus"/>
                <a:cs typeface="Papyrus"/>
              </a:rPr>
              <a:t>/</a:t>
            </a:r>
            <a:r>
              <a:rPr lang="es-AR" sz="4000" b="1" dirty="0" err="1">
                <a:latin typeface="Papyrus"/>
                <a:cs typeface="Papyrus"/>
              </a:rPr>
              <a:t>book</a:t>
            </a:r>
            <a:r>
              <a:rPr lang="es-AR" sz="4000" b="1" dirty="0">
                <a:latin typeface="Papyrus"/>
                <a:cs typeface="Papyrus"/>
              </a:rPr>
              <a:t>/10.1007/978-3-319-32452-4 </a:t>
            </a:r>
            <a:endParaRPr lang="en-US" sz="40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3239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1142"/>
            <a:ext cx="12192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Papyrus"/>
                <a:cs typeface="Papyrus"/>
              </a:rPr>
              <a:t>Texts:</a:t>
            </a:r>
            <a:endParaRPr lang="es-AR" sz="4000" b="1" dirty="0">
              <a:latin typeface="Papyrus"/>
              <a:cs typeface="Papyrus"/>
            </a:endParaRPr>
          </a:p>
          <a:p>
            <a:pPr algn="ctr"/>
            <a:endParaRPr lang="es-AR" b="1" dirty="0">
              <a:latin typeface="Papyrus"/>
              <a:cs typeface="Papyrus"/>
            </a:endParaRPr>
          </a:p>
          <a:p>
            <a:pPr algn="ctr"/>
            <a:r>
              <a:rPr lang="es-AR" sz="4000" b="1" dirty="0" err="1">
                <a:latin typeface="Papyrus"/>
                <a:cs typeface="Papyrus"/>
              </a:rPr>
              <a:t>If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we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get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to</a:t>
            </a:r>
            <a:r>
              <a:rPr lang="es-AR" sz="4000" b="1" dirty="0">
                <a:latin typeface="Papyrus"/>
                <a:cs typeface="Papyrus"/>
              </a:rPr>
              <a:t> Python, </a:t>
            </a:r>
            <a:r>
              <a:rPr lang="es-AR" sz="4000" b="1" dirty="0" err="1">
                <a:latin typeface="Papyrus"/>
                <a:cs typeface="Papyrus"/>
              </a:rPr>
              <a:t>we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will</a:t>
            </a:r>
            <a:r>
              <a:rPr lang="es-AR" sz="4000" b="1" dirty="0">
                <a:latin typeface="Papyrus"/>
                <a:cs typeface="Papyrus"/>
              </a:rPr>
              <a:t> use </a:t>
            </a:r>
            <a:r>
              <a:rPr lang="es-AR" sz="4000" b="1" dirty="0" err="1">
                <a:latin typeface="Papyrus"/>
                <a:cs typeface="Papyrus"/>
              </a:rPr>
              <a:t>the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sibling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book</a:t>
            </a:r>
            <a:r>
              <a:rPr lang="es-AR" sz="4000" b="1" dirty="0">
                <a:latin typeface="Papyrus"/>
                <a:cs typeface="Papyrus"/>
              </a:rPr>
              <a:t> (</a:t>
            </a:r>
            <a:r>
              <a:rPr lang="es-AR" sz="4000" b="1" dirty="0" err="1">
                <a:latin typeface="Papyrus"/>
                <a:cs typeface="Papyrus"/>
              </a:rPr>
              <a:t>does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same</a:t>
            </a:r>
            <a:r>
              <a:rPr lang="es-AR" sz="4000" b="1" dirty="0">
                <a:latin typeface="Papyrus"/>
                <a:cs typeface="Papyrus"/>
              </a:rPr>
              <a:t> material in Python)</a:t>
            </a:r>
          </a:p>
          <a:p>
            <a:pPr algn="ctr"/>
            <a:endParaRPr lang="es-AR" b="1" dirty="0">
              <a:latin typeface="Papyrus"/>
              <a:cs typeface="Papyrus"/>
            </a:endParaRPr>
          </a:p>
          <a:p>
            <a:pPr algn="ctr"/>
            <a:r>
              <a:rPr lang="en-US" sz="4000" b="1" dirty="0">
                <a:latin typeface="Papyrus"/>
              </a:rPr>
              <a:t>Programming for Computations - Python</a:t>
            </a:r>
          </a:p>
          <a:p>
            <a:pPr algn="ctr"/>
            <a:r>
              <a:rPr lang="en-US" sz="4000" b="1" dirty="0">
                <a:latin typeface="Papyrus"/>
              </a:rPr>
              <a:t>A Gentle Introduction to Numerical Simulations with Python 3.6</a:t>
            </a:r>
          </a:p>
          <a:p>
            <a:pPr algn="ctr"/>
            <a:endParaRPr lang="es-AR" b="1" dirty="0">
              <a:latin typeface="Papyrus"/>
              <a:cs typeface="Papyrus"/>
            </a:endParaRPr>
          </a:p>
          <a:p>
            <a:pPr algn="ctr"/>
            <a:r>
              <a:rPr lang="es-AR" sz="4000" b="1" dirty="0" err="1">
                <a:latin typeface="Papyrus"/>
                <a:cs typeface="Papyrus"/>
              </a:rPr>
              <a:t>An</a:t>
            </a:r>
            <a:r>
              <a:rPr lang="es-AR" sz="4000" b="1" dirty="0">
                <a:latin typeface="Papyrus"/>
                <a:cs typeface="Papyrus"/>
              </a:rPr>
              <a:t> open </a:t>
            </a:r>
            <a:r>
              <a:rPr lang="es-AR" sz="4000" b="1" dirty="0" err="1">
                <a:latin typeface="Papyrus"/>
                <a:cs typeface="Papyrus"/>
              </a:rPr>
              <a:t>access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text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downloadable</a:t>
            </a:r>
            <a:r>
              <a:rPr lang="es-AR" sz="4000" b="1" dirty="0">
                <a:latin typeface="Papyrus"/>
                <a:cs typeface="Papyrus"/>
              </a:rPr>
              <a:t> </a:t>
            </a:r>
            <a:r>
              <a:rPr lang="es-AR" sz="4000" b="1" dirty="0" err="1">
                <a:latin typeface="Papyrus"/>
                <a:cs typeface="Papyrus"/>
              </a:rPr>
              <a:t>from</a:t>
            </a:r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b="1" dirty="0">
                <a:latin typeface="Papyrus"/>
                <a:cs typeface="Papyrus"/>
              </a:rPr>
              <a:t> </a:t>
            </a:r>
          </a:p>
          <a:p>
            <a:pPr algn="ctr"/>
            <a:r>
              <a:rPr lang="es-AR" sz="4000" b="1" dirty="0">
                <a:latin typeface="Papyrus"/>
                <a:cs typeface="Papyrus"/>
              </a:rPr>
              <a:t>https://</a:t>
            </a:r>
            <a:r>
              <a:rPr lang="es-AR" sz="4000" b="1" dirty="0" err="1">
                <a:latin typeface="Papyrus"/>
                <a:cs typeface="Papyrus"/>
              </a:rPr>
              <a:t>link.springer.com</a:t>
            </a:r>
            <a:r>
              <a:rPr lang="es-AR" sz="4000" b="1" dirty="0">
                <a:latin typeface="Papyrus"/>
                <a:cs typeface="Papyrus"/>
              </a:rPr>
              <a:t>/</a:t>
            </a:r>
            <a:r>
              <a:rPr lang="es-AR" sz="4000" b="1" dirty="0" err="1">
                <a:latin typeface="Papyrus"/>
                <a:cs typeface="Papyrus"/>
              </a:rPr>
              <a:t>book</a:t>
            </a:r>
            <a:r>
              <a:rPr lang="es-AR" sz="4000" b="1" dirty="0">
                <a:latin typeface="Papyrus"/>
                <a:cs typeface="Papyrus"/>
              </a:rPr>
              <a:t>/10.1007/978-3-030-16877-3</a:t>
            </a:r>
            <a:endParaRPr lang="en-US" sz="40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511647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406401"/>
            <a:ext cx="1209314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b="1" dirty="0">
                <a:latin typeface="Papyrus"/>
                <a:cs typeface="Papyrus"/>
              </a:rPr>
              <a:t>Course requirements: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sz="4000" b="1" dirty="0">
                <a:latin typeface="Papyrus"/>
                <a:cs typeface="Papyrus"/>
              </a:rPr>
              <a:t>Students must attend all labs.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endParaRPr lang="es-AR" sz="4000" b="1" dirty="0">
              <a:latin typeface="Papyrus"/>
              <a:cs typeface="Papyrus"/>
            </a:endParaRPr>
          </a:p>
          <a:p>
            <a:pPr algn="ctr"/>
            <a:r>
              <a:rPr lang="es-AR" sz="4000" b="1" dirty="0">
                <a:latin typeface="Papyrus"/>
                <a:cs typeface="Papyrus"/>
              </a:rPr>
              <a:t>Class absences must be discussed </a:t>
            </a:r>
            <a:r>
              <a:rPr lang="es-AR" sz="4000" b="1" i="1" u="sng" dirty="0">
                <a:latin typeface="Papyrus"/>
                <a:cs typeface="Papyrus"/>
              </a:rPr>
              <a:t>PRIOR</a:t>
            </a:r>
            <a:r>
              <a:rPr lang="es-AR" sz="4000" b="1" dirty="0">
                <a:latin typeface="Papyrus"/>
                <a:cs typeface="Papyrus"/>
              </a:rPr>
              <a:t> to the missed class.</a:t>
            </a:r>
          </a:p>
          <a:p>
            <a:pPr algn="ctr"/>
            <a:endParaRPr lang="es-AR" sz="40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77132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766</Words>
  <Application>Microsoft Office PowerPoint</Application>
  <PresentationFormat>Widescreen</PresentationFormat>
  <Paragraphs>127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Smalley Jr (rsmalley)</dc:creator>
  <cp:lastModifiedBy>Microsoft Office User</cp:lastModifiedBy>
  <cp:revision>51</cp:revision>
  <dcterms:created xsi:type="dcterms:W3CDTF">2021-08-19T21:21:23Z</dcterms:created>
  <dcterms:modified xsi:type="dcterms:W3CDTF">2023-09-19T21:50:11Z</dcterms:modified>
</cp:coreProperties>
</file>