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59" r:id="rId9"/>
    <p:sldId id="267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52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5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1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4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5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5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3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2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4290-7A47-B645-ABFA-83882B77A90A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149F-1F15-C94C-BDE7-EB1BB81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5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30456"/>
            <a:ext cx="8750300" cy="497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065" y="6297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 continental regions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372" y="5613816"/>
            <a:ext cx="858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major </a:t>
            </a:r>
            <a:r>
              <a:rPr lang="en-US" dirty="0" err="1" smtClean="0"/>
              <a:t>tectonism</a:t>
            </a:r>
            <a:r>
              <a:rPr lang="en-US" dirty="0" smtClean="0"/>
              <a:t>, </a:t>
            </a:r>
            <a:r>
              <a:rPr lang="en-US" dirty="0" err="1" smtClean="0"/>
              <a:t>magmatism</a:t>
            </a:r>
            <a:r>
              <a:rPr lang="en-US" dirty="0" smtClean="0"/>
              <a:t>, basement metamorphism or </a:t>
            </a:r>
            <a:r>
              <a:rPr lang="en-US" dirty="0" err="1" smtClean="0"/>
              <a:t>anorogenic</a:t>
            </a:r>
            <a:r>
              <a:rPr lang="en-US" dirty="0" smtClean="0"/>
              <a:t> intrusion since </a:t>
            </a:r>
          </a:p>
          <a:p>
            <a:r>
              <a:rPr lang="en-US" dirty="0"/>
              <a:t>t</a:t>
            </a:r>
            <a:r>
              <a:rPr lang="en-US" dirty="0" smtClean="0"/>
              <a:t>he Cretaceous. No rifting, major extension or </a:t>
            </a:r>
            <a:r>
              <a:rPr lang="en-US" dirty="0" err="1" smtClean="0"/>
              <a:t>transtension</a:t>
            </a:r>
            <a:r>
              <a:rPr lang="en-US" dirty="0" smtClean="0"/>
              <a:t> since the </a:t>
            </a:r>
            <a:r>
              <a:rPr lang="en-US" dirty="0" err="1" smtClean="0"/>
              <a:t>Paleogene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39013" y="6272847"/>
            <a:ext cx="277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Schulte and Mooney (2005)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5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a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9144000" cy="52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5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ultmap_fig1_GSC83_ai10_Kathy_041216 [Converted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-1117600"/>
            <a:ext cx="10856685" cy="838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5500" y="1828800"/>
            <a:ext cx="2716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Three active seismic zones:</a:t>
            </a:r>
          </a:p>
          <a:p>
            <a:r>
              <a:rPr lang="en-US" sz="1600" dirty="0" smtClean="0">
                <a:latin typeface="Arial"/>
                <a:cs typeface="Arial"/>
              </a:rPr>
              <a:t>CSZ: Charlevoix </a:t>
            </a:r>
          </a:p>
          <a:p>
            <a:r>
              <a:rPr lang="en-US" sz="1600" dirty="0" smtClean="0">
                <a:latin typeface="Arial"/>
                <a:cs typeface="Arial"/>
              </a:rPr>
              <a:t>ETSZ: Eastern Tennessee </a:t>
            </a:r>
          </a:p>
          <a:p>
            <a:r>
              <a:rPr lang="en-US" sz="1600" dirty="0" smtClean="0">
                <a:latin typeface="Arial"/>
                <a:cs typeface="Arial"/>
              </a:rPr>
              <a:t>NMSZ: New Madrid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4400" y="673100"/>
            <a:ext cx="280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Ancient basement structure</a:t>
            </a:r>
          </a:p>
          <a:p>
            <a:r>
              <a:rPr lang="en-US" dirty="0"/>
              <a:t>s</a:t>
            </a:r>
            <a:r>
              <a:rPr lang="en-US" dirty="0" smtClean="0"/>
              <a:t>hown in red and 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7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300" y="965657"/>
            <a:ext cx="613446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models for </a:t>
            </a:r>
            <a:r>
              <a:rPr lang="en-US" dirty="0" err="1" smtClean="0"/>
              <a:t>intraplate</a:t>
            </a:r>
            <a:r>
              <a:rPr lang="en-US" dirty="0" smtClean="0"/>
              <a:t> seismicity:</a:t>
            </a:r>
          </a:p>
          <a:p>
            <a:endParaRPr lang="en-US" dirty="0" smtClean="0"/>
          </a:p>
          <a:p>
            <a:r>
              <a:rPr lang="en-US" dirty="0" smtClean="0"/>
              <a:t>Localized stress around intrusions</a:t>
            </a:r>
          </a:p>
          <a:p>
            <a:r>
              <a:rPr lang="en-US" dirty="0" smtClean="0"/>
              <a:t>Intersecting faults</a:t>
            </a:r>
          </a:p>
          <a:p>
            <a:r>
              <a:rPr lang="en-US" dirty="0" smtClean="0"/>
              <a:t>Ductile shear zones in the lower crust</a:t>
            </a:r>
          </a:p>
          <a:p>
            <a:r>
              <a:rPr lang="en-US" dirty="0" smtClean="0"/>
              <a:t>Fluids in the crust</a:t>
            </a:r>
          </a:p>
          <a:p>
            <a:r>
              <a:rPr lang="en-US" dirty="0" smtClean="0"/>
              <a:t>Weak lower crust</a:t>
            </a:r>
          </a:p>
          <a:p>
            <a:r>
              <a:rPr lang="en-US" dirty="0" smtClean="0"/>
              <a:t>Stress perturbations due to buried rift pillows</a:t>
            </a:r>
          </a:p>
          <a:p>
            <a:r>
              <a:rPr lang="en-US" dirty="0" smtClean="0"/>
              <a:t>Elevated temperature at depth</a:t>
            </a:r>
          </a:p>
          <a:p>
            <a:r>
              <a:rPr lang="en-US" dirty="0" smtClean="0"/>
              <a:t>A disturbance of the hydraulic properties of the lower crust</a:t>
            </a:r>
          </a:p>
          <a:p>
            <a:r>
              <a:rPr lang="en-US" dirty="0" smtClean="0"/>
              <a:t>Perturbation of regional stress by flexure following </a:t>
            </a:r>
            <a:r>
              <a:rPr lang="en-US" dirty="0" err="1" smtClean="0"/>
              <a:t>deglaciation</a:t>
            </a:r>
            <a:endParaRPr lang="en-US" dirty="0" smtClean="0"/>
          </a:p>
          <a:p>
            <a:r>
              <a:rPr lang="en-US" dirty="0" smtClean="0"/>
              <a:t>Gravitational forces at structural </a:t>
            </a:r>
            <a:r>
              <a:rPr lang="en-US" dirty="0" err="1" smtClean="0"/>
              <a:t>biundaries</a:t>
            </a:r>
            <a:endParaRPr lang="en-US" dirty="0" smtClean="0"/>
          </a:p>
          <a:p>
            <a:r>
              <a:rPr lang="en-US" dirty="0" smtClean="0"/>
              <a:t>Sediment loading</a:t>
            </a:r>
          </a:p>
          <a:p>
            <a:r>
              <a:rPr lang="en-US" dirty="0" smtClean="0"/>
              <a:t>Sediment unloading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5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a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6400800" cy="5957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550206"/>
            <a:ext cx="7219364" cy="5076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951" y="640834"/>
            <a:ext cx="78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M&gt;4.5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1980168"/>
            <a:ext cx="61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M&gt;6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3214489"/>
            <a:ext cx="61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M&gt;7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000" y="4330700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eismic</a:t>
            </a:r>
          </a:p>
          <a:p>
            <a:r>
              <a:rPr lang="en-US" dirty="0"/>
              <a:t>m</a:t>
            </a:r>
            <a:r>
              <a:rPr lang="en-US" dirty="0" smtClean="0"/>
              <a:t>oment</a:t>
            </a:r>
          </a:p>
          <a:p>
            <a:r>
              <a:rPr lang="en-US" dirty="0"/>
              <a:t>r</a:t>
            </a:r>
            <a:r>
              <a:rPr lang="en-US" dirty="0" smtClean="0"/>
              <a:t>elease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52664" y="355600"/>
            <a:ext cx="223082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Rifts: </a:t>
            </a:r>
            <a:r>
              <a:rPr lang="en-US" dirty="0" smtClean="0"/>
              <a:t>black</a:t>
            </a:r>
          </a:p>
          <a:p>
            <a:endParaRPr lang="en-US" dirty="0" smtClean="0"/>
          </a:p>
          <a:p>
            <a:r>
              <a:rPr lang="en-US" dirty="0" smtClean="0"/>
              <a:t>Possible </a:t>
            </a:r>
            <a:r>
              <a:rPr lang="en-US" dirty="0" smtClean="0"/>
              <a:t>rifts: </a:t>
            </a:r>
            <a:r>
              <a:rPr lang="en-US" dirty="0" smtClean="0"/>
              <a:t>stippled</a:t>
            </a:r>
          </a:p>
          <a:p>
            <a:endParaRPr lang="en-US" dirty="0" smtClean="0"/>
          </a:p>
          <a:p>
            <a:r>
              <a:rPr lang="en-US" dirty="0" smtClean="0"/>
              <a:t>Rifted </a:t>
            </a:r>
            <a:r>
              <a:rPr lang="en-US" dirty="0" smtClean="0"/>
              <a:t>margin: </a:t>
            </a:r>
            <a:r>
              <a:rPr lang="en-US" dirty="0" smtClean="0"/>
              <a:t>striped</a:t>
            </a:r>
          </a:p>
          <a:p>
            <a:endParaRPr lang="en-US" dirty="0" smtClean="0"/>
          </a:p>
          <a:p>
            <a:r>
              <a:rPr lang="en-US" dirty="0" smtClean="0"/>
              <a:t>Possible rifted</a:t>
            </a:r>
          </a:p>
          <a:p>
            <a:r>
              <a:rPr lang="en-US" dirty="0"/>
              <a:t>m</a:t>
            </a:r>
            <a:r>
              <a:rPr lang="en-US" dirty="0" smtClean="0"/>
              <a:t>argin: </a:t>
            </a:r>
            <a:r>
              <a:rPr lang="en-US" dirty="0" smtClean="0"/>
              <a:t>grey</a:t>
            </a:r>
          </a:p>
          <a:p>
            <a:endParaRPr lang="en-US" dirty="0"/>
          </a:p>
          <a:p>
            <a:r>
              <a:rPr lang="en-US" dirty="0" smtClean="0"/>
              <a:t>Non-</a:t>
            </a:r>
            <a:r>
              <a:rPr lang="en-US" dirty="0" smtClean="0"/>
              <a:t>rifted: </a:t>
            </a:r>
            <a:r>
              <a:rPr lang="en-US" dirty="0" smtClean="0"/>
              <a:t>white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3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e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3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334407"/>
            <a:ext cx="840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Rifted margins.  Red – </a:t>
            </a:r>
            <a:r>
              <a:rPr lang="en-US" dirty="0"/>
              <a:t>P</a:t>
            </a:r>
            <a:r>
              <a:rPr lang="en-US" dirty="0" smtClean="0"/>
              <a:t>recambrian; blue-</a:t>
            </a:r>
            <a:r>
              <a:rPr lang="en-US" dirty="0"/>
              <a:t>P</a:t>
            </a:r>
            <a:r>
              <a:rPr lang="en-US" dirty="0" smtClean="0"/>
              <a:t>aleozoic; green – Mesozoic; brown -Cenozoic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2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e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30682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Interior rifts/</a:t>
            </a:r>
            <a:r>
              <a:rPr lang="en-US" dirty="0" err="1" smtClean="0"/>
              <a:t>taphrogens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3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e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381000"/>
            <a:ext cx="9144000" cy="5762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5700" y="62992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Non-extended crust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7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e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53999"/>
            <a:ext cx="6121400" cy="6288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300" y="1409700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7912" y="4711700"/>
            <a:ext cx="70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3500" y="1409700"/>
            <a:ext cx="71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83500" y="4711700"/>
            <a:ext cx="85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2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698500"/>
            <a:ext cx="7522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27% occur in the interior rifts/</a:t>
            </a:r>
            <a:r>
              <a:rPr lang="en-US" dirty="0" err="1" smtClean="0"/>
              <a:t>taphrogens</a:t>
            </a:r>
            <a:r>
              <a:rPr lang="en-US" dirty="0" smtClean="0"/>
              <a:t>; 25% in rifted continental margins;</a:t>
            </a:r>
          </a:p>
          <a:p>
            <a:r>
              <a:rPr lang="en-US" dirty="0" smtClean="0"/>
              <a:t>36% in non-rifted SCR; 12% uncertain. Similar to the results of Johnston.</a:t>
            </a:r>
          </a:p>
          <a:p>
            <a:endParaRPr lang="en-US" dirty="0"/>
          </a:p>
          <a:p>
            <a:r>
              <a:rPr lang="en-US" dirty="0" smtClean="0"/>
              <a:t>Within continental interiors (away from rifted margins) an equal amount of</a:t>
            </a:r>
          </a:p>
          <a:p>
            <a:r>
              <a:rPr lang="en-US" dirty="0" smtClean="0"/>
              <a:t>events may be located outside of rifted crust than inside (36% versus 27-37%).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9800" y="2273300"/>
            <a:ext cx="80810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larger % of large earthquakes (&gt;6) occur in rifted crust also greater amount of </a:t>
            </a:r>
          </a:p>
          <a:p>
            <a:r>
              <a:rPr lang="en-US" dirty="0" smtClean="0"/>
              <a:t>moment release.</a:t>
            </a:r>
          </a:p>
          <a:p>
            <a:endParaRPr lang="en-US" dirty="0"/>
          </a:p>
          <a:p>
            <a:r>
              <a:rPr lang="en-US" dirty="0" smtClean="0"/>
              <a:t>Concentration of seismicity is particularly strong for earthquakes that are associated</a:t>
            </a:r>
          </a:p>
          <a:p>
            <a:r>
              <a:rPr lang="en-US" dirty="0" smtClean="0"/>
              <a:t>With interior rifts and </a:t>
            </a:r>
            <a:r>
              <a:rPr lang="en-US" dirty="0" err="1" smtClean="0"/>
              <a:t>taphrogens</a:t>
            </a:r>
            <a:r>
              <a:rPr lang="en-US" dirty="0" smtClean="0"/>
              <a:t>.  12 rifts worldwide account for 74% of the </a:t>
            </a:r>
          </a:p>
          <a:p>
            <a:r>
              <a:rPr lang="en-US" dirty="0"/>
              <a:t>e</a:t>
            </a:r>
            <a:r>
              <a:rPr lang="en-US" dirty="0" smtClean="0"/>
              <a:t>arthquakes and 98% of the total moment release.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9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23" y="0"/>
            <a:ext cx="51976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" y="347133"/>
            <a:ext cx="296160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USGS seismic hazard maps “Seismicity</a:t>
            </a:r>
          </a:p>
          <a:p>
            <a:r>
              <a:rPr lang="en-US" sz="1400" dirty="0" smtClean="0"/>
              <a:t>Based Background Seismic Source </a:t>
            </a:r>
          </a:p>
          <a:p>
            <a:r>
              <a:rPr lang="en-US" sz="1400" dirty="0" smtClean="0"/>
              <a:t>Model” for the CEUS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Seismotectonic</a:t>
            </a:r>
            <a:r>
              <a:rPr lang="en-US" sz="1400" dirty="0" smtClean="0"/>
              <a:t> zones used to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evelop </a:t>
            </a:r>
            <a:r>
              <a:rPr lang="en-US" sz="1400" dirty="0" err="1" smtClean="0"/>
              <a:t>Mmax</a:t>
            </a:r>
            <a:r>
              <a:rPr lang="en-US" sz="1400" dirty="0" smtClean="0"/>
              <a:t> and seismicity rates</a:t>
            </a:r>
          </a:p>
          <a:p>
            <a:r>
              <a:rPr lang="en-US" sz="1400" dirty="0" smtClean="0"/>
              <a:t>(</a:t>
            </a:r>
            <a:r>
              <a:rPr lang="en-US" sz="1400" smtClean="0"/>
              <a:t>a values)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6568" y="1981186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Seismic Hazards</a:t>
            </a:r>
          </a:p>
          <a:p>
            <a:r>
              <a:rPr lang="en-US" dirty="0" smtClean="0"/>
              <a:t>Mapping Program</a:t>
            </a:r>
          </a:p>
          <a:p>
            <a:r>
              <a:rPr lang="en-US" dirty="0" smtClean="0"/>
              <a:t>NSHMP 2008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715" y="4724384"/>
            <a:ext cx="2445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CEUS Seismic Source</a:t>
            </a:r>
          </a:p>
          <a:p>
            <a:r>
              <a:rPr lang="en-US" dirty="0" smtClean="0"/>
              <a:t>Characterization Project</a:t>
            </a:r>
          </a:p>
          <a:p>
            <a:r>
              <a:rPr lang="en-US" dirty="0" smtClean="0"/>
              <a:t>CEUS-</a:t>
            </a:r>
            <a:r>
              <a:rPr lang="en-US" dirty="0" err="1" smtClean="0"/>
              <a:t>SSCn</a:t>
            </a:r>
            <a:r>
              <a:rPr lang="en-US" dirty="0" smtClean="0"/>
              <a:t> (2012)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925733" y="7874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45159" y="1761099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391317">
            <a:off x="5651922" y="1905657"/>
            <a:ext cx="104022" cy="35430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81810" y="648900"/>
            <a:ext cx="911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Charlevoix</a:t>
            </a:r>
            <a:endParaRPr lang="en-US" sz="1200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6763" y="1693327"/>
            <a:ext cx="817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Giles Co.</a:t>
            </a:r>
            <a:endParaRPr lang="en-US" sz="1200" dirty="0"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7361" y="2048921"/>
            <a:ext cx="577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ETSZ</a:t>
            </a:r>
            <a:endParaRPr lang="en-US" sz="1200" dirty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568" y="3238500"/>
            <a:ext cx="243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Weighted </a:t>
            </a:r>
            <a:r>
              <a:rPr lang="en-US" dirty="0" err="1" smtClean="0"/>
              <a:t>Mmax</a:t>
            </a:r>
            <a:r>
              <a:rPr lang="en-US" dirty="0" smtClean="0"/>
              <a:t> for the </a:t>
            </a:r>
          </a:p>
          <a:p>
            <a:r>
              <a:rPr lang="en-US" dirty="0" err="1" smtClean="0"/>
              <a:t>Craton</a:t>
            </a:r>
            <a:r>
              <a:rPr lang="en-US" dirty="0" smtClean="0"/>
              <a:t> is 7.1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9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370</Words>
  <Application>Microsoft Macintosh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Powell</dc:creator>
  <cp:lastModifiedBy>Chris Powell</cp:lastModifiedBy>
  <cp:revision>12</cp:revision>
  <dcterms:created xsi:type="dcterms:W3CDTF">2016-10-19T20:39:14Z</dcterms:created>
  <dcterms:modified xsi:type="dcterms:W3CDTF">2016-10-20T15:39:13Z</dcterms:modified>
</cp:coreProperties>
</file>