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76" r:id="rId2"/>
    <p:sldId id="257" r:id="rId3"/>
    <p:sldId id="270" r:id="rId4"/>
    <p:sldId id="299" r:id="rId5"/>
    <p:sldId id="312" r:id="rId6"/>
    <p:sldId id="259" r:id="rId7"/>
    <p:sldId id="300" r:id="rId8"/>
    <p:sldId id="297" r:id="rId9"/>
    <p:sldId id="298" r:id="rId10"/>
    <p:sldId id="260" r:id="rId11"/>
    <p:sldId id="274" r:id="rId12"/>
    <p:sldId id="27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10" r:id="rId21"/>
    <p:sldId id="261" r:id="rId22"/>
    <p:sldId id="283" r:id="rId23"/>
    <p:sldId id="313" r:id="rId24"/>
    <p:sldId id="275" r:id="rId25"/>
    <p:sldId id="290" r:id="rId26"/>
    <p:sldId id="311" r:id="rId27"/>
    <p:sldId id="293" r:id="rId28"/>
    <p:sldId id="277" r:id="rId29"/>
    <p:sldId id="289" r:id="rId30"/>
    <p:sldId id="263" r:id="rId31"/>
    <p:sldId id="264" r:id="rId32"/>
    <p:sldId id="265" r:id="rId33"/>
    <p:sldId id="314" r:id="rId34"/>
    <p:sldId id="278" r:id="rId35"/>
    <p:sldId id="279" r:id="rId36"/>
    <p:sldId id="268" r:id="rId37"/>
    <p:sldId id="286" r:id="rId38"/>
    <p:sldId id="287" r:id="rId39"/>
    <p:sldId id="288" r:id="rId40"/>
    <p:sldId id="280" r:id="rId41"/>
    <p:sldId id="301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4" d="100"/>
          <a:sy n="144" d="100"/>
        </p:scale>
        <p:origin x="-104" y="-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754DE-3CCF-1748-B241-2C69C49C0B50}" type="datetimeFigureOut">
              <a:rPr lang="en-US" smtClean="0"/>
              <a:pPr/>
              <a:t>11/10/16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88C41-ABCC-6844-8C2F-395267A028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06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Aeromagnetics</a:t>
            </a:r>
            <a:r>
              <a:rPr lang="en-US" dirty="0" smtClean="0"/>
              <a:t> and </a:t>
            </a:r>
            <a:r>
              <a:rPr lang="en-US" dirty="0" err="1" smtClean="0"/>
              <a:t>Bouguer</a:t>
            </a:r>
            <a:r>
              <a:rPr lang="en-US" dirty="0" smtClean="0"/>
              <a:t> gravity</a:t>
            </a:r>
            <a:r>
              <a:rPr lang="en-US" baseline="0" dirty="0" smtClean="0"/>
              <a:t> NY-AL; </a:t>
            </a:r>
            <a:r>
              <a:rPr lang="en-US" baseline="0" dirty="0" err="1" smtClean="0"/>
              <a:t>mag</a:t>
            </a:r>
            <a:r>
              <a:rPr lang="en-US" baseline="0" dirty="0" smtClean="0"/>
              <a:t> high </a:t>
            </a:r>
            <a:r>
              <a:rPr lang="en-US" baseline="0" dirty="0" err="1" smtClean="0"/>
              <a:t>grav</a:t>
            </a:r>
            <a:r>
              <a:rPr lang="en-US" baseline="0" dirty="0" smtClean="0"/>
              <a:t> low associated with NY-AL.  Earthquake distribution to the SE of the NY-AL lineament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5C1C8-99B6-324B-ADF0-807E2BD1BF4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823DB-41D8-CB46-B070-B12C70A67DE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55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Magnetic</a:t>
            </a:r>
            <a:r>
              <a:rPr lang="en-US" baseline="0" dirty="0" smtClean="0"/>
              <a:t> anomaly associated with a basement structural feature that bounds a region of high seismicity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D66D4-74D6-4346-9FD6-98D3C90415E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53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Smearing of anomalies above and below. P wave resolution better than S in Blue</a:t>
            </a:r>
            <a:r>
              <a:rPr lang="en-US" baseline="0" dirty="0" smtClean="0"/>
              <a:t> Ridge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5C1C8-99B6-324B-ADF0-807E2BD1BF4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 the checkerboard is put in the deeper layer</a:t>
            </a:r>
            <a:r>
              <a:rPr lang="en-US" baseline="0" dirty="0" smtClean="0"/>
              <a:t> (16-20 km) can see some of it. As depth increases, resolution decreases.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5C1C8-99B6-324B-ADF0-807E2BD1BF4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Cross sections with </a:t>
            </a:r>
            <a:r>
              <a:rPr lang="en-US" dirty="0" err="1" smtClean="0"/>
              <a:t>eqs</a:t>
            </a:r>
            <a:r>
              <a:rPr lang="en-US" dirty="0" smtClean="0"/>
              <a:t> +/- 12 km from profile plotted. </a:t>
            </a:r>
            <a:r>
              <a:rPr lang="en-US" dirty="0" err="1" smtClean="0"/>
              <a:t>Eq</a:t>
            </a:r>
            <a:r>
              <a:rPr lang="en-US" dirty="0" smtClean="0"/>
              <a:t> changes from original 0.5 km </a:t>
            </a:r>
            <a:r>
              <a:rPr lang="en-US" dirty="0" err="1" smtClean="0"/>
              <a:t>hor</a:t>
            </a:r>
            <a:r>
              <a:rPr lang="en-US" dirty="0" smtClean="0"/>
              <a:t> 1.5</a:t>
            </a:r>
            <a:r>
              <a:rPr lang="en-US" baseline="0" dirty="0" smtClean="0"/>
              <a:t> km </a:t>
            </a:r>
            <a:r>
              <a:rPr lang="en-US" baseline="0" smtClean="0"/>
              <a:t>vert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5C1C8-99B6-324B-ADF0-807E2BD1BF4D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L3 is important for the</a:t>
            </a:r>
            <a:r>
              <a:rPr lang="en-US" baseline="0" dirty="0" smtClean="0"/>
              <a:t> </a:t>
            </a:r>
            <a:r>
              <a:rPr lang="en-US" dirty="0" smtClean="0"/>
              <a:t>interpretation</a:t>
            </a:r>
            <a:r>
              <a:rPr lang="en-US" baseline="0" dirty="0" smtClean="0"/>
              <a:t> of the velocity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823DB-41D8-CB46-B070-B12C70A67DE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89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Error of +/- 1% usually when both P and S velocities can be modeled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5C1C8-99B6-324B-ADF0-807E2BD1BF4D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Aeromagnetics</a:t>
            </a:r>
            <a:r>
              <a:rPr lang="en-US" dirty="0" smtClean="0"/>
              <a:t> and </a:t>
            </a:r>
            <a:r>
              <a:rPr lang="en-US" dirty="0" err="1" smtClean="0"/>
              <a:t>Bouguer</a:t>
            </a:r>
            <a:r>
              <a:rPr lang="en-US" dirty="0" smtClean="0"/>
              <a:t> gravity</a:t>
            </a:r>
            <a:r>
              <a:rPr lang="en-US" baseline="0" dirty="0" smtClean="0"/>
              <a:t> NY-AL; </a:t>
            </a:r>
            <a:r>
              <a:rPr lang="en-US" baseline="0" dirty="0" err="1" smtClean="0"/>
              <a:t>mag</a:t>
            </a:r>
            <a:r>
              <a:rPr lang="en-US" baseline="0" dirty="0" smtClean="0"/>
              <a:t> high </a:t>
            </a:r>
            <a:r>
              <a:rPr lang="en-US" baseline="0" dirty="0" err="1" smtClean="0"/>
              <a:t>grav</a:t>
            </a:r>
            <a:r>
              <a:rPr lang="en-US" baseline="0" dirty="0" smtClean="0"/>
              <a:t> low associated with NY-AL.  Earthquake distribution to the SE of the NY-AL lineament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5C1C8-99B6-324B-ADF0-807E2BD1BF4D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Faults strike ~EW to</a:t>
            </a:r>
            <a:r>
              <a:rPr lang="en-US" baseline="0" dirty="0" smtClean="0"/>
              <a:t> SE </a:t>
            </a:r>
            <a:r>
              <a:rPr lang="en-US" dirty="0" smtClean="0"/>
              <a:t>Dip ~ vertical           ESE trend on vertical faults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5C1C8-99B6-324B-ADF0-807E2BD1BF4D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A7FE2-1EBF-2F43-8677-C7FD142D8112}" type="datetimeFigureOut">
              <a:rPr lang="en-US" smtClean="0"/>
              <a:pPr/>
              <a:t>11/10/16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CB65-7D46-8042-9772-A12D8DEF4F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10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A7FE2-1EBF-2F43-8677-C7FD142D8112}" type="datetimeFigureOut">
              <a:rPr lang="en-US" smtClean="0"/>
              <a:pPr/>
              <a:t>11/10/16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CB65-7D46-8042-9772-A12D8DEF4F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83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A7FE2-1EBF-2F43-8677-C7FD142D8112}" type="datetimeFigureOut">
              <a:rPr lang="en-US" smtClean="0"/>
              <a:pPr/>
              <a:t>11/10/16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CB65-7D46-8042-9772-A12D8DEF4F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29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A7FE2-1EBF-2F43-8677-C7FD142D8112}" type="datetimeFigureOut">
              <a:rPr lang="en-US" smtClean="0"/>
              <a:pPr/>
              <a:t>11/10/16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CB65-7D46-8042-9772-A12D8DEF4F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42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A7FE2-1EBF-2F43-8677-C7FD142D8112}" type="datetimeFigureOut">
              <a:rPr lang="en-US" smtClean="0"/>
              <a:pPr/>
              <a:t>11/10/16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CB65-7D46-8042-9772-A12D8DEF4F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23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A7FE2-1EBF-2F43-8677-C7FD142D8112}" type="datetimeFigureOut">
              <a:rPr lang="en-US" smtClean="0"/>
              <a:pPr/>
              <a:t>11/10/16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CB65-7D46-8042-9772-A12D8DEF4F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A7FE2-1EBF-2F43-8677-C7FD142D8112}" type="datetimeFigureOut">
              <a:rPr lang="en-US" smtClean="0"/>
              <a:pPr/>
              <a:t>11/10/16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CB65-7D46-8042-9772-A12D8DEF4F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42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A7FE2-1EBF-2F43-8677-C7FD142D8112}" type="datetimeFigureOut">
              <a:rPr lang="en-US" smtClean="0"/>
              <a:pPr/>
              <a:t>11/10/16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CB65-7D46-8042-9772-A12D8DEF4F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58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A7FE2-1EBF-2F43-8677-C7FD142D8112}" type="datetimeFigureOut">
              <a:rPr lang="en-US" smtClean="0"/>
              <a:pPr/>
              <a:t>11/10/16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CB65-7D46-8042-9772-A12D8DEF4F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04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A7FE2-1EBF-2F43-8677-C7FD142D8112}" type="datetimeFigureOut">
              <a:rPr lang="en-US" smtClean="0"/>
              <a:pPr/>
              <a:t>11/10/16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CB65-7D46-8042-9772-A12D8DEF4F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73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A7FE2-1EBF-2F43-8677-C7FD142D8112}" type="datetimeFigureOut">
              <a:rPr lang="en-US" smtClean="0"/>
              <a:pPr/>
              <a:t>11/10/16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CB65-7D46-8042-9772-A12D8DEF4F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A7FE2-1EBF-2F43-8677-C7FD142D8112}" type="datetimeFigureOut">
              <a:rPr lang="en-US" smtClean="0"/>
              <a:pPr/>
              <a:t>11/10/16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DCB65-7D46-8042-9772-A12D8DEF4F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9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g1_et_nm_GS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170890"/>
            <a:ext cx="7747000" cy="4584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78584" y="366601"/>
            <a:ext cx="43011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/>
              </a:rPr>
              <a:t>The Eastern Tennessee Seismic Zone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5-Point Star 10"/>
          <p:cNvSpPr/>
          <p:nvPr/>
        </p:nvSpPr>
        <p:spPr>
          <a:xfrm>
            <a:off x="1704512" y="4378425"/>
            <a:ext cx="158754" cy="158754"/>
          </a:xfrm>
          <a:prstGeom prst="star5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04781" y="4261441"/>
            <a:ext cx="813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  <a:latin typeface="Arial"/>
              </a:rPr>
              <a:t>Memphis</a:t>
            </a:r>
            <a:endParaRPr lang="en-US" sz="1200" dirty="0">
              <a:solidFill>
                <a:srgbClr val="008000"/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0205" y="6275185"/>
            <a:ext cx="3154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Intraplate</a:t>
            </a:r>
            <a:r>
              <a:rPr lang="en-US" dirty="0" smtClean="0"/>
              <a:t> Workshop CERI,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52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gboug.jpg"/>
          <p:cNvPicPr>
            <a:picLocks noGrp="1" noChangeAspect="1"/>
          </p:cNvPicPr>
          <p:nvPr>
            <p:ph idx="1"/>
          </p:nvPr>
        </p:nvPicPr>
        <p:blipFill>
          <a:blip r:embed="rId3"/>
          <a:srcRect l="-39027" r="-39027"/>
          <a:stretch>
            <a:fillRect/>
          </a:stretch>
        </p:blipFill>
        <p:spPr>
          <a:xfrm>
            <a:off x="-993442" y="-4612"/>
            <a:ext cx="12959622" cy="7127293"/>
          </a:xfrm>
        </p:spPr>
      </p:pic>
      <p:sp>
        <p:nvSpPr>
          <p:cNvPr id="3" name="TextBox 2"/>
          <p:cNvSpPr txBox="1"/>
          <p:nvPr/>
        </p:nvSpPr>
        <p:spPr>
          <a:xfrm>
            <a:off x="3120703" y="546818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38257" y="3762732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57953" y="3777020"/>
            <a:ext cx="21285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York – Alabama</a:t>
            </a:r>
          </a:p>
          <a:p>
            <a:r>
              <a:rPr lang="en-US" dirty="0" smtClean="0"/>
              <a:t>lineament:</a:t>
            </a:r>
          </a:p>
          <a:p>
            <a:r>
              <a:rPr lang="en-US" dirty="0" smtClean="0"/>
              <a:t>High magnetics</a:t>
            </a:r>
          </a:p>
          <a:p>
            <a:r>
              <a:rPr lang="en-US" dirty="0" smtClean="0"/>
              <a:t>Low gravity</a:t>
            </a:r>
          </a:p>
          <a:p>
            <a:endParaRPr lang="en-US" dirty="0"/>
          </a:p>
          <a:p>
            <a:r>
              <a:rPr lang="en-US" dirty="0" smtClean="0"/>
              <a:t>Intrusion A:</a:t>
            </a:r>
          </a:p>
          <a:p>
            <a:r>
              <a:rPr lang="en-US" dirty="0" smtClean="0"/>
              <a:t>High magnetics</a:t>
            </a:r>
          </a:p>
          <a:p>
            <a:r>
              <a:rPr lang="en-US" dirty="0" smtClean="0"/>
              <a:t>High gravity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8760" y="2595934"/>
            <a:ext cx="20649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Geophysical setting:</a:t>
            </a:r>
          </a:p>
          <a:p>
            <a:r>
              <a:rPr lang="en-US" dirty="0"/>
              <a:t>s</a:t>
            </a:r>
            <a:r>
              <a:rPr lang="en-US" dirty="0" smtClean="0"/>
              <a:t>trong association</a:t>
            </a:r>
          </a:p>
          <a:p>
            <a:r>
              <a:rPr lang="en-US" dirty="0"/>
              <a:t>w</a:t>
            </a:r>
            <a:r>
              <a:rPr lang="en-US" dirty="0" smtClean="0"/>
              <a:t>ith potential field</a:t>
            </a:r>
          </a:p>
          <a:p>
            <a:r>
              <a:rPr lang="en-US" dirty="0" smtClean="0"/>
              <a:t>anomalies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picent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340662"/>
            <a:ext cx="8191500" cy="5626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8720" y="6066121"/>
            <a:ext cx="75744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</a:t>
            </a:r>
            <a:r>
              <a:rPr lang="en-US" dirty="0" smtClean="0"/>
              <a:t>lineament </a:t>
            </a:r>
            <a:r>
              <a:rPr lang="en-US" dirty="0"/>
              <a:t>associated with a </a:t>
            </a:r>
            <a:r>
              <a:rPr lang="en-US" dirty="0" smtClean="0"/>
              <a:t>basement </a:t>
            </a:r>
            <a:r>
              <a:rPr lang="en-US" dirty="0"/>
              <a:t>feature that bounds a region </a:t>
            </a:r>
            <a:endParaRPr lang="en-US" dirty="0" smtClean="0"/>
          </a:p>
          <a:p>
            <a:r>
              <a:rPr lang="en-US" dirty="0" smtClean="0"/>
              <a:t>of </a:t>
            </a:r>
            <a:r>
              <a:rPr lang="en-US" dirty="0"/>
              <a:t>high seismicity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553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ewAGUstationsevevts.jpg"/>
          <p:cNvPicPr>
            <a:picLocks noChangeAspect="1"/>
          </p:cNvPicPr>
          <p:nvPr/>
        </p:nvPicPr>
        <p:blipFill>
          <a:blip r:embed="rId2"/>
          <a:srcRect l="-18592" r="-18592"/>
          <a:stretch>
            <a:fillRect/>
          </a:stretch>
        </p:blipFill>
        <p:spPr>
          <a:xfrm>
            <a:off x="2788482" y="165059"/>
            <a:ext cx="6933954" cy="3813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563" y="4603907"/>
            <a:ext cx="59845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</a:rPr>
              <a:t>1250 earthquakes; 10,343 P-wave 7,220 S-wave arrivals</a:t>
            </a:r>
          </a:p>
          <a:p>
            <a:r>
              <a:rPr lang="en-US" dirty="0" smtClean="0">
                <a:latin typeface="Arial"/>
              </a:rPr>
              <a:t>Block size 12x12 km horizontal; 4 km vertical</a:t>
            </a:r>
          </a:p>
          <a:p>
            <a:r>
              <a:rPr lang="en-US" dirty="0" smtClean="0">
                <a:latin typeface="Arial"/>
              </a:rPr>
              <a:t>Resolution good to 24 km depth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6847" y="792501"/>
            <a:ext cx="3545913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Arial"/>
              </a:rPr>
              <a:t>Local earthquake tomography</a:t>
            </a:r>
          </a:p>
          <a:p>
            <a:r>
              <a:rPr lang="en-US" dirty="0" smtClean="0">
                <a:latin typeface="Arial"/>
              </a:rPr>
              <a:t>travel time residuals are inverted</a:t>
            </a:r>
          </a:p>
          <a:p>
            <a:r>
              <a:rPr lang="en-US" dirty="0" smtClean="0">
                <a:latin typeface="Arial"/>
              </a:rPr>
              <a:t>for velocity variations in the crust</a:t>
            </a:r>
          </a:p>
          <a:p>
            <a:endParaRPr lang="en-US" dirty="0" smtClean="0">
              <a:latin typeface="Arial"/>
            </a:endParaRPr>
          </a:p>
          <a:p>
            <a:r>
              <a:rPr lang="en-US" dirty="0" smtClean="0">
                <a:latin typeface="Arial"/>
              </a:rPr>
              <a:t>simultaneous inversion for 3D</a:t>
            </a:r>
          </a:p>
          <a:p>
            <a:r>
              <a:rPr lang="en-US" dirty="0" smtClean="0">
                <a:latin typeface="Arial"/>
              </a:rPr>
              <a:t>P-wave (</a:t>
            </a:r>
            <a:r>
              <a:rPr lang="en-US" dirty="0" err="1" smtClean="0">
                <a:latin typeface="Arial"/>
              </a:rPr>
              <a:t>Vp</a:t>
            </a:r>
            <a:r>
              <a:rPr lang="en-US" dirty="0" smtClean="0">
                <a:latin typeface="Arial"/>
              </a:rPr>
              <a:t>) and S-wave (Vs) </a:t>
            </a:r>
          </a:p>
          <a:p>
            <a:r>
              <a:rPr lang="en-US" dirty="0" smtClean="0">
                <a:latin typeface="Arial"/>
              </a:rPr>
              <a:t>velocity models and hypocenter </a:t>
            </a:r>
          </a:p>
          <a:p>
            <a:r>
              <a:rPr lang="en-US" dirty="0" smtClean="0">
                <a:latin typeface="Arial"/>
              </a:rPr>
              <a:t>relocation</a:t>
            </a:r>
          </a:p>
          <a:p>
            <a:r>
              <a:rPr lang="en-US" dirty="0" smtClean="0">
                <a:latin typeface="Arial"/>
              </a:rPr>
              <a:t> 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45965" y="10085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>
            <a:off x="4145965" y="1008564"/>
            <a:ext cx="212140" cy="182880"/>
          </a:xfrm>
          <a:prstGeom prst="triangle">
            <a:avLst/>
          </a:prstGeom>
          <a:solidFill>
            <a:schemeClr val="tx2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4170074" y="1321862"/>
            <a:ext cx="160017" cy="160017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358105" y="883257"/>
            <a:ext cx="82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station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339429" y="1185975"/>
            <a:ext cx="125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earthquake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synthetics.jpg"/>
          <p:cNvPicPr>
            <a:picLocks noGrp="1" noChangeAspect="1"/>
          </p:cNvPicPr>
          <p:nvPr>
            <p:ph idx="1"/>
          </p:nvPr>
        </p:nvPicPr>
        <p:blipFill>
          <a:blip r:embed="rId3"/>
          <a:srcRect l="-29763" r="-29763"/>
          <a:stretch>
            <a:fillRect/>
          </a:stretch>
        </p:blipFill>
        <p:spPr>
          <a:xfrm>
            <a:off x="-1877367" y="-392636"/>
            <a:ext cx="12902871" cy="7096082"/>
          </a:xfrm>
        </p:spPr>
      </p:pic>
      <p:sp>
        <p:nvSpPr>
          <p:cNvPr id="5" name="TextBox 4"/>
          <p:cNvSpPr txBox="1"/>
          <p:nvPr/>
        </p:nvSpPr>
        <p:spPr>
          <a:xfrm>
            <a:off x="6618843" y="1042946"/>
            <a:ext cx="242829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 wave velocity solution</a:t>
            </a:r>
          </a:p>
          <a:p>
            <a:endParaRPr lang="en-US" dirty="0" smtClean="0"/>
          </a:p>
          <a:p>
            <a:r>
              <a:rPr lang="en-US" dirty="0" smtClean="0"/>
              <a:t>Anomalous blocks</a:t>
            </a:r>
          </a:p>
          <a:p>
            <a:r>
              <a:rPr lang="en-US" dirty="0" smtClean="0"/>
              <a:t>+/- 5% change from 1D</a:t>
            </a:r>
          </a:p>
          <a:p>
            <a:r>
              <a:rPr lang="en-US" dirty="0" smtClean="0"/>
              <a:t>36x36 km block size</a:t>
            </a:r>
          </a:p>
          <a:p>
            <a:r>
              <a:rPr lang="en-US" dirty="0" smtClean="0"/>
              <a:t>placed in depth range </a:t>
            </a:r>
          </a:p>
          <a:p>
            <a:r>
              <a:rPr lang="en-US" dirty="0" smtClean="0"/>
              <a:t>4 to 16 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637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sy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57" y="-346374"/>
            <a:ext cx="799928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23480" y="404066"/>
            <a:ext cx="26340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 wave velocity solution</a:t>
            </a:r>
          </a:p>
          <a:p>
            <a:r>
              <a:rPr lang="en-US" dirty="0" smtClean="0"/>
              <a:t>Checkerboard resolution</a:t>
            </a:r>
          </a:p>
          <a:p>
            <a:r>
              <a:rPr lang="en-US" dirty="0" smtClean="0"/>
              <a:t>Test</a:t>
            </a:r>
          </a:p>
          <a:p>
            <a:pPr marL="342900" indent="-342900">
              <a:buAutoNum type="alphaLcParenR"/>
            </a:pPr>
            <a:r>
              <a:rPr lang="en-US" dirty="0" smtClean="0"/>
              <a:t>Checkerboard 4-16 km</a:t>
            </a:r>
          </a:p>
          <a:p>
            <a:pPr marL="342900" indent="-342900">
              <a:buAutoNum type="alphaLcParenR"/>
            </a:pPr>
            <a:r>
              <a:rPr lang="en-US" dirty="0" smtClean="0"/>
              <a:t>Checkerboard 4-20 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384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9773" y="6267336"/>
            <a:ext cx="766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Real Solution layers 0-4 and 4-8 km expressed as % change from starting model.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63761" y="4045620"/>
            <a:ext cx="381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H1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Picture 3" descr="etsz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5250"/>
            <a:ext cx="7526459" cy="63819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71714" y="168730"/>
            <a:ext cx="577259" cy="3818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sz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368300"/>
            <a:ext cx="7416800" cy="6108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33881" y="266421"/>
            <a:ext cx="577259" cy="3818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sz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66700"/>
            <a:ext cx="7759700" cy="6324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33881" y="177611"/>
            <a:ext cx="577259" cy="3818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un17layers2and3AB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8572" r="-28572"/>
          <a:stretch>
            <a:fillRect/>
          </a:stretch>
        </p:blipFill>
        <p:spPr>
          <a:xfrm>
            <a:off x="-631422" y="445689"/>
            <a:ext cx="9880817" cy="5434069"/>
          </a:xfrm>
        </p:spPr>
      </p:pic>
      <p:sp>
        <p:nvSpPr>
          <p:cNvPr id="5" name="TextBox 4"/>
          <p:cNvSpPr txBox="1"/>
          <p:nvPr/>
        </p:nvSpPr>
        <p:spPr>
          <a:xfrm>
            <a:off x="1690661" y="6069428"/>
            <a:ext cx="5651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Absolute velocities in the depth range 16-20 and 20-24 km</a:t>
            </a:r>
          </a:p>
          <a:p>
            <a:r>
              <a:rPr lang="en-US" dirty="0" smtClean="0"/>
              <a:t>Dot in the velocity scale is the starting 1D value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84778" y="504654"/>
            <a:ext cx="522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Consistent features in the </a:t>
            </a:r>
            <a:r>
              <a:rPr lang="en-US" dirty="0" err="1" smtClean="0"/>
              <a:t>Vp</a:t>
            </a:r>
            <a:r>
              <a:rPr lang="en-US" dirty="0" smtClean="0"/>
              <a:t> and Vs velocity solutions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89283" y="5071745"/>
            <a:ext cx="1241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Vp</a:t>
            </a:r>
            <a:r>
              <a:rPr lang="en-US" dirty="0" smtClean="0"/>
              <a:t> solution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2827522">
            <a:off x="4011671" y="3064408"/>
            <a:ext cx="210255" cy="97565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featureslongL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0855" r="-90855"/>
          <a:stretch>
            <a:fillRect/>
          </a:stretch>
        </p:blipFill>
        <p:spPr>
          <a:xfrm>
            <a:off x="-3891397" y="1053180"/>
            <a:ext cx="16874454" cy="9280299"/>
          </a:xfrm>
        </p:spPr>
      </p:pic>
      <p:sp>
        <p:nvSpPr>
          <p:cNvPr id="11" name="TextBox 10"/>
          <p:cNvSpPr txBox="1"/>
          <p:nvPr/>
        </p:nvSpPr>
        <p:spPr>
          <a:xfrm>
            <a:off x="210255" y="1530775"/>
            <a:ext cx="1241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Vp</a:t>
            </a:r>
            <a:r>
              <a:rPr lang="en-US" dirty="0" smtClean="0"/>
              <a:t> solution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51675" y="155222"/>
            <a:ext cx="3826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/>
              </a:rPr>
              <a:t>Eastern </a:t>
            </a:r>
            <a:r>
              <a:rPr lang="en-US" b="1" dirty="0">
                <a:latin typeface="Arial"/>
              </a:rPr>
              <a:t>Tennessee Seismic</a:t>
            </a:r>
            <a:r>
              <a:rPr lang="en-US" b="1" dirty="0" smtClean="0">
                <a:latin typeface="Arial"/>
              </a:rPr>
              <a:t> Zone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8109" y="20884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482" y="1804612"/>
            <a:ext cx="314141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pPr marL="285750" indent="-285750"/>
            <a:r>
              <a:rPr lang="en-US" dirty="0" smtClean="0"/>
              <a:t>300 km long; 50 km wide; </a:t>
            </a:r>
          </a:p>
          <a:p>
            <a:pPr marL="285750" indent="-285750"/>
            <a:r>
              <a:rPr lang="en-US" dirty="0" smtClean="0"/>
              <a:t>100 recorded earthquakes/year</a:t>
            </a:r>
          </a:p>
          <a:p>
            <a:pPr marL="285750" indent="-285750"/>
            <a:r>
              <a:rPr lang="en-US" dirty="0" smtClean="0"/>
              <a:t>Largest recorded earthquakes:</a:t>
            </a:r>
          </a:p>
          <a:p>
            <a:r>
              <a:rPr lang="en-US" dirty="0" smtClean="0"/>
              <a:t>	4.6 </a:t>
            </a:r>
            <a:r>
              <a:rPr lang="en-US" dirty="0" err="1" smtClean="0"/>
              <a:t>Maryville,TN</a:t>
            </a:r>
            <a:r>
              <a:rPr lang="en-US" dirty="0" smtClean="0"/>
              <a:t> 1973</a:t>
            </a:r>
          </a:p>
          <a:p>
            <a:r>
              <a:rPr lang="en-US" dirty="0" smtClean="0"/>
              <a:t>	4.6 Fort Payne, AL 2003</a:t>
            </a:r>
            <a:endParaRPr lang="en-US" dirty="0"/>
          </a:p>
        </p:txBody>
      </p:sp>
      <p:pic>
        <p:nvPicPr>
          <p:cNvPr id="6" name="Picture 5" descr="powell_et_quakes_bigg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210" y="0"/>
            <a:ext cx="5548557" cy="600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71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erpPSxsecsEQfill.jpg"/>
          <p:cNvPicPr>
            <a:picLocks noGrp="1" noChangeAspect="1"/>
          </p:cNvPicPr>
          <p:nvPr>
            <p:ph idx="1"/>
          </p:nvPr>
        </p:nvPicPr>
        <p:blipFill>
          <a:blip r:embed="rId3"/>
          <a:srcRect l="-29805" r="-29805"/>
          <a:stretch>
            <a:fillRect/>
          </a:stretch>
        </p:blipFill>
        <p:spPr>
          <a:xfrm>
            <a:off x="-911823" y="379717"/>
            <a:ext cx="11779521" cy="6478283"/>
          </a:xfrm>
        </p:spPr>
      </p:pic>
      <p:sp>
        <p:nvSpPr>
          <p:cNvPr id="3" name="TextBox 2"/>
          <p:cNvSpPr txBox="1"/>
          <p:nvPr/>
        </p:nvSpPr>
        <p:spPr>
          <a:xfrm>
            <a:off x="59767" y="3316944"/>
            <a:ext cx="12368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Note events</a:t>
            </a:r>
          </a:p>
          <a:p>
            <a:r>
              <a:rPr lang="en-US" sz="1400" dirty="0"/>
              <a:t>l</a:t>
            </a:r>
            <a:r>
              <a:rPr lang="en-US" sz="1400" dirty="0" smtClean="0"/>
              <a:t>ining up in</a:t>
            </a:r>
          </a:p>
          <a:p>
            <a:r>
              <a:rPr lang="en-US" sz="1400" dirty="0"/>
              <a:t>v</a:t>
            </a:r>
            <a:r>
              <a:rPr lang="en-US" sz="1400" dirty="0" smtClean="0"/>
              <a:t>ertical planes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02857" y="661437"/>
            <a:ext cx="11604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Earthquakes</a:t>
            </a:r>
          </a:p>
          <a:p>
            <a:r>
              <a:rPr lang="en-US" sz="1400" dirty="0"/>
              <a:t>w</a:t>
            </a:r>
            <a:r>
              <a:rPr lang="en-US" sz="1400" dirty="0" smtClean="0"/>
              <a:t>ithin 12 km</a:t>
            </a:r>
          </a:p>
          <a:p>
            <a:r>
              <a:rPr lang="en-US" sz="1400" dirty="0"/>
              <a:t>o</a:t>
            </a:r>
            <a:r>
              <a:rPr lang="en-US" sz="1400" dirty="0" smtClean="0"/>
              <a:t>f the profile</a:t>
            </a:r>
            <a:endParaRPr lang="en-US" sz="1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86942" y="699632"/>
            <a:ext cx="6405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is producing the anomalies? Different rock types most likely.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89283" y="5071745"/>
            <a:ext cx="1241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Vp</a:t>
            </a:r>
            <a:r>
              <a:rPr lang="en-US" dirty="0" smtClean="0"/>
              <a:t> solution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2827522">
            <a:off x="4011671" y="3064408"/>
            <a:ext cx="210255" cy="97565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featureslongL3.jpg"/>
          <p:cNvPicPr>
            <a:picLocks noGrp="1" noChangeAspect="1"/>
          </p:cNvPicPr>
          <p:nvPr>
            <p:ph idx="1"/>
          </p:nvPr>
        </p:nvPicPr>
        <p:blipFill>
          <a:blip r:embed="rId3"/>
          <a:srcRect l="-90855" r="-90855"/>
          <a:stretch>
            <a:fillRect/>
          </a:stretch>
        </p:blipFill>
        <p:spPr>
          <a:xfrm>
            <a:off x="-3443758" y="1262080"/>
            <a:ext cx="16874454" cy="9280299"/>
          </a:xfrm>
        </p:spPr>
      </p:pic>
      <p:sp>
        <p:nvSpPr>
          <p:cNvPr id="11" name="TextBox 10"/>
          <p:cNvSpPr txBox="1"/>
          <p:nvPr/>
        </p:nvSpPr>
        <p:spPr>
          <a:xfrm>
            <a:off x="101640" y="1530775"/>
            <a:ext cx="2037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Vp</a:t>
            </a:r>
            <a:r>
              <a:rPr lang="en-US" dirty="0" smtClean="0"/>
              <a:t> solution</a:t>
            </a:r>
          </a:p>
          <a:p>
            <a:r>
              <a:rPr lang="en-US" dirty="0" smtClean="0"/>
              <a:t>Depth slice 8-12 km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&amp;Lxsecs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26518" r="-26518"/>
          <a:stretch>
            <a:fillRect/>
          </a:stretch>
        </p:blipFill>
        <p:spPr>
          <a:xfrm>
            <a:off x="-1262839" y="412703"/>
            <a:ext cx="11380288" cy="6258720"/>
          </a:xfrm>
        </p:spPr>
      </p:pic>
      <p:sp>
        <p:nvSpPr>
          <p:cNvPr id="5" name="TextBox 4"/>
          <p:cNvSpPr txBox="1"/>
          <p:nvPr/>
        </p:nvSpPr>
        <p:spPr>
          <a:xfrm>
            <a:off x="5861916" y="857907"/>
            <a:ext cx="32793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*Synthetic modeling of select </a:t>
            </a:r>
          </a:p>
          <a:p>
            <a:r>
              <a:rPr lang="en-US" dirty="0" smtClean="0"/>
              <a:t>features helped to determine </a:t>
            </a:r>
          </a:p>
          <a:p>
            <a:r>
              <a:rPr lang="en-US" dirty="0" smtClean="0"/>
              <a:t>the real absolute velocities. </a:t>
            </a:r>
          </a:p>
          <a:p>
            <a:r>
              <a:rPr lang="en-US" dirty="0" smtClean="0"/>
              <a:t>Trial and error procedure.</a:t>
            </a:r>
          </a:p>
          <a:p>
            <a:r>
              <a:rPr lang="en-US" dirty="0" smtClean="0"/>
              <a:t>*Compare results to laboratory</a:t>
            </a:r>
          </a:p>
          <a:p>
            <a:r>
              <a:rPr lang="en-US" dirty="0"/>
              <a:t>m</a:t>
            </a:r>
            <a:r>
              <a:rPr lang="en-US" dirty="0" smtClean="0"/>
              <a:t>easurements of rock velocities.</a:t>
            </a:r>
          </a:p>
          <a:p>
            <a:r>
              <a:rPr lang="en-US" dirty="0" smtClean="0"/>
              <a:t>Provides a </a:t>
            </a:r>
            <a:r>
              <a:rPr lang="en-US" u="sng" dirty="0" smtClean="0"/>
              <a:t>range</a:t>
            </a:r>
            <a:r>
              <a:rPr lang="en-US" dirty="0" smtClean="0"/>
              <a:t> of possible rock</a:t>
            </a:r>
          </a:p>
          <a:p>
            <a:r>
              <a:rPr lang="en-US" dirty="0"/>
              <a:t>t</a:t>
            </a:r>
            <a:r>
              <a:rPr lang="en-US" dirty="0" smtClean="0"/>
              <a:t>ypes.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45206" y="534769"/>
            <a:ext cx="3064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What are the basement rocks?</a:t>
            </a:r>
            <a:endParaRPr lang="en-US" u="sng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gboug.jpg"/>
          <p:cNvPicPr>
            <a:picLocks noGrp="1" noChangeAspect="1"/>
          </p:cNvPicPr>
          <p:nvPr>
            <p:ph idx="1"/>
          </p:nvPr>
        </p:nvPicPr>
        <p:blipFill>
          <a:blip r:embed="rId3"/>
          <a:srcRect l="-39027" r="-39027"/>
          <a:stretch>
            <a:fillRect/>
          </a:stretch>
        </p:blipFill>
        <p:spPr>
          <a:xfrm>
            <a:off x="-993442" y="-4612"/>
            <a:ext cx="12959622" cy="7127293"/>
          </a:xfrm>
        </p:spPr>
      </p:pic>
      <p:sp>
        <p:nvSpPr>
          <p:cNvPr id="3" name="TextBox 2"/>
          <p:cNvSpPr txBox="1"/>
          <p:nvPr/>
        </p:nvSpPr>
        <p:spPr>
          <a:xfrm>
            <a:off x="3120703" y="546818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38257" y="3762732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57953" y="3777020"/>
            <a:ext cx="21285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York – Alabama</a:t>
            </a:r>
          </a:p>
          <a:p>
            <a:r>
              <a:rPr lang="en-US" dirty="0" smtClean="0"/>
              <a:t>lineament:</a:t>
            </a:r>
          </a:p>
          <a:p>
            <a:r>
              <a:rPr lang="en-US" dirty="0" smtClean="0"/>
              <a:t>High magnetics</a:t>
            </a:r>
          </a:p>
          <a:p>
            <a:r>
              <a:rPr lang="en-US" dirty="0" smtClean="0"/>
              <a:t>Low gravity</a:t>
            </a:r>
          </a:p>
          <a:p>
            <a:endParaRPr lang="en-US" dirty="0"/>
          </a:p>
          <a:p>
            <a:r>
              <a:rPr lang="en-US" dirty="0" smtClean="0"/>
              <a:t>Intrusion A:</a:t>
            </a:r>
          </a:p>
          <a:p>
            <a:r>
              <a:rPr lang="en-US" dirty="0" smtClean="0"/>
              <a:t>High magnetics</a:t>
            </a:r>
          </a:p>
          <a:p>
            <a:r>
              <a:rPr lang="en-US" dirty="0" smtClean="0"/>
              <a:t>High gravity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8760" y="2595934"/>
            <a:ext cx="20649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Geophysical setting:</a:t>
            </a:r>
          </a:p>
          <a:p>
            <a:r>
              <a:rPr lang="en-US" dirty="0"/>
              <a:t>s</a:t>
            </a:r>
            <a:r>
              <a:rPr lang="en-US" dirty="0" smtClean="0"/>
              <a:t>trong association</a:t>
            </a:r>
          </a:p>
          <a:p>
            <a:r>
              <a:rPr lang="en-US" dirty="0"/>
              <a:t>w</a:t>
            </a:r>
            <a:r>
              <a:rPr lang="en-US" dirty="0" smtClean="0"/>
              <a:t>ith potential field</a:t>
            </a:r>
          </a:p>
          <a:p>
            <a:r>
              <a:rPr lang="en-US" dirty="0" smtClean="0"/>
              <a:t>anomalies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992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ig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06" y="229034"/>
            <a:ext cx="4426527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49238" y="532209"/>
            <a:ext cx="3524861" cy="5355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magnetic anomaly</a:t>
            </a:r>
          </a:p>
          <a:p>
            <a:r>
              <a:rPr lang="en-US" dirty="0" smtClean="0"/>
              <a:t>BG </a:t>
            </a:r>
            <a:r>
              <a:rPr lang="en-US" dirty="0" err="1" smtClean="0"/>
              <a:t>Bouguer</a:t>
            </a:r>
            <a:r>
              <a:rPr lang="en-US" dirty="0" smtClean="0"/>
              <a:t> gravity anomaly</a:t>
            </a:r>
          </a:p>
          <a:p>
            <a:endParaRPr lang="en-US" dirty="0"/>
          </a:p>
          <a:p>
            <a:r>
              <a:rPr lang="en-US" dirty="0" smtClean="0"/>
              <a:t>H1: &gt;&gt; M, BG, </a:t>
            </a:r>
            <a:r>
              <a:rPr lang="en-US" dirty="0"/>
              <a:t>diorite, </a:t>
            </a:r>
            <a:r>
              <a:rPr lang="en-US" dirty="0" smtClean="0"/>
              <a:t>gabbro</a:t>
            </a:r>
          </a:p>
          <a:p>
            <a:r>
              <a:rPr lang="en-US" dirty="0" smtClean="0"/>
              <a:t>(mafic intrusion) </a:t>
            </a:r>
          </a:p>
          <a:p>
            <a:endParaRPr lang="en-US" dirty="0" smtClean="0"/>
          </a:p>
          <a:p>
            <a:r>
              <a:rPr lang="en-US" dirty="0" smtClean="0"/>
              <a:t>H2 and 3: &lt; M,  BG </a:t>
            </a:r>
          </a:p>
          <a:p>
            <a:r>
              <a:rPr lang="en-US" dirty="0" smtClean="0"/>
              <a:t>Felsic granulite</a:t>
            </a:r>
          </a:p>
          <a:p>
            <a:endParaRPr lang="en-US" dirty="0"/>
          </a:p>
          <a:p>
            <a:r>
              <a:rPr lang="en-US" dirty="0" smtClean="0"/>
              <a:t>H4: &lt; M, BG</a:t>
            </a:r>
          </a:p>
          <a:p>
            <a:r>
              <a:rPr lang="en-US" dirty="0" smtClean="0"/>
              <a:t>Mafic granulite</a:t>
            </a:r>
          </a:p>
          <a:p>
            <a:endParaRPr lang="en-US" dirty="0"/>
          </a:p>
          <a:p>
            <a:r>
              <a:rPr lang="en-US" dirty="0" smtClean="0"/>
              <a:t>H5: &lt; M, BG </a:t>
            </a:r>
            <a:r>
              <a:rPr lang="en-US" dirty="0" err="1" smtClean="0"/>
              <a:t>anorthosite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L1 and L2: &lt; M, &lt;&lt; BG</a:t>
            </a:r>
          </a:p>
          <a:p>
            <a:r>
              <a:rPr lang="en-US" dirty="0" smtClean="0"/>
              <a:t>Granite gneiss</a:t>
            </a:r>
          </a:p>
          <a:p>
            <a:endParaRPr lang="en-US" dirty="0"/>
          </a:p>
          <a:p>
            <a:r>
              <a:rPr lang="en-US" dirty="0" smtClean="0"/>
              <a:t>L3: &gt;&gt; M, &lt; BG, </a:t>
            </a:r>
            <a:r>
              <a:rPr lang="en-US" dirty="0" err="1" smtClean="0"/>
              <a:t>cataclasite</a:t>
            </a:r>
            <a:r>
              <a:rPr lang="en-US" dirty="0" smtClean="0"/>
              <a:t> </a:t>
            </a:r>
            <a:r>
              <a:rPr lang="en-US" dirty="0" err="1" smtClean="0"/>
              <a:t>mylonite</a:t>
            </a:r>
            <a:r>
              <a:rPr lang="en-US" dirty="0" smtClean="0"/>
              <a:t> </a:t>
            </a:r>
          </a:p>
          <a:p>
            <a:r>
              <a:rPr lang="en-US" dirty="0" smtClean="0"/>
              <a:t>with thin mafic flows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049238" y="1230921"/>
            <a:ext cx="3051227" cy="154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022346" y="541016"/>
            <a:ext cx="3051227" cy="154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44184" y="4675874"/>
            <a:ext cx="4599881" cy="86386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1524" y="4781339"/>
            <a:ext cx="4344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 potential field vales to narrow the range</a:t>
            </a:r>
          </a:p>
          <a:p>
            <a:r>
              <a:rPr lang="en-US" dirty="0" smtClean="0"/>
              <a:t>of possible rock 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146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QProfi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0"/>
            <a:ext cx="466661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5166" y="571500"/>
            <a:ext cx="2976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Hypocenter </a:t>
            </a:r>
            <a:r>
              <a:rPr lang="en-US" dirty="0" smtClean="0"/>
              <a:t>distribution</a:t>
            </a:r>
            <a:endParaRPr lang="en-US" dirty="0"/>
          </a:p>
          <a:p>
            <a:r>
              <a:rPr lang="en-US" dirty="0"/>
              <a:t>for </a:t>
            </a:r>
            <a:r>
              <a:rPr lang="en-US" dirty="0" smtClean="0"/>
              <a:t>the relocated earthquakes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5166" y="2899833"/>
            <a:ext cx="28575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and B: Earthquakes align in </a:t>
            </a:r>
            <a:r>
              <a:rPr lang="en-US" dirty="0"/>
              <a:t>vertical </a:t>
            </a:r>
            <a:r>
              <a:rPr lang="en-US" dirty="0" smtClean="0"/>
              <a:t>planes trending </a:t>
            </a:r>
            <a:r>
              <a:rPr lang="en-US" dirty="0"/>
              <a:t>WNW</a:t>
            </a:r>
            <a:r>
              <a:rPr lang="en-US" dirty="0" smtClean="0"/>
              <a:t>. Earthquakes within 3 km of the profile plotted.</a:t>
            </a:r>
          </a:p>
          <a:p>
            <a:endParaRPr lang="en-US" dirty="0" smtClean="0"/>
          </a:p>
          <a:p>
            <a:r>
              <a:rPr lang="en-US" dirty="0" smtClean="0"/>
              <a:t>C: </a:t>
            </a:r>
            <a:r>
              <a:rPr lang="en-US" dirty="0"/>
              <a:t>Earthquakes align </a:t>
            </a:r>
            <a:r>
              <a:rPr lang="en-US" dirty="0" smtClean="0"/>
              <a:t>in planes trending </a:t>
            </a:r>
            <a:r>
              <a:rPr lang="en-US" dirty="0"/>
              <a:t>NE-SW. </a:t>
            </a:r>
            <a:r>
              <a:rPr lang="en-US" dirty="0" smtClean="0"/>
              <a:t>Earthquakes within </a:t>
            </a:r>
            <a:r>
              <a:rPr lang="en-US" dirty="0"/>
              <a:t>12 km of the </a:t>
            </a:r>
            <a:r>
              <a:rPr lang="en-US" dirty="0" smtClean="0"/>
              <a:t>profile plotted.</a:t>
            </a:r>
          </a:p>
          <a:p>
            <a:endParaRPr lang="en-US" dirty="0"/>
          </a:p>
          <a:p>
            <a:r>
              <a:rPr lang="en-US" dirty="0" smtClean="0"/>
              <a:t>Suggests the presence of </a:t>
            </a:r>
          </a:p>
          <a:p>
            <a:r>
              <a:rPr lang="en-US" dirty="0"/>
              <a:t>c</a:t>
            </a:r>
            <a:r>
              <a:rPr lang="en-US" dirty="0" smtClean="0"/>
              <a:t>onjugate faults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272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lusterEQ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0984" r="-10984"/>
          <a:stretch>
            <a:fillRect/>
          </a:stretch>
        </p:blipFill>
        <p:spPr>
          <a:xfrm>
            <a:off x="-351019" y="274638"/>
            <a:ext cx="10101873" cy="5555641"/>
          </a:xfrm>
        </p:spPr>
      </p:pic>
      <p:sp>
        <p:nvSpPr>
          <p:cNvPr id="5" name="TextBox 4"/>
          <p:cNvSpPr txBox="1"/>
          <p:nvPr/>
        </p:nvSpPr>
        <p:spPr>
          <a:xfrm>
            <a:off x="457200" y="5830279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E to ESE trending, vertical faults</a:t>
            </a:r>
            <a:endParaRPr lang="en-US" dirty="0"/>
          </a:p>
        </p:txBody>
      </p:sp>
      <p:pic>
        <p:nvPicPr>
          <p:cNvPr id="3" name="Picture 2" descr="xseclinesABC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28" y="860766"/>
            <a:ext cx="4976325" cy="42278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2483" y="4938730"/>
            <a:ext cx="1287701" cy="149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se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15" y="0"/>
            <a:ext cx="758956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82750" y="5418658"/>
            <a:ext cx="23391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Statistical alignment of</a:t>
            </a:r>
          </a:p>
          <a:p>
            <a:r>
              <a:rPr lang="en-US" dirty="0"/>
              <a:t>epicenters.</a:t>
            </a:r>
          </a:p>
          <a:p>
            <a:r>
              <a:rPr lang="en-US" dirty="0"/>
              <a:t>(Chapman et al. 1997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839730"/>
            <a:ext cx="12813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WNW trending</a:t>
            </a:r>
          </a:p>
          <a:p>
            <a:r>
              <a:rPr lang="en-US" sz="1400" dirty="0" smtClean="0"/>
              <a:t>planes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757" y="6004800"/>
            <a:ext cx="104956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 </a:t>
            </a:r>
            <a:r>
              <a:rPr lang="en-US" sz="1400" dirty="0"/>
              <a:t>trending</a:t>
            </a:r>
          </a:p>
          <a:p>
            <a:r>
              <a:rPr lang="en-US" sz="1400" dirty="0"/>
              <a:t>planes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917" y="4864320"/>
            <a:ext cx="128134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WNW trending</a:t>
            </a:r>
          </a:p>
          <a:p>
            <a:r>
              <a:rPr lang="en-US" sz="1400" dirty="0"/>
              <a:t>planes 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961462" y="118529"/>
            <a:ext cx="2401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Earthquake distribution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4207016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195" name="Picture 3" descr="C:\Documents and Settings\powell\Desktop\etszfoc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297" y="0"/>
            <a:ext cx="6015038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244058" y="420572"/>
            <a:ext cx="275121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Focal mechanisms for </a:t>
            </a:r>
          </a:p>
          <a:p>
            <a:r>
              <a:rPr lang="en-US" dirty="0" smtClean="0"/>
              <a:t>1983-1993. </a:t>
            </a:r>
            <a:r>
              <a:rPr lang="en-US" dirty="0" err="1" smtClean="0"/>
              <a:t>Compressional</a:t>
            </a:r>
            <a:r>
              <a:rPr lang="en-US" dirty="0" smtClean="0"/>
              <a:t> </a:t>
            </a:r>
          </a:p>
          <a:p>
            <a:r>
              <a:rPr lang="en-US" dirty="0" smtClean="0"/>
              <a:t>quadrants are shaded. </a:t>
            </a:r>
          </a:p>
          <a:p>
            <a:r>
              <a:rPr lang="en-US" dirty="0" smtClean="0"/>
              <a:t>Strike-slip motion on </a:t>
            </a:r>
          </a:p>
          <a:p>
            <a:r>
              <a:rPr lang="en-US" dirty="0" smtClean="0"/>
              <a:t>steeply dipping fault planes </a:t>
            </a:r>
          </a:p>
          <a:p>
            <a:r>
              <a:rPr lang="en-US" dirty="0" smtClean="0"/>
              <a:t>trending E-W (or N-S) and </a:t>
            </a:r>
          </a:p>
          <a:p>
            <a:r>
              <a:rPr lang="en-US" dirty="0" smtClean="0"/>
              <a:t>NE-SW (or NW-SE).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08368" y="4085973"/>
            <a:ext cx="227498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Hypocenter alignment</a:t>
            </a:r>
          </a:p>
          <a:p>
            <a:r>
              <a:rPr lang="en-US" dirty="0"/>
              <a:t>and focal mechanism</a:t>
            </a:r>
          </a:p>
          <a:p>
            <a:r>
              <a:rPr lang="en-US" dirty="0"/>
              <a:t>solutions suggest</a:t>
            </a:r>
          </a:p>
          <a:p>
            <a:r>
              <a:rPr lang="en-US" dirty="0"/>
              <a:t>strike-slip faulting on</a:t>
            </a:r>
            <a:endParaRPr lang="en-US" dirty="0" smtClean="0"/>
          </a:p>
          <a:p>
            <a:r>
              <a:rPr lang="en-US" dirty="0" smtClean="0"/>
              <a:t>a conjugate set of</a:t>
            </a:r>
          </a:p>
          <a:p>
            <a:r>
              <a:rPr lang="en-US" dirty="0" smtClean="0"/>
              <a:t>vertical </a:t>
            </a:r>
            <a:r>
              <a:rPr lang="en-US" dirty="0"/>
              <a:t>faults.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308368" y="4091231"/>
            <a:ext cx="2265550" cy="182941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44058" y="635158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Chapman et al. (1997)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99016" y="5286658"/>
            <a:ext cx="25983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modern analogy</a:t>
            </a:r>
          </a:p>
          <a:p>
            <a:r>
              <a:rPr lang="en-US" dirty="0"/>
              <a:t>may be the Alpine fault in</a:t>
            </a:r>
          </a:p>
          <a:p>
            <a:r>
              <a:rPr lang="en-US" dirty="0"/>
              <a:t>New Zealand.</a:t>
            </a:r>
          </a:p>
          <a:p>
            <a:endParaRPr lang="en-US" dirty="0"/>
          </a:p>
        </p:txBody>
      </p:sp>
      <p:pic>
        <p:nvPicPr>
          <p:cNvPr id="2" name="Picture 1" descr="model_v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87" y="83001"/>
            <a:ext cx="577389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7088" y="481409"/>
            <a:ext cx="34450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Seismotectonic</a:t>
            </a:r>
            <a:r>
              <a:rPr lang="en-US" dirty="0"/>
              <a:t> model for the ETSZ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7088" y="1311424"/>
            <a:ext cx="298030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Earthquakes in the ETSZ </a:t>
            </a:r>
          </a:p>
          <a:p>
            <a:r>
              <a:rPr lang="en-US" dirty="0"/>
              <a:t>represent reactivation</a:t>
            </a:r>
          </a:p>
          <a:p>
            <a:r>
              <a:rPr lang="en-US" dirty="0"/>
              <a:t>of a major strike slip fault</a:t>
            </a:r>
          </a:p>
          <a:p>
            <a:r>
              <a:rPr lang="en-US" dirty="0"/>
              <a:t>established about 1 billion</a:t>
            </a:r>
          </a:p>
          <a:p>
            <a:r>
              <a:rPr lang="en-US" dirty="0"/>
              <a:t>years ago during formation of </a:t>
            </a:r>
          </a:p>
          <a:p>
            <a:r>
              <a:rPr lang="en-US" dirty="0" err="1"/>
              <a:t>Rodinia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8788" y="1363239"/>
            <a:ext cx="2980303" cy="168291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08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2geo2_quak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949"/>
            <a:ext cx="5789409" cy="3958630"/>
          </a:xfrm>
          <a:prstGeom prst="rect">
            <a:avLst/>
          </a:prstGeom>
        </p:spPr>
      </p:pic>
      <p:pic>
        <p:nvPicPr>
          <p:cNvPr id="3" name="Picture 2" descr="Slide1.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60" r="23495"/>
          <a:stretch/>
        </p:blipFill>
        <p:spPr>
          <a:xfrm>
            <a:off x="3432578" y="3998579"/>
            <a:ext cx="5363591" cy="27650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89410" y="420235"/>
            <a:ext cx="30216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Geologic setting</a:t>
            </a:r>
          </a:p>
          <a:p>
            <a:endParaRPr lang="en-US" dirty="0" smtClean="0"/>
          </a:p>
          <a:p>
            <a:r>
              <a:rPr lang="en-US" dirty="0" smtClean="0"/>
              <a:t>Most epicenters are located in</a:t>
            </a:r>
          </a:p>
          <a:p>
            <a:r>
              <a:rPr lang="en-US" dirty="0" smtClean="0"/>
              <a:t>the Valley and Ridge province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3853" y="4510505"/>
            <a:ext cx="303569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Earthquakes occur below the </a:t>
            </a:r>
          </a:p>
          <a:p>
            <a:r>
              <a:rPr lang="en-US" dirty="0" smtClean="0"/>
              <a:t>Appalachian thrust sheets in </a:t>
            </a:r>
          </a:p>
          <a:p>
            <a:r>
              <a:rPr lang="en-US" dirty="0" smtClean="0"/>
              <a:t>Grenville basement rocks.  </a:t>
            </a:r>
          </a:p>
          <a:p>
            <a:r>
              <a:rPr lang="en-US" dirty="0" smtClean="0"/>
              <a:t>These rocks preserve Grenville </a:t>
            </a:r>
          </a:p>
          <a:p>
            <a:r>
              <a:rPr lang="en-US" dirty="0" smtClean="0"/>
              <a:t>age structural features.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32637" y="1225757"/>
            <a:ext cx="372695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Supporting evidence</a:t>
            </a:r>
            <a:r>
              <a:rPr lang="en-US" dirty="0" smtClean="0"/>
              <a:t>:</a:t>
            </a:r>
          </a:p>
          <a:p>
            <a:r>
              <a:rPr lang="en-US" dirty="0" smtClean="0"/>
              <a:t>Basement velocity structure</a:t>
            </a:r>
          </a:p>
          <a:p>
            <a:r>
              <a:rPr lang="en-US" dirty="0" smtClean="0"/>
              <a:t>Earthquake locations</a:t>
            </a:r>
          </a:p>
          <a:p>
            <a:r>
              <a:rPr lang="en-US" dirty="0" smtClean="0"/>
              <a:t>Focal mechanisms</a:t>
            </a:r>
          </a:p>
          <a:p>
            <a:endParaRPr lang="en-US" dirty="0" smtClean="0"/>
          </a:p>
          <a:p>
            <a:r>
              <a:rPr lang="en-US" dirty="0" err="1" smtClean="0"/>
              <a:t>Paleomagnetics</a:t>
            </a:r>
            <a:endParaRPr lang="en-US" dirty="0" smtClean="0"/>
          </a:p>
          <a:p>
            <a:r>
              <a:rPr lang="en-US" dirty="0" smtClean="0"/>
              <a:t>Geology of part of the Amazon </a:t>
            </a:r>
            <a:r>
              <a:rPr lang="en-US" dirty="0" err="1" smtClean="0"/>
              <a:t>craton</a:t>
            </a:r>
            <a:endParaRPr lang="en-US" dirty="0" smtClean="0"/>
          </a:p>
          <a:p>
            <a:r>
              <a:rPr lang="en-US" dirty="0" smtClean="0"/>
              <a:t>Blue Ridge basement massifs</a:t>
            </a:r>
          </a:p>
          <a:p>
            <a:r>
              <a:rPr lang="en-US" dirty="0"/>
              <a:t>Isotopic data</a:t>
            </a:r>
          </a:p>
          <a:p>
            <a:r>
              <a:rPr lang="en-US" smtClean="0"/>
              <a:t>SKS </a:t>
            </a:r>
            <a:r>
              <a:rPr lang="en-US" dirty="0" smtClean="0"/>
              <a:t>splitting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637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larWan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090" y="76200"/>
            <a:ext cx="4963435" cy="50495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846" y="5125707"/>
            <a:ext cx="86045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Paleomagnetic</a:t>
            </a:r>
            <a:r>
              <a:rPr lang="en-US" dirty="0" smtClean="0"/>
              <a:t> evidence for the 2000 km along-strike migration of the Amazon </a:t>
            </a:r>
            <a:r>
              <a:rPr lang="en-US" dirty="0" err="1" smtClean="0"/>
              <a:t>craton</a:t>
            </a:r>
            <a:r>
              <a:rPr lang="en-US" dirty="0" smtClean="0"/>
              <a:t> </a:t>
            </a:r>
          </a:p>
          <a:p>
            <a:r>
              <a:rPr lang="en-US" dirty="0" smtClean="0"/>
              <a:t>relative to proto-</a:t>
            </a:r>
            <a:r>
              <a:rPr lang="en-US" dirty="0" err="1" smtClean="0"/>
              <a:t>Laurentia</a:t>
            </a:r>
            <a:r>
              <a:rPr lang="en-US" dirty="0" smtClean="0"/>
              <a:t> during the formation of </a:t>
            </a:r>
            <a:r>
              <a:rPr lang="en-US" dirty="0" err="1" smtClean="0"/>
              <a:t>Rodinia</a:t>
            </a:r>
            <a:r>
              <a:rPr lang="en-US" dirty="0" smtClean="0"/>
              <a:t>. Gray arrow is the apparent </a:t>
            </a:r>
          </a:p>
          <a:p>
            <a:r>
              <a:rPr lang="en-US" dirty="0"/>
              <a:t>p</a:t>
            </a:r>
            <a:r>
              <a:rPr lang="en-US" dirty="0" smtClean="0"/>
              <a:t>olar wander path for proto-North America. </a:t>
            </a:r>
            <a:r>
              <a:rPr lang="en-US" dirty="0" err="1" smtClean="0"/>
              <a:t>Transpressional</a:t>
            </a:r>
            <a:r>
              <a:rPr lang="en-US" dirty="0" smtClean="0"/>
              <a:t> motion brought the </a:t>
            </a:r>
            <a:r>
              <a:rPr lang="en-US" dirty="0" err="1" smtClean="0"/>
              <a:t>Sunsas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Province of the Amazon </a:t>
            </a:r>
            <a:r>
              <a:rPr lang="en-US" dirty="0" err="1" smtClean="0"/>
              <a:t>craton</a:t>
            </a:r>
            <a:r>
              <a:rPr lang="en-US" dirty="0" smtClean="0"/>
              <a:t> in contact with </a:t>
            </a:r>
            <a:r>
              <a:rPr lang="en-US" dirty="0" err="1" smtClean="0"/>
              <a:t>Laurentia</a:t>
            </a:r>
            <a:r>
              <a:rPr lang="en-US" dirty="0" smtClean="0"/>
              <a:t>. Taken from </a:t>
            </a:r>
            <a:r>
              <a:rPr lang="en-US" dirty="0" err="1" smtClean="0"/>
              <a:t>D’Agrella-Filho</a:t>
            </a:r>
            <a:r>
              <a:rPr lang="en-US" dirty="0" smtClean="0"/>
              <a:t> et al. </a:t>
            </a:r>
          </a:p>
          <a:p>
            <a:r>
              <a:rPr lang="en-US" dirty="0" smtClean="0"/>
              <a:t>(2008).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08882" y="318371"/>
            <a:ext cx="3535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paleomagnetic</a:t>
            </a:r>
            <a:r>
              <a:rPr lang="en-US" dirty="0" smtClean="0"/>
              <a:t> polar wander curve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5165" y="1307879"/>
            <a:ext cx="13398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- Amazonia </a:t>
            </a:r>
          </a:p>
          <a:p>
            <a:r>
              <a:rPr lang="en-US" dirty="0" smtClean="0"/>
              <a:t> - </a:t>
            </a:r>
            <a:r>
              <a:rPr lang="en-US" dirty="0" err="1" smtClean="0"/>
              <a:t>Laurentia</a:t>
            </a:r>
            <a:endParaRPr lang="en-US" dirty="0" smtClean="0"/>
          </a:p>
          <a:p>
            <a:r>
              <a:rPr lang="en-US" dirty="0" smtClean="0"/>
              <a:t> - Greenland</a:t>
            </a:r>
          </a:p>
          <a:p>
            <a:endParaRPr lang="en-US" dirty="0"/>
          </a:p>
        </p:txBody>
      </p:sp>
      <p:sp>
        <p:nvSpPr>
          <p:cNvPr id="8" name="5-Point Star 7"/>
          <p:cNvSpPr/>
          <p:nvPr/>
        </p:nvSpPr>
        <p:spPr>
          <a:xfrm>
            <a:off x="131232" y="1400449"/>
            <a:ext cx="182880" cy="182880"/>
          </a:xfrm>
          <a:prstGeom prst="star5">
            <a:avLst>
              <a:gd name="adj" fmla="val 20729"/>
              <a:gd name="hf" fmla="val 105146"/>
              <a:gd name="vf" fmla="val 110557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4581" y="1743111"/>
            <a:ext cx="116181" cy="13194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64581" y="2011417"/>
            <a:ext cx="116181" cy="1161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0332" y="103111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3ABS_polarwande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0"/>
            <a:ext cx="7894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311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sz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0"/>
            <a:ext cx="786705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5341" y="2398814"/>
            <a:ext cx="1290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“</a:t>
            </a:r>
            <a:r>
              <a:rPr lang="en-US" sz="1200" dirty="0" err="1" smtClean="0"/>
              <a:t>Sunsas</a:t>
            </a:r>
            <a:r>
              <a:rPr lang="en-US" sz="1200" dirty="0" smtClean="0"/>
              <a:t> orogeny”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643397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409" y="686536"/>
            <a:ext cx="870093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Isotopic Data:</a:t>
            </a:r>
          </a:p>
          <a:p>
            <a:r>
              <a:rPr lang="en-US" dirty="0" err="1" smtClean="0"/>
              <a:t>Sm-Nd</a:t>
            </a:r>
            <a:r>
              <a:rPr lang="en-US" dirty="0" smtClean="0"/>
              <a:t> isotopic data provide an estimate of the time when crustal material was extracted</a:t>
            </a:r>
          </a:p>
          <a:p>
            <a:r>
              <a:rPr lang="en-US" dirty="0" smtClean="0"/>
              <a:t>from a mantle source. (Depleted mantle ages T</a:t>
            </a:r>
            <a:r>
              <a:rPr lang="en-US" sz="1200" dirty="0" smtClean="0"/>
              <a:t>DM</a:t>
            </a:r>
            <a:r>
              <a:rPr lang="en-US" dirty="0" smtClean="0"/>
              <a:t>). If this age agrees with the U-</a:t>
            </a:r>
            <a:r>
              <a:rPr lang="en-US" dirty="0" err="1" smtClean="0"/>
              <a:t>Pb</a:t>
            </a:r>
            <a:r>
              <a:rPr lang="en-US" dirty="0" smtClean="0"/>
              <a:t> </a:t>
            </a:r>
          </a:p>
          <a:p>
            <a:r>
              <a:rPr lang="en-US" dirty="0" smtClean="0"/>
              <a:t>zircon age of the rock (within 100 </a:t>
            </a:r>
            <a:r>
              <a:rPr lang="en-US" dirty="0" err="1" smtClean="0"/>
              <a:t>m.y</a:t>
            </a:r>
            <a:r>
              <a:rPr lang="en-US" dirty="0" smtClean="0"/>
              <a:t>.) then the T</a:t>
            </a:r>
            <a:r>
              <a:rPr lang="en-US" sz="1200" dirty="0" smtClean="0"/>
              <a:t>DM</a:t>
            </a:r>
            <a:r>
              <a:rPr lang="en-US" dirty="0" smtClean="0"/>
              <a:t> does provide the time of crust-mantle</a:t>
            </a:r>
          </a:p>
          <a:p>
            <a:r>
              <a:rPr lang="en-US" dirty="0" smtClean="0"/>
              <a:t>differentiation and the rock is called “juvenile”. If T</a:t>
            </a:r>
            <a:r>
              <a:rPr lang="en-US" sz="1200" dirty="0" smtClean="0"/>
              <a:t>DM</a:t>
            </a:r>
            <a:r>
              <a:rPr lang="en-US" dirty="0" smtClean="0"/>
              <a:t> is much greater than the U-</a:t>
            </a:r>
            <a:r>
              <a:rPr lang="en-US" dirty="0" err="1" smtClean="0"/>
              <a:t>Pb</a:t>
            </a:r>
            <a:r>
              <a:rPr lang="en-US" dirty="0" smtClean="0"/>
              <a:t> zircon</a:t>
            </a:r>
          </a:p>
          <a:p>
            <a:r>
              <a:rPr lang="en-US" dirty="0" smtClean="0"/>
              <a:t>age then the rock was at least partially derived from pre-existing crust.</a:t>
            </a:r>
          </a:p>
          <a:p>
            <a:endParaRPr lang="en-US" dirty="0" smtClean="0"/>
          </a:p>
          <a:p>
            <a:r>
              <a:rPr lang="en-US" dirty="0" err="1" smtClean="0"/>
              <a:t>Pb</a:t>
            </a:r>
            <a:r>
              <a:rPr lang="en-US" dirty="0" smtClean="0"/>
              <a:t> isotopic data provide information on the mantle source region that the crustal rocks </a:t>
            </a:r>
          </a:p>
          <a:p>
            <a:r>
              <a:rPr lang="en-US" dirty="0" smtClean="0"/>
              <a:t>came from. Different parts of the mantle have different U/</a:t>
            </a:r>
            <a:r>
              <a:rPr lang="en-US" dirty="0" err="1" smtClean="0"/>
              <a:t>Pb</a:t>
            </a:r>
            <a:r>
              <a:rPr lang="en-US" dirty="0" smtClean="0"/>
              <a:t> ratios so there are different</a:t>
            </a:r>
          </a:p>
          <a:p>
            <a:r>
              <a:rPr lang="en-US" dirty="0" err="1" smtClean="0"/>
              <a:t>Pb</a:t>
            </a:r>
            <a:r>
              <a:rPr lang="en-US" dirty="0" smtClean="0"/>
              <a:t> isotopic reservoirs. Usually, </a:t>
            </a:r>
            <a:r>
              <a:rPr lang="en-US" dirty="0" err="1" smtClean="0"/>
              <a:t>Pb</a:t>
            </a:r>
            <a:r>
              <a:rPr lang="en-US" dirty="0" smtClean="0"/>
              <a:t> data are plotted as ratios </a:t>
            </a:r>
            <a:r>
              <a:rPr lang="en-US" baseline="30000" dirty="0" smtClean="0"/>
              <a:t>207</a:t>
            </a:r>
            <a:r>
              <a:rPr lang="en-US" dirty="0" smtClean="0"/>
              <a:t>Pb/</a:t>
            </a:r>
            <a:r>
              <a:rPr lang="en-US" baseline="30000" dirty="0" smtClean="0"/>
              <a:t>204</a:t>
            </a:r>
            <a:r>
              <a:rPr lang="en-US" dirty="0" smtClean="0"/>
              <a:t>Pb versus </a:t>
            </a:r>
            <a:r>
              <a:rPr lang="en-US" baseline="30000" dirty="0" smtClean="0"/>
              <a:t>206</a:t>
            </a:r>
            <a:r>
              <a:rPr lang="en-US" dirty="0" smtClean="0"/>
              <a:t>Pb/</a:t>
            </a:r>
            <a:r>
              <a:rPr lang="en-US" baseline="30000" dirty="0" smtClean="0"/>
              <a:t>204</a:t>
            </a:r>
            <a:r>
              <a:rPr lang="en-US" dirty="0" smtClean="0"/>
              <a:t>Pb</a:t>
            </a:r>
          </a:p>
          <a:p>
            <a:r>
              <a:rPr lang="en-US" dirty="0" smtClean="0"/>
              <a:t>Rocks from the same </a:t>
            </a:r>
            <a:r>
              <a:rPr lang="en-US" dirty="0" err="1" smtClean="0"/>
              <a:t>Pb</a:t>
            </a:r>
            <a:r>
              <a:rPr lang="en-US" dirty="0" smtClean="0"/>
              <a:t> isotopic source will fall in the same region of the plot.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79" y="272965"/>
            <a:ext cx="5421711" cy="51205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9979" y="4920274"/>
            <a:ext cx="5612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Distribution of </a:t>
            </a:r>
            <a:r>
              <a:rPr lang="en-US" sz="1200" dirty="0" err="1" smtClean="0"/>
              <a:t>Proterozoic</a:t>
            </a:r>
            <a:r>
              <a:rPr lang="en-US" sz="1200" dirty="0" smtClean="0"/>
              <a:t> Laurentian (Granite </a:t>
            </a:r>
            <a:r>
              <a:rPr lang="en-US" sz="1200" dirty="0" err="1" smtClean="0"/>
              <a:t>Rhyolite</a:t>
            </a:r>
            <a:r>
              <a:rPr lang="en-US" sz="1200" dirty="0" smtClean="0"/>
              <a:t>) and southern and central </a:t>
            </a:r>
          </a:p>
          <a:p>
            <a:r>
              <a:rPr lang="en-US" sz="1200" dirty="0" smtClean="0"/>
              <a:t>Appalachian basement (SCAB) </a:t>
            </a:r>
            <a:r>
              <a:rPr lang="en-US" sz="1200" dirty="0" err="1" smtClean="0"/>
              <a:t>Pb</a:t>
            </a:r>
            <a:r>
              <a:rPr lang="en-US" sz="1200" dirty="0" smtClean="0"/>
              <a:t> isotope signatures compared with the location of the </a:t>
            </a:r>
          </a:p>
          <a:p>
            <a:r>
              <a:rPr lang="en-US" sz="1200" dirty="0" smtClean="0"/>
              <a:t>NY-AL lineament. From Fisher et al. (2010).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390863" y="1027227"/>
            <a:ext cx="3756031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Whole rock </a:t>
            </a:r>
            <a:r>
              <a:rPr lang="en-US" dirty="0" err="1" smtClean="0"/>
              <a:t>Pb</a:t>
            </a:r>
            <a:r>
              <a:rPr lang="en-US" dirty="0" smtClean="0"/>
              <a:t> and </a:t>
            </a:r>
            <a:r>
              <a:rPr lang="en-US" dirty="0" err="1" smtClean="0"/>
              <a:t>Sm-Nd</a:t>
            </a:r>
            <a:r>
              <a:rPr lang="en-US" dirty="0"/>
              <a:t> </a:t>
            </a:r>
            <a:r>
              <a:rPr lang="en-US" dirty="0" smtClean="0"/>
              <a:t>isotopic </a:t>
            </a:r>
          </a:p>
          <a:p>
            <a:r>
              <a:rPr lang="en-US" dirty="0" smtClean="0"/>
              <a:t>data indicate that </a:t>
            </a:r>
            <a:r>
              <a:rPr lang="en-US" dirty="0"/>
              <a:t>e</a:t>
            </a:r>
            <a:r>
              <a:rPr lang="en-US" dirty="0" smtClean="0"/>
              <a:t>xposed Grenville</a:t>
            </a:r>
          </a:p>
          <a:p>
            <a:r>
              <a:rPr lang="en-US" dirty="0" smtClean="0"/>
              <a:t>basement located east of the NY-AL</a:t>
            </a:r>
          </a:p>
          <a:p>
            <a:r>
              <a:rPr lang="en-US" dirty="0" smtClean="0"/>
              <a:t>magnetic lineament was </a:t>
            </a:r>
            <a:r>
              <a:rPr lang="en-US" dirty="0"/>
              <a:t>part of a </a:t>
            </a:r>
            <a:endParaRPr lang="en-US" dirty="0" smtClean="0"/>
          </a:p>
          <a:p>
            <a:r>
              <a:rPr lang="en-US" dirty="0" smtClean="0"/>
              <a:t>different </a:t>
            </a:r>
            <a:r>
              <a:rPr lang="en-US" dirty="0"/>
              <a:t>“parent” </a:t>
            </a:r>
            <a:r>
              <a:rPr lang="en-US" dirty="0" err="1"/>
              <a:t>craton</a:t>
            </a:r>
            <a:r>
              <a:rPr lang="en-US" dirty="0"/>
              <a:t> when they </a:t>
            </a:r>
            <a:endParaRPr lang="en-US" dirty="0" smtClean="0"/>
          </a:p>
          <a:p>
            <a:r>
              <a:rPr lang="en-US" dirty="0" smtClean="0"/>
              <a:t>formed </a:t>
            </a:r>
            <a:r>
              <a:rPr lang="en-US" dirty="0"/>
              <a:t>and </a:t>
            </a:r>
            <a:r>
              <a:rPr lang="en-US" dirty="0" smtClean="0"/>
              <a:t>was </a:t>
            </a:r>
            <a:r>
              <a:rPr lang="en-US" dirty="0"/>
              <a:t>accreted to </a:t>
            </a:r>
            <a:r>
              <a:rPr lang="en-US" dirty="0" err="1"/>
              <a:t>Laurentia</a:t>
            </a:r>
            <a:endParaRPr lang="en-US" dirty="0"/>
          </a:p>
          <a:p>
            <a:r>
              <a:rPr lang="en-US" dirty="0"/>
              <a:t>during the Grenville orogeny </a:t>
            </a:r>
            <a:r>
              <a:rPr lang="en-US" dirty="0" smtClean="0"/>
              <a:t>(1.1 </a:t>
            </a:r>
            <a:r>
              <a:rPr lang="en-US" dirty="0" err="1"/>
              <a:t>Ga</a:t>
            </a:r>
            <a:r>
              <a:rPr lang="en-US" dirty="0"/>
              <a:t>).</a:t>
            </a:r>
          </a:p>
          <a:p>
            <a:endParaRPr lang="en-US" dirty="0" smtClean="0"/>
          </a:p>
          <a:p>
            <a:r>
              <a:rPr lang="en-US" dirty="0" smtClean="0"/>
              <a:t>The tomography results link these </a:t>
            </a:r>
          </a:p>
          <a:p>
            <a:r>
              <a:rPr lang="en-US" dirty="0" smtClean="0"/>
              <a:t>rocks to basement SE of the NY-AL </a:t>
            </a:r>
          </a:p>
          <a:p>
            <a:r>
              <a:rPr lang="en-US" dirty="0" smtClean="0"/>
              <a:t>lineament and supports the concept</a:t>
            </a:r>
          </a:p>
          <a:p>
            <a:r>
              <a:rPr lang="en-US" dirty="0" smtClean="0"/>
              <a:t>that the </a:t>
            </a:r>
            <a:r>
              <a:rPr lang="en-US" dirty="0"/>
              <a:t>lineament </a:t>
            </a:r>
            <a:r>
              <a:rPr lang="en-US" dirty="0" smtClean="0"/>
              <a:t>marks </a:t>
            </a:r>
            <a:r>
              <a:rPr lang="en-US" dirty="0"/>
              <a:t>the suture </a:t>
            </a:r>
            <a:endParaRPr lang="en-US" dirty="0" smtClean="0"/>
          </a:p>
          <a:p>
            <a:r>
              <a:rPr lang="en-US" dirty="0"/>
              <a:t>b</a:t>
            </a:r>
            <a:r>
              <a:rPr lang="en-US" dirty="0" smtClean="0"/>
              <a:t>etween </a:t>
            </a:r>
            <a:r>
              <a:rPr lang="en-US" dirty="0" err="1" smtClean="0"/>
              <a:t>Laurentia</a:t>
            </a:r>
            <a:r>
              <a:rPr lang="en-US" dirty="0" smtClean="0"/>
              <a:t> and the southern</a:t>
            </a:r>
          </a:p>
          <a:p>
            <a:r>
              <a:rPr lang="en-US" dirty="0" smtClean="0"/>
              <a:t>Appalachian provinces.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32878" y="521473"/>
            <a:ext cx="141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Isotopic Data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08998" y="5657671"/>
            <a:ext cx="81442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Southern and central Appalachian basement </a:t>
            </a:r>
            <a:r>
              <a:rPr lang="en-US" dirty="0" err="1"/>
              <a:t>Pb</a:t>
            </a:r>
            <a:r>
              <a:rPr lang="en-US" dirty="0"/>
              <a:t> isotopic data are strikingly  similar to</a:t>
            </a:r>
          </a:p>
          <a:p>
            <a:r>
              <a:rPr lang="en-US" dirty="0" err="1"/>
              <a:t>Pb</a:t>
            </a:r>
            <a:r>
              <a:rPr lang="en-US" dirty="0"/>
              <a:t> data from ~1 </a:t>
            </a:r>
            <a:r>
              <a:rPr lang="en-US" dirty="0" err="1"/>
              <a:t>Ga</a:t>
            </a:r>
            <a:r>
              <a:rPr lang="en-US" dirty="0"/>
              <a:t> rocks located in the southwest part (</a:t>
            </a:r>
            <a:r>
              <a:rPr lang="en-US" dirty="0" err="1"/>
              <a:t>Sunsas</a:t>
            </a:r>
            <a:r>
              <a:rPr lang="en-US" dirty="0"/>
              <a:t> Provence) of the </a:t>
            </a:r>
          </a:p>
          <a:p>
            <a:r>
              <a:rPr lang="en-US" dirty="0"/>
              <a:t>Amazon </a:t>
            </a:r>
            <a:r>
              <a:rPr lang="en-US" dirty="0" err="1"/>
              <a:t>Craton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litting.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17" y="-1476356"/>
            <a:ext cx="7984570" cy="9457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2417" y="6404777"/>
            <a:ext cx="4474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SKS splitting results from Wagner et al. (2012)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562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27250" y="0"/>
            <a:ext cx="1661583" cy="116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72568" y="412750"/>
            <a:ext cx="2897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Southern portion of the ETSZ</a:t>
            </a:r>
            <a:endParaRPr lang="en-US" dirty="0"/>
          </a:p>
        </p:txBody>
      </p:sp>
      <p:pic>
        <p:nvPicPr>
          <p:cNvPr id="7" name="Picture 6" descr="M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7" y="1297516"/>
            <a:ext cx="3992880" cy="3456432"/>
          </a:xfrm>
          <a:prstGeom prst="rect">
            <a:avLst/>
          </a:prstGeom>
        </p:spPr>
      </p:pic>
      <p:pic>
        <p:nvPicPr>
          <p:cNvPr id="8" name="Picture 7" descr="F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412750"/>
            <a:ext cx="4846320" cy="566318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uthernP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647700"/>
            <a:ext cx="4904232" cy="55504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8333" y="1016000"/>
            <a:ext cx="436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Vp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107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llGravNoGil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3" y="-910168"/>
            <a:ext cx="7300384" cy="944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48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8881" y="714352"/>
            <a:ext cx="587398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sources of information can be used to understand why</a:t>
            </a:r>
          </a:p>
          <a:p>
            <a:r>
              <a:rPr lang="en-US" dirty="0"/>
              <a:t>t</a:t>
            </a:r>
            <a:r>
              <a:rPr lang="en-US" dirty="0" smtClean="0"/>
              <a:t>he seismic zone exists?</a:t>
            </a:r>
          </a:p>
          <a:p>
            <a:endParaRPr lang="en-US" dirty="0"/>
          </a:p>
          <a:p>
            <a:r>
              <a:rPr lang="en-US" dirty="0"/>
              <a:t>Tectonic history</a:t>
            </a:r>
          </a:p>
          <a:p>
            <a:r>
              <a:rPr lang="en-US" dirty="0" smtClean="0"/>
              <a:t>Potential field data (gravity and magnetics)</a:t>
            </a:r>
          </a:p>
          <a:p>
            <a:r>
              <a:rPr lang="en-US" dirty="0" smtClean="0"/>
              <a:t>Local earthquake tomography</a:t>
            </a:r>
          </a:p>
          <a:p>
            <a:r>
              <a:rPr lang="en-US" dirty="0" smtClean="0"/>
              <a:t>Focal mechanisms</a:t>
            </a:r>
          </a:p>
        </p:txBody>
      </p:sp>
    </p:spTree>
    <p:extLst>
      <p:ext uri="{BB962C8B-B14F-4D97-AF65-F5344CB8AC3E}">
        <p14:creationId xmlns:p14="http://schemas.microsoft.com/office/powerpoint/2010/main" val="40818967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c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570" y="2040313"/>
            <a:ext cx="2964865" cy="2724672"/>
          </a:xfrm>
          <a:prstGeom prst="rect">
            <a:avLst/>
          </a:prstGeom>
        </p:spPr>
      </p:pic>
      <p:pic>
        <p:nvPicPr>
          <p:cNvPr id="7" name="Picture 6" descr="fel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63" y="671874"/>
            <a:ext cx="4738712" cy="50291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34736" y="852129"/>
            <a:ext cx="42080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Mw 4.2 Perry County Kentucky earthquake</a:t>
            </a:r>
          </a:p>
          <a:p>
            <a:endParaRPr lang="en-US" dirty="0" smtClean="0"/>
          </a:p>
          <a:p>
            <a:r>
              <a:rPr lang="en-US" dirty="0" smtClean="0"/>
              <a:t>Focal depth 17 km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63243" y="5086554"/>
            <a:ext cx="37773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trike-slip faulting on steeply dipping </a:t>
            </a:r>
          </a:p>
          <a:p>
            <a:r>
              <a:rPr lang="en-US" dirty="0"/>
              <a:t>f</a:t>
            </a:r>
            <a:r>
              <a:rPr lang="en-US" dirty="0" smtClean="0"/>
              <a:t>ault planes trending NE-SW or NW-SE</a:t>
            </a:r>
          </a:p>
          <a:p>
            <a:endParaRPr lang="en-US" dirty="0"/>
          </a:p>
          <a:p>
            <a:r>
              <a:rPr lang="en-US" dirty="0" smtClean="0"/>
              <a:t>From Carpenter et al. (2014)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73019" y="5973097"/>
            <a:ext cx="3507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this earthquake part of the ETSZ?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56613" y="6038646"/>
            <a:ext cx="3507052" cy="31197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5465" y="200539"/>
            <a:ext cx="765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we extend the basement structure associated with the ETSZ into Kentucky?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070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focmech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80" y="0"/>
            <a:ext cx="579057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956" y="352766"/>
            <a:ext cx="1858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Matt Cooley</a:t>
            </a:r>
          </a:p>
          <a:p>
            <a:r>
              <a:rPr lang="en-US" dirty="0"/>
              <a:t>f</a:t>
            </a:r>
            <a:r>
              <a:rPr lang="en-US" dirty="0" smtClean="0"/>
              <a:t>ocal mechanisms</a:t>
            </a:r>
          </a:p>
          <a:p>
            <a:r>
              <a:rPr lang="en-US" dirty="0"/>
              <a:t>m</a:t>
            </a:r>
            <a:r>
              <a:rPr lang="en-US" dirty="0" smtClean="0"/>
              <a:t>agnitude &gt;2.5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510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G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523" y="0"/>
            <a:ext cx="519761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984641"/>
            <a:ext cx="296160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USGS seismic hazard maps “Seismicity</a:t>
            </a:r>
          </a:p>
          <a:p>
            <a:r>
              <a:rPr lang="en-US" sz="1400" dirty="0" smtClean="0"/>
              <a:t>Based Background Seismic Source </a:t>
            </a:r>
          </a:p>
          <a:p>
            <a:r>
              <a:rPr lang="en-US" sz="1400" dirty="0" smtClean="0"/>
              <a:t>Model” for the CEUS</a:t>
            </a:r>
          </a:p>
          <a:p>
            <a:endParaRPr lang="en-US" sz="1400" dirty="0" smtClean="0"/>
          </a:p>
          <a:p>
            <a:r>
              <a:rPr lang="en-US" sz="1400" dirty="0" err="1" smtClean="0"/>
              <a:t>Seismotectonic</a:t>
            </a:r>
            <a:r>
              <a:rPr lang="en-US" sz="1400" dirty="0" smtClean="0"/>
              <a:t> zones used to</a:t>
            </a:r>
          </a:p>
          <a:p>
            <a:r>
              <a:rPr lang="en-US" sz="1400" dirty="0"/>
              <a:t>d</a:t>
            </a:r>
            <a:r>
              <a:rPr lang="en-US" sz="1400" dirty="0" smtClean="0"/>
              <a:t>evelop </a:t>
            </a:r>
            <a:r>
              <a:rPr lang="en-US" sz="1400" dirty="0" err="1" smtClean="0"/>
              <a:t>Mmax</a:t>
            </a:r>
            <a:r>
              <a:rPr lang="en-US" sz="1400" dirty="0" smtClean="0"/>
              <a:t> and seismicity rates</a:t>
            </a:r>
          </a:p>
          <a:p>
            <a:r>
              <a:rPr lang="en-US" sz="1400" dirty="0" smtClean="0"/>
              <a:t>(a values)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21715" y="4724384"/>
            <a:ext cx="24458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CEUS Seismic Source</a:t>
            </a:r>
          </a:p>
          <a:p>
            <a:r>
              <a:rPr lang="en-US" dirty="0" smtClean="0"/>
              <a:t>Characterization Project</a:t>
            </a:r>
          </a:p>
          <a:p>
            <a:r>
              <a:rPr lang="en-US" dirty="0" smtClean="0"/>
              <a:t>CEUS-</a:t>
            </a:r>
            <a:r>
              <a:rPr lang="en-US" dirty="0" err="1" smtClean="0"/>
              <a:t>SSCn</a:t>
            </a:r>
            <a:r>
              <a:rPr lang="en-US" dirty="0" smtClean="0"/>
              <a:t> (2012)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925733" y="787400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45159" y="1761099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2391317">
            <a:off x="5651922" y="1905657"/>
            <a:ext cx="104022" cy="35430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081810" y="648900"/>
            <a:ext cx="911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</a:rPr>
              <a:t>Charlevoix</a:t>
            </a:r>
            <a:endParaRPr lang="en-US" sz="1200" dirty="0"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46763" y="1693327"/>
            <a:ext cx="817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</a:rPr>
              <a:t>Giles Co.</a:t>
            </a:r>
            <a:endParaRPr lang="en-US" sz="1200" dirty="0">
              <a:latin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57361" y="2048921"/>
            <a:ext cx="577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</a:rPr>
              <a:t>ETSZ</a:t>
            </a:r>
            <a:endParaRPr lang="en-US" sz="1200" dirty="0"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838" y="220479"/>
            <a:ext cx="28482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Prior work: ETSZ is located</a:t>
            </a:r>
          </a:p>
          <a:p>
            <a:r>
              <a:rPr lang="en-US" dirty="0"/>
              <a:t>i</a:t>
            </a:r>
            <a:r>
              <a:rPr lang="en-US" dirty="0" smtClean="0"/>
              <a:t>n rifted crust – extended</a:t>
            </a:r>
          </a:p>
          <a:p>
            <a:r>
              <a:rPr lang="en-US" dirty="0"/>
              <a:t>m</a:t>
            </a:r>
            <a:r>
              <a:rPr lang="en-US" dirty="0" smtClean="0"/>
              <a:t>argin of the </a:t>
            </a:r>
            <a:r>
              <a:rPr lang="en-US" dirty="0" err="1" smtClean="0"/>
              <a:t>Iapetus</a:t>
            </a:r>
            <a:r>
              <a:rPr lang="en-US" dirty="0" smtClean="0"/>
              <a:t> Ocean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780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map7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320" y="83460"/>
            <a:ext cx="6357225" cy="58073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785" y="2264415"/>
            <a:ext cx="315077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Green lines: rifts associated</a:t>
            </a:r>
          </a:p>
          <a:p>
            <a:r>
              <a:rPr lang="en-US" dirty="0"/>
              <a:t>with the opening of the </a:t>
            </a:r>
          </a:p>
          <a:p>
            <a:r>
              <a:rPr lang="en-US" dirty="0" err="1"/>
              <a:t>Iapetus</a:t>
            </a:r>
            <a:r>
              <a:rPr lang="en-US" dirty="0"/>
              <a:t> Ocean (ca. 530 Ma.)</a:t>
            </a:r>
          </a:p>
          <a:p>
            <a:endParaRPr lang="en-US" dirty="0"/>
          </a:p>
          <a:p>
            <a:r>
              <a:rPr lang="en-US" dirty="0"/>
              <a:t>MVG: Mississippi Valley </a:t>
            </a:r>
            <a:r>
              <a:rPr lang="en-US" dirty="0" err="1"/>
              <a:t>Graben</a:t>
            </a:r>
            <a:endParaRPr lang="en-US" dirty="0"/>
          </a:p>
          <a:p>
            <a:r>
              <a:rPr lang="en-US" dirty="0"/>
              <a:t>RCG: Rough Creek </a:t>
            </a:r>
            <a:r>
              <a:rPr lang="en-US" dirty="0" err="1"/>
              <a:t>Graben</a:t>
            </a:r>
            <a:endParaRPr lang="en-US" dirty="0"/>
          </a:p>
          <a:p>
            <a:r>
              <a:rPr lang="en-US" dirty="0"/>
              <a:t>RT: Rome Trough</a:t>
            </a:r>
          </a:p>
          <a:p>
            <a:r>
              <a:rPr lang="en-US" dirty="0"/>
              <a:t>BG: Birmingham </a:t>
            </a:r>
            <a:r>
              <a:rPr lang="en-US" dirty="0" err="1"/>
              <a:t>Graben</a:t>
            </a:r>
            <a:endParaRPr lang="en-US" dirty="0"/>
          </a:p>
          <a:p>
            <a:endParaRPr lang="en-US" dirty="0"/>
          </a:p>
          <a:p>
            <a:r>
              <a:rPr lang="en-US" dirty="0"/>
              <a:t>Map created by Bill Thomas</a:t>
            </a:r>
          </a:p>
          <a:p>
            <a:endParaRPr lang="en-US" dirty="0"/>
          </a:p>
        </p:txBody>
      </p:sp>
      <p:sp>
        <p:nvSpPr>
          <p:cNvPr id="8" name="Oval 7"/>
          <p:cNvSpPr/>
          <p:nvPr/>
        </p:nvSpPr>
        <p:spPr>
          <a:xfrm rot="1946141">
            <a:off x="6653397" y="1512018"/>
            <a:ext cx="350929" cy="1498533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1915" y="359298"/>
            <a:ext cx="30549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Unlike other </a:t>
            </a:r>
            <a:r>
              <a:rPr lang="en-US" dirty="0" err="1"/>
              <a:t>intraplate</a:t>
            </a:r>
            <a:r>
              <a:rPr lang="en-US" dirty="0"/>
              <a:t> </a:t>
            </a:r>
            <a:r>
              <a:rPr lang="en-US" dirty="0" smtClean="0"/>
              <a:t>seismic</a:t>
            </a:r>
          </a:p>
          <a:p>
            <a:r>
              <a:rPr lang="en-US" dirty="0" smtClean="0"/>
              <a:t>zones</a:t>
            </a:r>
            <a:r>
              <a:rPr lang="en-US" dirty="0"/>
              <a:t>, the ETSZ </a:t>
            </a:r>
            <a:r>
              <a:rPr lang="en-US" dirty="0" smtClean="0"/>
              <a:t>may </a:t>
            </a:r>
            <a:r>
              <a:rPr lang="en-US" dirty="0"/>
              <a:t>not </a:t>
            </a:r>
            <a:r>
              <a:rPr lang="en-US" dirty="0" smtClean="0"/>
              <a:t>be</a:t>
            </a:r>
          </a:p>
          <a:p>
            <a:r>
              <a:rPr lang="en-US" dirty="0" smtClean="0"/>
              <a:t>associated </a:t>
            </a:r>
            <a:r>
              <a:rPr lang="en-US" dirty="0"/>
              <a:t>with rifted crust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594596" y="575731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</a:rPr>
              <a:t>NY-AL</a:t>
            </a:r>
            <a:endParaRPr lang="en-US" sz="12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4423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llGravNoSpl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47" y="-825960"/>
            <a:ext cx="7322417" cy="94760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1330" y="233280"/>
            <a:ext cx="6678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Evidence for thick crust below the southern and central Appalachians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483497" y="1604099"/>
            <a:ext cx="26853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Lack of major rifts</a:t>
            </a:r>
          </a:p>
          <a:p>
            <a:r>
              <a:rPr lang="en-US" dirty="0" err="1" smtClean="0"/>
              <a:t>Bouguer</a:t>
            </a:r>
            <a:r>
              <a:rPr lang="en-US" dirty="0" smtClean="0"/>
              <a:t> gravity anomalies</a:t>
            </a:r>
          </a:p>
          <a:p>
            <a:r>
              <a:rPr lang="en-US" dirty="0" smtClean="0"/>
              <a:t>Receiver functions</a:t>
            </a:r>
          </a:p>
          <a:p>
            <a:r>
              <a:rPr lang="en-US" dirty="0" smtClean="0"/>
              <a:t>Wide angle reflections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22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30" y="152400"/>
            <a:ext cx="7695615" cy="55128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5228" y="1487327"/>
            <a:ext cx="446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8148" y="2740693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46884" y="383529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9579" y="4745240"/>
            <a:ext cx="46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5930" y="5665214"/>
            <a:ext cx="8159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Crustal thickness values determined using wide-angle reflection arrivals. Contours </a:t>
            </a:r>
          </a:p>
          <a:p>
            <a:r>
              <a:rPr lang="en-US" dirty="0"/>
              <a:t>a</a:t>
            </a:r>
            <a:r>
              <a:rPr lang="en-US" dirty="0" smtClean="0"/>
              <a:t>re </a:t>
            </a:r>
            <a:r>
              <a:rPr lang="en-US" dirty="0" err="1" smtClean="0"/>
              <a:t>Bouguer</a:t>
            </a:r>
            <a:r>
              <a:rPr lang="en-US" dirty="0" smtClean="0"/>
              <a:t> gravity anomalies. From </a:t>
            </a:r>
            <a:r>
              <a:rPr lang="en-US" dirty="0" err="1" smtClean="0"/>
              <a:t>Hawman</a:t>
            </a:r>
            <a:r>
              <a:rPr lang="en-US" dirty="0"/>
              <a:t> </a:t>
            </a:r>
            <a:r>
              <a:rPr lang="en-US" dirty="0" smtClean="0"/>
              <a:t>(2012).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283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sz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44500"/>
            <a:ext cx="6845300" cy="5956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0557" y="259834"/>
            <a:ext cx="3618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Receiver function </a:t>
            </a:r>
            <a:r>
              <a:rPr lang="en-US" dirty="0" err="1" smtClean="0"/>
              <a:t>Moho</a:t>
            </a:r>
            <a:r>
              <a:rPr lang="en-US" dirty="0" smtClean="0"/>
              <a:t> depths (km)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64401" y="1422890"/>
            <a:ext cx="446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0785" y="1607556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8631" y="3838804"/>
            <a:ext cx="46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941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1572</Words>
  <Application>Microsoft Macintosh PowerPoint</Application>
  <PresentationFormat>On-screen Show (4:3)</PresentationFormat>
  <Paragraphs>305</Paragraphs>
  <Slides>41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Memphis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Powell</dc:creator>
  <cp:lastModifiedBy>Chris Powell</cp:lastModifiedBy>
  <cp:revision>30</cp:revision>
  <dcterms:created xsi:type="dcterms:W3CDTF">2015-09-07T19:41:53Z</dcterms:created>
  <dcterms:modified xsi:type="dcterms:W3CDTF">2016-11-10T17:53:39Z</dcterms:modified>
</cp:coreProperties>
</file>