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4"/>
  </p:normalViewPr>
  <p:slideViewPr>
    <p:cSldViewPr snapToGrid="0" snapToObjects="1">
      <p:cViewPr varScale="1">
        <p:scale>
          <a:sx n="116" d="100"/>
          <a:sy n="116" d="100"/>
        </p:scale>
        <p:origin x="4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8C11-18A8-9A4A-8165-D28CD3298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57D00F-96B4-BC40-B6D6-6EDA9F253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5A6A3B-5C1D-3649-8265-D9252AEA1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B67FB-D3B7-9546-8498-A6886144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67C903-5970-C449-85F0-0FD88EAA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5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9CC4D4-60F8-8F44-B7F6-254F36845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9D0762-E678-234E-A5FD-E2E3720CC0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E43E3-183B-3B44-97DB-8E7F34CF5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30F716-F9EB-EE42-ACD5-F36DCB7AC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7A2EB-8B5D-8F4A-97F5-BC2E023D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08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38F665-D238-8647-A58E-CB890921D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DE0BFE-E20E-5B48-BEF8-8B145DB25D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9FEFB-4072-AD4A-B223-107687481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20FBE8-B98E-3E4B-8A54-F00F4155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6D21A-FF73-3B41-8871-C08D01F2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22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1B3931-B9B5-954D-B392-14103E5C0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EB562E-7C1A-FB46-B3BC-870F3B2B8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B0677C-34E2-6B44-BC24-C399A1345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2CDB0-A773-1648-853B-0F0FCD0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A28A-E756-684E-876D-C161D335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38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A7D01-A978-EE4D-B545-CDDD9B190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2B382-F941-C248-A472-E743F49036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54107-8539-1341-B1FE-727DA11F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B708C-5338-3B46-B5C7-1A75808E6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A931DB-ED19-C245-A110-B07A9F409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5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4C95C-AF1B-F042-AE6D-DF99E118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94B91-BCEA-E144-AA4B-FD8688DA5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A6A10C-376B-6F45-9D2D-059D13A84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C1D4E3-C4FD-8B4F-8B39-266C2BB5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C6A35-0D63-FF47-B0CE-0D57FEAE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660C4D-52B0-CB4A-AC34-066A637E7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374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03792-F7C0-D240-9F7E-EA6F19294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1FA7F-06B7-A440-866E-834D17ED44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E20A6-5CED-8E43-907B-379190CB0D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C5B0A-E366-7443-9A33-27F92BAA9C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63B0F0-678E-1E46-8A0E-FFAE3DAF9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2A2974-9366-3E49-8E81-42F2F721B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542EF3-D6EA-4049-B3B6-0E0FED4A8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2D77CB-CE51-0E4E-9C2F-E39D9C8CA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62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FABE1-1A13-5449-BEDE-5904722E9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AF192-AAB1-134E-BDC9-1C8E812E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19444E-9D39-5448-936D-303A40994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385F4C-605E-6041-97B7-8B13937C1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21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3A0FD8-73B4-D14A-BDB6-1F61493B0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A428A-5517-9945-A802-60A60EB53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AD3813-3DE3-664F-8120-1DDF0A34F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2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D60DE-454E-3644-9671-6152EAB4F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84A8E-C5AB-5C43-9E85-6000BE438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1FA292-49E2-DF4F-9C1B-DC5465CAD5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4233D-65B5-774C-BEB0-483A5D5CF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BD25D-AAE4-E647-B5FB-56939FDA7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E8BEB-D801-BF46-A94C-215C60324B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19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819F4-F38F-E74F-911D-E2E649AF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9B636F-242F-394B-9EFF-4D5AE98079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7428FA-2D65-764E-8FD9-B34F6C974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AB6C53-6029-5342-9E6C-AF155ADA2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238AF-747B-3F42-9BE3-27D245AB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C73CE-4249-5641-9FDD-6E67B6CCB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55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35C95D-43B5-3248-BB2E-BBB1131B4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290F27-4118-594D-A667-E0A86506C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A82BF-4979-E847-BF3C-0BE02CD23B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A3F0F-B3A3-C347-A341-253C9FC80446}" type="datetimeFigureOut">
              <a:rPr lang="en-US" smtClean="0"/>
              <a:t>11/12/19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1A745-B049-0E41-8F61-2205006C6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2220A7-1602-A240-A045-97C11F904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CC9B7B-ACEB-F349-96C9-A4BA044F9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53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E3B2C0-C17C-CC4C-9777-4E168B61ACB2}"/>
              </a:ext>
            </a:extLst>
          </p:cNvPr>
          <p:cNvSpPr txBox="1"/>
          <p:nvPr/>
        </p:nvSpPr>
        <p:spPr>
          <a:xfrm>
            <a:off x="0" y="22035"/>
            <a:ext cx="12192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Papyrus" panose="020B0602040200020303" pitchFamily="34" charset="77"/>
              </a:rPr>
              <a:t>Lab 22 HW exercise</a:t>
            </a:r>
          </a:p>
          <a:p>
            <a:r>
              <a:rPr lang="en-US" b="1" u="sng" dirty="0">
                <a:latin typeface="Papyrus" panose="020B0602040200020303" pitchFamily="34" charset="77"/>
              </a:rPr>
              <a:t>First - Make rotated </a:t>
            </a:r>
            <a:r>
              <a:rPr lang="en-US" b="1" u="sng" dirty="0" err="1">
                <a:latin typeface="Papyrus" panose="020B0602040200020303" pitchFamily="34" charset="77"/>
              </a:rPr>
              <a:t>sesimograms</a:t>
            </a:r>
            <a:endParaRPr lang="en-US" b="1" u="sng" dirty="0">
              <a:latin typeface="Papyrus" panose="020B0602040200020303" pitchFamily="34" charset="77"/>
            </a:endParaRPr>
          </a:p>
          <a:p>
            <a:r>
              <a:rPr lang="en-US" b="1" dirty="0">
                <a:latin typeface="Papyrus" panose="020B0602040200020303" pitchFamily="34" charset="77"/>
              </a:rPr>
              <a:t>• read CCM horizontals </a:t>
            </a:r>
            <a:r>
              <a:rPr lang="en-US" b="1" dirty="0">
                <a:latin typeface="Courier" pitchFamily="2" charset="0"/>
              </a:rPr>
              <a:t>IU.CCM..BH[EN].M.1991.292.213645.SAC</a:t>
            </a:r>
            <a:r>
              <a:rPr lang="en-US" b="1" dirty="0">
                <a:latin typeface="Papyrus" panose="020B0602040200020303" pitchFamily="34" charset="77"/>
              </a:rPr>
              <a:t> (they are in the updated </a:t>
            </a:r>
            <a:r>
              <a:rPr lang="en-US" b="1" dirty="0" err="1">
                <a:latin typeface="Papyrus" panose="020B0602040200020303" pitchFamily="34" charset="77"/>
              </a:rPr>
              <a:t>sacdata</a:t>
            </a:r>
            <a:r>
              <a:rPr lang="en-US" b="1">
                <a:latin typeface="Papyrus" panose="020B0602040200020303" pitchFamily="34" charset="77"/>
              </a:rPr>
              <a:t> directory</a:t>
            </a:r>
            <a:r>
              <a:rPr lang="en-US" b="1" dirty="0">
                <a:latin typeface="Papyrus" panose="020B0602040200020303" pitchFamily="34" charset="77"/>
              </a:rPr>
              <a:t>)</a:t>
            </a:r>
            <a:endParaRPr lang="en-US" b="1" dirty="0">
              <a:latin typeface="Courier" pitchFamily="2" charset="0"/>
            </a:endParaRPr>
          </a:p>
          <a:p>
            <a:r>
              <a:rPr lang="en-US" b="1" dirty="0">
                <a:latin typeface="Papyrus" panose="020B0602040200020303" pitchFamily="34" charset="77"/>
              </a:rPr>
              <a:t>• Remove the trend</a:t>
            </a:r>
          </a:p>
          <a:p>
            <a:r>
              <a:rPr lang="en-US" b="1" dirty="0">
                <a:latin typeface="Papyrus" panose="020B0602040200020303" pitchFamily="34" charset="77"/>
              </a:rPr>
              <a:t>• Rotate the seismograms</a:t>
            </a:r>
          </a:p>
          <a:p>
            <a:r>
              <a:rPr lang="en-US" b="1" dirty="0">
                <a:latin typeface="Papyrus" panose="020B0602040200020303" pitchFamily="34" charset="77"/>
              </a:rPr>
              <a:t>• Remove the trend again (Probably too many </a:t>
            </a:r>
            <a:r>
              <a:rPr lang="en-US" b="1" dirty="0" err="1">
                <a:latin typeface="Courier" pitchFamily="2" charset="0"/>
              </a:rPr>
              <a:t>rtrend</a:t>
            </a:r>
            <a:r>
              <a:rPr lang="en-US" b="1" dirty="0" err="1">
                <a:latin typeface="Papyrus" panose="020B0602040200020303" pitchFamily="34" charset="77"/>
              </a:rPr>
              <a:t>s</a:t>
            </a:r>
            <a:r>
              <a:rPr lang="en-US" b="1" dirty="0">
                <a:latin typeface="Papyrus" panose="020B0602040200020303" pitchFamily="34" charset="77"/>
              </a:rPr>
              <a:t>, but they don’t do any harm)</a:t>
            </a:r>
          </a:p>
          <a:p>
            <a:r>
              <a:rPr lang="en-US" b="1" dirty="0">
                <a:latin typeface="Papyrus" panose="020B0602040200020303" pitchFamily="34" charset="77"/>
              </a:rPr>
              <a:t>• Look at interesting part – surface waves from</a:t>
            </a:r>
            <a:r>
              <a:rPr lang="en-US" b="1" dirty="0">
                <a:latin typeface="Courier" pitchFamily="2" charset="0"/>
              </a:rPr>
              <a:t> 2200 3700</a:t>
            </a:r>
            <a:endParaRPr lang="en-US" b="1" dirty="0">
              <a:latin typeface="Papyrus" panose="020B0602040200020303" pitchFamily="34" charset="77"/>
            </a:endParaRPr>
          </a:p>
          <a:p>
            <a:r>
              <a:rPr lang="en-US" b="1" dirty="0">
                <a:latin typeface="Papyrus" panose="020B0602040200020303" pitchFamily="34" charset="77"/>
              </a:rPr>
              <a:t>•Save the rotated data – write to disk – use the azimuth to identify them, the radial component is first (</a:t>
            </a: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189</a:t>
            </a:r>
            <a:r>
              <a:rPr lang="en-US" b="1" dirty="0">
                <a:latin typeface="Papyrus" panose="020B0602040200020303" pitchFamily="34" charset="77"/>
              </a:rPr>
              <a:t>°, can check against azimuth in header), and the transverse component is second (put in the appropriate value for </a:t>
            </a: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XXX</a:t>
            </a:r>
            <a:r>
              <a:rPr lang="en-US" b="1" dirty="0">
                <a:latin typeface="Papyrus" panose="020B0602040200020303" pitchFamily="34" charset="77"/>
              </a:rPr>
              <a:t>)</a:t>
            </a:r>
          </a:p>
          <a:p>
            <a:r>
              <a:rPr lang="en-US" b="1" dirty="0">
                <a:latin typeface="Courier" pitchFamily="2" charset="0"/>
              </a:rPr>
              <a:t>w sac IU.CCM..BH</a:t>
            </a: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189</a:t>
            </a:r>
            <a:r>
              <a:rPr lang="en-US" b="1" dirty="0">
                <a:latin typeface="Courier" pitchFamily="2" charset="0"/>
              </a:rPr>
              <a:t>.M.1991.292.213645.SAC IU.CCM..BH</a:t>
            </a:r>
            <a:r>
              <a:rPr lang="en-US" b="1" dirty="0">
                <a:solidFill>
                  <a:srgbClr val="FF0000"/>
                </a:solidFill>
                <a:latin typeface="Courier" pitchFamily="2" charset="0"/>
              </a:rPr>
              <a:t>XXX</a:t>
            </a:r>
            <a:r>
              <a:rPr lang="en-US" b="1" dirty="0">
                <a:latin typeface="Courier" pitchFamily="2" charset="0"/>
              </a:rPr>
              <a:t>.M.1991.292.213645.SAC</a:t>
            </a:r>
          </a:p>
          <a:p>
            <a:r>
              <a:rPr lang="en-US" b="1" dirty="0">
                <a:latin typeface="Papyrus" panose="020B0602040200020303" pitchFamily="34" charset="77"/>
              </a:rPr>
              <a:t>Rotated seismograms now saved to disk and still in memory</a:t>
            </a:r>
          </a:p>
          <a:p>
            <a:r>
              <a:rPr lang="en-US" b="1" u="sng" dirty="0">
                <a:latin typeface="Papyrus" panose="020B0602040200020303" pitchFamily="34" charset="77"/>
              </a:rPr>
              <a:t>Second – get Hilbert transform the radial component</a:t>
            </a:r>
          </a:p>
          <a:p>
            <a:r>
              <a:rPr lang="en-US" b="1" dirty="0">
                <a:latin typeface="Papyrus" panose="020B0602040200020303" pitchFamily="34" charset="77"/>
              </a:rPr>
              <a:t>• Read in radial component</a:t>
            </a:r>
          </a:p>
          <a:p>
            <a:r>
              <a:rPr lang="en-US" b="1" dirty="0">
                <a:latin typeface="Papyrus" panose="020B0602040200020303" pitchFamily="34" charset="77"/>
              </a:rPr>
              <a:t>• Remove the trend</a:t>
            </a:r>
          </a:p>
          <a:p>
            <a:r>
              <a:rPr lang="en-US" b="1" dirty="0">
                <a:latin typeface="Papyrus" panose="020B0602040200020303" pitchFamily="34" charset="77"/>
              </a:rPr>
              <a:t>• Take the Hilbert transform</a:t>
            </a:r>
          </a:p>
          <a:p>
            <a:r>
              <a:rPr lang="en-US" b="1" dirty="0">
                <a:latin typeface="Papyrus" panose="020B0602040200020303" pitchFamily="34" charset="77"/>
              </a:rPr>
              <a:t>• Remove the trend</a:t>
            </a:r>
          </a:p>
          <a:p>
            <a:r>
              <a:rPr lang="en-US" b="1" dirty="0">
                <a:latin typeface="Papyrus" panose="020B0602040200020303" pitchFamily="34" charset="77"/>
              </a:rPr>
              <a:t>• Save the Hilbert transform of the radial </a:t>
            </a:r>
            <a:r>
              <a:rPr lang="en-US" b="1" dirty="0" err="1">
                <a:latin typeface="Papyrus" panose="020B0602040200020303" pitchFamily="34" charset="77"/>
              </a:rPr>
              <a:t>comonent</a:t>
            </a:r>
            <a:endParaRPr lang="en-US" b="1" dirty="0">
              <a:latin typeface="Papyrus" panose="020B0602040200020303" pitchFamily="34" charset="77"/>
            </a:endParaRPr>
          </a:p>
          <a:p>
            <a:r>
              <a:rPr lang="en-US" b="1" dirty="0">
                <a:latin typeface="Courier" pitchFamily="2" charset="0"/>
              </a:rPr>
              <a:t>w sac IU.CCM..BH189Hilbert.M.1991.292.213645.SAC</a:t>
            </a:r>
          </a:p>
          <a:p>
            <a:r>
              <a:rPr lang="en-US" b="1" u="sng" dirty="0">
                <a:latin typeface="Papyrus" panose="020B0602040200020303" pitchFamily="34" charset="77"/>
              </a:rPr>
              <a:t>Third - Plot Hilbert transform of radial and the  vertical on same plot</a:t>
            </a:r>
          </a:p>
          <a:p>
            <a:r>
              <a:rPr lang="en-US" b="1" dirty="0">
                <a:latin typeface="Papyrus" panose="020B0602040200020303" pitchFamily="34" charset="77"/>
              </a:rPr>
              <a:t>• Read in the vertical </a:t>
            </a:r>
            <a:r>
              <a:rPr lang="en-US" b="1" dirty="0" err="1">
                <a:latin typeface="Papyrus" panose="020B0602040200020303" pitchFamily="34" charset="77"/>
              </a:rPr>
              <a:t>componet</a:t>
            </a:r>
            <a:endParaRPr lang="en-US" b="1" dirty="0">
              <a:latin typeface="Papyrus" panose="020B0602040200020303" pitchFamily="34" charset="77"/>
            </a:endParaRPr>
          </a:p>
          <a:p>
            <a:r>
              <a:rPr lang="en-US" b="1" dirty="0">
                <a:latin typeface="Courier" pitchFamily="2" charset="0"/>
              </a:rPr>
              <a:t>• on increment on list black red  </a:t>
            </a:r>
            <a:r>
              <a:rPr lang="en-US" b="1" dirty="0">
                <a:latin typeface="Papyrus" panose="020B0602040200020303" pitchFamily="34" charset="77"/>
              </a:rPr>
              <a:t>&lt;&lt;&lt; turn on color, get increments from color list</a:t>
            </a:r>
          </a:p>
          <a:p>
            <a:r>
              <a:rPr lang="en-US" b="1" dirty="0">
                <a:latin typeface="Papyrus" panose="020B0602040200020303" pitchFamily="34" charset="77"/>
              </a:rPr>
              <a:t>•Remove the mean</a:t>
            </a:r>
          </a:p>
          <a:p>
            <a:r>
              <a:rPr lang="en-US" b="1" dirty="0">
                <a:latin typeface="Papyrus" panose="020B0602040200020303" pitchFamily="34" charset="77"/>
              </a:rPr>
              <a:t>•Plot everything on a single plot.</a:t>
            </a:r>
            <a:endParaRPr lang="en-US" b="1" dirty="0">
              <a:latin typeface="Courier" pitchFamily="2" charset="0"/>
            </a:endParaRPr>
          </a:p>
          <a:p>
            <a:pPr algn="ctr"/>
            <a:r>
              <a:rPr lang="en-US" sz="2800" dirty="0">
                <a:latin typeface="Papyrus" panose="020B0602040200020303" pitchFamily="34" charset="77"/>
              </a:rPr>
              <a:t>What do you see?</a:t>
            </a:r>
          </a:p>
        </p:txBody>
      </p:sp>
    </p:spTree>
    <p:extLst>
      <p:ext uri="{BB962C8B-B14F-4D97-AF65-F5344CB8AC3E}">
        <p14:creationId xmlns:p14="http://schemas.microsoft.com/office/powerpoint/2010/main" val="1795568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A77045-4AB3-C24F-A9EB-5A4E7795B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9343"/>
            <a:ext cx="12192000" cy="47650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45788C-B031-DC4C-9A1C-F2D0C53BF514}"/>
              </a:ext>
            </a:extLst>
          </p:cNvPr>
          <p:cNvSpPr txBox="1"/>
          <p:nvPr/>
        </p:nvSpPr>
        <p:spPr>
          <a:xfrm>
            <a:off x="0" y="165253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Papyrus" panose="020B0602040200020303" pitchFamily="34" charset="77"/>
            </a:endParaRPr>
          </a:p>
          <a:p>
            <a:pPr algn="ctr"/>
            <a:r>
              <a:rPr lang="en-US" sz="3200" dirty="0">
                <a:latin typeface="Papyrus" panose="020B0602040200020303" pitchFamily="34" charset="77"/>
              </a:rPr>
              <a:t>What you should see</a:t>
            </a:r>
          </a:p>
        </p:txBody>
      </p:sp>
    </p:spTree>
    <p:extLst>
      <p:ext uri="{BB962C8B-B14F-4D97-AF65-F5344CB8AC3E}">
        <p14:creationId xmlns:p14="http://schemas.microsoft.com/office/powerpoint/2010/main" val="3488043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258</Words>
  <Application>Microsoft Macintosh PowerPoint</Application>
  <PresentationFormat>Widescreen</PresentationFormat>
  <Paragraphs>25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Courier</vt:lpstr>
      <vt:lpstr>Papyrus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Smalley Jr (rsmalley)</dc:creator>
  <cp:lastModifiedBy>Robert Smalley Jr (rsmalley)</cp:lastModifiedBy>
  <cp:revision>8</cp:revision>
  <dcterms:created xsi:type="dcterms:W3CDTF">2019-11-12T05:41:10Z</dcterms:created>
  <dcterms:modified xsi:type="dcterms:W3CDTF">2019-11-12T20:55:06Z</dcterms:modified>
</cp:coreProperties>
</file>