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37"/>
  </p:notesMasterIdLst>
  <p:sldIdLst>
    <p:sldId id="1210" r:id="rId2"/>
    <p:sldId id="1320" r:id="rId3"/>
    <p:sldId id="1321" r:id="rId4"/>
    <p:sldId id="1352" r:id="rId5"/>
    <p:sldId id="1322" r:id="rId6"/>
    <p:sldId id="1323" r:id="rId7"/>
    <p:sldId id="1324" r:id="rId8"/>
    <p:sldId id="1325" r:id="rId9"/>
    <p:sldId id="1353" r:id="rId10"/>
    <p:sldId id="1326" r:id="rId11"/>
    <p:sldId id="1327" r:id="rId12"/>
    <p:sldId id="1328" r:id="rId13"/>
    <p:sldId id="1354" r:id="rId14"/>
    <p:sldId id="1333" r:id="rId15"/>
    <p:sldId id="1355" r:id="rId16"/>
    <p:sldId id="1347" r:id="rId17"/>
    <p:sldId id="1348" r:id="rId18"/>
    <p:sldId id="1349" r:id="rId19"/>
    <p:sldId id="1350" r:id="rId20"/>
    <p:sldId id="1351" r:id="rId21"/>
    <p:sldId id="1335" r:id="rId22"/>
    <p:sldId id="1336" r:id="rId23"/>
    <p:sldId id="1337" r:id="rId24"/>
    <p:sldId id="1338" r:id="rId25"/>
    <p:sldId id="1339" r:id="rId26"/>
    <p:sldId id="1340" r:id="rId27"/>
    <p:sldId id="1341" r:id="rId28"/>
    <p:sldId id="1329" r:id="rId29"/>
    <p:sldId id="1342" r:id="rId30"/>
    <p:sldId id="1343" r:id="rId31"/>
    <p:sldId id="1344" r:id="rId32"/>
    <p:sldId id="1345" r:id="rId33"/>
    <p:sldId id="1346" r:id="rId34"/>
    <p:sldId id="1330" r:id="rId35"/>
    <p:sldId id="1331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88612" autoAdjust="0"/>
  </p:normalViewPr>
  <p:slideViewPr>
    <p:cSldViewPr snapToGrid="0">
      <p:cViewPr>
        <p:scale>
          <a:sx n="75" d="100"/>
          <a:sy n="75" d="100"/>
        </p:scale>
        <p:origin x="-200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A376A6-D3E5-4E07-B3F0-626681344BD3}" type="datetimeFigureOut">
              <a:rPr lang="en-US"/>
              <a:pPr>
                <a:defRPr/>
              </a:pPr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01EE-C443-44D3-9EAE-71CAC902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mathworks.com/help/matlab/ref/matlab.graphics.chart.primitive.surface-properties.html" TargetMode="Externa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E7F6C-6C34-40D8-8DF8-B4BF3A225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Best to state what you </a:t>
            </a:r>
            <a:r>
              <a:rPr lang="es-AR" dirty="0" smtClean="0"/>
              <a:t>want, </a:t>
            </a:r>
            <a:r>
              <a:rPr lang="es-AR" dirty="0" smtClean="0"/>
              <a:t>rather than switch states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With</a:t>
            </a:r>
            <a:r>
              <a:rPr lang="es-AR" baseline="0" dirty="0" smtClean="0"/>
              <a:t> hold on, or the alternate forms below, will cycle through colors automatically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Can also</a:t>
            </a:r>
            <a:r>
              <a:rPr lang="es-AR" baseline="0" dirty="0" smtClean="0"/>
              <a:t> change font type and lots other stuff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First 2 numbers are the number</a:t>
            </a:r>
            <a:r>
              <a:rPr lang="es-AR" baseline="0" dirty="0" smtClean="0"/>
              <a:t> of rows and columns, third number is the figure number. Here 1 is top figure and 2 is bottom.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In subplot </a:t>
            </a:r>
            <a:r>
              <a:rPr lang="mr-IN" dirty="0" smtClean="0"/>
              <a:t>–</a:t>
            </a:r>
            <a:r>
              <a:rPr lang="es-AR" dirty="0" smtClean="0"/>
              <a:t> first 2 numbers are #rows</a:t>
            </a:r>
            <a:r>
              <a:rPr lang="es-AR" baseline="0" dirty="0" smtClean="0"/>
              <a:t> and columns </a:t>
            </a:r>
            <a:r>
              <a:rPr lang="mr-IN" baseline="0" dirty="0" smtClean="0"/>
              <a:t>–</a:t>
            </a:r>
            <a:r>
              <a:rPr lang="es-AR" baseline="0" dirty="0" smtClean="0"/>
              <a:t> so this is 2x2. Then count across top, across next, etc.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To combine plot</a:t>
            </a:r>
            <a:r>
              <a:rPr lang="es-AR" baseline="0" dirty="0" smtClean="0"/>
              <a:t> positions.</a:t>
            </a:r>
          </a:p>
          <a:p>
            <a:r>
              <a:rPr lang="es-AR" baseline="0" dirty="0" smtClean="0"/>
              <a:t>Top right still interactive!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But this is lacking</a:t>
            </a:r>
            <a:r>
              <a:rPr lang="es-AR" baseline="0" dirty="0" smtClean="0"/>
              <a:t> lots of stuff </a:t>
            </a:r>
            <a:r>
              <a:rPr lang="mr-IN" baseline="0" dirty="0" smtClean="0"/>
              <a:t>–</a:t>
            </a:r>
            <a:r>
              <a:rPr lang="es-AR" baseline="0" dirty="0" smtClean="0"/>
              <a:t> axis labels, title, point values, grid, etc.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Figure windows</a:t>
            </a:r>
            <a:r>
              <a:rPr lang="es-AR" baseline="0" dirty="0" smtClean="0"/>
              <a:t> named figure 1 and figure 2 (all your figure windows so far were labeled figure 1)</a:t>
            </a:r>
          </a:p>
          <a:p>
            <a:r>
              <a:rPr lang="es-AR" baseline="0" dirty="0" smtClean="0"/>
              <a:t>Click on figure to bring it to top.</a:t>
            </a:r>
          </a:p>
          <a:p>
            <a:r>
              <a:rPr lang="es-AR" baseline="0" dirty="0" smtClean="0"/>
              <a:t>If you can’t see it, ype figure(N) to bring figure(N) to top or use Windows drop down menu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Figure windows</a:t>
            </a:r>
            <a:r>
              <a:rPr lang="es-AR" baseline="0" dirty="0" smtClean="0"/>
              <a:t> named figure 1 and figure 2 (all your figure windows so far were labeled figure 1)</a:t>
            </a:r>
          </a:p>
          <a:p>
            <a:r>
              <a:rPr lang="es-AR" baseline="0" dirty="0" smtClean="0"/>
              <a:t>Click on figure to bring it to top.</a:t>
            </a:r>
          </a:p>
          <a:p>
            <a:r>
              <a:rPr lang="es-AR" baseline="0" smtClean="0"/>
              <a:t>If you can’t see it, ype </a:t>
            </a:r>
            <a:r>
              <a:rPr lang="es-AR" baseline="0" dirty="0" smtClean="0"/>
              <a:t>figure(N) to bring figure(N) </a:t>
            </a:r>
            <a:r>
              <a:rPr lang="es-AR" baseline="0" smtClean="0"/>
              <a:t>to top or use Windows drop down menu</a:t>
            </a:r>
            <a:endParaRPr lang="es-AR" baseline="0" dirty="0" smtClean="0"/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Now have figure window</a:t>
            </a:r>
            <a:r>
              <a:rPr lang="es-AR" baseline="0" dirty="0" smtClean="0"/>
              <a:t> title, figure name, and pull down under windows all the same so you don’t get lost selecting one of many figures </a:t>
            </a:r>
            <a:r>
              <a:rPr lang="mr-IN" baseline="0" dirty="0" smtClean="0"/>
              <a:t>–</a:t>
            </a:r>
            <a:r>
              <a:rPr lang="es-AR" baseline="0" dirty="0" smtClean="0"/>
              <a:t> and you can find the code that made the figure looking for the name.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This way the program</a:t>
            </a:r>
            <a:r>
              <a:rPr lang="es-AR" baseline="0" dirty="0" smtClean="0"/>
              <a:t> keeps track of the figure numbering </a:t>
            </a:r>
            <a:r>
              <a:rPr lang="mr-IN" baseline="0" dirty="0" smtClean="0"/>
              <a:t>–</a:t>
            </a:r>
            <a:r>
              <a:rPr lang="es-AR" baseline="0" dirty="0" smtClean="0"/>
              <a:t> don’t have to start at 1.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Dark because drawing black lines on edges to all the little</a:t>
            </a:r>
            <a:r>
              <a:rPr lang="es-AR" baseline="0" dirty="0" smtClean="0"/>
              <a:t> facets and they are very </a:t>
            </a:r>
            <a:r>
              <a:rPr lang="es-AR" baseline="0" dirty="0" smtClean="0"/>
              <a:t>small.</a:t>
            </a:r>
          </a:p>
          <a:p>
            <a:r>
              <a:rPr lang="es-AR" baseline="0" dirty="0" smtClean="0"/>
              <a:t>Notice the s= on the surf call.</a:t>
            </a:r>
          </a:p>
          <a:p>
            <a:r>
              <a:rPr lang="es-AR" dirty="0" smtClean="0"/>
              <a:t>s = surf(___) returns the chart surface object. </a:t>
            </a:r>
          </a:p>
          <a:p>
            <a:endParaRPr lang="es-AR" dirty="0" smtClean="0"/>
          </a:p>
          <a:p>
            <a:r>
              <a:rPr lang="es-AR" dirty="0" smtClean="0"/>
              <a:t>https://www.mathworks.com/help/matlab/ref/surf.html?searchHighlight=surf&amp;s_tid=doc_srchtitle</a:t>
            </a:r>
          </a:p>
          <a:p>
            <a:r>
              <a:rPr lang="es-AR" dirty="0" smtClean="0"/>
              <a:t>Use s to modify the surface after it is created. For a list of properties, see </a:t>
            </a:r>
            <a:r>
              <a:rPr lang="es-AR" dirty="0" smtClean="0">
                <a:hlinkClick r:id="rId3"/>
              </a:rPr>
              <a:t>Surface Properties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dirty="0" smtClean="0"/>
              <a:t>https://www.mathworks.com/help/matlab/ref/matlab.graphics.chart.primitive.surface-properties.html</a:t>
            </a:r>
          </a:p>
          <a:p>
            <a:r>
              <a:rPr lang="es-AR" dirty="0" smtClean="0"/>
              <a:t>See here for LOTS of stuff you can change!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Is too dark because of the black lines drawing the</a:t>
            </a:r>
            <a:r>
              <a:rPr lang="es-AR" baseline="0" dirty="0" smtClean="0"/>
              <a:t> edges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Fixing</a:t>
            </a:r>
            <a:r>
              <a:rPr lang="en-US" baseline="0" dirty="0" smtClean="0"/>
              <a:t> it up a little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Drop down menu for interacting with figure --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Fixing</a:t>
            </a:r>
            <a:r>
              <a:rPr lang="en-US" baseline="0" dirty="0" smtClean="0"/>
              <a:t> it up a little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Fixing</a:t>
            </a:r>
            <a:r>
              <a:rPr lang="en-US" baseline="0" dirty="0" smtClean="0"/>
              <a:t> it up </a:t>
            </a:r>
            <a:r>
              <a:rPr lang="en-US" baseline="0" smtClean="0"/>
              <a:t>a little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The three dots (ellipsis</a:t>
            </a:r>
            <a:r>
              <a:rPr lang="es-AR" baseline="0" dirty="0" smtClean="0"/>
              <a:t> </a:t>
            </a:r>
            <a:r>
              <a:rPr lang="mr-IN" baseline="0" dirty="0" smtClean="0"/>
              <a:t>…</a:t>
            </a:r>
            <a:r>
              <a:rPr lang="en-US" baseline="0" dirty="0" smtClean="0"/>
              <a:t>) mean continue on next line.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EEC8-D7C8-4688-A073-2CC0B8BECFCF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C82C-7BC1-4EA3-AC79-BDA77519A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D7FED-780D-4452-B1F4-43107F077C23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531A-BB3F-44D8-8C65-1B9BC6B99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E4E09-6FBE-4ACC-A950-DC5ACDDFF48B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8591-495D-4D96-94BF-9597B70F0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377E9-DC1B-45E8-9B55-F4515F5E050C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A88F-6CBB-453D-A3C2-74CC66BEA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21BE-52E4-4689-B474-CBD81C6C3D15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57F9A-FF8A-4100-9B42-8E71504B1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17D49-507B-4DF8-911D-E78FB403848F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50FC-908B-48FB-B452-A12F83B82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71E78-C563-43BD-BAE2-0D5525E0069E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7BAA-2CAA-4AE1-9716-2C2A9DC31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01B06-7AA7-4450-A9F6-632A439CDF3B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7174-D385-47DD-8DF2-9AD4B85C4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6EAEC-E3BF-466B-8FA6-588919D385BC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64E1-1AE7-4BAC-9A39-CA063E71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B435-8F3A-4190-9B85-3BD587BC7789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91C1B-EF7A-42E6-ABAC-5D08E6C41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F324-6661-4879-8251-DDC0BF2C0F5F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3F21-4C82-4ED0-8508-218714D3C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99" y="536709"/>
            <a:ext cx="9144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Papyrus"/>
                <a:cs typeface="Papyrus"/>
              </a:rPr>
              <a:t>CERI-7104/CIVL-8126 Data Analysis in Geophysics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Continue Introduction to </a:t>
            </a:r>
            <a:r>
              <a:rPr lang="en-US" sz="2800" dirty="0" smtClean="0">
                <a:latin typeface="Papyrus"/>
              </a:rPr>
              <a:t>Matlab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P</a:t>
            </a:r>
            <a:r>
              <a:rPr lang="en-US" sz="2800" dirty="0" smtClean="0">
                <a:latin typeface="Papyrus"/>
              </a:rPr>
              <a:t>lotting.</a:t>
            </a:r>
          </a:p>
          <a:p>
            <a:pPr algn="ctr">
              <a:defRPr/>
            </a:pPr>
            <a:endParaRPr lang="en-US" sz="2800" dirty="0" smtClean="0">
              <a:latin typeface="Papyrus"/>
            </a:endParaRPr>
          </a:p>
          <a:p>
            <a:pPr algn="ctr">
              <a:defRPr/>
            </a:pPr>
            <a:r>
              <a:rPr lang="en-US" sz="2800" dirty="0" smtClean="0">
                <a:latin typeface="Papyrus"/>
              </a:rPr>
              <a:t>Structures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 smtClean="0">
                <a:latin typeface="Papyrus"/>
              </a:rPr>
              <a:t>Miscellaneous stuff</a:t>
            </a:r>
            <a:endParaRPr lang="en-US" sz="2800" dirty="0">
              <a:latin typeface="Papyrus"/>
            </a:endParaRP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Lab – </a:t>
            </a:r>
            <a:r>
              <a:rPr lang="en-US" sz="2800" dirty="0" smtClean="0">
                <a:latin typeface="Papyrus"/>
              </a:rPr>
              <a:t>6a, 09/12/19</a:t>
            </a:r>
            <a:endParaRPr lang="en-US" sz="2800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154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43" y="1430856"/>
            <a:ext cx="6261100" cy="506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901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dirty="0" smtClean="0">
                <a:latin typeface="Papyrus"/>
                <a:cs typeface="Papyrus"/>
              </a:rPr>
              <a:t>One method to set plot parameters </a:t>
            </a:r>
            <a:r>
              <a:rPr lang="mr-IN" sz="3200" dirty="0" smtClean="0">
                <a:latin typeface="Papyrus"/>
                <a:cs typeface="Papyrus"/>
              </a:rPr>
              <a:t>–</a:t>
            </a:r>
            <a:r>
              <a:rPr lang="es-AR" sz="3200" dirty="0" smtClean="0">
                <a:latin typeface="Papyrus"/>
                <a:cs typeface="Papyrus"/>
              </a:rPr>
              <a:t> include in call</a:t>
            </a:r>
          </a:p>
          <a:p>
            <a:endParaRPr lang="es-AR" sz="3200" dirty="0" smtClean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80087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794"/>
            <a:ext cx="9144000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Multiple plots on same axis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default is for each plot command to clear the figure and draw a new one.</a:t>
            </a:r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To stop this behavior use the </a:t>
            </a:r>
            <a:r>
              <a:rPr lang="en-US" sz="3200" dirty="0" smtClean="0">
                <a:latin typeface="Courier"/>
                <a:cs typeface="Courier"/>
              </a:rPr>
              <a:t>hold</a:t>
            </a:r>
            <a:r>
              <a:rPr lang="en-US" sz="3200" dirty="0" smtClean="0">
                <a:latin typeface="Papyrus"/>
                <a:cs typeface="Papyrus"/>
              </a:rPr>
              <a:t> command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r>
              <a:rPr lang="en-US" sz="3200" dirty="0">
                <a:latin typeface="Courier"/>
                <a:cs typeface="Courier"/>
              </a:rPr>
              <a:t>h</a:t>
            </a:r>
            <a:r>
              <a:rPr lang="en-US" sz="3200" dirty="0" smtClean="0">
                <a:latin typeface="Courier"/>
                <a:cs typeface="Courier"/>
              </a:rPr>
              <a:t>old on</a:t>
            </a:r>
            <a:r>
              <a:rPr lang="en-US" sz="3200" dirty="0" smtClean="0">
                <a:latin typeface="Papyrus"/>
                <a:cs typeface="Papyrus"/>
              </a:rPr>
              <a:t>		turns hold on (will plot on same </a:t>
            </a:r>
            <a:r>
              <a:rPr lang="en-US" sz="3200" dirty="0" smtClean="0">
                <a:latin typeface="Papyrus"/>
                <a:cs typeface="Papyrus"/>
              </a:rPr>
              <a:t>       					figure</a:t>
            </a:r>
            <a:r>
              <a:rPr lang="en-US" sz="3200" dirty="0" smtClean="0">
                <a:latin typeface="Papyrus"/>
                <a:cs typeface="Papyrus"/>
              </a:rPr>
              <a:t>)</a:t>
            </a:r>
          </a:p>
          <a:p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>
                <a:latin typeface="Courier"/>
                <a:cs typeface="Courier"/>
              </a:rPr>
              <a:t>h</a:t>
            </a:r>
            <a:r>
              <a:rPr lang="en-US" sz="3200" dirty="0" smtClean="0">
                <a:latin typeface="Courier"/>
                <a:cs typeface="Courier"/>
              </a:rPr>
              <a:t>old off</a:t>
            </a:r>
            <a:r>
              <a:rPr lang="en-US" sz="3200" dirty="0">
                <a:latin typeface="Papyrus"/>
                <a:cs typeface="Papyrus"/>
              </a:rPr>
              <a:t>	</a:t>
            </a:r>
            <a:r>
              <a:rPr lang="en-US" sz="3200" dirty="0" smtClean="0">
                <a:latin typeface="Papyrus"/>
                <a:cs typeface="Papyrus"/>
              </a:rPr>
              <a:t>turns hold off (will erase it and draw </a:t>
            </a:r>
            <a:r>
              <a:rPr lang="en-US" sz="3200" dirty="0" smtClean="0">
                <a:latin typeface="Papyrus"/>
                <a:cs typeface="Papyrus"/>
              </a:rPr>
              <a:t>					new </a:t>
            </a:r>
            <a:r>
              <a:rPr lang="en-US" sz="3200" dirty="0" smtClean="0">
                <a:latin typeface="Papyrus"/>
                <a:cs typeface="Papyrus"/>
              </a:rPr>
              <a:t>figure)</a:t>
            </a:r>
          </a:p>
          <a:p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>
                <a:latin typeface="Courier"/>
                <a:cs typeface="Courier"/>
              </a:rPr>
              <a:t>h</a:t>
            </a:r>
            <a:r>
              <a:rPr lang="en-US" sz="3200" dirty="0" smtClean="0">
                <a:latin typeface="Courier"/>
                <a:cs typeface="Courier"/>
              </a:rPr>
              <a:t>old</a:t>
            </a:r>
            <a:r>
              <a:rPr lang="en-US" sz="3200" dirty="0" smtClean="0">
                <a:latin typeface="Papyrus"/>
                <a:cs typeface="Papyrus"/>
              </a:rPr>
              <a:t>	switches state from off to on and vice</a:t>
            </a:r>
            <a:r>
              <a:rPr lang="en-US" sz="3200" dirty="0" smtClean="0">
                <a:latin typeface="Papyrus"/>
                <a:cs typeface="Papyrus"/>
              </a:rPr>
              <a:t>-				versa.</a:t>
            </a:r>
            <a:endParaRPr lang="en-US" sz="3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1306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54"/>
            <a:ext cx="9144000" cy="704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Plot x cubed and its derivative between -1 and 1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-1:.1:1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y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=x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Courier"/>
                <a:cs typeface="Courier"/>
              </a:rPr>
              <a:t>^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3; 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dy</a:t>
            </a:r>
            <a:r>
              <a:rPr lang="es-AR" sz="2800" dirty="0">
                <a:solidFill>
                  <a:schemeClr val="bg1"/>
                </a:solidFill>
                <a:latin typeface="Courier"/>
                <a:cs typeface="Courier"/>
              </a:rPr>
              <a:t>=3*x.^2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endParaRPr lang="es-AR" sz="28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plot</a:t>
            </a:r>
            <a:r>
              <a:rPr lang="es-AR" sz="2800" dirty="0">
                <a:latin typeface="Courier"/>
                <a:cs typeface="Courier"/>
              </a:rPr>
              <a:t>(x,y)</a:t>
            </a:r>
          </a:p>
          <a:p>
            <a:r>
              <a:rPr lang="es-AR" sz="2800" dirty="0" smtClean="0">
                <a:latin typeface="Courier"/>
                <a:cs typeface="Courier"/>
              </a:rPr>
              <a:t>hold </a:t>
            </a:r>
            <a:r>
              <a:rPr lang="es-AR" sz="2800" dirty="0">
                <a:latin typeface="Courier"/>
                <a:cs typeface="Courier"/>
              </a:rPr>
              <a:t>on</a:t>
            </a:r>
          </a:p>
          <a:p>
            <a:r>
              <a:rPr lang="es-AR" sz="2800" dirty="0" smtClean="0">
                <a:latin typeface="Courier"/>
                <a:cs typeface="Courier"/>
              </a:rPr>
              <a:t>plot</a:t>
            </a:r>
            <a:r>
              <a:rPr lang="es-AR" sz="2800" dirty="0">
                <a:latin typeface="Courier"/>
                <a:cs typeface="Courier"/>
              </a:rPr>
              <a:t>(x,dy)</a:t>
            </a:r>
          </a:p>
          <a:p>
            <a:r>
              <a:rPr lang="es-AR" sz="2800" dirty="0" smtClean="0">
                <a:latin typeface="Courier"/>
                <a:cs typeface="Courier"/>
              </a:rPr>
              <a:t>grid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xlabel</a:t>
            </a:r>
            <a:r>
              <a:rPr lang="es-AR" sz="2800" dirty="0">
                <a:latin typeface="Courier"/>
                <a:cs typeface="Courier"/>
              </a:rPr>
              <a:t>('x')</a:t>
            </a:r>
          </a:p>
          <a:p>
            <a:r>
              <a:rPr lang="es-AR" sz="2800" dirty="0" smtClean="0">
                <a:latin typeface="Courier"/>
                <a:cs typeface="Courier"/>
              </a:rPr>
              <a:t>ylabel</a:t>
            </a:r>
            <a:r>
              <a:rPr lang="es-AR" sz="2800" dirty="0">
                <a:latin typeface="Courier"/>
                <a:cs typeface="Courier"/>
              </a:rPr>
              <a:t>('y=x.^3 and derivative')</a:t>
            </a:r>
          </a:p>
          <a:p>
            <a:r>
              <a:rPr lang="es-AR" sz="2800" dirty="0" smtClean="0">
                <a:latin typeface="Courier"/>
                <a:cs typeface="Courier"/>
              </a:rPr>
              <a:t>title</a:t>
            </a:r>
            <a:r>
              <a:rPr lang="es-AR" sz="2800" dirty="0">
                <a:latin typeface="Courier"/>
                <a:cs typeface="Courier"/>
              </a:rPr>
              <a:t>('multiple plot'</a:t>
            </a:r>
            <a:r>
              <a:rPr lang="es-AR" sz="2800" dirty="0" smtClean="0">
                <a:latin typeface="Courier"/>
                <a:cs typeface="Courier"/>
              </a:rPr>
              <a:t>)</a:t>
            </a:r>
          </a:p>
          <a:p>
            <a:endParaRPr lang="es-AR" sz="2800" dirty="0" smtClean="0">
              <a:latin typeface="Papyrus"/>
              <a:cs typeface="Papyrus"/>
            </a:endParaRPr>
          </a:p>
          <a:p>
            <a:r>
              <a:rPr lang="es-AR" sz="3200" dirty="0" smtClean="0">
                <a:latin typeface="Papyrus"/>
                <a:cs typeface="Papyrus"/>
              </a:rPr>
              <a:t>These will also work</a:t>
            </a:r>
          </a:p>
          <a:p>
            <a:endParaRPr lang="es-AR" sz="2800" dirty="0">
              <a:latin typeface="Papyrus"/>
              <a:cs typeface="Papyrus"/>
            </a:endParaRPr>
          </a:p>
          <a:p>
            <a:r>
              <a:rPr lang="es-AR" sz="2800" dirty="0">
                <a:latin typeface="Courier"/>
                <a:cs typeface="Courier"/>
              </a:rPr>
              <a:t>p</a:t>
            </a:r>
            <a:r>
              <a:rPr lang="es-AR" sz="2800" dirty="0" smtClean="0">
                <a:latin typeface="Courier"/>
                <a:cs typeface="Courier"/>
              </a:rPr>
              <a:t>lot(x,y,x,dy)</a:t>
            </a:r>
          </a:p>
          <a:p>
            <a:r>
              <a:rPr lang="mr-IN" sz="2800" dirty="0">
                <a:latin typeface="Courier"/>
                <a:cs typeface="Courier"/>
              </a:rPr>
              <a:t>yy=[y; dy]</a:t>
            </a:r>
            <a:r>
              <a:rPr lang="mr-IN" sz="2800" dirty="0" smtClean="0">
                <a:latin typeface="Courier"/>
                <a:cs typeface="Courier"/>
              </a:rPr>
              <a:t>;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plot(x</a:t>
            </a:r>
            <a:r>
              <a:rPr lang="es-AR" sz="2800" dirty="0" smtClean="0">
                <a:latin typeface="Courier"/>
                <a:cs typeface="Courier"/>
              </a:rPr>
              <a:t>,yy)</a:t>
            </a:r>
            <a:endParaRPr lang="es-AR" sz="2800" dirty="0">
              <a:latin typeface="Courier"/>
              <a:cs typeface="Courier"/>
            </a:endParaRPr>
          </a:p>
          <a:p>
            <a:endParaRPr lang="es-AR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4516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651936"/>
            <a:ext cx="6413500" cy="506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616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Plot x cubed and its derivative between -1 and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30507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D0D0D"/>
                </a:solidFill>
                <a:latin typeface="Papyrus"/>
                <a:cs typeface="Papyrus"/>
              </a:rPr>
              <a:t>This “squishes” the plot vertically due to the larger y range</a:t>
            </a:r>
          </a:p>
        </p:txBody>
      </p:sp>
    </p:spTree>
    <p:extLst>
      <p:ext uri="{BB962C8B-B14F-4D97-AF65-F5344CB8AC3E}">
        <p14:creationId xmlns:p14="http://schemas.microsoft.com/office/powerpoint/2010/main" val="79102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661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Use different left and right axes.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-1:.1:1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y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=x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Courier"/>
                <a:cs typeface="Courier"/>
              </a:rPr>
              <a:t>^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3; 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dy</a:t>
            </a:r>
            <a:r>
              <a:rPr lang="es-AR" sz="2800" dirty="0">
                <a:solidFill>
                  <a:schemeClr val="bg1"/>
                </a:solidFill>
                <a:latin typeface="Courier"/>
                <a:cs typeface="Courier"/>
              </a:rPr>
              <a:t>=3*x.^2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endParaRPr lang="es-AR" sz="28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hold on		</a:t>
            </a:r>
            <a:r>
              <a:rPr lang="es-AR" sz="2800" dirty="0" smtClean="0">
                <a:latin typeface="Courier"/>
                <a:cs typeface="Courier"/>
              </a:rPr>
              <a:t>%</a:t>
            </a:r>
            <a:r>
              <a:rPr lang="es-AR" sz="2800" dirty="0">
                <a:latin typeface="Courier"/>
                <a:cs typeface="Courier"/>
              </a:rPr>
              <a:t>can put anywhere b4 second </a:t>
            </a:r>
            <a:r>
              <a:rPr lang="es-AR" sz="2800" dirty="0" smtClean="0">
                <a:latin typeface="Courier"/>
                <a:cs typeface="Courier"/>
              </a:rPr>
              <a:t>plot</a:t>
            </a:r>
          </a:p>
          <a:p>
            <a:r>
              <a:rPr lang="es-AR" sz="28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yyaxis left</a:t>
            </a:r>
            <a:r>
              <a:rPr lang="es-AR" sz="2800" dirty="0" smtClean="0">
                <a:latin typeface="Courier"/>
                <a:cs typeface="Courier"/>
              </a:rPr>
              <a:t>	%is default </a:t>
            </a:r>
            <a:r>
              <a:rPr lang="mr-IN" sz="2800" dirty="0" smtClean="0">
                <a:latin typeface="Courier"/>
                <a:cs typeface="Courier"/>
              </a:rPr>
              <a:t>–</a:t>
            </a:r>
            <a:r>
              <a:rPr lang="es-AR" sz="2800" dirty="0" smtClean="0">
                <a:latin typeface="Courier"/>
                <a:cs typeface="Courier"/>
              </a:rPr>
              <a:t> don’t need, but 							works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plot(x,y)</a:t>
            </a:r>
          </a:p>
          <a:p>
            <a:r>
              <a:rPr lang="es-AR" sz="2800" dirty="0">
                <a:latin typeface="Courier"/>
                <a:cs typeface="Courier"/>
              </a:rPr>
              <a:t>ylabel('y=x.^3 ')</a:t>
            </a:r>
          </a:p>
          <a:p>
            <a:r>
              <a:rPr lang="es-AR" sz="2800" dirty="0">
                <a:latin typeface="Courier"/>
                <a:cs typeface="Courier"/>
              </a:rPr>
              <a:t>yyaxis right</a:t>
            </a:r>
          </a:p>
          <a:p>
            <a:r>
              <a:rPr lang="es-AR" sz="2800" dirty="0">
                <a:latin typeface="Courier"/>
                <a:cs typeface="Courier"/>
              </a:rPr>
              <a:t>plot(x,dy)</a:t>
            </a:r>
          </a:p>
          <a:p>
            <a:r>
              <a:rPr lang="es-AR" sz="2800" dirty="0">
                <a:latin typeface="Courier"/>
                <a:cs typeface="Courier"/>
              </a:rPr>
              <a:t>grid</a:t>
            </a:r>
          </a:p>
          <a:p>
            <a:r>
              <a:rPr lang="es-AR" sz="2800" dirty="0">
                <a:latin typeface="Courier"/>
                <a:cs typeface="Courier"/>
              </a:rPr>
              <a:t>xlabel('x')</a:t>
            </a:r>
          </a:p>
          <a:p>
            <a:r>
              <a:rPr lang="es-AR" sz="2800" dirty="0">
                <a:latin typeface="Courier"/>
                <a:cs typeface="Courier"/>
              </a:rPr>
              <a:t>ylabel('derivative')	%have to do y labels </a:t>
            </a:r>
            <a:r>
              <a:rPr lang="es-AR" sz="2800" dirty="0" smtClean="0">
                <a:latin typeface="Courier"/>
                <a:cs typeface="Courier"/>
              </a:rPr>
              <a:t>										separately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title('multiple plot')</a:t>
            </a:r>
            <a:endParaRPr lang="es-AR" sz="2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492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67" y="1502833"/>
            <a:ext cx="6781800" cy="510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616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Use different left and right axes.</a:t>
            </a:r>
          </a:p>
        </p:txBody>
      </p:sp>
    </p:spTree>
    <p:extLst>
      <p:ext uri="{BB962C8B-B14F-4D97-AF65-F5344CB8AC3E}">
        <p14:creationId xmlns:p14="http://schemas.microsoft.com/office/powerpoint/2010/main" val="28971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667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Making plots “prettier” (more readable)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Lines too thin, numbers too small, etc.</a:t>
            </a:r>
          </a:p>
          <a:p>
            <a:pPr algn="ctr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x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=[0:300]/100*2*pi;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=sin(x);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plot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x,y,'r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.-'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)   %points and line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plot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(x,y,'r.-','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LineWidth'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,2)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axis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tight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grid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set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(gca,'FontSize',14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)	%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gca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 is “handle”           										to current figure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ax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=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gca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;			%get axis handle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ax.GridAlpha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=1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; %grid line problem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is 					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transpanency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, not width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xlabel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('time seconds')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ylabel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('amplitude volts')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title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('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oscilliscope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display’)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61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Making plots “prettier” (more readable)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Lines too thin, numbers too small, etc.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1" y="1409700"/>
            <a:ext cx="6629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799" y="1971221"/>
            <a:ext cx="5863167" cy="47555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6166"/>
            <a:ext cx="9144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Multiple plots on one figure</a:t>
            </a: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Papyrus"/>
              <a:cs typeface="Papyrus"/>
            </a:endParaRPr>
          </a:p>
          <a:p>
            <a:r>
              <a:rPr lang="mr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subplot(2,1,1);</a:t>
            </a:r>
          </a:p>
          <a:p>
            <a:r>
              <a:rPr lang="mr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x = linspace(0,10);</a:t>
            </a:r>
          </a:p>
          <a:p>
            <a:r>
              <a:rPr lang="mr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y1 = sin(x);</a:t>
            </a:r>
          </a:p>
          <a:p>
            <a:r>
              <a:rPr lang="mr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plot(x,y1</a:t>
            </a:r>
            <a:r>
              <a:rPr lang="mr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)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mr-IN" sz="2800" dirty="0">
                <a:latin typeface="Courier"/>
                <a:cs typeface="Courier"/>
              </a:rPr>
              <a:t>subplot(2,1,2)</a:t>
            </a:r>
            <a:r>
              <a:rPr lang="mr-IN" sz="2800" dirty="0" smtClean="0">
                <a:latin typeface="Courier"/>
                <a:cs typeface="Courier"/>
              </a:rPr>
              <a:t>;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mr-IN" sz="2800" dirty="0" smtClean="0">
                <a:latin typeface="Courier"/>
                <a:cs typeface="Courier"/>
              </a:rPr>
              <a:t>y2 </a:t>
            </a:r>
            <a:r>
              <a:rPr lang="mr-IN" sz="2800" dirty="0">
                <a:latin typeface="Courier"/>
                <a:cs typeface="Courier"/>
              </a:rPr>
              <a:t>= sin(5*x)</a:t>
            </a:r>
            <a:r>
              <a:rPr lang="mr-IN" sz="2800" dirty="0" smtClean="0">
                <a:latin typeface="Courier"/>
                <a:cs typeface="Courier"/>
              </a:rPr>
              <a:t>;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mr-IN" sz="2800" dirty="0" smtClean="0">
                <a:latin typeface="Courier"/>
                <a:cs typeface="Courier"/>
              </a:rPr>
              <a:t>plot</a:t>
            </a:r>
            <a:r>
              <a:rPr lang="mr-IN" sz="2800" dirty="0">
                <a:latin typeface="Courier"/>
                <a:cs typeface="Courier"/>
              </a:rPr>
              <a:t>(x,y2)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63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Multiple plots on one figure</a:t>
            </a:r>
          </a:p>
          <a:p>
            <a:r>
              <a:rPr lang="mr-IN" sz="2000" dirty="0">
                <a:latin typeface="Courier"/>
                <a:cs typeface="Courier"/>
              </a:rPr>
              <a:t>subplot(2,2,1</a:t>
            </a:r>
            <a:r>
              <a:rPr lang="mr-IN" sz="2000" dirty="0" smtClean="0">
                <a:latin typeface="Courier"/>
                <a:cs typeface="Courier"/>
              </a:rPr>
              <a:t>)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x </a:t>
            </a:r>
            <a:r>
              <a:rPr lang="mr-IN" sz="2000" dirty="0">
                <a:latin typeface="Courier"/>
                <a:cs typeface="Courier"/>
              </a:rPr>
              <a:t>= linspace(0,10)</a:t>
            </a:r>
            <a:r>
              <a:rPr lang="mr-IN" sz="2000" dirty="0" smtClean="0">
                <a:latin typeface="Courier"/>
                <a:cs typeface="Courier"/>
              </a:rPr>
              <a:t>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y1 </a:t>
            </a:r>
            <a:r>
              <a:rPr lang="mr-IN" sz="2000" dirty="0">
                <a:latin typeface="Courier"/>
                <a:cs typeface="Courier"/>
              </a:rPr>
              <a:t>= sin(x)</a:t>
            </a:r>
            <a:r>
              <a:rPr lang="mr-IN" sz="2000" dirty="0" smtClean="0">
                <a:latin typeface="Courier"/>
                <a:cs typeface="Courier"/>
              </a:rPr>
              <a:t>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plot</a:t>
            </a:r>
            <a:r>
              <a:rPr lang="mr-IN" sz="2000" dirty="0">
                <a:latin typeface="Courier"/>
                <a:cs typeface="Courier"/>
              </a:rPr>
              <a:t>(x,y1</a:t>
            </a:r>
            <a:r>
              <a:rPr lang="mr-IN" sz="2000" dirty="0" smtClean="0">
                <a:latin typeface="Courier"/>
                <a:cs typeface="Courier"/>
              </a:rPr>
              <a:t>)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title</a:t>
            </a:r>
            <a:r>
              <a:rPr lang="mr-IN" sz="2000" dirty="0">
                <a:latin typeface="Courier"/>
                <a:cs typeface="Courier"/>
              </a:rPr>
              <a:t>('Subplot 1: sin(x)')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subplot</a:t>
            </a:r>
            <a:r>
              <a:rPr lang="mr-IN" sz="2000" dirty="0">
                <a:latin typeface="Courier"/>
                <a:cs typeface="Courier"/>
              </a:rPr>
              <a:t>(2,2,2)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y2 </a:t>
            </a:r>
            <a:r>
              <a:rPr lang="mr-IN" sz="2000" dirty="0">
                <a:latin typeface="Courier"/>
                <a:cs typeface="Courier"/>
              </a:rPr>
              <a:t>= sin(2*x);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plot</a:t>
            </a:r>
            <a:r>
              <a:rPr lang="mr-IN" sz="2000" dirty="0">
                <a:latin typeface="Courier"/>
                <a:cs typeface="Courier"/>
              </a:rPr>
              <a:t>(x,y2)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title</a:t>
            </a:r>
            <a:r>
              <a:rPr lang="mr-IN" sz="2000" dirty="0">
                <a:latin typeface="Courier"/>
                <a:cs typeface="Courier"/>
              </a:rPr>
              <a:t>('Subplot 2: sin(2x)')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subplot</a:t>
            </a:r>
            <a:r>
              <a:rPr lang="mr-IN" sz="2000" dirty="0">
                <a:latin typeface="Courier"/>
                <a:cs typeface="Courier"/>
              </a:rPr>
              <a:t>(2,2,3)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y3 </a:t>
            </a:r>
            <a:r>
              <a:rPr lang="mr-IN" sz="2000" dirty="0">
                <a:latin typeface="Courier"/>
                <a:cs typeface="Courier"/>
              </a:rPr>
              <a:t>= sin(4*x);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plot</a:t>
            </a:r>
            <a:r>
              <a:rPr lang="mr-IN" sz="2000" dirty="0">
                <a:latin typeface="Courier"/>
                <a:cs typeface="Courier"/>
              </a:rPr>
              <a:t>(x,y3)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title</a:t>
            </a:r>
            <a:r>
              <a:rPr lang="mr-IN" sz="2000" dirty="0">
                <a:latin typeface="Courier"/>
                <a:cs typeface="Courier"/>
              </a:rPr>
              <a:t>('Subplot 3: </a:t>
            </a:r>
            <a:r>
              <a:rPr lang="mr-IN" sz="2000" dirty="0" smtClean="0">
                <a:latin typeface="Courier"/>
                <a:cs typeface="Courier"/>
              </a:rPr>
              <a:t>sin</a:t>
            </a:r>
            <a:r>
              <a:rPr lang="mr-IN" sz="2000" dirty="0">
                <a:latin typeface="Courier"/>
                <a:cs typeface="Courier"/>
              </a:rPr>
              <a:t>(4x)')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subplot</a:t>
            </a:r>
            <a:r>
              <a:rPr lang="mr-IN" sz="2000" dirty="0">
                <a:latin typeface="Courier"/>
                <a:cs typeface="Courier"/>
              </a:rPr>
              <a:t>(2,2,4)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y4 </a:t>
            </a:r>
            <a:r>
              <a:rPr lang="mr-IN" sz="2000" dirty="0">
                <a:latin typeface="Courier"/>
                <a:cs typeface="Courier"/>
              </a:rPr>
              <a:t>= sin(8*x);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plot</a:t>
            </a:r>
            <a:r>
              <a:rPr lang="mr-IN" sz="2000" dirty="0">
                <a:latin typeface="Courier"/>
                <a:cs typeface="Courier"/>
              </a:rPr>
              <a:t>(x,y4) 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title</a:t>
            </a:r>
            <a:r>
              <a:rPr lang="mr-IN" sz="2000" dirty="0">
                <a:latin typeface="Courier"/>
                <a:cs typeface="Courier"/>
              </a:rPr>
              <a:t>('Subplot 4: sin(8x)')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85" y="2793999"/>
            <a:ext cx="4705713" cy="3839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4134" y="694266"/>
            <a:ext cx="460586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Papyrus"/>
                <a:cs typeface="Papyrus"/>
              </a:rPr>
              <a:t>Divided 2x2, count plots from upper left to right,down and keep going.</a:t>
            </a:r>
            <a:endParaRPr lang="es-AR" sz="3200" dirty="0">
              <a:latin typeface="Papyrus"/>
              <a:cs typeface="Papyrus"/>
            </a:endParaRPr>
          </a:p>
          <a:p>
            <a:endParaRPr lang="es-AR" sz="3200" dirty="0" smtClean="0">
              <a:latin typeface="Papyrus"/>
              <a:cs typeface="Papyrus"/>
            </a:endParaRPr>
          </a:p>
          <a:p>
            <a:r>
              <a:rPr lang="es-AR" sz="3200" dirty="0" smtClean="0">
                <a:latin typeface="Papyrus"/>
                <a:cs typeface="Papyrus"/>
              </a:rPr>
              <a:t>           1                        2</a:t>
            </a:r>
          </a:p>
          <a:p>
            <a:endParaRPr lang="es-AR" sz="3200" dirty="0">
              <a:latin typeface="Papyrus"/>
              <a:cs typeface="Papyrus"/>
            </a:endParaRPr>
          </a:p>
          <a:p>
            <a:endParaRPr lang="es-AR" sz="3200" dirty="0" smtClean="0">
              <a:latin typeface="Papyrus"/>
              <a:cs typeface="Papyrus"/>
            </a:endParaRPr>
          </a:p>
          <a:p>
            <a:endParaRPr lang="es-AR" sz="3200" dirty="0">
              <a:latin typeface="Papyrus"/>
              <a:cs typeface="Papyrus"/>
            </a:endParaRPr>
          </a:p>
          <a:p>
            <a:r>
              <a:rPr lang="es-AR" sz="3200" dirty="0" smtClean="0">
                <a:latin typeface="Papyrus"/>
                <a:cs typeface="Papyrus"/>
              </a:rPr>
              <a:t>             3                          4</a:t>
            </a:r>
            <a:endParaRPr lang="es-AR" sz="3200" dirty="0">
              <a:latin typeface="Papyrus"/>
              <a:cs typeface="Papyru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71067" y="3556000"/>
            <a:ext cx="2404533" cy="1999046"/>
          </a:xfrm>
          <a:custGeom>
            <a:avLst/>
            <a:gdLst>
              <a:gd name="connsiteX0" fmla="*/ 0 w 2404533"/>
              <a:gd name="connsiteY0" fmla="*/ 84667 h 1999046"/>
              <a:gd name="connsiteX1" fmla="*/ 101600 w 2404533"/>
              <a:gd name="connsiteY1" fmla="*/ 67733 h 1999046"/>
              <a:gd name="connsiteX2" fmla="*/ 541866 w 2404533"/>
              <a:gd name="connsiteY2" fmla="*/ 16933 h 1999046"/>
              <a:gd name="connsiteX3" fmla="*/ 694266 w 2404533"/>
              <a:gd name="connsiteY3" fmla="*/ 0 h 1999046"/>
              <a:gd name="connsiteX4" fmla="*/ 1574800 w 2404533"/>
              <a:gd name="connsiteY4" fmla="*/ 16933 h 1999046"/>
              <a:gd name="connsiteX5" fmla="*/ 1625600 w 2404533"/>
              <a:gd name="connsiteY5" fmla="*/ 33867 h 1999046"/>
              <a:gd name="connsiteX6" fmla="*/ 1693333 w 2404533"/>
              <a:gd name="connsiteY6" fmla="*/ 50800 h 1999046"/>
              <a:gd name="connsiteX7" fmla="*/ 1778000 w 2404533"/>
              <a:gd name="connsiteY7" fmla="*/ 67733 h 1999046"/>
              <a:gd name="connsiteX8" fmla="*/ 1896533 w 2404533"/>
              <a:gd name="connsiteY8" fmla="*/ 101600 h 1999046"/>
              <a:gd name="connsiteX9" fmla="*/ 1947333 w 2404533"/>
              <a:gd name="connsiteY9" fmla="*/ 135467 h 1999046"/>
              <a:gd name="connsiteX10" fmla="*/ 1998133 w 2404533"/>
              <a:gd name="connsiteY10" fmla="*/ 237067 h 1999046"/>
              <a:gd name="connsiteX11" fmla="*/ 1947333 w 2404533"/>
              <a:gd name="connsiteY11" fmla="*/ 491067 h 1999046"/>
              <a:gd name="connsiteX12" fmla="*/ 1913466 w 2404533"/>
              <a:gd name="connsiteY12" fmla="*/ 541867 h 1999046"/>
              <a:gd name="connsiteX13" fmla="*/ 1794933 w 2404533"/>
              <a:gd name="connsiteY13" fmla="*/ 626533 h 1999046"/>
              <a:gd name="connsiteX14" fmla="*/ 1744133 w 2404533"/>
              <a:gd name="connsiteY14" fmla="*/ 677333 h 1999046"/>
              <a:gd name="connsiteX15" fmla="*/ 1676400 w 2404533"/>
              <a:gd name="connsiteY15" fmla="*/ 711200 h 1999046"/>
              <a:gd name="connsiteX16" fmla="*/ 1591733 w 2404533"/>
              <a:gd name="connsiteY16" fmla="*/ 778933 h 1999046"/>
              <a:gd name="connsiteX17" fmla="*/ 1473200 w 2404533"/>
              <a:gd name="connsiteY17" fmla="*/ 829733 h 1999046"/>
              <a:gd name="connsiteX18" fmla="*/ 1354666 w 2404533"/>
              <a:gd name="connsiteY18" fmla="*/ 897467 h 1999046"/>
              <a:gd name="connsiteX19" fmla="*/ 1219200 w 2404533"/>
              <a:gd name="connsiteY19" fmla="*/ 948267 h 1999046"/>
              <a:gd name="connsiteX20" fmla="*/ 1151466 w 2404533"/>
              <a:gd name="connsiteY20" fmla="*/ 999067 h 1999046"/>
              <a:gd name="connsiteX21" fmla="*/ 982133 w 2404533"/>
              <a:gd name="connsiteY21" fmla="*/ 1100667 h 1999046"/>
              <a:gd name="connsiteX22" fmla="*/ 931333 w 2404533"/>
              <a:gd name="connsiteY22" fmla="*/ 1117600 h 1999046"/>
              <a:gd name="connsiteX23" fmla="*/ 829733 w 2404533"/>
              <a:gd name="connsiteY23" fmla="*/ 1185333 h 1999046"/>
              <a:gd name="connsiteX24" fmla="*/ 778933 w 2404533"/>
              <a:gd name="connsiteY24" fmla="*/ 1236133 h 1999046"/>
              <a:gd name="connsiteX25" fmla="*/ 677333 w 2404533"/>
              <a:gd name="connsiteY25" fmla="*/ 1303867 h 1999046"/>
              <a:gd name="connsiteX26" fmla="*/ 575733 w 2404533"/>
              <a:gd name="connsiteY26" fmla="*/ 1388533 h 1999046"/>
              <a:gd name="connsiteX27" fmla="*/ 508000 w 2404533"/>
              <a:gd name="connsiteY27" fmla="*/ 1490133 h 1999046"/>
              <a:gd name="connsiteX28" fmla="*/ 491066 w 2404533"/>
              <a:gd name="connsiteY28" fmla="*/ 1540933 h 1999046"/>
              <a:gd name="connsiteX29" fmla="*/ 457200 w 2404533"/>
              <a:gd name="connsiteY29" fmla="*/ 1591733 h 1999046"/>
              <a:gd name="connsiteX30" fmla="*/ 423333 w 2404533"/>
              <a:gd name="connsiteY30" fmla="*/ 1693333 h 1999046"/>
              <a:gd name="connsiteX31" fmla="*/ 440266 w 2404533"/>
              <a:gd name="connsiteY31" fmla="*/ 1794933 h 1999046"/>
              <a:gd name="connsiteX32" fmla="*/ 491066 w 2404533"/>
              <a:gd name="connsiteY32" fmla="*/ 1845733 h 1999046"/>
              <a:gd name="connsiteX33" fmla="*/ 541866 w 2404533"/>
              <a:gd name="connsiteY33" fmla="*/ 1879600 h 1999046"/>
              <a:gd name="connsiteX34" fmla="*/ 694266 w 2404533"/>
              <a:gd name="connsiteY34" fmla="*/ 1913467 h 1999046"/>
              <a:gd name="connsiteX35" fmla="*/ 762000 w 2404533"/>
              <a:gd name="connsiteY35" fmla="*/ 1930400 h 1999046"/>
              <a:gd name="connsiteX36" fmla="*/ 1930400 w 2404533"/>
              <a:gd name="connsiteY36" fmla="*/ 1964267 h 1999046"/>
              <a:gd name="connsiteX37" fmla="*/ 2252133 w 2404533"/>
              <a:gd name="connsiteY37" fmla="*/ 1981200 h 1999046"/>
              <a:gd name="connsiteX38" fmla="*/ 2404533 w 2404533"/>
              <a:gd name="connsiteY38" fmla="*/ 1998133 h 19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04533" h="1999046">
                <a:moveTo>
                  <a:pt x="0" y="84667"/>
                </a:moveTo>
                <a:cubicBezTo>
                  <a:pt x="33867" y="79022"/>
                  <a:pt x="67611" y="72589"/>
                  <a:pt x="101600" y="67733"/>
                </a:cubicBezTo>
                <a:cubicBezTo>
                  <a:pt x="205220" y="52930"/>
                  <a:pt x="491240" y="22558"/>
                  <a:pt x="541866" y="16933"/>
                </a:cubicBezTo>
                <a:lnTo>
                  <a:pt x="694266" y="0"/>
                </a:lnTo>
                <a:lnTo>
                  <a:pt x="1574800" y="16933"/>
                </a:lnTo>
                <a:cubicBezTo>
                  <a:pt x="1592638" y="17582"/>
                  <a:pt x="1608437" y="28963"/>
                  <a:pt x="1625600" y="33867"/>
                </a:cubicBezTo>
                <a:cubicBezTo>
                  <a:pt x="1647977" y="40261"/>
                  <a:pt x="1670615" y="45752"/>
                  <a:pt x="1693333" y="50800"/>
                </a:cubicBezTo>
                <a:cubicBezTo>
                  <a:pt x="1721429" y="57043"/>
                  <a:pt x="1749904" y="61489"/>
                  <a:pt x="1778000" y="67733"/>
                </a:cubicBezTo>
                <a:cubicBezTo>
                  <a:pt x="1841778" y="81906"/>
                  <a:pt x="1839969" y="82746"/>
                  <a:pt x="1896533" y="101600"/>
                </a:cubicBezTo>
                <a:cubicBezTo>
                  <a:pt x="1913466" y="112889"/>
                  <a:pt x="1932942" y="121076"/>
                  <a:pt x="1947333" y="135467"/>
                </a:cubicBezTo>
                <a:cubicBezTo>
                  <a:pt x="1980160" y="168294"/>
                  <a:pt x="1984361" y="195749"/>
                  <a:pt x="1998133" y="237067"/>
                </a:cubicBezTo>
                <a:cubicBezTo>
                  <a:pt x="1991584" y="296011"/>
                  <a:pt x="1987358" y="431031"/>
                  <a:pt x="1947333" y="491067"/>
                </a:cubicBezTo>
                <a:cubicBezTo>
                  <a:pt x="1936044" y="508000"/>
                  <a:pt x="1927857" y="527476"/>
                  <a:pt x="1913466" y="541867"/>
                </a:cubicBezTo>
                <a:cubicBezTo>
                  <a:pt x="1852455" y="602878"/>
                  <a:pt x="1852628" y="578454"/>
                  <a:pt x="1794933" y="626533"/>
                </a:cubicBezTo>
                <a:cubicBezTo>
                  <a:pt x="1776536" y="641864"/>
                  <a:pt x="1763620" y="663414"/>
                  <a:pt x="1744133" y="677333"/>
                </a:cubicBezTo>
                <a:cubicBezTo>
                  <a:pt x="1723592" y="692005"/>
                  <a:pt x="1697403" y="697198"/>
                  <a:pt x="1676400" y="711200"/>
                </a:cubicBezTo>
                <a:cubicBezTo>
                  <a:pt x="1646328" y="731248"/>
                  <a:pt x="1621805" y="758885"/>
                  <a:pt x="1591733" y="778933"/>
                </a:cubicBezTo>
                <a:cubicBezTo>
                  <a:pt x="1524336" y="823865"/>
                  <a:pt x="1536421" y="802638"/>
                  <a:pt x="1473200" y="829733"/>
                </a:cubicBezTo>
                <a:cubicBezTo>
                  <a:pt x="1265388" y="918795"/>
                  <a:pt x="1524727" y="812436"/>
                  <a:pt x="1354666" y="897467"/>
                </a:cubicBezTo>
                <a:cubicBezTo>
                  <a:pt x="1202568" y="973516"/>
                  <a:pt x="1443837" y="823468"/>
                  <a:pt x="1219200" y="948267"/>
                </a:cubicBezTo>
                <a:cubicBezTo>
                  <a:pt x="1194529" y="961973"/>
                  <a:pt x="1174587" y="982883"/>
                  <a:pt x="1151466" y="999067"/>
                </a:cubicBezTo>
                <a:cubicBezTo>
                  <a:pt x="1088113" y="1043414"/>
                  <a:pt x="1049526" y="1071784"/>
                  <a:pt x="982133" y="1100667"/>
                </a:cubicBezTo>
                <a:cubicBezTo>
                  <a:pt x="965727" y="1107698"/>
                  <a:pt x="948266" y="1111956"/>
                  <a:pt x="931333" y="1117600"/>
                </a:cubicBezTo>
                <a:cubicBezTo>
                  <a:pt x="769276" y="1279657"/>
                  <a:pt x="976770" y="1087309"/>
                  <a:pt x="829733" y="1185333"/>
                </a:cubicBezTo>
                <a:cubicBezTo>
                  <a:pt x="809808" y="1198617"/>
                  <a:pt x="797836" y="1221431"/>
                  <a:pt x="778933" y="1236133"/>
                </a:cubicBezTo>
                <a:cubicBezTo>
                  <a:pt x="746804" y="1261122"/>
                  <a:pt x="706114" y="1275086"/>
                  <a:pt x="677333" y="1303867"/>
                </a:cubicBezTo>
                <a:cubicBezTo>
                  <a:pt x="612143" y="1369057"/>
                  <a:pt x="646459" y="1341384"/>
                  <a:pt x="575733" y="1388533"/>
                </a:cubicBezTo>
                <a:cubicBezTo>
                  <a:pt x="553155" y="1422400"/>
                  <a:pt x="520872" y="1451519"/>
                  <a:pt x="508000" y="1490133"/>
                </a:cubicBezTo>
                <a:cubicBezTo>
                  <a:pt x="502355" y="1507066"/>
                  <a:pt x="499048" y="1524968"/>
                  <a:pt x="491066" y="1540933"/>
                </a:cubicBezTo>
                <a:cubicBezTo>
                  <a:pt x="481965" y="1559136"/>
                  <a:pt x="465465" y="1573136"/>
                  <a:pt x="457200" y="1591733"/>
                </a:cubicBezTo>
                <a:cubicBezTo>
                  <a:pt x="442701" y="1624355"/>
                  <a:pt x="423333" y="1693333"/>
                  <a:pt x="423333" y="1693333"/>
                </a:cubicBezTo>
                <a:cubicBezTo>
                  <a:pt x="428977" y="1727200"/>
                  <a:pt x="426322" y="1763558"/>
                  <a:pt x="440266" y="1794933"/>
                </a:cubicBezTo>
                <a:cubicBezTo>
                  <a:pt x="449992" y="1816816"/>
                  <a:pt x="472669" y="1830402"/>
                  <a:pt x="491066" y="1845733"/>
                </a:cubicBezTo>
                <a:cubicBezTo>
                  <a:pt x="506700" y="1858762"/>
                  <a:pt x="523663" y="1870499"/>
                  <a:pt x="541866" y="1879600"/>
                </a:cubicBezTo>
                <a:cubicBezTo>
                  <a:pt x="585803" y="1901568"/>
                  <a:pt x="650915" y="1904797"/>
                  <a:pt x="694266" y="1913467"/>
                </a:cubicBezTo>
                <a:cubicBezTo>
                  <a:pt x="717087" y="1918031"/>
                  <a:pt x="738747" y="1929444"/>
                  <a:pt x="762000" y="1930400"/>
                </a:cubicBezTo>
                <a:cubicBezTo>
                  <a:pt x="1151302" y="1946399"/>
                  <a:pt x="1541308" y="1943789"/>
                  <a:pt x="1930400" y="1964267"/>
                </a:cubicBezTo>
                <a:lnTo>
                  <a:pt x="2252133" y="1981200"/>
                </a:lnTo>
                <a:cubicBezTo>
                  <a:pt x="2347246" y="2004978"/>
                  <a:pt x="2296593" y="1998133"/>
                  <a:pt x="2404533" y="19981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5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21" y="3082345"/>
            <a:ext cx="4800595" cy="3784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22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</a:t>
            </a:r>
            <a:endParaRPr lang="en-US" dirty="0"/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We have already seen some basic plotting.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Make a vector, </a:t>
            </a:r>
            <a:r>
              <a:rPr lang="en-US" sz="3200" dirty="0" smtClean="0">
                <a:latin typeface="Courier"/>
                <a:cs typeface="Courier"/>
              </a:rPr>
              <a:t>x</a:t>
            </a:r>
            <a:r>
              <a:rPr lang="en-US" sz="3200" dirty="0" smtClean="0">
                <a:latin typeface="Papyrus"/>
                <a:cs typeface="Papyrus"/>
              </a:rPr>
              <a:t>, from </a:t>
            </a:r>
            <a:r>
              <a:rPr lang="en-US" sz="3200" dirty="0" smtClean="0">
                <a:latin typeface="Courier"/>
                <a:cs typeface="Courier"/>
              </a:rPr>
              <a:t>0</a:t>
            </a:r>
            <a:r>
              <a:rPr lang="en-US" sz="3200" dirty="0" smtClean="0">
                <a:latin typeface="Papyrus"/>
                <a:cs typeface="Papyrus"/>
              </a:rPr>
              <a:t> to </a:t>
            </a:r>
            <a:r>
              <a:rPr lang="en-US" sz="3200" dirty="0" smtClean="0">
                <a:latin typeface="Courier"/>
                <a:cs typeface="Courier"/>
              </a:rPr>
              <a:t>10</a:t>
            </a:r>
            <a:r>
              <a:rPr lang="en-US" sz="3200" dirty="0" smtClean="0">
                <a:latin typeface="Papyrus"/>
                <a:cs typeface="Papyrus"/>
              </a:rPr>
              <a:t> in steps of </a:t>
            </a:r>
            <a:r>
              <a:rPr lang="en-US" sz="3200" dirty="0" smtClean="0">
                <a:latin typeface="Courier"/>
                <a:cs typeface="Courier"/>
              </a:rPr>
              <a:t>0.1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Make a vector </a:t>
            </a:r>
            <a:r>
              <a:rPr lang="en-US" sz="3200" dirty="0" smtClean="0">
                <a:latin typeface="Courier"/>
                <a:cs typeface="Courier"/>
              </a:rPr>
              <a:t>y</a:t>
            </a:r>
            <a:r>
              <a:rPr lang="en-US" sz="3200" dirty="0" smtClean="0">
                <a:latin typeface="Papyrus"/>
                <a:cs typeface="Papyrus"/>
              </a:rPr>
              <a:t> that has the </a:t>
            </a:r>
            <a:r>
              <a:rPr lang="en-US" sz="3200" dirty="0" smtClean="0">
                <a:latin typeface="Papyrus"/>
                <a:cs typeface="Papyrus"/>
              </a:rPr>
              <a:t>square of </a:t>
            </a:r>
            <a:r>
              <a:rPr lang="en-US" sz="3200" dirty="0" smtClean="0">
                <a:latin typeface="Courier"/>
                <a:cs typeface="Courier"/>
              </a:rPr>
              <a:t>x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Plot </a:t>
            </a:r>
            <a:r>
              <a:rPr lang="en-US" sz="3200" dirty="0" smtClean="0">
                <a:latin typeface="Courier"/>
                <a:cs typeface="Courier"/>
              </a:rPr>
              <a:t>y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 err="1" smtClean="0">
                <a:latin typeface="Papyrus"/>
                <a:cs typeface="Papyrus"/>
              </a:rPr>
              <a:t>vs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Courier"/>
                <a:cs typeface="Courier"/>
              </a:rPr>
              <a:t>x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ourier"/>
                <a:cs typeface="Courier"/>
              </a:rPr>
              <a:t>x=[1:10];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/>
                <a:cs typeface="Courier"/>
              </a:rPr>
              <a:t>y=x.^2;</a:t>
            </a:r>
          </a:p>
          <a:p>
            <a:r>
              <a:rPr lang="en-US" sz="3200" dirty="0" smtClean="0">
                <a:latin typeface="Courier"/>
                <a:cs typeface="Courier"/>
              </a:rPr>
              <a:t>plot(</a:t>
            </a:r>
            <a:r>
              <a:rPr lang="en-US" sz="3200" dirty="0" err="1" smtClean="0">
                <a:latin typeface="Courier"/>
                <a:cs typeface="Courier"/>
              </a:rPr>
              <a:t>x,y</a:t>
            </a:r>
            <a:r>
              <a:rPr lang="en-US" sz="3200" dirty="0" smtClean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866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22" y="1862664"/>
            <a:ext cx="6241708" cy="4940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0033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/>
                <a:cs typeface="Papyrus"/>
              </a:rPr>
              <a:t>Multiple plots on one figure</a:t>
            </a:r>
          </a:p>
          <a:p>
            <a:r>
              <a:rPr lang="mr-IN" sz="2000" dirty="0">
                <a:latin typeface="Courier"/>
                <a:cs typeface="Courier"/>
              </a:rPr>
              <a:t>subplot(2,2,1);</a:t>
            </a:r>
          </a:p>
          <a:p>
            <a:r>
              <a:rPr lang="mr-IN" sz="2000" dirty="0">
                <a:latin typeface="Courier"/>
                <a:cs typeface="Courier"/>
              </a:rPr>
              <a:t>th=[0:300]/100*2*pi;</a:t>
            </a:r>
          </a:p>
          <a:p>
            <a:r>
              <a:rPr lang="mr-IN" sz="2000" dirty="0">
                <a:latin typeface="Courier"/>
                <a:cs typeface="Courier"/>
              </a:rPr>
              <a:t>x=sin(th);</a:t>
            </a:r>
          </a:p>
          <a:p>
            <a:r>
              <a:rPr lang="mr-IN" sz="2000" dirty="0">
                <a:latin typeface="Courier"/>
                <a:cs typeface="Courier"/>
              </a:rPr>
              <a:t>y=cos(th);</a:t>
            </a:r>
          </a:p>
          <a:p>
            <a:r>
              <a:rPr lang="mr-IN" sz="2000" dirty="0">
                <a:latin typeface="Courier"/>
                <a:cs typeface="Courier"/>
              </a:rPr>
              <a:t>xy=x'*y;</a:t>
            </a:r>
          </a:p>
          <a:p>
            <a:r>
              <a:rPr lang="mr-IN" sz="2000" dirty="0">
                <a:latin typeface="Courier"/>
                <a:cs typeface="Courier"/>
              </a:rPr>
              <a:t>imagesc(xy)</a:t>
            </a:r>
          </a:p>
          <a:p>
            <a:r>
              <a:rPr lang="mr-IN" sz="2000" dirty="0">
                <a:latin typeface="Courier"/>
                <a:cs typeface="Courier"/>
              </a:rPr>
              <a:t>subplot(2,2,2);</a:t>
            </a:r>
          </a:p>
          <a:p>
            <a:r>
              <a:rPr lang="mr-IN" sz="2000" dirty="0">
                <a:latin typeface="Courier"/>
                <a:cs typeface="Courier"/>
              </a:rPr>
              <a:t>surfc(xy)</a:t>
            </a:r>
          </a:p>
          <a:p>
            <a:r>
              <a:rPr lang="mr-IN" sz="2000" dirty="0">
                <a:latin typeface="Courier"/>
                <a:cs typeface="Courier"/>
              </a:rPr>
              <a:t>sc=surfc(xy</a:t>
            </a:r>
            <a:r>
              <a:rPr lang="mr-IN" sz="2000" dirty="0" smtClean="0">
                <a:latin typeface="Courier"/>
                <a:cs typeface="Courier"/>
              </a:rPr>
              <a:t>,…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'</a:t>
            </a:r>
            <a:r>
              <a:rPr lang="mr-IN" sz="2000" dirty="0">
                <a:latin typeface="Courier"/>
                <a:cs typeface="Courier"/>
              </a:rPr>
              <a:t>EdgeColor','none')</a:t>
            </a:r>
          </a:p>
          <a:p>
            <a:r>
              <a:rPr lang="mr-IN" sz="2000" dirty="0">
                <a:latin typeface="Courier"/>
                <a:cs typeface="Courier"/>
              </a:rPr>
              <a:t>subplot(2,2,</a:t>
            </a:r>
            <a:r>
              <a:rPr lang="mr-IN" sz="2000" dirty="0">
                <a:solidFill>
                  <a:srgbClr val="FF0000"/>
                </a:solidFill>
                <a:latin typeface="Courier"/>
                <a:cs typeface="Courier"/>
              </a:rPr>
              <a:t>[3,4]</a:t>
            </a:r>
            <a:r>
              <a:rPr lang="mr-IN" sz="2000" dirty="0">
                <a:latin typeface="Courier"/>
                <a:cs typeface="Courier"/>
              </a:rPr>
              <a:t>);</a:t>
            </a:r>
          </a:p>
          <a:p>
            <a:r>
              <a:rPr lang="mr-IN" sz="2000" dirty="0">
                <a:latin typeface="Courier"/>
                <a:cs typeface="Courier"/>
              </a:rPr>
              <a:t>x = linspace(-3.8,3.8);</a:t>
            </a:r>
          </a:p>
          <a:p>
            <a:r>
              <a:rPr lang="mr-IN" sz="2000" dirty="0">
                <a:latin typeface="Courier"/>
                <a:cs typeface="Courier"/>
              </a:rPr>
              <a:t>y_cos = cos(x)</a:t>
            </a:r>
            <a:r>
              <a:rPr lang="mr-IN" sz="2000" dirty="0" smtClean="0">
                <a:latin typeface="Courier"/>
                <a:cs typeface="Courier"/>
              </a:rPr>
              <a:t>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>
                <a:latin typeface="Courier"/>
                <a:cs typeface="Courier"/>
              </a:rPr>
              <a:t>y_poly = 1 - x.^2./2 + x.^4./24;</a:t>
            </a:r>
          </a:p>
          <a:p>
            <a:r>
              <a:rPr lang="mr-IN" sz="2000" dirty="0">
                <a:latin typeface="Courier"/>
                <a:cs typeface="Courier"/>
              </a:rPr>
              <a:t>plot(x,y_cos,'b'</a:t>
            </a:r>
            <a:r>
              <a:rPr lang="mr-IN" sz="2000" dirty="0" smtClean="0">
                <a:latin typeface="Courier"/>
                <a:cs typeface="Courier"/>
              </a:rPr>
              <a:t>,…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mr-IN" sz="2000" dirty="0" smtClean="0">
                <a:latin typeface="Courier"/>
                <a:cs typeface="Courier"/>
              </a:rPr>
              <a:t>x</a:t>
            </a:r>
            <a:r>
              <a:rPr lang="mr-IN" sz="2000" dirty="0">
                <a:latin typeface="Courier"/>
                <a:cs typeface="Courier"/>
              </a:rPr>
              <a:t>,y_poly,'g');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6639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4495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To get rid of variables and figures</a:t>
            </a:r>
          </a:p>
          <a:p>
            <a:pPr algn="ctr"/>
            <a:endParaRPr lang="en-US" sz="32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c</a:t>
            </a:r>
            <a:r>
              <a:rPr lang="es-AR" sz="2800" dirty="0" smtClean="0">
                <a:latin typeface="Courier"/>
                <a:cs typeface="Courier"/>
              </a:rPr>
              <a:t>lear variable list %clears listed 							</a:t>
            </a:r>
            <a:r>
              <a:rPr lang="es-AR" sz="2800" dirty="0" smtClean="0">
                <a:latin typeface="Courier"/>
                <a:cs typeface="Courier"/>
              </a:rPr>
              <a:t>		variables </a:t>
            </a:r>
            <a:r>
              <a:rPr lang="es-AR" sz="2800" dirty="0" smtClean="0">
                <a:latin typeface="Courier"/>
                <a:cs typeface="Courier"/>
              </a:rPr>
              <a:t>from </a:t>
            </a:r>
            <a:r>
              <a:rPr lang="es-AR" sz="2800" dirty="0" smtClean="0">
                <a:latin typeface="Courier"/>
                <a:cs typeface="Courier"/>
              </a:rPr>
              <a:t>									workspace</a:t>
            </a:r>
            <a:endParaRPr lang="es-AR" sz="2800" dirty="0" smtClean="0">
              <a:latin typeface="Courier"/>
              <a:cs typeface="Courier"/>
            </a:endParaRPr>
          </a:p>
          <a:p>
            <a:endParaRPr lang="es-AR" sz="2800" dirty="0" smtClean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c</a:t>
            </a:r>
            <a:r>
              <a:rPr lang="es-AR" sz="2800" dirty="0" smtClean="0">
                <a:latin typeface="Courier"/>
                <a:cs typeface="Courier"/>
              </a:rPr>
              <a:t>lear   %clear all variables in workspace</a:t>
            </a:r>
          </a:p>
          <a:p>
            <a:endParaRPr lang="es-AR" sz="2800" dirty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clf			%clears current figure</a:t>
            </a:r>
          </a:p>
          <a:p>
            <a:endParaRPr lang="es-AR" sz="2800" dirty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close all	%closes all figures					</a:t>
            </a:r>
          </a:p>
        </p:txBody>
      </p:sp>
    </p:spTree>
    <p:extLst>
      <p:ext uri="{BB962C8B-B14F-4D97-AF65-F5344CB8AC3E}">
        <p14:creationId xmlns:p14="http://schemas.microsoft.com/office/powerpoint/2010/main" val="8164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70" y="897467"/>
            <a:ext cx="4951730" cy="429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2197947"/>
            <a:ext cx="4969510" cy="4418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616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figures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-1:.1:1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y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=x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Courier"/>
                <a:cs typeface="Courier"/>
              </a:rPr>
              <a:t>^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3; 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dy</a:t>
            </a:r>
            <a:r>
              <a:rPr lang="es-AR" sz="2800" dirty="0">
                <a:solidFill>
                  <a:schemeClr val="bg1"/>
                </a:solidFill>
                <a:latin typeface="Courier"/>
                <a:cs typeface="Courier"/>
              </a:rPr>
              <a:t>=3*x.^2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endParaRPr lang="es-AR" sz="2800" dirty="0" smtClean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plot(x,y)</a:t>
            </a:r>
          </a:p>
          <a:p>
            <a:r>
              <a:rPr lang="es-AR" sz="2800" dirty="0" smtClean="0">
                <a:latin typeface="Courier"/>
                <a:cs typeface="Courier"/>
              </a:rPr>
              <a:t>ylabel</a:t>
            </a:r>
            <a:r>
              <a:rPr lang="es-AR" sz="2800" dirty="0">
                <a:latin typeface="Courier"/>
                <a:cs typeface="Courier"/>
              </a:rPr>
              <a:t>('y=x.^3 ')</a:t>
            </a:r>
          </a:p>
          <a:p>
            <a:r>
              <a:rPr lang="es-AR" sz="2800" dirty="0" smtClean="0">
                <a:latin typeface="Courier"/>
                <a:cs typeface="Courier"/>
              </a:rPr>
              <a:t>grid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xlabel</a:t>
            </a:r>
            <a:r>
              <a:rPr lang="es-AR" sz="2800" dirty="0">
                <a:latin typeface="Courier"/>
                <a:cs typeface="Courier"/>
              </a:rPr>
              <a:t>('x')</a:t>
            </a:r>
          </a:p>
          <a:p>
            <a:r>
              <a:rPr lang="es-AR" sz="2800" dirty="0" smtClean="0">
                <a:latin typeface="Courier"/>
                <a:cs typeface="Courier"/>
              </a:rPr>
              <a:t>title</a:t>
            </a:r>
            <a:r>
              <a:rPr lang="es-AR" sz="2800" dirty="0">
                <a:latin typeface="Courier"/>
                <a:cs typeface="Courier"/>
              </a:rPr>
              <a:t>('multiple plot')</a:t>
            </a:r>
          </a:p>
          <a:p>
            <a:r>
              <a:rPr lang="es-AR" sz="2800" dirty="0" smtClean="0">
                <a:latin typeface="Courier"/>
                <a:cs typeface="Courier"/>
              </a:rPr>
              <a:t>figure</a:t>
            </a:r>
            <a:r>
              <a:rPr lang="es-AR" sz="2800" dirty="0">
                <a:latin typeface="Courier"/>
                <a:cs typeface="Courier"/>
              </a:rPr>
              <a:t>(2)</a:t>
            </a:r>
          </a:p>
          <a:p>
            <a:r>
              <a:rPr lang="es-AR" sz="2800" dirty="0" smtClean="0">
                <a:latin typeface="Courier"/>
                <a:cs typeface="Courier"/>
              </a:rPr>
              <a:t>plot</a:t>
            </a:r>
            <a:r>
              <a:rPr lang="es-AR" sz="2800" dirty="0">
                <a:latin typeface="Courier"/>
                <a:cs typeface="Courier"/>
              </a:rPr>
              <a:t>(x,dy)</a:t>
            </a:r>
          </a:p>
          <a:p>
            <a:r>
              <a:rPr lang="es-AR" sz="2800" dirty="0" smtClean="0">
                <a:latin typeface="Courier"/>
                <a:cs typeface="Courier"/>
              </a:rPr>
              <a:t>grid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xlabel('x')</a:t>
            </a:r>
          </a:p>
          <a:p>
            <a:r>
              <a:rPr lang="es-AR" sz="2800" dirty="0">
                <a:latin typeface="Courier"/>
                <a:cs typeface="Courier"/>
              </a:rPr>
              <a:t>ylabel('</a:t>
            </a:r>
            <a:r>
              <a:rPr lang="es-AR" sz="2800" dirty="0" smtClean="0">
                <a:latin typeface="Courier"/>
                <a:cs typeface="Courier"/>
              </a:rPr>
              <a:t>derivative’)</a:t>
            </a:r>
          </a:p>
          <a:p>
            <a:r>
              <a:rPr lang="es-AR" sz="2800" dirty="0" smtClean="0">
                <a:latin typeface="Courier"/>
                <a:cs typeface="Courier"/>
              </a:rPr>
              <a:t>title</a:t>
            </a:r>
            <a:r>
              <a:rPr lang="es-AR" sz="2800" dirty="0">
                <a:latin typeface="Courier"/>
                <a:cs typeface="Courier"/>
              </a:rPr>
              <a:t>('multiple plot')</a:t>
            </a:r>
          </a:p>
        </p:txBody>
      </p:sp>
    </p:spTree>
    <p:extLst>
      <p:ext uri="{BB962C8B-B14F-4D97-AF65-F5344CB8AC3E}">
        <p14:creationId xmlns:p14="http://schemas.microsoft.com/office/powerpoint/2010/main" val="141757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70" y="897467"/>
            <a:ext cx="4951730" cy="429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2197947"/>
            <a:ext cx="4969510" cy="4418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616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figures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-1:.1:1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y</a:t>
            </a:r>
            <a:r>
              <a:rPr lang="mr-IN" sz="2800" dirty="0">
                <a:solidFill>
                  <a:schemeClr val="bg1"/>
                </a:solidFill>
                <a:latin typeface="Courier"/>
                <a:cs typeface="Courier"/>
              </a:rPr>
              <a:t>=x</a:t>
            </a:r>
            <a:r>
              <a:rPr lang="mr-IN" sz="2800" dirty="0" smtClean="0">
                <a:solidFill>
                  <a:schemeClr val="bg1"/>
                </a:solidFill>
                <a:latin typeface="Courier"/>
                <a:cs typeface="Courier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Courier"/>
                <a:cs typeface="Courier"/>
              </a:rPr>
              <a:t>^</a:t>
            </a:r>
            <a:r>
              <a:rPr lang="en-US" sz="2800" dirty="0" smtClean="0">
                <a:solidFill>
                  <a:schemeClr val="bg1"/>
                </a:solidFill>
                <a:latin typeface="Courier"/>
                <a:cs typeface="Courier"/>
              </a:rPr>
              <a:t>3; 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dy</a:t>
            </a:r>
            <a:r>
              <a:rPr lang="es-AR" sz="2800" dirty="0">
                <a:solidFill>
                  <a:schemeClr val="bg1"/>
                </a:solidFill>
                <a:latin typeface="Courier"/>
                <a:cs typeface="Courier"/>
              </a:rPr>
              <a:t>=3*x.^2</a:t>
            </a:r>
            <a:r>
              <a:rPr lang="es-AR" sz="28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  <a:endParaRPr lang="es-AR" sz="2800" dirty="0" smtClean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plot(x,y)</a:t>
            </a:r>
          </a:p>
          <a:p>
            <a:r>
              <a:rPr lang="es-AR" sz="2800" dirty="0" smtClean="0">
                <a:latin typeface="Courier"/>
                <a:cs typeface="Courier"/>
              </a:rPr>
              <a:t>ylabel</a:t>
            </a:r>
            <a:r>
              <a:rPr lang="es-AR" sz="2800" dirty="0">
                <a:latin typeface="Courier"/>
                <a:cs typeface="Courier"/>
              </a:rPr>
              <a:t>('y=x.^3 ')</a:t>
            </a:r>
          </a:p>
          <a:p>
            <a:r>
              <a:rPr lang="es-AR" sz="2800" dirty="0" smtClean="0">
                <a:latin typeface="Courier"/>
                <a:cs typeface="Courier"/>
              </a:rPr>
              <a:t>grid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 smtClean="0">
                <a:latin typeface="Courier"/>
                <a:cs typeface="Courier"/>
              </a:rPr>
              <a:t>xlabel</a:t>
            </a:r>
            <a:r>
              <a:rPr lang="es-AR" sz="2800" dirty="0">
                <a:latin typeface="Courier"/>
                <a:cs typeface="Courier"/>
              </a:rPr>
              <a:t>('x')</a:t>
            </a:r>
          </a:p>
          <a:p>
            <a:r>
              <a:rPr lang="es-AR" sz="2800" dirty="0" smtClean="0">
                <a:latin typeface="Courier"/>
                <a:cs typeface="Courier"/>
              </a:rPr>
              <a:t>title</a:t>
            </a:r>
            <a:r>
              <a:rPr lang="es-AR" sz="2800" dirty="0">
                <a:latin typeface="Courier"/>
                <a:cs typeface="Courier"/>
              </a:rPr>
              <a:t>('multiple plot')</a:t>
            </a:r>
          </a:p>
          <a:p>
            <a:r>
              <a:rPr lang="es-AR" sz="2800" dirty="0" smtClean="0">
                <a:latin typeface="Courier"/>
                <a:cs typeface="Courier"/>
              </a:rPr>
              <a:t>figure</a:t>
            </a:r>
            <a:r>
              <a:rPr lang="es-AR" sz="2800" dirty="0">
                <a:latin typeface="Courier"/>
                <a:cs typeface="Courier"/>
              </a:rPr>
              <a:t>(2)</a:t>
            </a:r>
          </a:p>
          <a:p>
            <a:r>
              <a:rPr lang="es-AR" sz="2800" dirty="0" smtClean="0">
                <a:latin typeface="Courier"/>
                <a:cs typeface="Courier"/>
              </a:rPr>
              <a:t>plot</a:t>
            </a:r>
            <a:r>
              <a:rPr lang="es-AR" sz="2800" dirty="0">
                <a:latin typeface="Courier"/>
                <a:cs typeface="Courier"/>
              </a:rPr>
              <a:t>(x,dy)</a:t>
            </a:r>
          </a:p>
          <a:p>
            <a:r>
              <a:rPr lang="es-AR" sz="2800" dirty="0" smtClean="0">
                <a:latin typeface="Courier"/>
                <a:cs typeface="Courier"/>
              </a:rPr>
              <a:t>grid</a:t>
            </a:r>
            <a:endParaRPr lang="es-AR" sz="2800" dirty="0">
              <a:latin typeface="Courier"/>
              <a:cs typeface="Courier"/>
            </a:endParaRPr>
          </a:p>
          <a:p>
            <a:r>
              <a:rPr lang="es-AR" sz="2800" dirty="0">
                <a:latin typeface="Courier"/>
                <a:cs typeface="Courier"/>
              </a:rPr>
              <a:t>xlabel('x')</a:t>
            </a:r>
          </a:p>
          <a:p>
            <a:r>
              <a:rPr lang="es-AR" sz="2800" dirty="0">
                <a:latin typeface="Courier"/>
                <a:cs typeface="Courier"/>
              </a:rPr>
              <a:t>ylabel('</a:t>
            </a:r>
            <a:r>
              <a:rPr lang="es-AR" sz="2800" dirty="0" smtClean="0">
                <a:latin typeface="Courier"/>
                <a:cs typeface="Courier"/>
              </a:rPr>
              <a:t>derivative’) title</a:t>
            </a:r>
            <a:r>
              <a:rPr lang="es-AR" sz="2800" dirty="0">
                <a:latin typeface="Courier"/>
                <a:cs typeface="Courier"/>
              </a:rPr>
              <a:t>('multiple plot')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6366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2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figures</a:t>
            </a:r>
            <a:endParaRPr lang="es-AR" sz="2800" dirty="0" smtClean="0">
              <a:latin typeface="Courier"/>
              <a:cs typeface="Courier"/>
            </a:endParaRPr>
          </a:p>
          <a:p>
            <a:r>
              <a:rPr lang="mr-IN" sz="2400" dirty="0" smtClean="0">
                <a:latin typeface="Courier"/>
                <a:cs typeface="Courier"/>
              </a:rPr>
              <a:t>figname</a:t>
            </a:r>
            <a:r>
              <a:rPr lang="mr-IN" sz="2400" dirty="0">
                <a:latin typeface="Courier"/>
                <a:cs typeface="Courier"/>
              </a:rPr>
              <a:t>="first figure";</a:t>
            </a:r>
          </a:p>
          <a:p>
            <a:r>
              <a:rPr lang="mr-IN" sz="24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f</a:t>
            </a:r>
            <a:r>
              <a:rPr lang="mr-IN" sz="24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(1)=</a:t>
            </a:r>
            <a:r>
              <a:rPr lang="mr-IN" sz="2400" dirty="0">
                <a:latin typeface="Courier"/>
                <a:cs typeface="Courier"/>
              </a:rPr>
              <a:t>figure('Name',figname)</a:t>
            </a:r>
            <a:r>
              <a:rPr lang="mr-IN" sz="2400" dirty="0" smtClean="0">
                <a:latin typeface="Courier"/>
                <a:cs typeface="Courier"/>
              </a:rPr>
              <a:t>;</a:t>
            </a:r>
            <a:r>
              <a:rPr lang="en-US" sz="2400" dirty="0" smtClean="0">
                <a:latin typeface="Courier"/>
                <a:cs typeface="Courier"/>
              </a:rPr>
              <a:t> %the f(1) is 													optional</a:t>
            </a:r>
            <a:endParaRPr lang="mr-IN" sz="2400" dirty="0">
              <a:latin typeface="Courier"/>
              <a:cs typeface="Courier"/>
            </a:endParaRPr>
          </a:p>
          <a:p>
            <a:r>
              <a:rPr lang="mr-IN" sz="2400" dirty="0" smtClean="0">
                <a:latin typeface="Courier"/>
                <a:cs typeface="Courier"/>
              </a:rPr>
              <a:t>plot</a:t>
            </a:r>
            <a:r>
              <a:rPr lang="mr-IN" sz="2400" dirty="0">
                <a:latin typeface="Courier"/>
                <a:cs typeface="Courier"/>
              </a:rPr>
              <a:t>(x,y)</a:t>
            </a:r>
          </a:p>
          <a:p>
            <a:r>
              <a:rPr lang="mr-IN" sz="2400" dirty="0" smtClean="0">
                <a:latin typeface="Courier"/>
                <a:cs typeface="Courier"/>
              </a:rPr>
              <a:t>ylabel</a:t>
            </a:r>
            <a:r>
              <a:rPr lang="mr-IN" sz="2400" dirty="0">
                <a:latin typeface="Courier"/>
                <a:cs typeface="Courier"/>
              </a:rPr>
              <a:t>('y=x.^3 </a:t>
            </a:r>
            <a:r>
              <a:rPr lang="mr-IN" sz="2400" dirty="0">
                <a:latin typeface="Courier"/>
                <a:cs typeface="Courier"/>
              </a:rPr>
              <a:t>')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r>
              <a:rPr lang="mr-IN" sz="2400" dirty="0" smtClean="0">
                <a:latin typeface="Courier"/>
                <a:cs typeface="Courier"/>
              </a:rPr>
              <a:t>grid</a:t>
            </a:r>
            <a:r>
              <a:rPr lang="en-US" sz="2400" dirty="0" smtClean="0">
                <a:latin typeface="Courier"/>
                <a:cs typeface="Courier"/>
              </a:rPr>
              <a:t>; </a:t>
            </a:r>
            <a:r>
              <a:rPr lang="mr-IN" sz="2400" dirty="0" smtClean="0">
                <a:latin typeface="Courier"/>
                <a:cs typeface="Courier"/>
              </a:rPr>
              <a:t>xlabel</a:t>
            </a:r>
            <a:r>
              <a:rPr lang="mr-IN" sz="2400" dirty="0">
                <a:latin typeface="Courier"/>
                <a:cs typeface="Courier"/>
              </a:rPr>
              <a:t>('x')</a:t>
            </a:r>
          </a:p>
          <a:p>
            <a:r>
              <a:rPr lang="mr-IN" sz="2400" dirty="0" smtClean="0">
                <a:latin typeface="Courier"/>
                <a:cs typeface="Courier"/>
              </a:rPr>
              <a:t>title</a:t>
            </a:r>
            <a:r>
              <a:rPr lang="mr-IN" sz="2400" dirty="0">
                <a:latin typeface="Courier"/>
                <a:cs typeface="Courier"/>
              </a:rPr>
              <a:t>(figname</a:t>
            </a:r>
            <a:r>
              <a:rPr lang="mr-IN" sz="2400" dirty="0" smtClean="0">
                <a:latin typeface="Courier"/>
                <a:cs typeface="Courier"/>
              </a:rPr>
              <a:t>)</a:t>
            </a:r>
            <a:endParaRPr lang="mr-IN" sz="2400" dirty="0"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9" y="3547524"/>
            <a:ext cx="4484847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931" y="3889037"/>
            <a:ext cx="4656667" cy="24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166"/>
            <a:ext cx="9144000" cy="649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figures</a:t>
            </a:r>
          </a:p>
          <a:p>
            <a:pPr algn="ctr"/>
            <a:endParaRPr lang="en-US" sz="3200" dirty="0">
              <a:solidFill>
                <a:srgbClr val="0D0D0D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If you used the </a:t>
            </a:r>
            <a:r>
              <a:rPr lang="en-US" sz="3200" dirty="0" smtClean="0">
                <a:solidFill>
                  <a:srgbClr val="0D0D0D"/>
                </a:solidFill>
                <a:latin typeface="Courier"/>
                <a:cs typeface="Courier"/>
              </a:rPr>
              <a:t>f(1)</a:t>
            </a:r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 you now have a vector </a:t>
            </a:r>
            <a:r>
              <a:rPr lang="en-US" sz="3200" dirty="0" smtClean="0">
                <a:solidFill>
                  <a:srgbClr val="0D0D0D"/>
                </a:solidFill>
                <a:latin typeface="Courier"/>
                <a:cs typeface="Courier"/>
              </a:rPr>
              <a:t>f</a:t>
            </a:r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 whose first element has metadata for this figure.</a:t>
            </a:r>
            <a:endParaRPr lang="es-AR" sz="2800" dirty="0" smtClean="0">
              <a:latin typeface="Courier"/>
              <a:cs typeface="Courier"/>
            </a:endParaRP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mr-IN" sz="2400" dirty="0" smtClean="0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(1)=figure('Name',figname);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mr-IN" sz="2400" dirty="0" smtClean="0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(1)</a:t>
            </a:r>
          </a:p>
          <a:p>
            <a:r>
              <a:rPr lang="mr-IN" sz="2400" dirty="0">
                <a:latin typeface="Courier"/>
                <a:cs typeface="Courier"/>
              </a:rPr>
              <a:t>ans = </a:t>
            </a:r>
          </a:p>
          <a:p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smtClean="0">
                <a:latin typeface="Courier"/>
                <a:cs typeface="Courier"/>
              </a:rPr>
              <a:t>Figure </a:t>
            </a:r>
            <a:r>
              <a:rPr lang="mr-IN" sz="2400" dirty="0">
                <a:latin typeface="Courier"/>
                <a:cs typeface="Courier"/>
              </a:rPr>
              <a:t>(1: first figure) with properties</a:t>
            </a:r>
            <a:r>
              <a:rPr lang="mr-IN" sz="2400" dirty="0" smtClean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r>
              <a:rPr lang="mr-IN" sz="2400" dirty="0">
                <a:latin typeface="Courier"/>
                <a:cs typeface="Courier"/>
              </a:rPr>
              <a:t>      Number: 1</a:t>
            </a:r>
          </a:p>
          <a:p>
            <a:r>
              <a:rPr lang="mr-IN" sz="2400" dirty="0">
                <a:latin typeface="Courier"/>
                <a:cs typeface="Courier"/>
              </a:rPr>
              <a:t>        Name: 'first figure'</a:t>
            </a:r>
          </a:p>
          <a:p>
            <a:r>
              <a:rPr lang="mr-IN" sz="2400" dirty="0">
                <a:latin typeface="Courier"/>
                <a:cs typeface="Courier"/>
              </a:rPr>
              <a:t>       Color: [0.9400 0.9400 0.9400]</a:t>
            </a:r>
          </a:p>
          <a:p>
            <a:r>
              <a:rPr lang="mr-IN" sz="2400" dirty="0">
                <a:latin typeface="Courier"/>
                <a:cs typeface="Courier"/>
              </a:rPr>
              <a:t>    Position: [440 378 560 420]</a:t>
            </a:r>
          </a:p>
          <a:p>
            <a:r>
              <a:rPr lang="mr-IN" sz="2400" dirty="0">
                <a:latin typeface="Courier"/>
                <a:cs typeface="Courier"/>
              </a:rPr>
              <a:t>       Units: '</a:t>
            </a:r>
            <a:r>
              <a:rPr lang="mr-IN" sz="2400" dirty="0" smtClean="0">
                <a:latin typeface="Courier"/>
                <a:cs typeface="Courier"/>
              </a:rPr>
              <a:t>pixels’</a:t>
            </a:r>
            <a:endParaRPr lang="mr-IN" sz="2400" dirty="0">
              <a:latin typeface="Courier"/>
              <a:cs typeface="Courier"/>
            </a:endParaRPr>
          </a:p>
          <a:p>
            <a:r>
              <a:rPr lang="mr-IN" sz="2400" dirty="0">
                <a:latin typeface="Courier"/>
                <a:cs typeface="Courier"/>
              </a:rPr>
              <a:t>  Show all </a:t>
            </a:r>
            <a:r>
              <a:rPr lang="mr-IN" sz="2400" dirty="0" smtClean="0">
                <a:latin typeface="Courier"/>
                <a:cs typeface="Courier"/>
              </a:rPr>
              <a:t>properties </a:t>
            </a:r>
            <a:endParaRPr lang="es-AR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252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6295"/>
            <a:ext cx="9144000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figures</a:t>
            </a:r>
          </a:p>
          <a:p>
            <a:pPr algn="ctr"/>
            <a:endParaRPr lang="en-US" sz="32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If you made multiple figures and you want to add something to one of them you set the figure to the appropriate one</a:t>
            </a:r>
          </a:p>
          <a:p>
            <a:pPr algn="ctr"/>
            <a:endParaRPr lang="en-US" sz="3200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					%default is 1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</a:t>
            </a:r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stuff</a:t>
            </a:r>
          </a:p>
          <a:p>
            <a:endParaRPr lang="en-US" sz="28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figure(2)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</a:t>
            </a:r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stuff</a:t>
            </a:r>
          </a:p>
          <a:p>
            <a:endParaRPr lang="en-US" sz="28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figure(1)		%make figure 1 active target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more stuff on figure 1</a:t>
            </a:r>
            <a:endParaRPr lang="es-AR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7753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6295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Multiple </a:t>
            </a:r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figures</a:t>
            </a:r>
            <a:endParaRPr lang="en-US" sz="32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D0D0D"/>
                </a:solidFill>
                <a:latin typeface="Papyrus"/>
                <a:cs typeface="Papyrus"/>
              </a:rPr>
              <a:t>Can use variables for the figure counting</a:t>
            </a:r>
          </a:p>
          <a:p>
            <a:pPr algn="ctr"/>
            <a:endParaRPr lang="en-US" sz="3200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=1;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)					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</a:t>
            </a:r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stuff</a:t>
            </a:r>
          </a:p>
          <a:p>
            <a:endParaRPr lang="en-US" sz="28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=figno+1;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</a:t>
            </a:r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stuff</a:t>
            </a:r>
          </a:p>
          <a:p>
            <a:endParaRPr lang="en-US" sz="2800" dirty="0" smtClean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selfig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=2;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selfig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)	%make figure </a:t>
            </a:r>
            <a:r>
              <a:rPr lang="en-US" sz="2800" dirty="0" err="1" smtClean="0">
                <a:solidFill>
                  <a:srgbClr val="0D0D0D"/>
                </a:solidFill>
                <a:latin typeface="Courier"/>
                <a:cs typeface="Courier"/>
              </a:rPr>
              <a:t>selfig</a:t>
            </a:r>
            <a:r>
              <a:rPr lang="en-US" sz="2800" dirty="0" smtClean="0">
                <a:solidFill>
                  <a:srgbClr val="0D0D0D"/>
                </a:solidFill>
                <a:latin typeface="Courier"/>
                <a:cs typeface="Courier"/>
              </a:rPr>
              <a:t> active</a:t>
            </a:r>
          </a:p>
          <a:p>
            <a:r>
              <a:rPr lang="en-US" sz="2800" dirty="0" smtClean="0">
                <a:solidFill>
                  <a:srgbClr val="0D0D0D"/>
                </a:solidFill>
                <a:latin typeface="Papyrus"/>
                <a:cs typeface="Papyrus"/>
              </a:rPr>
              <a:t>Plot more stuff on figure </a:t>
            </a:r>
            <a:r>
              <a:rPr lang="en-US" sz="2800" dirty="0" err="1" smtClean="0">
                <a:solidFill>
                  <a:srgbClr val="0D0D0D"/>
                </a:solidFill>
                <a:latin typeface="Papyrus"/>
                <a:cs typeface="Papyrus"/>
              </a:rPr>
              <a:t>selfig</a:t>
            </a:r>
            <a:endParaRPr lang="es-AR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46262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097" y="1790700"/>
            <a:ext cx="6718300" cy="506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9144001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800" b="1" dirty="0" smtClean="0">
                <a:solidFill>
                  <a:schemeClr val="bg1"/>
                </a:solidFill>
                <a:latin typeface="Courier"/>
                <a:cs typeface="Courier"/>
              </a:rPr>
              <a:t>th</a:t>
            </a:r>
            <a:r>
              <a:rPr lang="mr-IN" sz="2800" b="1" dirty="0">
                <a:solidFill>
                  <a:schemeClr val="bg1"/>
                </a:solidFill>
                <a:latin typeface="Courier"/>
                <a:cs typeface="Courier"/>
              </a:rPr>
              <a:t>=[0:300]/</a:t>
            </a:r>
            <a:r>
              <a:rPr lang="mr-IN" sz="2800" b="1" dirty="0">
                <a:solidFill>
                  <a:srgbClr val="FFFFFF"/>
                </a:solidFill>
                <a:latin typeface="Courier"/>
                <a:cs typeface="Courier"/>
              </a:rPr>
              <a:t>100*2*</a:t>
            </a:r>
            <a:r>
              <a:rPr lang="mr-IN" sz="2800" b="1" dirty="0" smtClean="0">
                <a:solidFill>
                  <a:srgbClr val="FFFFFF"/>
                </a:solidFill>
                <a:latin typeface="Courier"/>
                <a:cs typeface="Courier"/>
              </a:rPr>
              <a:t>pi;</a:t>
            </a:r>
            <a:r>
              <a:rPr lang="en-US" sz="2800" b="1" dirty="0" smtClean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Make </a:t>
            </a:r>
            <a:r>
              <a:rPr lang="en-US" sz="3200" b="1" dirty="0" err="1" smtClean="0">
                <a:solidFill>
                  <a:srgbClr val="0D0D0D"/>
                </a:solidFill>
                <a:latin typeface="Papyrus"/>
                <a:cs typeface="Papyrus"/>
              </a:rPr>
              <a:t>vari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 </a:t>
            </a:r>
            <a:r>
              <a:rPr lang="en-US" sz="3200" b="1" dirty="0" err="1" smtClean="0">
                <a:solidFill>
                  <a:srgbClr val="0D0D0D"/>
                </a:solidFill>
                <a:latin typeface="Courier"/>
                <a:cs typeface="Courier"/>
              </a:rPr>
              <a:t>th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 with 3 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										cycles 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with step of </a:t>
            </a:r>
            <a:r>
              <a:rPr lang="en-US" sz="3200" b="1" dirty="0" smtClean="0">
                <a:solidFill>
                  <a:srgbClr val="0D0D0D"/>
                </a:solidFill>
                <a:latin typeface="Courier"/>
                <a:cs typeface="Courier"/>
              </a:rPr>
              <a:t>.01</a:t>
            </a:r>
            <a:r>
              <a:rPr lang="en-US" sz="3200" b="1" dirty="0" smtClean="0">
                <a:solidFill>
                  <a:srgbClr val="0D0D0D"/>
                </a:solidFill>
                <a:latin typeface="Papyrus"/>
                <a:cs typeface="Papyrus"/>
              </a:rPr>
              <a:t>.</a:t>
            </a:r>
            <a:endParaRPr lang="mr-IN" sz="3200" b="1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mr-IN" sz="2800" b="1" dirty="0" smtClean="0">
                <a:latin typeface="Courier"/>
                <a:cs typeface="Courier"/>
              </a:rPr>
              <a:t>x</a:t>
            </a:r>
            <a:r>
              <a:rPr lang="mr-IN" sz="2800" b="1" dirty="0">
                <a:latin typeface="Courier"/>
                <a:cs typeface="Courier"/>
              </a:rPr>
              <a:t>=sin(th</a:t>
            </a:r>
            <a:r>
              <a:rPr lang="mr-IN" sz="2800" b="1" dirty="0" smtClean="0">
                <a:latin typeface="Courier"/>
                <a:cs typeface="Courier"/>
              </a:rPr>
              <a:t>)</a:t>
            </a:r>
            <a:r>
              <a:rPr lang="en-US" sz="2800" b="1" dirty="0" smtClean="0">
                <a:latin typeface="Courier"/>
                <a:cs typeface="Courier"/>
              </a:rPr>
              <a:t>;</a:t>
            </a:r>
          </a:p>
          <a:p>
            <a:r>
              <a:rPr lang="en-US" sz="2800" b="1" dirty="0">
                <a:latin typeface="Courier"/>
                <a:cs typeface="Courier"/>
              </a:rPr>
              <a:t>y=</a:t>
            </a:r>
            <a:r>
              <a:rPr lang="en-US" sz="2800" b="1" dirty="0" err="1">
                <a:latin typeface="Courier"/>
                <a:cs typeface="Courier"/>
              </a:rPr>
              <a:t>cos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th</a:t>
            </a:r>
            <a:r>
              <a:rPr lang="en-US" sz="2800" b="1" dirty="0" smtClean="0">
                <a:latin typeface="Courier"/>
                <a:cs typeface="Courier"/>
              </a:rPr>
              <a:t>);</a:t>
            </a:r>
          </a:p>
          <a:p>
            <a:r>
              <a:rPr lang="mr-IN" sz="2800" b="1" dirty="0" smtClean="0">
                <a:latin typeface="Courier"/>
                <a:cs typeface="Courier"/>
              </a:rPr>
              <a:t>xy</a:t>
            </a:r>
            <a:r>
              <a:rPr lang="mr-IN" sz="2800" b="1" dirty="0">
                <a:latin typeface="Courier"/>
                <a:cs typeface="Courier"/>
              </a:rPr>
              <a:t>=x'*y</a:t>
            </a:r>
            <a:r>
              <a:rPr lang="mr-IN" sz="2800" b="1" dirty="0" smtClean="0">
                <a:latin typeface="Courier"/>
                <a:cs typeface="Courier"/>
              </a:rPr>
              <a:t>;</a:t>
            </a:r>
            <a:endParaRPr lang="en-US" sz="2800" b="1" dirty="0" smtClean="0">
              <a:latin typeface="Courier"/>
              <a:cs typeface="Courier"/>
            </a:endParaRPr>
          </a:p>
          <a:p>
            <a:r>
              <a:rPr lang="en-US" sz="2800" b="1" dirty="0">
                <a:latin typeface="Courier"/>
                <a:cs typeface="Courier"/>
              </a:rPr>
              <a:t>s</a:t>
            </a:r>
            <a:r>
              <a:rPr lang="en-US" sz="2800" b="1" dirty="0" smtClean="0">
                <a:latin typeface="Courier"/>
                <a:cs typeface="Courier"/>
              </a:rPr>
              <a:t>=surf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xy</a:t>
            </a:r>
            <a:r>
              <a:rPr lang="en-US" sz="2800" b="1" dirty="0">
                <a:latin typeface="Courier"/>
                <a:cs typeface="Courier"/>
              </a:rPr>
              <a:t>)</a:t>
            </a:r>
          </a:p>
          <a:p>
            <a:endParaRPr lang="en-US" sz="3200" b="1" dirty="0">
              <a:latin typeface="Papyrus"/>
              <a:cs typeface="Papyrus"/>
            </a:endParaRPr>
          </a:p>
          <a:p>
            <a:r>
              <a:rPr lang="en-US" sz="3200" b="1" dirty="0" smtClean="0">
                <a:latin typeface="Papyrus"/>
                <a:cs typeface="Papyrus"/>
              </a:rPr>
              <a:t>This plot is 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Interactive </a:t>
            </a:r>
            <a:r>
              <a:rPr lang="mr-IN" sz="3200" b="1" dirty="0" smtClean="0">
                <a:latin typeface="Papyrus"/>
                <a:cs typeface="Papyrus"/>
              </a:rPr>
              <a:t>–</a:t>
            </a:r>
            <a:r>
              <a:rPr lang="en-US" sz="3200" b="1" dirty="0" smtClean="0">
                <a:latin typeface="Papyrus"/>
                <a:cs typeface="Papyrus"/>
              </a:rPr>
              <a:t> 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you can</a:t>
            </a:r>
          </a:p>
          <a:p>
            <a:r>
              <a:rPr lang="en-US" sz="3200" b="1" dirty="0">
                <a:latin typeface="Papyrus"/>
                <a:cs typeface="Papyrus"/>
              </a:rPr>
              <a:t>r</a:t>
            </a:r>
            <a:r>
              <a:rPr lang="en-US" sz="3200" b="1" dirty="0" smtClean="0">
                <a:latin typeface="Papyrus"/>
                <a:cs typeface="Papyrus"/>
              </a:rPr>
              <a:t>otate it in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3-d, examine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data points.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But pretty ugly! (too dark)</a:t>
            </a:r>
            <a:endParaRPr lang="es-AR" sz="2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0040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43"/>
            <a:ext cx="9144000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Papyrus"/>
                <a:cs typeface="Papyrus"/>
              </a:rPr>
              <a:t>To “fix” look  at properties</a:t>
            </a:r>
          </a:p>
          <a:p>
            <a:r>
              <a:rPr lang="en-US" sz="3200" b="1" dirty="0" smtClean="0">
                <a:latin typeface="Courier"/>
                <a:cs typeface="Courier"/>
              </a:rPr>
              <a:t>&gt;&gt;s</a:t>
            </a:r>
          </a:p>
          <a:p>
            <a:r>
              <a:rPr lang="mr-IN" sz="3200" b="1" dirty="0">
                <a:latin typeface="Courier"/>
                <a:cs typeface="Courier"/>
              </a:rPr>
              <a:t>s = </a:t>
            </a:r>
          </a:p>
          <a:p>
            <a:r>
              <a:rPr lang="mr-IN" sz="3200" b="1" dirty="0">
                <a:latin typeface="Courier"/>
                <a:cs typeface="Courier"/>
              </a:rPr>
              <a:t>  Surface with properties</a:t>
            </a:r>
            <a:r>
              <a:rPr lang="mr-IN" sz="3200" b="1" dirty="0" smtClean="0">
                <a:latin typeface="Courier"/>
                <a:cs typeface="Courier"/>
              </a:rPr>
              <a:t>:</a:t>
            </a:r>
            <a:endParaRPr lang="mr-IN" sz="3200" b="1" dirty="0">
              <a:latin typeface="Courier"/>
              <a:cs typeface="Courier"/>
            </a:endParaRPr>
          </a:p>
          <a:p>
            <a:r>
              <a:rPr lang="mr-IN" sz="3200" b="1" dirty="0">
                <a:latin typeface="Courier"/>
                <a:cs typeface="Courier"/>
              </a:rPr>
              <a:t>       EdgeColor: [0 0 0]</a:t>
            </a:r>
          </a:p>
          <a:p>
            <a:r>
              <a:rPr lang="mr-IN" sz="3200" b="1" dirty="0">
                <a:latin typeface="Courier"/>
                <a:cs typeface="Courier"/>
              </a:rPr>
              <a:t>       LineStyle: '-'</a:t>
            </a:r>
          </a:p>
          <a:p>
            <a:r>
              <a:rPr lang="mr-IN" sz="3200" b="1" dirty="0">
                <a:latin typeface="Courier"/>
                <a:cs typeface="Courier"/>
              </a:rPr>
              <a:t>       FaceColor: 'flat'</a:t>
            </a:r>
          </a:p>
          <a:p>
            <a:r>
              <a:rPr lang="mr-IN" sz="3200" b="1" dirty="0">
                <a:latin typeface="Courier"/>
                <a:cs typeface="Courier"/>
              </a:rPr>
              <a:t>    FaceLighting: 'flat'</a:t>
            </a:r>
          </a:p>
          <a:p>
            <a:r>
              <a:rPr lang="mr-IN" sz="3200" b="1" dirty="0">
                <a:latin typeface="Courier"/>
                <a:cs typeface="Courier"/>
              </a:rPr>
              <a:t>       FaceAlpha: 1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XData: [1×301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YData: [301×1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ZData: [301×301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CData: [301×301 double</a:t>
            </a:r>
            <a:r>
              <a:rPr lang="mr-IN" sz="3200" b="1" dirty="0" smtClean="0">
                <a:latin typeface="Courier"/>
                <a:cs typeface="Courier"/>
              </a:rPr>
              <a:t>]</a:t>
            </a:r>
            <a:endParaRPr lang="mr-IN" sz="3200" b="1" dirty="0">
              <a:latin typeface="Courier"/>
              <a:cs typeface="Courier"/>
            </a:endParaRPr>
          </a:p>
          <a:p>
            <a:r>
              <a:rPr lang="mr-IN" sz="3200" b="1" dirty="0">
                <a:latin typeface="Courier"/>
                <a:cs typeface="Courier"/>
              </a:rPr>
              <a:t>  Show all </a:t>
            </a:r>
            <a:r>
              <a:rPr lang="mr-IN" sz="3200" b="1" dirty="0" smtClean="0">
                <a:latin typeface="Courier"/>
                <a:cs typeface="Courier"/>
              </a:rPr>
              <a:t>properties</a:t>
            </a:r>
            <a:endParaRPr lang="en-US" sz="3200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6872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217"/>
            <a:ext cx="9144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Now lets pretty it up. LABEL axes, etc.</a:t>
            </a:r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ourier"/>
                <a:cs typeface="Courier"/>
              </a:rPr>
              <a:t>x=[1:10];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Courier"/>
                <a:cs typeface="Courier"/>
              </a:rPr>
              <a:t>y=x.^2;</a:t>
            </a:r>
          </a:p>
          <a:p>
            <a:r>
              <a:rPr lang="en-US" sz="3200" dirty="0" smtClean="0">
                <a:latin typeface="Courier"/>
                <a:cs typeface="Courier"/>
              </a:rPr>
              <a:t>plot(</a:t>
            </a:r>
            <a:r>
              <a:rPr lang="en-US" sz="3200" dirty="0" err="1" smtClean="0">
                <a:latin typeface="Courier"/>
                <a:cs typeface="Courier"/>
              </a:rPr>
              <a:t>x,y</a:t>
            </a:r>
            <a:r>
              <a:rPr lang="en-US" sz="3200" dirty="0" smtClean="0">
                <a:latin typeface="Courier"/>
                <a:cs typeface="Courier"/>
              </a:rPr>
              <a:t>)</a:t>
            </a:r>
          </a:p>
          <a:p>
            <a:r>
              <a:rPr lang="en-US" sz="3200" dirty="0" err="1" smtClean="0">
                <a:latin typeface="Courier"/>
                <a:cs typeface="Courier"/>
              </a:rPr>
              <a:t>xlabel</a:t>
            </a:r>
            <a:r>
              <a:rPr lang="en-US" sz="3200" dirty="0">
                <a:latin typeface="Courier"/>
                <a:cs typeface="Courier"/>
              </a:rPr>
              <a:t>('time in seconds')</a:t>
            </a:r>
          </a:p>
          <a:p>
            <a:r>
              <a:rPr lang="en-US" sz="3200" dirty="0" err="1" smtClean="0">
                <a:latin typeface="Courier"/>
                <a:cs typeface="Courier"/>
              </a:rPr>
              <a:t>ylabel</a:t>
            </a:r>
            <a:r>
              <a:rPr lang="en-US" sz="3200" dirty="0">
                <a:latin typeface="Courier"/>
                <a:cs typeface="Courier"/>
              </a:rPr>
              <a:t>('position in meters')</a:t>
            </a:r>
          </a:p>
          <a:p>
            <a:r>
              <a:rPr lang="en-US" sz="3200" dirty="0" smtClean="0">
                <a:latin typeface="Courier"/>
                <a:cs typeface="Courier"/>
              </a:rPr>
              <a:t>grid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title</a:t>
            </a:r>
            <a:r>
              <a:rPr lang="en-US" sz="3200" dirty="0">
                <a:latin typeface="Courier"/>
                <a:cs typeface="Courier"/>
              </a:rPr>
              <a:t>('position as function of time under uniform acceleration')</a:t>
            </a:r>
          </a:p>
          <a:p>
            <a:r>
              <a:rPr lang="en-US" sz="3200" dirty="0" smtClean="0">
                <a:latin typeface="Courier"/>
                <a:cs typeface="Courier"/>
              </a:rPr>
              <a:t>hold </a:t>
            </a:r>
            <a:r>
              <a:rPr lang="en-US" sz="3200" dirty="0">
                <a:latin typeface="Courier"/>
                <a:cs typeface="Courier"/>
              </a:rPr>
              <a:t>on</a:t>
            </a:r>
          </a:p>
          <a:p>
            <a:r>
              <a:rPr lang="en-US" sz="3200" dirty="0" smtClean="0">
                <a:latin typeface="Courier"/>
                <a:cs typeface="Courier"/>
              </a:rPr>
              <a:t>plot</a:t>
            </a:r>
            <a:r>
              <a:rPr lang="en-US" sz="3200" dirty="0">
                <a:latin typeface="Courier"/>
                <a:cs typeface="Courier"/>
              </a:rPr>
              <a:t>(x,y,'</a:t>
            </a:r>
            <a:r>
              <a:rPr lang="en-US" sz="3200" dirty="0" err="1">
                <a:latin typeface="Courier"/>
                <a:cs typeface="Courier"/>
              </a:rPr>
              <a:t>ro</a:t>
            </a:r>
            <a:r>
              <a:rPr lang="en-US" sz="3200" dirty="0">
                <a:latin typeface="Courier"/>
                <a:cs typeface="Courier"/>
              </a:rPr>
              <a:t>') </a:t>
            </a:r>
            <a:endParaRPr lang="en-US" sz="3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7575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2133600"/>
            <a:ext cx="6489700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Use </a:t>
            </a:r>
            <a:r>
              <a:rPr lang="en-US" sz="3200" dirty="0">
                <a:latin typeface="Courier"/>
                <a:cs typeface="Courier"/>
              </a:rPr>
              <a:t>s</a:t>
            </a:r>
            <a:r>
              <a:rPr lang="en-US" sz="3200" dirty="0">
                <a:latin typeface="Papyrus"/>
                <a:cs typeface="Papyrus"/>
              </a:rPr>
              <a:t> to access and modify properties of the surface object after it is created. For example, hide the edges by setting the </a:t>
            </a:r>
            <a:r>
              <a:rPr lang="en-US" sz="3200" dirty="0" err="1">
                <a:latin typeface="Papyrus"/>
                <a:cs typeface="Papyrus"/>
              </a:rPr>
              <a:t>EdgeColor</a:t>
            </a:r>
            <a:r>
              <a:rPr lang="en-US" sz="3200" dirty="0">
                <a:latin typeface="Papyrus"/>
                <a:cs typeface="Papyrus"/>
              </a:rPr>
              <a:t> property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2800" dirty="0" err="1">
                <a:latin typeface="Courier"/>
                <a:cs typeface="Courier"/>
              </a:rPr>
              <a:t>s.EdgeColor</a:t>
            </a:r>
            <a:r>
              <a:rPr lang="en-US" sz="2800" dirty="0">
                <a:latin typeface="Courier"/>
                <a:cs typeface="Courier"/>
              </a:rPr>
              <a:t> = '</a:t>
            </a:r>
            <a:r>
              <a:rPr lang="en-US" sz="2800" dirty="0">
                <a:latin typeface="Courier"/>
                <a:cs typeface="Courier"/>
              </a:rPr>
              <a:t>none';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736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33" y="1676400"/>
            <a:ext cx="7112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4" y="626534"/>
            <a:ext cx="3454398" cy="259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043"/>
            <a:ext cx="9144000" cy="735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If the facets </a:t>
            </a:r>
            <a:r>
              <a:rPr lang="en-US" sz="3200" dirty="0" smtClean="0">
                <a:latin typeface="Papyrus"/>
                <a:cs typeface="Papyrus"/>
              </a:rPr>
              <a:t>in your plot were </a:t>
            </a:r>
            <a:r>
              <a:rPr lang="en-US" sz="3200" dirty="0" smtClean="0">
                <a:latin typeface="Papyrus"/>
                <a:cs typeface="Papyrus"/>
              </a:rPr>
              <a:t>bigger you would see </a:t>
            </a:r>
            <a:r>
              <a:rPr lang="en-US" sz="3200" dirty="0" smtClean="0">
                <a:latin typeface="Papyrus"/>
                <a:cs typeface="Papyrus"/>
              </a:rPr>
              <a:t>them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endParaRPr lang="en-US" sz="2800" dirty="0">
              <a:latin typeface="Courier"/>
              <a:cs typeface="Courier"/>
            </a:endParaRPr>
          </a:p>
          <a:p>
            <a:endParaRPr lang="en-US" sz="3200" b="1" dirty="0">
              <a:latin typeface="Papyrus"/>
              <a:cs typeface="Papyrus"/>
            </a:endParaRPr>
          </a:p>
          <a:p>
            <a:r>
              <a:rPr lang="en-US" sz="3200" b="1" dirty="0" smtClean="0">
                <a:latin typeface="Papyrus"/>
                <a:cs typeface="Papyrus"/>
              </a:rPr>
              <a:t>With facets</a:t>
            </a:r>
          </a:p>
          <a:p>
            <a:r>
              <a:rPr lang="en-US" sz="3200" b="1" dirty="0">
                <a:latin typeface="Papyrus"/>
                <a:cs typeface="Papyrus"/>
              </a:rPr>
              <a:t>e</a:t>
            </a:r>
            <a:r>
              <a:rPr lang="en-US" sz="3200" b="1" dirty="0" smtClean="0">
                <a:latin typeface="Papyrus"/>
                <a:cs typeface="Papyrus"/>
              </a:rPr>
              <a:t>dges </a:t>
            </a:r>
          </a:p>
          <a:p>
            <a:r>
              <a:rPr lang="en-US" sz="3200" b="1" dirty="0" smtClean="0">
                <a:latin typeface="Papyrus"/>
                <a:cs typeface="Papyrus"/>
              </a:rPr>
              <a:t>outlined</a:t>
            </a:r>
            <a:endParaRPr lang="en-US" sz="3200" b="1" dirty="0" smtClean="0">
              <a:latin typeface="Papyrus"/>
              <a:cs typeface="Papyrus"/>
            </a:endParaRPr>
          </a:p>
          <a:p>
            <a:endParaRPr lang="en-US" sz="3200" b="1" dirty="0">
              <a:latin typeface="Papyrus"/>
              <a:cs typeface="Papyrus"/>
            </a:endParaRPr>
          </a:p>
          <a:p>
            <a:r>
              <a:rPr lang="en-US" sz="3200" b="1" dirty="0" smtClean="0">
                <a:latin typeface="Papyrus"/>
                <a:cs typeface="Papyrus"/>
              </a:rPr>
              <a:t>													with facet edges 													turned off. (can 													still see facets)</a:t>
            </a:r>
            <a:endParaRPr lang="en-US" sz="3200" b="1" dirty="0">
              <a:latin typeface="Papyrus"/>
              <a:cs typeface="Papyrus"/>
            </a:endParaRPr>
          </a:p>
          <a:p>
            <a:endParaRPr lang="es-AR" sz="2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2678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43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This figure is interactive </a:t>
            </a:r>
            <a:r>
              <a:rPr lang="mr-IN" sz="3200" dirty="0" smtClean="0">
                <a:latin typeface="Papyrus"/>
                <a:cs typeface="Papyrus"/>
              </a:rPr>
              <a:t>–</a:t>
            </a:r>
            <a:r>
              <a:rPr lang="en-US" sz="3200" dirty="0" smtClean="0">
                <a:latin typeface="Papyrus"/>
                <a:cs typeface="Papyrus"/>
              </a:rPr>
              <a:t> you can do lots of stuff with it.</a:t>
            </a:r>
            <a:endParaRPr lang="en-US" sz="3200" b="1" dirty="0">
              <a:latin typeface="Papyrus"/>
              <a:cs typeface="Papyrus"/>
            </a:endParaRPr>
          </a:p>
          <a:p>
            <a:endParaRPr lang="es-AR" sz="2800" b="1" dirty="0"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67" y="762000"/>
            <a:ext cx="6373684" cy="56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37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Can plot 3-d view with contour plot on </a:t>
            </a:r>
            <a:r>
              <a:rPr lang="en-US" sz="3200" dirty="0" err="1" smtClean="0">
                <a:latin typeface="Papyrus"/>
                <a:cs typeface="Papyrus"/>
              </a:rPr>
              <a:t>xy</a:t>
            </a:r>
            <a:r>
              <a:rPr lang="en-US" sz="3200" dirty="0" smtClean="0">
                <a:latin typeface="Papyrus"/>
                <a:cs typeface="Papyrus"/>
              </a:rPr>
              <a:t> plane.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Interactive, can rotate, sample, etc. this figure also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r>
              <a:rPr lang="en-US" sz="2800" b="1" dirty="0" err="1" smtClean="0">
                <a:latin typeface="Courier"/>
                <a:cs typeface="Courier"/>
              </a:rPr>
              <a:t>sc</a:t>
            </a:r>
            <a:r>
              <a:rPr lang="en-US" sz="2800" b="1" dirty="0">
                <a:latin typeface="Courier"/>
                <a:cs typeface="Courier"/>
              </a:rPr>
              <a:t>=</a:t>
            </a:r>
            <a:r>
              <a:rPr lang="en-US" sz="2800" b="1" dirty="0" err="1">
                <a:latin typeface="Courier"/>
                <a:cs typeface="Courier"/>
              </a:rPr>
              <a:t>surfc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xy</a:t>
            </a:r>
            <a:r>
              <a:rPr lang="en-US" sz="2800" b="1" dirty="0">
                <a:latin typeface="Courier"/>
                <a:cs typeface="Courier"/>
              </a:rPr>
              <a:t>,'</a:t>
            </a:r>
            <a:r>
              <a:rPr lang="en-US" sz="2800" b="1" dirty="0" err="1">
                <a:latin typeface="Courier"/>
                <a:cs typeface="Courier"/>
              </a:rPr>
              <a:t>EdgeColor</a:t>
            </a:r>
            <a:r>
              <a:rPr lang="en-US" sz="2800" b="1" dirty="0">
                <a:latin typeface="Courier"/>
                <a:cs typeface="Courier"/>
              </a:rPr>
              <a:t>','</a:t>
            </a:r>
            <a:r>
              <a:rPr lang="en-US" sz="2800" b="1" dirty="0">
                <a:latin typeface="Courier"/>
                <a:cs typeface="Courier"/>
              </a:rPr>
              <a:t>none')</a:t>
            </a:r>
            <a:endParaRPr lang="en-US" sz="2800" b="1" dirty="0" smtClean="0">
              <a:latin typeface="Courier"/>
              <a:cs typeface="Courier"/>
            </a:endParaRPr>
          </a:p>
          <a:p>
            <a:r>
              <a:rPr lang="en-US" sz="2800" b="1" dirty="0" err="1" smtClean="0">
                <a:latin typeface="Courier"/>
                <a:cs typeface="Courier"/>
              </a:rPr>
              <a:t>colorbar</a:t>
            </a:r>
            <a:endParaRPr lang="en-US" sz="2800" b="1" dirty="0">
              <a:latin typeface="Courier"/>
              <a:cs typeface="Courier"/>
            </a:endParaRPr>
          </a:p>
          <a:p>
            <a:pPr algn="ctr"/>
            <a:endParaRPr lang="es-AR" sz="2800" b="1" dirty="0"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82800"/>
            <a:ext cx="6324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0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790700"/>
            <a:ext cx="6362700" cy="506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04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sz="2800" b="1" dirty="0" smtClean="0">
                <a:latin typeface="Courier"/>
                <a:cs typeface="Courier"/>
              </a:rPr>
              <a:t>th</a:t>
            </a:r>
            <a:r>
              <a:rPr lang="mr-IN" sz="2800" b="1" dirty="0">
                <a:latin typeface="Courier"/>
                <a:cs typeface="Courier"/>
              </a:rPr>
              <a:t>=[0:300]/100*2*pi;</a:t>
            </a:r>
          </a:p>
          <a:p>
            <a:r>
              <a:rPr lang="mr-IN" sz="2800" b="1" dirty="0" smtClean="0">
                <a:latin typeface="Courier"/>
                <a:cs typeface="Courier"/>
              </a:rPr>
              <a:t>x</a:t>
            </a:r>
            <a:r>
              <a:rPr lang="mr-IN" sz="2800" b="1" dirty="0">
                <a:latin typeface="Courier"/>
                <a:cs typeface="Courier"/>
              </a:rPr>
              <a:t>=sin(th</a:t>
            </a:r>
            <a:r>
              <a:rPr lang="mr-IN" sz="2800" b="1" dirty="0" smtClean="0">
                <a:latin typeface="Courier"/>
                <a:cs typeface="Courier"/>
              </a:rPr>
              <a:t>)</a:t>
            </a:r>
            <a:r>
              <a:rPr lang="en-US" sz="2800" b="1" dirty="0" smtClean="0">
                <a:latin typeface="Courier"/>
                <a:cs typeface="Courier"/>
              </a:rPr>
              <a:t>;</a:t>
            </a:r>
          </a:p>
          <a:p>
            <a:r>
              <a:rPr lang="en-US" sz="2800" b="1" dirty="0">
                <a:latin typeface="Courier"/>
                <a:cs typeface="Courier"/>
              </a:rPr>
              <a:t>y=</a:t>
            </a:r>
            <a:r>
              <a:rPr lang="en-US" sz="2800" b="1" dirty="0" err="1">
                <a:latin typeface="Courier"/>
                <a:cs typeface="Courier"/>
              </a:rPr>
              <a:t>cos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th</a:t>
            </a:r>
            <a:r>
              <a:rPr lang="en-US" sz="2800" b="1" dirty="0" smtClean="0">
                <a:latin typeface="Courier"/>
                <a:cs typeface="Courier"/>
              </a:rPr>
              <a:t>);</a:t>
            </a:r>
          </a:p>
          <a:p>
            <a:r>
              <a:rPr lang="mr-IN" sz="2800" b="1" dirty="0" smtClean="0">
                <a:latin typeface="Courier"/>
                <a:cs typeface="Courier"/>
              </a:rPr>
              <a:t>xy</a:t>
            </a:r>
            <a:r>
              <a:rPr lang="mr-IN" sz="2800" b="1" dirty="0">
                <a:latin typeface="Courier"/>
                <a:cs typeface="Courier"/>
              </a:rPr>
              <a:t>=x'*y</a:t>
            </a:r>
            <a:r>
              <a:rPr lang="mr-IN" sz="2800" b="1" dirty="0" smtClean="0">
                <a:latin typeface="Courier"/>
                <a:cs typeface="Courier"/>
              </a:rPr>
              <a:t>;</a:t>
            </a:r>
            <a:endParaRPr lang="en-US" sz="2800" b="1" dirty="0" smtClean="0">
              <a:latin typeface="Courier"/>
              <a:cs typeface="Courier"/>
            </a:endParaRPr>
          </a:p>
          <a:p>
            <a:r>
              <a:rPr lang="en-US" sz="2800" b="1" dirty="0" err="1" smtClean="0">
                <a:latin typeface="Courier"/>
                <a:cs typeface="Courier"/>
              </a:rPr>
              <a:t>imagesc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xy</a:t>
            </a:r>
            <a:r>
              <a:rPr lang="en-US" sz="2800" b="1" dirty="0" smtClean="0">
                <a:latin typeface="Courier"/>
                <a:cs typeface="Courier"/>
              </a:rPr>
              <a:t>)</a:t>
            </a:r>
          </a:p>
          <a:p>
            <a:r>
              <a:rPr lang="en-US" sz="2800" b="1" dirty="0" err="1" smtClean="0">
                <a:latin typeface="Courier"/>
                <a:cs typeface="Courier"/>
              </a:rPr>
              <a:t>colorbar</a:t>
            </a:r>
            <a:endParaRPr lang="en-US" sz="2800" b="1" dirty="0">
              <a:latin typeface="Courier"/>
              <a:cs typeface="Courier"/>
            </a:endParaRPr>
          </a:p>
          <a:p>
            <a:r>
              <a:rPr lang="en-US" sz="2800" b="1" dirty="0" err="1">
                <a:latin typeface="Courier"/>
                <a:cs typeface="Courier"/>
              </a:rPr>
              <a:t>xlabel</a:t>
            </a:r>
            <a:r>
              <a:rPr lang="en-US" sz="2800" b="1" dirty="0">
                <a:latin typeface="Courier"/>
                <a:cs typeface="Courier"/>
              </a:rPr>
              <a:t>('x index')</a:t>
            </a:r>
          </a:p>
          <a:p>
            <a:r>
              <a:rPr lang="en-US" sz="2800" b="1" dirty="0" err="1">
                <a:latin typeface="Courier"/>
                <a:cs typeface="Courier"/>
              </a:rPr>
              <a:t>ylabel</a:t>
            </a:r>
            <a:r>
              <a:rPr lang="en-US" sz="2800" b="1" dirty="0">
                <a:latin typeface="Courier"/>
                <a:cs typeface="Courier"/>
              </a:rPr>
              <a:t>('y index')</a:t>
            </a:r>
          </a:p>
          <a:p>
            <a:r>
              <a:rPr lang="en-US" sz="2800" b="1" dirty="0">
                <a:latin typeface="Courier"/>
                <a:cs typeface="Courier"/>
              </a:rPr>
              <a:t>title('ex </a:t>
            </a:r>
            <a:r>
              <a:rPr lang="en-US" sz="2800" b="1" dirty="0" err="1">
                <a:latin typeface="Courier"/>
                <a:cs typeface="Courier"/>
              </a:rPr>
              <a:t>surfc</a:t>
            </a:r>
            <a:r>
              <a:rPr lang="en-US" sz="2800" b="1" dirty="0">
                <a:latin typeface="Courier"/>
                <a:cs typeface="Courier"/>
              </a:rPr>
              <a:t>')</a:t>
            </a:r>
            <a:endParaRPr lang="es-AR" sz="2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141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4" y="1888066"/>
            <a:ext cx="6515100" cy="4762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25735"/>
            <a:ext cx="9144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Papyrus"/>
                <a:cs typeface="Papyrus"/>
              </a:rPr>
              <a:t>Plot in 3-d</a:t>
            </a:r>
          </a:p>
          <a:p>
            <a:endParaRPr lang="en-US" sz="2800" b="1" dirty="0">
              <a:latin typeface="Papyrus"/>
              <a:cs typeface="Papyrus"/>
            </a:endParaRPr>
          </a:p>
          <a:p>
            <a:r>
              <a:rPr lang="en-US" sz="2800" b="1" dirty="0" smtClean="0">
                <a:latin typeface="Courier"/>
                <a:cs typeface="Courier"/>
              </a:rPr>
              <a:t>t</a:t>
            </a:r>
            <a:r>
              <a:rPr lang="mr-IN" sz="2800" b="1" dirty="0" smtClean="0">
                <a:latin typeface="Courier"/>
                <a:cs typeface="Courier"/>
              </a:rPr>
              <a:t> </a:t>
            </a:r>
            <a:r>
              <a:rPr lang="mr-IN" sz="2800" b="1" dirty="0">
                <a:latin typeface="Courier"/>
                <a:cs typeface="Courier"/>
              </a:rPr>
              <a:t>= 0:pi/50:10*pi;</a:t>
            </a:r>
          </a:p>
          <a:p>
            <a:r>
              <a:rPr lang="mr-IN" sz="2800" b="1" dirty="0" smtClean="0">
                <a:latin typeface="Courier"/>
                <a:cs typeface="Courier"/>
              </a:rPr>
              <a:t>plot3</a:t>
            </a:r>
            <a:r>
              <a:rPr lang="mr-IN" sz="2800" b="1" dirty="0">
                <a:latin typeface="Courier"/>
                <a:cs typeface="Courier"/>
              </a:rPr>
              <a:t>(sin(t),cos(t),t)</a:t>
            </a:r>
            <a:r>
              <a:rPr lang="mr-IN" sz="2800" b="1" dirty="0" smtClean="0">
                <a:latin typeface="Courier"/>
                <a:cs typeface="Courier"/>
              </a:rPr>
              <a:t>;</a:t>
            </a:r>
            <a:endParaRPr lang="en-US" sz="2800" b="1" dirty="0" smtClean="0">
              <a:latin typeface="Courier"/>
              <a:cs typeface="Courier"/>
            </a:endParaRPr>
          </a:p>
          <a:p>
            <a:endParaRPr lang="en-US" sz="2800" b="1" dirty="0">
              <a:latin typeface="Courier"/>
              <a:cs typeface="Courier"/>
            </a:endParaRPr>
          </a:p>
          <a:p>
            <a:r>
              <a:rPr lang="en-US" sz="3200" b="1" dirty="0" smtClean="0">
                <a:latin typeface="Papyrus"/>
                <a:cs typeface="Papyrus"/>
              </a:rPr>
              <a:t>This is also interactive</a:t>
            </a:r>
            <a:endParaRPr lang="mr-IN" sz="3200" b="1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50588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9" y="1523999"/>
            <a:ext cx="6371167" cy="50969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21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Now lets pretty it up. LABEL axes, etc.</a:t>
            </a:r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ourier"/>
                <a:cs typeface="Courier"/>
              </a:rPr>
              <a:t>x=[1:10];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Courier"/>
                <a:cs typeface="Courier"/>
              </a:rPr>
              <a:t>y=x.^2;</a:t>
            </a:r>
          </a:p>
        </p:txBody>
      </p:sp>
    </p:spTree>
    <p:extLst>
      <p:ext uri="{BB962C8B-B14F-4D97-AF65-F5344CB8AC3E}">
        <p14:creationId xmlns:p14="http://schemas.microsoft.com/office/powerpoint/2010/main" val="415980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217"/>
            <a:ext cx="9144000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o	</a:t>
            </a:r>
            <a:r>
              <a:rPr lang="en-US" sz="3200" dirty="0" smtClean="0">
                <a:latin typeface="Papyrus"/>
                <a:cs typeface="Papyrus"/>
              </a:rPr>
              <a:t>Circle</a:t>
            </a:r>
          </a:p>
          <a:p>
            <a:r>
              <a:rPr lang="en-US" sz="3200" dirty="0" smtClean="0">
                <a:latin typeface="Courier"/>
                <a:cs typeface="Courier"/>
              </a:rPr>
              <a:t>x	</a:t>
            </a:r>
            <a:r>
              <a:rPr lang="en-US" sz="3200" dirty="0" smtClean="0">
                <a:latin typeface="Papyrus"/>
                <a:cs typeface="Papyrus"/>
              </a:rPr>
              <a:t>cross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+	</a:t>
            </a:r>
            <a:r>
              <a:rPr lang="en-US" sz="3200" dirty="0" smtClean="0">
                <a:latin typeface="Papyrus"/>
                <a:cs typeface="Papyrus"/>
              </a:rPr>
              <a:t>plus sign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.	</a:t>
            </a:r>
            <a:r>
              <a:rPr lang="en-US" sz="3200" dirty="0" smtClean="0">
                <a:latin typeface="Papyrus"/>
                <a:cs typeface="Papyrus"/>
              </a:rPr>
              <a:t>dots</a:t>
            </a:r>
          </a:p>
          <a:p>
            <a:r>
              <a:rPr lang="en-US" sz="3200" dirty="0" smtClean="0">
                <a:latin typeface="Papyrus"/>
                <a:cs typeface="Papyrus"/>
              </a:rPr>
              <a:t>*	asterisk</a:t>
            </a:r>
          </a:p>
          <a:p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s</a:t>
            </a:r>
            <a:r>
              <a:rPr lang="en-US" sz="3200" dirty="0" smtClean="0">
                <a:latin typeface="Papyrus"/>
                <a:cs typeface="Papyrus"/>
              </a:rPr>
              <a:t>’ or ‘</a:t>
            </a:r>
            <a:r>
              <a:rPr lang="en-US" sz="3200" dirty="0" smtClean="0">
                <a:latin typeface="Courier"/>
                <a:cs typeface="Courier"/>
              </a:rPr>
              <a:t>square</a:t>
            </a:r>
            <a:r>
              <a:rPr lang="en-US" sz="3200" dirty="0" smtClean="0">
                <a:latin typeface="Papyrus"/>
                <a:cs typeface="Papyrus"/>
              </a:rPr>
              <a:t>’</a:t>
            </a:r>
          </a:p>
          <a:p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d</a:t>
            </a:r>
            <a:r>
              <a:rPr lang="en-US" sz="3200" dirty="0" smtClean="0">
                <a:latin typeface="Papyrus"/>
                <a:cs typeface="Papyrus"/>
              </a:rPr>
              <a:t>’ or ‘</a:t>
            </a:r>
            <a:r>
              <a:rPr lang="en-US" sz="3200" dirty="0" smtClean="0">
                <a:latin typeface="Courier"/>
                <a:cs typeface="Courier"/>
              </a:rPr>
              <a:t>diamond</a:t>
            </a:r>
            <a:r>
              <a:rPr lang="en-US" sz="3200" dirty="0" smtClean="0">
                <a:latin typeface="Papyrus"/>
                <a:cs typeface="Papyrus"/>
              </a:rPr>
              <a:t>’</a:t>
            </a:r>
          </a:p>
          <a:p>
            <a:r>
              <a:rPr lang="en-US" sz="3200" dirty="0" smtClean="0">
                <a:latin typeface="Courier"/>
                <a:cs typeface="Courier"/>
              </a:rPr>
              <a:t>^</a:t>
            </a:r>
            <a:r>
              <a:rPr lang="en-US" sz="3200" dirty="0" smtClean="0">
                <a:latin typeface="Papyrus"/>
                <a:cs typeface="Papyrus"/>
              </a:rPr>
              <a:t>	upward pointing triangle</a:t>
            </a:r>
          </a:p>
          <a:p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v</a:t>
            </a:r>
            <a:r>
              <a:rPr lang="en-US" sz="3200" dirty="0" smtClean="0">
                <a:latin typeface="Papyrus"/>
                <a:cs typeface="Papyrus"/>
              </a:rPr>
              <a:t>’ downward pointing triangle</a:t>
            </a:r>
          </a:p>
          <a:p>
            <a:r>
              <a:rPr lang="en-US" sz="3200" dirty="0" smtClean="0">
                <a:latin typeface="Courier"/>
                <a:cs typeface="Courier"/>
              </a:rPr>
              <a:t>&gt; </a:t>
            </a:r>
            <a:r>
              <a:rPr lang="en-US" sz="3200" dirty="0" smtClean="0">
                <a:latin typeface="Papyrus"/>
                <a:cs typeface="Papyrus"/>
              </a:rPr>
              <a:t>rightward </a:t>
            </a:r>
            <a:r>
              <a:rPr lang="en-US" sz="3200" dirty="0">
                <a:latin typeface="Papyrus"/>
                <a:cs typeface="Papyrus"/>
              </a:rPr>
              <a:t>pointing triangle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&lt; </a:t>
            </a:r>
            <a:r>
              <a:rPr lang="en-US" sz="3200" dirty="0" smtClean="0">
                <a:latin typeface="Papyrus"/>
                <a:cs typeface="Papyrus"/>
              </a:rPr>
              <a:t>leftward </a:t>
            </a:r>
            <a:r>
              <a:rPr lang="en-US" sz="3200" dirty="0">
                <a:latin typeface="Papyrus"/>
                <a:cs typeface="Papyrus"/>
              </a:rPr>
              <a:t>pointing triangle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p</a:t>
            </a:r>
            <a:r>
              <a:rPr lang="en-US" sz="3200" dirty="0" smtClean="0">
                <a:latin typeface="Papyrus"/>
                <a:cs typeface="Papyrus"/>
              </a:rPr>
              <a:t>’ </a:t>
            </a:r>
            <a:r>
              <a:rPr lang="en-US" sz="3200" dirty="0">
                <a:latin typeface="Papyrus"/>
                <a:cs typeface="Papyrus"/>
              </a:rPr>
              <a:t>or </a:t>
            </a:r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pentagram</a:t>
            </a:r>
            <a:r>
              <a:rPr lang="en-US" sz="3200" dirty="0" smtClean="0">
                <a:latin typeface="Papyrus"/>
                <a:cs typeface="Papyrus"/>
              </a:rPr>
              <a:t>’ 5 pointed star</a:t>
            </a:r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h</a:t>
            </a:r>
            <a:r>
              <a:rPr lang="en-US" sz="3200" dirty="0" smtClean="0">
                <a:latin typeface="Papyrus"/>
                <a:cs typeface="Papyrus"/>
              </a:rPr>
              <a:t>’ </a:t>
            </a:r>
            <a:r>
              <a:rPr lang="en-US" sz="3200" dirty="0">
                <a:latin typeface="Papyrus"/>
                <a:cs typeface="Papyrus"/>
              </a:rPr>
              <a:t>or </a:t>
            </a:r>
            <a:r>
              <a:rPr lang="en-US" sz="3200" dirty="0" smtClean="0">
                <a:latin typeface="Papyrus"/>
                <a:cs typeface="Papyrus"/>
              </a:rPr>
              <a:t>‘</a:t>
            </a:r>
            <a:r>
              <a:rPr lang="en-US" sz="3200" dirty="0" smtClean="0">
                <a:latin typeface="Courier"/>
                <a:cs typeface="Courier"/>
              </a:rPr>
              <a:t>hexagram</a:t>
            </a:r>
            <a:r>
              <a:rPr lang="en-US" sz="3200" dirty="0" smtClean="0">
                <a:latin typeface="Papyrus"/>
                <a:cs typeface="Papyrus"/>
              </a:rPr>
              <a:t>’ 6 pointed star</a:t>
            </a:r>
            <a:endParaRPr lang="en-US" sz="3200" dirty="0">
              <a:latin typeface="Papyrus"/>
              <a:cs typeface="Papyrus"/>
            </a:endParaRPr>
          </a:p>
          <a:p>
            <a:endParaRPr lang="en-US" sz="3200" dirty="0" smtClean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904" y="314866"/>
            <a:ext cx="42025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 </a:t>
            </a:r>
            <a:r>
              <a:rPr lang="en-US" sz="3200" dirty="0">
                <a:latin typeface="Papyrus"/>
                <a:cs typeface="Papyrus"/>
              </a:rPr>
              <a:t>- Symbols</a:t>
            </a:r>
          </a:p>
        </p:txBody>
      </p:sp>
    </p:spTree>
    <p:extLst>
      <p:ext uri="{BB962C8B-B14F-4D97-AF65-F5344CB8AC3E}">
        <p14:creationId xmlns:p14="http://schemas.microsoft.com/office/powerpoint/2010/main" val="2110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7" y="1591733"/>
            <a:ext cx="62865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21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r	</a:t>
            </a:r>
            <a:r>
              <a:rPr lang="en-US" sz="3200" dirty="0" smtClean="0">
                <a:latin typeface="Papyrus"/>
                <a:cs typeface="Papyrus"/>
              </a:rPr>
              <a:t>red</a:t>
            </a:r>
          </a:p>
          <a:p>
            <a:r>
              <a:rPr lang="en-US" sz="3200" dirty="0" smtClean="0">
                <a:latin typeface="Courier"/>
                <a:cs typeface="Courier"/>
              </a:rPr>
              <a:t>g	</a:t>
            </a:r>
            <a:r>
              <a:rPr lang="en-US" sz="3200" dirty="0" smtClean="0">
                <a:latin typeface="Papyrus"/>
                <a:cs typeface="Papyrus"/>
              </a:rPr>
              <a:t>green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B	</a:t>
            </a:r>
            <a:r>
              <a:rPr lang="en-US" sz="3200" dirty="0" smtClean="0">
                <a:latin typeface="Papyrus"/>
                <a:cs typeface="Papyrus"/>
              </a:rPr>
              <a:t>blue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c	</a:t>
            </a:r>
            <a:r>
              <a:rPr lang="en-US" sz="3200" dirty="0" smtClean="0">
                <a:latin typeface="Papyrus"/>
                <a:cs typeface="Papyrus"/>
              </a:rPr>
              <a:t>cyan</a:t>
            </a:r>
          </a:p>
          <a:p>
            <a:r>
              <a:rPr lang="en-US" sz="3200" dirty="0" smtClean="0">
                <a:latin typeface="Papyrus"/>
                <a:cs typeface="Papyrus"/>
              </a:rPr>
              <a:t>m	magenta</a:t>
            </a:r>
          </a:p>
          <a:p>
            <a:r>
              <a:rPr lang="en-US" sz="3200" dirty="0" smtClean="0">
                <a:latin typeface="Courier"/>
                <a:cs typeface="Courier"/>
              </a:rPr>
              <a:t>y</a:t>
            </a:r>
            <a:r>
              <a:rPr lang="en-US" sz="3200" dirty="0" smtClean="0">
                <a:latin typeface="Papyrus"/>
                <a:cs typeface="Papyrus"/>
              </a:rPr>
              <a:t>	</a:t>
            </a:r>
            <a:r>
              <a:rPr lang="en-US" sz="3200" dirty="0" smtClean="0">
                <a:latin typeface="Papyrus"/>
                <a:cs typeface="Papyrus"/>
              </a:rPr>
              <a:t>yellow</a:t>
            </a:r>
          </a:p>
          <a:p>
            <a:endParaRPr lang="en-US" sz="3200" dirty="0" smtClean="0">
              <a:latin typeface="Papyrus"/>
              <a:cs typeface="Papyrus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k </a:t>
            </a:r>
            <a:r>
              <a:rPr lang="en-US" sz="3200" dirty="0" smtClean="0">
                <a:latin typeface="Papyrus"/>
                <a:cs typeface="Papyrus"/>
              </a:rPr>
              <a:t>black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w </a:t>
            </a:r>
            <a:r>
              <a:rPr lang="en-US" sz="3200" dirty="0" smtClean="0">
                <a:latin typeface="Papyrus"/>
                <a:cs typeface="Papyrus"/>
              </a:rPr>
              <a:t>white</a:t>
            </a:r>
            <a:endParaRPr lang="en-US" sz="3200" dirty="0" smtClean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513" y="314866"/>
            <a:ext cx="37673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 </a:t>
            </a:r>
            <a:r>
              <a:rPr lang="en-US" sz="3200" dirty="0">
                <a:latin typeface="Papyrus"/>
                <a:cs typeface="Papyrus"/>
              </a:rPr>
              <a:t>- </a:t>
            </a:r>
            <a:r>
              <a:rPr lang="en-US" sz="3200" dirty="0" smtClean="0">
                <a:latin typeface="Papyrus"/>
                <a:cs typeface="Papyrus"/>
              </a:rPr>
              <a:t>colors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6653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7" y="1591733"/>
            <a:ext cx="62865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217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Courier"/>
              <a:cs typeface="Courier"/>
            </a:endParaRPr>
          </a:p>
          <a:p>
            <a:endParaRPr lang="en-US" sz="3200" dirty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-</a:t>
            </a:r>
            <a:r>
              <a:rPr lang="en-US" sz="3200" dirty="0">
                <a:latin typeface="Courier"/>
                <a:cs typeface="Courier"/>
              </a:rPr>
              <a:t>	</a:t>
            </a:r>
            <a:r>
              <a:rPr lang="en-US" sz="3200" dirty="0">
                <a:latin typeface="Papyrus"/>
                <a:cs typeface="Papyrus"/>
              </a:rPr>
              <a:t>line (default)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>
                <a:latin typeface="Courier"/>
                <a:cs typeface="Courier"/>
              </a:rPr>
              <a:t>--	</a:t>
            </a:r>
            <a:r>
              <a:rPr lang="en-US" sz="3200" dirty="0">
                <a:latin typeface="Papyrus"/>
                <a:cs typeface="Papyrus"/>
              </a:rPr>
              <a:t>dashed line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:</a:t>
            </a:r>
            <a:r>
              <a:rPr lang="en-US" sz="3200" dirty="0">
                <a:latin typeface="Courier"/>
                <a:cs typeface="Courier"/>
              </a:rPr>
              <a:t>	</a:t>
            </a:r>
            <a:r>
              <a:rPr lang="en-US" sz="3200" dirty="0" smtClean="0">
                <a:latin typeface="Papyrus"/>
                <a:cs typeface="Papyrus"/>
              </a:rPr>
              <a:t>dotted line</a:t>
            </a:r>
          </a:p>
          <a:p>
            <a:r>
              <a:rPr lang="en-US" sz="3200" dirty="0" smtClean="0">
                <a:latin typeface="Courier"/>
                <a:cs typeface="Courier"/>
              </a:rPr>
              <a:t>-.</a:t>
            </a:r>
            <a:r>
              <a:rPr lang="en-US" sz="3200" dirty="0">
                <a:latin typeface="Courier"/>
                <a:cs typeface="Courier"/>
              </a:rPr>
              <a:t> 	</a:t>
            </a:r>
            <a:r>
              <a:rPr lang="en-US" sz="3200" dirty="0" smtClean="0">
                <a:latin typeface="Papyrus"/>
                <a:cs typeface="Papyrus"/>
              </a:rPr>
              <a:t>dash- dotted </a:t>
            </a:r>
            <a:r>
              <a:rPr lang="en-US" sz="3200" dirty="0" smtClean="0">
                <a:latin typeface="Papyrus"/>
                <a:cs typeface="Papyrus"/>
              </a:rPr>
              <a:t>line</a:t>
            </a:r>
          </a:p>
          <a:p>
            <a:r>
              <a:rPr lang="en-US" sz="3200" dirty="0" smtClean="0">
                <a:latin typeface="Papyrus"/>
                <a:cs typeface="Papyrus"/>
              </a:rPr>
              <a:t>(</a:t>
            </a:r>
            <a:r>
              <a:rPr lang="en-US" sz="3200" dirty="0" smtClean="0">
                <a:latin typeface="Courier"/>
                <a:cs typeface="Courier"/>
              </a:rPr>
              <a:t>.- </a:t>
            </a:r>
            <a:r>
              <a:rPr lang="en-US" sz="3200" dirty="0" smtClean="0">
                <a:latin typeface="Papyrus"/>
                <a:cs typeface="Papyrus"/>
              </a:rPr>
              <a:t>plots points</a:t>
            </a:r>
          </a:p>
          <a:p>
            <a:r>
              <a:rPr lang="en-US" sz="3200" dirty="0" smtClean="0">
                <a:latin typeface="Papyrus"/>
                <a:cs typeface="Papyrus"/>
              </a:rPr>
              <a:t>on a line </a:t>
            </a:r>
            <a:r>
              <a:rPr lang="mr-IN" sz="3200" dirty="0" smtClean="0">
                <a:latin typeface="Papyrus"/>
                <a:cs typeface="Papyrus"/>
              </a:rPr>
              <a:t>–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</a:p>
          <a:p>
            <a:r>
              <a:rPr lang="en-US" sz="3200" dirty="0">
                <a:latin typeface="Papyrus"/>
                <a:cs typeface="Papyrus"/>
              </a:rPr>
              <a:t>c</a:t>
            </a:r>
            <a:r>
              <a:rPr lang="en-US" sz="3200" dirty="0" smtClean="0">
                <a:latin typeface="Papyrus"/>
                <a:cs typeface="Papyrus"/>
              </a:rPr>
              <a:t>ombo of the </a:t>
            </a:r>
          </a:p>
          <a:p>
            <a:r>
              <a:rPr lang="en-US" sz="3200" dirty="0" smtClean="0">
                <a:latin typeface="Papyrus"/>
                <a:cs typeface="Papyrus"/>
              </a:rPr>
              <a:t>two symbols</a:t>
            </a:r>
            <a:r>
              <a:rPr lang="en-US" sz="3200" dirty="0" smtClean="0">
                <a:latin typeface="Courier"/>
                <a:cs typeface="Courier"/>
              </a:rPr>
              <a:t>)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9802" y="314866"/>
            <a:ext cx="34587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 </a:t>
            </a:r>
            <a:r>
              <a:rPr lang="en-US" sz="3200" dirty="0">
                <a:latin typeface="Papyrus"/>
                <a:cs typeface="Papyrus"/>
              </a:rPr>
              <a:t>- </a:t>
            </a:r>
            <a:r>
              <a:rPr lang="en-US" sz="3200" dirty="0" smtClean="0">
                <a:latin typeface="Papyrus"/>
                <a:cs typeface="Papyrus"/>
              </a:rPr>
              <a:t>lines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179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21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Courier"/>
              <a:cs typeface="Courier"/>
            </a:endParaRPr>
          </a:p>
          <a:p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4866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PLOTTING </a:t>
            </a:r>
            <a:r>
              <a:rPr lang="mr-IN" sz="3200" dirty="0" smtClean="0">
                <a:latin typeface="Papyrus"/>
                <a:cs typeface="Papyrus"/>
              </a:rPr>
              <a:t>–</a:t>
            </a:r>
            <a:r>
              <a:rPr lang="en-US" sz="3200" dirty="0" smtClean="0">
                <a:latin typeface="Papyrus"/>
                <a:cs typeface="Papyrus"/>
              </a:rPr>
              <a:t> other parameters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err="1">
                <a:latin typeface="Courier"/>
                <a:cs typeface="Courier"/>
              </a:rPr>
              <a:t>LineWidth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width </a:t>
            </a:r>
            <a:r>
              <a:rPr lang="en-US" sz="3200" dirty="0">
                <a:latin typeface="Papyrus"/>
                <a:cs typeface="Papyrus"/>
              </a:rPr>
              <a:t>(in points) of the line.</a:t>
            </a:r>
          </a:p>
          <a:p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err="1" smtClean="0">
                <a:latin typeface="Courier"/>
                <a:cs typeface="Courier"/>
              </a:rPr>
              <a:t>MarkerEdgeColor</a:t>
            </a:r>
            <a:r>
              <a:rPr lang="en-US" sz="3200" dirty="0" smtClean="0">
                <a:latin typeface="Papyrus"/>
                <a:cs typeface="Papyrus"/>
              </a:rPr>
              <a:t> color </a:t>
            </a:r>
            <a:r>
              <a:rPr lang="en-US" sz="3200" dirty="0">
                <a:latin typeface="Papyrus"/>
                <a:cs typeface="Papyrus"/>
              </a:rPr>
              <a:t>of the marker or the edge color for filled </a:t>
            </a:r>
            <a:r>
              <a:rPr lang="en-US" sz="3200" dirty="0" smtClean="0">
                <a:latin typeface="Papyrus"/>
                <a:cs typeface="Papyrus"/>
              </a:rPr>
              <a:t>markers.</a:t>
            </a:r>
            <a:endParaRPr lang="en-US" sz="3200" dirty="0">
              <a:latin typeface="Papyrus"/>
              <a:cs typeface="Papyrus"/>
            </a:endParaRPr>
          </a:p>
          <a:p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err="1" smtClean="0">
                <a:latin typeface="Courier"/>
                <a:cs typeface="Courier"/>
              </a:rPr>
              <a:t>MarkerFaceColor</a:t>
            </a:r>
            <a:r>
              <a:rPr lang="en-US" sz="3200" dirty="0" smtClean="0">
                <a:latin typeface="Papyrus"/>
                <a:cs typeface="Papyrus"/>
              </a:rPr>
              <a:t> —color </a:t>
            </a:r>
            <a:r>
              <a:rPr lang="en-US" sz="3200" dirty="0">
                <a:latin typeface="Papyrus"/>
                <a:cs typeface="Papyrus"/>
              </a:rPr>
              <a:t>of the face of filled markers.</a:t>
            </a:r>
          </a:p>
          <a:p>
            <a:endParaRPr lang="en-US" sz="3200" dirty="0" smtClean="0">
              <a:latin typeface="Courier"/>
              <a:cs typeface="Courier"/>
            </a:endParaRPr>
          </a:p>
          <a:p>
            <a:r>
              <a:rPr lang="en-US" sz="3200" dirty="0" err="1" smtClean="0">
                <a:latin typeface="Courier"/>
                <a:cs typeface="Courier"/>
              </a:rPr>
              <a:t>MarkerSize</a:t>
            </a:r>
            <a:r>
              <a:rPr lang="en-US" sz="3200" dirty="0" smtClean="0">
                <a:latin typeface="Papyrus"/>
                <a:cs typeface="Papyrus"/>
              </a:rPr>
              <a:t> size </a:t>
            </a:r>
            <a:r>
              <a:rPr lang="en-US" sz="3200" dirty="0">
                <a:latin typeface="Papyrus"/>
                <a:cs typeface="Papyrus"/>
              </a:rPr>
              <a:t>of the marker in points (must be greater than </a:t>
            </a:r>
            <a:r>
              <a:rPr lang="en-US" sz="3200" dirty="0" smtClean="0">
                <a:latin typeface="Courier"/>
                <a:cs typeface="Courier"/>
              </a:rPr>
              <a:t>0</a:t>
            </a:r>
            <a:r>
              <a:rPr lang="en-US" sz="3200" dirty="0" smtClean="0">
                <a:latin typeface="Papyrus"/>
                <a:cs typeface="Papyrus"/>
              </a:rPr>
              <a:t>)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47971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01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dirty="0" smtClean="0">
                <a:latin typeface="Papyrus"/>
                <a:cs typeface="Papyrus"/>
              </a:rPr>
              <a:t>One method to set plot parameters </a:t>
            </a:r>
            <a:r>
              <a:rPr lang="mr-IN" sz="3200" dirty="0" smtClean="0">
                <a:latin typeface="Papyrus"/>
                <a:cs typeface="Papyrus"/>
              </a:rPr>
              <a:t>–</a:t>
            </a:r>
            <a:r>
              <a:rPr lang="es-AR" sz="3200" dirty="0" smtClean="0">
                <a:latin typeface="Papyrus"/>
                <a:cs typeface="Papyrus"/>
              </a:rPr>
              <a:t> include in call</a:t>
            </a:r>
          </a:p>
          <a:p>
            <a:endParaRPr lang="es-AR" sz="3200" dirty="0" smtClean="0">
              <a:latin typeface="Papyrus"/>
              <a:cs typeface="Papyrus"/>
            </a:endParaRPr>
          </a:p>
          <a:p>
            <a:r>
              <a:rPr lang="es-AR" sz="2400" dirty="0" smtClean="0">
                <a:latin typeface="Courier"/>
                <a:cs typeface="Courier"/>
              </a:rPr>
              <a:t>plot</a:t>
            </a:r>
            <a:r>
              <a:rPr lang="es-AR" sz="2400" dirty="0">
                <a:latin typeface="Courier"/>
                <a:cs typeface="Courier"/>
              </a:rPr>
              <a:t>(x,y,'ro-.','LineWidth'</a:t>
            </a:r>
            <a:r>
              <a:rPr lang="es-AR" sz="2400" dirty="0" smtClean="0">
                <a:latin typeface="Courier"/>
                <a:cs typeface="Courier"/>
              </a:rPr>
              <a:t>, 2, </a:t>
            </a:r>
            <a:r>
              <a:rPr lang="mr-IN" sz="2400" dirty="0" smtClean="0">
                <a:latin typeface="Courier"/>
                <a:cs typeface="Courier"/>
              </a:rPr>
              <a:t>…</a:t>
            </a:r>
            <a:endParaRPr lang="es-AR" sz="2400" dirty="0">
              <a:latin typeface="Courier"/>
              <a:cs typeface="Courier"/>
            </a:endParaRPr>
          </a:p>
          <a:p>
            <a:r>
              <a:rPr lang="es-AR" sz="2400" dirty="0" smtClean="0">
                <a:latin typeface="Courier"/>
                <a:cs typeface="Courier"/>
              </a:rPr>
              <a:t>'</a:t>
            </a:r>
            <a:r>
              <a:rPr lang="es-AR" sz="2400" dirty="0">
                <a:latin typeface="Courier"/>
                <a:cs typeface="Courier"/>
              </a:rPr>
              <a:t>MarkerEdgeColor','b','MarkerFaceColor','g'</a:t>
            </a:r>
            <a:r>
              <a:rPr lang="es-AR" sz="2400" dirty="0" smtClean="0">
                <a:latin typeface="Courier"/>
                <a:cs typeface="Courier"/>
              </a:rPr>
              <a:t>,</a:t>
            </a:r>
            <a:r>
              <a:rPr lang="mr-IN" sz="2400" dirty="0" smtClean="0">
                <a:latin typeface="Courier"/>
                <a:cs typeface="Courier"/>
              </a:rPr>
              <a:t>…</a:t>
            </a:r>
            <a:endParaRPr lang="en-US" sz="2400" dirty="0" smtClean="0">
              <a:latin typeface="Courier"/>
              <a:cs typeface="Courier"/>
            </a:endParaRPr>
          </a:p>
          <a:p>
            <a:r>
              <a:rPr lang="es-AR" sz="2400" dirty="0" smtClean="0">
                <a:latin typeface="Courier"/>
                <a:cs typeface="Courier"/>
              </a:rPr>
              <a:t>'</a:t>
            </a:r>
            <a:r>
              <a:rPr lang="es-AR" sz="2400" dirty="0">
                <a:latin typeface="Courier"/>
                <a:cs typeface="Courier"/>
              </a:rPr>
              <a:t>MarkerSize',8)</a:t>
            </a:r>
          </a:p>
          <a:p>
            <a:r>
              <a:rPr lang="es-AR" sz="2400" dirty="0" smtClean="0">
                <a:latin typeface="Courier"/>
                <a:cs typeface="Courier"/>
              </a:rPr>
              <a:t>grid</a:t>
            </a:r>
            <a:endParaRPr lang="es-AR" sz="2400" dirty="0">
              <a:latin typeface="Courier"/>
              <a:cs typeface="Courier"/>
            </a:endParaRPr>
          </a:p>
          <a:p>
            <a:r>
              <a:rPr lang="es-AR" sz="2400" dirty="0" smtClean="0">
                <a:latin typeface="Courier"/>
                <a:cs typeface="Courier"/>
              </a:rPr>
              <a:t>xlabel</a:t>
            </a:r>
            <a:r>
              <a:rPr lang="es-AR" sz="2400" dirty="0">
                <a:latin typeface="Courier"/>
                <a:cs typeface="Courier"/>
              </a:rPr>
              <a:t>('time in seconds')</a:t>
            </a:r>
          </a:p>
          <a:p>
            <a:r>
              <a:rPr lang="es-AR" sz="2400" dirty="0">
                <a:latin typeface="Courier"/>
                <a:cs typeface="Courier"/>
              </a:rPr>
              <a:t>ylabel('position in meters')</a:t>
            </a:r>
          </a:p>
          <a:p>
            <a:r>
              <a:rPr lang="es-AR" sz="2400" dirty="0" smtClean="0">
                <a:latin typeface="Courier"/>
                <a:cs typeface="Courier"/>
              </a:rPr>
              <a:t>title</a:t>
            </a:r>
            <a:r>
              <a:rPr lang="es-AR" sz="2400" dirty="0">
                <a:latin typeface="Courier"/>
                <a:cs typeface="Courier"/>
              </a:rPr>
              <a:t>('position as function of time under uniform </a:t>
            </a:r>
            <a:r>
              <a:rPr lang="es-AR" sz="2400" dirty="0">
                <a:latin typeface="Courier"/>
                <a:cs typeface="Courier"/>
              </a:rPr>
              <a:t>acceleration')</a:t>
            </a:r>
            <a:endParaRPr lang="es-AR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7880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23479</TotalTime>
  <Words>2142</Words>
  <Application>Microsoft Macintosh PowerPoint</Application>
  <PresentationFormat>On-screen Show (4:3)</PresentationFormat>
  <Paragraphs>404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CERI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subject/>
  <dc:creator>Robert Smalley</dc:creator>
  <cp:keywords/>
  <dc:description/>
  <cp:lastModifiedBy>unknown unknown</cp:lastModifiedBy>
  <cp:revision>814</cp:revision>
  <dcterms:created xsi:type="dcterms:W3CDTF">2009-11-03T17:16:18Z</dcterms:created>
  <dcterms:modified xsi:type="dcterms:W3CDTF">2019-09-13T04:26:19Z</dcterms:modified>
  <cp:category/>
</cp:coreProperties>
</file>