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embeddings/Microsoft_Equation1.bin" ContentType="application/vnd.openxmlformats-officedocument.oleObject"/>
  <Override PartName="/ppt/notesSlides/notesSlide35.xml" ContentType="application/vnd.openxmlformats-officedocument.presentationml.notesSlide+xml"/>
  <Override PartName="/ppt/embeddings/Microsoft_Equation2.bin" ContentType="application/vnd.openxmlformats-officedocument.oleObject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62"/>
  </p:notesMasterIdLst>
  <p:sldIdLst>
    <p:sldId id="267" r:id="rId2"/>
    <p:sldId id="309" r:id="rId3"/>
    <p:sldId id="269" r:id="rId4"/>
    <p:sldId id="295" r:id="rId5"/>
    <p:sldId id="330" r:id="rId6"/>
    <p:sldId id="308" r:id="rId7"/>
    <p:sldId id="283" r:id="rId8"/>
    <p:sldId id="306" r:id="rId9"/>
    <p:sldId id="284" r:id="rId10"/>
    <p:sldId id="270" r:id="rId11"/>
    <p:sldId id="325" r:id="rId12"/>
    <p:sldId id="303" r:id="rId13"/>
    <p:sldId id="304" r:id="rId14"/>
    <p:sldId id="302" r:id="rId15"/>
    <p:sldId id="316" r:id="rId16"/>
    <p:sldId id="271" r:id="rId17"/>
    <p:sldId id="285" r:id="rId18"/>
    <p:sldId id="287" r:id="rId19"/>
    <p:sldId id="317" r:id="rId20"/>
    <p:sldId id="288" r:id="rId21"/>
    <p:sldId id="290" r:id="rId22"/>
    <p:sldId id="293" r:id="rId23"/>
    <p:sldId id="297" r:id="rId24"/>
    <p:sldId id="318" r:id="rId25"/>
    <p:sldId id="319" r:id="rId26"/>
    <p:sldId id="321" r:id="rId27"/>
    <p:sldId id="298" r:id="rId28"/>
    <p:sldId id="299" r:id="rId29"/>
    <p:sldId id="320" r:id="rId30"/>
    <p:sldId id="272" r:id="rId31"/>
    <p:sldId id="322" r:id="rId32"/>
    <p:sldId id="323" r:id="rId33"/>
    <p:sldId id="324" r:id="rId34"/>
    <p:sldId id="291" r:id="rId35"/>
    <p:sldId id="292" r:id="rId36"/>
    <p:sldId id="305" r:id="rId37"/>
    <p:sldId id="296" r:id="rId38"/>
    <p:sldId id="327" r:id="rId39"/>
    <p:sldId id="328" r:id="rId40"/>
    <p:sldId id="329" r:id="rId41"/>
    <p:sldId id="344" r:id="rId42"/>
    <p:sldId id="345" r:id="rId43"/>
    <p:sldId id="346" r:id="rId44"/>
    <p:sldId id="326" r:id="rId45"/>
    <p:sldId id="332" r:id="rId46"/>
    <p:sldId id="333" r:id="rId47"/>
    <p:sldId id="334" r:id="rId48"/>
    <p:sldId id="335" r:id="rId49"/>
    <p:sldId id="336" r:id="rId50"/>
    <p:sldId id="348" r:id="rId51"/>
    <p:sldId id="350" r:id="rId52"/>
    <p:sldId id="337" r:id="rId53"/>
    <p:sldId id="338" r:id="rId54"/>
    <p:sldId id="340" r:id="rId55"/>
    <p:sldId id="341" r:id="rId56"/>
    <p:sldId id="342" r:id="rId57"/>
    <p:sldId id="343" r:id="rId58"/>
    <p:sldId id="347" r:id="rId59"/>
    <p:sldId id="294" r:id="rId60"/>
    <p:sldId id="349" r:id="rId61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-15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5C6AFE97-6BB0-4181-BABA-4F157A16A455}" type="datetimeFigureOut">
              <a:rPr lang="en-US"/>
              <a:pPr>
                <a:defRPr/>
              </a:pPr>
              <a:t>8/30/19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8C4218F-67D8-43BE-A48F-A98A711D1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70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98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Notice the way to get a column vector is different in the first and last 2 methods.</a:t>
            </a:r>
          </a:p>
          <a:p>
            <a:r>
              <a:rPr lang="en-US" baseline="0" dirty="0" smtClean="0"/>
              <a:t>The semi-colons inside the brackets in the first line end a row, so we end the row after each entry.</a:t>
            </a:r>
          </a:p>
          <a:p>
            <a:r>
              <a:rPr lang="en-US" baseline="0" dirty="0" smtClean="0"/>
              <a:t>The next 2 transpose the row vector made by the command using the transpose operator “ ’ ”.</a:t>
            </a:r>
          </a:p>
          <a:p>
            <a:r>
              <a:rPr lang="en-US" baseline="0" dirty="0" smtClean="0"/>
              <a:t>For vectors the storage of a row and a column vector is the same, but we will see that you still have to keep them “straight”.</a:t>
            </a:r>
          </a:p>
          <a:p>
            <a:r>
              <a:rPr lang="en-US" baseline="0" dirty="0" smtClean="0"/>
              <a:t>At least 3 ways to do this. (lost a way as could not transpose the last one).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transpose operator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Mostly</a:t>
            </a:r>
            <a:r>
              <a:rPr lang="en-US" baseline="0" dirty="0" smtClean="0"/>
              <a:t> pretty obvious – do what they say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general you can add as many dimensions as you want!!</a:t>
            </a:r>
          </a:p>
          <a:p>
            <a:r>
              <a:rPr lang="nl-NL" dirty="0" smtClean="0"/>
              <a:t>&gt;&gt; </a:t>
            </a:r>
            <a:r>
              <a:rPr lang="nl-NL" dirty="0" err="1" smtClean="0"/>
              <a:t>z</a:t>
            </a:r>
            <a:endParaRPr lang="nl-NL" dirty="0" smtClean="0"/>
          </a:p>
          <a:p>
            <a:r>
              <a:rPr lang="nl-NL" dirty="0" err="1" smtClean="0"/>
              <a:t>z</a:t>
            </a:r>
            <a:r>
              <a:rPr lang="nl-NL" dirty="0" smtClean="0"/>
              <a:t> =</a:t>
            </a:r>
          </a:p>
          <a:p>
            <a:r>
              <a:rPr lang="nl-NL" dirty="0" smtClean="0"/>
              <a:t>     1     2     3</a:t>
            </a:r>
          </a:p>
          <a:p>
            <a:r>
              <a:rPr lang="nl-NL" dirty="0" smtClean="0"/>
              <a:t>&gt;&gt; </a:t>
            </a:r>
            <a:r>
              <a:rPr lang="nl-NL" dirty="0" err="1" smtClean="0"/>
              <a:t>z</a:t>
            </a:r>
            <a:r>
              <a:rPr lang="nl-NL" dirty="0" smtClean="0"/>
              <a:t>(1,3,1,1,1)</a:t>
            </a:r>
          </a:p>
          <a:p>
            <a:r>
              <a:rPr lang="nl-NL" dirty="0" err="1" smtClean="0"/>
              <a:t>ans</a:t>
            </a:r>
            <a:r>
              <a:rPr lang="nl-NL" dirty="0" smtClean="0"/>
              <a:t> =</a:t>
            </a:r>
          </a:p>
          <a:p>
            <a:r>
              <a:rPr lang="nl-NL" dirty="0" smtClean="0"/>
              <a:t>     3</a:t>
            </a:r>
          </a:p>
          <a:p>
            <a:r>
              <a:rPr lang="nl-NL" dirty="0" smtClean="0"/>
              <a:t>&gt;&gt; </a:t>
            </a:r>
            <a:r>
              <a:rPr lang="nl-NL" dirty="0" err="1" smtClean="0"/>
              <a:t>zt</a:t>
            </a:r>
            <a:r>
              <a:rPr lang="nl-NL" dirty="0" smtClean="0"/>
              <a:t>=</a:t>
            </a:r>
            <a:r>
              <a:rPr lang="nl-NL" dirty="0" err="1" smtClean="0"/>
              <a:t>z</a:t>
            </a:r>
            <a:r>
              <a:rPr lang="nl-NL" dirty="0" smtClean="0"/>
              <a:t>'</a:t>
            </a:r>
          </a:p>
          <a:p>
            <a:r>
              <a:rPr lang="nl-NL" dirty="0" err="1" smtClean="0"/>
              <a:t>zt</a:t>
            </a:r>
            <a:r>
              <a:rPr lang="nl-NL" dirty="0" smtClean="0"/>
              <a:t> =</a:t>
            </a:r>
          </a:p>
          <a:p>
            <a:r>
              <a:rPr lang="nl-NL" dirty="0" smtClean="0"/>
              <a:t>     1</a:t>
            </a:r>
          </a:p>
          <a:p>
            <a:r>
              <a:rPr lang="nl-NL" dirty="0" smtClean="0"/>
              <a:t>     2</a:t>
            </a:r>
          </a:p>
          <a:p>
            <a:r>
              <a:rPr lang="nl-NL" dirty="0" smtClean="0"/>
              <a:t>     3</a:t>
            </a:r>
          </a:p>
          <a:p>
            <a:r>
              <a:rPr lang="nl-NL" dirty="0" err="1" smtClean="0"/>
              <a:t>ans</a:t>
            </a:r>
            <a:r>
              <a:rPr lang="nl-NL" dirty="0" smtClean="0"/>
              <a:t> =</a:t>
            </a:r>
          </a:p>
          <a:p>
            <a:r>
              <a:rPr lang="nl-NL" dirty="0" smtClean="0"/>
              <a:t>     2</a:t>
            </a:r>
          </a:p>
          <a:p>
            <a:r>
              <a:rPr lang="nl-NL" dirty="0" smtClean="0"/>
              <a:t>&gt;&gt; </a:t>
            </a:r>
            <a:r>
              <a:rPr lang="nl-NL" dirty="0" err="1" smtClean="0"/>
              <a:t>zt</a:t>
            </a:r>
            <a:r>
              <a:rPr lang="nl-NL" dirty="0" smtClean="0"/>
              <a:t>(2)</a:t>
            </a:r>
          </a:p>
          <a:p>
            <a:r>
              <a:rPr lang="nl-NL" dirty="0" err="1" smtClean="0"/>
              <a:t>ans</a:t>
            </a:r>
            <a:r>
              <a:rPr lang="nl-NL" dirty="0" smtClean="0"/>
              <a:t> =</a:t>
            </a:r>
          </a:p>
          <a:p>
            <a:r>
              <a:rPr lang="nl-NL" dirty="0" smtClean="0"/>
              <a:t>     2</a:t>
            </a:r>
          </a:p>
          <a:p>
            <a:r>
              <a:rPr lang="nl-NL" dirty="0" smtClean="0"/>
              <a:t>&gt;&gt; </a:t>
            </a:r>
            <a:r>
              <a:rPr lang="nl-NL" dirty="0" err="1" smtClean="0"/>
              <a:t>zt</a:t>
            </a:r>
            <a:r>
              <a:rPr lang="nl-NL" dirty="0" smtClean="0"/>
              <a:t>(2,1)</a:t>
            </a:r>
          </a:p>
          <a:p>
            <a:r>
              <a:rPr lang="nl-NL" dirty="0" err="1" smtClean="0"/>
              <a:t>ans</a:t>
            </a:r>
            <a:r>
              <a:rPr lang="nl-NL" dirty="0" smtClean="0"/>
              <a:t> =</a:t>
            </a:r>
          </a:p>
          <a:p>
            <a:r>
              <a:rPr lang="nl-NL" dirty="0" smtClean="0"/>
              <a:t>     2</a:t>
            </a:r>
          </a:p>
          <a:p>
            <a:r>
              <a:rPr lang="nl-NL" dirty="0" smtClean="0"/>
              <a:t>&gt;&gt; </a:t>
            </a:r>
            <a:r>
              <a:rPr lang="nl-NL" dirty="0" err="1" smtClean="0"/>
              <a:t>zt</a:t>
            </a:r>
            <a:r>
              <a:rPr lang="nl-NL" dirty="0" smtClean="0"/>
              <a:t>(2,1,1,1)</a:t>
            </a:r>
          </a:p>
          <a:p>
            <a:r>
              <a:rPr lang="nl-NL" dirty="0" err="1" smtClean="0"/>
              <a:t>ans</a:t>
            </a:r>
            <a:r>
              <a:rPr lang="nl-NL" dirty="0" smtClean="0"/>
              <a:t> =</a:t>
            </a:r>
          </a:p>
          <a:p>
            <a:r>
              <a:rPr lang="nl-NL" dirty="0" smtClean="0"/>
              <a:t>     2</a:t>
            </a:r>
          </a:p>
          <a:p>
            <a:r>
              <a:rPr lang="nl-NL" dirty="0" smtClean="0"/>
              <a:t>&gt;&gt;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well defined</a:t>
            </a:r>
            <a:r>
              <a:rPr lang="en-US" baseline="0" dirty="0" smtClean="0"/>
              <a:t> for higher dimensional matrices </a:t>
            </a:r>
            <a:r>
              <a:rPr lang="mr-IN" baseline="0" dirty="0" smtClean="0"/>
              <a:t>–</a:t>
            </a:r>
            <a:r>
              <a:rPr lang="en-US" baseline="0" dirty="0" smtClean="0"/>
              <a:t> there are toolboxes to handle higher dimensional matrices.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Papyrus"/>
                <a:cs typeface="Papyrus"/>
              </a:rPr>
              <a:t>Matlab handles real and complex numbers.</a:t>
            </a:r>
            <a:endParaRPr lang="en-US" sz="1200" dirty="0" smtClean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Use (</a:t>
            </a:r>
            <a:r>
              <a:rPr lang="es-AR" dirty="0" smtClean="0">
                <a:sym typeface="Wingdings"/>
              </a:rPr>
              <a:t>:)</a:t>
            </a:r>
            <a:r>
              <a:rPr lang="es-AR" baseline="0" dirty="0" smtClean="0">
                <a:sym typeface="Wingdings"/>
              </a:rPr>
              <a:t> to get vector of all elements in a matrix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53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53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There</a:t>
            </a:r>
            <a:r>
              <a:rPr lang="es-AR" baseline="0" dirty="0" smtClean="0"/>
              <a:t> are other methods also, but these 2 are the most prominent.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53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Anybody know how numpy stores numerical arrays?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53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need loops to do this!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First</a:t>
            </a:r>
            <a:r>
              <a:rPr lang="es-AR" baseline="0" dirty="0" smtClean="0"/>
              <a:t> two would be handy for plate tectonic calculations </a:t>
            </a:r>
            <a:r>
              <a:rPr lang="mr-IN" baseline="0" dirty="0" smtClean="0"/>
              <a:t>–</a:t>
            </a:r>
            <a:r>
              <a:rPr lang="es-AR" baseline="0" dirty="0" smtClean="0"/>
              <a:t> velocity vectors of many points (matrix) for euler pole (vector).</a:t>
            </a:r>
          </a:p>
          <a:p>
            <a:r>
              <a:rPr lang="es-AR" baseline="0" dirty="0" smtClean="0"/>
              <a:t>Same with last two </a:t>
            </a:r>
            <a:r>
              <a:rPr lang="mr-IN" baseline="0" dirty="0" smtClean="0"/>
              <a:t>–</a:t>
            </a:r>
            <a:r>
              <a:rPr lang="es-AR" baseline="0" dirty="0" smtClean="0"/>
              <a:t> want to correlate or convolve lots of seismograms against one.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Use this to do dot product of many vectors with one vector by making</a:t>
            </a:r>
            <a:r>
              <a:rPr lang="es-AR" baseline="0" dirty="0" smtClean="0"/>
              <a:t> a new matrix with the single vector repeated.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Type in some arithmetic</a:t>
            </a:r>
            <a:r>
              <a:rPr lang="en-US" baseline="0" dirty="0" smtClean="0"/>
              <a:t> – uses algebraic notation – parenthesis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9820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03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Oftentimes there</a:t>
            </a:r>
            <a:r>
              <a:rPr lang="en-US" baseline="0" dirty="0" smtClean="0"/>
              <a:t> are many, many ways to do things.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Lots and lots of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Grey</a:t>
            </a:r>
            <a:r>
              <a:rPr lang="en-US" baseline="0" dirty="0" smtClean="0"/>
              <a:t> stuff means more typing not shown.</a:t>
            </a:r>
          </a:p>
          <a:p>
            <a:r>
              <a:rPr lang="en-US" baseline="0" dirty="0" smtClean="0"/>
              <a:t>At least 4 ways to 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3D8F5-3549-4C4A-AE8B-5DD726AB2B8D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BB3E2-066C-427F-BFBD-A75EAF9F48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1C9221-C516-45D2-99DE-730231DC276E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FB934-81AD-40E7-B19C-12CFB1CD51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2773B4-4C8D-4796-9BC3-A87FE82DC60C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4E905-9908-4A8A-BD3D-DC75E0B1C1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0A32D8-90FE-4EB8-8857-5213069BEF91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A8033-90C3-4D0E-ADCC-A80BA1E3FF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241733-9385-4182-8553-E3CD4CECC90D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083DE-FA71-497A-8E34-E237DF26FE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CCFE11-D9F7-434F-9741-F92330ADD1EA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896BE6-FE22-4D00-965D-1BED34519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6E92E-E785-48D0-94F2-69FBA9658775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80E3E-51DE-4293-910F-88BFF9C520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5B3837-BE5B-4831-94F4-A031ADB2AA0B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0B793-2794-4D64-B75D-56DF226C29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6BEEF-2017-4DC4-8DA4-48A3D6140583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B39FA-3418-477D-BB3A-AB971BFF1A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15D72-E161-4AE6-ACCA-5B09253F5CBE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AF7D5-3027-404D-89A1-5320670DF9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66F11-53FA-4503-8FD9-8CE17D1124AE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FF471-D9F0-480C-8281-BF7C98C6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51865-1B8F-4A9C-BCCA-F1C31F03F243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9742B-7592-43D8-B8A5-B58545CC1E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CCFE11-D9F7-434F-9741-F92330ADD1EA}" type="datetimeFigureOut">
              <a:rPr lang="en-US" smtClean="0"/>
              <a:pPr>
                <a:defRPr/>
              </a:pPr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5896BE6-FE22-4D00-965D-1BED34519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3.emf"/><Relationship Id="rId6" Type="http://schemas.openxmlformats.org/officeDocument/2006/relationships/package" Target="../embeddings/Microsoft_Word_Document1.docx"/><Relationship Id="rId7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oleObject" Target="../embeddings/Microsoft_Equation2.bin"/><Relationship Id="rId5" Type="http://schemas.openxmlformats.org/officeDocument/2006/relationships/image" Target="../media/image3.emf"/><Relationship Id="rId6" Type="http://schemas.openxmlformats.org/officeDocument/2006/relationships/package" Target="../embeddings/Microsoft_Word_Document2.docx"/><Relationship Id="rId7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bsxfun.html%23bu903f1-fun" TargetMode="External"/><Relationship Id="rId4" Type="http://schemas.openxmlformats.org/officeDocument/2006/relationships/hyperlink" Target="https://www.mathworks.com/help/matlab/ref/bsxfun.html%23bu903f1-AB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4" Type="http://schemas.openxmlformats.org/officeDocument/2006/relationships/package" Target="../embeddings/Microsoft_Word_Document3.docx"/><Relationship Id="rId5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</a:t>
            </a:r>
            <a:r>
              <a:rPr lang="en-US" sz="2800" b="1" dirty="0" smtClean="0">
                <a:latin typeface="Papyrus"/>
                <a:cs typeface="Papyrus"/>
              </a:rPr>
              <a:t>Geophysics</a:t>
            </a:r>
          </a:p>
          <a:p>
            <a:pPr algn="ctr">
              <a:defRPr/>
            </a:pPr>
            <a:endParaRPr lang="en-US" sz="4400" dirty="0" smtClean="0">
              <a:latin typeface="Papyrus"/>
            </a:endParaRPr>
          </a:p>
          <a:p>
            <a:pPr algn="ctr">
              <a:defRPr/>
            </a:pPr>
            <a:endParaRPr lang="en-US" sz="4400" dirty="0">
              <a:latin typeface="Papyrus"/>
            </a:endParaRPr>
          </a:p>
          <a:p>
            <a:pPr marL="857250" indent="-857250" algn="ctr">
              <a:buAutoNum type="romanLcParenR"/>
              <a:defRPr/>
            </a:pPr>
            <a:r>
              <a:rPr lang="en-US" sz="4400" dirty="0" smtClean="0">
                <a:latin typeface="Papyrus"/>
              </a:rPr>
              <a:t>Intro to Matlab</a:t>
            </a:r>
          </a:p>
          <a:p>
            <a:pPr algn="ctr">
              <a:defRPr/>
            </a:pPr>
            <a:endParaRPr lang="en-US" sz="4400" dirty="0" smtClean="0">
              <a:latin typeface="Papyrus"/>
            </a:endParaRPr>
          </a:p>
          <a:p>
            <a:pPr algn="ctr">
              <a:defRPr/>
            </a:pPr>
            <a:r>
              <a:rPr lang="en-US" sz="4400" dirty="0" smtClean="0">
                <a:latin typeface="Papyrus"/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17098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3" y="-1137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Matlab also has trig functions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Courier"/>
                <a:cs typeface="Courier"/>
              </a:rPr>
              <a:t>s</a:t>
            </a:r>
            <a:r>
              <a:rPr lang="en-US" sz="3200" dirty="0" smtClean="0">
                <a:latin typeface="Courier"/>
                <a:cs typeface="Courier"/>
              </a:rPr>
              <a:t>in(x)</a:t>
            </a:r>
            <a:r>
              <a:rPr lang="en-US" sz="3200" dirty="0" smtClean="0">
                <a:latin typeface="Papyrus"/>
                <a:cs typeface="Papyrus"/>
              </a:rPr>
              <a:t> where </a:t>
            </a:r>
            <a:r>
              <a:rPr lang="en-US" sz="3200" dirty="0">
                <a:latin typeface="Courier"/>
                <a:cs typeface="Courier"/>
              </a:rPr>
              <a:t>x</a:t>
            </a:r>
            <a:r>
              <a:rPr lang="en-US" sz="3200" dirty="0" smtClean="0">
                <a:latin typeface="Papyrus"/>
                <a:cs typeface="Papyrus"/>
              </a:rPr>
              <a:t> is a matrix 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(vector)</a:t>
            </a: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ourier"/>
              <a:cs typeface="Courier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cos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sin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: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(Which take their argument in radians) and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sind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cosd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: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(Which take their argument in degrees)</a:t>
            </a:r>
          </a:p>
          <a:p>
            <a:pPr algn="ctr"/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2686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3645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err="1" smtClean="0">
                <a:latin typeface="Papyrus"/>
                <a:cs typeface="Papyrus"/>
              </a:rPr>
              <a:t>Matlab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functions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such</a:t>
            </a:r>
            <a:r>
              <a:rPr lang="da-DK" sz="3200" dirty="0" smtClean="0">
                <a:latin typeface="Papyrus"/>
                <a:cs typeface="Papyrus"/>
              </a:rPr>
              <a:t> as </a:t>
            </a:r>
            <a:r>
              <a:rPr lang="da-DK" sz="3200" dirty="0" smtClean="0">
                <a:latin typeface="Courier"/>
                <a:cs typeface="Courier"/>
              </a:rPr>
              <a:t>sin</a:t>
            </a:r>
            <a:r>
              <a:rPr lang="da-DK" sz="3200" dirty="0" smtClean="0">
                <a:latin typeface="Papyrus"/>
                <a:cs typeface="Papyrus"/>
              </a:rPr>
              <a:t>, </a:t>
            </a:r>
            <a:r>
              <a:rPr lang="da-DK" sz="3200" dirty="0" err="1" smtClean="0">
                <a:latin typeface="Courier"/>
                <a:cs typeface="Courier"/>
              </a:rPr>
              <a:t>cos</a:t>
            </a:r>
            <a:r>
              <a:rPr lang="da-DK" sz="3200" dirty="0" smtClean="0">
                <a:latin typeface="Papyrus"/>
                <a:cs typeface="Papyrus"/>
              </a:rPr>
              <a:t>, etc. </a:t>
            </a:r>
            <a:r>
              <a:rPr lang="da-DK" sz="3200" dirty="0" err="1" smtClean="0">
                <a:latin typeface="Papyrus"/>
                <a:cs typeface="Papyrus"/>
              </a:rPr>
              <a:t>work</a:t>
            </a:r>
            <a:r>
              <a:rPr lang="da-DK" sz="3200" dirty="0" smtClean="0">
                <a:latin typeface="Papyrus"/>
                <a:cs typeface="Papyrus"/>
              </a:rPr>
              <a:t> on matrices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>
                <a:latin typeface="Courier"/>
                <a:cs typeface="Courier"/>
              </a:rPr>
              <a:t>s</a:t>
            </a:r>
            <a:r>
              <a:rPr lang="da-DK" sz="3200" dirty="0" smtClean="0">
                <a:latin typeface="Courier"/>
                <a:cs typeface="Courier"/>
              </a:rPr>
              <a:t>in(x)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where</a:t>
            </a:r>
            <a:r>
              <a:rPr lang="da-DK" sz="3200" dirty="0" smtClean="0">
                <a:latin typeface="Papyrus"/>
                <a:cs typeface="Papyrus"/>
              </a:rPr>
              <a:t> x is </a:t>
            </a:r>
            <a:r>
              <a:rPr lang="da-DK" sz="3200" dirty="0" err="1" smtClean="0">
                <a:latin typeface="Papyrus"/>
                <a:cs typeface="Papyrus"/>
              </a:rPr>
              <a:t>vector</a:t>
            </a:r>
            <a:r>
              <a:rPr lang="da-DK" sz="3200" dirty="0" smtClean="0">
                <a:latin typeface="Papyrus"/>
                <a:cs typeface="Papyrus"/>
              </a:rPr>
              <a:t> or matrix </a:t>
            </a:r>
            <a:r>
              <a:rPr lang="da-DK" sz="3200" dirty="0" err="1" smtClean="0">
                <a:latin typeface="Papyrus"/>
                <a:cs typeface="Papyrus"/>
              </a:rPr>
              <a:t>makes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vector</a:t>
            </a:r>
            <a:r>
              <a:rPr lang="da-DK" sz="3200" dirty="0" smtClean="0">
                <a:latin typeface="Papyrus"/>
                <a:cs typeface="Papyrus"/>
              </a:rPr>
              <a:t> or matrix of </a:t>
            </a:r>
            <a:r>
              <a:rPr lang="da-DK" sz="3200" dirty="0" err="1" smtClean="0">
                <a:latin typeface="Papyrus"/>
                <a:cs typeface="Papyrus"/>
              </a:rPr>
              <a:t>sines</a:t>
            </a:r>
            <a:r>
              <a:rPr lang="da-DK" sz="3200" dirty="0" smtClean="0">
                <a:latin typeface="Papyrus"/>
                <a:cs typeface="Papyrus"/>
              </a:rPr>
              <a:t> of elements.</a:t>
            </a:r>
          </a:p>
          <a:p>
            <a:pPr algn="ctr"/>
            <a:endParaRPr lang="da-DK" sz="3200" dirty="0" smtClean="0">
              <a:latin typeface="Papyrus"/>
              <a:cs typeface="Papyrus"/>
            </a:endParaRP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Functions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are</a:t>
            </a:r>
            <a:r>
              <a:rPr lang="da-DK" sz="3200" dirty="0" smtClean="0">
                <a:latin typeface="Papyrus"/>
                <a:cs typeface="Papyrus"/>
              </a:rPr>
              <a:t> "</a:t>
            </a:r>
            <a:r>
              <a:rPr lang="da-DK" sz="3200" dirty="0" err="1" smtClean="0">
                <a:latin typeface="Papyrus"/>
                <a:cs typeface="Papyrus"/>
              </a:rPr>
              <a:t>vectorized</a:t>
            </a:r>
            <a:r>
              <a:rPr lang="da-DK" sz="3200" dirty="0" smtClean="0">
                <a:latin typeface="Papyrus"/>
                <a:cs typeface="Papyrus"/>
              </a:rPr>
              <a:t>"</a:t>
            </a: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(</a:t>
            </a:r>
            <a:r>
              <a:rPr lang="da-DK" sz="3200" dirty="0" err="1" smtClean="0">
                <a:latin typeface="Papyrus"/>
                <a:cs typeface="Papyrus"/>
              </a:rPr>
              <a:t>you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should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write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your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functions</a:t>
            </a:r>
            <a:r>
              <a:rPr lang="da-DK" sz="3200" dirty="0" smtClean="0">
                <a:latin typeface="Papyrus"/>
                <a:cs typeface="Papyrus"/>
              </a:rPr>
              <a:t> to </a:t>
            </a:r>
            <a:r>
              <a:rPr lang="da-DK" sz="3200" dirty="0" err="1" smtClean="0">
                <a:latin typeface="Papyrus"/>
                <a:cs typeface="Papyrus"/>
              </a:rPr>
              <a:t>be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vectorized</a:t>
            </a:r>
            <a:r>
              <a:rPr lang="da-DK" sz="3200" dirty="0" smtClean="0">
                <a:latin typeface="Papyrus"/>
                <a:cs typeface="Papyrus"/>
              </a:rPr>
              <a:t>)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3986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3" y="-11370"/>
            <a:ext cx="9144000" cy="6986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Also has inverse trig functions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asin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acos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: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With result in radians, and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asind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acosd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:</a:t>
            </a:r>
          </a:p>
          <a:p>
            <a:pPr algn="ctr"/>
            <a:r>
              <a:rPr lang="en-US" sz="3200" dirty="0">
                <a:latin typeface="Papyrus"/>
                <a:cs typeface="Papyrus"/>
              </a:rPr>
              <a:t>: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With result in degrees</a:t>
            </a:r>
          </a:p>
          <a:p>
            <a:pPr algn="ctr"/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98927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003" y="609600"/>
            <a:ext cx="9144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And math functions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log</a:t>
            </a: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log10</a:t>
            </a:r>
          </a:p>
          <a:p>
            <a:pPr algn="ctr"/>
            <a:r>
              <a:rPr lang="en-US" sz="3200" dirty="0">
                <a:latin typeface="Courier"/>
                <a:cs typeface="Courier"/>
              </a:rPr>
              <a:t>l</a:t>
            </a:r>
            <a:r>
              <a:rPr lang="en-US" sz="3200" dirty="0" smtClean="0">
                <a:latin typeface="Courier"/>
                <a:cs typeface="Courier"/>
              </a:rPr>
              <a:t>og2</a:t>
            </a:r>
          </a:p>
          <a:p>
            <a:pPr algn="ctr"/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s</a:t>
            </a:r>
            <a:r>
              <a:rPr lang="en-US" sz="3200" dirty="0" err="1" smtClean="0">
                <a:latin typeface="Courier"/>
                <a:cs typeface="Courier"/>
              </a:rPr>
              <a:t>qrt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exp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9915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3" y="-76200"/>
            <a:ext cx="9144000" cy="6986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Vectors and Matrices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Make </a:t>
            </a:r>
            <a:r>
              <a:rPr lang="en-US" sz="3200" dirty="0">
                <a:latin typeface="Papyrus"/>
                <a:cs typeface="Papyrus"/>
              </a:rPr>
              <a:t>a few 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row</a:t>
            </a:r>
            <a:r>
              <a:rPr lang="en-US" sz="3200" dirty="0" smtClean="0">
                <a:latin typeface="Papyrus"/>
                <a:cs typeface="Papyrus"/>
              </a:rPr>
              <a:t> vectors by: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		</a:t>
            </a:r>
            <a:r>
              <a:rPr lang="en-US" sz="3200" u="sng" dirty="0">
                <a:latin typeface="Papyrus"/>
                <a:cs typeface="Papyrus"/>
              </a:rPr>
              <a:t>Typing them in -</a:t>
            </a:r>
            <a:r>
              <a:rPr lang="en-US" sz="3200" dirty="0">
                <a:latin typeface="Papyrus"/>
                <a:cs typeface="Papyrus"/>
              </a:rPr>
              <a:t> </a:t>
            </a:r>
            <a:r>
              <a:rPr lang="en-US" sz="3200" dirty="0">
                <a:latin typeface="Courier"/>
                <a:cs typeface="Courier"/>
              </a:rPr>
              <a:t>x=[0 .1 .2 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…</a:t>
            </a:r>
            <a:r>
              <a:rPr lang="en-US" sz="3200" dirty="0">
                <a:latin typeface="Courier"/>
                <a:cs typeface="Courier"/>
              </a:rPr>
              <a:t> 1</a:t>
            </a:r>
            <a:r>
              <a:rPr lang="en-US" sz="3200" dirty="0" smtClean="0">
                <a:latin typeface="Courier"/>
                <a:cs typeface="Courier"/>
              </a:rPr>
              <a:t>]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		</a:t>
            </a:r>
            <a:r>
              <a:rPr lang="en-US" sz="3200" u="sng" dirty="0">
                <a:latin typeface="Papyrus"/>
                <a:cs typeface="Papyrus"/>
              </a:rPr>
              <a:t>Using </a:t>
            </a:r>
            <a:r>
              <a:rPr lang="en-US" sz="3200" u="sng" dirty="0" err="1">
                <a:latin typeface="Papyrus"/>
                <a:cs typeface="Papyrus"/>
              </a:rPr>
              <a:t>linspace</a:t>
            </a:r>
            <a:r>
              <a:rPr lang="en-US" sz="3200" u="sng" dirty="0">
                <a:latin typeface="Papyrus"/>
                <a:cs typeface="Papyrus"/>
              </a:rPr>
              <a:t> - </a:t>
            </a:r>
            <a:r>
              <a:rPr lang="en-US" sz="3200" dirty="0">
                <a:latin typeface="Courier"/>
                <a:cs typeface="Courier"/>
              </a:rPr>
              <a:t>x=</a:t>
            </a:r>
            <a:r>
              <a:rPr lang="en-US" sz="3200" dirty="0" err="1">
                <a:latin typeface="Courier"/>
                <a:cs typeface="Courier"/>
              </a:rPr>
              <a:t>linspace</a:t>
            </a:r>
            <a:r>
              <a:rPr lang="en-US" sz="3200" dirty="0">
                <a:latin typeface="Courier"/>
                <a:cs typeface="Courier"/>
              </a:rPr>
              <a:t>(0,1,11</a:t>
            </a:r>
            <a:r>
              <a:rPr lang="en-US" sz="3200" dirty="0" smtClean="0">
                <a:latin typeface="Courier"/>
                <a:cs typeface="Courier"/>
              </a:rPr>
              <a:t>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		</a:t>
            </a:r>
            <a:r>
              <a:rPr lang="en-US" sz="3200" u="sng" dirty="0">
                <a:latin typeface="Papyrus"/>
                <a:cs typeface="Papyrus"/>
              </a:rPr>
              <a:t>Using </a:t>
            </a:r>
            <a:r>
              <a:rPr lang="en-US" sz="3200" u="sng" dirty="0" smtClean="0">
                <a:latin typeface="Papyrus"/>
                <a:cs typeface="Papyrus"/>
              </a:rPr>
              <a:t>array &amp; colon </a:t>
            </a:r>
            <a:r>
              <a:rPr lang="en-US" sz="3200" u="sng" dirty="0">
                <a:latin typeface="Papyrus"/>
                <a:cs typeface="Papyrus"/>
              </a:rPr>
              <a:t>notation </a:t>
            </a:r>
            <a:r>
              <a:rPr lang="en-US" sz="3200" u="sng" dirty="0" smtClean="0">
                <a:latin typeface="Papyrus"/>
                <a:cs typeface="Papyrus"/>
              </a:rPr>
              <a:t>–</a:t>
            </a: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x</a:t>
            </a:r>
            <a:r>
              <a:rPr lang="en-US" sz="3200" dirty="0">
                <a:latin typeface="Courier"/>
                <a:cs typeface="Courier"/>
              </a:rPr>
              <a:t>=[</a:t>
            </a:r>
            <a:r>
              <a:rPr lang="en-US" sz="3200" dirty="0" err="1">
                <a:latin typeface="Courier"/>
                <a:cs typeface="Courier"/>
              </a:rPr>
              <a:t>start:step:end</a:t>
            </a:r>
            <a:r>
              <a:rPr lang="en-US" sz="3200" dirty="0">
                <a:latin typeface="Courier"/>
                <a:cs typeface="Courier"/>
              </a:rPr>
              <a:t>]</a:t>
            </a:r>
            <a:r>
              <a:rPr lang="en-US" sz="3200" dirty="0" smtClean="0">
                <a:latin typeface="Courier"/>
                <a:cs typeface="Courier"/>
              </a:rPr>
              <a:t>;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or</a:t>
            </a:r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x</a:t>
            </a:r>
            <a:r>
              <a:rPr lang="en-US" sz="3200" dirty="0">
                <a:latin typeface="Courier"/>
                <a:cs typeface="Courier"/>
              </a:rPr>
              <a:t>=</a:t>
            </a:r>
            <a:r>
              <a:rPr lang="en-US" sz="3200" dirty="0" err="1" smtClean="0">
                <a:latin typeface="Courier"/>
                <a:cs typeface="Courier"/>
              </a:rPr>
              <a:t>start:step:end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If you leave the "</a:t>
            </a:r>
            <a:r>
              <a:rPr lang="en-US" sz="3200" dirty="0">
                <a:latin typeface="Courier"/>
                <a:cs typeface="Courier"/>
              </a:rPr>
              <a:t>:step</a:t>
            </a:r>
            <a:r>
              <a:rPr lang="en-US" sz="3200" dirty="0" smtClean="0">
                <a:latin typeface="Papyrus"/>
                <a:cs typeface="Papyrus"/>
              </a:rPr>
              <a:t>" out the step is 1.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End line with "</a:t>
            </a:r>
            <a:r>
              <a:rPr lang="en-US" sz="3200" dirty="0">
                <a:latin typeface="Courier"/>
                <a:cs typeface="Courier"/>
              </a:rPr>
              <a:t>;</a:t>
            </a:r>
            <a:r>
              <a:rPr lang="en-US" sz="3200" dirty="0" smtClean="0">
                <a:latin typeface="Papyrus"/>
                <a:cs typeface="Papyrus"/>
              </a:rPr>
              <a:t>" to </a:t>
            </a:r>
            <a:r>
              <a:rPr lang="en-US" sz="3200" dirty="0" err="1" smtClean="0">
                <a:latin typeface="Papyrus"/>
                <a:cs typeface="Papyrus"/>
              </a:rPr>
              <a:t>supress</a:t>
            </a:r>
            <a:r>
              <a:rPr lang="en-US" sz="3200" dirty="0" smtClean="0">
                <a:latin typeface="Papyrus"/>
                <a:cs typeface="Papyrus"/>
              </a:rPr>
              <a:t> output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50182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3" y="-76200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Vectors and Matrices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Make </a:t>
            </a:r>
            <a:r>
              <a:rPr lang="en-US" sz="3200" dirty="0">
                <a:latin typeface="Papyrus"/>
                <a:cs typeface="Papyrus"/>
              </a:rPr>
              <a:t>a few 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column </a:t>
            </a:r>
            <a:r>
              <a:rPr lang="en-US" sz="3200" dirty="0" smtClean="0">
                <a:latin typeface="Papyrus"/>
                <a:cs typeface="Papyrus"/>
              </a:rPr>
              <a:t>vectors by: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		</a:t>
            </a:r>
            <a:r>
              <a:rPr lang="en-US" sz="3200" u="sng" dirty="0">
                <a:latin typeface="Papyrus"/>
                <a:cs typeface="Papyrus"/>
              </a:rPr>
              <a:t>Typing them in -</a:t>
            </a:r>
            <a:r>
              <a:rPr lang="en-US" sz="3200" dirty="0">
                <a:latin typeface="Papyrus"/>
                <a:cs typeface="Papyrus"/>
              </a:rPr>
              <a:t> </a:t>
            </a:r>
            <a:r>
              <a:rPr lang="en-US" sz="3200" dirty="0">
                <a:latin typeface="Courier"/>
                <a:cs typeface="Courier"/>
              </a:rPr>
              <a:t>x=[</a:t>
            </a:r>
            <a:r>
              <a:rPr lang="en-US" sz="3200" dirty="0" smtClean="0">
                <a:latin typeface="Courier"/>
                <a:cs typeface="Courier"/>
              </a:rPr>
              <a:t>0; </a:t>
            </a:r>
            <a:r>
              <a:rPr lang="en-US" sz="3200" dirty="0">
                <a:latin typeface="Courier"/>
                <a:cs typeface="Courier"/>
              </a:rPr>
              <a:t>.</a:t>
            </a:r>
            <a:r>
              <a:rPr lang="en-US" sz="3200" dirty="0" smtClean="0">
                <a:latin typeface="Courier"/>
                <a:cs typeface="Courier"/>
              </a:rPr>
              <a:t>1; </a:t>
            </a:r>
            <a:r>
              <a:rPr lang="en-US" sz="3200" dirty="0">
                <a:latin typeface="Courier"/>
                <a:cs typeface="Courier"/>
              </a:rPr>
              <a:t>.</a:t>
            </a:r>
            <a:r>
              <a:rPr lang="en-US" sz="3200" dirty="0" smtClean="0">
                <a:latin typeface="Courier"/>
                <a:cs typeface="Courier"/>
              </a:rPr>
              <a:t>2; 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…</a:t>
            </a:r>
            <a:r>
              <a:rPr lang="en-US" sz="3200" dirty="0">
                <a:latin typeface="Courier"/>
                <a:cs typeface="Courier"/>
              </a:rPr>
              <a:t> 1</a:t>
            </a:r>
            <a:r>
              <a:rPr lang="en-US" sz="3200" dirty="0" smtClean="0">
                <a:latin typeface="Courier"/>
                <a:cs typeface="Courier"/>
              </a:rPr>
              <a:t>]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		</a:t>
            </a:r>
            <a:r>
              <a:rPr lang="en-US" sz="3200" u="sng" dirty="0">
                <a:latin typeface="Papyrus"/>
                <a:cs typeface="Papyrus"/>
              </a:rPr>
              <a:t>Using </a:t>
            </a:r>
            <a:r>
              <a:rPr lang="en-US" sz="3200" u="sng" dirty="0" err="1">
                <a:latin typeface="Papyrus"/>
                <a:cs typeface="Papyrus"/>
              </a:rPr>
              <a:t>linspace</a:t>
            </a:r>
            <a:r>
              <a:rPr lang="en-US" sz="3200" u="sng" dirty="0">
                <a:latin typeface="Papyrus"/>
                <a:cs typeface="Papyrus"/>
              </a:rPr>
              <a:t> - </a:t>
            </a:r>
            <a:r>
              <a:rPr lang="en-US" sz="3200" dirty="0">
                <a:latin typeface="Courier"/>
                <a:cs typeface="Courier"/>
              </a:rPr>
              <a:t>x=</a:t>
            </a:r>
            <a:r>
              <a:rPr lang="en-US" sz="3200" dirty="0" err="1">
                <a:latin typeface="Courier"/>
                <a:cs typeface="Courier"/>
              </a:rPr>
              <a:t>linspace</a:t>
            </a:r>
            <a:r>
              <a:rPr lang="en-US" sz="3200" dirty="0">
                <a:latin typeface="Courier"/>
                <a:cs typeface="Courier"/>
              </a:rPr>
              <a:t>(0,1,11</a:t>
            </a:r>
            <a:r>
              <a:rPr lang="en-US" sz="3200" dirty="0" smtClean="0">
                <a:latin typeface="Courier"/>
                <a:cs typeface="Courier"/>
              </a:rPr>
              <a:t>)’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		</a:t>
            </a:r>
            <a:r>
              <a:rPr lang="en-US" sz="3200" u="sng" dirty="0">
                <a:latin typeface="Papyrus"/>
                <a:cs typeface="Papyrus"/>
              </a:rPr>
              <a:t>Using </a:t>
            </a:r>
            <a:r>
              <a:rPr lang="en-US" sz="3200" u="sng" dirty="0" smtClean="0">
                <a:latin typeface="Papyrus"/>
                <a:cs typeface="Papyrus"/>
              </a:rPr>
              <a:t>array &amp; colon </a:t>
            </a:r>
            <a:r>
              <a:rPr lang="en-US" sz="3200" u="sng" dirty="0">
                <a:latin typeface="Papyrus"/>
                <a:cs typeface="Papyrus"/>
              </a:rPr>
              <a:t>notation </a:t>
            </a:r>
            <a:r>
              <a:rPr lang="en-US" sz="3200" u="sng" dirty="0" smtClean="0">
                <a:latin typeface="Papyrus"/>
                <a:cs typeface="Papyrus"/>
              </a:rPr>
              <a:t>–</a:t>
            </a: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x</a:t>
            </a:r>
            <a:r>
              <a:rPr lang="en-US" sz="3200" dirty="0">
                <a:latin typeface="Courier"/>
                <a:cs typeface="Courier"/>
              </a:rPr>
              <a:t>=[</a:t>
            </a:r>
            <a:r>
              <a:rPr lang="en-US" sz="3200" dirty="0" err="1">
                <a:latin typeface="Courier"/>
                <a:cs typeface="Courier"/>
              </a:rPr>
              <a:t>start:step:end</a:t>
            </a:r>
            <a:r>
              <a:rPr lang="en-US" sz="3200" dirty="0" smtClean="0">
                <a:latin typeface="Courier"/>
                <a:cs typeface="Courier"/>
              </a:rPr>
              <a:t>]’;</a:t>
            </a:r>
          </a:p>
          <a:p>
            <a:pPr algn="ctr"/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If you leave the "</a:t>
            </a:r>
            <a:r>
              <a:rPr lang="en-US" sz="3200" dirty="0">
                <a:latin typeface="Courier"/>
                <a:cs typeface="Courier"/>
              </a:rPr>
              <a:t>:step</a:t>
            </a:r>
            <a:r>
              <a:rPr lang="en-US" sz="3200" dirty="0" smtClean="0">
                <a:latin typeface="Papyrus"/>
                <a:cs typeface="Papyrus"/>
              </a:rPr>
              <a:t>" out the step is 1.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End line with "</a:t>
            </a:r>
            <a:r>
              <a:rPr lang="en-US" sz="3200" dirty="0">
                <a:latin typeface="Courier"/>
                <a:cs typeface="Courier"/>
              </a:rPr>
              <a:t>;</a:t>
            </a:r>
            <a:r>
              <a:rPr lang="en-US" sz="3200" dirty="0" smtClean="0">
                <a:latin typeface="Papyrus"/>
                <a:cs typeface="Papyrus"/>
              </a:rPr>
              <a:t>" to </a:t>
            </a:r>
            <a:r>
              <a:rPr lang="en-US" sz="3200" dirty="0" err="1" smtClean="0">
                <a:latin typeface="Papyrus"/>
                <a:cs typeface="Papyrus"/>
              </a:rPr>
              <a:t>supress</a:t>
            </a:r>
            <a:r>
              <a:rPr lang="en-US" sz="3200" dirty="0" smtClean="0">
                <a:latin typeface="Papyrus"/>
                <a:cs typeface="Papyrus"/>
              </a:rPr>
              <a:t> output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32647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261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Seeing what's there (what variables you have)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whos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Outputs list of variables with their sizes and types.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46418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34400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Arrays (matrices)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Matlab handles vectors the same as matrices (actually vectors are matrices to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Type them </a:t>
            </a:r>
            <a:r>
              <a:rPr lang="en-US" sz="3200" dirty="0" smtClean="0">
                <a:latin typeface="Papyrus"/>
                <a:cs typeface="Papyrus"/>
              </a:rPr>
              <a:t>in -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As before with vectors but use "</a:t>
            </a:r>
            <a:r>
              <a:rPr lang="en-US" sz="3200" dirty="0" smtClean="0">
                <a:latin typeface="Courier"/>
                <a:cs typeface="Courier"/>
              </a:rPr>
              <a:t>;</a:t>
            </a:r>
            <a:r>
              <a:rPr lang="en-US" sz="3200" dirty="0" smtClean="0">
                <a:latin typeface="Papyrus"/>
                <a:cs typeface="Papyrus"/>
              </a:rPr>
              <a:t>" to start a new row.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Courier"/>
                <a:cs typeface="Courier"/>
              </a:rPr>
              <a:t>x</a:t>
            </a:r>
            <a:r>
              <a:rPr lang="da-DK" sz="3200" dirty="0">
                <a:latin typeface="Courier"/>
                <a:cs typeface="Courier"/>
              </a:rPr>
              <a:t>=[1 2 3; 4 5 6</a:t>
            </a:r>
            <a:r>
              <a:rPr lang="da-DK" sz="3200" dirty="0" smtClean="0">
                <a:latin typeface="Courier"/>
                <a:cs typeface="Courier"/>
              </a:rPr>
              <a:t>]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See </a:t>
            </a:r>
            <a:r>
              <a:rPr lang="da-DK" sz="3200" dirty="0" err="1" smtClean="0">
                <a:latin typeface="Papyrus"/>
                <a:cs typeface="Papyrus"/>
              </a:rPr>
              <a:t>what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you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get</a:t>
            </a:r>
            <a:r>
              <a:rPr lang="da-DK" sz="3200" dirty="0" smtClean="0">
                <a:latin typeface="Papyrus"/>
                <a:cs typeface="Papyrus"/>
              </a:rPr>
              <a:t> with </a:t>
            </a:r>
            <a:r>
              <a:rPr lang="da-DK" sz="3200" dirty="0" err="1" smtClean="0">
                <a:latin typeface="Courier"/>
                <a:cs typeface="Courier"/>
              </a:rPr>
              <a:t>whos</a:t>
            </a:r>
            <a:endParaRPr lang="en-US" sz="3200" dirty="0"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95800" y="4800600"/>
            <a:ext cx="381000" cy="762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00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Predefined arrays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Matlab has a number of predefined arrays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(these are actually functions like sin, </a:t>
            </a:r>
            <a:r>
              <a:rPr lang="en-US" sz="3200" dirty="0" err="1" smtClean="0">
                <a:latin typeface="Papyrus"/>
                <a:cs typeface="Papyrus"/>
              </a:rPr>
              <a:t>cos</a:t>
            </a:r>
            <a:r>
              <a:rPr lang="en-US" sz="3200" dirty="0" smtClean="0">
                <a:latin typeface="Papyrus"/>
                <a:cs typeface="Papyrus"/>
              </a:rPr>
              <a:t>,</a:t>
            </a:r>
            <a:r>
              <a:rPr lang="mr-IN" sz="3200" dirty="0" smtClean="0">
                <a:latin typeface="Papyrus"/>
                <a:cs typeface="Papyrus"/>
              </a:rPr>
              <a:t>…</a:t>
            </a:r>
            <a:r>
              <a:rPr lang="en-US" sz="3200" dirty="0" smtClean="0">
                <a:latin typeface="Papyrus"/>
                <a:cs typeface="Papyrus"/>
              </a:rPr>
              <a:t>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ones</a:t>
            </a: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zeros</a:t>
            </a:r>
          </a:p>
          <a:p>
            <a:pPr algn="ctr"/>
            <a:r>
              <a:rPr lang="en-US" sz="3200" dirty="0">
                <a:latin typeface="Courier"/>
                <a:cs typeface="Courier"/>
              </a:rPr>
              <a:t>r</a:t>
            </a:r>
            <a:r>
              <a:rPr lang="en-US" sz="3200" dirty="0" smtClean="0">
                <a:latin typeface="Courier"/>
                <a:cs typeface="Courier"/>
              </a:rPr>
              <a:t>and</a:t>
            </a: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r</a:t>
            </a:r>
            <a:r>
              <a:rPr lang="en-US" sz="3200" dirty="0" err="1" smtClean="0">
                <a:latin typeface="Courier"/>
                <a:cs typeface="Courier"/>
              </a:rPr>
              <a:t>andn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Magic</a:t>
            </a: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eye</a:t>
            </a:r>
          </a:p>
          <a:p>
            <a:pPr algn="ctr"/>
            <a:r>
              <a:rPr lang="en-US" sz="3200" dirty="0">
                <a:latin typeface="Papyrus"/>
                <a:cs typeface="Papyrus"/>
              </a:rPr>
              <a:t>e</a:t>
            </a:r>
            <a:r>
              <a:rPr lang="en-US" sz="3200" dirty="0" smtClean="0">
                <a:latin typeface="Papyrus"/>
                <a:cs typeface="Papyrus"/>
              </a:rPr>
              <a:t>tc.</a:t>
            </a:r>
            <a:r>
              <a:rPr lang="en-US" sz="3200" dirty="0">
                <a:latin typeface="Papyrus"/>
                <a:cs typeface="Papyrus"/>
              </a:rPr>
              <a:t>		</a:t>
            </a:r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33882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28673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Predefined arrays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		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Have to define the number of rows and columns.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 single "size", n, gives square </a:t>
            </a:r>
            <a:r>
              <a:rPr lang="en-US" sz="3200" dirty="0" err="1" smtClean="0">
                <a:latin typeface="Papyrus"/>
                <a:cs typeface="Papyrus"/>
              </a:rPr>
              <a:t>nxn</a:t>
            </a:r>
            <a:r>
              <a:rPr lang="en-US" sz="3200" dirty="0" smtClean="0">
                <a:latin typeface="Papyrus"/>
                <a:cs typeface="Papyrus"/>
              </a:rPr>
              <a:t> matrix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Courier"/>
                <a:cs typeface="Courier"/>
              </a:rPr>
              <a:t>x = ones(</a:t>
            </a:r>
            <a:r>
              <a:rPr lang="en-US" sz="3200" dirty="0" smtClean="0">
                <a:latin typeface="Courier"/>
                <a:cs typeface="Courier"/>
              </a:rPr>
              <a:t>1,5)		</a:t>
            </a:r>
            <a:r>
              <a:rPr lang="en-US" sz="3200" dirty="0" smtClean="0">
                <a:latin typeface="Papyrus"/>
                <a:cs typeface="Papyrus"/>
              </a:rPr>
              <a:t> 1x5 row vector</a:t>
            </a:r>
          </a:p>
          <a:p>
            <a:pPr algn="ctr"/>
            <a:r>
              <a:rPr lang="cs-CZ" sz="3200" dirty="0" err="1">
                <a:latin typeface="Courier"/>
                <a:cs typeface="Courier"/>
              </a:rPr>
              <a:t>y</a:t>
            </a:r>
            <a:r>
              <a:rPr lang="cs-CZ" sz="3200" dirty="0">
                <a:latin typeface="Courier"/>
                <a:cs typeface="Courier"/>
              </a:rPr>
              <a:t> = </a:t>
            </a:r>
            <a:r>
              <a:rPr lang="cs-CZ" sz="3200" dirty="0" err="1">
                <a:latin typeface="Courier"/>
                <a:cs typeface="Courier"/>
              </a:rPr>
              <a:t>zeros</a:t>
            </a:r>
            <a:r>
              <a:rPr lang="cs-CZ" sz="3200" dirty="0">
                <a:latin typeface="Courier"/>
                <a:cs typeface="Courier"/>
              </a:rPr>
              <a:t>(5,1</a:t>
            </a:r>
            <a:r>
              <a:rPr lang="cs-CZ" sz="3200" dirty="0" smtClean="0">
                <a:latin typeface="Courier"/>
                <a:cs typeface="Courier"/>
              </a:rPr>
              <a:t>)</a:t>
            </a:r>
            <a:r>
              <a:rPr lang="cs-CZ" sz="3200" dirty="0" smtClean="0">
                <a:latin typeface="Papyrus"/>
                <a:cs typeface="Papyrus"/>
              </a:rPr>
              <a:t>			5x1 </a:t>
            </a:r>
            <a:r>
              <a:rPr lang="cs-CZ" sz="3200" dirty="0" err="1" smtClean="0">
                <a:latin typeface="Papyrus"/>
                <a:cs typeface="Papyrus"/>
              </a:rPr>
              <a:t>column</a:t>
            </a:r>
            <a:r>
              <a:rPr lang="cs-CZ" sz="3200" dirty="0" smtClean="0">
                <a:latin typeface="Papyrus"/>
                <a:cs typeface="Papyrus"/>
              </a:rPr>
              <a:t> </a:t>
            </a:r>
            <a:r>
              <a:rPr lang="cs-CZ" sz="3200" dirty="0" err="1" smtClean="0">
                <a:latin typeface="Papyrus"/>
                <a:cs typeface="Papyrus"/>
              </a:rPr>
              <a:t>vector</a:t>
            </a:r>
            <a:endParaRPr lang="cs-CZ" sz="3200" dirty="0" smtClean="0">
              <a:latin typeface="Papyrus"/>
              <a:cs typeface="Papyrus"/>
            </a:endParaRPr>
          </a:p>
          <a:p>
            <a:pPr algn="ctr"/>
            <a:endParaRPr lang="cs-CZ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z </a:t>
            </a:r>
            <a:r>
              <a:rPr lang="en-US" sz="3200" dirty="0">
                <a:latin typeface="Courier"/>
                <a:cs typeface="Courier"/>
              </a:rPr>
              <a:t>= </a:t>
            </a:r>
            <a:r>
              <a:rPr lang="en-US" sz="3200" dirty="0" smtClean="0">
                <a:latin typeface="Courier"/>
                <a:cs typeface="Courier"/>
              </a:rPr>
              <a:t>rand(3,5</a:t>
            </a:r>
            <a:r>
              <a:rPr lang="en-US" sz="3200" dirty="0">
                <a:latin typeface="Courier"/>
                <a:cs typeface="Courier"/>
              </a:rPr>
              <a:t>)</a:t>
            </a:r>
            <a:r>
              <a:rPr lang="en-US" sz="3200" dirty="0">
                <a:latin typeface="Papyrus"/>
                <a:cs typeface="Papyrus"/>
              </a:rPr>
              <a:t>	</a:t>
            </a:r>
            <a:r>
              <a:rPr lang="en-US" sz="3200" dirty="0" smtClean="0">
                <a:latin typeface="Papyrus"/>
                <a:cs typeface="Papyrus"/>
              </a:rPr>
              <a:t>	3 by 5 matrix</a:t>
            </a:r>
          </a:p>
          <a:p>
            <a:pPr algn="ctr"/>
            <a:r>
              <a:rPr lang="cs-CZ" sz="3200" dirty="0" err="1" smtClean="0">
                <a:latin typeface="Courier"/>
                <a:cs typeface="Courier"/>
              </a:rPr>
              <a:t>y</a:t>
            </a:r>
            <a:r>
              <a:rPr lang="cs-CZ" sz="3200" dirty="0" smtClean="0">
                <a:latin typeface="Courier"/>
                <a:cs typeface="Courier"/>
              </a:rPr>
              <a:t> </a:t>
            </a:r>
            <a:r>
              <a:rPr lang="cs-CZ" sz="3200" dirty="0">
                <a:latin typeface="Courier"/>
                <a:cs typeface="Courier"/>
              </a:rPr>
              <a:t>= </a:t>
            </a:r>
            <a:r>
              <a:rPr lang="cs-CZ" sz="3200" dirty="0" err="1">
                <a:latin typeface="Courier"/>
                <a:cs typeface="Courier"/>
              </a:rPr>
              <a:t>zeros</a:t>
            </a:r>
            <a:r>
              <a:rPr lang="cs-CZ" sz="3200" dirty="0">
                <a:latin typeface="Courier"/>
                <a:cs typeface="Courier"/>
              </a:rPr>
              <a:t>(</a:t>
            </a:r>
            <a:r>
              <a:rPr lang="cs-CZ" sz="3200" dirty="0" smtClean="0">
                <a:latin typeface="Courier"/>
                <a:cs typeface="Courier"/>
              </a:rPr>
              <a:t>5,3)    </a:t>
            </a:r>
            <a:r>
              <a:rPr lang="cs-CZ" sz="3200" dirty="0" smtClean="0">
                <a:latin typeface="Papyrus"/>
                <a:cs typeface="Papyrus"/>
              </a:rPr>
              <a:t>5x3 matrix</a:t>
            </a:r>
          </a:p>
          <a:p>
            <a:pPr algn="ctr"/>
            <a:r>
              <a:rPr lang="cs-CZ" sz="3200" dirty="0" smtClean="0">
                <a:latin typeface="Courier"/>
                <a:cs typeface="Courier"/>
              </a:rPr>
              <a:t>a </a:t>
            </a:r>
            <a:r>
              <a:rPr lang="cs-CZ" sz="3200" dirty="0">
                <a:latin typeface="Courier"/>
                <a:cs typeface="Courier"/>
              </a:rPr>
              <a:t>= </a:t>
            </a:r>
            <a:r>
              <a:rPr lang="cs-CZ" sz="3200" dirty="0" err="1">
                <a:latin typeface="Courier"/>
                <a:cs typeface="Courier"/>
              </a:rPr>
              <a:t>zeros</a:t>
            </a:r>
            <a:r>
              <a:rPr lang="cs-CZ" sz="3200" dirty="0" smtClean="0">
                <a:latin typeface="Courier"/>
                <a:cs typeface="Courier"/>
              </a:rPr>
              <a:t>(4)    </a:t>
            </a:r>
            <a:r>
              <a:rPr lang="cs-CZ" sz="3200" dirty="0" smtClean="0">
                <a:latin typeface="Papyrus"/>
                <a:cs typeface="Papyrus"/>
              </a:rPr>
              <a:t>4x4 matrix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08010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dirty="0" smtClean="0">
                <a:latin typeface="Papyrus"/>
              </a:rPr>
              <a:t>Start </a:t>
            </a:r>
            <a:r>
              <a:rPr lang="en-US" sz="4400" dirty="0" err="1" smtClean="0">
                <a:latin typeface="Papyrus"/>
              </a:rPr>
              <a:t>Matlab</a:t>
            </a:r>
            <a:endParaRPr lang="en-US" sz="4400" dirty="0" smtClean="0">
              <a:latin typeface="Papyrus"/>
            </a:endParaRPr>
          </a:p>
          <a:p>
            <a:pPr algn="ctr">
              <a:defRPr/>
            </a:pPr>
            <a:endParaRPr lang="en-US" sz="4400" dirty="0">
              <a:latin typeface="Papyrus"/>
            </a:endParaRPr>
          </a:p>
          <a:p>
            <a:pPr algn="ctr">
              <a:defRPr/>
            </a:pPr>
            <a:r>
              <a:rPr lang="en-US" sz="4400" dirty="0" smtClean="0">
                <a:latin typeface="Papyrus"/>
              </a:rPr>
              <a:t>You will get several windows.</a:t>
            </a:r>
          </a:p>
          <a:p>
            <a:pPr algn="ctr">
              <a:defRPr/>
            </a:pPr>
            <a:endParaRPr lang="en-US" sz="4400" dirty="0" smtClean="0">
              <a:latin typeface="Papyrus"/>
            </a:endParaRPr>
          </a:p>
          <a:p>
            <a:pPr algn="ctr">
              <a:defRPr/>
            </a:pPr>
            <a:r>
              <a:rPr lang="en-US" sz="4400" dirty="0" smtClean="0">
                <a:latin typeface="Papyrus"/>
              </a:rPr>
              <a:t>You can customize them.</a:t>
            </a:r>
            <a:endParaRPr lang="en-US" sz="44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703152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1085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Can also combine vectors to make arrays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Courier"/>
                <a:cs typeface="Courier"/>
              </a:rPr>
              <a:t>a</a:t>
            </a:r>
            <a:r>
              <a:rPr lang="da-DK" sz="3200" dirty="0">
                <a:latin typeface="Courier"/>
                <a:cs typeface="Courier"/>
              </a:rPr>
              <a:t>=[1 2 3]</a:t>
            </a:r>
          </a:p>
          <a:p>
            <a:pPr algn="ctr"/>
            <a:r>
              <a:rPr lang="da-DK" sz="3200" dirty="0" smtClean="0">
                <a:latin typeface="Courier"/>
                <a:cs typeface="Courier"/>
              </a:rPr>
              <a:t>b</a:t>
            </a:r>
            <a:r>
              <a:rPr lang="da-DK" sz="3200" dirty="0">
                <a:latin typeface="Courier"/>
                <a:cs typeface="Courier"/>
              </a:rPr>
              <a:t>=[4 5 6]</a:t>
            </a:r>
          </a:p>
          <a:p>
            <a:pPr algn="ctr"/>
            <a:r>
              <a:rPr lang="da-DK" sz="3200" dirty="0" smtClean="0">
                <a:latin typeface="Courier"/>
                <a:cs typeface="Courier"/>
              </a:rPr>
              <a:t>c</a:t>
            </a:r>
            <a:r>
              <a:rPr lang="da-DK" sz="3200" dirty="0">
                <a:latin typeface="Courier"/>
                <a:cs typeface="Courier"/>
              </a:rPr>
              <a:t>=[a b]</a:t>
            </a:r>
          </a:p>
          <a:p>
            <a:pPr algn="ctr"/>
            <a:r>
              <a:rPr lang="da-DK" sz="3200" dirty="0" smtClean="0">
                <a:latin typeface="Courier"/>
                <a:cs typeface="Courier"/>
              </a:rPr>
              <a:t>d</a:t>
            </a:r>
            <a:r>
              <a:rPr lang="da-DK" sz="3200" dirty="0">
                <a:latin typeface="Courier"/>
                <a:cs typeface="Courier"/>
              </a:rPr>
              <a:t>=[a; b</a:t>
            </a:r>
            <a:r>
              <a:rPr lang="da-DK" sz="3200" dirty="0" smtClean="0">
                <a:latin typeface="Courier"/>
                <a:cs typeface="Courier"/>
              </a:rPr>
              <a:t>]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What</a:t>
            </a:r>
            <a:r>
              <a:rPr lang="da-DK" sz="3200" dirty="0" smtClean="0">
                <a:latin typeface="Papyrus"/>
                <a:cs typeface="Papyrus"/>
              </a:rPr>
              <a:t> is difference </a:t>
            </a:r>
            <a:r>
              <a:rPr lang="da-DK" sz="3200" dirty="0" err="1" smtClean="0">
                <a:latin typeface="Papyrus"/>
                <a:cs typeface="Papyrus"/>
              </a:rPr>
              <a:t>between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smtClean="0">
                <a:latin typeface="Courier"/>
                <a:cs typeface="Courier"/>
              </a:rPr>
              <a:t>c</a:t>
            </a:r>
            <a:r>
              <a:rPr lang="da-DK" sz="3200" dirty="0" smtClean="0">
                <a:latin typeface="Papyrus"/>
                <a:cs typeface="Papyrus"/>
              </a:rPr>
              <a:t> and </a:t>
            </a:r>
            <a:r>
              <a:rPr lang="da-DK" sz="3200" dirty="0" smtClean="0">
                <a:latin typeface="Courier"/>
                <a:cs typeface="Courier"/>
              </a:rPr>
              <a:t>d</a:t>
            </a:r>
            <a:r>
              <a:rPr lang="da-DK" sz="3200" dirty="0" smtClean="0">
                <a:latin typeface="Papyrus"/>
                <a:cs typeface="Papyrus"/>
              </a:rPr>
              <a:t>?</a:t>
            </a:r>
          </a:p>
          <a:p>
            <a:pPr algn="ctr"/>
            <a:endParaRPr lang="da-DK" sz="3200" dirty="0" smtClean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Make </a:t>
            </a:r>
            <a:r>
              <a:rPr lang="da-DK" sz="3200" dirty="0" err="1" smtClean="0">
                <a:latin typeface="Papyrus"/>
                <a:cs typeface="Papyrus"/>
              </a:rPr>
              <a:t>them</a:t>
            </a:r>
            <a:r>
              <a:rPr lang="da-DK" sz="3200" dirty="0" smtClean="0">
                <a:latin typeface="Papyrus"/>
                <a:cs typeface="Papyrus"/>
              </a:rPr>
              <a:t>.</a:t>
            </a: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Predict</a:t>
            </a:r>
            <a:r>
              <a:rPr lang="da-DK" sz="3200" dirty="0" smtClean="0">
                <a:latin typeface="Papyrus"/>
                <a:cs typeface="Papyrus"/>
              </a:rPr>
              <a:t>.</a:t>
            </a: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Use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Courier"/>
                <a:cs typeface="Courier"/>
              </a:rPr>
              <a:t>whos</a:t>
            </a:r>
            <a:r>
              <a:rPr lang="da-DK" sz="3200" dirty="0" smtClean="0">
                <a:latin typeface="Papyrus"/>
                <a:cs typeface="Papyrus"/>
              </a:rPr>
              <a:t> to check </a:t>
            </a:r>
            <a:r>
              <a:rPr lang="da-DK" sz="3200" dirty="0" err="1" smtClean="0">
                <a:latin typeface="Papyrus"/>
                <a:cs typeface="Papyrus"/>
              </a:rPr>
              <a:t>your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answer</a:t>
            </a:r>
            <a:r>
              <a:rPr lang="da-DK" sz="3200" dirty="0" smtClean="0">
                <a:latin typeface="Papyrus"/>
                <a:cs typeface="Papyrus"/>
              </a:rPr>
              <a:t>.</a:t>
            </a:r>
            <a:endParaRPr lang="da-DK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294941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To get one value from the array you have to give the indices of the location in the matrix (just like math)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x(1,3)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x</a:t>
            </a:r>
            <a:r>
              <a:rPr lang="en-US" sz="3200" dirty="0" smtClean="0">
                <a:latin typeface="Papyrus"/>
                <a:cs typeface="Papyrus"/>
              </a:rPr>
              <a:t> better have enough elements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(if x is a vector you can address the elements as </a:t>
            </a:r>
            <a:r>
              <a:rPr lang="en-US" sz="3200" dirty="0" smtClean="0">
                <a:latin typeface="Courier"/>
                <a:cs typeface="Courier"/>
              </a:rPr>
              <a:t>x(n)</a:t>
            </a:r>
            <a:r>
              <a:rPr lang="en-US" sz="3200" dirty="0" smtClean="0">
                <a:latin typeface="Papyrus"/>
                <a:cs typeface="Papyrus"/>
              </a:rPr>
              <a:t>, or </a:t>
            </a:r>
            <a:r>
              <a:rPr lang="en-US" sz="3200" dirty="0">
                <a:latin typeface="Courier"/>
                <a:cs typeface="Courier"/>
              </a:rPr>
              <a:t>x(1,n)</a:t>
            </a:r>
            <a:r>
              <a:rPr lang="en-US" sz="3200" dirty="0" smtClean="0">
                <a:latin typeface="Papyrus"/>
                <a:cs typeface="Papyrus"/>
              </a:rPr>
              <a:t> for row vectors, or </a:t>
            </a:r>
            <a:r>
              <a:rPr lang="en-US" sz="3200" dirty="0">
                <a:latin typeface="Courier"/>
                <a:cs typeface="Courier"/>
              </a:rPr>
              <a:t>x(n,1)</a:t>
            </a:r>
            <a:r>
              <a:rPr lang="en-US" sz="3200" dirty="0" smtClean="0">
                <a:latin typeface="Papyrus"/>
                <a:cs typeface="Papyrus"/>
              </a:rPr>
              <a:t> for column vectors)</a:t>
            </a:r>
          </a:p>
        </p:txBody>
      </p:sp>
    </p:spTree>
    <p:extLst>
      <p:ext uri="{BB962C8B-B14F-4D97-AF65-F5344CB8AC3E}">
        <p14:creationId xmlns:p14="http://schemas.microsoft.com/office/powerpoint/2010/main" val="3342324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915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Arithmetic on matrices (vectors)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"standard"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Can add, subtract, multiply (following normal math rules for 2D matrix sizes).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Make some and try it.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11988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Simple arithmetic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If </a:t>
            </a:r>
            <a:r>
              <a:rPr lang="en-US" sz="3200" dirty="0">
                <a:latin typeface="Courier"/>
                <a:cs typeface="Courier"/>
              </a:rPr>
              <a:t>x</a:t>
            </a:r>
            <a:r>
              <a:rPr lang="en-US" sz="3200" dirty="0">
                <a:latin typeface="Papyrus"/>
                <a:cs typeface="Papyrus"/>
              </a:rPr>
              <a:t> and </a:t>
            </a:r>
            <a:r>
              <a:rPr lang="en-US" sz="3200" dirty="0">
                <a:latin typeface="Courier"/>
                <a:cs typeface="Courier"/>
              </a:rPr>
              <a:t>y</a:t>
            </a:r>
            <a:r>
              <a:rPr lang="en-US" sz="3200" dirty="0">
                <a:latin typeface="Papyrus"/>
                <a:cs typeface="Papyrus"/>
              </a:rPr>
              <a:t> are </a:t>
            </a:r>
            <a:r>
              <a:rPr lang="en-US" sz="3200" dirty="0" smtClean="0">
                <a:latin typeface="Papyrus"/>
                <a:cs typeface="Papyrus"/>
              </a:rPr>
              <a:t>matrices (vectors) you </a:t>
            </a:r>
            <a:r>
              <a:rPr lang="en-US" sz="3200" dirty="0">
                <a:latin typeface="Papyrus"/>
                <a:cs typeface="Papyrus"/>
              </a:rPr>
              <a:t>can add </a:t>
            </a:r>
            <a:r>
              <a:rPr lang="en-US" sz="3200" dirty="0" smtClean="0">
                <a:latin typeface="Papyrus"/>
                <a:cs typeface="Papyrus"/>
              </a:rPr>
              <a:t>them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/>
              <a:t> </a:t>
            </a:r>
          </a:p>
          <a:p>
            <a:pPr algn="ctr"/>
            <a:r>
              <a:rPr lang="en-US" sz="3200" dirty="0">
                <a:latin typeface="Courier"/>
                <a:cs typeface="Courier"/>
              </a:rPr>
              <a:t>z=</a:t>
            </a:r>
            <a:r>
              <a:rPr lang="en-US" sz="3200" dirty="0" err="1">
                <a:latin typeface="Courier"/>
                <a:cs typeface="Courier"/>
              </a:rPr>
              <a:t>x+y</a:t>
            </a:r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sz="3200" dirty="0"/>
              <a:t> 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BUT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916819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Simple arithmetic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If </a:t>
            </a:r>
            <a:r>
              <a:rPr lang="en-US" sz="3200" dirty="0">
                <a:latin typeface="Courier"/>
                <a:cs typeface="Courier"/>
              </a:rPr>
              <a:t>x</a:t>
            </a:r>
            <a:r>
              <a:rPr lang="en-US" sz="3200" dirty="0">
                <a:latin typeface="Papyrus"/>
                <a:cs typeface="Papyrus"/>
              </a:rPr>
              <a:t> and </a:t>
            </a:r>
            <a:r>
              <a:rPr lang="en-US" sz="3200" dirty="0">
                <a:latin typeface="Courier"/>
                <a:cs typeface="Courier"/>
              </a:rPr>
              <a:t>y</a:t>
            </a:r>
            <a:r>
              <a:rPr lang="en-US" sz="3200" dirty="0">
                <a:latin typeface="Papyrus"/>
                <a:cs typeface="Papyrus"/>
              </a:rPr>
              <a:t> are </a:t>
            </a:r>
            <a:r>
              <a:rPr lang="en-US" sz="3200" dirty="0" smtClean="0">
                <a:latin typeface="Papyrus"/>
                <a:cs typeface="Papyrus"/>
              </a:rPr>
              <a:t>both row or column vectors </a:t>
            </a:r>
            <a:r>
              <a:rPr lang="en-US" sz="3200" dirty="0">
                <a:latin typeface="Papyrus"/>
                <a:cs typeface="Papyrus"/>
              </a:rPr>
              <a:t>of </a:t>
            </a:r>
            <a:r>
              <a:rPr lang="en-US" sz="3200" dirty="0" smtClean="0">
                <a:latin typeface="Papyrus"/>
                <a:cs typeface="Papyrus"/>
              </a:rPr>
              <a:t>the same length, N, or matrices of the same size </a:t>
            </a:r>
            <a:r>
              <a:rPr lang="en-US" sz="3200" dirty="0" err="1" smtClean="0">
                <a:latin typeface="Papyrus"/>
                <a:cs typeface="Papyrus"/>
              </a:rPr>
              <a:t>NxM</a:t>
            </a:r>
            <a:r>
              <a:rPr lang="en-US" sz="3200" dirty="0" smtClean="0">
                <a:latin typeface="Papyrus"/>
                <a:cs typeface="Papyrus"/>
              </a:rPr>
              <a:t> you </a:t>
            </a:r>
            <a:r>
              <a:rPr lang="en-US" sz="3200" dirty="0">
                <a:latin typeface="Papyrus"/>
                <a:cs typeface="Papyrus"/>
              </a:rPr>
              <a:t>can add </a:t>
            </a:r>
            <a:r>
              <a:rPr lang="en-US" sz="3200" dirty="0" smtClean="0">
                <a:latin typeface="Papyrus"/>
                <a:cs typeface="Papyrus"/>
              </a:rPr>
              <a:t>them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/>
              <a:t> </a:t>
            </a:r>
          </a:p>
          <a:p>
            <a:pPr algn="ctr"/>
            <a:r>
              <a:rPr lang="en-US" sz="3200" dirty="0">
                <a:latin typeface="Courier"/>
                <a:cs typeface="Courier"/>
              </a:rPr>
              <a:t>z=</a:t>
            </a:r>
            <a:r>
              <a:rPr lang="en-US" sz="3200" dirty="0" err="1">
                <a:latin typeface="Courier"/>
                <a:cs typeface="Courier"/>
              </a:rPr>
              <a:t>x+y</a:t>
            </a:r>
            <a:endParaRPr lang="en-US" sz="3200" dirty="0">
              <a:latin typeface="Courier"/>
              <a:cs typeface="Courier"/>
            </a:endParaRP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Where </a:t>
            </a:r>
            <a:r>
              <a:rPr lang="en-US" sz="3200" dirty="0">
                <a:latin typeface="Courier"/>
                <a:cs typeface="Courier"/>
              </a:rPr>
              <a:t>z</a:t>
            </a:r>
            <a:r>
              <a:rPr lang="en-US" sz="3200" dirty="0" smtClean="0">
                <a:latin typeface="Papyrus"/>
                <a:cs typeface="Papyrus"/>
              </a:rPr>
              <a:t> is the same length and type (row/column/matrix) and what you expect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the sum of the elements.</a:t>
            </a:r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9793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Simple arithmetic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If </a:t>
            </a:r>
            <a:r>
              <a:rPr lang="en-US" sz="3200" dirty="0">
                <a:latin typeface="Courier"/>
                <a:cs typeface="Courier"/>
              </a:rPr>
              <a:t>x</a:t>
            </a:r>
            <a:r>
              <a:rPr lang="en-US" sz="3200" dirty="0">
                <a:latin typeface="Papyrus"/>
                <a:cs typeface="Papyrus"/>
              </a:rPr>
              <a:t> and </a:t>
            </a:r>
            <a:r>
              <a:rPr lang="en-US" sz="3200" dirty="0">
                <a:latin typeface="Courier"/>
                <a:cs typeface="Courier"/>
              </a:rPr>
              <a:t>y</a:t>
            </a:r>
            <a:r>
              <a:rPr lang="en-US" sz="3200" dirty="0">
                <a:latin typeface="Papyrus"/>
                <a:cs typeface="Papyrus"/>
              </a:rPr>
              <a:t> </a:t>
            </a:r>
            <a:r>
              <a:rPr lang="en-US" sz="3200" dirty="0" smtClean="0">
                <a:latin typeface="Papyrus"/>
                <a:cs typeface="Papyrus"/>
              </a:rPr>
              <a:t>are </a:t>
            </a:r>
            <a:r>
              <a:rPr lang="en-US" sz="3200" u="sng" dirty="0" smtClean="0">
                <a:latin typeface="Papyrus"/>
                <a:cs typeface="Papyrus"/>
              </a:rPr>
              <a:t>vectors</a:t>
            </a:r>
            <a:r>
              <a:rPr lang="en-US" sz="3200" dirty="0" smtClean="0">
                <a:latin typeface="Papyrus"/>
                <a:cs typeface="Papyrus"/>
              </a:rPr>
              <a:t> and not both the same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one is a row and the other a column vector, of lengths N and M, </a:t>
            </a:r>
            <a:r>
              <a:rPr lang="en-US" sz="3200" dirty="0">
                <a:latin typeface="Papyrus"/>
                <a:cs typeface="Papyrus"/>
              </a:rPr>
              <a:t>you can </a:t>
            </a:r>
            <a:r>
              <a:rPr lang="en-US" sz="3200" dirty="0" smtClean="0">
                <a:latin typeface="Papyrus"/>
                <a:cs typeface="Papyrus"/>
              </a:rPr>
              <a:t>still add them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/>
              <a:t> </a:t>
            </a:r>
          </a:p>
          <a:p>
            <a:pPr algn="ctr"/>
            <a:r>
              <a:rPr lang="en-US" sz="3200" dirty="0">
                <a:latin typeface="Courier"/>
                <a:cs typeface="Courier"/>
              </a:rPr>
              <a:t>z=</a:t>
            </a:r>
            <a:r>
              <a:rPr lang="en-US" sz="3200" dirty="0" err="1">
                <a:latin typeface="Courier"/>
                <a:cs typeface="Courier"/>
              </a:rPr>
              <a:t>x+y</a:t>
            </a:r>
            <a:endParaRPr lang="en-US" sz="3200" dirty="0">
              <a:latin typeface="Courier"/>
              <a:cs typeface="Courier"/>
            </a:endParaRP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Where </a:t>
            </a:r>
            <a:r>
              <a:rPr lang="en-US" sz="3200" dirty="0">
                <a:latin typeface="Courier"/>
                <a:cs typeface="Courier"/>
              </a:rPr>
              <a:t>z</a:t>
            </a:r>
            <a:r>
              <a:rPr lang="en-US" sz="3200" dirty="0" smtClean="0">
                <a:latin typeface="Papyrus"/>
                <a:cs typeface="Papyrus"/>
              </a:rPr>
              <a:t> is now a </a:t>
            </a:r>
            <a:r>
              <a:rPr lang="en-US" sz="3200" u="sng" dirty="0" smtClean="0">
                <a:latin typeface="Papyrus"/>
                <a:cs typeface="Papyrus"/>
              </a:rPr>
              <a:t>matrix</a:t>
            </a:r>
            <a:r>
              <a:rPr lang="en-US" sz="3200" dirty="0" smtClean="0">
                <a:latin typeface="Papyrus"/>
                <a:cs typeface="Papyrus"/>
              </a:rPr>
              <a:t> of size N x M whose elements are the sum of x(n)+y(m).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(this is relatively new, used to complain that vectors were not same size)</a:t>
            </a:r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57684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Simple arithmetic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If </a:t>
            </a:r>
            <a:r>
              <a:rPr lang="en-US" sz="3200" dirty="0">
                <a:latin typeface="Courier"/>
                <a:cs typeface="Courier"/>
              </a:rPr>
              <a:t>x</a:t>
            </a:r>
            <a:r>
              <a:rPr lang="en-US" sz="3200" dirty="0">
                <a:latin typeface="Papyrus"/>
                <a:cs typeface="Papyrus"/>
              </a:rPr>
              <a:t> </a:t>
            </a:r>
            <a:r>
              <a:rPr lang="en-US" sz="3200" dirty="0" smtClean="0">
                <a:latin typeface="Papyrus"/>
                <a:cs typeface="Papyrus"/>
              </a:rPr>
              <a:t>is a </a:t>
            </a:r>
            <a:r>
              <a:rPr lang="en-US" sz="3200" u="sng" dirty="0" smtClean="0">
                <a:latin typeface="Papyrus"/>
                <a:cs typeface="Papyrus"/>
              </a:rPr>
              <a:t>vector</a:t>
            </a:r>
            <a:r>
              <a:rPr lang="en-US" sz="3200" dirty="0" smtClean="0">
                <a:latin typeface="Papyrus"/>
                <a:cs typeface="Papyrus"/>
              </a:rPr>
              <a:t> and </a:t>
            </a:r>
            <a:r>
              <a:rPr lang="en-US" sz="3200" dirty="0" smtClean="0">
                <a:latin typeface="Courier"/>
                <a:cs typeface="Courier"/>
              </a:rPr>
              <a:t>y</a:t>
            </a:r>
            <a:r>
              <a:rPr lang="en-US" sz="3200" dirty="0" smtClean="0">
                <a:latin typeface="Papyrus"/>
                <a:cs typeface="Papyrus"/>
              </a:rPr>
              <a:t> is a </a:t>
            </a:r>
            <a:r>
              <a:rPr lang="en-US" sz="3200" u="sng" dirty="0" smtClean="0">
                <a:latin typeface="Papyrus"/>
                <a:cs typeface="Papyrus"/>
              </a:rPr>
              <a:t>matrix</a:t>
            </a:r>
            <a:r>
              <a:rPr lang="en-US" sz="3200" dirty="0" smtClean="0">
                <a:latin typeface="Papyrus"/>
                <a:cs typeface="Papyrus"/>
              </a:rPr>
              <a:t> and the vector length equals one of the matrix dimensions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row or column, </a:t>
            </a:r>
            <a:r>
              <a:rPr lang="en-US" sz="3200" dirty="0">
                <a:latin typeface="Papyrus"/>
                <a:cs typeface="Papyrus"/>
              </a:rPr>
              <a:t>you can </a:t>
            </a:r>
            <a:r>
              <a:rPr lang="en-US" sz="3200" dirty="0" smtClean="0">
                <a:latin typeface="Papyrus"/>
                <a:cs typeface="Papyrus"/>
              </a:rPr>
              <a:t>still add them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/>
              <a:t> </a:t>
            </a:r>
          </a:p>
          <a:p>
            <a:pPr algn="ctr"/>
            <a:r>
              <a:rPr lang="en-US" sz="3200" dirty="0">
                <a:latin typeface="Courier"/>
                <a:cs typeface="Courier"/>
              </a:rPr>
              <a:t>z</a:t>
            </a:r>
            <a:r>
              <a:rPr lang="en-US" sz="3200" dirty="0" smtClean="0">
                <a:latin typeface="Courier"/>
                <a:cs typeface="Courier"/>
              </a:rPr>
              <a:t>=</a:t>
            </a:r>
            <a:r>
              <a:rPr lang="en-US" sz="3200" dirty="0" err="1" smtClean="0">
                <a:latin typeface="Courier"/>
                <a:cs typeface="Courier"/>
              </a:rPr>
              <a:t>x+y</a:t>
            </a:r>
            <a:endParaRPr lang="en-US" sz="3200" dirty="0">
              <a:latin typeface="Courier"/>
              <a:cs typeface="Courier"/>
            </a:endParaRP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Where </a:t>
            </a:r>
            <a:r>
              <a:rPr lang="en-US" sz="3200" dirty="0">
                <a:latin typeface="Courier"/>
                <a:cs typeface="Courier"/>
              </a:rPr>
              <a:t>z</a:t>
            </a:r>
            <a:r>
              <a:rPr lang="en-US" sz="3200" dirty="0" smtClean="0">
                <a:latin typeface="Papyrus"/>
                <a:cs typeface="Papyrus"/>
              </a:rPr>
              <a:t> is a </a:t>
            </a:r>
            <a:r>
              <a:rPr lang="en-US" sz="3200" u="sng" dirty="0" smtClean="0">
                <a:latin typeface="Papyrus"/>
                <a:cs typeface="Papyrus"/>
              </a:rPr>
              <a:t>matrix</a:t>
            </a:r>
            <a:r>
              <a:rPr lang="en-US" sz="3200" dirty="0" smtClean="0">
                <a:latin typeface="Papyrus"/>
                <a:cs typeface="Papyrus"/>
              </a:rPr>
              <a:t> whose elements are the sum of </a:t>
            </a:r>
            <a:r>
              <a:rPr lang="en-US" sz="3200" dirty="0" smtClean="0">
                <a:latin typeface="Courier"/>
                <a:cs typeface="Courier"/>
              </a:rPr>
              <a:t>x(</a:t>
            </a:r>
            <a:r>
              <a:rPr lang="en-US" sz="3200" dirty="0" err="1" smtClean="0">
                <a:latin typeface="Courier"/>
                <a:cs typeface="Courier"/>
              </a:rPr>
              <a:t>m,n</a:t>
            </a:r>
            <a:r>
              <a:rPr lang="en-US" sz="3200" dirty="0" smtClean="0">
                <a:latin typeface="Courier"/>
                <a:cs typeface="Courier"/>
              </a:rPr>
              <a:t>)+y(1,mn)</a:t>
            </a:r>
            <a:r>
              <a:rPr lang="en-US" sz="3200" dirty="0" smtClean="0">
                <a:latin typeface="Papyrus"/>
                <a:cs typeface="Papyrus"/>
              </a:rPr>
              <a:t> or </a:t>
            </a:r>
            <a:r>
              <a:rPr lang="en-US" sz="3200" dirty="0" smtClean="0">
                <a:latin typeface="Courier"/>
                <a:cs typeface="Courier"/>
              </a:rPr>
              <a:t>x(</a:t>
            </a:r>
            <a:r>
              <a:rPr lang="en-US" sz="3200" dirty="0" err="1" smtClean="0">
                <a:latin typeface="Courier"/>
                <a:cs typeface="Courier"/>
              </a:rPr>
              <a:t>m,n</a:t>
            </a:r>
            <a:r>
              <a:rPr lang="en-US" sz="3200" dirty="0" smtClean="0">
                <a:latin typeface="Courier"/>
                <a:cs typeface="Courier"/>
              </a:rPr>
              <a:t>)+y(m,1)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(this is relatively new, used to complain that vectors were not same size)</a:t>
            </a:r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6531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7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Simple arithmetic</a:t>
            </a:r>
          </a:p>
          <a:p>
            <a:pPr algn="ctr"/>
            <a:r>
              <a:rPr lang="en-US" sz="3200" dirty="0"/>
              <a:t> </a:t>
            </a:r>
          </a:p>
          <a:p>
            <a:pPr algn="ctr"/>
            <a:r>
              <a:rPr lang="en-US" sz="3200" dirty="0">
                <a:latin typeface="Papyrus"/>
                <a:cs typeface="Papyrus"/>
              </a:rPr>
              <a:t>You can add or multiply a </a:t>
            </a:r>
            <a:r>
              <a:rPr lang="en-US" sz="3200" dirty="0" smtClean="0">
                <a:latin typeface="Papyrus"/>
                <a:cs typeface="Papyrus"/>
              </a:rPr>
              <a:t>vector, </a:t>
            </a:r>
            <a:r>
              <a:rPr lang="en-US" sz="3200" dirty="0">
                <a:latin typeface="Courier"/>
                <a:cs typeface="Courier"/>
              </a:rPr>
              <a:t>z</a:t>
            </a:r>
            <a:r>
              <a:rPr lang="en-US" sz="3200" dirty="0" smtClean="0">
                <a:latin typeface="Papyrus"/>
                <a:cs typeface="Papyrus"/>
              </a:rPr>
              <a:t>, </a:t>
            </a:r>
            <a:r>
              <a:rPr lang="en-US" sz="3200" dirty="0">
                <a:latin typeface="Papyrus"/>
                <a:cs typeface="Papyrus"/>
              </a:rPr>
              <a:t>by a </a:t>
            </a:r>
            <a:r>
              <a:rPr lang="en-US" sz="3200" dirty="0" smtClean="0">
                <a:latin typeface="Papyrus"/>
                <a:cs typeface="Papyrus"/>
              </a:rPr>
              <a:t>constant.</a:t>
            </a:r>
          </a:p>
          <a:p>
            <a:pPr algn="ctr"/>
            <a:r>
              <a:rPr lang="en-US" sz="3200" dirty="0"/>
              <a:t> </a:t>
            </a:r>
          </a:p>
          <a:p>
            <a:pPr algn="ctr"/>
            <a:r>
              <a:rPr lang="en-US" sz="3200" dirty="0">
                <a:latin typeface="Courier"/>
                <a:cs typeface="Courier"/>
              </a:rPr>
              <a:t>z=</a:t>
            </a:r>
            <a:r>
              <a:rPr lang="en-US" sz="3200" dirty="0" err="1">
                <a:latin typeface="Courier"/>
                <a:cs typeface="Courier"/>
              </a:rPr>
              <a:t>x+i</a:t>
            </a:r>
            <a:r>
              <a:rPr lang="en-US" sz="3200" dirty="0">
                <a:latin typeface="Courier"/>
                <a:cs typeface="Courier"/>
              </a:rPr>
              <a:t>*</a:t>
            </a:r>
            <a:r>
              <a:rPr lang="en-US" sz="3200" dirty="0" smtClean="0">
                <a:latin typeface="Courier"/>
                <a:cs typeface="Courier"/>
              </a:rPr>
              <a:t>y</a:t>
            </a:r>
            <a:endParaRPr lang="en-US" sz="3200" dirty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z=z+z0           z=z*z0</a:t>
            </a:r>
            <a:endParaRPr lang="en-US" sz="3200" dirty="0">
              <a:latin typeface="Courier"/>
              <a:cs typeface="Courier"/>
            </a:endParaRPr>
          </a:p>
          <a:p>
            <a:pPr algn="ctr"/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Here I’ve made a new </a:t>
            </a:r>
            <a:r>
              <a:rPr lang="en-US" sz="3200" b="1" u="sng" dirty="0">
                <a:latin typeface="Papyrus"/>
                <a:cs typeface="Papyrus"/>
              </a:rPr>
              <a:t>complex </a:t>
            </a:r>
            <a:r>
              <a:rPr lang="en-US" sz="3200" b="1" u="sng" dirty="0" smtClean="0">
                <a:latin typeface="Papyrus"/>
                <a:cs typeface="Papyrus"/>
              </a:rPr>
              <a:t>valued vector </a:t>
            </a:r>
            <a:r>
              <a:rPr lang="en-US" sz="3200" dirty="0">
                <a:latin typeface="Courier"/>
                <a:cs typeface="Courier"/>
              </a:rPr>
              <a:t>z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Matlab </a:t>
            </a:r>
            <a:r>
              <a:rPr lang="en-US" sz="3200" dirty="0">
                <a:latin typeface="Papyrus"/>
                <a:cs typeface="Papyrus"/>
              </a:rPr>
              <a:t>figures out what type of number it is from </a:t>
            </a:r>
            <a:r>
              <a:rPr lang="en-US" sz="3200" dirty="0" smtClean="0">
                <a:latin typeface="Papyrus"/>
                <a:cs typeface="Papyrus"/>
              </a:rPr>
              <a:t>context.</a:t>
            </a:r>
          </a:p>
        </p:txBody>
      </p:sp>
    </p:spTree>
    <p:extLst>
      <p:ext uri="{BB962C8B-B14F-4D97-AF65-F5344CB8AC3E}">
        <p14:creationId xmlns:p14="http://schemas.microsoft.com/office/powerpoint/2010/main" val="2904793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060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Simple arithmetic</a:t>
            </a:r>
          </a:p>
          <a:p>
            <a:pPr algn="ctr"/>
            <a:r>
              <a:rPr lang="en-US" sz="3200" dirty="0"/>
              <a:t> </a:t>
            </a:r>
          </a:p>
          <a:p>
            <a:pPr algn="ctr"/>
            <a:r>
              <a:rPr lang="en-US" sz="3200" dirty="0">
                <a:latin typeface="Papyrus"/>
                <a:cs typeface="Papyrus"/>
              </a:rPr>
              <a:t>You can multiply </a:t>
            </a:r>
            <a:r>
              <a:rPr lang="en-US" sz="3200" u="sng" dirty="0">
                <a:latin typeface="Papyrus"/>
                <a:cs typeface="Papyrus"/>
              </a:rPr>
              <a:t>vectors</a:t>
            </a:r>
            <a:r>
              <a:rPr lang="en-US" sz="3200" dirty="0">
                <a:latin typeface="Papyrus"/>
                <a:cs typeface="Papyrus"/>
              </a:rPr>
              <a:t> under certain restrictions – they multiply like </a:t>
            </a:r>
            <a:r>
              <a:rPr lang="en-US" sz="3200" dirty="0" smtClean="0">
                <a:latin typeface="Papyrus"/>
                <a:cs typeface="Papyrus"/>
              </a:rPr>
              <a:t>matrices.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 </a:t>
            </a:r>
            <a:r>
              <a:rPr lang="en-US" sz="3200" dirty="0">
                <a:latin typeface="Papyrus"/>
                <a:cs typeface="Papyrus"/>
              </a:rPr>
              <a:t>vector in Matlab is really a matrix with only one row or column, so a vector with N elements is either a 1xN or </a:t>
            </a:r>
            <a:r>
              <a:rPr lang="en-US" sz="3200" dirty="0" smtClean="0">
                <a:latin typeface="Papyrus"/>
                <a:cs typeface="Papyrus"/>
              </a:rPr>
              <a:t>an </a:t>
            </a:r>
            <a:r>
              <a:rPr lang="en-US" sz="3200" dirty="0">
                <a:latin typeface="Papyrus"/>
                <a:cs typeface="Papyrus"/>
              </a:rPr>
              <a:t>Nx1 </a:t>
            </a:r>
            <a:r>
              <a:rPr lang="en-US" sz="3200" dirty="0" smtClean="0">
                <a:latin typeface="Papyrus"/>
                <a:cs typeface="Papyrus"/>
              </a:rPr>
              <a:t>matrix.</a:t>
            </a:r>
          </a:p>
        </p:txBody>
      </p:sp>
    </p:spTree>
    <p:extLst>
      <p:ext uri="{BB962C8B-B14F-4D97-AF65-F5344CB8AC3E}">
        <p14:creationId xmlns:p14="http://schemas.microsoft.com/office/powerpoint/2010/main" val="3208192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Simple arithmetic</a:t>
            </a:r>
          </a:p>
          <a:p>
            <a:pPr algn="ctr"/>
            <a:r>
              <a:rPr lang="en-US" sz="3200" dirty="0"/>
              <a:t> 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To </a:t>
            </a:r>
            <a:r>
              <a:rPr lang="en-US" sz="3200" dirty="0">
                <a:latin typeface="Papyrus"/>
                <a:cs typeface="Papyrus"/>
              </a:rPr>
              <a:t>multiply </a:t>
            </a:r>
            <a:r>
              <a:rPr lang="en-US" sz="3200" dirty="0" smtClean="0">
                <a:latin typeface="Papyrus"/>
                <a:cs typeface="Papyrus"/>
              </a:rPr>
              <a:t>two matrices the </a:t>
            </a:r>
            <a:r>
              <a:rPr lang="en-US" sz="3200" dirty="0">
                <a:latin typeface="Papyrus"/>
                <a:cs typeface="Papyrus"/>
              </a:rPr>
              <a:t>“inner” dimensions have to be the </a:t>
            </a:r>
            <a:r>
              <a:rPr lang="en-US" sz="3200" dirty="0" smtClean="0">
                <a:latin typeface="Papyrus"/>
                <a:cs typeface="Papyrus"/>
              </a:rPr>
              <a:t>same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An </a:t>
            </a:r>
            <a:r>
              <a:rPr lang="en-US" sz="3200" dirty="0" smtClean="0">
                <a:latin typeface="Courier"/>
                <a:cs typeface="Courier"/>
              </a:rPr>
              <a:t>Nx1*1xN </a:t>
            </a:r>
            <a:r>
              <a:rPr lang="en-US" sz="3200" dirty="0" smtClean="0">
                <a:latin typeface="Papyrus"/>
                <a:cs typeface="Papyrus"/>
              </a:rPr>
              <a:t>gives an </a:t>
            </a:r>
            <a:r>
              <a:rPr lang="en-US" sz="3200" dirty="0" err="1" smtClean="0">
                <a:latin typeface="Courier"/>
                <a:cs typeface="Courier"/>
              </a:rPr>
              <a:t>NxN</a:t>
            </a:r>
            <a:r>
              <a:rPr lang="en-US" sz="3200" dirty="0" smtClean="0">
                <a:latin typeface="Papyrus"/>
                <a:cs typeface="Papyrus"/>
              </a:rPr>
              <a:t> matrix as a result while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 </a:t>
            </a:r>
            <a:r>
              <a:rPr lang="en-US" sz="3200" dirty="0" smtClean="0">
                <a:latin typeface="Courier"/>
                <a:cs typeface="Courier"/>
              </a:rPr>
              <a:t>1xN*Nx1 </a:t>
            </a:r>
            <a:r>
              <a:rPr lang="en-US" sz="3200" dirty="0">
                <a:latin typeface="Papyrus"/>
                <a:cs typeface="Papyrus"/>
              </a:rPr>
              <a:t>gives a </a:t>
            </a:r>
            <a:r>
              <a:rPr lang="en-US" sz="3200" dirty="0">
                <a:latin typeface="Courier"/>
                <a:cs typeface="Courier"/>
              </a:rPr>
              <a:t>1x1</a:t>
            </a:r>
            <a:r>
              <a:rPr lang="en-US" sz="3200" dirty="0">
                <a:latin typeface="Papyrus"/>
                <a:cs typeface="Papyrus"/>
              </a:rPr>
              <a:t> [scalar] as a result). </a:t>
            </a:r>
          </a:p>
        </p:txBody>
      </p:sp>
    </p:spTree>
    <p:extLst>
      <p:ext uri="{BB962C8B-B14F-4D97-AF65-F5344CB8AC3E}">
        <p14:creationId xmlns:p14="http://schemas.microsoft.com/office/powerpoint/2010/main" val="679495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1515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Matlab has some pre</a:t>
            </a:r>
            <a:r>
              <a:rPr lang="en-US" sz="3200" dirty="0">
                <a:latin typeface="Papyrus"/>
                <a:cs typeface="Papyrus"/>
              </a:rPr>
              <a:t>-</a:t>
            </a:r>
            <a:r>
              <a:rPr lang="en-US" sz="3200" dirty="0" smtClean="0">
                <a:latin typeface="Papyrus"/>
                <a:cs typeface="Papyrus"/>
              </a:rPr>
              <a:t>defined variables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[they are case sensitive]: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i</a:t>
            </a:r>
            <a:r>
              <a:rPr lang="en-US" sz="3200" dirty="0" smtClean="0">
                <a:latin typeface="Papyrus"/>
                <a:cs typeface="Papyrus"/>
              </a:rPr>
              <a:t> and </a:t>
            </a:r>
            <a:r>
              <a:rPr lang="en-US" sz="3200" dirty="0" smtClean="0">
                <a:latin typeface="Courier"/>
                <a:cs typeface="Courier"/>
              </a:rPr>
              <a:t>j</a:t>
            </a:r>
            <a:r>
              <a:rPr lang="en-US" sz="3200" dirty="0" smtClean="0">
                <a:latin typeface="Papyrus"/>
                <a:cs typeface="Papyrus"/>
              </a:rPr>
              <a:t> = </a:t>
            </a:r>
            <a:r>
              <a:rPr lang="en-US" sz="3200" dirty="0" err="1" smtClean="0">
                <a:latin typeface="Papyrus"/>
                <a:cs typeface="Papyrus"/>
              </a:rPr>
              <a:t>sqrt</a:t>
            </a:r>
            <a:r>
              <a:rPr lang="en-US" sz="3200" dirty="0">
                <a:latin typeface="Papyrus"/>
                <a:cs typeface="Papyrus"/>
              </a:rPr>
              <a:t>(-1) 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Do not use </a:t>
            </a:r>
            <a:r>
              <a:rPr lang="en-US" sz="3200" dirty="0" err="1" smtClean="0">
                <a:latin typeface="Courier"/>
                <a:cs typeface="Courier"/>
              </a:rPr>
              <a:t>i</a:t>
            </a:r>
            <a:r>
              <a:rPr lang="en-US" sz="3200" dirty="0" smtClean="0">
                <a:latin typeface="Papyrus"/>
                <a:cs typeface="Papyrus"/>
              </a:rPr>
              <a:t> and </a:t>
            </a:r>
            <a:r>
              <a:rPr lang="en-US" sz="3200" dirty="0" smtClean="0">
                <a:latin typeface="Courier"/>
                <a:cs typeface="Courier"/>
              </a:rPr>
              <a:t>j</a:t>
            </a:r>
            <a:r>
              <a:rPr lang="en-US" sz="3200" dirty="0" smtClean="0">
                <a:latin typeface="Papyrus"/>
                <a:cs typeface="Papyrus"/>
              </a:rPr>
              <a:t> as loop counters in Matlab, it clobbers these pre-defined variables.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(No </a:t>
            </a:r>
            <a:r>
              <a:rPr lang="en-US" sz="3200" dirty="0" err="1" smtClean="0">
                <a:latin typeface="Papyrus"/>
                <a:cs typeface="Papyrus"/>
              </a:rPr>
              <a:t>MatFor</a:t>
            </a:r>
            <a:r>
              <a:rPr lang="en-US" sz="3200" dirty="0" smtClean="0">
                <a:latin typeface="Papyrus"/>
                <a:cs typeface="Papyrus"/>
              </a:rPr>
              <a:t>, </a:t>
            </a:r>
            <a:r>
              <a:rPr lang="en-US" sz="3200" dirty="0" err="1" smtClean="0">
                <a:latin typeface="Papyrus"/>
                <a:cs typeface="Papyrus"/>
              </a:rPr>
              <a:t>ForMat</a:t>
            </a:r>
            <a:r>
              <a:rPr lang="en-US" sz="3200" dirty="0" smtClean="0">
                <a:latin typeface="Papyrus"/>
                <a:cs typeface="Papyrus"/>
              </a:rPr>
              <a:t>, </a:t>
            </a:r>
            <a:r>
              <a:rPr lang="en-US" sz="3200" dirty="0" err="1" smtClean="0">
                <a:latin typeface="Papyrus"/>
                <a:cs typeface="Papyrus"/>
              </a:rPr>
              <a:t>ForLab,MatTran</a:t>
            </a:r>
            <a:r>
              <a:rPr lang="en-US" sz="3200" dirty="0" smtClean="0">
                <a:latin typeface="Papyrus"/>
                <a:cs typeface="Papyrus"/>
              </a:rPr>
              <a:t>)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pi 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= </a:t>
            </a:r>
            <a:r>
              <a:rPr lang="is-IS" sz="3200" dirty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4*atan(1)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 </a:t>
            </a:r>
            <a:endParaRPr lang="en-US" sz="3200" dirty="0">
              <a:solidFill>
                <a:schemeClr val="bg1">
                  <a:lumMod val="75000"/>
                </a:schemeClr>
              </a:solidFill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Inf</a:t>
            </a:r>
            <a:r>
              <a:rPr lang="en-US" sz="3200" dirty="0" smtClean="0">
                <a:latin typeface="Papyrus"/>
                <a:cs typeface="Papyrus"/>
              </a:rPr>
              <a:t> = Infinity</a:t>
            </a: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NaN</a:t>
            </a:r>
            <a:r>
              <a:rPr lang="en-US" sz="3200" dirty="0" smtClean="0">
                <a:latin typeface="Papyrus"/>
                <a:cs typeface="Papyrus"/>
              </a:rPr>
              <a:t> = Not </a:t>
            </a:r>
            <a:r>
              <a:rPr lang="en-US" sz="3200" dirty="0">
                <a:latin typeface="Papyrus"/>
                <a:cs typeface="Papyrus"/>
              </a:rPr>
              <a:t>a </a:t>
            </a:r>
            <a:r>
              <a:rPr lang="en-US" sz="3200" dirty="0" smtClean="0">
                <a:latin typeface="Papyrus"/>
                <a:cs typeface="Papyrus"/>
              </a:rPr>
              <a:t>Number 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7330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0259"/>
            <a:ext cx="9144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dirty="0" smtClean="0">
                <a:latin typeface="Papyrus"/>
                <a:cs typeface="Papyrus"/>
              </a:rPr>
              <a:t>Reshaping matrices</a:t>
            </a:r>
          </a:p>
          <a:p>
            <a:endParaRPr lang="da-DK" dirty="0"/>
          </a:p>
          <a:p>
            <a:r>
              <a:rPr lang="da-DK" sz="2000" dirty="0" smtClean="0">
                <a:latin typeface="Courier"/>
                <a:cs typeface="Courier"/>
              </a:rPr>
              <a:t>&gt;</a:t>
            </a:r>
            <a:r>
              <a:rPr lang="da-DK" sz="2000" dirty="0">
                <a:latin typeface="Courier"/>
                <a:cs typeface="Courier"/>
              </a:rPr>
              <a:t>&gt; a=[</a:t>
            </a:r>
            <a:r>
              <a:rPr lang="da-DK" sz="2000" dirty="0" smtClean="0">
                <a:latin typeface="Courier"/>
                <a:cs typeface="Courier"/>
              </a:rPr>
              <a:t>1:6</a:t>
            </a:r>
            <a:r>
              <a:rPr lang="da-DK" sz="2000" dirty="0">
                <a:latin typeface="Courier"/>
                <a:cs typeface="Courier"/>
              </a:rPr>
              <a:t>; </a:t>
            </a:r>
            <a:r>
              <a:rPr lang="da-DK" sz="2000" dirty="0" smtClean="0">
                <a:latin typeface="Courier"/>
                <a:cs typeface="Courier"/>
              </a:rPr>
              <a:t>7:12</a:t>
            </a:r>
            <a:r>
              <a:rPr lang="da-DK" sz="2000" dirty="0">
                <a:latin typeface="Courier"/>
                <a:cs typeface="Courier"/>
              </a:rPr>
              <a:t>]</a:t>
            </a:r>
          </a:p>
          <a:p>
            <a:r>
              <a:rPr lang="da-DK" sz="2000" dirty="0">
                <a:latin typeface="Courier"/>
                <a:cs typeface="Courier"/>
              </a:rPr>
              <a:t>a =</a:t>
            </a:r>
          </a:p>
          <a:p>
            <a:r>
              <a:rPr lang="da-DK" sz="2000" dirty="0">
                <a:latin typeface="Courier"/>
                <a:cs typeface="Courier"/>
              </a:rPr>
              <a:t>     1     2     3     4     5     6</a:t>
            </a:r>
          </a:p>
          <a:p>
            <a:r>
              <a:rPr lang="da-DK" sz="2000" dirty="0">
                <a:latin typeface="Courier"/>
                <a:cs typeface="Courier"/>
              </a:rPr>
              <a:t>     7     8     9    10    11    12</a:t>
            </a:r>
          </a:p>
          <a:p>
            <a:r>
              <a:rPr lang="da-DK" sz="2000" dirty="0">
                <a:latin typeface="Courier"/>
                <a:cs typeface="Courier"/>
              </a:rPr>
              <a:t>&gt;&gt; a(:)</a:t>
            </a:r>
          </a:p>
          <a:p>
            <a:r>
              <a:rPr lang="da-DK" sz="2000" dirty="0" err="1">
                <a:latin typeface="Courier"/>
                <a:cs typeface="Courier"/>
              </a:rPr>
              <a:t>ans</a:t>
            </a:r>
            <a:r>
              <a:rPr lang="da-DK" sz="2000" dirty="0">
                <a:latin typeface="Courier"/>
                <a:cs typeface="Courier"/>
              </a:rPr>
              <a:t> =</a:t>
            </a:r>
          </a:p>
          <a:p>
            <a:r>
              <a:rPr lang="da-DK" sz="2000" dirty="0">
                <a:latin typeface="Courier"/>
                <a:cs typeface="Courier"/>
              </a:rPr>
              <a:t>     1</a:t>
            </a:r>
          </a:p>
          <a:p>
            <a:r>
              <a:rPr lang="da-DK" sz="2000" dirty="0">
                <a:latin typeface="Courier"/>
                <a:cs typeface="Courier"/>
              </a:rPr>
              <a:t>     7</a:t>
            </a:r>
          </a:p>
          <a:p>
            <a:r>
              <a:rPr lang="da-DK" sz="2000" dirty="0">
                <a:latin typeface="Courier"/>
                <a:cs typeface="Courier"/>
              </a:rPr>
              <a:t>     2</a:t>
            </a:r>
          </a:p>
          <a:p>
            <a:r>
              <a:rPr lang="da-DK" sz="2000" dirty="0">
                <a:latin typeface="Courier"/>
                <a:cs typeface="Courier"/>
              </a:rPr>
              <a:t>     8</a:t>
            </a:r>
          </a:p>
          <a:p>
            <a:r>
              <a:rPr lang="da-DK" sz="2000" dirty="0">
                <a:latin typeface="Courier"/>
                <a:cs typeface="Courier"/>
              </a:rPr>
              <a:t>     3</a:t>
            </a:r>
          </a:p>
          <a:p>
            <a:r>
              <a:rPr lang="da-DK" sz="2000" dirty="0">
                <a:latin typeface="Courier"/>
                <a:cs typeface="Courier"/>
              </a:rPr>
              <a:t>     9</a:t>
            </a:r>
          </a:p>
          <a:p>
            <a:r>
              <a:rPr lang="da-DK" sz="2000" dirty="0">
                <a:latin typeface="Courier"/>
                <a:cs typeface="Courier"/>
              </a:rPr>
              <a:t>     4</a:t>
            </a:r>
          </a:p>
          <a:p>
            <a:r>
              <a:rPr lang="da-DK" sz="2000" dirty="0">
                <a:latin typeface="Courier"/>
                <a:cs typeface="Courier"/>
              </a:rPr>
              <a:t>    10</a:t>
            </a:r>
          </a:p>
          <a:p>
            <a:r>
              <a:rPr lang="da-DK" sz="2000" dirty="0">
                <a:latin typeface="Courier"/>
                <a:cs typeface="Courier"/>
              </a:rPr>
              <a:t>     5</a:t>
            </a:r>
          </a:p>
          <a:p>
            <a:r>
              <a:rPr lang="da-DK" sz="2000" dirty="0">
                <a:latin typeface="Courier"/>
                <a:cs typeface="Courier"/>
              </a:rPr>
              <a:t>    11</a:t>
            </a:r>
          </a:p>
          <a:p>
            <a:r>
              <a:rPr lang="da-DK" sz="2000" dirty="0">
                <a:latin typeface="Courier"/>
                <a:cs typeface="Courier"/>
              </a:rPr>
              <a:t>     6</a:t>
            </a:r>
          </a:p>
          <a:p>
            <a:r>
              <a:rPr lang="da-DK" sz="2000" dirty="0">
                <a:latin typeface="Courier"/>
                <a:cs typeface="Courier"/>
              </a:rPr>
              <a:t>    </a:t>
            </a:r>
            <a:r>
              <a:rPr lang="da-DK" sz="2000" dirty="0" smtClean="0">
                <a:latin typeface="Courier"/>
                <a:cs typeface="Courier"/>
              </a:rPr>
              <a:t>12</a:t>
            </a:r>
            <a:endParaRPr lang="da-DK" sz="20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2819400"/>
            <a:ext cx="6477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Papyrus"/>
                <a:cs typeface="Papyrus"/>
              </a:rPr>
              <a:t>The colon "</a:t>
            </a:r>
            <a:r>
              <a:rPr lang="en-US" sz="3200" dirty="0" smtClean="0">
                <a:latin typeface="Courier"/>
                <a:cs typeface="Courier"/>
              </a:rPr>
              <a:t>:</a:t>
            </a:r>
            <a:r>
              <a:rPr lang="en-US" sz="3200" dirty="0" smtClean="0">
                <a:latin typeface="Papyrus"/>
                <a:cs typeface="Papyrus"/>
              </a:rPr>
              <a:t>" is a special operator used with arrays in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. Here is says to list all the elements of the (potentially N dimensional) array. It lists them in the order they are stored in memory).</a:t>
            </a:r>
          </a:p>
        </p:txBody>
      </p:sp>
    </p:spTree>
    <p:extLst>
      <p:ext uri="{BB962C8B-B14F-4D97-AF65-F5344CB8AC3E}">
        <p14:creationId xmlns:p14="http://schemas.microsoft.com/office/powerpoint/2010/main" val="1505545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0259"/>
            <a:ext cx="9144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dirty="0" smtClean="0">
                <a:latin typeface="Papyrus"/>
                <a:cs typeface="Papyrus"/>
              </a:rPr>
              <a:t>Reshaping matrices</a:t>
            </a:r>
          </a:p>
          <a:p>
            <a:endParaRPr lang="da-DK" dirty="0"/>
          </a:p>
          <a:p>
            <a:r>
              <a:rPr lang="da-DK" sz="2000" dirty="0" smtClean="0">
                <a:latin typeface="Courier"/>
                <a:cs typeface="Courier"/>
              </a:rPr>
              <a:t>&gt;</a:t>
            </a:r>
            <a:r>
              <a:rPr lang="da-DK" sz="2000" dirty="0">
                <a:latin typeface="Courier"/>
                <a:cs typeface="Courier"/>
              </a:rPr>
              <a:t>&gt; a=[</a:t>
            </a:r>
            <a:r>
              <a:rPr lang="da-DK" sz="2000" dirty="0" smtClean="0">
                <a:latin typeface="Courier"/>
                <a:cs typeface="Courier"/>
              </a:rPr>
              <a:t>1:6</a:t>
            </a:r>
            <a:r>
              <a:rPr lang="da-DK" sz="2000" dirty="0">
                <a:latin typeface="Courier"/>
                <a:cs typeface="Courier"/>
              </a:rPr>
              <a:t>; </a:t>
            </a:r>
            <a:r>
              <a:rPr lang="da-DK" sz="2000" dirty="0" smtClean="0">
                <a:latin typeface="Courier"/>
                <a:cs typeface="Courier"/>
              </a:rPr>
              <a:t>7:12</a:t>
            </a:r>
            <a:r>
              <a:rPr lang="da-DK" sz="2000" dirty="0">
                <a:latin typeface="Courier"/>
                <a:cs typeface="Courier"/>
              </a:rPr>
              <a:t>]</a:t>
            </a:r>
          </a:p>
          <a:p>
            <a:r>
              <a:rPr lang="da-DK" sz="2000" dirty="0">
                <a:latin typeface="Courier"/>
                <a:cs typeface="Courier"/>
              </a:rPr>
              <a:t>a =</a:t>
            </a:r>
          </a:p>
          <a:p>
            <a:r>
              <a:rPr lang="da-DK" sz="2000" dirty="0">
                <a:latin typeface="Courier"/>
                <a:cs typeface="Courier"/>
              </a:rPr>
              <a:t>     1     2     3     4     5     6</a:t>
            </a:r>
          </a:p>
          <a:p>
            <a:r>
              <a:rPr lang="da-DK" sz="2000" dirty="0">
                <a:latin typeface="Courier"/>
                <a:cs typeface="Courier"/>
              </a:rPr>
              <a:t>     7     8     9    10    11    12</a:t>
            </a:r>
          </a:p>
          <a:p>
            <a:r>
              <a:rPr lang="da-DK" sz="2000" dirty="0">
                <a:latin typeface="Courier"/>
                <a:cs typeface="Courier"/>
              </a:rPr>
              <a:t>&gt;&gt; a(:)</a:t>
            </a:r>
          </a:p>
          <a:p>
            <a:r>
              <a:rPr lang="da-DK" sz="2000" dirty="0" err="1">
                <a:latin typeface="Courier"/>
                <a:cs typeface="Courier"/>
              </a:rPr>
              <a:t>ans</a:t>
            </a:r>
            <a:r>
              <a:rPr lang="da-DK" sz="2000" dirty="0">
                <a:latin typeface="Courier"/>
                <a:cs typeface="Courier"/>
              </a:rPr>
              <a:t> =</a:t>
            </a:r>
          </a:p>
          <a:p>
            <a:r>
              <a:rPr lang="da-DK" sz="2000" dirty="0">
                <a:latin typeface="Courier"/>
                <a:cs typeface="Courier"/>
              </a:rPr>
              <a:t>     1</a:t>
            </a:r>
          </a:p>
          <a:p>
            <a:r>
              <a:rPr lang="da-DK" sz="2000" dirty="0">
                <a:latin typeface="Courier"/>
                <a:cs typeface="Courier"/>
              </a:rPr>
              <a:t>     7</a:t>
            </a:r>
          </a:p>
          <a:p>
            <a:r>
              <a:rPr lang="da-DK" sz="2000" dirty="0">
                <a:latin typeface="Courier"/>
                <a:cs typeface="Courier"/>
              </a:rPr>
              <a:t>     2</a:t>
            </a:r>
          </a:p>
          <a:p>
            <a:r>
              <a:rPr lang="da-DK" sz="2000" dirty="0">
                <a:latin typeface="Courier"/>
                <a:cs typeface="Courier"/>
              </a:rPr>
              <a:t>     8</a:t>
            </a:r>
          </a:p>
          <a:p>
            <a:r>
              <a:rPr lang="da-DK" sz="2000" dirty="0">
                <a:latin typeface="Courier"/>
                <a:cs typeface="Courier"/>
              </a:rPr>
              <a:t>     3</a:t>
            </a:r>
          </a:p>
          <a:p>
            <a:r>
              <a:rPr lang="da-DK" sz="2000" dirty="0">
                <a:latin typeface="Courier"/>
                <a:cs typeface="Courier"/>
              </a:rPr>
              <a:t>     9</a:t>
            </a:r>
          </a:p>
          <a:p>
            <a:r>
              <a:rPr lang="da-DK" sz="2000" dirty="0">
                <a:latin typeface="Courier"/>
                <a:cs typeface="Courier"/>
              </a:rPr>
              <a:t>     4</a:t>
            </a:r>
          </a:p>
          <a:p>
            <a:r>
              <a:rPr lang="da-DK" sz="2000" dirty="0">
                <a:latin typeface="Courier"/>
                <a:cs typeface="Courier"/>
              </a:rPr>
              <a:t>    10</a:t>
            </a:r>
          </a:p>
          <a:p>
            <a:r>
              <a:rPr lang="da-DK" sz="2000" dirty="0">
                <a:latin typeface="Courier"/>
                <a:cs typeface="Courier"/>
              </a:rPr>
              <a:t>     5</a:t>
            </a:r>
          </a:p>
          <a:p>
            <a:r>
              <a:rPr lang="da-DK" sz="2000" dirty="0">
                <a:latin typeface="Courier"/>
                <a:cs typeface="Courier"/>
              </a:rPr>
              <a:t>    11</a:t>
            </a:r>
          </a:p>
          <a:p>
            <a:r>
              <a:rPr lang="da-DK" sz="2000" dirty="0">
                <a:latin typeface="Courier"/>
                <a:cs typeface="Courier"/>
              </a:rPr>
              <a:t>     6</a:t>
            </a:r>
          </a:p>
          <a:p>
            <a:r>
              <a:rPr lang="da-DK" sz="2000" dirty="0">
                <a:latin typeface="Courier"/>
                <a:cs typeface="Courier"/>
              </a:rPr>
              <a:t>    </a:t>
            </a:r>
            <a:r>
              <a:rPr lang="da-DK" sz="2000" dirty="0" smtClean="0">
                <a:latin typeface="Courier"/>
                <a:cs typeface="Courier"/>
              </a:rPr>
              <a:t>12</a:t>
            </a:r>
            <a:endParaRPr lang="da-DK" sz="20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2819400"/>
            <a:ext cx="6477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Papyrus"/>
                <a:cs typeface="Papyrus"/>
              </a:rPr>
              <a:t>The order of the elements in memory goes </a:t>
            </a:r>
            <a:r>
              <a:rPr lang="en-US" sz="3200" u="sng" dirty="0" smtClean="0">
                <a:latin typeface="Papyrus"/>
                <a:cs typeface="Papyrus"/>
              </a:rPr>
              <a:t>down</a:t>
            </a:r>
            <a:r>
              <a:rPr lang="en-US" sz="3200" dirty="0" smtClean="0">
                <a:latin typeface="Papyrus"/>
                <a:cs typeface="Papyrus"/>
              </a:rPr>
              <a:t> the columns, starting at first and continuing across.</a:t>
            </a:r>
          </a:p>
          <a:p>
            <a:endParaRPr lang="en-US" sz="3200" dirty="0">
              <a:latin typeface="Papyrus"/>
              <a:cs typeface="Papyrus"/>
            </a:endParaRPr>
          </a:p>
          <a:p>
            <a:r>
              <a:rPr lang="en-US" sz="3200" dirty="0" smtClean="0">
                <a:latin typeface="Papyrus"/>
                <a:cs typeface="Papyrus"/>
              </a:rPr>
              <a:t>This is called “column major order”</a:t>
            </a:r>
          </a:p>
        </p:txBody>
      </p:sp>
    </p:spTree>
    <p:extLst>
      <p:ext uri="{BB962C8B-B14F-4D97-AF65-F5344CB8AC3E}">
        <p14:creationId xmlns:p14="http://schemas.microsoft.com/office/powerpoint/2010/main" val="1170686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smtClean="0">
                <a:latin typeface="Papyrus"/>
                <a:cs typeface="Papyrus"/>
              </a:rPr>
              <a:t>Given a </a:t>
            </a:r>
            <a:r>
              <a:rPr lang="da-DK" sz="3200" dirty="0" err="1" smtClean="0">
                <a:latin typeface="Papyrus"/>
                <a:cs typeface="Papyrus"/>
              </a:rPr>
              <a:t>binary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choice</a:t>
            </a:r>
            <a:r>
              <a:rPr lang="da-DK" sz="3200" dirty="0" smtClean="0">
                <a:latin typeface="Papyrus"/>
                <a:cs typeface="Papyrus"/>
              </a:rPr>
              <a:t> on </a:t>
            </a:r>
            <a:r>
              <a:rPr lang="da-DK" sz="3200" dirty="0" err="1" smtClean="0">
                <a:latin typeface="Papyrus"/>
                <a:cs typeface="Papyrus"/>
              </a:rPr>
              <a:t>how</a:t>
            </a:r>
            <a:r>
              <a:rPr lang="da-DK" sz="3200" dirty="0" smtClean="0">
                <a:latin typeface="Papyrus"/>
                <a:cs typeface="Papyrus"/>
              </a:rPr>
              <a:t> to do </a:t>
            </a:r>
            <a:r>
              <a:rPr lang="da-DK" sz="3200" dirty="0" err="1" smtClean="0">
                <a:latin typeface="Papyrus"/>
                <a:cs typeface="Papyrus"/>
              </a:rPr>
              <a:t>something</a:t>
            </a:r>
            <a:r>
              <a:rPr lang="da-DK" sz="3200" dirty="0" smtClean="0">
                <a:latin typeface="Papyrus"/>
                <a:cs typeface="Papyrus"/>
              </a:rPr>
              <a:t>, </a:t>
            </a:r>
            <a:r>
              <a:rPr lang="da-DK" sz="3200" dirty="0" err="1" smtClean="0">
                <a:latin typeface="Papyrus"/>
                <a:cs typeface="Papyrus"/>
              </a:rPr>
              <a:t>you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will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get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half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choosing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one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method</a:t>
            </a:r>
            <a:r>
              <a:rPr lang="da-DK" sz="3200" dirty="0" smtClean="0">
                <a:latin typeface="Papyrus"/>
                <a:cs typeface="Papyrus"/>
              </a:rPr>
              <a:t> and </a:t>
            </a:r>
            <a:r>
              <a:rPr lang="da-DK" sz="3200" dirty="0" err="1" smtClean="0">
                <a:latin typeface="Papyrus"/>
                <a:cs typeface="Papyrus"/>
              </a:rPr>
              <a:t>half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choosing</a:t>
            </a:r>
            <a:r>
              <a:rPr lang="da-DK" sz="3200" dirty="0" smtClean="0">
                <a:latin typeface="Papyrus"/>
                <a:cs typeface="Papyrus"/>
              </a:rPr>
              <a:t> the </a:t>
            </a:r>
            <a:r>
              <a:rPr lang="da-DK" sz="3200" dirty="0" err="1" smtClean="0">
                <a:latin typeface="Papyrus"/>
                <a:cs typeface="Papyrus"/>
              </a:rPr>
              <a:t>other</a:t>
            </a:r>
            <a:r>
              <a:rPr lang="da-DK" sz="3200" dirty="0" smtClean="0">
                <a:latin typeface="Papyrus"/>
                <a:cs typeface="Papyrus"/>
              </a:rPr>
              <a:t>.</a:t>
            </a:r>
            <a:endParaRPr lang="da-DK" sz="2000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1701800"/>
            <a:ext cx="3526843" cy="469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1701800"/>
            <a:ext cx="548640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>
                <a:latin typeface="Papyrus"/>
                <a:cs typeface="Papyrus"/>
              </a:rPr>
              <a:t>The other </a:t>
            </a:r>
            <a:r>
              <a:rPr lang="es-AR" sz="3200" dirty="0" smtClean="0">
                <a:latin typeface="Papyrus"/>
                <a:cs typeface="Papyrus"/>
              </a:rPr>
              <a:t> method is row-major order.</a:t>
            </a:r>
          </a:p>
          <a:p>
            <a:endParaRPr lang="es-AR" sz="3200" dirty="0">
              <a:latin typeface="Papyrus"/>
              <a:cs typeface="Papyrus"/>
            </a:endParaRPr>
          </a:p>
          <a:p>
            <a:r>
              <a:rPr lang="es-AR" sz="3200" dirty="0" smtClean="0">
                <a:latin typeface="Papyrus"/>
                <a:cs typeface="Papyrus"/>
              </a:rPr>
              <a:t>Matlab, Fortran use column-major order - </a:t>
            </a:r>
            <a:r>
              <a:rPr lang="da-DK" sz="3200" dirty="0" err="1">
                <a:latin typeface="Papyrus"/>
                <a:cs typeface="Papyrus"/>
              </a:rPr>
              <a:t>first</a:t>
            </a:r>
            <a:r>
              <a:rPr lang="da-DK" sz="3200" dirty="0">
                <a:latin typeface="Papyrus"/>
                <a:cs typeface="Papyrus"/>
              </a:rPr>
              <a:t> </a:t>
            </a:r>
            <a:r>
              <a:rPr lang="da-DK" sz="3200" dirty="0" err="1">
                <a:latin typeface="Papyrus"/>
                <a:cs typeface="Papyrus"/>
              </a:rPr>
              <a:t>index</a:t>
            </a:r>
            <a:r>
              <a:rPr lang="da-DK" sz="3200" dirty="0">
                <a:latin typeface="Papyrus"/>
                <a:cs typeface="Papyrus"/>
              </a:rPr>
              <a:t> </a:t>
            </a:r>
            <a:r>
              <a:rPr lang="da-DK" sz="3200" dirty="0" err="1">
                <a:latin typeface="Papyrus"/>
                <a:cs typeface="Papyrus"/>
              </a:rPr>
              <a:t>varies</a:t>
            </a:r>
            <a:r>
              <a:rPr lang="da-DK" sz="3200" dirty="0">
                <a:latin typeface="Papyrus"/>
                <a:cs typeface="Papyrus"/>
              </a:rPr>
              <a:t> fastest</a:t>
            </a:r>
            <a:endParaRPr lang="es-AR" sz="3200" dirty="0" smtClean="0">
              <a:latin typeface="Papyrus"/>
              <a:cs typeface="Papyrus"/>
            </a:endParaRPr>
          </a:p>
          <a:p>
            <a:endParaRPr lang="es-AR" sz="3200" dirty="0">
              <a:latin typeface="Papyrus"/>
              <a:cs typeface="Papyrus"/>
            </a:endParaRPr>
          </a:p>
          <a:p>
            <a:r>
              <a:rPr lang="es-AR" sz="3200" dirty="0" smtClean="0">
                <a:latin typeface="Papyrus"/>
                <a:cs typeface="Papyrus"/>
              </a:rPr>
              <a:t>All versions C use row-major order - </a:t>
            </a:r>
            <a:r>
              <a:rPr lang="da-DK" sz="3200" dirty="0">
                <a:latin typeface="Papyrus"/>
                <a:cs typeface="Papyrus"/>
              </a:rPr>
              <a:t>last </a:t>
            </a:r>
            <a:r>
              <a:rPr lang="da-DK" sz="3200" dirty="0" err="1">
                <a:latin typeface="Papyrus"/>
                <a:cs typeface="Papyrus"/>
              </a:rPr>
              <a:t>index</a:t>
            </a:r>
            <a:r>
              <a:rPr lang="da-DK" sz="3200" dirty="0">
                <a:latin typeface="Papyrus"/>
                <a:cs typeface="Papyrus"/>
              </a:rPr>
              <a:t> </a:t>
            </a:r>
            <a:r>
              <a:rPr lang="da-DK" sz="3200" dirty="0" err="1">
                <a:latin typeface="Papyrus"/>
                <a:cs typeface="Papyrus"/>
              </a:rPr>
              <a:t>varies</a:t>
            </a:r>
            <a:r>
              <a:rPr lang="da-DK" sz="3200" dirty="0">
                <a:latin typeface="Papyrus"/>
                <a:cs typeface="Papyrus"/>
              </a:rPr>
              <a:t> </a:t>
            </a:r>
            <a:r>
              <a:rPr lang="da-DK" sz="3200" dirty="0" smtClean="0">
                <a:latin typeface="Papyrus"/>
                <a:cs typeface="Papyrus"/>
              </a:rPr>
              <a:t>fastest.</a:t>
            </a:r>
            <a:endParaRPr lang="es-AR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585251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702376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Python.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Does not have arrays!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uses lists of objects.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“Numpy” numerical package for Python has arrays in row-major order.</a:t>
            </a:r>
            <a:endParaRPr lang="es-AR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761585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34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dirty="0" smtClean="0">
                <a:latin typeface="Papyrus"/>
                <a:cs typeface="Papyrus"/>
              </a:rPr>
              <a:t>Now </a:t>
            </a:r>
            <a:r>
              <a:rPr lang="da-DK" sz="3200" dirty="0" err="1" smtClean="0">
                <a:latin typeface="Papyrus"/>
                <a:cs typeface="Papyrus"/>
              </a:rPr>
              <a:t>reshape</a:t>
            </a:r>
            <a:r>
              <a:rPr lang="da-DK" sz="3200" dirty="0" smtClean="0">
                <a:latin typeface="Papyrus"/>
                <a:cs typeface="Papyrus"/>
              </a:rPr>
              <a:t> the 2x6 matrix </a:t>
            </a:r>
            <a:r>
              <a:rPr lang="da-DK" sz="3200" dirty="0" smtClean="0">
                <a:latin typeface="Courier"/>
                <a:cs typeface="Courier"/>
              </a:rPr>
              <a:t>a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into</a:t>
            </a:r>
            <a:r>
              <a:rPr lang="da-DK" sz="3200" dirty="0" smtClean="0">
                <a:latin typeface="Papyrus"/>
                <a:cs typeface="Papyrus"/>
              </a:rPr>
              <a:t> a 3x4 matrix </a:t>
            </a:r>
            <a:r>
              <a:rPr lang="da-DK" sz="3200" dirty="0" smtClean="0">
                <a:latin typeface="Courier"/>
                <a:cs typeface="Courier"/>
              </a:rPr>
              <a:t>b</a:t>
            </a:r>
          </a:p>
          <a:p>
            <a:endParaRPr lang="da-DK" sz="3200" dirty="0" smtClean="0">
              <a:latin typeface="Courier"/>
              <a:cs typeface="Courier"/>
            </a:endParaRPr>
          </a:p>
          <a:p>
            <a:r>
              <a:rPr lang="da-DK" dirty="0" smtClean="0">
                <a:latin typeface="Courier"/>
                <a:cs typeface="Courier"/>
              </a:rPr>
              <a:t>&gt;</a:t>
            </a:r>
            <a:r>
              <a:rPr lang="da-DK" dirty="0">
                <a:latin typeface="Courier"/>
                <a:cs typeface="Courier"/>
              </a:rPr>
              <a:t>&gt; b=</a:t>
            </a:r>
            <a:r>
              <a:rPr lang="da-DK" dirty="0" err="1">
                <a:latin typeface="Courier"/>
                <a:cs typeface="Courier"/>
              </a:rPr>
              <a:t>reshape</a:t>
            </a:r>
            <a:r>
              <a:rPr lang="da-DK" dirty="0">
                <a:latin typeface="Courier"/>
                <a:cs typeface="Courier"/>
              </a:rPr>
              <a:t>(a,3,4)</a:t>
            </a:r>
          </a:p>
          <a:p>
            <a:r>
              <a:rPr lang="da-DK" dirty="0">
                <a:latin typeface="Courier"/>
                <a:cs typeface="Courier"/>
              </a:rPr>
              <a:t>b =</a:t>
            </a:r>
          </a:p>
          <a:p>
            <a:r>
              <a:rPr lang="da-DK" dirty="0">
                <a:latin typeface="Courier"/>
                <a:cs typeface="Courier"/>
              </a:rPr>
              <a:t>     1     8     4    11</a:t>
            </a:r>
          </a:p>
          <a:p>
            <a:r>
              <a:rPr lang="da-DK" dirty="0">
                <a:latin typeface="Courier"/>
                <a:cs typeface="Courier"/>
              </a:rPr>
              <a:t>     7     3    10     6</a:t>
            </a:r>
          </a:p>
          <a:p>
            <a:r>
              <a:rPr lang="da-DK" dirty="0">
                <a:latin typeface="Courier"/>
                <a:cs typeface="Courier"/>
              </a:rPr>
              <a:t>     2     9     5    12</a:t>
            </a:r>
          </a:p>
          <a:p>
            <a:r>
              <a:rPr lang="da-DK" dirty="0">
                <a:latin typeface="Courier"/>
                <a:cs typeface="Courier"/>
              </a:rPr>
              <a:t>&gt;&gt; b(:)</a:t>
            </a:r>
          </a:p>
          <a:p>
            <a:r>
              <a:rPr lang="da-DK" dirty="0" err="1">
                <a:latin typeface="Courier"/>
                <a:cs typeface="Courier"/>
              </a:rPr>
              <a:t>ans</a:t>
            </a:r>
            <a:r>
              <a:rPr lang="da-DK" dirty="0">
                <a:latin typeface="Courier"/>
                <a:cs typeface="Courier"/>
              </a:rPr>
              <a:t> =</a:t>
            </a:r>
          </a:p>
          <a:p>
            <a:r>
              <a:rPr lang="da-DK" dirty="0">
                <a:latin typeface="Courier"/>
                <a:cs typeface="Courier"/>
              </a:rPr>
              <a:t>     1</a:t>
            </a:r>
          </a:p>
          <a:p>
            <a:r>
              <a:rPr lang="da-DK" dirty="0">
                <a:latin typeface="Courier"/>
                <a:cs typeface="Courier"/>
              </a:rPr>
              <a:t>     7</a:t>
            </a:r>
          </a:p>
          <a:p>
            <a:r>
              <a:rPr lang="da-DK" dirty="0">
                <a:latin typeface="Courier"/>
                <a:cs typeface="Courier"/>
              </a:rPr>
              <a:t>     2</a:t>
            </a:r>
          </a:p>
          <a:p>
            <a:r>
              <a:rPr lang="da-DK" dirty="0">
                <a:latin typeface="Courier"/>
                <a:cs typeface="Courier"/>
              </a:rPr>
              <a:t>     8</a:t>
            </a:r>
          </a:p>
          <a:p>
            <a:r>
              <a:rPr lang="da-DK" dirty="0">
                <a:latin typeface="Courier"/>
                <a:cs typeface="Courier"/>
              </a:rPr>
              <a:t>     3</a:t>
            </a:r>
          </a:p>
          <a:p>
            <a:r>
              <a:rPr lang="da-DK" dirty="0">
                <a:latin typeface="Courier"/>
                <a:cs typeface="Courier"/>
              </a:rPr>
              <a:t>     9</a:t>
            </a:r>
          </a:p>
          <a:p>
            <a:r>
              <a:rPr lang="da-DK" dirty="0">
                <a:latin typeface="Courier"/>
                <a:cs typeface="Courier"/>
              </a:rPr>
              <a:t>     4</a:t>
            </a:r>
          </a:p>
          <a:p>
            <a:r>
              <a:rPr lang="da-DK" dirty="0">
                <a:latin typeface="Courier"/>
                <a:cs typeface="Courier"/>
              </a:rPr>
              <a:t>    10</a:t>
            </a:r>
          </a:p>
          <a:p>
            <a:r>
              <a:rPr lang="da-DK" dirty="0">
                <a:latin typeface="Courier"/>
                <a:cs typeface="Courier"/>
              </a:rPr>
              <a:t>     5</a:t>
            </a:r>
          </a:p>
          <a:p>
            <a:r>
              <a:rPr lang="da-DK" dirty="0">
                <a:latin typeface="Courier"/>
                <a:cs typeface="Courier"/>
              </a:rPr>
              <a:t>    11</a:t>
            </a:r>
          </a:p>
          <a:p>
            <a:r>
              <a:rPr lang="da-DK" dirty="0">
                <a:latin typeface="Courier"/>
                <a:cs typeface="Courier"/>
              </a:rPr>
              <a:t>     6</a:t>
            </a:r>
          </a:p>
          <a:p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smtClean="0">
                <a:latin typeface="Courier"/>
                <a:cs typeface="Courier"/>
              </a:rPr>
              <a:t>12</a:t>
            </a:r>
            <a:endParaRPr lang="da-DK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0" y="2682599"/>
            <a:ext cx="510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Papyrus"/>
                <a:cs typeface="Papyrus"/>
              </a:rPr>
              <a:t>If you compare b(</a:t>
            </a:r>
            <a:r>
              <a:rPr lang="en-US" sz="3200" dirty="0" smtClean="0">
                <a:latin typeface="Papyrus"/>
                <a:cs typeface="Papyrus"/>
                <a:sym typeface="Wingdings"/>
              </a:rPr>
              <a:t>:) to a(:) you will see they are the same</a:t>
            </a:r>
            <a:r>
              <a:rPr lang="en-US" sz="3200" dirty="0" smtClean="0">
                <a:latin typeface="Papyrus"/>
                <a:cs typeface="Papyrus"/>
              </a:rPr>
              <a:t>. You have not rearranged the data in memory – just provided a new way to access it (actually a copy of it).</a:t>
            </a:r>
            <a:endParaRPr lang="en-US" sz="3200" dirty="0">
              <a:latin typeface="Papyrus"/>
              <a:cs typeface="Papyru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800" y="2461680"/>
            <a:ext cx="1905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>
                <a:latin typeface="Courier"/>
                <a:cs typeface="Courier"/>
              </a:rPr>
              <a:t>&gt;&gt; a(:)</a:t>
            </a:r>
          </a:p>
          <a:p>
            <a:r>
              <a:rPr lang="da-DK" dirty="0" err="1">
                <a:latin typeface="Courier"/>
                <a:cs typeface="Courier"/>
              </a:rPr>
              <a:t>ans</a:t>
            </a:r>
            <a:r>
              <a:rPr lang="da-DK" dirty="0">
                <a:latin typeface="Courier"/>
                <a:cs typeface="Courier"/>
              </a:rPr>
              <a:t> =</a:t>
            </a:r>
          </a:p>
          <a:p>
            <a:r>
              <a:rPr lang="da-DK" dirty="0">
                <a:latin typeface="Courier"/>
                <a:cs typeface="Courier"/>
              </a:rPr>
              <a:t>     1</a:t>
            </a:r>
          </a:p>
          <a:p>
            <a:r>
              <a:rPr lang="da-DK" dirty="0">
                <a:latin typeface="Courier"/>
                <a:cs typeface="Courier"/>
              </a:rPr>
              <a:t>     7</a:t>
            </a:r>
          </a:p>
          <a:p>
            <a:r>
              <a:rPr lang="da-DK" dirty="0">
                <a:latin typeface="Courier"/>
                <a:cs typeface="Courier"/>
              </a:rPr>
              <a:t>     2</a:t>
            </a:r>
          </a:p>
          <a:p>
            <a:r>
              <a:rPr lang="da-DK" dirty="0">
                <a:latin typeface="Courier"/>
                <a:cs typeface="Courier"/>
              </a:rPr>
              <a:t>     8</a:t>
            </a:r>
          </a:p>
          <a:p>
            <a:r>
              <a:rPr lang="da-DK" dirty="0">
                <a:latin typeface="Courier"/>
                <a:cs typeface="Courier"/>
              </a:rPr>
              <a:t>     3</a:t>
            </a:r>
          </a:p>
          <a:p>
            <a:r>
              <a:rPr lang="da-DK" dirty="0">
                <a:latin typeface="Courier"/>
                <a:cs typeface="Courier"/>
              </a:rPr>
              <a:t>     9</a:t>
            </a:r>
          </a:p>
          <a:p>
            <a:r>
              <a:rPr lang="da-DK" dirty="0">
                <a:latin typeface="Courier"/>
                <a:cs typeface="Courier"/>
              </a:rPr>
              <a:t>     4</a:t>
            </a:r>
          </a:p>
          <a:p>
            <a:r>
              <a:rPr lang="da-DK" dirty="0">
                <a:latin typeface="Courier"/>
                <a:cs typeface="Courier"/>
              </a:rPr>
              <a:t>    10</a:t>
            </a:r>
          </a:p>
          <a:p>
            <a:r>
              <a:rPr lang="da-DK" dirty="0">
                <a:latin typeface="Courier"/>
                <a:cs typeface="Courier"/>
              </a:rPr>
              <a:t>     5</a:t>
            </a:r>
          </a:p>
          <a:p>
            <a:r>
              <a:rPr lang="da-DK" dirty="0">
                <a:latin typeface="Courier"/>
                <a:cs typeface="Courier"/>
              </a:rPr>
              <a:t>    11</a:t>
            </a:r>
          </a:p>
          <a:p>
            <a:r>
              <a:rPr lang="da-DK" dirty="0">
                <a:latin typeface="Courier"/>
                <a:cs typeface="Courier"/>
              </a:rPr>
              <a:t>     6</a:t>
            </a:r>
          </a:p>
          <a:p>
            <a:r>
              <a:rPr lang="da-DK" dirty="0">
                <a:latin typeface="Courier"/>
                <a:cs typeface="Courier"/>
              </a:rPr>
              <a:t>    12</a:t>
            </a:r>
          </a:p>
        </p:txBody>
      </p:sp>
    </p:spTree>
    <p:extLst>
      <p:ext uri="{BB962C8B-B14F-4D97-AF65-F5344CB8AC3E}">
        <p14:creationId xmlns:p14="http://schemas.microsoft.com/office/powerpoint/2010/main" val="1483597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0"/>
            <a:ext cx="5791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smtClean="0">
                <a:latin typeface="Papyrus"/>
                <a:cs typeface="Papyrus"/>
              </a:rPr>
              <a:t>Same, but </a:t>
            </a:r>
            <a:r>
              <a:rPr lang="da-DK" sz="3200" dirty="0" err="1" smtClean="0">
                <a:latin typeface="Papyrus"/>
                <a:cs typeface="Papyrus"/>
              </a:rPr>
              <a:t>now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>
                <a:latin typeface="Papyrus"/>
                <a:cs typeface="Papyrus"/>
              </a:rPr>
              <a:t>reshape</a:t>
            </a:r>
            <a:r>
              <a:rPr lang="da-DK" sz="3200" dirty="0">
                <a:latin typeface="Papyrus"/>
                <a:cs typeface="Papyrus"/>
              </a:rPr>
              <a:t> the 2x6 matrix </a:t>
            </a:r>
            <a:r>
              <a:rPr lang="da-DK" sz="3200" dirty="0">
                <a:latin typeface="Courier"/>
                <a:cs typeface="Courier"/>
              </a:rPr>
              <a:t>a</a:t>
            </a:r>
            <a:r>
              <a:rPr lang="da-DK" sz="3200" dirty="0">
                <a:latin typeface="Papyrus"/>
                <a:cs typeface="Papyrus"/>
              </a:rPr>
              <a:t> </a:t>
            </a:r>
            <a:r>
              <a:rPr lang="da-DK" sz="3200" dirty="0" err="1">
                <a:latin typeface="Papyrus"/>
                <a:cs typeface="Papyrus"/>
              </a:rPr>
              <a:t>into</a:t>
            </a:r>
            <a:r>
              <a:rPr lang="da-DK" sz="3200" dirty="0">
                <a:latin typeface="Papyrus"/>
                <a:cs typeface="Papyrus"/>
              </a:rPr>
              <a:t> a </a:t>
            </a:r>
            <a:r>
              <a:rPr lang="da-DK" sz="3200" dirty="0" smtClean="0">
                <a:latin typeface="Papyrus"/>
                <a:cs typeface="Papyrus"/>
              </a:rPr>
              <a:t>2x3x2 </a:t>
            </a:r>
            <a:r>
              <a:rPr lang="da-DK" sz="3200" dirty="0">
                <a:latin typeface="Papyrus"/>
                <a:cs typeface="Papyrus"/>
              </a:rPr>
              <a:t>matrix </a:t>
            </a:r>
            <a:r>
              <a:rPr lang="da-DK" sz="3200" dirty="0" smtClean="0">
                <a:latin typeface="Courier"/>
                <a:cs typeface="Courier"/>
              </a:rPr>
              <a:t>s</a:t>
            </a:r>
            <a:endParaRPr lang="da-DK" sz="3200" dirty="0"/>
          </a:p>
          <a:p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91400" y="2750881"/>
            <a:ext cx="1371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>
                <a:latin typeface="Courier"/>
                <a:cs typeface="Courier"/>
              </a:rPr>
              <a:t>&gt;&gt; a(:)</a:t>
            </a:r>
          </a:p>
          <a:p>
            <a:r>
              <a:rPr lang="da-DK" dirty="0" err="1">
                <a:latin typeface="Courier"/>
                <a:cs typeface="Courier"/>
              </a:rPr>
              <a:t>ans</a:t>
            </a:r>
            <a:r>
              <a:rPr lang="da-DK" dirty="0">
                <a:latin typeface="Courier"/>
                <a:cs typeface="Courier"/>
              </a:rPr>
              <a:t> =</a:t>
            </a:r>
          </a:p>
          <a:p>
            <a:r>
              <a:rPr lang="da-DK" dirty="0">
                <a:latin typeface="Courier"/>
                <a:cs typeface="Courier"/>
              </a:rPr>
              <a:t>     1</a:t>
            </a:r>
          </a:p>
          <a:p>
            <a:r>
              <a:rPr lang="da-DK" dirty="0">
                <a:latin typeface="Courier"/>
                <a:cs typeface="Courier"/>
              </a:rPr>
              <a:t>     7</a:t>
            </a:r>
          </a:p>
          <a:p>
            <a:r>
              <a:rPr lang="da-DK" dirty="0">
                <a:latin typeface="Courier"/>
                <a:cs typeface="Courier"/>
              </a:rPr>
              <a:t>     2</a:t>
            </a:r>
          </a:p>
          <a:p>
            <a:r>
              <a:rPr lang="da-DK" dirty="0">
                <a:latin typeface="Courier"/>
                <a:cs typeface="Courier"/>
              </a:rPr>
              <a:t>     8</a:t>
            </a:r>
          </a:p>
          <a:p>
            <a:r>
              <a:rPr lang="da-DK" dirty="0">
                <a:latin typeface="Courier"/>
                <a:cs typeface="Courier"/>
              </a:rPr>
              <a:t>     3</a:t>
            </a:r>
          </a:p>
          <a:p>
            <a:r>
              <a:rPr lang="da-DK" dirty="0">
                <a:latin typeface="Courier"/>
                <a:cs typeface="Courier"/>
              </a:rPr>
              <a:t>     9</a:t>
            </a:r>
          </a:p>
          <a:p>
            <a:r>
              <a:rPr lang="da-DK" dirty="0">
                <a:latin typeface="Courier"/>
                <a:cs typeface="Courier"/>
              </a:rPr>
              <a:t>     4</a:t>
            </a:r>
          </a:p>
          <a:p>
            <a:r>
              <a:rPr lang="da-DK" dirty="0">
                <a:latin typeface="Courier"/>
                <a:cs typeface="Courier"/>
              </a:rPr>
              <a:t>    10</a:t>
            </a:r>
          </a:p>
          <a:p>
            <a:r>
              <a:rPr lang="da-DK" dirty="0">
                <a:latin typeface="Courier"/>
                <a:cs typeface="Courier"/>
              </a:rPr>
              <a:t>     5</a:t>
            </a:r>
          </a:p>
          <a:p>
            <a:r>
              <a:rPr lang="da-DK" dirty="0">
                <a:latin typeface="Courier"/>
                <a:cs typeface="Courier"/>
              </a:rPr>
              <a:t>    11</a:t>
            </a:r>
          </a:p>
          <a:p>
            <a:r>
              <a:rPr lang="da-DK" dirty="0">
                <a:latin typeface="Courier"/>
                <a:cs typeface="Courier"/>
              </a:rPr>
              <a:t>     6</a:t>
            </a:r>
          </a:p>
          <a:p>
            <a:r>
              <a:rPr lang="da-DK" dirty="0">
                <a:latin typeface="Courier"/>
                <a:cs typeface="Courier"/>
              </a:rPr>
              <a:t>    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595490"/>
            <a:ext cx="3733800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>
                <a:latin typeface="Courier"/>
                <a:cs typeface="Courier"/>
              </a:rPr>
              <a:t>&gt;&gt; s=reshape(a,2,3,2)</a:t>
            </a:r>
          </a:p>
          <a:p>
            <a:r>
              <a:rPr lang="mr-IN" dirty="0">
                <a:latin typeface="Courier"/>
                <a:cs typeface="Courier"/>
              </a:rPr>
              <a:t>s(:,:,1) =</a:t>
            </a:r>
          </a:p>
          <a:p>
            <a:r>
              <a:rPr lang="mr-IN" dirty="0">
                <a:latin typeface="Courier"/>
                <a:cs typeface="Courier"/>
              </a:rPr>
              <a:t>     1     2     3</a:t>
            </a:r>
          </a:p>
          <a:p>
            <a:r>
              <a:rPr lang="mr-IN" dirty="0">
                <a:latin typeface="Courier"/>
                <a:cs typeface="Courier"/>
              </a:rPr>
              <a:t>     7     8     9</a:t>
            </a:r>
          </a:p>
          <a:p>
            <a:r>
              <a:rPr lang="mr-IN" dirty="0">
                <a:latin typeface="Courier"/>
                <a:cs typeface="Courier"/>
              </a:rPr>
              <a:t>s(:,:,2) =</a:t>
            </a:r>
          </a:p>
          <a:p>
            <a:r>
              <a:rPr lang="mr-IN" dirty="0">
                <a:latin typeface="Courier"/>
                <a:cs typeface="Courier"/>
              </a:rPr>
              <a:t>     4     5     6</a:t>
            </a:r>
          </a:p>
          <a:p>
            <a:r>
              <a:rPr lang="mr-IN" dirty="0">
                <a:latin typeface="Courier"/>
                <a:cs typeface="Courier"/>
              </a:rPr>
              <a:t>    10    11    12</a:t>
            </a:r>
          </a:p>
          <a:p>
            <a:r>
              <a:rPr lang="mr-IN" dirty="0">
                <a:latin typeface="Courier"/>
                <a:cs typeface="Courier"/>
              </a:rPr>
              <a:t>&gt;&gt; s(:)</a:t>
            </a:r>
          </a:p>
          <a:p>
            <a:r>
              <a:rPr lang="mr-IN" dirty="0">
                <a:latin typeface="Courier"/>
                <a:cs typeface="Courier"/>
              </a:rPr>
              <a:t>ans =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7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dirty="0">
                <a:latin typeface="Courier"/>
                <a:cs typeface="Courier"/>
              </a:rPr>
              <a:t>     8</a:t>
            </a:r>
          </a:p>
          <a:p>
            <a:r>
              <a:rPr lang="mr-IN" dirty="0">
                <a:latin typeface="Courier"/>
                <a:cs typeface="Courier"/>
              </a:rPr>
              <a:t>     3</a:t>
            </a:r>
          </a:p>
          <a:p>
            <a:r>
              <a:rPr lang="mr-IN" dirty="0">
                <a:latin typeface="Courier"/>
                <a:cs typeface="Courier"/>
              </a:rPr>
              <a:t>     9</a:t>
            </a:r>
          </a:p>
          <a:p>
            <a:r>
              <a:rPr lang="mr-IN" dirty="0">
                <a:latin typeface="Courier"/>
                <a:cs typeface="Courier"/>
              </a:rPr>
              <a:t>     4</a:t>
            </a:r>
          </a:p>
          <a:p>
            <a:r>
              <a:rPr lang="mr-IN" dirty="0">
                <a:latin typeface="Courier"/>
                <a:cs typeface="Courier"/>
              </a:rPr>
              <a:t>    10</a:t>
            </a:r>
          </a:p>
          <a:p>
            <a:r>
              <a:rPr lang="mr-IN" dirty="0">
                <a:latin typeface="Courier"/>
                <a:cs typeface="Courier"/>
              </a:rPr>
              <a:t>     5</a:t>
            </a:r>
          </a:p>
          <a:p>
            <a:r>
              <a:rPr lang="mr-IN" dirty="0">
                <a:latin typeface="Courier"/>
                <a:cs typeface="Courier"/>
              </a:rPr>
              <a:t>    11</a:t>
            </a:r>
          </a:p>
          <a:p>
            <a:r>
              <a:rPr lang="mr-IN" dirty="0">
                <a:latin typeface="Courier"/>
                <a:cs typeface="Courier"/>
              </a:rPr>
              <a:t>     6</a:t>
            </a:r>
          </a:p>
          <a:p>
            <a:r>
              <a:rPr lang="mr-IN" dirty="0">
                <a:latin typeface="Courier"/>
                <a:cs typeface="Courier"/>
              </a:rPr>
              <a:t>    12</a:t>
            </a:r>
          </a:p>
          <a:p>
            <a:r>
              <a:rPr lang="mr-IN" dirty="0">
                <a:latin typeface="Courier"/>
                <a:cs typeface="Courier"/>
              </a:rPr>
              <a:t>&gt;&gt; </a:t>
            </a:r>
            <a:endParaRPr lang="es-AR" dirty="0"/>
          </a:p>
        </p:txBody>
      </p:sp>
      <p:sp>
        <p:nvSpPr>
          <p:cNvPr id="6" name="Rectangle 5"/>
          <p:cNvSpPr/>
          <p:nvPr/>
        </p:nvSpPr>
        <p:spPr>
          <a:xfrm>
            <a:off x="1524000" y="3125212"/>
            <a:ext cx="5867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Papyrus"/>
                <a:cs typeface="Papyrus"/>
              </a:rPr>
              <a:t>Again, you </a:t>
            </a:r>
            <a:r>
              <a:rPr lang="en-US" sz="3200" dirty="0">
                <a:latin typeface="Papyrus"/>
                <a:cs typeface="Papyrus"/>
              </a:rPr>
              <a:t>have not rearranged the data in </a:t>
            </a:r>
            <a:r>
              <a:rPr lang="en-US" sz="3200" dirty="0" smtClean="0">
                <a:latin typeface="Papyrus"/>
                <a:cs typeface="Papyrus"/>
              </a:rPr>
              <a:t>memory.</a:t>
            </a:r>
          </a:p>
          <a:p>
            <a:endParaRPr lang="en-US" sz="3200" dirty="0">
              <a:latin typeface="Papyrus"/>
              <a:cs typeface="Papyrus"/>
            </a:endParaRPr>
          </a:p>
          <a:p>
            <a:r>
              <a:rPr lang="en-US" sz="3200" dirty="0" smtClean="0">
                <a:latin typeface="Papyrus"/>
                <a:cs typeface="Papyrus"/>
              </a:rPr>
              <a:t>Only rule is the new matrix has to have the same number of elements as the original.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18622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58281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You can also "cut out" sections of an array using the colon operator</a:t>
            </a:r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x(</a:t>
            </a:r>
            <a:r>
              <a:rPr lang="en-US" sz="3200" dirty="0" err="1" smtClean="0">
                <a:latin typeface="Courier"/>
                <a:cs typeface="Courier"/>
              </a:rPr>
              <a:t>n:m,p:q</a:t>
            </a:r>
            <a:r>
              <a:rPr lang="en-US" sz="3200" dirty="0" smtClean="0">
                <a:latin typeface="Courier"/>
                <a:cs typeface="Courier"/>
              </a:rPr>
              <a:t>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This will pull elements in rows </a:t>
            </a:r>
            <a:r>
              <a:rPr lang="en-US" sz="3200" dirty="0">
                <a:latin typeface="Courier"/>
                <a:cs typeface="Courier"/>
              </a:rPr>
              <a:t>n</a:t>
            </a:r>
            <a:r>
              <a:rPr lang="en-US" sz="3200" dirty="0" smtClean="0">
                <a:latin typeface="Papyrus"/>
                <a:cs typeface="Papyrus"/>
              </a:rPr>
              <a:t> through </a:t>
            </a:r>
            <a:r>
              <a:rPr lang="en-US" sz="3200" dirty="0">
                <a:latin typeface="Courier"/>
                <a:cs typeface="Courier"/>
              </a:rPr>
              <a:t>m</a:t>
            </a:r>
            <a:r>
              <a:rPr lang="en-US" sz="3200" dirty="0" smtClean="0">
                <a:latin typeface="Papyrus"/>
                <a:cs typeface="Papyrus"/>
              </a:rPr>
              <a:t> and columns </a:t>
            </a:r>
            <a:r>
              <a:rPr lang="en-US" sz="3200" dirty="0">
                <a:latin typeface="Courier"/>
                <a:cs typeface="Courier"/>
              </a:rPr>
              <a:t>p</a:t>
            </a:r>
            <a:r>
              <a:rPr lang="en-US" sz="3200" dirty="0" smtClean="0">
                <a:latin typeface="Papyrus"/>
                <a:cs typeface="Papyrus"/>
              </a:rPr>
              <a:t> through </a:t>
            </a:r>
            <a:r>
              <a:rPr lang="en-US" sz="3200" dirty="0">
                <a:latin typeface="Courier"/>
                <a:cs typeface="Courier"/>
              </a:rPr>
              <a:t>q</a:t>
            </a:r>
            <a:r>
              <a:rPr lang="en-US" sz="3200" dirty="0" smtClean="0">
                <a:latin typeface="Papyrus"/>
                <a:cs typeface="Papyrus"/>
              </a:rPr>
              <a:t> out of the matrix.</a:t>
            </a:r>
          </a:p>
          <a:p>
            <a:endParaRPr lang="nl-NL" sz="2000" dirty="0" smtClean="0">
              <a:latin typeface="Courier"/>
              <a:cs typeface="Courier"/>
            </a:endParaRPr>
          </a:p>
          <a:p>
            <a:r>
              <a:rPr lang="nl-NL" sz="2000" dirty="0" smtClean="0">
                <a:latin typeface="Courier"/>
                <a:cs typeface="Courier"/>
              </a:rPr>
              <a:t>&gt;</a:t>
            </a:r>
            <a:r>
              <a:rPr lang="nl-NL" sz="2000" dirty="0">
                <a:latin typeface="Courier"/>
                <a:cs typeface="Courier"/>
              </a:rPr>
              <a:t>&gt; </a:t>
            </a:r>
            <a:r>
              <a:rPr lang="nl-NL" sz="2000" dirty="0" smtClean="0">
                <a:latin typeface="Courier"/>
                <a:cs typeface="Courier"/>
              </a:rPr>
              <a:t>a</a:t>
            </a:r>
            <a:r>
              <a:rPr lang="nl-NL" sz="2000" dirty="0">
                <a:latin typeface="Courier"/>
                <a:cs typeface="Courier"/>
              </a:rPr>
              <a:t>=[1:16]</a:t>
            </a:r>
            <a:r>
              <a:rPr lang="nl-NL" sz="2000" dirty="0" smtClean="0">
                <a:latin typeface="Courier"/>
                <a:cs typeface="Courier"/>
              </a:rPr>
              <a:t>; b</a:t>
            </a:r>
            <a:r>
              <a:rPr lang="nl-NL" sz="2000" dirty="0">
                <a:latin typeface="Courier"/>
                <a:cs typeface="Courier"/>
              </a:rPr>
              <a:t>=</a:t>
            </a:r>
            <a:r>
              <a:rPr lang="nl-NL" sz="2000" dirty="0" err="1">
                <a:latin typeface="Courier"/>
                <a:cs typeface="Courier"/>
              </a:rPr>
              <a:t>reshape</a:t>
            </a:r>
            <a:r>
              <a:rPr lang="nl-NL" sz="2000" dirty="0">
                <a:latin typeface="Courier"/>
                <a:cs typeface="Courier"/>
              </a:rPr>
              <a:t>(a,4,4</a:t>
            </a:r>
            <a:r>
              <a:rPr lang="nl-NL" sz="2000" dirty="0" smtClean="0">
                <a:latin typeface="Courier"/>
                <a:cs typeface="Courier"/>
              </a:rPr>
              <a:t>)</a:t>
            </a:r>
            <a:endParaRPr lang="nl-NL" sz="2000" dirty="0">
              <a:latin typeface="Courier"/>
              <a:cs typeface="Courier"/>
            </a:endParaRPr>
          </a:p>
          <a:p>
            <a:r>
              <a:rPr lang="nl-NL" sz="2000" dirty="0" smtClean="0">
                <a:latin typeface="Courier"/>
                <a:cs typeface="Courier"/>
              </a:rPr>
              <a:t>b </a:t>
            </a:r>
            <a:r>
              <a:rPr lang="nl-NL" sz="2000" dirty="0">
                <a:latin typeface="Courier"/>
                <a:cs typeface="Courier"/>
              </a:rPr>
              <a:t>=</a:t>
            </a:r>
          </a:p>
          <a:p>
            <a:r>
              <a:rPr lang="nl-NL" sz="2000" dirty="0">
                <a:latin typeface="Courier"/>
                <a:cs typeface="Courier"/>
              </a:rPr>
              <a:t>     1     5     9    13</a:t>
            </a:r>
          </a:p>
          <a:p>
            <a:r>
              <a:rPr lang="nl-NL" sz="2000" dirty="0">
                <a:latin typeface="Courier"/>
                <a:cs typeface="Courier"/>
              </a:rPr>
              <a:t>     2     6    10    14</a:t>
            </a:r>
          </a:p>
          <a:p>
            <a:r>
              <a:rPr lang="nl-NL" sz="2000" dirty="0">
                <a:latin typeface="Courier"/>
                <a:cs typeface="Courier"/>
              </a:rPr>
              <a:t>     3     7    11    15</a:t>
            </a:r>
          </a:p>
          <a:p>
            <a:r>
              <a:rPr lang="nl-NL" sz="2000" dirty="0">
                <a:latin typeface="Courier"/>
                <a:cs typeface="Courier"/>
              </a:rPr>
              <a:t>     4     8    12    16</a:t>
            </a:r>
          </a:p>
          <a:p>
            <a:r>
              <a:rPr lang="nl-NL" sz="2000" dirty="0">
                <a:latin typeface="Courier"/>
                <a:cs typeface="Courier"/>
              </a:rPr>
              <a:t>&gt;&gt; c=b(2:3,2:3)</a:t>
            </a:r>
          </a:p>
          <a:p>
            <a:r>
              <a:rPr lang="nl-NL" sz="2000" dirty="0">
                <a:latin typeface="Courier"/>
                <a:cs typeface="Courier"/>
              </a:rPr>
              <a:t>c =</a:t>
            </a:r>
          </a:p>
          <a:p>
            <a:r>
              <a:rPr lang="nl-NL" sz="2000" dirty="0">
                <a:latin typeface="Courier"/>
                <a:cs typeface="Courier"/>
              </a:rPr>
              <a:t>     6    10</a:t>
            </a:r>
          </a:p>
          <a:p>
            <a:r>
              <a:rPr lang="nl-NL" sz="2000" dirty="0">
                <a:latin typeface="Courier"/>
                <a:cs typeface="Courier"/>
              </a:rPr>
              <a:t>     7    </a:t>
            </a:r>
            <a:r>
              <a:rPr lang="nl-NL" sz="2000" dirty="0" smtClean="0">
                <a:latin typeface="Courier"/>
                <a:cs typeface="Courier"/>
              </a:rPr>
              <a:t>11</a:t>
            </a:r>
            <a:endParaRPr lang="en-US" sz="20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7665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1127"/>
            <a:ext cx="9144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err="1" smtClean="0">
                <a:latin typeface="Papyrus"/>
                <a:cs typeface="Papyrus"/>
              </a:rPr>
              <a:t>We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previously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said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that</a:t>
            </a:r>
            <a:r>
              <a:rPr lang="da-DK" sz="3200" dirty="0" smtClean="0">
                <a:latin typeface="Papyrus"/>
                <a:cs typeface="Papyrus"/>
              </a:rPr>
              <a:t> Matlab </a:t>
            </a:r>
            <a:r>
              <a:rPr lang="da-DK" sz="3200" dirty="0" err="1" smtClean="0">
                <a:latin typeface="Papyrus"/>
                <a:cs typeface="Papyrus"/>
              </a:rPr>
              <a:t>functions</a:t>
            </a:r>
            <a:r>
              <a:rPr lang="da-DK" sz="3200" dirty="0" smtClean="0">
                <a:latin typeface="Papyrus"/>
                <a:cs typeface="Papyrus"/>
              </a:rPr>
              <a:t> (most of </a:t>
            </a:r>
            <a:r>
              <a:rPr lang="da-DK" sz="3200" dirty="0" err="1" smtClean="0">
                <a:latin typeface="Papyrus"/>
                <a:cs typeface="Papyrus"/>
              </a:rPr>
              <a:t>them</a:t>
            </a:r>
            <a:r>
              <a:rPr lang="da-DK" sz="3200" dirty="0" smtClean="0">
                <a:latin typeface="Papyrus"/>
                <a:cs typeface="Papyrus"/>
              </a:rPr>
              <a:t> at </a:t>
            </a:r>
            <a:r>
              <a:rPr lang="da-DK" sz="3200" dirty="0" err="1" smtClean="0">
                <a:latin typeface="Papyrus"/>
                <a:cs typeface="Papyrus"/>
              </a:rPr>
              <a:t>least</a:t>
            </a:r>
            <a:r>
              <a:rPr lang="da-DK" sz="3200" dirty="0" smtClean="0">
                <a:latin typeface="Papyrus"/>
                <a:cs typeface="Papyrus"/>
              </a:rPr>
              <a:t>) </a:t>
            </a:r>
            <a:r>
              <a:rPr lang="da-DK" sz="3200" dirty="0" err="1" smtClean="0">
                <a:latin typeface="Papyrus"/>
                <a:cs typeface="Papyrus"/>
              </a:rPr>
              <a:t>are</a:t>
            </a:r>
            <a:r>
              <a:rPr lang="da-DK" sz="3200" dirty="0" smtClean="0">
                <a:latin typeface="Papyrus"/>
                <a:cs typeface="Papyrus"/>
              </a:rPr>
              <a:t> ”</a:t>
            </a:r>
            <a:r>
              <a:rPr lang="da-DK" sz="3200" dirty="0" err="1" smtClean="0">
                <a:latin typeface="Papyrus"/>
                <a:cs typeface="Papyrus"/>
              </a:rPr>
              <a:t>vectorized</a:t>
            </a:r>
            <a:r>
              <a:rPr lang="da-DK" sz="3200" dirty="0" smtClean="0">
                <a:latin typeface="Papyrus"/>
                <a:cs typeface="Papyrus"/>
              </a:rPr>
              <a:t>”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So </a:t>
            </a:r>
            <a:r>
              <a:rPr lang="da-DK" sz="3200" dirty="0" smtClean="0">
                <a:latin typeface="Courier"/>
                <a:cs typeface="Courier"/>
              </a:rPr>
              <a:t>sin(x)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produces</a:t>
            </a:r>
            <a:r>
              <a:rPr lang="da-DK" sz="3200" dirty="0" smtClean="0">
                <a:latin typeface="Papyrus"/>
                <a:cs typeface="Papyrus"/>
              </a:rPr>
              <a:t> a new matrix with the </a:t>
            </a:r>
            <a:r>
              <a:rPr lang="da-DK" sz="3200" dirty="0" err="1" smtClean="0">
                <a:latin typeface="Papyrus"/>
                <a:cs typeface="Papyrus"/>
              </a:rPr>
              <a:t>values</a:t>
            </a:r>
            <a:r>
              <a:rPr lang="da-DK" sz="3200" dirty="0" smtClean="0">
                <a:latin typeface="Papyrus"/>
                <a:cs typeface="Papyrus"/>
              </a:rPr>
              <a:t> of sin(x).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What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about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Courier"/>
                <a:cs typeface="Courier"/>
              </a:rPr>
              <a:t>mean</a:t>
            </a:r>
            <a:r>
              <a:rPr lang="da-DK" sz="3200" dirty="0" smtClean="0">
                <a:latin typeface="Courier"/>
                <a:cs typeface="Courier"/>
              </a:rPr>
              <a:t>(x)</a:t>
            </a:r>
            <a:r>
              <a:rPr lang="da-DK" sz="3200" dirty="0" smtClean="0">
                <a:latin typeface="Papyrus"/>
                <a:cs typeface="Papyrus"/>
              </a:rPr>
              <a:t>?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For </a:t>
            </a:r>
            <a:r>
              <a:rPr lang="da-DK" sz="3200" dirty="0" err="1" smtClean="0">
                <a:latin typeface="Papyrus"/>
                <a:cs typeface="Papyrus"/>
              </a:rPr>
              <a:t>row</a:t>
            </a:r>
            <a:r>
              <a:rPr lang="da-DK" sz="3200" dirty="0" smtClean="0">
                <a:latin typeface="Papyrus"/>
                <a:cs typeface="Papyrus"/>
              </a:rPr>
              <a:t> or column </a:t>
            </a:r>
            <a:r>
              <a:rPr lang="da-DK" sz="3200" dirty="0" err="1" smtClean="0">
                <a:latin typeface="Papyrus"/>
                <a:cs typeface="Papyrus"/>
              </a:rPr>
              <a:t>vector</a:t>
            </a:r>
            <a:r>
              <a:rPr lang="da-DK" sz="3200" dirty="0" smtClean="0">
                <a:latin typeface="Papyrus"/>
                <a:cs typeface="Papyrus"/>
              </a:rPr>
              <a:t> is </a:t>
            </a:r>
            <a:r>
              <a:rPr lang="da-DK" sz="3200" dirty="0" err="1" smtClean="0">
                <a:latin typeface="Papyrus"/>
                <a:cs typeface="Papyrus"/>
              </a:rPr>
              <a:t>what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you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expect</a:t>
            </a:r>
            <a:r>
              <a:rPr lang="da-DK" sz="3200" dirty="0" smtClean="0">
                <a:latin typeface="Papyrus"/>
                <a:cs typeface="Papyrus"/>
              </a:rPr>
              <a:t> - the </a:t>
            </a:r>
            <a:r>
              <a:rPr lang="da-DK" sz="3200" dirty="0" err="1" smtClean="0">
                <a:latin typeface="Papyrus"/>
                <a:cs typeface="Papyrus"/>
              </a:rPr>
              <a:t>mean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71943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1127"/>
            <a:ext cx="9144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err="1" smtClean="0">
                <a:latin typeface="Papyrus"/>
                <a:cs typeface="Papyrus"/>
              </a:rPr>
              <a:t>We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previously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said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that</a:t>
            </a:r>
            <a:r>
              <a:rPr lang="da-DK" sz="3200" dirty="0" smtClean="0">
                <a:latin typeface="Papyrus"/>
                <a:cs typeface="Papyrus"/>
              </a:rPr>
              <a:t> Matlab </a:t>
            </a:r>
            <a:r>
              <a:rPr lang="da-DK" sz="3200" dirty="0" err="1" smtClean="0">
                <a:latin typeface="Papyrus"/>
                <a:cs typeface="Papyrus"/>
              </a:rPr>
              <a:t>functions</a:t>
            </a:r>
            <a:r>
              <a:rPr lang="da-DK" sz="3200" dirty="0" smtClean="0">
                <a:latin typeface="Papyrus"/>
                <a:cs typeface="Papyrus"/>
              </a:rPr>
              <a:t> (most of </a:t>
            </a:r>
            <a:r>
              <a:rPr lang="da-DK" sz="3200" dirty="0" err="1" smtClean="0">
                <a:latin typeface="Papyrus"/>
                <a:cs typeface="Papyrus"/>
              </a:rPr>
              <a:t>them</a:t>
            </a:r>
            <a:r>
              <a:rPr lang="da-DK" sz="3200" dirty="0" smtClean="0">
                <a:latin typeface="Papyrus"/>
                <a:cs typeface="Papyrus"/>
              </a:rPr>
              <a:t> at </a:t>
            </a:r>
            <a:r>
              <a:rPr lang="da-DK" sz="3200" dirty="0" err="1" smtClean="0">
                <a:latin typeface="Papyrus"/>
                <a:cs typeface="Papyrus"/>
              </a:rPr>
              <a:t>least</a:t>
            </a:r>
            <a:r>
              <a:rPr lang="da-DK" sz="3200" dirty="0" smtClean="0">
                <a:latin typeface="Papyrus"/>
                <a:cs typeface="Papyrus"/>
              </a:rPr>
              <a:t>) </a:t>
            </a:r>
            <a:r>
              <a:rPr lang="da-DK" sz="3200" dirty="0" err="1" smtClean="0">
                <a:latin typeface="Papyrus"/>
                <a:cs typeface="Papyrus"/>
              </a:rPr>
              <a:t>are</a:t>
            </a:r>
            <a:r>
              <a:rPr lang="da-DK" sz="3200" dirty="0" smtClean="0">
                <a:latin typeface="Papyrus"/>
                <a:cs typeface="Papyrus"/>
              </a:rPr>
              <a:t> ”</a:t>
            </a:r>
            <a:r>
              <a:rPr lang="da-DK" sz="3200" dirty="0" err="1" smtClean="0">
                <a:latin typeface="Papyrus"/>
                <a:cs typeface="Papyrus"/>
              </a:rPr>
              <a:t>vectorized</a:t>
            </a:r>
            <a:r>
              <a:rPr lang="da-DK" sz="3200" dirty="0" smtClean="0">
                <a:latin typeface="Papyrus"/>
                <a:cs typeface="Papyrus"/>
              </a:rPr>
              <a:t>”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What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if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smtClean="0">
                <a:latin typeface="Courier"/>
                <a:cs typeface="Courier"/>
              </a:rPr>
              <a:t>x</a:t>
            </a:r>
            <a:r>
              <a:rPr lang="da-DK" sz="3200" dirty="0" smtClean="0">
                <a:latin typeface="Papyrus"/>
                <a:cs typeface="Papyrus"/>
              </a:rPr>
              <a:t> is a matrix?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What</a:t>
            </a:r>
            <a:r>
              <a:rPr lang="da-DK" sz="3200" dirty="0" smtClean="0">
                <a:latin typeface="Papyrus"/>
                <a:cs typeface="Papyrus"/>
              </a:rPr>
              <a:t> is </a:t>
            </a:r>
            <a:r>
              <a:rPr lang="da-DK" sz="3200" dirty="0" err="1" smtClean="0">
                <a:latin typeface="Courier"/>
                <a:cs typeface="Courier"/>
              </a:rPr>
              <a:t>mean</a:t>
            </a:r>
            <a:r>
              <a:rPr lang="da-DK" sz="3200" dirty="0" smtClean="0">
                <a:latin typeface="Courier"/>
                <a:cs typeface="Courier"/>
              </a:rPr>
              <a:t>(x)</a:t>
            </a:r>
            <a:r>
              <a:rPr lang="da-DK" sz="3200" dirty="0" smtClean="0">
                <a:latin typeface="Papyrus"/>
                <a:cs typeface="Papyrus"/>
              </a:rPr>
              <a:t>?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B</a:t>
            </a:r>
            <a:r>
              <a:rPr lang="en-US" sz="3200" dirty="0" err="1" smtClean="0">
                <a:latin typeface="Papyrus"/>
                <a:cs typeface="Papyrus"/>
              </a:rPr>
              <a:t>ased</a:t>
            </a:r>
            <a:r>
              <a:rPr lang="en-US" sz="3200" dirty="0" smtClean="0">
                <a:latin typeface="Papyrus"/>
                <a:cs typeface="Papyrus"/>
              </a:rPr>
              <a:t> on how things are stored in memory, you would be correct to guess that it </a:t>
            </a:r>
            <a:r>
              <a:rPr lang="en-US" sz="3200" u="sng" dirty="0" smtClean="0">
                <a:latin typeface="Papyrus"/>
                <a:cs typeface="Papyrus"/>
              </a:rPr>
              <a:t>gives a row vector with the means of the columns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98036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3117"/>
            <a:ext cx="9144000" cy="6771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This works for 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mean</a:t>
            </a: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std</a:t>
            </a:r>
            <a:r>
              <a:rPr lang="en-US" sz="3200" dirty="0" smtClean="0">
                <a:latin typeface="Courier"/>
                <a:cs typeface="Courier"/>
              </a:rPr>
              <a:t> </a:t>
            </a:r>
            <a:r>
              <a:rPr lang="en-US" sz="3200" dirty="0" smtClean="0">
                <a:latin typeface="Papyrus"/>
                <a:cs typeface="Papyrus"/>
              </a:rPr>
              <a:t>(standard deviation)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>
                <a:latin typeface="Courier"/>
                <a:cs typeface="Courier"/>
              </a:rPr>
              <a:t>m</a:t>
            </a:r>
            <a:r>
              <a:rPr lang="en-US" sz="3200" dirty="0" smtClean="0">
                <a:latin typeface="Courier"/>
                <a:cs typeface="Courier"/>
              </a:rPr>
              <a:t>ax</a:t>
            </a: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min</a:t>
            </a:r>
          </a:p>
          <a:p>
            <a:pPr algn="ctr"/>
            <a:r>
              <a:rPr lang="mr-IN" sz="3200" dirty="0" smtClean="0">
                <a:latin typeface="Papyrus"/>
                <a:cs typeface="Papyrus"/>
              </a:rPr>
              <a:t>…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and also for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dot</a:t>
            </a:r>
            <a:r>
              <a:rPr lang="en-US" sz="3200" dirty="0" smtClean="0">
                <a:latin typeface="Papyrus"/>
                <a:cs typeface="Papyrus"/>
              </a:rPr>
              <a:t> (dot products of columns)</a:t>
            </a: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cross</a:t>
            </a:r>
            <a:r>
              <a:rPr lang="en-US" sz="3200" dirty="0" smtClean="0">
                <a:latin typeface="Papyrus"/>
                <a:cs typeface="Papyrus"/>
              </a:rPr>
              <a:t> (cross products of columns)</a:t>
            </a:r>
          </a:p>
          <a:p>
            <a:pPr algn="ctr"/>
            <a:r>
              <a:rPr lang="en-US" sz="3200" dirty="0">
                <a:latin typeface="Papyrus"/>
                <a:cs typeface="Papyrus"/>
              </a:rPr>
              <a:t>(actually can do on columns or rows, in N-d matrices </a:t>
            </a:r>
            <a:r>
              <a:rPr lang="mr-IN" sz="3200" dirty="0">
                <a:latin typeface="Papyrus"/>
                <a:cs typeface="Papyrus"/>
              </a:rPr>
              <a:t>–</a:t>
            </a:r>
            <a:r>
              <a:rPr lang="en-US" sz="3200" dirty="0">
                <a:latin typeface="Papyrus"/>
                <a:cs typeface="Papyrus"/>
              </a:rPr>
              <a:t> too complicated for now)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1164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7327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Matlab has standard math operations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r>
              <a:rPr lang="en-US" sz="3200" dirty="0" smtClean="0">
                <a:latin typeface="Courier"/>
                <a:cs typeface="Courier"/>
              </a:rPr>
              <a:t>						+			</a:t>
            </a:r>
            <a:r>
              <a:rPr lang="en-US" sz="3200" dirty="0" smtClean="0">
                <a:latin typeface="Papyrus"/>
                <a:cs typeface="Papyrus"/>
              </a:rPr>
              <a:t>add</a:t>
            </a:r>
          </a:p>
          <a:p>
            <a:r>
              <a:rPr lang="en-US" sz="3200" dirty="0">
                <a:latin typeface="Papyrus"/>
                <a:cs typeface="Papyrus"/>
              </a:rPr>
              <a:t>	</a:t>
            </a:r>
            <a:r>
              <a:rPr lang="en-US" sz="3200" dirty="0" smtClean="0">
                <a:latin typeface="Papyrus"/>
                <a:cs typeface="Papyrus"/>
              </a:rPr>
              <a:t>					</a:t>
            </a:r>
            <a:r>
              <a:rPr lang="en-US" sz="3200" dirty="0" smtClean="0">
                <a:latin typeface="Courier"/>
                <a:cs typeface="Courier"/>
              </a:rPr>
              <a:t>-			</a:t>
            </a:r>
            <a:r>
              <a:rPr lang="en-US" sz="3200" dirty="0">
                <a:latin typeface="Papyrus"/>
                <a:cs typeface="Papyrus"/>
              </a:rPr>
              <a:t>subtract</a:t>
            </a:r>
          </a:p>
          <a:p>
            <a:r>
              <a:rPr lang="en-US" sz="3200" dirty="0" smtClean="0">
                <a:latin typeface="Courier"/>
                <a:cs typeface="Courier"/>
              </a:rPr>
              <a:t>						*			</a:t>
            </a:r>
            <a:r>
              <a:rPr lang="en-US" sz="3200" dirty="0">
                <a:latin typeface="Papyrus"/>
                <a:cs typeface="Papyrus"/>
              </a:rPr>
              <a:t>multiply</a:t>
            </a:r>
          </a:p>
          <a:p>
            <a:r>
              <a:rPr lang="en-US" sz="3200" dirty="0" smtClean="0">
                <a:latin typeface="Courier"/>
                <a:cs typeface="Courier"/>
              </a:rPr>
              <a:t>						/			</a:t>
            </a:r>
            <a:r>
              <a:rPr lang="en-US" sz="3200" dirty="0">
                <a:latin typeface="Papyrus"/>
                <a:cs typeface="Papyrus"/>
              </a:rPr>
              <a:t>divide</a:t>
            </a:r>
          </a:p>
          <a:p>
            <a:r>
              <a:rPr lang="en-US" sz="3200" dirty="0" smtClean="0">
                <a:latin typeface="Courier"/>
                <a:cs typeface="Courier"/>
              </a:rPr>
              <a:t>						^			</a:t>
            </a:r>
            <a:r>
              <a:rPr lang="en-US" sz="3200" dirty="0" err="1">
                <a:latin typeface="Papyrus"/>
                <a:cs typeface="Papyrus"/>
              </a:rPr>
              <a:t>exponentiate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60327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But does not work for 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Dot of all columns of matrix with single vector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Cross of all columns of matrix with single vector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Or cross-correlation and convolution of matrix columns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xcorr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conv</a:t>
            </a:r>
            <a:endParaRPr lang="en-US" sz="32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3807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1127"/>
            <a:ext cx="9144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This is only semi-useful.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We probably also want to subtract (remove) the mean from each column.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But now I have a matrix and a vector and want to subtract the vector elements from the columns 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(rows) </a:t>
            </a:r>
            <a:r>
              <a:rPr lang="en-US" sz="3200" dirty="0" smtClean="0">
                <a:latin typeface="Papyrus"/>
                <a:cs typeface="Papyrus"/>
              </a:rPr>
              <a:t>of the matrix.</a:t>
            </a:r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How to do this?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99762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144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I want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5574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114300" imgH="165100" progId="Equation.3">
                  <p:embed/>
                </p:oleObj>
              </mc:Choice>
              <mc:Fallback>
                <p:oleObj name="Equation" r:id="rId4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245293"/>
              </p:ext>
            </p:extLst>
          </p:nvPr>
        </p:nvGraphicFramePr>
        <p:xfrm>
          <a:off x="-4776107" y="2209800"/>
          <a:ext cx="18810514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6" imgW="5486400" imgH="355600" progId="Word.Document.12">
                  <p:embed/>
                </p:oleObj>
              </mc:Choice>
              <mc:Fallback>
                <p:oleObj name="Document" r:id="rId6" imgW="5486400" imgH="355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4776107" y="2209800"/>
                        <a:ext cx="18810514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9116" y="411480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Where the </a:t>
            </a:r>
            <a:r>
              <a:rPr lang="en-US" sz="3200" dirty="0" smtClean="0">
                <a:latin typeface="Courier"/>
                <a:cs typeface="Courier"/>
              </a:rPr>
              <a:t>X</a:t>
            </a:r>
            <a:r>
              <a:rPr lang="en-US" sz="3200" baseline="-25000" dirty="0" smtClean="0">
                <a:latin typeface="Courier"/>
                <a:cs typeface="Courier"/>
              </a:rPr>
              <a:t>i</a:t>
            </a:r>
            <a:r>
              <a:rPr lang="en-US" sz="3200" dirty="0" smtClean="0">
                <a:latin typeface="Papyrus"/>
                <a:cs typeface="Papyrus"/>
              </a:rPr>
              <a:t> are column vectors of an </a:t>
            </a:r>
            <a:r>
              <a:rPr lang="en-US" sz="3200" dirty="0" err="1" smtClean="0">
                <a:latin typeface="Papyrus"/>
                <a:cs typeface="Papyrus"/>
              </a:rPr>
              <a:t>NxM</a:t>
            </a:r>
            <a:r>
              <a:rPr lang="en-US" sz="3200" dirty="0" smtClean="0">
                <a:latin typeface="Papyrus"/>
                <a:cs typeface="Papyrus"/>
              </a:rPr>
              <a:t> matrix (the top matrix) and the </a:t>
            </a:r>
            <a:r>
              <a:rPr lang="en-US" sz="3200" dirty="0" smtClean="0">
                <a:latin typeface="Courier"/>
                <a:cs typeface="Courier"/>
              </a:rPr>
              <a:t>X</a:t>
            </a:r>
            <a:r>
              <a:rPr lang="en-US" sz="3200" baseline="-25000" dirty="0" smtClean="0">
                <a:latin typeface="Courier"/>
                <a:cs typeface="Courier"/>
              </a:rPr>
              <a:t>i</a:t>
            </a:r>
            <a:r>
              <a:rPr lang="en-US" sz="3200" dirty="0" smtClean="0">
                <a:latin typeface="Papyrus"/>
                <a:cs typeface="Papyrus"/>
              </a:rPr>
              <a:t> are the averages of the column vectors (a 1xM matrix/vector, bottom matrix).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724400" y="47244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92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Since we can add and subtract matrices that are the same size the first idea is to make a new </a:t>
            </a:r>
            <a:r>
              <a:rPr lang="en-US" sz="3200" dirty="0" err="1" smtClean="0">
                <a:latin typeface="Papyrus"/>
                <a:cs typeface="Papyrus"/>
              </a:rPr>
              <a:t>NxM</a:t>
            </a:r>
            <a:r>
              <a:rPr lang="en-US" sz="3200" dirty="0" smtClean="0">
                <a:latin typeface="Papyrus"/>
                <a:cs typeface="Papyrus"/>
              </a:rPr>
              <a:t> matrix in which each column has the average for that column.</a:t>
            </a:r>
            <a:endParaRPr lang="en-US" sz="3200" dirty="0" smtClean="0">
              <a:latin typeface="Papyrus"/>
              <a:cs typeface="Papyru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768293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4" imgW="114300" imgH="165100" progId="Equation.3">
                  <p:embed/>
                </p:oleObj>
              </mc:Choice>
              <mc:Fallback>
                <p:oleObj name="Equation" r:id="rId4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555542"/>
              </p:ext>
            </p:extLst>
          </p:nvPr>
        </p:nvGraphicFramePr>
        <p:xfrm>
          <a:off x="-4776107" y="2819400"/>
          <a:ext cx="18810514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6" imgW="5486400" imgH="355600" progId="Word.Document.12">
                  <p:embed/>
                </p:oleObj>
              </mc:Choice>
              <mc:Fallback>
                <p:oleObj name="Document" r:id="rId6" imgW="5486400" imgH="355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4776107" y="2819400"/>
                        <a:ext cx="18810514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-5711" y="44958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 we need a way to take a row 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(column, section of matrix) </a:t>
            </a:r>
            <a:r>
              <a:rPr lang="en-US" sz="3200" dirty="0" smtClean="0">
                <a:latin typeface="Papyrus"/>
                <a:cs typeface="Papyrus"/>
              </a:rPr>
              <a:t>and repeat it to make the matrices the same size.</a:t>
            </a:r>
          </a:p>
        </p:txBody>
      </p:sp>
    </p:spTree>
    <p:extLst>
      <p:ext uri="{BB962C8B-B14F-4D97-AF65-F5344CB8AC3E}">
        <p14:creationId xmlns:p14="http://schemas.microsoft.com/office/powerpoint/2010/main" val="2996740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5315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err="1" smtClean="0">
                <a:latin typeface="Papyrus"/>
                <a:cs typeface="Papyrus"/>
              </a:rPr>
              <a:t>Buidling</a:t>
            </a:r>
            <a:r>
              <a:rPr lang="da-DK" sz="3200" dirty="0" smtClean="0">
                <a:latin typeface="Papyrus"/>
                <a:cs typeface="Papyrus"/>
              </a:rPr>
              <a:t> matrix of </a:t>
            </a:r>
            <a:r>
              <a:rPr lang="da-DK" sz="3200" dirty="0" err="1" smtClean="0">
                <a:latin typeface="Papyrus"/>
                <a:cs typeface="Papyrus"/>
              </a:rPr>
              <a:t>repeated</a:t>
            </a:r>
            <a:r>
              <a:rPr lang="da-DK" sz="3200" dirty="0" smtClean="0">
                <a:latin typeface="Papyrus"/>
                <a:cs typeface="Papyrus"/>
              </a:rPr>
              <a:t> parts </a:t>
            </a: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Several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ways</a:t>
            </a:r>
            <a:endParaRPr lang="da-DK" sz="3200" dirty="0" smtClean="0">
              <a:latin typeface="Papyrus"/>
              <a:cs typeface="Papyrus"/>
            </a:endParaRP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First</a:t>
            </a: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– </a:t>
            </a:r>
            <a:r>
              <a:rPr lang="da-DK" sz="3200" dirty="0" err="1" smtClean="0">
                <a:latin typeface="Courier"/>
                <a:cs typeface="Courier"/>
              </a:rPr>
              <a:t>repmat</a:t>
            </a:r>
            <a:endParaRPr lang="da-DK" sz="3200" dirty="0" smtClean="0">
              <a:latin typeface="Courier"/>
              <a:cs typeface="Courier"/>
            </a:endParaRP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err="1" smtClean="0">
                <a:latin typeface="Courier"/>
                <a:cs typeface="Courier"/>
              </a:rPr>
              <a:t>repmat</a:t>
            </a:r>
            <a:r>
              <a:rPr lang="da-DK" sz="3200" dirty="0" smtClean="0">
                <a:latin typeface="Courier"/>
                <a:cs typeface="Courier"/>
              </a:rPr>
              <a:t>(</a:t>
            </a:r>
            <a:r>
              <a:rPr lang="da-DK" sz="3200" dirty="0" err="1" smtClean="0">
                <a:latin typeface="Courier"/>
                <a:cs typeface="Courier"/>
              </a:rPr>
              <a:t>q,n,m</a:t>
            </a:r>
            <a:r>
              <a:rPr lang="da-DK" sz="3200" dirty="0" smtClean="0">
                <a:latin typeface="Courier"/>
                <a:cs typeface="Courier"/>
              </a:rPr>
              <a:t>)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err="1" smtClean="0">
                <a:latin typeface="Papyrus"/>
                <a:cs typeface="Papyrus"/>
              </a:rPr>
              <a:t>Takes</a:t>
            </a:r>
            <a:r>
              <a:rPr lang="da-DK" sz="3200" dirty="0" smtClean="0">
                <a:latin typeface="Papyrus"/>
                <a:cs typeface="Papyrus"/>
              </a:rPr>
              <a:t> matrix </a:t>
            </a:r>
            <a:r>
              <a:rPr lang="da-DK" sz="3200" dirty="0" smtClean="0">
                <a:latin typeface="Courier"/>
                <a:cs typeface="Courier"/>
              </a:rPr>
              <a:t>q</a:t>
            </a:r>
            <a:r>
              <a:rPr lang="da-DK" sz="3200" dirty="0" smtClean="0">
                <a:latin typeface="Papyrus"/>
                <a:cs typeface="Papyrus"/>
              </a:rPr>
              <a:t> and  </a:t>
            </a:r>
            <a:r>
              <a:rPr lang="da-DK" sz="3200" dirty="0" err="1" smtClean="0">
                <a:latin typeface="Papyrus"/>
                <a:cs typeface="Papyrus"/>
              </a:rPr>
              <a:t>repeats</a:t>
            </a:r>
            <a:r>
              <a:rPr lang="da-DK" sz="3200" dirty="0" smtClean="0">
                <a:latin typeface="Papyrus"/>
                <a:cs typeface="Papyrus"/>
              </a:rPr>
              <a:t> it </a:t>
            </a:r>
            <a:r>
              <a:rPr lang="da-DK" sz="3200" dirty="0" smtClean="0">
                <a:latin typeface="Courier"/>
                <a:cs typeface="Courier"/>
              </a:rPr>
              <a:t>n</a:t>
            </a:r>
            <a:r>
              <a:rPr lang="da-DK" sz="3200" dirty="0" smtClean="0">
                <a:latin typeface="Papyrus"/>
                <a:cs typeface="Papyrus"/>
              </a:rPr>
              <a:t> times as </a:t>
            </a:r>
            <a:r>
              <a:rPr lang="da-DK" sz="3200" dirty="0" err="1" smtClean="0">
                <a:latin typeface="Papyrus"/>
                <a:cs typeface="Papyrus"/>
              </a:rPr>
              <a:t>blocks</a:t>
            </a:r>
            <a:r>
              <a:rPr lang="da-DK" sz="3200" dirty="0" smtClean="0">
                <a:latin typeface="Papyrus"/>
                <a:cs typeface="Papyrus"/>
              </a:rPr>
              <a:t> of </a:t>
            </a:r>
            <a:r>
              <a:rPr lang="da-DK" sz="3200" dirty="0" err="1" smtClean="0">
                <a:latin typeface="Papyrus"/>
                <a:cs typeface="Papyrus"/>
              </a:rPr>
              <a:t>rows</a:t>
            </a:r>
            <a:r>
              <a:rPr lang="da-DK" sz="3200" dirty="0" smtClean="0">
                <a:latin typeface="Papyrus"/>
                <a:cs typeface="Papyrus"/>
              </a:rPr>
              <a:t> and </a:t>
            </a:r>
            <a:r>
              <a:rPr lang="da-DK" sz="3200" dirty="0" smtClean="0">
                <a:latin typeface="Courier"/>
                <a:cs typeface="Courier"/>
              </a:rPr>
              <a:t>m</a:t>
            </a:r>
            <a:r>
              <a:rPr lang="da-DK" sz="3200" dirty="0" smtClean="0">
                <a:latin typeface="Papyrus"/>
                <a:cs typeface="Papyrus"/>
              </a:rPr>
              <a:t> times as </a:t>
            </a:r>
            <a:r>
              <a:rPr lang="da-DK" sz="3200" dirty="0" err="1" smtClean="0">
                <a:latin typeface="Papyrus"/>
                <a:cs typeface="Papyrus"/>
              </a:rPr>
              <a:t>blocks</a:t>
            </a:r>
            <a:r>
              <a:rPr lang="da-DK" sz="3200" dirty="0" smtClean="0">
                <a:latin typeface="Papyrus"/>
                <a:cs typeface="Papyrus"/>
              </a:rPr>
              <a:t> of columns.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Try it.</a:t>
            </a:r>
          </a:p>
          <a:p>
            <a:pPr algn="ctr"/>
            <a:r>
              <a:rPr lang="da-DK" sz="3200" dirty="0" smtClean="0">
                <a:latin typeface="Papyrus"/>
                <a:cs typeface="Papyrus"/>
              </a:rPr>
              <a:t>Look and </a:t>
            </a:r>
            <a:r>
              <a:rPr lang="da-DK" sz="3200" dirty="0" err="1" smtClean="0">
                <a:latin typeface="Papyrus"/>
                <a:cs typeface="Papyrus"/>
              </a:rPr>
              <a:t>see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how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stuff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stored</a:t>
            </a:r>
            <a:r>
              <a:rPr lang="da-DK" sz="3200" dirty="0" smtClean="0">
                <a:latin typeface="Papyrus"/>
                <a:cs typeface="Papyrus"/>
              </a:rPr>
              <a:t> in </a:t>
            </a:r>
            <a:r>
              <a:rPr lang="da-DK" sz="3200" dirty="0" err="1" smtClean="0">
                <a:latin typeface="Papyrus"/>
                <a:cs typeface="Papyrus"/>
              </a:rPr>
              <a:t>memory</a:t>
            </a:r>
            <a:r>
              <a:rPr lang="da-DK" sz="3200" dirty="0" smtClean="0">
                <a:latin typeface="Papyrus"/>
                <a:cs typeface="Papyrus"/>
              </a:rPr>
              <a:t>.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551994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5315"/>
            <a:ext cx="9144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err="1" smtClean="0">
                <a:latin typeface="Courier"/>
                <a:cs typeface="Courier"/>
              </a:rPr>
              <a:t>repmat</a:t>
            </a:r>
            <a:r>
              <a:rPr lang="da-DK" sz="3200" dirty="0" smtClean="0">
                <a:latin typeface="Papyrus"/>
                <a:cs typeface="Papyrus"/>
              </a:rPr>
              <a:t> is most general</a:t>
            </a:r>
            <a:endParaRPr lang="da-DK" sz="3200" dirty="0" smtClean="0"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72489"/>
            <a:ext cx="4572000" cy="5909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mr-IN" dirty="0">
                <a:latin typeface="Courier"/>
                <a:cs typeface="Courier"/>
              </a:rPr>
              <a:t>&gt;&gt; a=magic(3)</a:t>
            </a:r>
          </a:p>
          <a:p>
            <a:r>
              <a:rPr lang="mr-IN" dirty="0">
                <a:latin typeface="Courier"/>
                <a:cs typeface="Courier"/>
              </a:rPr>
              <a:t>a =</a:t>
            </a:r>
          </a:p>
          <a:p>
            <a:r>
              <a:rPr lang="mr-IN" dirty="0">
                <a:latin typeface="Courier"/>
                <a:cs typeface="Courier"/>
              </a:rPr>
              <a:t>     8     1     6</a:t>
            </a:r>
          </a:p>
          <a:p>
            <a:r>
              <a:rPr lang="mr-IN" dirty="0">
                <a:latin typeface="Courier"/>
                <a:cs typeface="Courier"/>
              </a:rPr>
              <a:t>     3     5     7</a:t>
            </a:r>
          </a:p>
          <a:p>
            <a:r>
              <a:rPr lang="mr-IN" dirty="0">
                <a:latin typeface="Courier"/>
                <a:cs typeface="Courier"/>
              </a:rPr>
              <a:t>     4     9     2</a:t>
            </a:r>
          </a:p>
          <a:p>
            <a:r>
              <a:rPr lang="mr-IN" dirty="0">
                <a:latin typeface="Courier"/>
                <a:cs typeface="Courier"/>
              </a:rPr>
              <a:t>&gt;&gt; repmat(a,1,2)</a:t>
            </a:r>
          </a:p>
          <a:p>
            <a:r>
              <a:rPr lang="mr-IN" dirty="0">
                <a:latin typeface="Courier"/>
                <a:cs typeface="Courier"/>
              </a:rPr>
              <a:t>ans =</a:t>
            </a:r>
          </a:p>
          <a:p>
            <a:r>
              <a:rPr lang="mr-IN" dirty="0">
                <a:latin typeface="Courier"/>
                <a:cs typeface="Courier"/>
              </a:rPr>
              <a:t>     8     1     6     8     1     6</a:t>
            </a:r>
          </a:p>
          <a:p>
            <a:r>
              <a:rPr lang="mr-IN" dirty="0">
                <a:latin typeface="Courier"/>
                <a:cs typeface="Courier"/>
              </a:rPr>
              <a:t>     3     5     7     3     5     7</a:t>
            </a:r>
          </a:p>
          <a:p>
            <a:r>
              <a:rPr lang="mr-IN" dirty="0">
                <a:latin typeface="Courier"/>
                <a:cs typeface="Courier"/>
              </a:rPr>
              <a:t>     4     9     2     4     9     2</a:t>
            </a:r>
          </a:p>
          <a:p>
            <a:r>
              <a:rPr lang="mr-IN" dirty="0">
                <a:latin typeface="Courier"/>
                <a:cs typeface="Courier"/>
              </a:rPr>
              <a:t>&gt;&gt; repmat(a,2,1)</a:t>
            </a:r>
          </a:p>
          <a:p>
            <a:r>
              <a:rPr lang="mr-IN" dirty="0">
                <a:latin typeface="Courier"/>
                <a:cs typeface="Courier"/>
              </a:rPr>
              <a:t>ans =</a:t>
            </a:r>
          </a:p>
          <a:p>
            <a:r>
              <a:rPr lang="mr-IN" dirty="0">
                <a:latin typeface="Courier"/>
                <a:cs typeface="Courier"/>
              </a:rPr>
              <a:t>     8     1     6</a:t>
            </a:r>
          </a:p>
          <a:p>
            <a:r>
              <a:rPr lang="mr-IN" dirty="0">
                <a:latin typeface="Courier"/>
                <a:cs typeface="Courier"/>
              </a:rPr>
              <a:t>     3     5     7</a:t>
            </a:r>
          </a:p>
          <a:p>
            <a:r>
              <a:rPr lang="mr-IN" dirty="0">
                <a:latin typeface="Courier"/>
                <a:cs typeface="Courier"/>
              </a:rPr>
              <a:t>     4     9     2</a:t>
            </a:r>
          </a:p>
          <a:p>
            <a:r>
              <a:rPr lang="mr-IN" dirty="0">
                <a:latin typeface="Courier"/>
                <a:cs typeface="Courier"/>
              </a:rPr>
              <a:t>     8     1     6</a:t>
            </a:r>
          </a:p>
          <a:p>
            <a:r>
              <a:rPr lang="mr-IN" dirty="0">
                <a:latin typeface="Courier"/>
                <a:cs typeface="Courier"/>
              </a:rPr>
              <a:t>     3     5     7</a:t>
            </a:r>
          </a:p>
          <a:p>
            <a:r>
              <a:rPr lang="mr-IN" dirty="0">
                <a:latin typeface="Courier"/>
                <a:cs typeface="Courier"/>
              </a:rPr>
              <a:t>     4     9     </a:t>
            </a:r>
            <a:r>
              <a:rPr lang="mr-IN" dirty="0" smtClean="0">
                <a:latin typeface="Courier"/>
                <a:cs typeface="Courier"/>
              </a:rPr>
              <a:t>2</a:t>
            </a:r>
            <a:endParaRPr lang="mr-IN" dirty="0">
              <a:latin typeface="Courier"/>
              <a:cs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83820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mr-IN" dirty="0">
                <a:latin typeface="Courier"/>
                <a:cs typeface="Courier"/>
              </a:rPr>
              <a:t>&gt;&gt; repmat(a,2,1,2)</a:t>
            </a:r>
          </a:p>
          <a:p>
            <a:r>
              <a:rPr lang="mr-IN" dirty="0">
                <a:latin typeface="Courier"/>
                <a:cs typeface="Courier"/>
              </a:rPr>
              <a:t>ans(:,:,1) =</a:t>
            </a:r>
          </a:p>
          <a:p>
            <a:r>
              <a:rPr lang="mr-IN" dirty="0">
                <a:latin typeface="Courier"/>
                <a:cs typeface="Courier"/>
              </a:rPr>
              <a:t>     8     1     6</a:t>
            </a:r>
          </a:p>
          <a:p>
            <a:r>
              <a:rPr lang="mr-IN" dirty="0">
                <a:latin typeface="Courier"/>
                <a:cs typeface="Courier"/>
              </a:rPr>
              <a:t>     3     5     7</a:t>
            </a:r>
          </a:p>
          <a:p>
            <a:r>
              <a:rPr lang="mr-IN" dirty="0">
                <a:latin typeface="Courier"/>
                <a:cs typeface="Courier"/>
              </a:rPr>
              <a:t>     4     9     2</a:t>
            </a:r>
          </a:p>
          <a:p>
            <a:r>
              <a:rPr lang="mr-IN" dirty="0">
                <a:latin typeface="Courier"/>
                <a:cs typeface="Courier"/>
              </a:rPr>
              <a:t>     8     1     6</a:t>
            </a:r>
          </a:p>
          <a:p>
            <a:r>
              <a:rPr lang="mr-IN" dirty="0">
                <a:latin typeface="Courier"/>
                <a:cs typeface="Courier"/>
              </a:rPr>
              <a:t>     3     5     7</a:t>
            </a:r>
          </a:p>
          <a:p>
            <a:r>
              <a:rPr lang="mr-IN" dirty="0">
                <a:latin typeface="Courier"/>
                <a:cs typeface="Courier"/>
              </a:rPr>
              <a:t>     4     9     2</a:t>
            </a:r>
          </a:p>
          <a:p>
            <a:r>
              <a:rPr lang="mr-IN" dirty="0">
                <a:latin typeface="Courier"/>
                <a:cs typeface="Courier"/>
              </a:rPr>
              <a:t>ans(:,:,2) =</a:t>
            </a:r>
          </a:p>
          <a:p>
            <a:r>
              <a:rPr lang="mr-IN" dirty="0">
                <a:latin typeface="Courier"/>
                <a:cs typeface="Courier"/>
              </a:rPr>
              <a:t>     8     1     6</a:t>
            </a:r>
          </a:p>
          <a:p>
            <a:r>
              <a:rPr lang="mr-IN" dirty="0">
                <a:latin typeface="Courier"/>
                <a:cs typeface="Courier"/>
              </a:rPr>
              <a:t>     3     5     7</a:t>
            </a:r>
          </a:p>
          <a:p>
            <a:r>
              <a:rPr lang="mr-IN" dirty="0">
                <a:latin typeface="Courier"/>
                <a:cs typeface="Courier"/>
              </a:rPr>
              <a:t>     4     9     2</a:t>
            </a:r>
          </a:p>
          <a:p>
            <a:r>
              <a:rPr lang="mr-IN" dirty="0">
                <a:latin typeface="Courier"/>
                <a:cs typeface="Courier"/>
              </a:rPr>
              <a:t>     8     1     6</a:t>
            </a:r>
          </a:p>
          <a:p>
            <a:r>
              <a:rPr lang="mr-IN" dirty="0">
                <a:latin typeface="Courier"/>
                <a:cs typeface="Courier"/>
              </a:rPr>
              <a:t>     3     5     7</a:t>
            </a:r>
          </a:p>
          <a:p>
            <a:r>
              <a:rPr lang="mr-IN" dirty="0">
                <a:latin typeface="Courier"/>
                <a:cs typeface="Courier"/>
              </a:rPr>
              <a:t>     4     9     2</a:t>
            </a:r>
            <a:endParaRPr lang="es-AR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534064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5778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err="1" smtClean="0">
                <a:latin typeface="Courier"/>
                <a:cs typeface="Courier"/>
              </a:rPr>
              <a:t>bsxfun</a:t>
            </a:r>
            <a:r>
              <a:rPr lang="da-DK" sz="3200" dirty="0" smtClean="0">
                <a:latin typeface="Papyrus"/>
                <a:cs typeface="Papyrus"/>
              </a:rPr>
              <a:t> more </a:t>
            </a:r>
            <a:r>
              <a:rPr lang="da-DK" sz="3200" dirty="0" err="1" smtClean="0">
                <a:latin typeface="Papyrus"/>
                <a:cs typeface="Papyrus"/>
              </a:rPr>
              <a:t>obtuse</a:t>
            </a:r>
            <a:r>
              <a:rPr lang="da-DK" sz="3200" dirty="0" smtClean="0">
                <a:latin typeface="Papyrus"/>
                <a:cs typeface="Papyrus"/>
              </a:rPr>
              <a:t>, </a:t>
            </a:r>
            <a:r>
              <a:rPr lang="da-DK" sz="3200" dirty="0" err="1" smtClean="0">
                <a:latin typeface="Papyrus"/>
                <a:cs typeface="Papyrus"/>
              </a:rPr>
              <a:t>less</a:t>
            </a:r>
            <a:r>
              <a:rPr lang="da-DK" sz="3200" dirty="0" smtClean="0">
                <a:latin typeface="Papyrus"/>
                <a:cs typeface="Papyrus"/>
              </a:rPr>
              <a:t> general, but faster (</a:t>
            </a:r>
            <a:r>
              <a:rPr lang="da-DK" sz="3200" dirty="0" err="1" smtClean="0">
                <a:latin typeface="Papyrus"/>
                <a:cs typeface="Papyrus"/>
              </a:rPr>
              <a:t>expands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vector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into</a:t>
            </a:r>
            <a:r>
              <a:rPr lang="da-DK" sz="3200" dirty="0" smtClean="0">
                <a:latin typeface="Papyrus"/>
                <a:cs typeface="Papyrus"/>
              </a:rPr>
              <a:t> matrix</a:t>
            </a:r>
            <a:r>
              <a:rPr lang="da-DK" sz="3200" dirty="0" smtClean="0">
                <a:latin typeface="Papyrus"/>
                <a:cs typeface="Papyrus"/>
              </a:rPr>
              <a:t>)</a:t>
            </a:r>
            <a:endParaRPr lang="da-DK" sz="3200" dirty="0">
              <a:latin typeface="Papyrus"/>
              <a:cs typeface="Papyrus"/>
            </a:endParaRPr>
          </a:p>
          <a:p>
            <a:r>
              <a:rPr lang="de-DE" sz="2800" dirty="0">
                <a:latin typeface="Courier"/>
                <a:cs typeface="Courier"/>
              </a:rPr>
              <a:t>&gt;&gt; </a:t>
            </a:r>
            <a:r>
              <a:rPr lang="de-DE" sz="2800" dirty="0" err="1">
                <a:latin typeface="Courier"/>
                <a:cs typeface="Courier"/>
              </a:rPr>
              <a:t>e</a:t>
            </a:r>
            <a:r>
              <a:rPr lang="de-DE" sz="2800" dirty="0">
                <a:latin typeface="Courier"/>
                <a:cs typeface="Courier"/>
              </a:rPr>
              <a:t>=[1:3]</a:t>
            </a:r>
          </a:p>
          <a:p>
            <a:r>
              <a:rPr lang="de-DE" sz="2800" dirty="0" err="1">
                <a:latin typeface="Courier"/>
                <a:cs typeface="Courier"/>
              </a:rPr>
              <a:t>e</a:t>
            </a:r>
            <a:r>
              <a:rPr lang="de-DE" sz="2800" dirty="0">
                <a:latin typeface="Courier"/>
                <a:cs typeface="Courier"/>
              </a:rPr>
              <a:t> =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</a:t>
            </a:r>
            <a:r>
              <a:rPr lang="de-DE" sz="2800" dirty="0" smtClean="0">
                <a:latin typeface="Courier"/>
                <a:cs typeface="Courier"/>
              </a:rPr>
              <a:t>3</a:t>
            </a:r>
          </a:p>
          <a:p>
            <a:r>
              <a:rPr lang="mr-IN" sz="2800" dirty="0" smtClean="0">
                <a:latin typeface="Courier"/>
                <a:cs typeface="Courier"/>
              </a:rPr>
              <a:t>&gt;</a:t>
            </a:r>
            <a:r>
              <a:rPr lang="mr-IN" sz="2800" dirty="0">
                <a:latin typeface="Courier"/>
                <a:cs typeface="Courier"/>
              </a:rPr>
              <a:t>&gt; z=bsxfun(@times,ones</a:t>
            </a:r>
            <a:r>
              <a:rPr lang="mr-IN" sz="2800" dirty="0" smtClean="0">
                <a:latin typeface="Courier"/>
                <a:cs typeface="Courier"/>
              </a:rPr>
              <a:t>(</a:t>
            </a:r>
            <a:r>
              <a:rPr lang="en-US" sz="2800" dirty="0" smtClean="0">
                <a:latin typeface="Courier"/>
                <a:cs typeface="Courier"/>
              </a:rPr>
              <a:t>5,1</a:t>
            </a:r>
            <a:r>
              <a:rPr lang="mr-IN" sz="2800" dirty="0" smtClean="0">
                <a:latin typeface="Courier"/>
                <a:cs typeface="Courier"/>
              </a:rPr>
              <a:t>)</a:t>
            </a:r>
            <a:r>
              <a:rPr lang="mr-IN" sz="2800" dirty="0">
                <a:latin typeface="Courier"/>
                <a:cs typeface="Courier"/>
              </a:rPr>
              <a:t>,e)</a:t>
            </a:r>
          </a:p>
          <a:p>
            <a:r>
              <a:rPr lang="de-DE" sz="2800" dirty="0" err="1">
                <a:latin typeface="Courier"/>
                <a:cs typeface="Courier"/>
              </a:rPr>
              <a:t>z</a:t>
            </a:r>
            <a:r>
              <a:rPr lang="de-DE" sz="2800" dirty="0">
                <a:latin typeface="Courier"/>
                <a:cs typeface="Courier"/>
              </a:rPr>
              <a:t> =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  <a:endParaRPr lang="en-US" sz="3200" dirty="0" smtClean="0">
              <a:latin typeface="Papyrus"/>
              <a:cs typeface="Papyrus"/>
            </a:endParaRPr>
          </a:p>
          <a:p>
            <a:endParaRPr lang="en-US" sz="3200" dirty="0" smtClean="0">
              <a:latin typeface="Papyrus"/>
              <a:cs typeface="Papyrus"/>
            </a:endParaRPr>
          </a:p>
          <a:p>
            <a:r>
              <a:rPr lang="en-US" sz="3200" dirty="0" smtClean="0">
                <a:latin typeface="Papyrus"/>
                <a:cs typeface="Papyrus"/>
              </a:rPr>
              <a:t>This </a:t>
            </a:r>
            <a:r>
              <a:rPr lang="en-US" sz="3200" dirty="0" smtClean="0">
                <a:latin typeface="Papyrus"/>
                <a:cs typeface="Papyrus"/>
              </a:rPr>
              <a:t>what we need for the remove the column average.</a:t>
            </a:r>
            <a:endParaRPr lang="da-DK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285355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4400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smtClean="0">
                <a:latin typeface="Papyrus"/>
                <a:cs typeface="Papyrus"/>
              </a:rPr>
              <a:t>This</a:t>
            </a:r>
            <a:r>
              <a:rPr lang="da-DK" sz="3200" dirty="0" smtClean="0">
                <a:latin typeface="Courier"/>
                <a:cs typeface="Courier"/>
              </a:rPr>
              <a:t> </a:t>
            </a:r>
            <a:r>
              <a:rPr lang="da-DK" sz="3200" dirty="0" err="1" smtClean="0">
                <a:latin typeface="Courier"/>
                <a:cs typeface="Courier"/>
              </a:rPr>
              <a:t>bsxfun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call</a:t>
            </a:r>
            <a:r>
              <a:rPr lang="da-DK" sz="3200" dirty="0" smtClean="0">
                <a:latin typeface="Papyrus"/>
                <a:cs typeface="Papyrus"/>
              </a:rPr>
              <a:t> </a:t>
            </a:r>
            <a:r>
              <a:rPr lang="da-DK" sz="3200" dirty="0" err="1" smtClean="0">
                <a:latin typeface="Papyrus"/>
                <a:cs typeface="Papyrus"/>
              </a:rPr>
              <a:t>does</a:t>
            </a:r>
            <a:r>
              <a:rPr lang="da-DK" sz="3200" dirty="0" smtClean="0">
                <a:latin typeface="Papyrus"/>
                <a:cs typeface="Papyrus"/>
              </a:rPr>
              <a:t> the same </a:t>
            </a:r>
            <a:r>
              <a:rPr lang="da-DK" sz="3200" dirty="0" err="1" smtClean="0">
                <a:latin typeface="Papyrus"/>
                <a:cs typeface="Papyrus"/>
              </a:rPr>
              <a:t>thing</a:t>
            </a:r>
            <a:r>
              <a:rPr lang="da-DK" sz="3200" dirty="0" smtClean="0">
                <a:latin typeface="Papyrus"/>
                <a:cs typeface="Papyrus"/>
              </a:rPr>
              <a:t> as </a:t>
            </a:r>
          </a:p>
          <a:p>
            <a:pPr algn="ctr"/>
            <a:endParaRPr lang="da-DK" sz="3200" dirty="0">
              <a:latin typeface="Papyrus"/>
              <a:cs typeface="Papyrus"/>
            </a:endParaRPr>
          </a:p>
          <a:p>
            <a:r>
              <a:rPr lang="de-DE" sz="2800" dirty="0">
                <a:latin typeface="Courier"/>
                <a:cs typeface="Courier"/>
              </a:rPr>
              <a:t>&gt;&gt; </a:t>
            </a:r>
            <a:r>
              <a:rPr lang="de-DE" sz="2800" dirty="0" err="1">
                <a:latin typeface="Courier"/>
                <a:cs typeface="Courier"/>
              </a:rPr>
              <a:t>ones</a:t>
            </a:r>
            <a:r>
              <a:rPr lang="de-DE" sz="2800" dirty="0">
                <a:latin typeface="Courier"/>
                <a:cs typeface="Courier"/>
              </a:rPr>
              <a:t>(5,1)*</a:t>
            </a:r>
            <a:r>
              <a:rPr lang="de-DE" sz="2800" dirty="0" err="1">
                <a:latin typeface="Courier"/>
                <a:cs typeface="Courier"/>
              </a:rPr>
              <a:t>e</a:t>
            </a:r>
            <a:endParaRPr lang="de-DE" sz="2800" dirty="0">
              <a:latin typeface="Courier"/>
              <a:cs typeface="Courier"/>
            </a:endParaRPr>
          </a:p>
          <a:p>
            <a:r>
              <a:rPr lang="de-DE" sz="2800" dirty="0">
                <a:latin typeface="Courier"/>
                <a:cs typeface="Courier"/>
              </a:rPr>
              <a:t>ans =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dirty="0">
                <a:latin typeface="Courier"/>
                <a:cs typeface="Courier"/>
              </a:rPr>
              <a:t>&gt;&gt; </a:t>
            </a:r>
            <a:endParaRPr lang="en-US" sz="2800" dirty="0" smtClean="0">
              <a:latin typeface="Papyrus"/>
              <a:cs typeface="Papyrus"/>
            </a:endParaRPr>
          </a:p>
          <a:p>
            <a:endParaRPr lang="en-US" sz="2800" dirty="0" smtClean="0">
              <a:latin typeface="Papyrus"/>
              <a:cs typeface="Papyrus"/>
            </a:endParaRPr>
          </a:p>
          <a:p>
            <a:r>
              <a:rPr lang="en-US" sz="2400" dirty="0" smtClean="0">
                <a:latin typeface="Papyrus"/>
                <a:cs typeface="Papyrus"/>
              </a:rPr>
              <a:t>See - https</a:t>
            </a:r>
            <a:r>
              <a:rPr lang="en-US" sz="2400" dirty="0">
                <a:latin typeface="Papyrus"/>
                <a:cs typeface="Papyrus"/>
              </a:rPr>
              <a:t>://</a:t>
            </a:r>
            <a:r>
              <a:rPr lang="en-US" sz="2400" dirty="0" err="1">
                <a:latin typeface="Papyrus"/>
                <a:cs typeface="Papyrus"/>
              </a:rPr>
              <a:t>www.mathworks.com</a:t>
            </a:r>
            <a:r>
              <a:rPr lang="en-US" sz="2400" dirty="0">
                <a:latin typeface="Papyrus"/>
                <a:cs typeface="Papyrus"/>
              </a:rPr>
              <a:t>/help/</a:t>
            </a:r>
            <a:r>
              <a:rPr lang="en-US" sz="2400" dirty="0" err="1">
                <a:latin typeface="Papyrus"/>
                <a:cs typeface="Papyrus"/>
              </a:rPr>
              <a:t>matlab</a:t>
            </a:r>
            <a:r>
              <a:rPr lang="en-US" sz="2400" dirty="0">
                <a:latin typeface="Papyrus"/>
                <a:cs typeface="Papyrus"/>
              </a:rPr>
              <a:t>/ref/</a:t>
            </a:r>
            <a:r>
              <a:rPr lang="en-US" sz="2400" dirty="0" err="1">
                <a:latin typeface="Papyrus"/>
                <a:cs typeface="Papyrus"/>
              </a:rPr>
              <a:t>bsxfun.html</a:t>
            </a:r>
            <a:endParaRPr lang="en-US" sz="24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225949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urier"/>
                <a:cs typeface="Courier"/>
              </a:rPr>
              <a:t>b</a:t>
            </a:r>
            <a:r>
              <a:rPr lang="da-DK" sz="2800" dirty="0" err="1" smtClean="0">
                <a:latin typeface="Courier"/>
                <a:cs typeface="Courier"/>
              </a:rPr>
              <a:t>sxfun</a:t>
            </a:r>
            <a:r>
              <a:rPr lang="da-DK" sz="2800" dirty="0" smtClean="0">
                <a:latin typeface="Papyrus"/>
                <a:cs typeface="Papyrus"/>
              </a:rPr>
              <a:t> - </a:t>
            </a:r>
            <a:r>
              <a:rPr lang="da-DK" sz="2800" dirty="0" err="1" smtClean="0">
                <a:latin typeface="Papyrus"/>
                <a:cs typeface="Papyrus"/>
              </a:rPr>
              <a:t>Applies</a:t>
            </a:r>
            <a:r>
              <a:rPr lang="da-DK" sz="2800" dirty="0" smtClean="0">
                <a:latin typeface="Papyrus"/>
                <a:cs typeface="Papyrus"/>
              </a:rPr>
              <a:t> </a:t>
            </a:r>
            <a:r>
              <a:rPr lang="da-DK" sz="2800" dirty="0">
                <a:latin typeface="Papyrus"/>
                <a:cs typeface="Papyrus"/>
              </a:rPr>
              <a:t>element-</a:t>
            </a:r>
            <a:r>
              <a:rPr lang="da-DK" sz="2800" dirty="0" err="1">
                <a:latin typeface="Papyrus"/>
                <a:cs typeface="Papyrus"/>
              </a:rPr>
              <a:t>wise</a:t>
            </a:r>
            <a:r>
              <a:rPr lang="da-DK" sz="2800" dirty="0">
                <a:latin typeface="Papyrus"/>
                <a:cs typeface="Papyrus"/>
              </a:rPr>
              <a:t> operation to </a:t>
            </a:r>
            <a:r>
              <a:rPr lang="da-DK" sz="2800" dirty="0" err="1">
                <a:latin typeface="Papyrus"/>
                <a:cs typeface="Papyrus"/>
              </a:rPr>
              <a:t>two</a:t>
            </a:r>
            <a:r>
              <a:rPr lang="da-DK" sz="2800" dirty="0">
                <a:latin typeface="Papyrus"/>
                <a:cs typeface="Papyrus"/>
              </a:rPr>
              <a:t> arrays with implicit </a:t>
            </a:r>
            <a:r>
              <a:rPr lang="da-DK" sz="2800" dirty="0" err="1">
                <a:latin typeface="Papyrus"/>
                <a:cs typeface="Papyrus"/>
              </a:rPr>
              <a:t>expansion</a:t>
            </a:r>
            <a:r>
              <a:rPr lang="da-DK" sz="2800" dirty="0">
                <a:latin typeface="Papyrus"/>
                <a:cs typeface="Papyrus"/>
              </a:rPr>
              <a:t> </a:t>
            </a:r>
            <a:r>
              <a:rPr lang="da-DK" sz="2800" dirty="0" err="1" smtClean="0">
                <a:latin typeface="Papyrus"/>
                <a:cs typeface="Papyrus"/>
              </a:rPr>
              <a:t>enabled</a:t>
            </a:r>
            <a:r>
              <a:rPr lang="da-DK" sz="28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da-DK" sz="2800" dirty="0">
              <a:latin typeface="Papyrus"/>
              <a:cs typeface="Papyrus"/>
            </a:endParaRPr>
          </a:p>
          <a:p>
            <a:pPr algn="ctr"/>
            <a:r>
              <a:rPr lang="da-DK" sz="2800" dirty="0" err="1">
                <a:latin typeface="Courier"/>
                <a:cs typeface="Courier"/>
              </a:rPr>
              <a:t>bsxfun</a:t>
            </a:r>
            <a:r>
              <a:rPr lang="da-DK" sz="2800" dirty="0">
                <a:latin typeface="Courier"/>
                <a:cs typeface="Courier"/>
              </a:rPr>
              <a:t>(</a:t>
            </a:r>
            <a:r>
              <a:rPr lang="da-DK" sz="2800" dirty="0" err="1">
                <a:latin typeface="Courier"/>
                <a:cs typeface="Courier"/>
                <a:hlinkClick r:id="rId3"/>
              </a:rPr>
              <a:t>fun</a:t>
            </a:r>
            <a:r>
              <a:rPr lang="da-DK" sz="2800" dirty="0" err="1">
                <a:latin typeface="Courier"/>
                <a:cs typeface="Courier"/>
              </a:rPr>
              <a:t>,</a:t>
            </a:r>
            <a:r>
              <a:rPr lang="da-DK" sz="2800" dirty="0" err="1">
                <a:latin typeface="Courier"/>
                <a:cs typeface="Courier"/>
                <a:hlinkClick r:id="rId4"/>
              </a:rPr>
              <a:t>A,B</a:t>
            </a:r>
            <a:r>
              <a:rPr lang="da-DK" sz="2800" dirty="0">
                <a:latin typeface="Courier"/>
                <a:cs typeface="Courier"/>
              </a:rPr>
              <a:t>) </a:t>
            </a:r>
            <a:r>
              <a:rPr lang="da-DK" sz="2800" dirty="0" err="1">
                <a:latin typeface="Papyrus"/>
                <a:cs typeface="Papyrus"/>
              </a:rPr>
              <a:t>applies</a:t>
            </a:r>
            <a:r>
              <a:rPr lang="da-DK" sz="2800" dirty="0">
                <a:latin typeface="Papyrus"/>
                <a:cs typeface="Papyrus"/>
              </a:rPr>
              <a:t> the element-</a:t>
            </a:r>
            <a:r>
              <a:rPr lang="da-DK" sz="2800" dirty="0" err="1">
                <a:latin typeface="Papyrus"/>
                <a:cs typeface="Papyrus"/>
              </a:rPr>
              <a:t>wise</a:t>
            </a:r>
            <a:r>
              <a:rPr lang="da-DK" sz="2800" dirty="0">
                <a:latin typeface="Papyrus"/>
                <a:cs typeface="Papyrus"/>
              </a:rPr>
              <a:t> </a:t>
            </a:r>
            <a:r>
              <a:rPr lang="da-DK" sz="2800" dirty="0" err="1">
                <a:latin typeface="Papyrus"/>
                <a:cs typeface="Papyrus"/>
              </a:rPr>
              <a:t>binary</a:t>
            </a:r>
            <a:r>
              <a:rPr lang="da-DK" sz="2800" dirty="0">
                <a:latin typeface="Papyrus"/>
                <a:cs typeface="Papyrus"/>
              </a:rPr>
              <a:t> operation </a:t>
            </a:r>
            <a:r>
              <a:rPr lang="da-DK" sz="2800" dirty="0" err="1">
                <a:latin typeface="Papyrus"/>
                <a:cs typeface="Papyrus"/>
              </a:rPr>
              <a:t>specified</a:t>
            </a:r>
            <a:r>
              <a:rPr lang="da-DK" sz="2800" dirty="0">
                <a:latin typeface="Papyrus"/>
                <a:cs typeface="Papyrus"/>
              </a:rPr>
              <a:t> by the </a:t>
            </a:r>
            <a:r>
              <a:rPr lang="da-DK" sz="2800" dirty="0" err="1">
                <a:latin typeface="Papyrus"/>
                <a:cs typeface="Papyrus"/>
              </a:rPr>
              <a:t>function</a:t>
            </a:r>
            <a:r>
              <a:rPr lang="da-DK" sz="2800" dirty="0">
                <a:latin typeface="Papyrus"/>
                <a:cs typeface="Papyrus"/>
              </a:rPr>
              <a:t> handle </a:t>
            </a:r>
            <a:r>
              <a:rPr lang="da-DK" sz="2800" dirty="0" err="1">
                <a:latin typeface="Courier"/>
                <a:cs typeface="Courier"/>
              </a:rPr>
              <a:t>fun</a:t>
            </a:r>
            <a:r>
              <a:rPr lang="da-DK" sz="2800" dirty="0">
                <a:latin typeface="Papyrus"/>
                <a:cs typeface="Papyrus"/>
              </a:rPr>
              <a:t> to arrays </a:t>
            </a:r>
            <a:r>
              <a:rPr lang="da-DK" sz="2800" dirty="0">
                <a:latin typeface="Courier"/>
                <a:cs typeface="Courier"/>
              </a:rPr>
              <a:t>A</a:t>
            </a:r>
            <a:r>
              <a:rPr lang="da-DK" sz="2800" dirty="0">
                <a:latin typeface="Papyrus"/>
                <a:cs typeface="Papyrus"/>
              </a:rPr>
              <a:t> and </a:t>
            </a:r>
            <a:r>
              <a:rPr lang="da-DK" sz="2800" dirty="0">
                <a:latin typeface="Courier"/>
                <a:cs typeface="Courier"/>
              </a:rPr>
              <a:t>B</a:t>
            </a:r>
            <a:r>
              <a:rPr lang="da-DK" sz="2800" dirty="0">
                <a:latin typeface="Papyrus"/>
                <a:cs typeface="Papyrus"/>
              </a:rPr>
              <a:t>.</a:t>
            </a:r>
            <a:endParaRPr lang="da-DK" sz="2800" dirty="0" smtClean="0">
              <a:latin typeface="Papyrus"/>
              <a:cs typeface="Papyrus"/>
            </a:endParaRPr>
          </a:p>
          <a:p>
            <a:pPr algn="ctr"/>
            <a:endParaRPr lang="da-DK" sz="2800" dirty="0">
              <a:latin typeface="Papyrus"/>
              <a:cs typeface="Papyrus"/>
            </a:endParaRPr>
          </a:p>
          <a:p>
            <a:pPr algn="ctr"/>
            <a:r>
              <a:rPr lang="da-DK" sz="2800" dirty="0" smtClean="0">
                <a:latin typeface="Papyrus"/>
                <a:cs typeface="Papyrus"/>
              </a:rPr>
              <a:t>The </a:t>
            </a:r>
            <a:r>
              <a:rPr lang="da-DK" sz="2800" dirty="0" smtClean="0">
                <a:latin typeface="Courier"/>
                <a:cs typeface="Courier"/>
              </a:rPr>
              <a:t>@times</a:t>
            </a:r>
            <a:r>
              <a:rPr lang="da-DK" sz="2800" dirty="0" smtClean="0">
                <a:latin typeface="Papyrus"/>
                <a:cs typeface="Papyrus"/>
              </a:rPr>
              <a:t> </a:t>
            </a:r>
            <a:r>
              <a:rPr lang="da-DK" sz="2800" dirty="0" err="1" smtClean="0">
                <a:latin typeface="Papyrus"/>
                <a:cs typeface="Papyrus"/>
              </a:rPr>
              <a:t>function</a:t>
            </a:r>
            <a:r>
              <a:rPr lang="da-DK" sz="2800" dirty="0" smtClean="0">
                <a:latin typeface="Papyrus"/>
                <a:cs typeface="Papyrus"/>
              </a:rPr>
              <a:t> handle in the sample </a:t>
            </a:r>
          </a:p>
          <a:p>
            <a:pPr algn="ctr"/>
            <a:endParaRPr lang="da-DK" sz="2800" dirty="0" smtClean="0">
              <a:latin typeface="Papyrus"/>
              <a:cs typeface="Papyrus"/>
            </a:endParaRPr>
          </a:p>
          <a:p>
            <a:pPr algn="ctr"/>
            <a:r>
              <a:rPr lang="mr-IN" sz="2800" dirty="0">
                <a:latin typeface="Courier"/>
                <a:cs typeface="Courier"/>
              </a:rPr>
              <a:t>bsxfun(@times,ones</a:t>
            </a:r>
            <a:r>
              <a:rPr lang="mr-IN" sz="2800" dirty="0" smtClean="0">
                <a:latin typeface="Courier"/>
                <a:cs typeface="Courier"/>
              </a:rPr>
              <a:t>(</a:t>
            </a:r>
            <a:r>
              <a:rPr lang="en-US" sz="2800" dirty="0" smtClean="0">
                <a:latin typeface="Courier"/>
                <a:cs typeface="Courier"/>
              </a:rPr>
              <a:t>5,1</a:t>
            </a:r>
            <a:r>
              <a:rPr lang="mr-IN" sz="2800" dirty="0" smtClean="0">
                <a:latin typeface="Courier"/>
                <a:cs typeface="Courier"/>
              </a:rPr>
              <a:t>)</a:t>
            </a:r>
            <a:r>
              <a:rPr lang="mr-IN" sz="2800" dirty="0">
                <a:latin typeface="Courier"/>
                <a:cs typeface="Courier"/>
              </a:rPr>
              <a:t>,e)</a:t>
            </a:r>
          </a:p>
          <a:p>
            <a:pPr algn="ctr"/>
            <a:endParaRPr lang="da-DK" sz="2800" dirty="0">
              <a:latin typeface="Papyrus"/>
              <a:cs typeface="Papyrus"/>
            </a:endParaRPr>
          </a:p>
          <a:p>
            <a:pPr algn="ctr"/>
            <a:endParaRPr lang="da-DK" sz="2800" dirty="0" smtClean="0">
              <a:latin typeface="Papyrus"/>
              <a:cs typeface="Papyrus"/>
            </a:endParaRPr>
          </a:p>
          <a:p>
            <a:pPr algn="ctr"/>
            <a:r>
              <a:rPr lang="da-DK" sz="2800" dirty="0" err="1" smtClean="0">
                <a:latin typeface="Papyrus"/>
                <a:cs typeface="Papyrus"/>
              </a:rPr>
              <a:t>specifies</a:t>
            </a:r>
            <a:r>
              <a:rPr lang="da-DK" sz="2800" dirty="0" smtClean="0">
                <a:latin typeface="Papyrus"/>
                <a:cs typeface="Papyrus"/>
              </a:rPr>
              <a:t> the operation, </a:t>
            </a:r>
            <a:r>
              <a:rPr lang="da-DK" sz="2800" dirty="0" err="1" smtClean="0">
                <a:latin typeface="Papyrus"/>
                <a:cs typeface="Papyrus"/>
              </a:rPr>
              <a:t>which</a:t>
            </a:r>
            <a:r>
              <a:rPr lang="da-DK" sz="2800" dirty="0" smtClean="0">
                <a:latin typeface="Papyrus"/>
                <a:cs typeface="Papyrus"/>
              </a:rPr>
              <a:t> is a </a:t>
            </a:r>
            <a:r>
              <a:rPr lang="da-DK" sz="2800" dirty="0" err="1" smtClean="0">
                <a:latin typeface="Papyrus"/>
                <a:cs typeface="Papyrus"/>
              </a:rPr>
              <a:t>function</a:t>
            </a:r>
            <a:r>
              <a:rPr lang="da-DK" sz="2800" dirty="0" smtClean="0">
                <a:latin typeface="Papyrus"/>
                <a:cs typeface="Papyrus"/>
              </a:rPr>
              <a:t>. Can </a:t>
            </a:r>
            <a:r>
              <a:rPr lang="da-DK" sz="2800" dirty="0" err="1" smtClean="0">
                <a:latin typeface="Papyrus"/>
                <a:cs typeface="Papyrus"/>
              </a:rPr>
              <a:t>be</a:t>
            </a:r>
            <a:r>
              <a:rPr lang="da-DK" sz="2800" dirty="0" smtClean="0">
                <a:latin typeface="Papyrus"/>
                <a:cs typeface="Papyrus"/>
              </a:rPr>
              <a:t> </a:t>
            </a:r>
            <a:r>
              <a:rPr lang="da-DK" sz="2800" dirty="0" err="1" smtClean="0">
                <a:latin typeface="Papyrus"/>
                <a:cs typeface="Papyrus"/>
              </a:rPr>
              <a:t>pre-defined</a:t>
            </a:r>
            <a:r>
              <a:rPr lang="da-DK" sz="2800" dirty="0" smtClean="0">
                <a:latin typeface="Papyrus"/>
                <a:cs typeface="Papyrus"/>
              </a:rPr>
              <a:t> by Matlab, </a:t>
            </a:r>
            <a:r>
              <a:rPr lang="da-DK" sz="2800" dirty="0" err="1" smtClean="0">
                <a:latin typeface="Papyrus"/>
                <a:cs typeface="Papyrus"/>
              </a:rPr>
              <a:t>such</a:t>
            </a:r>
            <a:r>
              <a:rPr lang="da-DK" sz="2800" dirty="0" smtClean="0">
                <a:latin typeface="Papyrus"/>
                <a:cs typeface="Papyrus"/>
              </a:rPr>
              <a:t> as </a:t>
            </a:r>
            <a:r>
              <a:rPr lang="da-DK" sz="2800" dirty="0" smtClean="0">
                <a:latin typeface="Courier"/>
                <a:cs typeface="Courier"/>
              </a:rPr>
              <a:t>@times</a:t>
            </a:r>
            <a:r>
              <a:rPr lang="da-DK" sz="2800" dirty="0" smtClean="0">
                <a:latin typeface="Papyrus"/>
                <a:cs typeface="Papyrus"/>
              </a:rPr>
              <a:t>, or </a:t>
            </a:r>
            <a:r>
              <a:rPr lang="da-DK" sz="2800" dirty="0" err="1" smtClean="0">
                <a:latin typeface="Papyrus"/>
                <a:cs typeface="Papyrus"/>
              </a:rPr>
              <a:t>user</a:t>
            </a:r>
            <a:r>
              <a:rPr lang="da-DK" sz="2800" dirty="0" smtClean="0">
                <a:latin typeface="Papyrus"/>
                <a:cs typeface="Papyrus"/>
              </a:rPr>
              <a:t> </a:t>
            </a:r>
            <a:r>
              <a:rPr lang="da-DK" sz="2800" dirty="0" err="1" smtClean="0">
                <a:latin typeface="Papyrus"/>
                <a:cs typeface="Papyrus"/>
              </a:rPr>
              <a:t>written</a:t>
            </a:r>
            <a:r>
              <a:rPr lang="da-DK" sz="2800" dirty="0" smtClean="0">
                <a:latin typeface="Papyrus"/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0101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91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In MATLAB® R2016b and later, you can directly use operators instead of </a:t>
            </a:r>
            <a:r>
              <a:rPr lang="en-US" sz="3200" dirty="0" err="1">
                <a:latin typeface="Courier"/>
                <a:cs typeface="Courier"/>
              </a:rPr>
              <a:t>bsxfun</a:t>
            </a:r>
            <a:r>
              <a:rPr lang="en-US" sz="3200" b="1" dirty="0">
                <a:latin typeface="Papyrus"/>
                <a:cs typeface="Papyrus"/>
              </a:rPr>
              <a:t>, since the operators independently support implicit expansion of arrays with compatible sizes</a:t>
            </a:r>
            <a:r>
              <a:rPr lang="en-US" sz="3200" b="1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Courier"/>
                <a:cs typeface="Courier"/>
              </a:rPr>
              <a:t>(A - mean(A))./</a:t>
            </a:r>
            <a:r>
              <a:rPr lang="en-US" sz="3200" dirty="0" err="1">
                <a:latin typeface="Courier"/>
                <a:cs typeface="Courier"/>
              </a:rPr>
              <a:t>std</a:t>
            </a:r>
            <a:r>
              <a:rPr lang="en-US" sz="3200" dirty="0">
                <a:latin typeface="Courier"/>
                <a:cs typeface="Courier"/>
              </a:rPr>
              <a:t>(A</a:t>
            </a:r>
            <a:r>
              <a:rPr lang="en-US" sz="3200" dirty="0" smtClean="0">
                <a:latin typeface="Courier"/>
                <a:cs typeface="Courier"/>
              </a:rPr>
              <a:t>)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Previously this required </a:t>
            </a:r>
            <a:r>
              <a:rPr lang="en-US" sz="3200" dirty="0" err="1" smtClean="0">
                <a:latin typeface="Papyrus"/>
                <a:cs typeface="Papyrus"/>
              </a:rPr>
              <a:t>expandng</a:t>
            </a:r>
            <a:r>
              <a:rPr lang="en-US" sz="3200" dirty="0" smtClean="0">
                <a:latin typeface="Papyrus"/>
                <a:cs typeface="Papyrus"/>
              </a:rPr>
              <a:t> the vectors </a:t>
            </a:r>
            <a:r>
              <a:rPr lang="en-US" sz="3200" dirty="0" smtClean="0">
                <a:latin typeface="Courier"/>
                <a:cs typeface="Courier"/>
              </a:rPr>
              <a:t>mean(A)</a:t>
            </a:r>
            <a:r>
              <a:rPr lang="en-US" sz="3200" dirty="0" smtClean="0">
                <a:latin typeface="Papyrus"/>
                <a:cs typeface="Papyrus"/>
              </a:rPr>
              <a:t> and </a:t>
            </a:r>
            <a:r>
              <a:rPr lang="en-US" sz="3200" dirty="0" err="1" smtClean="0">
                <a:latin typeface="Courier"/>
                <a:cs typeface="Courier"/>
              </a:rPr>
              <a:t>std</a:t>
            </a:r>
            <a:r>
              <a:rPr lang="en-US" sz="3200" dirty="0" smtClean="0">
                <a:latin typeface="Courier"/>
                <a:cs typeface="Courier"/>
              </a:rPr>
              <a:t>(A)</a:t>
            </a:r>
            <a:r>
              <a:rPr lang="en-US" sz="3200" dirty="0" smtClean="0">
                <a:latin typeface="Papyrus"/>
                <a:cs typeface="Papyrus"/>
              </a:rPr>
              <a:t> into matrices using </a:t>
            </a:r>
            <a:r>
              <a:rPr lang="en-US" sz="3200" dirty="0" err="1" smtClean="0">
                <a:latin typeface="Courier"/>
                <a:cs typeface="Courier"/>
              </a:rPr>
              <a:t>repmat</a:t>
            </a:r>
            <a:r>
              <a:rPr lang="en-US" sz="3200" dirty="0" smtClean="0">
                <a:latin typeface="Papyrus"/>
                <a:cs typeface="Papyrus"/>
              </a:rPr>
              <a:t> or using </a:t>
            </a:r>
            <a:r>
              <a:rPr lang="en-US" sz="3200" dirty="0" err="1" smtClean="0">
                <a:latin typeface="Courier"/>
                <a:cs typeface="Courier"/>
              </a:rPr>
              <a:t>bsxfun</a:t>
            </a:r>
            <a:r>
              <a:rPr lang="en-US" sz="3200" dirty="0" smtClean="0">
                <a:latin typeface="Papyrus"/>
                <a:cs typeface="Papyrus"/>
              </a:rPr>
              <a:t> or doing matrix multiplications with specially generated matrices.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0847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7327"/>
            <a:ext cx="9144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Matlab has standard programming ideas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Loops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for, while; break/continue/end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Conditionals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if, </a:t>
            </a:r>
            <a:r>
              <a:rPr lang="en-US" sz="3200" dirty="0" err="1" smtClean="0">
                <a:latin typeface="Papyrus"/>
                <a:cs typeface="Papyrus"/>
              </a:rPr>
              <a:t>elseif</a:t>
            </a:r>
            <a:r>
              <a:rPr lang="en-US" sz="3200" dirty="0" smtClean="0">
                <a:latin typeface="Papyrus"/>
                <a:cs typeface="Papyrus"/>
              </a:rPr>
              <a:t>, else; end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And switch, case; end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Functions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take optional input parameters, produce output parameters (can be more than one)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025109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3781"/>
            <a:ext cx="9220200" cy="6309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all the ways you can remove the mean of the columns of a matrix</a:t>
            </a:r>
            <a:endParaRPr lang="es-AR" sz="3200" dirty="0">
              <a:latin typeface="Papyrus"/>
              <a:cs typeface="Papyrus"/>
            </a:endParaRPr>
          </a:p>
          <a:p>
            <a:r>
              <a:rPr lang="mr-IN" sz="2000" dirty="0">
                <a:latin typeface="Courier"/>
                <a:cs typeface="Courier"/>
              </a:rPr>
              <a:t>RM=rand(5,3);</a:t>
            </a:r>
          </a:p>
          <a:p>
            <a:r>
              <a:rPr lang="en-US" sz="2000" dirty="0" err="1">
                <a:latin typeface="Courier"/>
                <a:cs typeface="Courier"/>
              </a:rPr>
              <a:t>meanRM</a:t>
            </a:r>
            <a:r>
              <a:rPr lang="en-US" sz="2000" dirty="0">
                <a:latin typeface="Courier"/>
                <a:cs typeface="Courier"/>
              </a:rPr>
              <a:t>=mean(RM);</a:t>
            </a:r>
          </a:p>
          <a:p>
            <a:r>
              <a:rPr lang="en-US" sz="2000" dirty="0">
                <a:latin typeface="Courier"/>
                <a:cs typeface="Courier"/>
              </a:rPr>
              <a:t> </a:t>
            </a:r>
          </a:p>
          <a:p>
            <a:r>
              <a:rPr lang="en-US" sz="2000" dirty="0" err="1">
                <a:latin typeface="Courier"/>
                <a:cs typeface="Courier"/>
              </a:rPr>
              <a:t>meanremovedRMrepmat</a:t>
            </a:r>
            <a:r>
              <a:rPr lang="en-US" sz="2000" dirty="0">
                <a:latin typeface="Courier"/>
                <a:cs typeface="Courier"/>
              </a:rPr>
              <a:t>=RM-</a:t>
            </a:r>
            <a:r>
              <a:rPr lang="en-US" sz="2000" dirty="0" err="1">
                <a:latin typeface="Courier"/>
                <a:cs typeface="Courier"/>
              </a:rPr>
              <a:t>repmat</a:t>
            </a:r>
            <a:r>
              <a:rPr lang="en-US" sz="2000" dirty="0">
                <a:latin typeface="Courier"/>
                <a:cs typeface="Courier"/>
              </a:rPr>
              <a:t>(meanRM,5,1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</a:p>
          <a:p>
            <a:endParaRPr lang="en-US" sz="2000" dirty="0">
              <a:latin typeface="Courier"/>
              <a:cs typeface="Courier"/>
            </a:endParaRPr>
          </a:p>
          <a:p>
            <a:r>
              <a:rPr lang="en-US" sz="2000" dirty="0" err="1">
                <a:latin typeface="Courier"/>
                <a:cs typeface="Courier"/>
              </a:rPr>
              <a:t>meanremovedRMbsxfun</a:t>
            </a:r>
            <a:r>
              <a:rPr lang="en-US" sz="2000" dirty="0">
                <a:latin typeface="Courier"/>
                <a:cs typeface="Courier"/>
              </a:rPr>
              <a:t>=RM-</a:t>
            </a:r>
            <a:r>
              <a:rPr lang="en-US" sz="2000" dirty="0" err="1">
                <a:latin typeface="Courier"/>
                <a:cs typeface="Courier"/>
              </a:rPr>
              <a:t>bsxfun</a:t>
            </a:r>
            <a:r>
              <a:rPr lang="en-US" sz="2000" dirty="0">
                <a:latin typeface="Courier"/>
                <a:cs typeface="Courier"/>
              </a:rPr>
              <a:t>(@</a:t>
            </a:r>
            <a:r>
              <a:rPr lang="en-US" sz="2000" dirty="0" err="1">
                <a:latin typeface="Courier"/>
                <a:cs typeface="Courier"/>
              </a:rPr>
              <a:t>times,ones</a:t>
            </a:r>
            <a:r>
              <a:rPr lang="en-US" sz="2000" dirty="0">
                <a:latin typeface="Courier"/>
                <a:cs typeface="Courier"/>
              </a:rPr>
              <a:t>(5,1),</a:t>
            </a:r>
            <a:r>
              <a:rPr lang="en-US" sz="2000" dirty="0" err="1">
                <a:latin typeface="Courier"/>
                <a:cs typeface="Courier"/>
              </a:rPr>
              <a:t>meanRM</a:t>
            </a:r>
            <a:r>
              <a:rPr lang="en-US" sz="2000" dirty="0">
                <a:latin typeface="Courier"/>
                <a:cs typeface="Courier"/>
              </a:rPr>
              <a:t>)</a:t>
            </a:r>
          </a:p>
          <a:p>
            <a:endParaRPr lang="en-US" sz="2000" dirty="0" smtClean="0">
              <a:latin typeface="Courier"/>
              <a:cs typeface="Courier"/>
            </a:endParaRPr>
          </a:p>
          <a:p>
            <a:r>
              <a:rPr lang="en-US" sz="2000" dirty="0" err="1" smtClean="0">
                <a:latin typeface="Courier"/>
                <a:cs typeface="Courier"/>
              </a:rPr>
              <a:t>meanremovedRMmul</a:t>
            </a:r>
            <a:r>
              <a:rPr lang="en-US" sz="2000" dirty="0">
                <a:latin typeface="Courier"/>
                <a:cs typeface="Courier"/>
              </a:rPr>
              <a:t>=RM-ones(5,1)*</a:t>
            </a:r>
            <a:r>
              <a:rPr lang="en-US" sz="2000" dirty="0" err="1">
                <a:latin typeface="Courier"/>
                <a:cs typeface="Courier"/>
              </a:rPr>
              <a:t>meanRM</a:t>
            </a:r>
            <a:endParaRPr lang="en-US" sz="2000" dirty="0">
              <a:latin typeface="Courier"/>
              <a:cs typeface="Courier"/>
            </a:endParaRPr>
          </a:p>
          <a:p>
            <a:endParaRPr lang="en-US" sz="2000" dirty="0" smtClean="0">
              <a:latin typeface="Courier"/>
              <a:cs typeface="Courier"/>
            </a:endParaRPr>
          </a:p>
          <a:p>
            <a:r>
              <a:rPr lang="en-US" sz="3200" dirty="0" err="1" smtClean="0">
                <a:latin typeface="Courier"/>
                <a:cs typeface="Courier"/>
              </a:rPr>
              <a:t>meanremovedRM</a:t>
            </a:r>
            <a:r>
              <a:rPr lang="en-US" sz="3200" dirty="0">
                <a:latin typeface="Courier"/>
                <a:cs typeface="Courier"/>
              </a:rPr>
              <a:t>=RM-</a:t>
            </a:r>
            <a:r>
              <a:rPr lang="en-US" sz="3200" dirty="0" err="1" smtClean="0">
                <a:latin typeface="Courier"/>
                <a:cs typeface="Courier"/>
              </a:rPr>
              <a:t>meanRM</a:t>
            </a:r>
            <a:endParaRPr lang="en-US" sz="3200" dirty="0" smtClean="0">
              <a:latin typeface="Courier"/>
              <a:cs typeface="Courier"/>
            </a:endParaRPr>
          </a:p>
          <a:p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last line is the “modern” and easiest way to do it. But you will see all the other forms (or even loops if not </a:t>
            </a:r>
            <a:r>
              <a:rPr lang="en-US" sz="3200" dirty="0" err="1" smtClean="0">
                <a:latin typeface="Papyrus"/>
                <a:cs typeface="Papyrus"/>
              </a:rPr>
              <a:t>vectorized</a:t>
            </a:r>
            <a:r>
              <a:rPr lang="en-US" sz="3200" dirty="0" smtClean="0">
                <a:latin typeface="Papyrus"/>
                <a:cs typeface="Papyrus"/>
              </a:rPr>
              <a:t>!) in older code.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150336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220200" cy="5601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This even works in higher dimensions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mr-IN" sz="3200" dirty="0">
                <a:latin typeface="Courier"/>
                <a:cs typeface="Courier"/>
              </a:rPr>
              <a:t>&gt;&gt; A=rand(4,3,2);</a:t>
            </a:r>
          </a:p>
          <a:p>
            <a:r>
              <a:rPr lang="mr-IN" sz="3200" dirty="0" smtClean="0">
                <a:latin typeface="Courier"/>
                <a:cs typeface="Courier"/>
              </a:rPr>
              <a:t>&gt;</a:t>
            </a:r>
            <a:r>
              <a:rPr lang="mr-IN" sz="3200" dirty="0">
                <a:latin typeface="Courier"/>
                <a:cs typeface="Courier"/>
              </a:rPr>
              <a:t>&gt; Ameanremoved=</a:t>
            </a:r>
            <a:r>
              <a:rPr lang="mr-IN" sz="3200" dirty="0" smtClean="0">
                <a:latin typeface="Courier"/>
                <a:cs typeface="Courier"/>
              </a:rPr>
              <a:t>A</a:t>
            </a:r>
            <a:r>
              <a:rPr lang="en-US" sz="3200" dirty="0">
                <a:latin typeface="Courier"/>
                <a:cs typeface="Courier"/>
              </a:rPr>
              <a:t>-</a:t>
            </a:r>
            <a:r>
              <a:rPr lang="mr-IN" sz="3200" dirty="0" smtClean="0">
                <a:latin typeface="Courier"/>
                <a:cs typeface="Courier"/>
              </a:rPr>
              <a:t>mean</a:t>
            </a:r>
            <a:r>
              <a:rPr lang="mr-IN" sz="3200" dirty="0">
                <a:latin typeface="Courier"/>
                <a:cs typeface="Courier"/>
              </a:rPr>
              <a:t>(A</a:t>
            </a:r>
            <a:r>
              <a:rPr lang="mr-IN" sz="3200" dirty="0" smtClean="0">
                <a:latin typeface="Courier"/>
                <a:cs typeface="Courier"/>
              </a:rPr>
              <a:t>)</a:t>
            </a:r>
            <a:endParaRPr lang="en-US" sz="3200" dirty="0" smtClean="0">
              <a:latin typeface="Courier"/>
              <a:cs typeface="Courier"/>
            </a:endParaRPr>
          </a:p>
          <a:p>
            <a:r>
              <a:rPr lang="mr-IN" dirty="0" smtClean="0">
                <a:latin typeface="Courier"/>
                <a:cs typeface="Courier"/>
              </a:rPr>
              <a:t>Ameanremoved</a:t>
            </a:r>
            <a:r>
              <a:rPr lang="mr-IN" dirty="0">
                <a:latin typeface="Courier"/>
                <a:cs typeface="Courier"/>
              </a:rPr>
              <a:t>(:,:,1) =</a:t>
            </a:r>
          </a:p>
          <a:p>
            <a:r>
              <a:rPr lang="mr-IN" dirty="0">
                <a:latin typeface="Courier"/>
                <a:cs typeface="Courier"/>
              </a:rPr>
              <a:t>  -0.296614077138896   0.425335399978337  -0.159961286195504</a:t>
            </a:r>
          </a:p>
          <a:p>
            <a:r>
              <a:rPr lang="mr-IN" dirty="0">
                <a:latin typeface="Courier"/>
                <a:cs typeface="Courier"/>
              </a:rPr>
              <a:t>  -0.005044841665847  -0.442319642177435  -0.034925999989468</a:t>
            </a:r>
          </a:p>
          <a:p>
            <a:r>
              <a:rPr lang="mr-IN" dirty="0">
                <a:latin typeface="Courier"/>
                <a:cs typeface="Courier"/>
              </a:rPr>
              <a:t>  -0.155239066291113   0.242861455658769   0.359940083072622</a:t>
            </a:r>
          </a:p>
          <a:p>
            <a:r>
              <a:rPr lang="mr-IN" dirty="0">
                <a:latin typeface="Courier"/>
                <a:cs typeface="Courier"/>
              </a:rPr>
              <a:t>   0.456897985095856  -0.225877213459671  -0.165052796887650</a:t>
            </a:r>
          </a:p>
          <a:p>
            <a:r>
              <a:rPr lang="mr-IN" dirty="0">
                <a:latin typeface="Courier"/>
                <a:cs typeface="Courier"/>
              </a:rPr>
              <a:t>Ameanremoved(:,:,2) =</a:t>
            </a:r>
          </a:p>
          <a:p>
            <a:r>
              <a:rPr lang="mr-IN" dirty="0">
                <a:latin typeface="Courier"/>
                <a:cs typeface="Courier"/>
              </a:rPr>
              <a:t>   0.320066210803038   0.018653376786334  -0.204689770621951</a:t>
            </a:r>
          </a:p>
          <a:p>
            <a:r>
              <a:rPr lang="mr-IN" dirty="0">
                <a:latin typeface="Courier"/>
                <a:cs typeface="Courier"/>
              </a:rPr>
              <a:t>  -0.361531306954753   0.177632431923786   0.666376224419237</a:t>
            </a:r>
          </a:p>
          <a:p>
            <a:r>
              <a:rPr lang="mr-IN" dirty="0">
                <a:latin typeface="Courier"/>
                <a:cs typeface="Courier"/>
              </a:rPr>
              <a:t>   0.038112500234108   0.146054825146064  -0.161583103985691</a:t>
            </a:r>
          </a:p>
          <a:p>
            <a:r>
              <a:rPr lang="mr-IN" dirty="0">
                <a:latin typeface="Courier"/>
                <a:cs typeface="Courier"/>
              </a:rPr>
              <a:t>   0.003352595917607  -0.342340633856185  -0.300103349811595</a:t>
            </a:r>
          </a:p>
          <a:p>
            <a:r>
              <a:rPr lang="mr-IN" dirty="0">
                <a:latin typeface="Courier"/>
                <a:cs typeface="Courier"/>
              </a:rPr>
              <a:t>&gt;&gt; 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93092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400" y="91440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latin typeface="Courier"/>
                <a:cs typeface="Courier"/>
              </a:rPr>
              <a:t>bsxfun</a:t>
            </a:r>
            <a:r>
              <a:rPr lang="en-US" sz="3200" b="1" dirty="0" smtClean="0">
                <a:latin typeface="Papyrus"/>
                <a:cs typeface="Papyrus"/>
              </a:rPr>
              <a:t> </a:t>
            </a:r>
            <a:r>
              <a:rPr lang="en-US" sz="3200" b="1" dirty="0" smtClean="0">
                <a:latin typeface="Papyrus"/>
                <a:cs typeface="Papyrus"/>
              </a:rPr>
              <a:t>examples</a:t>
            </a:r>
            <a:endParaRPr lang="en-US" sz="3200" b="1" dirty="0" smtClean="0">
              <a:latin typeface="Papyrus"/>
              <a:cs typeface="Papyrus"/>
            </a:endParaRP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You want to compute </a:t>
            </a:r>
            <a:r>
              <a:rPr lang="en-US" sz="3200" dirty="0" smtClean="0">
                <a:latin typeface="Courier"/>
                <a:cs typeface="Courier"/>
              </a:rPr>
              <a:t>a-</a:t>
            </a:r>
            <a:r>
              <a:rPr lang="en-US" sz="3200" dirty="0" err="1" smtClean="0">
                <a:latin typeface="Courier"/>
                <a:cs typeface="Courier"/>
              </a:rPr>
              <a:t>e</a:t>
            </a:r>
            <a:r>
              <a:rPr lang="en-US" sz="3200" baseline="30000" dirty="0" err="1" smtClean="0">
                <a:latin typeface="Courier"/>
                <a:cs typeface="Courier"/>
              </a:rPr>
              <a:t>b</a:t>
            </a:r>
            <a:r>
              <a:rPr lang="en-US" sz="3200" dirty="0" smtClean="0">
                <a:latin typeface="Courier"/>
                <a:cs typeface="Courier"/>
              </a:rPr>
              <a:t> </a:t>
            </a:r>
            <a:r>
              <a:rPr lang="en-US" sz="3200" b="1" dirty="0" smtClean="0">
                <a:latin typeface="Papyrus"/>
                <a:cs typeface="Papyrus"/>
              </a:rPr>
              <a:t>for all combinations of vectors </a:t>
            </a:r>
            <a:r>
              <a:rPr lang="en-US" sz="3200" dirty="0" smtClean="0">
                <a:latin typeface="Courier"/>
                <a:cs typeface="Courier"/>
              </a:rPr>
              <a:t>a</a:t>
            </a:r>
            <a:r>
              <a:rPr lang="en-US" sz="3200" b="1" dirty="0" smtClean="0">
                <a:latin typeface="Papyrus"/>
                <a:cs typeface="Papyrus"/>
              </a:rPr>
              <a:t> and </a:t>
            </a:r>
            <a:r>
              <a:rPr lang="en-US" sz="3200" dirty="0" smtClean="0">
                <a:latin typeface="Courier"/>
                <a:cs typeface="Courier"/>
              </a:rPr>
              <a:t>b</a:t>
            </a:r>
            <a:r>
              <a:rPr lang="en-US" sz="3200" b="1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Non-Matlab </a:t>
            </a:r>
            <a:r>
              <a:rPr lang="mr-IN" sz="3200" b="1" dirty="0" smtClean="0">
                <a:latin typeface="Papyrus"/>
                <a:cs typeface="Papyrus"/>
              </a:rPr>
              <a:t>–</a:t>
            </a:r>
            <a:r>
              <a:rPr lang="en-US" sz="3200" b="1" dirty="0" smtClean="0">
                <a:latin typeface="Papyrus"/>
                <a:cs typeface="Papyrus"/>
              </a:rPr>
              <a:t> double loop over elements of both </a:t>
            </a:r>
            <a:r>
              <a:rPr lang="en-US" sz="3200" dirty="0" smtClean="0">
                <a:latin typeface="Courier"/>
                <a:cs typeface="Courier"/>
              </a:rPr>
              <a:t>a</a:t>
            </a:r>
            <a:r>
              <a:rPr lang="en-US" sz="3200" b="1" dirty="0" smtClean="0">
                <a:latin typeface="Papyrus"/>
                <a:cs typeface="Papyrus"/>
              </a:rPr>
              <a:t> and </a:t>
            </a:r>
            <a:r>
              <a:rPr lang="en-US" sz="3200" dirty="0" smtClean="0">
                <a:latin typeface="Courier"/>
                <a:cs typeface="Courier"/>
              </a:rPr>
              <a:t>b</a:t>
            </a:r>
            <a:r>
              <a:rPr lang="en-US" sz="3200" b="1" dirty="0" smtClean="0">
                <a:latin typeface="Papyrus"/>
                <a:cs typeface="Papyrus"/>
              </a:rPr>
              <a:t>.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71758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400" y="228600"/>
            <a:ext cx="9144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latin typeface="Courier"/>
                <a:cs typeface="Courier"/>
              </a:rPr>
              <a:t>bsxfun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b="1" dirty="0" smtClean="0">
                <a:latin typeface="Papyrus"/>
                <a:cs typeface="Papyrus"/>
              </a:rPr>
              <a:t>example</a:t>
            </a:r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You want to compute </a:t>
            </a:r>
            <a:r>
              <a:rPr lang="en-US" sz="3200" dirty="0" smtClean="0">
                <a:latin typeface="Courier"/>
                <a:cs typeface="Courier"/>
              </a:rPr>
              <a:t>a-</a:t>
            </a:r>
            <a:r>
              <a:rPr lang="en-US" sz="3200" dirty="0" err="1" smtClean="0">
                <a:latin typeface="Courier"/>
                <a:cs typeface="Courier"/>
              </a:rPr>
              <a:t>e</a:t>
            </a:r>
            <a:r>
              <a:rPr lang="en-US" sz="3200" baseline="30000" dirty="0" err="1" smtClean="0">
                <a:latin typeface="Courier"/>
                <a:cs typeface="Courier"/>
              </a:rPr>
              <a:t>b</a:t>
            </a:r>
            <a:r>
              <a:rPr lang="en-US" sz="3200" dirty="0" smtClean="0">
                <a:latin typeface="Courier"/>
                <a:cs typeface="Courier"/>
              </a:rPr>
              <a:t> </a:t>
            </a:r>
            <a:r>
              <a:rPr lang="en-US" sz="3200" b="1" dirty="0" smtClean="0">
                <a:latin typeface="Papyrus"/>
                <a:cs typeface="Papyrus"/>
              </a:rPr>
              <a:t>for all combinations of vectors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dirty="0" smtClean="0">
                <a:latin typeface="Courier"/>
                <a:cs typeface="Courier"/>
              </a:rPr>
              <a:t>a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b="1" dirty="0" smtClean="0">
                <a:latin typeface="Papyrus"/>
                <a:cs typeface="Papyrus"/>
              </a:rPr>
              <a:t>and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dirty="0" smtClean="0">
                <a:latin typeface="Courier"/>
                <a:cs typeface="Courier"/>
              </a:rPr>
              <a:t>b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r</a:t>
            </a:r>
            <a:r>
              <a:rPr lang="en-US" sz="3200" dirty="0" err="1" smtClean="0">
                <a:latin typeface="Courier"/>
                <a:cs typeface="Courier"/>
              </a:rPr>
              <a:t>epmat</a:t>
            </a:r>
            <a:r>
              <a:rPr lang="en-US" sz="3200" dirty="0" smtClean="0">
                <a:latin typeface="Papyrus"/>
                <a:cs typeface="Papyrus"/>
              </a:rPr>
              <a:t> method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b</a:t>
            </a:r>
            <a:r>
              <a:rPr lang="en-US" sz="3200" dirty="0" err="1" smtClean="0">
                <a:latin typeface="Courier"/>
                <a:cs typeface="Courier"/>
              </a:rPr>
              <a:t>sxfun</a:t>
            </a:r>
            <a:r>
              <a:rPr lang="en-US" sz="3200" dirty="0" smtClean="0">
                <a:latin typeface="Papyrus"/>
                <a:cs typeface="Papyrus"/>
              </a:rPr>
              <a:t> method:</a:t>
            </a:r>
            <a:endParaRPr lang="en-US" sz="3200" dirty="0">
              <a:latin typeface="Papyrus"/>
              <a:cs typeface="Papyru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" y="1752600"/>
            <a:ext cx="91313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latin typeface="Courier"/>
                <a:cs typeface="Courier"/>
              </a:rPr>
              <a:t>&gt;&gt; a=1:</a:t>
            </a:r>
            <a:r>
              <a:rPr lang="de-DE" sz="3200" dirty="0" smtClean="0">
                <a:latin typeface="Courier"/>
                <a:cs typeface="Courier"/>
              </a:rPr>
              <a:t>7;</a:t>
            </a:r>
            <a:endParaRPr lang="de-DE" sz="3200" dirty="0">
              <a:latin typeface="Courier"/>
              <a:cs typeface="Courier"/>
            </a:endParaRPr>
          </a:p>
          <a:p>
            <a:r>
              <a:rPr lang="de-DE" sz="3200" dirty="0">
                <a:latin typeface="Courier"/>
                <a:cs typeface="Courier"/>
              </a:rPr>
              <a:t>&gt;&gt; b=</a:t>
            </a:r>
            <a:r>
              <a:rPr lang="de-DE" sz="3200" dirty="0" err="1">
                <a:latin typeface="Courier"/>
                <a:cs typeface="Courier"/>
              </a:rPr>
              <a:t>pi</a:t>
            </a:r>
            <a:r>
              <a:rPr lang="de-DE" sz="3200" dirty="0">
                <a:latin typeface="Courier"/>
                <a:cs typeface="Courier"/>
              </a:rPr>
              <a:t>*[0 1/4 1/3 1/2 2/3 3/4 1].‘;</a:t>
            </a:r>
          </a:p>
          <a:p>
            <a:endParaRPr lang="de-DE" sz="3200" dirty="0" smtClean="0">
              <a:latin typeface="Courier"/>
              <a:cs typeface="Courier"/>
            </a:endParaRPr>
          </a:p>
          <a:p>
            <a:r>
              <a:rPr lang="de-DE" sz="3200" dirty="0" smtClean="0">
                <a:latin typeface="Courier"/>
                <a:cs typeface="Courier"/>
              </a:rPr>
              <a:t>&gt;</a:t>
            </a:r>
            <a:r>
              <a:rPr lang="de-DE" sz="3200" dirty="0">
                <a:latin typeface="Courier"/>
                <a:cs typeface="Courier"/>
              </a:rPr>
              <a:t>&gt; A=</a:t>
            </a:r>
            <a:r>
              <a:rPr lang="de-DE" sz="3200" dirty="0" err="1">
                <a:latin typeface="Courier"/>
                <a:cs typeface="Courier"/>
              </a:rPr>
              <a:t>repmat</a:t>
            </a:r>
            <a:r>
              <a:rPr lang="de-DE" sz="3200" dirty="0">
                <a:latin typeface="Courier"/>
                <a:cs typeface="Courier"/>
              </a:rPr>
              <a:t>(</a:t>
            </a:r>
            <a:r>
              <a:rPr lang="de-DE" sz="3200" dirty="0" smtClean="0">
                <a:latin typeface="Courier"/>
                <a:cs typeface="Courier"/>
              </a:rPr>
              <a:t>a,7,1)</a:t>
            </a:r>
            <a:r>
              <a:rPr lang="de-DE" sz="3200" dirty="0" smtClean="0">
                <a:latin typeface="Courier"/>
                <a:cs typeface="Courier"/>
              </a:rPr>
              <a:t>;</a:t>
            </a:r>
            <a:endParaRPr lang="de-DE" sz="3200" dirty="0">
              <a:latin typeface="Courier"/>
              <a:cs typeface="Courier"/>
            </a:endParaRPr>
          </a:p>
          <a:p>
            <a:r>
              <a:rPr lang="de-DE" sz="3200" dirty="0" smtClean="0">
                <a:latin typeface="Courier"/>
                <a:cs typeface="Courier"/>
              </a:rPr>
              <a:t>&gt;</a:t>
            </a:r>
            <a:r>
              <a:rPr lang="de-DE" sz="3200" dirty="0">
                <a:latin typeface="Courier"/>
                <a:cs typeface="Courier"/>
              </a:rPr>
              <a:t>&gt; </a:t>
            </a:r>
            <a:r>
              <a:rPr lang="de-DE" sz="3200" dirty="0" smtClean="0">
                <a:latin typeface="Courier"/>
                <a:cs typeface="Courier"/>
              </a:rPr>
              <a:t>B=</a:t>
            </a:r>
            <a:r>
              <a:rPr lang="de-DE" sz="3200" dirty="0" err="1">
                <a:latin typeface="Courier"/>
                <a:cs typeface="Courier"/>
              </a:rPr>
              <a:t>repmat</a:t>
            </a:r>
            <a:r>
              <a:rPr lang="de-DE" sz="3200" dirty="0">
                <a:latin typeface="Courier"/>
                <a:cs typeface="Courier"/>
              </a:rPr>
              <a:t>(b,1,7</a:t>
            </a:r>
            <a:r>
              <a:rPr lang="de-DE" sz="3200" dirty="0" smtClean="0">
                <a:latin typeface="Courier"/>
                <a:cs typeface="Courier"/>
              </a:rPr>
              <a:t>);</a:t>
            </a:r>
            <a:endParaRPr lang="de-DE" sz="3200" dirty="0">
              <a:latin typeface="Courier"/>
              <a:cs typeface="Courier"/>
            </a:endParaRPr>
          </a:p>
          <a:p>
            <a:r>
              <a:rPr lang="de-DE" sz="3200" dirty="0">
                <a:latin typeface="Courier"/>
                <a:cs typeface="Courier"/>
              </a:rPr>
              <a:t>&gt;&gt; </a:t>
            </a:r>
            <a:r>
              <a:rPr lang="de-DE" sz="3200" dirty="0" smtClean="0">
                <a:latin typeface="Courier"/>
                <a:cs typeface="Courier"/>
              </a:rPr>
              <a:t>C=</a:t>
            </a:r>
            <a:r>
              <a:rPr lang="de-DE" sz="3200" dirty="0">
                <a:latin typeface="Courier"/>
                <a:cs typeface="Courier"/>
              </a:rPr>
              <a:t>a-</a:t>
            </a:r>
            <a:r>
              <a:rPr lang="de-DE" sz="3200" dirty="0" err="1">
                <a:latin typeface="Courier"/>
                <a:cs typeface="Courier"/>
              </a:rPr>
              <a:t>exp</a:t>
            </a:r>
            <a:r>
              <a:rPr lang="de-DE" sz="3200" dirty="0">
                <a:latin typeface="Courier"/>
                <a:cs typeface="Courier"/>
              </a:rPr>
              <a:t>(b</a:t>
            </a:r>
            <a:r>
              <a:rPr lang="de-DE" sz="3200" dirty="0" smtClean="0">
                <a:latin typeface="Courier"/>
                <a:cs typeface="Courier"/>
              </a:rPr>
              <a:t>);</a:t>
            </a:r>
          </a:p>
          <a:p>
            <a:endParaRPr lang="de-DE" sz="3200" dirty="0">
              <a:latin typeface="Courier"/>
              <a:cs typeface="Courier"/>
            </a:endParaRPr>
          </a:p>
          <a:p>
            <a:r>
              <a:rPr lang="mr-IN" sz="3200" dirty="0">
                <a:latin typeface="Courier"/>
                <a:cs typeface="Courier"/>
              </a:rPr>
              <a:t>&gt;&gt; fun = @(a,b) a - exp(b);</a:t>
            </a:r>
          </a:p>
          <a:p>
            <a:r>
              <a:rPr lang="mr-IN" sz="3200" dirty="0">
                <a:latin typeface="Courier"/>
                <a:cs typeface="Courier"/>
              </a:rPr>
              <a:t>&gt;&gt; </a:t>
            </a:r>
            <a:r>
              <a:rPr lang="en-US" sz="3200" dirty="0" smtClean="0">
                <a:latin typeface="Courier"/>
                <a:cs typeface="Courier"/>
              </a:rPr>
              <a:t>c</a:t>
            </a:r>
            <a:r>
              <a:rPr lang="mr-IN" sz="3200" dirty="0" smtClean="0">
                <a:latin typeface="Courier"/>
                <a:cs typeface="Courier"/>
              </a:rPr>
              <a:t> </a:t>
            </a:r>
            <a:r>
              <a:rPr lang="mr-IN" sz="3200" dirty="0">
                <a:latin typeface="Courier"/>
                <a:cs typeface="Courier"/>
              </a:rPr>
              <a:t>= bsxfun(fun,a,b)</a:t>
            </a:r>
            <a:endParaRPr lang="de-DE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538933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400" y="228600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Papyrus"/>
                <a:cs typeface="Papyrus"/>
              </a:rPr>
              <a:t>Another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dirty="0" err="1" smtClean="0">
                <a:latin typeface="Courier"/>
                <a:cs typeface="Courier"/>
              </a:rPr>
              <a:t>bsxfun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b="1" dirty="0" smtClean="0">
                <a:latin typeface="Papyrus"/>
                <a:cs typeface="Papyrus"/>
              </a:rPr>
              <a:t>example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Compare vector elements</a:t>
            </a:r>
          </a:p>
          <a:p>
            <a:pPr algn="ctr"/>
            <a:endParaRPr lang="en-US" sz="3200" b="1" dirty="0" smtClean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Compare the elements in a column vector and a row vector. </a:t>
            </a:r>
            <a:endParaRPr lang="en-US" sz="3200" b="1" dirty="0" smtClean="0">
              <a:latin typeface="Papyrus"/>
              <a:cs typeface="Papyrus"/>
            </a:endParaRP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The </a:t>
            </a:r>
            <a:r>
              <a:rPr lang="en-US" sz="3200" b="1" dirty="0">
                <a:latin typeface="Papyrus"/>
                <a:cs typeface="Papyrus"/>
              </a:rPr>
              <a:t>result is a matrix containing the comparison of each combination of elements from the </a:t>
            </a:r>
            <a:r>
              <a:rPr lang="en-US" sz="3200" b="1" dirty="0" smtClean="0">
                <a:latin typeface="Papyrus"/>
                <a:cs typeface="Papyrus"/>
              </a:rPr>
              <a:t>vectors.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An </a:t>
            </a:r>
            <a:r>
              <a:rPr lang="en-US" sz="3200" b="1" dirty="0">
                <a:latin typeface="Papyrus"/>
                <a:cs typeface="Papyrus"/>
              </a:rPr>
              <a:t>equivalent way </a:t>
            </a:r>
            <a:r>
              <a:rPr lang="en-US" sz="3200" b="1" dirty="0" smtClean="0">
                <a:latin typeface="Papyrus"/>
                <a:cs typeface="Papyrus"/>
              </a:rPr>
              <a:t>(new) to </a:t>
            </a:r>
            <a:r>
              <a:rPr lang="en-US" sz="3200" b="1" dirty="0">
                <a:latin typeface="Papyrus"/>
                <a:cs typeface="Papyrus"/>
              </a:rPr>
              <a:t>execute this operation is with </a:t>
            </a:r>
            <a:r>
              <a:rPr lang="en-US" sz="3200" dirty="0" smtClean="0">
                <a:latin typeface="Courier"/>
                <a:cs typeface="Courier"/>
              </a:rPr>
              <a:t>A&gt;B</a:t>
            </a:r>
            <a:r>
              <a:rPr lang="en-US" sz="3200" dirty="0">
                <a:latin typeface="Papyrus"/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3629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400" y="50800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Papyrus"/>
                <a:cs typeface="Papyrus"/>
              </a:rPr>
              <a:t>Another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dirty="0" err="1" smtClean="0">
                <a:latin typeface="Courier"/>
                <a:cs typeface="Courier"/>
              </a:rPr>
              <a:t>bsxfun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b="1" dirty="0" smtClean="0">
                <a:latin typeface="Papyrus"/>
                <a:cs typeface="Papyrus"/>
              </a:rPr>
              <a:t>example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de-DE" sz="2800" dirty="0">
                <a:latin typeface="Courier"/>
                <a:cs typeface="Courier"/>
              </a:rPr>
              <a:t>&gt;&gt; A = [8; 17; 20; 24];</a:t>
            </a:r>
          </a:p>
          <a:p>
            <a:r>
              <a:rPr lang="de-DE" sz="2800" dirty="0">
                <a:latin typeface="Courier"/>
                <a:cs typeface="Courier"/>
              </a:rPr>
              <a:t>&gt;&gt; B = [0 10 21]</a:t>
            </a:r>
            <a:r>
              <a:rPr lang="de-DE" sz="2800" dirty="0" smtClean="0">
                <a:latin typeface="Courier"/>
                <a:cs typeface="Courier"/>
              </a:rPr>
              <a:t>;</a:t>
            </a:r>
          </a:p>
          <a:p>
            <a:r>
              <a:rPr lang="de-DE" sz="2800" dirty="0">
                <a:latin typeface="Courier"/>
                <a:cs typeface="Courier"/>
              </a:rPr>
              <a:t>&gt;&gt; C = </a:t>
            </a:r>
            <a:r>
              <a:rPr lang="de-DE" sz="2800" dirty="0" err="1">
                <a:latin typeface="Courier"/>
                <a:cs typeface="Courier"/>
              </a:rPr>
              <a:t>bsxfun</a:t>
            </a:r>
            <a:r>
              <a:rPr lang="de-DE" sz="2800" dirty="0">
                <a:latin typeface="Courier"/>
                <a:cs typeface="Courier"/>
              </a:rPr>
              <a:t>(@</a:t>
            </a:r>
            <a:r>
              <a:rPr lang="de-DE" sz="2800" dirty="0" err="1">
                <a:latin typeface="Courier"/>
                <a:cs typeface="Courier"/>
              </a:rPr>
              <a:t>gt,A,B</a:t>
            </a:r>
            <a:r>
              <a:rPr lang="de-DE" sz="2800" dirty="0">
                <a:latin typeface="Courier"/>
                <a:cs typeface="Courier"/>
              </a:rPr>
              <a:t>)</a:t>
            </a:r>
          </a:p>
          <a:p>
            <a:r>
              <a:rPr lang="de-DE" sz="2800" dirty="0">
                <a:latin typeface="Courier"/>
                <a:cs typeface="Courier"/>
              </a:rPr>
              <a:t>C =</a:t>
            </a:r>
          </a:p>
          <a:p>
            <a:r>
              <a:rPr lang="de-DE" sz="2800" dirty="0">
                <a:latin typeface="Courier"/>
                <a:cs typeface="Courier"/>
              </a:rPr>
              <a:t>  4×3 </a:t>
            </a:r>
            <a:r>
              <a:rPr lang="de-DE" sz="2800" dirty="0" err="1">
                <a:latin typeface="Courier"/>
                <a:cs typeface="Courier"/>
              </a:rPr>
              <a:t>logical</a:t>
            </a:r>
            <a:r>
              <a:rPr lang="de-DE" sz="2800" dirty="0">
                <a:latin typeface="Courier"/>
                <a:cs typeface="Courier"/>
              </a:rPr>
              <a:t> </a:t>
            </a:r>
            <a:r>
              <a:rPr lang="de-DE" sz="2800" dirty="0" err="1">
                <a:latin typeface="Courier"/>
                <a:cs typeface="Courier"/>
              </a:rPr>
              <a:t>array</a:t>
            </a:r>
            <a:endParaRPr lang="de-DE" sz="2800" dirty="0">
              <a:latin typeface="Courier"/>
              <a:cs typeface="Courier"/>
            </a:endParaRPr>
          </a:p>
          <a:p>
            <a:r>
              <a:rPr lang="de-DE" sz="2800" dirty="0">
                <a:latin typeface="Courier"/>
                <a:cs typeface="Courier"/>
              </a:rPr>
              <a:t>   1   0   0</a:t>
            </a:r>
          </a:p>
          <a:p>
            <a:r>
              <a:rPr lang="de-DE" sz="2800" dirty="0">
                <a:latin typeface="Courier"/>
                <a:cs typeface="Courier"/>
              </a:rPr>
              <a:t>   1   1   0</a:t>
            </a:r>
          </a:p>
          <a:p>
            <a:r>
              <a:rPr lang="de-DE" sz="2800" dirty="0">
                <a:latin typeface="Courier"/>
                <a:cs typeface="Courier"/>
              </a:rPr>
              <a:t>   1   1   0</a:t>
            </a:r>
          </a:p>
          <a:p>
            <a:r>
              <a:rPr lang="de-DE" sz="2800" dirty="0">
                <a:latin typeface="Courier"/>
                <a:cs typeface="Courier"/>
              </a:rPr>
              <a:t>   1   1   </a:t>
            </a:r>
            <a:r>
              <a:rPr lang="de-DE" sz="2800" dirty="0" smtClean="0">
                <a:latin typeface="Courier"/>
                <a:cs typeface="Courier"/>
              </a:rPr>
              <a:t>1</a:t>
            </a:r>
            <a:endParaRPr lang="de-DE" sz="2800" dirty="0"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76800" y="2819400"/>
            <a:ext cx="4267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dirty="0" smtClean="0">
                <a:latin typeface="Papyrus"/>
                <a:cs typeface="Papyrus"/>
              </a:rPr>
              <a:t>Can </a:t>
            </a:r>
            <a:r>
              <a:rPr lang="de-DE" sz="3200" b="1" dirty="0" err="1" smtClean="0">
                <a:latin typeface="Papyrus"/>
                <a:cs typeface="Papyrus"/>
              </a:rPr>
              <a:t>now</a:t>
            </a:r>
            <a:r>
              <a:rPr lang="de-DE" sz="3200" b="1" dirty="0" smtClean="0">
                <a:latin typeface="Papyrus"/>
                <a:cs typeface="Papyrus"/>
              </a:rPr>
              <a:t> do </a:t>
            </a:r>
            <a:r>
              <a:rPr lang="de-DE" sz="3200" b="1" dirty="0" err="1" smtClean="0">
                <a:latin typeface="Papyrus"/>
                <a:cs typeface="Papyrus"/>
              </a:rPr>
              <a:t>with</a:t>
            </a:r>
            <a:endParaRPr lang="de-DE" sz="3200" b="1" dirty="0" smtClean="0">
              <a:latin typeface="Papyrus"/>
              <a:cs typeface="Papyrus"/>
            </a:endParaRPr>
          </a:p>
          <a:p>
            <a:r>
              <a:rPr lang="de-DE" sz="2800" dirty="0" smtClean="0">
                <a:latin typeface="Courier"/>
                <a:cs typeface="Courier"/>
              </a:rPr>
              <a:t>&gt;</a:t>
            </a:r>
            <a:r>
              <a:rPr lang="de-DE" sz="2800" dirty="0">
                <a:latin typeface="Courier"/>
                <a:cs typeface="Courier"/>
              </a:rPr>
              <a:t>&gt; A&gt;B</a:t>
            </a:r>
          </a:p>
          <a:p>
            <a:r>
              <a:rPr lang="de-DE" sz="2800" dirty="0">
                <a:latin typeface="Courier"/>
                <a:cs typeface="Courier"/>
              </a:rPr>
              <a:t>ans =</a:t>
            </a:r>
          </a:p>
          <a:p>
            <a:r>
              <a:rPr lang="de-DE" sz="2800" dirty="0">
                <a:latin typeface="Courier"/>
                <a:cs typeface="Courier"/>
              </a:rPr>
              <a:t>  4×3 </a:t>
            </a:r>
            <a:r>
              <a:rPr lang="de-DE" sz="2800" dirty="0" err="1">
                <a:latin typeface="Courier"/>
                <a:cs typeface="Courier"/>
              </a:rPr>
              <a:t>logical</a:t>
            </a:r>
            <a:r>
              <a:rPr lang="de-DE" sz="2800" dirty="0">
                <a:latin typeface="Courier"/>
                <a:cs typeface="Courier"/>
              </a:rPr>
              <a:t> </a:t>
            </a:r>
            <a:r>
              <a:rPr lang="de-DE" sz="2800" dirty="0" err="1">
                <a:latin typeface="Courier"/>
                <a:cs typeface="Courier"/>
              </a:rPr>
              <a:t>array</a:t>
            </a:r>
            <a:endParaRPr lang="de-DE" sz="2800" dirty="0">
              <a:latin typeface="Courier"/>
              <a:cs typeface="Courier"/>
            </a:endParaRPr>
          </a:p>
          <a:p>
            <a:r>
              <a:rPr lang="de-DE" sz="2800" dirty="0">
                <a:latin typeface="Courier"/>
                <a:cs typeface="Courier"/>
              </a:rPr>
              <a:t>   1   0   0</a:t>
            </a:r>
          </a:p>
          <a:p>
            <a:r>
              <a:rPr lang="de-DE" sz="2800" dirty="0">
                <a:latin typeface="Courier"/>
                <a:cs typeface="Courier"/>
              </a:rPr>
              <a:t>   1   1   0</a:t>
            </a:r>
          </a:p>
          <a:p>
            <a:r>
              <a:rPr lang="de-DE" sz="2800" dirty="0">
                <a:latin typeface="Courier"/>
                <a:cs typeface="Courier"/>
              </a:rPr>
              <a:t>   1   1   0</a:t>
            </a:r>
          </a:p>
          <a:p>
            <a:r>
              <a:rPr lang="de-DE" sz="2800" dirty="0">
                <a:latin typeface="Courier"/>
                <a:cs typeface="Courier"/>
              </a:rPr>
              <a:t>   1   1   1</a:t>
            </a:r>
          </a:p>
          <a:p>
            <a:r>
              <a:rPr lang="de-DE" sz="2800" dirty="0">
                <a:latin typeface="Courier"/>
                <a:cs typeface="Courier"/>
              </a:rPr>
              <a:t>&gt;&gt;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663421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72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latin typeface="Papyrus"/>
                <a:cs typeface="Papyrus"/>
              </a:rPr>
              <a:t>This </a:t>
            </a:r>
            <a:r>
              <a:rPr lang="de-DE" sz="3200" b="1" dirty="0" err="1" smtClean="0">
                <a:latin typeface="Papyrus"/>
                <a:cs typeface="Papyrus"/>
              </a:rPr>
              <a:t>introduced</a:t>
            </a:r>
            <a:r>
              <a:rPr lang="de-DE" sz="3200" b="1" dirty="0" smtClean="0">
                <a:latin typeface="Papyrus"/>
                <a:cs typeface="Papyrus"/>
              </a:rPr>
              <a:t> LOGICAL </a:t>
            </a:r>
            <a:r>
              <a:rPr lang="de-DE" sz="3200" b="1" dirty="0" err="1" smtClean="0">
                <a:latin typeface="Papyrus"/>
                <a:cs typeface="Papyrus"/>
              </a:rPr>
              <a:t>array</a:t>
            </a:r>
            <a:endParaRPr lang="de-DE" sz="3200" b="1" dirty="0" smtClean="0">
              <a:latin typeface="Papyrus"/>
              <a:cs typeface="Papyrus"/>
            </a:endParaRPr>
          </a:p>
          <a:p>
            <a:pPr algn="ctr"/>
            <a:r>
              <a:rPr lang="de-DE" sz="3200" b="1" dirty="0" err="1" smtClean="0">
                <a:latin typeface="Papyrus"/>
                <a:cs typeface="Papyrus"/>
              </a:rPr>
              <a:t>Does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test</a:t>
            </a:r>
            <a:r>
              <a:rPr lang="de-DE" sz="3200" b="1" dirty="0" smtClean="0">
                <a:latin typeface="Papyrus"/>
                <a:cs typeface="Papyrus"/>
              </a:rPr>
              <a:t>, </a:t>
            </a:r>
            <a:r>
              <a:rPr lang="de-DE" sz="3200" b="1" dirty="0" err="1" smtClean="0">
                <a:latin typeface="Papyrus"/>
                <a:cs typeface="Papyrus"/>
              </a:rPr>
              <a:t>make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array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of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logical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values</a:t>
            </a:r>
            <a:endParaRPr lang="de-DE" sz="3200" b="1" dirty="0">
              <a:latin typeface="Papyrus"/>
              <a:cs typeface="Papyrus"/>
            </a:endParaRPr>
          </a:p>
          <a:p>
            <a:pPr algn="ctr"/>
            <a:r>
              <a:rPr lang="de-DE" sz="3200" dirty="0" smtClean="0">
                <a:latin typeface="Courier"/>
                <a:cs typeface="Courier"/>
              </a:rPr>
              <a:t>1</a:t>
            </a:r>
            <a:r>
              <a:rPr lang="de-DE" sz="3200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for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true</a:t>
            </a:r>
            <a:endParaRPr lang="de-DE" sz="3200" b="1" dirty="0" smtClean="0">
              <a:latin typeface="Papyrus"/>
              <a:cs typeface="Papyrus"/>
            </a:endParaRPr>
          </a:p>
          <a:p>
            <a:pPr algn="ctr"/>
            <a:r>
              <a:rPr lang="de-DE" sz="3200" dirty="0" smtClean="0">
                <a:latin typeface="Courier"/>
                <a:cs typeface="Courier"/>
              </a:rPr>
              <a:t>0</a:t>
            </a:r>
            <a:r>
              <a:rPr lang="de-DE" sz="3200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for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false</a:t>
            </a:r>
            <a:endParaRPr lang="de-DE" sz="3200" b="1" dirty="0" smtClean="0">
              <a:latin typeface="Papyrus"/>
              <a:cs typeface="Papyrus"/>
            </a:endParaRPr>
          </a:p>
          <a:p>
            <a:pPr algn="ctr"/>
            <a:endParaRPr lang="de-DE" sz="3200" dirty="0" smtClean="0">
              <a:latin typeface="Papyrus"/>
              <a:cs typeface="Papyrus"/>
            </a:endParaRPr>
          </a:p>
          <a:p>
            <a:r>
              <a:rPr lang="de-DE" sz="2800" dirty="0" smtClean="0">
                <a:latin typeface="Courier"/>
                <a:cs typeface="Courier"/>
              </a:rPr>
              <a:t>&gt;</a:t>
            </a:r>
            <a:r>
              <a:rPr lang="de-DE" sz="2800" dirty="0">
                <a:latin typeface="Courier"/>
                <a:cs typeface="Courier"/>
              </a:rPr>
              <a:t>&gt; A&gt;B</a:t>
            </a:r>
          </a:p>
          <a:p>
            <a:r>
              <a:rPr lang="de-DE" sz="2800" dirty="0">
                <a:latin typeface="Courier"/>
                <a:cs typeface="Courier"/>
              </a:rPr>
              <a:t>ans =</a:t>
            </a:r>
          </a:p>
          <a:p>
            <a:r>
              <a:rPr lang="de-DE" sz="2800" dirty="0">
                <a:latin typeface="Courier"/>
                <a:cs typeface="Courier"/>
              </a:rPr>
              <a:t>  4×3 </a:t>
            </a:r>
            <a:r>
              <a:rPr lang="de-DE" sz="2800" dirty="0" err="1">
                <a:latin typeface="Courier"/>
                <a:cs typeface="Courier"/>
              </a:rPr>
              <a:t>logical</a:t>
            </a:r>
            <a:r>
              <a:rPr lang="de-DE" sz="2800" dirty="0">
                <a:latin typeface="Courier"/>
                <a:cs typeface="Courier"/>
              </a:rPr>
              <a:t> </a:t>
            </a:r>
            <a:r>
              <a:rPr lang="de-DE" sz="2800" dirty="0" err="1">
                <a:latin typeface="Courier"/>
                <a:cs typeface="Courier"/>
              </a:rPr>
              <a:t>array</a:t>
            </a:r>
            <a:endParaRPr lang="de-DE" sz="2800" dirty="0">
              <a:latin typeface="Courier"/>
              <a:cs typeface="Courier"/>
            </a:endParaRPr>
          </a:p>
          <a:p>
            <a:r>
              <a:rPr lang="de-DE" sz="2800" dirty="0">
                <a:latin typeface="Courier"/>
                <a:cs typeface="Courier"/>
              </a:rPr>
              <a:t>   1   0   0</a:t>
            </a:r>
          </a:p>
          <a:p>
            <a:r>
              <a:rPr lang="de-DE" sz="2800" dirty="0">
                <a:latin typeface="Courier"/>
                <a:cs typeface="Courier"/>
              </a:rPr>
              <a:t>   1   1   0</a:t>
            </a:r>
          </a:p>
          <a:p>
            <a:r>
              <a:rPr lang="de-DE" sz="2800" dirty="0">
                <a:latin typeface="Courier"/>
                <a:cs typeface="Courier"/>
              </a:rPr>
              <a:t>   1   1   0</a:t>
            </a:r>
          </a:p>
          <a:p>
            <a:r>
              <a:rPr lang="de-DE" sz="2800" dirty="0">
                <a:latin typeface="Courier"/>
                <a:cs typeface="Courier"/>
              </a:rPr>
              <a:t>   1   1   1</a:t>
            </a:r>
          </a:p>
          <a:p>
            <a:r>
              <a:rPr lang="de-DE" sz="2800" dirty="0">
                <a:latin typeface="Courier"/>
                <a:cs typeface="Courier"/>
              </a:rPr>
              <a:t>&gt;&gt;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996840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err="1" smtClean="0">
                <a:latin typeface="Papyrus"/>
                <a:cs typeface="Papyrus"/>
              </a:rPr>
              <a:t>If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want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indicies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of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elements</a:t>
            </a:r>
            <a:r>
              <a:rPr lang="de-DE" sz="3200" b="1" dirty="0" smtClean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that</a:t>
            </a:r>
            <a:r>
              <a:rPr lang="de-DE" sz="3200" b="1" dirty="0">
                <a:latin typeface="Papyrus"/>
                <a:cs typeface="Papyrus"/>
              </a:rPr>
              <a:t> </a:t>
            </a:r>
            <a:r>
              <a:rPr lang="de-DE" sz="3200" b="1" dirty="0" err="1" smtClean="0">
                <a:latin typeface="Papyrus"/>
                <a:cs typeface="Papyrus"/>
              </a:rPr>
              <a:t>meet</a:t>
            </a:r>
            <a:r>
              <a:rPr lang="de-DE" sz="3200" b="1" dirty="0" smtClean="0">
                <a:latin typeface="Papyrus"/>
                <a:cs typeface="Papyrus"/>
              </a:rPr>
              <a:t> a </a:t>
            </a:r>
            <a:r>
              <a:rPr lang="de-DE" sz="3200" b="1" dirty="0" err="1" smtClean="0">
                <a:latin typeface="Papyrus"/>
                <a:cs typeface="Papyrus"/>
              </a:rPr>
              <a:t>test</a:t>
            </a:r>
            <a:endParaRPr lang="de-DE" sz="3200" b="1" dirty="0" smtClean="0">
              <a:latin typeface="Papyrus"/>
              <a:cs typeface="Papyrus"/>
            </a:endParaRPr>
          </a:p>
          <a:p>
            <a:pPr algn="ctr"/>
            <a:endParaRPr lang="de-DE" sz="3200" b="1" dirty="0" smtClean="0">
              <a:latin typeface="Papyrus"/>
              <a:cs typeface="Papyrus"/>
            </a:endParaRPr>
          </a:p>
          <a:p>
            <a:r>
              <a:rPr lang="mr-IN" sz="3200" dirty="0">
                <a:latin typeface="Courier"/>
                <a:cs typeface="Courier"/>
              </a:rPr>
              <a:t>&gt;&gt; find(A&gt;B)</a:t>
            </a:r>
          </a:p>
          <a:p>
            <a:r>
              <a:rPr lang="mr-IN" sz="3200" dirty="0">
                <a:latin typeface="Courier"/>
                <a:cs typeface="Courier"/>
              </a:rPr>
              <a:t>ans =</a:t>
            </a:r>
          </a:p>
          <a:p>
            <a:r>
              <a:rPr lang="mr-IN" sz="3200" dirty="0">
                <a:latin typeface="Courier"/>
                <a:cs typeface="Courier"/>
              </a:rPr>
              <a:t>     1</a:t>
            </a:r>
          </a:p>
          <a:p>
            <a:r>
              <a:rPr lang="mr-IN" sz="3200" dirty="0">
                <a:latin typeface="Courier"/>
                <a:cs typeface="Courier"/>
              </a:rPr>
              <a:t>     2</a:t>
            </a:r>
          </a:p>
          <a:p>
            <a:r>
              <a:rPr lang="mr-IN" sz="3200" dirty="0">
                <a:latin typeface="Courier"/>
                <a:cs typeface="Courier"/>
              </a:rPr>
              <a:t>     3</a:t>
            </a:r>
          </a:p>
          <a:p>
            <a:r>
              <a:rPr lang="mr-IN" sz="3200" dirty="0">
                <a:latin typeface="Courier"/>
                <a:cs typeface="Courier"/>
              </a:rPr>
              <a:t>     4</a:t>
            </a:r>
          </a:p>
          <a:p>
            <a:r>
              <a:rPr lang="mr-IN" sz="3200" dirty="0">
                <a:latin typeface="Courier"/>
                <a:cs typeface="Courier"/>
              </a:rPr>
              <a:t>     6</a:t>
            </a:r>
          </a:p>
          <a:p>
            <a:r>
              <a:rPr lang="mr-IN" sz="3200" dirty="0">
                <a:latin typeface="Courier"/>
                <a:cs typeface="Courier"/>
              </a:rPr>
              <a:t>     7</a:t>
            </a:r>
          </a:p>
          <a:p>
            <a:r>
              <a:rPr lang="mr-IN" sz="3200" dirty="0">
                <a:latin typeface="Courier"/>
                <a:cs typeface="Courier"/>
              </a:rPr>
              <a:t>     8</a:t>
            </a:r>
          </a:p>
          <a:p>
            <a:r>
              <a:rPr lang="mr-IN" sz="3200" dirty="0">
                <a:latin typeface="Courier"/>
                <a:cs typeface="Courier"/>
              </a:rPr>
              <a:t>    </a:t>
            </a:r>
            <a:r>
              <a:rPr lang="mr-IN" sz="3200" dirty="0" smtClean="0">
                <a:latin typeface="Courier"/>
                <a:cs typeface="Courier"/>
              </a:rPr>
              <a:t>12</a:t>
            </a:r>
            <a:endParaRPr lang="mr-IN" sz="3200" dirty="0">
              <a:latin typeface="Courier"/>
              <a:cs typeface="Courie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3200" y="1676400"/>
            <a:ext cx="6934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Papyrus"/>
                <a:cs typeface="Papyrus"/>
              </a:rPr>
              <a:t>Indices at left are into the logical array made by combining A and B</a:t>
            </a:r>
          </a:p>
          <a:p>
            <a:r>
              <a:rPr lang="mr-IN" sz="3200" dirty="0" smtClean="0">
                <a:latin typeface="Courier"/>
                <a:cs typeface="Courier"/>
              </a:rPr>
              <a:t>&gt;</a:t>
            </a:r>
            <a:r>
              <a:rPr lang="mr-IN" sz="3200" dirty="0">
                <a:latin typeface="Courier"/>
                <a:cs typeface="Courier"/>
              </a:rPr>
              <a:t>&gt; </a:t>
            </a:r>
            <a:endParaRPr lang="de-DE" sz="3200" dirty="0">
              <a:latin typeface="Courier"/>
              <a:cs typeface="Courier"/>
            </a:endParaRPr>
          </a:p>
          <a:p>
            <a:r>
              <a:rPr lang="de-DE" sz="3200" dirty="0">
                <a:latin typeface="Courier"/>
                <a:cs typeface="Courier"/>
              </a:rPr>
              <a:t>&gt;&gt; A&gt;B</a:t>
            </a:r>
          </a:p>
          <a:p>
            <a:r>
              <a:rPr lang="de-DE" sz="3200" dirty="0">
                <a:latin typeface="Courier"/>
                <a:cs typeface="Courier"/>
              </a:rPr>
              <a:t>ans =</a:t>
            </a:r>
          </a:p>
          <a:p>
            <a:r>
              <a:rPr lang="de-DE" sz="3200" dirty="0">
                <a:latin typeface="Courier"/>
                <a:cs typeface="Courier"/>
              </a:rPr>
              <a:t>  4×3 </a:t>
            </a:r>
            <a:r>
              <a:rPr lang="de-DE" sz="3200" dirty="0" err="1">
                <a:latin typeface="Courier"/>
                <a:cs typeface="Courier"/>
              </a:rPr>
              <a:t>logical</a:t>
            </a:r>
            <a:r>
              <a:rPr lang="de-DE" sz="3200" dirty="0">
                <a:latin typeface="Courier"/>
                <a:cs typeface="Courier"/>
              </a:rPr>
              <a:t> </a:t>
            </a:r>
            <a:r>
              <a:rPr lang="de-DE" sz="3200" dirty="0" err="1">
                <a:latin typeface="Courier"/>
                <a:cs typeface="Courier"/>
              </a:rPr>
              <a:t>array</a:t>
            </a:r>
            <a:endParaRPr lang="de-DE" sz="3200" dirty="0">
              <a:latin typeface="Courier"/>
              <a:cs typeface="Courier"/>
            </a:endParaRPr>
          </a:p>
          <a:p>
            <a:r>
              <a:rPr lang="de-DE" sz="3200" dirty="0">
                <a:latin typeface="Courier"/>
                <a:cs typeface="Courier"/>
              </a:rPr>
              <a:t>   1   0   0</a:t>
            </a:r>
          </a:p>
          <a:p>
            <a:r>
              <a:rPr lang="de-DE" sz="3200" dirty="0">
                <a:latin typeface="Courier"/>
                <a:cs typeface="Courier"/>
              </a:rPr>
              <a:t>   1   1   0</a:t>
            </a:r>
          </a:p>
          <a:p>
            <a:r>
              <a:rPr lang="de-DE" sz="3200" dirty="0">
                <a:latin typeface="Courier"/>
                <a:cs typeface="Courier"/>
              </a:rPr>
              <a:t>   1   1   0</a:t>
            </a:r>
          </a:p>
          <a:p>
            <a:r>
              <a:rPr lang="de-DE" sz="3200" dirty="0">
                <a:latin typeface="Courier"/>
                <a:cs typeface="Courier"/>
              </a:rPr>
              <a:t>   1   1   1</a:t>
            </a:r>
          </a:p>
          <a:p>
            <a:r>
              <a:rPr lang="de-DE" sz="3200" dirty="0">
                <a:latin typeface="Courier"/>
                <a:cs typeface="Courier"/>
              </a:rPr>
              <a:t>&gt;&gt; 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166806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5315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Returning for a </a:t>
            </a:r>
            <a:r>
              <a:rPr lang="en-US" sz="3200" dirty="0" smtClean="0">
                <a:latin typeface="Papyrus"/>
                <a:cs typeface="Papyrus"/>
              </a:rPr>
              <a:t>slide to the mean of matrices.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What </a:t>
            </a:r>
            <a:r>
              <a:rPr lang="en-US" sz="3200" dirty="0" smtClean="0">
                <a:latin typeface="Papyrus"/>
                <a:cs typeface="Papyrus"/>
              </a:rPr>
              <a:t>if you want the mean, </a:t>
            </a:r>
            <a:r>
              <a:rPr lang="en-US" sz="3200" dirty="0" err="1" smtClean="0">
                <a:latin typeface="Papyrus"/>
                <a:cs typeface="Papyrus"/>
              </a:rPr>
              <a:t>std</a:t>
            </a:r>
            <a:r>
              <a:rPr lang="en-US" sz="3200" dirty="0" smtClean="0">
                <a:latin typeface="Papyrus"/>
                <a:cs typeface="Papyrus"/>
              </a:rPr>
              <a:t>, max, min, etc. of the whole matrix?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Could do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mean(mean(a))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Or simpler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mean(a(:))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5314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27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Papyrus"/>
                <a:cs typeface="Papyrus"/>
              </a:rPr>
              <a:t>Arithmetic on matrices (vectors)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Matlab matrix extensions to computer math.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Can multiply, divide, etc. </a:t>
            </a:r>
            <a:r>
              <a:rPr lang="en-US" sz="3200" b="1" u="sng" dirty="0" smtClean="0">
                <a:latin typeface="Papyrus"/>
                <a:cs typeface="Papyrus"/>
              </a:rPr>
              <a:t>Element-by-element</a:t>
            </a:r>
            <a:r>
              <a:rPr lang="en-US" sz="3200" b="1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Uses dot "</a:t>
            </a:r>
            <a:r>
              <a:rPr lang="en-US" sz="3200" dirty="0" smtClean="0">
                <a:latin typeface="Courier"/>
                <a:cs typeface="Courier"/>
              </a:rPr>
              <a:t>.</a:t>
            </a:r>
            <a:r>
              <a:rPr lang="en-US" sz="3200" b="1" dirty="0" smtClean="0">
                <a:latin typeface="Papyrus"/>
                <a:cs typeface="Papyrus"/>
              </a:rPr>
              <a:t>" operator.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.*   ./   .^  </a:t>
            </a:r>
            <a:r>
              <a:rPr lang="en-US" sz="3200" b="1" dirty="0" smtClean="0">
                <a:latin typeface="Papyrus"/>
                <a:cs typeface="Papyrus"/>
              </a:rPr>
              <a:t>etc. for all binary operations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Try it.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dirty="0" smtClean="0">
                <a:latin typeface="Papyrus"/>
                <a:cs typeface="Papyrus"/>
              </a:rPr>
              <a:t>(add, subtract are already element by element – no .+ and .-, Matlab complains.)</a:t>
            </a:r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612670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764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/>
                <a:cs typeface="Papyrus"/>
              </a:rPr>
              <a:t>Do some simple arithmetic – 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Use Matlab as a calculator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add</a:t>
            </a:r>
            <a:r>
              <a:rPr lang="en-US" sz="3200" dirty="0">
                <a:latin typeface="Papyrus"/>
                <a:cs typeface="Papyrus"/>
              </a:rPr>
              <a:t>, multiply, </a:t>
            </a:r>
            <a:r>
              <a:rPr lang="en-US" sz="3200" dirty="0" smtClean="0">
                <a:latin typeface="Papyrus"/>
                <a:cs typeface="Papyrus"/>
              </a:rPr>
              <a:t>etc. numbers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887348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5158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Behaves like addition and subtractions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element by element.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126831"/>
              </p:ext>
            </p:extLst>
          </p:nvPr>
        </p:nvGraphicFramePr>
        <p:xfrm>
          <a:off x="-2849880" y="2952750"/>
          <a:ext cx="1481328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4" imgW="5486400" imgH="317500" progId="Word.Document.12">
                  <p:embed/>
                </p:oleObj>
              </mc:Choice>
              <mc:Fallback>
                <p:oleObj name="Document" r:id="rId4" imgW="5486400" imgH="317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2849880" y="2952750"/>
                        <a:ext cx="14813280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971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Result goes into </a:t>
            </a:r>
            <a:r>
              <a:rPr lang="en-US" sz="3200" dirty="0" smtClean="0">
                <a:latin typeface="Courier"/>
                <a:cs typeface="Courier"/>
              </a:rPr>
              <a:t>ans.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a</a:t>
            </a:r>
            <a:r>
              <a:rPr lang="en-US" sz="3200" dirty="0" err="1" smtClean="0">
                <a:latin typeface="Courier"/>
                <a:cs typeface="Courier"/>
              </a:rPr>
              <a:t>ns</a:t>
            </a:r>
            <a:r>
              <a:rPr lang="en-US" sz="3200" dirty="0" smtClean="0">
                <a:latin typeface="Courier"/>
                <a:cs typeface="Courier"/>
              </a:rPr>
              <a:t> </a:t>
            </a:r>
            <a:r>
              <a:rPr lang="en-US" sz="3200" dirty="0" smtClean="0">
                <a:latin typeface="Papyrus"/>
                <a:cs typeface="Papyrus"/>
              </a:rPr>
              <a:t>gets “erased" each time you do new calculation.</a:t>
            </a:r>
          </a:p>
          <a:p>
            <a:pPr algn="ctr"/>
            <a:endParaRPr lang="en-US" sz="32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&gt;&gt; 2+3</a:t>
            </a:r>
          </a:p>
          <a:p>
            <a:r>
              <a:rPr lang="en-US" sz="2000" dirty="0" err="1" smtClean="0">
                <a:latin typeface="Courier"/>
                <a:cs typeface="Courier"/>
              </a:rPr>
              <a:t>ans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=</a:t>
            </a:r>
          </a:p>
          <a:p>
            <a:r>
              <a:rPr lang="en-US" sz="2000" dirty="0">
                <a:latin typeface="Courier"/>
                <a:cs typeface="Courier"/>
              </a:rPr>
              <a:t>     5</a:t>
            </a:r>
          </a:p>
          <a:p>
            <a:r>
              <a:rPr lang="en-US" sz="2000" dirty="0">
                <a:latin typeface="Courier"/>
                <a:cs typeface="Courier"/>
              </a:rPr>
              <a:t>&gt;&gt; </a:t>
            </a:r>
            <a:r>
              <a:rPr lang="en-US" sz="2000" dirty="0" err="1">
                <a:latin typeface="Courier"/>
                <a:cs typeface="Courier"/>
              </a:rPr>
              <a:t>ans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 err="1">
                <a:latin typeface="Courier"/>
                <a:cs typeface="Courier"/>
              </a:rPr>
              <a:t>ans</a:t>
            </a:r>
            <a:r>
              <a:rPr lang="en-US" sz="2000" dirty="0">
                <a:latin typeface="Courier"/>
                <a:cs typeface="Courier"/>
              </a:rPr>
              <a:t> =</a:t>
            </a:r>
          </a:p>
          <a:p>
            <a:r>
              <a:rPr lang="en-US" sz="2000" dirty="0">
                <a:latin typeface="Courier"/>
                <a:cs typeface="Courier"/>
              </a:rPr>
              <a:t>     5</a:t>
            </a:r>
          </a:p>
          <a:p>
            <a:r>
              <a:rPr lang="en-US" sz="2000" dirty="0">
                <a:latin typeface="Courier"/>
                <a:cs typeface="Courier"/>
              </a:rPr>
              <a:t>&gt;&gt; 5+6</a:t>
            </a:r>
          </a:p>
          <a:p>
            <a:r>
              <a:rPr lang="en-US" sz="2000" dirty="0" err="1">
                <a:latin typeface="Courier"/>
                <a:cs typeface="Courier"/>
              </a:rPr>
              <a:t>ans</a:t>
            </a:r>
            <a:r>
              <a:rPr lang="en-US" sz="2000" dirty="0">
                <a:latin typeface="Courier"/>
                <a:cs typeface="Courier"/>
              </a:rPr>
              <a:t> =</a:t>
            </a:r>
          </a:p>
          <a:p>
            <a:r>
              <a:rPr lang="en-US" sz="2000" dirty="0">
                <a:latin typeface="Courier"/>
                <a:cs typeface="Courier"/>
              </a:rPr>
              <a:t>    11</a:t>
            </a:r>
          </a:p>
          <a:p>
            <a:r>
              <a:rPr lang="en-US" sz="2000" dirty="0">
                <a:latin typeface="Courier"/>
                <a:cs typeface="Courier"/>
              </a:rPr>
              <a:t>&gt;&gt; </a:t>
            </a:r>
            <a:r>
              <a:rPr lang="en-US" sz="2000" dirty="0" err="1">
                <a:latin typeface="Courier"/>
                <a:cs typeface="Courier"/>
              </a:rPr>
              <a:t>ans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 err="1">
                <a:latin typeface="Courier"/>
                <a:cs typeface="Courier"/>
              </a:rPr>
              <a:t>ans</a:t>
            </a:r>
            <a:r>
              <a:rPr lang="en-US" sz="2000" dirty="0">
                <a:latin typeface="Courier"/>
                <a:cs typeface="Courier"/>
              </a:rPr>
              <a:t> =</a:t>
            </a:r>
          </a:p>
          <a:p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dirty="0" smtClean="0">
                <a:latin typeface="Courier"/>
                <a:cs typeface="Courier"/>
              </a:rPr>
              <a:t>11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32045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To save calculation for later, use variable assignment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2000" dirty="0" smtClean="0">
                <a:latin typeface="Courier"/>
                <a:cs typeface="Courier"/>
              </a:rPr>
              <a:t>a=3+2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S</a:t>
            </a:r>
            <a:r>
              <a:rPr lang="en-US" sz="3200" dirty="0" smtClean="0">
                <a:latin typeface="Papyrus"/>
                <a:cs typeface="Papyrus"/>
              </a:rPr>
              <a:t>aves result in a "variable" (a place in computer memory, called "</a:t>
            </a:r>
            <a:r>
              <a:rPr lang="en-US" sz="3200" dirty="0" smtClean="0">
                <a:latin typeface="Courier"/>
                <a:cs typeface="Courier"/>
              </a:rPr>
              <a:t>a</a:t>
            </a:r>
            <a:r>
              <a:rPr lang="en-US" sz="3200" dirty="0" smtClean="0">
                <a:latin typeface="Papyrus"/>
                <a:cs typeface="Papyrus"/>
              </a:rPr>
              <a:t>", you give it the name and Matlab keeps track of it, for you.)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If you do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2000" dirty="0">
                <a:latin typeface="Courier"/>
                <a:cs typeface="Courier"/>
              </a:rPr>
              <a:t>a</a:t>
            </a:r>
            <a:r>
              <a:rPr lang="en-US" sz="2000" dirty="0" smtClean="0">
                <a:latin typeface="Courier"/>
                <a:cs typeface="Courier"/>
              </a:rPr>
              <a:t>=5+2</a:t>
            </a:r>
            <a:endParaRPr lang="en-US" sz="2000" dirty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It erases the original a.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311409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NOTE: the "</a:t>
            </a:r>
            <a:r>
              <a:rPr lang="en-US" sz="3200" dirty="0" smtClean="0">
                <a:latin typeface="Courier"/>
                <a:cs typeface="Courier"/>
              </a:rPr>
              <a:t>=</a:t>
            </a:r>
            <a:r>
              <a:rPr lang="en-US" sz="3200" dirty="0" smtClean="0">
                <a:latin typeface="Papyrus"/>
                <a:cs typeface="Papyrus"/>
              </a:rPr>
              <a:t>" here is not a mathematical equals, and the "</a:t>
            </a:r>
            <a:r>
              <a:rPr lang="en-US" sz="3200" dirty="0" smtClean="0">
                <a:latin typeface="Courier"/>
                <a:cs typeface="Courier"/>
              </a:rPr>
              <a:t>a"</a:t>
            </a:r>
            <a:r>
              <a:rPr lang="en-US" sz="3200" dirty="0" smtClean="0">
                <a:latin typeface="Papyrus"/>
                <a:cs typeface="Papyrus"/>
              </a:rPr>
              <a:t> is not a mathematical variable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a=a+1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is perfectly good "math" on the computer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This says  -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1) take the value stored in the variable </a:t>
            </a:r>
            <a:r>
              <a:rPr lang="en-US" sz="3200" dirty="0">
                <a:latin typeface="Papyrus"/>
                <a:cs typeface="Papyrus"/>
              </a:rPr>
              <a:t>"</a:t>
            </a:r>
            <a:r>
              <a:rPr lang="en-US" sz="3200" dirty="0">
                <a:latin typeface="Courier"/>
                <a:cs typeface="Courier"/>
              </a:rPr>
              <a:t>a</a:t>
            </a:r>
            <a:r>
              <a:rPr lang="en-US" sz="3200" dirty="0">
                <a:latin typeface="Papyrus"/>
                <a:cs typeface="Papyrus"/>
              </a:rPr>
              <a:t>" </a:t>
            </a:r>
            <a:r>
              <a:rPr lang="en-US" sz="3200" dirty="0" smtClean="0">
                <a:latin typeface="Papyrus"/>
                <a:cs typeface="Papyrus"/>
              </a:rPr>
              <a:t>(the place in computer memory called "</a:t>
            </a:r>
            <a:r>
              <a:rPr lang="en-US" sz="3200" dirty="0" smtClean="0">
                <a:latin typeface="Courier"/>
                <a:cs typeface="Courier"/>
              </a:rPr>
              <a:t>a</a:t>
            </a:r>
            <a:r>
              <a:rPr lang="en-US" sz="3200" dirty="0" smtClean="0">
                <a:latin typeface="Papyrus"/>
                <a:cs typeface="Papyrus"/>
              </a:rPr>
              <a:t>")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2) add one to it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3) and then store the result in the variable "</a:t>
            </a:r>
            <a:r>
              <a:rPr lang="en-US" sz="3200" dirty="0">
                <a:latin typeface="Courier"/>
                <a:cs typeface="Courier"/>
              </a:rPr>
              <a:t>a</a:t>
            </a:r>
            <a:r>
              <a:rPr lang="en-US" sz="3200" dirty="0">
                <a:latin typeface="Papyrus"/>
                <a:cs typeface="Papyrus"/>
              </a:rPr>
              <a:t>" (the place in </a:t>
            </a:r>
            <a:r>
              <a:rPr lang="en-US" sz="3200" dirty="0" smtClean="0">
                <a:latin typeface="Papyrus"/>
                <a:cs typeface="Papyrus"/>
              </a:rPr>
              <a:t>computer </a:t>
            </a:r>
            <a:r>
              <a:rPr lang="en-US" sz="3200" dirty="0">
                <a:latin typeface="Papyrus"/>
                <a:cs typeface="Papyrus"/>
              </a:rPr>
              <a:t>memory called "</a:t>
            </a:r>
            <a:r>
              <a:rPr lang="en-US" sz="3200" dirty="0">
                <a:latin typeface="Courier"/>
                <a:cs typeface="Courier"/>
              </a:rPr>
              <a:t>a</a:t>
            </a:r>
            <a:r>
              <a:rPr lang="en-US" sz="3200" dirty="0">
                <a:latin typeface="Papyrus"/>
                <a:cs typeface="Papyrus"/>
              </a:rPr>
              <a:t>")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913720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5317</TotalTime>
  <Words>3628</Words>
  <Application>Microsoft Macintosh PowerPoint</Application>
  <PresentationFormat>On-screen Show (4:3)</PresentationFormat>
  <Paragraphs>789</Paragraphs>
  <Slides>60</Slides>
  <Notes>52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3" baseType="lpstr">
      <vt:lpstr>Breeze</vt:lpstr>
      <vt:lpstr>Microsoft Equation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Univ. Memphis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unknown unknown</cp:lastModifiedBy>
  <cp:revision>171</cp:revision>
  <dcterms:created xsi:type="dcterms:W3CDTF">2009-10-05T04:23:00Z</dcterms:created>
  <dcterms:modified xsi:type="dcterms:W3CDTF">2019-08-30T13:22:25Z</dcterms:modified>
  <cp:category/>
</cp:coreProperties>
</file>