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3" r:id="rId1"/>
  </p:sldMasterIdLst>
  <p:notesMasterIdLst>
    <p:notesMasterId r:id="rId41"/>
  </p:notesMasterIdLst>
  <p:sldIdLst>
    <p:sldId id="1382" r:id="rId2"/>
    <p:sldId id="1374" r:id="rId3"/>
    <p:sldId id="1383" r:id="rId4"/>
    <p:sldId id="1384" r:id="rId5"/>
    <p:sldId id="1385" r:id="rId6"/>
    <p:sldId id="1386" r:id="rId7"/>
    <p:sldId id="1387" r:id="rId8"/>
    <p:sldId id="1247" r:id="rId9"/>
    <p:sldId id="1248" r:id="rId10"/>
    <p:sldId id="1249" r:id="rId11"/>
    <p:sldId id="1250" r:id="rId12"/>
    <p:sldId id="1251" r:id="rId13"/>
    <p:sldId id="1252" r:id="rId14"/>
    <p:sldId id="1253" r:id="rId15"/>
    <p:sldId id="1256" r:id="rId16"/>
    <p:sldId id="1288" r:id="rId17"/>
    <p:sldId id="1424" r:id="rId18"/>
    <p:sldId id="1275" r:id="rId19"/>
    <p:sldId id="1278" r:id="rId20"/>
    <p:sldId id="1289" r:id="rId21"/>
    <p:sldId id="1425" r:id="rId22"/>
    <p:sldId id="1426" r:id="rId23"/>
    <p:sldId id="1427" r:id="rId24"/>
    <p:sldId id="1428" r:id="rId25"/>
    <p:sldId id="1429" r:id="rId26"/>
    <p:sldId id="1430" r:id="rId27"/>
    <p:sldId id="1290" r:id="rId28"/>
    <p:sldId id="1291" r:id="rId29"/>
    <p:sldId id="1276" r:id="rId30"/>
    <p:sldId id="1281" r:id="rId31"/>
    <p:sldId id="1282" r:id="rId32"/>
    <p:sldId id="1283" r:id="rId33"/>
    <p:sldId id="1284" r:id="rId34"/>
    <p:sldId id="1292" r:id="rId35"/>
    <p:sldId id="1293" r:id="rId36"/>
    <p:sldId id="1294" r:id="rId37"/>
    <p:sldId id="1295" r:id="rId38"/>
    <p:sldId id="1296" r:id="rId39"/>
    <p:sldId id="1297" r:id="rId4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53" autoAdjust="0"/>
    <p:restoredTop sz="88714" autoAdjust="0"/>
  </p:normalViewPr>
  <p:slideViewPr>
    <p:cSldViewPr snapToGrid="0">
      <p:cViewPr varScale="1">
        <p:scale>
          <a:sx n="102" d="100"/>
          <a:sy n="102" d="100"/>
        </p:scale>
        <p:origin x="164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5" d="100"/>
        <a:sy n="13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9A376A6-D3E5-4E07-B3F0-626681344BD3}" type="datetimeFigureOut">
              <a:rPr lang="en-US"/>
              <a:pPr>
                <a:defRPr/>
              </a:pPr>
              <a:t>11/12/19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34F01EE-C443-44D3-9EAE-71CAC902D2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610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does not return the original input time series. The interpretation is there is a spike at the time of the maximum amplitude. This works well for the first 2, pretty good for the third, and not so good for the 4</a:t>
            </a:r>
            <a:r>
              <a:rPr lang="en-US" baseline="30000" dirty="0"/>
              <a:t>th </a:t>
            </a:r>
            <a:r>
              <a:rPr lang="en-US" dirty="0"/>
              <a:t>. (to be fair, the delta t’s in 4 are half the period of the response, so the spikes are going to sort of cancel out.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F01EE-C443-44D3-9EAE-71CAC902D26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2087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“standardization” in using non-numeric</a:t>
            </a:r>
            <a:r>
              <a:rPr lang="en-US" baseline="0" dirty="0"/>
              <a:t> characters (rarely used ones) for special meaning, SAC not developed in UNIX world so does not use UNIX variables </a:t>
            </a:r>
            <a:r>
              <a:rPr lang="en-US" baseline="0" dirty="0" err="1"/>
              <a:t>convenetions</a:t>
            </a:r>
            <a:r>
              <a:rPr lang="en-US" baseline="0" dirty="0"/>
              <a:t>.</a:t>
            </a:r>
          </a:p>
          <a:p>
            <a:r>
              <a:rPr lang="en-US" baseline="0" dirty="0"/>
              <a:t>Uses % to give value instead of $ (but will see that use the $ to get UNIX variables into SAC macros)</a:t>
            </a:r>
          </a:p>
          <a:p>
            <a:r>
              <a:rPr lang="en-US" baseline="0" dirty="0"/>
              <a:t>Can do math with evaluate</a:t>
            </a:r>
          </a:p>
          <a:p>
            <a:r>
              <a:rPr lang="en-US" baseline="0" dirty="0"/>
              <a:t>Here we used blackboard variables to set up the parameters for the bandpass filter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F01EE-C443-44D3-9EAE-71CAC902D26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946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F01EE-C443-44D3-9EAE-71CAC902D26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27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it looks like what you image a low pass filter does – it removes the higher frequencies while leaving the underlying signal where is was.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F01EE-C443-44D3-9EAE-71CAC902D26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8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it looks like what you image a low pass filter does – it removes the higher frequencies while leaving the underlying signal where is was.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F01EE-C443-44D3-9EAE-71CAC902D26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524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it looks like what you image a low pass filter does – it removes the higher frequencies while leaving the underlying signal where is was.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F01EE-C443-44D3-9EAE-71CAC902D26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0049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it looks like what you image a low pass filter does – it removes the higher frequencies while leaving the underlying signal where is was.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F01EE-C443-44D3-9EAE-71CAC902D26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90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F01EE-C443-44D3-9EAE-71CAC902D26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261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</a:t>
            </a:r>
            <a:r>
              <a:rPr lang="en-US" baseline="0" dirty="0"/>
              <a:t> $n are similar to UNIX command line variables – but within sac</a:t>
            </a:r>
            <a:endParaRPr lang="en-US" dirty="0"/>
          </a:p>
          <a:p>
            <a:r>
              <a:rPr lang="en-US" dirty="0"/>
              <a:t>So the read command (first line with “r”) will read the three files specified in the command line – this is similar to the way variables are passed into shell scripts.</a:t>
            </a:r>
          </a:p>
          <a:p>
            <a:r>
              <a:rPr lang="en-US" dirty="0"/>
              <a:t>Here we also introduce some additional graphics features – setting the graphics device </a:t>
            </a:r>
            <a:r>
              <a:rPr lang="en-US" b="1" dirty="0" err="1"/>
              <a:t>begindevices</a:t>
            </a:r>
            <a:r>
              <a:rPr lang="en-US" dirty="0"/>
              <a:t>, abbreviated “bd” – default is the terminal (</a:t>
            </a:r>
            <a:r>
              <a:rPr lang="en-US" dirty="0" err="1"/>
              <a:t>xwindows</a:t>
            </a:r>
            <a:r>
              <a:rPr lang="en-US" dirty="0"/>
              <a:t>), there is one other setting SGF for SAC Graphics Device (file, name ends in </a:t>
            </a:r>
            <a:r>
              <a:rPr lang="en-US" dirty="0" err="1"/>
              <a:t>sgf</a:t>
            </a:r>
            <a:r>
              <a:rPr lang="en-US" dirty="0"/>
              <a:t>, files are named </a:t>
            </a:r>
            <a:r>
              <a:rPr lang="en-US" dirty="0" err="1"/>
              <a:t>fNNN.sgf</a:t>
            </a:r>
            <a:r>
              <a:rPr lang="en-US" dirty="0"/>
              <a:t> where NNN is the file number – the number gets reset each time you run sac, so it is a good way to clobber files). Then </a:t>
            </a:r>
            <a:r>
              <a:rPr lang="en-US" dirty="0" err="1"/>
              <a:t>enddevices</a:t>
            </a:r>
            <a:r>
              <a:rPr lang="en-US" dirty="0"/>
              <a:t> (”ed”) to go back to default. Finally the program </a:t>
            </a:r>
            <a:r>
              <a:rPr lang="en-US" dirty="0" err="1"/>
              <a:t>sgftops</a:t>
            </a:r>
            <a:r>
              <a:rPr lang="en-US" dirty="0"/>
              <a:t> (can be run from within SAC or from Terminal command line) will convert the </a:t>
            </a:r>
            <a:r>
              <a:rPr lang="en-US" dirty="0" err="1"/>
              <a:t>sgf</a:t>
            </a:r>
            <a:r>
              <a:rPr lang="en-US" dirty="0"/>
              <a:t> file to a postscript file.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4F01EE-C443-44D3-9EAE-71CAC902D26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23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Keywords used on call of</a:t>
            </a:r>
            <a:r>
              <a:rPr lang="en-US" baseline="0" dirty="0"/>
              <a:t> macro – will </a:t>
            </a:r>
            <a:r>
              <a:rPr lang="en-US" baseline="0" dirty="0" err="1"/>
              <a:t>substitue</a:t>
            </a:r>
            <a:r>
              <a:rPr lang="en-US" baseline="0" dirty="0"/>
              <a:t> by matching stuff on calling line to stuff in macro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F01EE-C443-44D3-9EAE-71CAC902D26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987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10 to header variable a of file ABC in </a:t>
            </a:r>
            <a:r>
              <a:rPr lang="en-US" dirty="0" err="1"/>
              <a:t>bbvari</a:t>
            </a:r>
            <a:endParaRPr lang="en-US" dirty="0"/>
          </a:p>
          <a:p>
            <a:r>
              <a:rPr lang="en-US" dirty="0"/>
              <a:t>Multiply</a:t>
            </a:r>
            <a:r>
              <a:rPr lang="en-US" baseline="0" dirty="0"/>
              <a:t> the </a:t>
            </a:r>
            <a:r>
              <a:rPr lang="en-US" baseline="0" dirty="0" err="1"/>
              <a:t>depmax</a:t>
            </a:r>
            <a:r>
              <a:rPr lang="en-US" baseline="0" dirty="0"/>
              <a:t> by 2 in file 1 in </a:t>
            </a:r>
            <a:r>
              <a:rPr lang="en-US" baseline="0" dirty="0" err="1"/>
              <a:t>bbvari</a:t>
            </a:r>
            <a:r>
              <a:rPr lang="en-US" baseline="0" dirty="0"/>
              <a:t> (which in this case is ABC since only one file read in)</a:t>
            </a:r>
          </a:p>
          <a:p>
            <a:r>
              <a:rPr lang="en-US" baseline="0" dirty="0"/>
              <a:t>Then change t5 and user0 header values using the </a:t>
            </a:r>
            <a:r>
              <a:rPr lang="en-US" baseline="0" dirty="0" err="1"/>
              <a:t>bbvaris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F01EE-C443-44D3-9EAE-71CAC902D26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25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Exercize</a:t>
            </a:r>
            <a:r>
              <a:rPr lang="en-US" baseline="0" dirty="0"/>
              <a:t> – do for sine </a:t>
            </a:r>
            <a:r>
              <a:rPr lang="en-US" baseline="0"/>
              <a:t>wave in SAC.</a:t>
            </a:r>
            <a:endParaRPr lang="en-US"/>
          </a:p>
          <a:p>
            <a:r>
              <a:rPr lang="en-US" dirty="0"/>
              <a:t>In</a:t>
            </a:r>
            <a:r>
              <a:rPr lang="en-US" baseline="0" dirty="0"/>
              <a:t> </a:t>
            </a:r>
            <a:r>
              <a:rPr lang="en-US" baseline="0" dirty="0" err="1"/>
              <a:t>Matlab</a:t>
            </a:r>
            <a:r>
              <a:rPr lang="en-US" baseline="0" dirty="0"/>
              <a:t> taking the </a:t>
            </a:r>
            <a:r>
              <a:rPr lang="en-US" baseline="0" dirty="0" err="1"/>
              <a:t>hilbert</a:t>
            </a:r>
            <a:r>
              <a:rPr lang="en-US" baseline="0" dirty="0"/>
              <a:t> transform of a real signal puts the HT in the imaginary part – one can then get the envelope from the magnitude of the complex number s + I H(s).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F01EE-C443-44D3-9EAE-71CAC902D26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807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% to get value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F01EE-C443-44D3-9EAE-71CAC902D26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0345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tell when variable name ends, so repeat the % (or $ or &amp;)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F01EE-C443-44D3-9EAE-71CAC902D26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183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Runs sac independently for each file – file name expansion done</a:t>
            </a:r>
            <a:r>
              <a:rPr lang="en-US" baseline="0" dirty="0"/>
              <a:t> by </a:t>
            </a:r>
            <a:r>
              <a:rPr lang="en-US" baseline="0" dirty="0" err="1"/>
              <a:t>csh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F01EE-C443-44D3-9EAE-71CAC902D26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0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 I get when I take sqrt(re^2+im^2)?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F01EE-C443-44D3-9EAE-71CAC902D26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277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Does something funny at end</a:t>
            </a:r>
          </a:p>
          <a:p>
            <a:r>
              <a:rPr lang="en-US" dirty="0"/>
              <a:t>Input has to be at least 200 something points long.</a:t>
            </a:r>
          </a:p>
          <a:p>
            <a:r>
              <a:rPr lang="en-US" dirty="0"/>
              <a:t>In both SAC and MATLAB the cosine seems to lag the sine – so it is changing sines into -1*cosine.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F01EE-C443-44D3-9EAE-71CAC902D26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Surface waves and other relatively simple oscillatory shapes just seem to shift in time, ”phases” that require constructive interference to produce the localized signals can change a lot.</a:t>
            </a:r>
          </a:p>
          <a:p>
            <a:r>
              <a:rPr lang="en-US" dirty="0"/>
              <a:t>HT seems to be “delayed”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F01EE-C443-44D3-9EAE-71CAC902D26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574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 and green are envelope</a:t>
            </a:r>
            <a:r>
              <a:rPr lang="en-US" baseline="0" dirty="0"/>
              <a:t> around the seismogram in black.</a:t>
            </a:r>
          </a:p>
          <a:p>
            <a:r>
              <a:rPr lang="en-US" baseline="0" dirty="0"/>
              <a:t>Envelope is magnitude of Hilbert transform output (sqrt of sum of squares of real and </a:t>
            </a:r>
            <a:r>
              <a:rPr lang="en-US" baseline="0" dirty="0" err="1"/>
              <a:t>imag</a:t>
            </a:r>
            <a:r>
              <a:rPr lang="en-US" baseline="0" dirty="0"/>
              <a:t> parts)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F01EE-C443-44D3-9EAE-71CAC902D26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640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 and green are envelope</a:t>
            </a:r>
            <a:r>
              <a:rPr lang="en-US" baseline="0" dirty="0"/>
              <a:t> around the seismogram in black.</a:t>
            </a:r>
          </a:p>
          <a:p>
            <a:r>
              <a:rPr lang="en-US" baseline="0" dirty="0"/>
              <a:t>Envelope is magnitude of Hilbert transform output (sqrt of sum of squares of real and </a:t>
            </a:r>
            <a:r>
              <a:rPr lang="en-US" baseline="0" dirty="0" err="1"/>
              <a:t>imag</a:t>
            </a:r>
            <a:r>
              <a:rPr lang="en-US" baseline="0" dirty="0"/>
              <a:t> parts)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F01EE-C443-44D3-9EAE-71CAC902D26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57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4F01EE-C443-44D3-9EAE-71CAC902D26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4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is decimated data – this only</a:t>
            </a:r>
            <a:r>
              <a:rPr lang="en-US" baseline="0" dirty="0"/>
              <a:t> effects the display – not the data in memory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F01EE-C443-44D3-9EAE-71CAC902D26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318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05EEC8-D7C8-4688-A073-2CC0B8BECFCF}" type="datetimeFigureOut">
              <a:rPr lang="en-US" smtClean="0"/>
              <a:pPr>
                <a:defRPr/>
              </a:pPr>
              <a:t>11/12/19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EEC82C-7BC1-4EA3-AC79-BDA77519A61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DD7FED-780D-4452-B1F4-43107F077C23}" type="datetimeFigureOut">
              <a:rPr lang="en-US" smtClean="0"/>
              <a:pPr>
                <a:defRPr/>
              </a:pPr>
              <a:t>11/12/19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06531A-BB3F-44D8-8C65-1B9BC6B999F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2E4E09-6FBE-4ACC-A950-DC5ACDDFF48B}" type="datetimeFigureOut">
              <a:rPr lang="en-US" smtClean="0"/>
              <a:pPr>
                <a:defRPr/>
              </a:pPr>
              <a:t>11/12/19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818591-495D-4D96-94BF-9597B70F0C0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0377E9-DC1B-45E8-9B55-F4515F5E050C}" type="datetimeFigureOut">
              <a:rPr lang="en-US" smtClean="0"/>
              <a:pPr>
                <a:defRPr/>
              </a:pPr>
              <a:t>11/12/19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20A88F-6CBB-453D-A3C2-74CC66BEA9F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4821BE-52E4-4689-B474-CBD81C6C3D15}" type="datetimeFigureOut">
              <a:rPr lang="en-US" smtClean="0"/>
              <a:pPr>
                <a:defRPr/>
              </a:pPr>
              <a:t>11/12/19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457F9A-FF8A-4100-9B42-8E71504B144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CCE0DB-0213-4D74-866E-870F324ABC1B}" type="datetimeFigureOut">
              <a:rPr lang="en-US" smtClean="0"/>
              <a:pPr>
                <a:defRPr/>
              </a:pPr>
              <a:t>11/12/19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FA1BB7-7B28-4817-A3C0-A42D4AD7EF8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117D49-507B-4DF8-911D-E78FB403848F}" type="datetimeFigureOut">
              <a:rPr lang="en-US" smtClean="0"/>
              <a:pPr>
                <a:defRPr/>
              </a:pPr>
              <a:t>11/12/19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B150FC-908B-48FB-B452-A12F83B826D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771E78-C563-43BD-BAE2-0D5525E0069E}" type="datetimeFigureOut">
              <a:rPr lang="en-US" smtClean="0"/>
              <a:pPr>
                <a:defRPr/>
              </a:pPr>
              <a:t>11/12/19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3D7BAA-2CAA-4AE1-9716-2C2A9DC317E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F01B06-7AA7-4450-A9F6-632A439CDF3B}" type="datetimeFigureOut">
              <a:rPr lang="en-US" smtClean="0"/>
              <a:pPr>
                <a:defRPr/>
              </a:pPr>
              <a:t>11/12/19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537174-D385-47DD-8DF2-9AD4B85C400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66EAEC-E3BF-466B-8FA6-588919D385BC}" type="datetimeFigureOut">
              <a:rPr lang="en-US" smtClean="0"/>
              <a:pPr>
                <a:defRPr/>
              </a:pPr>
              <a:t>11/12/19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7E64E1-1AE7-4BAC-9A39-CA063E714CF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7BB435-8F3A-4190-9B85-3BD587BC7789}" type="datetimeFigureOut">
              <a:rPr lang="en-US" smtClean="0"/>
              <a:pPr>
                <a:defRPr/>
              </a:pPr>
              <a:t>11/12/19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191C1B-EF7A-42E6-ABAC-5D08E6C41F3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0BF324-6661-4879-8251-DDC0BF2C0F5F}" type="datetimeFigureOut">
              <a:rPr lang="en-US" smtClean="0"/>
              <a:pPr>
                <a:defRPr/>
              </a:pPr>
              <a:t>11/12/19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63F21-4C82-4ED0-8508-218714D3C6B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4CCE0DB-0213-4D74-866E-870F324ABC1B}" type="datetimeFigureOut">
              <a:rPr lang="en-US" smtClean="0"/>
              <a:pPr>
                <a:defRPr/>
              </a:pPr>
              <a:t>11/12/19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2FA1BB7-7B28-4817-A3C0-A42D4AD7EF8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B49F72-BF0B-D241-A25D-72DAF4353970}"/>
              </a:ext>
            </a:extLst>
          </p:cNvPr>
          <p:cNvSpPr/>
          <p:nvPr/>
        </p:nvSpPr>
        <p:spPr>
          <a:xfrm>
            <a:off x="27699" y="316580"/>
            <a:ext cx="9144000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latin typeface="Papyrus"/>
                <a:cs typeface="Papyrus"/>
              </a:rPr>
              <a:t>CERI-7104/CIVL-8126 Data Analysis in Geophysics</a:t>
            </a:r>
          </a:p>
          <a:p>
            <a:pPr algn="ctr">
              <a:defRPr/>
            </a:pPr>
            <a:endParaRPr lang="en-US" sz="2800" dirty="0">
              <a:latin typeface="Papyrus"/>
            </a:endParaRPr>
          </a:p>
          <a:p>
            <a:pPr algn="ctr">
              <a:defRPr/>
            </a:pPr>
            <a:endParaRPr lang="en-US" sz="2800" dirty="0">
              <a:latin typeface="Papyrus"/>
            </a:endParaRPr>
          </a:p>
          <a:p>
            <a:pPr algn="ctr">
              <a:defRPr/>
            </a:pPr>
            <a:r>
              <a:rPr lang="en-US" sz="2800" dirty="0">
                <a:latin typeface="Papyrus"/>
              </a:rPr>
              <a:t>Continue with - Intro “Seismic Analysis Code” - SAC</a:t>
            </a:r>
          </a:p>
          <a:p>
            <a:pPr algn="ctr">
              <a:defRPr/>
            </a:pPr>
            <a:endParaRPr lang="en-US" sz="2800" dirty="0">
              <a:latin typeface="Papyrus"/>
            </a:endParaRPr>
          </a:p>
          <a:p>
            <a:pPr algn="ctr">
              <a:defRPr/>
            </a:pPr>
            <a:r>
              <a:rPr lang="en-US" sz="2800" dirty="0">
                <a:latin typeface="Papyrus"/>
              </a:rPr>
              <a:t>Lab – 22, 11/12/19</a:t>
            </a:r>
          </a:p>
          <a:p>
            <a:pPr algn="ctr">
              <a:defRPr/>
            </a:pPr>
            <a:endParaRPr lang="en-US" sz="2800" dirty="0">
              <a:latin typeface="Papyrus"/>
            </a:endParaRPr>
          </a:p>
          <a:p>
            <a:pPr algn="ctr">
              <a:defRPr/>
            </a:pPr>
            <a:r>
              <a:rPr lang="en-US" sz="2800" dirty="0">
                <a:latin typeface="Papyrus"/>
              </a:rPr>
              <a:t>Finish some signal processing</a:t>
            </a:r>
          </a:p>
          <a:p>
            <a:pPr algn="ctr">
              <a:defRPr/>
            </a:pPr>
            <a:r>
              <a:rPr lang="en-US" sz="2800" dirty="0">
                <a:latin typeface="Papyrus"/>
              </a:rPr>
              <a:t>Blackboard variables</a:t>
            </a:r>
          </a:p>
          <a:p>
            <a:pPr algn="ctr">
              <a:defRPr/>
            </a:pPr>
            <a:r>
              <a:rPr lang="en-US" sz="2800" dirty="0">
                <a:latin typeface="Papyrus"/>
              </a:rPr>
              <a:t>Sac macros</a:t>
            </a:r>
          </a:p>
          <a:p>
            <a:pPr algn="ctr">
              <a:defRPr/>
            </a:pPr>
            <a:r>
              <a:rPr lang="en-US" sz="2800" dirty="0">
                <a:latin typeface="Papyrus"/>
              </a:rPr>
              <a:t>Phase picking</a:t>
            </a:r>
          </a:p>
          <a:p>
            <a:pPr algn="ctr">
              <a:defRPr/>
            </a:pPr>
            <a:r>
              <a:rPr lang="en-US" sz="2800" dirty="0">
                <a:latin typeface="Papyrus"/>
              </a:rPr>
              <a:t>Plot SAC files in GMT – </a:t>
            </a:r>
            <a:r>
              <a:rPr lang="en-US" sz="2800" dirty="0" err="1">
                <a:latin typeface="Papyrus"/>
              </a:rPr>
              <a:t>pssac</a:t>
            </a:r>
            <a:endParaRPr lang="en-US" sz="2800" dirty="0">
              <a:latin typeface="Papyrus"/>
            </a:endParaRPr>
          </a:p>
          <a:p>
            <a:pPr algn="ctr">
              <a:defRPr/>
            </a:pPr>
            <a:r>
              <a:rPr lang="en-US" sz="2800" dirty="0">
                <a:latin typeface="Papyrus"/>
              </a:rPr>
              <a:t>Plot SAC files in MATLAB – </a:t>
            </a:r>
          </a:p>
          <a:p>
            <a:pPr algn="ctr">
              <a:defRPr/>
            </a:pPr>
            <a:r>
              <a:rPr lang="en-US" sz="2800" dirty="0">
                <a:latin typeface="Papyrus"/>
              </a:rPr>
              <a:t>Waveform x-</a:t>
            </a:r>
            <a:r>
              <a:rPr lang="en-US" sz="2800" dirty="0" err="1">
                <a:latin typeface="Papyrus"/>
              </a:rPr>
              <a:t>corr</a:t>
            </a:r>
            <a:r>
              <a:rPr lang="en-US" sz="2800" dirty="0">
                <a:latin typeface="Papyrus"/>
              </a:rPr>
              <a:t>, stacking, remove </a:t>
            </a:r>
            <a:r>
              <a:rPr lang="en-US" sz="2800" dirty="0" err="1">
                <a:latin typeface="Papyrus"/>
              </a:rPr>
              <a:t>inst</a:t>
            </a:r>
            <a:r>
              <a:rPr lang="en-US" sz="2800" dirty="0">
                <a:latin typeface="Papyrus"/>
              </a:rPr>
              <a:t> resp, f-k </a:t>
            </a:r>
            <a:r>
              <a:rPr lang="en-US" sz="2800" dirty="0" err="1">
                <a:latin typeface="Papyrus"/>
              </a:rPr>
              <a:t>filt</a:t>
            </a:r>
            <a:r>
              <a:rPr lang="en-US" sz="2800" dirty="0">
                <a:latin typeface="Papyrus"/>
              </a:rPr>
              <a:t>, </a:t>
            </a:r>
            <a:r>
              <a:rPr lang="en-US" sz="2800" dirty="0" err="1">
                <a:latin typeface="Papyrus"/>
              </a:rPr>
              <a:t>hilbert</a:t>
            </a:r>
            <a:r>
              <a:rPr lang="en-US" sz="2800" dirty="0">
                <a:latin typeface="Papyrus"/>
              </a:rPr>
              <a:t> </a:t>
            </a:r>
          </a:p>
          <a:p>
            <a:pPr algn="ctr">
              <a:defRPr/>
            </a:pPr>
            <a:r>
              <a:rPr lang="en-US" sz="2800" dirty="0">
                <a:latin typeface="Papyrus"/>
              </a:rPr>
              <a:t>Graphics</a:t>
            </a:r>
          </a:p>
          <a:p>
            <a:pPr algn="ctr">
              <a:defRPr/>
            </a:pPr>
            <a:endParaRPr lang="en-US" sz="2800" dirty="0">
              <a:latin typeface="Papyrus"/>
            </a:endParaRPr>
          </a:p>
          <a:p>
            <a:pPr algn="ctr">
              <a:defRPr/>
            </a:pPr>
            <a:endParaRPr lang="en-US" sz="2800" dirty="0">
              <a:latin typeface="Papyrus"/>
            </a:endParaRPr>
          </a:p>
        </p:txBody>
      </p:sp>
    </p:spTree>
    <p:extLst>
      <p:ext uri="{BB962C8B-B14F-4D97-AF65-F5344CB8AC3E}">
        <p14:creationId xmlns:p14="http://schemas.microsoft.com/office/powerpoint/2010/main" val="3484057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26708"/>
            <a:ext cx="914400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Papyrus"/>
                <a:cs typeface="Papyrus"/>
              </a:rPr>
              <a:t>Several built in filters to choose from.</a:t>
            </a:r>
          </a:p>
          <a:p>
            <a:pPr algn="ctr"/>
            <a:r>
              <a:rPr lang="en-US" sz="3200" dirty="0">
                <a:latin typeface="Papyrus"/>
                <a:cs typeface="Papyrus"/>
              </a:rPr>
              <a:t>These digital filters are all based upon classical recursive analog designs</a:t>
            </a:r>
          </a:p>
          <a:p>
            <a:pPr algn="ctr"/>
            <a:endParaRPr lang="en-US" dirty="0">
              <a:latin typeface="Papyrus"/>
              <a:cs typeface="Papyrus"/>
            </a:endParaRPr>
          </a:p>
          <a:p>
            <a:pPr algn="ctr"/>
            <a:r>
              <a:rPr lang="en-US" sz="3200" dirty="0">
                <a:latin typeface="Courier"/>
                <a:cs typeface="Courier"/>
              </a:rPr>
              <a:t>Butterworth</a:t>
            </a:r>
            <a:r>
              <a:rPr lang="en-US" sz="3200" dirty="0">
                <a:latin typeface="Papyrus"/>
                <a:cs typeface="Papyrus"/>
              </a:rPr>
              <a:t>:  a good choice for most applications, since it has a fairly sharp transition from pass band to stop band, and its group delay (phase) response is moderate.  This is the default.</a:t>
            </a:r>
          </a:p>
          <a:p>
            <a:pPr algn="ctr"/>
            <a:endParaRPr lang="en-US" dirty="0">
              <a:latin typeface="Papyrus"/>
              <a:cs typeface="Papyrus"/>
            </a:endParaRPr>
          </a:p>
          <a:p>
            <a:pPr algn="ctr"/>
            <a:r>
              <a:rPr lang="en-US" sz="3200" dirty="0">
                <a:latin typeface="Courier"/>
                <a:cs typeface="Courier"/>
              </a:rPr>
              <a:t>Bessel</a:t>
            </a:r>
            <a:r>
              <a:rPr lang="en-US" sz="3200" dirty="0">
                <a:latin typeface="Papyrus"/>
                <a:cs typeface="Papyrus"/>
              </a:rPr>
              <a:t>: best for those applications which require linear phase without two-pass filtering.  It's amplitude response is not very good however.</a:t>
            </a:r>
          </a:p>
        </p:txBody>
      </p:sp>
    </p:spTree>
    <p:extLst>
      <p:ext uri="{BB962C8B-B14F-4D97-AF65-F5344CB8AC3E}">
        <p14:creationId xmlns:p14="http://schemas.microsoft.com/office/powerpoint/2010/main" val="317789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295400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Courier"/>
                <a:cs typeface="Courier"/>
              </a:rPr>
              <a:t>Chebyshev</a:t>
            </a:r>
            <a:r>
              <a:rPr lang="en-US" sz="3200" dirty="0">
                <a:latin typeface="Papyrus"/>
                <a:cs typeface="Papyrus"/>
              </a:rPr>
              <a:t> </a:t>
            </a:r>
            <a:r>
              <a:rPr lang="en-US" sz="3200" dirty="0">
                <a:latin typeface="Courier"/>
                <a:cs typeface="Courier"/>
              </a:rPr>
              <a:t>type</a:t>
            </a:r>
            <a:r>
              <a:rPr lang="en-US" sz="3200" dirty="0">
                <a:latin typeface="Papyrus"/>
                <a:cs typeface="Papyrus"/>
              </a:rPr>
              <a:t> </a:t>
            </a:r>
            <a:r>
              <a:rPr lang="en-US" sz="3200" dirty="0">
                <a:latin typeface="Courier"/>
                <a:cs typeface="Courier"/>
              </a:rPr>
              <a:t>I</a:t>
            </a:r>
            <a:r>
              <a:rPr lang="en-US" sz="3200" dirty="0">
                <a:latin typeface="Papyrus"/>
                <a:cs typeface="Papyrus"/>
              </a:rPr>
              <a:t>  &amp;  </a:t>
            </a:r>
            <a:r>
              <a:rPr lang="en-US" sz="3200" dirty="0" err="1">
                <a:latin typeface="Courier"/>
                <a:cs typeface="Courier"/>
              </a:rPr>
              <a:t>Chebyshev</a:t>
            </a:r>
            <a:r>
              <a:rPr lang="en-US" sz="3200" dirty="0">
                <a:latin typeface="Papyrus"/>
                <a:cs typeface="Papyrus"/>
              </a:rPr>
              <a:t> </a:t>
            </a:r>
            <a:r>
              <a:rPr lang="en-US" sz="3200" dirty="0">
                <a:latin typeface="Courier"/>
                <a:cs typeface="Courier"/>
              </a:rPr>
              <a:t>type</a:t>
            </a:r>
            <a:r>
              <a:rPr lang="en-US" sz="3200" dirty="0">
                <a:latin typeface="Papyrus"/>
                <a:cs typeface="Papyrus"/>
              </a:rPr>
              <a:t> </a:t>
            </a:r>
            <a:r>
              <a:rPr lang="en-US" sz="3200" dirty="0">
                <a:latin typeface="Courier"/>
                <a:cs typeface="Courier"/>
              </a:rPr>
              <a:t>II</a:t>
            </a:r>
            <a:r>
              <a:rPr lang="en-US" sz="3200" dirty="0">
                <a:latin typeface="Papyrus"/>
                <a:cs typeface="Papyrus"/>
              </a:rPr>
              <a:t>:</a:t>
            </a: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r>
              <a:rPr lang="en-US" sz="3200" dirty="0">
                <a:latin typeface="Papyrus"/>
                <a:cs typeface="Papyrus"/>
              </a:rPr>
              <a:t>for situations which require very rapid transitions from pass band to stop band.</a:t>
            </a: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r>
              <a:rPr lang="en-US" sz="3200" dirty="0">
                <a:latin typeface="Papyrus"/>
                <a:cs typeface="Papyrus"/>
              </a:rPr>
              <a:t>Does horrible things to the phase.</a:t>
            </a:r>
          </a:p>
        </p:txBody>
      </p:sp>
    </p:spTree>
    <p:extLst>
      <p:ext uri="{BB962C8B-B14F-4D97-AF65-F5344CB8AC3E}">
        <p14:creationId xmlns:p14="http://schemas.microsoft.com/office/powerpoint/2010/main" val="2204483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25260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Papyrus"/>
                <a:cs typeface="Papyrus"/>
              </a:rPr>
              <a:t>The Butterworth filter rolls off more slowly around the cutoff frequency than the Chebyshev filter or the Elliptic filter, but without ripple.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795" y="1601022"/>
            <a:ext cx="6108700" cy="48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21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25676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Papyrus"/>
                <a:cs typeface="Papyrus"/>
              </a:rPr>
              <a:t>The Butterworth filter is relatively nice with the phase.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981200"/>
            <a:ext cx="66675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21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556" dirty="0">
                <a:solidFill>
                  <a:srgbClr val="000000"/>
                </a:solidFill>
                <a:latin typeface="Papyrus"/>
                <a:cs typeface="Papyrus"/>
              </a:rPr>
              <a:t>The </a:t>
            </a:r>
            <a:r>
              <a:rPr lang="en-US" sz="3600" dirty="0">
                <a:solidFill>
                  <a:schemeClr val="tx1"/>
                </a:solidFill>
                <a:latin typeface="Courier"/>
                <a:ea typeface="+mn-ea"/>
                <a:cs typeface="Courier"/>
              </a:rPr>
              <a:t>Butterworth</a:t>
            </a:r>
            <a:r>
              <a:rPr lang="en-US" sz="3556" dirty="0">
                <a:solidFill>
                  <a:srgbClr val="000000"/>
                </a:solidFill>
                <a:latin typeface="Papyrus"/>
                <a:cs typeface="Papyrus"/>
              </a:rPr>
              <a:t> and </a:t>
            </a:r>
            <a:r>
              <a:rPr lang="en-US" sz="3600" dirty="0">
                <a:solidFill>
                  <a:schemeClr val="tx1"/>
                </a:solidFill>
                <a:latin typeface="Courier"/>
                <a:ea typeface="+mn-ea"/>
                <a:cs typeface="Courier"/>
              </a:rPr>
              <a:t>Bessel</a:t>
            </a:r>
            <a:r>
              <a:rPr lang="en-US" sz="3556" dirty="0">
                <a:solidFill>
                  <a:srgbClr val="000000"/>
                </a:solidFill>
                <a:latin typeface="Papyrus"/>
                <a:cs typeface="Papyrus"/>
              </a:rPr>
              <a:t> are the easiest to set up</a:t>
            </a:r>
            <a:br>
              <a:rPr lang="en-US" sz="3556" dirty="0">
                <a:solidFill>
                  <a:srgbClr val="000000"/>
                </a:solidFill>
                <a:latin typeface="Papyrus"/>
                <a:cs typeface="Papyrus"/>
              </a:rPr>
            </a:br>
            <a:r>
              <a:rPr lang="en-US" sz="2000" dirty="0">
                <a:solidFill>
                  <a:srgbClr val="000000"/>
                </a:solidFill>
                <a:latin typeface="Courier"/>
                <a:cs typeface="Courier"/>
              </a:rPr>
              <a:t>BANDPASS {BUTTER|BESSEL|C1|C2},{CORNERS v1 v2},{NPOLES </a:t>
            </a:r>
            <a:r>
              <a:rPr lang="en-US" sz="2000" dirty="0" err="1">
                <a:solidFill>
                  <a:srgbClr val="000000"/>
                </a:solidFill>
                <a:latin typeface="Courier"/>
                <a:cs typeface="Courier"/>
              </a:rPr>
              <a:t>n},{PASSES</a:t>
            </a:r>
            <a:r>
              <a:rPr lang="en-US" sz="2000" dirty="0">
                <a:solidFill>
                  <a:srgbClr val="000000"/>
                </a:solidFill>
                <a:latin typeface="Courier"/>
                <a:cs typeface="Courier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ourier"/>
                <a:cs typeface="Courier"/>
              </a:rPr>
              <a:t>n},{TRANBW</a:t>
            </a:r>
            <a:r>
              <a:rPr lang="en-US" sz="2000" dirty="0">
                <a:solidFill>
                  <a:srgbClr val="000000"/>
                </a:solidFill>
                <a:latin typeface="Courier"/>
                <a:cs typeface="Courier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ourier"/>
                <a:cs typeface="Courier"/>
              </a:rPr>
              <a:t>v},{ATTEN</a:t>
            </a:r>
            <a:r>
              <a:rPr lang="en-US" sz="2000" dirty="0">
                <a:solidFill>
                  <a:srgbClr val="000000"/>
                </a:solidFill>
                <a:latin typeface="Courier"/>
                <a:cs typeface="Courier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ourier"/>
                <a:cs typeface="Courier"/>
              </a:rPr>
              <a:t>v</a:t>
            </a:r>
            <a:r>
              <a:rPr lang="en-US" sz="2000" dirty="0">
                <a:solidFill>
                  <a:srgbClr val="000000"/>
                </a:solidFill>
                <a:latin typeface="Courier"/>
                <a:cs typeface="Courier"/>
              </a:rPr>
              <a:t>}</a:t>
            </a:r>
            <a:br>
              <a:rPr lang="en-US" sz="2000" dirty="0">
                <a:solidFill>
                  <a:srgbClr val="000000"/>
                </a:solidFill>
                <a:latin typeface="Courier"/>
                <a:cs typeface="Courier"/>
              </a:rPr>
            </a:br>
            <a:br>
              <a:rPr lang="en-US" sz="1800" dirty="0">
                <a:solidFill>
                  <a:srgbClr val="000000"/>
                </a:solidFill>
              </a:rPr>
            </a:b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FF6600"/>
                </a:solidFill>
                <a:latin typeface="Courier"/>
                <a:cs typeface="Courier"/>
              </a:rPr>
              <a:t>sac&gt; </a:t>
            </a:r>
            <a:r>
              <a:rPr lang="en-US" sz="2000" dirty="0" err="1">
                <a:solidFill>
                  <a:schemeClr val="tx1"/>
                </a:solidFill>
                <a:latin typeface="Courier"/>
                <a:cs typeface="Courier"/>
              </a:rPr>
              <a:t>funcgen</a:t>
            </a:r>
            <a:r>
              <a:rPr lang="en-US" sz="2000" dirty="0">
                <a:solidFill>
                  <a:schemeClr val="tx1"/>
                </a:solidFill>
                <a:latin typeface="Courier"/>
                <a:cs typeface="Courier"/>
              </a:rPr>
              <a:t> seismogram</a:t>
            </a:r>
            <a:br>
              <a:rPr lang="en-US" sz="2000" dirty="0">
                <a:solidFill>
                  <a:schemeClr val="tx1"/>
                </a:solidFill>
                <a:latin typeface="Courier"/>
                <a:cs typeface="Courier"/>
              </a:rPr>
            </a:br>
            <a:br>
              <a:rPr lang="en-US" sz="2000" dirty="0">
                <a:solidFill>
                  <a:schemeClr val="tx1"/>
                </a:solidFill>
                <a:latin typeface="Courier"/>
                <a:cs typeface="Courier"/>
              </a:rPr>
            </a:br>
            <a:br>
              <a:rPr lang="en-US" sz="2000" dirty="0">
                <a:solidFill>
                  <a:srgbClr val="000000"/>
                </a:solidFill>
                <a:latin typeface="Courier"/>
                <a:cs typeface="Courier"/>
              </a:rPr>
            </a:br>
            <a:br>
              <a:rPr lang="en-US" sz="2000" dirty="0">
                <a:solidFill>
                  <a:srgbClr val="000000"/>
                </a:solidFill>
                <a:latin typeface="Courier"/>
                <a:cs typeface="Courier"/>
              </a:rPr>
            </a:br>
            <a:br>
              <a:rPr lang="en-US" sz="2000" dirty="0">
                <a:solidFill>
                  <a:srgbClr val="000000"/>
                </a:solidFill>
                <a:latin typeface="Courier"/>
                <a:cs typeface="Courier"/>
              </a:rPr>
            </a:br>
            <a:br>
              <a:rPr lang="en-US" sz="2000" dirty="0">
                <a:solidFill>
                  <a:srgbClr val="000000"/>
                </a:solidFill>
                <a:latin typeface="Courier"/>
                <a:cs typeface="Courier"/>
              </a:rPr>
            </a:br>
            <a:r>
              <a:rPr lang="en-US" sz="2000" dirty="0">
                <a:solidFill>
                  <a:srgbClr val="FF6600"/>
                </a:solidFill>
                <a:latin typeface="Courier"/>
                <a:cs typeface="Courier"/>
              </a:rPr>
              <a:t>sac&gt; </a:t>
            </a:r>
            <a:r>
              <a:rPr lang="en-US" sz="2000" dirty="0" err="1">
                <a:solidFill>
                  <a:srgbClr val="000000"/>
                </a:solidFill>
                <a:latin typeface="Courier"/>
                <a:cs typeface="Courier"/>
              </a:rPr>
              <a:t>rmean</a:t>
            </a:r>
            <a:br>
              <a:rPr lang="en-US" sz="2000" dirty="0">
                <a:solidFill>
                  <a:srgbClr val="000000"/>
                </a:solidFill>
                <a:latin typeface="Courier"/>
                <a:cs typeface="Courier"/>
              </a:rPr>
            </a:br>
            <a:r>
              <a:rPr lang="en-US" sz="2000" dirty="0">
                <a:solidFill>
                  <a:srgbClr val="FF6600"/>
                </a:solidFill>
                <a:latin typeface="Courier"/>
                <a:cs typeface="Courier"/>
              </a:rPr>
              <a:t>sac&gt;</a:t>
            </a:r>
            <a:r>
              <a:rPr lang="en-US" sz="2000" dirty="0">
                <a:solidFill>
                  <a:srgbClr val="000000"/>
                </a:solidFill>
                <a:latin typeface="Courier"/>
                <a:cs typeface="Courier"/>
              </a:rPr>
              <a:t> taper</a:t>
            </a:r>
            <a:br>
              <a:rPr lang="en-US" sz="2000" dirty="0">
                <a:solidFill>
                  <a:srgbClr val="000000"/>
                </a:solidFill>
                <a:latin typeface="Courier"/>
                <a:cs typeface="Courier"/>
              </a:rPr>
            </a:br>
            <a:r>
              <a:rPr lang="en-US" sz="2000" dirty="0">
                <a:solidFill>
                  <a:srgbClr val="FF6600"/>
                </a:solidFill>
                <a:latin typeface="Courier"/>
                <a:cs typeface="Courier"/>
              </a:rPr>
              <a:t>sac&gt;</a:t>
            </a:r>
            <a:r>
              <a:rPr lang="en-US" sz="2000" dirty="0">
                <a:solidFill>
                  <a:srgbClr val="000000"/>
                </a:solidFill>
                <a:latin typeface="Courier"/>
                <a:cs typeface="Courier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ourier"/>
                <a:cs typeface="Courier"/>
              </a:rPr>
              <a:t>bp</a:t>
            </a:r>
            <a:r>
              <a:rPr lang="en-US" sz="2000" dirty="0">
                <a:solidFill>
                  <a:srgbClr val="000000"/>
                </a:solidFill>
                <a:latin typeface="Courier"/>
                <a:cs typeface="Courier"/>
              </a:rPr>
              <a:t> butter co 1 3</a:t>
            </a:r>
            <a:br>
              <a:rPr lang="en-US" sz="2000" dirty="0">
                <a:solidFill>
                  <a:srgbClr val="000000"/>
                </a:solidFill>
                <a:latin typeface="Courier"/>
                <a:cs typeface="Courier"/>
              </a:rPr>
            </a:br>
            <a:br>
              <a:rPr lang="en-US" sz="2000" dirty="0">
                <a:solidFill>
                  <a:srgbClr val="000000"/>
                </a:solidFill>
                <a:latin typeface="Papyrus"/>
                <a:cs typeface="Papyrus"/>
              </a:rPr>
            </a:br>
            <a:r>
              <a:rPr lang="en-US" sz="3556" dirty="0">
                <a:solidFill>
                  <a:srgbClr val="000000"/>
                </a:solidFill>
                <a:latin typeface="Papyrus"/>
                <a:cs typeface="Papyrus"/>
              </a:rPr>
              <a:t>using default values</a:t>
            </a:r>
            <a:br>
              <a:rPr lang="en-US" sz="3556" dirty="0">
                <a:solidFill>
                  <a:srgbClr val="000000"/>
                </a:solidFill>
                <a:latin typeface="Papyrus"/>
                <a:cs typeface="Papyrus"/>
              </a:rPr>
            </a:br>
            <a:r>
              <a:rPr lang="en-US" sz="3556" dirty="0">
                <a:solidFill>
                  <a:srgbClr val="000000"/>
                </a:solidFill>
                <a:latin typeface="Papyrus"/>
                <a:cs typeface="Papyrus"/>
              </a:rPr>
              <a:t>passes (</a:t>
            </a:r>
            <a:r>
              <a:rPr lang="en-US" sz="3556" dirty="0" err="1">
                <a:solidFill>
                  <a:srgbClr val="000000"/>
                </a:solidFill>
                <a:latin typeface="Courier"/>
                <a:cs typeface="Courier"/>
              </a:rPr>
              <a:t>p</a:t>
            </a:r>
            <a:r>
              <a:rPr lang="en-US" sz="3556" dirty="0">
                <a:solidFill>
                  <a:srgbClr val="000000"/>
                </a:solidFill>
                <a:latin typeface="Papyrus"/>
                <a:cs typeface="Papyrus"/>
              </a:rPr>
              <a:t>) </a:t>
            </a:r>
            <a:r>
              <a:rPr lang="en-US" sz="3600" dirty="0">
                <a:solidFill>
                  <a:srgbClr val="000000"/>
                </a:solidFill>
                <a:latin typeface="Courier"/>
                <a:cs typeface="Courier"/>
              </a:rPr>
              <a:t>1</a:t>
            </a:r>
            <a:br>
              <a:rPr lang="en-US" sz="3556" dirty="0">
                <a:solidFill>
                  <a:srgbClr val="000000"/>
                </a:solidFill>
                <a:latin typeface="Papyrus"/>
                <a:cs typeface="Papyrus"/>
              </a:rPr>
            </a:br>
            <a:r>
              <a:rPr lang="en-US" sz="3556" dirty="0">
                <a:solidFill>
                  <a:srgbClr val="000000"/>
                </a:solidFill>
                <a:latin typeface="Papyrus"/>
                <a:cs typeface="Papyrus"/>
              </a:rPr>
              <a:t>num poles (</a:t>
            </a:r>
            <a:r>
              <a:rPr lang="en-US" sz="3600" dirty="0" err="1">
                <a:solidFill>
                  <a:srgbClr val="000000"/>
                </a:solidFill>
                <a:latin typeface="Courier"/>
                <a:cs typeface="Courier"/>
              </a:rPr>
              <a:t>n</a:t>
            </a:r>
            <a:r>
              <a:rPr lang="en-US" sz="3556" dirty="0">
                <a:solidFill>
                  <a:srgbClr val="000000"/>
                </a:solidFill>
                <a:latin typeface="Papyrus"/>
                <a:cs typeface="Papyrus"/>
              </a:rPr>
              <a:t>) </a:t>
            </a:r>
            <a:r>
              <a:rPr lang="en-US" sz="3600" dirty="0">
                <a:solidFill>
                  <a:srgbClr val="000000"/>
                </a:solidFill>
                <a:latin typeface="Courier"/>
                <a:cs typeface="Courier"/>
              </a:rPr>
              <a:t>2</a:t>
            </a:r>
            <a:br>
              <a:rPr lang="en-US" sz="2000" dirty="0">
                <a:solidFill>
                  <a:srgbClr val="000000"/>
                </a:solidFill>
              </a:rPr>
            </a:br>
            <a:br>
              <a:rPr lang="en-US" sz="2000" dirty="0">
                <a:solidFill>
                  <a:srgbClr val="000000"/>
                </a:solidFill>
              </a:rPr>
            </a:b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12" name="Picture 11" descr="seisgram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961" y="1905001"/>
            <a:ext cx="5057639" cy="2362200"/>
          </a:xfrm>
          <a:prstGeom prst="rect">
            <a:avLst/>
          </a:prstGeom>
        </p:spPr>
      </p:pic>
      <p:pic>
        <p:nvPicPr>
          <p:cNvPr id="13" name="Picture 12" descr="bp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4399384"/>
            <a:ext cx="5057258" cy="23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29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3049"/>
            <a:ext cx="9144000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Papyrus"/>
                <a:cs typeface="Papyrus"/>
              </a:rPr>
              <a:t>Other filters</a:t>
            </a: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r>
              <a:rPr lang="en-US" sz="3200" dirty="0">
                <a:latin typeface="Papyrus"/>
                <a:cs typeface="Papyrus"/>
              </a:rPr>
              <a:t>Finite Impulse Response filter (FIR).</a:t>
            </a: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r>
              <a:rPr lang="en-US" sz="3200" dirty="0">
                <a:latin typeface="Papyrus"/>
                <a:cs typeface="Papyrus"/>
              </a:rPr>
              <a:t> </a:t>
            </a:r>
          </a:p>
          <a:p>
            <a:pPr algn="ctr"/>
            <a:r>
              <a:rPr lang="en-US" sz="3200" dirty="0">
                <a:latin typeface="Papyrus"/>
                <a:cs typeface="Papyrus"/>
              </a:rPr>
              <a:t>Adaptive Wiener filter.</a:t>
            </a:r>
          </a:p>
          <a:p>
            <a:pPr algn="ctr"/>
            <a:r>
              <a:rPr lang="en-US" dirty="0">
                <a:latin typeface="Papyrus"/>
                <a:cs typeface="Papyrus"/>
              </a:rPr>
              <a:t>(It tailors itself to be the “best possible filter” for a given dataset.).</a:t>
            </a: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r>
              <a:rPr lang="en-US" sz="3200" dirty="0">
                <a:latin typeface="Papyrus"/>
                <a:cs typeface="Papyrus"/>
              </a:rPr>
              <a:t> </a:t>
            </a:r>
          </a:p>
          <a:p>
            <a:pPr algn="ctr"/>
            <a:r>
              <a:rPr lang="en-US" sz="3200" dirty="0">
                <a:latin typeface="Papyrus"/>
                <a:cs typeface="Papyrus"/>
              </a:rPr>
              <a:t>Two specialized filters</a:t>
            </a:r>
          </a:p>
          <a:p>
            <a:pPr algn="ctr"/>
            <a:r>
              <a:rPr lang="en-US" sz="3200" dirty="0">
                <a:latin typeface="Papyrus"/>
                <a:cs typeface="Papyrus"/>
              </a:rPr>
              <a:t>(BENIOFF &amp; KHRONHITE).</a:t>
            </a:r>
          </a:p>
          <a:p>
            <a:pPr algn="ctr"/>
            <a:endParaRPr lang="en-US" dirty="0">
              <a:latin typeface="Papyrus"/>
              <a:cs typeface="Papyrus"/>
            </a:endParaRPr>
          </a:p>
          <a:p>
            <a:pPr algn="ctr"/>
            <a:r>
              <a:rPr lang="en-US" dirty="0">
                <a:latin typeface="Papyrus"/>
                <a:cs typeface="Papyrus"/>
              </a:rPr>
              <a:t>(</a:t>
            </a:r>
            <a:r>
              <a:rPr lang="en-US" dirty="0" err="1">
                <a:latin typeface="Papyrus"/>
                <a:cs typeface="Papyrus"/>
              </a:rPr>
              <a:t>lowpass</a:t>
            </a:r>
            <a:r>
              <a:rPr lang="en-US" dirty="0">
                <a:latin typeface="Papyrus"/>
                <a:cs typeface="Papyrus"/>
              </a:rPr>
              <a:t> filter is a digital approximation of an analog filter which was a cascade of two fourth-order Butterworth </a:t>
            </a:r>
            <a:r>
              <a:rPr lang="en-US" dirty="0" err="1">
                <a:latin typeface="Papyrus"/>
                <a:cs typeface="Papyrus"/>
              </a:rPr>
              <a:t>lowpass</a:t>
            </a:r>
            <a:r>
              <a:rPr lang="en-US" dirty="0">
                <a:latin typeface="Papyrus"/>
                <a:cs typeface="Papyrus"/>
              </a:rPr>
              <a:t> filters. This </a:t>
            </a:r>
            <a:r>
              <a:rPr lang="en-US" dirty="0" err="1">
                <a:latin typeface="Papyrus"/>
                <a:cs typeface="Papyrus"/>
              </a:rPr>
              <a:t>lowpass</a:t>
            </a:r>
            <a:r>
              <a:rPr lang="en-US" dirty="0">
                <a:latin typeface="Papyrus"/>
                <a:cs typeface="Papyrus"/>
              </a:rPr>
              <a:t> filter has been used with a corner frequency of 0.1 Hz to enhance measurements of the amplitudes of the fundamental mode Rayleigh wave (</a:t>
            </a:r>
            <a:r>
              <a:rPr lang="en-US" dirty="0" err="1">
                <a:latin typeface="Papyrus"/>
                <a:cs typeface="Papyrus"/>
              </a:rPr>
              <a:t>Rg</a:t>
            </a:r>
            <a:r>
              <a:rPr lang="en-US" dirty="0">
                <a:latin typeface="Papyrus"/>
                <a:cs typeface="Papyrus"/>
              </a:rPr>
              <a:t>) at regional distances.)</a:t>
            </a:r>
            <a:endParaRPr lang="en-US" sz="3200" dirty="0">
              <a:latin typeface="Papyrus"/>
              <a:cs typeface="Papyrus"/>
            </a:endParaRPr>
          </a:p>
        </p:txBody>
      </p:sp>
    </p:spTree>
    <p:extLst>
      <p:ext uri="{BB962C8B-B14F-4D97-AF65-F5344CB8AC3E}">
        <p14:creationId xmlns:p14="http://schemas.microsoft.com/office/powerpoint/2010/main" val="440412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62085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Papyrus"/>
                <a:cs typeface="Papyrus"/>
              </a:rPr>
              <a:t>Blackboard variables and SAC macros.</a:t>
            </a: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r>
              <a:rPr lang="en-US" sz="3200" dirty="0">
                <a:latin typeface="Papyrus"/>
                <a:cs typeface="Papyrus"/>
              </a:rPr>
              <a:t>Do together as macros are the major application of BB variables.</a:t>
            </a:r>
          </a:p>
        </p:txBody>
      </p:sp>
    </p:spTree>
    <p:extLst>
      <p:ext uri="{BB962C8B-B14F-4D97-AF65-F5344CB8AC3E}">
        <p14:creationId xmlns:p14="http://schemas.microsoft.com/office/powerpoint/2010/main" val="70801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62085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Papyrus"/>
                <a:cs typeface="Papyrus"/>
              </a:rPr>
              <a:t>Blackboard variables.</a:t>
            </a: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r>
              <a:rPr lang="en-US" sz="3200" dirty="0">
                <a:latin typeface="Papyrus"/>
                <a:cs typeface="Papyrus"/>
              </a:rPr>
              <a:t>The blackboard feature can be used to temporarily store and retrieve information.</a:t>
            </a: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r>
              <a:rPr lang="en-US" sz="3200" dirty="0">
                <a:latin typeface="Papyrus"/>
                <a:cs typeface="Papyrus"/>
              </a:rPr>
              <a:t>A blackboard entry consists of a name and a value. </a:t>
            </a: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r>
              <a:rPr lang="en-US" sz="3200" dirty="0">
                <a:latin typeface="Papyrus"/>
                <a:cs typeface="Papyrus"/>
              </a:rPr>
              <a:t>They are used extensively in macros</a:t>
            </a:r>
          </a:p>
        </p:txBody>
      </p:sp>
    </p:spTree>
    <p:extLst>
      <p:ext uri="{BB962C8B-B14F-4D97-AF65-F5344CB8AC3E}">
        <p14:creationId xmlns:p14="http://schemas.microsoft.com/office/powerpoint/2010/main" val="3514246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34400"/>
            <a:ext cx="9144000" cy="64940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Papyrus"/>
                <a:cs typeface="Papyrus"/>
              </a:rPr>
              <a:t>SAC macros</a:t>
            </a: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r>
              <a:rPr lang="en-US" sz="3200" dirty="0">
                <a:latin typeface="Papyrus"/>
                <a:cs typeface="Papyrus"/>
              </a:rPr>
              <a:t>A SAC macro is a file that contains a set of SAC commands to be executed together. </a:t>
            </a: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r>
              <a:rPr lang="en-US" sz="3200" dirty="0">
                <a:latin typeface="Papyrus"/>
                <a:cs typeface="Papyrus"/>
              </a:rPr>
              <a:t>The simplest SAC macro is just a copy of what you type into the command line.</a:t>
            </a: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r>
              <a:rPr lang="en-US" sz="3200" dirty="0">
                <a:latin typeface="Papyrus"/>
                <a:cs typeface="Papyrus"/>
              </a:rPr>
              <a:t>As well as regular commands and inline functions, a SAC macro file can contain references to SAC header variables and blackboard variables that are evaluated and substituted into the command before it is executed.</a:t>
            </a:r>
          </a:p>
        </p:txBody>
      </p:sp>
    </p:spTree>
    <p:extLst>
      <p:ext uri="{BB962C8B-B14F-4D97-AF65-F5344CB8AC3E}">
        <p14:creationId xmlns:p14="http://schemas.microsoft.com/office/powerpoint/2010/main" val="3011747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14611"/>
            <a:ext cx="9144000" cy="5422725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3200" dirty="0">
                <a:solidFill>
                  <a:schemeClr val="tx1"/>
                </a:solidFill>
                <a:latin typeface="Papyrus"/>
                <a:cs typeface="Papyrus"/>
              </a:rPr>
              <a:t>There are two ways to run/execute sac macros, from within </a:t>
            </a:r>
            <a:r>
              <a:rPr lang="en-US" sz="3200" dirty="0">
                <a:solidFill>
                  <a:schemeClr val="tx1"/>
                </a:solidFill>
                <a:latin typeface="Courier"/>
                <a:cs typeface="Courier"/>
              </a:rPr>
              <a:t>sac</a:t>
            </a:r>
            <a:r>
              <a:rPr lang="en-US" sz="3200" dirty="0">
                <a:latin typeface="Papyrus"/>
                <a:cs typeface="Papyrus"/>
              </a:rPr>
              <a:t> use the “macro” command.</a:t>
            </a:r>
            <a:endParaRPr lang="en-US" sz="3200" dirty="0">
              <a:solidFill>
                <a:schemeClr val="tx1"/>
              </a:solidFill>
              <a:latin typeface="Courier"/>
              <a:cs typeface="Courier"/>
            </a:endParaRPr>
          </a:p>
          <a:p>
            <a:pPr algn="ctr">
              <a:spcBef>
                <a:spcPts val="0"/>
              </a:spcBef>
              <a:buNone/>
            </a:pPr>
            <a:endParaRPr lang="en-US" sz="1800" dirty="0">
              <a:solidFill>
                <a:schemeClr val="tx1"/>
              </a:solidFill>
              <a:latin typeface="Courier"/>
              <a:cs typeface="Courier"/>
            </a:endParaRPr>
          </a:p>
          <a:p>
            <a:pPr>
              <a:spcBef>
                <a:spcPts val="0"/>
              </a:spcBef>
              <a:buNone/>
            </a:pPr>
            <a:r>
              <a:rPr lang="en-US" sz="1800" dirty="0">
                <a:solidFill>
                  <a:srgbClr val="FF6600"/>
                </a:solidFill>
                <a:latin typeface="Courier"/>
                <a:cs typeface="Courier"/>
              </a:rPr>
              <a:t>%</a:t>
            </a: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sac</a:t>
            </a:r>
          </a:p>
          <a:p>
            <a:pPr>
              <a:spcBef>
                <a:spcPts val="0"/>
              </a:spcBef>
              <a:buNone/>
            </a:pPr>
            <a:r>
              <a:rPr lang="en-US" sz="1800" dirty="0">
                <a:solidFill>
                  <a:srgbClr val="FF6600"/>
                </a:solidFill>
                <a:latin typeface="Courier"/>
                <a:cs typeface="Courier"/>
              </a:rPr>
              <a:t>sac&gt; </a:t>
            </a: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macro plot1.macro</a:t>
            </a:r>
          </a:p>
          <a:p>
            <a:pPr>
              <a:spcBef>
                <a:spcPts val="0"/>
              </a:spcBef>
              <a:buNone/>
            </a:pPr>
            <a:endParaRPr lang="en-US" sz="1800" dirty="0">
              <a:solidFill>
                <a:schemeClr val="tx1"/>
              </a:solidFill>
              <a:latin typeface="Courier"/>
              <a:cs typeface="Courier"/>
            </a:endParaRPr>
          </a:p>
          <a:p>
            <a:pPr algn="ctr">
              <a:spcBef>
                <a:spcPts val="0"/>
              </a:spcBef>
              <a:buNone/>
            </a:pPr>
            <a:r>
              <a:rPr lang="en-US" sz="3200" dirty="0">
                <a:solidFill>
                  <a:schemeClr val="tx1"/>
                </a:solidFill>
                <a:latin typeface="Papyrus"/>
                <a:cs typeface="Papyrus"/>
              </a:rPr>
              <a:t>or from the command line (two ways)</a:t>
            </a:r>
            <a:endParaRPr lang="en-US" sz="1800" dirty="0">
              <a:solidFill>
                <a:schemeClr val="tx1"/>
              </a:solidFill>
              <a:latin typeface="Courier"/>
              <a:cs typeface="Courier"/>
            </a:endParaRPr>
          </a:p>
          <a:p>
            <a:pPr>
              <a:spcBef>
                <a:spcPts val="0"/>
              </a:spcBef>
              <a:buNone/>
            </a:pPr>
            <a:endParaRPr lang="en-US" sz="1800" dirty="0">
              <a:solidFill>
                <a:srgbClr val="FF6600"/>
              </a:solidFill>
              <a:latin typeface="Courier"/>
              <a:cs typeface="Courier"/>
            </a:endParaRPr>
          </a:p>
          <a:p>
            <a:pPr>
              <a:spcBef>
                <a:spcPts val="0"/>
              </a:spcBef>
              <a:buNone/>
            </a:pPr>
            <a:r>
              <a:rPr lang="en-US" sz="1800" dirty="0">
                <a:solidFill>
                  <a:srgbClr val="FF6600"/>
                </a:solidFill>
                <a:latin typeface="Courier"/>
                <a:cs typeface="Courier"/>
              </a:rPr>
              <a:t>%</a:t>
            </a: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sac</a:t>
            </a:r>
            <a:r>
              <a:rPr lang="en-US" sz="1800" dirty="0">
                <a:solidFill>
                  <a:srgbClr val="FF6600"/>
                </a:solidFill>
                <a:latin typeface="Courier"/>
                <a:cs typeface="Courier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plot1.macro      (</a:t>
            </a:r>
            <a:r>
              <a:rPr lang="en-US" sz="1800" dirty="0">
                <a:solidFill>
                  <a:schemeClr val="tx1"/>
                </a:solidFill>
                <a:latin typeface="Papyrus"/>
                <a:cs typeface="Papyrus"/>
              </a:rPr>
              <a:t>may not work on UNIX, did on Prime)</a:t>
            </a:r>
          </a:p>
          <a:p>
            <a:pPr>
              <a:spcBef>
                <a:spcPts val="0"/>
              </a:spcBef>
              <a:buNone/>
            </a:pPr>
            <a:endParaRPr lang="en-US" sz="1800" dirty="0">
              <a:solidFill>
                <a:schemeClr val="tx1"/>
              </a:solidFill>
              <a:latin typeface="Courier"/>
              <a:cs typeface="Courier"/>
            </a:endParaRPr>
          </a:p>
          <a:p>
            <a:pPr>
              <a:spcBef>
                <a:spcPts val="0"/>
              </a:spcBef>
              <a:buNone/>
            </a:pPr>
            <a:r>
              <a:rPr lang="en-US" sz="1800" dirty="0">
                <a:solidFill>
                  <a:srgbClr val="FF6600"/>
                </a:solidFill>
                <a:latin typeface="Courier"/>
                <a:cs typeface="Courier"/>
              </a:rPr>
              <a:t>%</a:t>
            </a:r>
            <a:r>
              <a:rPr lang="en-US" sz="1800" dirty="0">
                <a:solidFill>
                  <a:srgbClr val="000000"/>
                </a:solidFill>
                <a:latin typeface="Courier"/>
                <a:cs typeface="Courier"/>
              </a:rPr>
              <a:t>sac </a:t>
            </a: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&lt; plot1.macro    (</a:t>
            </a:r>
            <a:r>
              <a:rPr lang="en-US" sz="1800" dirty="0">
                <a:solidFill>
                  <a:schemeClr val="tx1"/>
                </a:solidFill>
                <a:latin typeface="Papyrus"/>
                <a:cs typeface="Papyrus"/>
              </a:rPr>
              <a:t>standard UNIX method)</a:t>
            </a:r>
          </a:p>
          <a:p>
            <a:pPr>
              <a:spcBef>
                <a:spcPts val="0"/>
              </a:spcBef>
              <a:buNone/>
            </a:pPr>
            <a:endParaRPr lang="en-US" sz="1800" dirty="0">
              <a:solidFill>
                <a:schemeClr val="tx1"/>
              </a:solidFill>
              <a:latin typeface="Courier"/>
              <a:cs typeface="Courier"/>
            </a:endParaRPr>
          </a:p>
          <a:p>
            <a:pPr>
              <a:spcBef>
                <a:spcPts val="0"/>
              </a:spcBef>
              <a:buNone/>
            </a:pPr>
            <a:endParaRPr lang="en-US" sz="3200" dirty="0">
              <a:latin typeface="Papyrus"/>
              <a:cs typeface="Papyrus"/>
            </a:endParaRPr>
          </a:p>
          <a:p>
            <a:pPr>
              <a:spcBef>
                <a:spcPts val="0"/>
              </a:spcBef>
              <a:buNone/>
            </a:pPr>
            <a:r>
              <a:rPr lang="en-US" sz="3200" dirty="0">
                <a:latin typeface="Papyrus"/>
                <a:cs typeface="Papyrus"/>
              </a:rPr>
              <a:t>I usually name  my SAC macros with the extension “.macro” so I know that that file is a SAC macro.</a:t>
            </a:r>
          </a:p>
          <a:p>
            <a:pPr>
              <a:spcBef>
                <a:spcPts val="0"/>
              </a:spcBef>
              <a:buNone/>
            </a:pPr>
            <a:endParaRPr lang="en-US" sz="3200" dirty="0">
              <a:solidFill>
                <a:schemeClr val="tx1"/>
              </a:solidFill>
              <a:latin typeface="Papyrus"/>
              <a:cs typeface="Papyrus"/>
            </a:endParaRPr>
          </a:p>
          <a:p>
            <a:pPr>
              <a:spcBef>
                <a:spcPts val="0"/>
              </a:spcBef>
              <a:buNone/>
            </a:pPr>
            <a:endParaRPr lang="en-US" sz="3200" dirty="0">
              <a:solidFill>
                <a:schemeClr val="tx1"/>
              </a:solidFill>
              <a:latin typeface="Papyrus"/>
              <a:cs typeface="Papyrus"/>
            </a:endParaRPr>
          </a:p>
        </p:txBody>
      </p:sp>
    </p:spTree>
    <p:extLst>
      <p:ext uri="{BB962C8B-B14F-4D97-AF65-F5344CB8AC3E}">
        <p14:creationId xmlns:p14="http://schemas.microsoft.com/office/powerpoint/2010/main" val="946882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5260"/>
            <a:ext cx="9144000" cy="66294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200" dirty="0">
                <a:solidFill>
                  <a:schemeClr val="tx1"/>
                </a:solidFill>
                <a:latin typeface="Courier"/>
                <a:cs typeface="Courier"/>
              </a:rPr>
              <a:t>SAM</a:t>
            </a:r>
            <a:r>
              <a:rPr lang="en-US" sz="3200" dirty="0">
                <a:solidFill>
                  <a:schemeClr val="tx1"/>
                </a:solidFill>
                <a:latin typeface="Papyrus"/>
                <a:cs typeface="Papyrus"/>
              </a:rPr>
              <a:t>: other commands</a:t>
            </a:r>
            <a:endParaRPr lang="en-US" sz="1800" dirty="0">
              <a:solidFill>
                <a:schemeClr val="tx1"/>
              </a:solidFill>
              <a:latin typeface="Papyrus"/>
              <a:cs typeface="Papyrus"/>
            </a:endParaRPr>
          </a:p>
          <a:p>
            <a:pPr algn="ctr">
              <a:buNone/>
            </a:pPr>
            <a:r>
              <a:rPr lang="en-US" sz="3200" dirty="0" err="1">
                <a:solidFill>
                  <a:schemeClr val="tx1"/>
                </a:solidFill>
                <a:latin typeface="Courier"/>
                <a:cs typeface="Courier"/>
              </a:rPr>
              <a:t>hilbert</a:t>
            </a:r>
            <a:endParaRPr lang="en-US" sz="3200" dirty="0" err="1">
              <a:solidFill>
                <a:schemeClr val="tx1"/>
              </a:solidFill>
              <a:latin typeface="Papyrus"/>
              <a:cs typeface="Papyrus"/>
            </a:endParaRPr>
          </a:p>
          <a:p>
            <a:pPr algn="ctr">
              <a:buNone/>
            </a:pPr>
            <a:r>
              <a:rPr lang="en-US" sz="3200" dirty="0">
                <a:solidFill>
                  <a:schemeClr val="tx1"/>
                </a:solidFill>
                <a:latin typeface="Papyrus"/>
                <a:cs typeface="Papyrus"/>
              </a:rPr>
              <a:t>applies a Hilbert transform (90º phase shift of all frequencies of the signal in the frequency domain). </a:t>
            </a:r>
          </a:p>
          <a:p>
            <a:pPr algn="ctr">
              <a:buNone/>
            </a:pPr>
            <a:endParaRPr lang="en-US" sz="1800" dirty="0">
              <a:solidFill>
                <a:schemeClr val="tx1"/>
              </a:solidFill>
              <a:latin typeface="Papyrus"/>
              <a:cs typeface="Papyrus"/>
            </a:endParaRPr>
          </a:p>
          <a:p>
            <a:pPr algn="ctr">
              <a:buNone/>
            </a:pPr>
            <a:r>
              <a:rPr lang="en-US" sz="3200" dirty="0">
                <a:solidFill>
                  <a:schemeClr val="tx1"/>
                </a:solidFill>
                <a:latin typeface="Papyrus"/>
                <a:cs typeface="Papyrus"/>
              </a:rPr>
              <a:t>Applied twice, this flips the sign of the amplitude.</a:t>
            </a:r>
          </a:p>
          <a:p>
            <a:pPr algn="ctr">
              <a:buNone/>
            </a:pPr>
            <a:endParaRPr lang="en-US" sz="1800" dirty="0">
              <a:solidFill>
                <a:schemeClr val="tx1"/>
              </a:solidFill>
              <a:latin typeface="Papyrus"/>
              <a:cs typeface="Papyrus"/>
            </a:endParaRPr>
          </a:p>
          <a:p>
            <a:pPr algn="ctr">
              <a:buNone/>
            </a:pPr>
            <a:r>
              <a:rPr lang="en-US" sz="3200" dirty="0">
                <a:solidFill>
                  <a:schemeClr val="tx1"/>
                </a:solidFill>
                <a:latin typeface="Courier"/>
                <a:cs typeface="Courier"/>
              </a:rPr>
              <a:t>envelope</a:t>
            </a:r>
            <a:r>
              <a:rPr lang="en-US" sz="3200" dirty="0">
                <a:solidFill>
                  <a:schemeClr val="tx1"/>
                </a:solidFill>
                <a:latin typeface="Papyrus"/>
                <a:cs typeface="Papyrus"/>
              </a:rPr>
              <a:t>: computes the envelope function (for a sine input is sin</a:t>
            </a:r>
            <a:r>
              <a:rPr lang="en-US" sz="3200" baseline="30000" dirty="0">
                <a:solidFill>
                  <a:schemeClr val="tx1"/>
                </a:solidFill>
                <a:latin typeface="Papyrus"/>
                <a:cs typeface="Papyrus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Papyrus"/>
                <a:cs typeface="Papyrus"/>
              </a:rPr>
              <a:t>+cos</a:t>
            </a:r>
            <a:r>
              <a:rPr lang="en-US" sz="3200" baseline="30000" dirty="0">
                <a:solidFill>
                  <a:schemeClr val="tx1"/>
                </a:solidFill>
                <a:latin typeface="Papyrus"/>
                <a:cs typeface="Papyrus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Papyrus"/>
                <a:cs typeface="Papyrus"/>
              </a:rPr>
              <a:t>=1) using a Hilbert transform.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Papyrus"/>
              <a:cs typeface="Papyrus"/>
            </a:endParaRPr>
          </a:p>
        </p:txBody>
      </p:sp>
    </p:spTree>
    <p:extLst>
      <p:ext uri="{BB962C8B-B14F-4D97-AF65-F5344CB8AC3E}">
        <p14:creationId xmlns:p14="http://schemas.microsoft.com/office/powerpoint/2010/main" val="4034835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8346"/>
            <a:ext cx="91440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Papyrus"/>
                <a:cs typeface="Papyrus"/>
              </a:rPr>
              <a:t>Blackboard entries are created using the </a:t>
            </a:r>
            <a:r>
              <a:rPr lang="en-US" sz="3200" dirty="0">
                <a:latin typeface="Courier"/>
                <a:cs typeface="Courier"/>
              </a:rPr>
              <a:t>SETBB</a:t>
            </a:r>
            <a:r>
              <a:rPr lang="en-US" sz="3200" dirty="0">
                <a:latin typeface="Papyrus"/>
                <a:cs typeface="Papyrus"/>
              </a:rPr>
              <a:t> and </a:t>
            </a:r>
            <a:r>
              <a:rPr lang="en-US" sz="3200" dirty="0">
                <a:latin typeface="Courier"/>
                <a:cs typeface="Courier"/>
              </a:rPr>
              <a:t>EVALUATE</a:t>
            </a:r>
            <a:r>
              <a:rPr lang="en-US" sz="3200" dirty="0">
                <a:latin typeface="Papyrus"/>
                <a:cs typeface="Papyrus"/>
              </a:rPr>
              <a:t> commands.</a:t>
            </a:r>
          </a:p>
          <a:p>
            <a:pPr algn="ctr"/>
            <a:endParaRPr lang="en-US" dirty="0">
              <a:latin typeface="Papyrus"/>
              <a:cs typeface="Papyrus"/>
            </a:endParaRPr>
          </a:p>
          <a:p>
            <a:pPr algn="ctr"/>
            <a:r>
              <a:rPr lang="en-US" sz="3200" dirty="0">
                <a:latin typeface="Papyrus"/>
                <a:cs typeface="Papyrus"/>
              </a:rPr>
              <a:t>You can also substitute the value of a blackboard variable directly into other</a:t>
            </a:r>
          </a:p>
          <a:p>
            <a:pPr algn="ctr"/>
            <a:r>
              <a:rPr lang="en-US" sz="3200" dirty="0">
                <a:latin typeface="Papyrus"/>
                <a:cs typeface="Papyrus"/>
              </a:rPr>
              <a:t> commands by preceding its name with a percent sign (“</a:t>
            </a:r>
            <a:r>
              <a:rPr lang="en-US" sz="3200" dirty="0">
                <a:latin typeface="Courier"/>
                <a:cs typeface="Courier"/>
              </a:rPr>
              <a:t>%</a:t>
            </a:r>
            <a:r>
              <a:rPr lang="en-US" sz="3200" dirty="0">
                <a:latin typeface="Papyrus"/>
                <a:cs typeface="Papyrus"/>
              </a:rPr>
              <a:t>”).</a:t>
            </a:r>
          </a:p>
          <a:p>
            <a:pPr algn="ctr"/>
            <a:endParaRPr lang="en-US" dirty="0">
              <a:latin typeface="Papyrus"/>
              <a:cs typeface="Papyrus"/>
            </a:endParaRPr>
          </a:p>
          <a:p>
            <a:pPr algn="ctr"/>
            <a:r>
              <a:rPr lang="en-US" sz="3200" dirty="0">
                <a:latin typeface="Papyrus"/>
                <a:cs typeface="Papyrus"/>
              </a:rPr>
              <a:t>Default is to print to terminal.</a:t>
            </a:r>
            <a:endParaRPr lang="en-US" dirty="0">
              <a:latin typeface="Papyrus"/>
              <a:cs typeface="Papyrus"/>
            </a:endParaRPr>
          </a:p>
          <a:p>
            <a:r>
              <a:rPr lang="en-US" dirty="0">
                <a:latin typeface="Courier" pitchFamily="2" charset="0"/>
              </a:rPr>
              <a:t>SAC&gt; </a:t>
            </a:r>
            <a:r>
              <a:rPr lang="en-US" dirty="0" err="1">
                <a:latin typeface="Courier" pitchFamily="2" charset="0"/>
              </a:rPr>
              <a:t>qdp</a:t>
            </a:r>
            <a:r>
              <a:rPr lang="en-US" dirty="0">
                <a:latin typeface="Courier" pitchFamily="2" charset="0"/>
              </a:rPr>
              <a:t> off</a:t>
            </a:r>
          </a:p>
          <a:p>
            <a:r>
              <a:rPr lang="en-US" dirty="0">
                <a:latin typeface="Courier" pitchFamily="2" charset="0"/>
              </a:rPr>
              <a:t>SAC&gt; r </a:t>
            </a:r>
            <a:r>
              <a:rPr lang="en-US" dirty="0" err="1">
                <a:latin typeface="Courier" pitchFamily="2" charset="0"/>
              </a:rPr>
              <a:t>ntkl.z</a:t>
            </a:r>
            <a:endParaRPr lang="en-US" dirty="0">
              <a:latin typeface="Courier" pitchFamily="2" charset="0"/>
            </a:endParaRPr>
          </a:p>
          <a:p>
            <a:r>
              <a:rPr lang="en-US" dirty="0">
                <a:latin typeface="Courier" pitchFamily="2" charset="0"/>
              </a:rPr>
              <a:t>SAC&gt; </a:t>
            </a:r>
            <a:r>
              <a:rPr lang="en-US" dirty="0" err="1">
                <a:latin typeface="Courier" pitchFamily="2" charset="0"/>
              </a:rPr>
              <a:t>setbb</a:t>
            </a:r>
            <a:r>
              <a:rPr lang="en-US" dirty="0">
                <a:latin typeface="Courier" pitchFamily="2" charset="0"/>
              </a:rPr>
              <a:t> c1 .01</a:t>
            </a:r>
          </a:p>
          <a:p>
            <a:r>
              <a:rPr lang="en-US" dirty="0">
                <a:latin typeface="Courier" pitchFamily="2" charset="0"/>
              </a:rPr>
              <a:t>SAC&gt; evaluate to c2 %c1 * 3</a:t>
            </a:r>
          </a:p>
          <a:p>
            <a:r>
              <a:rPr lang="en-US" dirty="0">
                <a:latin typeface="Courier" pitchFamily="2" charset="0"/>
              </a:rPr>
              <a:t>SAC&gt; bp butter co %c1 %c2</a:t>
            </a:r>
          </a:p>
          <a:p>
            <a:r>
              <a:rPr lang="en-US" dirty="0">
                <a:latin typeface="Courier" pitchFamily="2" charset="0"/>
              </a:rPr>
              <a:t>SAC&gt; p</a:t>
            </a:r>
          </a:p>
          <a:p>
            <a:r>
              <a:rPr lang="en-US" dirty="0">
                <a:latin typeface="Courier" pitchFamily="2" charset="0"/>
              </a:rPr>
              <a:t>SAC&gt; r more</a:t>
            </a:r>
          </a:p>
          <a:p>
            <a:r>
              <a:rPr lang="en-US" dirty="0">
                <a:latin typeface="Courier" pitchFamily="2" charset="0"/>
              </a:rPr>
              <a:t>SAC&gt; color on increment on list red black</a:t>
            </a:r>
          </a:p>
          <a:p>
            <a:r>
              <a:rPr lang="en-US" dirty="0">
                <a:latin typeface="Courier" pitchFamily="2" charset="0"/>
              </a:rPr>
              <a:t>SAC&gt; p2</a:t>
            </a:r>
          </a:p>
        </p:txBody>
      </p:sp>
      <p:sp>
        <p:nvSpPr>
          <p:cNvPr id="3" name="Rectangle 2"/>
          <p:cNvSpPr/>
          <p:nvPr/>
        </p:nvSpPr>
        <p:spPr>
          <a:xfrm>
            <a:off x="685800" y="4949112"/>
            <a:ext cx="3172216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49046" y="5253912"/>
            <a:ext cx="993732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91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B48D7A-CE68-AE4A-85B2-C15CD6A6D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5359"/>
            <a:ext cx="9144000" cy="44650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8034"/>
            <a:ext cx="9144000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Papyrus"/>
                <a:cs typeface="Papyrus"/>
              </a:rPr>
              <a:t>Produces this output</a:t>
            </a:r>
          </a:p>
          <a:p>
            <a:pPr algn="ctr"/>
            <a:r>
              <a:rPr lang="en-US" sz="3200" dirty="0">
                <a:latin typeface="Papyrus"/>
                <a:cs typeface="Papyrus"/>
              </a:rPr>
              <a:t>Black is input seismogram, red is bandpass filtered seismogram</a:t>
            </a: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r>
              <a:rPr lang="en-US" dirty="0">
                <a:latin typeface="Papyrus" panose="020B0602040200020303" pitchFamily="34" charset="77"/>
              </a:rPr>
              <a:t>Notice the shift to later time of the filtered data – ;this is because the filter disperses the signal as it passes through the filter (due to the phase response of the filter) - not good if doing dispersion studies – want the only dispersion to be that caused by the earth.</a:t>
            </a:r>
            <a:endParaRPr lang="en-US" dirty="0">
              <a:latin typeface="Papyrus"/>
              <a:cs typeface="Papyrus"/>
            </a:endParaRPr>
          </a:p>
          <a:p>
            <a:endParaRPr lang="en-US" dirty="0">
              <a:latin typeface="Papyrus"/>
              <a:cs typeface="Papyrus"/>
            </a:endParaRPr>
          </a:p>
        </p:txBody>
      </p:sp>
    </p:spTree>
    <p:extLst>
      <p:ext uri="{BB962C8B-B14F-4D97-AF65-F5344CB8AC3E}">
        <p14:creationId xmlns:p14="http://schemas.microsoft.com/office/powerpoint/2010/main" val="1430453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5612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Papyrus"/>
                <a:cs typeface="Papyrus"/>
              </a:rPr>
              <a:t>How to ”fix” problem of filter introduced dispersion.</a:t>
            </a:r>
          </a:p>
          <a:p>
            <a:pPr algn="ctr"/>
            <a:r>
              <a:rPr lang="en-US" sz="3200" dirty="0">
                <a:latin typeface="Papyrus"/>
                <a:cs typeface="Papyrus"/>
              </a:rPr>
              <a:t>Run filter twice (2 passes), </a:t>
            </a:r>
            <a:r>
              <a:rPr lang="en-US" sz="3200" u="sng" dirty="0">
                <a:latin typeface="Papyrus"/>
                <a:cs typeface="Papyrus"/>
              </a:rPr>
              <a:t>SAC inverts the time series between passes</a:t>
            </a:r>
            <a:r>
              <a:rPr lang="en-US" sz="3200" dirty="0">
                <a:latin typeface="Papyrus"/>
                <a:cs typeface="Papyrus"/>
              </a:rPr>
              <a:t> – which effectively applies the dispersion “backwards”, removing it.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791167-4B48-144D-A530-C13915A18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08680"/>
            <a:ext cx="9144000" cy="424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80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5612"/>
            <a:ext cx="91440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Papyrus"/>
                <a:cs typeface="Papyrus"/>
              </a:rPr>
              <a:t>Tangent about filtering</a:t>
            </a:r>
          </a:p>
          <a:p>
            <a:pPr algn="ctr"/>
            <a:r>
              <a:rPr lang="en-US" sz="3200" dirty="0">
                <a:latin typeface="Papyrus"/>
                <a:cs typeface="Papyrus"/>
              </a:rPr>
              <a:t>We have two signals added together</a:t>
            </a: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r>
              <a:rPr lang="en-US" sz="3200" dirty="0">
                <a:latin typeface="Papyrus"/>
                <a:cs typeface="Papyrus"/>
              </a:rPr>
              <a:t>We would like to “separate” them (recover one or both by themselves)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8C152E-8130-7D46-8116-FACAF9881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342" y="1132830"/>
            <a:ext cx="64389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3413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5612"/>
            <a:ext cx="91440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Papyrus"/>
                <a:cs typeface="Papyrus"/>
              </a:rPr>
              <a:t>Tangent about filtering</a:t>
            </a:r>
          </a:p>
          <a:p>
            <a:pPr algn="ctr"/>
            <a:r>
              <a:rPr lang="en-US" sz="3200" dirty="0">
                <a:latin typeface="Papyrus"/>
                <a:cs typeface="Papyrus"/>
              </a:rPr>
              <a:t>We have two signals added together</a:t>
            </a: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r>
              <a:rPr lang="en-US" sz="3200" dirty="0">
                <a:latin typeface="Papyrus"/>
                <a:cs typeface="Papyrus"/>
              </a:rPr>
              <a:t>We would like to get the black signal (or the red one) back – exactly.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DC2651-8D80-6C45-A300-410BB32E0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352" y="1022350"/>
            <a:ext cx="63754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5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4FAE39-34E0-1B4B-8FD9-919BC675E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407" y="2108200"/>
            <a:ext cx="6324600" cy="4749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5612"/>
            <a:ext cx="91440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Papyrus"/>
                <a:cs typeface="Papyrus"/>
              </a:rPr>
              <a:t>Tangent about filtering</a:t>
            </a:r>
          </a:p>
          <a:p>
            <a:r>
              <a:rPr lang="en-US" b="1" dirty="0" err="1">
                <a:solidFill>
                  <a:srgbClr val="000000"/>
                </a:solidFill>
                <a:latin typeface="Courier" pitchFamily="2" charset="0"/>
              </a:rPr>
              <a:t>qdp</a:t>
            </a:r>
            <a:r>
              <a:rPr lang="en-US" b="1" dirty="0">
                <a:solidFill>
                  <a:srgbClr val="000000"/>
                </a:solidFill>
                <a:latin typeface="Courier" pitchFamily="2" charset="0"/>
              </a:rPr>
              <a:t> off</a:t>
            </a:r>
          </a:p>
          <a:p>
            <a:r>
              <a:rPr lang="en-US" b="1" dirty="0" err="1">
                <a:solidFill>
                  <a:srgbClr val="000000"/>
                </a:solidFill>
                <a:latin typeface="Courier" pitchFamily="2" charset="0"/>
              </a:rPr>
              <a:t>fg</a:t>
            </a:r>
            <a:r>
              <a:rPr lang="en-US" b="1" dirty="0">
                <a:solidFill>
                  <a:srgbClr val="000000"/>
                </a:solidFill>
                <a:latin typeface="Courier" pitchFamily="2" charset="0"/>
              </a:rPr>
              <a:t> sine 0.003 0 </a:t>
            </a:r>
            <a:r>
              <a:rPr lang="en-US" b="1" dirty="0" err="1">
                <a:solidFill>
                  <a:srgbClr val="000000"/>
                </a:solidFill>
                <a:latin typeface="Courier" pitchFamily="2" charset="0"/>
              </a:rPr>
              <a:t>npts</a:t>
            </a:r>
            <a:r>
              <a:rPr lang="en-US" b="1" dirty="0">
                <a:solidFill>
                  <a:srgbClr val="000000"/>
                </a:solidFill>
                <a:latin typeface="Courier" pitchFamily="2" charset="0"/>
              </a:rPr>
              <a:t> 1024</a:t>
            </a:r>
          </a:p>
          <a:p>
            <a:r>
              <a:rPr lang="en-US" b="1" dirty="0">
                <a:solidFill>
                  <a:srgbClr val="000000"/>
                </a:solidFill>
                <a:latin typeface="Courier" pitchFamily="2" charset="0"/>
              </a:rPr>
              <a:t>w </a:t>
            </a:r>
            <a:r>
              <a:rPr lang="en-US" b="1" dirty="0" err="1">
                <a:solidFill>
                  <a:srgbClr val="000000"/>
                </a:solidFill>
                <a:latin typeface="Courier" pitchFamily="2" charset="0"/>
              </a:rPr>
              <a:t>sinelowf.sac</a:t>
            </a:r>
            <a:endParaRPr lang="en-US" b="1" dirty="0">
              <a:solidFill>
                <a:srgbClr val="000000"/>
              </a:solidFill>
              <a:latin typeface="Courier" pitchFamily="2" charset="0"/>
            </a:endParaRPr>
          </a:p>
          <a:p>
            <a:r>
              <a:rPr lang="en-US" b="1" dirty="0" err="1">
                <a:solidFill>
                  <a:srgbClr val="000000"/>
                </a:solidFill>
                <a:latin typeface="Courier" pitchFamily="2" charset="0"/>
              </a:rPr>
              <a:t>fg</a:t>
            </a:r>
            <a:r>
              <a:rPr lang="en-US" b="1" dirty="0">
                <a:solidFill>
                  <a:srgbClr val="000000"/>
                </a:solidFill>
                <a:latin typeface="Courier" pitchFamily="2" charset="0"/>
              </a:rPr>
              <a:t> sine 0.03 0 </a:t>
            </a:r>
            <a:r>
              <a:rPr lang="en-US" b="1" dirty="0" err="1">
                <a:solidFill>
                  <a:srgbClr val="000000"/>
                </a:solidFill>
                <a:latin typeface="Courier" pitchFamily="2" charset="0"/>
              </a:rPr>
              <a:t>npts</a:t>
            </a:r>
            <a:r>
              <a:rPr lang="en-US" b="1" dirty="0">
                <a:solidFill>
                  <a:srgbClr val="000000"/>
                </a:solidFill>
                <a:latin typeface="Courier" pitchFamily="2" charset="0"/>
              </a:rPr>
              <a:t> 1024</a:t>
            </a:r>
          </a:p>
          <a:p>
            <a:r>
              <a:rPr lang="en-US" b="1" dirty="0">
                <a:solidFill>
                  <a:srgbClr val="000000"/>
                </a:solidFill>
                <a:latin typeface="Courier" pitchFamily="2" charset="0"/>
              </a:rPr>
              <a:t>w </a:t>
            </a:r>
            <a:r>
              <a:rPr lang="en-US" b="1" dirty="0" err="1">
                <a:solidFill>
                  <a:srgbClr val="000000"/>
                </a:solidFill>
                <a:latin typeface="Courier" pitchFamily="2" charset="0"/>
              </a:rPr>
              <a:t>sinehif.sac</a:t>
            </a:r>
            <a:endParaRPr lang="en-US" b="1" dirty="0">
              <a:solidFill>
                <a:srgbClr val="000000"/>
              </a:solidFill>
              <a:latin typeface="Courier" pitchFamily="2" charset="0"/>
            </a:endParaRPr>
          </a:p>
          <a:p>
            <a:r>
              <a:rPr lang="en-US" b="1" dirty="0" err="1">
                <a:solidFill>
                  <a:srgbClr val="000000"/>
                </a:solidFill>
                <a:latin typeface="Courier" pitchFamily="2" charset="0"/>
              </a:rPr>
              <a:t>addf</a:t>
            </a:r>
            <a:r>
              <a:rPr lang="en-US" b="1" dirty="0">
                <a:solidFill>
                  <a:srgbClr val="000000"/>
                </a:solidFill>
                <a:latin typeface="Courier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" pitchFamily="2" charset="0"/>
              </a:rPr>
              <a:t>sinelowf.sac</a:t>
            </a:r>
            <a:endParaRPr lang="en-US" b="1" dirty="0">
              <a:solidFill>
                <a:srgbClr val="000000"/>
              </a:solidFill>
              <a:latin typeface="Courier" pitchFamily="2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ourier" pitchFamily="2" charset="0"/>
              </a:rPr>
              <a:t>w </a:t>
            </a:r>
            <a:r>
              <a:rPr lang="en-US" b="1" dirty="0" err="1">
                <a:solidFill>
                  <a:srgbClr val="000000"/>
                </a:solidFill>
                <a:latin typeface="Courier" pitchFamily="2" charset="0"/>
              </a:rPr>
              <a:t>sinehilowf.sac</a:t>
            </a:r>
            <a:endParaRPr lang="en-US" b="1" dirty="0">
              <a:solidFill>
                <a:srgbClr val="000000"/>
              </a:solidFill>
              <a:latin typeface="Courier" pitchFamily="2" charset="0"/>
            </a:endParaRPr>
          </a:p>
          <a:p>
            <a:r>
              <a:rPr lang="en-US" b="1" dirty="0" err="1">
                <a:solidFill>
                  <a:srgbClr val="000000"/>
                </a:solidFill>
                <a:latin typeface="Courier" pitchFamily="2" charset="0"/>
              </a:rPr>
              <a:t>rtrend</a:t>
            </a:r>
            <a:endParaRPr lang="en-US" b="1" dirty="0">
              <a:solidFill>
                <a:srgbClr val="000000"/>
              </a:solidFill>
              <a:latin typeface="Courier" pitchFamily="2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ourier" pitchFamily="2" charset="0"/>
              </a:rPr>
              <a:t>bp co .0005 .0035</a:t>
            </a:r>
          </a:p>
          <a:p>
            <a:r>
              <a:rPr lang="en-US" b="1" dirty="0">
                <a:solidFill>
                  <a:srgbClr val="000000"/>
                </a:solidFill>
                <a:latin typeface="Courier" pitchFamily="2" charset="0"/>
              </a:rPr>
              <a:t>r more </a:t>
            </a:r>
            <a:r>
              <a:rPr lang="en-US" b="1" dirty="0" err="1">
                <a:solidFill>
                  <a:srgbClr val="000000"/>
                </a:solidFill>
                <a:latin typeface="Courier" pitchFamily="2" charset="0"/>
              </a:rPr>
              <a:t>sinelowf.sac</a:t>
            </a:r>
            <a:endParaRPr lang="en-US" b="1" dirty="0">
              <a:solidFill>
                <a:srgbClr val="000000"/>
              </a:solidFill>
              <a:latin typeface="Courier" pitchFamily="2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ourier" pitchFamily="2" charset="0"/>
              </a:rPr>
              <a:t>color on increment on list red black</a:t>
            </a:r>
          </a:p>
          <a:p>
            <a:r>
              <a:rPr lang="en-US" b="1" dirty="0">
                <a:solidFill>
                  <a:srgbClr val="000000"/>
                </a:solidFill>
                <a:latin typeface="Courier" pitchFamily="2" charset="0"/>
              </a:rPr>
              <a:t>P2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32FC35-5E16-E145-9B00-A452851706AC}"/>
              </a:ext>
            </a:extLst>
          </p:cNvPr>
          <p:cNvSpPr txBox="1"/>
          <p:nvPr/>
        </p:nvSpPr>
        <p:spPr>
          <a:xfrm>
            <a:off x="0" y="3964374"/>
            <a:ext cx="28935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pyrus" panose="020B0602040200020303" pitchFamily="34" charset="77"/>
                <a:cs typeface="Papyrus"/>
              </a:rPr>
              <a:t>Black is what we want, filtered version is similar but shifted in time.</a:t>
            </a:r>
          </a:p>
        </p:txBody>
      </p:sp>
    </p:spTree>
    <p:extLst>
      <p:ext uri="{BB962C8B-B14F-4D97-AF65-F5344CB8AC3E}">
        <p14:creationId xmlns:p14="http://schemas.microsoft.com/office/powerpoint/2010/main" val="3177727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64E7F4-36F1-7647-9070-C69883911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006" y="2312705"/>
            <a:ext cx="6159500" cy="4787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5612"/>
            <a:ext cx="91440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Papyrus"/>
                <a:cs typeface="Papyrus"/>
              </a:rPr>
              <a:t>Tangent about filtering</a:t>
            </a:r>
          </a:p>
          <a:p>
            <a:r>
              <a:rPr lang="en-US" b="1" dirty="0" err="1">
                <a:solidFill>
                  <a:srgbClr val="000000"/>
                </a:solidFill>
                <a:latin typeface="Courier" pitchFamily="2" charset="0"/>
              </a:rPr>
              <a:t>qdp</a:t>
            </a:r>
            <a:r>
              <a:rPr lang="en-US" b="1" dirty="0">
                <a:solidFill>
                  <a:srgbClr val="000000"/>
                </a:solidFill>
                <a:latin typeface="Courier" pitchFamily="2" charset="0"/>
              </a:rPr>
              <a:t> off</a:t>
            </a:r>
          </a:p>
          <a:p>
            <a:r>
              <a:rPr lang="en-US" b="1" dirty="0" err="1">
                <a:solidFill>
                  <a:srgbClr val="000000"/>
                </a:solidFill>
                <a:latin typeface="Courier" pitchFamily="2" charset="0"/>
              </a:rPr>
              <a:t>fg</a:t>
            </a:r>
            <a:r>
              <a:rPr lang="en-US" b="1" dirty="0">
                <a:solidFill>
                  <a:srgbClr val="000000"/>
                </a:solidFill>
                <a:latin typeface="Courier" pitchFamily="2" charset="0"/>
              </a:rPr>
              <a:t> sine 0.003 0 </a:t>
            </a:r>
            <a:r>
              <a:rPr lang="en-US" b="1" dirty="0" err="1">
                <a:solidFill>
                  <a:srgbClr val="000000"/>
                </a:solidFill>
                <a:latin typeface="Courier" pitchFamily="2" charset="0"/>
              </a:rPr>
              <a:t>npts</a:t>
            </a:r>
            <a:r>
              <a:rPr lang="en-US" b="1" dirty="0">
                <a:solidFill>
                  <a:srgbClr val="000000"/>
                </a:solidFill>
                <a:latin typeface="Courier" pitchFamily="2" charset="0"/>
              </a:rPr>
              <a:t> 1024</a:t>
            </a:r>
          </a:p>
          <a:p>
            <a:r>
              <a:rPr lang="en-US" b="1" dirty="0">
                <a:solidFill>
                  <a:srgbClr val="000000"/>
                </a:solidFill>
                <a:latin typeface="Courier" pitchFamily="2" charset="0"/>
              </a:rPr>
              <a:t>w </a:t>
            </a:r>
            <a:r>
              <a:rPr lang="en-US" b="1" dirty="0" err="1">
                <a:solidFill>
                  <a:srgbClr val="000000"/>
                </a:solidFill>
                <a:latin typeface="Courier" pitchFamily="2" charset="0"/>
              </a:rPr>
              <a:t>sinelowf.sac</a:t>
            </a:r>
            <a:endParaRPr lang="en-US" b="1" dirty="0">
              <a:solidFill>
                <a:srgbClr val="000000"/>
              </a:solidFill>
              <a:latin typeface="Courier" pitchFamily="2" charset="0"/>
            </a:endParaRPr>
          </a:p>
          <a:p>
            <a:r>
              <a:rPr lang="en-US" b="1" dirty="0" err="1">
                <a:solidFill>
                  <a:srgbClr val="000000"/>
                </a:solidFill>
                <a:latin typeface="Courier" pitchFamily="2" charset="0"/>
              </a:rPr>
              <a:t>fg</a:t>
            </a:r>
            <a:r>
              <a:rPr lang="en-US" b="1" dirty="0">
                <a:solidFill>
                  <a:srgbClr val="000000"/>
                </a:solidFill>
                <a:latin typeface="Courier" pitchFamily="2" charset="0"/>
              </a:rPr>
              <a:t> sine 0.03 0 </a:t>
            </a:r>
            <a:r>
              <a:rPr lang="en-US" b="1" dirty="0" err="1">
                <a:solidFill>
                  <a:srgbClr val="000000"/>
                </a:solidFill>
                <a:latin typeface="Courier" pitchFamily="2" charset="0"/>
              </a:rPr>
              <a:t>npts</a:t>
            </a:r>
            <a:r>
              <a:rPr lang="en-US" b="1" dirty="0">
                <a:solidFill>
                  <a:srgbClr val="000000"/>
                </a:solidFill>
                <a:latin typeface="Courier" pitchFamily="2" charset="0"/>
              </a:rPr>
              <a:t> 1024</a:t>
            </a:r>
          </a:p>
          <a:p>
            <a:r>
              <a:rPr lang="en-US" b="1" dirty="0">
                <a:solidFill>
                  <a:srgbClr val="000000"/>
                </a:solidFill>
                <a:latin typeface="Courier" pitchFamily="2" charset="0"/>
              </a:rPr>
              <a:t>w </a:t>
            </a:r>
            <a:r>
              <a:rPr lang="en-US" b="1" dirty="0" err="1">
                <a:solidFill>
                  <a:srgbClr val="000000"/>
                </a:solidFill>
                <a:latin typeface="Courier" pitchFamily="2" charset="0"/>
              </a:rPr>
              <a:t>sinehif.sac</a:t>
            </a:r>
            <a:endParaRPr lang="en-US" b="1" dirty="0">
              <a:solidFill>
                <a:srgbClr val="000000"/>
              </a:solidFill>
              <a:latin typeface="Courier" pitchFamily="2" charset="0"/>
            </a:endParaRPr>
          </a:p>
          <a:p>
            <a:r>
              <a:rPr lang="en-US" b="1" dirty="0" err="1">
                <a:solidFill>
                  <a:srgbClr val="000000"/>
                </a:solidFill>
                <a:latin typeface="Courier" pitchFamily="2" charset="0"/>
              </a:rPr>
              <a:t>addf</a:t>
            </a:r>
            <a:r>
              <a:rPr lang="en-US" b="1" dirty="0">
                <a:solidFill>
                  <a:srgbClr val="000000"/>
                </a:solidFill>
                <a:latin typeface="Courier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" pitchFamily="2" charset="0"/>
              </a:rPr>
              <a:t>sinelowf.sac</a:t>
            </a:r>
            <a:endParaRPr lang="en-US" b="1" dirty="0">
              <a:solidFill>
                <a:srgbClr val="000000"/>
              </a:solidFill>
              <a:latin typeface="Courier" pitchFamily="2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ourier" pitchFamily="2" charset="0"/>
              </a:rPr>
              <a:t>w </a:t>
            </a:r>
            <a:r>
              <a:rPr lang="en-US" b="1" dirty="0" err="1">
                <a:solidFill>
                  <a:srgbClr val="000000"/>
                </a:solidFill>
                <a:latin typeface="Courier" pitchFamily="2" charset="0"/>
              </a:rPr>
              <a:t>sinehilowf.sac</a:t>
            </a:r>
            <a:endParaRPr lang="en-US" b="1" dirty="0">
              <a:solidFill>
                <a:srgbClr val="000000"/>
              </a:solidFill>
              <a:latin typeface="Courier" pitchFamily="2" charset="0"/>
            </a:endParaRPr>
          </a:p>
          <a:p>
            <a:r>
              <a:rPr lang="en-US" b="1" dirty="0" err="1">
                <a:solidFill>
                  <a:srgbClr val="000000"/>
                </a:solidFill>
                <a:latin typeface="Courier" pitchFamily="2" charset="0"/>
              </a:rPr>
              <a:t>rtrend</a:t>
            </a:r>
            <a:endParaRPr lang="en-US" b="1" dirty="0">
              <a:solidFill>
                <a:srgbClr val="000000"/>
              </a:solidFill>
              <a:latin typeface="Courier" pitchFamily="2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ourier" pitchFamily="2" charset="0"/>
              </a:rPr>
              <a:t>bp co .0005 .0035 </a:t>
            </a:r>
            <a:r>
              <a:rPr lang="en-US" b="1" dirty="0">
                <a:solidFill>
                  <a:srgbClr val="FF0000"/>
                </a:solidFill>
                <a:latin typeface="Courier" pitchFamily="2" charset="0"/>
              </a:rPr>
              <a:t>p 2</a:t>
            </a:r>
          </a:p>
          <a:p>
            <a:r>
              <a:rPr lang="en-US" b="1" dirty="0">
                <a:solidFill>
                  <a:srgbClr val="000000"/>
                </a:solidFill>
                <a:latin typeface="Courier" pitchFamily="2" charset="0"/>
              </a:rPr>
              <a:t>r more </a:t>
            </a:r>
            <a:r>
              <a:rPr lang="en-US" b="1" dirty="0" err="1">
                <a:solidFill>
                  <a:srgbClr val="000000"/>
                </a:solidFill>
                <a:latin typeface="Courier" pitchFamily="2" charset="0"/>
              </a:rPr>
              <a:t>sinelowf.sac</a:t>
            </a:r>
            <a:endParaRPr lang="en-US" b="1" dirty="0">
              <a:solidFill>
                <a:srgbClr val="000000"/>
              </a:solidFill>
              <a:latin typeface="Courier" pitchFamily="2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ourier" pitchFamily="2" charset="0"/>
              </a:rPr>
              <a:t>color on increment on list red black</a:t>
            </a:r>
          </a:p>
          <a:p>
            <a:r>
              <a:rPr lang="en-US" b="1" dirty="0">
                <a:solidFill>
                  <a:srgbClr val="000000"/>
                </a:solidFill>
                <a:latin typeface="Courier" pitchFamily="2" charset="0"/>
              </a:rPr>
              <a:t>P2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32FC35-5E16-E145-9B00-A452851706AC}"/>
              </a:ext>
            </a:extLst>
          </p:cNvPr>
          <p:cNvSpPr txBox="1"/>
          <p:nvPr/>
        </p:nvSpPr>
        <p:spPr>
          <a:xfrm>
            <a:off x="-1" y="3964374"/>
            <a:ext cx="30438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pyrus" panose="020B0602040200020303" pitchFamily="34" charset="77"/>
                <a:cs typeface="Papyrus"/>
              </a:rPr>
              <a:t>This is what we want – red (is not perfect, some edge effects and a ”slope/trend”).</a:t>
            </a:r>
          </a:p>
        </p:txBody>
      </p:sp>
    </p:spTree>
    <p:extLst>
      <p:ext uri="{BB962C8B-B14F-4D97-AF65-F5344CB8AC3E}">
        <p14:creationId xmlns:p14="http://schemas.microsoft.com/office/powerpoint/2010/main" val="7517380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49876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Papyrus"/>
                <a:cs typeface="Papyrus"/>
              </a:rPr>
              <a:t>Returning to BB variables</a:t>
            </a:r>
          </a:p>
          <a:p>
            <a:pPr algn="ctr"/>
            <a:r>
              <a:rPr lang="en-US" sz="3200" dirty="0">
                <a:latin typeface="Papyrus"/>
                <a:cs typeface="Papyrus"/>
              </a:rPr>
              <a:t>The value of a blackboard variable can be obtained using the </a:t>
            </a:r>
            <a:r>
              <a:rPr lang="en-US" sz="3200" dirty="0">
                <a:latin typeface="Courier"/>
                <a:cs typeface="Courier"/>
              </a:rPr>
              <a:t>GETBB</a:t>
            </a:r>
            <a:r>
              <a:rPr lang="en-US" sz="3200" dirty="0">
                <a:latin typeface="Papyrus"/>
                <a:cs typeface="Papyrus"/>
              </a:rPr>
              <a:t> command.</a:t>
            </a:r>
          </a:p>
          <a:p>
            <a:pPr algn="ctr"/>
            <a:endParaRPr lang="en-US" sz="3200" dirty="0">
              <a:solidFill>
                <a:srgbClr val="FFFF00"/>
              </a:solidFill>
              <a:latin typeface="Papyrus"/>
              <a:cs typeface="Papyrus"/>
            </a:endParaRPr>
          </a:p>
          <a:p>
            <a:r>
              <a:rPr lang="en-US" dirty="0">
                <a:solidFill>
                  <a:srgbClr val="FF6600"/>
                </a:solidFill>
                <a:latin typeface="Courier"/>
                <a:cs typeface="Courier"/>
              </a:rPr>
              <a:t>sac&gt;</a:t>
            </a:r>
            <a:r>
              <a:rPr lang="en-US" dirty="0">
                <a:solidFill>
                  <a:srgbClr val="FFFF00"/>
                </a:solidFill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getbb</a:t>
            </a:r>
            <a:r>
              <a:rPr lang="en-US" dirty="0">
                <a:latin typeface="Courier"/>
                <a:cs typeface="Courier"/>
              </a:rPr>
              <a:t> c1 c2</a:t>
            </a:r>
          </a:p>
          <a:p>
            <a:r>
              <a:rPr lang="en-US" dirty="0">
                <a:solidFill>
                  <a:schemeClr val="tx2"/>
                </a:solidFill>
                <a:latin typeface="Courier"/>
                <a:cs typeface="Courier"/>
              </a:rPr>
              <a:t>c1 = 2.45</a:t>
            </a:r>
          </a:p>
          <a:p>
            <a:r>
              <a:rPr lang="en-US" dirty="0">
                <a:solidFill>
                  <a:schemeClr val="tx2"/>
                </a:solidFill>
                <a:latin typeface="Courier"/>
                <a:cs typeface="Courier"/>
              </a:rPr>
              <a:t>c2 = 4.9000001e+00</a:t>
            </a:r>
          </a:p>
          <a:p>
            <a:pPr lvl="2">
              <a:buNone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85800" y="3886200"/>
            <a:ext cx="914400" cy="3810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2753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64604"/>
            <a:ext cx="9144000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Papyrus"/>
                <a:cs typeface="Papyrus"/>
              </a:rPr>
              <a:t>Blackboard variables can also be saved in a disk file using</a:t>
            </a:r>
          </a:p>
          <a:p>
            <a:pPr algn="ctr"/>
            <a:endParaRPr lang="en-US" dirty="0">
              <a:latin typeface="Papyrus"/>
              <a:cs typeface="Papyrus"/>
            </a:endParaRPr>
          </a:p>
          <a:p>
            <a:pPr algn="ctr"/>
            <a:r>
              <a:rPr lang="en-US" sz="3200" dirty="0">
                <a:latin typeface="Courier"/>
                <a:cs typeface="Courier"/>
              </a:rPr>
              <a:t>WRITEBBF</a:t>
            </a:r>
          </a:p>
          <a:p>
            <a:pPr algn="ctr"/>
            <a:endParaRPr lang="en-US" dirty="0">
              <a:latin typeface="Courier"/>
              <a:cs typeface="Courier"/>
            </a:endParaRPr>
          </a:p>
          <a:p>
            <a:pPr algn="ctr"/>
            <a:r>
              <a:rPr lang="en-US" sz="3200" dirty="0">
                <a:latin typeface="Papyrus"/>
                <a:cs typeface="Papyrus"/>
              </a:rPr>
              <a:t>and later restored (</a:t>
            </a:r>
            <a:r>
              <a:rPr lang="en-US" sz="3200" dirty="0">
                <a:latin typeface="Courier"/>
                <a:cs typeface="Courier"/>
              </a:rPr>
              <a:t>SAC2000</a:t>
            </a:r>
            <a:r>
              <a:rPr lang="en-US" sz="3200" dirty="0">
                <a:latin typeface="Papyrus"/>
                <a:cs typeface="Papyrus"/>
              </a:rPr>
              <a:t>) using</a:t>
            </a:r>
          </a:p>
          <a:p>
            <a:pPr algn="ctr"/>
            <a:endParaRPr lang="en-US" dirty="0">
              <a:latin typeface="Papyrus"/>
              <a:cs typeface="Papyrus"/>
            </a:endParaRPr>
          </a:p>
          <a:p>
            <a:pPr algn="ctr"/>
            <a:r>
              <a:rPr lang="en-US" sz="3200" dirty="0">
                <a:latin typeface="Courier"/>
                <a:cs typeface="Courier"/>
              </a:rPr>
              <a:t>READBBF</a:t>
            </a:r>
            <a:r>
              <a:rPr lang="en-US" sz="3200" dirty="0">
                <a:latin typeface="Papyrus"/>
                <a:cs typeface="Papyrus"/>
              </a:rPr>
              <a:t>.</a:t>
            </a: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r>
              <a:rPr lang="en-US" sz="3200" dirty="0">
                <a:latin typeface="Papyrus"/>
                <a:cs typeface="Papyrus"/>
              </a:rPr>
              <a:t>There is also</a:t>
            </a:r>
          </a:p>
          <a:p>
            <a:pPr algn="ctr"/>
            <a:r>
              <a:rPr lang="en-US" sz="3200" dirty="0">
                <a:latin typeface="Papyrus"/>
                <a:cs typeface="Papyrus"/>
              </a:rPr>
              <a:t> a function called</a:t>
            </a:r>
          </a:p>
          <a:p>
            <a:pPr algn="ctr"/>
            <a:endParaRPr lang="en-US" dirty="0">
              <a:latin typeface="Papyrus"/>
              <a:cs typeface="Papyrus"/>
            </a:endParaRPr>
          </a:p>
          <a:p>
            <a:pPr algn="ctr"/>
            <a:r>
              <a:rPr lang="en-US" sz="3200" dirty="0">
                <a:latin typeface="Courier"/>
                <a:cs typeface="Courier"/>
              </a:rPr>
              <a:t>UNSETBBV</a:t>
            </a:r>
            <a:endParaRPr lang="en-US" sz="3200" dirty="0">
              <a:latin typeface="Papyrus"/>
              <a:cs typeface="Papyrus"/>
            </a:endParaRPr>
          </a:p>
          <a:p>
            <a:pPr algn="ctr"/>
            <a:endParaRPr lang="en-US" dirty="0">
              <a:latin typeface="Papyrus"/>
              <a:cs typeface="Papyrus"/>
            </a:endParaRPr>
          </a:p>
          <a:p>
            <a:pPr algn="ctr"/>
            <a:r>
              <a:rPr lang="en-US" sz="3200" dirty="0">
                <a:latin typeface="Papyrus"/>
                <a:cs typeface="Papyrus"/>
              </a:rPr>
              <a:t>which deletes a variable from the blackboard.</a:t>
            </a:r>
          </a:p>
        </p:txBody>
      </p:sp>
    </p:spTree>
    <p:extLst>
      <p:ext uri="{BB962C8B-B14F-4D97-AF65-F5344CB8AC3E}">
        <p14:creationId xmlns:p14="http://schemas.microsoft.com/office/powerpoint/2010/main" val="2957375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5193"/>
            <a:ext cx="91440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Papyrus"/>
                <a:cs typeface="Papyrus"/>
              </a:rPr>
              <a:t>In addition to bb variables, SAC macros can also have arguments that are evaluated as the macro is executed.</a:t>
            </a:r>
          </a:p>
          <a:p>
            <a:pPr algn="ctr"/>
            <a:r>
              <a:rPr lang="en-US" sz="3200" dirty="0">
                <a:latin typeface="Papyrus"/>
                <a:cs typeface="Papyrus"/>
              </a:rPr>
              <a:t>Here they are order dependent (the $1 gets matched up with the first command line argument [after the macro file name], etc.) </a:t>
            </a: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marL="0">
              <a:spcBef>
                <a:spcPts val="0"/>
              </a:spcBef>
              <a:buNone/>
            </a:pPr>
            <a:r>
              <a:rPr lang="en-US" dirty="0">
                <a:solidFill>
                  <a:srgbClr val="FF6600"/>
                </a:solidFill>
                <a:latin typeface="Courier"/>
                <a:cs typeface="Courier"/>
              </a:rPr>
              <a:t>656:&gt; </a:t>
            </a: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vi </a:t>
            </a:r>
            <a:r>
              <a:rPr lang="en-US" dirty="0" err="1">
                <a:solidFill>
                  <a:srgbClr val="000000"/>
                </a:solidFill>
                <a:latin typeface="Courier"/>
                <a:cs typeface="Courier"/>
              </a:rPr>
              <a:t>prt.macro</a:t>
            </a:r>
            <a:endParaRPr lang="en-US" dirty="0">
              <a:solidFill>
                <a:srgbClr val="000000"/>
              </a:solidFill>
              <a:latin typeface="Courier"/>
              <a:cs typeface="Courier"/>
            </a:endParaRPr>
          </a:p>
          <a:p>
            <a:pPr marL="0">
              <a:spcBef>
                <a:spcPts val="0"/>
              </a:spcBef>
              <a:buNone/>
            </a:pP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r $1 $2 $3</a:t>
            </a:r>
          </a:p>
          <a:p>
            <a:pPr marL="0">
              <a:spcBef>
                <a:spcPts val="0"/>
              </a:spcBef>
              <a:buNone/>
            </a:pPr>
            <a:r>
              <a:rPr lang="en-US" dirty="0" err="1">
                <a:solidFill>
                  <a:srgbClr val="000000"/>
                </a:solidFill>
                <a:latin typeface="Courier"/>
                <a:cs typeface="Courier"/>
              </a:rPr>
              <a:t>xvport</a:t>
            </a: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 0.1 0.6</a:t>
            </a:r>
          </a:p>
          <a:p>
            <a:pPr marL="0">
              <a:spcBef>
                <a:spcPts val="0"/>
              </a:spcBef>
              <a:buNone/>
            </a:pPr>
            <a:r>
              <a:rPr lang="en-US" dirty="0" err="1">
                <a:solidFill>
                  <a:srgbClr val="000000"/>
                </a:solidFill>
                <a:latin typeface="Courier"/>
                <a:cs typeface="Courier"/>
              </a:rPr>
              <a:t>qdp</a:t>
            </a: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 off</a:t>
            </a:r>
          </a:p>
          <a:p>
            <a:pPr marL="0">
              <a:spcBef>
                <a:spcPts val="0"/>
              </a:spcBef>
              <a:buNone/>
            </a:pPr>
            <a:r>
              <a:rPr lang="en-US" dirty="0" err="1">
                <a:solidFill>
                  <a:srgbClr val="000000"/>
                </a:solidFill>
                <a:latin typeface="Courier"/>
                <a:cs typeface="Courier"/>
              </a:rPr>
              <a:t>xlim</a:t>
            </a: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 t1 -5 50</a:t>
            </a:r>
          </a:p>
          <a:p>
            <a:pPr marL="0">
              <a:spcBef>
                <a:spcPts val="0"/>
              </a:spcBef>
              <a:buNone/>
            </a:pP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title on "demo"</a:t>
            </a:r>
          </a:p>
          <a:p>
            <a:pPr marL="0">
              <a:spcBef>
                <a:spcPts val="0"/>
              </a:spcBef>
              <a:buNone/>
            </a:pPr>
            <a:r>
              <a:rPr lang="en-US" dirty="0" err="1">
                <a:solidFill>
                  <a:srgbClr val="000000"/>
                </a:solidFill>
                <a:latin typeface="Courier"/>
                <a:cs typeface="Courier"/>
              </a:rPr>
              <a:t>xlabel</a:t>
            </a: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 on "Time"</a:t>
            </a:r>
          </a:p>
          <a:p>
            <a:pPr marL="0">
              <a:spcBef>
                <a:spcPts val="0"/>
              </a:spcBef>
              <a:buNone/>
            </a:pPr>
            <a:r>
              <a:rPr lang="en-US" dirty="0" err="1">
                <a:solidFill>
                  <a:srgbClr val="000000"/>
                </a:solidFill>
                <a:latin typeface="Courier"/>
                <a:cs typeface="Courier"/>
              </a:rPr>
              <a:t>ylabel</a:t>
            </a: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 on "Digital Counts"</a:t>
            </a:r>
          </a:p>
          <a:p>
            <a:pPr marL="0">
              <a:spcBef>
                <a:spcPts val="0"/>
              </a:spcBef>
              <a:buNone/>
            </a:pPr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bd </a:t>
            </a:r>
            <a:r>
              <a:rPr lang="en-US" dirty="0" err="1">
                <a:solidFill>
                  <a:srgbClr val="FF0000"/>
                </a:solidFill>
                <a:latin typeface="Courier"/>
                <a:cs typeface="Courier"/>
              </a:rPr>
              <a:t>sgf</a:t>
            </a:r>
            <a:endParaRPr lang="en-US" dirty="0">
              <a:solidFill>
                <a:srgbClr val="FF0000"/>
              </a:solidFill>
              <a:latin typeface="Courier"/>
              <a:cs typeface="Courier"/>
            </a:endParaRPr>
          </a:p>
          <a:p>
            <a:pPr marL="0">
              <a:spcBef>
                <a:spcPts val="0"/>
              </a:spcBef>
              <a:buNone/>
            </a:pPr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p1</a:t>
            </a:r>
          </a:p>
          <a:p>
            <a:pPr marL="0">
              <a:spcBef>
                <a:spcPts val="0"/>
              </a:spcBef>
              <a:buNone/>
            </a:pPr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ed </a:t>
            </a:r>
            <a:r>
              <a:rPr lang="en-US" dirty="0" err="1">
                <a:solidFill>
                  <a:srgbClr val="FF0000"/>
                </a:solidFill>
                <a:latin typeface="Courier"/>
                <a:cs typeface="Courier"/>
              </a:rPr>
              <a:t>sgf</a:t>
            </a:r>
            <a:endParaRPr lang="en-US" dirty="0">
              <a:solidFill>
                <a:srgbClr val="FF0000"/>
              </a:solidFill>
              <a:latin typeface="Courier"/>
              <a:cs typeface="Courier"/>
            </a:endParaRPr>
          </a:p>
          <a:p>
            <a:pPr marL="0">
              <a:spcBef>
                <a:spcPts val="0"/>
              </a:spcBef>
              <a:buNone/>
            </a:pPr>
            <a:r>
              <a:rPr lang="en-US" dirty="0" err="1">
                <a:solidFill>
                  <a:srgbClr val="FF0000"/>
                </a:solidFill>
                <a:latin typeface="Courier"/>
                <a:cs typeface="Courier"/>
              </a:rPr>
              <a:t>sgftops</a:t>
            </a:r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 f001.sgf plot1.ps 1 y</a:t>
            </a:r>
            <a:endParaRPr lang="en-US" dirty="0">
              <a:solidFill>
                <a:srgbClr val="FF0000"/>
              </a:solidFill>
              <a:latin typeface="Papyrus"/>
              <a:cs typeface="Papyrus"/>
            </a:endParaRPr>
          </a:p>
        </p:txBody>
      </p:sp>
    </p:spTree>
    <p:extLst>
      <p:ext uri="{BB962C8B-B14F-4D97-AF65-F5344CB8AC3E}">
        <p14:creationId xmlns:p14="http://schemas.microsoft.com/office/powerpoint/2010/main" val="3010775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735"/>
            <a:ext cx="9144000" cy="63882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200" dirty="0">
                <a:solidFill>
                  <a:schemeClr val="tx1"/>
                </a:solidFill>
                <a:latin typeface="Papyrus" panose="020B0602040200020303" pitchFamily="34" charset="77"/>
                <a:cs typeface="Papyrus"/>
              </a:rPr>
              <a:t>Example using MATLAB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4EEA76-AB34-D64B-B3C4-CFC006B94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0446"/>
            <a:ext cx="9144000" cy="46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006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33400"/>
            <a:ext cx="9067800" cy="4876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>
                <a:solidFill>
                  <a:schemeClr val="tx1"/>
                </a:solidFill>
                <a:latin typeface="Papyrus" panose="020B0602040200020303" pitchFamily="34" charset="77"/>
                <a:cs typeface="Courier"/>
              </a:rPr>
              <a:t>Now to execute/run the macro, do as before adding the files you want to plot</a:t>
            </a:r>
          </a:p>
          <a:p>
            <a:pPr>
              <a:buNone/>
            </a:pPr>
            <a:r>
              <a:rPr lang="en-US" sz="1800" dirty="0">
                <a:solidFill>
                  <a:srgbClr val="FF6600"/>
                </a:solidFill>
                <a:latin typeface="Courier"/>
                <a:cs typeface="Courier"/>
              </a:rPr>
              <a:t>649:&gt; </a:t>
            </a: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sac</a:t>
            </a:r>
          </a:p>
          <a:p>
            <a:pPr>
              <a:buNone/>
            </a:pPr>
            <a:r>
              <a:rPr lang="en-US" sz="1800" dirty="0">
                <a:solidFill>
                  <a:srgbClr val="FF6600"/>
                </a:solidFill>
                <a:latin typeface="Courier"/>
                <a:cs typeface="Courier"/>
              </a:rPr>
              <a:t>SAC&gt; </a:t>
            </a: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macro </a:t>
            </a:r>
            <a:r>
              <a:rPr lang="en-US" sz="1800" dirty="0" err="1">
                <a:solidFill>
                  <a:schemeClr val="tx1"/>
                </a:solidFill>
                <a:latin typeface="Courier"/>
                <a:cs typeface="Courier"/>
              </a:rPr>
              <a:t>prt.macro</a:t>
            </a: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ourier"/>
                <a:cs typeface="Courier"/>
              </a:rPr>
              <a:t>AREN.BHZ AREN.167 AREN.257</a:t>
            </a:r>
          </a:p>
          <a:p>
            <a:pPr>
              <a:buNone/>
            </a:pPr>
            <a:r>
              <a:rPr lang="en-US" sz="1800" dirty="0">
                <a:solidFill>
                  <a:srgbClr val="FF6600"/>
                </a:solidFill>
                <a:latin typeface="Courier"/>
                <a:cs typeface="Courier"/>
              </a:rPr>
              <a:t>SAC&gt;</a:t>
            </a: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 quit</a:t>
            </a:r>
          </a:p>
          <a:p>
            <a:pPr>
              <a:buNone/>
            </a:pPr>
            <a:r>
              <a:rPr lang="en-US" sz="1800" dirty="0">
                <a:solidFill>
                  <a:srgbClr val="FF6600"/>
                </a:solidFill>
                <a:latin typeface="Courier"/>
                <a:cs typeface="Courier"/>
              </a:rPr>
              <a:t>650:&gt; </a:t>
            </a: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ls *.</a:t>
            </a:r>
            <a:r>
              <a:rPr lang="en-US" sz="1800" dirty="0" err="1">
                <a:solidFill>
                  <a:schemeClr val="tx1"/>
                </a:solidFill>
                <a:latin typeface="Courier"/>
                <a:cs typeface="Courier"/>
              </a:rPr>
              <a:t>ps</a:t>
            </a:r>
            <a:endParaRPr lang="en-US" sz="1800" dirty="0">
              <a:solidFill>
                <a:schemeClr val="tx1"/>
              </a:solidFill>
              <a:latin typeface="Courier"/>
              <a:cs typeface="Courier"/>
            </a:endParaRPr>
          </a:p>
          <a:p>
            <a:pPr>
              <a:buNone/>
            </a:pPr>
            <a:r>
              <a:rPr lang="en-US" sz="1800" dirty="0">
                <a:solidFill>
                  <a:srgbClr val="0000FF"/>
                </a:solidFill>
                <a:latin typeface="Courier"/>
                <a:cs typeface="Courier"/>
              </a:rPr>
              <a:t>plot1.ps</a:t>
            </a:r>
          </a:p>
          <a:p>
            <a:pPr>
              <a:buNone/>
            </a:pPr>
            <a:endParaRPr lang="en-US" sz="1800" dirty="0">
              <a:solidFill>
                <a:schemeClr val="tx1"/>
              </a:solidFill>
              <a:latin typeface="Courier"/>
              <a:cs typeface="Courier"/>
            </a:endParaRPr>
          </a:p>
          <a:p>
            <a:pPr algn="ctr">
              <a:buNone/>
            </a:pPr>
            <a:r>
              <a:rPr lang="en-US" sz="3200" dirty="0">
                <a:solidFill>
                  <a:schemeClr val="tx1"/>
                </a:solidFill>
                <a:latin typeface="Papyrus"/>
                <a:cs typeface="Papyrus"/>
              </a:rPr>
              <a:t>Note: we are within SAC, not at the SHELL command line.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3932126"/>
            <a:ext cx="1453019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>
            <a:cxnSpLocks/>
          </p:cNvCxnSpPr>
          <p:nvPr/>
        </p:nvCxnSpPr>
        <p:spPr>
          <a:xfrm flipH="1" flipV="1">
            <a:off x="723900" y="2573574"/>
            <a:ext cx="3484845" cy="24493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3943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6784"/>
            <a:ext cx="9144000" cy="5334000"/>
          </a:xfrm>
        </p:spPr>
        <p:txBody>
          <a:bodyPr>
            <a:noAutofit/>
          </a:bodyPr>
          <a:lstStyle/>
          <a:p>
            <a:pPr marL="0" algn="ctr">
              <a:spcBef>
                <a:spcPts val="0"/>
              </a:spcBef>
              <a:buNone/>
            </a:pPr>
            <a:r>
              <a:rPr lang="en-US" sz="3200" dirty="0">
                <a:solidFill>
                  <a:schemeClr val="tx1"/>
                </a:solidFill>
                <a:latin typeface="Papyrus"/>
                <a:cs typeface="Papyrus"/>
              </a:rPr>
              <a:t>Can also pass command line arguments as keywords (in macro call)</a:t>
            </a:r>
          </a:p>
          <a:p>
            <a:pPr marL="0" algn="ctr">
              <a:spcBef>
                <a:spcPts val="0"/>
              </a:spcBef>
              <a:buNone/>
            </a:pPr>
            <a:endParaRPr lang="en-US" sz="1800" dirty="0">
              <a:solidFill>
                <a:schemeClr val="tx1"/>
              </a:solidFill>
              <a:latin typeface="Papyrus"/>
              <a:cs typeface="Papyrus"/>
            </a:endParaRPr>
          </a:p>
          <a:p>
            <a:pPr marL="0">
              <a:spcBef>
                <a:spcPts val="0"/>
              </a:spcBef>
              <a:buNone/>
            </a:pPr>
            <a:r>
              <a:rPr lang="en-US" sz="1800" dirty="0">
                <a:solidFill>
                  <a:srgbClr val="FF6600"/>
                </a:solidFill>
                <a:latin typeface="Courier"/>
                <a:cs typeface="Courier"/>
              </a:rPr>
              <a:t>%</a:t>
            </a: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vim plot3.macro</a:t>
            </a:r>
          </a:p>
          <a:p>
            <a:pPr marL="0">
              <a:spcBef>
                <a:spcPts val="0"/>
              </a:spcBef>
              <a:buNone/>
            </a:pPr>
            <a:r>
              <a:rPr lang="en-US" sz="1800" dirty="0">
                <a:solidFill>
                  <a:srgbClr val="FF0000"/>
                </a:solidFill>
                <a:latin typeface="Courier"/>
                <a:cs typeface="Courier"/>
              </a:rPr>
              <a:t>$keys files plot</a:t>
            </a:r>
          </a:p>
          <a:p>
            <a:pPr marL="0">
              <a:spcBef>
                <a:spcPts val="0"/>
              </a:spcBef>
              <a:buNone/>
            </a:pPr>
            <a:r>
              <a:rPr lang="en-US" sz="1800" dirty="0" err="1">
                <a:solidFill>
                  <a:schemeClr val="tx1"/>
                </a:solidFill>
                <a:latin typeface="Courier"/>
                <a:cs typeface="Courier"/>
              </a:rPr>
              <a:t>r</a:t>
            </a: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ourier"/>
                <a:cs typeface="Courier"/>
              </a:rPr>
              <a:t>$files</a:t>
            </a:r>
          </a:p>
          <a:p>
            <a:pPr marL="0">
              <a:spcBef>
                <a:spcPts val="0"/>
              </a:spcBef>
              <a:buNone/>
            </a:pPr>
            <a:r>
              <a:rPr lang="en-US" sz="1800" dirty="0" err="1">
                <a:solidFill>
                  <a:schemeClr val="tx1"/>
                </a:solidFill>
                <a:latin typeface="Courier"/>
                <a:cs typeface="Courier"/>
              </a:rPr>
              <a:t>xvport</a:t>
            </a: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 0.1 0.6</a:t>
            </a:r>
          </a:p>
          <a:p>
            <a:pPr marL="0">
              <a:spcBef>
                <a:spcPts val="0"/>
              </a:spcBef>
              <a:buNone/>
            </a:pPr>
            <a:r>
              <a:rPr lang="en-US" sz="1800" dirty="0" err="1">
                <a:solidFill>
                  <a:schemeClr val="tx1"/>
                </a:solidFill>
                <a:latin typeface="Courier"/>
                <a:cs typeface="Courier"/>
              </a:rPr>
              <a:t>qdp</a:t>
            </a: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 off</a:t>
            </a:r>
          </a:p>
          <a:p>
            <a:pPr marL="0">
              <a:spcBef>
                <a:spcPts val="0"/>
              </a:spcBef>
              <a:buNone/>
            </a:pPr>
            <a:r>
              <a:rPr lang="en-US" sz="1800" dirty="0" err="1">
                <a:solidFill>
                  <a:schemeClr val="tx1"/>
                </a:solidFill>
                <a:latin typeface="Courier"/>
                <a:cs typeface="Courier"/>
              </a:rPr>
              <a:t>xlim</a:t>
            </a: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 t1 -5 50</a:t>
            </a:r>
          </a:p>
          <a:p>
            <a:pPr marL="0">
              <a:spcBef>
                <a:spcPts val="0"/>
              </a:spcBef>
              <a:buNone/>
            </a:pP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title on "Sumatra Event 2/13/2005 1:22:09 at BJT”</a:t>
            </a:r>
          </a:p>
          <a:p>
            <a:pPr marL="0">
              <a:spcBef>
                <a:spcPts val="0"/>
              </a:spcBef>
              <a:buNone/>
            </a:pPr>
            <a:r>
              <a:rPr lang="en-US" sz="1800" dirty="0" err="1">
                <a:solidFill>
                  <a:schemeClr val="tx1"/>
                </a:solidFill>
                <a:latin typeface="Courier"/>
                <a:cs typeface="Courier"/>
              </a:rPr>
              <a:t>xlabel</a:t>
            </a: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 on "Time, sec”</a:t>
            </a:r>
          </a:p>
          <a:p>
            <a:pPr marL="0">
              <a:spcBef>
                <a:spcPts val="0"/>
              </a:spcBef>
              <a:buNone/>
            </a:pPr>
            <a:r>
              <a:rPr lang="en-US" sz="1800" dirty="0" err="1">
                <a:solidFill>
                  <a:schemeClr val="tx1"/>
                </a:solidFill>
                <a:latin typeface="Courier"/>
                <a:cs typeface="Courier"/>
              </a:rPr>
              <a:t>ylabel</a:t>
            </a: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 on "Digital Counts”</a:t>
            </a:r>
          </a:p>
          <a:p>
            <a:pPr marL="0">
              <a:spcBef>
                <a:spcPts val="0"/>
              </a:spcBef>
              <a:buNone/>
            </a:pPr>
            <a:r>
              <a:rPr lang="en-US" sz="1800" dirty="0" err="1">
                <a:solidFill>
                  <a:schemeClr val="tx1"/>
                </a:solidFill>
                <a:latin typeface="Courier"/>
                <a:cs typeface="Courier"/>
              </a:rPr>
              <a:t>bd</a:t>
            </a: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ourier"/>
                <a:cs typeface="Courier"/>
              </a:rPr>
              <a:t>sgf</a:t>
            </a:r>
            <a:endParaRPr lang="en-US" sz="1800" dirty="0">
              <a:solidFill>
                <a:schemeClr val="tx1"/>
              </a:solidFill>
              <a:latin typeface="Courier"/>
              <a:cs typeface="Courier"/>
            </a:endParaRPr>
          </a:p>
          <a:p>
            <a:pPr marL="0">
              <a:spcBef>
                <a:spcPts val="0"/>
              </a:spcBef>
              <a:buNone/>
            </a:pP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P1</a:t>
            </a:r>
          </a:p>
          <a:p>
            <a:pPr marL="0">
              <a:spcBef>
                <a:spcPts val="0"/>
              </a:spcBef>
              <a:buNone/>
            </a:pPr>
            <a:r>
              <a:rPr lang="en-US" sz="1800" dirty="0" err="1">
                <a:solidFill>
                  <a:schemeClr val="tx1"/>
                </a:solidFill>
                <a:latin typeface="Courier"/>
                <a:cs typeface="Courier"/>
              </a:rPr>
              <a:t>ed</a:t>
            </a: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ourier"/>
                <a:cs typeface="Courier"/>
              </a:rPr>
              <a:t>sgf</a:t>
            </a:r>
            <a:endParaRPr lang="en-US" sz="1800" dirty="0">
              <a:solidFill>
                <a:schemeClr val="tx1"/>
              </a:solidFill>
              <a:latin typeface="Courier"/>
              <a:cs typeface="Courier"/>
            </a:endParaRPr>
          </a:p>
          <a:p>
            <a:pPr marL="0">
              <a:spcBef>
                <a:spcPts val="0"/>
              </a:spcBef>
              <a:buNone/>
            </a:pPr>
            <a:r>
              <a:rPr lang="en-US" sz="1800" dirty="0" err="1">
                <a:solidFill>
                  <a:schemeClr val="tx1"/>
                </a:solidFill>
                <a:latin typeface="Courier"/>
                <a:cs typeface="Courier"/>
              </a:rPr>
              <a:t>sgftops</a:t>
            </a: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ourier"/>
                <a:cs typeface="Courier"/>
              </a:rPr>
              <a:t>$plot </a:t>
            </a: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plot3.ps 1 </a:t>
            </a:r>
            <a:r>
              <a:rPr lang="en-US" sz="1800" dirty="0" err="1">
                <a:solidFill>
                  <a:schemeClr val="tx1"/>
                </a:solidFill>
                <a:latin typeface="Courier"/>
                <a:cs typeface="Courier"/>
              </a:rPr>
              <a:t>y</a:t>
            </a:r>
            <a:endParaRPr lang="en-US" sz="1800" dirty="0">
              <a:solidFill>
                <a:schemeClr val="tx1"/>
              </a:solidFill>
              <a:latin typeface="Courier"/>
              <a:cs typeface="Courier"/>
            </a:endParaRPr>
          </a:p>
          <a:p>
            <a:pPr marL="0" lvl="2">
              <a:spcBef>
                <a:spcPts val="0"/>
              </a:spcBef>
              <a:buNone/>
            </a:pPr>
            <a:endParaRPr lang="en-US" sz="1800" dirty="0">
              <a:solidFill>
                <a:schemeClr val="tx1"/>
              </a:solidFill>
              <a:latin typeface="Courier"/>
              <a:cs typeface="Courier"/>
            </a:endParaRPr>
          </a:p>
          <a:p>
            <a:pPr marL="0">
              <a:spcBef>
                <a:spcPts val="0"/>
              </a:spcBef>
              <a:buNone/>
            </a:pP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sac&gt;macro plot3.macro </a:t>
            </a:r>
            <a:r>
              <a:rPr lang="en-US" sz="1800" dirty="0">
                <a:solidFill>
                  <a:srgbClr val="FF0000"/>
                </a:solidFill>
                <a:latin typeface="Courier"/>
                <a:cs typeface="Courier"/>
              </a:rPr>
              <a:t>files</a:t>
            </a: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ourier"/>
                <a:cs typeface="Courier"/>
              </a:rPr>
              <a:t>BJT.BHZ.SAC BJT.BHN.SAC BJT.BHE.SAC </a:t>
            </a:r>
            <a:r>
              <a:rPr lang="en-US" sz="1800" dirty="0">
                <a:solidFill>
                  <a:srgbClr val="FF0000"/>
                </a:solidFill>
                <a:latin typeface="Courier"/>
                <a:cs typeface="Courier"/>
              </a:rPr>
              <a:t>plot</a:t>
            </a: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Courier"/>
                <a:cs typeface="Courier"/>
              </a:rPr>
              <a:t>f001.sgf</a:t>
            </a:r>
          </a:p>
        </p:txBody>
      </p:sp>
    </p:spTree>
    <p:extLst>
      <p:ext uri="{BB962C8B-B14F-4D97-AF65-F5344CB8AC3E}">
        <p14:creationId xmlns:p14="http://schemas.microsoft.com/office/powerpoint/2010/main" val="20919583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6858000"/>
          </a:xfrm>
        </p:spPr>
        <p:txBody>
          <a:bodyPr>
            <a:noAutofit/>
          </a:bodyPr>
          <a:lstStyle/>
          <a:p>
            <a:pPr marL="0" algn="ctr">
              <a:spcBef>
                <a:spcPts val="0"/>
              </a:spcBef>
              <a:buNone/>
            </a:pPr>
            <a:r>
              <a:rPr lang="en-US" sz="3200" dirty="0">
                <a:solidFill>
                  <a:schemeClr val="tx1"/>
                </a:solidFill>
                <a:latin typeface="Papyrus"/>
                <a:cs typeface="Papyrus"/>
              </a:rPr>
              <a:t>Default keyword arguments (in macro call)</a:t>
            </a:r>
          </a:p>
          <a:p>
            <a:pPr marL="0" algn="ctr">
              <a:spcBef>
                <a:spcPts val="0"/>
              </a:spcBef>
              <a:buNone/>
            </a:pPr>
            <a:endParaRPr lang="en-US" sz="1800" dirty="0">
              <a:solidFill>
                <a:schemeClr val="tx1"/>
              </a:solidFill>
              <a:latin typeface="Papyrus"/>
              <a:cs typeface="Papyrus"/>
            </a:endParaRPr>
          </a:p>
          <a:p>
            <a:pPr marL="0">
              <a:spcBef>
                <a:spcPts val="0"/>
              </a:spcBef>
              <a:buNone/>
            </a:pPr>
            <a:r>
              <a:rPr lang="en-US" sz="1800" dirty="0">
                <a:solidFill>
                  <a:srgbClr val="FF6600"/>
                </a:solidFill>
                <a:latin typeface="Courier"/>
                <a:cs typeface="Courier"/>
              </a:rPr>
              <a:t>%</a:t>
            </a: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 vim plot3.macro</a:t>
            </a:r>
          </a:p>
          <a:p>
            <a:pPr marL="0">
              <a:spcBef>
                <a:spcPts val="0"/>
              </a:spcBef>
              <a:buNone/>
            </a:pP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$keys files plot</a:t>
            </a:r>
          </a:p>
          <a:p>
            <a:pPr marL="0">
              <a:spcBef>
                <a:spcPts val="0"/>
              </a:spcBef>
              <a:buNone/>
            </a:pPr>
            <a:r>
              <a:rPr lang="en-US" sz="1800" dirty="0">
                <a:solidFill>
                  <a:srgbClr val="FF0000"/>
                </a:solidFill>
                <a:latin typeface="Courier"/>
                <a:cs typeface="Courier"/>
              </a:rPr>
              <a:t>$default plot f001.sgf</a:t>
            </a:r>
          </a:p>
          <a:p>
            <a:pPr marL="0">
              <a:spcBef>
                <a:spcPts val="0"/>
              </a:spcBef>
              <a:buNone/>
            </a:pPr>
            <a:r>
              <a:rPr lang="en-US" sz="1800" dirty="0" err="1">
                <a:solidFill>
                  <a:schemeClr val="tx1"/>
                </a:solidFill>
                <a:latin typeface="Courier"/>
                <a:cs typeface="Courier"/>
              </a:rPr>
              <a:t>r</a:t>
            </a: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 $files</a:t>
            </a:r>
          </a:p>
          <a:p>
            <a:pPr marL="0">
              <a:spcBef>
                <a:spcPts val="0"/>
              </a:spcBef>
              <a:buNone/>
            </a:pPr>
            <a:r>
              <a:rPr lang="en-US" sz="1800" dirty="0" err="1">
                <a:solidFill>
                  <a:schemeClr val="tx1"/>
                </a:solidFill>
                <a:latin typeface="Courier"/>
                <a:cs typeface="Courier"/>
              </a:rPr>
              <a:t>xvport</a:t>
            </a: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 0.1 0.6</a:t>
            </a:r>
          </a:p>
          <a:p>
            <a:pPr marL="0">
              <a:spcBef>
                <a:spcPts val="0"/>
              </a:spcBef>
              <a:buNone/>
            </a:pPr>
            <a:r>
              <a:rPr lang="en-US" sz="1800" dirty="0" err="1">
                <a:solidFill>
                  <a:schemeClr val="tx1"/>
                </a:solidFill>
                <a:latin typeface="Courier"/>
                <a:cs typeface="Courier"/>
              </a:rPr>
              <a:t>qdp</a:t>
            </a: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 off</a:t>
            </a:r>
          </a:p>
          <a:p>
            <a:pPr marL="0">
              <a:spcBef>
                <a:spcPts val="0"/>
              </a:spcBef>
              <a:buNone/>
            </a:pPr>
            <a:r>
              <a:rPr lang="en-US" sz="1800" dirty="0" err="1">
                <a:solidFill>
                  <a:schemeClr val="tx1"/>
                </a:solidFill>
                <a:latin typeface="Courier"/>
                <a:cs typeface="Courier"/>
              </a:rPr>
              <a:t>xlim</a:t>
            </a: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 t1 -5 50</a:t>
            </a:r>
          </a:p>
          <a:p>
            <a:pPr marL="0">
              <a:spcBef>
                <a:spcPts val="0"/>
              </a:spcBef>
              <a:buNone/>
            </a:pP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title on "Sumatra Event 2/13/2005 1:22:09 at BJT”</a:t>
            </a:r>
          </a:p>
          <a:p>
            <a:pPr marL="0">
              <a:spcBef>
                <a:spcPts val="0"/>
              </a:spcBef>
              <a:buNone/>
            </a:pPr>
            <a:r>
              <a:rPr lang="en-US" sz="1800" dirty="0" err="1">
                <a:solidFill>
                  <a:schemeClr val="tx1"/>
                </a:solidFill>
                <a:latin typeface="Courier"/>
                <a:cs typeface="Courier"/>
              </a:rPr>
              <a:t>xlabel</a:t>
            </a: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 on "Time, sec”</a:t>
            </a:r>
          </a:p>
          <a:p>
            <a:pPr marL="0">
              <a:spcBef>
                <a:spcPts val="0"/>
              </a:spcBef>
              <a:buNone/>
            </a:pPr>
            <a:r>
              <a:rPr lang="en-US" sz="1800" dirty="0" err="1">
                <a:solidFill>
                  <a:schemeClr val="tx1"/>
                </a:solidFill>
                <a:latin typeface="Courier"/>
                <a:cs typeface="Courier"/>
              </a:rPr>
              <a:t>ylabel</a:t>
            </a: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 on "Digital Counts”</a:t>
            </a:r>
          </a:p>
          <a:p>
            <a:pPr marL="0">
              <a:spcBef>
                <a:spcPts val="0"/>
              </a:spcBef>
              <a:buNone/>
            </a:pPr>
            <a:r>
              <a:rPr lang="en-US" sz="1800" dirty="0" err="1">
                <a:solidFill>
                  <a:schemeClr val="tx1"/>
                </a:solidFill>
                <a:latin typeface="Courier"/>
                <a:cs typeface="Courier"/>
              </a:rPr>
              <a:t>bd</a:t>
            </a: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ourier"/>
                <a:cs typeface="Courier"/>
              </a:rPr>
              <a:t>sgf</a:t>
            </a:r>
            <a:endParaRPr lang="en-US" sz="1800" dirty="0">
              <a:solidFill>
                <a:schemeClr val="tx1"/>
              </a:solidFill>
              <a:latin typeface="Courier"/>
              <a:cs typeface="Courier"/>
            </a:endParaRPr>
          </a:p>
          <a:p>
            <a:pPr marL="0">
              <a:spcBef>
                <a:spcPts val="0"/>
              </a:spcBef>
              <a:buNone/>
            </a:pP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P1</a:t>
            </a:r>
          </a:p>
          <a:p>
            <a:pPr marL="0">
              <a:spcBef>
                <a:spcPts val="0"/>
              </a:spcBef>
              <a:buNone/>
            </a:pPr>
            <a:r>
              <a:rPr lang="en-US" sz="1800" dirty="0" err="1">
                <a:solidFill>
                  <a:schemeClr val="tx1"/>
                </a:solidFill>
                <a:latin typeface="Courier"/>
                <a:cs typeface="Courier"/>
              </a:rPr>
              <a:t>ed</a:t>
            </a: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ourier"/>
                <a:cs typeface="Courier"/>
              </a:rPr>
              <a:t>sgf</a:t>
            </a:r>
            <a:endParaRPr lang="en-US" sz="1800" dirty="0">
              <a:solidFill>
                <a:schemeClr val="tx1"/>
              </a:solidFill>
              <a:latin typeface="Courier"/>
              <a:cs typeface="Courier"/>
            </a:endParaRPr>
          </a:p>
          <a:p>
            <a:pPr marL="0">
              <a:spcBef>
                <a:spcPts val="0"/>
              </a:spcBef>
              <a:buNone/>
            </a:pPr>
            <a:r>
              <a:rPr lang="en-US" sz="1800" dirty="0" err="1">
                <a:solidFill>
                  <a:schemeClr val="tx1"/>
                </a:solidFill>
                <a:latin typeface="Courier"/>
                <a:cs typeface="Courier"/>
              </a:rPr>
              <a:t>sgftops</a:t>
            </a: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 $plot plot3.ps 1 </a:t>
            </a:r>
            <a:r>
              <a:rPr lang="en-US" sz="1800" dirty="0" err="1">
                <a:solidFill>
                  <a:schemeClr val="tx1"/>
                </a:solidFill>
                <a:latin typeface="Courier"/>
                <a:cs typeface="Courier"/>
              </a:rPr>
              <a:t>y</a:t>
            </a:r>
            <a:endParaRPr lang="en-US" sz="1800" dirty="0">
              <a:solidFill>
                <a:schemeClr val="tx1"/>
              </a:solidFill>
              <a:latin typeface="Courier"/>
              <a:cs typeface="Courier"/>
            </a:endParaRPr>
          </a:p>
          <a:p>
            <a:pPr marL="0" lvl="2">
              <a:spcBef>
                <a:spcPts val="0"/>
              </a:spcBef>
              <a:buNone/>
            </a:pPr>
            <a:endParaRPr lang="en-US" sz="1800" dirty="0">
              <a:solidFill>
                <a:schemeClr val="tx1"/>
              </a:solidFill>
              <a:latin typeface="Courier"/>
              <a:cs typeface="Courier"/>
            </a:endParaRPr>
          </a:p>
          <a:p>
            <a:pPr marL="0">
              <a:spcBef>
                <a:spcPts val="0"/>
              </a:spcBef>
              <a:buNone/>
            </a:pPr>
            <a:r>
              <a:rPr lang="en-US" sz="1800" dirty="0">
                <a:solidFill>
                  <a:srgbClr val="FF6600"/>
                </a:solidFill>
                <a:latin typeface="Courier"/>
                <a:cs typeface="Courier"/>
              </a:rPr>
              <a:t>sac&gt;</a:t>
            </a: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 macro plot3.macro files BJT.BHZ.SAC    BJT.BHN_SAC   BJT.BHE.SAC 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Courier"/>
                <a:cs typeface="Courier"/>
              </a:rPr>
              <a:t>plot f001.sgf</a:t>
            </a:r>
          </a:p>
        </p:txBody>
      </p:sp>
    </p:spTree>
    <p:extLst>
      <p:ext uri="{BB962C8B-B14F-4D97-AF65-F5344CB8AC3E}">
        <p14:creationId xmlns:p14="http://schemas.microsoft.com/office/powerpoint/2010/main" val="11288520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60487"/>
            <a:ext cx="9144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Papyrus"/>
                <a:cs typeface="Papyrus"/>
              </a:rPr>
              <a:t>Missing Keyword arguments (in macro call)</a:t>
            </a: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r>
              <a:rPr lang="en-US" sz="3200" dirty="0">
                <a:latin typeface="Papyrus"/>
                <a:cs typeface="Papyrus"/>
              </a:rPr>
              <a:t>Argument query</a:t>
            </a: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r>
              <a:rPr lang="en-US" sz="3200" dirty="0">
                <a:latin typeface="Papyrus"/>
                <a:cs typeface="Papyrus"/>
              </a:rPr>
              <a:t>If you fail to enter a value for an argument on the SAC macro execute line and it has no default value, SAC will ask you to enter a value from the terminal.</a:t>
            </a: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r>
              <a:rPr lang="en-US" dirty="0">
                <a:solidFill>
                  <a:srgbClr val="FF6600"/>
                </a:solidFill>
                <a:latin typeface="Courier"/>
                <a:cs typeface="Courier"/>
              </a:rPr>
              <a:t>SAC&gt; </a:t>
            </a:r>
            <a:r>
              <a:rPr lang="en-US" dirty="0">
                <a:latin typeface="Courier"/>
                <a:cs typeface="Courier"/>
              </a:rPr>
              <a:t>macro plot3.macro</a:t>
            </a:r>
          </a:p>
          <a:p>
            <a:r>
              <a:rPr lang="en-US" dirty="0">
                <a:solidFill>
                  <a:srgbClr val="FF6600"/>
                </a:solidFill>
                <a:latin typeface="Courier"/>
                <a:cs typeface="Courier"/>
              </a:rPr>
              <a:t>files? </a:t>
            </a:r>
            <a:r>
              <a:rPr lang="en-US" dirty="0">
                <a:latin typeface="Courier"/>
                <a:cs typeface="Courier"/>
              </a:rPr>
              <a:t>BJT.BHZ.SAC BJT.BHN.SAC BJT.BHE.SAC</a:t>
            </a:r>
          </a:p>
        </p:txBody>
      </p:sp>
      <p:sp>
        <p:nvSpPr>
          <p:cNvPr id="3" name="Rectangle 2"/>
          <p:cNvSpPr/>
          <p:nvPr/>
        </p:nvSpPr>
        <p:spPr>
          <a:xfrm>
            <a:off x="3352800" y="4953000"/>
            <a:ext cx="1066800" cy="3810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281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35315"/>
            <a:ext cx="91440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Papyrus"/>
                <a:cs typeface="Papyrus"/>
              </a:rPr>
              <a:t>Header variables.</a:t>
            </a: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r>
              <a:rPr lang="en-US" sz="3200" dirty="0">
                <a:latin typeface="Papyrus"/>
                <a:cs typeface="Papyrus"/>
              </a:rPr>
              <a:t>SAC </a:t>
            </a:r>
            <a:r>
              <a:rPr lang="en-US" sz="3200" u="sng" dirty="0">
                <a:latin typeface="Papyrus"/>
                <a:cs typeface="Papyrus"/>
              </a:rPr>
              <a:t>header variables </a:t>
            </a:r>
            <a:r>
              <a:rPr lang="en-US" sz="3200" dirty="0">
                <a:latin typeface="Papyrus"/>
                <a:cs typeface="Papyrus"/>
              </a:rPr>
              <a:t>can also be evaluated and substituted directly in commands much like blackboard variables. </a:t>
            </a: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r>
              <a:rPr lang="en-US" sz="3200" dirty="0">
                <a:latin typeface="Papyrus"/>
                <a:cs typeface="Papyrus"/>
              </a:rPr>
              <a:t>You must specify which file (by name or number) and which variable to be evaluated.</a:t>
            </a:r>
          </a:p>
          <a:p>
            <a:pPr algn="ctr"/>
            <a:r>
              <a:rPr lang="en-US" sz="3200" dirty="0">
                <a:latin typeface="Papyrus"/>
                <a:cs typeface="Papyrus"/>
              </a:rPr>
              <a:t> </a:t>
            </a:r>
          </a:p>
          <a:p>
            <a:pPr marL="0" lvl="2" algn="ctr"/>
            <a:r>
              <a:rPr lang="en-US" sz="3200" dirty="0">
                <a:latin typeface="Papyrus"/>
                <a:cs typeface="Papyrus"/>
              </a:rPr>
              <a:t>You must precede this specification with an ampersand (“</a:t>
            </a:r>
            <a:r>
              <a:rPr lang="en-US" sz="3200" dirty="0">
                <a:latin typeface="Courier"/>
                <a:cs typeface="Courier"/>
              </a:rPr>
              <a:t>&amp;</a:t>
            </a:r>
            <a:r>
              <a:rPr lang="en-US" sz="3200" dirty="0">
                <a:latin typeface="Papyrus"/>
                <a:cs typeface="Papyrus"/>
              </a:rPr>
              <a:t>”) </a:t>
            </a:r>
          </a:p>
          <a:p>
            <a:pPr lvl="2" algn="ctr"/>
            <a:r>
              <a:rPr lang="en-US" sz="3200" dirty="0">
                <a:latin typeface="Papyrus"/>
                <a:cs typeface="Papyrus"/>
              </a:rPr>
              <a:t>and you must separate the file and variable names with a comma.</a:t>
            </a:r>
          </a:p>
        </p:txBody>
      </p:sp>
    </p:spTree>
    <p:extLst>
      <p:ext uri="{BB962C8B-B14F-4D97-AF65-F5344CB8AC3E}">
        <p14:creationId xmlns:p14="http://schemas.microsoft.com/office/powerpoint/2010/main" val="36025629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37259"/>
            <a:ext cx="9144000" cy="3939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Papyrus"/>
                <a:cs typeface="Papyrus"/>
              </a:rPr>
              <a:t>Header variables.</a:t>
            </a: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r>
              <a:rPr lang="en-US" sz="3200" dirty="0">
                <a:latin typeface="Papyrus"/>
                <a:cs typeface="Papyrus"/>
              </a:rPr>
              <a:t>The first example is referenced by file name, the second by file number.</a:t>
            </a: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r>
              <a:rPr lang="en-US" dirty="0">
                <a:solidFill>
                  <a:srgbClr val="FF6600"/>
                </a:solidFill>
                <a:latin typeface="Courier"/>
                <a:cs typeface="Courier"/>
              </a:rPr>
              <a:t>sac&gt; </a:t>
            </a:r>
            <a:r>
              <a:rPr lang="en-US" dirty="0">
                <a:latin typeface="Courier"/>
                <a:cs typeface="Courier"/>
              </a:rPr>
              <a:t>read ABC</a:t>
            </a:r>
          </a:p>
          <a:p>
            <a:r>
              <a:rPr lang="en-US" dirty="0">
                <a:solidFill>
                  <a:srgbClr val="FF6600"/>
                </a:solidFill>
                <a:latin typeface="Courier"/>
                <a:cs typeface="Courier"/>
              </a:rPr>
              <a:t>sac&gt; </a:t>
            </a:r>
            <a:r>
              <a:rPr lang="en-US" dirty="0">
                <a:latin typeface="Courier"/>
                <a:cs typeface="Courier"/>
              </a:rPr>
              <a:t>evaluate to temp1 &amp;</a:t>
            </a:r>
            <a:r>
              <a:rPr lang="en-US" dirty="0" err="1">
                <a:latin typeface="Courier"/>
                <a:cs typeface="Courier"/>
              </a:rPr>
              <a:t>ABC,a</a:t>
            </a:r>
            <a:r>
              <a:rPr lang="en-US" dirty="0">
                <a:latin typeface="Courier"/>
                <a:cs typeface="Courier"/>
              </a:rPr>
              <a:t> + 10</a:t>
            </a:r>
          </a:p>
          <a:p>
            <a:r>
              <a:rPr lang="en-US" dirty="0">
                <a:solidFill>
                  <a:srgbClr val="FF6600"/>
                </a:solidFill>
                <a:latin typeface="Courier"/>
                <a:cs typeface="Courier"/>
              </a:rPr>
              <a:t>sac&gt; </a:t>
            </a:r>
            <a:r>
              <a:rPr lang="en-US" dirty="0">
                <a:latin typeface="Courier"/>
                <a:cs typeface="Courier"/>
              </a:rPr>
              <a:t>evaluate to temp2 &amp;1,depmax * 2</a:t>
            </a:r>
          </a:p>
          <a:p>
            <a:r>
              <a:rPr lang="en-US" dirty="0">
                <a:solidFill>
                  <a:srgbClr val="FF6600"/>
                </a:solidFill>
                <a:latin typeface="Courier"/>
                <a:cs typeface="Courier"/>
              </a:rPr>
              <a:t>sac&gt; </a:t>
            </a:r>
            <a:r>
              <a:rPr lang="en-US" dirty="0" err="1">
                <a:latin typeface="Courier"/>
                <a:cs typeface="Courier"/>
              </a:rPr>
              <a:t>chnhdr</a:t>
            </a:r>
            <a:r>
              <a:rPr lang="en-US" dirty="0">
                <a:latin typeface="Courier"/>
                <a:cs typeface="Courier"/>
              </a:rPr>
              <a:t> t5 %temp1</a:t>
            </a:r>
          </a:p>
          <a:p>
            <a:r>
              <a:rPr lang="en-US" dirty="0">
                <a:solidFill>
                  <a:srgbClr val="FF6600"/>
                </a:solidFill>
                <a:latin typeface="Courier"/>
                <a:cs typeface="Courier"/>
              </a:rPr>
              <a:t>sac&gt; </a:t>
            </a:r>
            <a:r>
              <a:rPr lang="en-US" dirty="0" err="1">
                <a:latin typeface="Courier"/>
                <a:cs typeface="Courier"/>
              </a:rPr>
              <a:t>chnhdr</a:t>
            </a:r>
            <a:r>
              <a:rPr lang="en-US" dirty="0">
                <a:latin typeface="Courier"/>
                <a:cs typeface="Courier"/>
              </a:rPr>
              <a:t> user0 %temp2</a:t>
            </a:r>
          </a:p>
        </p:txBody>
      </p:sp>
      <p:sp>
        <p:nvSpPr>
          <p:cNvPr id="3" name="Rectangle 2"/>
          <p:cNvSpPr/>
          <p:nvPr/>
        </p:nvSpPr>
        <p:spPr>
          <a:xfrm>
            <a:off x="3163957" y="3657600"/>
            <a:ext cx="722243" cy="28956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163957" y="3962400"/>
            <a:ext cx="493643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174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4953000"/>
          </a:xfrm>
        </p:spPr>
        <p:txBody>
          <a:bodyPr>
            <a:noAutofit/>
          </a:bodyPr>
          <a:lstStyle/>
          <a:p>
            <a:pPr marL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1"/>
                </a:solidFill>
                <a:latin typeface="Papyrus"/>
                <a:cs typeface="Papyrus"/>
              </a:rPr>
              <a:t>Concatenation</a:t>
            </a:r>
          </a:p>
          <a:p>
            <a:pPr marL="0" algn="ctr">
              <a:spcBef>
                <a:spcPts val="0"/>
              </a:spcBef>
              <a:buNone/>
            </a:pPr>
            <a:endParaRPr lang="en-US" sz="3600" dirty="0">
              <a:solidFill>
                <a:schemeClr val="tx1"/>
              </a:solidFill>
              <a:latin typeface="Papyrus"/>
              <a:cs typeface="Papyrus"/>
            </a:endParaRPr>
          </a:p>
          <a:p>
            <a:pPr marL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1"/>
                </a:solidFill>
                <a:latin typeface="Papyrus"/>
                <a:cs typeface="Papyrus"/>
              </a:rPr>
              <a:t>To </a:t>
            </a:r>
            <a:r>
              <a:rPr lang="en-US" sz="3600" dirty="0" err="1">
                <a:solidFill>
                  <a:schemeClr val="tx1"/>
                </a:solidFill>
                <a:latin typeface="Papyrus"/>
                <a:cs typeface="Papyrus"/>
              </a:rPr>
              <a:t>prepend</a:t>
            </a:r>
            <a:r>
              <a:rPr lang="en-US" sz="3600" dirty="0">
                <a:solidFill>
                  <a:schemeClr val="tx1"/>
                </a:solidFill>
                <a:latin typeface="Papyrus"/>
                <a:cs typeface="Papyrus"/>
              </a:rPr>
              <a:t> simply concatenate the text string with the argument or variable.</a:t>
            </a:r>
          </a:p>
          <a:p>
            <a:pPr marL="0" algn="ctr">
              <a:spcBef>
                <a:spcPts val="0"/>
              </a:spcBef>
              <a:buNone/>
            </a:pPr>
            <a:endParaRPr lang="en-US" sz="3600" dirty="0">
              <a:solidFill>
                <a:srgbClr val="FF6600"/>
              </a:solidFill>
              <a:latin typeface="Papyrus"/>
              <a:cs typeface="Papyrus"/>
            </a:endParaRPr>
          </a:p>
          <a:p>
            <a:pPr marL="0">
              <a:spcBef>
                <a:spcPts val="0"/>
              </a:spcBef>
              <a:buNone/>
            </a:pPr>
            <a:r>
              <a:rPr lang="en-US" sz="1800" dirty="0">
                <a:solidFill>
                  <a:srgbClr val="FF6600"/>
                </a:solidFill>
                <a:latin typeface="Courier"/>
                <a:cs typeface="Courier"/>
              </a:rPr>
              <a:t>sac&gt; </a:t>
            </a:r>
            <a:r>
              <a:rPr lang="en-US" sz="1800" dirty="0" err="1">
                <a:solidFill>
                  <a:schemeClr val="tx1"/>
                </a:solidFill>
                <a:latin typeface="Courier"/>
                <a:cs typeface="Courier"/>
              </a:rPr>
              <a:t>setbb</a:t>
            </a: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 temp BJT.BHZ.SAC</a:t>
            </a:r>
          </a:p>
          <a:p>
            <a:pPr marL="0">
              <a:spcBef>
                <a:spcPts val="0"/>
              </a:spcBef>
              <a:buNone/>
            </a:pPr>
            <a:r>
              <a:rPr lang="en-US" sz="1800" dirty="0">
                <a:solidFill>
                  <a:srgbClr val="FF6600"/>
                </a:solidFill>
                <a:latin typeface="Courier"/>
                <a:cs typeface="Courier"/>
              </a:rPr>
              <a:t>sac&gt; </a:t>
            </a:r>
            <a:r>
              <a:rPr lang="en-US" sz="1800" dirty="0" err="1">
                <a:solidFill>
                  <a:schemeClr val="tx1"/>
                </a:solidFill>
                <a:latin typeface="Courier"/>
                <a:cs typeface="Courier"/>
              </a:rPr>
              <a:t>w</a:t>
            </a: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ourier"/>
                <a:cs typeface="Courier"/>
              </a:rPr>
              <a:t>XYZ.%temp</a:t>
            </a:r>
          </a:p>
          <a:p>
            <a:pPr marL="0">
              <a:spcBef>
                <a:spcPts val="0"/>
              </a:spcBef>
              <a:buNone/>
            </a:pPr>
            <a:r>
              <a:rPr lang="en-US" sz="1800" dirty="0">
                <a:solidFill>
                  <a:srgbClr val="0000FF"/>
                </a:solidFill>
                <a:latin typeface="Courier"/>
                <a:cs typeface="Courier"/>
              </a:rPr>
              <a:t>XYZ.BJT.BHZ.SAC</a:t>
            </a:r>
          </a:p>
        </p:txBody>
      </p:sp>
      <p:sp>
        <p:nvSpPr>
          <p:cNvPr id="4" name="Rectangle 3"/>
          <p:cNvSpPr/>
          <p:nvPr/>
        </p:nvSpPr>
        <p:spPr>
          <a:xfrm>
            <a:off x="1066800" y="3657600"/>
            <a:ext cx="609600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6000" y="3352800"/>
            <a:ext cx="1524000" cy="304800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63500">
              <a:srgbClr val="FFFF00">
                <a:alpha val="45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200" y="3962400"/>
            <a:ext cx="609600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3962400"/>
            <a:ext cx="1524000" cy="304800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63500">
              <a:srgbClr val="FFFF00">
                <a:alpha val="45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76400" y="3657600"/>
            <a:ext cx="685800" cy="304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63500">
              <a:schemeClr val="tx1">
                <a:alpha val="4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757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9144000" cy="609600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1"/>
                </a:solidFill>
                <a:latin typeface="Papyrus"/>
                <a:cs typeface="Papyrus"/>
              </a:rPr>
              <a:t>Concatenation</a:t>
            </a:r>
          </a:p>
          <a:p>
            <a:pPr lvl="2" algn="ctr">
              <a:spcBef>
                <a:spcPts val="0"/>
              </a:spcBef>
              <a:buNone/>
            </a:pPr>
            <a:endParaRPr lang="en-US" sz="3600" dirty="0">
              <a:solidFill>
                <a:schemeClr val="tx1"/>
              </a:solidFill>
              <a:latin typeface="Papyrus"/>
              <a:cs typeface="Papyrus"/>
            </a:endParaRPr>
          </a:p>
          <a:p>
            <a:pPr marL="0" algn="ctr">
              <a:spcBef>
                <a:spcPts val="0"/>
              </a:spcBef>
              <a:buNone/>
            </a:pPr>
            <a:r>
              <a:rPr lang="en-US" sz="3600" dirty="0">
                <a:solidFill>
                  <a:schemeClr val="tx1"/>
                </a:solidFill>
                <a:latin typeface="Papyrus"/>
                <a:cs typeface="Papyrus"/>
              </a:rPr>
              <a:t>To append you must repeat the delimiter (</a:t>
            </a:r>
            <a:r>
              <a:rPr lang="en-US" sz="3600" dirty="0">
                <a:solidFill>
                  <a:schemeClr val="tx1"/>
                </a:solidFill>
                <a:latin typeface="Courier"/>
                <a:cs typeface="Courier"/>
              </a:rPr>
              <a:t>$</a:t>
            </a:r>
            <a:r>
              <a:rPr lang="en-US" sz="3600" dirty="0">
                <a:solidFill>
                  <a:schemeClr val="tx1"/>
                </a:solidFill>
                <a:latin typeface="Papyrus"/>
                <a:cs typeface="Papyrus"/>
              </a:rPr>
              <a:t>, </a:t>
            </a:r>
            <a:r>
              <a:rPr lang="en-US" sz="3600" dirty="0">
                <a:solidFill>
                  <a:schemeClr val="tx1"/>
                </a:solidFill>
                <a:latin typeface="Courier"/>
                <a:cs typeface="Courier"/>
              </a:rPr>
              <a:t>%</a:t>
            </a:r>
            <a:r>
              <a:rPr lang="en-US" sz="3600" dirty="0">
                <a:solidFill>
                  <a:schemeClr val="tx1"/>
                </a:solidFill>
                <a:latin typeface="Papyrus"/>
                <a:cs typeface="Papyrus"/>
              </a:rPr>
              <a:t>, or </a:t>
            </a:r>
            <a:r>
              <a:rPr lang="en-US" sz="3600" dirty="0">
                <a:solidFill>
                  <a:schemeClr val="tx1"/>
                </a:solidFill>
                <a:latin typeface="Courier"/>
                <a:cs typeface="Courier"/>
              </a:rPr>
              <a:t>&amp;</a:t>
            </a:r>
            <a:r>
              <a:rPr lang="en-US" sz="3600" dirty="0">
                <a:solidFill>
                  <a:schemeClr val="tx1"/>
                </a:solidFill>
                <a:latin typeface="Papyrus"/>
                <a:cs typeface="Papyrus"/>
              </a:rPr>
              <a:t>) after the argument or variable (surround the string you are appending with the delimiter) and before the text string. </a:t>
            </a:r>
          </a:p>
          <a:p>
            <a:pPr algn="ctr">
              <a:spcBef>
                <a:spcPts val="0"/>
              </a:spcBef>
              <a:buNone/>
            </a:pPr>
            <a:endParaRPr lang="en-US" sz="3600" dirty="0">
              <a:solidFill>
                <a:schemeClr val="tx1"/>
              </a:solidFill>
              <a:latin typeface="Papyrus"/>
              <a:cs typeface="Papyrus"/>
            </a:endParaRPr>
          </a:p>
          <a:p>
            <a:pPr>
              <a:spcBef>
                <a:spcPts val="0"/>
              </a:spcBef>
              <a:buNone/>
            </a:pPr>
            <a:r>
              <a:rPr lang="en-US" sz="1800" dirty="0">
                <a:solidFill>
                  <a:srgbClr val="FF6600"/>
                </a:solidFill>
                <a:latin typeface="Courier"/>
                <a:cs typeface="Courier"/>
              </a:rPr>
              <a:t>sac&gt; </a:t>
            </a:r>
            <a:r>
              <a:rPr lang="en-US" sz="1800" dirty="0" err="1">
                <a:solidFill>
                  <a:schemeClr val="tx1"/>
                </a:solidFill>
                <a:latin typeface="Courier"/>
                <a:cs typeface="Courier"/>
              </a:rPr>
              <a:t>setbb</a:t>
            </a: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 temp BJT.BHZ.SAC</a:t>
            </a:r>
          </a:p>
          <a:p>
            <a:pPr>
              <a:spcBef>
                <a:spcPts val="0"/>
              </a:spcBef>
              <a:buNone/>
            </a:pPr>
            <a:r>
              <a:rPr lang="en-US" sz="1800" dirty="0">
                <a:solidFill>
                  <a:srgbClr val="FF6600"/>
                </a:solidFill>
                <a:latin typeface="Courier"/>
                <a:cs typeface="Courier"/>
              </a:rPr>
              <a:t>sac&gt; </a:t>
            </a:r>
            <a:r>
              <a:rPr lang="en-US" sz="1800" dirty="0" err="1">
                <a:solidFill>
                  <a:schemeClr val="tx1"/>
                </a:solidFill>
                <a:latin typeface="Courier"/>
                <a:cs typeface="Courier"/>
              </a:rPr>
              <a:t>w</a:t>
            </a: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 %</a:t>
            </a:r>
            <a:r>
              <a:rPr lang="en-US" sz="1800" dirty="0" err="1">
                <a:solidFill>
                  <a:schemeClr val="tx1"/>
                </a:solidFill>
                <a:latin typeface="Courier"/>
                <a:cs typeface="Courier"/>
              </a:rPr>
              <a:t>temp%.XYZ</a:t>
            </a:r>
            <a:endParaRPr lang="en-US" sz="1800" dirty="0">
              <a:solidFill>
                <a:schemeClr val="tx1"/>
              </a:solidFill>
              <a:latin typeface="Courier"/>
              <a:cs typeface="Courier"/>
            </a:endParaRPr>
          </a:p>
          <a:p>
            <a:pPr>
              <a:spcBef>
                <a:spcPts val="0"/>
              </a:spcBef>
              <a:buNone/>
            </a:pPr>
            <a:r>
              <a:rPr lang="en-US" sz="1800" dirty="0">
                <a:solidFill>
                  <a:srgbClr val="0000FF"/>
                </a:solidFill>
                <a:latin typeface="Courier"/>
                <a:cs typeface="Courier"/>
              </a:rPr>
              <a:t>BJT.BHZ.SAC.XYZ</a:t>
            </a:r>
            <a:r>
              <a:rPr lang="en-US" sz="1800" dirty="0">
                <a:solidFill>
                  <a:schemeClr val="tx1"/>
                </a:solidFill>
                <a:latin typeface="Courier"/>
                <a:cs typeface="Courier"/>
              </a:rPr>
              <a:t> 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66800" y="4572000"/>
            <a:ext cx="609600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86000" y="4267200"/>
            <a:ext cx="1524000" cy="304800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63500">
              <a:srgbClr val="FFFF00">
                <a:alpha val="45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676400" y="4876800"/>
            <a:ext cx="609600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52400" y="4876800"/>
            <a:ext cx="1524000" cy="304800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63500">
              <a:srgbClr val="FFFF00">
                <a:alpha val="45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676400" y="4572000"/>
            <a:ext cx="685800" cy="304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63500">
              <a:schemeClr val="tx1">
                <a:alpha val="4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07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4495800"/>
          </a:xfrm>
        </p:spPr>
        <p:txBody>
          <a:bodyPr numCol="1">
            <a:noAutofit/>
          </a:bodyPr>
          <a:lstStyle/>
          <a:p>
            <a:pPr algn="ctr">
              <a:buNone/>
            </a:pPr>
            <a:r>
              <a:rPr lang="en-US" sz="3200" dirty="0">
                <a:solidFill>
                  <a:schemeClr val="tx1"/>
                </a:solidFill>
                <a:latin typeface="Papyrus"/>
                <a:cs typeface="Papyrus"/>
              </a:rPr>
              <a:t>Using various programs to </a:t>
            </a:r>
            <a:r>
              <a:rPr lang="en-US" sz="3200" u="sng" dirty="0">
                <a:solidFill>
                  <a:schemeClr val="tx1"/>
                </a:solidFill>
                <a:latin typeface="Papyrus"/>
                <a:cs typeface="Papyrus"/>
              </a:rPr>
              <a:t>write</a:t>
            </a:r>
            <a:r>
              <a:rPr lang="en-US" sz="3200" dirty="0">
                <a:solidFill>
                  <a:schemeClr val="tx1"/>
                </a:solidFill>
                <a:latin typeface="Papyrus"/>
                <a:cs typeface="Papyrus"/>
              </a:rPr>
              <a:t> SAC macros.</a:t>
            </a:r>
          </a:p>
          <a:p>
            <a:pPr algn="ctr">
              <a:buNone/>
            </a:pPr>
            <a:endParaRPr lang="en-US" sz="3200" dirty="0">
              <a:solidFill>
                <a:schemeClr val="tx1"/>
              </a:solidFill>
              <a:latin typeface="Papyrus"/>
              <a:cs typeface="Papyrus"/>
            </a:endParaRPr>
          </a:p>
          <a:p>
            <a:pPr algn="ctr">
              <a:buNone/>
            </a:pPr>
            <a:r>
              <a:rPr lang="en-US" sz="3200" dirty="0">
                <a:solidFill>
                  <a:schemeClr val="tx1"/>
                </a:solidFill>
                <a:latin typeface="Papyrus"/>
                <a:cs typeface="Papyrus"/>
              </a:rPr>
              <a:t>SAC macros are essentially just a set of SAC commands and therefore</a:t>
            </a:r>
          </a:p>
          <a:p>
            <a:pPr algn="ctr">
              <a:buNone/>
            </a:pPr>
            <a:r>
              <a:rPr lang="en-US" sz="3200" u="sng" dirty="0">
                <a:solidFill>
                  <a:schemeClr val="tx1"/>
                </a:solidFill>
                <a:latin typeface="Papyrus"/>
                <a:cs typeface="Papyrus"/>
              </a:rPr>
              <a:t>you can create SAC macros using other programs</a:t>
            </a:r>
            <a:endParaRPr lang="en-US" sz="3200" dirty="0">
              <a:solidFill>
                <a:schemeClr val="tx1"/>
              </a:solidFill>
              <a:latin typeface="Papyrus"/>
              <a:cs typeface="Papyrus"/>
            </a:endParaRPr>
          </a:p>
          <a:p>
            <a:pPr algn="ctr">
              <a:buNone/>
            </a:pPr>
            <a:r>
              <a:rPr lang="en-US" sz="3200" dirty="0">
                <a:solidFill>
                  <a:schemeClr val="tx1"/>
                </a:solidFill>
                <a:latin typeface="Papyrus"/>
                <a:cs typeface="Papyrus"/>
              </a:rPr>
              <a:t>(shell scripts, Fortran, c, </a:t>
            </a:r>
            <a:r>
              <a:rPr lang="en-US" sz="3200" dirty="0" err="1">
                <a:solidFill>
                  <a:schemeClr val="tx1"/>
                </a:solidFill>
                <a:latin typeface="Papyrus"/>
                <a:cs typeface="Papyrus"/>
              </a:rPr>
              <a:t>Matlab</a:t>
            </a:r>
            <a:r>
              <a:rPr lang="en-US" sz="3200" dirty="0">
                <a:solidFill>
                  <a:schemeClr val="tx1"/>
                </a:solidFill>
                <a:latin typeface="Papyrus"/>
                <a:cs typeface="Papyrus"/>
              </a:rPr>
              <a:t>, etc.).</a:t>
            </a:r>
          </a:p>
        </p:txBody>
      </p:sp>
    </p:spTree>
    <p:extLst>
      <p:ext uri="{BB962C8B-B14F-4D97-AF65-F5344CB8AC3E}">
        <p14:creationId xmlns:p14="http://schemas.microsoft.com/office/powerpoint/2010/main" val="19482442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9744"/>
            <a:ext cx="9144000" cy="6709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Papyrus"/>
                <a:cs typeface="Papyrus"/>
              </a:rPr>
              <a:t>This shell script is in a file called </a:t>
            </a:r>
            <a:r>
              <a:rPr lang="en-US" sz="3200" dirty="0" err="1">
                <a:latin typeface="Courier"/>
                <a:cs typeface="Courier"/>
              </a:rPr>
              <a:t>sta.csh</a:t>
            </a:r>
            <a:r>
              <a:rPr lang="en-US" sz="3200" dirty="0">
                <a:latin typeface="Papyrus"/>
                <a:cs typeface="Papyrus"/>
              </a:rPr>
              <a:t>. The shell script runs sac independently for each file matching the name </a:t>
            </a:r>
            <a:r>
              <a:rPr lang="en-US" dirty="0">
                <a:latin typeface="Papyrus"/>
                <a:cs typeface="Papyrus"/>
              </a:rPr>
              <a:t>(</a:t>
            </a:r>
            <a:r>
              <a:rPr lang="en-US" sz="2800" dirty="0">
                <a:latin typeface="Courier"/>
                <a:cs typeface="Courier"/>
              </a:rPr>
              <a:t>*${</a:t>
            </a:r>
            <a:r>
              <a:rPr lang="en-US" sz="2800" dirty="0" err="1">
                <a:latin typeface="Courier"/>
                <a:cs typeface="Courier"/>
              </a:rPr>
              <a:t>sta</a:t>
            </a:r>
            <a:r>
              <a:rPr lang="en-US" sz="2800" dirty="0">
                <a:latin typeface="Courier"/>
                <a:cs typeface="Courier"/>
              </a:rPr>
              <a:t>}*z</a:t>
            </a:r>
            <a:r>
              <a:rPr lang="en-US" dirty="0">
                <a:latin typeface="Papyrus"/>
                <a:cs typeface="Papyrus"/>
              </a:rPr>
              <a:t>)</a:t>
            </a:r>
            <a:r>
              <a:rPr lang="en-US" sz="3200" dirty="0">
                <a:latin typeface="Papyrus"/>
                <a:cs typeface="Papyrus"/>
              </a:rPr>
              <a:t> and appends the output of the sac </a:t>
            </a:r>
            <a:r>
              <a:rPr lang="en-US" sz="3200" dirty="0" err="1">
                <a:latin typeface="Courier"/>
                <a:cs typeface="Courier"/>
              </a:rPr>
              <a:t>listhdr</a:t>
            </a:r>
            <a:r>
              <a:rPr lang="en-US" sz="3200" dirty="0">
                <a:latin typeface="Papyrus"/>
                <a:cs typeface="Papyrus"/>
              </a:rPr>
              <a:t> command to the </a:t>
            </a:r>
            <a:r>
              <a:rPr lang="en-US" sz="3200" dirty="0" err="1">
                <a:latin typeface="Courier"/>
                <a:cs typeface="Courier"/>
              </a:rPr>
              <a:t>sta.log</a:t>
            </a:r>
            <a:r>
              <a:rPr lang="en-US" sz="3200" dirty="0">
                <a:latin typeface="Papyrus"/>
                <a:cs typeface="Papyrus"/>
              </a:rPr>
              <a:t> file (loop in shell, not sac).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solidFill>
                  <a:srgbClr val="FF6600"/>
                </a:solidFill>
                <a:latin typeface="Courier"/>
                <a:cs typeface="Courier"/>
              </a:rPr>
              <a:t>668:&gt;</a:t>
            </a:r>
            <a:r>
              <a:rPr lang="en-US" dirty="0">
                <a:solidFill>
                  <a:srgbClr val="FFFF00"/>
                </a:solidFill>
                <a:latin typeface="Courier"/>
                <a:cs typeface="Courier"/>
              </a:rPr>
              <a:t> </a:t>
            </a:r>
            <a:r>
              <a:rPr lang="en-US" dirty="0">
                <a:latin typeface="Courier"/>
                <a:cs typeface="Courier"/>
              </a:rPr>
              <a:t>vi </a:t>
            </a:r>
            <a:r>
              <a:rPr lang="en-US" dirty="0" err="1">
                <a:latin typeface="Courier"/>
                <a:cs typeface="Courier"/>
              </a:rPr>
              <a:t>sta.csh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solidFill>
                  <a:srgbClr val="FF00FF"/>
                </a:solidFill>
                <a:latin typeface="Courier"/>
                <a:cs typeface="Courier"/>
              </a:rPr>
              <a:t>#!/</a:t>
            </a:r>
            <a:r>
              <a:rPr lang="en-US" dirty="0" err="1">
                <a:solidFill>
                  <a:srgbClr val="FF00FF"/>
                </a:solidFill>
                <a:latin typeface="Courier"/>
                <a:cs typeface="Courier"/>
              </a:rPr>
              <a:t>usr</a:t>
            </a:r>
            <a:r>
              <a:rPr lang="en-US" dirty="0">
                <a:solidFill>
                  <a:srgbClr val="FF00FF"/>
                </a:solidFill>
                <a:latin typeface="Courier"/>
                <a:cs typeface="Courier"/>
              </a:rPr>
              <a:t>/bin/</a:t>
            </a:r>
            <a:r>
              <a:rPr lang="en-US" dirty="0" err="1">
                <a:solidFill>
                  <a:srgbClr val="FF00FF"/>
                </a:solidFill>
                <a:latin typeface="Courier"/>
                <a:cs typeface="Courier"/>
              </a:rPr>
              <a:t>csh</a:t>
            </a:r>
            <a:endParaRPr lang="en-US" dirty="0">
              <a:solidFill>
                <a:srgbClr val="FF00FF"/>
              </a:solidFill>
              <a:latin typeface="Courier"/>
              <a:cs typeface="Courier"/>
            </a:endParaRPr>
          </a:p>
          <a:p>
            <a:r>
              <a:rPr lang="en-US" dirty="0">
                <a:solidFill>
                  <a:srgbClr val="FF00FF"/>
                </a:solidFill>
                <a:latin typeface="Courier"/>
                <a:cs typeface="Courier"/>
              </a:rPr>
              <a:t># Script to report b, e and t1 sac header values for a given station</a:t>
            </a:r>
          </a:p>
          <a:p>
            <a:r>
              <a:rPr lang="en-US" dirty="0">
                <a:solidFill>
                  <a:srgbClr val="FF00FF"/>
                </a:solidFill>
                <a:latin typeface="Courier"/>
                <a:cs typeface="Courier"/>
              </a:rPr>
              <a:t>#  usage: </a:t>
            </a:r>
            <a:r>
              <a:rPr lang="en-US" dirty="0" err="1">
                <a:solidFill>
                  <a:srgbClr val="FF00FF"/>
                </a:solidFill>
                <a:latin typeface="Courier"/>
                <a:cs typeface="Courier"/>
              </a:rPr>
              <a:t>sta.csh</a:t>
            </a:r>
            <a:r>
              <a:rPr lang="en-US" dirty="0">
                <a:solidFill>
                  <a:srgbClr val="FF00FF"/>
                </a:solidFill>
                <a:latin typeface="Courier"/>
                <a:cs typeface="Courier"/>
              </a:rPr>
              <a:t> [NAME]</a:t>
            </a:r>
          </a:p>
          <a:p>
            <a:r>
              <a:rPr lang="en-US" dirty="0">
                <a:solidFill>
                  <a:srgbClr val="FF00FF"/>
                </a:solidFill>
                <a:latin typeface="Courier"/>
                <a:cs typeface="Courier"/>
              </a:rPr>
              <a:t>\rm </a:t>
            </a:r>
            <a:r>
              <a:rPr lang="en-US" dirty="0" err="1">
                <a:solidFill>
                  <a:srgbClr val="FF00FF"/>
                </a:solidFill>
                <a:latin typeface="Courier"/>
                <a:cs typeface="Courier"/>
              </a:rPr>
              <a:t>sta.log</a:t>
            </a:r>
            <a:endParaRPr lang="en-US" dirty="0">
              <a:solidFill>
                <a:srgbClr val="FF00FF"/>
              </a:solidFill>
              <a:latin typeface="Courier"/>
              <a:cs typeface="Courier"/>
            </a:endParaRPr>
          </a:p>
          <a:p>
            <a:r>
              <a:rPr lang="en-US" dirty="0">
                <a:solidFill>
                  <a:srgbClr val="FF00FF"/>
                </a:solidFill>
                <a:latin typeface="Courier"/>
                <a:cs typeface="Courier"/>
              </a:rPr>
              <a:t>set </a:t>
            </a:r>
            <a:r>
              <a:rPr lang="en-US" dirty="0" err="1">
                <a:solidFill>
                  <a:srgbClr val="FF00FF"/>
                </a:solidFill>
                <a:latin typeface="Courier"/>
                <a:cs typeface="Courier"/>
              </a:rPr>
              <a:t>sta</a:t>
            </a:r>
            <a:r>
              <a:rPr lang="en-US" dirty="0">
                <a:solidFill>
                  <a:srgbClr val="FF00FF"/>
                </a:solidFill>
                <a:latin typeface="Courier"/>
                <a:cs typeface="Courier"/>
              </a:rPr>
              <a:t>=$1</a:t>
            </a:r>
          </a:p>
          <a:p>
            <a:r>
              <a:rPr lang="en-US" dirty="0">
                <a:solidFill>
                  <a:srgbClr val="FF00FF"/>
                </a:solidFill>
                <a:latin typeface="Courier"/>
                <a:cs typeface="Courier"/>
              </a:rPr>
              <a:t>foreach file ( *${</a:t>
            </a:r>
            <a:r>
              <a:rPr lang="en-US" dirty="0" err="1">
                <a:solidFill>
                  <a:srgbClr val="FF00FF"/>
                </a:solidFill>
                <a:latin typeface="Courier"/>
                <a:cs typeface="Courier"/>
              </a:rPr>
              <a:t>sta</a:t>
            </a:r>
            <a:r>
              <a:rPr lang="en-US" dirty="0">
                <a:solidFill>
                  <a:srgbClr val="FF00FF"/>
                </a:solidFill>
                <a:latin typeface="Courier"/>
                <a:cs typeface="Courier"/>
              </a:rPr>
              <a:t>}*BH* )</a:t>
            </a:r>
          </a:p>
          <a:p>
            <a:r>
              <a:rPr lang="en-US" dirty="0">
                <a:solidFill>
                  <a:srgbClr val="FF00FF"/>
                </a:solidFill>
                <a:latin typeface="Courier"/>
                <a:cs typeface="Courier"/>
              </a:rPr>
              <a:t>sac &lt;&lt;EOF &gt;&gt; </a:t>
            </a:r>
            <a:r>
              <a:rPr lang="en-US" dirty="0" err="1">
                <a:solidFill>
                  <a:srgbClr val="FF00FF"/>
                </a:solidFill>
                <a:latin typeface="Courier"/>
                <a:cs typeface="Courier"/>
              </a:rPr>
              <a:t>sta.log</a:t>
            </a:r>
            <a:endParaRPr lang="en-US" dirty="0">
              <a:solidFill>
                <a:srgbClr val="FF00FF"/>
              </a:solidFill>
              <a:latin typeface="Courier"/>
              <a:cs typeface="Courier"/>
            </a:endParaRPr>
          </a:p>
          <a:p>
            <a:r>
              <a:rPr lang="en-US" dirty="0">
                <a:solidFill>
                  <a:srgbClr val="FF00FF"/>
                </a:solidFill>
                <a:latin typeface="Courier"/>
                <a:cs typeface="Courier"/>
              </a:rPr>
              <a:t>r $file</a:t>
            </a:r>
          </a:p>
          <a:p>
            <a:r>
              <a:rPr lang="en-US" dirty="0" err="1">
                <a:solidFill>
                  <a:srgbClr val="FF00FF"/>
                </a:solidFill>
                <a:latin typeface="Courier"/>
                <a:cs typeface="Courier"/>
              </a:rPr>
              <a:t>lh</a:t>
            </a:r>
            <a:r>
              <a:rPr lang="en-US" dirty="0">
                <a:solidFill>
                  <a:srgbClr val="FF00FF"/>
                </a:solidFill>
                <a:latin typeface="Courier"/>
                <a:cs typeface="Courier"/>
              </a:rPr>
              <a:t> b e t1</a:t>
            </a:r>
          </a:p>
          <a:p>
            <a:r>
              <a:rPr lang="en-US" dirty="0">
                <a:solidFill>
                  <a:srgbClr val="FF00FF"/>
                </a:solidFill>
                <a:latin typeface="Courier"/>
                <a:cs typeface="Courier"/>
              </a:rPr>
              <a:t>q</a:t>
            </a:r>
          </a:p>
          <a:p>
            <a:r>
              <a:rPr lang="en-US" dirty="0">
                <a:solidFill>
                  <a:srgbClr val="FF00FF"/>
                </a:solidFill>
                <a:latin typeface="Courier"/>
                <a:cs typeface="Courier"/>
              </a:rPr>
              <a:t>EOF</a:t>
            </a:r>
          </a:p>
          <a:p>
            <a:r>
              <a:rPr lang="en-US" dirty="0">
                <a:solidFill>
                  <a:srgbClr val="FF00FF"/>
                </a:solidFill>
                <a:latin typeface="Courier"/>
                <a:cs typeface="Courier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4120442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735"/>
            <a:ext cx="9144000" cy="63882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200" dirty="0">
                <a:solidFill>
                  <a:schemeClr val="tx1"/>
                </a:solidFill>
                <a:latin typeface="Papyrus" panose="020B0602040200020303" pitchFamily="34" charset="77"/>
                <a:cs typeface="Papyrus"/>
              </a:rPr>
              <a:t>Example using SAC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22795B-20CA-1649-8BDA-5F5B85A39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250" y="996950"/>
            <a:ext cx="6413500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46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4F545C-AE89-9748-BE37-3B9F479C5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0163"/>
            <a:ext cx="9144000" cy="494783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735"/>
            <a:ext cx="9144000" cy="63882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200" dirty="0">
                <a:solidFill>
                  <a:schemeClr val="tx1"/>
                </a:solidFill>
                <a:latin typeface="Papyrus" panose="020B0602040200020303" pitchFamily="34" charset="77"/>
                <a:cs typeface="Papyrus"/>
              </a:rPr>
              <a:t>Example using SAC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32C265-9CAB-334B-8935-8182F741ED6A}"/>
              </a:ext>
            </a:extLst>
          </p:cNvPr>
          <p:cNvSpPr/>
          <p:nvPr/>
        </p:nvSpPr>
        <p:spPr>
          <a:xfrm>
            <a:off x="181628" y="116797"/>
            <a:ext cx="89623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ourier" pitchFamily="2" charset="0"/>
              </a:rPr>
              <a:t>SAC&gt; r </a:t>
            </a:r>
            <a:r>
              <a:rPr lang="en-US" b="1" dirty="0" err="1">
                <a:solidFill>
                  <a:srgbClr val="000000"/>
                </a:solidFill>
                <a:latin typeface="Courier" pitchFamily="2" charset="0"/>
              </a:rPr>
              <a:t>ntkl.z</a:t>
            </a:r>
            <a:endParaRPr lang="en-US" b="1" dirty="0">
              <a:solidFill>
                <a:srgbClr val="000000"/>
              </a:solidFill>
              <a:latin typeface="Courier" pitchFamily="2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ourier" pitchFamily="2" charset="0"/>
              </a:rPr>
              <a:t>SAC&gt; </a:t>
            </a:r>
            <a:r>
              <a:rPr lang="en-US" b="1" dirty="0" err="1">
                <a:solidFill>
                  <a:srgbClr val="000000"/>
                </a:solidFill>
                <a:latin typeface="Courier" pitchFamily="2" charset="0"/>
              </a:rPr>
              <a:t>hilbert</a:t>
            </a:r>
            <a:endParaRPr lang="en-US" b="1" dirty="0">
              <a:solidFill>
                <a:srgbClr val="000000"/>
              </a:solidFill>
              <a:latin typeface="Courier" pitchFamily="2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ourier" pitchFamily="2" charset="0"/>
              </a:rPr>
              <a:t>SAC&gt; plot                            &lt;&lt;to see what it looks like</a:t>
            </a:r>
          </a:p>
          <a:p>
            <a:r>
              <a:rPr lang="en-US" b="1" dirty="0">
                <a:solidFill>
                  <a:srgbClr val="000000"/>
                </a:solidFill>
                <a:latin typeface="Courier" pitchFamily="2" charset="0"/>
              </a:rPr>
              <a:t>SAC&gt; read more </a:t>
            </a:r>
            <a:r>
              <a:rPr lang="en-US" b="1" dirty="0" err="1">
                <a:solidFill>
                  <a:srgbClr val="000000"/>
                </a:solidFill>
                <a:latin typeface="Courier" pitchFamily="2" charset="0"/>
              </a:rPr>
              <a:t>ntkl.z</a:t>
            </a:r>
            <a:r>
              <a:rPr lang="en-US" b="1" dirty="0">
                <a:solidFill>
                  <a:srgbClr val="000000"/>
                </a:solidFill>
                <a:latin typeface="Courier" pitchFamily="2" charset="0"/>
              </a:rPr>
              <a:t>                &lt;&lt;re-read seismogram</a:t>
            </a:r>
          </a:p>
          <a:p>
            <a:r>
              <a:rPr lang="en-US" b="1" dirty="0">
                <a:solidFill>
                  <a:srgbClr val="000000"/>
                </a:solidFill>
                <a:latin typeface="Courier" pitchFamily="2" charset="0"/>
              </a:rPr>
              <a:t>SAC&gt; color on </a:t>
            </a:r>
            <a:r>
              <a:rPr lang="en-US" b="1" dirty="0" err="1">
                <a:solidFill>
                  <a:srgbClr val="000000"/>
                </a:solidFill>
                <a:latin typeface="Courier" pitchFamily="2" charset="0"/>
              </a:rPr>
              <a:t>inc</a:t>
            </a:r>
            <a:r>
              <a:rPr lang="en-US" b="1" dirty="0">
                <a:solidFill>
                  <a:srgbClr val="000000"/>
                </a:solidFill>
                <a:latin typeface="Courier" pitchFamily="2" charset="0"/>
              </a:rPr>
              <a:t> on list black red  &lt;&lt;read documentation</a:t>
            </a:r>
          </a:p>
          <a:p>
            <a:r>
              <a:rPr lang="en-US" b="1" dirty="0">
                <a:solidFill>
                  <a:srgbClr val="000000"/>
                </a:solidFill>
                <a:latin typeface="Courier" pitchFamily="2" charset="0"/>
              </a:rPr>
              <a:t>SAC&gt; </a:t>
            </a:r>
            <a:r>
              <a:rPr lang="en-US" b="1" dirty="0" err="1">
                <a:solidFill>
                  <a:srgbClr val="000000"/>
                </a:solidFill>
                <a:latin typeface="Courier" pitchFamily="2" charset="0"/>
              </a:rPr>
              <a:t>xlim</a:t>
            </a:r>
            <a:r>
              <a:rPr lang="en-US" b="1" dirty="0">
                <a:solidFill>
                  <a:srgbClr val="000000"/>
                </a:solidFill>
                <a:latin typeface="Courier" pitchFamily="2" charset="0"/>
              </a:rPr>
              <a:t> 200 1100</a:t>
            </a:r>
          </a:p>
          <a:p>
            <a:r>
              <a:rPr lang="en-US" b="1" dirty="0">
                <a:solidFill>
                  <a:srgbClr val="000000"/>
                </a:solidFill>
                <a:latin typeface="Courier" pitchFamily="2" charset="0"/>
              </a:rPr>
              <a:t>SAC&gt; p2</a:t>
            </a:r>
            <a:endParaRPr lang="en-US" b="1" dirty="0">
              <a:solidFill>
                <a:srgbClr val="000000"/>
              </a:solidFill>
              <a:effectLst/>
              <a:latin typeface="Courier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736A95-4436-6C40-8A52-0F44FECF2D96}"/>
              </a:ext>
            </a:extLst>
          </p:cNvPr>
          <p:cNvSpPr txBox="1"/>
          <p:nvPr/>
        </p:nvSpPr>
        <p:spPr>
          <a:xfrm>
            <a:off x="338204" y="5311034"/>
            <a:ext cx="56617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Papyrus" panose="020B0602040200020303" pitchFamily="34" charset="77"/>
              </a:rPr>
              <a:t>RED</a:t>
            </a:r>
            <a:r>
              <a:rPr lang="en-US" sz="3200" dirty="0">
                <a:latin typeface="Papyrus" panose="020B0602040200020303" pitchFamily="34" charset="77"/>
              </a:rPr>
              <a:t> – original seismogram, </a:t>
            </a:r>
            <a:r>
              <a:rPr lang="en-US" sz="3200" b="1" dirty="0">
                <a:latin typeface="Papyrus" panose="020B0602040200020303" pitchFamily="34" charset="77"/>
              </a:rPr>
              <a:t>Black</a:t>
            </a:r>
            <a:r>
              <a:rPr lang="en-US" sz="3200" dirty="0">
                <a:latin typeface="Papyrus" panose="020B0602040200020303" pitchFamily="34" charset="77"/>
              </a:rPr>
              <a:t> – Hilbert transform</a:t>
            </a:r>
          </a:p>
        </p:txBody>
      </p:sp>
    </p:spTree>
    <p:extLst>
      <p:ext uri="{BB962C8B-B14F-4D97-AF65-F5344CB8AC3E}">
        <p14:creationId xmlns:p14="http://schemas.microsoft.com/office/powerpoint/2010/main" val="789947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DE2061-03FA-5B4F-8078-6D70D38E4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978764"/>
            <a:ext cx="6553200" cy="5054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5CE2B1-75A3-6048-9FEE-B9C526FA2F11}"/>
              </a:ext>
            </a:extLst>
          </p:cNvPr>
          <p:cNvSpPr txBox="1"/>
          <p:nvPr/>
        </p:nvSpPr>
        <p:spPr>
          <a:xfrm>
            <a:off x="4697260" y="428090"/>
            <a:ext cx="4584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Papyrus" panose="020B0602040200020303" pitchFamily="34" charset="77"/>
              </a:rPr>
              <a:t>What is Hilbert transform useful for? </a:t>
            </a:r>
            <a:r>
              <a:rPr lang="en-US" sz="3200" b="1" dirty="0">
                <a:latin typeface="Papyrus" panose="020B0602040200020303" pitchFamily="34" charset="77"/>
              </a:rPr>
              <a:t>Displaying ENVELOPE</a:t>
            </a:r>
            <a:r>
              <a:rPr lang="en-US" sz="3200" dirty="0">
                <a:latin typeface="Papyrus" panose="020B0602040200020303" pitchFamily="34" charset="77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" y="139992"/>
            <a:ext cx="873899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urier" pitchFamily="2" charset="0"/>
              </a:rPr>
              <a:t>SAC&gt; </a:t>
            </a:r>
            <a:r>
              <a:rPr lang="en-US" b="1" dirty="0" err="1">
                <a:latin typeface="Courier" pitchFamily="2" charset="0"/>
              </a:rPr>
              <a:t>datagen</a:t>
            </a:r>
            <a:r>
              <a:rPr lang="en-US" b="1" dirty="0">
                <a:latin typeface="Courier" pitchFamily="2" charset="0"/>
              </a:rPr>
              <a:t> sub teleseismic </a:t>
            </a:r>
            <a:r>
              <a:rPr lang="en-US" b="1" dirty="0" err="1">
                <a:latin typeface="Courier" pitchFamily="2" charset="0"/>
              </a:rPr>
              <a:t>ntkl.z</a:t>
            </a:r>
            <a:endParaRPr lang="en-US" b="1" dirty="0">
              <a:latin typeface="Courier" pitchFamily="2" charset="0"/>
            </a:endParaRPr>
          </a:p>
          <a:p>
            <a:r>
              <a:rPr lang="en-US" b="1" dirty="0">
                <a:latin typeface="Courier" pitchFamily="2" charset="0"/>
              </a:rPr>
              <a:t>SAC&gt; </a:t>
            </a:r>
            <a:r>
              <a:rPr lang="en-US" b="1" dirty="0" err="1">
                <a:latin typeface="Courier" pitchFamily="2" charset="0"/>
              </a:rPr>
              <a:t>rtrend</a:t>
            </a:r>
            <a:endParaRPr lang="en-US" b="1" dirty="0">
              <a:latin typeface="Courier" pitchFamily="2" charset="0"/>
            </a:endParaRPr>
          </a:p>
          <a:p>
            <a:r>
              <a:rPr lang="en-US" b="1" dirty="0">
                <a:latin typeface="Courier" pitchFamily="2" charset="0"/>
              </a:rPr>
              <a:t>SAC&gt; write sac </a:t>
            </a:r>
            <a:r>
              <a:rPr lang="en-US" b="1" dirty="0" err="1">
                <a:latin typeface="Courier" pitchFamily="2" charset="0"/>
              </a:rPr>
              <a:t>ntkl.z</a:t>
            </a:r>
            <a:endParaRPr lang="en-US" b="1" dirty="0">
              <a:latin typeface="Courier" pitchFamily="2" charset="0"/>
            </a:endParaRPr>
          </a:p>
          <a:p>
            <a:r>
              <a:rPr lang="en-US" b="1" dirty="0">
                <a:latin typeface="Courier" pitchFamily="2" charset="0"/>
              </a:rPr>
              <a:t>SAC&gt; envelope</a:t>
            </a:r>
          </a:p>
          <a:p>
            <a:r>
              <a:rPr lang="en-US" b="1" dirty="0">
                <a:latin typeface="Courier" pitchFamily="2" charset="0"/>
              </a:rPr>
              <a:t>SAC&gt; write sac </a:t>
            </a:r>
            <a:r>
              <a:rPr lang="en-US" b="1" dirty="0" err="1">
                <a:latin typeface="Courier" pitchFamily="2" charset="0"/>
              </a:rPr>
              <a:t>ntkl_envelope.z</a:t>
            </a:r>
            <a:endParaRPr lang="en-US" b="1" dirty="0">
              <a:latin typeface="Courier" pitchFamily="2" charset="0"/>
            </a:endParaRPr>
          </a:p>
          <a:p>
            <a:r>
              <a:rPr lang="en-US" b="1" dirty="0">
                <a:latin typeface="Courier" pitchFamily="2" charset="0"/>
              </a:rPr>
              <a:t>SAC&gt; </a:t>
            </a:r>
            <a:r>
              <a:rPr lang="en-US" b="1" dirty="0" err="1">
                <a:latin typeface="Courier" pitchFamily="2" charset="0"/>
              </a:rPr>
              <a:t>mul</a:t>
            </a:r>
            <a:r>
              <a:rPr lang="en-US" b="1" dirty="0">
                <a:latin typeface="Courier" pitchFamily="2" charset="0"/>
              </a:rPr>
              <a:t> -1</a:t>
            </a:r>
          </a:p>
          <a:p>
            <a:r>
              <a:rPr lang="en-US" b="1" dirty="0">
                <a:latin typeface="Courier" pitchFamily="2" charset="0"/>
              </a:rPr>
              <a:t>SAC&gt; write sac ntkl_minus1_envelope.z</a:t>
            </a:r>
          </a:p>
          <a:p>
            <a:r>
              <a:rPr lang="en-US" b="1" dirty="0">
                <a:latin typeface="Courier" pitchFamily="2" charset="0"/>
              </a:rPr>
              <a:t>SAC&gt; r </a:t>
            </a:r>
            <a:r>
              <a:rPr lang="en-US" b="1" dirty="0" err="1">
                <a:latin typeface="Courier" pitchFamily="2" charset="0"/>
              </a:rPr>
              <a:t>ntkl</a:t>
            </a:r>
            <a:r>
              <a:rPr lang="en-US" b="1" dirty="0">
                <a:latin typeface="Courier" pitchFamily="2" charset="0"/>
              </a:rPr>
              <a:t>*</a:t>
            </a:r>
          </a:p>
          <a:p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ntkl.z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ntkl_envelope.z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ourier" pitchFamily="2" charset="0"/>
              </a:rPr>
              <a:t> ntkl_minus1_envelope.z</a:t>
            </a:r>
          </a:p>
          <a:p>
            <a:r>
              <a:rPr lang="en-US" b="1" dirty="0">
                <a:latin typeface="Courier" pitchFamily="2" charset="0"/>
              </a:rPr>
              <a:t>SAC&gt; </a:t>
            </a:r>
            <a:r>
              <a:rPr lang="en-US" b="1" dirty="0" err="1">
                <a:latin typeface="Courier" pitchFamily="2" charset="0"/>
              </a:rPr>
              <a:t>qdp</a:t>
            </a:r>
            <a:r>
              <a:rPr lang="en-US" b="1" dirty="0">
                <a:latin typeface="Courier" pitchFamily="2" charset="0"/>
              </a:rPr>
              <a:t> off</a:t>
            </a:r>
          </a:p>
          <a:p>
            <a:r>
              <a:rPr lang="en-US" b="1" dirty="0">
                <a:latin typeface="Courier" pitchFamily="2" charset="0"/>
              </a:rPr>
              <a:t>SAC&gt; color on </a:t>
            </a:r>
            <a:r>
              <a:rPr lang="en-US" b="1" dirty="0" err="1">
                <a:latin typeface="Courier" pitchFamily="2" charset="0"/>
              </a:rPr>
              <a:t>inc</a:t>
            </a:r>
            <a:r>
              <a:rPr lang="en-US" b="1" dirty="0">
                <a:latin typeface="Courier" pitchFamily="2" charset="0"/>
              </a:rPr>
              <a:t> on</a:t>
            </a:r>
          </a:p>
          <a:p>
            <a:r>
              <a:rPr lang="en-US" b="1" dirty="0">
                <a:latin typeface="Courier" pitchFamily="2" charset="0"/>
              </a:rPr>
              <a:t>SAC&gt; p2</a:t>
            </a:r>
          </a:p>
          <a:p>
            <a:endParaRPr lang="en-US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592880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B5CE2B1-75A3-6048-9FEE-B9C526FA2F11}"/>
              </a:ext>
            </a:extLst>
          </p:cNvPr>
          <p:cNvSpPr txBox="1"/>
          <p:nvPr/>
        </p:nvSpPr>
        <p:spPr>
          <a:xfrm>
            <a:off x="425885" y="290304"/>
            <a:ext cx="7954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Papyrus" panose="020B0602040200020303" pitchFamily="34" charset="77"/>
              </a:rPr>
              <a:t>Can see this a little better showing both original and Hilbert transform along with the envelope.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AB3FF2-21D0-6040-8DA9-6D410B11B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6619"/>
            <a:ext cx="9144000" cy="422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91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57974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Papyrus"/>
                <a:cs typeface="Papyrus"/>
              </a:rPr>
              <a:t>Spectral Analysis Module</a:t>
            </a:r>
          </a:p>
          <a:p>
            <a:pPr algn="ctr"/>
            <a:endParaRPr lang="en-US" dirty="0">
              <a:latin typeface="Papyrus"/>
              <a:cs typeface="Papyrus"/>
            </a:endParaRPr>
          </a:p>
          <a:p>
            <a:pPr algn="ctr"/>
            <a:r>
              <a:rPr lang="en-US" sz="3200" dirty="0">
                <a:latin typeface="Papyrus"/>
                <a:cs typeface="Papyrus"/>
              </a:rPr>
              <a:t>There is a set of Infinite Impulse Response (IIR) filters.</a:t>
            </a: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endParaRPr lang="en-US" dirty="0">
              <a:latin typeface="Papyrus"/>
              <a:cs typeface="Papyrus"/>
            </a:endParaRPr>
          </a:p>
          <a:p>
            <a:pPr algn="ctr"/>
            <a:endParaRPr lang="en-US" dirty="0">
              <a:latin typeface="Papyrus"/>
              <a:cs typeface="Papyrus"/>
            </a:endParaRPr>
          </a:p>
          <a:p>
            <a:pPr algn="ctr"/>
            <a:r>
              <a:rPr lang="en-US" sz="3200" dirty="0" err="1">
                <a:latin typeface="Courier"/>
                <a:cs typeface="Courier"/>
              </a:rPr>
              <a:t>lowpass</a:t>
            </a:r>
            <a:r>
              <a:rPr lang="en-US" sz="3200" dirty="0">
                <a:latin typeface="Courier"/>
                <a:cs typeface="Courier"/>
              </a:rPr>
              <a:t> (</a:t>
            </a:r>
            <a:r>
              <a:rPr lang="en-US" sz="3200" dirty="0" err="1">
                <a:latin typeface="Courier"/>
                <a:cs typeface="Courier"/>
              </a:rPr>
              <a:t>lp</a:t>
            </a:r>
            <a:r>
              <a:rPr lang="en-US" sz="3200" dirty="0">
                <a:latin typeface="Courier"/>
                <a:cs typeface="Courier"/>
              </a:rPr>
              <a:t>) </a:t>
            </a:r>
            <a:r>
              <a:rPr lang="en-US" sz="3200" dirty="0">
                <a:latin typeface="Papyrus"/>
                <a:cs typeface="Papyrus"/>
              </a:rPr>
              <a:t>passes signal below a high corner cutoff.</a:t>
            </a:r>
          </a:p>
          <a:p>
            <a:pPr algn="ctr"/>
            <a:endParaRPr lang="en-US" sz="3200" dirty="0">
              <a:latin typeface="Papyrus"/>
              <a:cs typeface="Papyrus"/>
            </a:endParaRPr>
          </a:p>
          <a:p>
            <a:pPr algn="ctr"/>
            <a:endParaRPr lang="en-US" dirty="0">
              <a:latin typeface="Papyrus"/>
              <a:cs typeface="Papyrus"/>
            </a:endParaRPr>
          </a:p>
          <a:p>
            <a:pPr algn="ctr"/>
            <a:r>
              <a:rPr lang="en-US" sz="3200" dirty="0" err="1">
                <a:latin typeface="Courier"/>
                <a:cs typeface="Courier"/>
              </a:rPr>
              <a:t>highpass</a:t>
            </a:r>
            <a:r>
              <a:rPr lang="en-US" sz="3200" dirty="0">
                <a:latin typeface="Courier"/>
                <a:cs typeface="Courier"/>
              </a:rPr>
              <a:t> (hp) </a:t>
            </a:r>
            <a:r>
              <a:rPr lang="en-US" sz="3200" dirty="0">
                <a:latin typeface="Papyrus"/>
                <a:cs typeface="Papyrus"/>
              </a:rPr>
              <a:t>passes signal above a low corner cutoff).</a:t>
            </a:r>
          </a:p>
        </p:txBody>
      </p:sp>
    </p:spTree>
    <p:extLst>
      <p:ext uri="{BB962C8B-B14F-4D97-AF65-F5344CB8AC3E}">
        <p14:creationId xmlns:p14="http://schemas.microsoft.com/office/powerpoint/2010/main" val="3440833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50300"/>
            <a:ext cx="91440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ourier"/>
                <a:cs typeface="Courier"/>
              </a:rPr>
              <a:t>bandpass (</a:t>
            </a:r>
            <a:r>
              <a:rPr lang="en-US" sz="3200" dirty="0" err="1">
                <a:latin typeface="Courier"/>
                <a:cs typeface="Courier"/>
              </a:rPr>
              <a:t>bp</a:t>
            </a:r>
            <a:r>
              <a:rPr lang="en-US" sz="3200" dirty="0">
                <a:latin typeface="Courier"/>
                <a:cs typeface="Courier"/>
              </a:rPr>
              <a:t>) </a:t>
            </a:r>
            <a:r>
              <a:rPr lang="en-US" sz="3200" dirty="0">
                <a:latin typeface="Papyrus"/>
                <a:cs typeface="Papyrus"/>
              </a:rPr>
              <a:t>pass signal within the low and high corner cutoffs.</a:t>
            </a:r>
          </a:p>
          <a:p>
            <a:pPr algn="ctr"/>
            <a:endParaRPr lang="en-US" dirty="0">
              <a:latin typeface="Papyrus"/>
              <a:cs typeface="Papyrus"/>
            </a:endParaRPr>
          </a:p>
          <a:p>
            <a:pPr algn="ctr"/>
            <a:endParaRPr lang="en-US" dirty="0">
              <a:latin typeface="Papyrus"/>
              <a:cs typeface="Papyrus"/>
            </a:endParaRPr>
          </a:p>
          <a:p>
            <a:pPr algn="ctr"/>
            <a:endParaRPr lang="en-US" dirty="0">
              <a:latin typeface="Papyrus"/>
              <a:cs typeface="Papyrus"/>
            </a:endParaRPr>
          </a:p>
          <a:p>
            <a:pPr algn="ctr"/>
            <a:r>
              <a:rPr lang="en-US" sz="3200" dirty="0" err="1">
                <a:latin typeface="Courier"/>
                <a:cs typeface="Courier"/>
              </a:rPr>
              <a:t>bandrej</a:t>
            </a:r>
            <a:r>
              <a:rPr lang="en-US" sz="3200" dirty="0">
                <a:latin typeface="Courier"/>
                <a:cs typeface="Courier"/>
              </a:rPr>
              <a:t> (</a:t>
            </a:r>
            <a:r>
              <a:rPr lang="en-US" sz="3200" dirty="0" err="1">
                <a:latin typeface="Courier"/>
                <a:cs typeface="Courier"/>
              </a:rPr>
              <a:t>br</a:t>
            </a:r>
            <a:r>
              <a:rPr lang="en-US" sz="3200" dirty="0">
                <a:latin typeface="Courier"/>
                <a:cs typeface="Courier"/>
              </a:rPr>
              <a:t>) </a:t>
            </a:r>
            <a:r>
              <a:rPr lang="en-US" sz="3200" dirty="0">
                <a:latin typeface="Papyrus"/>
                <a:cs typeface="Papyrus"/>
              </a:rPr>
              <a:t>band reject filter, also known as a notch filter, does the opposite of a bandpass.</a:t>
            </a:r>
          </a:p>
        </p:txBody>
      </p:sp>
    </p:spTree>
    <p:extLst>
      <p:ext uri="{BB962C8B-B14F-4D97-AF65-F5344CB8AC3E}">
        <p14:creationId xmlns:p14="http://schemas.microsoft.com/office/powerpoint/2010/main" val="26926608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39510</TotalTime>
  <Words>2929</Words>
  <Application>Microsoft Macintosh PowerPoint</Application>
  <PresentationFormat>On-screen Show (4:3)</PresentationFormat>
  <Paragraphs>393</Paragraphs>
  <Slides>39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Courier</vt:lpstr>
      <vt:lpstr>News Gothic MT</vt:lpstr>
      <vt:lpstr>Papyrus</vt:lpstr>
      <vt:lpstr>Wingdings 2</vt:lpstr>
      <vt:lpstr>Breeze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Butterworth and Bessel are the easiest to set up BANDPASS {BUTTER|BESSEL|C1|C2},{CORNERS v1 v2},{NPOLES n},{PASSES n},{TRANBW v},{ATTEN v}   sac&gt; funcgen seismogram      sac&gt; rmean sac&gt; taper sac&gt; bp butter co 1 3  using default values passes (p) 1 num poles (n) 2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CERI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analysis in geophysics</dc:title>
  <dc:subject/>
  <dc:creator>Robert Smalley</dc:creator>
  <cp:keywords/>
  <dc:description/>
  <cp:lastModifiedBy>Robert Smalley Jr (rsmalley)</cp:lastModifiedBy>
  <cp:revision>1378</cp:revision>
  <dcterms:created xsi:type="dcterms:W3CDTF">2009-11-03T17:16:18Z</dcterms:created>
  <dcterms:modified xsi:type="dcterms:W3CDTF">2019-11-13T00:58:07Z</dcterms:modified>
  <cp:category/>
</cp:coreProperties>
</file>