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3" r:id="rId1"/>
  </p:sldMasterIdLst>
  <p:notesMasterIdLst>
    <p:notesMasterId r:id="rId47"/>
  </p:notesMasterIdLst>
  <p:sldIdLst>
    <p:sldId id="1210" r:id="rId2"/>
    <p:sldId id="1373" r:id="rId3"/>
    <p:sldId id="1211" r:id="rId4"/>
    <p:sldId id="1347" r:id="rId5"/>
    <p:sldId id="1348" r:id="rId6"/>
    <p:sldId id="1350" r:id="rId7"/>
    <p:sldId id="1351" r:id="rId8"/>
    <p:sldId id="1366" r:id="rId9"/>
    <p:sldId id="1349" r:id="rId10"/>
    <p:sldId id="1352" r:id="rId11"/>
    <p:sldId id="1367" r:id="rId12"/>
    <p:sldId id="1376" r:id="rId13"/>
    <p:sldId id="1377" r:id="rId14"/>
    <p:sldId id="1378" r:id="rId15"/>
    <p:sldId id="1379" r:id="rId16"/>
    <p:sldId id="1380" r:id="rId17"/>
    <p:sldId id="1381" r:id="rId18"/>
    <p:sldId id="1368" r:id="rId19"/>
    <p:sldId id="1224" r:id="rId20"/>
    <p:sldId id="1225" r:id="rId21"/>
    <p:sldId id="1226" r:id="rId22"/>
    <p:sldId id="1227" r:id="rId23"/>
    <p:sldId id="1228" r:id="rId24"/>
    <p:sldId id="1229" r:id="rId25"/>
    <p:sldId id="1230" r:id="rId26"/>
    <p:sldId id="1231" r:id="rId27"/>
    <p:sldId id="1232" r:id="rId28"/>
    <p:sldId id="1233" r:id="rId29"/>
    <p:sldId id="1234" r:id="rId30"/>
    <p:sldId id="1235" r:id="rId31"/>
    <p:sldId id="1236" r:id="rId32"/>
    <p:sldId id="1237" r:id="rId33"/>
    <p:sldId id="1238" r:id="rId34"/>
    <p:sldId id="1365" r:id="rId35"/>
    <p:sldId id="1369" r:id="rId36"/>
    <p:sldId id="1370" r:id="rId37"/>
    <p:sldId id="1371" r:id="rId38"/>
    <p:sldId id="1372" r:id="rId39"/>
    <p:sldId id="1239" r:id="rId40"/>
    <p:sldId id="1240" r:id="rId41"/>
    <p:sldId id="1241" r:id="rId42"/>
    <p:sldId id="1242" r:id="rId43"/>
    <p:sldId id="1243" r:id="rId44"/>
    <p:sldId id="1244" r:id="rId45"/>
    <p:sldId id="1245" r:id="rId4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53" autoAdjust="0"/>
    <p:restoredTop sz="88714" autoAdjust="0"/>
  </p:normalViewPr>
  <p:slideViewPr>
    <p:cSldViewPr snapToGrid="0">
      <p:cViewPr varScale="1">
        <p:scale>
          <a:sx n="102" d="100"/>
          <a:sy n="102" d="100"/>
        </p:scale>
        <p:origin x="1640" y="176"/>
      </p:cViewPr>
      <p:guideLst>
        <p:guide orient="horz" pos="2160"/>
        <p:guide pos="2880"/>
      </p:guideLst>
    </p:cSldViewPr>
  </p:slideViewPr>
  <p:notesTextViewPr>
    <p:cViewPr>
      <p:scale>
        <a:sx n="100" d="100"/>
        <a:sy n="100" d="100"/>
      </p:scale>
      <p:origin x="0" y="0"/>
    </p:cViewPr>
  </p:notesTextViewPr>
  <p:sorterViewPr>
    <p:cViewPr>
      <p:scale>
        <a:sx n="135" d="100"/>
        <a:sy n="13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9A376A6-D3E5-4E07-B3F0-626681344BD3}" type="datetimeFigureOut">
              <a:rPr lang="en-US"/>
              <a:pPr>
                <a:defRPr/>
              </a:pPr>
              <a:t>11/9/19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34F01EE-C443-44D3-9EAE-71CAC902D267}" type="slidenum">
              <a:rPr lang="en-US"/>
              <a:pPr>
                <a:defRPr/>
              </a:pPr>
              <a:t>‹#›</a:t>
            </a:fld>
            <a:endParaRPr lang="en-US"/>
          </a:p>
        </p:txBody>
      </p:sp>
    </p:spTree>
    <p:extLst>
      <p:ext uri="{BB962C8B-B14F-4D97-AF65-F5344CB8AC3E}">
        <p14:creationId xmlns:p14="http://schemas.microsoft.com/office/powerpoint/2010/main" val="622461018"/>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lgn="ctr">
              <a:defRPr/>
            </a:pPr>
            <a:r>
              <a:rPr lang="en-US" dirty="0" err="1"/>
              <a:t>Retiina</a:t>
            </a:r>
            <a:r>
              <a:rPr lang="en-US" dirty="0"/>
              <a:t> display – 220 pixels/inch</a:t>
            </a:r>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2E7F6C-6C34-40D8-8DF8-B4BF3A225331}" type="slidenum">
              <a:rPr lang="en-US"/>
              <a:pPr fontAlgn="base">
                <a:spcBef>
                  <a:spcPct val="0"/>
                </a:spcBef>
                <a:spcAft>
                  <a:spcPct val="0"/>
                </a:spcAft>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Get back “approximation” of the input, notice the low frequency funniness. Removing mean or trend does not help.</a:t>
            </a:r>
          </a:p>
        </p:txBody>
      </p:sp>
      <p:sp>
        <p:nvSpPr>
          <p:cNvPr id="4" name="Slide Number Placeholder 3"/>
          <p:cNvSpPr>
            <a:spLocks noGrp="1"/>
          </p:cNvSpPr>
          <p:nvPr>
            <p:ph type="sldNum" sz="quarter" idx="5"/>
          </p:nvPr>
        </p:nvSpPr>
        <p:spPr/>
        <p:txBody>
          <a:bodyPr/>
          <a:lstStyle/>
          <a:p>
            <a:pPr>
              <a:defRPr/>
            </a:pPr>
            <a:fld id="{634F01EE-C443-44D3-9EAE-71CAC902D267}" type="slidenum">
              <a:rPr lang="en-US" smtClean="0"/>
              <a:pPr>
                <a:defRPr/>
              </a:pPr>
              <a:t>17</a:t>
            </a:fld>
            <a:endParaRPr lang="en-US"/>
          </a:p>
        </p:txBody>
      </p:sp>
    </p:spTree>
    <p:extLst>
      <p:ext uri="{BB962C8B-B14F-4D97-AF65-F5344CB8AC3E}">
        <p14:creationId xmlns:p14="http://schemas.microsoft.com/office/powerpoint/2010/main" val="1613641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does not return the original input time </a:t>
            </a:r>
            <a:r>
              <a:rPr lang="en-US"/>
              <a:t>series. The </a:t>
            </a:r>
            <a:r>
              <a:rPr lang="en-US" dirty="0"/>
              <a:t>interpretation is there is a spike at the time of the maximum amplitude. This works well for the first 2, pretty good for the third, and not so good for the 4</a:t>
            </a:r>
            <a:r>
              <a:rPr lang="en-US" baseline="30000" dirty="0"/>
              <a:t>th </a:t>
            </a:r>
            <a:r>
              <a:rPr lang="en-US" dirty="0"/>
              <a:t>. (to be fair, the delta t’s in 4 are half the period of the response, so the spikes are going to sort of cancel out.</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18</a:t>
            </a:fld>
            <a:endParaRPr lang="en-US"/>
          </a:p>
        </p:txBody>
      </p:sp>
    </p:spTree>
    <p:extLst>
      <p:ext uri="{BB962C8B-B14F-4D97-AF65-F5344CB8AC3E}">
        <p14:creationId xmlns:p14="http://schemas.microsoft.com/office/powerpoint/2010/main" val="12653339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been using these </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19</a:t>
            </a:fld>
            <a:endParaRPr lang="en-US"/>
          </a:p>
        </p:txBody>
      </p:sp>
    </p:spTree>
    <p:extLst>
      <p:ext uri="{BB962C8B-B14F-4D97-AF65-F5344CB8AC3E}">
        <p14:creationId xmlns:p14="http://schemas.microsoft.com/office/powerpoint/2010/main" val="2873913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Sneaks in new term – blackboard</a:t>
            </a:r>
            <a:r>
              <a:rPr lang="en-US" baseline="0" dirty="0"/>
              <a:t> variable - later</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20</a:t>
            </a:fld>
            <a:endParaRPr lang="en-US"/>
          </a:p>
        </p:txBody>
      </p:sp>
    </p:spTree>
    <p:extLst>
      <p:ext uri="{BB962C8B-B14F-4D97-AF65-F5344CB8AC3E}">
        <p14:creationId xmlns:p14="http://schemas.microsoft.com/office/powerpoint/2010/main" val="33875966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Could just remove trend (removed mean for</a:t>
            </a:r>
            <a:r>
              <a:rPr lang="en-US" baseline="0" dirty="0"/>
              <a:t> teaching purposes). Still have some little quadratic sections – looks like piecewise linear drift.</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28</a:t>
            </a:fld>
            <a:endParaRPr lang="en-US"/>
          </a:p>
        </p:txBody>
      </p:sp>
    </p:spTree>
    <p:extLst>
      <p:ext uri="{BB962C8B-B14F-4D97-AF65-F5344CB8AC3E}">
        <p14:creationId xmlns:p14="http://schemas.microsoft.com/office/powerpoint/2010/main" val="18525162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Lots of problems due</a:t>
            </a:r>
            <a:r>
              <a:rPr lang="en-US" baseline="0" dirty="0"/>
              <a:t> to long period "baseline" drift is trying to use acceleration data to calculate co-seismic offset – theory good, practice ?? (integration still better than differentiation when it comes to noise, but noise can get us either way).</a:t>
            </a:r>
          </a:p>
          <a:p>
            <a:r>
              <a:rPr lang="en-US" baseline="0" dirty="0"/>
              <a:t>This also has more constraints than site with </a:t>
            </a:r>
            <a:r>
              <a:rPr lang="en-US" baseline="0" dirty="0" err="1"/>
              <a:t>coseismic</a:t>
            </a:r>
            <a:r>
              <a:rPr lang="en-US" baseline="0" dirty="0"/>
              <a:t> displacement – here acceleration, velocity and displacement all return to zero after the passage of the earthquake waves. In case of </a:t>
            </a:r>
            <a:r>
              <a:rPr lang="en-US" baseline="0" dirty="0" err="1"/>
              <a:t>coseismic</a:t>
            </a:r>
            <a:r>
              <a:rPr lang="en-US" baseline="0" dirty="0"/>
              <a:t> offset, acceleration and velocity have to return to zero, but the displacement does not.</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30</a:t>
            </a:fld>
            <a:endParaRPr lang="en-US"/>
          </a:p>
        </p:txBody>
      </p:sp>
    </p:spTree>
    <p:extLst>
      <p:ext uri="{BB962C8B-B14F-4D97-AF65-F5344CB8AC3E}">
        <p14:creationId xmlns:p14="http://schemas.microsoft.com/office/powerpoint/2010/main" val="14900206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Significant problem as the principle strong motion/coseismic offset data is acceleration data (regular seismometers clip) (GPS to the rescue more recently - can give "directly" – BUT only works outside, in place with acceptable sky view, has own set of problems – multipath, need high rate for time history/dynamic as opposed to just static – no such thing as a free lunch).</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31</a:t>
            </a:fld>
            <a:endParaRPr lang="en-US"/>
          </a:p>
        </p:txBody>
      </p:sp>
    </p:spTree>
    <p:extLst>
      <p:ext uri="{BB962C8B-B14F-4D97-AF65-F5344CB8AC3E}">
        <p14:creationId xmlns:p14="http://schemas.microsoft.com/office/powerpoint/2010/main" val="14900206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Noisier</a:t>
            </a:r>
            <a:r>
              <a:rPr lang="en-US" baseline="0" dirty="0"/>
              <a:t> (high </a:t>
            </a:r>
            <a:r>
              <a:rPr lang="en-US" baseline="0" dirty="0" err="1"/>
              <a:t>freq</a:t>
            </a:r>
            <a:r>
              <a:rPr lang="en-US" baseline="0" dirty="0"/>
              <a:t> noise)</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33</a:t>
            </a:fld>
            <a:endParaRPr lang="en-US"/>
          </a:p>
        </p:txBody>
      </p:sp>
    </p:spTree>
    <p:extLst>
      <p:ext uri="{BB962C8B-B14F-4D97-AF65-F5344CB8AC3E}">
        <p14:creationId xmlns:p14="http://schemas.microsoft.com/office/powerpoint/2010/main" val="1426010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autocorrelation</a:t>
            </a: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34</a:t>
            </a:fld>
            <a:endParaRPr lang="en-US"/>
          </a:p>
        </p:txBody>
      </p:sp>
    </p:spTree>
    <p:extLst>
      <p:ext uri="{BB962C8B-B14F-4D97-AF65-F5344CB8AC3E}">
        <p14:creationId xmlns:p14="http://schemas.microsoft.com/office/powerpoint/2010/main" val="3963706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Waveform </a:t>
            </a:r>
            <a:r>
              <a:rPr lang="en-US" dirty="0" err="1"/>
              <a:t>crosscorrelation</a:t>
            </a:r>
            <a:r>
              <a:rPr lang="en-US" dirty="0"/>
              <a:t>.</a:t>
            </a:r>
            <a:r>
              <a:rPr lang="en-US" baseline="0" dirty="0"/>
              <a:t> </a:t>
            </a:r>
            <a:r>
              <a:rPr lang="en-US" dirty="0"/>
              <a:t>Read in bunch, cross correlate all (including first) with first</a:t>
            </a:r>
            <a:r>
              <a:rPr lang="en-US" baseline="0" dirty="0"/>
              <a:t> – so top one on bottom is autocorrelation, others are cross correlations.</a:t>
            </a:r>
          </a:p>
          <a:p>
            <a:r>
              <a:rPr lang="en-US" baseline="0" dirty="0"/>
              <a:t>Note horizontal axis – 2x on bottom</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35</a:t>
            </a:fld>
            <a:endParaRPr lang="en-US"/>
          </a:p>
        </p:txBody>
      </p:sp>
    </p:spTree>
    <p:extLst>
      <p:ext uri="{BB962C8B-B14F-4D97-AF65-F5344CB8AC3E}">
        <p14:creationId xmlns:p14="http://schemas.microsoft.com/office/powerpoint/2010/main" val="3963706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lgn="ctr">
              <a:defRPr/>
            </a:pPr>
            <a:r>
              <a:rPr lang="en-US" dirty="0" err="1"/>
              <a:t>Retiina</a:t>
            </a:r>
            <a:r>
              <a:rPr lang="en-US" dirty="0"/>
              <a:t> display – 220 pixels/inch</a:t>
            </a:r>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2E7F6C-6C34-40D8-8DF8-B4BF3A225331}" type="slidenum">
              <a:rPr lang="en-US"/>
              <a:pPr fontAlgn="base">
                <a:spcBef>
                  <a:spcPct val="0"/>
                </a:spcBef>
                <a:spcAft>
                  <a:spcPct val="0"/>
                </a:spcAft>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36</a:t>
            </a:fld>
            <a:endParaRPr lang="en-US"/>
          </a:p>
        </p:txBody>
      </p:sp>
    </p:spTree>
    <p:extLst>
      <p:ext uri="{BB962C8B-B14F-4D97-AF65-F5344CB8AC3E}">
        <p14:creationId xmlns:p14="http://schemas.microsoft.com/office/powerpoint/2010/main" val="39637061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37</a:t>
            </a:fld>
            <a:endParaRPr lang="en-US"/>
          </a:p>
        </p:txBody>
      </p:sp>
    </p:spTree>
    <p:extLst>
      <p:ext uri="{BB962C8B-B14F-4D97-AF65-F5344CB8AC3E}">
        <p14:creationId xmlns:p14="http://schemas.microsoft.com/office/powerpoint/2010/main" val="39637061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38</a:t>
            </a:fld>
            <a:endParaRPr lang="en-US"/>
          </a:p>
        </p:txBody>
      </p:sp>
    </p:spTree>
    <p:extLst>
      <p:ext uri="{BB962C8B-B14F-4D97-AF65-F5344CB8AC3E}">
        <p14:creationId xmlns:p14="http://schemas.microsoft.com/office/powerpoint/2010/main" val="3963706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second set</a:t>
            </a:r>
            <a:r>
              <a:rPr lang="en-US" baseline="0" dirty="0"/>
              <a:t> smaller than first, uses last file in second set to add to remaining files in first set – so 2</a:t>
            </a:r>
            <a:r>
              <a:rPr lang="en-US" baseline="30000" dirty="0"/>
              <a:t>nd</a:t>
            </a:r>
            <a:r>
              <a:rPr lang="en-US" baseline="0" dirty="0"/>
              <a:t> one is example of that.</a:t>
            </a:r>
          </a:p>
          <a:p>
            <a:r>
              <a:rPr lang="en-US" baseline="0" dirty="0"/>
              <a:t>Files have to be same length and have same sampling interval.</a:t>
            </a:r>
          </a:p>
          <a:p>
            <a:endParaRPr lang="en-US" baseline="0" dirty="0"/>
          </a:p>
          <a:p>
            <a:r>
              <a:rPr lang="en-US" baseline="0" dirty="0"/>
              <a:t>Use </a:t>
            </a:r>
            <a:r>
              <a:rPr lang="en-US" baseline="0" dirty="0" err="1"/>
              <a:t>binoperr</a:t>
            </a:r>
            <a:r>
              <a:rPr lang="en-US" baseline="0" dirty="0"/>
              <a:t> (binary operator error) to </a:t>
            </a:r>
            <a:r>
              <a:rPr lang="en-US" baseline="0" dirty="0" err="1"/>
              <a:t>overide</a:t>
            </a:r>
            <a:r>
              <a:rPr lang="en-US" baseline="0" dirty="0"/>
              <a:t> same number or points and sampling interval restriction.</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40</a:t>
            </a:fld>
            <a:endParaRPr lang="en-US"/>
          </a:p>
        </p:txBody>
      </p:sp>
    </p:spTree>
    <p:extLst>
      <p:ext uri="{BB962C8B-B14F-4D97-AF65-F5344CB8AC3E}">
        <p14:creationId xmlns:p14="http://schemas.microsoft.com/office/powerpoint/2010/main" val="22573047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ourier"/>
              <a:cs typeface="Courier"/>
            </a:endParaRPr>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43</a:t>
            </a:fld>
            <a:endParaRPr lang="en-US"/>
          </a:p>
        </p:txBody>
      </p:sp>
    </p:spTree>
    <p:extLst>
      <p:ext uri="{BB962C8B-B14F-4D97-AF65-F5344CB8AC3E}">
        <p14:creationId xmlns:p14="http://schemas.microsoft.com/office/powerpoint/2010/main" val="2928479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command</a:t>
            </a:r>
            <a:r>
              <a:rPr lang="en-US" baseline="0" dirty="0"/>
              <a:t> p2 – plots all traces on one plot (p plots individually, p1 plots multiple plots on one page, p2 plots all data on one plot).</a:t>
            </a:r>
          </a:p>
          <a:p>
            <a:r>
              <a:rPr lang="en-US" baseline="0" dirty="0"/>
              <a:t>Read in the three components of TUL1, cut it between 1200 and 1800 and then plot in color</a:t>
            </a:r>
          </a:p>
          <a:p>
            <a:r>
              <a:rPr lang="en-US" baseline="0" dirty="0"/>
              <a:t>Read in the N and Z components of the </a:t>
            </a:r>
            <a:r>
              <a:rPr lang="en-US" baseline="0" dirty="0" err="1"/>
              <a:t>india</a:t>
            </a:r>
            <a:r>
              <a:rPr lang="en-US" baseline="0" dirty="0"/>
              <a:t> earthquake, plot in color. What do you notice about the relationship between the two traces?</a:t>
            </a:r>
          </a:p>
          <a:p>
            <a:r>
              <a:rPr lang="en-US" baseline="0" dirty="0"/>
              <a:t>Read more the E component and </a:t>
            </a:r>
            <a:r>
              <a:rPr lang="en-US" baseline="0" dirty="0" err="1"/>
              <a:t>replot</a:t>
            </a:r>
            <a:r>
              <a:rPr lang="en-US" baseline="0" dirty="0"/>
              <a:t> the three in color. What do you notice about the relationship between the third trace and the first two?</a:t>
            </a:r>
            <a:endParaRPr lang="en-US" dirty="0"/>
          </a:p>
        </p:txBody>
      </p:sp>
      <p:sp>
        <p:nvSpPr>
          <p:cNvPr id="4" name="Slide Number Placeholder 3"/>
          <p:cNvSpPr>
            <a:spLocks noGrp="1"/>
          </p:cNvSpPr>
          <p:nvPr>
            <p:ph type="sldNum" sz="quarter" idx="10"/>
          </p:nvPr>
        </p:nvSpPr>
        <p:spPr/>
        <p:txBody>
          <a:bodyPr/>
          <a:lstStyle/>
          <a:p>
            <a:pPr>
              <a:defRPr/>
            </a:pPr>
            <a:fld id="{634F01EE-C443-44D3-9EAE-71CAC902D267}" type="slidenum">
              <a:rPr lang="en-US" smtClean="0"/>
              <a:pPr>
                <a:defRPr/>
              </a:pPr>
              <a:t>3</a:t>
            </a:fld>
            <a:endParaRPr lang="en-US"/>
          </a:p>
        </p:txBody>
      </p:sp>
    </p:spTree>
    <p:extLst>
      <p:ext uri="{BB962C8B-B14F-4D97-AF65-F5344CB8AC3E}">
        <p14:creationId xmlns:p14="http://schemas.microsoft.com/office/powerpoint/2010/main" val="3741212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Say x axis is seconds, there are 1024 seconds in the trace</a:t>
            </a:r>
          </a:p>
        </p:txBody>
      </p:sp>
      <p:sp>
        <p:nvSpPr>
          <p:cNvPr id="4" name="Slide Number Placeholder 3"/>
          <p:cNvSpPr>
            <a:spLocks noGrp="1"/>
          </p:cNvSpPr>
          <p:nvPr>
            <p:ph type="sldNum" sz="quarter" idx="5"/>
          </p:nvPr>
        </p:nvSpPr>
        <p:spPr/>
        <p:txBody>
          <a:bodyPr/>
          <a:lstStyle/>
          <a:p>
            <a:pPr>
              <a:defRPr/>
            </a:pPr>
            <a:fld id="{634F01EE-C443-44D3-9EAE-71CAC902D267}" type="slidenum">
              <a:rPr lang="en-US" smtClean="0"/>
              <a:pPr>
                <a:defRPr/>
              </a:pPr>
              <a:t>11</a:t>
            </a:fld>
            <a:endParaRPr lang="en-US"/>
          </a:p>
        </p:txBody>
      </p:sp>
    </p:spTree>
    <p:extLst>
      <p:ext uri="{BB962C8B-B14F-4D97-AF65-F5344CB8AC3E}">
        <p14:creationId xmlns:p14="http://schemas.microsoft.com/office/powerpoint/2010/main" val="2305751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natural period of the DWWSSN long period seismometer is 15 seconds, but takes about 20 to make a complete cycle after the impulse. It is completely “done” – no memory of having been hit by the impulse after 70 seconds. This is similar to what happens when you hit a pothole in your car, it oscillates a few times and damps out.</a:t>
            </a:r>
          </a:p>
        </p:txBody>
      </p:sp>
      <p:sp>
        <p:nvSpPr>
          <p:cNvPr id="4" name="Slide Number Placeholder 3"/>
          <p:cNvSpPr>
            <a:spLocks noGrp="1"/>
          </p:cNvSpPr>
          <p:nvPr>
            <p:ph type="sldNum" sz="quarter" idx="5"/>
          </p:nvPr>
        </p:nvSpPr>
        <p:spPr/>
        <p:txBody>
          <a:bodyPr/>
          <a:lstStyle/>
          <a:p>
            <a:pPr>
              <a:defRPr/>
            </a:pPr>
            <a:fld id="{634F01EE-C443-44D3-9EAE-71CAC902D267}" type="slidenum">
              <a:rPr lang="en-US" smtClean="0"/>
              <a:pPr>
                <a:defRPr/>
              </a:pPr>
              <a:t>12</a:t>
            </a:fld>
            <a:endParaRPr lang="en-US"/>
          </a:p>
        </p:txBody>
      </p:sp>
    </p:spTree>
    <p:extLst>
      <p:ext uri="{BB962C8B-B14F-4D97-AF65-F5344CB8AC3E}">
        <p14:creationId xmlns:p14="http://schemas.microsoft.com/office/powerpoint/2010/main" val="61976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634F01EE-C443-44D3-9EAE-71CAC902D267}" type="slidenum">
              <a:rPr lang="en-US" smtClean="0"/>
              <a:pPr>
                <a:defRPr/>
              </a:pPr>
              <a:t>13</a:t>
            </a:fld>
            <a:endParaRPr lang="en-US"/>
          </a:p>
        </p:txBody>
      </p:sp>
    </p:spTree>
    <p:extLst>
      <p:ext uri="{BB962C8B-B14F-4D97-AF65-F5344CB8AC3E}">
        <p14:creationId xmlns:p14="http://schemas.microsoft.com/office/powerpoint/2010/main" val="3960414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Practically what this does Is make a copy of the IR at each spike. Here they are all 1, but in general they are any value (+ or -), so the effect is to add weighted copies at the appropriate time shifts. The first 2 are just copies of the IR, as they are more than 70 seconds apart. The third “signal” is more complicated as it comes from two impulses that are closer than 70 seconds, and the 4</a:t>
            </a:r>
            <a:r>
              <a:rPr lang="en-US" baseline="30000" dirty="0"/>
              <a:t>th</a:t>
            </a:r>
            <a:r>
              <a:rPr lang="en-US" dirty="0"/>
              <a:t> has 4 impulses that are 10 seconds apart.</a:t>
            </a:r>
          </a:p>
        </p:txBody>
      </p:sp>
      <p:sp>
        <p:nvSpPr>
          <p:cNvPr id="4" name="Slide Number Placeholder 3"/>
          <p:cNvSpPr>
            <a:spLocks noGrp="1"/>
          </p:cNvSpPr>
          <p:nvPr>
            <p:ph type="sldNum" sz="quarter" idx="5"/>
          </p:nvPr>
        </p:nvSpPr>
        <p:spPr/>
        <p:txBody>
          <a:bodyPr/>
          <a:lstStyle/>
          <a:p>
            <a:pPr>
              <a:defRPr/>
            </a:pPr>
            <a:fld id="{634F01EE-C443-44D3-9EAE-71CAC902D267}" type="slidenum">
              <a:rPr lang="en-US" smtClean="0"/>
              <a:pPr>
                <a:defRPr/>
              </a:pPr>
              <a:t>14</a:t>
            </a:fld>
            <a:endParaRPr lang="en-US"/>
          </a:p>
        </p:txBody>
      </p:sp>
    </p:spTree>
    <p:extLst>
      <p:ext uri="{BB962C8B-B14F-4D97-AF65-F5344CB8AC3E}">
        <p14:creationId xmlns:p14="http://schemas.microsoft.com/office/powerpoint/2010/main" val="1632820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the response only from 800 to 830 when the second one starts and then they add together.</a:t>
            </a:r>
          </a:p>
        </p:txBody>
      </p:sp>
      <p:sp>
        <p:nvSpPr>
          <p:cNvPr id="4" name="Slide Number Placeholder 3"/>
          <p:cNvSpPr>
            <a:spLocks noGrp="1"/>
          </p:cNvSpPr>
          <p:nvPr>
            <p:ph type="sldNum" sz="quarter" idx="5"/>
          </p:nvPr>
        </p:nvSpPr>
        <p:spPr/>
        <p:txBody>
          <a:bodyPr/>
          <a:lstStyle/>
          <a:p>
            <a:pPr>
              <a:defRPr/>
            </a:pPr>
            <a:fld id="{634F01EE-C443-44D3-9EAE-71CAC902D267}" type="slidenum">
              <a:rPr lang="en-US" smtClean="0"/>
              <a:pPr>
                <a:defRPr/>
              </a:pPr>
              <a:t>15</a:t>
            </a:fld>
            <a:endParaRPr lang="en-US"/>
          </a:p>
        </p:txBody>
      </p:sp>
    </p:spTree>
    <p:extLst>
      <p:ext uri="{BB962C8B-B14F-4D97-AF65-F5344CB8AC3E}">
        <p14:creationId xmlns:p14="http://schemas.microsoft.com/office/powerpoint/2010/main" val="2233889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result from 4 impulses 10 seconds apart.</a:t>
            </a:r>
          </a:p>
          <a:p>
            <a:r>
              <a:rPr lang="en-US" dirty="0"/>
              <a:t>Save it (we don’t need </a:t>
            </a:r>
            <a:r>
              <a:rPr lang="en-US" dirty="0" err="1"/>
              <a:t>ximps.sac</a:t>
            </a:r>
            <a:r>
              <a:rPr lang="en-US" dirty="0"/>
              <a:t>)</a:t>
            </a:r>
          </a:p>
        </p:txBody>
      </p:sp>
      <p:sp>
        <p:nvSpPr>
          <p:cNvPr id="4" name="Slide Number Placeholder 3"/>
          <p:cNvSpPr>
            <a:spLocks noGrp="1"/>
          </p:cNvSpPr>
          <p:nvPr>
            <p:ph type="sldNum" sz="quarter" idx="5"/>
          </p:nvPr>
        </p:nvSpPr>
        <p:spPr/>
        <p:txBody>
          <a:bodyPr/>
          <a:lstStyle/>
          <a:p>
            <a:pPr>
              <a:defRPr/>
            </a:pPr>
            <a:fld id="{634F01EE-C443-44D3-9EAE-71CAC902D267}" type="slidenum">
              <a:rPr lang="en-US" smtClean="0"/>
              <a:pPr>
                <a:defRPr/>
              </a:pPr>
              <a:t>16</a:t>
            </a:fld>
            <a:endParaRPr lang="en-US"/>
          </a:p>
        </p:txBody>
      </p:sp>
    </p:spTree>
    <p:extLst>
      <p:ext uri="{BB962C8B-B14F-4D97-AF65-F5344CB8AC3E}">
        <p14:creationId xmlns:p14="http://schemas.microsoft.com/office/powerpoint/2010/main" val="3904921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pPr>
              <a:defRPr/>
            </a:pPr>
            <a:fld id="{C605EEC8-D7C8-4688-A073-2CC0B8BECFCF}" type="datetimeFigureOut">
              <a:rPr lang="en-US" smtClean="0"/>
              <a:pPr>
                <a:defRPr/>
              </a:pPr>
              <a:t>11/9/19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2EEC82C-7BC1-4EA3-AC79-BDA77519A611}"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5DD7FED-780D-4452-B1F4-43107F077C23}" type="datetimeFigureOut">
              <a:rPr lang="en-US" smtClean="0"/>
              <a:pPr>
                <a:defRPr/>
              </a:pPr>
              <a:t>11/9/19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806531A-BB3F-44D8-8C65-1B9BC6B999F7}" type="slidenum">
              <a:rPr lang="en-US" smtClean="0"/>
              <a:pPr>
                <a:defRPr/>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802E4E09-6FBE-4ACC-A950-DC5ACDDFF48B}" type="datetimeFigureOut">
              <a:rPr lang="en-US" smtClean="0"/>
              <a:pPr>
                <a:defRPr/>
              </a:pPr>
              <a:t>11/9/19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2818591-495D-4D96-94BF-9597B70F0C0B}"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590377E9-DC1B-45E8-9B55-F4515F5E050C}" type="datetimeFigureOut">
              <a:rPr lang="en-US" smtClean="0"/>
              <a:pPr>
                <a:defRPr/>
              </a:pPr>
              <a:t>11/9/19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920A88F-6CBB-453D-A3C2-74CC66BEA9F4}"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pPr>
              <a:defRPr/>
            </a:pPr>
            <a:fld id="{674821BE-52E4-4689-B474-CBD81C6C3D15}" type="datetimeFigureOut">
              <a:rPr lang="en-US" smtClean="0"/>
              <a:pPr>
                <a:defRPr/>
              </a:pPr>
              <a:t>11/9/19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4457F9A-FF8A-4100-9B42-8E71504B1446}"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pPr>
              <a:defRPr/>
            </a:pPr>
            <a:fld id="{74CCE0DB-0213-4D74-866E-870F324ABC1B}" type="datetimeFigureOut">
              <a:rPr lang="en-US" smtClean="0"/>
              <a:pPr>
                <a:defRPr/>
              </a:pPr>
              <a:t>11/9/19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2FA1BB7-7B28-4817-A3C0-A42D4AD7EF88}" type="slidenum">
              <a:rPr lang="en-US" smtClean="0"/>
              <a:pPr>
                <a:defRPr/>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32117D49-507B-4DF8-911D-E78FB403848F}" type="datetimeFigureOut">
              <a:rPr lang="en-US" smtClean="0"/>
              <a:pPr>
                <a:defRPr/>
              </a:pPr>
              <a:t>11/9/19</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B150FC-908B-48FB-B452-A12F83B826D7}"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pPr>
              <a:defRPr/>
            </a:pPr>
            <a:fld id="{68771E78-C563-43BD-BAE2-0D5525E0069E}" type="datetimeFigureOut">
              <a:rPr lang="en-US" smtClean="0"/>
              <a:pPr>
                <a:defRPr/>
              </a:pPr>
              <a:t>11/9/19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33D7BAA-2CAA-4AE1-9716-2C2A9DC317EF}"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pPr>
              <a:defRPr/>
            </a:pPr>
            <a:fld id="{71F01B06-7AA7-4450-A9F6-632A439CDF3B}" type="datetimeFigureOut">
              <a:rPr lang="en-US" smtClean="0"/>
              <a:pPr>
                <a:defRPr/>
              </a:pPr>
              <a:t>11/9/19</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62537174-D385-47DD-8DF2-9AD4B85C400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pPr>
              <a:defRPr/>
            </a:pPr>
            <a:fld id="{3566EAEC-E3BF-466B-8FA6-588919D385BC}" type="datetimeFigureOut">
              <a:rPr lang="en-US" smtClean="0"/>
              <a:pPr>
                <a:defRPr/>
              </a:pPr>
              <a:t>11/9/19</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37E64E1-1AE7-4BAC-9A39-CA063E714CF3}"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E7BB435-8F3A-4190-9B85-3BD587BC7789}" type="datetimeFigureOut">
              <a:rPr lang="en-US" smtClean="0"/>
              <a:pPr>
                <a:defRPr/>
              </a:pPr>
              <a:t>11/9/19</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38191C1B-EF7A-42E6-ABAC-5D08E6C41F35}"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80BF324-6661-4879-8251-DDC0BF2C0F5F}" type="datetimeFigureOut">
              <a:rPr lang="en-US" smtClean="0"/>
              <a:pPr>
                <a:defRPr/>
              </a:pPr>
              <a:t>11/9/19</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A463F21-4C82-4ED0-8508-218714D3C6B9}"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74CCE0DB-0213-4D74-866E-870F324ABC1B}" type="datetimeFigureOut">
              <a:rPr lang="en-US" smtClean="0"/>
              <a:pPr>
                <a:defRPr/>
              </a:pPr>
              <a:t>11/9/19</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pPr>
              <a:defRPr/>
            </a:pPr>
            <a:fld id="{82FA1BB7-7B28-4817-A3C0-A42D4AD7EF88}"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ds.iris.edu/files/sac-manual/commands/correlate.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s.iris.edu/files/sac-manual/manual.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tiff"/></Relationships>
</file>

<file path=ppt/slides/_rels/slide3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23.tif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image" Target="../media/image27.png"/></Relationships>
</file>

<file path=ppt/slides/_rels/slide3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1.tif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27699" y="316580"/>
            <a:ext cx="9144000" cy="2677656"/>
          </a:xfrm>
          <a:prstGeom prst="rect">
            <a:avLst/>
          </a:prstGeom>
        </p:spPr>
        <p:txBody>
          <a:bodyPr wrap="square">
            <a:spAutoFit/>
          </a:bodyPr>
          <a:lstStyle/>
          <a:p>
            <a:pPr algn="ctr">
              <a:defRPr/>
            </a:pPr>
            <a:r>
              <a:rPr lang="en-US" sz="2800" b="1" dirty="0">
                <a:latin typeface="Papyrus"/>
                <a:cs typeface="Papyrus"/>
              </a:rPr>
              <a:t>CERI-7104/CIVL-8126 Data Analysis in Geophysics</a:t>
            </a:r>
          </a:p>
          <a:p>
            <a:pPr algn="ctr">
              <a:defRPr/>
            </a:pPr>
            <a:endParaRPr lang="en-US" sz="2800" dirty="0">
              <a:latin typeface="Papyrus"/>
            </a:endParaRPr>
          </a:p>
          <a:p>
            <a:pPr algn="ctr">
              <a:defRPr/>
            </a:pPr>
            <a:endParaRPr lang="en-US" sz="2800" dirty="0">
              <a:latin typeface="Papyrus"/>
            </a:endParaRPr>
          </a:p>
          <a:p>
            <a:pPr algn="ctr">
              <a:defRPr/>
            </a:pPr>
            <a:r>
              <a:rPr lang="en-US" sz="2800" dirty="0">
                <a:latin typeface="Papyrus"/>
              </a:rPr>
              <a:t>Intro “Seismic Analysis Code” - SAC</a:t>
            </a:r>
          </a:p>
          <a:p>
            <a:pPr algn="ctr">
              <a:defRPr/>
            </a:pPr>
            <a:endParaRPr lang="en-US" sz="2800" dirty="0">
              <a:latin typeface="Papyrus"/>
            </a:endParaRPr>
          </a:p>
          <a:p>
            <a:pPr algn="ctr">
              <a:defRPr/>
            </a:pPr>
            <a:r>
              <a:rPr lang="en-US" sz="2800" dirty="0">
                <a:latin typeface="Papyrus"/>
              </a:rPr>
              <a:t>Lab – 21, 11/07/19</a:t>
            </a:r>
          </a:p>
        </p:txBody>
      </p:sp>
    </p:spTree>
    <p:extLst>
      <p:ext uri="{BB962C8B-B14F-4D97-AF65-F5344CB8AC3E}">
        <p14:creationId xmlns:p14="http://schemas.microsoft.com/office/powerpoint/2010/main" val="515473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477000"/>
          </a:xfrm>
        </p:spPr>
        <p:txBody>
          <a:bodyPr>
            <a:noAutofit/>
          </a:bodyPr>
          <a:lstStyle/>
          <a:p>
            <a:pPr algn="ctr">
              <a:spcBef>
                <a:spcPts val="0"/>
              </a:spcBef>
              <a:buNone/>
            </a:pPr>
            <a:r>
              <a:rPr lang="en-US" sz="3200" dirty="0">
                <a:solidFill>
                  <a:srgbClr val="000000"/>
                </a:solidFill>
                <a:latin typeface="Papyrus"/>
                <a:cs typeface="Papyrus"/>
              </a:rPr>
              <a:t>Spectral Analysis Module (</a:t>
            </a:r>
            <a:r>
              <a:rPr lang="en-US" sz="3200" dirty="0">
                <a:solidFill>
                  <a:srgbClr val="000000"/>
                </a:solidFill>
                <a:latin typeface="Courier"/>
                <a:cs typeface="Courier"/>
              </a:rPr>
              <a:t>SAM</a:t>
            </a:r>
            <a:r>
              <a:rPr lang="en-US" sz="3200" dirty="0">
                <a:solidFill>
                  <a:srgbClr val="000000"/>
                </a:solidFill>
                <a:latin typeface="Papyrus"/>
                <a:cs typeface="Papyrus"/>
              </a:rPr>
              <a:t>):</a:t>
            </a:r>
          </a:p>
          <a:p>
            <a:pPr algn="ctr">
              <a:spcBef>
                <a:spcPts val="0"/>
              </a:spcBef>
              <a:buNone/>
            </a:pPr>
            <a:r>
              <a:rPr lang="en-US" sz="3200" dirty="0">
                <a:solidFill>
                  <a:srgbClr val="000000"/>
                </a:solidFill>
                <a:latin typeface="Papyrus"/>
                <a:cs typeface="Papyrus"/>
              </a:rPr>
              <a:t>Spectral/Fourier Transform analysis.</a:t>
            </a: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a:solidFill>
                  <a:srgbClr val="000000"/>
                </a:solidFill>
                <a:latin typeface="Papyrus"/>
                <a:cs typeface="Papyrus"/>
              </a:rPr>
              <a:t>You can also correlate</a:t>
            </a: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a:solidFill>
                  <a:srgbClr val="000000"/>
                </a:solidFill>
                <a:latin typeface="Courier"/>
                <a:cs typeface="Courier"/>
              </a:rPr>
              <a:t>correlate</a:t>
            </a: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a:solidFill>
                  <a:srgbClr val="000000"/>
                </a:solidFill>
                <a:latin typeface="Papyrus"/>
                <a:cs typeface="Papyrus"/>
              </a:rPr>
              <a:t> and convolve</a:t>
            </a: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a:solidFill>
                  <a:srgbClr val="000000"/>
                </a:solidFill>
                <a:latin typeface="Courier"/>
                <a:cs typeface="Courier"/>
              </a:rPr>
              <a:t>convolve</a:t>
            </a:r>
            <a:endParaRPr lang="en-US" sz="3200" dirty="0">
              <a:solidFill>
                <a:srgbClr val="000000"/>
              </a:solidFill>
              <a:latin typeface="Papyrus"/>
              <a:cs typeface="Papyrus"/>
            </a:endParaRPr>
          </a:p>
          <a:p>
            <a:pPr algn="ctr">
              <a:spcBef>
                <a:spcPts val="0"/>
              </a:spcBef>
              <a:buNone/>
            </a:pPr>
            <a:endParaRPr lang="en-US" sz="3200" dirty="0">
              <a:solidFill>
                <a:srgbClr val="000000"/>
              </a:solidFill>
              <a:latin typeface="Papyrus"/>
              <a:cs typeface="Papyrus"/>
            </a:endParaRPr>
          </a:p>
          <a:p>
            <a:pPr algn="ctr">
              <a:spcBef>
                <a:spcPts val="0"/>
              </a:spcBef>
              <a:buNone/>
            </a:pPr>
            <a:r>
              <a:rPr lang="en-US" sz="3200" dirty="0">
                <a:solidFill>
                  <a:srgbClr val="000000"/>
                </a:solidFill>
                <a:latin typeface="Papyrus"/>
                <a:cs typeface="Papyrus"/>
              </a:rPr>
              <a:t>Has lots of options – see online man page</a:t>
            </a:r>
          </a:p>
          <a:p>
            <a:pPr algn="ctr">
              <a:spcBef>
                <a:spcPts val="0"/>
              </a:spcBef>
              <a:buNone/>
            </a:pPr>
            <a:endParaRPr lang="en-US" sz="1800" dirty="0">
              <a:solidFill>
                <a:srgbClr val="000000"/>
              </a:solidFill>
              <a:latin typeface="Courier"/>
              <a:cs typeface="Courier"/>
              <a:hlinkClick r:id="rId2"/>
            </a:endParaRPr>
          </a:p>
          <a:p>
            <a:pPr algn="ctr">
              <a:spcBef>
                <a:spcPts val="0"/>
              </a:spcBef>
              <a:buNone/>
            </a:pPr>
            <a:r>
              <a:rPr lang="en-US" sz="1800" dirty="0">
                <a:solidFill>
                  <a:srgbClr val="000000"/>
                </a:solidFill>
                <a:latin typeface="Courier"/>
                <a:cs typeface="Courier"/>
                <a:hlinkClick r:id="rId2"/>
              </a:rPr>
              <a:t>https://</a:t>
            </a:r>
            <a:r>
              <a:rPr lang="en-US" sz="1800" dirty="0" err="1">
                <a:solidFill>
                  <a:srgbClr val="000000"/>
                </a:solidFill>
                <a:latin typeface="Courier"/>
                <a:cs typeface="Courier"/>
                <a:hlinkClick r:id="rId2"/>
              </a:rPr>
              <a:t>ds.iris.edu</a:t>
            </a:r>
            <a:r>
              <a:rPr lang="en-US" sz="1800" dirty="0">
                <a:solidFill>
                  <a:srgbClr val="000000"/>
                </a:solidFill>
                <a:latin typeface="Courier"/>
                <a:cs typeface="Courier"/>
                <a:hlinkClick r:id="rId2"/>
              </a:rPr>
              <a:t>/files/sac-manual/commands/</a:t>
            </a:r>
            <a:r>
              <a:rPr lang="en-US" sz="1800" dirty="0" err="1">
                <a:solidFill>
                  <a:srgbClr val="000000"/>
                </a:solidFill>
                <a:latin typeface="Courier"/>
                <a:cs typeface="Courier"/>
                <a:hlinkClick r:id="rId2"/>
              </a:rPr>
              <a:t>correlate.html</a:t>
            </a:r>
            <a:endParaRPr lang="en-US" sz="1800" dirty="0">
              <a:solidFill>
                <a:srgbClr val="000000"/>
              </a:solidFill>
              <a:latin typeface="Courier"/>
              <a:cs typeface="Courier"/>
            </a:endParaRPr>
          </a:p>
          <a:p>
            <a:pPr algn="ctr">
              <a:spcBef>
                <a:spcPts val="0"/>
              </a:spcBef>
              <a:buNone/>
            </a:pPr>
            <a:endParaRPr lang="en-US" sz="1800" dirty="0">
              <a:solidFill>
                <a:srgbClr val="000000"/>
              </a:solidFill>
              <a:latin typeface="Papyrus"/>
              <a:cs typeface="Papyrus"/>
            </a:endParaRPr>
          </a:p>
        </p:txBody>
      </p:sp>
    </p:spTree>
    <p:extLst>
      <p:ext uri="{BB962C8B-B14F-4D97-AF65-F5344CB8AC3E}">
        <p14:creationId xmlns:p14="http://schemas.microsoft.com/office/powerpoint/2010/main" val="447495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2164915"/>
          </a:xfrm>
        </p:spPr>
        <p:txBody>
          <a:bodyPr>
            <a:noAutofit/>
          </a:bodyPr>
          <a:lstStyle/>
          <a:p>
            <a:pPr algn="ctr">
              <a:spcBef>
                <a:spcPts val="0"/>
              </a:spcBef>
              <a:buNone/>
            </a:pPr>
            <a:r>
              <a:rPr lang="en-US" sz="3200" dirty="0">
                <a:solidFill>
                  <a:srgbClr val="000000"/>
                </a:solidFill>
                <a:latin typeface="Papyrus"/>
                <a:cs typeface="Papyrus"/>
              </a:rPr>
              <a:t>Convolution ex.</a:t>
            </a:r>
          </a:p>
          <a:p>
            <a:pPr algn="ctr">
              <a:spcBef>
                <a:spcPts val="0"/>
              </a:spcBef>
              <a:buNone/>
            </a:pPr>
            <a:r>
              <a:rPr lang="en-US" sz="3200" dirty="0">
                <a:solidFill>
                  <a:srgbClr val="000000"/>
                </a:solidFill>
                <a:latin typeface="Papyrus"/>
                <a:cs typeface="Papyrus"/>
              </a:rPr>
              <a:t>Start with DWWSSN ”impulse response” – IR – what the seismometer records if you apply an impulse.</a:t>
            </a:r>
          </a:p>
        </p:txBody>
      </p:sp>
      <p:pic>
        <p:nvPicPr>
          <p:cNvPr id="4" name="Picture 3">
            <a:extLst>
              <a:ext uri="{FF2B5EF4-FFF2-40B4-BE49-F238E27FC236}">
                <a16:creationId xmlns:a16="http://schemas.microsoft.com/office/drawing/2014/main" id="{13ED82C3-54F8-F84B-9223-DB2400B80AEB}"/>
              </a:ext>
            </a:extLst>
          </p:cNvPr>
          <p:cNvPicPr>
            <a:picLocks noChangeAspect="1"/>
          </p:cNvPicPr>
          <p:nvPr/>
        </p:nvPicPr>
        <p:blipFill>
          <a:blip r:embed="rId3"/>
          <a:stretch>
            <a:fillRect/>
          </a:stretch>
        </p:blipFill>
        <p:spPr>
          <a:xfrm>
            <a:off x="1633428" y="2092636"/>
            <a:ext cx="6345651" cy="4765363"/>
          </a:xfrm>
          <a:prstGeom prst="rect">
            <a:avLst/>
          </a:prstGeom>
        </p:spPr>
      </p:pic>
    </p:spTree>
    <p:extLst>
      <p:ext uri="{BB962C8B-B14F-4D97-AF65-F5344CB8AC3E}">
        <p14:creationId xmlns:p14="http://schemas.microsoft.com/office/powerpoint/2010/main" val="2331414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2164915"/>
          </a:xfrm>
        </p:spPr>
        <p:txBody>
          <a:bodyPr>
            <a:noAutofit/>
          </a:bodyPr>
          <a:lstStyle/>
          <a:p>
            <a:pPr algn="ctr">
              <a:spcBef>
                <a:spcPts val="0"/>
              </a:spcBef>
              <a:buNone/>
            </a:pPr>
            <a:r>
              <a:rPr lang="en-US" sz="3200" dirty="0">
                <a:solidFill>
                  <a:srgbClr val="000000"/>
                </a:solidFill>
                <a:latin typeface="Papyrus"/>
                <a:cs typeface="Papyrus"/>
              </a:rPr>
              <a:t>Convolution ex.</a:t>
            </a:r>
          </a:p>
          <a:p>
            <a:pPr algn="ctr">
              <a:spcBef>
                <a:spcPts val="0"/>
              </a:spcBef>
              <a:buNone/>
            </a:pPr>
            <a:r>
              <a:rPr lang="en-US" sz="3200" dirty="0">
                <a:solidFill>
                  <a:srgbClr val="000000"/>
                </a:solidFill>
                <a:latin typeface="Papyrus"/>
                <a:cs typeface="Papyrus"/>
              </a:rPr>
              <a:t>If we zoom in we can see that the IR starts at 200 seconds and is done by 270 seconds.</a:t>
            </a:r>
          </a:p>
        </p:txBody>
      </p:sp>
      <p:pic>
        <p:nvPicPr>
          <p:cNvPr id="2" name="Picture 1">
            <a:extLst>
              <a:ext uri="{FF2B5EF4-FFF2-40B4-BE49-F238E27FC236}">
                <a16:creationId xmlns:a16="http://schemas.microsoft.com/office/drawing/2014/main" id="{40FB9131-634B-354F-96B3-35E60EAA6657}"/>
              </a:ext>
            </a:extLst>
          </p:cNvPr>
          <p:cNvPicPr>
            <a:picLocks noChangeAspect="1"/>
          </p:cNvPicPr>
          <p:nvPr/>
        </p:nvPicPr>
        <p:blipFill>
          <a:blip r:embed="rId3"/>
          <a:stretch>
            <a:fillRect/>
          </a:stretch>
        </p:blipFill>
        <p:spPr>
          <a:xfrm>
            <a:off x="1233640" y="2050268"/>
            <a:ext cx="6426200" cy="4711700"/>
          </a:xfrm>
          <a:prstGeom prst="rect">
            <a:avLst/>
          </a:prstGeom>
        </p:spPr>
      </p:pic>
      <p:cxnSp>
        <p:nvCxnSpPr>
          <p:cNvPr id="6" name="Straight Connector 5">
            <a:extLst>
              <a:ext uri="{FF2B5EF4-FFF2-40B4-BE49-F238E27FC236}">
                <a16:creationId xmlns:a16="http://schemas.microsoft.com/office/drawing/2014/main" id="{154E9EA6-27FF-CA48-9A28-D44EEFE43395}"/>
              </a:ext>
            </a:extLst>
          </p:cNvPr>
          <p:cNvCxnSpPr/>
          <p:nvPr/>
        </p:nvCxnSpPr>
        <p:spPr>
          <a:xfrm>
            <a:off x="6325644" y="2317315"/>
            <a:ext cx="0" cy="4183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719B6A5E-FED5-6A40-8E77-526F550DA320}"/>
              </a:ext>
            </a:extLst>
          </p:cNvPr>
          <p:cNvCxnSpPr/>
          <p:nvPr/>
        </p:nvCxnSpPr>
        <p:spPr>
          <a:xfrm>
            <a:off x="2292263" y="2317315"/>
            <a:ext cx="0" cy="4183693"/>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16848-2919-D341-9D79-F5FA8F0983D6}"/>
              </a:ext>
            </a:extLst>
          </p:cNvPr>
          <p:cNvCxnSpPr>
            <a:cxnSpLocks/>
          </p:cNvCxnSpPr>
          <p:nvPr/>
        </p:nvCxnSpPr>
        <p:spPr>
          <a:xfrm>
            <a:off x="3432131" y="2317315"/>
            <a:ext cx="0" cy="4183693"/>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66737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2164915"/>
          </a:xfrm>
        </p:spPr>
        <p:txBody>
          <a:bodyPr>
            <a:noAutofit/>
          </a:bodyPr>
          <a:lstStyle/>
          <a:p>
            <a:pPr algn="ctr">
              <a:spcBef>
                <a:spcPts val="0"/>
              </a:spcBef>
              <a:buNone/>
            </a:pPr>
            <a:r>
              <a:rPr lang="en-US" sz="3200" dirty="0">
                <a:solidFill>
                  <a:srgbClr val="000000"/>
                </a:solidFill>
                <a:latin typeface="Papyrus"/>
                <a:cs typeface="Papyrus"/>
              </a:rPr>
              <a:t>Convolution ex.</a:t>
            </a:r>
          </a:p>
          <a:p>
            <a:pPr algn="ctr">
              <a:spcBef>
                <a:spcPts val="0"/>
              </a:spcBef>
              <a:buNone/>
            </a:pPr>
            <a:r>
              <a:rPr lang="en-US" sz="3200" dirty="0">
                <a:solidFill>
                  <a:srgbClr val="000000"/>
                </a:solidFill>
                <a:latin typeface="Papyrus"/>
                <a:cs typeface="Papyrus"/>
              </a:rPr>
              <a:t>Now make a series of impulses and save them.</a:t>
            </a:r>
          </a:p>
          <a:p>
            <a:pPr>
              <a:spcBef>
                <a:spcPts val="0"/>
              </a:spcBef>
              <a:buNone/>
            </a:pPr>
            <a:r>
              <a:rPr lang="en-US" sz="1800" dirty="0" err="1">
                <a:solidFill>
                  <a:schemeClr val="tx1"/>
                </a:solidFill>
                <a:latin typeface="Courier" pitchFamily="2" charset="0"/>
              </a:rPr>
              <a:t>fg</a:t>
            </a:r>
            <a:r>
              <a:rPr lang="en-US" sz="1800" dirty="0">
                <a:solidFill>
                  <a:schemeClr val="tx1"/>
                </a:solidFill>
                <a:latin typeface="Courier" pitchFamily="2" charset="0"/>
              </a:rPr>
              <a:t> </a:t>
            </a:r>
            <a:r>
              <a:rPr lang="en-US" sz="1800" dirty="0" err="1">
                <a:solidFill>
                  <a:schemeClr val="tx1"/>
                </a:solidFill>
                <a:latin typeface="Courier" pitchFamily="2" charset="0"/>
              </a:rPr>
              <a:t>impstrin</a:t>
            </a:r>
            <a:r>
              <a:rPr lang="en-US" sz="1800" dirty="0">
                <a:solidFill>
                  <a:schemeClr val="tx1"/>
                </a:solidFill>
                <a:latin typeface="Courier" pitchFamily="2" charset="0"/>
              </a:rPr>
              <a:t> 300 500 600 630 750 760 770 780 n 1024</a:t>
            </a:r>
          </a:p>
        </p:txBody>
      </p:sp>
      <p:pic>
        <p:nvPicPr>
          <p:cNvPr id="5" name="Picture 4">
            <a:extLst>
              <a:ext uri="{FF2B5EF4-FFF2-40B4-BE49-F238E27FC236}">
                <a16:creationId xmlns:a16="http://schemas.microsoft.com/office/drawing/2014/main" id="{1A676823-B2F2-5842-BB34-C5FA2ECD70C6}"/>
              </a:ext>
            </a:extLst>
          </p:cNvPr>
          <p:cNvPicPr>
            <a:picLocks noChangeAspect="1"/>
          </p:cNvPicPr>
          <p:nvPr/>
        </p:nvPicPr>
        <p:blipFill>
          <a:blip r:embed="rId3"/>
          <a:stretch>
            <a:fillRect/>
          </a:stretch>
        </p:blipFill>
        <p:spPr>
          <a:xfrm>
            <a:off x="1416050" y="1830712"/>
            <a:ext cx="6311900" cy="4749800"/>
          </a:xfrm>
          <a:prstGeom prst="rect">
            <a:avLst/>
          </a:prstGeom>
        </p:spPr>
      </p:pic>
    </p:spTree>
    <p:extLst>
      <p:ext uri="{BB962C8B-B14F-4D97-AF65-F5344CB8AC3E}">
        <p14:creationId xmlns:p14="http://schemas.microsoft.com/office/powerpoint/2010/main" val="168598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2192"/>
            <a:ext cx="9144000" cy="2164915"/>
          </a:xfrm>
        </p:spPr>
        <p:txBody>
          <a:bodyPr>
            <a:noAutofit/>
          </a:bodyPr>
          <a:lstStyle/>
          <a:p>
            <a:pPr algn="ctr">
              <a:spcBef>
                <a:spcPts val="0"/>
              </a:spcBef>
              <a:buNone/>
            </a:pPr>
            <a:r>
              <a:rPr lang="en-US" sz="3200" dirty="0">
                <a:solidFill>
                  <a:srgbClr val="000000"/>
                </a:solidFill>
                <a:latin typeface="Papyrus"/>
                <a:cs typeface="Papyrus"/>
              </a:rPr>
              <a:t> Convolution ex.</a:t>
            </a:r>
          </a:p>
          <a:p>
            <a:pPr algn="ctr">
              <a:spcBef>
                <a:spcPts val="0"/>
              </a:spcBef>
              <a:buNone/>
            </a:pPr>
            <a:r>
              <a:rPr lang="en-US" sz="3200" dirty="0">
                <a:solidFill>
                  <a:srgbClr val="000000"/>
                </a:solidFill>
                <a:latin typeface="Papyrus"/>
                <a:cs typeface="Papyrus"/>
              </a:rPr>
              <a:t>Read in file with IR &amp; file with series of impulses and convolve them. Result is sum of series of weighted, shifted IRs.</a:t>
            </a:r>
            <a:endParaRPr lang="en-US" sz="1800" dirty="0">
              <a:solidFill>
                <a:schemeClr val="tx1"/>
              </a:solidFill>
              <a:latin typeface="Courier" pitchFamily="2" charset="0"/>
            </a:endParaRPr>
          </a:p>
        </p:txBody>
      </p:sp>
      <p:pic>
        <p:nvPicPr>
          <p:cNvPr id="2" name="Picture 1">
            <a:extLst>
              <a:ext uri="{FF2B5EF4-FFF2-40B4-BE49-F238E27FC236}">
                <a16:creationId xmlns:a16="http://schemas.microsoft.com/office/drawing/2014/main" id="{6C02D4C8-B4CD-614F-AE8B-B2CF128D1232}"/>
              </a:ext>
            </a:extLst>
          </p:cNvPr>
          <p:cNvPicPr>
            <a:picLocks noChangeAspect="1"/>
          </p:cNvPicPr>
          <p:nvPr/>
        </p:nvPicPr>
        <p:blipFill>
          <a:blip r:embed="rId3"/>
          <a:stretch>
            <a:fillRect/>
          </a:stretch>
        </p:blipFill>
        <p:spPr>
          <a:xfrm>
            <a:off x="1591414" y="2018428"/>
            <a:ext cx="6311900" cy="4775200"/>
          </a:xfrm>
          <a:prstGeom prst="rect">
            <a:avLst/>
          </a:prstGeom>
        </p:spPr>
      </p:pic>
    </p:spTree>
    <p:extLst>
      <p:ext uri="{BB962C8B-B14F-4D97-AF65-F5344CB8AC3E}">
        <p14:creationId xmlns:p14="http://schemas.microsoft.com/office/powerpoint/2010/main" val="1035842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2164915"/>
          </a:xfrm>
        </p:spPr>
        <p:txBody>
          <a:bodyPr>
            <a:noAutofit/>
          </a:bodyPr>
          <a:lstStyle/>
          <a:p>
            <a:pPr algn="ctr">
              <a:spcBef>
                <a:spcPts val="0"/>
              </a:spcBef>
              <a:buNone/>
            </a:pPr>
            <a:r>
              <a:rPr lang="en-US" sz="3200" dirty="0">
                <a:solidFill>
                  <a:srgbClr val="000000"/>
                </a:solidFill>
                <a:latin typeface="Papyrus"/>
                <a:cs typeface="Papyrus"/>
              </a:rPr>
              <a:t>Convolution ex.</a:t>
            </a:r>
          </a:p>
          <a:p>
            <a:pPr algn="ctr">
              <a:spcBef>
                <a:spcPts val="0"/>
              </a:spcBef>
              <a:buNone/>
            </a:pPr>
            <a:r>
              <a:rPr lang="en-US" sz="3200" dirty="0">
                <a:solidFill>
                  <a:srgbClr val="000000"/>
                </a:solidFill>
                <a:latin typeface="Papyrus"/>
                <a:cs typeface="Papyrus"/>
              </a:rPr>
              <a:t>Zoom into the third signal.</a:t>
            </a:r>
            <a:endParaRPr lang="en-US" sz="1800" dirty="0">
              <a:solidFill>
                <a:schemeClr val="tx1"/>
              </a:solidFill>
              <a:latin typeface="Courier" pitchFamily="2" charset="0"/>
            </a:endParaRPr>
          </a:p>
        </p:txBody>
      </p:sp>
      <p:pic>
        <p:nvPicPr>
          <p:cNvPr id="4" name="Picture 3">
            <a:extLst>
              <a:ext uri="{FF2B5EF4-FFF2-40B4-BE49-F238E27FC236}">
                <a16:creationId xmlns:a16="http://schemas.microsoft.com/office/drawing/2014/main" id="{E7405628-5FE1-6341-B7F4-2C120DF984AD}"/>
              </a:ext>
            </a:extLst>
          </p:cNvPr>
          <p:cNvPicPr>
            <a:picLocks noChangeAspect="1"/>
          </p:cNvPicPr>
          <p:nvPr/>
        </p:nvPicPr>
        <p:blipFill>
          <a:blip r:embed="rId3"/>
          <a:stretch>
            <a:fillRect/>
          </a:stretch>
        </p:blipFill>
        <p:spPr>
          <a:xfrm>
            <a:off x="1403350" y="1718848"/>
            <a:ext cx="6337300" cy="4622800"/>
          </a:xfrm>
          <a:prstGeom prst="rect">
            <a:avLst/>
          </a:prstGeom>
        </p:spPr>
      </p:pic>
      <p:cxnSp>
        <p:nvCxnSpPr>
          <p:cNvPr id="6" name="Straight Connector 5">
            <a:extLst>
              <a:ext uri="{FF2B5EF4-FFF2-40B4-BE49-F238E27FC236}">
                <a16:creationId xmlns:a16="http://schemas.microsoft.com/office/drawing/2014/main" id="{0FDF9034-E5E3-674C-BE19-22C35EFB74B3}"/>
              </a:ext>
            </a:extLst>
          </p:cNvPr>
          <p:cNvCxnSpPr>
            <a:cxnSpLocks/>
          </p:cNvCxnSpPr>
          <p:nvPr/>
        </p:nvCxnSpPr>
        <p:spPr>
          <a:xfrm>
            <a:off x="4271375" y="1853852"/>
            <a:ext cx="0" cy="410853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2923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364FAE0-C12B-E041-AD54-C9B8403675F8}"/>
              </a:ext>
            </a:extLst>
          </p:cNvPr>
          <p:cNvPicPr>
            <a:picLocks noChangeAspect="1"/>
          </p:cNvPicPr>
          <p:nvPr/>
        </p:nvPicPr>
        <p:blipFill>
          <a:blip r:embed="rId3"/>
          <a:stretch>
            <a:fillRect/>
          </a:stretch>
        </p:blipFill>
        <p:spPr>
          <a:xfrm>
            <a:off x="2622982" y="2074708"/>
            <a:ext cx="6578600" cy="4787900"/>
          </a:xfrm>
          <a:prstGeom prst="rect">
            <a:avLst/>
          </a:prstGeom>
        </p:spPr>
      </p:pic>
      <p:sp>
        <p:nvSpPr>
          <p:cNvPr id="3" name="Content Placeholder 2"/>
          <p:cNvSpPr>
            <a:spLocks noGrp="1"/>
          </p:cNvSpPr>
          <p:nvPr>
            <p:ph idx="1"/>
          </p:nvPr>
        </p:nvSpPr>
        <p:spPr>
          <a:xfrm>
            <a:off x="0" y="152400"/>
            <a:ext cx="9144000" cy="4569912"/>
          </a:xfrm>
        </p:spPr>
        <p:txBody>
          <a:bodyPr>
            <a:noAutofit/>
          </a:bodyPr>
          <a:lstStyle/>
          <a:p>
            <a:pPr algn="ctr">
              <a:spcBef>
                <a:spcPts val="0"/>
              </a:spcBef>
              <a:buNone/>
            </a:pPr>
            <a:r>
              <a:rPr lang="en-US" sz="3200" dirty="0">
                <a:solidFill>
                  <a:srgbClr val="000000"/>
                </a:solidFill>
                <a:latin typeface="Papyrus"/>
                <a:cs typeface="Papyrus"/>
              </a:rPr>
              <a:t>Convolution ex.</a:t>
            </a:r>
          </a:p>
          <a:p>
            <a:pPr algn="ctr">
              <a:spcBef>
                <a:spcPts val="0"/>
              </a:spcBef>
              <a:buNone/>
            </a:pPr>
            <a:r>
              <a:rPr lang="en-US" sz="3200" dirty="0">
                <a:solidFill>
                  <a:srgbClr val="000000"/>
                </a:solidFill>
                <a:latin typeface="Papyrus"/>
                <a:cs typeface="Papyrus"/>
              </a:rPr>
              <a:t>Zoom into the fourth signal.</a:t>
            </a:r>
          </a:p>
          <a:p>
            <a:pPr marL="0" indent="0">
              <a:spcBef>
                <a:spcPts val="0"/>
              </a:spcBef>
              <a:buNone/>
            </a:pPr>
            <a:r>
              <a:rPr lang="en-US" sz="1800" b="1" dirty="0">
                <a:latin typeface="Courier" pitchFamily="2" charset="0"/>
              </a:rPr>
              <a:t>SAC&gt; </a:t>
            </a:r>
            <a:r>
              <a:rPr lang="en-US" sz="1800" b="1" dirty="0" err="1">
                <a:latin typeface="Courier" pitchFamily="2" charset="0"/>
              </a:rPr>
              <a:t>fg</a:t>
            </a:r>
            <a:r>
              <a:rPr lang="en-US" sz="1800" b="1" dirty="0">
                <a:latin typeface="Courier" pitchFamily="2" charset="0"/>
              </a:rPr>
              <a:t> </a:t>
            </a:r>
            <a:r>
              <a:rPr lang="en-US" sz="1800" b="1" dirty="0" err="1">
                <a:latin typeface="Courier" pitchFamily="2" charset="0"/>
              </a:rPr>
              <a:t>impstrin</a:t>
            </a:r>
            <a:r>
              <a:rPr lang="en-US" sz="1800" b="1" dirty="0">
                <a:latin typeface="Courier" pitchFamily="2" charset="0"/>
              </a:rPr>
              <a:t> 200 n 1024</a:t>
            </a:r>
          </a:p>
          <a:p>
            <a:pPr marL="0" indent="0">
              <a:spcBef>
                <a:spcPts val="0"/>
              </a:spcBef>
              <a:buNone/>
            </a:pPr>
            <a:r>
              <a:rPr lang="en-US" sz="1800" b="1" dirty="0">
                <a:latin typeface="Courier" pitchFamily="2" charset="0"/>
              </a:rPr>
              <a:t>SAC&gt; transfer to DWWSSN</a:t>
            </a:r>
          </a:p>
          <a:p>
            <a:pPr marL="0" indent="0">
              <a:spcBef>
                <a:spcPts val="0"/>
              </a:spcBef>
              <a:buNone/>
            </a:pPr>
            <a:r>
              <a:rPr lang="en-US" sz="1800" b="1" dirty="0">
                <a:latin typeface="Courier" pitchFamily="2" charset="0"/>
              </a:rPr>
              <a:t>SAC&gt; w sac ir_200_l1024.sac</a:t>
            </a:r>
          </a:p>
          <a:p>
            <a:pPr marL="0" indent="0">
              <a:spcBef>
                <a:spcPts val="0"/>
              </a:spcBef>
              <a:buNone/>
            </a:pPr>
            <a:r>
              <a:rPr lang="en-US" sz="1800" b="1" dirty="0">
                <a:latin typeface="Courier" pitchFamily="2" charset="0"/>
              </a:rPr>
              <a:t>SAC&gt; </a:t>
            </a:r>
            <a:r>
              <a:rPr lang="en-US" sz="1800" b="1" dirty="0" err="1">
                <a:latin typeface="Courier" pitchFamily="2" charset="0"/>
              </a:rPr>
              <a:t>fg</a:t>
            </a:r>
            <a:r>
              <a:rPr lang="en-US" sz="1800" b="1" dirty="0">
                <a:latin typeface="Courier" pitchFamily="2" charset="0"/>
              </a:rPr>
              <a:t> </a:t>
            </a:r>
            <a:r>
              <a:rPr lang="en-US" sz="1800" b="1" dirty="0" err="1">
                <a:latin typeface="Courier" pitchFamily="2" charset="0"/>
              </a:rPr>
              <a:t>impstrin</a:t>
            </a:r>
            <a:r>
              <a:rPr lang="en-US" sz="1800" b="1" dirty="0">
                <a:latin typeface="Courier" pitchFamily="2" charset="0"/>
              </a:rPr>
              <a:t> 300 500 600 630 750 760 770 780 n 1024</a:t>
            </a:r>
          </a:p>
          <a:p>
            <a:pPr marL="0" indent="0">
              <a:spcBef>
                <a:spcPts val="0"/>
              </a:spcBef>
              <a:buNone/>
            </a:pPr>
            <a:r>
              <a:rPr lang="en-US" sz="1800" b="1" dirty="0">
                <a:latin typeface="Courier" pitchFamily="2" charset="0"/>
              </a:rPr>
              <a:t>SAC&gt; w sac </a:t>
            </a:r>
            <a:r>
              <a:rPr lang="en-US" sz="1800" b="1" dirty="0" err="1">
                <a:latin typeface="Courier" pitchFamily="2" charset="0"/>
              </a:rPr>
              <a:t>imps.sac</a:t>
            </a:r>
            <a:endParaRPr lang="en-US" sz="1800" b="1" dirty="0">
              <a:latin typeface="Courier" pitchFamily="2" charset="0"/>
            </a:endParaRPr>
          </a:p>
          <a:p>
            <a:pPr marL="0" indent="0">
              <a:spcBef>
                <a:spcPts val="0"/>
              </a:spcBef>
              <a:buNone/>
            </a:pPr>
            <a:r>
              <a:rPr lang="en-US" sz="1800" b="1" dirty="0">
                <a:latin typeface="Courier" pitchFamily="2" charset="0"/>
              </a:rPr>
              <a:t>SAC&gt; read ir_200_l1024.sac </a:t>
            </a:r>
            <a:r>
              <a:rPr lang="en-US" sz="1800" b="1" dirty="0" err="1">
                <a:latin typeface="Courier" pitchFamily="2" charset="0"/>
              </a:rPr>
              <a:t>imps.sac</a:t>
            </a:r>
            <a:endParaRPr lang="en-US" sz="1800" b="1" dirty="0">
              <a:latin typeface="Courier" pitchFamily="2" charset="0"/>
            </a:endParaRPr>
          </a:p>
          <a:p>
            <a:pPr marL="0" indent="0">
              <a:spcBef>
                <a:spcPts val="0"/>
              </a:spcBef>
              <a:buNone/>
            </a:pPr>
            <a:r>
              <a:rPr lang="en-US" sz="1800" b="1" dirty="0">
                <a:latin typeface="Courier" pitchFamily="2" charset="0"/>
              </a:rPr>
              <a:t>SAC&gt; convolve</a:t>
            </a:r>
          </a:p>
          <a:p>
            <a:pPr marL="0" indent="0">
              <a:spcBef>
                <a:spcPts val="0"/>
              </a:spcBef>
              <a:buNone/>
            </a:pPr>
            <a:r>
              <a:rPr lang="en-US" sz="1800" b="1" dirty="0">
                <a:latin typeface="Courier" pitchFamily="2" charset="0"/>
              </a:rPr>
              <a:t>look at it, then zoom in</a:t>
            </a:r>
          </a:p>
          <a:p>
            <a:pPr marL="0" indent="0">
              <a:spcBef>
                <a:spcPts val="0"/>
              </a:spcBef>
              <a:buNone/>
            </a:pPr>
            <a:r>
              <a:rPr lang="en-US" sz="1800" b="1" dirty="0">
                <a:latin typeface="Courier" pitchFamily="2" charset="0"/>
              </a:rPr>
              <a:t>SAC&gt; </a:t>
            </a:r>
            <a:r>
              <a:rPr lang="en-US" sz="1800" b="1" dirty="0" err="1">
                <a:latin typeface="Courier" pitchFamily="2" charset="0"/>
              </a:rPr>
              <a:t>xlim</a:t>
            </a:r>
            <a:r>
              <a:rPr lang="en-US" sz="1800" b="1" dirty="0">
                <a:latin typeface="Courier" pitchFamily="2" charset="0"/>
              </a:rPr>
              <a:t> 770 910</a:t>
            </a:r>
          </a:p>
          <a:p>
            <a:pPr marL="0" indent="0">
              <a:spcBef>
                <a:spcPts val="0"/>
              </a:spcBef>
              <a:buNone/>
            </a:pPr>
            <a:r>
              <a:rPr lang="en-US" sz="1800" b="1" dirty="0">
                <a:latin typeface="Courier" pitchFamily="2" charset="0"/>
              </a:rPr>
              <a:t>look at it, then zoom again</a:t>
            </a:r>
          </a:p>
          <a:p>
            <a:pPr marL="0" indent="0">
              <a:spcBef>
                <a:spcPts val="0"/>
              </a:spcBef>
              <a:buNone/>
            </a:pPr>
            <a:r>
              <a:rPr lang="en-US" sz="1800" b="1" dirty="0">
                <a:latin typeface="Courier" pitchFamily="2" charset="0"/>
              </a:rPr>
              <a:t>SAC&gt; </a:t>
            </a:r>
            <a:r>
              <a:rPr lang="en-US" sz="1800" b="1" dirty="0" err="1">
                <a:latin typeface="Courier" pitchFamily="2" charset="0"/>
              </a:rPr>
              <a:t>xlim</a:t>
            </a:r>
            <a:r>
              <a:rPr lang="en-US" sz="1800" b="1" dirty="0">
                <a:latin typeface="Courier" pitchFamily="2" charset="0"/>
              </a:rPr>
              <a:t> 940 1060</a:t>
            </a:r>
          </a:p>
          <a:p>
            <a:pPr marL="0" indent="0">
              <a:spcBef>
                <a:spcPts val="0"/>
              </a:spcBef>
              <a:buNone/>
            </a:pPr>
            <a:r>
              <a:rPr lang="en-US" sz="1800" b="1" dirty="0">
                <a:latin typeface="Courier" pitchFamily="2" charset="0"/>
              </a:rPr>
              <a:t>SAC&gt; w sac </a:t>
            </a:r>
            <a:r>
              <a:rPr lang="en-US" sz="1800" b="1" dirty="0" err="1">
                <a:latin typeface="Courier" pitchFamily="2" charset="0"/>
              </a:rPr>
              <a:t>ximps.sac</a:t>
            </a:r>
            <a:r>
              <a:rPr lang="en-US" sz="1800" b="1" dirty="0">
                <a:latin typeface="Courier" pitchFamily="2" charset="0"/>
              </a:rPr>
              <a:t> 8imps.sac</a:t>
            </a:r>
          </a:p>
          <a:p>
            <a:pPr marL="0" indent="0">
              <a:spcBef>
                <a:spcPts val="0"/>
              </a:spcBef>
              <a:buNone/>
            </a:pPr>
            <a:endParaRPr lang="en-US" sz="1800" dirty="0">
              <a:latin typeface="Courier" pitchFamily="2" charset="0"/>
            </a:endParaRPr>
          </a:p>
          <a:p>
            <a:pPr algn="ctr">
              <a:spcBef>
                <a:spcPts val="0"/>
              </a:spcBef>
              <a:buNone/>
            </a:pPr>
            <a:endParaRPr lang="en-US" sz="1800" dirty="0">
              <a:solidFill>
                <a:schemeClr val="tx1"/>
              </a:solidFill>
              <a:latin typeface="Courier" pitchFamily="2" charset="0"/>
            </a:endParaRPr>
          </a:p>
        </p:txBody>
      </p:sp>
    </p:spTree>
    <p:extLst>
      <p:ext uri="{BB962C8B-B14F-4D97-AF65-F5344CB8AC3E}">
        <p14:creationId xmlns:p14="http://schemas.microsoft.com/office/powerpoint/2010/main" val="1733011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2192"/>
            <a:ext cx="9144000" cy="2164915"/>
          </a:xfrm>
        </p:spPr>
        <p:txBody>
          <a:bodyPr>
            <a:noAutofit/>
          </a:bodyPr>
          <a:lstStyle/>
          <a:p>
            <a:pPr algn="ctr">
              <a:spcBef>
                <a:spcPts val="0"/>
              </a:spcBef>
              <a:buNone/>
            </a:pPr>
            <a:r>
              <a:rPr lang="en-US" sz="3200" dirty="0">
                <a:solidFill>
                  <a:srgbClr val="000000"/>
                </a:solidFill>
                <a:latin typeface="Papyrus"/>
                <a:cs typeface="Papyrus"/>
              </a:rPr>
              <a:t> We can use the transfer command to “remove” the IR and recover the input to the seismometer.</a:t>
            </a:r>
          </a:p>
          <a:p>
            <a:pPr>
              <a:spcBef>
                <a:spcPts val="0"/>
              </a:spcBef>
              <a:buNone/>
            </a:pPr>
            <a:r>
              <a:rPr lang="en-US" sz="1800" b="1" dirty="0">
                <a:solidFill>
                  <a:schemeClr val="tx1"/>
                </a:solidFill>
                <a:latin typeface="Courier" pitchFamily="2" charset="0"/>
              </a:rPr>
              <a:t>SAC&gt; transfer from DWWSSN to none</a:t>
            </a:r>
          </a:p>
          <a:p>
            <a:pPr algn="ctr">
              <a:spcBef>
                <a:spcPts val="0"/>
              </a:spcBef>
              <a:buNone/>
            </a:pPr>
            <a:endParaRPr lang="en-US" sz="1800" dirty="0">
              <a:solidFill>
                <a:schemeClr val="tx1"/>
              </a:solidFill>
              <a:latin typeface="Courier" pitchFamily="2" charset="0"/>
            </a:endParaRPr>
          </a:p>
        </p:txBody>
      </p:sp>
      <p:pic>
        <p:nvPicPr>
          <p:cNvPr id="4" name="Picture 3">
            <a:extLst>
              <a:ext uri="{FF2B5EF4-FFF2-40B4-BE49-F238E27FC236}">
                <a16:creationId xmlns:a16="http://schemas.microsoft.com/office/drawing/2014/main" id="{8933F659-78D0-5144-A5F6-7C085B712F2E}"/>
              </a:ext>
            </a:extLst>
          </p:cNvPr>
          <p:cNvPicPr>
            <a:picLocks noChangeAspect="1"/>
          </p:cNvPicPr>
          <p:nvPr/>
        </p:nvPicPr>
        <p:blipFill>
          <a:blip r:embed="rId3"/>
          <a:stretch>
            <a:fillRect/>
          </a:stretch>
        </p:blipFill>
        <p:spPr>
          <a:xfrm>
            <a:off x="1295400" y="1879946"/>
            <a:ext cx="6553200" cy="4876800"/>
          </a:xfrm>
          <a:prstGeom prst="rect">
            <a:avLst/>
          </a:prstGeom>
        </p:spPr>
      </p:pic>
    </p:spTree>
    <p:extLst>
      <p:ext uri="{BB962C8B-B14F-4D97-AF65-F5344CB8AC3E}">
        <p14:creationId xmlns:p14="http://schemas.microsoft.com/office/powerpoint/2010/main" val="1972061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614"/>
            <a:ext cx="9144000" cy="5248442"/>
          </a:xfrm>
        </p:spPr>
        <p:txBody>
          <a:bodyPr>
            <a:noAutofit/>
          </a:bodyPr>
          <a:lstStyle/>
          <a:p>
            <a:pPr algn="ctr">
              <a:spcBef>
                <a:spcPts val="0"/>
              </a:spcBef>
              <a:buNone/>
            </a:pPr>
            <a:r>
              <a:rPr lang="en-US" sz="3200" dirty="0">
                <a:solidFill>
                  <a:srgbClr val="000000"/>
                </a:solidFill>
                <a:latin typeface="Papyrus"/>
                <a:cs typeface="Papyrus"/>
              </a:rPr>
              <a:t>Correlation ex.</a:t>
            </a:r>
          </a:p>
          <a:p>
            <a:pPr algn="ctr">
              <a:spcBef>
                <a:spcPts val="0"/>
              </a:spcBef>
              <a:buNone/>
            </a:pPr>
            <a:r>
              <a:rPr lang="en-US" sz="3200" dirty="0">
                <a:solidFill>
                  <a:srgbClr val="000000"/>
                </a:solidFill>
                <a:latin typeface="Papyrus"/>
                <a:cs typeface="Papyrus"/>
              </a:rPr>
              <a:t>Correlation “looks for” one signal in another. Look for IR in the “seismograms”. It returns a set of weighted, shifted peaked functions.</a:t>
            </a:r>
          </a:p>
          <a:p>
            <a:pPr algn="ctr">
              <a:spcBef>
                <a:spcPts val="0"/>
              </a:spcBef>
              <a:buNone/>
            </a:pPr>
            <a:endParaRPr lang="en-US" sz="3200" dirty="0">
              <a:solidFill>
                <a:srgbClr val="000000"/>
              </a:solidFill>
              <a:latin typeface="Papyrus"/>
              <a:cs typeface="Papyrus"/>
            </a:endParaRPr>
          </a:p>
          <a:p>
            <a:pPr marL="0" indent="0">
              <a:spcBef>
                <a:spcPts val="0"/>
              </a:spcBef>
              <a:buNone/>
            </a:pPr>
            <a:endParaRPr lang="en-US" sz="1800" dirty="0">
              <a:latin typeface="Courier"/>
              <a:cs typeface="Courier"/>
            </a:endParaRPr>
          </a:p>
        </p:txBody>
      </p:sp>
      <p:pic>
        <p:nvPicPr>
          <p:cNvPr id="2" name="Picture 1">
            <a:extLst>
              <a:ext uri="{FF2B5EF4-FFF2-40B4-BE49-F238E27FC236}">
                <a16:creationId xmlns:a16="http://schemas.microsoft.com/office/drawing/2014/main" id="{7347C89B-41E6-6E43-9F90-2DA7187FECE3}"/>
              </a:ext>
            </a:extLst>
          </p:cNvPr>
          <p:cNvPicPr>
            <a:picLocks noChangeAspect="1"/>
          </p:cNvPicPr>
          <p:nvPr/>
        </p:nvPicPr>
        <p:blipFill>
          <a:blip r:embed="rId3"/>
          <a:stretch>
            <a:fillRect/>
          </a:stretch>
        </p:blipFill>
        <p:spPr>
          <a:xfrm>
            <a:off x="1164487" y="2163088"/>
            <a:ext cx="6464300" cy="4686300"/>
          </a:xfrm>
          <a:prstGeom prst="rect">
            <a:avLst/>
          </a:prstGeom>
        </p:spPr>
      </p:pic>
    </p:spTree>
    <p:extLst>
      <p:ext uri="{BB962C8B-B14F-4D97-AF65-F5344CB8AC3E}">
        <p14:creationId xmlns:p14="http://schemas.microsoft.com/office/powerpoint/2010/main" val="2104645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878681"/>
            <a:ext cx="9144000" cy="4555094"/>
          </a:xfrm>
          <a:prstGeom prst="rect">
            <a:avLst/>
          </a:prstGeom>
        </p:spPr>
        <p:txBody>
          <a:bodyPr wrap="square">
            <a:spAutoFit/>
          </a:bodyPr>
          <a:lstStyle/>
          <a:p>
            <a:pPr algn="ctr"/>
            <a:r>
              <a:rPr lang="en-US" sz="3200" dirty="0">
                <a:latin typeface="Papyrus"/>
                <a:cs typeface="Papyrus"/>
              </a:rPr>
              <a:t>Signal Correction Module</a:t>
            </a:r>
          </a:p>
          <a:p>
            <a:pPr algn="ctr"/>
            <a:endParaRPr lang="en-US" dirty="0">
              <a:latin typeface="Papyrus"/>
              <a:cs typeface="Papyrus"/>
            </a:endParaRPr>
          </a:p>
          <a:p>
            <a:pPr algn="ctr"/>
            <a:r>
              <a:rPr lang="en-US" sz="3200" dirty="0">
                <a:latin typeface="Papyrus"/>
                <a:cs typeface="Papyrus"/>
              </a:rPr>
              <a:t>These commands let you perform certain signal correction operations.</a:t>
            </a:r>
          </a:p>
          <a:p>
            <a:pPr algn="ctr"/>
            <a:r>
              <a:rPr lang="en-US" sz="3200" dirty="0">
                <a:latin typeface="Papyrus"/>
                <a:cs typeface="Papyrus"/>
              </a:rPr>
              <a:t> </a:t>
            </a:r>
          </a:p>
          <a:p>
            <a:pPr algn="ctr"/>
            <a:endParaRPr lang="en-US" sz="3200" dirty="0">
              <a:latin typeface="Papyrus"/>
              <a:cs typeface="Papyrus"/>
            </a:endParaRPr>
          </a:p>
          <a:p>
            <a:pPr algn="ctr">
              <a:buFontTx/>
              <a:buChar char="-"/>
            </a:pPr>
            <a:r>
              <a:rPr lang="en-US" sz="2800" dirty="0">
                <a:latin typeface="Papyrus"/>
                <a:cs typeface="Papyrus"/>
              </a:rPr>
              <a:t> </a:t>
            </a:r>
            <a:r>
              <a:rPr lang="en-US" sz="2800" dirty="0" err="1">
                <a:latin typeface="Courier"/>
                <a:cs typeface="Courier"/>
              </a:rPr>
              <a:t>rmean</a:t>
            </a:r>
            <a:r>
              <a:rPr lang="en-US" sz="2800" dirty="0">
                <a:latin typeface="Papyrus"/>
                <a:cs typeface="Papyrus"/>
              </a:rPr>
              <a:t>: removes the mean from data.</a:t>
            </a:r>
          </a:p>
          <a:p>
            <a:pPr algn="ctr">
              <a:buFontTx/>
              <a:buChar char="-"/>
            </a:pPr>
            <a:endParaRPr lang="en-US" sz="2800" dirty="0">
              <a:latin typeface="Papyrus"/>
              <a:cs typeface="Papyrus"/>
            </a:endParaRPr>
          </a:p>
          <a:p>
            <a:pPr algn="ctr">
              <a:buFontTx/>
              <a:buChar char="-"/>
            </a:pPr>
            <a:r>
              <a:rPr lang="en-US" sz="2800" dirty="0">
                <a:latin typeface="Papyrus"/>
                <a:cs typeface="Papyrus"/>
              </a:rPr>
              <a:t> </a:t>
            </a:r>
            <a:r>
              <a:rPr lang="en-US" sz="2800" dirty="0" err="1">
                <a:latin typeface="Courier"/>
                <a:cs typeface="Courier"/>
              </a:rPr>
              <a:t>rtrend</a:t>
            </a:r>
            <a:r>
              <a:rPr lang="en-US" sz="2800" dirty="0">
                <a:latin typeface="Papyrus"/>
                <a:cs typeface="Papyrus"/>
              </a:rPr>
              <a:t>: removes linear trend (and mean) from data.</a:t>
            </a:r>
          </a:p>
          <a:p>
            <a:pPr algn="ctr">
              <a:buFontTx/>
              <a:buChar char="-"/>
            </a:pPr>
            <a:endParaRPr lang="en-US" sz="2800" dirty="0">
              <a:latin typeface="Papyrus"/>
              <a:cs typeface="Papyrus"/>
            </a:endParaRPr>
          </a:p>
        </p:txBody>
      </p:sp>
    </p:spTree>
    <p:extLst>
      <p:ext uri="{BB962C8B-B14F-4D97-AF65-F5344CB8AC3E}">
        <p14:creationId xmlns:p14="http://schemas.microsoft.com/office/powerpoint/2010/main" val="2950808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27699" y="891404"/>
            <a:ext cx="9144000" cy="1815882"/>
          </a:xfrm>
          <a:prstGeom prst="rect">
            <a:avLst/>
          </a:prstGeom>
        </p:spPr>
        <p:txBody>
          <a:bodyPr wrap="square">
            <a:spAutoFit/>
          </a:bodyPr>
          <a:lstStyle/>
          <a:p>
            <a:pPr algn="ctr">
              <a:defRPr/>
            </a:pPr>
            <a:r>
              <a:rPr lang="en-US" sz="2800" b="1" dirty="0">
                <a:latin typeface="Papyrus"/>
                <a:cs typeface="Papyrus"/>
              </a:rPr>
              <a:t>SAC online documentation</a:t>
            </a:r>
          </a:p>
          <a:p>
            <a:pPr algn="ctr">
              <a:defRPr/>
            </a:pPr>
            <a:endParaRPr lang="en-US" sz="2800" b="1" dirty="0">
              <a:latin typeface="Papyrus"/>
              <a:cs typeface="Papyrus"/>
            </a:endParaRPr>
          </a:p>
          <a:p>
            <a:pPr algn="ctr">
              <a:defRPr/>
            </a:pPr>
            <a:endParaRPr lang="en-US" sz="2800" b="1" dirty="0">
              <a:latin typeface="Papyrus"/>
              <a:cs typeface="Papyrus"/>
            </a:endParaRPr>
          </a:p>
          <a:p>
            <a:pPr algn="ctr">
              <a:defRPr/>
            </a:pPr>
            <a:r>
              <a:rPr lang="en-US" sz="2800" dirty="0">
                <a:latin typeface="Papyrus"/>
                <a:hlinkClick r:id="rId3"/>
              </a:rPr>
              <a:t>https://</a:t>
            </a:r>
            <a:r>
              <a:rPr lang="en-US" sz="2800" dirty="0" err="1">
                <a:latin typeface="Papyrus"/>
                <a:hlinkClick r:id="rId3"/>
              </a:rPr>
              <a:t>ds.iris.edu</a:t>
            </a:r>
            <a:r>
              <a:rPr lang="en-US" sz="2800" dirty="0">
                <a:latin typeface="Papyrus"/>
                <a:hlinkClick r:id="rId3"/>
              </a:rPr>
              <a:t>/files/sac-manual/</a:t>
            </a:r>
            <a:r>
              <a:rPr lang="en-US" sz="2800" dirty="0" err="1">
                <a:latin typeface="Papyrus"/>
                <a:hlinkClick r:id="rId3"/>
              </a:rPr>
              <a:t>manual.html</a:t>
            </a:r>
            <a:endParaRPr lang="en-US" sz="2800" dirty="0">
              <a:latin typeface="Papyrus"/>
            </a:endParaRPr>
          </a:p>
        </p:txBody>
      </p:sp>
    </p:spTree>
    <p:extLst>
      <p:ext uri="{BB962C8B-B14F-4D97-AF65-F5344CB8AC3E}">
        <p14:creationId xmlns:p14="http://schemas.microsoft.com/office/powerpoint/2010/main" val="321315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609600"/>
            <a:ext cx="9144000" cy="4832093"/>
          </a:xfrm>
          <a:prstGeom prst="rect">
            <a:avLst/>
          </a:prstGeom>
        </p:spPr>
        <p:txBody>
          <a:bodyPr wrap="square">
            <a:spAutoFit/>
          </a:bodyPr>
          <a:lstStyle/>
          <a:p>
            <a:pPr algn="ctr"/>
            <a:r>
              <a:rPr lang="en-US" sz="2800" dirty="0">
                <a:latin typeface="Papyrus"/>
                <a:cs typeface="Papyrus"/>
              </a:rPr>
              <a:t>- </a:t>
            </a:r>
            <a:r>
              <a:rPr lang="en-US" sz="2800" dirty="0" err="1">
                <a:latin typeface="Courier"/>
                <a:cs typeface="Courier"/>
              </a:rPr>
              <a:t>rglitches</a:t>
            </a:r>
            <a:r>
              <a:rPr lang="en-US" sz="2800" dirty="0">
                <a:latin typeface="Papyrus"/>
                <a:cs typeface="Papyrus"/>
              </a:rPr>
              <a:t>: removes glitches and timing marks.</a:t>
            </a:r>
          </a:p>
          <a:p>
            <a:pPr algn="ctr"/>
            <a:endParaRPr lang="en-US" sz="2800" dirty="0">
              <a:latin typeface="Papyrus"/>
              <a:cs typeface="Papyrus"/>
            </a:endParaRPr>
          </a:p>
          <a:p>
            <a:pPr algn="ctr">
              <a:buFontTx/>
              <a:buChar char="-"/>
            </a:pPr>
            <a:r>
              <a:rPr lang="en-US" sz="2800" dirty="0">
                <a:latin typeface="Papyrus"/>
                <a:cs typeface="Papyrus"/>
              </a:rPr>
              <a:t> </a:t>
            </a:r>
            <a:r>
              <a:rPr lang="en-US" sz="2800" dirty="0">
                <a:latin typeface="Courier"/>
                <a:cs typeface="Courier"/>
              </a:rPr>
              <a:t>taper</a:t>
            </a:r>
            <a:r>
              <a:rPr lang="en-US" sz="2800" dirty="0">
                <a:latin typeface="Papyrus"/>
                <a:cs typeface="Papyrus"/>
              </a:rPr>
              <a:t>: applies a symmetric taper to each end of the data and </a:t>
            </a:r>
            <a:r>
              <a:rPr lang="en-US" sz="2800" dirty="0">
                <a:latin typeface="Courier"/>
                <a:cs typeface="Courier"/>
              </a:rPr>
              <a:t>SMOOTH</a:t>
            </a:r>
            <a:r>
              <a:rPr lang="en-US" sz="2800" dirty="0">
                <a:latin typeface="Papyrus"/>
                <a:cs typeface="Papyrus"/>
              </a:rPr>
              <a:t> applies an arithmetic smoothing algorithm.</a:t>
            </a:r>
          </a:p>
          <a:p>
            <a:pPr algn="ctr">
              <a:buFontTx/>
              <a:buChar char="-"/>
            </a:pPr>
            <a:endParaRPr lang="en-US" sz="2800" dirty="0">
              <a:latin typeface="Courier"/>
              <a:cs typeface="Courier"/>
            </a:endParaRPr>
          </a:p>
          <a:p>
            <a:pPr algn="ctr">
              <a:buFontTx/>
              <a:buChar char="-"/>
            </a:pPr>
            <a:r>
              <a:rPr lang="en-US" sz="2800" dirty="0">
                <a:latin typeface="Papyrus"/>
                <a:cs typeface="Papyrus"/>
              </a:rPr>
              <a:t> </a:t>
            </a:r>
            <a:r>
              <a:rPr lang="en-US" sz="2800" dirty="0" err="1">
                <a:latin typeface="Courier"/>
                <a:cs typeface="Courier"/>
              </a:rPr>
              <a:t>linefit</a:t>
            </a:r>
            <a:r>
              <a:rPr lang="en-US" sz="2800" dirty="0">
                <a:latin typeface="Papyrus"/>
                <a:cs typeface="Papyrus"/>
              </a:rPr>
              <a:t>: computes the best straight line fit to the data in memory and writes the results to header blackboard variables.</a:t>
            </a:r>
          </a:p>
          <a:p>
            <a:pPr algn="ctr">
              <a:buFontTx/>
              <a:buChar char="-"/>
            </a:pPr>
            <a:endParaRPr lang="en-US" sz="2800" dirty="0">
              <a:latin typeface="Papyrus"/>
              <a:cs typeface="Papyrus"/>
            </a:endParaRPr>
          </a:p>
          <a:p>
            <a:pPr algn="ctr"/>
            <a:r>
              <a:rPr lang="en-US" sz="2800" dirty="0">
                <a:latin typeface="Papyrus"/>
                <a:cs typeface="Papyrus"/>
              </a:rPr>
              <a:t>- </a:t>
            </a:r>
            <a:r>
              <a:rPr lang="en-US" sz="2800" dirty="0">
                <a:latin typeface="Courier"/>
                <a:cs typeface="Courier"/>
              </a:rPr>
              <a:t>reverse</a:t>
            </a:r>
            <a:r>
              <a:rPr lang="en-US" sz="2800" dirty="0">
                <a:latin typeface="Papyrus"/>
                <a:cs typeface="Papyrus"/>
              </a:rPr>
              <a:t>: reverses the order of data points.</a:t>
            </a:r>
          </a:p>
        </p:txBody>
      </p:sp>
    </p:spTree>
    <p:extLst>
      <p:ext uri="{BB962C8B-B14F-4D97-AF65-F5344CB8AC3E}">
        <p14:creationId xmlns:p14="http://schemas.microsoft.com/office/powerpoint/2010/main" val="3654713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52400"/>
            <a:ext cx="9144000" cy="2554546"/>
          </a:xfrm>
          <a:prstGeom prst="rect">
            <a:avLst/>
          </a:prstGeom>
          <a:noFill/>
        </p:spPr>
        <p:txBody>
          <a:bodyPr wrap="square" rtlCol="0">
            <a:spAutoFit/>
          </a:bodyPr>
          <a:lstStyle/>
          <a:p>
            <a:pPr algn="ctr"/>
            <a:r>
              <a:rPr lang="en-US" sz="3200" dirty="0">
                <a:latin typeface="Papyrus"/>
                <a:cs typeface="Papyrus"/>
              </a:rPr>
              <a:t>Integration – to change from acceleration to velocity, and velocity to displacement.</a:t>
            </a:r>
          </a:p>
          <a:p>
            <a:endParaRPr lang="en-US" sz="3200" dirty="0">
              <a:latin typeface="Papyrus"/>
              <a:cs typeface="Papyrus"/>
            </a:endParaRPr>
          </a:p>
          <a:p>
            <a:r>
              <a:rPr lang="en-US" dirty="0">
                <a:solidFill>
                  <a:srgbClr val="FF6600"/>
                </a:solidFill>
                <a:latin typeface="Courier"/>
                <a:cs typeface="Courier"/>
              </a:rPr>
              <a:t>SAC&gt; </a:t>
            </a:r>
            <a:r>
              <a:rPr lang="en-US" dirty="0" err="1">
                <a:latin typeface="Courier"/>
                <a:cs typeface="Courier"/>
              </a:rPr>
              <a:t>r</a:t>
            </a:r>
            <a:r>
              <a:rPr lang="en-US" dirty="0">
                <a:latin typeface="Courier"/>
                <a:cs typeface="Courier"/>
              </a:rPr>
              <a:t> </a:t>
            </a:r>
            <a:r>
              <a:rPr lang="en-US" dirty="0" err="1">
                <a:latin typeface="Courier"/>
                <a:cs typeface="Courier"/>
              </a:rPr>
              <a:t>ccm_india</a:t>
            </a:r>
            <a:r>
              <a:rPr lang="en-US" sz="2800" dirty="0" err="1">
                <a:latin typeface="Courier"/>
                <a:cs typeface="Courier"/>
              </a:rPr>
              <a:t>_</a:t>
            </a:r>
            <a:r>
              <a:rPr lang="en-US" dirty="0" err="1">
                <a:latin typeface="Courier"/>
                <a:cs typeface="Courier"/>
              </a:rPr>
              <a:t>.bhz</a:t>
            </a:r>
            <a:endParaRPr lang="en-US" dirty="0">
              <a:latin typeface="Courier"/>
              <a:cs typeface="Courier"/>
            </a:endParaRPr>
          </a:p>
          <a:p>
            <a:r>
              <a:rPr lang="en-US" dirty="0">
                <a:solidFill>
                  <a:srgbClr val="FF6600"/>
                </a:solidFill>
                <a:latin typeface="Courier"/>
                <a:cs typeface="Courier"/>
              </a:rPr>
              <a:t>SAC&gt; </a:t>
            </a:r>
            <a:r>
              <a:rPr lang="en-US" dirty="0" err="1">
                <a:latin typeface="Courier"/>
                <a:cs typeface="Courier"/>
              </a:rPr>
              <a:t>qdp</a:t>
            </a:r>
            <a:r>
              <a:rPr lang="en-US" dirty="0">
                <a:latin typeface="Courier"/>
                <a:cs typeface="Courier"/>
              </a:rPr>
              <a:t> off</a:t>
            </a:r>
          </a:p>
          <a:p>
            <a:r>
              <a:rPr lang="en-US" dirty="0">
                <a:solidFill>
                  <a:srgbClr val="FF6600"/>
                </a:solidFill>
                <a:latin typeface="Courier"/>
                <a:cs typeface="Courier"/>
              </a:rPr>
              <a:t>SAC&gt; </a:t>
            </a:r>
            <a:r>
              <a:rPr lang="en-US" dirty="0">
                <a:latin typeface="Courier"/>
                <a:cs typeface="Courier"/>
              </a:rPr>
              <a:t>plot</a:t>
            </a:r>
          </a:p>
        </p:txBody>
      </p:sp>
      <p:pic>
        <p:nvPicPr>
          <p:cNvPr id="5" name="Picture 4"/>
          <p:cNvPicPr>
            <a:picLocks noChangeAspect="1"/>
          </p:cNvPicPr>
          <p:nvPr/>
        </p:nvPicPr>
        <p:blipFill>
          <a:blip r:embed="rId2"/>
          <a:stretch>
            <a:fillRect/>
          </a:stretch>
        </p:blipFill>
        <p:spPr>
          <a:xfrm>
            <a:off x="914400" y="2895600"/>
            <a:ext cx="7797800" cy="3545840"/>
          </a:xfrm>
          <a:prstGeom prst="rect">
            <a:avLst/>
          </a:prstGeom>
        </p:spPr>
      </p:pic>
    </p:spTree>
    <p:extLst>
      <p:ext uri="{BB962C8B-B14F-4D97-AF65-F5344CB8AC3E}">
        <p14:creationId xmlns:p14="http://schemas.microsoft.com/office/powerpoint/2010/main" val="3220475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14400" y="2667000"/>
            <a:ext cx="7797800" cy="3545840"/>
          </a:xfrm>
          <a:prstGeom prst="rect">
            <a:avLst/>
          </a:prstGeom>
        </p:spPr>
      </p:pic>
      <p:sp>
        <p:nvSpPr>
          <p:cNvPr id="3" name="TextBox 2"/>
          <p:cNvSpPr txBox="1"/>
          <p:nvPr/>
        </p:nvSpPr>
        <p:spPr>
          <a:xfrm>
            <a:off x="0" y="152400"/>
            <a:ext cx="9144000" cy="1908215"/>
          </a:xfrm>
          <a:prstGeom prst="rect">
            <a:avLst/>
          </a:prstGeom>
          <a:noFill/>
        </p:spPr>
        <p:txBody>
          <a:bodyPr wrap="square" rtlCol="0">
            <a:spAutoFit/>
          </a:bodyPr>
          <a:lstStyle/>
          <a:p>
            <a:pPr algn="ctr"/>
            <a:r>
              <a:rPr lang="en-US" sz="3200" dirty="0">
                <a:latin typeface="Papyrus"/>
                <a:cs typeface="Papyrus"/>
              </a:rPr>
              <a:t>Integrate it (original data was </a:t>
            </a:r>
            <a:r>
              <a:rPr lang="en-US" sz="3200" dirty="0" err="1">
                <a:latin typeface="Papyrus"/>
                <a:cs typeface="Papyrus"/>
              </a:rPr>
              <a:t>vel</a:t>
            </a:r>
            <a:r>
              <a:rPr lang="en-US" sz="3200" dirty="0">
                <a:latin typeface="Papyrus"/>
                <a:cs typeface="Papyrus"/>
              </a:rPr>
              <a:t>, integrate to </a:t>
            </a:r>
            <a:r>
              <a:rPr lang="en-US" sz="3200" dirty="0" err="1">
                <a:latin typeface="Papyrus"/>
                <a:cs typeface="Papyrus"/>
              </a:rPr>
              <a:t>disp</a:t>
            </a:r>
            <a:r>
              <a:rPr lang="en-US" sz="3200" dirty="0">
                <a:latin typeface="Papyrus"/>
                <a:cs typeface="Papyrus"/>
              </a:rPr>
              <a:t>).</a:t>
            </a:r>
          </a:p>
          <a:p>
            <a:endParaRPr lang="en-US" dirty="0">
              <a:solidFill>
                <a:srgbClr val="FF6600"/>
              </a:solidFill>
              <a:latin typeface="Papyrus"/>
              <a:cs typeface="Papyrus"/>
            </a:endParaRPr>
          </a:p>
          <a:p>
            <a:r>
              <a:rPr lang="en-US" dirty="0">
                <a:solidFill>
                  <a:srgbClr val="FF6600"/>
                </a:solidFill>
                <a:latin typeface="Courier"/>
                <a:cs typeface="Courier"/>
              </a:rPr>
              <a:t>SAC&gt; </a:t>
            </a:r>
            <a:r>
              <a:rPr lang="en-US" dirty="0" err="1">
                <a:latin typeface="Courier"/>
                <a:cs typeface="Courier"/>
              </a:rPr>
              <a:t>int</a:t>
            </a:r>
            <a:endParaRPr lang="en-US" dirty="0">
              <a:latin typeface="Courier"/>
              <a:cs typeface="Courier"/>
            </a:endParaRPr>
          </a:p>
          <a:p>
            <a:r>
              <a:rPr lang="en-US" dirty="0">
                <a:solidFill>
                  <a:srgbClr val="FF6600"/>
                </a:solidFill>
                <a:latin typeface="Courier"/>
                <a:cs typeface="Courier"/>
              </a:rPr>
              <a:t>SAC&gt; </a:t>
            </a:r>
            <a:r>
              <a:rPr lang="en-US" dirty="0">
                <a:latin typeface="Courier"/>
                <a:cs typeface="Courier"/>
              </a:rPr>
              <a:t>p</a:t>
            </a:r>
          </a:p>
        </p:txBody>
      </p:sp>
      <p:sp>
        <p:nvSpPr>
          <p:cNvPr id="4" name="TextBox 3"/>
          <p:cNvSpPr txBox="1"/>
          <p:nvPr/>
        </p:nvSpPr>
        <p:spPr>
          <a:xfrm>
            <a:off x="381000" y="6248400"/>
            <a:ext cx="8331200" cy="584776"/>
          </a:xfrm>
          <a:prstGeom prst="rect">
            <a:avLst/>
          </a:prstGeom>
          <a:noFill/>
        </p:spPr>
        <p:txBody>
          <a:bodyPr wrap="square" rtlCol="0">
            <a:spAutoFit/>
          </a:bodyPr>
          <a:lstStyle/>
          <a:p>
            <a:pPr algn="ctr"/>
            <a:r>
              <a:rPr lang="en-US" sz="3200" dirty="0">
                <a:latin typeface="Papyrus"/>
                <a:cs typeface="Papyrus"/>
              </a:rPr>
              <a:t>OOPS!</a:t>
            </a:r>
          </a:p>
        </p:txBody>
      </p:sp>
    </p:spTree>
    <p:extLst>
      <p:ext uri="{BB962C8B-B14F-4D97-AF65-F5344CB8AC3E}">
        <p14:creationId xmlns:p14="http://schemas.microsoft.com/office/powerpoint/2010/main" val="1521699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219200"/>
            <a:ext cx="9144000" cy="1569660"/>
          </a:xfrm>
          <a:prstGeom prst="rect">
            <a:avLst/>
          </a:prstGeom>
          <a:noFill/>
        </p:spPr>
        <p:txBody>
          <a:bodyPr wrap="square" rtlCol="0">
            <a:spAutoFit/>
          </a:bodyPr>
          <a:lstStyle/>
          <a:p>
            <a:pPr algn="ctr"/>
            <a:r>
              <a:rPr lang="en-US" sz="3200" dirty="0">
                <a:latin typeface="Papyrus"/>
                <a:cs typeface="Papyrus"/>
              </a:rPr>
              <a:t>What is the problem?</a:t>
            </a:r>
          </a:p>
          <a:p>
            <a:pPr algn="ctr"/>
            <a:endParaRPr lang="en-US" sz="3200" dirty="0">
              <a:latin typeface="Papyrus"/>
              <a:cs typeface="Papyrus"/>
            </a:endParaRPr>
          </a:p>
          <a:p>
            <a:pPr algn="ctr"/>
            <a:r>
              <a:rPr lang="en-US" sz="3200" dirty="0">
                <a:latin typeface="Papyrus"/>
                <a:cs typeface="Papyrus"/>
              </a:rPr>
              <a:t>(do you agree that there is a problem?!)</a:t>
            </a:r>
          </a:p>
        </p:txBody>
      </p:sp>
    </p:spTree>
    <p:extLst>
      <p:ext uri="{BB962C8B-B14F-4D97-AF65-F5344CB8AC3E}">
        <p14:creationId xmlns:p14="http://schemas.microsoft.com/office/powerpoint/2010/main" val="433878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407488"/>
            <a:ext cx="9144000" cy="3046988"/>
          </a:xfrm>
          <a:prstGeom prst="rect">
            <a:avLst/>
          </a:prstGeom>
          <a:noFill/>
        </p:spPr>
        <p:txBody>
          <a:bodyPr wrap="square" rtlCol="0">
            <a:spAutoFit/>
          </a:bodyPr>
          <a:lstStyle/>
          <a:p>
            <a:pPr algn="ctr"/>
            <a:r>
              <a:rPr lang="en-US" sz="3200" dirty="0">
                <a:latin typeface="Papyrus"/>
                <a:cs typeface="Papyrus"/>
              </a:rPr>
              <a:t>Integral of constant is a straight sloping line.</a:t>
            </a:r>
          </a:p>
          <a:p>
            <a:pPr algn="ctr"/>
            <a:endParaRPr lang="en-US" sz="3200" dirty="0">
              <a:latin typeface="Papyrus"/>
              <a:cs typeface="Papyrus"/>
            </a:endParaRPr>
          </a:p>
          <a:p>
            <a:pPr algn="ctr"/>
            <a:r>
              <a:rPr lang="en-US" sz="3200" dirty="0">
                <a:latin typeface="Papyrus"/>
                <a:cs typeface="Papyrus"/>
              </a:rPr>
              <a:t>The seismic data has a (small) DC offset (a constant).</a:t>
            </a:r>
          </a:p>
          <a:p>
            <a:pPr algn="ctr"/>
            <a:endParaRPr lang="en-US" sz="3200" dirty="0">
              <a:latin typeface="Papyrus"/>
              <a:cs typeface="Papyrus"/>
            </a:endParaRPr>
          </a:p>
          <a:p>
            <a:pPr algn="ctr"/>
            <a:r>
              <a:rPr lang="en-US" sz="3200" dirty="0">
                <a:latin typeface="Papyrus"/>
                <a:cs typeface="Papyrus"/>
              </a:rPr>
              <a:t>So remove the mean.</a:t>
            </a:r>
          </a:p>
        </p:txBody>
      </p:sp>
    </p:spTree>
    <p:extLst>
      <p:ext uri="{BB962C8B-B14F-4D97-AF65-F5344CB8AC3E}">
        <p14:creationId xmlns:p14="http://schemas.microsoft.com/office/powerpoint/2010/main" val="1389222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838200" y="2667000"/>
            <a:ext cx="7797800" cy="3545840"/>
          </a:xfrm>
          <a:prstGeom prst="rect">
            <a:avLst/>
          </a:prstGeom>
        </p:spPr>
      </p:pic>
      <p:sp>
        <p:nvSpPr>
          <p:cNvPr id="4" name="TextBox 3"/>
          <p:cNvSpPr txBox="1"/>
          <p:nvPr/>
        </p:nvSpPr>
        <p:spPr>
          <a:xfrm>
            <a:off x="0" y="0"/>
            <a:ext cx="9144000" cy="2246769"/>
          </a:xfrm>
          <a:prstGeom prst="rect">
            <a:avLst/>
          </a:prstGeom>
          <a:noFill/>
        </p:spPr>
        <p:txBody>
          <a:bodyPr wrap="square" rtlCol="0">
            <a:spAutoFit/>
          </a:bodyPr>
          <a:lstStyle/>
          <a:p>
            <a:pPr algn="ctr"/>
            <a:r>
              <a:rPr lang="en-US" sz="3200" dirty="0">
                <a:latin typeface="Papyrus"/>
                <a:cs typeface="Papyrus"/>
              </a:rPr>
              <a:t>Try again.</a:t>
            </a:r>
          </a:p>
          <a:p>
            <a:pPr algn="ctr"/>
            <a:endParaRPr lang="en-US" dirty="0">
              <a:latin typeface="Papyrus"/>
              <a:cs typeface="Papyrus"/>
            </a:endParaRPr>
          </a:p>
          <a:p>
            <a:r>
              <a:rPr lang="en-US" dirty="0">
                <a:solidFill>
                  <a:srgbClr val="FF6600"/>
                </a:solidFill>
                <a:latin typeface="Courier"/>
                <a:cs typeface="Courier"/>
              </a:rPr>
              <a:t>SAC&gt; </a:t>
            </a:r>
            <a:r>
              <a:rPr lang="en-US" dirty="0" err="1">
                <a:latin typeface="Courier"/>
                <a:cs typeface="Courier"/>
              </a:rPr>
              <a:t>r</a:t>
            </a:r>
            <a:endParaRPr lang="en-US" dirty="0">
              <a:latin typeface="Courier"/>
              <a:cs typeface="Courier"/>
            </a:endParaRPr>
          </a:p>
          <a:p>
            <a:r>
              <a:rPr lang="en-US" dirty="0">
                <a:solidFill>
                  <a:srgbClr val="FF6600"/>
                </a:solidFill>
                <a:latin typeface="Courier"/>
                <a:cs typeface="Courier"/>
              </a:rPr>
              <a:t>SAC&gt; </a:t>
            </a:r>
            <a:r>
              <a:rPr lang="en-US" dirty="0" err="1">
                <a:latin typeface="Courier"/>
                <a:cs typeface="Courier"/>
              </a:rPr>
              <a:t>rmean</a:t>
            </a:r>
            <a:endParaRPr lang="en-US" dirty="0">
              <a:latin typeface="Courier"/>
              <a:cs typeface="Courier"/>
            </a:endParaRPr>
          </a:p>
          <a:p>
            <a:r>
              <a:rPr lang="en-US" dirty="0">
                <a:solidFill>
                  <a:srgbClr val="FF6600"/>
                </a:solidFill>
                <a:latin typeface="Courier"/>
                <a:cs typeface="Courier"/>
              </a:rPr>
              <a:t>SAC&gt; </a:t>
            </a:r>
            <a:r>
              <a:rPr lang="en-US" dirty="0" err="1">
                <a:latin typeface="Courier"/>
                <a:cs typeface="Courier"/>
              </a:rPr>
              <a:t>int</a:t>
            </a:r>
            <a:endParaRPr lang="en-US" dirty="0">
              <a:latin typeface="Courier"/>
              <a:cs typeface="Courier"/>
            </a:endParaRPr>
          </a:p>
          <a:p>
            <a:r>
              <a:rPr lang="en-US" dirty="0">
                <a:solidFill>
                  <a:srgbClr val="FF6600"/>
                </a:solidFill>
                <a:latin typeface="Courier"/>
                <a:cs typeface="Courier"/>
              </a:rPr>
              <a:t>SAC&gt; </a:t>
            </a:r>
            <a:r>
              <a:rPr lang="en-US" dirty="0" err="1">
                <a:latin typeface="Courier"/>
                <a:cs typeface="Courier"/>
              </a:rPr>
              <a:t>p</a:t>
            </a:r>
            <a:endParaRPr lang="en-US" dirty="0">
              <a:latin typeface="Courier"/>
              <a:cs typeface="Courier"/>
            </a:endParaRPr>
          </a:p>
          <a:p>
            <a:endParaRPr lang="en-US" dirty="0">
              <a:latin typeface="Courier"/>
              <a:cs typeface="Courier"/>
            </a:endParaRPr>
          </a:p>
        </p:txBody>
      </p:sp>
      <p:sp>
        <p:nvSpPr>
          <p:cNvPr id="5" name="TextBox 4"/>
          <p:cNvSpPr txBox="1"/>
          <p:nvPr/>
        </p:nvSpPr>
        <p:spPr>
          <a:xfrm>
            <a:off x="381000" y="6248400"/>
            <a:ext cx="8331200" cy="584776"/>
          </a:xfrm>
          <a:prstGeom prst="rect">
            <a:avLst/>
          </a:prstGeom>
          <a:noFill/>
        </p:spPr>
        <p:txBody>
          <a:bodyPr wrap="square" rtlCol="0">
            <a:spAutoFit/>
          </a:bodyPr>
          <a:lstStyle/>
          <a:p>
            <a:pPr algn="ctr"/>
            <a:r>
              <a:rPr lang="en-US" sz="3200" dirty="0">
                <a:latin typeface="Papyrus"/>
                <a:cs typeface="Papyrus"/>
              </a:rPr>
              <a:t>OOPS again!</a:t>
            </a:r>
          </a:p>
        </p:txBody>
      </p:sp>
    </p:spTree>
    <p:extLst>
      <p:ext uri="{BB962C8B-B14F-4D97-AF65-F5344CB8AC3E}">
        <p14:creationId xmlns:p14="http://schemas.microsoft.com/office/powerpoint/2010/main" val="1662794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0" y="1752600"/>
            <a:ext cx="9144000" cy="2062103"/>
          </a:xfrm>
          <a:prstGeom prst="rect">
            <a:avLst/>
          </a:prstGeom>
        </p:spPr>
        <p:txBody>
          <a:bodyPr wrap="square">
            <a:spAutoFit/>
          </a:bodyPr>
          <a:lstStyle/>
          <a:p>
            <a:pPr algn="ctr"/>
            <a:r>
              <a:rPr lang="en-US" sz="3200" dirty="0">
                <a:latin typeface="Papyrus"/>
                <a:cs typeface="Papyrus"/>
              </a:rPr>
              <a:t>Is this an improvement?</a:t>
            </a:r>
          </a:p>
          <a:p>
            <a:pPr algn="ctr"/>
            <a:r>
              <a:rPr lang="en-US" sz="3200" dirty="0">
                <a:latin typeface="Papyrus"/>
                <a:cs typeface="Papyrus"/>
              </a:rPr>
              <a:t>Are we getting any better?</a:t>
            </a:r>
          </a:p>
          <a:p>
            <a:pPr algn="ctr"/>
            <a:endParaRPr lang="en-US" sz="3200" dirty="0">
              <a:latin typeface="Papyrus"/>
              <a:cs typeface="Papyrus"/>
            </a:endParaRPr>
          </a:p>
          <a:p>
            <a:pPr algn="ctr"/>
            <a:r>
              <a:rPr lang="en-US" sz="3200" dirty="0">
                <a:latin typeface="Papyrus"/>
                <a:cs typeface="Papyrus"/>
              </a:rPr>
              <a:t>What’s the problem now?</a:t>
            </a:r>
          </a:p>
        </p:txBody>
      </p:sp>
    </p:spTree>
    <p:extLst>
      <p:ext uri="{BB962C8B-B14F-4D97-AF65-F5344CB8AC3E}">
        <p14:creationId xmlns:p14="http://schemas.microsoft.com/office/powerpoint/2010/main" val="2510672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447800"/>
            <a:ext cx="9144000" cy="4093428"/>
          </a:xfrm>
          <a:prstGeom prst="rect">
            <a:avLst/>
          </a:prstGeom>
          <a:noFill/>
        </p:spPr>
        <p:txBody>
          <a:bodyPr wrap="square" rtlCol="0">
            <a:spAutoFit/>
          </a:bodyPr>
          <a:lstStyle/>
          <a:p>
            <a:pPr algn="ctr"/>
            <a:r>
              <a:rPr lang="en-US" sz="3200" dirty="0">
                <a:latin typeface="Papyrus"/>
                <a:cs typeface="Papyrus"/>
              </a:rPr>
              <a:t>Integral of linear fn (line) is a quadratic fn (parabola).</a:t>
            </a:r>
          </a:p>
          <a:p>
            <a:pPr algn="ctr"/>
            <a:endParaRPr lang="en-US" sz="3200" dirty="0">
              <a:latin typeface="Papyrus"/>
              <a:cs typeface="Papyrus"/>
            </a:endParaRPr>
          </a:p>
          <a:p>
            <a:pPr algn="ctr"/>
            <a:r>
              <a:rPr lang="en-US" sz="3200" dirty="0">
                <a:latin typeface="Papyrus"/>
                <a:cs typeface="Papyrus"/>
              </a:rPr>
              <a:t>So data has a linear trend - remove trend (line) from data</a:t>
            </a:r>
          </a:p>
          <a:p>
            <a:pPr algn="ctr"/>
            <a:r>
              <a:rPr lang="en-US" dirty="0">
                <a:latin typeface="Papyrus"/>
                <a:cs typeface="Papyrus"/>
              </a:rPr>
              <a:t>(</a:t>
            </a:r>
            <a:r>
              <a:rPr lang="en-US" dirty="0">
                <a:latin typeface="Courier"/>
                <a:cs typeface="Courier"/>
              </a:rPr>
              <a:t>y=</a:t>
            </a:r>
            <a:r>
              <a:rPr lang="en-US" dirty="0" err="1">
                <a:latin typeface="Courier"/>
                <a:cs typeface="Courier"/>
              </a:rPr>
              <a:t>mx+b</a:t>
            </a:r>
            <a:r>
              <a:rPr lang="en-US" dirty="0">
                <a:latin typeface="Courier"/>
                <a:cs typeface="Courier"/>
              </a:rPr>
              <a:t>)</a:t>
            </a:r>
          </a:p>
          <a:p>
            <a:pPr algn="ctr"/>
            <a:r>
              <a:rPr lang="en-US" sz="3200" dirty="0">
                <a:latin typeface="Papyrus"/>
                <a:cs typeface="Papyrus"/>
              </a:rPr>
              <a:t>(this will also remove the mean through the intercept </a:t>
            </a:r>
            <a:r>
              <a:rPr lang="en-US" sz="3200" dirty="0">
                <a:latin typeface="Courier"/>
                <a:cs typeface="Courier"/>
              </a:rPr>
              <a:t>b</a:t>
            </a:r>
            <a:r>
              <a:rPr lang="en-US" sz="3200" dirty="0">
                <a:latin typeface="Papyrus"/>
                <a:cs typeface="Papyrus"/>
              </a:rPr>
              <a:t>).</a:t>
            </a:r>
          </a:p>
          <a:p>
            <a:pPr algn="ctr"/>
            <a:endParaRPr lang="en-US" dirty="0">
              <a:latin typeface="Papyrus"/>
              <a:cs typeface="Papyrus"/>
            </a:endParaRPr>
          </a:p>
        </p:txBody>
      </p:sp>
    </p:spTree>
    <p:extLst>
      <p:ext uri="{BB962C8B-B14F-4D97-AF65-F5344CB8AC3E}">
        <p14:creationId xmlns:p14="http://schemas.microsoft.com/office/powerpoint/2010/main" val="1289583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
            <a:ext cx="9144000" cy="3847208"/>
          </a:xfrm>
          <a:prstGeom prst="rect">
            <a:avLst/>
          </a:prstGeom>
          <a:noFill/>
        </p:spPr>
        <p:txBody>
          <a:bodyPr wrap="square" rtlCol="0">
            <a:spAutoFit/>
          </a:bodyPr>
          <a:lstStyle/>
          <a:p>
            <a:pPr algn="ctr"/>
            <a:r>
              <a:rPr lang="en-US" sz="3200" dirty="0">
                <a:latin typeface="Papyrus"/>
                <a:cs typeface="Papyrus"/>
              </a:rPr>
              <a:t>Remove trend (line) with </a:t>
            </a:r>
            <a:r>
              <a:rPr lang="en-US" sz="3200" dirty="0" err="1">
                <a:latin typeface="Courier"/>
                <a:cs typeface="Courier"/>
              </a:rPr>
              <a:t>rtrend</a:t>
            </a:r>
            <a:r>
              <a:rPr lang="en-US" sz="3200" dirty="0">
                <a:latin typeface="Papyrus"/>
                <a:cs typeface="Papyrus"/>
              </a:rPr>
              <a:t>, this removes y=</a:t>
            </a:r>
            <a:r>
              <a:rPr lang="en-US" sz="3200" dirty="0" err="1">
                <a:latin typeface="Papyrus"/>
                <a:cs typeface="Papyrus"/>
              </a:rPr>
              <a:t>mx+b</a:t>
            </a:r>
            <a:r>
              <a:rPr lang="en-US" sz="3200" dirty="0">
                <a:latin typeface="Papyrus"/>
                <a:cs typeface="Papyrus"/>
              </a:rPr>
              <a:t> – both the line and the DC offset</a:t>
            </a:r>
            <a:endParaRPr lang="en-US" dirty="0">
              <a:latin typeface="Courier"/>
              <a:cs typeface="Courier"/>
            </a:endParaRPr>
          </a:p>
          <a:p>
            <a:endParaRPr lang="en-US" dirty="0">
              <a:solidFill>
                <a:srgbClr val="FF6600"/>
              </a:solidFill>
              <a:latin typeface="Courier"/>
              <a:cs typeface="Courier"/>
            </a:endParaRPr>
          </a:p>
          <a:p>
            <a:r>
              <a:rPr lang="en-US" dirty="0">
                <a:solidFill>
                  <a:srgbClr val="FF6600"/>
                </a:solidFill>
                <a:latin typeface="Courier"/>
                <a:cs typeface="Courier"/>
              </a:rPr>
              <a:t>SAC&gt; </a:t>
            </a:r>
            <a:r>
              <a:rPr lang="en-US" dirty="0">
                <a:latin typeface="Courier"/>
                <a:cs typeface="Courier"/>
              </a:rPr>
              <a:t>r</a:t>
            </a:r>
          </a:p>
          <a:p>
            <a:r>
              <a:rPr lang="en-US" dirty="0">
                <a:solidFill>
                  <a:srgbClr val="FF6600"/>
                </a:solidFill>
                <a:latin typeface="Courier"/>
                <a:cs typeface="Courier"/>
              </a:rPr>
              <a:t>SAC&gt; </a:t>
            </a:r>
            <a:r>
              <a:rPr lang="en-US" dirty="0" err="1">
                <a:latin typeface="Courier"/>
                <a:cs typeface="Courier"/>
              </a:rPr>
              <a:t>rtrend</a:t>
            </a:r>
            <a:endParaRPr lang="en-US" dirty="0">
              <a:latin typeface="Courier"/>
              <a:cs typeface="Courier"/>
            </a:endParaRPr>
          </a:p>
          <a:p>
            <a:r>
              <a:rPr lang="en-US" dirty="0">
                <a:latin typeface="Courier"/>
                <a:cs typeface="Courier"/>
              </a:rPr>
              <a:t> </a:t>
            </a:r>
            <a:r>
              <a:rPr lang="en-US" dirty="0">
                <a:solidFill>
                  <a:srgbClr val="0000FF"/>
                </a:solidFill>
                <a:latin typeface="Courier"/>
                <a:cs typeface="Courier"/>
              </a:rPr>
              <a:t>Slope and standard deviation are: -0.038705 0.0037565</a:t>
            </a:r>
          </a:p>
          <a:p>
            <a:r>
              <a:rPr lang="en-US" dirty="0">
                <a:solidFill>
                  <a:srgbClr val="0000FF"/>
                </a:solidFill>
                <a:latin typeface="Courier"/>
                <a:cs typeface="Courier"/>
              </a:rPr>
              <a:t> Intercept and standard deviation are: -2365.1 15.788</a:t>
            </a:r>
          </a:p>
          <a:p>
            <a:r>
              <a:rPr lang="en-US" dirty="0">
                <a:solidFill>
                  <a:srgbClr val="0000FF"/>
                </a:solidFill>
                <a:latin typeface="Courier"/>
                <a:cs typeface="Courier"/>
              </a:rPr>
              <a:t> Data standard deviation is: 3010.9</a:t>
            </a:r>
          </a:p>
          <a:p>
            <a:r>
              <a:rPr lang="en-US" dirty="0">
                <a:solidFill>
                  <a:srgbClr val="0000FF"/>
                </a:solidFill>
                <a:latin typeface="Courier"/>
                <a:cs typeface="Courier"/>
              </a:rPr>
              <a:t> Data correlation coefficient is: 0.026988</a:t>
            </a:r>
          </a:p>
          <a:p>
            <a:r>
              <a:rPr lang="en-US" dirty="0">
                <a:solidFill>
                  <a:srgbClr val="FF6600"/>
                </a:solidFill>
                <a:latin typeface="Courier"/>
                <a:cs typeface="Courier"/>
              </a:rPr>
              <a:t>SAC&gt; </a:t>
            </a:r>
            <a:r>
              <a:rPr lang="en-US" dirty="0" err="1">
                <a:latin typeface="Courier"/>
                <a:cs typeface="Courier"/>
              </a:rPr>
              <a:t>int</a:t>
            </a:r>
            <a:endParaRPr lang="en-US" dirty="0">
              <a:latin typeface="Courier"/>
              <a:cs typeface="Courier"/>
            </a:endParaRPr>
          </a:p>
          <a:p>
            <a:r>
              <a:rPr lang="en-US" dirty="0">
                <a:solidFill>
                  <a:srgbClr val="FF6600"/>
                </a:solidFill>
                <a:latin typeface="Courier"/>
                <a:cs typeface="Courier"/>
              </a:rPr>
              <a:t>SAC&gt; </a:t>
            </a:r>
            <a:r>
              <a:rPr lang="en-US" dirty="0" err="1">
                <a:latin typeface="Courier"/>
                <a:cs typeface="Courier"/>
              </a:rPr>
              <a:t>p</a:t>
            </a:r>
            <a:endParaRPr lang="en-US" dirty="0">
              <a:latin typeface="Courier"/>
              <a:cs typeface="Courier"/>
            </a:endParaRPr>
          </a:p>
          <a:p>
            <a:endParaRPr lang="en-US" dirty="0">
              <a:latin typeface="Papyrus"/>
              <a:cs typeface="Papyrus"/>
            </a:endParaRPr>
          </a:p>
        </p:txBody>
      </p:sp>
      <p:pic>
        <p:nvPicPr>
          <p:cNvPr id="7" name="Picture 6"/>
          <p:cNvPicPr>
            <a:picLocks noChangeAspect="1"/>
          </p:cNvPicPr>
          <p:nvPr/>
        </p:nvPicPr>
        <p:blipFill>
          <a:blip r:embed="rId3"/>
          <a:stretch>
            <a:fillRect/>
          </a:stretch>
        </p:blipFill>
        <p:spPr>
          <a:xfrm>
            <a:off x="1328805" y="3264023"/>
            <a:ext cx="7797800" cy="3545840"/>
          </a:xfrm>
          <a:prstGeom prst="rect">
            <a:avLst/>
          </a:prstGeom>
        </p:spPr>
      </p:pic>
    </p:spTree>
    <p:extLst>
      <p:ext uri="{BB962C8B-B14F-4D97-AF65-F5344CB8AC3E}">
        <p14:creationId xmlns:p14="http://schemas.microsoft.com/office/powerpoint/2010/main" val="32403922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0" y="1648320"/>
            <a:ext cx="9144000" cy="2062103"/>
          </a:xfrm>
          <a:prstGeom prst="rect">
            <a:avLst/>
          </a:prstGeom>
          <a:noFill/>
        </p:spPr>
        <p:txBody>
          <a:bodyPr wrap="square" rtlCol="0">
            <a:spAutoFit/>
          </a:bodyPr>
          <a:lstStyle/>
          <a:p>
            <a:pPr algn="ctr"/>
            <a:r>
              <a:rPr lang="en-US" sz="3200" dirty="0">
                <a:latin typeface="Papyrus"/>
                <a:cs typeface="Papyrus"/>
              </a:rPr>
              <a:t>Removing the line will also remove the mean if it is not zero.</a:t>
            </a:r>
          </a:p>
          <a:p>
            <a:pPr algn="ctr"/>
            <a:endParaRPr lang="en-US" sz="3200" dirty="0">
              <a:latin typeface="Papyrus"/>
              <a:cs typeface="Papyrus"/>
            </a:endParaRPr>
          </a:p>
          <a:p>
            <a:pPr algn="ctr"/>
            <a:r>
              <a:rPr lang="en-US" sz="3200" dirty="0">
                <a:latin typeface="Papyrus"/>
                <a:cs typeface="Papyrus"/>
              </a:rPr>
              <a:t>So don’t really need to do the </a:t>
            </a:r>
            <a:r>
              <a:rPr lang="en-US" sz="3200" dirty="0" err="1">
                <a:latin typeface="Courier"/>
                <a:cs typeface="Courier"/>
              </a:rPr>
              <a:t>rmean</a:t>
            </a:r>
            <a:r>
              <a:rPr lang="en-US" sz="3200" dirty="0">
                <a:latin typeface="Papyrus"/>
                <a:cs typeface="Papyrus"/>
              </a:rPr>
              <a:t> first.</a:t>
            </a:r>
          </a:p>
        </p:txBody>
      </p:sp>
    </p:spTree>
    <p:extLst>
      <p:ext uri="{BB962C8B-B14F-4D97-AF65-F5344CB8AC3E}">
        <p14:creationId xmlns:p14="http://schemas.microsoft.com/office/powerpoint/2010/main" val="1328528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4419600" cy="5181600"/>
          </a:xfrm>
        </p:spPr>
        <p:txBody>
          <a:bodyPr>
            <a:normAutofit/>
          </a:bodyPr>
          <a:lstStyle/>
          <a:p>
            <a:pPr>
              <a:buNone/>
            </a:pPr>
            <a:r>
              <a:rPr lang="en-US" sz="1800" dirty="0">
                <a:latin typeface="Courier"/>
                <a:cs typeface="Courier"/>
              </a:rPr>
              <a:t>SAC&gt; color on increment on</a:t>
            </a:r>
          </a:p>
          <a:p>
            <a:pPr>
              <a:buNone/>
            </a:pPr>
            <a:r>
              <a:rPr lang="en-US" sz="1800" dirty="0">
                <a:latin typeface="Courier"/>
                <a:cs typeface="Courier"/>
              </a:rPr>
              <a:t>SAC&gt; p2</a:t>
            </a:r>
          </a:p>
          <a:p>
            <a:pPr>
              <a:buNone/>
            </a:pPr>
            <a:endParaRPr lang="en-US" sz="1800" dirty="0">
              <a:latin typeface="Courier"/>
              <a:cs typeface="Courier"/>
            </a:endParaRPr>
          </a:p>
          <a:p>
            <a:pPr>
              <a:buNone/>
            </a:pPr>
            <a:endParaRPr lang="en-US" sz="1800" dirty="0">
              <a:latin typeface="Courier"/>
              <a:cs typeface="Courier"/>
            </a:endParaRPr>
          </a:p>
          <a:p>
            <a:pPr>
              <a:buNone/>
            </a:pPr>
            <a:endParaRPr lang="en-US" sz="1800" dirty="0">
              <a:latin typeface="Courier"/>
              <a:cs typeface="Courier"/>
            </a:endParaRPr>
          </a:p>
          <a:p>
            <a:pPr>
              <a:buNone/>
            </a:pPr>
            <a:endParaRPr lang="en-US" sz="1800" dirty="0">
              <a:latin typeface="Courier"/>
              <a:cs typeface="Courier"/>
            </a:endParaRPr>
          </a:p>
          <a:p>
            <a:pPr>
              <a:buNone/>
            </a:pPr>
            <a:endParaRPr lang="en-US" sz="1800" dirty="0">
              <a:latin typeface="Courier"/>
              <a:cs typeface="Courier"/>
            </a:endParaRPr>
          </a:p>
          <a:p>
            <a:pPr>
              <a:buNone/>
            </a:pPr>
            <a:endParaRPr lang="en-US" sz="1800" dirty="0">
              <a:latin typeface="Courier"/>
              <a:cs typeface="Courier"/>
            </a:endParaRPr>
          </a:p>
          <a:p>
            <a:pPr>
              <a:buNone/>
            </a:pPr>
            <a:endParaRPr lang="en-US" sz="1800" dirty="0">
              <a:latin typeface="Courier"/>
              <a:cs typeface="Courier"/>
            </a:endParaRPr>
          </a:p>
          <a:p>
            <a:pPr>
              <a:buNone/>
            </a:pPr>
            <a:r>
              <a:rPr lang="en-US" sz="1800" dirty="0">
                <a:latin typeface="Courier"/>
                <a:cs typeface="Courier"/>
              </a:rPr>
              <a:t>Sac&gt; p2 </a:t>
            </a:r>
            <a:r>
              <a:rPr lang="en-US" sz="1800" dirty="0" err="1">
                <a:latin typeface="Courier"/>
                <a:cs typeface="Courier"/>
              </a:rPr>
              <a:t>rel</a:t>
            </a:r>
            <a:endParaRPr lang="en-US" sz="1800" dirty="0">
              <a:latin typeface="Courier"/>
              <a:cs typeface="Courier"/>
            </a:endParaRPr>
          </a:p>
        </p:txBody>
      </p:sp>
      <p:pic>
        <p:nvPicPr>
          <p:cNvPr id="7" name="Picture 6" descr="p2_example.tiff"/>
          <p:cNvPicPr>
            <a:picLocks noChangeAspect="1"/>
          </p:cNvPicPr>
          <p:nvPr/>
        </p:nvPicPr>
        <p:blipFill>
          <a:blip r:embed="rId3"/>
          <a:stretch>
            <a:fillRect/>
          </a:stretch>
        </p:blipFill>
        <p:spPr>
          <a:xfrm>
            <a:off x="2566077" y="1353265"/>
            <a:ext cx="6654123" cy="2761535"/>
          </a:xfrm>
          <a:prstGeom prst="rect">
            <a:avLst/>
          </a:prstGeom>
        </p:spPr>
      </p:pic>
      <p:pic>
        <p:nvPicPr>
          <p:cNvPr id="8" name="Picture 7" descr="p2_example2.tiff"/>
          <p:cNvPicPr>
            <a:picLocks noChangeAspect="1"/>
          </p:cNvPicPr>
          <p:nvPr/>
        </p:nvPicPr>
        <p:blipFill>
          <a:blip r:embed="rId4"/>
          <a:stretch>
            <a:fillRect/>
          </a:stretch>
        </p:blipFill>
        <p:spPr>
          <a:xfrm>
            <a:off x="2667000" y="4185520"/>
            <a:ext cx="6477000" cy="2672479"/>
          </a:xfrm>
          <a:prstGeom prst="rect">
            <a:avLst/>
          </a:prstGeom>
        </p:spPr>
      </p:pic>
      <p:sp>
        <p:nvSpPr>
          <p:cNvPr id="5" name="TextBox 4"/>
          <p:cNvSpPr txBox="1"/>
          <p:nvPr/>
        </p:nvSpPr>
        <p:spPr>
          <a:xfrm>
            <a:off x="0" y="0"/>
            <a:ext cx="9144000" cy="861774"/>
          </a:xfrm>
          <a:prstGeom prst="rect">
            <a:avLst/>
          </a:prstGeom>
          <a:noFill/>
        </p:spPr>
        <p:txBody>
          <a:bodyPr wrap="square" rtlCol="0">
            <a:spAutoFit/>
          </a:bodyPr>
          <a:lstStyle/>
          <a:p>
            <a:pPr algn="ctr"/>
            <a:r>
              <a:rPr lang="en-US" sz="3200" dirty="0">
                <a:latin typeface="Papyrus"/>
                <a:cs typeface="Papyrus"/>
              </a:rPr>
              <a:t>Can color traces </a:t>
            </a:r>
            <a:r>
              <a:rPr lang="en-US" dirty="0">
                <a:latin typeface="Papyrus"/>
                <a:cs typeface="Papyrus"/>
              </a:rPr>
              <a:t>(this is an addition since the TEK401X days – when it was green or nothing).</a:t>
            </a:r>
          </a:p>
        </p:txBody>
      </p:sp>
    </p:spTree>
    <p:extLst>
      <p:ext uri="{BB962C8B-B14F-4D97-AF65-F5344CB8AC3E}">
        <p14:creationId xmlns:p14="http://schemas.microsoft.com/office/powerpoint/2010/main" val="39445107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
            <a:ext cx="9144000" cy="4678205"/>
          </a:xfrm>
          <a:prstGeom prst="rect">
            <a:avLst/>
          </a:prstGeom>
          <a:noFill/>
        </p:spPr>
        <p:txBody>
          <a:bodyPr wrap="square" rtlCol="0">
            <a:spAutoFit/>
          </a:bodyPr>
          <a:lstStyle/>
          <a:p>
            <a:pPr algn="ctr"/>
            <a:r>
              <a:rPr lang="en-US" sz="3200" dirty="0">
                <a:latin typeface="Papyrus"/>
                <a:cs typeface="Papyrus"/>
              </a:rPr>
              <a:t>There is still some “drift”, but this seismogram </a:t>
            </a:r>
            <a:r>
              <a:rPr lang="en-US" sz="3200" u="sng" dirty="0">
                <a:latin typeface="Papyrus"/>
                <a:cs typeface="Papyrus"/>
              </a:rPr>
              <a:t>might be </a:t>
            </a:r>
            <a:r>
              <a:rPr lang="en-US" sz="3200" dirty="0">
                <a:latin typeface="Papyrus"/>
                <a:cs typeface="Papyrus"/>
              </a:rPr>
              <a:t>useful for displacement analysis.</a:t>
            </a:r>
          </a:p>
          <a:p>
            <a:pPr algn="ctr"/>
            <a:endParaRPr lang="en-US" dirty="0">
              <a:latin typeface="Papyrus"/>
              <a:cs typeface="Papyrus"/>
            </a:endParaRPr>
          </a:p>
          <a:p>
            <a:r>
              <a:rPr lang="en-US" dirty="0">
                <a:solidFill>
                  <a:srgbClr val="FF6600"/>
                </a:solidFill>
                <a:latin typeface="Courier"/>
                <a:cs typeface="Courier"/>
              </a:rPr>
              <a:t>SAC&gt; </a:t>
            </a:r>
            <a:r>
              <a:rPr lang="en-US" dirty="0" err="1">
                <a:latin typeface="Courier"/>
                <a:cs typeface="Courier"/>
              </a:rPr>
              <a:t>r</a:t>
            </a:r>
            <a:endParaRPr lang="en-US" dirty="0">
              <a:latin typeface="Courier"/>
              <a:cs typeface="Courier"/>
            </a:endParaRPr>
          </a:p>
          <a:p>
            <a:r>
              <a:rPr lang="en-US" dirty="0">
                <a:solidFill>
                  <a:srgbClr val="FF6600"/>
                </a:solidFill>
                <a:latin typeface="Courier"/>
                <a:cs typeface="Courier"/>
              </a:rPr>
              <a:t>SAC&gt; </a:t>
            </a:r>
            <a:r>
              <a:rPr lang="en-US" dirty="0" err="1">
                <a:latin typeface="Courier"/>
                <a:cs typeface="Courier"/>
              </a:rPr>
              <a:t>rtrend</a:t>
            </a:r>
            <a:endParaRPr lang="en-US" dirty="0">
              <a:latin typeface="Courier"/>
              <a:cs typeface="Courier"/>
            </a:endParaRPr>
          </a:p>
          <a:p>
            <a:r>
              <a:rPr lang="en-US" dirty="0">
                <a:latin typeface="Courier"/>
                <a:cs typeface="Courier"/>
              </a:rPr>
              <a:t> </a:t>
            </a:r>
            <a:r>
              <a:rPr lang="en-US" dirty="0">
                <a:solidFill>
                  <a:srgbClr val="3366FF"/>
                </a:solidFill>
                <a:latin typeface="Courier"/>
                <a:cs typeface="Courier"/>
              </a:rPr>
              <a:t>Slope and standard deviation are: -0.038705 0.0037565</a:t>
            </a:r>
          </a:p>
          <a:p>
            <a:r>
              <a:rPr lang="en-US" dirty="0">
                <a:solidFill>
                  <a:srgbClr val="3366FF"/>
                </a:solidFill>
                <a:latin typeface="Courier"/>
                <a:cs typeface="Courier"/>
              </a:rPr>
              <a:t> Intercept and standard deviation are: -2365.1 15.788</a:t>
            </a:r>
          </a:p>
          <a:p>
            <a:r>
              <a:rPr lang="en-US" dirty="0">
                <a:solidFill>
                  <a:srgbClr val="3366FF"/>
                </a:solidFill>
                <a:latin typeface="Courier"/>
                <a:cs typeface="Courier"/>
              </a:rPr>
              <a:t> Data standard deviation is: 3010.9</a:t>
            </a:r>
          </a:p>
          <a:p>
            <a:r>
              <a:rPr lang="en-US" dirty="0">
                <a:solidFill>
                  <a:srgbClr val="3366FF"/>
                </a:solidFill>
                <a:latin typeface="Courier"/>
                <a:cs typeface="Courier"/>
              </a:rPr>
              <a:t> Data correlation coefficient is: 0.026988</a:t>
            </a:r>
          </a:p>
          <a:p>
            <a:r>
              <a:rPr lang="en-US" dirty="0">
                <a:solidFill>
                  <a:srgbClr val="FF6600"/>
                </a:solidFill>
                <a:latin typeface="Courier"/>
                <a:cs typeface="Courier"/>
              </a:rPr>
              <a:t>SAC&gt; </a:t>
            </a:r>
            <a:r>
              <a:rPr lang="en-US" dirty="0" err="1">
                <a:latin typeface="Courier"/>
                <a:cs typeface="Courier"/>
              </a:rPr>
              <a:t>int</a:t>
            </a:r>
            <a:endParaRPr lang="en-US" dirty="0">
              <a:latin typeface="Courier"/>
              <a:cs typeface="Courier"/>
            </a:endParaRPr>
          </a:p>
          <a:p>
            <a:r>
              <a:rPr lang="en-US" dirty="0">
                <a:solidFill>
                  <a:srgbClr val="FF6600"/>
                </a:solidFill>
                <a:latin typeface="Courier"/>
                <a:cs typeface="Courier"/>
              </a:rPr>
              <a:t>SAC&gt; </a:t>
            </a:r>
            <a:r>
              <a:rPr lang="en-US" dirty="0" err="1">
                <a:latin typeface="Courier"/>
                <a:cs typeface="Courier"/>
              </a:rPr>
              <a:t>r</a:t>
            </a:r>
            <a:r>
              <a:rPr lang="en-US" dirty="0">
                <a:latin typeface="Courier"/>
                <a:cs typeface="Courier"/>
              </a:rPr>
              <a:t> more</a:t>
            </a:r>
          </a:p>
          <a:p>
            <a:r>
              <a:rPr lang="en-US" dirty="0">
                <a:solidFill>
                  <a:srgbClr val="FF6600"/>
                </a:solidFill>
                <a:latin typeface="Courier"/>
                <a:cs typeface="Courier"/>
              </a:rPr>
              <a:t>SAC&gt; </a:t>
            </a:r>
            <a:r>
              <a:rPr lang="en-US" dirty="0">
                <a:latin typeface="Courier"/>
                <a:cs typeface="Courier"/>
              </a:rPr>
              <a:t>p1</a:t>
            </a:r>
          </a:p>
          <a:p>
            <a:pPr algn="ctr"/>
            <a:r>
              <a:rPr lang="en-US" dirty="0">
                <a:latin typeface="Papyrus"/>
                <a:cs typeface="Papyrus"/>
              </a:rPr>
              <a:t>SAC&gt; </a:t>
            </a:r>
            <a:r>
              <a:rPr lang="en-US" dirty="0" err="1">
                <a:latin typeface="Papyrus"/>
                <a:cs typeface="Papyrus"/>
              </a:rPr>
              <a:t>r</a:t>
            </a:r>
            <a:r>
              <a:rPr lang="en-US" dirty="0">
                <a:latin typeface="Papyrus"/>
                <a:cs typeface="Papyrus"/>
              </a:rPr>
              <a:t> more</a:t>
            </a:r>
          </a:p>
          <a:p>
            <a:pPr algn="ctr"/>
            <a:r>
              <a:rPr lang="en-US" dirty="0">
                <a:latin typeface="Papyrus"/>
                <a:cs typeface="Papyrus"/>
              </a:rPr>
              <a:t>SAC&gt; p1</a:t>
            </a:r>
          </a:p>
          <a:p>
            <a:pPr algn="ctr"/>
            <a:endParaRPr lang="en-US" dirty="0">
              <a:latin typeface="Papyrus"/>
              <a:cs typeface="Papyrus"/>
            </a:endParaRPr>
          </a:p>
        </p:txBody>
      </p:sp>
      <p:pic>
        <p:nvPicPr>
          <p:cNvPr id="6" name="Picture 5"/>
          <p:cNvPicPr>
            <a:picLocks noChangeAspect="1"/>
          </p:cNvPicPr>
          <p:nvPr/>
        </p:nvPicPr>
        <p:blipFill>
          <a:blip r:embed="rId3"/>
          <a:stretch>
            <a:fillRect/>
          </a:stretch>
        </p:blipFill>
        <p:spPr>
          <a:xfrm>
            <a:off x="1858216" y="3027424"/>
            <a:ext cx="7797800" cy="3545840"/>
          </a:xfrm>
          <a:prstGeom prst="rect">
            <a:avLst/>
          </a:prstGeom>
        </p:spPr>
      </p:pic>
      <p:sp>
        <p:nvSpPr>
          <p:cNvPr id="7" name="Rectangle 6"/>
          <p:cNvSpPr/>
          <p:nvPr/>
        </p:nvSpPr>
        <p:spPr>
          <a:xfrm>
            <a:off x="990600" y="3276600"/>
            <a:ext cx="685800" cy="2286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3124200" y="4114800"/>
            <a:ext cx="1752600" cy="369332"/>
          </a:xfrm>
          <a:prstGeom prst="rect">
            <a:avLst/>
          </a:prstGeom>
          <a:noFill/>
        </p:spPr>
        <p:txBody>
          <a:bodyPr wrap="square" rtlCol="0">
            <a:spAutoFit/>
          </a:bodyPr>
          <a:lstStyle/>
          <a:p>
            <a:r>
              <a:rPr lang="en-US" dirty="0"/>
              <a:t>displacement</a:t>
            </a:r>
          </a:p>
        </p:txBody>
      </p:sp>
      <p:sp>
        <p:nvSpPr>
          <p:cNvPr id="9" name="TextBox 8"/>
          <p:cNvSpPr txBox="1"/>
          <p:nvPr/>
        </p:nvSpPr>
        <p:spPr>
          <a:xfrm>
            <a:off x="3124200" y="5345668"/>
            <a:ext cx="1752600" cy="369332"/>
          </a:xfrm>
          <a:prstGeom prst="rect">
            <a:avLst/>
          </a:prstGeom>
          <a:noFill/>
        </p:spPr>
        <p:txBody>
          <a:bodyPr wrap="square" rtlCol="0">
            <a:spAutoFit/>
          </a:bodyPr>
          <a:lstStyle/>
          <a:p>
            <a:r>
              <a:rPr lang="en-US" dirty="0"/>
              <a:t>velocity</a:t>
            </a:r>
          </a:p>
        </p:txBody>
      </p:sp>
    </p:spTree>
    <p:extLst>
      <p:ext uri="{BB962C8B-B14F-4D97-AF65-F5344CB8AC3E}">
        <p14:creationId xmlns:p14="http://schemas.microsoft.com/office/powerpoint/2010/main" val="1731755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0" y="1"/>
            <a:ext cx="9144000" cy="2616101"/>
          </a:xfrm>
          <a:prstGeom prst="rect">
            <a:avLst/>
          </a:prstGeom>
          <a:noFill/>
        </p:spPr>
        <p:txBody>
          <a:bodyPr wrap="square" rtlCol="0">
            <a:spAutoFit/>
          </a:bodyPr>
          <a:lstStyle/>
          <a:p>
            <a:pPr algn="ctr"/>
            <a:r>
              <a:rPr lang="en-US" sz="3200" dirty="0">
                <a:latin typeface="Papyrus"/>
                <a:cs typeface="Papyrus"/>
              </a:rPr>
              <a:t>Big problems with "baseline" drift when trying to integrate acceleration up to displacement to when trying to obtain/estimate co-seismic static displacement.</a:t>
            </a:r>
          </a:p>
          <a:p>
            <a:pPr algn="ctr"/>
            <a:endParaRPr lang="en-US" dirty="0">
              <a:latin typeface="Papyrus"/>
              <a:cs typeface="Papyrus"/>
            </a:endParaRPr>
          </a:p>
          <a:p>
            <a:pPr algn="ctr"/>
            <a:endParaRPr lang="en-US" dirty="0">
              <a:latin typeface="Papyrus"/>
              <a:cs typeface="Papyrus"/>
            </a:endParaRPr>
          </a:p>
        </p:txBody>
      </p:sp>
      <p:pic>
        <p:nvPicPr>
          <p:cNvPr id="3" name="Picture 2"/>
          <p:cNvPicPr>
            <a:picLocks noChangeAspect="1"/>
          </p:cNvPicPr>
          <p:nvPr/>
        </p:nvPicPr>
        <p:blipFill>
          <a:blip r:embed="rId3"/>
          <a:stretch>
            <a:fillRect/>
          </a:stretch>
        </p:blipFill>
        <p:spPr>
          <a:xfrm>
            <a:off x="0" y="2162641"/>
            <a:ext cx="9144000" cy="4695359"/>
          </a:xfrm>
          <a:prstGeom prst="rect">
            <a:avLst/>
          </a:prstGeom>
        </p:spPr>
      </p:pic>
      <p:sp>
        <p:nvSpPr>
          <p:cNvPr id="4" name="Rectangle 3"/>
          <p:cNvSpPr/>
          <p:nvPr/>
        </p:nvSpPr>
        <p:spPr>
          <a:xfrm>
            <a:off x="51528" y="6477000"/>
            <a:ext cx="1015272" cy="276999"/>
          </a:xfrm>
          <a:prstGeom prst="rect">
            <a:avLst/>
          </a:prstGeom>
        </p:spPr>
        <p:txBody>
          <a:bodyPr wrap="none">
            <a:spAutoFit/>
          </a:bodyPr>
          <a:lstStyle/>
          <a:p>
            <a:r>
              <a:rPr lang="en-US" sz="1200" dirty="0" err="1">
                <a:latin typeface="Papyrus"/>
                <a:cs typeface="Papyrus"/>
              </a:rPr>
              <a:t>Boore</a:t>
            </a:r>
            <a:r>
              <a:rPr lang="en-US" sz="1200" dirty="0">
                <a:latin typeface="Papyrus"/>
                <a:cs typeface="Papyrus"/>
              </a:rPr>
              <a:t>, 2001</a:t>
            </a:r>
            <a:endParaRPr lang="en-US" sz="1200" dirty="0"/>
          </a:p>
        </p:txBody>
      </p:sp>
    </p:spTree>
    <p:extLst>
      <p:ext uri="{BB962C8B-B14F-4D97-AF65-F5344CB8AC3E}">
        <p14:creationId xmlns:p14="http://schemas.microsoft.com/office/powerpoint/2010/main" val="1971433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2127852"/>
          </a:xfrm>
        </p:spPr>
        <p:txBody>
          <a:bodyPr/>
          <a:lstStyle/>
          <a:p>
            <a:pPr algn="l"/>
            <a:r>
              <a:rPr lang="en-US" sz="3200" dirty="0">
                <a:solidFill>
                  <a:schemeClr val="tx1"/>
                </a:solidFill>
                <a:latin typeface="Papyrus"/>
                <a:cs typeface="Papyrus"/>
              </a:rPr>
              <a:t>Differentiation - default is 2 point difference      </a:t>
            </a:r>
            <a:r>
              <a:rPr lang="en-US" sz="3200" dirty="0">
                <a:solidFill>
                  <a:schemeClr val="tx1"/>
                </a:solidFill>
                <a:latin typeface="Courier"/>
                <a:cs typeface="Courier"/>
              </a:rPr>
              <a:t>y=(x1-x0)/delta</a:t>
            </a:r>
            <a:r>
              <a:rPr lang="en-US" sz="3200" dirty="0">
                <a:solidFill>
                  <a:schemeClr val="tx1"/>
                </a:solidFill>
                <a:latin typeface="Papyrus"/>
                <a:cs typeface="Papyrus"/>
              </a:rPr>
              <a:t>.</a:t>
            </a:r>
            <a:br>
              <a:rPr lang="en-US" sz="3200" dirty="0">
                <a:solidFill>
                  <a:schemeClr val="tx1"/>
                </a:solidFill>
                <a:latin typeface="Papyrus"/>
                <a:cs typeface="Papyrus"/>
              </a:rPr>
            </a:br>
            <a:br>
              <a:rPr lang="en-US" sz="1800" dirty="0">
                <a:solidFill>
                  <a:schemeClr val="tx1"/>
                </a:solidFill>
                <a:latin typeface="Courier"/>
                <a:cs typeface="Courier"/>
              </a:rPr>
            </a:br>
            <a:r>
              <a:rPr lang="en-US" sz="1800" dirty="0">
                <a:solidFill>
                  <a:srgbClr val="FF6600"/>
                </a:solidFill>
                <a:latin typeface="Courier"/>
                <a:cs typeface="Courier"/>
              </a:rPr>
              <a:t>sac&gt; </a:t>
            </a:r>
            <a:r>
              <a:rPr lang="en-US" sz="1800" dirty="0" err="1">
                <a:solidFill>
                  <a:schemeClr val="tx1"/>
                </a:solidFill>
                <a:latin typeface="Courier"/>
                <a:cs typeface="Courier"/>
              </a:rPr>
              <a:t>funcgen</a:t>
            </a:r>
            <a:r>
              <a:rPr lang="en-US" sz="1800" dirty="0">
                <a:solidFill>
                  <a:schemeClr val="tx1"/>
                </a:solidFill>
                <a:latin typeface="Courier"/>
                <a:cs typeface="Courier"/>
              </a:rPr>
              <a:t> impulse delta 0.01 </a:t>
            </a:r>
            <a:r>
              <a:rPr lang="en-US" sz="1800" dirty="0" err="1">
                <a:solidFill>
                  <a:schemeClr val="tx1"/>
                </a:solidFill>
                <a:latin typeface="Courier"/>
                <a:cs typeface="Courier"/>
              </a:rPr>
              <a:t>npts</a:t>
            </a:r>
            <a:r>
              <a:rPr lang="en-US" sz="1800" dirty="0">
                <a:solidFill>
                  <a:schemeClr val="tx1"/>
                </a:solidFill>
                <a:latin typeface="Courier"/>
                <a:cs typeface="Courier"/>
              </a:rPr>
              <a:t> 100</a:t>
            </a:r>
            <a:br>
              <a:rPr lang="en-US" sz="1800" dirty="0">
                <a:solidFill>
                  <a:schemeClr val="tx1"/>
                </a:solidFill>
                <a:latin typeface="Courier"/>
                <a:cs typeface="Courier"/>
              </a:rPr>
            </a:br>
            <a:r>
              <a:rPr lang="en-US" sz="1800" dirty="0">
                <a:solidFill>
                  <a:srgbClr val="FF6600"/>
                </a:solidFill>
                <a:latin typeface="Courier"/>
                <a:cs typeface="Courier"/>
              </a:rPr>
              <a:t>sac&gt; </a:t>
            </a:r>
            <a:r>
              <a:rPr lang="en-US" sz="1800" dirty="0">
                <a:solidFill>
                  <a:schemeClr val="tx1"/>
                </a:solidFill>
                <a:latin typeface="Courier"/>
                <a:cs typeface="Courier"/>
              </a:rPr>
              <a:t>dif	</a:t>
            </a:r>
            <a:br>
              <a:rPr lang="en-US" sz="1800" dirty="0">
                <a:solidFill>
                  <a:schemeClr val="tx1"/>
                </a:solidFill>
                <a:latin typeface="Courier"/>
                <a:cs typeface="Courier"/>
              </a:rPr>
            </a:br>
            <a:r>
              <a:rPr lang="en-US" sz="1800" dirty="0">
                <a:solidFill>
                  <a:srgbClr val="FF6600"/>
                </a:solidFill>
                <a:latin typeface="Courier"/>
                <a:cs typeface="Courier"/>
              </a:rPr>
              <a:t>sac&gt; </a:t>
            </a:r>
            <a:r>
              <a:rPr lang="en-US" sz="1800" dirty="0" err="1">
                <a:solidFill>
                  <a:schemeClr val="tx1"/>
                </a:solidFill>
                <a:latin typeface="Courier"/>
                <a:cs typeface="Courier"/>
              </a:rPr>
              <a:t>p</a:t>
            </a:r>
            <a:endParaRPr lang="en-US" sz="1800" dirty="0">
              <a:solidFill>
                <a:schemeClr val="tx1"/>
              </a:solidFill>
              <a:latin typeface="Courier"/>
              <a:cs typeface="Courier"/>
            </a:endParaRPr>
          </a:p>
        </p:txBody>
      </p:sp>
      <p:pic>
        <p:nvPicPr>
          <p:cNvPr id="6" name="Picture 5" descr="dif_impulse.tiff"/>
          <p:cNvPicPr>
            <a:picLocks noChangeAspect="1"/>
          </p:cNvPicPr>
          <p:nvPr/>
        </p:nvPicPr>
        <p:blipFill>
          <a:blip r:embed="rId2"/>
          <a:stretch>
            <a:fillRect/>
          </a:stretch>
        </p:blipFill>
        <p:spPr>
          <a:xfrm>
            <a:off x="762000" y="2432652"/>
            <a:ext cx="8077200" cy="4272948"/>
          </a:xfrm>
          <a:prstGeom prst="rect">
            <a:avLst/>
          </a:prstGeom>
        </p:spPr>
      </p:pic>
    </p:spTree>
    <p:extLst>
      <p:ext uri="{BB962C8B-B14F-4D97-AF65-F5344CB8AC3E}">
        <p14:creationId xmlns:p14="http://schemas.microsoft.com/office/powerpoint/2010/main" val="23506650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38200" y="2971800"/>
            <a:ext cx="7797800" cy="3545840"/>
          </a:xfrm>
          <a:prstGeom prst="rect">
            <a:avLst/>
          </a:prstGeom>
        </p:spPr>
      </p:pic>
      <p:sp>
        <p:nvSpPr>
          <p:cNvPr id="5" name="TextBox 4"/>
          <p:cNvSpPr txBox="1"/>
          <p:nvPr/>
        </p:nvSpPr>
        <p:spPr>
          <a:xfrm>
            <a:off x="0" y="152400"/>
            <a:ext cx="9144000" cy="1969770"/>
          </a:xfrm>
          <a:prstGeom prst="rect">
            <a:avLst/>
          </a:prstGeom>
          <a:noFill/>
        </p:spPr>
        <p:txBody>
          <a:bodyPr wrap="square" rtlCol="0">
            <a:spAutoFit/>
          </a:bodyPr>
          <a:lstStyle/>
          <a:p>
            <a:pPr algn="ctr"/>
            <a:r>
              <a:rPr lang="en-US" sz="3200" dirty="0">
                <a:latin typeface="Papyrus"/>
                <a:cs typeface="Papyrus"/>
              </a:rPr>
              <a:t>Differentiate velocity to acceleration.</a:t>
            </a:r>
          </a:p>
          <a:p>
            <a:pPr algn="ctr"/>
            <a:endParaRPr lang="en-US" dirty="0">
              <a:latin typeface="Papyrus"/>
              <a:cs typeface="Papyrus"/>
            </a:endParaRPr>
          </a:p>
          <a:p>
            <a:r>
              <a:rPr lang="en-US" dirty="0">
                <a:solidFill>
                  <a:srgbClr val="FF6600"/>
                </a:solidFill>
                <a:latin typeface="Courier"/>
                <a:cs typeface="Courier"/>
              </a:rPr>
              <a:t>SAC&gt; </a:t>
            </a:r>
            <a:r>
              <a:rPr lang="en-US" dirty="0" err="1">
                <a:latin typeface="Courier"/>
                <a:cs typeface="Courier"/>
              </a:rPr>
              <a:t>r</a:t>
            </a:r>
            <a:endParaRPr lang="en-US" dirty="0">
              <a:latin typeface="Courier"/>
              <a:cs typeface="Courier"/>
            </a:endParaRPr>
          </a:p>
          <a:p>
            <a:r>
              <a:rPr lang="en-US" dirty="0">
                <a:solidFill>
                  <a:srgbClr val="FF6600"/>
                </a:solidFill>
                <a:latin typeface="Courier"/>
                <a:cs typeface="Courier"/>
              </a:rPr>
              <a:t>SAC&gt; </a:t>
            </a:r>
            <a:r>
              <a:rPr lang="en-US" dirty="0">
                <a:latin typeface="Courier"/>
                <a:cs typeface="Courier"/>
              </a:rPr>
              <a:t>dif</a:t>
            </a:r>
          </a:p>
          <a:p>
            <a:r>
              <a:rPr lang="en-US" dirty="0">
                <a:solidFill>
                  <a:srgbClr val="FF6600"/>
                </a:solidFill>
                <a:latin typeface="Courier"/>
                <a:cs typeface="Courier"/>
              </a:rPr>
              <a:t>SAC&gt; </a:t>
            </a:r>
            <a:r>
              <a:rPr lang="en-US" dirty="0" err="1">
                <a:latin typeface="Courier"/>
                <a:cs typeface="Courier"/>
              </a:rPr>
              <a:t>p</a:t>
            </a:r>
            <a:endParaRPr lang="en-US" dirty="0">
              <a:latin typeface="Courier"/>
              <a:cs typeface="Courier"/>
            </a:endParaRPr>
          </a:p>
          <a:p>
            <a:pPr algn="ctr"/>
            <a:endParaRPr lang="en-US" dirty="0">
              <a:latin typeface="Papyrus"/>
              <a:cs typeface="Papyrus"/>
            </a:endParaRPr>
          </a:p>
        </p:txBody>
      </p:sp>
    </p:spTree>
    <p:extLst>
      <p:ext uri="{BB962C8B-B14F-4D97-AF65-F5344CB8AC3E}">
        <p14:creationId xmlns:p14="http://schemas.microsoft.com/office/powerpoint/2010/main" val="21085609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4" y="34764"/>
            <a:ext cx="9143996" cy="6617196"/>
          </a:xfrm>
          <a:prstGeom prst="rect">
            <a:avLst/>
          </a:prstGeom>
        </p:spPr>
        <p:txBody>
          <a:bodyPr wrap="square">
            <a:spAutoFit/>
          </a:bodyPr>
          <a:lstStyle/>
          <a:p>
            <a:pPr algn="ctr"/>
            <a:r>
              <a:rPr lang="en-US" sz="3200" dirty="0">
                <a:latin typeface="Papyrus"/>
                <a:cs typeface="Papyrus"/>
              </a:rPr>
              <a:t>More on correlation</a:t>
            </a:r>
          </a:p>
          <a:p>
            <a:pPr algn="ctr"/>
            <a:endParaRPr lang="en-US" sz="3200" dirty="0">
              <a:latin typeface="Papyrus"/>
              <a:cs typeface="Papyrus"/>
            </a:endParaRPr>
          </a:p>
          <a:p>
            <a:r>
              <a:rPr lang="en-US" dirty="0">
                <a:solidFill>
                  <a:srgbClr val="FF6600"/>
                </a:solidFill>
                <a:latin typeface="Courier"/>
                <a:cs typeface="Courier"/>
              </a:rPr>
              <a:t>SAC&gt;</a:t>
            </a:r>
            <a:r>
              <a:rPr lang="en-US" dirty="0">
                <a:latin typeface="Courier"/>
                <a:cs typeface="Courier"/>
              </a:rPr>
              <a:t> r *</a:t>
            </a:r>
            <a:r>
              <a:rPr lang="en-US" dirty="0" err="1">
                <a:latin typeface="Courier"/>
                <a:cs typeface="Courier"/>
              </a:rPr>
              <a:t>india</a:t>
            </a:r>
            <a:r>
              <a:rPr lang="en-US" dirty="0">
                <a:latin typeface="Courier"/>
                <a:cs typeface="Courier"/>
              </a:rPr>
              <a:t>*z</a:t>
            </a:r>
          </a:p>
          <a:p>
            <a:r>
              <a:rPr lang="en-US" dirty="0">
                <a:solidFill>
                  <a:srgbClr val="FF6600"/>
                </a:solidFill>
                <a:latin typeface="Courier"/>
                <a:cs typeface="Courier"/>
              </a:rPr>
              <a:t>SAC&gt;</a:t>
            </a:r>
            <a:r>
              <a:rPr lang="en-US" dirty="0">
                <a:latin typeface="Courier"/>
                <a:cs typeface="Courier"/>
              </a:rPr>
              <a:t> correlate</a:t>
            </a:r>
          </a:p>
          <a:p>
            <a:r>
              <a:rPr lang="en-US" dirty="0">
                <a:solidFill>
                  <a:srgbClr val="FF6600"/>
                </a:solidFill>
                <a:latin typeface="Courier"/>
                <a:cs typeface="Courier"/>
              </a:rPr>
              <a:t>SAC&gt;</a:t>
            </a:r>
            <a:r>
              <a:rPr lang="en-US" dirty="0">
                <a:latin typeface="Courier"/>
                <a:cs typeface="Courier"/>
              </a:rPr>
              <a:t> p</a:t>
            </a:r>
            <a:endParaRPr lang="en-US"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dirty="0">
              <a:latin typeface="Papyrus"/>
              <a:cs typeface="Papyrus"/>
            </a:endParaRPr>
          </a:p>
          <a:p>
            <a:endParaRPr lang="en-US" sz="3200" dirty="0">
              <a:latin typeface="Papyrus"/>
              <a:cs typeface="Papyrus"/>
            </a:endParaRPr>
          </a:p>
          <a:p>
            <a:pPr algn="ctr"/>
            <a:r>
              <a:rPr lang="en-US" sz="3200" dirty="0">
                <a:latin typeface="Papyrus"/>
                <a:cs typeface="Papyrus"/>
              </a:rPr>
              <a:t>What’s wrong here?</a:t>
            </a:r>
            <a:endParaRPr lang="en-US" dirty="0">
              <a:latin typeface="Courier"/>
              <a:cs typeface="Courier"/>
            </a:endParaRPr>
          </a:p>
        </p:txBody>
      </p:sp>
      <p:pic>
        <p:nvPicPr>
          <p:cNvPr id="2" name="Picture 1"/>
          <p:cNvPicPr>
            <a:picLocks noChangeAspect="1"/>
          </p:cNvPicPr>
          <p:nvPr/>
        </p:nvPicPr>
        <p:blipFill>
          <a:blip r:embed="rId3"/>
          <a:stretch>
            <a:fillRect/>
          </a:stretch>
        </p:blipFill>
        <p:spPr>
          <a:xfrm>
            <a:off x="2324100" y="1136341"/>
            <a:ext cx="6527800" cy="4813300"/>
          </a:xfrm>
          <a:prstGeom prst="rect">
            <a:avLst/>
          </a:prstGeom>
        </p:spPr>
      </p:pic>
    </p:spTree>
    <p:extLst>
      <p:ext uri="{BB962C8B-B14F-4D97-AF65-F5344CB8AC3E}">
        <p14:creationId xmlns:p14="http://schemas.microsoft.com/office/powerpoint/2010/main" val="147731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4" y="34764"/>
            <a:ext cx="9143996" cy="13788393"/>
          </a:xfrm>
          <a:prstGeom prst="rect">
            <a:avLst/>
          </a:prstGeom>
        </p:spPr>
        <p:txBody>
          <a:bodyPr wrap="square">
            <a:spAutoFit/>
          </a:bodyPr>
          <a:lstStyle/>
          <a:p>
            <a:pPr algn="ctr"/>
            <a:r>
              <a:rPr lang="en-US" sz="3200" dirty="0">
                <a:latin typeface="Papyrus"/>
                <a:cs typeface="Papyrus"/>
              </a:rPr>
              <a:t>More on correlation</a:t>
            </a:r>
          </a:p>
          <a:p>
            <a:r>
              <a:rPr lang="en-US" dirty="0">
                <a:solidFill>
                  <a:srgbClr val="FF6600"/>
                </a:solidFill>
                <a:latin typeface="Courier"/>
                <a:cs typeface="Courier"/>
              </a:rPr>
              <a:t>SAC&gt;</a:t>
            </a:r>
            <a:r>
              <a:rPr lang="en-US" dirty="0">
                <a:latin typeface="Courier"/>
                <a:cs typeface="Courier"/>
              </a:rPr>
              <a:t> </a:t>
            </a:r>
            <a:r>
              <a:rPr lang="en-US" dirty="0" err="1">
                <a:latin typeface="Courier"/>
                <a:cs typeface="Courier"/>
              </a:rPr>
              <a:t>fg</a:t>
            </a:r>
            <a:r>
              <a:rPr lang="en-US" dirty="0">
                <a:latin typeface="Courier"/>
                <a:cs typeface="Courier"/>
              </a:rPr>
              <a:t> boxcar</a:t>
            </a:r>
          </a:p>
          <a:p>
            <a:r>
              <a:rPr lang="en-US" dirty="0">
                <a:solidFill>
                  <a:srgbClr val="FF6600"/>
                </a:solidFill>
                <a:latin typeface="Courier"/>
                <a:cs typeface="Courier"/>
              </a:rPr>
              <a:t>SAC&gt;</a:t>
            </a:r>
            <a:r>
              <a:rPr lang="en-US" dirty="0">
                <a:latin typeface="Courier"/>
                <a:cs typeface="Courier"/>
              </a:rPr>
              <a:t> p</a:t>
            </a:r>
          </a:p>
          <a:p>
            <a:r>
              <a:rPr lang="en-US" dirty="0">
                <a:solidFill>
                  <a:srgbClr val="FF6600"/>
                </a:solidFill>
                <a:latin typeface="Courier"/>
                <a:cs typeface="Courier"/>
              </a:rPr>
              <a:t>SAC&gt;</a:t>
            </a:r>
            <a:r>
              <a:rPr lang="en-US" dirty="0">
                <a:latin typeface="Courier"/>
                <a:cs typeface="Courier"/>
              </a:rPr>
              <a:t> correlate</a:t>
            </a:r>
          </a:p>
          <a:p>
            <a:r>
              <a:rPr lang="en-US" dirty="0">
                <a:solidFill>
                  <a:srgbClr val="FF6600"/>
                </a:solidFill>
                <a:latin typeface="Courier"/>
                <a:cs typeface="Courier"/>
              </a:rPr>
              <a:t>SAC&gt;</a:t>
            </a:r>
            <a:r>
              <a:rPr lang="en-US" dirty="0">
                <a:latin typeface="Courier"/>
                <a:cs typeface="Courier"/>
              </a:rPr>
              <a:t> p</a:t>
            </a:r>
          </a:p>
          <a:p>
            <a:endParaRPr lang="en-US" sz="3200" dirty="0">
              <a:latin typeface="Papyrus"/>
              <a:cs typeface="Papyrus"/>
            </a:endParaRPr>
          </a:p>
          <a:p>
            <a:r>
              <a:rPr lang="en-US" sz="3200" dirty="0">
                <a:latin typeface="Papyrus"/>
                <a:cs typeface="Papyrus"/>
              </a:rPr>
              <a:t>Boxcar</a:t>
            </a:r>
          </a:p>
          <a:p>
            <a:r>
              <a:rPr lang="en-US" sz="3200" dirty="0">
                <a:latin typeface="Papyrus"/>
                <a:cs typeface="Papyrus"/>
              </a:rPr>
              <a:t>Signal</a:t>
            </a:r>
          </a:p>
          <a:p>
            <a:endParaRPr lang="en-US" sz="3200" dirty="0">
              <a:latin typeface="Papyrus"/>
              <a:cs typeface="Papyrus"/>
            </a:endParaRPr>
          </a:p>
          <a:p>
            <a:endParaRPr lang="en-US" sz="3200" dirty="0">
              <a:latin typeface="Papyrus"/>
              <a:cs typeface="Papyrus"/>
            </a:endParaRPr>
          </a:p>
          <a:p>
            <a:r>
              <a:rPr lang="en-US" sz="3200" dirty="0">
                <a:latin typeface="Papyrus"/>
                <a:cs typeface="Papyrus"/>
              </a:rPr>
              <a:t>Correlation</a:t>
            </a: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pPr algn="ctr"/>
            <a:r>
              <a:rPr lang="en-US" sz="3200" dirty="0">
                <a:latin typeface="Papyrus"/>
                <a:cs typeface="Papyrus"/>
              </a:rPr>
              <a:t>There is a DC offset</a:t>
            </a: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dirty="0">
              <a:latin typeface="Papyrus"/>
              <a:cs typeface="Papyrus"/>
            </a:endParaRPr>
          </a:p>
          <a:p>
            <a:endParaRPr lang="en-US" sz="3200" dirty="0">
              <a:latin typeface="Papyrus"/>
              <a:cs typeface="Papyrus"/>
            </a:endParaRPr>
          </a:p>
        </p:txBody>
      </p:sp>
      <p:pic>
        <p:nvPicPr>
          <p:cNvPr id="3" name="Picture 2"/>
          <p:cNvPicPr>
            <a:picLocks noChangeAspect="1"/>
          </p:cNvPicPr>
          <p:nvPr/>
        </p:nvPicPr>
        <p:blipFill>
          <a:blip r:embed="rId3"/>
          <a:stretch>
            <a:fillRect/>
          </a:stretch>
        </p:blipFill>
        <p:spPr>
          <a:xfrm>
            <a:off x="2292684" y="901703"/>
            <a:ext cx="6350000" cy="2514600"/>
          </a:xfrm>
          <a:prstGeom prst="rect">
            <a:avLst/>
          </a:prstGeom>
        </p:spPr>
      </p:pic>
      <p:pic>
        <p:nvPicPr>
          <p:cNvPr id="4" name="Picture 3"/>
          <p:cNvPicPr>
            <a:picLocks noChangeAspect="1"/>
          </p:cNvPicPr>
          <p:nvPr/>
        </p:nvPicPr>
        <p:blipFill>
          <a:blip r:embed="rId4"/>
          <a:stretch>
            <a:fillRect/>
          </a:stretch>
        </p:blipFill>
        <p:spPr>
          <a:xfrm>
            <a:off x="2304716" y="3521918"/>
            <a:ext cx="6299200" cy="2501900"/>
          </a:xfrm>
          <a:prstGeom prst="rect">
            <a:avLst/>
          </a:prstGeom>
        </p:spPr>
      </p:pic>
    </p:spTree>
    <p:extLst>
      <p:ext uri="{BB962C8B-B14F-4D97-AF65-F5344CB8AC3E}">
        <p14:creationId xmlns:p14="http://schemas.microsoft.com/office/powerpoint/2010/main" val="27784084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682403" y="697188"/>
            <a:ext cx="7531100" cy="5372100"/>
          </a:xfrm>
          <a:prstGeom prst="rect">
            <a:avLst/>
          </a:prstGeom>
        </p:spPr>
      </p:pic>
      <p:sp>
        <p:nvSpPr>
          <p:cNvPr id="5" name="Rectangle 4"/>
          <p:cNvSpPr/>
          <p:nvPr/>
        </p:nvSpPr>
        <p:spPr>
          <a:xfrm>
            <a:off x="4" y="34764"/>
            <a:ext cx="9143996" cy="7109638"/>
          </a:xfrm>
          <a:prstGeom prst="rect">
            <a:avLst/>
          </a:prstGeom>
        </p:spPr>
        <p:txBody>
          <a:bodyPr wrap="square">
            <a:spAutoFit/>
          </a:bodyPr>
          <a:lstStyle/>
          <a:p>
            <a:pPr algn="ctr"/>
            <a:r>
              <a:rPr lang="en-US" sz="3200" dirty="0">
                <a:latin typeface="Papyrus"/>
                <a:cs typeface="Papyrus"/>
              </a:rPr>
              <a:t>More on correlation</a:t>
            </a:r>
          </a:p>
          <a:p>
            <a:r>
              <a:rPr lang="en-US" dirty="0">
                <a:solidFill>
                  <a:srgbClr val="FF6600"/>
                </a:solidFill>
                <a:latin typeface="Courier"/>
                <a:cs typeface="Courier"/>
              </a:rPr>
              <a:t>SAC&gt;</a:t>
            </a:r>
            <a:r>
              <a:rPr lang="en-US" dirty="0">
                <a:latin typeface="Courier"/>
                <a:cs typeface="Courier"/>
              </a:rPr>
              <a:t> r *</a:t>
            </a:r>
            <a:r>
              <a:rPr lang="en-US" dirty="0" err="1">
                <a:latin typeface="Courier"/>
                <a:cs typeface="Courier"/>
              </a:rPr>
              <a:t>india</a:t>
            </a:r>
            <a:r>
              <a:rPr lang="en-US" dirty="0">
                <a:latin typeface="Courier"/>
                <a:cs typeface="Courier"/>
              </a:rPr>
              <a:t>*z</a:t>
            </a:r>
          </a:p>
          <a:p>
            <a:r>
              <a:rPr lang="en-US" dirty="0">
                <a:solidFill>
                  <a:srgbClr val="FF6600"/>
                </a:solidFill>
                <a:latin typeface="Courier"/>
                <a:cs typeface="Courier"/>
              </a:rPr>
              <a:t>SAC&gt;</a:t>
            </a:r>
            <a:r>
              <a:rPr lang="en-US" dirty="0">
                <a:latin typeface="Courier"/>
                <a:cs typeface="Courier"/>
              </a:rPr>
              <a:t> </a:t>
            </a:r>
            <a:r>
              <a:rPr lang="en-US" dirty="0" err="1">
                <a:latin typeface="Courier"/>
                <a:cs typeface="Courier"/>
              </a:rPr>
              <a:t>rtrend</a:t>
            </a:r>
            <a:endParaRPr lang="en-US" dirty="0">
              <a:latin typeface="Courier"/>
              <a:cs typeface="Courier"/>
            </a:endParaRPr>
          </a:p>
          <a:p>
            <a:r>
              <a:rPr lang="en-US" dirty="0">
                <a:solidFill>
                  <a:srgbClr val="FF6600"/>
                </a:solidFill>
                <a:latin typeface="Courier"/>
                <a:cs typeface="Courier"/>
              </a:rPr>
              <a:t>SAC&gt;</a:t>
            </a:r>
            <a:r>
              <a:rPr lang="en-US" dirty="0">
                <a:latin typeface="Courier"/>
                <a:cs typeface="Courier"/>
              </a:rPr>
              <a:t> correlate</a:t>
            </a:r>
          </a:p>
          <a:p>
            <a:r>
              <a:rPr lang="en-US" dirty="0">
                <a:solidFill>
                  <a:srgbClr val="FF6600"/>
                </a:solidFill>
                <a:latin typeface="Courier"/>
                <a:cs typeface="Courier"/>
              </a:rPr>
              <a:t>SAC&gt;</a:t>
            </a:r>
            <a:r>
              <a:rPr lang="en-US" dirty="0">
                <a:latin typeface="Courier"/>
                <a:cs typeface="Courier"/>
              </a:rPr>
              <a:t> p</a:t>
            </a: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dirty="0">
              <a:latin typeface="Papyrus"/>
              <a:cs typeface="Papyrus"/>
            </a:endParaRPr>
          </a:p>
          <a:p>
            <a:endParaRPr lang="en-US" sz="3200" dirty="0">
              <a:latin typeface="Papyrus"/>
              <a:cs typeface="Papyrus"/>
            </a:endParaRPr>
          </a:p>
          <a:p>
            <a:endParaRPr lang="en-US" sz="3200" dirty="0">
              <a:latin typeface="Papyrus"/>
              <a:cs typeface="Papyrus"/>
            </a:endParaRPr>
          </a:p>
          <a:p>
            <a:endParaRPr lang="en-US" sz="3200" dirty="0">
              <a:latin typeface="Papyrus"/>
              <a:cs typeface="Papyrus"/>
            </a:endParaRPr>
          </a:p>
          <a:p>
            <a:r>
              <a:rPr lang="en-US" sz="3200" dirty="0">
                <a:latin typeface="Papyrus"/>
                <a:cs typeface="Papyrus"/>
              </a:rPr>
              <a:t>Fix by removing mean with </a:t>
            </a:r>
            <a:r>
              <a:rPr lang="en-US" sz="3200" dirty="0" err="1">
                <a:latin typeface="Courier"/>
                <a:cs typeface="Courier"/>
              </a:rPr>
              <a:t>rmean</a:t>
            </a:r>
            <a:r>
              <a:rPr lang="en-US" sz="3200" dirty="0">
                <a:latin typeface="Papyrus"/>
                <a:cs typeface="Papyrus"/>
              </a:rPr>
              <a:t>, or better yet, remove trend (gets mean and linear) with </a:t>
            </a:r>
            <a:r>
              <a:rPr lang="en-US" sz="3200" dirty="0" err="1">
                <a:latin typeface="Courier"/>
                <a:cs typeface="Courier"/>
              </a:rPr>
              <a:t>rtrend</a:t>
            </a:r>
            <a:r>
              <a:rPr lang="en-US" sz="3200" dirty="0">
                <a:latin typeface="Papyrus"/>
                <a:cs typeface="Papyrus"/>
              </a:rPr>
              <a:t>.</a:t>
            </a:r>
          </a:p>
        </p:txBody>
      </p:sp>
    </p:spTree>
    <p:extLst>
      <p:ext uri="{BB962C8B-B14F-4D97-AF65-F5344CB8AC3E}">
        <p14:creationId xmlns:p14="http://schemas.microsoft.com/office/powerpoint/2010/main" val="14329388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4" y="34764"/>
            <a:ext cx="9143996" cy="1138773"/>
          </a:xfrm>
          <a:prstGeom prst="rect">
            <a:avLst/>
          </a:prstGeom>
        </p:spPr>
        <p:txBody>
          <a:bodyPr wrap="square">
            <a:spAutoFit/>
          </a:bodyPr>
          <a:lstStyle/>
          <a:p>
            <a:pPr algn="ctr"/>
            <a:r>
              <a:rPr lang="en-US" sz="3200" dirty="0">
                <a:latin typeface="Papyrus"/>
                <a:cs typeface="Papyrus"/>
              </a:rPr>
              <a:t>More on correlation</a:t>
            </a:r>
          </a:p>
          <a:p>
            <a:r>
              <a:rPr lang="hr-HR" dirty="0">
                <a:solidFill>
                  <a:srgbClr val="FF6600"/>
                </a:solidFill>
                <a:latin typeface="Courier"/>
                <a:cs typeface="Courier"/>
              </a:rPr>
              <a:t>SAC&gt; </a:t>
            </a:r>
            <a:r>
              <a:rPr lang="hr-HR" dirty="0">
                <a:latin typeface="Courier"/>
                <a:cs typeface="Courier"/>
              </a:rPr>
              <a:t>r  US.WRAK..BHZ.M.2011.070.055503.SAC *SCIA*Z*</a:t>
            </a:r>
          </a:p>
          <a:p>
            <a:r>
              <a:rPr lang="en-US" dirty="0">
                <a:solidFill>
                  <a:srgbClr val="FF6600"/>
                </a:solidFill>
                <a:latin typeface="Courier"/>
                <a:cs typeface="Courier"/>
              </a:rPr>
              <a:t>SAC&gt;</a:t>
            </a:r>
            <a:r>
              <a:rPr lang="en-US" dirty="0">
                <a:latin typeface="Courier"/>
                <a:cs typeface="Courier"/>
              </a:rPr>
              <a:t> p1</a:t>
            </a:r>
          </a:p>
        </p:txBody>
      </p:sp>
      <p:pic>
        <p:nvPicPr>
          <p:cNvPr id="3" name="Picture 2"/>
          <p:cNvPicPr>
            <a:picLocks noChangeAspect="1"/>
          </p:cNvPicPr>
          <p:nvPr/>
        </p:nvPicPr>
        <p:blipFill>
          <a:blip r:embed="rId3"/>
          <a:stretch>
            <a:fillRect/>
          </a:stretch>
        </p:blipFill>
        <p:spPr>
          <a:xfrm>
            <a:off x="1293394" y="1378284"/>
            <a:ext cx="6464300" cy="4876800"/>
          </a:xfrm>
          <a:prstGeom prst="rect">
            <a:avLst/>
          </a:prstGeom>
        </p:spPr>
      </p:pic>
    </p:spTree>
    <p:extLst>
      <p:ext uri="{BB962C8B-B14F-4D97-AF65-F5344CB8AC3E}">
        <p14:creationId xmlns:p14="http://schemas.microsoft.com/office/powerpoint/2010/main" val="42639976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1295400" y="1167724"/>
            <a:ext cx="6553200" cy="4991100"/>
          </a:xfrm>
          <a:prstGeom prst="rect">
            <a:avLst/>
          </a:prstGeom>
        </p:spPr>
      </p:pic>
      <p:sp>
        <p:nvSpPr>
          <p:cNvPr id="5" name="Rectangle 4"/>
          <p:cNvSpPr/>
          <p:nvPr/>
        </p:nvSpPr>
        <p:spPr>
          <a:xfrm>
            <a:off x="4" y="34764"/>
            <a:ext cx="9143996" cy="1415772"/>
          </a:xfrm>
          <a:prstGeom prst="rect">
            <a:avLst/>
          </a:prstGeom>
        </p:spPr>
        <p:txBody>
          <a:bodyPr wrap="square">
            <a:spAutoFit/>
          </a:bodyPr>
          <a:lstStyle/>
          <a:p>
            <a:pPr algn="ctr"/>
            <a:r>
              <a:rPr lang="en-US" sz="3200" dirty="0">
                <a:latin typeface="Papyrus"/>
                <a:cs typeface="Papyrus"/>
              </a:rPr>
              <a:t>More on correlation</a:t>
            </a:r>
          </a:p>
          <a:p>
            <a:r>
              <a:rPr lang="en-US" dirty="0">
                <a:solidFill>
                  <a:srgbClr val="FF6600"/>
                </a:solidFill>
              </a:rPr>
              <a:t>SAC&gt; </a:t>
            </a:r>
            <a:r>
              <a:rPr lang="en-US" dirty="0" err="1"/>
              <a:t>rtrend</a:t>
            </a:r>
            <a:endParaRPr lang="en-US" dirty="0"/>
          </a:p>
          <a:p>
            <a:r>
              <a:rPr lang="en-US" dirty="0">
                <a:solidFill>
                  <a:srgbClr val="FF6600"/>
                </a:solidFill>
              </a:rPr>
              <a:t>SAC&gt;</a:t>
            </a:r>
            <a:r>
              <a:rPr lang="en-US" dirty="0"/>
              <a:t> correlate</a:t>
            </a:r>
          </a:p>
          <a:p>
            <a:r>
              <a:rPr lang="en-US" dirty="0">
                <a:solidFill>
                  <a:srgbClr val="FF6600"/>
                </a:solidFill>
              </a:rPr>
              <a:t>SAC&gt; </a:t>
            </a:r>
            <a:r>
              <a:rPr lang="en-US" dirty="0"/>
              <a:t>p1</a:t>
            </a:r>
            <a:endParaRPr lang="en-US" dirty="0">
              <a:latin typeface="Courier"/>
              <a:cs typeface="Courier"/>
            </a:endParaRPr>
          </a:p>
        </p:txBody>
      </p:sp>
    </p:spTree>
    <p:extLst>
      <p:ext uri="{BB962C8B-B14F-4D97-AF65-F5344CB8AC3E}">
        <p14:creationId xmlns:p14="http://schemas.microsoft.com/office/powerpoint/2010/main" val="42790350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44244"/>
            <a:ext cx="9144000" cy="3970318"/>
          </a:xfrm>
          <a:prstGeom prst="rect">
            <a:avLst/>
          </a:prstGeom>
        </p:spPr>
        <p:txBody>
          <a:bodyPr wrap="square">
            <a:spAutoFit/>
          </a:bodyPr>
          <a:lstStyle/>
          <a:p>
            <a:pPr algn="ctr"/>
            <a:r>
              <a:rPr lang="en-US" sz="3200" dirty="0">
                <a:latin typeface="Papyrus"/>
                <a:cs typeface="Papyrus"/>
              </a:rPr>
              <a:t>Binary Operations Module</a:t>
            </a:r>
          </a:p>
          <a:p>
            <a:pPr algn="ctr"/>
            <a:endParaRPr lang="en-US" sz="3200" dirty="0">
              <a:latin typeface="Papyrus"/>
              <a:cs typeface="Papyrus"/>
            </a:endParaRPr>
          </a:p>
          <a:p>
            <a:pPr algn="ctr"/>
            <a:endParaRPr lang="en-US" dirty="0">
              <a:latin typeface="Papyrus"/>
              <a:cs typeface="Papyrus"/>
            </a:endParaRPr>
          </a:p>
          <a:p>
            <a:pPr algn="ctr"/>
            <a:r>
              <a:rPr lang="en-US" sz="3200" dirty="0">
                <a:latin typeface="Papyrus"/>
                <a:cs typeface="Papyrus"/>
              </a:rPr>
              <a:t>These commands perform operations on pairs of data files.</a:t>
            </a:r>
          </a:p>
          <a:p>
            <a:pPr algn="ctr"/>
            <a:endParaRPr lang="en-US" sz="3200" dirty="0">
              <a:latin typeface="Papyrus"/>
              <a:cs typeface="Papyrus"/>
            </a:endParaRPr>
          </a:p>
          <a:p>
            <a:pPr algn="ctr"/>
            <a:endParaRPr lang="en-US" dirty="0">
              <a:latin typeface="Papyrus"/>
              <a:cs typeface="Papyrus"/>
            </a:endParaRPr>
          </a:p>
          <a:p>
            <a:pPr algn="ctr">
              <a:buFontTx/>
              <a:buChar char="-"/>
            </a:pPr>
            <a:r>
              <a:rPr lang="en-US" sz="2800" dirty="0">
                <a:latin typeface="Papyrus"/>
                <a:cs typeface="Papyrus"/>
              </a:rPr>
              <a:t> </a:t>
            </a:r>
            <a:r>
              <a:rPr lang="en-US" sz="2800" dirty="0">
                <a:latin typeface="Courier"/>
                <a:cs typeface="Courier"/>
              </a:rPr>
              <a:t>merge</a:t>
            </a:r>
            <a:r>
              <a:rPr lang="en-US" sz="2800" dirty="0">
                <a:latin typeface="Papyrus"/>
                <a:cs typeface="Papyrus"/>
              </a:rPr>
              <a:t>: merges (concatenates) a set of files to the data in memory.</a:t>
            </a:r>
          </a:p>
        </p:txBody>
      </p:sp>
    </p:spTree>
    <p:extLst>
      <p:ext uri="{BB962C8B-B14F-4D97-AF65-F5344CB8AC3E}">
        <p14:creationId xmlns:p14="http://schemas.microsoft.com/office/powerpoint/2010/main" val="2196388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477000"/>
          </a:xfrm>
        </p:spPr>
        <p:txBody>
          <a:bodyPr>
            <a:noAutofit/>
          </a:bodyPr>
          <a:lstStyle/>
          <a:p>
            <a:pPr algn="ctr">
              <a:spcBef>
                <a:spcPts val="0"/>
              </a:spcBef>
              <a:buNone/>
            </a:pPr>
            <a:r>
              <a:rPr lang="en-US" sz="3200" dirty="0">
                <a:solidFill>
                  <a:srgbClr val="000000"/>
                </a:solidFill>
                <a:latin typeface="Papyrus"/>
                <a:cs typeface="Papyrus"/>
              </a:rPr>
              <a:t>Spectral Analysis Module (</a:t>
            </a:r>
            <a:r>
              <a:rPr lang="en-US" sz="3200" dirty="0">
                <a:solidFill>
                  <a:srgbClr val="000000"/>
                </a:solidFill>
                <a:latin typeface="Courier"/>
                <a:cs typeface="Courier"/>
              </a:rPr>
              <a:t>SAM</a:t>
            </a:r>
            <a:r>
              <a:rPr lang="en-US" sz="3200" dirty="0">
                <a:solidFill>
                  <a:srgbClr val="000000"/>
                </a:solidFill>
                <a:latin typeface="Papyrus"/>
                <a:cs typeface="Papyrus"/>
              </a:rPr>
              <a:t>):</a:t>
            </a:r>
          </a:p>
          <a:p>
            <a:pPr algn="ctr">
              <a:spcBef>
                <a:spcPts val="0"/>
              </a:spcBef>
              <a:buNone/>
            </a:pPr>
            <a:r>
              <a:rPr lang="en-US" sz="3200" dirty="0">
                <a:solidFill>
                  <a:srgbClr val="000000"/>
                </a:solidFill>
                <a:latin typeface="Papyrus"/>
                <a:cs typeface="Papyrus"/>
              </a:rPr>
              <a:t>Spectral/Fourier Transform analysis.</a:t>
            </a: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a:solidFill>
                  <a:srgbClr val="000000"/>
                </a:solidFill>
                <a:latin typeface="Papyrus"/>
                <a:cs typeface="Papyrus"/>
              </a:rPr>
              <a:t>You can do a discrete Fourier transform </a:t>
            </a: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err="1">
                <a:solidFill>
                  <a:srgbClr val="000000"/>
                </a:solidFill>
                <a:latin typeface="Courier"/>
                <a:cs typeface="Courier"/>
              </a:rPr>
              <a:t>fft</a:t>
            </a:r>
            <a:endParaRPr lang="en-US" sz="3200" dirty="0">
              <a:solidFill>
                <a:srgbClr val="000000"/>
              </a:solidFill>
              <a:latin typeface="Courier"/>
              <a:cs typeface="Courier"/>
            </a:endParaRP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a:solidFill>
                  <a:srgbClr val="000000"/>
                </a:solidFill>
                <a:latin typeface="Papyrus"/>
                <a:cs typeface="Papyrus"/>
              </a:rPr>
              <a:t> and an inverse Fourier transform </a:t>
            </a: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err="1">
                <a:solidFill>
                  <a:srgbClr val="000000"/>
                </a:solidFill>
                <a:latin typeface="Courier"/>
                <a:cs typeface="Courier"/>
              </a:rPr>
              <a:t>ifft</a:t>
            </a:r>
            <a:endParaRPr lang="en-US" sz="3200" dirty="0">
              <a:solidFill>
                <a:srgbClr val="000000"/>
              </a:solidFill>
              <a:latin typeface="Papyrus"/>
              <a:cs typeface="Papyrus"/>
            </a:endParaRP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a:solidFill>
                  <a:srgbClr val="000000"/>
                </a:solidFill>
                <a:latin typeface="Papyrus"/>
                <a:cs typeface="Papyrus"/>
              </a:rPr>
              <a:t>You can also compute the amplitude and unwrapped phase of a signal (“</a:t>
            </a:r>
            <a:r>
              <a:rPr lang="en-US" sz="3200" dirty="0">
                <a:solidFill>
                  <a:srgbClr val="000000"/>
                </a:solidFill>
                <a:latin typeface="Courier"/>
                <a:cs typeface="Courier"/>
              </a:rPr>
              <a:t>unwrap</a:t>
            </a:r>
            <a:r>
              <a:rPr lang="en-US" sz="3200" dirty="0">
                <a:solidFill>
                  <a:srgbClr val="000000"/>
                </a:solidFill>
                <a:latin typeface="Papyrus"/>
                <a:cs typeface="Papyrus"/>
              </a:rPr>
              <a:t>”). This is an implementation of the algorithm due to </a:t>
            </a:r>
            <a:r>
              <a:rPr lang="en-US" sz="3200" dirty="0" err="1">
                <a:solidFill>
                  <a:srgbClr val="000000"/>
                </a:solidFill>
                <a:latin typeface="Papyrus"/>
                <a:cs typeface="Papyrus"/>
              </a:rPr>
              <a:t>Tribolet</a:t>
            </a:r>
            <a:r>
              <a:rPr lang="en-US" sz="3200" dirty="0">
                <a:solidFill>
                  <a:srgbClr val="000000"/>
                </a:solidFill>
                <a:latin typeface="Papyrus"/>
                <a:cs typeface="Papyrus"/>
              </a:rPr>
              <a:t>.</a:t>
            </a:r>
          </a:p>
        </p:txBody>
      </p:sp>
    </p:spTree>
    <p:extLst>
      <p:ext uri="{BB962C8B-B14F-4D97-AF65-F5344CB8AC3E}">
        <p14:creationId xmlns:p14="http://schemas.microsoft.com/office/powerpoint/2010/main" val="27425222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44244"/>
            <a:ext cx="9144000" cy="5755422"/>
          </a:xfrm>
          <a:prstGeom prst="rect">
            <a:avLst/>
          </a:prstGeom>
        </p:spPr>
        <p:txBody>
          <a:bodyPr wrap="square">
            <a:spAutoFit/>
          </a:bodyPr>
          <a:lstStyle/>
          <a:p>
            <a:pPr algn="ctr"/>
            <a:r>
              <a:rPr lang="en-US" sz="3200" dirty="0">
                <a:latin typeface="Papyrus"/>
                <a:cs typeface="Papyrus"/>
              </a:rPr>
              <a:t>Binary Operations Module</a:t>
            </a:r>
          </a:p>
          <a:p>
            <a:pPr algn="ctr"/>
            <a:endParaRPr lang="en-US" sz="2800" dirty="0">
              <a:latin typeface="Papyrus"/>
              <a:cs typeface="Papyrus"/>
            </a:endParaRPr>
          </a:p>
          <a:p>
            <a:pPr algn="ctr">
              <a:buFontTx/>
              <a:buChar char="-"/>
            </a:pPr>
            <a:r>
              <a:rPr lang="en-US" sz="2800" dirty="0">
                <a:latin typeface="Papyrus"/>
                <a:cs typeface="Papyrus"/>
              </a:rPr>
              <a:t> </a:t>
            </a:r>
            <a:r>
              <a:rPr lang="en-US" sz="2800" dirty="0" err="1">
                <a:latin typeface="Courier"/>
                <a:cs typeface="Courier"/>
              </a:rPr>
              <a:t>addf</a:t>
            </a:r>
            <a:r>
              <a:rPr lang="en-US" sz="2800" dirty="0">
                <a:latin typeface="Papyrus"/>
                <a:cs typeface="Papyrus"/>
              </a:rPr>
              <a:t>: Adds a set of data files to data in memory.</a:t>
            </a:r>
          </a:p>
          <a:p>
            <a:pPr algn="ctr">
              <a:buFontTx/>
              <a:buChar char="-"/>
            </a:pPr>
            <a:endParaRPr lang="en-US" sz="2800" dirty="0">
              <a:latin typeface="Papyrus"/>
              <a:cs typeface="Papyrus"/>
            </a:endParaRPr>
          </a:p>
          <a:p>
            <a:endParaRPr lang="en-US" sz="2800" dirty="0">
              <a:latin typeface="Courier"/>
              <a:cs typeface="Courier"/>
            </a:endParaRPr>
          </a:p>
          <a:p>
            <a:r>
              <a:rPr lang="en-US" sz="2800" dirty="0">
                <a:latin typeface="Courier"/>
                <a:cs typeface="Courier"/>
              </a:rPr>
              <a:t>READ FILE1 FILE2</a:t>
            </a:r>
          </a:p>
          <a:p>
            <a:r>
              <a:rPr lang="en-US" sz="2800" dirty="0">
                <a:latin typeface="Courier"/>
                <a:cs typeface="Courier"/>
              </a:rPr>
              <a:t>ADDF FILE3 FILE4</a:t>
            </a:r>
          </a:p>
          <a:p>
            <a:endParaRPr lang="en-US" sz="2800" dirty="0">
              <a:latin typeface="Courier"/>
              <a:cs typeface="Courier"/>
            </a:endParaRPr>
          </a:p>
          <a:p>
            <a:r>
              <a:rPr lang="en-US" sz="2800" dirty="0">
                <a:latin typeface="Courier"/>
                <a:cs typeface="Courier"/>
              </a:rPr>
              <a:t>READ FILE1 FILE2 FILE3</a:t>
            </a:r>
          </a:p>
          <a:p>
            <a:r>
              <a:rPr lang="en-US" sz="2800" dirty="0">
                <a:latin typeface="Courier"/>
                <a:cs typeface="Courier"/>
              </a:rPr>
              <a:t>ADDF FILE4</a:t>
            </a:r>
          </a:p>
          <a:p>
            <a:pPr algn="ctr">
              <a:buFontTx/>
              <a:buChar char="-"/>
            </a:pPr>
            <a:endParaRPr lang="en-US" sz="2800" dirty="0">
              <a:latin typeface="Papyrus"/>
              <a:cs typeface="Papyrus"/>
            </a:endParaRPr>
          </a:p>
          <a:p>
            <a:pPr algn="ctr">
              <a:buFontTx/>
              <a:buChar char="-"/>
            </a:pPr>
            <a:r>
              <a:rPr lang="en-US" sz="2800" dirty="0">
                <a:latin typeface="Papyrus"/>
                <a:cs typeface="Papyrus"/>
              </a:rPr>
              <a:t> </a:t>
            </a:r>
            <a:r>
              <a:rPr lang="en-US" sz="2800" dirty="0" err="1">
                <a:latin typeface="Courier"/>
                <a:cs typeface="Courier"/>
              </a:rPr>
              <a:t>subf</a:t>
            </a:r>
            <a:r>
              <a:rPr lang="en-US" sz="2800" dirty="0">
                <a:latin typeface="Papyrus"/>
                <a:cs typeface="Papyrus"/>
              </a:rPr>
              <a:t>: subtracts a set of data files from the ones in memory.</a:t>
            </a:r>
          </a:p>
        </p:txBody>
      </p:sp>
    </p:spTree>
    <p:extLst>
      <p:ext uri="{BB962C8B-B14F-4D97-AF65-F5344CB8AC3E}">
        <p14:creationId xmlns:p14="http://schemas.microsoft.com/office/powerpoint/2010/main" val="36632503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1234856"/>
            <a:ext cx="9144000" cy="4832093"/>
          </a:xfrm>
          <a:prstGeom prst="rect">
            <a:avLst/>
          </a:prstGeom>
        </p:spPr>
        <p:txBody>
          <a:bodyPr wrap="square">
            <a:spAutoFit/>
          </a:bodyPr>
          <a:lstStyle/>
          <a:p>
            <a:pPr algn="ctr">
              <a:buFontTx/>
              <a:buChar char="-"/>
            </a:pPr>
            <a:r>
              <a:rPr lang="en-US" sz="2800" dirty="0">
                <a:latin typeface="Papyrus"/>
                <a:cs typeface="Papyrus"/>
              </a:rPr>
              <a:t> </a:t>
            </a:r>
            <a:r>
              <a:rPr lang="en-US" sz="2800" dirty="0" err="1">
                <a:latin typeface="Courier"/>
                <a:cs typeface="Courier"/>
              </a:rPr>
              <a:t>mulf</a:t>
            </a:r>
            <a:r>
              <a:rPr lang="en-US" sz="2800" dirty="0">
                <a:latin typeface="Papyrus"/>
                <a:cs typeface="Papyrus"/>
              </a:rPr>
              <a:t>: multiplies the data in memory by a set of data files.</a:t>
            </a:r>
          </a:p>
          <a:p>
            <a:pPr algn="ctr">
              <a:buFontTx/>
              <a:buChar char="-"/>
            </a:pPr>
            <a:endParaRPr lang="en-US" sz="2800" dirty="0">
              <a:latin typeface="Papyrus"/>
              <a:cs typeface="Papyrus"/>
            </a:endParaRPr>
          </a:p>
          <a:p>
            <a:pPr algn="ctr">
              <a:buFontTx/>
              <a:buChar char="-"/>
            </a:pPr>
            <a:endParaRPr lang="en-US" sz="2800" dirty="0">
              <a:latin typeface="Papyrus"/>
              <a:cs typeface="Papyrus"/>
            </a:endParaRPr>
          </a:p>
          <a:p>
            <a:pPr algn="ctr">
              <a:buFontTx/>
              <a:buChar char="-"/>
            </a:pPr>
            <a:r>
              <a:rPr lang="en-US" sz="2800" dirty="0">
                <a:latin typeface="Papyrus"/>
                <a:cs typeface="Papyrus"/>
              </a:rPr>
              <a:t> </a:t>
            </a:r>
            <a:r>
              <a:rPr lang="en-US" sz="2800" dirty="0" err="1">
                <a:latin typeface="Courier"/>
                <a:cs typeface="Courier"/>
              </a:rPr>
              <a:t>divf</a:t>
            </a:r>
            <a:r>
              <a:rPr lang="en-US" sz="2800" dirty="0">
                <a:latin typeface="Papyrus"/>
                <a:cs typeface="Papyrus"/>
              </a:rPr>
              <a:t>: divides the data in memory by a set of files.</a:t>
            </a:r>
          </a:p>
          <a:p>
            <a:pPr algn="ctr">
              <a:buFontTx/>
              <a:buChar char="-"/>
            </a:pPr>
            <a:endParaRPr lang="en-US" sz="2800" dirty="0">
              <a:latin typeface="Papyrus"/>
              <a:cs typeface="Papyrus"/>
            </a:endParaRPr>
          </a:p>
          <a:p>
            <a:pPr algn="ctr"/>
            <a:endParaRPr lang="en-US" sz="2800" dirty="0">
              <a:latin typeface="Papyrus"/>
              <a:cs typeface="Papyrus"/>
            </a:endParaRPr>
          </a:p>
          <a:p>
            <a:pPr algn="ctr"/>
            <a:r>
              <a:rPr lang="en-US" sz="2800" dirty="0">
                <a:latin typeface="Papyrus"/>
                <a:cs typeface="Papyrus"/>
              </a:rPr>
              <a:t>- </a:t>
            </a:r>
            <a:r>
              <a:rPr lang="en-US" sz="2800" dirty="0" err="1">
                <a:latin typeface="Courier"/>
                <a:cs typeface="Courier"/>
              </a:rPr>
              <a:t>binoperr</a:t>
            </a:r>
            <a:r>
              <a:rPr lang="en-US" sz="2800" dirty="0">
                <a:latin typeface="Papyrus"/>
                <a:cs typeface="Papyrus"/>
              </a:rPr>
              <a:t>: controls errors that can occur during these binary operations. Can use to override the requirement for the same number of points and/or the same sampling interval.</a:t>
            </a:r>
          </a:p>
        </p:txBody>
      </p:sp>
    </p:spTree>
    <p:extLst>
      <p:ext uri="{BB962C8B-B14F-4D97-AF65-F5344CB8AC3E}">
        <p14:creationId xmlns:p14="http://schemas.microsoft.com/office/powerpoint/2010/main" val="31699667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697736"/>
          </a:xfrm>
        </p:spPr>
        <p:txBody>
          <a:bodyPr/>
          <a:lstStyle/>
          <a:p>
            <a:pPr algn="l"/>
            <a:r>
              <a:rPr lang="en-US" sz="1800" dirty="0">
                <a:solidFill>
                  <a:srgbClr val="FF6600"/>
                </a:solidFill>
                <a:latin typeface="Courier"/>
                <a:cs typeface="Courier"/>
              </a:rPr>
              <a:t>sac&gt; </a:t>
            </a:r>
            <a:r>
              <a:rPr lang="en-US" sz="1800" dirty="0" err="1">
                <a:solidFill>
                  <a:srgbClr val="000000"/>
                </a:solidFill>
                <a:latin typeface="Courier"/>
                <a:cs typeface="Courier"/>
              </a:rPr>
              <a:t>funcgen</a:t>
            </a:r>
            <a:r>
              <a:rPr lang="en-US" sz="1800" dirty="0">
                <a:solidFill>
                  <a:srgbClr val="000000"/>
                </a:solidFill>
                <a:latin typeface="Courier"/>
                <a:cs typeface="Courier"/>
              </a:rPr>
              <a:t> impulse delta 0.01 </a:t>
            </a:r>
            <a:r>
              <a:rPr lang="en-US" sz="1800" dirty="0" err="1">
                <a:solidFill>
                  <a:srgbClr val="000000"/>
                </a:solidFill>
                <a:latin typeface="Courier"/>
                <a:cs typeface="Courier"/>
              </a:rPr>
              <a:t>npts</a:t>
            </a:r>
            <a:r>
              <a:rPr lang="en-US" sz="1800" dirty="0">
                <a:solidFill>
                  <a:srgbClr val="000000"/>
                </a:solidFill>
                <a:latin typeface="Courier"/>
                <a:cs typeface="Courier"/>
              </a:rPr>
              <a:t> 100</a:t>
            </a:r>
            <a:br>
              <a:rPr lang="en-US" sz="1800" dirty="0">
                <a:solidFill>
                  <a:srgbClr val="000000"/>
                </a:solidFill>
                <a:latin typeface="Courier"/>
                <a:cs typeface="Courier"/>
              </a:rPr>
            </a:br>
            <a:r>
              <a:rPr lang="en-US" sz="1800" dirty="0">
                <a:solidFill>
                  <a:srgbClr val="FF6600"/>
                </a:solidFill>
                <a:latin typeface="Courier"/>
                <a:cs typeface="Courier"/>
              </a:rPr>
              <a:t>sac&gt; </a:t>
            </a:r>
            <a:r>
              <a:rPr lang="en-US" sz="1800" dirty="0">
                <a:solidFill>
                  <a:srgbClr val="000000"/>
                </a:solidFill>
                <a:latin typeface="Courier"/>
                <a:cs typeface="Courier"/>
              </a:rPr>
              <a:t>w impulse1.sac</a:t>
            </a:r>
            <a:br>
              <a:rPr lang="en-US" sz="1800" dirty="0">
                <a:solidFill>
                  <a:srgbClr val="000000"/>
                </a:solidFill>
                <a:latin typeface="Courier"/>
                <a:cs typeface="Courier"/>
              </a:rPr>
            </a:br>
            <a:r>
              <a:rPr lang="en-US" sz="1800" dirty="0">
                <a:solidFill>
                  <a:srgbClr val="FF6600"/>
                </a:solidFill>
                <a:latin typeface="Courier"/>
                <a:cs typeface="Courier"/>
              </a:rPr>
              <a:t>sac&gt; </a:t>
            </a:r>
            <a:r>
              <a:rPr lang="en-US" sz="1800" dirty="0">
                <a:solidFill>
                  <a:srgbClr val="000000"/>
                </a:solidFill>
                <a:latin typeface="Courier"/>
                <a:cs typeface="Courier"/>
              </a:rPr>
              <a:t>div 2		</a:t>
            </a:r>
            <a:br>
              <a:rPr lang="en-US" sz="1800" dirty="0">
                <a:solidFill>
                  <a:srgbClr val="000000"/>
                </a:solidFill>
                <a:latin typeface="Courier"/>
                <a:cs typeface="Courier"/>
              </a:rPr>
            </a:br>
            <a:r>
              <a:rPr lang="en-US" sz="1800" dirty="0">
                <a:solidFill>
                  <a:srgbClr val="FF6600"/>
                </a:solidFill>
                <a:latin typeface="Courier"/>
                <a:cs typeface="Courier"/>
              </a:rPr>
              <a:t>sac&gt; </a:t>
            </a:r>
            <a:r>
              <a:rPr lang="en-US" sz="1800" dirty="0">
                <a:solidFill>
                  <a:srgbClr val="000000"/>
                </a:solidFill>
                <a:latin typeface="Courier"/>
                <a:cs typeface="Courier"/>
              </a:rPr>
              <a:t>w impulse2.sac</a:t>
            </a:r>
            <a:br>
              <a:rPr lang="en-US" sz="1800" dirty="0">
                <a:solidFill>
                  <a:srgbClr val="000000"/>
                </a:solidFill>
                <a:latin typeface="Courier"/>
                <a:cs typeface="Courier"/>
              </a:rPr>
            </a:br>
            <a:r>
              <a:rPr lang="en-US" sz="1800" dirty="0">
                <a:solidFill>
                  <a:srgbClr val="FF6600"/>
                </a:solidFill>
                <a:latin typeface="Courier"/>
                <a:cs typeface="Courier"/>
              </a:rPr>
              <a:t>sac&gt; </a:t>
            </a:r>
            <a:r>
              <a:rPr lang="en-US" sz="1800" dirty="0">
                <a:solidFill>
                  <a:srgbClr val="000000"/>
                </a:solidFill>
                <a:latin typeface="Courier"/>
                <a:cs typeface="Courier"/>
              </a:rPr>
              <a:t>r impulse1.sac</a:t>
            </a:r>
            <a:br>
              <a:rPr lang="en-US" sz="1800" dirty="0">
                <a:solidFill>
                  <a:srgbClr val="000000"/>
                </a:solidFill>
                <a:latin typeface="Courier"/>
                <a:cs typeface="Courier"/>
              </a:rPr>
            </a:br>
            <a:r>
              <a:rPr lang="en-US" sz="1800" dirty="0">
                <a:solidFill>
                  <a:srgbClr val="FF6600"/>
                </a:solidFill>
                <a:latin typeface="Courier"/>
                <a:cs typeface="Courier"/>
              </a:rPr>
              <a:t>sac&gt; </a:t>
            </a:r>
            <a:r>
              <a:rPr lang="en-US" sz="1800" dirty="0" err="1">
                <a:solidFill>
                  <a:srgbClr val="000000"/>
                </a:solidFill>
                <a:latin typeface="Courier"/>
                <a:cs typeface="Courier"/>
              </a:rPr>
              <a:t>addf</a:t>
            </a:r>
            <a:r>
              <a:rPr lang="en-US" sz="1800" dirty="0">
                <a:solidFill>
                  <a:srgbClr val="000000"/>
                </a:solidFill>
                <a:latin typeface="Courier"/>
                <a:cs typeface="Courier"/>
              </a:rPr>
              <a:t> impulse2.sac</a:t>
            </a:r>
            <a:endParaRPr lang="en-US" sz="1800" dirty="0">
              <a:solidFill>
                <a:srgbClr val="000000"/>
              </a:solidFill>
              <a:latin typeface="Papyrus"/>
              <a:cs typeface="Papyrus"/>
            </a:endParaRPr>
          </a:p>
        </p:txBody>
      </p:sp>
      <p:pic>
        <p:nvPicPr>
          <p:cNvPr id="4" name="Picture 3" descr="addf_impulse.tiff"/>
          <p:cNvPicPr>
            <a:picLocks noChangeAspect="1"/>
          </p:cNvPicPr>
          <p:nvPr/>
        </p:nvPicPr>
        <p:blipFill>
          <a:blip r:embed="rId2"/>
          <a:stretch>
            <a:fillRect/>
          </a:stretch>
        </p:blipFill>
        <p:spPr>
          <a:xfrm>
            <a:off x="674719" y="1884561"/>
            <a:ext cx="8012081" cy="3775575"/>
          </a:xfrm>
          <a:prstGeom prst="rect">
            <a:avLst/>
          </a:prstGeom>
        </p:spPr>
      </p:pic>
      <p:sp>
        <p:nvSpPr>
          <p:cNvPr id="5" name="TextBox 4"/>
          <p:cNvSpPr txBox="1"/>
          <p:nvPr/>
        </p:nvSpPr>
        <p:spPr>
          <a:xfrm>
            <a:off x="0" y="5725918"/>
            <a:ext cx="9144000" cy="1077218"/>
          </a:xfrm>
          <a:prstGeom prst="rect">
            <a:avLst/>
          </a:prstGeom>
          <a:noFill/>
        </p:spPr>
        <p:txBody>
          <a:bodyPr wrap="square" rtlCol="0">
            <a:spAutoFit/>
          </a:bodyPr>
          <a:lstStyle/>
          <a:p>
            <a:pPr algn="ctr"/>
            <a:r>
              <a:rPr lang="en-US" sz="3200" dirty="0">
                <a:latin typeface="Papyrus"/>
                <a:cs typeface="Papyrus"/>
              </a:rPr>
              <a:t>Notice you have to write intermediate stuff out to disk.</a:t>
            </a:r>
          </a:p>
        </p:txBody>
      </p:sp>
      <p:sp>
        <p:nvSpPr>
          <p:cNvPr id="3" name="Rectangle 2"/>
          <p:cNvSpPr/>
          <p:nvPr/>
        </p:nvSpPr>
        <p:spPr>
          <a:xfrm>
            <a:off x="674719" y="1371600"/>
            <a:ext cx="773081" cy="3810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02445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2874211" y="2385926"/>
            <a:ext cx="6350669" cy="4646532"/>
          </a:xfrm>
          <a:prstGeom prst="rect">
            <a:avLst/>
          </a:prstGeom>
        </p:spPr>
      </p:pic>
      <p:sp>
        <p:nvSpPr>
          <p:cNvPr id="7" name="TextBox 6"/>
          <p:cNvSpPr txBox="1"/>
          <p:nvPr/>
        </p:nvSpPr>
        <p:spPr>
          <a:xfrm>
            <a:off x="0" y="26754"/>
            <a:ext cx="9144000" cy="3293209"/>
          </a:xfrm>
          <a:prstGeom prst="rect">
            <a:avLst/>
          </a:prstGeom>
          <a:noFill/>
        </p:spPr>
        <p:txBody>
          <a:bodyPr wrap="square" rtlCol="0">
            <a:spAutoFit/>
          </a:bodyPr>
          <a:lstStyle/>
          <a:p>
            <a:pPr algn="ctr"/>
            <a:r>
              <a:rPr lang="en-US" sz="3200" dirty="0">
                <a:latin typeface="Papyrus"/>
                <a:cs typeface="Papyrus"/>
              </a:rPr>
              <a:t>Windowing</a:t>
            </a:r>
          </a:p>
          <a:p>
            <a:endParaRPr lang="en-US" dirty="0"/>
          </a:p>
          <a:p>
            <a:r>
              <a:rPr lang="en-US" dirty="0">
                <a:solidFill>
                  <a:srgbClr val="FF6600"/>
                </a:solidFill>
                <a:latin typeface="Courier"/>
                <a:cs typeface="Courier"/>
              </a:rPr>
              <a:t>SAC&gt;</a:t>
            </a:r>
            <a:r>
              <a:rPr lang="en-US" dirty="0">
                <a:latin typeface="Courier"/>
                <a:cs typeface="Courier"/>
              </a:rPr>
              <a:t> </a:t>
            </a:r>
            <a:r>
              <a:rPr lang="en-US" dirty="0" err="1">
                <a:latin typeface="Courier"/>
                <a:cs typeface="Courier"/>
              </a:rPr>
              <a:t>funcgen</a:t>
            </a:r>
            <a:r>
              <a:rPr lang="en-US" dirty="0">
                <a:latin typeface="Courier"/>
                <a:cs typeface="Courier"/>
              </a:rPr>
              <a:t> sine 10 90 delta 0.01 </a:t>
            </a:r>
            <a:r>
              <a:rPr lang="en-US" dirty="0" err="1">
                <a:latin typeface="Courier"/>
                <a:cs typeface="Courier"/>
              </a:rPr>
              <a:t>npts</a:t>
            </a:r>
            <a:r>
              <a:rPr lang="en-US" dirty="0">
                <a:latin typeface="Courier"/>
                <a:cs typeface="Courier"/>
              </a:rPr>
              <a:t> 100</a:t>
            </a:r>
          </a:p>
          <a:p>
            <a:r>
              <a:rPr lang="en-US" dirty="0">
                <a:solidFill>
                  <a:srgbClr val="FF6600"/>
                </a:solidFill>
                <a:latin typeface="Courier"/>
                <a:cs typeface="Courier"/>
              </a:rPr>
              <a:t>SAC&gt;</a:t>
            </a:r>
            <a:r>
              <a:rPr lang="en-US" dirty="0">
                <a:latin typeface="Courier"/>
                <a:cs typeface="Courier"/>
              </a:rPr>
              <a:t> TAPER TYPE HANNING WIDTH 0.5</a:t>
            </a:r>
          </a:p>
          <a:p>
            <a:r>
              <a:rPr lang="en-US" dirty="0">
                <a:solidFill>
                  <a:srgbClr val="FF6600"/>
                </a:solidFill>
                <a:latin typeface="Courier"/>
                <a:cs typeface="Courier"/>
              </a:rPr>
              <a:t>SAC&gt;</a:t>
            </a:r>
            <a:r>
              <a:rPr lang="en-US" dirty="0">
                <a:latin typeface="Courier"/>
                <a:cs typeface="Courier"/>
              </a:rPr>
              <a:t> w sac taper0.5.sac</a:t>
            </a:r>
          </a:p>
          <a:p>
            <a:r>
              <a:rPr lang="en-US" dirty="0">
                <a:solidFill>
                  <a:srgbClr val="FF6600"/>
                </a:solidFill>
                <a:latin typeface="Courier"/>
                <a:cs typeface="Courier"/>
              </a:rPr>
              <a:t>SAC&gt;</a:t>
            </a:r>
            <a:r>
              <a:rPr lang="en-US" dirty="0">
                <a:latin typeface="Courier"/>
                <a:cs typeface="Courier"/>
              </a:rPr>
              <a:t> </a:t>
            </a:r>
            <a:r>
              <a:rPr lang="en-US" dirty="0" err="1">
                <a:latin typeface="Courier"/>
                <a:cs typeface="Courier"/>
              </a:rPr>
              <a:t>funcgen</a:t>
            </a:r>
            <a:r>
              <a:rPr lang="en-US" dirty="0">
                <a:latin typeface="Courier"/>
                <a:cs typeface="Courier"/>
              </a:rPr>
              <a:t> sine 10 90 delta 0.01 </a:t>
            </a:r>
            <a:r>
              <a:rPr lang="en-US" dirty="0" err="1">
                <a:latin typeface="Courier"/>
                <a:cs typeface="Courier"/>
              </a:rPr>
              <a:t>npts</a:t>
            </a:r>
            <a:r>
              <a:rPr lang="en-US" dirty="0">
                <a:latin typeface="Courier"/>
                <a:cs typeface="Courier"/>
              </a:rPr>
              <a:t> 100</a:t>
            </a:r>
          </a:p>
          <a:p>
            <a:r>
              <a:rPr lang="en-US" dirty="0">
                <a:solidFill>
                  <a:srgbClr val="FF6600"/>
                </a:solidFill>
                <a:latin typeface="Courier"/>
                <a:cs typeface="Courier"/>
              </a:rPr>
              <a:t>SAC&gt;</a:t>
            </a:r>
            <a:r>
              <a:rPr lang="en-US" dirty="0">
                <a:latin typeface="Courier"/>
                <a:cs typeface="Courier"/>
              </a:rPr>
              <a:t> r more ./taper0.5.sac</a:t>
            </a:r>
          </a:p>
          <a:p>
            <a:r>
              <a:rPr lang="en-US" dirty="0">
                <a:solidFill>
                  <a:srgbClr val="FF6600"/>
                </a:solidFill>
                <a:latin typeface="Courier"/>
                <a:cs typeface="Courier"/>
              </a:rPr>
              <a:t>SAC&gt;</a:t>
            </a:r>
            <a:r>
              <a:rPr lang="en-US" dirty="0">
                <a:latin typeface="Courier"/>
                <a:cs typeface="Courier"/>
              </a:rPr>
              <a:t> color on increment on</a:t>
            </a:r>
          </a:p>
          <a:p>
            <a:r>
              <a:rPr lang="en-US" dirty="0">
                <a:solidFill>
                  <a:srgbClr val="FF6600"/>
                </a:solidFill>
                <a:latin typeface="Courier"/>
                <a:cs typeface="Courier"/>
              </a:rPr>
              <a:t>SAC&gt;</a:t>
            </a:r>
            <a:r>
              <a:rPr lang="en-US" dirty="0">
                <a:latin typeface="Courier"/>
                <a:cs typeface="Courier"/>
              </a:rPr>
              <a:t> p2</a:t>
            </a:r>
          </a:p>
          <a:p>
            <a:endParaRPr lang="en-US" sz="3200" dirty="0">
              <a:latin typeface="Papyrus"/>
              <a:cs typeface="Papyrus"/>
            </a:endParaRPr>
          </a:p>
        </p:txBody>
      </p:sp>
    </p:spTree>
    <p:extLst>
      <p:ext uri="{BB962C8B-B14F-4D97-AF65-F5344CB8AC3E}">
        <p14:creationId xmlns:p14="http://schemas.microsoft.com/office/powerpoint/2010/main" val="26489272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0" y="98928"/>
            <a:ext cx="9144000" cy="6524864"/>
          </a:xfrm>
          <a:prstGeom prst="rect">
            <a:avLst/>
          </a:prstGeom>
          <a:noFill/>
        </p:spPr>
        <p:txBody>
          <a:bodyPr wrap="square" rtlCol="0">
            <a:spAutoFit/>
          </a:bodyPr>
          <a:lstStyle/>
          <a:p>
            <a:pPr algn="ctr"/>
            <a:r>
              <a:rPr lang="en-US" sz="3200" dirty="0">
                <a:latin typeface="Papyrus"/>
                <a:cs typeface="Papyrus"/>
              </a:rPr>
              <a:t>More</a:t>
            </a:r>
          </a:p>
          <a:p>
            <a:pPr algn="ctr"/>
            <a:endParaRPr lang="en-US" sz="3200" dirty="0">
              <a:latin typeface="Papyrus"/>
              <a:cs typeface="Papyrus"/>
            </a:endParaRPr>
          </a:p>
          <a:p>
            <a:pPr algn="ctr"/>
            <a:endParaRPr lang="en-US" dirty="0">
              <a:latin typeface="Papyrus"/>
              <a:cs typeface="Papyrus"/>
            </a:endParaRPr>
          </a:p>
          <a:p>
            <a:pPr algn="ctr">
              <a:buFontTx/>
              <a:buChar char="-"/>
            </a:pPr>
            <a:r>
              <a:rPr lang="en-US" sz="2800" dirty="0">
                <a:latin typeface="Papyrus"/>
                <a:cs typeface="Papyrus"/>
              </a:rPr>
              <a:t> </a:t>
            </a:r>
            <a:r>
              <a:rPr lang="en-US" sz="2800" dirty="0">
                <a:latin typeface="Courier"/>
                <a:cs typeface="Courier"/>
              </a:rPr>
              <a:t>stretch</a:t>
            </a:r>
            <a:endParaRPr lang="en-US" sz="2800" dirty="0">
              <a:latin typeface="Papyrus"/>
              <a:cs typeface="Papyrus"/>
            </a:endParaRPr>
          </a:p>
          <a:p>
            <a:pPr algn="ctr">
              <a:buFontTx/>
              <a:buChar char="-"/>
            </a:pPr>
            <a:r>
              <a:rPr lang="en-US" sz="2800" dirty="0" err="1">
                <a:latin typeface="Papyrus"/>
                <a:cs typeface="Papyrus"/>
              </a:rPr>
              <a:t>upsamples</a:t>
            </a:r>
            <a:r>
              <a:rPr lang="en-US" sz="2800" dirty="0">
                <a:latin typeface="Papyrus"/>
                <a:cs typeface="Papyrus"/>
              </a:rPr>
              <a:t> data, including an optional interpolating FIR filter.</a:t>
            </a:r>
          </a:p>
          <a:p>
            <a:pPr algn="ctr">
              <a:buFontTx/>
              <a:buChar char="-"/>
            </a:pPr>
            <a:endParaRPr lang="en-US" sz="2800" dirty="0">
              <a:latin typeface="Papyrus"/>
              <a:cs typeface="Papyrus"/>
            </a:endParaRPr>
          </a:p>
          <a:p>
            <a:pPr algn="ctr">
              <a:buFontTx/>
              <a:buChar char="-"/>
            </a:pPr>
            <a:r>
              <a:rPr lang="en-US" sz="2800" dirty="0">
                <a:latin typeface="Papyrus"/>
                <a:cs typeface="Papyrus"/>
              </a:rPr>
              <a:t> </a:t>
            </a:r>
            <a:r>
              <a:rPr lang="en-US" sz="2800" dirty="0">
                <a:latin typeface="Courier"/>
                <a:cs typeface="Courier"/>
              </a:rPr>
              <a:t>decimate</a:t>
            </a:r>
            <a:endParaRPr lang="en-US" sz="2800" dirty="0">
              <a:latin typeface="Papyrus"/>
              <a:cs typeface="Papyrus"/>
            </a:endParaRPr>
          </a:p>
          <a:p>
            <a:pPr algn="ctr">
              <a:buFontTx/>
              <a:buChar char="-"/>
            </a:pPr>
            <a:r>
              <a:rPr lang="en-US" sz="2800" dirty="0" err="1">
                <a:latin typeface="Papyrus"/>
                <a:cs typeface="Papyrus"/>
              </a:rPr>
              <a:t>downsamples</a:t>
            </a:r>
            <a:r>
              <a:rPr lang="en-US" sz="2800" dirty="0">
                <a:latin typeface="Papyrus"/>
                <a:cs typeface="Papyrus"/>
              </a:rPr>
              <a:t> data, including an optional anti-aliasing FIR filter (this is what </a:t>
            </a:r>
            <a:r>
              <a:rPr lang="en-US" sz="2800" dirty="0" err="1">
                <a:latin typeface="Papyrus"/>
                <a:cs typeface="Papyrus"/>
              </a:rPr>
              <a:t>qdp</a:t>
            </a:r>
            <a:r>
              <a:rPr lang="en-US" sz="2800" dirty="0">
                <a:latin typeface="Papyrus"/>
                <a:cs typeface="Papyrus"/>
              </a:rPr>
              <a:t> does without the filter).</a:t>
            </a:r>
          </a:p>
          <a:p>
            <a:pPr algn="ctr">
              <a:buFontTx/>
              <a:buChar char="-"/>
            </a:pPr>
            <a:endParaRPr lang="en-US" sz="2800" dirty="0">
              <a:latin typeface="Papyrus"/>
              <a:cs typeface="Papyrus"/>
            </a:endParaRPr>
          </a:p>
          <a:p>
            <a:pPr algn="ctr">
              <a:buFontTx/>
              <a:buChar char="-"/>
            </a:pPr>
            <a:endParaRPr lang="en-US" sz="2800" dirty="0">
              <a:latin typeface="Papyrus"/>
              <a:cs typeface="Papyrus"/>
            </a:endParaRPr>
          </a:p>
          <a:p>
            <a:pPr marL="457200" indent="-457200" algn="ctr">
              <a:buFontTx/>
              <a:buChar char="-"/>
            </a:pPr>
            <a:r>
              <a:rPr lang="en-US" sz="2800" dirty="0">
                <a:latin typeface="Courier"/>
                <a:cs typeface="Courier"/>
              </a:rPr>
              <a:t>Interpolate</a:t>
            </a:r>
            <a:endParaRPr lang="en-US" sz="2800" dirty="0">
              <a:latin typeface="Papyrus"/>
              <a:cs typeface="Papyrus"/>
            </a:endParaRPr>
          </a:p>
          <a:p>
            <a:pPr marL="457200" indent="-457200" algn="ctr">
              <a:buFontTx/>
              <a:buChar char="-"/>
            </a:pPr>
            <a:r>
              <a:rPr lang="en-US" sz="2800" dirty="0">
                <a:latin typeface="Papyrus"/>
                <a:cs typeface="Papyrus"/>
              </a:rPr>
              <a:t>interpolate evenly or unevenly spaced data to a new sampling interval using the interpolate command.</a:t>
            </a:r>
          </a:p>
        </p:txBody>
      </p:sp>
    </p:spTree>
    <p:extLst>
      <p:ext uri="{BB962C8B-B14F-4D97-AF65-F5344CB8AC3E}">
        <p14:creationId xmlns:p14="http://schemas.microsoft.com/office/powerpoint/2010/main" val="3738446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5"/>
          <p:cNvSpPr txBox="1"/>
          <p:nvPr/>
        </p:nvSpPr>
        <p:spPr>
          <a:xfrm>
            <a:off x="0" y="1075015"/>
            <a:ext cx="9144000" cy="4739760"/>
          </a:xfrm>
          <a:prstGeom prst="rect">
            <a:avLst/>
          </a:prstGeom>
          <a:noFill/>
        </p:spPr>
        <p:txBody>
          <a:bodyPr wrap="square" rtlCol="0">
            <a:spAutoFit/>
          </a:bodyPr>
          <a:lstStyle/>
          <a:p>
            <a:pPr algn="ctr"/>
            <a:r>
              <a:rPr lang="en-US" sz="3200" dirty="0">
                <a:latin typeface="Papyrus"/>
                <a:cs typeface="Papyrus"/>
              </a:rPr>
              <a:t>More</a:t>
            </a:r>
          </a:p>
          <a:p>
            <a:pPr algn="ctr"/>
            <a:endParaRPr lang="en-US" dirty="0">
              <a:latin typeface="Papyrus"/>
              <a:cs typeface="Papyrus"/>
            </a:endParaRPr>
          </a:p>
          <a:p>
            <a:pPr algn="ctr">
              <a:buFontTx/>
              <a:buChar char="-"/>
            </a:pPr>
            <a:r>
              <a:rPr lang="en-US" sz="2800" dirty="0">
                <a:latin typeface="Papyrus"/>
                <a:cs typeface="Papyrus"/>
              </a:rPr>
              <a:t> </a:t>
            </a:r>
            <a:r>
              <a:rPr lang="en-US" sz="2800" dirty="0">
                <a:latin typeface="Courier"/>
                <a:cs typeface="Courier"/>
              </a:rPr>
              <a:t>quantize</a:t>
            </a:r>
            <a:endParaRPr lang="en-US" sz="2800" dirty="0">
              <a:latin typeface="Papyrus"/>
              <a:cs typeface="Papyrus"/>
            </a:endParaRPr>
          </a:p>
          <a:p>
            <a:pPr algn="ctr">
              <a:buFontTx/>
              <a:buChar char="-"/>
            </a:pPr>
            <a:r>
              <a:rPr lang="en-US" sz="2800" dirty="0">
                <a:latin typeface="Papyrus"/>
                <a:cs typeface="Papyrus"/>
              </a:rPr>
              <a:t>converts continuous data into its quantized equivalent.</a:t>
            </a:r>
          </a:p>
          <a:p>
            <a:pPr algn="ctr"/>
            <a:endParaRPr lang="en-US" sz="2800" dirty="0">
              <a:latin typeface="Papyrus"/>
              <a:cs typeface="Papyrus"/>
            </a:endParaRPr>
          </a:p>
          <a:p>
            <a:pPr algn="ctr">
              <a:buFontTx/>
              <a:buChar char="-"/>
            </a:pPr>
            <a:r>
              <a:rPr lang="en-US" sz="2800" dirty="0">
                <a:latin typeface="Papyrus"/>
                <a:cs typeface="Papyrus"/>
              </a:rPr>
              <a:t> </a:t>
            </a:r>
            <a:r>
              <a:rPr lang="en-US" sz="2800" dirty="0">
                <a:latin typeface="Courier"/>
                <a:cs typeface="Courier"/>
              </a:rPr>
              <a:t>rotate</a:t>
            </a:r>
            <a:endParaRPr lang="en-US" sz="2800" dirty="0">
              <a:latin typeface="Papyrus"/>
              <a:cs typeface="Papyrus"/>
            </a:endParaRPr>
          </a:p>
          <a:p>
            <a:pPr algn="ctr">
              <a:buFontTx/>
              <a:buChar char="-"/>
            </a:pPr>
            <a:r>
              <a:rPr lang="en-US" sz="2800" dirty="0">
                <a:latin typeface="Papyrus"/>
                <a:cs typeface="Papyrus"/>
              </a:rPr>
              <a:t>pairs of data components through a specified angle.</a:t>
            </a:r>
          </a:p>
          <a:p>
            <a:pPr algn="ctr"/>
            <a:r>
              <a:rPr lang="en-US" sz="2800" dirty="0">
                <a:latin typeface="Papyrus"/>
                <a:cs typeface="Papyrus"/>
              </a:rPr>
              <a:t>(we have already seen this one)</a:t>
            </a:r>
          </a:p>
          <a:p>
            <a:pPr algn="ctr"/>
            <a:endParaRPr lang="en-US" sz="2800" dirty="0">
              <a:latin typeface="Papyrus"/>
              <a:cs typeface="Papyrus"/>
            </a:endParaRPr>
          </a:p>
          <a:p>
            <a:pPr marL="457200" indent="-457200" algn="ctr">
              <a:buFontTx/>
              <a:buChar char="-"/>
            </a:pPr>
            <a:r>
              <a:rPr lang="en-US" sz="2800" dirty="0" err="1">
                <a:latin typeface="Courier"/>
                <a:cs typeface="Courier"/>
              </a:rPr>
              <a:t>rq</a:t>
            </a:r>
            <a:endParaRPr lang="en-US" sz="2800" dirty="0">
              <a:latin typeface="Papyrus"/>
              <a:cs typeface="Papyrus"/>
            </a:endParaRPr>
          </a:p>
          <a:p>
            <a:pPr marL="457200" indent="-457200" algn="ctr">
              <a:buFontTx/>
              <a:buChar char="-"/>
            </a:pPr>
            <a:r>
              <a:rPr lang="en-US" sz="2800" dirty="0">
                <a:latin typeface="Papyrus"/>
                <a:cs typeface="Papyrus"/>
              </a:rPr>
              <a:t>removes the seismic Q factor from spectral data.</a:t>
            </a:r>
          </a:p>
        </p:txBody>
      </p:sp>
    </p:spTree>
    <p:extLst>
      <p:ext uri="{BB962C8B-B14F-4D97-AF65-F5344CB8AC3E}">
        <p14:creationId xmlns:p14="http://schemas.microsoft.com/office/powerpoint/2010/main" val="4056536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4038600"/>
          </a:xfrm>
        </p:spPr>
        <p:txBody>
          <a:bodyPr>
            <a:noAutofit/>
          </a:bodyPr>
          <a:lstStyle/>
          <a:p>
            <a:pPr algn="ctr">
              <a:spcBef>
                <a:spcPts val="0"/>
              </a:spcBef>
              <a:buNone/>
            </a:pPr>
            <a:r>
              <a:rPr lang="en-US" sz="3200" dirty="0">
                <a:solidFill>
                  <a:srgbClr val="000000"/>
                </a:solidFill>
                <a:latin typeface="Papyrus"/>
                <a:cs typeface="Papyrus"/>
              </a:rPr>
              <a:t>The </a:t>
            </a:r>
            <a:r>
              <a:rPr lang="en-US" sz="3200" dirty="0" err="1">
                <a:solidFill>
                  <a:srgbClr val="000000"/>
                </a:solidFill>
                <a:latin typeface="Courier"/>
                <a:cs typeface="Courier"/>
              </a:rPr>
              <a:t>fft</a:t>
            </a:r>
            <a:r>
              <a:rPr lang="en-US" sz="3200" dirty="0">
                <a:solidFill>
                  <a:srgbClr val="000000"/>
                </a:solidFill>
                <a:latin typeface="Papyrus"/>
                <a:cs typeface="Papyrus"/>
              </a:rPr>
              <a:t> and</a:t>
            </a: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a:solidFill>
                  <a:srgbClr val="000000"/>
                </a:solidFill>
                <a:latin typeface="Courier"/>
                <a:cs typeface="Courier"/>
              </a:rPr>
              <a:t>unwrap</a:t>
            </a:r>
            <a:r>
              <a:rPr lang="en-US" sz="3200" dirty="0">
                <a:solidFill>
                  <a:srgbClr val="000000"/>
                </a:solidFill>
                <a:latin typeface="Papyrus"/>
                <a:cs typeface="Papyrus"/>
              </a:rPr>
              <a:t> </a:t>
            </a: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a:solidFill>
                  <a:srgbClr val="000000"/>
                </a:solidFill>
                <a:latin typeface="Papyrus"/>
                <a:cs typeface="Papyrus"/>
              </a:rPr>
              <a:t>commands produce spectral data in memory.</a:t>
            </a:r>
          </a:p>
          <a:p>
            <a:pPr algn="ctr">
              <a:spcBef>
                <a:spcPts val="0"/>
              </a:spcBef>
              <a:buNone/>
            </a:pPr>
            <a:endParaRPr lang="en-US" sz="1800" dirty="0">
              <a:solidFill>
                <a:srgbClr val="000000"/>
              </a:solidFill>
              <a:latin typeface="Papyrus"/>
              <a:cs typeface="Papyrus"/>
            </a:endParaRPr>
          </a:p>
          <a:p>
            <a:pPr algn="ctr">
              <a:spcBef>
                <a:spcPts val="0"/>
              </a:spcBef>
              <a:buNone/>
            </a:pPr>
            <a:r>
              <a:rPr lang="en-US" sz="3200" dirty="0">
                <a:solidFill>
                  <a:srgbClr val="000000"/>
                </a:solidFill>
                <a:latin typeface="Papyrus"/>
                <a:cs typeface="Papyrus"/>
              </a:rPr>
              <a:t>You can plot this spectral data</a:t>
            </a:r>
          </a:p>
          <a:p>
            <a:pPr algn="ctr">
              <a:spcBef>
                <a:spcPts val="0"/>
              </a:spcBef>
              <a:buNone/>
            </a:pPr>
            <a:endParaRPr lang="en-US" sz="3200" dirty="0">
              <a:solidFill>
                <a:srgbClr val="000000"/>
              </a:solidFill>
              <a:latin typeface="Papyrus"/>
              <a:cs typeface="Papyrus"/>
            </a:endParaRPr>
          </a:p>
          <a:p>
            <a:pPr algn="ctr">
              <a:spcBef>
                <a:spcPts val="0"/>
              </a:spcBef>
              <a:buNone/>
            </a:pPr>
            <a:r>
              <a:rPr lang="en-US" sz="3200" dirty="0" err="1">
                <a:solidFill>
                  <a:srgbClr val="000000"/>
                </a:solidFill>
                <a:latin typeface="Courier"/>
                <a:cs typeface="Courier"/>
              </a:rPr>
              <a:t>plotsp</a:t>
            </a:r>
            <a:endParaRPr lang="en-US" sz="3200" dirty="0">
              <a:solidFill>
                <a:srgbClr val="000000"/>
              </a:solidFill>
              <a:latin typeface="Papyrus"/>
              <a:cs typeface="Papyrus"/>
            </a:endParaRPr>
          </a:p>
        </p:txBody>
      </p:sp>
    </p:spTree>
    <p:extLst>
      <p:ext uri="{BB962C8B-B14F-4D97-AF65-F5344CB8AC3E}">
        <p14:creationId xmlns:p14="http://schemas.microsoft.com/office/powerpoint/2010/main" val="4193690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5486400"/>
          </a:xfrm>
        </p:spPr>
        <p:txBody>
          <a:bodyPr>
            <a:noAutofit/>
          </a:bodyPr>
          <a:lstStyle/>
          <a:p>
            <a:pPr marL="0" algn="ctr">
              <a:spcBef>
                <a:spcPts val="0"/>
              </a:spcBef>
              <a:buNone/>
            </a:pPr>
            <a:r>
              <a:rPr lang="en-US" sz="3200" dirty="0">
                <a:solidFill>
                  <a:srgbClr val="000000"/>
                </a:solidFill>
                <a:latin typeface="Papyrus"/>
                <a:cs typeface="Papyrus"/>
              </a:rPr>
              <a:t>You can also perform</a:t>
            </a:r>
          </a:p>
          <a:p>
            <a:pPr marL="0" algn="ctr">
              <a:spcBef>
                <a:spcPts val="0"/>
              </a:spcBef>
              <a:buNone/>
            </a:pPr>
            <a:endParaRPr lang="en-US" sz="1800" dirty="0">
              <a:solidFill>
                <a:srgbClr val="000000"/>
              </a:solidFill>
              <a:latin typeface="Papyrus"/>
              <a:cs typeface="Papyrus"/>
            </a:endParaRPr>
          </a:p>
          <a:p>
            <a:pPr marL="0" algn="ctr">
              <a:spcBef>
                <a:spcPts val="0"/>
              </a:spcBef>
              <a:buNone/>
            </a:pPr>
            <a:r>
              <a:rPr lang="en-US" sz="3200" dirty="0">
                <a:solidFill>
                  <a:srgbClr val="000000"/>
                </a:solidFill>
                <a:latin typeface="Papyrus"/>
                <a:cs typeface="Papyrus"/>
              </a:rPr>
              <a:t>- integration with</a:t>
            </a:r>
          </a:p>
          <a:p>
            <a:pPr marL="0" algn="ctr">
              <a:spcBef>
                <a:spcPts val="0"/>
              </a:spcBef>
              <a:buNone/>
            </a:pPr>
            <a:endParaRPr lang="en-US" sz="1800" dirty="0">
              <a:solidFill>
                <a:srgbClr val="000000"/>
              </a:solidFill>
              <a:latin typeface="Papyrus"/>
              <a:cs typeface="Papyrus"/>
            </a:endParaRPr>
          </a:p>
          <a:p>
            <a:pPr marL="0" algn="ctr">
              <a:spcBef>
                <a:spcPts val="0"/>
              </a:spcBef>
              <a:buNone/>
            </a:pPr>
            <a:r>
              <a:rPr lang="en-US" sz="3200" dirty="0" err="1">
                <a:solidFill>
                  <a:srgbClr val="000000"/>
                </a:solidFill>
                <a:latin typeface="Courier"/>
                <a:cs typeface="Courier"/>
              </a:rPr>
              <a:t>divomega</a:t>
            </a:r>
            <a:endParaRPr lang="en-US" sz="3200" dirty="0">
              <a:solidFill>
                <a:srgbClr val="000000"/>
              </a:solidFill>
              <a:latin typeface="Courier"/>
              <a:cs typeface="Courier"/>
            </a:endParaRPr>
          </a:p>
          <a:p>
            <a:pPr marL="0" algn="ctr">
              <a:spcBef>
                <a:spcPts val="0"/>
              </a:spcBef>
              <a:buNone/>
            </a:pPr>
            <a:endParaRPr lang="en-US" sz="1800" dirty="0" err="1">
              <a:solidFill>
                <a:srgbClr val="000000"/>
              </a:solidFill>
              <a:latin typeface="Papyrus"/>
              <a:cs typeface="Papyrus"/>
            </a:endParaRPr>
          </a:p>
          <a:p>
            <a:pPr marL="0" algn="ctr">
              <a:spcBef>
                <a:spcPts val="0"/>
              </a:spcBef>
              <a:buNone/>
            </a:pPr>
            <a:r>
              <a:rPr lang="en-US" sz="3200" dirty="0">
                <a:solidFill>
                  <a:srgbClr val="000000"/>
                </a:solidFill>
                <a:latin typeface="Papyrus"/>
                <a:cs typeface="Papyrus"/>
              </a:rPr>
              <a:t>and</a:t>
            </a:r>
          </a:p>
          <a:p>
            <a:pPr marL="0" algn="ctr">
              <a:spcBef>
                <a:spcPts val="0"/>
              </a:spcBef>
              <a:buNone/>
            </a:pPr>
            <a:endParaRPr lang="en-US" sz="1800" dirty="0">
              <a:solidFill>
                <a:srgbClr val="000000"/>
              </a:solidFill>
              <a:latin typeface="Papyrus"/>
              <a:cs typeface="Papyrus"/>
            </a:endParaRPr>
          </a:p>
          <a:p>
            <a:pPr marL="0" algn="ctr">
              <a:spcBef>
                <a:spcPts val="0"/>
              </a:spcBef>
              <a:buNone/>
            </a:pPr>
            <a:r>
              <a:rPr lang="en-US" sz="3200" dirty="0">
                <a:solidFill>
                  <a:srgbClr val="000000"/>
                </a:solidFill>
                <a:latin typeface="Papyrus"/>
                <a:cs typeface="Papyrus"/>
              </a:rPr>
              <a:t>- differentiation with</a:t>
            </a:r>
          </a:p>
          <a:p>
            <a:pPr marL="0" algn="ctr">
              <a:spcBef>
                <a:spcPts val="0"/>
              </a:spcBef>
              <a:buNone/>
            </a:pPr>
            <a:endParaRPr lang="en-US" sz="1800" dirty="0">
              <a:solidFill>
                <a:srgbClr val="000000"/>
              </a:solidFill>
              <a:latin typeface="Papyrus"/>
              <a:cs typeface="Papyrus"/>
            </a:endParaRPr>
          </a:p>
          <a:p>
            <a:pPr marL="0" algn="ctr">
              <a:spcBef>
                <a:spcPts val="0"/>
              </a:spcBef>
              <a:buNone/>
            </a:pPr>
            <a:r>
              <a:rPr lang="en-US" sz="3200" dirty="0" err="1">
                <a:solidFill>
                  <a:srgbClr val="000000"/>
                </a:solidFill>
                <a:latin typeface="Courier"/>
                <a:cs typeface="Courier"/>
              </a:rPr>
              <a:t>mulomega</a:t>
            </a:r>
            <a:endParaRPr lang="en-US" sz="3200" dirty="0">
              <a:solidFill>
                <a:srgbClr val="000000"/>
              </a:solidFill>
              <a:latin typeface="Papyrus"/>
              <a:cs typeface="Papyrus"/>
            </a:endParaRPr>
          </a:p>
          <a:p>
            <a:pPr marL="0" algn="ctr">
              <a:spcBef>
                <a:spcPts val="0"/>
              </a:spcBef>
              <a:buNone/>
            </a:pPr>
            <a:endParaRPr lang="en-US" sz="3200" dirty="0">
              <a:solidFill>
                <a:srgbClr val="000000"/>
              </a:solidFill>
              <a:latin typeface="Papyrus"/>
              <a:cs typeface="Papyrus"/>
            </a:endParaRPr>
          </a:p>
          <a:p>
            <a:pPr marL="0" algn="ctr">
              <a:spcBef>
                <a:spcPts val="0"/>
              </a:spcBef>
              <a:buNone/>
            </a:pPr>
            <a:r>
              <a:rPr lang="en-US" sz="3200" dirty="0">
                <a:solidFill>
                  <a:srgbClr val="000000"/>
                </a:solidFill>
                <a:latin typeface="Papyrus"/>
                <a:cs typeface="Papyrus"/>
              </a:rPr>
              <a:t>directly in the frequency domain.</a:t>
            </a:r>
          </a:p>
        </p:txBody>
      </p:sp>
    </p:spTree>
    <p:extLst>
      <p:ext uri="{BB962C8B-B14F-4D97-AF65-F5344CB8AC3E}">
        <p14:creationId xmlns:p14="http://schemas.microsoft.com/office/powerpoint/2010/main" val="752815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5410200" cy="990600"/>
          </a:xfrm>
        </p:spPr>
        <p:txBody>
          <a:bodyPr/>
          <a:lstStyle/>
          <a:p>
            <a:pPr algn="l"/>
            <a:r>
              <a:rPr lang="en-US" sz="2000" dirty="0">
                <a:solidFill>
                  <a:srgbClr val="FF6600"/>
                </a:solidFill>
                <a:latin typeface="Courier"/>
                <a:cs typeface="Courier"/>
              </a:rPr>
              <a:t>sac&gt; </a:t>
            </a:r>
            <a:r>
              <a:rPr lang="en-US" sz="2000" dirty="0" err="1">
                <a:solidFill>
                  <a:srgbClr val="000000"/>
                </a:solidFill>
                <a:latin typeface="Courier"/>
                <a:cs typeface="Courier"/>
              </a:rPr>
              <a:t>funcgen</a:t>
            </a:r>
            <a:r>
              <a:rPr lang="en-US" sz="2000" dirty="0">
                <a:solidFill>
                  <a:srgbClr val="000000"/>
                </a:solidFill>
                <a:latin typeface="Courier"/>
                <a:cs typeface="Courier"/>
              </a:rPr>
              <a:t> seismogram</a:t>
            </a:r>
            <a:br>
              <a:rPr lang="en-US" sz="2000" dirty="0">
                <a:solidFill>
                  <a:srgbClr val="000000"/>
                </a:solidFill>
                <a:latin typeface="Courier"/>
                <a:cs typeface="Courier"/>
              </a:rPr>
            </a:br>
            <a:r>
              <a:rPr lang="en-US" sz="2000" dirty="0">
                <a:solidFill>
                  <a:srgbClr val="FF6600"/>
                </a:solidFill>
                <a:latin typeface="Courier"/>
                <a:cs typeface="Courier"/>
              </a:rPr>
              <a:t>sac&gt; </a:t>
            </a:r>
            <a:r>
              <a:rPr lang="en-US" sz="2000" dirty="0" err="1">
                <a:solidFill>
                  <a:srgbClr val="000000"/>
                </a:solidFill>
                <a:latin typeface="Courier"/>
                <a:cs typeface="Courier"/>
              </a:rPr>
              <a:t>fft</a:t>
            </a:r>
            <a:br>
              <a:rPr lang="en-US" sz="2000" dirty="0">
                <a:solidFill>
                  <a:srgbClr val="000000"/>
                </a:solidFill>
                <a:latin typeface="Courier"/>
                <a:cs typeface="Courier"/>
              </a:rPr>
            </a:br>
            <a:r>
              <a:rPr lang="en-US" sz="2000" dirty="0">
                <a:solidFill>
                  <a:srgbClr val="FF6600"/>
                </a:solidFill>
                <a:latin typeface="Courier"/>
                <a:cs typeface="Courier"/>
              </a:rPr>
              <a:t>sac&gt; </a:t>
            </a:r>
            <a:r>
              <a:rPr lang="en-US" sz="2000" dirty="0" err="1">
                <a:solidFill>
                  <a:srgbClr val="000000"/>
                </a:solidFill>
                <a:latin typeface="Courier"/>
                <a:cs typeface="Courier"/>
              </a:rPr>
              <a:t>plotsp</a:t>
            </a:r>
            <a:endParaRPr lang="en-US" sz="2000" dirty="0">
              <a:solidFill>
                <a:srgbClr val="000000"/>
              </a:solidFill>
              <a:latin typeface="Courier"/>
              <a:cs typeface="Courier"/>
            </a:endParaRPr>
          </a:p>
        </p:txBody>
      </p:sp>
      <p:sp>
        <p:nvSpPr>
          <p:cNvPr id="10" name="TextBox 9"/>
          <p:cNvSpPr txBox="1"/>
          <p:nvPr/>
        </p:nvSpPr>
        <p:spPr>
          <a:xfrm>
            <a:off x="28700" y="4241190"/>
            <a:ext cx="1973006" cy="2062103"/>
          </a:xfrm>
          <a:prstGeom prst="rect">
            <a:avLst/>
          </a:prstGeom>
          <a:noFill/>
        </p:spPr>
        <p:txBody>
          <a:bodyPr wrap="square" rtlCol="0">
            <a:spAutoFit/>
          </a:bodyPr>
          <a:lstStyle/>
          <a:p>
            <a:r>
              <a:rPr lang="en-US" sz="3200" dirty="0">
                <a:solidFill>
                  <a:srgbClr val="000000"/>
                </a:solidFill>
                <a:latin typeface="Papyrus"/>
                <a:cs typeface="Papyrus"/>
              </a:rPr>
              <a:t>Then the phase after a &lt;CR&gt;</a:t>
            </a:r>
          </a:p>
        </p:txBody>
      </p:sp>
      <p:pic>
        <p:nvPicPr>
          <p:cNvPr id="11" name="Picture 10"/>
          <p:cNvPicPr>
            <a:picLocks noChangeAspect="1"/>
          </p:cNvPicPr>
          <p:nvPr/>
        </p:nvPicPr>
        <p:blipFill>
          <a:blip r:embed="rId2"/>
          <a:stretch>
            <a:fillRect/>
          </a:stretch>
        </p:blipFill>
        <p:spPr>
          <a:xfrm>
            <a:off x="1759812" y="1081615"/>
            <a:ext cx="7378700" cy="2832100"/>
          </a:xfrm>
          <a:prstGeom prst="rect">
            <a:avLst/>
          </a:prstGeom>
        </p:spPr>
      </p:pic>
      <p:sp>
        <p:nvSpPr>
          <p:cNvPr id="9" name="TextBox 8"/>
          <p:cNvSpPr txBox="1"/>
          <p:nvPr/>
        </p:nvSpPr>
        <p:spPr>
          <a:xfrm>
            <a:off x="0" y="2074057"/>
            <a:ext cx="2057400" cy="1077218"/>
          </a:xfrm>
          <a:prstGeom prst="rect">
            <a:avLst/>
          </a:prstGeom>
          <a:noFill/>
        </p:spPr>
        <p:txBody>
          <a:bodyPr wrap="square" rtlCol="0">
            <a:spAutoFit/>
          </a:bodyPr>
          <a:lstStyle/>
          <a:p>
            <a:r>
              <a:rPr lang="en-US" sz="3200" dirty="0">
                <a:solidFill>
                  <a:srgbClr val="000000"/>
                </a:solidFill>
                <a:latin typeface="Papyrus"/>
                <a:cs typeface="Papyrus"/>
              </a:rPr>
              <a:t>Plots amplitude</a:t>
            </a:r>
          </a:p>
        </p:txBody>
      </p:sp>
      <p:pic>
        <p:nvPicPr>
          <p:cNvPr id="12" name="Picture 11"/>
          <p:cNvPicPr>
            <a:picLocks noChangeAspect="1"/>
          </p:cNvPicPr>
          <p:nvPr/>
        </p:nvPicPr>
        <p:blipFill>
          <a:blip r:embed="rId3"/>
          <a:stretch>
            <a:fillRect/>
          </a:stretch>
        </p:blipFill>
        <p:spPr>
          <a:xfrm>
            <a:off x="1968500" y="4051300"/>
            <a:ext cx="7175500" cy="2806700"/>
          </a:xfrm>
          <a:prstGeom prst="rect">
            <a:avLst/>
          </a:prstGeom>
        </p:spPr>
      </p:pic>
    </p:spTree>
    <p:extLst>
      <p:ext uri="{BB962C8B-B14F-4D97-AF65-F5344CB8AC3E}">
        <p14:creationId xmlns:p14="http://schemas.microsoft.com/office/powerpoint/2010/main" val="3042594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extBox 9"/>
          <p:cNvSpPr txBox="1"/>
          <p:nvPr/>
        </p:nvSpPr>
        <p:spPr>
          <a:xfrm>
            <a:off x="6751054" y="4789289"/>
            <a:ext cx="2392946" cy="2062103"/>
          </a:xfrm>
          <a:prstGeom prst="rect">
            <a:avLst/>
          </a:prstGeom>
          <a:noFill/>
        </p:spPr>
        <p:txBody>
          <a:bodyPr wrap="square" rtlCol="0">
            <a:spAutoFit/>
          </a:bodyPr>
          <a:lstStyle/>
          <a:p>
            <a:r>
              <a:rPr lang="en-US" sz="3200" dirty="0">
                <a:solidFill>
                  <a:srgbClr val="000000"/>
                </a:solidFill>
                <a:latin typeface="Papyrus"/>
                <a:cs typeface="Papyrus"/>
              </a:rPr>
              <a:t>Then the unwrapped phase after a &lt;CR&gt;</a:t>
            </a:r>
          </a:p>
        </p:txBody>
      </p:sp>
      <p:sp>
        <p:nvSpPr>
          <p:cNvPr id="9" name="TextBox 8"/>
          <p:cNvSpPr txBox="1"/>
          <p:nvPr/>
        </p:nvSpPr>
        <p:spPr>
          <a:xfrm>
            <a:off x="6805199" y="3170263"/>
            <a:ext cx="2057400" cy="1077218"/>
          </a:xfrm>
          <a:prstGeom prst="rect">
            <a:avLst/>
          </a:prstGeom>
          <a:noFill/>
        </p:spPr>
        <p:txBody>
          <a:bodyPr wrap="square" rtlCol="0">
            <a:spAutoFit/>
          </a:bodyPr>
          <a:lstStyle/>
          <a:p>
            <a:r>
              <a:rPr lang="en-US" sz="3200" dirty="0">
                <a:solidFill>
                  <a:srgbClr val="000000"/>
                </a:solidFill>
                <a:latin typeface="Papyrus"/>
                <a:cs typeface="Papyrus"/>
              </a:rPr>
              <a:t>Plots amplitude</a:t>
            </a:r>
          </a:p>
        </p:txBody>
      </p:sp>
      <p:pic>
        <p:nvPicPr>
          <p:cNvPr id="3" name="Picture 2"/>
          <p:cNvPicPr>
            <a:picLocks noChangeAspect="1"/>
          </p:cNvPicPr>
          <p:nvPr/>
        </p:nvPicPr>
        <p:blipFill>
          <a:blip r:embed="rId2"/>
          <a:stretch>
            <a:fillRect/>
          </a:stretch>
        </p:blipFill>
        <p:spPr>
          <a:xfrm>
            <a:off x="2641600" y="307464"/>
            <a:ext cx="6502400" cy="1930400"/>
          </a:xfrm>
          <a:prstGeom prst="rect">
            <a:avLst/>
          </a:prstGeom>
        </p:spPr>
      </p:pic>
      <p:sp>
        <p:nvSpPr>
          <p:cNvPr id="2" name="Title 1"/>
          <p:cNvSpPr>
            <a:spLocks noGrp="1"/>
          </p:cNvSpPr>
          <p:nvPr>
            <p:ph type="title"/>
          </p:nvPr>
        </p:nvSpPr>
        <p:spPr>
          <a:xfrm>
            <a:off x="0" y="681776"/>
            <a:ext cx="5400842" cy="2259235"/>
          </a:xfrm>
        </p:spPr>
        <p:txBody>
          <a:bodyPr/>
          <a:lstStyle/>
          <a:p>
            <a:pPr algn="l"/>
            <a:r>
              <a:rPr lang="en-US" sz="1800" dirty="0">
                <a:solidFill>
                  <a:srgbClr val="FF0000"/>
                </a:solidFill>
                <a:latin typeface="Courier"/>
                <a:cs typeface="Courier"/>
              </a:rPr>
              <a:t>SAC&gt;</a:t>
            </a:r>
            <a:r>
              <a:rPr lang="en-US" sz="1800" dirty="0">
                <a:latin typeface="Courier"/>
                <a:cs typeface="Courier"/>
              </a:rPr>
              <a:t> cut 3000 5000</a:t>
            </a:r>
            <a:br>
              <a:rPr lang="en-US" sz="1800" dirty="0">
                <a:latin typeface="Courier"/>
                <a:cs typeface="Courier"/>
              </a:rPr>
            </a:br>
            <a:r>
              <a:rPr lang="en-US" sz="1800" dirty="0">
                <a:solidFill>
                  <a:srgbClr val="FF0000"/>
                </a:solidFill>
                <a:latin typeface="Courier"/>
                <a:cs typeface="Courier"/>
              </a:rPr>
              <a:t>SAC&gt; </a:t>
            </a:r>
            <a:r>
              <a:rPr lang="en-US" sz="1800" dirty="0">
                <a:latin typeface="Courier"/>
                <a:cs typeface="Courier"/>
              </a:rPr>
              <a:t>read *</a:t>
            </a:r>
            <a:r>
              <a:rPr lang="en-US" sz="1800" dirty="0" err="1">
                <a:latin typeface="Courier"/>
                <a:cs typeface="Courier"/>
              </a:rPr>
              <a:t>india</a:t>
            </a:r>
            <a:r>
              <a:rPr lang="en-US" sz="1800" dirty="0">
                <a:latin typeface="Courier"/>
                <a:cs typeface="Courier"/>
              </a:rPr>
              <a:t>*</a:t>
            </a:r>
            <a:r>
              <a:rPr lang="en-US" sz="1800" dirty="0" err="1">
                <a:latin typeface="Courier"/>
                <a:cs typeface="Courier"/>
              </a:rPr>
              <a:t>bhz</a:t>
            </a:r>
            <a:r>
              <a:rPr lang="en-US" sz="1800" dirty="0">
                <a:latin typeface="Courier"/>
                <a:cs typeface="Courier"/>
              </a:rPr>
              <a:t>*</a:t>
            </a:r>
            <a:br>
              <a:rPr lang="en-US" sz="1800" dirty="0">
                <a:latin typeface="Courier"/>
                <a:cs typeface="Courier"/>
              </a:rPr>
            </a:br>
            <a:r>
              <a:rPr lang="en-US" sz="1800" dirty="0">
                <a:solidFill>
                  <a:srgbClr val="FF0000"/>
                </a:solidFill>
                <a:latin typeface="Courier"/>
                <a:cs typeface="Courier"/>
              </a:rPr>
              <a:t>SAC&gt; </a:t>
            </a:r>
            <a:r>
              <a:rPr lang="en-US" sz="1800" dirty="0" err="1">
                <a:latin typeface="Courier"/>
                <a:cs typeface="Courier"/>
              </a:rPr>
              <a:t>qdp</a:t>
            </a:r>
            <a:r>
              <a:rPr lang="en-US" sz="1800" dirty="0">
                <a:latin typeface="Courier"/>
                <a:cs typeface="Courier"/>
              </a:rPr>
              <a:t> off</a:t>
            </a:r>
            <a:br>
              <a:rPr lang="en-US" sz="1800" dirty="0">
                <a:latin typeface="Courier"/>
                <a:cs typeface="Courier"/>
              </a:rPr>
            </a:br>
            <a:r>
              <a:rPr lang="en-US" sz="1800" dirty="0">
                <a:solidFill>
                  <a:srgbClr val="FF0000"/>
                </a:solidFill>
                <a:latin typeface="Courier"/>
                <a:cs typeface="Courier"/>
              </a:rPr>
              <a:t>SAC&gt;</a:t>
            </a:r>
            <a:r>
              <a:rPr lang="en-US" sz="1800" dirty="0">
                <a:latin typeface="Courier"/>
                <a:cs typeface="Courier"/>
              </a:rPr>
              <a:t> p</a:t>
            </a:r>
            <a:br>
              <a:rPr lang="en-US" sz="1800" dirty="0">
                <a:latin typeface="Courier"/>
                <a:cs typeface="Courier"/>
              </a:rPr>
            </a:br>
            <a:r>
              <a:rPr lang="en-US" sz="1800" dirty="0">
                <a:solidFill>
                  <a:srgbClr val="FF0000"/>
                </a:solidFill>
                <a:latin typeface="Courier"/>
                <a:cs typeface="Courier"/>
              </a:rPr>
              <a:t>SAC&gt; </a:t>
            </a:r>
            <a:r>
              <a:rPr lang="en-US" sz="1800" dirty="0" err="1">
                <a:latin typeface="Courier"/>
                <a:cs typeface="Courier"/>
              </a:rPr>
              <a:t>rtrend</a:t>
            </a:r>
            <a:br>
              <a:rPr lang="en-US" sz="1800" dirty="0">
                <a:latin typeface="Courier"/>
                <a:cs typeface="Courier"/>
              </a:rPr>
            </a:br>
            <a:r>
              <a:rPr lang="en-US" sz="1800" dirty="0">
                <a:solidFill>
                  <a:srgbClr val="FF0000"/>
                </a:solidFill>
                <a:latin typeface="Courier"/>
                <a:cs typeface="Courier"/>
              </a:rPr>
              <a:t>SAC&gt; </a:t>
            </a:r>
            <a:r>
              <a:rPr lang="en-US" sz="1800" dirty="0">
                <a:latin typeface="Courier"/>
                <a:cs typeface="Courier"/>
              </a:rPr>
              <a:t>UNWRAP FILL OFF INTTHR 10 PVTHR 5</a:t>
            </a:r>
            <a:br>
              <a:rPr lang="en-US" sz="1800" dirty="0">
                <a:latin typeface="Courier"/>
                <a:cs typeface="Courier"/>
              </a:rPr>
            </a:br>
            <a:r>
              <a:rPr lang="en-US" sz="1800" dirty="0">
                <a:latin typeface="Courier"/>
                <a:cs typeface="Courier"/>
              </a:rPr>
              <a:t> DC level after DFT is 53.572</a:t>
            </a:r>
            <a:br>
              <a:rPr lang="en-US" sz="1800" dirty="0">
                <a:latin typeface="Courier"/>
                <a:cs typeface="Courier"/>
              </a:rPr>
            </a:br>
            <a:r>
              <a:rPr lang="en-US" sz="1800" dirty="0">
                <a:solidFill>
                  <a:srgbClr val="FF0000"/>
                </a:solidFill>
                <a:latin typeface="Courier"/>
                <a:cs typeface="Courier"/>
              </a:rPr>
              <a:t>SAC&gt; </a:t>
            </a:r>
            <a:r>
              <a:rPr lang="en-US" sz="1800" dirty="0" err="1">
                <a:latin typeface="Courier"/>
                <a:cs typeface="Courier"/>
              </a:rPr>
              <a:t>psp</a:t>
            </a:r>
            <a:endParaRPr lang="en-US" sz="1800" dirty="0">
              <a:solidFill>
                <a:srgbClr val="000000"/>
              </a:solidFill>
              <a:latin typeface="Courier"/>
              <a:cs typeface="Courier"/>
            </a:endParaRPr>
          </a:p>
        </p:txBody>
      </p:sp>
      <p:pic>
        <p:nvPicPr>
          <p:cNvPr id="5" name="Picture 4"/>
          <p:cNvPicPr>
            <a:picLocks noChangeAspect="1"/>
          </p:cNvPicPr>
          <p:nvPr/>
        </p:nvPicPr>
        <p:blipFill>
          <a:blip r:embed="rId3"/>
          <a:stretch>
            <a:fillRect/>
          </a:stretch>
        </p:blipFill>
        <p:spPr>
          <a:xfrm>
            <a:off x="168449" y="2893590"/>
            <a:ext cx="6400800" cy="1993900"/>
          </a:xfrm>
          <a:prstGeom prst="rect">
            <a:avLst/>
          </a:prstGeom>
        </p:spPr>
      </p:pic>
      <p:pic>
        <p:nvPicPr>
          <p:cNvPr id="6" name="Picture 5"/>
          <p:cNvPicPr>
            <a:picLocks noChangeAspect="1"/>
          </p:cNvPicPr>
          <p:nvPr/>
        </p:nvPicPr>
        <p:blipFill>
          <a:blip r:embed="rId4"/>
          <a:stretch>
            <a:fillRect/>
          </a:stretch>
        </p:blipFill>
        <p:spPr>
          <a:xfrm>
            <a:off x="235953" y="4884148"/>
            <a:ext cx="6426200" cy="1943100"/>
          </a:xfrm>
          <a:prstGeom prst="rect">
            <a:avLst/>
          </a:prstGeom>
        </p:spPr>
      </p:pic>
      <p:sp>
        <p:nvSpPr>
          <p:cNvPr id="7" name="Rectangle 6"/>
          <p:cNvSpPr/>
          <p:nvPr/>
        </p:nvSpPr>
        <p:spPr>
          <a:xfrm>
            <a:off x="748735" y="89390"/>
            <a:ext cx="1954381" cy="584776"/>
          </a:xfrm>
          <a:prstGeom prst="rect">
            <a:avLst/>
          </a:prstGeom>
        </p:spPr>
        <p:txBody>
          <a:bodyPr wrap="none">
            <a:spAutoFit/>
          </a:bodyPr>
          <a:lstStyle/>
          <a:p>
            <a:r>
              <a:rPr lang="en-US" sz="3200" dirty="0">
                <a:latin typeface="Papyrus"/>
                <a:cs typeface="Papyrus"/>
              </a:rPr>
              <a:t>UNWRAP</a:t>
            </a:r>
          </a:p>
        </p:txBody>
      </p:sp>
    </p:spTree>
    <p:extLst>
      <p:ext uri="{BB962C8B-B14F-4D97-AF65-F5344CB8AC3E}">
        <p14:creationId xmlns:p14="http://schemas.microsoft.com/office/powerpoint/2010/main" val="3574748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019800"/>
          </a:xfrm>
        </p:spPr>
        <p:txBody>
          <a:bodyPr>
            <a:noAutofit/>
          </a:bodyPr>
          <a:lstStyle/>
          <a:p>
            <a:pPr algn="ctr">
              <a:spcBef>
                <a:spcPts val="0"/>
              </a:spcBef>
              <a:buNone/>
            </a:pPr>
            <a:r>
              <a:rPr lang="en-US" sz="3200" dirty="0">
                <a:solidFill>
                  <a:srgbClr val="000000"/>
                </a:solidFill>
                <a:latin typeface="Papyrus"/>
                <a:cs typeface="Papyrus"/>
              </a:rPr>
              <a:t>You can write it to disk as</a:t>
            </a:r>
          </a:p>
          <a:p>
            <a:pPr algn="ctr">
              <a:spcBef>
                <a:spcPts val="0"/>
              </a:spcBef>
              <a:buNone/>
            </a:pPr>
            <a:endParaRPr lang="en-US" sz="3200" dirty="0">
              <a:solidFill>
                <a:srgbClr val="000000"/>
              </a:solidFill>
              <a:latin typeface="Papyrus"/>
              <a:cs typeface="Papyrus"/>
            </a:endParaRPr>
          </a:p>
          <a:p>
            <a:pPr algn="ctr">
              <a:spcBef>
                <a:spcPts val="0"/>
              </a:spcBef>
              <a:buNone/>
            </a:pPr>
            <a:r>
              <a:rPr lang="en-US" sz="3200" dirty="0" err="1">
                <a:solidFill>
                  <a:srgbClr val="000000"/>
                </a:solidFill>
                <a:latin typeface="Courier"/>
                <a:cs typeface="Courier"/>
              </a:rPr>
              <a:t>writesp</a:t>
            </a:r>
            <a:endParaRPr lang="en-US" sz="3200" dirty="0">
              <a:solidFill>
                <a:srgbClr val="000000"/>
              </a:solidFill>
              <a:latin typeface="Papyrus"/>
              <a:cs typeface="Papyrus"/>
            </a:endParaRPr>
          </a:p>
          <a:p>
            <a:pPr algn="ctr">
              <a:spcBef>
                <a:spcPts val="0"/>
              </a:spcBef>
              <a:buNone/>
            </a:pPr>
            <a:endParaRPr lang="en-US" sz="3200" dirty="0">
              <a:solidFill>
                <a:srgbClr val="000000"/>
              </a:solidFill>
              <a:latin typeface="Papyrus"/>
              <a:cs typeface="Papyrus"/>
            </a:endParaRPr>
          </a:p>
          <a:p>
            <a:pPr algn="ctr">
              <a:spcBef>
                <a:spcPts val="0"/>
              </a:spcBef>
              <a:buNone/>
            </a:pPr>
            <a:r>
              <a:rPr lang="en-US" sz="3200" dirty="0">
                <a:solidFill>
                  <a:srgbClr val="000000"/>
                </a:solidFill>
                <a:latin typeface="Papyrus"/>
                <a:cs typeface="Papyrus"/>
              </a:rPr>
              <a:t>and </a:t>
            </a:r>
          </a:p>
          <a:p>
            <a:pPr algn="ctr">
              <a:spcBef>
                <a:spcPts val="0"/>
              </a:spcBef>
              <a:buNone/>
            </a:pPr>
            <a:endParaRPr lang="en-US" sz="3200" dirty="0">
              <a:solidFill>
                <a:srgbClr val="000000"/>
              </a:solidFill>
              <a:latin typeface="Papyrus"/>
              <a:cs typeface="Papyrus"/>
            </a:endParaRPr>
          </a:p>
          <a:p>
            <a:pPr algn="ctr">
              <a:spcBef>
                <a:spcPts val="0"/>
              </a:spcBef>
              <a:buNone/>
            </a:pPr>
            <a:r>
              <a:rPr lang="en-US" sz="3200" dirty="0">
                <a:solidFill>
                  <a:srgbClr val="000000"/>
                </a:solidFill>
                <a:latin typeface="Papyrus"/>
                <a:cs typeface="Papyrus"/>
              </a:rPr>
              <a:t>read in back in again</a:t>
            </a:r>
          </a:p>
          <a:p>
            <a:pPr algn="ctr">
              <a:spcBef>
                <a:spcPts val="0"/>
              </a:spcBef>
              <a:buNone/>
            </a:pPr>
            <a:endParaRPr lang="en-US" sz="3200" dirty="0">
              <a:solidFill>
                <a:srgbClr val="000000"/>
              </a:solidFill>
              <a:latin typeface="Papyrus"/>
              <a:cs typeface="Papyrus"/>
            </a:endParaRPr>
          </a:p>
          <a:p>
            <a:pPr algn="ctr">
              <a:spcBef>
                <a:spcPts val="0"/>
              </a:spcBef>
              <a:buNone/>
            </a:pPr>
            <a:r>
              <a:rPr lang="en-US" sz="3200" dirty="0" err="1">
                <a:solidFill>
                  <a:srgbClr val="000000"/>
                </a:solidFill>
                <a:latin typeface="Courier"/>
                <a:cs typeface="Courier"/>
              </a:rPr>
              <a:t>readsp</a:t>
            </a:r>
            <a:endParaRPr lang="en-US" sz="3200" dirty="0">
              <a:solidFill>
                <a:srgbClr val="000000"/>
              </a:solidFill>
              <a:latin typeface="Papyrus"/>
              <a:cs typeface="Papyrus"/>
            </a:endParaRPr>
          </a:p>
          <a:p>
            <a:pPr algn="ctr">
              <a:spcBef>
                <a:spcPts val="0"/>
              </a:spcBef>
              <a:buNone/>
            </a:pPr>
            <a:endParaRPr lang="en-US" sz="3200" dirty="0">
              <a:solidFill>
                <a:srgbClr val="000000"/>
              </a:solidFill>
              <a:latin typeface="Papyrus"/>
              <a:cs typeface="Papyrus"/>
            </a:endParaRPr>
          </a:p>
          <a:p>
            <a:pPr algn="ctr">
              <a:spcBef>
                <a:spcPts val="0"/>
              </a:spcBef>
              <a:buNone/>
            </a:pPr>
            <a:r>
              <a:rPr lang="en-US" sz="3200" dirty="0">
                <a:solidFill>
                  <a:srgbClr val="000000"/>
                </a:solidFill>
                <a:latin typeface="Papyrus"/>
                <a:cs typeface="Papyrus"/>
              </a:rPr>
              <a:t>You have to know the data/file is spectral data. SAC will not figure it out.</a:t>
            </a:r>
          </a:p>
        </p:txBody>
      </p:sp>
    </p:spTree>
    <p:extLst>
      <p:ext uri="{BB962C8B-B14F-4D97-AF65-F5344CB8AC3E}">
        <p14:creationId xmlns:p14="http://schemas.microsoft.com/office/powerpoint/2010/main" val="31786116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37598</TotalTime>
  <Words>2349</Words>
  <Application>Microsoft Macintosh PowerPoint</Application>
  <PresentationFormat>On-screen Show (4:3)</PresentationFormat>
  <Paragraphs>378</Paragraphs>
  <Slides>45</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Courier</vt:lpstr>
      <vt:lpstr>News Gothic MT</vt:lpstr>
      <vt:lpstr>Papyrus</vt:lpstr>
      <vt:lpstr>Wingdings 2</vt:lpstr>
      <vt:lpstr>Breeze</vt:lpstr>
      <vt:lpstr>PowerPoint Presentation</vt:lpstr>
      <vt:lpstr>PowerPoint Presentation</vt:lpstr>
      <vt:lpstr>PowerPoint Presentation</vt:lpstr>
      <vt:lpstr>PowerPoint Presentation</vt:lpstr>
      <vt:lpstr>PowerPoint Presentation</vt:lpstr>
      <vt:lpstr>PowerPoint Presentation</vt:lpstr>
      <vt:lpstr>sac&gt; funcgen seismogram sac&gt; fft sac&gt; plotsp</vt:lpstr>
      <vt:lpstr>SAC&gt; cut 3000 5000 SAC&gt; read *india*bhz* SAC&gt; qdp off SAC&gt; p SAC&gt; rtrend SAC&gt; UNWRAP FILL OFF INTTHR 10 PVTHR 5  DC level after DFT is 53.572 SAC&gt; psp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Differentiation - default is 2 point difference      y=(x1-x0)/delta.  sac&gt; funcgen impulse delta 0.01 npts 100 sac&gt; dif  sac&gt; 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sac&gt; funcgen impulse delta 0.01 npts 100 sac&gt; w impulse1.sac sac&gt; div 2   sac&gt; w impulse2.sac sac&gt; r impulse1.sac sac&gt; addf impulse2.sac</vt:lpstr>
      <vt:lpstr>PowerPoint Presentation</vt:lpstr>
      <vt:lpstr>PowerPoint Presentation</vt:lpstr>
      <vt:lpstr>PowerPoint Presentation</vt:lpstr>
    </vt:vector>
  </TitlesOfParts>
  <Manager/>
  <Company>CERI</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analysis in geophysics</dc:title>
  <dc:subject/>
  <dc:creator>Robert Smalley</dc:creator>
  <cp:keywords/>
  <dc:description/>
  <cp:lastModifiedBy>Robert Smalley Jr (rsmalley)</cp:lastModifiedBy>
  <cp:revision>1322</cp:revision>
  <dcterms:created xsi:type="dcterms:W3CDTF">2009-11-03T17:16:18Z</dcterms:created>
  <dcterms:modified xsi:type="dcterms:W3CDTF">2019-11-10T05:21:59Z</dcterms:modified>
  <cp:category/>
</cp:coreProperties>
</file>