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3" r:id="rId1"/>
  </p:sldMasterIdLst>
  <p:notesMasterIdLst>
    <p:notesMasterId r:id="rId7"/>
  </p:notesMasterIdLst>
  <p:sldIdLst>
    <p:sldId id="1210" r:id="rId2"/>
    <p:sldId id="435" r:id="rId3"/>
    <p:sldId id="436" r:id="rId4"/>
    <p:sldId id="437" r:id="rId5"/>
    <p:sldId id="400" r:id="rId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18" autoAdjust="0"/>
    <p:restoredTop sz="88640" autoAdjust="0"/>
  </p:normalViewPr>
  <p:slideViewPr>
    <p:cSldViewPr snapToGrid="0">
      <p:cViewPr varScale="1">
        <p:scale>
          <a:sx n="102" d="100"/>
          <a:sy n="102" d="100"/>
        </p:scale>
        <p:origin x="164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5" d="100"/>
        <a:sy n="135" d="100"/>
      </p:scale>
      <p:origin x="0" y="56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9A376A6-D3E5-4E07-B3F0-626681344BD3}" type="datetimeFigureOut">
              <a:rPr lang="en-US"/>
              <a:pPr>
                <a:defRPr/>
              </a:pPr>
              <a:t>12/1/19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34F01EE-C443-44D3-9EAE-71CAC902D2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4610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dirty="0" err="1"/>
              <a:t>Retiina</a:t>
            </a:r>
            <a:r>
              <a:rPr lang="en-US" dirty="0"/>
              <a:t> display – 220 pixels/inch</a:t>
            </a: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2E7F6C-6C34-40D8-8DF8-B4BF3A22533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B6F9E3-7E32-7049-9011-8062BA7D0CB2}" type="slidenum">
              <a:rPr lang="en-US"/>
              <a:pPr/>
              <a:t>2</a:t>
            </a:fld>
            <a:endParaRPr lang="en-US"/>
          </a:p>
        </p:txBody>
      </p:sp>
      <p:sp>
        <p:nvSpPr>
          <p:cNvPr id="230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27" charset="0"/>
              </a:rPr>
              <a:t>5 min – 12 x 12 data points/degree</a:t>
            </a:r>
          </a:p>
          <a:p>
            <a:pPr eaLnBrk="1" hangingPunct="1"/>
            <a:r>
              <a:rPr lang="en-US" dirty="0">
                <a:latin typeface="Arial" pitchFamily="27" charset="0"/>
              </a:rPr>
              <a:t>30 sec – 120 x 120 data points/degree</a:t>
            </a:r>
          </a:p>
        </p:txBody>
      </p:sp>
    </p:spTree>
    <p:extLst>
      <p:ext uri="{BB962C8B-B14F-4D97-AF65-F5344CB8AC3E}">
        <p14:creationId xmlns:p14="http://schemas.microsoft.com/office/powerpoint/2010/main" val="2069116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AD1F8E-FD8D-704B-9ABC-D96EA09602D3}" type="slidenum">
              <a:rPr lang="en-US"/>
              <a:pPr/>
              <a:t>3</a:t>
            </a:fld>
            <a:endParaRPr lang="en-US"/>
          </a:p>
        </p:txBody>
      </p:sp>
      <p:sp>
        <p:nvSpPr>
          <p:cNvPr id="232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27" charset="0"/>
              </a:rPr>
              <a:t>30 sec gets blocky at 1 </a:t>
            </a:r>
            <a:r>
              <a:rPr lang="en-US" dirty="0" err="1">
                <a:latin typeface="Arial" pitchFamily="27" charset="0"/>
              </a:rPr>
              <a:t>sq</a:t>
            </a:r>
            <a:r>
              <a:rPr lang="en-US" dirty="0">
                <a:latin typeface="Arial" pitchFamily="27" charset="0"/>
              </a:rPr>
              <a:t> degree</a:t>
            </a:r>
          </a:p>
        </p:txBody>
      </p:sp>
    </p:spTree>
    <p:extLst>
      <p:ext uri="{BB962C8B-B14F-4D97-AF65-F5344CB8AC3E}">
        <p14:creationId xmlns:p14="http://schemas.microsoft.com/office/powerpoint/2010/main" val="2439622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E68066-2434-3244-861D-1707681CFADA}" type="slidenum">
              <a:rPr lang="en-US"/>
              <a:pPr/>
              <a:t>4</a:t>
            </a:fld>
            <a:endParaRPr lang="en-US"/>
          </a:p>
        </p:txBody>
      </p:sp>
      <p:sp>
        <p:nvSpPr>
          <p:cNvPr id="234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27" charset="0"/>
              </a:rPr>
              <a:t>3 sec  is 1200 x 1200 data points/degree</a:t>
            </a:r>
          </a:p>
          <a:p>
            <a:pPr eaLnBrk="1" hangingPunct="1"/>
            <a:endParaRPr lang="en-US" dirty="0">
              <a:latin typeface="Arial" pitchFamily="27" charset="0"/>
            </a:endParaRPr>
          </a:p>
          <a:p>
            <a:pPr eaLnBrk="1" hangingPunct="1"/>
            <a:r>
              <a:rPr lang="en-US" dirty="0">
                <a:latin typeface="Arial" pitchFamily="27" charset="0"/>
              </a:rPr>
              <a:t>Don’t have example yet – but recently released </a:t>
            </a:r>
            <a:r>
              <a:rPr lang="en-US" dirty="0" err="1">
                <a:latin typeface="Arial" pitchFamily="27" charset="0"/>
              </a:rPr>
              <a:t>srtm</a:t>
            </a:r>
            <a:r>
              <a:rPr lang="en-US" dirty="0">
                <a:latin typeface="Arial" pitchFamily="27" charset="0"/>
              </a:rPr>
              <a:t> 1” – 3600 x 3900 data points/degree</a:t>
            </a:r>
          </a:p>
          <a:p>
            <a:pPr eaLnBrk="1" hangingPunct="1"/>
            <a:endParaRPr lang="en-US" dirty="0">
              <a:latin typeface="Arial" pitchFamily="2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466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1804DC-DBAB-2B4F-80B5-445CFD1CCB34}" type="slidenum">
              <a:rPr lang="en-US"/>
              <a:pPr/>
              <a:t>5</a:t>
            </a:fld>
            <a:endParaRPr lang="en-US"/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27" charset="0"/>
              </a:rPr>
              <a:t>Updated version at </a:t>
            </a:r>
          </a:p>
          <a:p>
            <a:pPr eaLnBrk="1" hangingPunct="1"/>
            <a:r>
              <a:rPr lang="en-US" dirty="0">
                <a:latin typeface="Arial" pitchFamily="27" charset="0"/>
              </a:rPr>
              <a:t>http://</a:t>
            </a:r>
            <a:r>
              <a:rPr lang="en-US" dirty="0" err="1">
                <a:latin typeface="Arial" pitchFamily="27" charset="0"/>
              </a:rPr>
              <a:t>mygeologypage.ucdavis.edu</a:t>
            </a:r>
            <a:r>
              <a:rPr lang="en-US" dirty="0">
                <a:latin typeface="Arial" pitchFamily="27" charset="0"/>
              </a:rPr>
              <a:t>/</a:t>
            </a:r>
            <a:r>
              <a:rPr lang="en-US" dirty="0" err="1">
                <a:latin typeface="Arial" pitchFamily="27" charset="0"/>
              </a:rPr>
              <a:t>gps</a:t>
            </a:r>
            <a:r>
              <a:rPr lang="en-US" dirty="0">
                <a:latin typeface="Arial" pitchFamily="27" charset="0"/>
              </a:rPr>
              <a:t>/GMT/LONG_VALLEY/</a:t>
            </a:r>
            <a:r>
              <a:rPr lang="en-US" dirty="0" err="1">
                <a:latin typeface="Arial" pitchFamily="27" charset="0"/>
              </a:rPr>
              <a:t>epicenter.html</a:t>
            </a:r>
            <a:endParaRPr lang="en-US" dirty="0">
              <a:latin typeface="Arial" pitchFamily="2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103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05EEC8-D7C8-4688-A073-2CC0B8BECFCF}" type="datetimeFigureOut">
              <a:rPr lang="en-US" smtClean="0"/>
              <a:pPr>
                <a:defRPr/>
              </a:pPr>
              <a:t>12/1/19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EEC82C-7BC1-4EA3-AC79-BDA77519A61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DD7FED-780D-4452-B1F4-43107F077C23}" type="datetimeFigureOut">
              <a:rPr lang="en-US" smtClean="0"/>
              <a:pPr>
                <a:defRPr/>
              </a:pPr>
              <a:t>12/1/19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06531A-BB3F-44D8-8C65-1B9BC6B999F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2E4E09-6FBE-4ACC-A950-DC5ACDDFF48B}" type="datetimeFigureOut">
              <a:rPr lang="en-US" smtClean="0"/>
              <a:pPr>
                <a:defRPr/>
              </a:pPr>
              <a:t>12/1/19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818591-495D-4D96-94BF-9597B70F0C0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0377E9-DC1B-45E8-9B55-F4515F5E050C}" type="datetimeFigureOut">
              <a:rPr lang="en-US" smtClean="0"/>
              <a:pPr>
                <a:defRPr/>
              </a:pPr>
              <a:t>12/1/19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20A88F-6CBB-453D-A3C2-74CC66BEA9F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4821BE-52E4-4689-B474-CBD81C6C3D15}" type="datetimeFigureOut">
              <a:rPr lang="en-US" smtClean="0"/>
              <a:pPr>
                <a:defRPr/>
              </a:pPr>
              <a:t>12/1/19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457F9A-FF8A-4100-9B42-8E71504B144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CCE0DB-0213-4D74-866E-870F324ABC1B}" type="datetimeFigureOut">
              <a:rPr lang="en-US" smtClean="0"/>
              <a:pPr>
                <a:defRPr/>
              </a:pPr>
              <a:t>12/1/19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FA1BB7-7B28-4817-A3C0-A42D4AD7EF8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117D49-507B-4DF8-911D-E78FB403848F}" type="datetimeFigureOut">
              <a:rPr lang="en-US" smtClean="0"/>
              <a:pPr>
                <a:defRPr/>
              </a:pPr>
              <a:t>12/1/19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B150FC-908B-48FB-B452-A12F83B826D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771E78-C563-43BD-BAE2-0D5525E0069E}" type="datetimeFigureOut">
              <a:rPr lang="en-US" smtClean="0"/>
              <a:pPr>
                <a:defRPr/>
              </a:pPr>
              <a:t>12/1/19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3D7BAA-2CAA-4AE1-9716-2C2A9DC317E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F01B06-7AA7-4450-A9F6-632A439CDF3B}" type="datetimeFigureOut">
              <a:rPr lang="en-US" smtClean="0"/>
              <a:pPr>
                <a:defRPr/>
              </a:pPr>
              <a:t>12/1/19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537174-D385-47DD-8DF2-9AD4B85C400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66EAEC-E3BF-466B-8FA6-588919D385BC}" type="datetimeFigureOut">
              <a:rPr lang="en-US" smtClean="0"/>
              <a:pPr>
                <a:defRPr/>
              </a:pPr>
              <a:t>12/1/19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7E64E1-1AE7-4BAC-9A39-CA063E714CF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7BB435-8F3A-4190-9B85-3BD587BC7789}" type="datetimeFigureOut">
              <a:rPr lang="en-US" smtClean="0"/>
              <a:pPr>
                <a:defRPr/>
              </a:pPr>
              <a:t>12/1/19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191C1B-EF7A-42E6-ABAC-5D08E6C41F3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0BF324-6661-4879-8251-DDC0BF2C0F5F}" type="datetimeFigureOut">
              <a:rPr lang="en-US" smtClean="0"/>
              <a:pPr>
                <a:defRPr/>
              </a:pPr>
              <a:t>12/1/19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463F21-4C82-4ED0-8508-218714D3C6B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4CCE0DB-0213-4D74-866E-870F324ABC1B}" type="datetimeFigureOut">
              <a:rPr lang="en-US" smtClean="0"/>
              <a:pPr>
                <a:defRPr/>
              </a:pPr>
              <a:t>12/1/19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2FA1BB7-7B28-4817-A3C0-A42D4AD7EF8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.png"/><Relationship Id="rId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3.png"/><Relationship Id="rId4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699" y="316580"/>
            <a:ext cx="9144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latin typeface="Papyrus"/>
                <a:cs typeface="Papyrus"/>
              </a:rPr>
              <a:t>CERI-7104/CIVL-8126 Data Analysis in Geophysics</a:t>
            </a:r>
          </a:p>
          <a:p>
            <a:pPr algn="ctr">
              <a:defRPr/>
            </a:pPr>
            <a:endParaRPr lang="en-US" sz="2800" dirty="0">
              <a:latin typeface="Papyrus"/>
            </a:endParaRPr>
          </a:p>
          <a:p>
            <a:pPr algn="ctr">
              <a:defRPr/>
            </a:pPr>
            <a:endParaRPr lang="en-US" sz="2800" dirty="0">
              <a:latin typeface="Papyrus"/>
            </a:endParaRPr>
          </a:p>
          <a:p>
            <a:pPr algn="ctr">
              <a:defRPr/>
            </a:pPr>
            <a:r>
              <a:rPr lang="en-US" sz="2800" dirty="0">
                <a:latin typeface="Papyrus"/>
              </a:rPr>
              <a:t>More on Shell Scripts</a:t>
            </a:r>
          </a:p>
          <a:p>
            <a:pPr algn="ctr">
              <a:defRPr/>
            </a:pPr>
            <a:r>
              <a:rPr lang="en-US" sz="2800" dirty="0">
                <a:latin typeface="Papyrus"/>
              </a:rPr>
              <a:t>AWK</a:t>
            </a:r>
          </a:p>
          <a:p>
            <a:pPr algn="ctr">
              <a:defRPr/>
            </a:pPr>
            <a:r>
              <a:rPr lang="en-US" sz="2800" dirty="0">
                <a:latin typeface="Papyrus"/>
              </a:rPr>
              <a:t>GMT – topo</a:t>
            </a:r>
          </a:p>
          <a:p>
            <a:pPr algn="ctr">
              <a:defRPr/>
            </a:pPr>
            <a:endParaRPr lang="en-US" sz="2800" dirty="0">
              <a:latin typeface="Papyrus"/>
            </a:endParaRPr>
          </a:p>
          <a:p>
            <a:pPr algn="ctr">
              <a:defRPr/>
            </a:pPr>
            <a:r>
              <a:rPr lang="en-US" sz="2800" dirty="0">
                <a:latin typeface="Papyrus"/>
              </a:rPr>
              <a:t>Lab – 18</a:t>
            </a:r>
            <a:r>
              <a:rPr lang="en-US" sz="2800">
                <a:latin typeface="Papyrus"/>
              </a:rPr>
              <a:t>, 10/29/19</a:t>
            </a:r>
            <a:endParaRPr lang="en-US" sz="2800" dirty="0">
              <a:latin typeface="Papyrus"/>
            </a:endParaRPr>
          </a:p>
        </p:txBody>
      </p:sp>
    </p:spTree>
    <p:extLst>
      <p:ext uri="{BB962C8B-B14F-4D97-AF65-F5344CB8AC3E}">
        <p14:creationId xmlns:p14="http://schemas.microsoft.com/office/powerpoint/2010/main" val="515473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9378" name="Object 2"/>
          <p:cNvGraphicFramePr>
            <a:graphicFrameLocks noChangeAspect="1"/>
          </p:cNvGraphicFramePr>
          <p:nvPr/>
        </p:nvGraphicFramePr>
        <p:xfrm>
          <a:off x="0" y="0"/>
          <a:ext cx="437673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8" name="Artwork" r:id="rId4" imgW="6255000" imgH="9798750" progId="">
                  <p:embed/>
                </p:oleObj>
              </mc:Choice>
              <mc:Fallback>
                <p:oleObj name="Artwork" r:id="rId4" imgW="6255000" imgH="9798750" progId="">
                  <p:embed/>
                  <p:pic>
                    <p:nvPicPr>
                      <p:cNvPr id="22937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4376738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9379" name="Text Box 3"/>
          <p:cNvSpPr txBox="1">
            <a:spLocks noChangeArrowheads="1"/>
          </p:cNvSpPr>
          <p:nvPr/>
        </p:nvSpPr>
        <p:spPr bwMode="auto">
          <a:xfrm>
            <a:off x="6025941" y="381341"/>
            <a:ext cx="3144335" cy="621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Papyrus"/>
                <a:cs typeface="Papyrus"/>
              </a:rPr>
              <a:t>ETOPO -5</a:t>
            </a:r>
          </a:p>
          <a:p>
            <a:pPr>
              <a:spcBef>
                <a:spcPct val="50000"/>
              </a:spcBef>
            </a:pPr>
            <a:r>
              <a:rPr lang="en-US" sz="3200" dirty="0">
                <a:latin typeface="Papyrus"/>
                <a:cs typeface="Papyrus"/>
              </a:rPr>
              <a:t>global</a:t>
            </a:r>
          </a:p>
          <a:p>
            <a:pPr>
              <a:spcBef>
                <a:spcPct val="50000"/>
              </a:spcBef>
            </a:pPr>
            <a:r>
              <a:rPr lang="en-US" dirty="0">
                <a:latin typeface="Papyrus"/>
                <a:cs typeface="Papyrus"/>
              </a:rPr>
              <a:t>(5 min)</a:t>
            </a:r>
          </a:p>
          <a:p>
            <a:pPr>
              <a:spcBef>
                <a:spcPct val="50000"/>
              </a:spcBef>
            </a:pPr>
            <a:r>
              <a:rPr lang="en-US" sz="3200" dirty="0">
                <a:latin typeface="Papyrus"/>
                <a:cs typeface="Papyrus"/>
              </a:rPr>
              <a:t>GTOPO-30</a:t>
            </a:r>
          </a:p>
          <a:p>
            <a:pPr>
              <a:spcBef>
                <a:spcPct val="50000"/>
              </a:spcBef>
            </a:pPr>
            <a:r>
              <a:rPr lang="en-US" sz="3200" dirty="0">
                <a:latin typeface="Papyrus"/>
                <a:cs typeface="Papyrus"/>
              </a:rPr>
              <a:t>Land only</a:t>
            </a:r>
          </a:p>
          <a:p>
            <a:pPr>
              <a:spcBef>
                <a:spcPct val="50000"/>
              </a:spcBef>
            </a:pPr>
            <a:r>
              <a:rPr lang="en-US" dirty="0">
                <a:latin typeface="Papyrus"/>
                <a:cs typeface="Papyrus"/>
              </a:rPr>
              <a:t>(30 sec)</a:t>
            </a:r>
          </a:p>
          <a:p>
            <a:pPr>
              <a:spcBef>
                <a:spcPct val="50000"/>
              </a:spcBef>
            </a:pPr>
            <a:r>
              <a:rPr lang="en-US" dirty="0">
                <a:latin typeface="Papyrus"/>
                <a:cs typeface="Papyrus"/>
              </a:rPr>
              <a:t>(These were combined using technique presented)</a:t>
            </a:r>
          </a:p>
          <a:p>
            <a:pPr>
              <a:spcBef>
                <a:spcPct val="50000"/>
              </a:spcBef>
            </a:pPr>
            <a:r>
              <a:rPr lang="en-US" sz="3200" dirty="0">
                <a:latin typeface="Papyrus"/>
                <a:cs typeface="Papyrus"/>
              </a:rPr>
              <a:t>SRTM</a:t>
            </a:r>
          </a:p>
          <a:p>
            <a:pPr>
              <a:spcBef>
                <a:spcPct val="50000"/>
              </a:spcBef>
            </a:pPr>
            <a:r>
              <a:rPr lang="en-US" sz="3200" dirty="0">
                <a:latin typeface="Papyrus"/>
                <a:cs typeface="Papyrus"/>
              </a:rPr>
              <a:t>Land only</a:t>
            </a:r>
          </a:p>
          <a:p>
            <a:pPr>
              <a:spcBef>
                <a:spcPct val="50000"/>
              </a:spcBef>
            </a:pPr>
            <a:r>
              <a:rPr lang="en-US" dirty="0">
                <a:latin typeface="Papyrus"/>
                <a:cs typeface="Papyrus"/>
              </a:rPr>
              <a:t>(3 sec)</a:t>
            </a:r>
          </a:p>
        </p:txBody>
      </p:sp>
      <p:sp>
        <p:nvSpPr>
          <p:cNvPr id="229380" name="Line 4"/>
          <p:cNvSpPr>
            <a:spLocks noChangeShapeType="1"/>
          </p:cNvSpPr>
          <p:nvPr/>
        </p:nvSpPr>
        <p:spPr bwMode="auto">
          <a:xfrm flipH="1">
            <a:off x="609600" y="685800"/>
            <a:ext cx="533400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9381" name="Line 5"/>
          <p:cNvSpPr>
            <a:spLocks noChangeShapeType="1"/>
          </p:cNvSpPr>
          <p:nvPr/>
        </p:nvSpPr>
        <p:spPr bwMode="auto">
          <a:xfrm flipH="1">
            <a:off x="2133599" y="2583793"/>
            <a:ext cx="3892341" cy="61660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389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1426" name="Object 2"/>
          <p:cNvGraphicFramePr>
            <a:graphicFrameLocks noChangeAspect="1"/>
          </p:cNvGraphicFramePr>
          <p:nvPr/>
        </p:nvGraphicFramePr>
        <p:xfrm>
          <a:off x="0" y="0"/>
          <a:ext cx="437673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7" name="Artwork" r:id="rId4" imgW="6255000" imgH="9798750" progId="">
                  <p:embed/>
                </p:oleObj>
              </mc:Choice>
              <mc:Fallback>
                <p:oleObj name="Artwork" r:id="rId4" imgW="6255000" imgH="9798750" progId="">
                  <p:embed/>
                  <p:pic>
                    <p:nvPicPr>
                      <p:cNvPr id="2314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4376738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1427" name="Object 3"/>
          <p:cNvGraphicFramePr>
            <a:graphicFrameLocks noChangeAspect="1"/>
          </p:cNvGraphicFramePr>
          <p:nvPr/>
        </p:nvGraphicFramePr>
        <p:xfrm>
          <a:off x="3921125" y="381000"/>
          <a:ext cx="5222875" cy="571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8" name="Artwork" r:id="rId6" imgW="8583750" imgH="9393750" progId="">
                  <p:embed/>
                </p:oleObj>
              </mc:Choice>
              <mc:Fallback>
                <p:oleObj name="Artwork" r:id="rId6" imgW="8583750" imgH="9393750" progId="">
                  <p:embed/>
                  <p:pic>
                    <p:nvPicPr>
                      <p:cNvPr id="2314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1125" y="381000"/>
                        <a:ext cx="5222875" cy="571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1428" name="Line 4"/>
          <p:cNvSpPr>
            <a:spLocks noChangeShapeType="1"/>
          </p:cNvSpPr>
          <p:nvPr/>
        </p:nvSpPr>
        <p:spPr bwMode="auto">
          <a:xfrm flipV="1">
            <a:off x="1905000" y="533400"/>
            <a:ext cx="2286000" cy="419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1429" name="Line 5"/>
          <p:cNvSpPr>
            <a:spLocks noChangeShapeType="1"/>
          </p:cNvSpPr>
          <p:nvPr/>
        </p:nvSpPr>
        <p:spPr bwMode="auto">
          <a:xfrm>
            <a:off x="1905000" y="5105400"/>
            <a:ext cx="2286000" cy="838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1430" name="Text Box 6"/>
          <p:cNvSpPr txBox="1">
            <a:spLocks noChangeArrowheads="1"/>
          </p:cNvSpPr>
          <p:nvPr/>
        </p:nvSpPr>
        <p:spPr bwMode="auto">
          <a:xfrm>
            <a:off x="4572000" y="6172200"/>
            <a:ext cx="43434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latin typeface="Papyrus"/>
                <a:cs typeface="Papyrus"/>
              </a:rPr>
              <a:t>GTOPO-30</a:t>
            </a:r>
          </a:p>
        </p:txBody>
      </p:sp>
    </p:spTree>
    <p:extLst>
      <p:ext uri="{BB962C8B-B14F-4D97-AF65-F5344CB8AC3E}">
        <p14:creationId xmlns:p14="http://schemas.microsoft.com/office/powerpoint/2010/main" val="870828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3474" name="Object 2"/>
          <p:cNvGraphicFramePr>
            <a:graphicFrameLocks noChangeAspect="1"/>
          </p:cNvGraphicFramePr>
          <p:nvPr/>
        </p:nvGraphicFramePr>
        <p:xfrm>
          <a:off x="-12700" y="0"/>
          <a:ext cx="626427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1" name="Artwork" r:id="rId4" imgW="8583750" imgH="9393750" progId="">
                  <p:embed/>
                </p:oleObj>
              </mc:Choice>
              <mc:Fallback>
                <p:oleObj name="Artwork" r:id="rId4" imgW="8583750" imgH="9393750" progId="">
                  <p:embed/>
                  <p:pic>
                    <p:nvPicPr>
                      <p:cNvPr id="23347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2700" y="0"/>
                        <a:ext cx="626427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3475" name="Object 3"/>
          <p:cNvGraphicFramePr>
            <a:graphicFrameLocks noChangeAspect="1"/>
          </p:cNvGraphicFramePr>
          <p:nvPr/>
        </p:nvGraphicFramePr>
        <p:xfrm>
          <a:off x="4640263" y="0"/>
          <a:ext cx="6180137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2" name="Artwork" r:id="rId6" imgW="8415000" imgH="9337500" progId="">
                  <p:embed/>
                </p:oleObj>
              </mc:Choice>
              <mc:Fallback>
                <p:oleObj name="Artwork" r:id="rId6" imgW="8415000" imgH="9337500" progId="">
                  <p:embed/>
                  <p:pic>
                    <p:nvPicPr>
                      <p:cNvPr id="23347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0263" y="0"/>
                        <a:ext cx="6180137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3476" name="Text Box 4"/>
          <p:cNvSpPr txBox="1">
            <a:spLocks noChangeArrowheads="1"/>
          </p:cNvSpPr>
          <p:nvPr/>
        </p:nvSpPr>
        <p:spPr bwMode="auto">
          <a:xfrm>
            <a:off x="1929008" y="2819400"/>
            <a:ext cx="27112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00"/>
                </a:solidFill>
                <a:latin typeface="Papyrus"/>
                <a:cs typeface="Papyrus"/>
              </a:rPr>
              <a:t>GTOPO-30”</a:t>
            </a:r>
          </a:p>
        </p:txBody>
      </p:sp>
      <p:sp>
        <p:nvSpPr>
          <p:cNvPr id="233477" name="Text Box 5"/>
          <p:cNvSpPr txBox="1">
            <a:spLocks noChangeArrowheads="1"/>
          </p:cNvSpPr>
          <p:nvPr/>
        </p:nvSpPr>
        <p:spPr bwMode="auto">
          <a:xfrm>
            <a:off x="8466138" y="2819400"/>
            <a:ext cx="18970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00"/>
                </a:solidFill>
                <a:latin typeface="Papyrus"/>
                <a:cs typeface="Papyrus"/>
              </a:rPr>
              <a:t>SRTM-3”</a:t>
            </a:r>
          </a:p>
        </p:txBody>
      </p:sp>
    </p:spTree>
    <p:extLst>
      <p:ext uri="{BB962C8B-B14F-4D97-AF65-F5344CB8AC3E}">
        <p14:creationId xmlns:p14="http://schemas.microsoft.com/office/powerpoint/2010/main" val="2588766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8178" name="Object 2"/>
          <p:cNvGraphicFramePr>
            <a:graphicFrameLocks noChangeAspect="1"/>
          </p:cNvGraphicFramePr>
          <p:nvPr/>
        </p:nvGraphicFramePr>
        <p:xfrm>
          <a:off x="381000" y="228600"/>
          <a:ext cx="4321175" cy="563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1" name="Artwork" r:id="rId4" imgW="7312500" imgH="9540000" progId="">
                  <p:embed/>
                </p:oleObj>
              </mc:Choice>
              <mc:Fallback>
                <p:oleObj name="Artwork" r:id="rId4" imgW="7312500" imgH="9540000" progId="">
                  <p:embed/>
                  <p:pic>
                    <p:nvPicPr>
                      <p:cNvPr id="17817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28600"/>
                        <a:ext cx="4321175" cy="563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8179" name="Text Box 3"/>
          <p:cNvSpPr txBox="1">
            <a:spLocks noChangeArrowheads="1"/>
          </p:cNvSpPr>
          <p:nvPr/>
        </p:nvSpPr>
        <p:spPr bwMode="auto">
          <a:xfrm>
            <a:off x="4702175" y="530773"/>
            <a:ext cx="4441825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latin typeface="Papyrus"/>
                <a:cs typeface="Papyrus"/>
              </a:rPr>
              <a:t>Make a cross section</a:t>
            </a:r>
          </a:p>
          <a:p>
            <a:pPr algn="ctr">
              <a:spcBef>
                <a:spcPct val="50000"/>
              </a:spcBef>
            </a:pPr>
            <a:endParaRPr lang="en-US" sz="3200" dirty="0">
              <a:latin typeface="Papyrus"/>
              <a:cs typeface="Papyrus"/>
            </a:endParaRPr>
          </a:p>
          <a:p>
            <a:pPr algn="ctr">
              <a:spcBef>
                <a:spcPct val="50000"/>
              </a:spcBef>
            </a:pPr>
            <a:r>
              <a:rPr lang="en-US" sz="3200" dirty="0">
                <a:latin typeface="Papyrus"/>
                <a:cs typeface="Papyrus"/>
              </a:rPr>
              <a:t>(2 parts, draw map, draw cross section)</a:t>
            </a:r>
          </a:p>
        </p:txBody>
      </p:sp>
      <p:sp>
        <p:nvSpPr>
          <p:cNvPr id="178180" name="Rectangle 4"/>
          <p:cNvSpPr>
            <a:spLocks noChangeArrowheads="1"/>
          </p:cNvSpPr>
          <p:nvPr/>
        </p:nvSpPr>
        <p:spPr bwMode="auto">
          <a:xfrm>
            <a:off x="1" y="6019800"/>
            <a:ext cx="916007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Papyrus"/>
                <a:cs typeface="Papyrus"/>
              </a:rPr>
              <a:t>Data and non working version of shell script from</a:t>
            </a:r>
          </a:p>
          <a:p>
            <a:r>
              <a:rPr lang="en-US" dirty="0" err="1">
                <a:latin typeface="Papyrus"/>
                <a:cs typeface="Papyrus"/>
              </a:rPr>
              <a:t>http://www-geology.ucdavis.edu/~gps/GMT/LONG_VALLEY/hypocenter.html</a:t>
            </a:r>
            <a:endParaRPr lang="en-US" dirty="0">
              <a:latin typeface="Papyrus"/>
              <a:cs typeface="Papyrus"/>
            </a:endParaRPr>
          </a:p>
        </p:txBody>
      </p:sp>
    </p:spTree>
    <p:extLst>
      <p:ext uri="{BB962C8B-B14F-4D97-AF65-F5344CB8AC3E}">
        <p14:creationId xmlns:p14="http://schemas.microsoft.com/office/powerpoint/2010/main" val="31962233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35789</TotalTime>
  <Words>189</Words>
  <Application>Microsoft Macintosh PowerPoint</Application>
  <PresentationFormat>On-screen Show (4:3)</PresentationFormat>
  <Paragraphs>40</Paragraphs>
  <Slides>5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Calibri</vt:lpstr>
      <vt:lpstr>News Gothic MT</vt:lpstr>
      <vt:lpstr>Papyrus</vt:lpstr>
      <vt:lpstr>Wingdings 2</vt:lpstr>
      <vt:lpstr>Breeze</vt:lpstr>
      <vt:lpstr>Artwork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CERI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analysis in geophysics</dc:title>
  <dc:subject/>
  <dc:creator>Robert Smalley</dc:creator>
  <cp:keywords/>
  <dc:description/>
  <cp:lastModifiedBy>Robert Smalley Jr (rsmalley)</cp:lastModifiedBy>
  <cp:revision>1234</cp:revision>
  <dcterms:created xsi:type="dcterms:W3CDTF">2009-11-03T17:16:18Z</dcterms:created>
  <dcterms:modified xsi:type="dcterms:W3CDTF">2019-12-02T04:52:32Z</dcterms:modified>
  <cp:category/>
</cp:coreProperties>
</file>