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3" r:id="rId1"/>
  </p:sldMasterIdLst>
  <p:notesMasterIdLst>
    <p:notesMasterId r:id="rId36"/>
  </p:notesMasterIdLst>
  <p:sldIdLst>
    <p:sldId id="1210" r:id="rId2"/>
    <p:sldId id="1571" r:id="rId3"/>
    <p:sldId id="1572" r:id="rId4"/>
    <p:sldId id="1573" r:id="rId5"/>
    <p:sldId id="1574" r:id="rId6"/>
    <p:sldId id="1575" r:id="rId7"/>
    <p:sldId id="1588" r:id="rId8"/>
    <p:sldId id="1576" r:id="rId9"/>
    <p:sldId id="1578" r:id="rId10"/>
    <p:sldId id="1579" r:id="rId11"/>
    <p:sldId id="1580" r:id="rId12"/>
    <p:sldId id="1581" r:id="rId13"/>
    <p:sldId id="1582" r:id="rId14"/>
    <p:sldId id="1583" r:id="rId15"/>
    <p:sldId id="1584" r:id="rId16"/>
    <p:sldId id="1585" r:id="rId17"/>
    <p:sldId id="1587" r:id="rId18"/>
    <p:sldId id="1601" r:id="rId19"/>
    <p:sldId id="1602" r:id="rId20"/>
    <p:sldId id="1603" r:id="rId21"/>
    <p:sldId id="1604" r:id="rId22"/>
    <p:sldId id="1605" r:id="rId23"/>
    <p:sldId id="1606" r:id="rId24"/>
    <p:sldId id="1607" r:id="rId25"/>
    <p:sldId id="1608" r:id="rId26"/>
    <p:sldId id="1609" r:id="rId27"/>
    <p:sldId id="1610" r:id="rId28"/>
    <p:sldId id="1611" r:id="rId29"/>
    <p:sldId id="1612" r:id="rId30"/>
    <p:sldId id="1613" r:id="rId31"/>
    <p:sldId id="1614" r:id="rId32"/>
    <p:sldId id="1615" r:id="rId33"/>
    <p:sldId id="1617" r:id="rId34"/>
    <p:sldId id="1616" r:id="rId35"/>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00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18" autoAdjust="0"/>
    <p:restoredTop sz="88640" autoAdjust="0"/>
  </p:normalViewPr>
  <p:slideViewPr>
    <p:cSldViewPr snapToGrid="0">
      <p:cViewPr varScale="1">
        <p:scale>
          <a:sx n="102" d="100"/>
          <a:sy n="102" d="100"/>
        </p:scale>
        <p:origin x="1648" y="176"/>
      </p:cViewPr>
      <p:guideLst>
        <p:guide orient="horz" pos="2160"/>
        <p:guide pos="2880"/>
      </p:guideLst>
    </p:cSldViewPr>
  </p:slideViewPr>
  <p:notesTextViewPr>
    <p:cViewPr>
      <p:scale>
        <a:sx n="100" d="100"/>
        <a:sy n="100" d="100"/>
      </p:scale>
      <p:origin x="0" y="0"/>
    </p:cViewPr>
  </p:notesTextViewPr>
  <p:sorterViewPr>
    <p:cViewPr>
      <p:scale>
        <a:sx n="135" d="100"/>
        <a:sy n="135" d="100"/>
      </p:scale>
      <p:origin x="0" y="560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E9A376A6-D3E5-4E07-B3F0-626681344BD3}" type="datetimeFigureOut">
              <a:rPr lang="en-US"/>
              <a:pPr>
                <a:defRPr/>
              </a:pPr>
              <a:t>10/17/19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634F01EE-C443-44D3-9EAE-71CAC902D267}" type="slidenum">
              <a:rPr lang="en-US"/>
              <a:pPr>
                <a:defRPr/>
              </a:pPr>
              <a:t>‹#›</a:t>
            </a:fld>
            <a:endParaRPr lang="en-US"/>
          </a:p>
        </p:txBody>
      </p:sp>
    </p:spTree>
    <p:extLst>
      <p:ext uri="{BB962C8B-B14F-4D97-AF65-F5344CB8AC3E}">
        <p14:creationId xmlns:p14="http://schemas.microsoft.com/office/powerpoint/2010/main" val="622461018"/>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lgn="ctr">
              <a:defRPr/>
            </a:pPr>
            <a:endParaRPr lang="en-US" dirty="0"/>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52E7F6C-6C34-40D8-8DF8-B4BF3A225331}" type="slidenum">
              <a:rPr lang="en-US"/>
              <a:pPr fontAlgn="base">
                <a:spcBef>
                  <a:spcPct val="0"/>
                </a:spcBef>
                <a:spcAft>
                  <a:spcPct val="0"/>
                </a:spcAft>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The stuff in gray is the output</a:t>
            </a:r>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10</a:t>
            </a:fld>
            <a:endParaRPr lang="en-US"/>
          </a:p>
        </p:txBody>
      </p:sp>
    </p:spTree>
    <p:extLst>
      <p:ext uri="{BB962C8B-B14F-4D97-AF65-F5344CB8AC3E}">
        <p14:creationId xmlns:p14="http://schemas.microsoft.com/office/powerpoint/2010/main" val="27078366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The stuff in gray is the output</a:t>
            </a:r>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11</a:t>
            </a:fld>
            <a:endParaRPr lang="en-US"/>
          </a:p>
        </p:txBody>
      </p:sp>
    </p:spTree>
    <p:extLst>
      <p:ext uri="{BB962C8B-B14F-4D97-AF65-F5344CB8AC3E}">
        <p14:creationId xmlns:p14="http://schemas.microsoft.com/office/powerpoint/2010/main" val="42516820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The stuff in gray is the output</a:t>
            </a:r>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12</a:t>
            </a:fld>
            <a:endParaRPr lang="en-US"/>
          </a:p>
        </p:txBody>
      </p:sp>
    </p:spTree>
    <p:extLst>
      <p:ext uri="{BB962C8B-B14F-4D97-AF65-F5344CB8AC3E}">
        <p14:creationId xmlns:p14="http://schemas.microsoft.com/office/powerpoint/2010/main" val="2852135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The stuff in gray is the output</a:t>
            </a:r>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13</a:t>
            </a:fld>
            <a:endParaRPr lang="en-US"/>
          </a:p>
        </p:txBody>
      </p:sp>
    </p:spTree>
    <p:extLst>
      <p:ext uri="{BB962C8B-B14F-4D97-AF65-F5344CB8AC3E}">
        <p14:creationId xmlns:p14="http://schemas.microsoft.com/office/powerpoint/2010/main" val="17279971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The stuff in gray is the output</a:t>
            </a:r>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14</a:t>
            </a:fld>
            <a:endParaRPr lang="en-US"/>
          </a:p>
        </p:txBody>
      </p:sp>
    </p:spTree>
    <p:extLst>
      <p:ext uri="{BB962C8B-B14F-4D97-AF65-F5344CB8AC3E}">
        <p14:creationId xmlns:p14="http://schemas.microsoft.com/office/powerpoint/2010/main" val="38745546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The top one is the bash shell script, the bottom one is the </a:t>
            </a:r>
            <a:r>
              <a:rPr lang="en-US" dirty="0" err="1"/>
              <a:t>tcsh</a:t>
            </a:r>
            <a:r>
              <a:rPr lang="en-US" dirty="0"/>
              <a:t> shell </a:t>
            </a:r>
            <a:r>
              <a:rPr lang="en-US" dirty="0" err="1"/>
              <a:t>scrit</a:t>
            </a:r>
            <a:endParaRPr lang="en-US" dirty="0"/>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15</a:t>
            </a:fld>
            <a:endParaRPr lang="en-US"/>
          </a:p>
        </p:txBody>
      </p:sp>
    </p:spTree>
    <p:extLst>
      <p:ext uri="{BB962C8B-B14F-4D97-AF65-F5344CB8AC3E}">
        <p14:creationId xmlns:p14="http://schemas.microsoft.com/office/powerpoint/2010/main" val="3672426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The top one is the bash shell script, the bottom one is the </a:t>
            </a:r>
            <a:r>
              <a:rPr lang="en-US" dirty="0" err="1"/>
              <a:t>tcsh</a:t>
            </a:r>
            <a:r>
              <a:rPr lang="en-US" dirty="0"/>
              <a:t> shell </a:t>
            </a:r>
            <a:r>
              <a:rPr lang="en-US" dirty="0" err="1"/>
              <a:t>scrit</a:t>
            </a:r>
            <a:endParaRPr lang="en-US" dirty="0"/>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16</a:t>
            </a:fld>
            <a:endParaRPr lang="en-US"/>
          </a:p>
        </p:txBody>
      </p:sp>
    </p:spTree>
    <p:extLst>
      <p:ext uri="{BB962C8B-B14F-4D97-AF65-F5344CB8AC3E}">
        <p14:creationId xmlns:p14="http://schemas.microsoft.com/office/powerpoint/2010/main" val="37148309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The top one is the bash shell script, the bottom one is the </a:t>
            </a:r>
            <a:r>
              <a:rPr lang="en-US" dirty="0" err="1"/>
              <a:t>tcsh</a:t>
            </a:r>
            <a:r>
              <a:rPr lang="en-US" dirty="0"/>
              <a:t> shell </a:t>
            </a:r>
            <a:r>
              <a:rPr lang="en-US" dirty="0" err="1"/>
              <a:t>scrit</a:t>
            </a:r>
            <a:endParaRPr lang="en-US" dirty="0"/>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17</a:t>
            </a:fld>
            <a:endParaRPr lang="en-US"/>
          </a:p>
        </p:txBody>
      </p:sp>
    </p:spTree>
    <p:extLst>
      <p:ext uri="{BB962C8B-B14F-4D97-AF65-F5344CB8AC3E}">
        <p14:creationId xmlns:p14="http://schemas.microsoft.com/office/powerpoint/2010/main" val="30741076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Makes them easy to find</a:t>
            </a:r>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18</a:t>
            </a:fld>
            <a:endParaRPr lang="en-US"/>
          </a:p>
        </p:txBody>
      </p:sp>
    </p:spTree>
    <p:extLst>
      <p:ext uri="{BB962C8B-B14F-4D97-AF65-F5344CB8AC3E}">
        <p14:creationId xmlns:p14="http://schemas.microsoft.com/office/powerpoint/2010/main" val="17802891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The stuff in gray is the output</a:t>
            </a:r>
          </a:p>
          <a:p>
            <a:pPr>
              <a:spcBef>
                <a:spcPct val="0"/>
              </a:spcBef>
            </a:pPr>
            <a:r>
              <a:rPr lang="en-US" dirty="0"/>
              <a:t>You need the \ on the brackets because they mean something to </a:t>
            </a:r>
            <a:r>
              <a:rPr lang="en-US" dirty="0" err="1"/>
              <a:t>tcsh</a:t>
            </a:r>
            <a:r>
              <a:rPr lang="en-US" dirty="0"/>
              <a:t> (they are meta characters)</a:t>
            </a:r>
          </a:p>
          <a:p>
            <a:pPr>
              <a:spcBef>
                <a:spcPct val="0"/>
              </a:spcBef>
            </a:pPr>
            <a:endParaRPr lang="en-US" dirty="0"/>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19</a:t>
            </a:fld>
            <a:endParaRPr lang="en-US"/>
          </a:p>
        </p:txBody>
      </p:sp>
    </p:spTree>
    <p:extLst>
      <p:ext uri="{BB962C8B-B14F-4D97-AF65-F5344CB8AC3E}">
        <p14:creationId xmlns:p14="http://schemas.microsoft.com/office/powerpoint/2010/main" val="2660440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err="1"/>
              <a:t>lsd</a:t>
            </a:r>
            <a:r>
              <a:rPr lang="en-US" dirty="0"/>
              <a:t> is a script I wrote that lists all the files recursively from dot down in regular or long form (-l for long, nothing for regular)</a:t>
            </a:r>
          </a:p>
          <a:p>
            <a:pPr>
              <a:spcBef>
                <a:spcPct val="0"/>
              </a:spcBef>
            </a:pPr>
            <a:endParaRPr lang="en-US" dirty="0"/>
          </a:p>
          <a:p>
            <a:pPr>
              <a:spcBef>
                <a:spcPct val="0"/>
              </a:spcBef>
            </a:pPr>
            <a:r>
              <a:rPr lang="en-US" dirty="0"/>
              <a:t>What does the regex in grep do</a:t>
            </a:r>
          </a:p>
          <a:p>
            <a:pPr>
              <a:spcBef>
                <a:spcPct val="0"/>
              </a:spcBef>
            </a:pPr>
            <a:endParaRPr lang="en-US" dirty="0"/>
          </a:p>
          <a:p>
            <a:pPr>
              <a:spcBef>
                <a:spcPct val="0"/>
              </a:spcBef>
            </a:pPr>
            <a:r>
              <a:rPr lang="en-US" dirty="0"/>
              <a:t>Escapes the dot – so looks for dot, followed by an m, the next dot is the regex repeat 0 to N times match for the splat, followed by an end of line</a:t>
            </a:r>
          </a:p>
          <a:p>
            <a:pPr>
              <a:spcBef>
                <a:spcPct val="0"/>
              </a:spcBef>
            </a:pPr>
            <a:endParaRPr lang="en-US" dirty="0"/>
          </a:p>
          <a:p>
            <a:pPr>
              <a:spcBef>
                <a:spcPct val="0"/>
              </a:spcBef>
            </a:pPr>
            <a:r>
              <a:rPr lang="en-US" dirty="0"/>
              <a:t>This looks for all the .m files (line ends in .m or .m* if it is showing the type file - * for executable)</a:t>
            </a:r>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2</a:t>
            </a:fld>
            <a:endParaRPr lang="en-US"/>
          </a:p>
        </p:txBody>
      </p:sp>
    </p:spTree>
    <p:extLst>
      <p:ext uri="{BB962C8B-B14F-4D97-AF65-F5344CB8AC3E}">
        <p14:creationId xmlns:p14="http://schemas.microsoft.com/office/powerpoint/2010/main" val="27293456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The stuff in gray is the output</a:t>
            </a:r>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20</a:t>
            </a:fld>
            <a:endParaRPr lang="en-US"/>
          </a:p>
        </p:txBody>
      </p:sp>
    </p:spTree>
    <p:extLst>
      <p:ext uri="{BB962C8B-B14F-4D97-AF65-F5344CB8AC3E}">
        <p14:creationId xmlns:p14="http://schemas.microsoft.com/office/powerpoint/2010/main" val="8851703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The stuff in gray is the output</a:t>
            </a:r>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21</a:t>
            </a:fld>
            <a:endParaRPr lang="en-US"/>
          </a:p>
        </p:txBody>
      </p:sp>
    </p:spTree>
    <p:extLst>
      <p:ext uri="{BB962C8B-B14F-4D97-AF65-F5344CB8AC3E}">
        <p14:creationId xmlns:p14="http://schemas.microsoft.com/office/powerpoint/2010/main" val="41971284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The stuff in gray is the output</a:t>
            </a:r>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22</a:t>
            </a:fld>
            <a:endParaRPr lang="en-US"/>
          </a:p>
        </p:txBody>
      </p:sp>
    </p:spTree>
    <p:extLst>
      <p:ext uri="{BB962C8B-B14F-4D97-AF65-F5344CB8AC3E}">
        <p14:creationId xmlns:p14="http://schemas.microsoft.com/office/powerpoint/2010/main" val="2460915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The stuff in gray is the output</a:t>
            </a:r>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23</a:t>
            </a:fld>
            <a:endParaRPr lang="en-US"/>
          </a:p>
        </p:txBody>
      </p:sp>
    </p:spTree>
    <p:extLst>
      <p:ext uri="{BB962C8B-B14F-4D97-AF65-F5344CB8AC3E}">
        <p14:creationId xmlns:p14="http://schemas.microsoft.com/office/powerpoint/2010/main" val="39753979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The stuff in gray is the output</a:t>
            </a:r>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24</a:t>
            </a:fld>
            <a:endParaRPr lang="en-US"/>
          </a:p>
        </p:txBody>
      </p:sp>
    </p:spTree>
    <p:extLst>
      <p:ext uri="{BB962C8B-B14F-4D97-AF65-F5344CB8AC3E}">
        <p14:creationId xmlns:p14="http://schemas.microsoft.com/office/powerpoint/2010/main" val="10105698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The top one is the bash shell script, the bottom one is the </a:t>
            </a:r>
            <a:r>
              <a:rPr lang="en-US" dirty="0" err="1"/>
              <a:t>tcsh</a:t>
            </a:r>
            <a:r>
              <a:rPr lang="en-US" dirty="0"/>
              <a:t> shell </a:t>
            </a:r>
            <a:r>
              <a:rPr lang="en-US" dirty="0" err="1"/>
              <a:t>scrit</a:t>
            </a:r>
            <a:endParaRPr lang="en-US" dirty="0"/>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25</a:t>
            </a:fld>
            <a:endParaRPr lang="en-US"/>
          </a:p>
        </p:txBody>
      </p:sp>
    </p:spTree>
    <p:extLst>
      <p:ext uri="{BB962C8B-B14F-4D97-AF65-F5344CB8AC3E}">
        <p14:creationId xmlns:p14="http://schemas.microsoft.com/office/powerpoint/2010/main" val="35784738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The top one is the bash shell script, the bottom one is the </a:t>
            </a:r>
            <a:r>
              <a:rPr lang="en-US" dirty="0" err="1"/>
              <a:t>tcsh</a:t>
            </a:r>
            <a:r>
              <a:rPr lang="en-US" dirty="0"/>
              <a:t> shell </a:t>
            </a:r>
            <a:r>
              <a:rPr lang="en-US" dirty="0" err="1"/>
              <a:t>scrit</a:t>
            </a:r>
            <a:endParaRPr lang="en-US" dirty="0"/>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26</a:t>
            </a:fld>
            <a:endParaRPr lang="en-US"/>
          </a:p>
        </p:txBody>
      </p:sp>
    </p:spTree>
    <p:extLst>
      <p:ext uri="{BB962C8B-B14F-4D97-AF65-F5344CB8AC3E}">
        <p14:creationId xmlns:p14="http://schemas.microsoft.com/office/powerpoint/2010/main" val="29644075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The top one is the bash shell script, the bottom one is the </a:t>
            </a:r>
            <a:r>
              <a:rPr lang="en-US" dirty="0" err="1"/>
              <a:t>tcsh</a:t>
            </a:r>
            <a:r>
              <a:rPr lang="en-US" dirty="0"/>
              <a:t> shell </a:t>
            </a:r>
            <a:r>
              <a:rPr lang="en-US" dirty="0" err="1"/>
              <a:t>scrit</a:t>
            </a:r>
            <a:endParaRPr lang="en-US" dirty="0"/>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27</a:t>
            </a:fld>
            <a:endParaRPr lang="en-US"/>
          </a:p>
        </p:txBody>
      </p:sp>
    </p:spTree>
    <p:extLst>
      <p:ext uri="{BB962C8B-B14F-4D97-AF65-F5344CB8AC3E}">
        <p14:creationId xmlns:p14="http://schemas.microsoft.com/office/powerpoint/2010/main" val="8117719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The top one is the bash shell script, the bottom one is the </a:t>
            </a:r>
            <a:r>
              <a:rPr lang="en-US" dirty="0" err="1"/>
              <a:t>tcsh</a:t>
            </a:r>
            <a:r>
              <a:rPr lang="en-US" dirty="0"/>
              <a:t> shell </a:t>
            </a:r>
            <a:r>
              <a:rPr lang="en-US" dirty="0" err="1"/>
              <a:t>scrit</a:t>
            </a:r>
            <a:endParaRPr lang="en-US" dirty="0"/>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28</a:t>
            </a:fld>
            <a:endParaRPr lang="en-US"/>
          </a:p>
        </p:txBody>
      </p:sp>
    </p:spTree>
    <p:extLst>
      <p:ext uri="{BB962C8B-B14F-4D97-AF65-F5344CB8AC3E}">
        <p14:creationId xmlns:p14="http://schemas.microsoft.com/office/powerpoint/2010/main" val="24552651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So to remove a filename that has an asterisk in it</a:t>
            </a:r>
          </a:p>
          <a:p>
            <a:pPr>
              <a:spcBef>
                <a:spcPct val="0"/>
              </a:spcBef>
            </a:pPr>
            <a:r>
              <a:rPr lang="en-US" dirty="0"/>
              <a:t>rm *\**</a:t>
            </a:r>
          </a:p>
          <a:p>
            <a:pPr>
              <a:spcBef>
                <a:spcPct val="0"/>
              </a:spcBef>
            </a:pPr>
            <a:r>
              <a:rPr lang="en-US" dirty="0"/>
              <a:t>The first * is any # leading characters, the \* is a literal * in the file name, and the following * is any number of following characters</a:t>
            </a:r>
          </a:p>
          <a:p>
            <a:pPr>
              <a:spcBef>
                <a:spcPct val="0"/>
              </a:spcBef>
            </a:pPr>
            <a:r>
              <a:rPr lang="en-US" dirty="0"/>
              <a:t>Very dangerous!</a:t>
            </a:r>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29</a:t>
            </a:fld>
            <a:endParaRPr lang="en-US"/>
          </a:p>
        </p:txBody>
      </p:sp>
    </p:spTree>
    <p:extLst>
      <p:ext uri="{BB962C8B-B14F-4D97-AF65-F5344CB8AC3E}">
        <p14:creationId xmlns:p14="http://schemas.microsoft.com/office/powerpoint/2010/main" val="19072292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3</a:t>
            </a:fld>
            <a:endParaRPr lang="en-US"/>
          </a:p>
        </p:txBody>
      </p:sp>
    </p:spTree>
    <p:extLst>
      <p:ext uri="{BB962C8B-B14F-4D97-AF65-F5344CB8AC3E}">
        <p14:creationId xmlns:p14="http://schemas.microsoft.com/office/powerpoint/2010/main" val="40391447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So to remove a filename that has an asterisk in it</a:t>
            </a:r>
          </a:p>
          <a:p>
            <a:pPr>
              <a:spcBef>
                <a:spcPct val="0"/>
              </a:spcBef>
            </a:pPr>
            <a:r>
              <a:rPr lang="en-US" dirty="0"/>
              <a:t>rm *\**</a:t>
            </a:r>
          </a:p>
          <a:p>
            <a:pPr>
              <a:spcBef>
                <a:spcPct val="0"/>
              </a:spcBef>
            </a:pPr>
            <a:r>
              <a:rPr lang="en-US" dirty="0"/>
              <a:t>The first * is any # leading characters, the \* is a literal * in the file name, and the following * is any number of following characters</a:t>
            </a:r>
          </a:p>
          <a:p>
            <a:pPr>
              <a:spcBef>
                <a:spcPct val="0"/>
              </a:spcBef>
            </a:pPr>
            <a:r>
              <a:rPr lang="en-US" dirty="0"/>
              <a:t>Very dangerous!</a:t>
            </a:r>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30</a:t>
            </a:fld>
            <a:endParaRPr lang="en-US"/>
          </a:p>
        </p:txBody>
      </p:sp>
    </p:spTree>
    <p:extLst>
      <p:ext uri="{BB962C8B-B14F-4D97-AF65-F5344CB8AC3E}">
        <p14:creationId xmlns:p14="http://schemas.microsoft.com/office/powerpoint/2010/main" val="282333038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So to remove a filename that has an asterisk in it</a:t>
            </a:r>
          </a:p>
          <a:p>
            <a:pPr>
              <a:spcBef>
                <a:spcPct val="0"/>
              </a:spcBef>
            </a:pPr>
            <a:r>
              <a:rPr lang="en-US" dirty="0"/>
              <a:t>rm *\**</a:t>
            </a:r>
          </a:p>
          <a:p>
            <a:pPr>
              <a:spcBef>
                <a:spcPct val="0"/>
              </a:spcBef>
            </a:pPr>
            <a:r>
              <a:rPr lang="en-US" dirty="0"/>
              <a:t>The first * is any # leading characters, the \* is a literal * in the file name, and the following * is any number of following characters</a:t>
            </a:r>
          </a:p>
          <a:p>
            <a:pPr>
              <a:spcBef>
                <a:spcPct val="0"/>
              </a:spcBef>
            </a:pPr>
            <a:r>
              <a:rPr lang="en-US" dirty="0"/>
              <a:t>Very dangerous!</a:t>
            </a:r>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31</a:t>
            </a:fld>
            <a:endParaRPr lang="en-US"/>
          </a:p>
        </p:txBody>
      </p:sp>
    </p:spTree>
    <p:extLst>
      <p:ext uri="{BB962C8B-B14F-4D97-AF65-F5344CB8AC3E}">
        <p14:creationId xmlns:p14="http://schemas.microsoft.com/office/powerpoint/2010/main" val="54890767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32</a:t>
            </a:fld>
            <a:endParaRPr lang="en-US"/>
          </a:p>
        </p:txBody>
      </p:sp>
    </p:spTree>
    <p:extLst>
      <p:ext uri="{BB962C8B-B14F-4D97-AF65-F5344CB8AC3E}">
        <p14:creationId xmlns:p14="http://schemas.microsoft.com/office/powerpoint/2010/main" val="546999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33</a:t>
            </a:fld>
            <a:endParaRPr lang="en-US"/>
          </a:p>
        </p:txBody>
      </p:sp>
    </p:spTree>
    <p:extLst>
      <p:ext uri="{BB962C8B-B14F-4D97-AF65-F5344CB8AC3E}">
        <p14:creationId xmlns:p14="http://schemas.microsoft.com/office/powerpoint/2010/main" val="405961751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The top one is the bash shell script, the bottom one is the </a:t>
            </a:r>
            <a:r>
              <a:rPr lang="en-US" dirty="0" err="1"/>
              <a:t>tcsh</a:t>
            </a:r>
            <a:r>
              <a:rPr lang="en-US" dirty="0"/>
              <a:t> shell </a:t>
            </a:r>
            <a:r>
              <a:rPr lang="en-US" dirty="0" err="1"/>
              <a:t>scrit</a:t>
            </a:r>
            <a:endParaRPr lang="en-US" dirty="0"/>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34</a:t>
            </a:fld>
            <a:endParaRPr lang="en-US"/>
          </a:p>
        </p:txBody>
      </p:sp>
    </p:spTree>
    <p:extLst>
      <p:ext uri="{BB962C8B-B14F-4D97-AF65-F5344CB8AC3E}">
        <p14:creationId xmlns:p14="http://schemas.microsoft.com/office/powerpoint/2010/main" val="40326313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Makes them easy to find</a:t>
            </a:r>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4</a:t>
            </a:fld>
            <a:endParaRPr lang="en-US"/>
          </a:p>
        </p:txBody>
      </p:sp>
    </p:spTree>
    <p:extLst>
      <p:ext uri="{BB962C8B-B14F-4D97-AF65-F5344CB8AC3E}">
        <p14:creationId xmlns:p14="http://schemas.microsoft.com/office/powerpoint/2010/main" val="34648061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Makes them easy to find</a:t>
            </a:r>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5</a:t>
            </a:fld>
            <a:endParaRPr lang="en-US"/>
          </a:p>
        </p:txBody>
      </p:sp>
    </p:spTree>
    <p:extLst>
      <p:ext uri="{BB962C8B-B14F-4D97-AF65-F5344CB8AC3E}">
        <p14:creationId xmlns:p14="http://schemas.microsoft.com/office/powerpoint/2010/main" val="11535217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Makes them easy to find</a:t>
            </a:r>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6</a:t>
            </a:fld>
            <a:endParaRPr lang="en-US"/>
          </a:p>
        </p:txBody>
      </p:sp>
    </p:spTree>
    <p:extLst>
      <p:ext uri="{BB962C8B-B14F-4D97-AF65-F5344CB8AC3E}">
        <p14:creationId xmlns:p14="http://schemas.microsoft.com/office/powerpoint/2010/main" val="27592712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See Eric’s </a:t>
            </a:r>
            <a:r>
              <a:rPr lang="en-US" dirty="0" err="1"/>
              <a:t>unix</a:t>
            </a:r>
            <a:r>
              <a:rPr lang="en-US" dirty="0"/>
              <a:t> 2 notes.</a:t>
            </a:r>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7</a:t>
            </a:fld>
            <a:endParaRPr lang="en-US"/>
          </a:p>
        </p:txBody>
      </p:sp>
    </p:spTree>
    <p:extLst>
      <p:ext uri="{BB962C8B-B14F-4D97-AF65-F5344CB8AC3E}">
        <p14:creationId xmlns:p14="http://schemas.microsoft.com/office/powerpoint/2010/main" val="29269555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Makes them easy to find</a:t>
            </a:r>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8</a:t>
            </a:fld>
            <a:endParaRPr lang="en-US"/>
          </a:p>
        </p:txBody>
      </p:sp>
    </p:spTree>
    <p:extLst>
      <p:ext uri="{BB962C8B-B14F-4D97-AF65-F5344CB8AC3E}">
        <p14:creationId xmlns:p14="http://schemas.microsoft.com/office/powerpoint/2010/main" val="3501751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The stuff in gray is the output</a:t>
            </a:r>
          </a:p>
          <a:p>
            <a:pPr>
              <a:spcBef>
                <a:spcPct val="0"/>
              </a:spcBef>
            </a:pPr>
            <a:endParaRPr lang="en-US" dirty="0"/>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9</a:t>
            </a:fld>
            <a:endParaRPr lang="en-US"/>
          </a:p>
        </p:txBody>
      </p:sp>
    </p:spTree>
    <p:extLst>
      <p:ext uri="{BB962C8B-B14F-4D97-AF65-F5344CB8AC3E}">
        <p14:creationId xmlns:p14="http://schemas.microsoft.com/office/powerpoint/2010/main" val="16836605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pPr>
              <a:defRPr/>
            </a:pPr>
            <a:fld id="{C605EEC8-D7C8-4688-A073-2CC0B8BECFCF}" type="datetimeFigureOut">
              <a:rPr lang="en-US" smtClean="0"/>
              <a:pPr>
                <a:defRPr/>
              </a:pPr>
              <a:t>10/17/19</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2EEC82C-7BC1-4EA3-AC79-BDA77519A611}"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5DD7FED-780D-4452-B1F4-43107F077C23}" type="datetimeFigureOut">
              <a:rPr lang="en-US" smtClean="0"/>
              <a:pPr>
                <a:defRPr/>
              </a:pPr>
              <a:t>10/17/19</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806531A-BB3F-44D8-8C65-1B9BC6B999F7}" type="slidenum">
              <a:rPr lang="en-US" smtClean="0"/>
              <a:pPr>
                <a:defRPr/>
              </a:pPr>
              <a:t>‹#›</a:t>
            </a:fld>
            <a:endParaRPr lang="en-US" dirty="0"/>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pPr>
              <a:defRPr/>
            </a:pPr>
            <a:fld id="{802E4E09-6FBE-4ACC-A950-DC5ACDDFF48B}" type="datetimeFigureOut">
              <a:rPr lang="en-US" smtClean="0"/>
              <a:pPr>
                <a:defRPr/>
              </a:pPr>
              <a:t>10/17/19</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2818591-495D-4D96-94BF-9597B70F0C0B}" type="slidenum">
              <a:rPr lang="en-US" smtClean="0"/>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pPr>
              <a:defRPr/>
            </a:pPr>
            <a:fld id="{590377E9-DC1B-45E8-9B55-F4515F5E050C}" type="datetimeFigureOut">
              <a:rPr lang="en-US" smtClean="0"/>
              <a:pPr>
                <a:defRPr/>
              </a:pPr>
              <a:t>10/17/19</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920A88F-6CBB-453D-A3C2-74CC66BEA9F4}"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pPr>
              <a:defRPr/>
            </a:pPr>
            <a:fld id="{674821BE-52E4-4689-B474-CBD81C6C3D15}" type="datetimeFigureOut">
              <a:rPr lang="en-US" smtClean="0"/>
              <a:pPr>
                <a:defRPr/>
              </a:pPr>
              <a:t>10/17/19</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4457F9A-FF8A-4100-9B42-8E71504B1446}"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pPr>
              <a:defRPr/>
            </a:pPr>
            <a:fld id="{74CCE0DB-0213-4D74-866E-870F324ABC1B}" type="datetimeFigureOut">
              <a:rPr lang="en-US" smtClean="0"/>
              <a:pPr>
                <a:defRPr/>
              </a:pPr>
              <a:t>10/17/19</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2FA1BB7-7B28-4817-A3C0-A42D4AD7EF88}" type="slidenum">
              <a:rPr lang="en-US" smtClean="0"/>
              <a:pPr>
                <a:defRPr/>
              </a:pPr>
              <a:t>‹#›</a:t>
            </a:fld>
            <a:endParaRPr lang="en-US" dirty="0"/>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32117D49-507B-4DF8-911D-E78FB403848F}" type="datetimeFigureOut">
              <a:rPr lang="en-US" smtClean="0"/>
              <a:pPr>
                <a:defRPr/>
              </a:pPr>
              <a:t>10/17/19</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1B150FC-908B-48FB-B452-A12F83B826D7}"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pPr>
              <a:defRPr/>
            </a:pPr>
            <a:fld id="{68771E78-C563-43BD-BAE2-0D5525E0069E}" type="datetimeFigureOut">
              <a:rPr lang="en-US" smtClean="0"/>
              <a:pPr>
                <a:defRPr/>
              </a:pPr>
              <a:t>10/17/19</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33D7BAA-2CAA-4AE1-9716-2C2A9DC317EF}"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pPr>
              <a:defRPr/>
            </a:pPr>
            <a:fld id="{71F01B06-7AA7-4450-A9F6-632A439CDF3B}" type="datetimeFigureOut">
              <a:rPr lang="en-US" smtClean="0"/>
              <a:pPr>
                <a:defRPr/>
              </a:pPr>
              <a:t>10/17/19</a:t>
            </a:fld>
            <a:endParaRPr lang="en-US" dirty="0"/>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62537174-D385-47DD-8DF2-9AD4B85C400E}"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pPr>
              <a:defRPr/>
            </a:pPr>
            <a:fld id="{3566EAEC-E3BF-466B-8FA6-588919D385BC}" type="datetimeFigureOut">
              <a:rPr lang="en-US" smtClean="0"/>
              <a:pPr>
                <a:defRPr/>
              </a:pPr>
              <a:t>10/17/19</a:t>
            </a:fld>
            <a:endParaRPr lang="en-US" dirty="0"/>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F37E64E1-1AE7-4BAC-9A39-CA063E714CF3}"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E7BB435-8F3A-4190-9B85-3BD587BC7789}" type="datetimeFigureOut">
              <a:rPr lang="en-US" smtClean="0"/>
              <a:pPr>
                <a:defRPr/>
              </a:pPr>
              <a:t>10/17/19</a:t>
            </a:fld>
            <a:endParaRPr lang="en-US" dirty="0"/>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38191C1B-EF7A-42E6-ABAC-5D08E6C41F35}"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80BF324-6661-4879-8251-DDC0BF2C0F5F}" type="datetimeFigureOut">
              <a:rPr lang="en-US" smtClean="0"/>
              <a:pPr>
                <a:defRPr/>
              </a:pPr>
              <a:t>10/17/19</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A463F21-4C82-4ED0-8508-218714D3C6B9}"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74CCE0DB-0213-4D74-866E-870F324ABC1B}" type="datetimeFigureOut">
              <a:rPr lang="en-US" smtClean="0"/>
              <a:pPr>
                <a:defRPr/>
              </a:pPr>
              <a:t>10/17/19</a:t>
            </a:fld>
            <a:endParaRPr lang="en-US" dirty="0"/>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pPr>
              <a:defRPr/>
            </a:pPr>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pPr>
              <a:defRPr/>
            </a:pPr>
            <a:fld id="{82FA1BB7-7B28-4817-A3C0-A42D4AD7EF88}"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27699" y="316580"/>
            <a:ext cx="9144000" cy="2677656"/>
          </a:xfrm>
          <a:prstGeom prst="rect">
            <a:avLst/>
          </a:prstGeom>
        </p:spPr>
        <p:txBody>
          <a:bodyPr wrap="square">
            <a:spAutoFit/>
          </a:bodyPr>
          <a:lstStyle/>
          <a:p>
            <a:pPr algn="ctr">
              <a:defRPr/>
            </a:pPr>
            <a:r>
              <a:rPr lang="en-US" sz="2800" b="1" dirty="0">
                <a:latin typeface="Papyrus"/>
                <a:cs typeface="Papyrus"/>
              </a:rPr>
              <a:t>CERI-7104/CIVL-8126 Data Analysis in Geophysics</a:t>
            </a:r>
          </a:p>
          <a:p>
            <a:pPr algn="ctr">
              <a:defRPr/>
            </a:pPr>
            <a:endParaRPr lang="en-US" sz="2800" dirty="0">
              <a:latin typeface="Papyrus"/>
            </a:endParaRPr>
          </a:p>
          <a:p>
            <a:pPr algn="ctr">
              <a:defRPr/>
            </a:pPr>
            <a:endParaRPr lang="en-US" sz="2800" dirty="0">
              <a:latin typeface="Papyrus"/>
            </a:endParaRPr>
          </a:p>
          <a:p>
            <a:pPr algn="ctr">
              <a:defRPr/>
            </a:pPr>
            <a:r>
              <a:rPr lang="en-US" sz="2800" dirty="0">
                <a:latin typeface="Papyrus"/>
              </a:rPr>
              <a:t>Continue start UNIX.</a:t>
            </a:r>
          </a:p>
          <a:p>
            <a:pPr algn="ctr">
              <a:defRPr/>
            </a:pPr>
            <a:endParaRPr lang="en-US" sz="2800" dirty="0">
              <a:latin typeface="Papyrus"/>
            </a:endParaRPr>
          </a:p>
          <a:p>
            <a:pPr algn="ctr">
              <a:defRPr/>
            </a:pPr>
            <a:r>
              <a:rPr lang="en-US" sz="2800" dirty="0">
                <a:latin typeface="Papyrus"/>
              </a:rPr>
              <a:t>Lab – 15, 107/10/19</a:t>
            </a:r>
          </a:p>
        </p:txBody>
      </p:sp>
    </p:spTree>
    <p:extLst>
      <p:ext uri="{BB962C8B-B14F-4D97-AF65-F5344CB8AC3E}">
        <p14:creationId xmlns:p14="http://schemas.microsoft.com/office/powerpoint/2010/main" val="515473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F64E5F-A47A-6746-8807-E6FCD4F7F9EA}"/>
              </a:ext>
            </a:extLst>
          </p:cNvPr>
          <p:cNvSpPr txBox="1"/>
          <p:nvPr/>
        </p:nvSpPr>
        <p:spPr>
          <a:xfrm>
            <a:off x="0" y="574703"/>
            <a:ext cx="9144000" cy="5355312"/>
          </a:xfrm>
          <a:prstGeom prst="rect">
            <a:avLst/>
          </a:prstGeom>
          <a:noFill/>
        </p:spPr>
        <p:txBody>
          <a:bodyPr wrap="square" rtlCol="0">
            <a:spAutoFit/>
          </a:bodyPr>
          <a:lstStyle/>
          <a:p>
            <a:r>
              <a:rPr lang="en-US" sz="2400" dirty="0">
                <a:latin typeface="Courier" pitchFamily="2" charset="0"/>
              </a:rPr>
              <a:t>% </a:t>
            </a:r>
            <a:r>
              <a:rPr lang="en-US" sz="2400" dirty="0">
                <a:solidFill>
                  <a:srgbClr val="FF0000"/>
                </a:solidFill>
                <a:latin typeface="Courier" pitchFamily="2" charset="0"/>
              </a:rPr>
              <a:t>foreach</a:t>
            </a:r>
            <a:r>
              <a:rPr lang="en-US" sz="2400" dirty="0">
                <a:latin typeface="Courier" pitchFamily="2" charset="0"/>
              </a:rPr>
              <a:t> file ( `ls *</a:t>
            </a:r>
            <a:r>
              <a:rPr lang="en-US" sz="2400" dirty="0" err="1">
                <a:latin typeface="Courier" pitchFamily="2" charset="0"/>
              </a:rPr>
              <a:t>sh</a:t>
            </a:r>
            <a:r>
              <a:rPr lang="en-US" sz="2400" dirty="0">
                <a:latin typeface="Courier" pitchFamily="2" charset="0"/>
              </a:rPr>
              <a:t>` )</a:t>
            </a:r>
          </a:p>
          <a:p>
            <a:r>
              <a:rPr lang="en-US" sz="2400" dirty="0">
                <a:latin typeface="Courier" pitchFamily="2" charset="0"/>
              </a:rPr>
              <a:t>foreach? echo \[$file\] `grep bin $file`</a:t>
            </a:r>
          </a:p>
          <a:p>
            <a:r>
              <a:rPr lang="en-US" sz="2400" dirty="0">
                <a:latin typeface="Courier" pitchFamily="2" charset="0"/>
              </a:rPr>
              <a:t>foreach? </a:t>
            </a:r>
            <a:r>
              <a:rPr lang="en-US" sz="2400" dirty="0">
                <a:solidFill>
                  <a:srgbClr val="FF0000"/>
                </a:solidFill>
                <a:latin typeface="Courier" pitchFamily="2" charset="0"/>
              </a:rPr>
              <a:t>end</a:t>
            </a:r>
          </a:p>
          <a:p>
            <a:pPr algn="ctr"/>
            <a:endParaRPr lang="en-US" sz="2800" dirty="0">
              <a:latin typeface="Papyrus" panose="020B0602040200020303" pitchFamily="34" charset="77"/>
            </a:endParaRPr>
          </a:p>
          <a:p>
            <a:pPr algn="ctr"/>
            <a:r>
              <a:rPr lang="en-US" sz="3200" dirty="0">
                <a:latin typeface="Papyrus" panose="020B0602040200020303" pitchFamily="34" charset="77"/>
              </a:rPr>
              <a:t>There are several new things here</a:t>
            </a:r>
          </a:p>
          <a:p>
            <a:pPr algn="ctr"/>
            <a:endParaRPr lang="en-US" dirty="0">
              <a:latin typeface="Papyrus" panose="020B0602040200020303" pitchFamily="34" charset="77"/>
            </a:endParaRPr>
          </a:p>
          <a:p>
            <a:pPr algn="ctr"/>
            <a:r>
              <a:rPr lang="en-US" sz="3200" dirty="0">
                <a:latin typeface="Courier" pitchFamily="2" charset="0"/>
              </a:rPr>
              <a:t>foreach</a:t>
            </a:r>
            <a:r>
              <a:rPr lang="en-US" sz="3200" dirty="0">
                <a:latin typeface="Papyrus" panose="020B0602040200020303" pitchFamily="34" charset="77"/>
              </a:rPr>
              <a:t> is the for loop in </a:t>
            </a:r>
            <a:r>
              <a:rPr lang="en-US" sz="3200" dirty="0" err="1">
                <a:latin typeface="Papyrus" panose="020B0602040200020303" pitchFamily="34" charset="77"/>
              </a:rPr>
              <a:t>csh</a:t>
            </a:r>
            <a:r>
              <a:rPr lang="en-US" sz="3200" dirty="0">
                <a:latin typeface="Papyrus" panose="020B0602040200020303" pitchFamily="34" charset="77"/>
              </a:rPr>
              <a:t>/</a:t>
            </a:r>
            <a:r>
              <a:rPr lang="en-US" sz="3200" dirty="0" err="1">
                <a:latin typeface="Papyrus" panose="020B0602040200020303" pitchFamily="34" charset="77"/>
              </a:rPr>
              <a:t>tcsh</a:t>
            </a:r>
            <a:r>
              <a:rPr lang="en-US" sz="3200" dirty="0">
                <a:latin typeface="Papyrus" panose="020B0602040200020303" pitchFamily="34" charset="77"/>
              </a:rPr>
              <a:t>, everything until the </a:t>
            </a:r>
            <a:r>
              <a:rPr lang="en-US" sz="3200" dirty="0">
                <a:latin typeface="Courier" pitchFamily="2" charset="0"/>
              </a:rPr>
              <a:t>end</a:t>
            </a:r>
            <a:r>
              <a:rPr lang="en-US" sz="3200" dirty="0">
                <a:latin typeface="Papyrus" panose="020B0602040200020303" pitchFamily="34" charset="77"/>
              </a:rPr>
              <a:t> keyword is in the loop.</a:t>
            </a:r>
          </a:p>
          <a:p>
            <a:pPr algn="ctr"/>
            <a:r>
              <a:rPr lang="en-US" sz="3200" dirty="0">
                <a:latin typeface="Papyrus" panose="020B0602040200020303" pitchFamily="34" charset="77"/>
              </a:rPr>
              <a:t> </a:t>
            </a:r>
          </a:p>
          <a:p>
            <a:pPr algn="ctr"/>
            <a:r>
              <a:rPr lang="en-US" sz="3200" dirty="0">
                <a:latin typeface="Papyrus" panose="020B0602040200020303" pitchFamily="34" charset="77"/>
              </a:rPr>
              <a:t>The </a:t>
            </a:r>
            <a:r>
              <a:rPr lang="en-US" sz="3200" dirty="0">
                <a:latin typeface="Courier" pitchFamily="2" charset="0"/>
              </a:rPr>
              <a:t>foreach?</a:t>
            </a:r>
            <a:r>
              <a:rPr lang="en-US" sz="3200" dirty="0">
                <a:latin typeface="Papyrus" panose="020B0602040200020303" pitchFamily="34" charset="77"/>
              </a:rPr>
              <a:t> prompts on the interior lines indicate you are entering commands into the body of the loop.</a:t>
            </a:r>
          </a:p>
        </p:txBody>
      </p:sp>
    </p:spTree>
    <p:extLst>
      <p:ext uri="{BB962C8B-B14F-4D97-AF65-F5344CB8AC3E}">
        <p14:creationId xmlns:p14="http://schemas.microsoft.com/office/powerpoint/2010/main" val="28574275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F64E5F-A47A-6746-8807-E6FCD4F7F9EA}"/>
              </a:ext>
            </a:extLst>
          </p:cNvPr>
          <p:cNvSpPr txBox="1"/>
          <p:nvPr/>
        </p:nvSpPr>
        <p:spPr>
          <a:xfrm>
            <a:off x="0" y="286605"/>
            <a:ext cx="9144000" cy="4862870"/>
          </a:xfrm>
          <a:prstGeom prst="rect">
            <a:avLst/>
          </a:prstGeom>
          <a:noFill/>
        </p:spPr>
        <p:txBody>
          <a:bodyPr wrap="square" rtlCol="0">
            <a:spAutoFit/>
          </a:bodyPr>
          <a:lstStyle/>
          <a:p>
            <a:pPr algn="ctr"/>
            <a:r>
              <a:rPr lang="en-US" sz="3200" dirty="0">
                <a:latin typeface="Papyrus" panose="020B0602040200020303" pitchFamily="34" charset="77"/>
              </a:rPr>
              <a:t>So in </a:t>
            </a:r>
            <a:r>
              <a:rPr lang="en-US" sz="3200" dirty="0" err="1">
                <a:latin typeface="Papyrus" panose="020B0602040200020303" pitchFamily="34" charset="77"/>
              </a:rPr>
              <a:t>csh</a:t>
            </a:r>
            <a:r>
              <a:rPr lang="en-US" sz="3200" dirty="0">
                <a:latin typeface="Papyrus" panose="020B0602040200020303" pitchFamily="34" charset="77"/>
              </a:rPr>
              <a:t>/</a:t>
            </a:r>
            <a:r>
              <a:rPr lang="en-US" sz="3200" dirty="0" err="1">
                <a:latin typeface="Papyrus" panose="020B0602040200020303" pitchFamily="34" charset="77"/>
              </a:rPr>
              <a:t>tcsh</a:t>
            </a:r>
            <a:r>
              <a:rPr lang="en-US" sz="3200" dirty="0">
                <a:latin typeface="Papyrus" panose="020B0602040200020303" pitchFamily="34" charset="77"/>
              </a:rPr>
              <a:t> I can do the same thing by writing this</a:t>
            </a:r>
          </a:p>
          <a:p>
            <a:r>
              <a:rPr lang="en-US" sz="2400" dirty="0">
                <a:latin typeface="Courier" pitchFamily="2" charset="0"/>
              </a:rPr>
              <a:t>% foreach file ( </a:t>
            </a:r>
            <a:r>
              <a:rPr lang="en-US" sz="2400" dirty="0">
                <a:solidFill>
                  <a:srgbClr val="FF0000"/>
                </a:solidFill>
                <a:latin typeface="Courier" pitchFamily="2" charset="0"/>
              </a:rPr>
              <a:t>`</a:t>
            </a:r>
            <a:r>
              <a:rPr lang="en-US" sz="2400" dirty="0">
                <a:latin typeface="Courier" pitchFamily="2" charset="0"/>
              </a:rPr>
              <a:t>ls *</a:t>
            </a:r>
            <a:r>
              <a:rPr lang="en-US" sz="2400" dirty="0" err="1">
                <a:latin typeface="Courier" pitchFamily="2" charset="0"/>
              </a:rPr>
              <a:t>sh</a:t>
            </a:r>
            <a:r>
              <a:rPr lang="en-US" sz="2400" dirty="0">
                <a:solidFill>
                  <a:srgbClr val="FF0000"/>
                </a:solidFill>
                <a:latin typeface="Courier" pitchFamily="2" charset="0"/>
              </a:rPr>
              <a:t>`</a:t>
            </a:r>
            <a:r>
              <a:rPr lang="en-US" sz="2400" dirty="0">
                <a:latin typeface="Courier" pitchFamily="2" charset="0"/>
              </a:rPr>
              <a:t> )</a:t>
            </a:r>
          </a:p>
          <a:p>
            <a:r>
              <a:rPr lang="en-US" sz="2400" dirty="0">
                <a:latin typeface="Courier" pitchFamily="2" charset="0"/>
              </a:rPr>
              <a:t>foreach? echo \[$file\] </a:t>
            </a:r>
            <a:r>
              <a:rPr lang="en-US" sz="2400" dirty="0">
                <a:solidFill>
                  <a:srgbClr val="FF0000"/>
                </a:solidFill>
                <a:latin typeface="Courier" pitchFamily="2" charset="0"/>
              </a:rPr>
              <a:t>`</a:t>
            </a:r>
            <a:r>
              <a:rPr lang="en-US" sz="2400" dirty="0">
                <a:latin typeface="Courier" pitchFamily="2" charset="0"/>
              </a:rPr>
              <a:t>grep bin $file</a:t>
            </a:r>
            <a:r>
              <a:rPr lang="en-US" sz="2400" dirty="0">
                <a:solidFill>
                  <a:srgbClr val="FF0000"/>
                </a:solidFill>
                <a:latin typeface="Courier" pitchFamily="2" charset="0"/>
              </a:rPr>
              <a:t>`</a:t>
            </a:r>
          </a:p>
          <a:p>
            <a:r>
              <a:rPr lang="en-US" sz="2400" dirty="0">
                <a:latin typeface="Courier" pitchFamily="2" charset="0"/>
              </a:rPr>
              <a:t>foreach? end</a:t>
            </a:r>
          </a:p>
          <a:p>
            <a:pPr algn="ctr"/>
            <a:endParaRPr lang="en-US" sz="2800" dirty="0">
              <a:latin typeface="Papyrus" panose="020B0602040200020303" pitchFamily="34" charset="77"/>
            </a:endParaRPr>
          </a:p>
          <a:p>
            <a:pPr algn="ctr"/>
            <a:r>
              <a:rPr lang="en-US" sz="3200" dirty="0">
                <a:latin typeface="Papyrus" panose="020B0602040200020303" pitchFamily="34" charset="77"/>
              </a:rPr>
              <a:t>Next we have the </a:t>
            </a:r>
            <a:r>
              <a:rPr lang="en-US" sz="3200" u="sng" dirty="0">
                <a:latin typeface="Papyrus" panose="020B0602040200020303" pitchFamily="34" charset="77"/>
              </a:rPr>
              <a:t>grave</a:t>
            </a:r>
            <a:r>
              <a:rPr lang="en-US" sz="3200" dirty="0">
                <a:latin typeface="Papyrus" panose="020B0602040200020303" pitchFamily="34" charset="77"/>
              </a:rPr>
              <a:t> or </a:t>
            </a:r>
            <a:r>
              <a:rPr lang="en-US" sz="3200" u="sng" dirty="0">
                <a:latin typeface="Papyrus" panose="020B0602040200020303" pitchFamily="34" charset="77"/>
              </a:rPr>
              <a:t>back quotes</a:t>
            </a:r>
            <a:r>
              <a:rPr lang="en-US" sz="3200" dirty="0">
                <a:latin typeface="Papyrus" panose="020B0602040200020303" pitchFamily="34" charset="77"/>
              </a:rPr>
              <a:t> </a:t>
            </a:r>
            <a:r>
              <a:rPr lang="en-US" sz="3200" b="1" dirty="0">
                <a:latin typeface="Courier" pitchFamily="2" charset="0"/>
              </a:rPr>
              <a:t>`</a:t>
            </a:r>
            <a:endParaRPr lang="en-US" sz="3200" b="1" dirty="0">
              <a:latin typeface="Papyrus" panose="020B0602040200020303" pitchFamily="34" charset="77"/>
            </a:endParaRPr>
          </a:p>
          <a:p>
            <a:pPr algn="ctr"/>
            <a:endParaRPr lang="en-US" b="1" dirty="0">
              <a:latin typeface="Papyrus" panose="020B0602040200020303" pitchFamily="34" charset="77"/>
            </a:endParaRPr>
          </a:p>
          <a:p>
            <a:pPr algn="ctr"/>
            <a:r>
              <a:rPr lang="en-US" sz="3200" dirty="0">
                <a:latin typeface="Papyrus" panose="020B0602040200020303" pitchFamily="34" charset="77"/>
              </a:rPr>
              <a:t>These perform command substitution – they take the output of the command and just dump it literally into the command line.</a:t>
            </a:r>
            <a:endParaRPr lang="en-US" sz="3200" dirty="0">
              <a:latin typeface="Courier" pitchFamily="2" charset="0"/>
            </a:endParaRPr>
          </a:p>
        </p:txBody>
      </p:sp>
    </p:spTree>
    <p:extLst>
      <p:ext uri="{BB962C8B-B14F-4D97-AF65-F5344CB8AC3E}">
        <p14:creationId xmlns:p14="http://schemas.microsoft.com/office/powerpoint/2010/main" val="3201655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F64E5F-A47A-6746-8807-E6FCD4F7F9EA}"/>
              </a:ext>
            </a:extLst>
          </p:cNvPr>
          <p:cNvSpPr txBox="1"/>
          <p:nvPr/>
        </p:nvSpPr>
        <p:spPr>
          <a:xfrm>
            <a:off x="0" y="-13198"/>
            <a:ext cx="9144000" cy="7663636"/>
          </a:xfrm>
          <a:prstGeom prst="rect">
            <a:avLst/>
          </a:prstGeom>
          <a:noFill/>
        </p:spPr>
        <p:txBody>
          <a:bodyPr wrap="square" rtlCol="0">
            <a:spAutoFit/>
          </a:bodyPr>
          <a:lstStyle/>
          <a:p>
            <a:pPr algn="ctr"/>
            <a:r>
              <a:rPr lang="en-US" sz="3200" dirty="0">
                <a:latin typeface="Papyrus" panose="020B0602040200020303" pitchFamily="34" charset="77"/>
              </a:rPr>
              <a:t>So</a:t>
            </a:r>
          </a:p>
          <a:p>
            <a:r>
              <a:rPr lang="en-US" sz="2400" dirty="0">
                <a:latin typeface="Courier" pitchFamily="2" charset="0"/>
              </a:rPr>
              <a:t>% foreach file ( </a:t>
            </a:r>
            <a:r>
              <a:rPr lang="en-US" sz="2400" dirty="0">
                <a:solidFill>
                  <a:srgbClr val="FF0000"/>
                </a:solidFill>
                <a:latin typeface="Courier" pitchFamily="2" charset="0"/>
              </a:rPr>
              <a:t>`</a:t>
            </a:r>
            <a:r>
              <a:rPr lang="en-US" sz="2400" dirty="0">
                <a:latin typeface="Courier" pitchFamily="2" charset="0"/>
              </a:rPr>
              <a:t>ls *</a:t>
            </a:r>
            <a:r>
              <a:rPr lang="en-US" sz="2400" dirty="0" err="1">
                <a:latin typeface="Courier" pitchFamily="2" charset="0"/>
              </a:rPr>
              <a:t>sh</a:t>
            </a:r>
            <a:r>
              <a:rPr lang="en-US" sz="2400" dirty="0">
                <a:solidFill>
                  <a:srgbClr val="FF0000"/>
                </a:solidFill>
                <a:latin typeface="Courier" pitchFamily="2" charset="0"/>
              </a:rPr>
              <a:t>`</a:t>
            </a:r>
            <a:r>
              <a:rPr lang="en-US" sz="2400" dirty="0">
                <a:latin typeface="Courier" pitchFamily="2" charset="0"/>
              </a:rPr>
              <a:t> )</a:t>
            </a:r>
          </a:p>
          <a:p>
            <a:pPr algn="ctr"/>
            <a:endParaRPr lang="en-US" dirty="0">
              <a:latin typeface="Papyrus" panose="020B0602040200020303" pitchFamily="34" charset="77"/>
            </a:endParaRPr>
          </a:p>
          <a:p>
            <a:pPr algn="ctr"/>
            <a:r>
              <a:rPr lang="en-US" sz="3200" dirty="0">
                <a:latin typeface="Papyrus" panose="020B0602040200020303" pitchFamily="34" charset="77"/>
              </a:rPr>
              <a:t>Is the same as if I had typed the output of the </a:t>
            </a:r>
            <a:r>
              <a:rPr lang="en-US" sz="3200" dirty="0">
                <a:latin typeface="Courier" pitchFamily="2" charset="0"/>
              </a:rPr>
              <a:t>ls </a:t>
            </a:r>
            <a:r>
              <a:rPr lang="en-US" sz="3200" dirty="0">
                <a:latin typeface="Papyrus" panose="020B0602040200020303" pitchFamily="34" charset="77"/>
              </a:rPr>
              <a:t>command between the parenthesis.</a:t>
            </a:r>
          </a:p>
          <a:p>
            <a:pPr algn="ctr"/>
            <a:endParaRPr lang="en-US" dirty="0">
              <a:latin typeface="Papyrus" panose="020B0602040200020303" pitchFamily="34" charset="77"/>
            </a:endParaRPr>
          </a:p>
          <a:p>
            <a:r>
              <a:rPr lang="en-US" sz="1600" dirty="0">
                <a:latin typeface="Courier" pitchFamily="2" charset="0"/>
              </a:rPr>
              <a:t>% ls *.</a:t>
            </a:r>
            <a:r>
              <a:rPr lang="en-US" sz="1600" dirty="0" err="1">
                <a:latin typeface="Courier" pitchFamily="2" charset="0"/>
              </a:rPr>
              <a:t>sh</a:t>
            </a:r>
            <a:endParaRPr lang="en-US" sz="1600" dirty="0">
              <a:latin typeface="Courier" pitchFamily="2" charset="0"/>
            </a:endParaRPr>
          </a:p>
          <a:p>
            <a:r>
              <a:rPr lang="en-US" sz="1600" dirty="0">
                <a:solidFill>
                  <a:srgbClr val="FF0000"/>
                </a:solidFill>
                <a:latin typeface="Courier" pitchFamily="2" charset="0"/>
              </a:rPr>
              <a:t>altamini4matlab.sh </a:t>
            </a:r>
            <a:r>
              <a:rPr lang="en-US" sz="1600" dirty="0" err="1">
                <a:solidFill>
                  <a:srgbClr val="FF0000"/>
                </a:solidFill>
                <a:latin typeface="Courier" pitchFamily="2" charset="0"/>
              </a:rPr>
              <a:t>find_newcmt.sh</a:t>
            </a:r>
            <a:r>
              <a:rPr lang="en-US" sz="1600" dirty="0">
                <a:solidFill>
                  <a:srgbClr val="FF0000"/>
                </a:solidFill>
                <a:latin typeface="Courier" pitchFamily="2" charset="0"/>
              </a:rPr>
              <a:t> </a:t>
            </a:r>
            <a:r>
              <a:rPr lang="en-US" sz="1600" dirty="0" err="1">
                <a:solidFill>
                  <a:srgbClr val="FF0000"/>
                </a:solidFill>
                <a:latin typeface="Courier" pitchFamily="2" charset="0"/>
              </a:rPr>
              <a:t>readline_temp.sh</a:t>
            </a:r>
            <a:r>
              <a:rPr lang="en-US" sz="1600" dirty="0">
                <a:solidFill>
                  <a:srgbClr val="FF0000"/>
                </a:solidFill>
                <a:latin typeface="Courier" pitchFamily="2" charset="0"/>
              </a:rPr>
              <a:t> </a:t>
            </a:r>
            <a:r>
              <a:rPr lang="en-US" sz="1600" dirty="0" err="1">
                <a:solidFill>
                  <a:srgbClr val="FF0000"/>
                </a:solidFill>
                <a:latin typeface="Courier" pitchFamily="2" charset="0"/>
              </a:rPr>
              <a:t>stderrredirect.sh</a:t>
            </a:r>
            <a:endParaRPr lang="en-US" sz="1600" dirty="0">
              <a:solidFill>
                <a:srgbClr val="FF0000"/>
              </a:solidFill>
              <a:latin typeface="Courier" pitchFamily="2" charset="0"/>
            </a:endParaRPr>
          </a:p>
          <a:p>
            <a:r>
              <a:rPr lang="en-US" sz="1600" dirty="0" err="1">
                <a:solidFill>
                  <a:srgbClr val="FF0000"/>
                </a:solidFill>
                <a:latin typeface="Courier" pitchFamily="2" charset="0"/>
              </a:rPr>
              <a:t>atomlist.sh</a:t>
            </a:r>
            <a:r>
              <a:rPr lang="en-US" sz="1600" dirty="0">
                <a:solidFill>
                  <a:srgbClr val="FF0000"/>
                </a:solidFill>
                <a:latin typeface="Courier" pitchFamily="2" charset="0"/>
              </a:rPr>
              <a:t> gmt5ex5.sh remove_m64_flag.sh </a:t>
            </a:r>
            <a:r>
              <a:rPr lang="en-US" sz="1600" dirty="0" err="1">
                <a:solidFill>
                  <a:srgbClr val="FF0000"/>
                </a:solidFill>
                <a:latin typeface="Courier" pitchFamily="2" charset="0"/>
              </a:rPr>
              <a:t>test.sh</a:t>
            </a:r>
            <a:endParaRPr lang="en-US" sz="1600" dirty="0">
              <a:solidFill>
                <a:srgbClr val="FF0000"/>
              </a:solidFill>
              <a:latin typeface="Courier" pitchFamily="2" charset="0"/>
            </a:endParaRPr>
          </a:p>
          <a:p>
            <a:endParaRPr lang="en-US" sz="1600" dirty="0">
              <a:latin typeface="Courier" pitchFamily="2" charset="0"/>
            </a:endParaRPr>
          </a:p>
          <a:p>
            <a:r>
              <a:rPr lang="en-US" sz="1600" dirty="0">
                <a:latin typeface="Courier" pitchFamily="2" charset="0"/>
              </a:rPr>
              <a:t>% foreach file ( </a:t>
            </a:r>
            <a:r>
              <a:rPr lang="en-US" sz="1600" dirty="0">
                <a:solidFill>
                  <a:srgbClr val="FF0000"/>
                </a:solidFill>
                <a:latin typeface="Courier" pitchFamily="2" charset="0"/>
              </a:rPr>
              <a:t>altamini4matlab.sh </a:t>
            </a:r>
            <a:r>
              <a:rPr lang="en-US" sz="1600" dirty="0" err="1">
                <a:solidFill>
                  <a:srgbClr val="FF0000"/>
                </a:solidFill>
                <a:latin typeface="Courier" pitchFamily="2" charset="0"/>
              </a:rPr>
              <a:t>atomlist.sh</a:t>
            </a:r>
            <a:r>
              <a:rPr lang="en-US" sz="1600" dirty="0">
                <a:solidFill>
                  <a:srgbClr val="FF0000"/>
                </a:solidFill>
                <a:latin typeface="Courier" pitchFamily="2" charset="0"/>
              </a:rPr>
              <a:t> </a:t>
            </a:r>
            <a:r>
              <a:rPr lang="en-US" sz="1600" dirty="0" err="1">
                <a:solidFill>
                  <a:srgbClr val="FF0000"/>
                </a:solidFill>
                <a:latin typeface="Courier" pitchFamily="2" charset="0"/>
              </a:rPr>
              <a:t>find_newcmt.sh</a:t>
            </a:r>
            <a:r>
              <a:rPr lang="en-US" sz="1600" dirty="0">
                <a:solidFill>
                  <a:srgbClr val="FF0000"/>
                </a:solidFill>
                <a:latin typeface="Courier" pitchFamily="2" charset="0"/>
              </a:rPr>
              <a:t> gmt5ex5.sh </a:t>
            </a:r>
            <a:r>
              <a:rPr lang="en-US" sz="1600" dirty="0" err="1">
                <a:solidFill>
                  <a:srgbClr val="FF0000"/>
                </a:solidFill>
                <a:latin typeface="Courier" pitchFamily="2" charset="0"/>
              </a:rPr>
              <a:t>readline_temp.sh</a:t>
            </a:r>
            <a:r>
              <a:rPr lang="en-US" sz="1600" dirty="0">
                <a:solidFill>
                  <a:srgbClr val="FF0000"/>
                </a:solidFill>
                <a:latin typeface="Courier" pitchFamily="2" charset="0"/>
              </a:rPr>
              <a:t> remove_m64_flag.sh </a:t>
            </a:r>
            <a:r>
              <a:rPr lang="en-US" sz="1600" dirty="0" err="1">
                <a:solidFill>
                  <a:srgbClr val="FF0000"/>
                </a:solidFill>
                <a:latin typeface="Courier" pitchFamily="2" charset="0"/>
              </a:rPr>
              <a:t>stderrredirect.sh</a:t>
            </a:r>
            <a:r>
              <a:rPr lang="en-US" sz="1600" dirty="0">
                <a:solidFill>
                  <a:srgbClr val="FF0000"/>
                </a:solidFill>
                <a:latin typeface="Courier" pitchFamily="2" charset="0"/>
              </a:rPr>
              <a:t> </a:t>
            </a:r>
            <a:r>
              <a:rPr lang="en-US" sz="1600" dirty="0" err="1">
                <a:solidFill>
                  <a:srgbClr val="FF0000"/>
                </a:solidFill>
                <a:latin typeface="Courier" pitchFamily="2" charset="0"/>
              </a:rPr>
              <a:t>test.sh</a:t>
            </a:r>
            <a:r>
              <a:rPr lang="en-US" sz="1600" dirty="0">
                <a:latin typeface="Courier" pitchFamily="2" charset="0"/>
              </a:rPr>
              <a:t>)</a:t>
            </a:r>
          </a:p>
          <a:p>
            <a:r>
              <a:rPr lang="en-US" sz="1600" dirty="0">
                <a:latin typeface="Courier" pitchFamily="2" charset="0"/>
              </a:rPr>
              <a:t>foreach? echo \[$file\] `grep bin $file`</a:t>
            </a:r>
          </a:p>
          <a:p>
            <a:r>
              <a:rPr lang="en-US" sz="1600" dirty="0">
                <a:latin typeface="Courier" pitchFamily="2" charset="0"/>
              </a:rPr>
              <a:t>foreach? end</a:t>
            </a:r>
          </a:p>
          <a:p>
            <a:r>
              <a:rPr lang="en-US" sz="1600" dirty="0">
                <a:solidFill>
                  <a:schemeClr val="bg1">
                    <a:lumMod val="50000"/>
                  </a:schemeClr>
                </a:solidFill>
                <a:latin typeface="Courier" pitchFamily="2" charset="0"/>
              </a:rPr>
              <a:t>[altamini4matlab.sh] #!/bin/</a:t>
            </a:r>
            <a:r>
              <a:rPr lang="en-US" sz="1600" dirty="0" err="1">
                <a:solidFill>
                  <a:schemeClr val="bg1">
                    <a:lumMod val="50000"/>
                  </a:schemeClr>
                </a:solidFill>
                <a:latin typeface="Courier" pitchFamily="2" charset="0"/>
              </a:rPr>
              <a:t>sh</a:t>
            </a:r>
            <a:endParaRPr lang="en-US" sz="1600" dirty="0">
              <a:solidFill>
                <a:schemeClr val="bg1">
                  <a:lumMod val="50000"/>
                </a:schemeClr>
              </a:solidFill>
              <a:latin typeface="Courier" pitchFamily="2" charset="0"/>
            </a:endParaRPr>
          </a:p>
          <a:p>
            <a:r>
              <a:rPr lang="en-US" sz="1600" dirty="0">
                <a:solidFill>
                  <a:schemeClr val="bg1">
                    <a:lumMod val="50000"/>
                  </a:schemeClr>
                </a:solidFill>
                <a:latin typeface="Courier" pitchFamily="2" charset="0"/>
              </a:rPr>
              <a:t>[</a:t>
            </a:r>
            <a:r>
              <a:rPr lang="en-US" sz="1600" dirty="0" err="1">
                <a:solidFill>
                  <a:schemeClr val="bg1">
                    <a:lumMod val="50000"/>
                  </a:schemeClr>
                </a:solidFill>
                <a:latin typeface="Courier" pitchFamily="2" charset="0"/>
              </a:rPr>
              <a:t>atomlist.sh</a:t>
            </a:r>
            <a:r>
              <a:rPr lang="en-US" sz="1600" dirty="0">
                <a:solidFill>
                  <a:schemeClr val="bg1">
                    <a:lumMod val="50000"/>
                  </a:schemeClr>
                </a:solidFill>
                <a:latin typeface="Courier" pitchFamily="2" charset="0"/>
              </a:rPr>
              <a:t>] #!/bin/</a:t>
            </a:r>
            <a:r>
              <a:rPr lang="en-US" sz="1600" dirty="0" err="1">
                <a:solidFill>
                  <a:schemeClr val="bg1">
                    <a:lumMod val="50000"/>
                  </a:schemeClr>
                </a:solidFill>
                <a:latin typeface="Courier" pitchFamily="2" charset="0"/>
              </a:rPr>
              <a:t>sh</a:t>
            </a:r>
            <a:endParaRPr lang="en-US" sz="1600" dirty="0">
              <a:solidFill>
                <a:schemeClr val="bg1">
                  <a:lumMod val="50000"/>
                </a:schemeClr>
              </a:solidFill>
              <a:latin typeface="Courier" pitchFamily="2" charset="0"/>
            </a:endParaRPr>
          </a:p>
          <a:p>
            <a:r>
              <a:rPr lang="en-US" sz="1600" dirty="0">
                <a:solidFill>
                  <a:schemeClr val="bg1">
                    <a:lumMod val="50000"/>
                  </a:schemeClr>
                </a:solidFill>
                <a:latin typeface="Courier" pitchFamily="2" charset="0"/>
              </a:rPr>
              <a:t>[</a:t>
            </a:r>
            <a:r>
              <a:rPr lang="en-US" sz="1600" dirty="0" err="1">
                <a:solidFill>
                  <a:schemeClr val="bg1">
                    <a:lumMod val="50000"/>
                  </a:schemeClr>
                </a:solidFill>
                <a:latin typeface="Courier" pitchFamily="2" charset="0"/>
              </a:rPr>
              <a:t>find_newcmt.sh</a:t>
            </a:r>
            <a:r>
              <a:rPr lang="en-US" sz="1600" dirty="0">
                <a:solidFill>
                  <a:schemeClr val="bg1">
                    <a:lumMod val="50000"/>
                  </a:schemeClr>
                </a:solidFill>
                <a:latin typeface="Courier" pitchFamily="2" charset="0"/>
              </a:rPr>
              <a:t>] #!/bin/</a:t>
            </a:r>
            <a:r>
              <a:rPr lang="en-US" sz="1600" dirty="0" err="1">
                <a:solidFill>
                  <a:schemeClr val="bg1">
                    <a:lumMod val="50000"/>
                  </a:schemeClr>
                </a:solidFill>
                <a:latin typeface="Courier" pitchFamily="2" charset="0"/>
              </a:rPr>
              <a:t>sh</a:t>
            </a:r>
            <a:endParaRPr lang="en-US" sz="1600" dirty="0">
              <a:solidFill>
                <a:schemeClr val="bg1">
                  <a:lumMod val="50000"/>
                </a:schemeClr>
              </a:solidFill>
              <a:latin typeface="Courier" pitchFamily="2" charset="0"/>
            </a:endParaRPr>
          </a:p>
          <a:p>
            <a:r>
              <a:rPr lang="en-US" sz="1600" dirty="0">
                <a:solidFill>
                  <a:schemeClr val="bg1">
                    <a:lumMod val="50000"/>
                  </a:schemeClr>
                </a:solidFill>
                <a:latin typeface="Courier" pitchFamily="2" charset="0"/>
              </a:rPr>
              <a:t>[gmt5ex5.sh] #!/bin/bash</a:t>
            </a:r>
          </a:p>
          <a:p>
            <a:r>
              <a:rPr lang="en-US" sz="1600" dirty="0">
                <a:solidFill>
                  <a:schemeClr val="bg1">
                    <a:lumMod val="50000"/>
                  </a:schemeClr>
                </a:solidFill>
                <a:latin typeface="Courier" pitchFamily="2" charset="0"/>
              </a:rPr>
              <a:t>[</a:t>
            </a:r>
            <a:r>
              <a:rPr lang="en-US" sz="1600" dirty="0" err="1">
                <a:solidFill>
                  <a:schemeClr val="bg1">
                    <a:lumMod val="50000"/>
                  </a:schemeClr>
                </a:solidFill>
                <a:latin typeface="Courier" pitchFamily="2" charset="0"/>
              </a:rPr>
              <a:t>readline_temp.sh</a:t>
            </a:r>
            <a:r>
              <a:rPr lang="en-US" sz="1600" dirty="0">
                <a:solidFill>
                  <a:schemeClr val="bg1">
                    <a:lumMod val="50000"/>
                  </a:schemeClr>
                </a:solidFill>
                <a:latin typeface="Courier" pitchFamily="2" charset="0"/>
              </a:rPr>
              <a:t>] #!/bin/</a:t>
            </a:r>
            <a:r>
              <a:rPr lang="en-US" sz="1600" dirty="0" err="1">
                <a:solidFill>
                  <a:schemeClr val="bg1">
                    <a:lumMod val="50000"/>
                  </a:schemeClr>
                </a:solidFill>
                <a:latin typeface="Courier" pitchFamily="2" charset="0"/>
              </a:rPr>
              <a:t>sh</a:t>
            </a:r>
            <a:r>
              <a:rPr lang="en-US" sz="1600" dirty="0">
                <a:solidFill>
                  <a:schemeClr val="bg1">
                    <a:lumMod val="50000"/>
                  </a:schemeClr>
                </a:solidFill>
                <a:latin typeface="Courier" pitchFamily="2" charset="0"/>
              </a:rPr>
              <a:t> /users/</a:t>
            </a:r>
            <a:r>
              <a:rPr lang="en-US" sz="1600" dirty="0" err="1">
                <a:solidFill>
                  <a:schemeClr val="bg1">
                    <a:lumMod val="50000"/>
                  </a:schemeClr>
                </a:solidFill>
                <a:latin typeface="Courier" pitchFamily="2" charset="0"/>
              </a:rPr>
              <a:t>robertsmalley</a:t>
            </a:r>
            <a:r>
              <a:rPr lang="en-US" sz="1600" dirty="0">
                <a:solidFill>
                  <a:schemeClr val="bg1">
                    <a:lumMod val="50000"/>
                  </a:schemeClr>
                </a:solidFill>
                <a:latin typeface="Courier" pitchFamily="2" charset="0"/>
              </a:rPr>
              <a:t>/</a:t>
            </a:r>
            <a:r>
              <a:rPr lang="en-US" sz="1600" dirty="0" err="1">
                <a:solidFill>
                  <a:schemeClr val="bg1">
                    <a:lumMod val="50000"/>
                  </a:schemeClr>
                </a:solidFill>
                <a:latin typeface="Courier" pitchFamily="2" charset="0"/>
              </a:rPr>
              <a:t>unixside</a:t>
            </a:r>
            <a:r>
              <a:rPr lang="en-US" sz="1600" dirty="0">
                <a:solidFill>
                  <a:schemeClr val="bg1">
                    <a:lumMod val="50000"/>
                  </a:schemeClr>
                </a:solidFill>
                <a:latin typeface="Courier" pitchFamily="2" charset="0"/>
              </a:rPr>
              <a:t>/bin/crx2rnx whtm0010.16d</a:t>
            </a:r>
          </a:p>
          <a:p>
            <a:r>
              <a:rPr lang="en-US" sz="1600" dirty="0">
                <a:solidFill>
                  <a:schemeClr val="bg1">
                    <a:lumMod val="50000"/>
                  </a:schemeClr>
                </a:solidFill>
                <a:latin typeface="Courier" pitchFamily="2" charset="0"/>
              </a:rPr>
              <a:t>[remove_m64_flag.sh] #!/bin/</a:t>
            </a:r>
            <a:r>
              <a:rPr lang="en-US" sz="1600" dirty="0" err="1">
                <a:solidFill>
                  <a:schemeClr val="bg1">
                    <a:lumMod val="50000"/>
                  </a:schemeClr>
                </a:solidFill>
                <a:latin typeface="Courier" pitchFamily="2" charset="0"/>
              </a:rPr>
              <a:t>sh</a:t>
            </a:r>
            <a:endParaRPr lang="en-US" sz="1600" dirty="0">
              <a:solidFill>
                <a:schemeClr val="bg1">
                  <a:lumMod val="50000"/>
                </a:schemeClr>
              </a:solidFill>
              <a:latin typeface="Courier" pitchFamily="2" charset="0"/>
            </a:endParaRPr>
          </a:p>
          <a:p>
            <a:r>
              <a:rPr lang="en-US" sz="1600" dirty="0">
                <a:solidFill>
                  <a:schemeClr val="bg1">
                    <a:lumMod val="50000"/>
                  </a:schemeClr>
                </a:solidFill>
                <a:latin typeface="Courier" pitchFamily="2" charset="0"/>
              </a:rPr>
              <a:t>[</a:t>
            </a:r>
            <a:r>
              <a:rPr lang="en-US" sz="1600" dirty="0" err="1">
                <a:solidFill>
                  <a:schemeClr val="bg1">
                    <a:lumMod val="50000"/>
                  </a:schemeClr>
                </a:solidFill>
                <a:latin typeface="Courier" pitchFamily="2" charset="0"/>
              </a:rPr>
              <a:t>stderrredirect.sh</a:t>
            </a:r>
            <a:r>
              <a:rPr lang="en-US" sz="1600" dirty="0">
                <a:solidFill>
                  <a:schemeClr val="bg1">
                    <a:lumMod val="50000"/>
                  </a:schemeClr>
                </a:solidFill>
                <a:latin typeface="Courier" pitchFamily="2" charset="0"/>
              </a:rPr>
              <a:t>] #!/bin/</a:t>
            </a:r>
            <a:r>
              <a:rPr lang="en-US" sz="1600" dirty="0" err="1">
                <a:solidFill>
                  <a:schemeClr val="bg1">
                    <a:lumMod val="50000"/>
                  </a:schemeClr>
                </a:solidFill>
                <a:latin typeface="Courier" pitchFamily="2" charset="0"/>
              </a:rPr>
              <a:t>sh</a:t>
            </a:r>
            <a:endParaRPr lang="en-US" sz="1600" dirty="0">
              <a:solidFill>
                <a:schemeClr val="bg1">
                  <a:lumMod val="50000"/>
                </a:schemeClr>
              </a:solidFill>
              <a:latin typeface="Courier" pitchFamily="2" charset="0"/>
            </a:endParaRPr>
          </a:p>
          <a:p>
            <a:r>
              <a:rPr lang="en-US" sz="1600" dirty="0">
                <a:solidFill>
                  <a:schemeClr val="bg1">
                    <a:lumMod val="50000"/>
                  </a:schemeClr>
                </a:solidFill>
                <a:latin typeface="Courier" pitchFamily="2" charset="0"/>
              </a:rPr>
              <a:t>[</a:t>
            </a:r>
            <a:r>
              <a:rPr lang="en-US" sz="1600" dirty="0" err="1">
                <a:solidFill>
                  <a:schemeClr val="bg1">
                    <a:lumMod val="50000"/>
                  </a:schemeClr>
                </a:solidFill>
                <a:latin typeface="Courier" pitchFamily="2" charset="0"/>
              </a:rPr>
              <a:t>test.sh</a:t>
            </a:r>
            <a:r>
              <a:rPr lang="en-US" sz="1600" dirty="0">
                <a:solidFill>
                  <a:schemeClr val="bg1">
                    <a:lumMod val="50000"/>
                  </a:schemeClr>
                </a:solidFill>
                <a:latin typeface="Courier" pitchFamily="2" charset="0"/>
              </a:rPr>
              <a:t>] #!/bin/</a:t>
            </a:r>
            <a:r>
              <a:rPr lang="en-US" sz="1600" dirty="0" err="1">
                <a:solidFill>
                  <a:schemeClr val="bg1">
                    <a:lumMod val="50000"/>
                  </a:schemeClr>
                </a:solidFill>
                <a:latin typeface="Courier" pitchFamily="2" charset="0"/>
              </a:rPr>
              <a:t>sh</a:t>
            </a:r>
            <a:endParaRPr lang="en-US" sz="1600" dirty="0">
              <a:solidFill>
                <a:schemeClr val="bg1">
                  <a:lumMod val="50000"/>
                </a:schemeClr>
              </a:solidFill>
              <a:latin typeface="Courier" pitchFamily="2" charset="0"/>
            </a:endParaRPr>
          </a:p>
          <a:p>
            <a:pPr algn="ctr"/>
            <a:endParaRPr lang="en-US" sz="3200" dirty="0">
              <a:latin typeface="Papyrus" panose="020B0602040200020303" pitchFamily="34" charset="77"/>
            </a:endParaRPr>
          </a:p>
          <a:p>
            <a:pPr algn="ctr"/>
            <a:endParaRPr lang="en-US" sz="3200" b="1" dirty="0">
              <a:latin typeface="Papyrus" panose="020B0602040200020303" pitchFamily="34" charset="77"/>
            </a:endParaRPr>
          </a:p>
        </p:txBody>
      </p:sp>
    </p:spTree>
    <p:extLst>
      <p:ext uri="{BB962C8B-B14F-4D97-AF65-F5344CB8AC3E}">
        <p14:creationId xmlns:p14="http://schemas.microsoft.com/office/powerpoint/2010/main" val="114246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F64E5F-A47A-6746-8807-E6FCD4F7F9EA}"/>
              </a:ext>
            </a:extLst>
          </p:cNvPr>
          <p:cNvSpPr txBox="1"/>
          <p:nvPr/>
        </p:nvSpPr>
        <p:spPr>
          <a:xfrm>
            <a:off x="0" y="-13198"/>
            <a:ext cx="9144000" cy="6617196"/>
          </a:xfrm>
          <a:prstGeom prst="rect">
            <a:avLst/>
          </a:prstGeom>
          <a:noFill/>
        </p:spPr>
        <p:txBody>
          <a:bodyPr wrap="square" rtlCol="0">
            <a:spAutoFit/>
          </a:bodyPr>
          <a:lstStyle/>
          <a:p>
            <a:pPr algn="ctr"/>
            <a:r>
              <a:rPr lang="en-US" sz="3200" dirty="0">
                <a:latin typeface="Papyrus" panose="020B0602040200020303" pitchFamily="34" charset="77"/>
              </a:rPr>
              <a:t>By the way- what is the term </a:t>
            </a:r>
            <a:r>
              <a:rPr lang="en-US" sz="3200" dirty="0">
                <a:latin typeface="Courier" pitchFamily="2" charset="0"/>
              </a:rPr>
              <a:t>file</a:t>
            </a:r>
            <a:r>
              <a:rPr lang="en-US" sz="3200" dirty="0">
                <a:latin typeface="Papyrus" panose="020B0602040200020303" pitchFamily="34" charset="77"/>
              </a:rPr>
              <a:t> here?</a:t>
            </a:r>
          </a:p>
          <a:p>
            <a:pPr algn="ctr"/>
            <a:endParaRPr lang="en-US" sz="1600" dirty="0">
              <a:latin typeface="Courier" pitchFamily="2" charset="0"/>
            </a:endParaRPr>
          </a:p>
          <a:p>
            <a:r>
              <a:rPr lang="en-US" sz="1600" dirty="0">
                <a:latin typeface="Courier" pitchFamily="2" charset="0"/>
              </a:rPr>
              <a:t>% foreach </a:t>
            </a:r>
            <a:r>
              <a:rPr lang="en-US" sz="1600" dirty="0">
                <a:solidFill>
                  <a:srgbClr val="FF0000"/>
                </a:solidFill>
                <a:latin typeface="Courier" pitchFamily="2" charset="0"/>
              </a:rPr>
              <a:t>file</a:t>
            </a:r>
            <a:r>
              <a:rPr lang="en-US" sz="1600" dirty="0">
                <a:latin typeface="Courier" pitchFamily="2" charset="0"/>
              </a:rPr>
              <a:t> (`ls *</a:t>
            </a:r>
            <a:r>
              <a:rPr lang="en-US" sz="1600" dirty="0" err="1">
                <a:latin typeface="Courier" pitchFamily="2" charset="0"/>
              </a:rPr>
              <a:t>sh</a:t>
            </a:r>
            <a:r>
              <a:rPr lang="en-US" sz="1600" dirty="0">
                <a:latin typeface="Courier" pitchFamily="2" charset="0"/>
              </a:rPr>
              <a:t>` )</a:t>
            </a:r>
          </a:p>
          <a:p>
            <a:r>
              <a:rPr lang="en-US" sz="1600" dirty="0">
                <a:latin typeface="Courier" pitchFamily="2" charset="0"/>
              </a:rPr>
              <a:t>foreach? echo \[</a:t>
            </a:r>
            <a:r>
              <a:rPr lang="en-US" sz="1600" dirty="0">
                <a:solidFill>
                  <a:srgbClr val="FF0000"/>
                </a:solidFill>
                <a:latin typeface="Courier" pitchFamily="2" charset="0"/>
              </a:rPr>
              <a:t>$file</a:t>
            </a:r>
            <a:r>
              <a:rPr lang="en-US" sz="1600" dirty="0">
                <a:latin typeface="Courier" pitchFamily="2" charset="0"/>
              </a:rPr>
              <a:t>\] `grep bin </a:t>
            </a:r>
            <a:r>
              <a:rPr lang="en-US" sz="1600" dirty="0">
                <a:solidFill>
                  <a:srgbClr val="FF0000"/>
                </a:solidFill>
                <a:latin typeface="Courier" pitchFamily="2" charset="0"/>
              </a:rPr>
              <a:t>$file</a:t>
            </a:r>
            <a:r>
              <a:rPr lang="en-US" sz="1600" dirty="0">
                <a:latin typeface="Courier" pitchFamily="2" charset="0"/>
              </a:rPr>
              <a:t>`</a:t>
            </a:r>
          </a:p>
          <a:p>
            <a:r>
              <a:rPr lang="en-US" sz="1600" dirty="0">
                <a:latin typeface="Courier" pitchFamily="2" charset="0"/>
              </a:rPr>
              <a:t>foreach? end</a:t>
            </a:r>
          </a:p>
          <a:p>
            <a:pPr algn="ctr"/>
            <a:endParaRPr lang="en-US" dirty="0">
              <a:latin typeface="Papyrus" panose="020B0602040200020303" pitchFamily="34" charset="77"/>
            </a:endParaRPr>
          </a:p>
          <a:p>
            <a:pPr algn="ctr"/>
            <a:r>
              <a:rPr lang="en-US" sz="3200" dirty="0">
                <a:latin typeface="Papyrus" panose="020B0602040200020303" pitchFamily="34" charset="77"/>
              </a:rPr>
              <a:t>How it is referenced tells you.</a:t>
            </a:r>
          </a:p>
          <a:p>
            <a:pPr algn="ctr"/>
            <a:endParaRPr lang="en-US" dirty="0">
              <a:latin typeface="Papyrus" panose="020B0602040200020303" pitchFamily="34" charset="77"/>
            </a:endParaRPr>
          </a:p>
          <a:p>
            <a:pPr algn="ctr"/>
            <a:r>
              <a:rPr lang="en-US" sz="3200" dirty="0">
                <a:latin typeface="Papyrus" panose="020B0602040200020303" pitchFamily="34" charset="77"/>
              </a:rPr>
              <a:t>It is an environment variable. The foreach (or for) defines it for you.</a:t>
            </a:r>
          </a:p>
          <a:p>
            <a:pPr algn="ctr"/>
            <a:endParaRPr lang="en-US" dirty="0">
              <a:latin typeface="Papyrus" panose="020B0602040200020303" pitchFamily="34" charset="77"/>
            </a:endParaRPr>
          </a:p>
          <a:p>
            <a:pPr algn="ctr"/>
            <a:r>
              <a:rPr lang="en-US" sz="3200" dirty="0">
                <a:latin typeface="Papyrus" panose="020B0602040200020303" pitchFamily="34" charset="77"/>
              </a:rPr>
              <a:t>You access it with </a:t>
            </a:r>
            <a:r>
              <a:rPr lang="en-US" sz="3200" dirty="0">
                <a:latin typeface="Courier" pitchFamily="2" charset="0"/>
              </a:rPr>
              <a:t>$file</a:t>
            </a:r>
            <a:r>
              <a:rPr lang="en-US" sz="3200" dirty="0">
                <a:latin typeface="Papyrus" panose="020B0602040200020303" pitchFamily="34" charset="77"/>
              </a:rPr>
              <a:t>.</a:t>
            </a:r>
          </a:p>
          <a:p>
            <a:pPr algn="ctr"/>
            <a:endParaRPr lang="en-US" dirty="0">
              <a:latin typeface="Papyrus" panose="020B0602040200020303" pitchFamily="34" charset="77"/>
            </a:endParaRPr>
          </a:p>
          <a:p>
            <a:pPr algn="ctr"/>
            <a:r>
              <a:rPr lang="en-US" sz="3200" dirty="0">
                <a:latin typeface="Papyrus" panose="020B0602040200020303" pitchFamily="34" charset="77"/>
              </a:rPr>
              <a:t>Note that when working in UNIX if your file names have spaces it is a big problem for this script – as each space is used to start a new file name.</a:t>
            </a:r>
          </a:p>
          <a:p>
            <a:pPr algn="ctr"/>
            <a:r>
              <a:rPr lang="en-US" sz="3200" dirty="0">
                <a:latin typeface="Papyrus" panose="020B0602040200020303" pitchFamily="34" charset="77"/>
              </a:rPr>
              <a:t>So replace spaces with “-” or “_”, etc.</a:t>
            </a:r>
          </a:p>
        </p:txBody>
      </p:sp>
    </p:spTree>
    <p:extLst>
      <p:ext uri="{BB962C8B-B14F-4D97-AF65-F5344CB8AC3E}">
        <p14:creationId xmlns:p14="http://schemas.microsoft.com/office/powerpoint/2010/main" val="2730026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F64E5F-A47A-6746-8807-E6FCD4F7F9EA}"/>
              </a:ext>
            </a:extLst>
          </p:cNvPr>
          <p:cNvSpPr txBox="1"/>
          <p:nvPr/>
        </p:nvSpPr>
        <p:spPr>
          <a:xfrm>
            <a:off x="0" y="1156033"/>
            <a:ext cx="9144000" cy="4708981"/>
          </a:xfrm>
          <a:prstGeom prst="rect">
            <a:avLst/>
          </a:prstGeom>
          <a:noFill/>
        </p:spPr>
        <p:txBody>
          <a:bodyPr wrap="square" rtlCol="0">
            <a:spAutoFit/>
          </a:bodyPr>
          <a:lstStyle/>
          <a:p>
            <a:pPr algn="ctr"/>
            <a:r>
              <a:rPr lang="en-US" sz="3200" dirty="0">
                <a:latin typeface="Papyrus" panose="020B0602040200020303" pitchFamily="34" charset="77"/>
              </a:rPr>
              <a:t>In </a:t>
            </a:r>
            <a:r>
              <a:rPr lang="en-US" sz="3200" dirty="0" err="1">
                <a:latin typeface="Papyrus" panose="020B0602040200020303" pitchFamily="34" charset="77"/>
              </a:rPr>
              <a:t>sh</a:t>
            </a:r>
            <a:r>
              <a:rPr lang="en-US" sz="3200" dirty="0">
                <a:latin typeface="Papyrus" panose="020B0602040200020303" pitchFamily="34" charset="77"/>
              </a:rPr>
              <a:t>/bash it looks like this</a:t>
            </a:r>
          </a:p>
          <a:p>
            <a:pPr algn="ctr"/>
            <a:endParaRPr lang="en-US" dirty="0">
              <a:latin typeface="Papyrus" panose="020B0602040200020303" pitchFamily="34" charset="77"/>
            </a:endParaRPr>
          </a:p>
          <a:p>
            <a:r>
              <a:rPr lang="en-US" sz="1400" dirty="0">
                <a:latin typeface="Courier" pitchFamily="2" charset="0"/>
              </a:rPr>
              <a:t>$ for file in `ls *</a:t>
            </a:r>
            <a:r>
              <a:rPr lang="en-US" sz="1400" dirty="0" err="1">
                <a:latin typeface="Courier" pitchFamily="2" charset="0"/>
              </a:rPr>
              <a:t>sh</a:t>
            </a:r>
            <a:r>
              <a:rPr lang="en-US" sz="1400" dirty="0">
                <a:latin typeface="Courier" pitchFamily="2" charset="0"/>
              </a:rPr>
              <a:t>`</a:t>
            </a:r>
          </a:p>
          <a:p>
            <a:r>
              <a:rPr lang="en-US" sz="1400" dirty="0">
                <a:latin typeface="Courier" pitchFamily="2" charset="0"/>
              </a:rPr>
              <a:t>&gt; do</a:t>
            </a:r>
          </a:p>
          <a:p>
            <a:r>
              <a:rPr lang="en-US" sz="1400" dirty="0">
                <a:latin typeface="Courier" pitchFamily="2" charset="0"/>
              </a:rPr>
              <a:t>&gt; echo [$file] `grep bin $file`</a:t>
            </a:r>
          </a:p>
          <a:p>
            <a:r>
              <a:rPr lang="en-US" sz="1400" dirty="0">
                <a:latin typeface="Courier" pitchFamily="2" charset="0"/>
              </a:rPr>
              <a:t>&gt; done</a:t>
            </a:r>
          </a:p>
          <a:p>
            <a:r>
              <a:rPr lang="en-US" sz="1400" dirty="0">
                <a:solidFill>
                  <a:schemeClr val="bg1">
                    <a:lumMod val="50000"/>
                  </a:schemeClr>
                </a:solidFill>
                <a:latin typeface="Courier" pitchFamily="2" charset="0"/>
              </a:rPr>
              <a:t>[altamini4matlab.sh] #!/bin/</a:t>
            </a:r>
            <a:r>
              <a:rPr lang="en-US" sz="1400" dirty="0" err="1">
                <a:solidFill>
                  <a:schemeClr val="bg1">
                    <a:lumMod val="50000"/>
                  </a:schemeClr>
                </a:solidFill>
                <a:latin typeface="Courier" pitchFamily="2" charset="0"/>
              </a:rPr>
              <a:t>sh</a:t>
            </a:r>
            <a:endParaRPr lang="en-US" sz="1400" dirty="0">
              <a:solidFill>
                <a:schemeClr val="bg1">
                  <a:lumMod val="50000"/>
                </a:schemeClr>
              </a:solidFill>
              <a:latin typeface="Courier" pitchFamily="2" charset="0"/>
            </a:endParaRPr>
          </a:p>
          <a:p>
            <a:r>
              <a:rPr lang="en-US" sz="1400" dirty="0">
                <a:solidFill>
                  <a:schemeClr val="bg1">
                    <a:lumMod val="50000"/>
                  </a:schemeClr>
                </a:solidFill>
                <a:latin typeface="Courier" pitchFamily="2" charset="0"/>
              </a:rPr>
              <a:t>[</a:t>
            </a:r>
            <a:r>
              <a:rPr lang="en-US" sz="1400" dirty="0" err="1">
                <a:solidFill>
                  <a:schemeClr val="bg1">
                    <a:lumMod val="50000"/>
                  </a:schemeClr>
                </a:solidFill>
                <a:latin typeface="Courier" pitchFamily="2" charset="0"/>
              </a:rPr>
              <a:t>atomlist.sh</a:t>
            </a:r>
            <a:r>
              <a:rPr lang="en-US" sz="1400" dirty="0">
                <a:solidFill>
                  <a:schemeClr val="bg1">
                    <a:lumMod val="50000"/>
                  </a:schemeClr>
                </a:solidFill>
                <a:latin typeface="Courier" pitchFamily="2" charset="0"/>
              </a:rPr>
              <a:t>] #!/bin/</a:t>
            </a:r>
            <a:r>
              <a:rPr lang="en-US" sz="1400" dirty="0" err="1">
                <a:solidFill>
                  <a:schemeClr val="bg1">
                    <a:lumMod val="50000"/>
                  </a:schemeClr>
                </a:solidFill>
                <a:latin typeface="Courier" pitchFamily="2" charset="0"/>
              </a:rPr>
              <a:t>sh</a:t>
            </a:r>
            <a:endParaRPr lang="en-US" sz="1400" dirty="0">
              <a:solidFill>
                <a:schemeClr val="bg1">
                  <a:lumMod val="50000"/>
                </a:schemeClr>
              </a:solidFill>
              <a:latin typeface="Courier" pitchFamily="2" charset="0"/>
            </a:endParaRPr>
          </a:p>
          <a:p>
            <a:r>
              <a:rPr lang="en-US" sz="1400" dirty="0">
                <a:solidFill>
                  <a:schemeClr val="bg1">
                    <a:lumMod val="50000"/>
                  </a:schemeClr>
                </a:solidFill>
                <a:latin typeface="Courier" pitchFamily="2" charset="0"/>
              </a:rPr>
              <a:t>[</a:t>
            </a:r>
            <a:r>
              <a:rPr lang="en-US" sz="1400" dirty="0" err="1">
                <a:solidFill>
                  <a:schemeClr val="bg1">
                    <a:lumMod val="50000"/>
                  </a:schemeClr>
                </a:solidFill>
                <a:latin typeface="Courier" pitchFamily="2" charset="0"/>
              </a:rPr>
              <a:t>find_newcmt.sh</a:t>
            </a:r>
            <a:r>
              <a:rPr lang="en-US" sz="1400" dirty="0">
                <a:solidFill>
                  <a:schemeClr val="bg1">
                    <a:lumMod val="50000"/>
                  </a:schemeClr>
                </a:solidFill>
                <a:latin typeface="Courier" pitchFamily="2" charset="0"/>
              </a:rPr>
              <a:t>] #!/bin/</a:t>
            </a:r>
            <a:r>
              <a:rPr lang="en-US" sz="1400" dirty="0" err="1">
                <a:solidFill>
                  <a:schemeClr val="bg1">
                    <a:lumMod val="50000"/>
                  </a:schemeClr>
                </a:solidFill>
                <a:latin typeface="Courier" pitchFamily="2" charset="0"/>
              </a:rPr>
              <a:t>sh</a:t>
            </a:r>
            <a:endParaRPr lang="en-US" sz="1400" dirty="0">
              <a:solidFill>
                <a:schemeClr val="bg1">
                  <a:lumMod val="50000"/>
                </a:schemeClr>
              </a:solidFill>
              <a:latin typeface="Courier" pitchFamily="2" charset="0"/>
            </a:endParaRPr>
          </a:p>
          <a:p>
            <a:r>
              <a:rPr lang="en-US" sz="1400" dirty="0">
                <a:solidFill>
                  <a:schemeClr val="bg1">
                    <a:lumMod val="50000"/>
                  </a:schemeClr>
                </a:solidFill>
                <a:latin typeface="Courier" pitchFamily="2" charset="0"/>
              </a:rPr>
              <a:t>[gmt5ex5.sh] #!/bin/bash</a:t>
            </a:r>
          </a:p>
          <a:p>
            <a:r>
              <a:rPr lang="en-US" sz="1400" dirty="0">
                <a:solidFill>
                  <a:schemeClr val="bg1">
                    <a:lumMod val="50000"/>
                  </a:schemeClr>
                </a:solidFill>
                <a:latin typeface="Courier" pitchFamily="2" charset="0"/>
              </a:rPr>
              <a:t>[</a:t>
            </a:r>
            <a:r>
              <a:rPr lang="en-US" sz="1400" dirty="0" err="1">
                <a:solidFill>
                  <a:schemeClr val="bg1">
                    <a:lumMod val="50000"/>
                  </a:schemeClr>
                </a:solidFill>
                <a:latin typeface="Courier" pitchFamily="2" charset="0"/>
              </a:rPr>
              <a:t>readline_temp.sh</a:t>
            </a:r>
            <a:r>
              <a:rPr lang="en-US" sz="1400" dirty="0">
                <a:solidFill>
                  <a:schemeClr val="bg1">
                    <a:lumMod val="50000"/>
                  </a:schemeClr>
                </a:solidFill>
                <a:latin typeface="Courier" pitchFamily="2" charset="0"/>
              </a:rPr>
              <a:t>] #!/bin/</a:t>
            </a:r>
            <a:r>
              <a:rPr lang="en-US" sz="1400" dirty="0" err="1">
                <a:solidFill>
                  <a:schemeClr val="bg1">
                    <a:lumMod val="50000"/>
                  </a:schemeClr>
                </a:solidFill>
                <a:latin typeface="Courier" pitchFamily="2" charset="0"/>
              </a:rPr>
              <a:t>sh</a:t>
            </a:r>
            <a:r>
              <a:rPr lang="en-US" sz="1400" dirty="0">
                <a:solidFill>
                  <a:schemeClr val="bg1">
                    <a:lumMod val="50000"/>
                  </a:schemeClr>
                </a:solidFill>
                <a:latin typeface="Courier" pitchFamily="2" charset="0"/>
              </a:rPr>
              <a:t> /users/</a:t>
            </a:r>
            <a:r>
              <a:rPr lang="en-US" sz="1400" dirty="0" err="1">
                <a:solidFill>
                  <a:schemeClr val="bg1">
                    <a:lumMod val="50000"/>
                  </a:schemeClr>
                </a:solidFill>
                <a:latin typeface="Courier" pitchFamily="2" charset="0"/>
              </a:rPr>
              <a:t>robertsmalley</a:t>
            </a:r>
            <a:r>
              <a:rPr lang="en-US" sz="1400" dirty="0">
                <a:solidFill>
                  <a:schemeClr val="bg1">
                    <a:lumMod val="50000"/>
                  </a:schemeClr>
                </a:solidFill>
                <a:latin typeface="Courier" pitchFamily="2" charset="0"/>
              </a:rPr>
              <a:t>/</a:t>
            </a:r>
            <a:r>
              <a:rPr lang="en-US" sz="1400" dirty="0" err="1">
                <a:solidFill>
                  <a:schemeClr val="bg1">
                    <a:lumMod val="50000"/>
                  </a:schemeClr>
                </a:solidFill>
                <a:latin typeface="Courier" pitchFamily="2" charset="0"/>
              </a:rPr>
              <a:t>unixside</a:t>
            </a:r>
            <a:r>
              <a:rPr lang="en-US" sz="1400" dirty="0">
                <a:solidFill>
                  <a:schemeClr val="bg1">
                    <a:lumMod val="50000"/>
                  </a:schemeClr>
                </a:solidFill>
                <a:latin typeface="Courier" pitchFamily="2" charset="0"/>
              </a:rPr>
              <a:t>/bin/crx2rnx whtm0010.16d</a:t>
            </a:r>
          </a:p>
          <a:p>
            <a:r>
              <a:rPr lang="en-US" sz="1400" dirty="0">
                <a:solidFill>
                  <a:schemeClr val="bg1">
                    <a:lumMod val="50000"/>
                  </a:schemeClr>
                </a:solidFill>
                <a:latin typeface="Courier" pitchFamily="2" charset="0"/>
              </a:rPr>
              <a:t>[remove_m64_flag.sh] #!/bin/</a:t>
            </a:r>
            <a:r>
              <a:rPr lang="en-US" sz="1400" dirty="0" err="1">
                <a:solidFill>
                  <a:schemeClr val="bg1">
                    <a:lumMod val="50000"/>
                  </a:schemeClr>
                </a:solidFill>
                <a:latin typeface="Courier" pitchFamily="2" charset="0"/>
              </a:rPr>
              <a:t>sh</a:t>
            </a:r>
            <a:endParaRPr lang="en-US" sz="1400" dirty="0">
              <a:solidFill>
                <a:schemeClr val="bg1">
                  <a:lumMod val="50000"/>
                </a:schemeClr>
              </a:solidFill>
              <a:latin typeface="Courier" pitchFamily="2" charset="0"/>
            </a:endParaRPr>
          </a:p>
          <a:p>
            <a:r>
              <a:rPr lang="en-US" sz="1400" dirty="0">
                <a:solidFill>
                  <a:schemeClr val="bg1">
                    <a:lumMod val="50000"/>
                  </a:schemeClr>
                </a:solidFill>
                <a:latin typeface="Courier" pitchFamily="2" charset="0"/>
              </a:rPr>
              <a:t>[</a:t>
            </a:r>
            <a:r>
              <a:rPr lang="en-US" sz="1400" dirty="0" err="1">
                <a:solidFill>
                  <a:schemeClr val="bg1">
                    <a:lumMod val="50000"/>
                  </a:schemeClr>
                </a:solidFill>
                <a:latin typeface="Courier" pitchFamily="2" charset="0"/>
              </a:rPr>
              <a:t>stderrredirect.sh</a:t>
            </a:r>
            <a:r>
              <a:rPr lang="en-US" sz="1400" dirty="0">
                <a:solidFill>
                  <a:schemeClr val="bg1">
                    <a:lumMod val="50000"/>
                  </a:schemeClr>
                </a:solidFill>
                <a:latin typeface="Courier" pitchFamily="2" charset="0"/>
              </a:rPr>
              <a:t>] #!/bin/</a:t>
            </a:r>
            <a:r>
              <a:rPr lang="en-US" sz="1400" dirty="0" err="1">
                <a:solidFill>
                  <a:schemeClr val="bg1">
                    <a:lumMod val="50000"/>
                  </a:schemeClr>
                </a:solidFill>
                <a:latin typeface="Courier" pitchFamily="2" charset="0"/>
              </a:rPr>
              <a:t>sh</a:t>
            </a:r>
            <a:endParaRPr lang="en-US" sz="1400" dirty="0">
              <a:solidFill>
                <a:schemeClr val="bg1">
                  <a:lumMod val="50000"/>
                </a:schemeClr>
              </a:solidFill>
              <a:latin typeface="Courier" pitchFamily="2" charset="0"/>
            </a:endParaRPr>
          </a:p>
          <a:p>
            <a:r>
              <a:rPr lang="en-US" sz="1400" dirty="0">
                <a:solidFill>
                  <a:schemeClr val="bg1">
                    <a:lumMod val="50000"/>
                  </a:schemeClr>
                </a:solidFill>
                <a:latin typeface="Courier" pitchFamily="2" charset="0"/>
              </a:rPr>
              <a:t>[</a:t>
            </a:r>
            <a:r>
              <a:rPr lang="en-US" sz="1400" dirty="0" err="1">
                <a:solidFill>
                  <a:schemeClr val="bg1">
                    <a:lumMod val="50000"/>
                  </a:schemeClr>
                </a:solidFill>
                <a:latin typeface="Courier" pitchFamily="2" charset="0"/>
              </a:rPr>
              <a:t>test.sh</a:t>
            </a:r>
            <a:r>
              <a:rPr lang="en-US" sz="1400" dirty="0">
                <a:solidFill>
                  <a:schemeClr val="bg1">
                    <a:lumMod val="50000"/>
                  </a:schemeClr>
                </a:solidFill>
                <a:latin typeface="Courier" pitchFamily="2" charset="0"/>
              </a:rPr>
              <a:t>] #!/bin/</a:t>
            </a:r>
            <a:r>
              <a:rPr lang="en-US" sz="1400" dirty="0" err="1">
                <a:solidFill>
                  <a:schemeClr val="bg1">
                    <a:lumMod val="50000"/>
                  </a:schemeClr>
                </a:solidFill>
                <a:latin typeface="Courier" pitchFamily="2" charset="0"/>
              </a:rPr>
              <a:t>sh</a:t>
            </a:r>
            <a:endParaRPr lang="en-US" sz="1400" dirty="0">
              <a:solidFill>
                <a:schemeClr val="bg1">
                  <a:lumMod val="50000"/>
                </a:schemeClr>
              </a:solidFill>
              <a:latin typeface="Courier" pitchFamily="2" charset="0"/>
            </a:endParaRPr>
          </a:p>
          <a:p>
            <a:endParaRPr lang="en-US" dirty="0">
              <a:latin typeface="Papyrus" panose="020B0602040200020303" pitchFamily="34" charset="77"/>
            </a:endParaRPr>
          </a:p>
          <a:p>
            <a:pPr algn="ctr"/>
            <a:r>
              <a:rPr lang="en-US" sz="3200" dirty="0">
                <a:latin typeface="Papyrus" panose="020B0602040200020303" pitchFamily="34" charset="77"/>
              </a:rPr>
              <a:t>Where the &gt; prompt says you are entering commands into the for loop.</a:t>
            </a:r>
          </a:p>
        </p:txBody>
      </p:sp>
    </p:spTree>
    <p:extLst>
      <p:ext uri="{BB962C8B-B14F-4D97-AF65-F5344CB8AC3E}">
        <p14:creationId xmlns:p14="http://schemas.microsoft.com/office/powerpoint/2010/main" val="14586095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F64E5F-A47A-6746-8807-E6FCD4F7F9EA}"/>
              </a:ext>
            </a:extLst>
          </p:cNvPr>
          <p:cNvSpPr txBox="1"/>
          <p:nvPr/>
        </p:nvSpPr>
        <p:spPr>
          <a:xfrm>
            <a:off x="0" y="-13198"/>
            <a:ext cx="9144000" cy="6709529"/>
          </a:xfrm>
          <a:prstGeom prst="rect">
            <a:avLst/>
          </a:prstGeom>
          <a:noFill/>
        </p:spPr>
        <p:txBody>
          <a:bodyPr wrap="square" rtlCol="0">
            <a:spAutoFit/>
          </a:bodyPr>
          <a:lstStyle/>
          <a:p>
            <a:pPr algn="ctr"/>
            <a:endParaRPr lang="en-US" dirty="0">
              <a:latin typeface="Papyrus" panose="020B0602040200020303" pitchFamily="34" charset="77"/>
            </a:endParaRPr>
          </a:p>
          <a:p>
            <a:pPr algn="ctr"/>
            <a:r>
              <a:rPr lang="en-US" sz="3200" dirty="0">
                <a:latin typeface="Papyrus" panose="020B0602040200020303" pitchFamily="34" charset="77"/>
              </a:rPr>
              <a:t>You could type the commands into a file, naming it </a:t>
            </a:r>
            <a:r>
              <a:rPr lang="en-US" sz="3200" dirty="0" err="1">
                <a:latin typeface="Papyrus" panose="020B0602040200020303" pitchFamily="34" charset="77"/>
              </a:rPr>
              <a:t>myshellscript.tcsh</a:t>
            </a:r>
            <a:r>
              <a:rPr lang="en-US" sz="3200" dirty="0">
                <a:latin typeface="Papyrus" panose="020B0602040200020303" pitchFamily="34" charset="77"/>
              </a:rPr>
              <a:t> or </a:t>
            </a:r>
            <a:r>
              <a:rPr lang="en-US" sz="3200" dirty="0" err="1">
                <a:latin typeface="Papyrus" panose="020B0602040200020303" pitchFamily="34" charset="77"/>
              </a:rPr>
              <a:t>myshellscirpt.sh</a:t>
            </a:r>
            <a:r>
              <a:rPr lang="en-US" sz="3200" dirty="0">
                <a:latin typeface="Papyrus" panose="020B0602040200020303" pitchFamily="34" charset="77"/>
              </a:rPr>
              <a:t> as appropriate, make it executable, and then just enter it on the command line.</a:t>
            </a:r>
          </a:p>
          <a:p>
            <a:pPr algn="ctr"/>
            <a:endParaRPr lang="en-US" dirty="0">
              <a:latin typeface="Papyrus" panose="020B0602040200020303" pitchFamily="34" charset="77"/>
            </a:endParaRPr>
          </a:p>
          <a:p>
            <a:r>
              <a:rPr lang="en-US" dirty="0">
                <a:latin typeface="Courier" pitchFamily="2" charset="0"/>
              </a:rPr>
              <a:t>cat </a:t>
            </a:r>
            <a:r>
              <a:rPr lang="en-US" dirty="0" err="1">
                <a:latin typeface="Courier" pitchFamily="2" charset="0"/>
              </a:rPr>
              <a:t>myshellscript</a:t>
            </a:r>
            <a:r>
              <a:rPr lang="en-US" dirty="0">
                <a:latin typeface="Courier" pitchFamily="2" charset="0"/>
              </a:rPr>
              <a:t>.*</a:t>
            </a:r>
          </a:p>
          <a:p>
            <a:endParaRPr lang="en-US" dirty="0">
              <a:latin typeface="Courier" pitchFamily="2" charset="0"/>
            </a:endParaRPr>
          </a:p>
          <a:p>
            <a:r>
              <a:rPr lang="en-US" dirty="0">
                <a:solidFill>
                  <a:schemeClr val="bg1">
                    <a:lumMod val="65000"/>
                  </a:schemeClr>
                </a:solidFill>
                <a:latin typeface="Courier" pitchFamily="2" charset="0"/>
              </a:rPr>
              <a:t>#!/bin/</a:t>
            </a:r>
            <a:r>
              <a:rPr lang="en-US" dirty="0" err="1">
                <a:solidFill>
                  <a:schemeClr val="bg1">
                    <a:lumMod val="65000"/>
                  </a:schemeClr>
                </a:solidFill>
                <a:latin typeface="Courier" pitchFamily="2" charset="0"/>
              </a:rPr>
              <a:t>sh</a:t>
            </a:r>
            <a:endParaRPr lang="en-US" dirty="0">
              <a:solidFill>
                <a:schemeClr val="bg1">
                  <a:lumMod val="65000"/>
                </a:schemeClr>
              </a:solidFill>
              <a:latin typeface="Courier" pitchFamily="2" charset="0"/>
            </a:endParaRPr>
          </a:p>
          <a:p>
            <a:r>
              <a:rPr lang="en-US" dirty="0">
                <a:solidFill>
                  <a:schemeClr val="bg1">
                    <a:lumMod val="65000"/>
                  </a:schemeClr>
                </a:solidFill>
                <a:latin typeface="Courier" pitchFamily="2" charset="0"/>
              </a:rPr>
              <a:t>for file in `ls *</a:t>
            </a:r>
            <a:r>
              <a:rPr lang="en-US" dirty="0" err="1">
                <a:solidFill>
                  <a:schemeClr val="bg1">
                    <a:lumMod val="65000"/>
                  </a:schemeClr>
                </a:solidFill>
                <a:latin typeface="Courier" pitchFamily="2" charset="0"/>
              </a:rPr>
              <a:t>sh</a:t>
            </a:r>
            <a:r>
              <a:rPr lang="en-US" dirty="0">
                <a:solidFill>
                  <a:schemeClr val="bg1">
                    <a:lumMod val="65000"/>
                  </a:schemeClr>
                </a:solidFill>
                <a:latin typeface="Courier" pitchFamily="2" charset="0"/>
              </a:rPr>
              <a:t>`</a:t>
            </a:r>
          </a:p>
          <a:p>
            <a:r>
              <a:rPr lang="en-US" dirty="0">
                <a:solidFill>
                  <a:schemeClr val="bg1">
                    <a:lumMod val="65000"/>
                  </a:schemeClr>
                </a:solidFill>
                <a:latin typeface="Courier" pitchFamily="2" charset="0"/>
              </a:rPr>
              <a:t>do</a:t>
            </a:r>
          </a:p>
          <a:p>
            <a:r>
              <a:rPr lang="en-US" dirty="0">
                <a:solidFill>
                  <a:schemeClr val="bg1">
                    <a:lumMod val="65000"/>
                  </a:schemeClr>
                </a:solidFill>
                <a:latin typeface="Courier" pitchFamily="2" charset="0"/>
              </a:rPr>
              <a:t>echo [$file] `grep bin $file`</a:t>
            </a:r>
          </a:p>
          <a:p>
            <a:r>
              <a:rPr lang="en-US" dirty="0">
                <a:solidFill>
                  <a:schemeClr val="bg1">
                    <a:lumMod val="65000"/>
                  </a:schemeClr>
                </a:solidFill>
                <a:latin typeface="Courier" pitchFamily="2" charset="0"/>
              </a:rPr>
              <a:t>done</a:t>
            </a:r>
          </a:p>
          <a:p>
            <a:endParaRPr lang="en-US" dirty="0">
              <a:solidFill>
                <a:schemeClr val="bg1">
                  <a:lumMod val="65000"/>
                </a:schemeClr>
              </a:solidFill>
              <a:latin typeface="Courier" pitchFamily="2" charset="0"/>
            </a:endParaRPr>
          </a:p>
          <a:p>
            <a:r>
              <a:rPr lang="en-US" dirty="0">
                <a:solidFill>
                  <a:schemeClr val="bg1">
                    <a:lumMod val="65000"/>
                  </a:schemeClr>
                </a:solidFill>
                <a:latin typeface="Courier" pitchFamily="2" charset="0"/>
              </a:rPr>
              <a:t>#!/bin/</a:t>
            </a:r>
            <a:r>
              <a:rPr lang="en-US" dirty="0" err="1">
                <a:solidFill>
                  <a:schemeClr val="bg1">
                    <a:lumMod val="65000"/>
                  </a:schemeClr>
                </a:solidFill>
                <a:latin typeface="Courier" pitchFamily="2" charset="0"/>
              </a:rPr>
              <a:t>tcsh</a:t>
            </a:r>
            <a:endParaRPr lang="en-US" dirty="0">
              <a:solidFill>
                <a:schemeClr val="bg1">
                  <a:lumMod val="65000"/>
                </a:schemeClr>
              </a:solidFill>
              <a:latin typeface="Courier" pitchFamily="2" charset="0"/>
            </a:endParaRPr>
          </a:p>
          <a:p>
            <a:r>
              <a:rPr lang="en-US" dirty="0">
                <a:solidFill>
                  <a:schemeClr val="bg1">
                    <a:lumMod val="65000"/>
                  </a:schemeClr>
                </a:solidFill>
                <a:latin typeface="Courier" pitchFamily="2" charset="0"/>
              </a:rPr>
              <a:t>foreach file ( `ls *</a:t>
            </a:r>
            <a:r>
              <a:rPr lang="en-US" dirty="0" err="1">
                <a:solidFill>
                  <a:schemeClr val="bg1">
                    <a:lumMod val="65000"/>
                  </a:schemeClr>
                </a:solidFill>
                <a:latin typeface="Courier" pitchFamily="2" charset="0"/>
              </a:rPr>
              <a:t>sh</a:t>
            </a:r>
            <a:r>
              <a:rPr lang="en-US" dirty="0">
                <a:solidFill>
                  <a:schemeClr val="bg1">
                    <a:lumMod val="65000"/>
                  </a:schemeClr>
                </a:solidFill>
                <a:latin typeface="Courier" pitchFamily="2" charset="0"/>
              </a:rPr>
              <a:t>` )</a:t>
            </a:r>
          </a:p>
          <a:p>
            <a:r>
              <a:rPr lang="en-US" dirty="0">
                <a:solidFill>
                  <a:schemeClr val="bg1">
                    <a:lumMod val="65000"/>
                  </a:schemeClr>
                </a:solidFill>
                <a:latin typeface="Courier" pitchFamily="2" charset="0"/>
              </a:rPr>
              <a:t>echo $file `grep bin $file`</a:t>
            </a:r>
          </a:p>
          <a:p>
            <a:r>
              <a:rPr lang="en-US" dirty="0">
                <a:solidFill>
                  <a:schemeClr val="bg1">
                    <a:lumMod val="65000"/>
                  </a:schemeClr>
                </a:solidFill>
                <a:latin typeface="Courier" pitchFamily="2" charset="0"/>
              </a:rPr>
              <a:t>end</a:t>
            </a:r>
          </a:p>
          <a:p>
            <a:pPr algn="ctr"/>
            <a:endParaRPr lang="en-US" dirty="0">
              <a:latin typeface="Papyrus" panose="020B0602040200020303" pitchFamily="34" charset="77"/>
            </a:endParaRPr>
          </a:p>
          <a:p>
            <a:pPr algn="ctr"/>
            <a:r>
              <a:rPr lang="en-US" sz="3200" dirty="0">
                <a:latin typeface="Papyrus" panose="020B0602040200020303" pitchFamily="34" charset="77"/>
              </a:rPr>
              <a:t>Remember to make them executable (</a:t>
            </a:r>
            <a:r>
              <a:rPr lang="en-US" sz="3200" dirty="0" err="1">
                <a:latin typeface="Courier" pitchFamily="2" charset="0"/>
              </a:rPr>
              <a:t>chmod</a:t>
            </a:r>
            <a:r>
              <a:rPr lang="en-US" sz="3200" dirty="0">
                <a:latin typeface="Papyrus" panose="020B0602040200020303" pitchFamily="34" charset="77"/>
              </a:rPr>
              <a:t>)</a:t>
            </a:r>
          </a:p>
        </p:txBody>
      </p:sp>
    </p:spTree>
    <p:extLst>
      <p:ext uri="{BB962C8B-B14F-4D97-AF65-F5344CB8AC3E}">
        <p14:creationId xmlns:p14="http://schemas.microsoft.com/office/powerpoint/2010/main" val="24028884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F64E5F-A47A-6746-8807-E6FCD4F7F9EA}"/>
              </a:ext>
            </a:extLst>
          </p:cNvPr>
          <p:cNvSpPr txBox="1"/>
          <p:nvPr/>
        </p:nvSpPr>
        <p:spPr>
          <a:xfrm>
            <a:off x="0" y="-13198"/>
            <a:ext cx="9144000" cy="6801862"/>
          </a:xfrm>
          <a:prstGeom prst="rect">
            <a:avLst/>
          </a:prstGeom>
          <a:noFill/>
        </p:spPr>
        <p:txBody>
          <a:bodyPr wrap="square" rtlCol="0">
            <a:spAutoFit/>
          </a:bodyPr>
          <a:lstStyle/>
          <a:p>
            <a:pPr algn="ctr"/>
            <a:endParaRPr lang="en-US" dirty="0">
              <a:latin typeface="Papyrus" panose="020B0602040200020303" pitchFamily="34" charset="77"/>
            </a:endParaRPr>
          </a:p>
          <a:p>
            <a:pPr algn="ctr"/>
            <a:r>
              <a:rPr lang="en-US" sz="3200" dirty="0">
                <a:latin typeface="Papyrus" panose="020B0602040200020303" pitchFamily="34" charset="77"/>
              </a:rPr>
              <a:t>Then run them</a:t>
            </a:r>
          </a:p>
          <a:p>
            <a:r>
              <a:rPr lang="en-US" dirty="0">
                <a:latin typeface="Courier" pitchFamily="2" charset="0"/>
              </a:rPr>
              <a:t>bash$ </a:t>
            </a:r>
            <a:r>
              <a:rPr lang="en-US" dirty="0" err="1">
                <a:latin typeface="Courier" pitchFamily="2" charset="0"/>
              </a:rPr>
              <a:t>myshellscript.tcsh</a:t>
            </a:r>
            <a:endParaRPr lang="en-US" dirty="0">
              <a:latin typeface="Courier" pitchFamily="2" charset="0"/>
            </a:endParaRPr>
          </a:p>
          <a:p>
            <a:r>
              <a:rPr lang="en-US" dirty="0">
                <a:solidFill>
                  <a:schemeClr val="bg1">
                    <a:lumMod val="50000"/>
                  </a:schemeClr>
                </a:solidFill>
                <a:latin typeface="Courier" pitchFamily="2" charset="0"/>
              </a:rPr>
              <a:t>altamini4matlab.sh #!/bin/</a:t>
            </a:r>
            <a:r>
              <a:rPr lang="en-US" dirty="0" err="1">
                <a:solidFill>
                  <a:schemeClr val="bg1">
                    <a:lumMod val="50000"/>
                  </a:schemeClr>
                </a:solidFill>
                <a:latin typeface="Courier" pitchFamily="2" charset="0"/>
              </a:rPr>
              <a:t>sh</a:t>
            </a:r>
            <a:endParaRPr lang="en-US" dirty="0">
              <a:solidFill>
                <a:schemeClr val="bg1">
                  <a:lumMod val="50000"/>
                </a:schemeClr>
              </a:solidFill>
              <a:latin typeface="Courier" pitchFamily="2" charset="0"/>
            </a:endParaRPr>
          </a:p>
          <a:p>
            <a:r>
              <a:rPr lang="en-US" dirty="0">
                <a:solidFill>
                  <a:schemeClr val="bg1">
                    <a:lumMod val="50000"/>
                  </a:schemeClr>
                </a:solidFill>
                <a:latin typeface="Courier" pitchFamily="2" charset="0"/>
              </a:rPr>
              <a:t>…</a:t>
            </a:r>
          </a:p>
          <a:p>
            <a:r>
              <a:rPr lang="en-US" dirty="0" err="1">
                <a:solidFill>
                  <a:schemeClr val="bg1">
                    <a:lumMod val="50000"/>
                  </a:schemeClr>
                </a:solidFill>
                <a:latin typeface="Courier" pitchFamily="2" charset="0"/>
              </a:rPr>
              <a:t>test.sh</a:t>
            </a:r>
            <a:r>
              <a:rPr lang="en-US" dirty="0">
                <a:solidFill>
                  <a:schemeClr val="bg1">
                    <a:lumMod val="50000"/>
                  </a:schemeClr>
                </a:solidFill>
                <a:latin typeface="Courier" pitchFamily="2" charset="0"/>
              </a:rPr>
              <a:t> #!/bin/</a:t>
            </a:r>
            <a:r>
              <a:rPr lang="en-US" dirty="0" err="1">
                <a:solidFill>
                  <a:schemeClr val="bg1">
                    <a:lumMod val="50000"/>
                  </a:schemeClr>
                </a:solidFill>
                <a:latin typeface="Courier" pitchFamily="2" charset="0"/>
              </a:rPr>
              <a:t>sh</a:t>
            </a:r>
            <a:endParaRPr lang="en-US" dirty="0">
              <a:solidFill>
                <a:schemeClr val="bg1">
                  <a:lumMod val="50000"/>
                </a:schemeClr>
              </a:solidFill>
              <a:latin typeface="Courier" pitchFamily="2" charset="0"/>
            </a:endParaRPr>
          </a:p>
          <a:p>
            <a:r>
              <a:rPr lang="en-US" dirty="0">
                <a:latin typeface="Courier" pitchFamily="2" charset="0"/>
              </a:rPr>
              <a:t>bash$ </a:t>
            </a:r>
            <a:r>
              <a:rPr lang="en-US" dirty="0" err="1">
                <a:latin typeface="Courier" pitchFamily="2" charset="0"/>
              </a:rPr>
              <a:t>myshellscript.sh</a:t>
            </a:r>
            <a:endParaRPr lang="en-US" dirty="0">
              <a:latin typeface="Courier" pitchFamily="2" charset="0"/>
            </a:endParaRPr>
          </a:p>
          <a:p>
            <a:r>
              <a:rPr lang="en-US" dirty="0">
                <a:solidFill>
                  <a:schemeClr val="bg1">
                    <a:lumMod val="50000"/>
                  </a:schemeClr>
                </a:solidFill>
                <a:latin typeface="Courier" pitchFamily="2" charset="0"/>
              </a:rPr>
              <a:t>[altamini4matlab.sh] #!/bin/</a:t>
            </a:r>
            <a:r>
              <a:rPr lang="en-US" dirty="0" err="1">
                <a:solidFill>
                  <a:schemeClr val="bg1">
                    <a:lumMod val="50000"/>
                  </a:schemeClr>
                </a:solidFill>
                <a:latin typeface="Courier" pitchFamily="2" charset="0"/>
              </a:rPr>
              <a:t>sh</a:t>
            </a:r>
            <a:endParaRPr lang="en-US" dirty="0">
              <a:solidFill>
                <a:schemeClr val="bg1">
                  <a:lumMod val="50000"/>
                </a:schemeClr>
              </a:solidFill>
              <a:latin typeface="Courier" pitchFamily="2" charset="0"/>
            </a:endParaRPr>
          </a:p>
          <a:p>
            <a:r>
              <a:rPr lang="en-US" dirty="0">
                <a:solidFill>
                  <a:schemeClr val="bg1">
                    <a:lumMod val="50000"/>
                  </a:schemeClr>
                </a:solidFill>
                <a:latin typeface="Courier" pitchFamily="2" charset="0"/>
              </a:rPr>
              <a:t>…</a:t>
            </a:r>
          </a:p>
          <a:p>
            <a:r>
              <a:rPr lang="en-US" dirty="0">
                <a:solidFill>
                  <a:schemeClr val="bg1">
                    <a:lumMod val="50000"/>
                  </a:schemeClr>
                </a:solidFill>
                <a:latin typeface="Courier" pitchFamily="2" charset="0"/>
              </a:rPr>
              <a:t>[</a:t>
            </a:r>
            <a:r>
              <a:rPr lang="en-US" dirty="0" err="1">
                <a:solidFill>
                  <a:schemeClr val="bg1">
                    <a:lumMod val="50000"/>
                  </a:schemeClr>
                </a:solidFill>
                <a:latin typeface="Courier" pitchFamily="2" charset="0"/>
              </a:rPr>
              <a:t>test.sh</a:t>
            </a:r>
            <a:r>
              <a:rPr lang="en-US" dirty="0">
                <a:solidFill>
                  <a:schemeClr val="bg1">
                    <a:lumMod val="50000"/>
                  </a:schemeClr>
                </a:solidFill>
                <a:latin typeface="Courier" pitchFamily="2" charset="0"/>
              </a:rPr>
              <a:t>] #!/bin/</a:t>
            </a:r>
            <a:r>
              <a:rPr lang="en-US" dirty="0" err="1">
                <a:solidFill>
                  <a:schemeClr val="bg1">
                    <a:lumMod val="50000"/>
                  </a:schemeClr>
                </a:solidFill>
                <a:latin typeface="Courier" pitchFamily="2" charset="0"/>
              </a:rPr>
              <a:t>sh</a:t>
            </a:r>
            <a:endParaRPr lang="en-US" dirty="0">
              <a:solidFill>
                <a:schemeClr val="bg1">
                  <a:lumMod val="50000"/>
                </a:schemeClr>
              </a:solidFill>
              <a:latin typeface="Courier" pitchFamily="2" charset="0"/>
            </a:endParaRPr>
          </a:p>
          <a:p>
            <a:pPr algn="ctr"/>
            <a:endParaRPr lang="en-US" dirty="0">
              <a:latin typeface="Papyrus" panose="020B0602040200020303" pitchFamily="34" charset="77"/>
            </a:endParaRPr>
          </a:p>
          <a:p>
            <a:pPr algn="ctr"/>
            <a:r>
              <a:rPr lang="en-US" sz="3200" dirty="0">
                <a:latin typeface="Papyrus" panose="020B0602040200020303" pitchFamily="34" charset="77"/>
              </a:rPr>
              <a:t>One thing to notice –my prompt indicates the shell I’m using on the command line – </a:t>
            </a:r>
            <a:r>
              <a:rPr lang="en-US" sz="3200" dirty="0">
                <a:latin typeface="Courier" pitchFamily="2" charset="0"/>
              </a:rPr>
              <a:t>bash</a:t>
            </a:r>
            <a:r>
              <a:rPr lang="en-US" sz="3200" dirty="0">
                <a:latin typeface="Papyrus" panose="020B0602040200020303" pitchFamily="34" charset="77"/>
              </a:rPr>
              <a:t>.</a:t>
            </a:r>
          </a:p>
          <a:p>
            <a:pPr algn="ctr"/>
            <a:r>
              <a:rPr lang="en-US" sz="3200" dirty="0">
                <a:latin typeface="Papyrus" panose="020B0602040200020303" pitchFamily="34" charset="77"/>
              </a:rPr>
              <a:t>The first script is in </a:t>
            </a:r>
            <a:r>
              <a:rPr lang="en-US" sz="3200" dirty="0" err="1">
                <a:latin typeface="Courier" pitchFamily="2" charset="0"/>
              </a:rPr>
              <a:t>tcsh</a:t>
            </a:r>
            <a:r>
              <a:rPr lang="en-US" sz="3200" dirty="0">
                <a:latin typeface="Papyrus" panose="020B0602040200020303" pitchFamily="34" charset="77"/>
              </a:rPr>
              <a:t> – that’s why I need the </a:t>
            </a:r>
          </a:p>
          <a:p>
            <a:pPr algn="ctr"/>
            <a:r>
              <a:rPr lang="en-US" sz="3200" dirty="0">
                <a:latin typeface="Courier" pitchFamily="2" charset="0"/>
              </a:rPr>
              <a:t>#!/bin/</a:t>
            </a:r>
            <a:r>
              <a:rPr lang="en-US" sz="3200" dirty="0" err="1">
                <a:latin typeface="Courier" pitchFamily="2" charset="0"/>
              </a:rPr>
              <a:t>tcsh</a:t>
            </a:r>
            <a:endParaRPr lang="en-US" sz="3200" dirty="0">
              <a:latin typeface="Courier" pitchFamily="2" charset="0"/>
            </a:endParaRPr>
          </a:p>
          <a:p>
            <a:pPr algn="ctr"/>
            <a:r>
              <a:rPr lang="en-US" sz="3200" dirty="0">
                <a:latin typeface="Papyrus" panose="020B0602040200020303" pitchFamily="34" charset="77"/>
              </a:rPr>
              <a:t>on the first line of the script – that sets the shell for the script (and the script only – I’m back in bash when it returns to the command line.)</a:t>
            </a:r>
          </a:p>
        </p:txBody>
      </p:sp>
    </p:spTree>
    <p:extLst>
      <p:ext uri="{BB962C8B-B14F-4D97-AF65-F5344CB8AC3E}">
        <p14:creationId xmlns:p14="http://schemas.microsoft.com/office/powerpoint/2010/main" val="6564194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F64E5F-A47A-6746-8807-E6FCD4F7F9EA}"/>
              </a:ext>
            </a:extLst>
          </p:cNvPr>
          <p:cNvSpPr txBox="1"/>
          <p:nvPr/>
        </p:nvSpPr>
        <p:spPr>
          <a:xfrm>
            <a:off x="0" y="963830"/>
            <a:ext cx="9144000" cy="3323987"/>
          </a:xfrm>
          <a:prstGeom prst="rect">
            <a:avLst/>
          </a:prstGeom>
          <a:noFill/>
        </p:spPr>
        <p:txBody>
          <a:bodyPr wrap="square" rtlCol="0">
            <a:spAutoFit/>
          </a:bodyPr>
          <a:lstStyle/>
          <a:p>
            <a:pPr algn="ctr"/>
            <a:endParaRPr lang="en-US" dirty="0">
              <a:latin typeface="Papyrus" panose="020B0602040200020303" pitchFamily="34" charset="77"/>
            </a:endParaRPr>
          </a:p>
          <a:p>
            <a:pPr algn="ctr"/>
            <a:r>
              <a:rPr lang="en-US" sz="3200" dirty="0">
                <a:latin typeface="Papyrus" panose="020B0602040200020303" pitchFamily="34" charset="77"/>
              </a:rPr>
              <a:t>How to decide between </a:t>
            </a:r>
            <a:r>
              <a:rPr lang="en-US" sz="3200" dirty="0" err="1">
                <a:latin typeface="Courier" pitchFamily="2" charset="0"/>
              </a:rPr>
              <a:t>xargs</a:t>
            </a:r>
            <a:r>
              <a:rPr lang="en-US" sz="3200" dirty="0">
                <a:latin typeface="Papyrus" panose="020B0602040200020303" pitchFamily="34" charset="77"/>
              </a:rPr>
              <a:t> and loops?</a:t>
            </a:r>
          </a:p>
          <a:p>
            <a:pPr algn="ctr"/>
            <a:endParaRPr lang="en-US" sz="3200" dirty="0">
              <a:latin typeface="Papyrus" panose="020B0602040200020303" pitchFamily="34" charset="77"/>
            </a:endParaRPr>
          </a:p>
          <a:p>
            <a:pPr algn="ctr"/>
            <a:r>
              <a:rPr lang="en-US" sz="3200" dirty="0">
                <a:latin typeface="Papyrus" panose="020B0602040200020303" pitchFamily="34" charset="77"/>
              </a:rPr>
              <a:t>If you need to do more than one thing with the list of files use the loop and a multiline script, if you only have to do one thing use </a:t>
            </a:r>
            <a:r>
              <a:rPr lang="en-US" sz="3200" dirty="0" err="1">
                <a:latin typeface="Courier" pitchFamily="2" charset="0"/>
              </a:rPr>
              <a:t>xargs</a:t>
            </a:r>
            <a:r>
              <a:rPr lang="en-US" sz="3200" dirty="0">
                <a:latin typeface="Papyrus" panose="020B0602040200020303" pitchFamily="34" charset="77"/>
              </a:rPr>
              <a:t> (you can use either).</a:t>
            </a:r>
          </a:p>
        </p:txBody>
      </p:sp>
    </p:spTree>
    <p:extLst>
      <p:ext uri="{BB962C8B-B14F-4D97-AF65-F5344CB8AC3E}">
        <p14:creationId xmlns:p14="http://schemas.microsoft.com/office/powerpoint/2010/main" val="35472011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F64E5F-A47A-6746-8807-E6FCD4F7F9EA}"/>
              </a:ext>
            </a:extLst>
          </p:cNvPr>
          <p:cNvSpPr txBox="1"/>
          <p:nvPr/>
        </p:nvSpPr>
        <p:spPr>
          <a:xfrm>
            <a:off x="0" y="928051"/>
            <a:ext cx="9144000" cy="4524315"/>
          </a:xfrm>
          <a:prstGeom prst="rect">
            <a:avLst/>
          </a:prstGeom>
          <a:noFill/>
        </p:spPr>
        <p:txBody>
          <a:bodyPr wrap="square" rtlCol="0">
            <a:spAutoFit/>
          </a:bodyPr>
          <a:lstStyle/>
          <a:p>
            <a:pPr algn="ctr"/>
            <a:r>
              <a:rPr lang="en-US" sz="3200" dirty="0">
                <a:latin typeface="Papyrus" panose="020B0602040200020303" pitchFamily="34" charset="77"/>
              </a:rPr>
              <a:t>I said there was also another way to do this.</a:t>
            </a:r>
          </a:p>
          <a:p>
            <a:pPr algn="ctr"/>
            <a:endParaRPr lang="en-US" sz="3200" dirty="0">
              <a:latin typeface="Papyrus" panose="020B0602040200020303" pitchFamily="34" charset="77"/>
            </a:endParaRPr>
          </a:p>
          <a:p>
            <a:pPr algn="ctr"/>
            <a:r>
              <a:rPr lang="en-US" sz="3200" dirty="0">
                <a:latin typeface="Papyrus" panose="020B0602040200020303" pitchFamily="34" charset="77"/>
              </a:rPr>
              <a:t>All the shells are programming languages and you can write programs – called scripts – in them.</a:t>
            </a:r>
          </a:p>
          <a:p>
            <a:pPr algn="ctr"/>
            <a:endParaRPr lang="en-US" sz="3200" dirty="0">
              <a:latin typeface="Papyrus" panose="020B0602040200020303" pitchFamily="34" charset="77"/>
            </a:endParaRPr>
          </a:p>
          <a:p>
            <a:pPr algn="ctr"/>
            <a:r>
              <a:rPr lang="en-US" sz="3200" dirty="0">
                <a:latin typeface="Papyrus" panose="020B0602040200020303" pitchFamily="34" charset="77"/>
              </a:rPr>
              <a:t>They have loops, ifs, etc.</a:t>
            </a:r>
          </a:p>
          <a:p>
            <a:pPr algn="ctr"/>
            <a:endParaRPr lang="en-US" sz="3200" dirty="0">
              <a:latin typeface="Papyrus" panose="020B0602040200020303" pitchFamily="34" charset="77"/>
            </a:endParaRPr>
          </a:p>
          <a:p>
            <a:pPr algn="ctr"/>
            <a:r>
              <a:rPr lang="en-US" sz="3200" dirty="0">
                <a:latin typeface="Papyrus" panose="020B0602040200020303" pitchFamily="34" charset="77"/>
              </a:rPr>
              <a:t>The syntax between shells is of course just different enough in each to be a pain. </a:t>
            </a:r>
            <a:endParaRPr lang="en-US" sz="2800" dirty="0">
              <a:latin typeface="Courier" pitchFamily="2" charset="0"/>
            </a:endParaRPr>
          </a:p>
        </p:txBody>
      </p:sp>
    </p:spTree>
    <p:extLst>
      <p:ext uri="{BB962C8B-B14F-4D97-AF65-F5344CB8AC3E}">
        <p14:creationId xmlns:p14="http://schemas.microsoft.com/office/powerpoint/2010/main" val="10172264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F64E5F-A47A-6746-8807-E6FCD4F7F9EA}"/>
              </a:ext>
            </a:extLst>
          </p:cNvPr>
          <p:cNvSpPr txBox="1"/>
          <p:nvPr/>
        </p:nvSpPr>
        <p:spPr>
          <a:xfrm>
            <a:off x="0" y="286605"/>
            <a:ext cx="9144000" cy="6309420"/>
          </a:xfrm>
          <a:prstGeom prst="rect">
            <a:avLst/>
          </a:prstGeom>
          <a:noFill/>
        </p:spPr>
        <p:txBody>
          <a:bodyPr wrap="square" rtlCol="0">
            <a:spAutoFit/>
          </a:bodyPr>
          <a:lstStyle/>
          <a:p>
            <a:pPr algn="ctr"/>
            <a:r>
              <a:rPr lang="en-US" sz="3200" dirty="0">
                <a:latin typeface="Papyrus" panose="020B0602040200020303" pitchFamily="34" charset="77"/>
              </a:rPr>
              <a:t>So in </a:t>
            </a:r>
            <a:r>
              <a:rPr lang="en-US" sz="3200" dirty="0" err="1">
                <a:latin typeface="Papyrus" panose="020B0602040200020303" pitchFamily="34" charset="77"/>
              </a:rPr>
              <a:t>csh</a:t>
            </a:r>
            <a:r>
              <a:rPr lang="en-US" sz="3200" dirty="0">
                <a:latin typeface="Papyrus" panose="020B0602040200020303" pitchFamily="34" charset="77"/>
              </a:rPr>
              <a:t>/</a:t>
            </a:r>
            <a:r>
              <a:rPr lang="en-US" sz="3200" dirty="0" err="1">
                <a:latin typeface="Papyrus" panose="020B0602040200020303" pitchFamily="34" charset="77"/>
              </a:rPr>
              <a:t>tcsh</a:t>
            </a:r>
            <a:r>
              <a:rPr lang="en-US" sz="3200" dirty="0">
                <a:latin typeface="Papyrus" panose="020B0602040200020303" pitchFamily="34" charset="77"/>
              </a:rPr>
              <a:t> I can do the same thing by writing this</a:t>
            </a:r>
          </a:p>
          <a:p>
            <a:r>
              <a:rPr lang="en-US" sz="2400" dirty="0">
                <a:latin typeface="Courier" pitchFamily="2" charset="0"/>
              </a:rPr>
              <a:t>% foreach file ( `ls *</a:t>
            </a:r>
            <a:r>
              <a:rPr lang="en-US" sz="2400" dirty="0" err="1">
                <a:latin typeface="Courier" pitchFamily="2" charset="0"/>
              </a:rPr>
              <a:t>sh</a:t>
            </a:r>
            <a:r>
              <a:rPr lang="en-US" sz="2400" dirty="0">
                <a:latin typeface="Courier" pitchFamily="2" charset="0"/>
              </a:rPr>
              <a:t>` )</a:t>
            </a:r>
          </a:p>
          <a:p>
            <a:r>
              <a:rPr lang="en-US" sz="2400" dirty="0">
                <a:latin typeface="Courier" pitchFamily="2" charset="0"/>
              </a:rPr>
              <a:t>foreach? echo \[$file\] `grep bin $file`</a:t>
            </a:r>
          </a:p>
          <a:p>
            <a:r>
              <a:rPr lang="en-US" sz="2400" dirty="0">
                <a:latin typeface="Courier" pitchFamily="2" charset="0"/>
              </a:rPr>
              <a:t>foreach? end</a:t>
            </a:r>
          </a:p>
          <a:p>
            <a:r>
              <a:rPr lang="en-US" sz="2400" dirty="0">
                <a:solidFill>
                  <a:schemeClr val="bg1">
                    <a:lumMod val="50000"/>
                  </a:schemeClr>
                </a:solidFill>
                <a:latin typeface="Courier" pitchFamily="2" charset="0"/>
              </a:rPr>
              <a:t>[altamini4matlab.sh] #!/bin/</a:t>
            </a:r>
            <a:r>
              <a:rPr lang="en-US" sz="2400" dirty="0" err="1">
                <a:solidFill>
                  <a:schemeClr val="bg1">
                    <a:lumMod val="50000"/>
                  </a:schemeClr>
                </a:solidFill>
                <a:latin typeface="Courier" pitchFamily="2" charset="0"/>
              </a:rPr>
              <a:t>sh</a:t>
            </a:r>
            <a:endParaRPr lang="en-US" sz="2400" dirty="0">
              <a:solidFill>
                <a:schemeClr val="bg1">
                  <a:lumMod val="50000"/>
                </a:schemeClr>
              </a:solidFill>
              <a:latin typeface="Courier" pitchFamily="2" charset="0"/>
            </a:endParaRPr>
          </a:p>
          <a:p>
            <a:r>
              <a:rPr lang="en-US" sz="2400" dirty="0">
                <a:solidFill>
                  <a:schemeClr val="bg1">
                    <a:lumMod val="50000"/>
                  </a:schemeClr>
                </a:solidFill>
                <a:latin typeface="Courier" pitchFamily="2" charset="0"/>
              </a:rPr>
              <a:t>[</a:t>
            </a:r>
            <a:r>
              <a:rPr lang="en-US" sz="2400" dirty="0" err="1">
                <a:solidFill>
                  <a:schemeClr val="bg1">
                    <a:lumMod val="50000"/>
                  </a:schemeClr>
                </a:solidFill>
                <a:latin typeface="Courier" pitchFamily="2" charset="0"/>
              </a:rPr>
              <a:t>atomlist.sh</a:t>
            </a:r>
            <a:r>
              <a:rPr lang="en-US" sz="2400" dirty="0">
                <a:solidFill>
                  <a:schemeClr val="bg1">
                    <a:lumMod val="50000"/>
                  </a:schemeClr>
                </a:solidFill>
                <a:latin typeface="Courier" pitchFamily="2" charset="0"/>
              </a:rPr>
              <a:t>] #!/bin/</a:t>
            </a:r>
            <a:r>
              <a:rPr lang="en-US" sz="2400" dirty="0" err="1">
                <a:solidFill>
                  <a:schemeClr val="bg1">
                    <a:lumMod val="50000"/>
                  </a:schemeClr>
                </a:solidFill>
                <a:latin typeface="Courier" pitchFamily="2" charset="0"/>
              </a:rPr>
              <a:t>sh</a:t>
            </a:r>
            <a:endParaRPr lang="en-US" sz="2400" dirty="0">
              <a:solidFill>
                <a:schemeClr val="bg1">
                  <a:lumMod val="50000"/>
                </a:schemeClr>
              </a:solidFill>
              <a:latin typeface="Courier" pitchFamily="2" charset="0"/>
            </a:endParaRPr>
          </a:p>
          <a:p>
            <a:r>
              <a:rPr lang="en-US" sz="2400" dirty="0">
                <a:solidFill>
                  <a:schemeClr val="bg1">
                    <a:lumMod val="50000"/>
                  </a:schemeClr>
                </a:solidFill>
                <a:latin typeface="Courier" pitchFamily="2" charset="0"/>
              </a:rPr>
              <a:t>[</a:t>
            </a:r>
            <a:r>
              <a:rPr lang="en-US" sz="2400" dirty="0" err="1">
                <a:solidFill>
                  <a:schemeClr val="bg1">
                    <a:lumMod val="50000"/>
                  </a:schemeClr>
                </a:solidFill>
                <a:latin typeface="Courier" pitchFamily="2" charset="0"/>
              </a:rPr>
              <a:t>find_newcmt.sh</a:t>
            </a:r>
            <a:r>
              <a:rPr lang="en-US" sz="2400" dirty="0">
                <a:solidFill>
                  <a:schemeClr val="bg1">
                    <a:lumMod val="50000"/>
                  </a:schemeClr>
                </a:solidFill>
                <a:latin typeface="Courier" pitchFamily="2" charset="0"/>
              </a:rPr>
              <a:t>] #!/bin/</a:t>
            </a:r>
            <a:r>
              <a:rPr lang="en-US" sz="2400" dirty="0" err="1">
                <a:solidFill>
                  <a:schemeClr val="bg1">
                    <a:lumMod val="50000"/>
                  </a:schemeClr>
                </a:solidFill>
                <a:latin typeface="Courier" pitchFamily="2" charset="0"/>
              </a:rPr>
              <a:t>sh</a:t>
            </a:r>
            <a:endParaRPr lang="en-US" sz="2400" dirty="0">
              <a:solidFill>
                <a:schemeClr val="bg1">
                  <a:lumMod val="50000"/>
                </a:schemeClr>
              </a:solidFill>
              <a:latin typeface="Courier" pitchFamily="2" charset="0"/>
            </a:endParaRPr>
          </a:p>
          <a:p>
            <a:r>
              <a:rPr lang="en-US" sz="2400" dirty="0">
                <a:solidFill>
                  <a:schemeClr val="bg1">
                    <a:lumMod val="50000"/>
                  </a:schemeClr>
                </a:solidFill>
                <a:latin typeface="Courier" pitchFamily="2" charset="0"/>
              </a:rPr>
              <a:t>[gmt5ex5.sh] #!/bin/bash</a:t>
            </a:r>
          </a:p>
          <a:p>
            <a:r>
              <a:rPr lang="en-US" sz="2400" dirty="0">
                <a:solidFill>
                  <a:schemeClr val="bg1">
                    <a:lumMod val="50000"/>
                  </a:schemeClr>
                </a:solidFill>
                <a:latin typeface="Courier" pitchFamily="2" charset="0"/>
              </a:rPr>
              <a:t>[</a:t>
            </a:r>
            <a:r>
              <a:rPr lang="en-US" sz="2400" dirty="0" err="1">
                <a:solidFill>
                  <a:schemeClr val="bg1">
                    <a:lumMod val="50000"/>
                  </a:schemeClr>
                </a:solidFill>
                <a:latin typeface="Courier" pitchFamily="2" charset="0"/>
              </a:rPr>
              <a:t>readline_temp.sh</a:t>
            </a:r>
            <a:r>
              <a:rPr lang="en-US" sz="2400" dirty="0">
                <a:solidFill>
                  <a:schemeClr val="bg1">
                    <a:lumMod val="50000"/>
                  </a:schemeClr>
                </a:solidFill>
                <a:latin typeface="Courier" pitchFamily="2" charset="0"/>
              </a:rPr>
              <a:t>] #!/bin/</a:t>
            </a:r>
            <a:r>
              <a:rPr lang="en-US" sz="2400" dirty="0" err="1">
                <a:solidFill>
                  <a:schemeClr val="bg1">
                    <a:lumMod val="50000"/>
                  </a:schemeClr>
                </a:solidFill>
                <a:latin typeface="Courier" pitchFamily="2" charset="0"/>
              </a:rPr>
              <a:t>sh</a:t>
            </a:r>
            <a:r>
              <a:rPr lang="en-US" sz="2400" dirty="0">
                <a:solidFill>
                  <a:schemeClr val="bg1">
                    <a:lumMod val="50000"/>
                  </a:schemeClr>
                </a:solidFill>
                <a:latin typeface="Courier" pitchFamily="2" charset="0"/>
              </a:rPr>
              <a:t> /users/</a:t>
            </a:r>
            <a:r>
              <a:rPr lang="en-US" sz="2400" dirty="0" err="1">
                <a:solidFill>
                  <a:schemeClr val="bg1">
                    <a:lumMod val="50000"/>
                  </a:schemeClr>
                </a:solidFill>
                <a:latin typeface="Courier" pitchFamily="2" charset="0"/>
              </a:rPr>
              <a:t>robertsmalley</a:t>
            </a:r>
            <a:r>
              <a:rPr lang="en-US" sz="2400" dirty="0">
                <a:solidFill>
                  <a:schemeClr val="bg1">
                    <a:lumMod val="50000"/>
                  </a:schemeClr>
                </a:solidFill>
                <a:latin typeface="Courier" pitchFamily="2" charset="0"/>
              </a:rPr>
              <a:t>/</a:t>
            </a:r>
            <a:r>
              <a:rPr lang="en-US" sz="2400" dirty="0" err="1">
                <a:solidFill>
                  <a:schemeClr val="bg1">
                    <a:lumMod val="50000"/>
                  </a:schemeClr>
                </a:solidFill>
                <a:latin typeface="Courier" pitchFamily="2" charset="0"/>
              </a:rPr>
              <a:t>unixside</a:t>
            </a:r>
            <a:r>
              <a:rPr lang="en-US" sz="2400" dirty="0">
                <a:solidFill>
                  <a:schemeClr val="bg1">
                    <a:lumMod val="50000"/>
                  </a:schemeClr>
                </a:solidFill>
                <a:latin typeface="Courier" pitchFamily="2" charset="0"/>
              </a:rPr>
              <a:t>/bin/crx2rnx whtm0010.16d</a:t>
            </a:r>
          </a:p>
          <a:p>
            <a:r>
              <a:rPr lang="en-US" sz="2400" dirty="0">
                <a:solidFill>
                  <a:schemeClr val="bg1">
                    <a:lumMod val="50000"/>
                  </a:schemeClr>
                </a:solidFill>
                <a:latin typeface="Courier" pitchFamily="2" charset="0"/>
              </a:rPr>
              <a:t>[remove_m64_flag.sh] #!/bin/</a:t>
            </a:r>
            <a:r>
              <a:rPr lang="en-US" sz="2400" dirty="0" err="1">
                <a:solidFill>
                  <a:schemeClr val="bg1">
                    <a:lumMod val="50000"/>
                  </a:schemeClr>
                </a:solidFill>
                <a:latin typeface="Courier" pitchFamily="2" charset="0"/>
              </a:rPr>
              <a:t>sh</a:t>
            </a:r>
            <a:endParaRPr lang="en-US" sz="2400" dirty="0">
              <a:solidFill>
                <a:schemeClr val="bg1">
                  <a:lumMod val="50000"/>
                </a:schemeClr>
              </a:solidFill>
              <a:latin typeface="Courier" pitchFamily="2" charset="0"/>
            </a:endParaRPr>
          </a:p>
          <a:p>
            <a:r>
              <a:rPr lang="en-US" sz="2400" dirty="0">
                <a:solidFill>
                  <a:schemeClr val="bg1">
                    <a:lumMod val="50000"/>
                  </a:schemeClr>
                </a:solidFill>
                <a:latin typeface="Courier" pitchFamily="2" charset="0"/>
              </a:rPr>
              <a:t>[</a:t>
            </a:r>
            <a:r>
              <a:rPr lang="en-US" sz="2400" dirty="0" err="1">
                <a:solidFill>
                  <a:schemeClr val="bg1">
                    <a:lumMod val="50000"/>
                  </a:schemeClr>
                </a:solidFill>
                <a:latin typeface="Courier" pitchFamily="2" charset="0"/>
              </a:rPr>
              <a:t>stderrredirect.sh</a:t>
            </a:r>
            <a:r>
              <a:rPr lang="en-US" sz="2400" dirty="0">
                <a:solidFill>
                  <a:schemeClr val="bg1">
                    <a:lumMod val="50000"/>
                  </a:schemeClr>
                </a:solidFill>
                <a:latin typeface="Courier" pitchFamily="2" charset="0"/>
              </a:rPr>
              <a:t>] #!/bin/</a:t>
            </a:r>
            <a:r>
              <a:rPr lang="en-US" sz="2400" dirty="0" err="1">
                <a:solidFill>
                  <a:schemeClr val="bg1">
                    <a:lumMod val="50000"/>
                  </a:schemeClr>
                </a:solidFill>
                <a:latin typeface="Courier" pitchFamily="2" charset="0"/>
              </a:rPr>
              <a:t>sh</a:t>
            </a:r>
            <a:endParaRPr lang="en-US" sz="2400" dirty="0">
              <a:solidFill>
                <a:schemeClr val="bg1">
                  <a:lumMod val="50000"/>
                </a:schemeClr>
              </a:solidFill>
              <a:latin typeface="Courier" pitchFamily="2" charset="0"/>
            </a:endParaRPr>
          </a:p>
          <a:p>
            <a:r>
              <a:rPr lang="en-US" sz="2400" dirty="0">
                <a:solidFill>
                  <a:schemeClr val="bg1">
                    <a:lumMod val="50000"/>
                  </a:schemeClr>
                </a:solidFill>
                <a:latin typeface="Courier" pitchFamily="2" charset="0"/>
              </a:rPr>
              <a:t>[</a:t>
            </a:r>
            <a:r>
              <a:rPr lang="en-US" sz="2400" dirty="0" err="1">
                <a:solidFill>
                  <a:schemeClr val="bg1">
                    <a:lumMod val="50000"/>
                  </a:schemeClr>
                </a:solidFill>
                <a:latin typeface="Courier" pitchFamily="2" charset="0"/>
              </a:rPr>
              <a:t>test.sh</a:t>
            </a:r>
            <a:r>
              <a:rPr lang="en-US" sz="2400" dirty="0">
                <a:solidFill>
                  <a:schemeClr val="bg1">
                    <a:lumMod val="50000"/>
                  </a:schemeClr>
                </a:solidFill>
                <a:latin typeface="Courier" pitchFamily="2" charset="0"/>
              </a:rPr>
              <a:t>] #!/bin/</a:t>
            </a:r>
            <a:r>
              <a:rPr lang="en-US" sz="2400" dirty="0" err="1">
                <a:solidFill>
                  <a:schemeClr val="bg1">
                    <a:lumMod val="50000"/>
                  </a:schemeClr>
                </a:solidFill>
                <a:latin typeface="Courier" pitchFamily="2" charset="0"/>
              </a:rPr>
              <a:t>sh</a:t>
            </a:r>
            <a:endParaRPr lang="en-US" sz="2400" dirty="0">
              <a:solidFill>
                <a:schemeClr val="bg1">
                  <a:lumMod val="50000"/>
                </a:schemeClr>
              </a:solidFill>
              <a:latin typeface="Courier" pitchFamily="2" charset="0"/>
            </a:endParaRPr>
          </a:p>
          <a:p>
            <a:pPr algn="ctr"/>
            <a:endParaRPr lang="en-US" sz="2800" dirty="0">
              <a:latin typeface="Courier" pitchFamily="2" charset="0"/>
            </a:endParaRPr>
          </a:p>
        </p:txBody>
      </p:sp>
    </p:spTree>
    <p:extLst>
      <p:ext uri="{BB962C8B-B14F-4D97-AF65-F5344CB8AC3E}">
        <p14:creationId xmlns:p14="http://schemas.microsoft.com/office/powerpoint/2010/main" val="2534071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F64E5F-A47A-6746-8807-E6FCD4F7F9EA}"/>
              </a:ext>
            </a:extLst>
          </p:cNvPr>
          <p:cNvSpPr txBox="1"/>
          <p:nvPr/>
        </p:nvSpPr>
        <p:spPr>
          <a:xfrm>
            <a:off x="0" y="136478"/>
            <a:ext cx="9144000" cy="5786199"/>
          </a:xfrm>
          <a:prstGeom prst="rect">
            <a:avLst/>
          </a:prstGeom>
          <a:noFill/>
        </p:spPr>
        <p:txBody>
          <a:bodyPr wrap="square" rtlCol="0">
            <a:spAutoFit/>
          </a:bodyPr>
          <a:lstStyle/>
          <a:p>
            <a:pPr algn="ctr"/>
            <a:r>
              <a:rPr lang="en-US" sz="3200" dirty="0" err="1">
                <a:latin typeface="Courier" pitchFamily="2" charset="0"/>
              </a:rPr>
              <a:t>xargs</a:t>
            </a:r>
            <a:r>
              <a:rPr lang="en-US" sz="3200" dirty="0">
                <a:latin typeface="Papyrus" panose="020B0602040200020303" pitchFamily="34" charset="77"/>
              </a:rPr>
              <a:t> command</a:t>
            </a:r>
          </a:p>
          <a:p>
            <a:pPr algn="ctr"/>
            <a:endParaRPr lang="en-US" dirty="0">
              <a:latin typeface="Papyrus" panose="020B0602040200020303" pitchFamily="34" charset="77"/>
            </a:endParaRPr>
          </a:p>
          <a:p>
            <a:pPr algn="ctr"/>
            <a:r>
              <a:rPr lang="en-US" sz="3200" dirty="0">
                <a:latin typeface="Papyrus" panose="020B0602040200020303" pitchFamily="34" charset="77"/>
              </a:rPr>
              <a:t>So far we have seen how to use pipes to take the output of one command and use it as the input for another command.</a:t>
            </a:r>
          </a:p>
          <a:p>
            <a:pPr algn="ctr"/>
            <a:endParaRPr lang="en-US" sz="3200" dirty="0">
              <a:latin typeface="Papyrus" panose="020B0602040200020303" pitchFamily="34" charset="77"/>
            </a:endParaRPr>
          </a:p>
          <a:p>
            <a:pPr algn="ctr"/>
            <a:r>
              <a:rPr lang="en-US" sz="3200" dirty="0">
                <a:latin typeface="Papyrus" panose="020B0602040200020303" pitchFamily="34" charset="77"/>
              </a:rPr>
              <a:t>We can pipe a list of file names into grep using </a:t>
            </a:r>
            <a:r>
              <a:rPr lang="en-US" sz="3200" dirty="0">
                <a:latin typeface="Courier" pitchFamily="2" charset="0"/>
              </a:rPr>
              <a:t>standard IN</a:t>
            </a:r>
            <a:r>
              <a:rPr lang="en-US" sz="3200" dirty="0">
                <a:latin typeface="Papyrus" panose="020B0602040200020303" pitchFamily="34" charset="77"/>
              </a:rPr>
              <a:t> to look for files with certain strings in their names for example.</a:t>
            </a:r>
          </a:p>
          <a:p>
            <a:pPr algn="ctr"/>
            <a:endParaRPr lang="en-US" sz="3200" dirty="0">
              <a:latin typeface="Papyrus" panose="020B0602040200020303" pitchFamily="34" charset="77"/>
            </a:endParaRPr>
          </a:p>
          <a:p>
            <a:r>
              <a:rPr lang="en-US" sz="3200" dirty="0" err="1">
                <a:latin typeface="Courier" pitchFamily="2" charset="0"/>
              </a:rPr>
              <a:t>lsd</a:t>
            </a:r>
            <a:r>
              <a:rPr lang="en-US" sz="3200" dirty="0">
                <a:latin typeface="Courier" pitchFamily="2" charset="0"/>
              </a:rPr>
              <a:t> -l | grep -v HW | grep '\.m.*$'</a:t>
            </a:r>
          </a:p>
          <a:p>
            <a:pPr algn="ctr"/>
            <a:endParaRPr lang="en-US" sz="3200" dirty="0">
              <a:latin typeface="Courier" pitchFamily="2" charset="0"/>
            </a:endParaRPr>
          </a:p>
        </p:txBody>
      </p:sp>
    </p:spTree>
    <p:extLst>
      <p:ext uri="{BB962C8B-B14F-4D97-AF65-F5344CB8AC3E}">
        <p14:creationId xmlns:p14="http://schemas.microsoft.com/office/powerpoint/2010/main" val="37197905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F64E5F-A47A-6746-8807-E6FCD4F7F9EA}"/>
              </a:ext>
            </a:extLst>
          </p:cNvPr>
          <p:cNvSpPr txBox="1"/>
          <p:nvPr/>
        </p:nvSpPr>
        <p:spPr>
          <a:xfrm>
            <a:off x="0" y="574703"/>
            <a:ext cx="9144000" cy="5355312"/>
          </a:xfrm>
          <a:prstGeom prst="rect">
            <a:avLst/>
          </a:prstGeom>
          <a:noFill/>
        </p:spPr>
        <p:txBody>
          <a:bodyPr wrap="square" rtlCol="0">
            <a:spAutoFit/>
          </a:bodyPr>
          <a:lstStyle/>
          <a:p>
            <a:r>
              <a:rPr lang="en-US" sz="2400" dirty="0">
                <a:latin typeface="Courier" pitchFamily="2" charset="0"/>
              </a:rPr>
              <a:t>% </a:t>
            </a:r>
            <a:r>
              <a:rPr lang="en-US" sz="2400" dirty="0">
                <a:solidFill>
                  <a:srgbClr val="FF0000"/>
                </a:solidFill>
                <a:latin typeface="Courier" pitchFamily="2" charset="0"/>
              </a:rPr>
              <a:t>foreach</a:t>
            </a:r>
            <a:r>
              <a:rPr lang="en-US" sz="2400" dirty="0">
                <a:latin typeface="Courier" pitchFamily="2" charset="0"/>
              </a:rPr>
              <a:t> file ( `ls *</a:t>
            </a:r>
            <a:r>
              <a:rPr lang="en-US" sz="2400" dirty="0" err="1">
                <a:latin typeface="Courier" pitchFamily="2" charset="0"/>
              </a:rPr>
              <a:t>sh</a:t>
            </a:r>
            <a:r>
              <a:rPr lang="en-US" sz="2400" dirty="0">
                <a:latin typeface="Courier" pitchFamily="2" charset="0"/>
              </a:rPr>
              <a:t>` )</a:t>
            </a:r>
          </a:p>
          <a:p>
            <a:r>
              <a:rPr lang="en-US" sz="2400" dirty="0">
                <a:latin typeface="Courier" pitchFamily="2" charset="0"/>
              </a:rPr>
              <a:t>foreach? echo \[$file\] `grep bin $file`</a:t>
            </a:r>
          </a:p>
          <a:p>
            <a:r>
              <a:rPr lang="en-US" sz="2400" dirty="0">
                <a:latin typeface="Courier" pitchFamily="2" charset="0"/>
              </a:rPr>
              <a:t>foreach? </a:t>
            </a:r>
            <a:r>
              <a:rPr lang="en-US" sz="2400" dirty="0">
                <a:solidFill>
                  <a:srgbClr val="FF0000"/>
                </a:solidFill>
                <a:latin typeface="Courier" pitchFamily="2" charset="0"/>
              </a:rPr>
              <a:t>end</a:t>
            </a:r>
          </a:p>
          <a:p>
            <a:pPr algn="ctr"/>
            <a:endParaRPr lang="en-US" sz="2800" dirty="0">
              <a:latin typeface="Papyrus" panose="020B0602040200020303" pitchFamily="34" charset="77"/>
            </a:endParaRPr>
          </a:p>
          <a:p>
            <a:pPr algn="ctr"/>
            <a:r>
              <a:rPr lang="en-US" sz="3200" dirty="0">
                <a:latin typeface="Papyrus" panose="020B0602040200020303" pitchFamily="34" charset="77"/>
              </a:rPr>
              <a:t>There are several new things here</a:t>
            </a:r>
          </a:p>
          <a:p>
            <a:pPr algn="ctr"/>
            <a:endParaRPr lang="en-US" dirty="0">
              <a:latin typeface="Papyrus" panose="020B0602040200020303" pitchFamily="34" charset="77"/>
            </a:endParaRPr>
          </a:p>
          <a:p>
            <a:pPr algn="ctr"/>
            <a:r>
              <a:rPr lang="en-US" sz="3200" dirty="0">
                <a:latin typeface="Courier" pitchFamily="2" charset="0"/>
              </a:rPr>
              <a:t>foreach</a:t>
            </a:r>
            <a:r>
              <a:rPr lang="en-US" sz="3200" dirty="0">
                <a:latin typeface="Papyrus" panose="020B0602040200020303" pitchFamily="34" charset="77"/>
              </a:rPr>
              <a:t> is the for loop in </a:t>
            </a:r>
            <a:r>
              <a:rPr lang="en-US" sz="3200" dirty="0" err="1">
                <a:latin typeface="Papyrus" panose="020B0602040200020303" pitchFamily="34" charset="77"/>
              </a:rPr>
              <a:t>csh</a:t>
            </a:r>
            <a:r>
              <a:rPr lang="en-US" sz="3200" dirty="0">
                <a:latin typeface="Papyrus" panose="020B0602040200020303" pitchFamily="34" charset="77"/>
              </a:rPr>
              <a:t>/</a:t>
            </a:r>
            <a:r>
              <a:rPr lang="en-US" sz="3200" dirty="0" err="1">
                <a:latin typeface="Papyrus" panose="020B0602040200020303" pitchFamily="34" charset="77"/>
              </a:rPr>
              <a:t>tcsh</a:t>
            </a:r>
            <a:r>
              <a:rPr lang="en-US" sz="3200" dirty="0">
                <a:latin typeface="Papyrus" panose="020B0602040200020303" pitchFamily="34" charset="77"/>
              </a:rPr>
              <a:t>, everything until the </a:t>
            </a:r>
            <a:r>
              <a:rPr lang="en-US" sz="3200" dirty="0">
                <a:latin typeface="Courier" pitchFamily="2" charset="0"/>
              </a:rPr>
              <a:t>end</a:t>
            </a:r>
            <a:r>
              <a:rPr lang="en-US" sz="3200" dirty="0">
                <a:latin typeface="Papyrus" panose="020B0602040200020303" pitchFamily="34" charset="77"/>
              </a:rPr>
              <a:t> keyword is in the loop.</a:t>
            </a:r>
          </a:p>
          <a:p>
            <a:pPr algn="ctr"/>
            <a:r>
              <a:rPr lang="en-US" sz="3200" dirty="0">
                <a:latin typeface="Papyrus" panose="020B0602040200020303" pitchFamily="34" charset="77"/>
              </a:rPr>
              <a:t> </a:t>
            </a:r>
          </a:p>
          <a:p>
            <a:pPr algn="ctr"/>
            <a:r>
              <a:rPr lang="en-US" sz="3200" dirty="0">
                <a:latin typeface="Papyrus" panose="020B0602040200020303" pitchFamily="34" charset="77"/>
              </a:rPr>
              <a:t>The </a:t>
            </a:r>
            <a:r>
              <a:rPr lang="en-US" sz="3200" dirty="0">
                <a:latin typeface="Courier" pitchFamily="2" charset="0"/>
              </a:rPr>
              <a:t>foreach?</a:t>
            </a:r>
            <a:r>
              <a:rPr lang="en-US" sz="3200" dirty="0">
                <a:latin typeface="Papyrus" panose="020B0602040200020303" pitchFamily="34" charset="77"/>
              </a:rPr>
              <a:t> prompts on the interior lines of the loop to indicate you are entering commands into the body of the loop.</a:t>
            </a:r>
          </a:p>
        </p:txBody>
      </p:sp>
    </p:spTree>
    <p:extLst>
      <p:ext uri="{BB962C8B-B14F-4D97-AF65-F5344CB8AC3E}">
        <p14:creationId xmlns:p14="http://schemas.microsoft.com/office/powerpoint/2010/main" val="10147174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F64E5F-A47A-6746-8807-E6FCD4F7F9EA}"/>
              </a:ext>
            </a:extLst>
          </p:cNvPr>
          <p:cNvSpPr txBox="1"/>
          <p:nvPr/>
        </p:nvSpPr>
        <p:spPr>
          <a:xfrm>
            <a:off x="0" y="499547"/>
            <a:ext cx="9144000" cy="4647426"/>
          </a:xfrm>
          <a:prstGeom prst="rect">
            <a:avLst/>
          </a:prstGeom>
          <a:noFill/>
        </p:spPr>
        <p:txBody>
          <a:bodyPr wrap="square" rtlCol="0">
            <a:spAutoFit/>
          </a:bodyPr>
          <a:lstStyle/>
          <a:p>
            <a:r>
              <a:rPr lang="en-US" sz="2400" dirty="0">
                <a:latin typeface="Courier" pitchFamily="2" charset="0"/>
              </a:rPr>
              <a:t>% foreach file ( </a:t>
            </a:r>
            <a:r>
              <a:rPr lang="en-US" sz="2400" dirty="0">
                <a:solidFill>
                  <a:srgbClr val="FF0000"/>
                </a:solidFill>
                <a:latin typeface="Courier" pitchFamily="2" charset="0"/>
              </a:rPr>
              <a:t>`</a:t>
            </a:r>
            <a:r>
              <a:rPr lang="en-US" sz="2400" dirty="0">
                <a:latin typeface="Courier" pitchFamily="2" charset="0"/>
              </a:rPr>
              <a:t>ls *</a:t>
            </a:r>
            <a:r>
              <a:rPr lang="en-US" sz="2400" dirty="0" err="1">
                <a:latin typeface="Courier" pitchFamily="2" charset="0"/>
              </a:rPr>
              <a:t>sh</a:t>
            </a:r>
            <a:r>
              <a:rPr lang="en-US" sz="2400" dirty="0">
                <a:solidFill>
                  <a:srgbClr val="FF0000"/>
                </a:solidFill>
                <a:latin typeface="Courier" pitchFamily="2" charset="0"/>
              </a:rPr>
              <a:t>`</a:t>
            </a:r>
            <a:r>
              <a:rPr lang="en-US" sz="2400" dirty="0">
                <a:latin typeface="Courier" pitchFamily="2" charset="0"/>
              </a:rPr>
              <a:t> )</a:t>
            </a:r>
          </a:p>
          <a:p>
            <a:r>
              <a:rPr lang="en-US" sz="2400" dirty="0">
                <a:latin typeface="Courier" pitchFamily="2" charset="0"/>
              </a:rPr>
              <a:t>foreach? echo \[$file\] </a:t>
            </a:r>
            <a:r>
              <a:rPr lang="en-US" sz="2400" dirty="0">
                <a:solidFill>
                  <a:srgbClr val="FF0000"/>
                </a:solidFill>
                <a:latin typeface="Courier" pitchFamily="2" charset="0"/>
              </a:rPr>
              <a:t>`</a:t>
            </a:r>
            <a:r>
              <a:rPr lang="en-US" sz="2400" dirty="0">
                <a:latin typeface="Courier" pitchFamily="2" charset="0"/>
              </a:rPr>
              <a:t>grep bin $file</a:t>
            </a:r>
            <a:r>
              <a:rPr lang="en-US" sz="2400" dirty="0">
                <a:solidFill>
                  <a:srgbClr val="FF0000"/>
                </a:solidFill>
                <a:latin typeface="Courier" pitchFamily="2" charset="0"/>
              </a:rPr>
              <a:t>`</a:t>
            </a:r>
          </a:p>
          <a:p>
            <a:r>
              <a:rPr lang="en-US" sz="2400" dirty="0">
                <a:latin typeface="Courier" pitchFamily="2" charset="0"/>
              </a:rPr>
              <a:t>foreach? end</a:t>
            </a:r>
          </a:p>
          <a:p>
            <a:pPr algn="ctr"/>
            <a:endParaRPr lang="en-US" sz="2800" dirty="0">
              <a:latin typeface="Papyrus" panose="020B0602040200020303" pitchFamily="34" charset="77"/>
            </a:endParaRPr>
          </a:p>
          <a:p>
            <a:pPr algn="ctr"/>
            <a:r>
              <a:rPr lang="en-US" sz="3200" dirty="0">
                <a:latin typeface="Papyrus" panose="020B0602040200020303" pitchFamily="34" charset="77"/>
              </a:rPr>
              <a:t>Next we have the </a:t>
            </a:r>
            <a:r>
              <a:rPr lang="en-US" sz="3200" u="sng" dirty="0">
                <a:latin typeface="Papyrus" panose="020B0602040200020303" pitchFamily="34" charset="77"/>
              </a:rPr>
              <a:t>grave</a:t>
            </a:r>
            <a:r>
              <a:rPr lang="en-US" sz="3200" dirty="0">
                <a:latin typeface="Papyrus" panose="020B0602040200020303" pitchFamily="34" charset="77"/>
              </a:rPr>
              <a:t> or </a:t>
            </a:r>
            <a:r>
              <a:rPr lang="en-US" sz="3200" u="sng" dirty="0">
                <a:latin typeface="Papyrus" panose="020B0602040200020303" pitchFamily="34" charset="77"/>
              </a:rPr>
              <a:t>back quotes</a:t>
            </a:r>
            <a:r>
              <a:rPr lang="en-US" sz="3200" dirty="0">
                <a:latin typeface="Papyrus" panose="020B0602040200020303" pitchFamily="34" charset="77"/>
              </a:rPr>
              <a:t> </a:t>
            </a:r>
            <a:r>
              <a:rPr lang="en-US" sz="3200" b="1" dirty="0">
                <a:latin typeface="Courier" pitchFamily="2" charset="0"/>
              </a:rPr>
              <a:t>`</a:t>
            </a:r>
            <a:r>
              <a:rPr lang="en-US" sz="3200" dirty="0">
                <a:solidFill>
                  <a:schemeClr val="bg1">
                    <a:lumMod val="50000"/>
                  </a:schemeClr>
                </a:solidFill>
                <a:latin typeface="Courier" pitchFamily="2" charset="0"/>
              </a:rPr>
              <a:t>stuff</a:t>
            </a:r>
            <a:r>
              <a:rPr lang="en-US" sz="3200" b="1" dirty="0">
                <a:latin typeface="Courier" pitchFamily="2" charset="0"/>
              </a:rPr>
              <a:t>`.</a:t>
            </a:r>
            <a:endParaRPr lang="en-US" sz="3200" b="1" dirty="0">
              <a:latin typeface="Papyrus" panose="020B0602040200020303" pitchFamily="34" charset="77"/>
            </a:endParaRPr>
          </a:p>
          <a:p>
            <a:pPr algn="ctr"/>
            <a:endParaRPr lang="en-US" b="1" dirty="0">
              <a:latin typeface="Papyrus" panose="020B0602040200020303" pitchFamily="34" charset="77"/>
            </a:endParaRPr>
          </a:p>
          <a:p>
            <a:pPr algn="ctr"/>
            <a:endParaRPr lang="en-US" b="1" dirty="0">
              <a:latin typeface="Papyrus" panose="020B0602040200020303" pitchFamily="34" charset="77"/>
            </a:endParaRPr>
          </a:p>
          <a:p>
            <a:pPr algn="ctr"/>
            <a:r>
              <a:rPr lang="en-US" sz="3200" dirty="0">
                <a:latin typeface="Papyrus" panose="020B0602040200020303" pitchFamily="34" charset="77"/>
              </a:rPr>
              <a:t>These perform </a:t>
            </a:r>
            <a:r>
              <a:rPr lang="en-US" sz="3200" u="sng" dirty="0">
                <a:latin typeface="Papyrus" panose="020B0602040200020303" pitchFamily="34" charset="77"/>
              </a:rPr>
              <a:t>command substitution </a:t>
            </a:r>
          </a:p>
          <a:p>
            <a:pPr algn="ctr"/>
            <a:endParaRPr lang="en-US" sz="3200" u="sng" dirty="0">
              <a:latin typeface="Papyrus" panose="020B0602040200020303" pitchFamily="34" charset="77"/>
            </a:endParaRPr>
          </a:p>
          <a:p>
            <a:pPr algn="ctr"/>
            <a:r>
              <a:rPr lang="en-US" sz="3200" dirty="0">
                <a:latin typeface="Papyrus" panose="020B0602040200020303" pitchFamily="34" charset="77"/>
              </a:rPr>
              <a:t>They take the output of the command and just dump it literally into the command line.</a:t>
            </a:r>
            <a:endParaRPr lang="en-US" sz="3200" dirty="0">
              <a:latin typeface="Courier" pitchFamily="2" charset="0"/>
            </a:endParaRPr>
          </a:p>
        </p:txBody>
      </p:sp>
    </p:spTree>
    <p:extLst>
      <p:ext uri="{BB962C8B-B14F-4D97-AF65-F5344CB8AC3E}">
        <p14:creationId xmlns:p14="http://schemas.microsoft.com/office/powerpoint/2010/main" val="28020150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F64E5F-A47A-6746-8807-E6FCD4F7F9EA}"/>
              </a:ext>
            </a:extLst>
          </p:cNvPr>
          <p:cNvSpPr txBox="1"/>
          <p:nvPr/>
        </p:nvSpPr>
        <p:spPr>
          <a:xfrm>
            <a:off x="0" y="-13198"/>
            <a:ext cx="9144000" cy="7663636"/>
          </a:xfrm>
          <a:prstGeom prst="rect">
            <a:avLst/>
          </a:prstGeom>
          <a:noFill/>
        </p:spPr>
        <p:txBody>
          <a:bodyPr wrap="square" rtlCol="0">
            <a:spAutoFit/>
          </a:bodyPr>
          <a:lstStyle/>
          <a:p>
            <a:pPr algn="ctr"/>
            <a:r>
              <a:rPr lang="en-US" sz="3200" dirty="0">
                <a:latin typeface="Papyrus" panose="020B0602040200020303" pitchFamily="34" charset="77"/>
              </a:rPr>
              <a:t>So</a:t>
            </a:r>
          </a:p>
          <a:p>
            <a:r>
              <a:rPr lang="en-US" sz="2400" dirty="0">
                <a:latin typeface="Courier" pitchFamily="2" charset="0"/>
              </a:rPr>
              <a:t>% foreach file ( </a:t>
            </a:r>
            <a:r>
              <a:rPr lang="en-US" sz="2400" dirty="0">
                <a:solidFill>
                  <a:srgbClr val="FF0000"/>
                </a:solidFill>
                <a:latin typeface="Courier" pitchFamily="2" charset="0"/>
              </a:rPr>
              <a:t>`</a:t>
            </a:r>
            <a:r>
              <a:rPr lang="en-US" sz="2400" dirty="0">
                <a:latin typeface="Courier" pitchFamily="2" charset="0"/>
              </a:rPr>
              <a:t>ls *</a:t>
            </a:r>
            <a:r>
              <a:rPr lang="en-US" sz="2400" dirty="0" err="1">
                <a:latin typeface="Courier" pitchFamily="2" charset="0"/>
              </a:rPr>
              <a:t>sh</a:t>
            </a:r>
            <a:r>
              <a:rPr lang="en-US" sz="2400" dirty="0">
                <a:solidFill>
                  <a:srgbClr val="FF0000"/>
                </a:solidFill>
                <a:latin typeface="Courier" pitchFamily="2" charset="0"/>
              </a:rPr>
              <a:t>`</a:t>
            </a:r>
            <a:r>
              <a:rPr lang="en-US" sz="2400" dirty="0">
                <a:latin typeface="Courier" pitchFamily="2" charset="0"/>
              </a:rPr>
              <a:t> )</a:t>
            </a:r>
          </a:p>
          <a:p>
            <a:pPr algn="ctr"/>
            <a:endParaRPr lang="en-US" dirty="0">
              <a:latin typeface="Papyrus" panose="020B0602040200020303" pitchFamily="34" charset="77"/>
            </a:endParaRPr>
          </a:p>
          <a:p>
            <a:pPr algn="ctr"/>
            <a:r>
              <a:rPr lang="en-US" sz="3200" dirty="0">
                <a:latin typeface="Papyrus" panose="020B0602040200020303" pitchFamily="34" charset="77"/>
              </a:rPr>
              <a:t>Is the same as if I had typed the output of the </a:t>
            </a:r>
            <a:r>
              <a:rPr lang="en-US" sz="3200" dirty="0">
                <a:latin typeface="Courier" pitchFamily="2" charset="0"/>
              </a:rPr>
              <a:t>ls </a:t>
            </a:r>
            <a:r>
              <a:rPr lang="en-US" sz="3200" dirty="0">
                <a:latin typeface="Papyrus" panose="020B0602040200020303" pitchFamily="34" charset="77"/>
              </a:rPr>
              <a:t>command between the parenthesis.</a:t>
            </a:r>
          </a:p>
          <a:p>
            <a:pPr algn="ctr"/>
            <a:endParaRPr lang="en-US" dirty="0">
              <a:latin typeface="Papyrus" panose="020B0602040200020303" pitchFamily="34" charset="77"/>
            </a:endParaRPr>
          </a:p>
          <a:p>
            <a:r>
              <a:rPr lang="en-US" sz="1600" dirty="0">
                <a:latin typeface="Courier" pitchFamily="2" charset="0"/>
              </a:rPr>
              <a:t>% ls *.</a:t>
            </a:r>
            <a:r>
              <a:rPr lang="en-US" sz="1600" dirty="0" err="1">
                <a:latin typeface="Courier" pitchFamily="2" charset="0"/>
              </a:rPr>
              <a:t>sh</a:t>
            </a:r>
            <a:endParaRPr lang="en-US" sz="1600" dirty="0">
              <a:latin typeface="Courier" pitchFamily="2" charset="0"/>
            </a:endParaRPr>
          </a:p>
          <a:p>
            <a:r>
              <a:rPr lang="en-US" sz="1600" dirty="0">
                <a:solidFill>
                  <a:srgbClr val="FF0000"/>
                </a:solidFill>
                <a:latin typeface="Courier" pitchFamily="2" charset="0"/>
              </a:rPr>
              <a:t>altamini4matlab.sh </a:t>
            </a:r>
            <a:r>
              <a:rPr lang="en-US" sz="1600" dirty="0" err="1">
                <a:solidFill>
                  <a:srgbClr val="FF0000"/>
                </a:solidFill>
                <a:latin typeface="Courier" pitchFamily="2" charset="0"/>
              </a:rPr>
              <a:t>find_newcmt.sh</a:t>
            </a:r>
            <a:r>
              <a:rPr lang="en-US" sz="1600" dirty="0">
                <a:solidFill>
                  <a:srgbClr val="FF0000"/>
                </a:solidFill>
                <a:latin typeface="Courier" pitchFamily="2" charset="0"/>
              </a:rPr>
              <a:t> </a:t>
            </a:r>
            <a:r>
              <a:rPr lang="en-US" sz="1600" dirty="0" err="1">
                <a:solidFill>
                  <a:srgbClr val="FF0000"/>
                </a:solidFill>
                <a:latin typeface="Courier" pitchFamily="2" charset="0"/>
              </a:rPr>
              <a:t>readline_temp.sh</a:t>
            </a:r>
            <a:r>
              <a:rPr lang="en-US" sz="1600" dirty="0">
                <a:solidFill>
                  <a:srgbClr val="FF0000"/>
                </a:solidFill>
                <a:latin typeface="Courier" pitchFamily="2" charset="0"/>
              </a:rPr>
              <a:t> </a:t>
            </a:r>
            <a:r>
              <a:rPr lang="en-US" sz="1600" dirty="0" err="1">
                <a:solidFill>
                  <a:srgbClr val="FF0000"/>
                </a:solidFill>
                <a:latin typeface="Courier" pitchFamily="2" charset="0"/>
              </a:rPr>
              <a:t>stderrredirect.sh</a:t>
            </a:r>
            <a:endParaRPr lang="en-US" sz="1600" dirty="0">
              <a:solidFill>
                <a:srgbClr val="FF0000"/>
              </a:solidFill>
              <a:latin typeface="Courier" pitchFamily="2" charset="0"/>
            </a:endParaRPr>
          </a:p>
          <a:p>
            <a:r>
              <a:rPr lang="en-US" sz="1600" dirty="0" err="1">
                <a:solidFill>
                  <a:srgbClr val="FF0000"/>
                </a:solidFill>
                <a:latin typeface="Courier" pitchFamily="2" charset="0"/>
              </a:rPr>
              <a:t>atomlist.sh</a:t>
            </a:r>
            <a:r>
              <a:rPr lang="en-US" sz="1600" dirty="0">
                <a:solidFill>
                  <a:srgbClr val="FF0000"/>
                </a:solidFill>
                <a:latin typeface="Courier" pitchFamily="2" charset="0"/>
              </a:rPr>
              <a:t> gmt5ex5.sh remove_m64_flag.sh </a:t>
            </a:r>
            <a:r>
              <a:rPr lang="en-US" sz="1600" dirty="0" err="1">
                <a:solidFill>
                  <a:srgbClr val="FF0000"/>
                </a:solidFill>
                <a:latin typeface="Courier" pitchFamily="2" charset="0"/>
              </a:rPr>
              <a:t>test.sh</a:t>
            </a:r>
            <a:endParaRPr lang="en-US" sz="1600" dirty="0">
              <a:solidFill>
                <a:srgbClr val="FF0000"/>
              </a:solidFill>
              <a:latin typeface="Courier" pitchFamily="2" charset="0"/>
            </a:endParaRPr>
          </a:p>
          <a:p>
            <a:endParaRPr lang="en-US" sz="1600" dirty="0">
              <a:latin typeface="Courier" pitchFamily="2" charset="0"/>
            </a:endParaRPr>
          </a:p>
          <a:p>
            <a:r>
              <a:rPr lang="en-US" sz="1600" dirty="0">
                <a:latin typeface="Courier" pitchFamily="2" charset="0"/>
              </a:rPr>
              <a:t>% foreach file (</a:t>
            </a:r>
            <a:r>
              <a:rPr lang="en-US" sz="1600" dirty="0">
                <a:solidFill>
                  <a:srgbClr val="FF0000"/>
                </a:solidFill>
                <a:latin typeface="Courier" pitchFamily="2" charset="0"/>
              </a:rPr>
              <a:t>altamini4matlab.sh </a:t>
            </a:r>
            <a:r>
              <a:rPr lang="en-US" sz="1600" dirty="0" err="1">
                <a:solidFill>
                  <a:srgbClr val="FF0000"/>
                </a:solidFill>
                <a:latin typeface="Courier" pitchFamily="2" charset="0"/>
              </a:rPr>
              <a:t>atomlist.sh</a:t>
            </a:r>
            <a:r>
              <a:rPr lang="en-US" sz="1600" dirty="0">
                <a:solidFill>
                  <a:srgbClr val="FF0000"/>
                </a:solidFill>
                <a:latin typeface="Courier" pitchFamily="2" charset="0"/>
              </a:rPr>
              <a:t> </a:t>
            </a:r>
            <a:r>
              <a:rPr lang="en-US" sz="1600" dirty="0" err="1">
                <a:solidFill>
                  <a:srgbClr val="FF0000"/>
                </a:solidFill>
                <a:latin typeface="Courier" pitchFamily="2" charset="0"/>
              </a:rPr>
              <a:t>find_newcmt.sh</a:t>
            </a:r>
            <a:r>
              <a:rPr lang="en-US" sz="1600" dirty="0">
                <a:solidFill>
                  <a:srgbClr val="FF0000"/>
                </a:solidFill>
                <a:latin typeface="Courier" pitchFamily="2" charset="0"/>
              </a:rPr>
              <a:t> gmt5ex5.sh </a:t>
            </a:r>
            <a:r>
              <a:rPr lang="en-US" sz="1600" dirty="0" err="1">
                <a:solidFill>
                  <a:srgbClr val="FF0000"/>
                </a:solidFill>
                <a:latin typeface="Courier" pitchFamily="2" charset="0"/>
              </a:rPr>
              <a:t>readline_temp.sh</a:t>
            </a:r>
            <a:r>
              <a:rPr lang="en-US" sz="1600" dirty="0">
                <a:solidFill>
                  <a:srgbClr val="FF0000"/>
                </a:solidFill>
                <a:latin typeface="Courier" pitchFamily="2" charset="0"/>
              </a:rPr>
              <a:t> remove_m64_flag.sh </a:t>
            </a:r>
            <a:r>
              <a:rPr lang="en-US" sz="1600" dirty="0" err="1">
                <a:solidFill>
                  <a:srgbClr val="FF0000"/>
                </a:solidFill>
                <a:latin typeface="Courier" pitchFamily="2" charset="0"/>
              </a:rPr>
              <a:t>stderrredirect.sh</a:t>
            </a:r>
            <a:r>
              <a:rPr lang="en-US" sz="1600" dirty="0">
                <a:solidFill>
                  <a:srgbClr val="FF0000"/>
                </a:solidFill>
                <a:latin typeface="Courier" pitchFamily="2" charset="0"/>
              </a:rPr>
              <a:t> </a:t>
            </a:r>
            <a:r>
              <a:rPr lang="en-US" sz="1600" dirty="0" err="1">
                <a:solidFill>
                  <a:srgbClr val="FF0000"/>
                </a:solidFill>
                <a:latin typeface="Courier" pitchFamily="2" charset="0"/>
              </a:rPr>
              <a:t>test.sh</a:t>
            </a:r>
            <a:r>
              <a:rPr lang="en-US" sz="1600" dirty="0">
                <a:latin typeface="Courier" pitchFamily="2" charset="0"/>
              </a:rPr>
              <a:t>)</a:t>
            </a:r>
          </a:p>
          <a:p>
            <a:r>
              <a:rPr lang="en-US" sz="1600" dirty="0">
                <a:latin typeface="Courier" pitchFamily="2" charset="0"/>
              </a:rPr>
              <a:t>foreach? echo \[$file\] `grep bin $file`</a:t>
            </a:r>
          </a:p>
          <a:p>
            <a:r>
              <a:rPr lang="en-US" sz="1600" dirty="0">
                <a:latin typeface="Courier" pitchFamily="2" charset="0"/>
              </a:rPr>
              <a:t>foreach? end</a:t>
            </a:r>
          </a:p>
          <a:p>
            <a:r>
              <a:rPr lang="en-US" sz="1600" dirty="0">
                <a:solidFill>
                  <a:schemeClr val="bg1">
                    <a:lumMod val="50000"/>
                  </a:schemeClr>
                </a:solidFill>
                <a:latin typeface="Courier" pitchFamily="2" charset="0"/>
              </a:rPr>
              <a:t>[altamini4matlab.sh] #!/bin/</a:t>
            </a:r>
            <a:r>
              <a:rPr lang="en-US" sz="1600" dirty="0" err="1">
                <a:solidFill>
                  <a:schemeClr val="bg1">
                    <a:lumMod val="50000"/>
                  </a:schemeClr>
                </a:solidFill>
                <a:latin typeface="Courier" pitchFamily="2" charset="0"/>
              </a:rPr>
              <a:t>sh</a:t>
            </a:r>
            <a:endParaRPr lang="en-US" sz="1600" dirty="0">
              <a:solidFill>
                <a:schemeClr val="bg1">
                  <a:lumMod val="50000"/>
                </a:schemeClr>
              </a:solidFill>
              <a:latin typeface="Courier" pitchFamily="2" charset="0"/>
            </a:endParaRPr>
          </a:p>
          <a:p>
            <a:r>
              <a:rPr lang="en-US" sz="1600" dirty="0">
                <a:solidFill>
                  <a:schemeClr val="bg1">
                    <a:lumMod val="50000"/>
                  </a:schemeClr>
                </a:solidFill>
                <a:latin typeface="Courier" pitchFamily="2" charset="0"/>
              </a:rPr>
              <a:t>[</a:t>
            </a:r>
            <a:r>
              <a:rPr lang="en-US" sz="1600" dirty="0" err="1">
                <a:solidFill>
                  <a:schemeClr val="bg1">
                    <a:lumMod val="50000"/>
                  </a:schemeClr>
                </a:solidFill>
                <a:latin typeface="Courier" pitchFamily="2" charset="0"/>
              </a:rPr>
              <a:t>atomlist.sh</a:t>
            </a:r>
            <a:r>
              <a:rPr lang="en-US" sz="1600" dirty="0">
                <a:solidFill>
                  <a:schemeClr val="bg1">
                    <a:lumMod val="50000"/>
                  </a:schemeClr>
                </a:solidFill>
                <a:latin typeface="Courier" pitchFamily="2" charset="0"/>
              </a:rPr>
              <a:t>] #!/bin/</a:t>
            </a:r>
            <a:r>
              <a:rPr lang="en-US" sz="1600" dirty="0" err="1">
                <a:solidFill>
                  <a:schemeClr val="bg1">
                    <a:lumMod val="50000"/>
                  </a:schemeClr>
                </a:solidFill>
                <a:latin typeface="Courier" pitchFamily="2" charset="0"/>
              </a:rPr>
              <a:t>sh</a:t>
            </a:r>
            <a:endParaRPr lang="en-US" sz="1600" dirty="0">
              <a:solidFill>
                <a:schemeClr val="bg1">
                  <a:lumMod val="50000"/>
                </a:schemeClr>
              </a:solidFill>
              <a:latin typeface="Courier" pitchFamily="2" charset="0"/>
            </a:endParaRPr>
          </a:p>
          <a:p>
            <a:r>
              <a:rPr lang="en-US" sz="1600" dirty="0">
                <a:solidFill>
                  <a:schemeClr val="bg1">
                    <a:lumMod val="50000"/>
                  </a:schemeClr>
                </a:solidFill>
                <a:latin typeface="Courier" pitchFamily="2" charset="0"/>
              </a:rPr>
              <a:t>[</a:t>
            </a:r>
            <a:r>
              <a:rPr lang="en-US" sz="1600" dirty="0" err="1">
                <a:solidFill>
                  <a:schemeClr val="bg1">
                    <a:lumMod val="50000"/>
                  </a:schemeClr>
                </a:solidFill>
                <a:latin typeface="Courier" pitchFamily="2" charset="0"/>
              </a:rPr>
              <a:t>find_newcmt.sh</a:t>
            </a:r>
            <a:r>
              <a:rPr lang="en-US" sz="1600" dirty="0">
                <a:solidFill>
                  <a:schemeClr val="bg1">
                    <a:lumMod val="50000"/>
                  </a:schemeClr>
                </a:solidFill>
                <a:latin typeface="Courier" pitchFamily="2" charset="0"/>
              </a:rPr>
              <a:t>] #!/bin/</a:t>
            </a:r>
            <a:r>
              <a:rPr lang="en-US" sz="1600" dirty="0" err="1">
                <a:solidFill>
                  <a:schemeClr val="bg1">
                    <a:lumMod val="50000"/>
                  </a:schemeClr>
                </a:solidFill>
                <a:latin typeface="Courier" pitchFamily="2" charset="0"/>
              </a:rPr>
              <a:t>sh</a:t>
            </a:r>
            <a:endParaRPr lang="en-US" sz="1600" dirty="0">
              <a:solidFill>
                <a:schemeClr val="bg1">
                  <a:lumMod val="50000"/>
                </a:schemeClr>
              </a:solidFill>
              <a:latin typeface="Courier" pitchFamily="2" charset="0"/>
            </a:endParaRPr>
          </a:p>
          <a:p>
            <a:r>
              <a:rPr lang="en-US" sz="1600" dirty="0">
                <a:solidFill>
                  <a:schemeClr val="bg1">
                    <a:lumMod val="50000"/>
                  </a:schemeClr>
                </a:solidFill>
                <a:latin typeface="Courier" pitchFamily="2" charset="0"/>
              </a:rPr>
              <a:t>[gmt5ex5.sh] #!/bin/bash</a:t>
            </a:r>
          </a:p>
          <a:p>
            <a:r>
              <a:rPr lang="en-US" sz="1600" dirty="0">
                <a:solidFill>
                  <a:schemeClr val="bg1">
                    <a:lumMod val="50000"/>
                  </a:schemeClr>
                </a:solidFill>
                <a:latin typeface="Courier" pitchFamily="2" charset="0"/>
              </a:rPr>
              <a:t>[</a:t>
            </a:r>
            <a:r>
              <a:rPr lang="en-US" sz="1600" dirty="0" err="1">
                <a:solidFill>
                  <a:schemeClr val="bg1">
                    <a:lumMod val="50000"/>
                  </a:schemeClr>
                </a:solidFill>
                <a:latin typeface="Courier" pitchFamily="2" charset="0"/>
              </a:rPr>
              <a:t>readline_temp.sh</a:t>
            </a:r>
            <a:r>
              <a:rPr lang="en-US" sz="1600" dirty="0">
                <a:solidFill>
                  <a:schemeClr val="bg1">
                    <a:lumMod val="50000"/>
                  </a:schemeClr>
                </a:solidFill>
                <a:latin typeface="Courier" pitchFamily="2" charset="0"/>
              </a:rPr>
              <a:t>] #!/bin/</a:t>
            </a:r>
            <a:r>
              <a:rPr lang="en-US" sz="1600" dirty="0" err="1">
                <a:solidFill>
                  <a:schemeClr val="bg1">
                    <a:lumMod val="50000"/>
                  </a:schemeClr>
                </a:solidFill>
                <a:latin typeface="Courier" pitchFamily="2" charset="0"/>
              </a:rPr>
              <a:t>sh</a:t>
            </a:r>
            <a:r>
              <a:rPr lang="en-US" sz="1600" dirty="0">
                <a:solidFill>
                  <a:schemeClr val="bg1">
                    <a:lumMod val="50000"/>
                  </a:schemeClr>
                </a:solidFill>
                <a:latin typeface="Courier" pitchFamily="2" charset="0"/>
              </a:rPr>
              <a:t> /users/</a:t>
            </a:r>
            <a:r>
              <a:rPr lang="en-US" sz="1600" dirty="0" err="1">
                <a:solidFill>
                  <a:schemeClr val="bg1">
                    <a:lumMod val="50000"/>
                  </a:schemeClr>
                </a:solidFill>
                <a:latin typeface="Courier" pitchFamily="2" charset="0"/>
              </a:rPr>
              <a:t>robertsmalley</a:t>
            </a:r>
            <a:r>
              <a:rPr lang="en-US" sz="1600" dirty="0">
                <a:solidFill>
                  <a:schemeClr val="bg1">
                    <a:lumMod val="50000"/>
                  </a:schemeClr>
                </a:solidFill>
                <a:latin typeface="Courier" pitchFamily="2" charset="0"/>
              </a:rPr>
              <a:t>/</a:t>
            </a:r>
            <a:r>
              <a:rPr lang="en-US" sz="1600" dirty="0" err="1">
                <a:solidFill>
                  <a:schemeClr val="bg1">
                    <a:lumMod val="50000"/>
                  </a:schemeClr>
                </a:solidFill>
                <a:latin typeface="Courier" pitchFamily="2" charset="0"/>
              </a:rPr>
              <a:t>unixside</a:t>
            </a:r>
            <a:r>
              <a:rPr lang="en-US" sz="1600" dirty="0">
                <a:solidFill>
                  <a:schemeClr val="bg1">
                    <a:lumMod val="50000"/>
                  </a:schemeClr>
                </a:solidFill>
                <a:latin typeface="Courier" pitchFamily="2" charset="0"/>
              </a:rPr>
              <a:t>/bin/crx2rnx whtm0010.16d</a:t>
            </a:r>
          </a:p>
          <a:p>
            <a:r>
              <a:rPr lang="en-US" sz="1600" dirty="0">
                <a:solidFill>
                  <a:schemeClr val="bg1">
                    <a:lumMod val="50000"/>
                  </a:schemeClr>
                </a:solidFill>
                <a:latin typeface="Courier" pitchFamily="2" charset="0"/>
              </a:rPr>
              <a:t>[remove_m64_flag.sh] #!/bin/</a:t>
            </a:r>
            <a:r>
              <a:rPr lang="en-US" sz="1600" dirty="0" err="1">
                <a:solidFill>
                  <a:schemeClr val="bg1">
                    <a:lumMod val="50000"/>
                  </a:schemeClr>
                </a:solidFill>
                <a:latin typeface="Courier" pitchFamily="2" charset="0"/>
              </a:rPr>
              <a:t>sh</a:t>
            </a:r>
            <a:endParaRPr lang="en-US" sz="1600" dirty="0">
              <a:solidFill>
                <a:schemeClr val="bg1">
                  <a:lumMod val="50000"/>
                </a:schemeClr>
              </a:solidFill>
              <a:latin typeface="Courier" pitchFamily="2" charset="0"/>
            </a:endParaRPr>
          </a:p>
          <a:p>
            <a:r>
              <a:rPr lang="en-US" sz="1600" dirty="0">
                <a:solidFill>
                  <a:schemeClr val="bg1">
                    <a:lumMod val="50000"/>
                  </a:schemeClr>
                </a:solidFill>
                <a:latin typeface="Courier" pitchFamily="2" charset="0"/>
              </a:rPr>
              <a:t>[</a:t>
            </a:r>
            <a:r>
              <a:rPr lang="en-US" sz="1600" dirty="0" err="1">
                <a:solidFill>
                  <a:schemeClr val="bg1">
                    <a:lumMod val="50000"/>
                  </a:schemeClr>
                </a:solidFill>
                <a:latin typeface="Courier" pitchFamily="2" charset="0"/>
              </a:rPr>
              <a:t>stderrredirect.sh</a:t>
            </a:r>
            <a:r>
              <a:rPr lang="en-US" sz="1600" dirty="0">
                <a:solidFill>
                  <a:schemeClr val="bg1">
                    <a:lumMod val="50000"/>
                  </a:schemeClr>
                </a:solidFill>
                <a:latin typeface="Courier" pitchFamily="2" charset="0"/>
              </a:rPr>
              <a:t>] #!/bin/</a:t>
            </a:r>
            <a:r>
              <a:rPr lang="en-US" sz="1600" dirty="0" err="1">
                <a:solidFill>
                  <a:schemeClr val="bg1">
                    <a:lumMod val="50000"/>
                  </a:schemeClr>
                </a:solidFill>
                <a:latin typeface="Courier" pitchFamily="2" charset="0"/>
              </a:rPr>
              <a:t>sh</a:t>
            </a:r>
            <a:endParaRPr lang="en-US" sz="1600" dirty="0">
              <a:solidFill>
                <a:schemeClr val="bg1">
                  <a:lumMod val="50000"/>
                </a:schemeClr>
              </a:solidFill>
              <a:latin typeface="Courier" pitchFamily="2" charset="0"/>
            </a:endParaRPr>
          </a:p>
          <a:p>
            <a:r>
              <a:rPr lang="en-US" sz="1600" dirty="0">
                <a:solidFill>
                  <a:schemeClr val="bg1">
                    <a:lumMod val="50000"/>
                  </a:schemeClr>
                </a:solidFill>
                <a:latin typeface="Courier" pitchFamily="2" charset="0"/>
              </a:rPr>
              <a:t>[</a:t>
            </a:r>
            <a:r>
              <a:rPr lang="en-US" sz="1600" dirty="0" err="1">
                <a:solidFill>
                  <a:schemeClr val="bg1">
                    <a:lumMod val="50000"/>
                  </a:schemeClr>
                </a:solidFill>
                <a:latin typeface="Courier" pitchFamily="2" charset="0"/>
              </a:rPr>
              <a:t>test.sh</a:t>
            </a:r>
            <a:r>
              <a:rPr lang="en-US" sz="1600" dirty="0">
                <a:solidFill>
                  <a:schemeClr val="bg1">
                    <a:lumMod val="50000"/>
                  </a:schemeClr>
                </a:solidFill>
                <a:latin typeface="Courier" pitchFamily="2" charset="0"/>
              </a:rPr>
              <a:t>] #!/bin/</a:t>
            </a:r>
            <a:r>
              <a:rPr lang="en-US" sz="1600" dirty="0" err="1">
                <a:solidFill>
                  <a:schemeClr val="bg1">
                    <a:lumMod val="50000"/>
                  </a:schemeClr>
                </a:solidFill>
                <a:latin typeface="Courier" pitchFamily="2" charset="0"/>
              </a:rPr>
              <a:t>sh</a:t>
            </a:r>
            <a:endParaRPr lang="en-US" sz="1600" dirty="0">
              <a:solidFill>
                <a:schemeClr val="bg1">
                  <a:lumMod val="50000"/>
                </a:schemeClr>
              </a:solidFill>
              <a:latin typeface="Courier" pitchFamily="2" charset="0"/>
            </a:endParaRPr>
          </a:p>
          <a:p>
            <a:pPr algn="ctr"/>
            <a:endParaRPr lang="en-US" sz="3200" dirty="0">
              <a:latin typeface="Papyrus" panose="020B0602040200020303" pitchFamily="34" charset="77"/>
            </a:endParaRPr>
          </a:p>
          <a:p>
            <a:pPr algn="ctr"/>
            <a:endParaRPr lang="en-US" sz="3200" b="1" dirty="0">
              <a:latin typeface="Papyrus" panose="020B0602040200020303" pitchFamily="34" charset="77"/>
            </a:endParaRPr>
          </a:p>
        </p:txBody>
      </p:sp>
    </p:spTree>
    <p:extLst>
      <p:ext uri="{BB962C8B-B14F-4D97-AF65-F5344CB8AC3E}">
        <p14:creationId xmlns:p14="http://schemas.microsoft.com/office/powerpoint/2010/main" val="28221270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F64E5F-A47A-6746-8807-E6FCD4F7F9EA}"/>
              </a:ext>
            </a:extLst>
          </p:cNvPr>
          <p:cNvSpPr txBox="1"/>
          <p:nvPr/>
        </p:nvSpPr>
        <p:spPr>
          <a:xfrm>
            <a:off x="0" y="-13198"/>
            <a:ext cx="9144000" cy="6617196"/>
          </a:xfrm>
          <a:prstGeom prst="rect">
            <a:avLst/>
          </a:prstGeom>
          <a:noFill/>
        </p:spPr>
        <p:txBody>
          <a:bodyPr wrap="square" rtlCol="0">
            <a:spAutoFit/>
          </a:bodyPr>
          <a:lstStyle/>
          <a:p>
            <a:pPr algn="ctr"/>
            <a:r>
              <a:rPr lang="en-US" sz="3200" dirty="0">
                <a:latin typeface="Papyrus" panose="020B0602040200020303" pitchFamily="34" charset="77"/>
              </a:rPr>
              <a:t>By the way- what is the term </a:t>
            </a:r>
            <a:r>
              <a:rPr lang="en-US" sz="3200" dirty="0">
                <a:latin typeface="Courier" pitchFamily="2" charset="0"/>
              </a:rPr>
              <a:t>file</a:t>
            </a:r>
            <a:r>
              <a:rPr lang="en-US" sz="3200" dirty="0">
                <a:latin typeface="Papyrus" panose="020B0602040200020303" pitchFamily="34" charset="77"/>
              </a:rPr>
              <a:t> here?</a:t>
            </a:r>
          </a:p>
          <a:p>
            <a:pPr algn="ctr"/>
            <a:endParaRPr lang="en-US" sz="1600" dirty="0">
              <a:latin typeface="Courier" pitchFamily="2" charset="0"/>
            </a:endParaRPr>
          </a:p>
          <a:p>
            <a:r>
              <a:rPr lang="en-US" sz="1600" dirty="0">
                <a:latin typeface="Courier" pitchFamily="2" charset="0"/>
              </a:rPr>
              <a:t>% foreach </a:t>
            </a:r>
            <a:r>
              <a:rPr lang="en-US" sz="1600" dirty="0">
                <a:solidFill>
                  <a:srgbClr val="FF0000"/>
                </a:solidFill>
                <a:latin typeface="Courier" pitchFamily="2" charset="0"/>
              </a:rPr>
              <a:t>file</a:t>
            </a:r>
            <a:r>
              <a:rPr lang="en-US" sz="1600" dirty="0">
                <a:latin typeface="Courier" pitchFamily="2" charset="0"/>
              </a:rPr>
              <a:t> (`ls *</a:t>
            </a:r>
            <a:r>
              <a:rPr lang="en-US" sz="1600" dirty="0" err="1">
                <a:latin typeface="Courier" pitchFamily="2" charset="0"/>
              </a:rPr>
              <a:t>sh</a:t>
            </a:r>
            <a:r>
              <a:rPr lang="en-US" sz="1600" dirty="0">
                <a:latin typeface="Courier" pitchFamily="2" charset="0"/>
              </a:rPr>
              <a:t>` )</a:t>
            </a:r>
          </a:p>
          <a:p>
            <a:r>
              <a:rPr lang="en-US" sz="1600" dirty="0">
                <a:latin typeface="Courier" pitchFamily="2" charset="0"/>
              </a:rPr>
              <a:t>foreach? echo \[</a:t>
            </a:r>
            <a:r>
              <a:rPr lang="en-US" sz="1600" dirty="0">
                <a:solidFill>
                  <a:srgbClr val="FF0000"/>
                </a:solidFill>
                <a:latin typeface="Courier" pitchFamily="2" charset="0"/>
              </a:rPr>
              <a:t>$file</a:t>
            </a:r>
            <a:r>
              <a:rPr lang="en-US" sz="1600" dirty="0">
                <a:latin typeface="Courier" pitchFamily="2" charset="0"/>
              </a:rPr>
              <a:t>\] `grep bin </a:t>
            </a:r>
            <a:r>
              <a:rPr lang="en-US" sz="1600" dirty="0">
                <a:solidFill>
                  <a:srgbClr val="FF0000"/>
                </a:solidFill>
                <a:latin typeface="Courier" pitchFamily="2" charset="0"/>
              </a:rPr>
              <a:t>$file</a:t>
            </a:r>
            <a:r>
              <a:rPr lang="en-US" sz="1600" dirty="0">
                <a:latin typeface="Courier" pitchFamily="2" charset="0"/>
              </a:rPr>
              <a:t>`</a:t>
            </a:r>
          </a:p>
          <a:p>
            <a:r>
              <a:rPr lang="en-US" sz="1600" dirty="0">
                <a:latin typeface="Courier" pitchFamily="2" charset="0"/>
              </a:rPr>
              <a:t>foreach? end</a:t>
            </a:r>
          </a:p>
          <a:p>
            <a:pPr algn="ctr"/>
            <a:endParaRPr lang="en-US" dirty="0">
              <a:latin typeface="Papyrus" panose="020B0602040200020303" pitchFamily="34" charset="77"/>
            </a:endParaRPr>
          </a:p>
          <a:p>
            <a:pPr algn="ctr"/>
            <a:r>
              <a:rPr lang="en-US" sz="3200" dirty="0">
                <a:latin typeface="Papyrus" panose="020B0602040200020303" pitchFamily="34" charset="77"/>
              </a:rPr>
              <a:t>How it is referenced tells you.</a:t>
            </a:r>
          </a:p>
          <a:p>
            <a:pPr algn="ctr"/>
            <a:endParaRPr lang="en-US" dirty="0">
              <a:latin typeface="Papyrus" panose="020B0602040200020303" pitchFamily="34" charset="77"/>
            </a:endParaRPr>
          </a:p>
          <a:p>
            <a:pPr algn="ctr"/>
            <a:r>
              <a:rPr lang="en-US" sz="3200" dirty="0">
                <a:latin typeface="Papyrus" panose="020B0602040200020303" pitchFamily="34" charset="77"/>
              </a:rPr>
              <a:t>It is an </a:t>
            </a:r>
            <a:r>
              <a:rPr lang="en-US" sz="3200" u="sng" dirty="0">
                <a:latin typeface="Papyrus" panose="020B0602040200020303" pitchFamily="34" charset="77"/>
              </a:rPr>
              <a:t>environment variable</a:t>
            </a:r>
            <a:r>
              <a:rPr lang="en-US" sz="3200" dirty="0">
                <a:latin typeface="Papyrus" panose="020B0602040200020303" pitchFamily="34" charset="77"/>
              </a:rPr>
              <a:t>. The foreach (or for in </a:t>
            </a:r>
            <a:r>
              <a:rPr lang="en-US" sz="3200" dirty="0" err="1">
                <a:latin typeface="Papyrus" panose="020B0602040200020303" pitchFamily="34" charset="77"/>
              </a:rPr>
              <a:t>sh</a:t>
            </a:r>
            <a:r>
              <a:rPr lang="en-US" sz="3200" dirty="0">
                <a:latin typeface="Papyrus" panose="020B0602040200020303" pitchFamily="34" charset="77"/>
              </a:rPr>
              <a:t>/bash) defines it for you.</a:t>
            </a:r>
          </a:p>
          <a:p>
            <a:pPr algn="ctr"/>
            <a:endParaRPr lang="en-US" dirty="0">
              <a:latin typeface="Papyrus" panose="020B0602040200020303" pitchFamily="34" charset="77"/>
            </a:endParaRPr>
          </a:p>
          <a:p>
            <a:pPr algn="ctr"/>
            <a:r>
              <a:rPr lang="en-US" sz="3200" dirty="0">
                <a:latin typeface="Papyrus" panose="020B0602040200020303" pitchFamily="34" charset="77"/>
              </a:rPr>
              <a:t>You access it with </a:t>
            </a:r>
            <a:r>
              <a:rPr lang="en-US" sz="3200" b="1" dirty="0">
                <a:latin typeface="Courier" pitchFamily="2" charset="0"/>
              </a:rPr>
              <a:t>$file</a:t>
            </a:r>
            <a:r>
              <a:rPr lang="en-US" sz="3200" dirty="0">
                <a:latin typeface="Papyrus" panose="020B0602040200020303" pitchFamily="34" charset="77"/>
              </a:rPr>
              <a:t>.</a:t>
            </a:r>
          </a:p>
          <a:p>
            <a:pPr algn="ctr"/>
            <a:endParaRPr lang="en-US" dirty="0">
              <a:latin typeface="Papyrus" panose="020B0602040200020303" pitchFamily="34" charset="77"/>
            </a:endParaRPr>
          </a:p>
          <a:p>
            <a:pPr algn="ctr"/>
            <a:r>
              <a:rPr lang="en-US" sz="3200" dirty="0">
                <a:latin typeface="Papyrus" panose="020B0602040200020303" pitchFamily="34" charset="77"/>
              </a:rPr>
              <a:t>Note that when working in UNIX if your file names have spaces it is a big problem for this script – as each space is used to start a new file name.</a:t>
            </a:r>
          </a:p>
          <a:p>
            <a:pPr algn="ctr"/>
            <a:r>
              <a:rPr lang="en-US" sz="3200" dirty="0">
                <a:latin typeface="Papyrus" panose="020B0602040200020303" pitchFamily="34" charset="77"/>
              </a:rPr>
              <a:t>So when naming things use “-” or “_”, etc.</a:t>
            </a:r>
          </a:p>
        </p:txBody>
      </p:sp>
    </p:spTree>
    <p:extLst>
      <p:ext uri="{BB962C8B-B14F-4D97-AF65-F5344CB8AC3E}">
        <p14:creationId xmlns:p14="http://schemas.microsoft.com/office/powerpoint/2010/main" val="3371517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F64E5F-A47A-6746-8807-E6FCD4F7F9EA}"/>
              </a:ext>
            </a:extLst>
          </p:cNvPr>
          <p:cNvSpPr txBox="1"/>
          <p:nvPr/>
        </p:nvSpPr>
        <p:spPr>
          <a:xfrm>
            <a:off x="0" y="1156033"/>
            <a:ext cx="9144000" cy="4708981"/>
          </a:xfrm>
          <a:prstGeom prst="rect">
            <a:avLst/>
          </a:prstGeom>
          <a:noFill/>
        </p:spPr>
        <p:txBody>
          <a:bodyPr wrap="square" rtlCol="0">
            <a:spAutoFit/>
          </a:bodyPr>
          <a:lstStyle/>
          <a:p>
            <a:pPr algn="ctr"/>
            <a:r>
              <a:rPr lang="en-US" sz="3200" dirty="0">
                <a:latin typeface="Papyrus" panose="020B0602040200020303" pitchFamily="34" charset="77"/>
              </a:rPr>
              <a:t>In </a:t>
            </a:r>
            <a:r>
              <a:rPr lang="en-US" sz="3200" dirty="0" err="1">
                <a:latin typeface="Papyrus" panose="020B0602040200020303" pitchFamily="34" charset="77"/>
              </a:rPr>
              <a:t>sh</a:t>
            </a:r>
            <a:r>
              <a:rPr lang="en-US" sz="3200" dirty="0">
                <a:latin typeface="Papyrus" panose="020B0602040200020303" pitchFamily="34" charset="77"/>
              </a:rPr>
              <a:t>/bash it looks like this</a:t>
            </a:r>
          </a:p>
          <a:p>
            <a:pPr algn="ctr"/>
            <a:endParaRPr lang="en-US" dirty="0">
              <a:latin typeface="Papyrus" panose="020B0602040200020303" pitchFamily="34" charset="77"/>
            </a:endParaRPr>
          </a:p>
          <a:p>
            <a:r>
              <a:rPr lang="en-US" sz="1400" dirty="0">
                <a:latin typeface="Courier" pitchFamily="2" charset="0"/>
              </a:rPr>
              <a:t>$ for file in `ls *</a:t>
            </a:r>
            <a:r>
              <a:rPr lang="en-US" sz="1400" dirty="0" err="1">
                <a:latin typeface="Courier" pitchFamily="2" charset="0"/>
              </a:rPr>
              <a:t>sh</a:t>
            </a:r>
            <a:r>
              <a:rPr lang="en-US" sz="1400" dirty="0">
                <a:latin typeface="Courier" pitchFamily="2" charset="0"/>
              </a:rPr>
              <a:t>`</a:t>
            </a:r>
          </a:p>
          <a:p>
            <a:r>
              <a:rPr lang="en-US" sz="1400" dirty="0">
                <a:latin typeface="Courier" pitchFamily="2" charset="0"/>
              </a:rPr>
              <a:t>&gt; do</a:t>
            </a:r>
          </a:p>
          <a:p>
            <a:r>
              <a:rPr lang="en-US" sz="1400" dirty="0">
                <a:latin typeface="Courier" pitchFamily="2" charset="0"/>
              </a:rPr>
              <a:t>&gt; echo [$file] `grep bin $file`</a:t>
            </a:r>
          </a:p>
          <a:p>
            <a:r>
              <a:rPr lang="en-US" sz="1400" dirty="0">
                <a:latin typeface="Courier" pitchFamily="2" charset="0"/>
              </a:rPr>
              <a:t>&gt; done</a:t>
            </a:r>
          </a:p>
          <a:p>
            <a:r>
              <a:rPr lang="en-US" sz="1400" dirty="0">
                <a:solidFill>
                  <a:schemeClr val="bg1">
                    <a:lumMod val="50000"/>
                  </a:schemeClr>
                </a:solidFill>
                <a:latin typeface="Courier" pitchFamily="2" charset="0"/>
              </a:rPr>
              <a:t>[altamini4matlab.sh] #!/bin/</a:t>
            </a:r>
            <a:r>
              <a:rPr lang="en-US" sz="1400" dirty="0" err="1">
                <a:solidFill>
                  <a:schemeClr val="bg1">
                    <a:lumMod val="50000"/>
                  </a:schemeClr>
                </a:solidFill>
                <a:latin typeface="Courier" pitchFamily="2" charset="0"/>
              </a:rPr>
              <a:t>sh</a:t>
            </a:r>
            <a:endParaRPr lang="en-US" sz="1400" dirty="0">
              <a:solidFill>
                <a:schemeClr val="bg1">
                  <a:lumMod val="50000"/>
                </a:schemeClr>
              </a:solidFill>
              <a:latin typeface="Courier" pitchFamily="2" charset="0"/>
            </a:endParaRPr>
          </a:p>
          <a:p>
            <a:r>
              <a:rPr lang="en-US" sz="1400" dirty="0">
                <a:solidFill>
                  <a:schemeClr val="bg1">
                    <a:lumMod val="50000"/>
                  </a:schemeClr>
                </a:solidFill>
                <a:latin typeface="Courier" pitchFamily="2" charset="0"/>
              </a:rPr>
              <a:t>[</a:t>
            </a:r>
            <a:r>
              <a:rPr lang="en-US" sz="1400" dirty="0" err="1">
                <a:solidFill>
                  <a:schemeClr val="bg1">
                    <a:lumMod val="50000"/>
                  </a:schemeClr>
                </a:solidFill>
                <a:latin typeface="Courier" pitchFamily="2" charset="0"/>
              </a:rPr>
              <a:t>atomlist.sh</a:t>
            </a:r>
            <a:r>
              <a:rPr lang="en-US" sz="1400" dirty="0">
                <a:solidFill>
                  <a:schemeClr val="bg1">
                    <a:lumMod val="50000"/>
                  </a:schemeClr>
                </a:solidFill>
                <a:latin typeface="Courier" pitchFamily="2" charset="0"/>
              </a:rPr>
              <a:t>] #!/bin/</a:t>
            </a:r>
            <a:r>
              <a:rPr lang="en-US" sz="1400" dirty="0" err="1">
                <a:solidFill>
                  <a:schemeClr val="bg1">
                    <a:lumMod val="50000"/>
                  </a:schemeClr>
                </a:solidFill>
                <a:latin typeface="Courier" pitchFamily="2" charset="0"/>
              </a:rPr>
              <a:t>sh</a:t>
            </a:r>
            <a:endParaRPr lang="en-US" sz="1400" dirty="0">
              <a:solidFill>
                <a:schemeClr val="bg1">
                  <a:lumMod val="50000"/>
                </a:schemeClr>
              </a:solidFill>
              <a:latin typeface="Courier" pitchFamily="2" charset="0"/>
            </a:endParaRPr>
          </a:p>
          <a:p>
            <a:r>
              <a:rPr lang="en-US" sz="1400" dirty="0">
                <a:solidFill>
                  <a:schemeClr val="bg1">
                    <a:lumMod val="50000"/>
                  </a:schemeClr>
                </a:solidFill>
                <a:latin typeface="Courier" pitchFamily="2" charset="0"/>
              </a:rPr>
              <a:t>[</a:t>
            </a:r>
            <a:r>
              <a:rPr lang="en-US" sz="1400" dirty="0" err="1">
                <a:solidFill>
                  <a:schemeClr val="bg1">
                    <a:lumMod val="50000"/>
                  </a:schemeClr>
                </a:solidFill>
                <a:latin typeface="Courier" pitchFamily="2" charset="0"/>
              </a:rPr>
              <a:t>find_newcmt.sh</a:t>
            </a:r>
            <a:r>
              <a:rPr lang="en-US" sz="1400" dirty="0">
                <a:solidFill>
                  <a:schemeClr val="bg1">
                    <a:lumMod val="50000"/>
                  </a:schemeClr>
                </a:solidFill>
                <a:latin typeface="Courier" pitchFamily="2" charset="0"/>
              </a:rPr>
              <a:t>] #!/bin/</a:t>
            </a:r>
            <a:r>
              <a:rPr lang="en-US" sz="1400" dirty="0" err="1">
                <a:solidFill>
                  <a:schemeClr val="bg1">
                    <a:lumMod val="50000"/>
                  </a:schemeClr>
                </a:solidFill>
                <a:latin typeface="Courier" pitchFamily="2" charset="0"/>
              </a:rPr>
              <a:t>sh</a:t>
            </a:r>
            <a:endParaRPr lang="en-US" sz="1400" dirty="0">
              <a:solidFill>
                <a:schemeClr val="bg1">
                  <a:lumMod val="50000"/>
                </a:schemeClr>
              </a:solidFill>
              <a:latin typeface="Courier" pitchFamily="2" charset="0"/>
            </a:endParaRPr>
          </a:p>
          <a:p>
            <a:r>
              <a:rPr lang="en-US" sz="1400" dirty="0">
                <a:solidFill>
                  <a:schemeClr val="bg1">
                    <a:lumMod val="50000"/>
                  </a:schemeClr>
                </a:solidFill>
                <a:latin typeface="Courier" pitchFamily="2" charset="0"/>
              </a:rPr>
              <a:t>[gmt5ex5.sh] #!/bin/bash</a:t>
            </a:r>
          </a:p>
          <a:p>
            <a:r>
              <a:rPr lang="en-US" sz="1400" dirty="0">
                <a:solidFill>
                  <a:schemeClr val="bg1">
                    <a:lumMod val="50000"/>
                  </a:schemeClr>
                </a:solidFill>
                <a:latin typeface="Courier" pitchFamily="2" charset="0"/>
              </a:rPr>
              <a:t>[</a:t>
            </a:r>
            <a:r>
              <a:rPr lang="en-US" sz="1400" dirty="0" err="1">
                <a:solidFill>
                  <a:schemeClr val="bg1">
                    <a:lumMod val="50000"/>
                  </a:schemeClr>
                </a:solidFill>
                <a:latin typeface="Courier" pitchFamily="2" charset="0"/>
              </a:rPr>
              <a:t>readline_temp.sh</a:t>
            </a:r>
            <a:r>
              <a:rPr lang="en-US" sz="1400" dirty="0">
                <a:solidFill>
                  <a:schemeClr val="bg1">
                    <a:lumMod val="50000"/>
                  </a:schemeClr>
                </a:solidFill>
                <a:latin typeface="Courier" pitchFamily="2" charset="0"/>
              </a:rPr>
              <a:t>] #!/bin/</a:t>
            </a:r>
            <a:r>
              <a:rPr lang="en-US" sz="1400" dirty="0" err="1">
                <a:solidFill>
                  <a:schemeClr val="bg1">
                    <a:lumMod val="50000"/>
                  </a:schemeClr>
                </a:solidFill>
                <a:latin typeface="Courier" pitchFamily="2" charset="0"/>
              </a:rPr>
              <a:t>sh</a:t>
            </a:r>
            <a:r>
              <a:rPr lang="en-US" sz="1400" dirty="0">
                <a:solidFill>
                  <a:schemeClr val="bg1">
                    <a:lumMod val="50000"/>
                  </a:schemeClr>
                </a:solidFill>
                <a:latin typeface="Courier" pitchFamily="2" charset="0"/>
              </a:rPr>
              <a:t> /users/</a:t>
            </a:r>
            <a:r>
              <a:rPr lang="en-US" sz="1400" dirty="0" err="1">
                <a:solidFill>
                  <a:schemeClr val="bg1">
                    <a:lumMod val="50000"/>
                  </a:schemeClr>
                </a:solidFill>
                <a:latin typeface="Courier" pitchFamily="2" charset="0"/>
              </a:rPr>
              <a:t>robertsmalley</a:t>
            </a:r>
            <a:r>
              <a:rPr lang="en-US" sz="1400" dirty="0">
                <a:solidFill>
                  <a:schemeClr val="bg1">
                    <a:lumMod val="50000"/>
                  </a:schemeClr>
                </a:solidFill>
                <a:latin typeface="Courier" pitchFamily="2" charset="0"/>
              </a:rPr>
              <a:t>/</a:t>
            </a:r>
            <a:r>
              <a:rPr lang="en-US" sz="1400" dirty="0" err="1">
                <a:solidFill>
                  <a:schemeClr val="bg1">
                    <a:lumMod val="50000"/>
                  </a:schemeClr>
                </a:solidFill>
                <a:latin typeface="Courier" pitchFamily="2" charset="0"/>
              </a:rPr>
              <a:t>unixside</a:t>
            </a:r>
            <a:r>
              <a:rPr lang="en-US" sz="1400" dirty="0">
                <a:solidFill>
                  <a:schemeClr val="bg1">
                    <a:lumMod val="50000"/>
                  </a:schemeClr>
                </a:solidFill>
                <a:latin typeface="Courier" pitchFamily="2" charset="0"/>
              </a:rPr>
              <a:t>/bin/crx2rnx whtm0010.16d</a:t>
            </a:r>
          </a:p>
          <a:p>
            <a:r>
              <a:rPr lang="en-US" sz="1400" dirty="0">
                <a:solidFill>
                  <a:schemeClr val="bg1">
                    <a:lumMod val="50000"/>
                  </a:schemeClr>
                </a:solidFill>
                <a:latin typeface="Courier" pitchFamily="2" charset="0"/>
              </a:rPr>
              <a:t>[remove_m64_flag.sh] #!/bin/</a:t>
            </a:r>
            <a:r>
              <a:rPr lang="en-US" sz="1400" dirty="0" err="1">
                <a:solidFill>
                  <a:schemeClr val="bg1">
                    <a:lumMod val="50000"/>
                  </a:schemeClr>
                </a:solidFill>
                <a:latin typeface="Courier" pitchFamily="2" charset="0"/>
              </a:rPr>
              <a:t>sh</a:t>
            </a:r>
            <a:endParaRPr lang="en-US" sz="1400" dirty="0">
              <a:solidFill>
                <a:schemeClr val="bg1">
                  <a:lumMod val="50000"/>
                </a:schemeClr>
              </a:solidFill>
              <a:latin typeface="Courier" pitchFamily="2" charset="0"/>
            </a:endParaRPr>
          </a:p>
          <a:p>
            <a:r>
              <a:rPr lang="en-US" sz="1400" dirty="0">
                <a:solidFill>
                  <a:schemeClr val="bg1">
                    <a:lumMod val="50000"/>
                  </a:schemeClr>
                </a:solidFill>
                <a:latin typeface="Courier" pitchFamily="2" charset="0"/>
              </a:rPr>
              <a:t>[</a:t>
            </a:r>
            <a:r>
              <a:rPr lang="en-US" sz="1400" dirty="0" err="1">
                <a:solidFill>
                  <a:schemeClr val="bg1">
                    <a:lumMod val="50000"/>
                  </a:schemeClr>
                </a:solidFill>
                <a:latin typeface="Courier" pitchFamily="2" charset="0"/>
              </a:rPr>
              <a:t>stderrredirect.sh</a:t>
            </a:r>
            <a:r>
              <a:rPr lang="en-US" sz="1400" dirty="0">
                <a:solidFill>
                  <a:schemeClr val="bg1">
                    <a:lumMod val="50000"/>
                  </a:schemeClr>
                </a:solidFill>
                <a:latin typeface="Courier" pitchFamily="2" charset="0"/>
              </a:rPr>
              <a:t>] #!/bin/</a:t>
            </a:r>
            <a:r>
              <a:rPr lang="en-US" sz="1400" dirty="0" err="1">
                <a:solidFill>
                  <a:schemeClr val="bg1">
                    <a:lumMod val="50000"/>
                  </a:schemeClr>
                </a:solidFill>
                <a:latin typeface="Courier" pitchFamily="2" charset="0"/>
              </a:rPr>
              <a:t>sh</a:t>
            </a:r>
            <a:endParaRPr lang="en-US" sz="1400" dirty="0">
              <a:solidFill>
                <a:schemeClr val="bg1">
                  <a:lumMod val="50000"/>
                </a:schemeClr>
              </a:solidFill>
              <a:latin typeface="Courier" pitchFamily="2" charset="0"/>
            </a:endParaRPr>
          </a:p>
          <a:p>
            <a:r>
              <a:rPr lang="en-US" sz="1400" dirty="0">
                <a:solidFill>
                  <a:schemeClr val="bg1">
                    <a:lumMod val="50000"/>
                  </a:schemeClr>
                </a:solidFill>
                <a:latin typeface="Courier" pitchFamily="2" charset="0"/>
              </a:rPr>
              <a:t>[</a:t>
            </a:r>
            <a:r>
              <a:rPr lang="en-US" sz="1400" dirty="0" err="1">
                <a:solidFill>
                  <a:schemeClr val="bg1">
                    <a:lumMod val="50000"/>
                  </a:schemeClr>
                </a:solidFill>
                <a:latin typeface="Courier" pitchFamily="2" charset="0"/>
              </a:rPr>
              <a:t>test.sh</a:t>
            </a:r>
            <a:r>
              <a:rPr lang="en-US" sz="1400" dirty="0">
                <a:solidFill>
                  <a:schemeClr val="bg1">
                    <a:lumMod val="50000"/>
                  </a:schemeClr>
                </a:solidFill>
                <a:latin typeface="Courier" pitchFamily="2" charset="0"/>
              </a:rPr>
              <a:t>] #!/bin/</a:t>
            </a:r>
            <a:r>
              <a:rPr lang="en-US" sz="1400" dirty="0" err="1">
                <a:solidFill>
                  <a:schemeClr val="bg1">
                    <a:lumMod val="50000"/>
                  </a:schemeClr>
                </a:solidFill>
                <a:latin typeface="Courier" pitchFamily="2" charset="0"/>
              </a:rPr>
              <a:t>sh</a:t>
            </a:r>
            <a:endParaRPr lang="en-US" sz="1400" dirty="0">
              <a:solidFill>
                <a:schemeClr val="bg1">
                  <a:lumMod val="50000"/>
                </a:schemeClr>
              </a:solidFill>
              <a:latin typeface="Courier" pitchFamily="2" charset="0"/>
            </a:endParaRPr>
          </a:p>
          <a:p>
            <a:endParaRPr lang="en-US" dirty="0">
              <a:latin typeface="Papyrus" panose="020B0602040200020303" pitchFamily="34" charset="77"/>
            </a:endParaRPr>
          </a:p>
          <a:p>
            <a:pPr algn="ctr"/>
            <a:r>
              <a:rPr lang="en-US" sz="3200" dirty="0">
                <a:latin typeface="Papyrus" panose="020B0602040200020303" pitchFamily="34" charset="77"/>
              </a:rPr>
              <a:t>Where the &gt; prompt says you are entering commands into the for loop.</a:t>
            </a:r>
          </a:p>
        </p:txBody>
      </p:sp>
    </p:spTree>
    <p:extLst>
      <p:ext uri="{BB962C8B-B14F-4D97-AF65-F5344CB8AC3E}">
        <p14:creationId xmlns:p14="http://schemas.microsoft.com/office/powerpoint/2010/main" val="40797417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F64E5F-A47A-6746-8807-E6FCD4F7F9EA}"/>
              </a:ext>
            </a:extLst>
          </p:cNvPr>
          <p:cNvSpPr txBox="1"/>
          <p:nvPr/>
        </p:nvSpPr>
        <p:spPr>
          <a:xfrm>
            <a:off x="0" y="-13198"/>
            <a:ext cx="9144000" cy="6709529"/>
          </a:xfrm>
          <a:prstGeom prst="rect">
            <a:avLst/>
          </a:prstGeom>
          <a:noFill/>
        </p:spPr>
        <p:txBody>
          <a:bodyPr wrap="square" rtlCol="0">
            <a:spAutoFit/>
          </a:bodyPr>
          <a:lstStyle/>
          <a:p>
            <a:pPr algn="ctr"/>
            <a:endParaRPr lang="en-US" dirty="0">
              <a:latin typeface="Papyrus" panose="020B0602040200020303" pitchFamily="34" charset="77"/>
            </a:endParaRPr>
          </a:p>
          <a:p>
            <a:pPr algn="ctr"/>
            <a:r>
              <a:rPr lang="en-US" sz="3200" dirty="0">
                <a:latin typeface="Papyrus" panose="020B0602040200020303" pitchFamily="34" charset="77"/>
              </a:rPr>
              <a:t>You could type the commands into a file, naming it </a:t>
            </a:r>
            <a:r>
              <a:rPr lang="en-US" sz="3000" dirty="0" err="1">
                <a:latin typeface="Courier" pitchFamily="2" charset="0"/>
              </a:rPr>
              <a:t>myshellscript.tcsh</a:t>
            </a:r>
            <a:r>
              <a:rPr lang="en-US" sz="3000" dirty="0">
                <a:latin typeface="Courier" pitchFamily="2" charset="0"/>
              </a:rPr>
              <a:t> </a:t>
            </a:r>
            <a:r>
              <a:rPr lang="en-US" sz="3200" dirty="0">
                <a:latin typeface="Papyrus" panose="020B0602040200020303" pitchFamily="34" charset="77"/>
              </a:rPr>
              <a:t>or </a:t>
            </a:r>
            <a:r>
              <a:rPr lang="en-US" sz="3000" dirty="0" err="1">
                <a:latin typeface="Courier" pitchFamily="2" charset="0"/>
              </a:rPr>
              <a:t>myshellscirpt.sh</a:t>
            </a:r>
            <a:r>
              <a:rPr lang="en-US" sz="3000" dirty="0">
                <a:latin typeface="Courier" pitchFamily="2" charset="0"/>
              </a:rPr>
              <a:t> </a:t>
            </a:r>
            <a:r>
              <a:rPr lang="en-US" sz="3200" dirty="0">
                <a:latin typeface="Papyrus" panose="020B0602040200020303" pitchFamily="34" charset="77"/>
              </a:rPr>
              <a:t>as appropriate, make it executable, and then just enter it on the command line.</a:t>
            </a:r>
          </a:p>
          <a:p>
            <a:pPr algn="ctr"/>
            <a:endParaRPr lang="en-US" dirty="0">
              <a:latin typeface="Papyrus" panose="020B0602040200020303" pitchFamily="34" charset="77"/>
            </a:endParaRPr>
          </a:p>
          <a:p>
            <a:r>
              <a:rPr lang="en-US" dirty="0">
                <a:latin typeface="Courier" pitchFamily="2" charset="0"/>
              </a:rPr>
              <a:t>cat </a:t>
            </a:r>
            <a:r>
              <a:rPr lang="en-US" dirty="0" err="1">
                <a:latin typeface="Courier" pitchFamily="2" charset="0"/>
              </a:rPr>
              <a:t>myshellscript</a:t>
            </a:r>
            <a:r>
              <a:rPr lang="en-US" dirty="0">
                <a:latin typeface="Courier" pitchFamily="2" charset="0"/>
              </a:rPr>
              <a:t>.*</a:t>
            </a:r>
          </a:p>
          <a:p>
            <a:endParaRPr lang="en-US" dirty="0">
              <a:latin typeface="Courier" pitchFamily="2" charset="0"/>
            </a:endParaRPr>
          </a:p>
          <a:p>
            <a:r>
              <a:rPr lang="en-US" dirty="0">
                <a:solidFill>
                  <a:schemeClr val="bg1">
                    <a:lumMod val="65000"/>
                  </a:schemeClr>
                </a:solidFill>
                <a:latin typeface="Courier" pitchFamily="2" charset="0"/>
              </a:rPr>
              <a:t>#!/bin/</a:t>
            </a:r>
            <a:r>
              <a:rPr lang="en-US" dirty="0" err="1">
                <a:solidFill>
                  <a:schemeClr val="bg1">
                    <a:lumMod val="65000"/>
                  </a:schemeClr>
                </a:solidFill>
                <a:latin typeface="Courier" pitchFamily="2" charset="0"/>
              </a:rPr>
              <a:t>sh</a:t>
            </a:r>
            <a:endParaRPr lang="en-US" dirty="0">
              <a:solidFill>
                <a:schemeClr val="bg1">
                  <a:lumMod val="65000"/>
                </a:schemeClr>
              </a:solidFill>
              <a:latin typeface="Courier" pitchFamily="2" charset="0"/>
            </a:endParaRPr>
          </a:p>
          <a:p>
            <a:r>
              <a:rPr lang="en-US" dirty="0">
                <a:solidFill>
                  <a:schemeClr val="bg1">
                    <a:lumMod val="65000"/>
                  </a:schemeClr>
                </a:solidFill>
                <a:latin typeface="Courier" pitchFamily="2" charset="0"/>
              </a:rPr>
              <a:t>for file in `ls *</a:t>
            </a:r>
            <a:r>
              <a:rPr lang="en-US" dirty="0" err="1">
                <a:solidFill>
                  <a:schemeClr val="bg1">
                    <a:lumMod val="65000"/>
                  </a:schemeClr>
                </a:solidFill>
                <a:latin typeface="Courier" pitchFamily="2" charset="0"/>
              </a:rPr>
              <a:t>sh</a:t>
            </a:r>
            <a:r>
              <a:rPr lang="en-US" dirty="0">
                <a:solidFill>
                  <a:schemeClr val="bg1">
                    <a:lumMod val="65000"/>
                  </a:schemeClr>
                </a:solidFill>
                <a:latin typeface="Courier" pitchFamily="2" charset="0"/>
              </a:rPr>
              <a:t>`</a:t>
            </a:r>
          </a:p>
          <a:p>
            <a:r>
              <a:rPr lang="en-US" dirty="0">
                <a:solidFill>
                  <a:schemeClr val="bg1">
                    <a:lumMod val="65000"/>
                  </a:schemeClr>
                </a:solidFill>
                <a:latin typeface="Courier" pitchFamily="2" charset="0"/>
              </a:rPr>
              <a:t>do</a:t>
            </a:r>
          </a:p>
          <a:p>
            <a:r>
              <a:rPr lang="en-US" dirty="0">
                <a:solidFill>
                  <a:schemeClr val="bg1">
                    <a:lumMod val="65000"/>
                  </a:schemeClr>
                </a:solidFill>
                <a:latin typeface="Courier" pitchFamily="2" charset="0"/>
              </a:rPr>
              <a:t>echo [$file] `grep bin $file`</a:t>
            </a:r>
          </a:p>
          <a:p>
            <a:r>
              <a:rPr lang="en-US" dirty="0">
                <a:solidFill>
                  <a:schemeClr val="bg1">
                    <a:lumMod val="65000"/>
                  </a:schemeClr>
                </a:solidFill>
                <a:latin typeface="Courier" pitchFamily="2" charset="0"/>
              </a:rPr>
              <a:t>done</a:t>
            </a:r>
          </a:p>
          <a:p>
            <a:endParaRPr lang="en-US" dirty="0">
              <a:solidFill>
                <a:schemeClr val="bg1">
                  <a:lumMod val="65000"/>
                </a:schemeClr>
              </a:solidFill>
              <a:latin typeface="Courier" pitchFamily="2" charset="0"/>
            </a:endParaRPr>
          </a:p>
          <a:p>
            <a:r>
              <a:rPr lang="en-US" dirty="0">
                <a:solidFill>
                  <a:schemeClr val="bg1">
                    <a:lumMod val="65000"/>
                  </a:schemeClr>
                </a:solidFill>
                <a:latin typeface="Courier" pitchFamily="2" charset="0"/>
              </a:rPr>
              <a:t>#!/bin/</a:t>
            </a:r>
            <a:r>
              <a:rPr lang="en-US" dirty="0" err="1">
                <a:solidFill>
                  <a:schemeClr val="bg1">
                    <a:lumMod val="65000"/>
                  </a:schemeClr>
                </a:solidFill>
                <a:latin typeface="Courier" pitchFamily="2" charset="0"/>
              </a:rPr>
              <a:t>tcsh</a:t>
            </a:r>
            <a:endParaRPr lang="en-US" dirty="0">
              <a:solidFill>
                <a:schemeClr val="bg1">
                  <a:lumMod val="65000"/>
                </a:schemeClr>
              </a:solidFill>
              <a:latin typeface="Courier" pitchFamily="2" charset="0"/>
            </a:endParaRPr>
          </a:p>
          <a:p>
            <a:r>
              <a:rPr lang="en-US" dirty="0">
                <a:solidFill>
                  <a:schemeClr val="bg1">
                    <a:lumMod val="65000"/>
                  </a:schemeClr>
                </a:solidFill>
                <a:latin typeface="Courier" pitchFamily="2" charset="0"/>
              </a:rPr>
              <a:t>foreach file ( `ls *</a:t>
            </a:r>
            <a:r>
              <a:rPr lang="en-US" dirty="0" err="1">
                <a:solidFill>
                  <a:schemeClr val="bg1">
                    <a:lumMod val="65000"/>
                  </a:schemeClr>
                </a:solidFill>
                <a:latin typeface="Courier" pitchFamily="2" charset="0"/>
              </a:rPr>
              <a:t>sh</a:t>
            </a:r>
            <a:r>
              <a:rPr lang="en-US" dirty="0">
                <a:solidFill>
                  <a:schemeClr val="bg1">
                    <a:lumMod val="65000"/>
                  </a:schemeClr>
                </a:solidFill>
                <a:latin typeface="Courier" pitchFamily="2" charset="0"/>
              </a:rPr>
              <a:t>` )</a:t>
            </a:r>
          </a:p>
          <a:p>
            <a:r>
              <a:rPr lang="en-US" dirty="0">
                <a:solidFill>
                  <a:schemeClr val="bg1">
                    <a:lumMod val="65000"/>
                  </a:schemeClr>
                </a:solidFill>
                <a:latin typeface="Courier" pitchFamily="2" charset="0"/>
              </a:rPr>
              <a:t>echo $file `grep bin $file`</a:t>
            </a:r>
          </a:p>
          <a:p>
            <a:r>
              <a:rPr lang="en-US" dirty="0">
                <a:solidFill>
                  <a:schemeClr val="bg1">
                    <a:lumMod val="65000"/>
                  </a:schemeClr>
                </a:solidFill>
                <a:latin typeface="Courier" pitchFamily="2" charset="0"/>
              </a:rPr>
              <a:t>end</a:t>
            </a:r>
          </a:p>
          <a:p>
            <a:pPr algn="ctr"/>
            <a:endParaRPr lang="en-US" dirty="0">
              <a:latin typeface="Papyrus" panose="020B0602040200020303" pitchFamily="34" charset="77"/>
            </a:endParaRPr>
          </a:p>
          <a:p>
            <a:pPr algn="ctr"/>
            <a:r>
              <a:rPr lang="en-US" sz="3200" dirty="0">
                <a:latin typeface="Papyrus" panose="020B0602040200020303" pitchFamily="34" charset="77"/>
              </a:rPr>
              <a:t>Remember to make them executable (</a:t>
            </a:r>
            <a:r>
              <a:rPr lang="en-US" sz="3200" dirty="0" err="1">
                <a:latin typeface="Courier" pitchFamily="2" charset="0"/>
              </a:rPr>
              <a:t>chmod</a:t>
            </a:r>
            <a:r>
              <a:rPr lang="en-US" sz="3200" dirty="0">
                <a:latin typeface="Papyrus" panose="020B0602040200020303" pitchFamily="34" charset="77"/>
              </a:rPr>
              <a:t>)</a:t>
            </a:r>
          </a:p>
        </p:txBody>
      </p:sp>
    </p:spTree>
    <p:extLst>
      <p:ext uri="{BB962C8B-B14F-4D97-AF65-F5344CB8AC3E}">
        <p14:creationId xmlns:p14="http://schemas.microsoft.com/office/powerpoint/2010/main" val="1566742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F64E5F-A47A-6746-8807-E6FCD4F7F9EA}"/>
              </a:ext>
            </a:extLst>
          </p:cNvPr>
          <p:cNvSpPr txBox="1"/>
          <p:nvPr/>
        </p:nvSpPr>
        <p:spPr>
          <a:xfrm>
            <a:off x="0" y="-13198"/>
            <a:ext cx="9144000" cy="6801862"/>
          </a:xfrm>
          <a:prstGeom prst="rect">
            <a:avLst/>
          </a:prstGeom>
          <a:noFill/>
        </p:spPr>
        <p:txBody>
          <a:bodyPr wrap="square" rtlCol="0">
            <a:spAutoFit/>
          </a:bodyPr>
          <a:lstStyle/>
          <a:p>
            <a:pPr algn="ctr"/>
            <a:endParaRPr lang="en-US" dirty="0">
              <a:latin typeface="Papyrus" panose="020B0602040200020303" pitchFamily="34" charset="77"/>
            </a:endParaRPr>
          </a:p>
          <a:p>
            <a:pPr algn="ctr"/>
            <a:r>
              <a:rPr lang="en-US" sz="3200" dirty="0">
                <a:latin typeface="Papyrus" panose="020B0602040200020303" pitchFamily="34" charset="77"/>
              </a:rPr>
              <a:t>Then run them</a:t>
            </a:r>
          </a:p>
          <a:p>
            <a:r>
              <a:rPr lang="en-US" dirty="0">
                <a:latin typeface="Courier" pitchFamily="2" charset="0"/>
              </a:rPr>
              <a:t>bash$ </a:t>
            </a:r>
            <a:r>
              <a:rPr lang="en-US" dirty="0" err="1">
                <a:latin typeface="Courier" pitchFamily="2" charset="0"/>
              </a:rPr>
              <a:t>myshellscript.tcsh</a:t>
            </a:r>
            <a:endParaRPr lang="en-US" dirty="0">
              <a:latin typeface="Courier" pitchFamily="2" charset="0"/>
            </a:endParaRPr>
          </a:p>
          <a:p>
            <a:r>
              <a:rPr lang="en-US" dirty="0">
                <a:solidFill>
                  <a:schemeClr val="bg1">
                    <a:lumMod val="50000"/>
                  </a:schemeClr>
                </a:solidFill>
                <a:latin typeface="Courier" pitchFamily="2" charset="0"/>
              </a:rPr>
              <a:t>altamini4matlab.sh #!/bin/</a:t>
            </a:r>
            <a:r>
              <a:rPr lang="en-US" dirty="0" err="1">
                <a:solidFill>
                  <a:schemeClr val="bg1">
                    <a:lumMod val="50000"/>
                  </a:schemeClr>
                </a:solidFill>
                <a:latin typeface="Courier" pitchFamily="2" charset="0"/>
              </a:rPr>
              <a:t>sh</a:t>
            </a:r>
            <a:endParaRPr lang="en-US" dirty="0">
              <a:solidFill>
                <a:schemeClr val="bg1">
                  <a:lumMod val="50000"/>
                </a:schemeClr>
              </a:solidFill>
              <a:latin typeface="Courier" pitchFamily="2" charset="0"/>
            </a:endParaRPr>
          </a:p>
          <a:p>
            <a:r>
              <a:rPr lang="en-US" dirty="0">
                <a:solidFill>
                  <a:schemeClr val="bg1">
                    <a:lumMod val="50000"/>
                  </a:schemeClr>
                </a:solidFill>
                <a:latin typeface="Courier" pitchFamily="2" charset="0"/>
              </a:rPr>
              <a:t>…</a:t>
            </a:r>
          </a:p>
          <a:p>
            <a:r>
              <a:rPr lang="en-US" dirty="0" err="1">
                <a:solidFill>
                  <a:schemeClr val="bg1">
                    <a:lumMod val="50000"/>
                  </a:schemeClr>
                </a:solidFill>
                <a:latin typeface="Courier" pitchFamily="2" charset="0"/>
              </a:rPr>
              <a:t>test.sh</a:t>
            </a:r>
            <a:r>
              <a:rPr lang="en-US" dirty="0">
                <a:solidFill>
                  <a:schemeClr val="bg1">
                    <a:lumMod val="50000"/>
                  </a:schemeClr>
                </a:solidFill>
                <a:latin typeface="Courier" pitchFamily="2" charset="0"/>
              </a:rPr>
              <a:t> #!/bin/</a:t>
            </a:r>
            <a:r>
              <a:rPr lang="en-US" dirty="0" err="1">
                <a:solidFill>
                  <a:schemeClr val="bg1">
                    <a:lumMod val="50000"/>
                  </a:schemeClr>
                </a:solidFill>
                <a:latin typeface="Courier" pitchFamily="2" charset="0"/>
              </a:rPr>
              <a:t>sh</a:t>
            </a:r>
            <a:endParaRPr lang="en-US" dirty="0">
              <a:solidFill>
                <a:schemeClr val="bg1">
                  <a:lumMod val="50000"/>
                </a:schemeClr>
              </a:solidFill>
              <a:latin typeface="Courier" pitchFamily="2" charset="0"/>
            </a:endParaRPr>
          </a:p>
          <a:p>
            <a:r>
              <a:rPr lang="en-US" dirty="0">
                <a:latin typeface="Courier" pitchFamily="2" charset="0"/>
              </a:rPr>
              <a:t>bash$ </a:t>
            </a:r>
            <a:r>
              <a:rPr lang="en-US" dirty="0" err="1">
                <a:latin typeface="Courier" pitchFamily="2" charset="0"/>
              </a:rPr>
              <a:t>myshellscript.sh</a:t>
            </a:r>
            <a:endParaRPr lang="en-US" dirty="0">
              <a:latin typeface="Courier" pitchFamily="2" charset="0"/>
            </a:endParaRPr>
          </a:p>
          <a:p>
            <a:r>
              <a:rPr lang="en-US" dirty="0">
                <a:solidFill>
                  <a:schemeClr val="bg1">
                    <a:lumMod val="50000"/>
                  </a:schemeClr>
                </a:solidFill>
                <a:latin typeface="Courier" pitchFamily="2" charset="0"/>
              </a:rPr>
              <a:t>[altamini4matlab.sh] #!/bin/</a:t>
            </a:r>
            <a:r>
              <a:rPr lang="en-US" dirty="0" err="1">
                <a:solidFill>
                  <a:schemeClr val="bg1">
                    <a:lumMod val="50000"/>
                  </a:schemeClr>
                </a:solidFill>
                <a:latin typeface="Courier" pitchFamily="2" charset="0"/>
              </a:rPr>
              <a:t>sh</a:t>
            </a:r>
            <a:endParaRPr lang="en-US" dirty="0">
              <a:solidFill>
                <a:schemeClr val="bg1">
                  <a:lumMod val="50000"/>
                </a:schemeClr>
              </a:solidFill>
              <a:latin typeface="Courier" pitchFamily="2" charset="0"/>
            </a:endParaRPr>
          </a:p>
          <a:p>
            <a:r>
              <a:rPr lang="en-US" dirty="0">
                <a:solidFill>
                  <a:schemeClr val="bg1">
                    <a:lumMod val="50000"/>
                  </a:schemeClr>
                </a:solidFill>
                <a:latin typeface="Courier" pitchFamily="2" charset="0"/>
              </a:rPr>
              <a:t>…</a:t>
            </a:r>
          </a:p>
          <a:p>
            <a:r>
              <a:rPr lang="en-US" dirty="0">
                <a:solidFill>
                  <a:schemeClr val="bg1">
                    <a:lumMod val="50000"/>
                  </a:schemeClr>
                </a:solidFill>
                <a:latin typeface="Courier" pitchFamily="2" charset="0"/>
              </a:rPr>
              <a:t>[</a:t>
            </a:r>
            <a:r>
              <a:rPr lang="en-US" dirty="0" err="1">
                <a:solidFill>
                  <a:schemeClr val="bg1">
                    <a:lumMod val="50000"/>
                  </a:schemeClr>
                </a:solidFill>
                <a:latin typeface="Courier" pitchFamily="2" charset="0"/>
              </a:rPr>
              <a:t>test.sh</a:t>
            </a:r>
            <a:r>
              <a:rPr lang="en-US" dirty="0">
                <a:solidFill>
                  <a:schemeClr val="bg1">
                    <a:lumMod val="50000"/>
                  </a:schemeClr>
                </a:solidFill>
                <a:latin typeface="Courier" pitchFamily="2" charset="0"/>
              </a:rPr>
              <a:t>] #!/bin/</a:t>
            </a:r>
            <a:r>
              <a:rPr lang="en-US" dirty="0" err="1">
                <a:solidFill>
                  <a:schemeClr val="bg1">
                    <a:lumMod val="50000"/>
                  </a:schemeClr>
                </a:solidFill>
                <a:latin typeface="Courier" pitchFamily="2" charset="0"/>
              </a:rPr>
              <a:t>sh</a:t>
            </a:r>
            <a:endParaRPr lang="en-US" dirty="0">
              <a:solidFill>
                <a:schemeClr val="bg1">
                  <a:lumMod val="50000"/>
                </a:schemeClr>
              </a:solidFill>
              <a:latin typeface="Courier" pitchFamily="2" charset="0"/>
            </a:endParaRPr>
          </a:p>
          <a:p>
            <a:pPr algn="ctr"/>
            <a:endParaRPr lang="en-US" dirty="0">
              <a:latin typeface="Papyrus" panose="020B0602040200020303" pitchFamily="34" charset="77"/>
            </a:endParaRPr>
          </a:p>
          <a:p>
            <a:pPr algn="ctr"/>
            <a:r>
              <a:rPr lang="en-US" sz="3200" dirty="0">
                <a:latin typeface="Papyrus" panose="020B0602040200020303" pitchFamily="34" charset="77"/>
              </a:rPr>
              <a:t>One thing to notice –my prompt indicates the shell I’m using on the command line – </a:t>
            </a:r>
            <a:r>
              <a:rPr lang="en-US" sz="3200" dirty="0">
                <a:latin typeface="Courier" pitchFamily="2" charset="0"/>
              </a:rPr>
              <a:t>bash</a:t>
            </a:r>
            <a:r>
              <a:rPr lang="en-US" sz="3200" dirty="0">
                <a:latin typeface="Papyrus" panose="020B0602040200020303" pitchFamily="34" charset="77"/>
              </a:rPr>
              <a:t>.</a:t>
            </a:r>
          </a:p>
          <a:p>
            <a:pPr algn="ctr"/>
            <a:r>
              <a:rPr lang="en-US" sz="3200" dirty="0">
                <a:latin typeface="Papyrus" panose="020B0602040200020303" pitchFamily="34" charset="77"/>
              </a:rPr>
              <a:t>The first script is in </a:t>
            </a:r>
            <a:r>
              <a:rPr lang="en-US" sz="3200" dirty="0" err="1">
                <a:latin typeface="Courier" pitchFamily="2" charset="0"/>
              </a:rPr>
              <a:t>tcsh</a:t>
            </a:r>
            <a:r>
              <a:rPr lang="en-US" sz="3200" dirty="0">
                <a:latin typeface="Papyrus" panose="020B0602040200020303" pitchFamily="34" charset="77"/>
              </a:rPr>
              <a:t> – that’s why I need the </a:t>
            </a:r>
          </a:p>
          <a:p>
            <a:pPr algn="ctr"/>
            <a:r>
              <a:rPr lang="en-US" sz="3200" dirty="0">
                <a:latin typeface="Courier" pitchFamily="2" charset="0"/>
              </a:rPr>
              <a:t>#!/bin/</a:t>
            </a:r>
            <a:r>
              <a:rPr lang="en-US" sz="3200" dirty="0" err="1">
                <a:latin typeface="Courier" pitchFamily="2" charset="0"/>
              </a:rPr>
              <a:t>tcsh</a:t>
            </a:r>
            <a:endParaRPr lang="en-US" sz="3200" dirty="0">
              <a:latin typeface="Courier" pitchFamily="2" charset="0"/>
            </a:endParaRPr>
          </a:p>
          <a:p>
            <a:pPr algn="ctr"/>
            <a:r>
              <a:rPr lang="en-US" sz="3200" dirty="0">
                <a:latin typeface="Papyrus" panose="020B0602040200020303" pitchFamily="34" charset="77"/>
              </a:rPr>
              <a:t>on the first line of the script – that sets the shell for the script (and the script only – I’m back in bash when it returns to the command line.)</a:t>
            </a:r>
          </a:p>
        </p:txBody>
      </p:sp>
    </p:spTree>
    <p:extLst>
      <p:ext uri="{BB962C8B-B14F-4D97-AF65-F5344CB8AC3E}">
        <p14:creationId xmlns:p14="http://schemas.microsoft.com/office/powerpoint/2010/main" val="6043303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F64E5F-A47A-6746-8807-E6FCD4F7F9EA}"/>
              </a:ext>
            </a:extLst>
          </p:cNvPr>
          <p:cNvSpPr txBox="1"/>
          <p:nvPr/>
        </p:nvSpPr>
        <p:spPr>
          <a:xfrm>
            <a:off x="0" y="963830"/>
            <a:ext cx="9144000" cy="3323987"/>
          </a:xfrm>
          <a:prstGeom prst="rect">
            <a:avLst/>
          </a:prstGeom>
          <a:noFill/>
        </p:spPr>
        <p:txBody>
          <a:bodyPr wrap="square" rtlCol="0">
            <a:spAutoFit/>
          </a:bodyPr>
          <a:lstStyle/>
          <a:p>
            <a:pPr algn="ctr"/>
            <a:endParaRPr lang="en-US" dirty="0">
              <a:latin typeface="Papyrus" panose="020B0602040200020303" pitchFamily="34" charset="77"/>
            </a:endParaRPr>
          </a:p>
          <a:p>
            <a:pPr algn="ctr"/>
            <a:r>
              <a:rPr lang="en-US" sz="3200" dirty="0">
                <a:latin typeface="Papyrus" panose="020B0602040200020303" pitchFamily="34" charset="77"/>
              </a:rPr>
              <a:t>How to decide between </a:t>
            </a:r>
            <a:r>
              <a:rPr lang="en-US" sz="3200" dirty="0" err="1">
                <a:latin typeface="Courier" pitchFamily="2" charset="0"/>
              </a:rPr>
              <a:t>xargs</a:t>
            </a:r>
            <a:r>
              <a:rPr lang="en-US" sz="3200" dirty="0">
                <a:latin typeface="Papyrus" panose="020B0602040200020303" pitchFamily="34" charset="77"/>
              </a:rPr>
              <a:t> and loops?</a:t>
            </a:r>
          </a:p>
          <a:p>
            <a:pPr algn="ctr"/>
            <a:endParaRPr lang="en-US" sz="3200" dirty="0">
              <a:latin typeface="Papyrus" panose="020B0602040200020303" pitchFamily="34" charset="77"/>
            </a:endParaRPr>
          </a:p>
          <a:p>
            <a:pPr algn="ctr"/>
            <a:r>
              <a:rPr lang="en-US" sz="3200" dirty="0">
                <a:latin typeface="Papyrus" panose="020B0602040200020303" pitchFamily="34" charset="77"/>
              </a:rPr>
              <a:t>If you need to do more than one thing with the list of files use the loop and a multiline script, if you only have to do one thing use </a:t>
            </a:r>
            <a:r>
              <a:rPr lang="en-US" sz="3200" dirty="0" err="1">
                <a:latin typeface="Courier" pitchFamily="2" charset="0"/>
              </a:rPr>
              <a:t>xargs</a:t>
            </a:r>
            <a:r>
              <a:rPr lang="en-US" sz="3200" dirty="0">
                <a:latin typeface="Papyrus" panose="020B0602040200020303" pitchFamily="34" charset="77"/>
              </a:rPr>
              <a:t> (you can use either).</a:t>
            </a:r>
          </a:p>
        </p:txBody>
      </p:sp>
    </p:spTree>
    <p:extLst>
      <p:ext uri="{BB962C8B-B14F-4D97-AF65-F5344CB8AC3E}">
        <p14:creationId xmlns:p14="http://schemas.microsoft.com/office/powerpoint/2010/main" val="34334708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F64E5F-A47A-6746-8807-E6FCD4F7F9EA}"/>
              </a:ext>
            </a:extLst>
          </p:cNvPr>
          <p:cNvSpPr txBox="1"/>
          <p:nvPr/>
        </p:nvSpPr>
        <p:spPr>
          <a:xfrm>
            <a:off x="0" y="450264"/>
            <a:ext cx="9144000" cy="5355312"/>
          </a:xfrm>
          <a:prstGeom prst="rect">
            <a:avLst/>
          </a:prstGeom>
          <a:noFill/>
        </p:spPr>
        <p:txBody>
          <a:bodyPr wrap="square" rtlCol="0">
            <a:spAutoFit/>
          </a:bodyPr>
          <a:lstStyle/>
          <a:p>
            <a:pPr algn="ctr"/>
            <a:endParaRPr lang="en-US" dirty="0">
              <a:latin typeface="Papyrus" panose="020B0602040200020303" pitchFamily="34" charset="77"/>
            </a:endParaRPr>
          </a:p>
          <a:p>
            <a:pPr algn="ctr"/>
            <a:r>
              <a:rPr lang="en-US" sz="3200" dirty="0">
                <a:latin typeface="Papyrus" panose="020B0602040200020303" pitchFamily="34" charset="77"/>
              </a:rPr>
              <a:t>QUOTES</a:t>
            </a:r>
          </a:p>
          <a:p>
            <a:pPr algn="ctr"/>
            <a:endParaRPr lang="en-US" dirty="0">
              <a:latin typeface="Papyrus" panose="020B0602040200020303" pitchFamily="34" charset="77"/>
            </a:endParaRPr>
          </a:p>
          <a:p>
            <a:pPr algn="ctr"/>
            <a:r>
              <a:rPr lang="en-US" sz="3200" dirty="0">
                <a:latin typeface="Papyrus" panose="020B0602040200020303" pitchFamily="34" charset="77"/>
              </a:rPr>
              <a:t>We have been using quotes here and there without saying much about what they do exactly.</a:t>
            </a:r>
          </a:p>
          <a:p>
            <a:pPr algn="ctr"/>
            <a:endParaRPr lang="en-US" dirty="0">
              <a:latin typeface="Papyrus" panose="020B0602040200020303" pitchFamily="34" charset="77"/>
            </a:endParaRPr>
          </a:p>
          <a:p>
            <a:pPr algn="ctr"/>
            <a:r>
              <a:rPr lang="en-US" sz="3200" dirty="0">
                <a:latin typeface="Papyrus" panose="020B0602040200020303" pitchFamily="34" charset="77"/>
              </a:rPr>
              <a:t>We have used them to make filenames with spaces into one token instead of breaking it up on the spaces into multiple tokens for example.</a:t>
            </a:r>
          </a:p>
          <a:p>
            <a:pPr algn="ctr"/>
            <a:endParaRPr lang="en-US" sz="3200" dirty="0">
              <a:latin typeface="Papyrus" panose="020B0602040200020303" pitchFamily="34" charset="77"/>
            </a:endParaRPr>
          </a:p>
          <a:p>
            <a:pPr algn="ctr"/>
            <a:r>
              <a:rPr lang="en-US" sz="3200" dirty="0">
                <a:latin typeface="Papyrus" panose="020B0602040200020303" pitchFamily="34" charset="77"/>
              </a:rPr>
              <a:t>(actually what we did was told the shell to not process the stuff in the quotes – treat it literally)</a:t>
            </a:r>
          </a:p>
        </p:txBody>
      </p:sp>
    </p:spTree>
    <p:extLst>
      <p:ext uri="{BB962C8B-B14F-4D97-AF65-F5344CB8AC3E}">
        <p14:creationId xmlns:p14="http://schemas.microsoft.com/office/powerpoint/2010/main" val="35277849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F64E5F-A47A-6746-8807-E6FCD4F7F9EA}"/>
              </a:ext>
            </a:extLst>
          </p:cNvPr>
          <p:cNvSpPr txBox="1"/>
          <p:nvPr/>
        </p:nvSpPr>
        <p:spPr>
          <a:xfrm>
            <a:off x="0" y="162166"/>
            <a:ext cx="9144000" cy="5909310"/>
          </a:xfrm>
          <a:prstGeom prst="rect">
            <a:avLst/>
          </a:prstGeom>
          <a:noFill/>
        </p:spPr>
        <p:txBody>
          <a:bodyPr wrap="square" rtlCol="0">
            <a:spAutoFit/>
          </a:bodyPr>
          <a:lstStyle/>
          <a:p>
            <a:pPr algn="ctr"/>
            <a:endParaRPr lang="en-US" dirty="0">
              <a:latin typeface="Papyrus" panose="020B0602040200020303" pitchFamily="34" charset="77"/>
            </a:endParaRPr>
          </a:p>
          <a:p>
            <a:pPr algn="ctr"/>
            <a:r>
              <a:rPr lang="en-US" sz="3200" dirty="0">
                <a:latin typeface="Papyrus" panose="020B0602040200020303" pitchFamily="34" charset="77"/>
              </a:rPr>
              <a:t>QUOTES</a:t>
            </a:r>
          </a:p>
          <a:p>
            <a:pPr algn="ctr"/>
            <a:endParaRPr lang="en-US" dirty="0">
              <a:latin typeface="Papyrus" panose="020B0602040200020303" pitchFamily="34" charset="77"/>
            </a:endParaRPr>
          </a:p>
          <a:p>
            <a:pPr algn="ctr"/>
            <a:r>
              <a:rPr lang="en-US" sz="3200" dirty="0">
                <a:latin typeface="Papyrus" panose="020B0602040200020303" pitchFamily="34" charset="77"/>
              </a:rPr>
              <a:t>First “quote” is the </a:t>
            </a:r>
            <a:r>
              <a:rPr lang="en-US" sz="3200" b="1" dirty="0">
                <a:latin typeface="Courier" pitchFamily="2" charset="0"/>
              </a:rPr>
              <a:t>\</a:t>
            </a:r>
          </a:p>
          <a:p>
            <a:pPr algn="ctr"/>
            <a:endParaRPr lang="en-US" dirty="0">
              <a:latin typeface="Papyrus" panose="020B0602040200020303" pitchFamily="34" charset="77"/>
            </a:endParaRPr>
          </a:p>
          <a:p>
            <a:pPr algn="ctr"/>
            <a:r>
              <a:rPr lang="en-US" sz="3200" dirty="0">
                <a:latin typeface="Papyrus" panose="020B0602040200020303" pitchFamily="34" charset="77"/>
              </a:rPr>
              <a:t>This is the strongest quote.</a:t>
            </a:r>
          </a:p>
          <a:p>
            <a:pPr algn="ctr"/>
            <a:endParaRPr lang="en-US" dirty="0">
              <a:latin typeface="Papyrus" panose="020B0602040200020303" pitchFamily="34" charset="77"/>
            </a:endParaRPr>
          </a:p>
          <a:p>
            <a:pPr algn="ctr"/>
            <a:r>
              <a:rPr lang="en-US" sz="3200" dirty="0">
                <a:latin typeface="Papyrus" panose="020B0602040200020303" pitchFamily="34" charset="77"/>
              </a:rPr>
              <a:t>It quotes or escapes the following character.</a:t>
            </a:r>
          </a:p>
          <a:p>
            <a:pPr algn="ctr"/>
            <a:endParaRPr lang="en-US" sz="3200" dirty="0">
              <a:latin typeface="Papyrus" panose="020B0602040200020303" pitchFamily="34" charset="77"/>
            </a:endParaRPr>
          </a:p>
          <a:p>
            <a:pPr algn="ctr"/>
            <a:endParaRPr lang="en-US" dirty="0">
              <a:latin typeface="Papyrus" panose="020B0602040200020303" pitchFamily="34" charset="77"/>
            </a:endParaRPr>
          </a:p>
          <a:p>
            <a:pPr algn="ctr"/>
            <a:r>
              <a:rPr lang="en-US" sz="3200" dirty="0">
                <a:latin typeface="Papyrus" panose="020B0602040200020303" pitchFamily="34" charset="77"/>
              </a:rPr>
              <a:t>Translation</a:t>
            </a:r>
          </a:p>
          <a:p>
            <a:pPr algn="ctr"/>
            <a:r>
              <a:rPr lang="en-US" sz="3200" dirty="0">
                <a:latin typeface="Papyrus" panose="020B0602040200020303" pitchFamily="34" charset="77"/>
              </a:rPr>
              <a:t>It removes any special metacharacter meaning from the following character or prevents the shell from interpreting the following character</a:t>
            </a:r>
          </a:p>
        </p:txBody>
      </p:sp>
    </p:spTree>
    <p:extLst>
      <p:ext uri="{BB962C8B-B14F-4D97-AF65-F5344CB8AC3E}">
        <p14:creationId xmlns:p14="http://schemas.microsoft.com/office/powerpoint/2010/main" val="2043415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F64E5F-A47A-6746-8807-E6FCD4F7F9EA}"/>
              </a:ext>
            </a:extLst>
          </p:cNvPr>
          <p:cNvSpPr txBox="1"/>
          <p:nvPr/>
        </p:nvSpPr>
        <p:spPr>
          <a:xfrm>
            <a:off x="0" y="136478"/>
            <a:ext cx="9144000" cy="6771084"/>
          </a:xfrm>
          <a:prstGeom prst="rect">
            <a:avLst/>
          </a:prstGeom>
          <a:noFill/>
        </p:spPr>
        <p:txBody>
          <a:bodyPr wrap="square" rtlCol="0">
            <a:spAutoFit/>
          </a:bodyPr>
          <a:lstStyle/>
          <a:p>
            <a:pPr algn="ctr"/>
            <a:r>
              <a:rPr lang="en-US" sz="3200" dirty="0" err="1">
                <a:latin typeface="Courier" pitchFamily="2" charset="0"/>
              </a:rPr>
              <a:t>xargs</a:t>
            </a:r>
            <a:r>
              <a:rPr lang="en-US" sz="3200" dirty="0">
                <a:latin typeface="Papyrus" panose="020B0602040200020303" pitchFamily="34" charset="77"/>
              </a:rPr>
              <a:t> command</a:t>
            </a:r>
          </a:p>
          <a:p>
            <a:pPr algn="ctr"/>
            <a:endParaRPr lang="en-US" dirty="0">
              <a:latin typeface="Papyrus" panose="020B0602040200020303" pitchFamily="34" charset="77"/>
            </a:endParaRPr>
          </a:p>
          <a:p>
            <a:pPr algn="ctr"/>
            <a:r>
              <a:rPr lang="en-US" sz="3200" dirty="0">
                <a:latin typeface="Papyrus" panose="020B0602040200020303" pitchFamily="34" charset="77"/>
              </a:rPr>
              <a:t>But what if we wanted to run some other program on the resulting list of file names, i.e. use the list of files as an argument to the next program rather than input to the next program?</a:t>
            </a:r>
          </a:p>
          <a:p>
            <a:pPr algn="ctr"/>
            <a:endParaRPr lang="en-US" sz="3200" dirty="0">
              <a:latin typeface="Papyrus" panose="020B0602040200020303" pitchFamily="34" charset="77"/>
            </a:endParaRPr>
          </a:p>
          <a:p>
            <a:pPr algn="ctr"/>
            <a:r>
              <a:rPr lang="en-US" sz="3200" dirty="0">
                <a:latin typeface="Papyrus" panose="020B0602040200020303" pitchFamily="34" charset="77"/>
              </a:rPr>
              <a:t>Grepping for something in the file list, or copying the files, for example.</a:t>
            </a:r>
          </a:p>
          <a:p>
            <a:pPr algn="ctr"/>
            <a:endParaRPr lang="en-US" sz="3200" dirty="0">
              <a:latin typeface="Papyrus" panose="020B0602040200020303" pitchFamily="34" charset="77"/>
            </a:endParaRPr>
          </a:p>
          <a:p>
            <a:pPr algn="ctr"/>
            <a:r>
              <a:rPr lang="en-US" sz="3200" dirty="0">
                <a:latin typeface="Papyrus" panose="020B0602040200020303" pitchFamily="34" charset="77"/>
              </a:rPr>
              <a:t>There are (of course) several ways to do this with UNIX.</a:t>
            </a:r>
          </a:p>
          <a:p>
            <a:pPr algn="ctr"/>
            <a:endParaRPr lang="en-US" sz="3200" dirty="0">
              <a:latin typeface="Papyrus" panose="020B0602040200020303" pitchFamily="34" charset="77"/>
            </a:endParaRPr>
          </a:p>
          <a:p>
            <a:pPr algn="ctr"/>
            <a:r>
              <a:rPr lang="en-US" sz="3200" dirty="0">
                <a:latin typeface="Papyrus" panose="020B0602040200020303" pitchFamily="34" charset="77"/>
              </a:rPr>
              <a:t>One is to use the UNIX command </a:t>
            </a:r>
            <a:r>
              <a:rPr lang="en-US" sz="3200" dirty="0" err="1">
                <a:latin typeface="Courier" pitchFamily="2" charset="0"/>
              </a:rPr>
              <a:t>xargs</a:t>
            </a:r>
            <a:r>
              <a:rPr lang="en-US" sz="3200" dirty="0">
                <a:latin typeface="Papyrus" panose="020B0602040200020303" pitchFamily="34" charset="77"/>
              </a:rPr>
              <a:t>.</a:t>
            </a:r>
          </a:p>
        </p:txBody>
      </p:sp>
    </p:spTree>
    <p:extLst>
      <p:ext uri="{BB962C8B-B14F-4D97-AF65-F5344CB8AC3E}">
        <p14:creationId xmlns:p14="http://schemas.microsoft.com/office/powerpoint/2010/main" val="32209921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F64E5F-A47A-6746-8807-E6FCD4F7F9EA}"/>
              </a:ext>
            </a:extLst>
          </p:cNvPr>
          <p:cNvSpPr txBox="1"/>
          <p:nvPr/>
        </p:nvSpPr>
        <p:spPr>
          <a:xfrm>
            <a:off x="0" y="124588"/>
            <a:ext cx="9144000" cy="6617196"/>
          </a:xfrm>
          <a:prstGeom prst="rect">
            <a:avLst/>
          </a:prstGeom>
          <a:noFill/>
        </p:spPr>
        <p:txBody>
          <a:bodyPr wrap="square" rtlCol="0">
            <a:spAutoFit/>
          </a:bodyPr>
          <a:lstStyle/>
          <a:p>
            <a:pPr algn="ctr"/>
            <a:endParaRPr lang="en-US" dirty="0">
              <a:latin typeface="Papyrus" panose="020B0602040200020303" pitchFamily="34" charset="77"/>
            </a:endParaRPr>
          </a:p>
          <a:p>
            <a:pPr algn="ctr"/>
            <a:r>
              <a:rPr lang="en-US" sz="3200" dirty="0">
                <a:latin typeface="Papyrus" panose="020B0602040200020303" pitchFamily="34" charset="77"/>
              </a:rPr>
              <a:t>What will this do as a prompt?</a:t>
            </a:r>
          </a:p>
          <a:p>
            <a:pPr algn="ctr"/>
            <a:endParaRPr lang="en-US" dirty="0">
              <a:latin typeface="Papyrus" panose="020B0602040200020303" pitchFamily="34" charset="77"/>
            </a:endParaRPr>
          </a:p>
          <a:p>
            <a:pPr algn="ctr"/>
            <a:r>
              <a:rPr lang="en-US" sz="2400" dirty="0">
                <a:latin typeface="Courier" pitchFamily="2" charset="0"/>
              </a:rPr>
              <a:t>echo Are you sure you want to remove these files?</a:t>
            </a:r>
          </a:p>
          <a:p>
            <a:pPr algn="ctr"/>
            <a:endParaRPr lang="en-US" dirty="0">
              <a:latin typeface="Papyrus" panose="020B0602040200020303" pitchFamily="34" charset="77"/>
            </a:endParaRPr>
          </a:p>
          <a:p>
            <a:pPr algn="ctr"/>
            <a:r>
              <a:rPr lang="en-US" sz="3200" dirty="0">
                <a:latin typeface="Papyrus" panose="020B0602040200020303" pitchFamily="34" charset="77"/>
              </a:rPr>
              <a:t>One of two things – if there are no files whose names are </a:t>
            </a:r>
            <a:r>
              <a:rPr lang="en-US" sz="3200" dirty="0">
                <a:latin typeface="Courier" pitchFamily="2" charset="0"/>
              </a:rPr>
              <a:t>files</a:t>
            </a:r>
            <a:r>
              <a:rPr lang="en-US" sz="3200" dirty="0">
                <a:latin typeface="Papyrus" panose="020B0602040200020303" pitchFamily="34" charset="77"/>
              </a:rPr>
              <a:t> plus </a:t>
            </a:r>
            <a:r>
              <a:rPr lang="en-US" sz="3200" dirty="0">
                <a:latin typeface="Courier" pitchFamily="2" charset="0"/>
              </a:rPr>
              <a:t>0</a:t>
            </a:r>
            <a:r>
              <a:rPr lang="en-US" sz="3200" dirty="0">
                <a:latin typeface="Papyrus" panose="020B0602040200020303" pitchFamily="34" charset="77"/>
              </a:rPr>
              <a:t> or </a:t>
            </a:r>
            <a:r>
              <a:rPr lang="en-US" sz="3200" dirty="0">
                <a:latin typeface="Courier" pitchFamily="2" charset="0"/>
              </a:rPr>
              <a:t>1</a:t>
            </a:r>
            <a:r>
              <a:rPr lang="en-US" sz="3200" dirty="0">
                <a:latin typeface="Papyrus" panose="020B0602040200020303" pitchFamily="34" charset="77"/>
              </a:rPr>
              <a:t> additional character is will print out </a:t>
            </a:r>
          </a:p>
          <a:p>
            <a:pPr algn="ctr"/>
            <a:endParaRPr lang="en-US" dirty="0">
              <a:latin typeface="Papyrus" panose="020B0602040200020303" pitchFamily="34" charset="77"/>
            </a:endParaRPr>
          </a:p>
          <a:p>
            <a:r>
              <a:rPr lang="en-US" sz="2800" dirty="0">
                <a:latin typeface="Courier" pitchFamily="2" charset="0"/>
              </a:rPr>
              <a:t>Are you sure you want to remove these</a:t>
            </a:r>
          </a:p>
          <a:p>
            <a:pPr algn="ctr"/>
            <a:endParaRPr lang="en-US" dirty="0">
              <a:latin typeface="Papyrus" panose="020B0602040200020303" pitchFamily="34" charset="77"/>
            </a:endParaRPr>
          </a:p>
          <a:p>
            <a:pPr algn="ctr"/>
            <a:r>
              <a:rPr lang="en-US" sz="3200" dirty="0">
                <a:latin typeface="Papyrus" panose="020B0602040200020303" pitchFamily="34" charset="77"/>
              </a:rPr>
              <a:t>Else it will print out.</a:t>
            </a:r>
          </a:p>
          <a:p>
            <a:pPr algn="ctr"/>
            <a:endParaRPr lang="en-US" dirty="0">
              <a:latin typeface="Papyrus" panose="020B0602040200020303" pitchFamily="34" charset="77"/>
            </a:endParaRPr>
          </a:p>
          <a:p>
            <a:pPr algn="ctr"/>
            <a:r>
              <a:rPr lang="en-US" sz="2400" dirty="0">
                <a:latin typeface="Courier" pitchFamily="2" charset="0"/>
              </a:rPr>
              <a:t>Are you sure you want to remove these </a:t>
            </a:r>
            <a:r>
              <a:rPr lang="en-US" sz="2400" i="1" u="sng" dirty="0">
                <a:latin typeface="Courier" pitchFamily="2" charset="0"/>
              </a:rPr>
              <a:t>and a list of all the files meeting the match files?</a:t>
            </a:r>
          </a:p>
          <a:p>
            <a:pPr algn="ctr"/>
            <a:endParaRPr lang="en-US" sz="2400" i="1" dirty="0">
              <a:latin typeface="Courier" pitchFamily="2" charset="0"/>
            </a:endParaRPr>
          </a:p>
          <a:p>
            <a:pPr algn="ctr"/>
            <a:r>
              <a:rPr lang="en-US" sz="3200" dirty="0">
                <a:latin typeface="Papyrus" panose="020B0602040200020303" pitchFamily="34" charset="77"/>
              </a:rPr>
              <a:t>As the shell interprets the </a:t>
            </a:r>
            <a:r>
              <a:rPr lang="en-US" sz="3200" dirty="0">
                <a:latin typeface="Courier" pitchFamily="2" charset="0"/>
              </a:rPr>
              <a:t>?</a:t>
            </a:r>
            <a:r>
              <a:rPr lang="en-US" sz="3200" dirty="0">
                <a:latin typeface="Papyrus" panose="020B0602040200020303" pitchFamily="34" charset="77"/>
              </a:rPr>
              <a:t> as a wildcard.</a:t>
            </a:r>
          </a:p>
        </p:txBody>
      </p:sp>
    </p:spTree>
    <p:extLst>
      <p:ext uri="{BB962C8B-B14F-4D97-AF65-F5344CB8AC3E}">
        <p14:creationId xmlns:p14="http://schemas.microsoft.com/office/powerpoint/2010/main" val="37830614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F64E5F-A47A-6746-8807-E6FCD4F7F9EA}"/>
              </a:ext>
            </a:extLst>
          </p:cNvPr>
          <p:cNvSpPr txBox="1"/>
          <p:nvPr/>
        </p:nvSpPr>
        <p:spPr>
          <a:xfrm>
            <a:off x="0" y="162166"/>
            <a:ext cx="9144000" cy="6617196"/>
          </a:xfrm>
          <a:prstGeom prst="rect">
            <a:avLst/>
          </a:prstGeom>
          <a:noFill/>
        </p:spPr>
        <p:txBody>
          <a:bodyPr wrap="square" rtlCol="0">
            <a:spAutoFit/>
          </a:bodyPr>
          <a:lstStyle/>
          <a:p>
            <a:pPr algn="ctr"/>
            <a:endParaRPr lang="en-US" dirty="0">
              <a:latin typeface="Papyrus" panose="020B0602040200020303" pitchFamily="34" charset="77"/>
            </a:endParaRPr>
          </a:p>
          <a:p>
            <a:pPr algn="ctr"/>
            <a:r>
              <a:rPr lang="en-US" sz="3200" dirty="0">
                <a:latin typeface="Papyrus" panose="020B0602040200020303" pitchFamily="34" charset="77"/>
              </a:rPr>
              <a:t>QUOTES</a:t>
            </a:r>
          </a:p>
          <a:p>
            <a:pPr algn="ctr"/>
            <a:endParaRPr lang="en-US" dirty="0">
              <a:latin typeface="Papyrus" panose="020B0602040200020303" pitchFamily="34" charset="77"/>
            </a:endParaRPr>
          </a:p>
          <a:p>
            <a:pPr algn="ctr"/>
            <a:r>
              <a:rPr lang="en-US" sz="3200" dirty="0">
                <a:latin typeface="Papyrus" panose="020B0602040200020303" pitchFamily="34" charset="77"/>
              </a:rPr>
              <a:t>The next “quote” is the strong quote: </a:t>
            </a:r>
            <a:r>
              <a:rPr lang="en-US" sz="3200" dirty="0">
                <a:latin typeface="Courier" pitchFamily="2" charset="0"/>
              </a:rPr>
              <a:t>‘’</a:t>
            </a:r>
            <a:endParaRPr lang="en-US" sz="3200" b="1" dirty="0">
              <a:latin typeface="Courier" pitchFamily="2" charset="0"/>
            </a:endParaRPr>
          </a:p>
          <a:p>
            <a:pPr algn="ctr"/>
            <a:endParaRPr lang="en-US" dirty="0">
              <a:latin typeface="Papyrus" panose="020B0602040200020303" pitchFamily="34" charset="77"/>
            </a:endParaRPr>
          </a:p>
          <a:p>
            <a:pPr algn="ctr"/>
            <a:r>
              <a:rPr lang="en-US" sz="3200" dirty="0">
                <a:latin typeface="Papyrus" panose="020B0602040200020303" pitchFamily="34" charset="77"/>
              </a:rPr>
              <a:t>This quotes all the characters between the first and last quote.</a:t>
            </a:r>
          </a:p>
          <a:p>
            <a:pPr algn="ctr"/>
            <a:endParaRPr lang="en-US" dirty="0">
              <a:latin typeface="Papyrus" panose="020B0602040200020303" pitchFamily="34" charset="77"/>
            </a:endParaRPr>
          </a:p>
          <a:p>
            <a:pPr algn="ctr"/>
            <a:r>
              <a:rPr lang="en-US" sz="3200" dirty="0">
                <a:latin typeface="Papyrus" panose="020B0602040200020303" pitchFamily="34" charset="77"/>
              </a:rPr>
              <a:t>So if you have the following you can quote it 2 ways</a:t>
            </a:r>
          </a:p>
          <a:p>
            <a:pPr algn="ctr"/>
            <a:endParaRPr lang="en-US" dirty="0">
              <a:latin typeface="Papyrus" panose="020B0602040200020303" pitchFamily="34" charset="77"/>
            </a:endParaRPr>
          </a:p>
          <a:p>
            <a:pPr algn="ctr"/>
            <a:r>
              <a:rPr lang="en-US" sz="3200" dirty="0">
                <a:latin typeface="Courier" pitchFamily="2" charset="0"/>
              </a:rPr>
              <a:t>A   B</a:t>
            </a:r>
          </a:p>
          <a:p>
            <a:pPr algn="ctr"/>
            <a:r>
              <a:rPr lang="en-US" sz="3200" dirty="0">
                <a:latin typeface="Courier" pitchFamily="2" charset="0"/>
              </a:rPr>
              <a:t>A\ \ \ B</a:t>
            </a:r>
          </a:p>
          <a:p>
            <a:pPr algn="ctr"/>
            <a:r>
              <a:rPr lang="en-US" sz="3200" dirty="0">
                <a:latin typeface="Papyrus" panose="020B0602040200020303" pitchFamily="34" charset="77"/>
              </a:rPr>
              <a:t>Or</a:t>
            </a:r>
          </a:p>
          <a:p>
            <a:pPr algn="ctr"/>
            <a:r>
              <a:rPr lang="en-US" sz="3200" dirty="0">
                <a:latin typeface="Courier" pitchFamily="2" charset="0"/>
              </a:rPr>
              <a:t>‘A   B’</a:t>
            </a:r>
          </a:p>
        </p:txBody>
      </p:sp>
    </p:spTree>
    <p:extLst>
      <p:ext uri="{BB962C8B-B14F-4D97-AF65-F5344CB8AC3E}">
        <p14:creationId xmlns:p14="http://schemas.microsoft.com/office/powerpoint/2010/main" val="19531651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F64E5F-A47A-6746-8807-E6FCD4F7F9EA}"/>
              </a:ext>
            </a:extLst>
          </p:cNvPr>
          <p:cNvSpPr txBox="1"/>
          <p:nvPr/>
        </p:nvSpPr>
        <p:spPr>
          <a:xfrm>
            <a:off x="0" y="36906"/>
            <a:ext cx="9144000" cy="6524863"/>
          </a:xfrm>
          <a:prstGeom prst="rect">
            <a:avLst/>
          </a:prstGeom>
          <a:noFill/>
        </p:spPr>
        <p:txBody>
          <a:bodyPr wrap="square" rtlCol="0">
            <a:spAutoFit/>
          </a:bodyPr>
          <a:lstStyle/>
          <a:p>
            <a:pPr algn="ctr"/>
            <a:endParaRPr lang="en-US" dirty="0">
              <a:latin typeface="Papyrus" panose="020B0602040200020303" pitchFamily="34" charset="77"/>
            </a:endParaRPr>
          </a:p>
          <a:p>
            <a:pPr algn="ctr"/>
            <a:r>
              <a:rPr lang="en-US" sz="3200" dirty="0">
                <a:latin typeface="Papyrus" panose="020B0602040200020303" pitchFamily="34" charset="77"/>
              </a:rPr>
              <a:t>QUOTES</a:t>
            </a:r>
          </a:p>
          <a:p>
            <a:pPr algn="ctr"/>
            <a:endParaRPr lang="en-US" dirty="0">
              <a:latin typeface="Papyrus" panose="020B0602040200020303" pitchFamily="34" charset="77"/>
            </a:endParaRPr>
          </a:p>
          <a:p>
            <a:pPr algn="ctr"/>
            <a:r>
              <a:rPr lang="en-US" sz="3200" dirty="0">
                <a:latin typeface="Papyrus" panose="020B0602040200020303" pitchFamily="34" charset="77"/>
              </a:rPr>
              <a:t>The last “quote” is the weak quote </a:t>
            </a:r>
            <a:r>
              <a:rPr lang="en-US" sz="3200" dirty="0">
                <a:latin typeface="Courier" pitchFamily="2" charset="0"/>
              </a:rPr>
              <a:t>” ”</a:t>
            </a:r>
            <a:endParaRPr lang="en-US" sz="3200" b="1" dirty="0">
              <a:latin typeface="Courier" pitchFamily="2" charset="0"/>
            </a:endParaRPr>
          </a:p>
          <a:p>
            <a:pPr algn="ctr"/>
            <a:endParaRPr lang="en-US" dirty="0">
              <a:latin typeface="Papyrus" panose="020B0602040200020303" pitchFamily="34" charset="77"/>
            </a:endParaRPr>
          </a:p>
          <a:p>
            <a:pPr algn="ctr"/>
            <a:r>
              <a:rPr lang="en-US" sz="3200" dirty="0">
                <a:latin typeface="Papyrus" panose="020B0602040200020303" pitchFamily="34" charset="77"/>
              </a:rPr>
              <a:t>This quotes all the characters between the first and last quote except a select set of metacharacters that the shell can still interpret.</a:t>
            </a:r>
          </a:p>
          <a:p>
            <a:pPr algn="ctr"/>
            <a:endParaRPr lang="en-US" dirty="0">
              <a:latin typeface="Papyrus" panose="020B0602040200020303" pitchFamily="34" charset="77"/>
            </a:endParaRPr>
          </a:p>
          <a:p>
            <a:r>
              <a:rPr lang="en-US" dirty="0">
                <a:latin typeface="Courier" pitchFamily="2" charset="0"/>
              </a:rPr>
              <a:t>% </a:t>
            </a:r>
            <a:r>
              <a:rPr lang="en-US" b="1" dirty="0">
                <a:latin typeface="Courier" pitchFamily="2" charset="0"/>
              </a:rPr>
              <a:t>echo "Is your home directory $HOME?”</a:t>
            </a:r>
          </a:p>
          <a:p>
            <a:r>
              <a:rPr lang="en-US" dirty="0">
                <a:latin typeface="Courier" pitchFamily="2" charset="0"/>
              </a:rPr>
              <a:t>Is your home directory /home/</a:t>
            </a:r>
            <a:r>
              <a:rPr lang="en-US" dirty="0" err="1">
                <a:latin typeface="Courier" pitchFamily="2" charset="0"/>
              </a:rPr>
              <a:t>kreskin</a:t>
            </a:r>
            <a:r>
              <a:rPr lang="en-US" dirty="0">
                <a:latin typeface="Courier" pitchFamily="2" charset="0"/>
              </a:rPr>
              <a:t>/u0/</a:t>
            </a:r>
            <a:r>
              <a:rPr lang="en-US" dirty="0" err="1">
                <a:latin typeface="Courier" pitchFamily="2" charset="0"/>
              </a:rPr>
              <a:t>barnett</a:t>
            </a:r>
            <a:r>
              <a:rPr lang="en-US" dirty="0">
                <a:latin typeface="Courier" pitchFamily="2" charset="0"/>
              </a:rPr>
              <a:t>? </a:t>
            </a:r>
          </a:p>
          <a:p>
            <a:r>
              <a:rPr lang="en-US" dirty="0">
                <a:latin typeface="Courier" pitchFamily="2" charset="0"/>
              </a:rPr>
              <a:t>% </a:t>
            </a:r>
            <a:r>
              <a:rPr lang="en-US" b="1" dirty="0">
                <a:latin typeface="Courier" pitchFamily="2" charset="0"/>
              </a:rPr>
              <a:t>echo "Your current directory is `</a:t>
            </a:r>
            <a:r>
              <a:rPr lang="en-US" b="1" dirty="0" err="1">
                <a:latin typeface="Courier" pitchFamily="2" charset="0"/>
              </a:rPr>
              <a:t>pwd</a:t>
            </a:r>
            <a:r>
              <a:rPr lang="en-US" b="1" dirty="0">
                <a:latin typeface="Courier" pitchFamily="2" charset="0"/>
              </a:rPr>
              <a:t>`”</a:t>
            </a:r>
          </a:p>
          <a:p>
            <a:r>
              <a:rPr lang="en-US" dirty="0">
                <a:latin typeface="Courier" pitchFamily="2" charset="0"/>
              </a:rPr>
              <a:t>Your current directory is /home/</a:t>
            </a:r>
            <a:r>
              <a:rPr lang="en-US" dirty="0" err="1">
                <a:latin typeface="Courier" pitchFamily="2" charset="0"/>
              </a:rPr>
              <a:t>kreskin</a:t>
            </a:r>
            <a:r>
              <a:rPr lang="en-US" dirty="0">
                <a:latin typeface="Courier" pitchFamily="2" charset="0"/>
              </a:rPr>
              <a:t>/u0/Barnett</a:t>
            </a:r>
          </a:p>
          <a:p>
            <a:endParaRPr lang="en-US" dirty="0">
              <a:latin typeface="Courier" pitchFamily="2" charset="0"/>
            </a:endParaRPr>
          </a:p>
          <a:p>
            <a:pPr algn="ctr"/>
            <a:r>
              <a:rPr lang="en-US" sz="3200" dirty="0">
                <a:latin typeface="Papyrus" panose="020B0602040200020303" pitchFamily="34" charset="77"/>
              </a:rPr>
              <a:t>doesn't expand meta-characters like "*" or "?," but does </a:t>
            </a:r>
            <a:r>
              <a:rPr lang="en-US" sz="3200">
                <a:latin typeface="Papyrus" panose="020B0602040200020303" pitchFamily="34" charset="77"/>
              </a:rPr>
              <a:t>expand environment variables </a:t>
            </a:r>
            <a:r>
              <a:rPr lang="en-US" sz="3200" dirty="0">
                <a:latin typeface="Papyrus" panose="020B0602040200020303" pitchFamily="34" charset="77"/>
              </a:rPr>
              <a:t>and does command substitution.</a:t>
            </a:r>
          </a:p>
        </p:txBody>
      </p:sp>
    </p:spTree>
    <p:extLst>
      <p:ext uri="{BB962C8B-B14F-4D97-AF65-F5344CB8AC3E}">
        <p14:creationId xmlns:p14="http://schemas.microsoft.com/office/powerpoint/2010/main" val="38432848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F64E5F-A47A-6746-8807-E6FCD4F7F9EA}"/>
              </a:ext>
            </a:extLst>
          </p:cNvPr>
          <p:cNvSpPr txBox="1"/>
          <p:nvPr/>
        </p:nvSpPr>
        <p:spPr>
          <a:xfrm>
            <a:off x="0" y="512894"/>
            <a:ext cx="9144000" cy="5786199"/>
          </a:xfrm>
          <a:prstGeom prst="rect">
            <a:avLst/>
          </a:prstGeom>
          <a:noFill/>
        </p:spPr>
        <p:txBody>
          <a:bodyPr wrap="square" rtlCol="0">
            <a:spAutoFit/>
          </a:bodyPr>
          <a:lstStyle/>
          <a:p>
            <a:pPr algn="ctr"/>
            <a:endParaRPr lang="en-US" dirty="0">
              <a:latin typeface="Papyrus" panose="020B0602040200020303" pitchFamily="34" charset="77"/>
            </a:endParaRPr>
          </a:p>
          <a:p>
            <a:pPr algn="ctr"/>
            <a:r>
              <a:rPr lang="en-US" sz="3200" dirty="0">
                <a:latin typeface="Papyrus" panose="020B0602040200020303" pitchFamily="34" charset="77"/>
              </a:rPr>
              <a:t>QUOTES</a:t>
            </a:r>
          </a:p>
          <a:p>
            <a:pPr algn="ctr"/>
            <a:r>
              <a:rPr lang="en-US" sz="3200" b="1" u="sng" dirty="0">
                <a:latin typeface="Papyrus" panose="020B0602040200020303" pitchFamily="34" charset="77"/>
              </a:rPr>
              <a:t>Quotes within Quotes</a:t>
            </a:r>
          </a:p>
          <a:p>
            <a:pPr algn="ctr"/>
            <a:endParaRPr lang="en-US" sz="3200" dirty="0">
              <a:latin typeface="Papyrus" panose="020B0602040200020303" pitchFamily="34" charset="77"/>
            </a:endParaRPr>
          </a:p>
          <a:p>
            <a:pPr algn="ctr"/>
            <a:r>
              <a:rPr lang="en-US" sz="3200" dirty="0">
                <a:latin typeface="Papyrus" panose="020B0602040200020303" pitchFamily="34" charset="77"/>
              </a:rPr>
              <a:t>You can put either type quote inside the other. To quote single quotes, use double quotes around it. To quote double quotes, use single quotes.</a:t>
            </a:r>
          </a:p>
          <a:p>
            <a:r>
              <a:rPr lang="en-US" sz="3200" dirty="0">
                <a:latin typeface="Papyrus" panose="020B0602040200020303" pitchFamily="34" charset="77"/>
              </a:rPr>
              <a:t> </a:t>
            </a:r>
          </a:p>
          <a:p>
            <a:r>
              <a:rPr lang="en-US" sz="3200" dirty="0">
                <a:latin typeface="Courier" pitchFamily="2" charset="0"/>
              </a:rPr>
              <a:t>%echo "Don't do that”</a:t>
            </a:r>
          </a:p>
          <a:p>
            <a:r>
              <a:rPr lang="en-US" sz="3200" dirty="0">
                <a:solidFill>
                  <a:schemeClr val="bg1">
                    <a:lumMod val="50000"/>
                  </a:schemeClr>
                </a:solidFill>
                <a:latin typeface="Courier" pitchFamily="2" charset="0"/>
              </a:rPr>
              <a:t>Don't do that</a:t>
            </a:r>
            <a:r>
              <a:rPr lang="en-US" sz="3200" dirty="0">
                <a:latin typeface="Courier" pitchFamily="2" charset="0"/>
              </a:rPr>
              <a:t> </a:t>
            </a:r>
          </a:p>
          <a:p>
            <a:r>
              <a:rPr lang="en-US" sz="3200" dirty="0">
                <a:latin typeface="Courier" pitchFamily="2" charset="0"/>
              </a:rPr>
              <a:t>%echo ‘Quote of the day: "TGIF”’</a:t>
            </a:r>
          </a:p>
          <a:p>
            <a:r>
              <a:rPr lang="en-US" sz="3200" dirty="0">
                <a:solidFill>
                  <a:schemeClr val="bg1">
                    <a:lumMod val="50000"/>
                  </a:schemeClr>
                </a:solidFill>
                <a:latin typeface="Courier" pitchFamily="2" charset="0"/>
              </a:rPr>
              <a:t>Quote of the day: "TGIF"</a:t>
            </a:r>
            <a:endParaRPr lang="en-US" sz="3200" dirty="0">
              <a:latin typeface="Courier" pitchFamily="2" charset="0"/>
            </a:endParaRPr>
          </a:p>
        </p:txBody>
      </p:sp>
    </p:spTree>
    <p:extLst>
      <p:ext uri="{BB962C8B-B14F-4D97-AF65-F5344CB8AC3E}">
        <p14:creationId xmlns:p14="http://schemas.microsoft.com/office/powerpoint/2010/main" val="11307337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F64E5F-A47A-6746-8807-E6FCD4F7F9EA}"/>
              </a:ext>
            </a:extLst>
          </p:cNvPr>
          <p:cNvSpPr txBox="1"/>
          <p:nvPr/>
        </p:nvSpPr>
        <p:spPr>
          <a:xfrm>
            <a:off x="0" y="991144"/>
            <a:ext cx="9144000" cy="4308872"/>
          </a:xfrm>
          <a:prstGeom prst="rect">
            <a:avLst/>
          </a:prstGeom>
          <a:noFill/>
        </p:spPr>
        <p:txBody>
          <a:bodyPr wrap="square" rtlCol="0">
            <a:spAutoFit/>
          </a:bodyPr>
          <a:lstStyle/>
          <a:p>
            <a:pPr algn="ctr"/>
            <a:endParaRPr lang="en-US" dirty="0">
              <a:latin typeface="Papyrus" panose="020B0602040200020303" pitchFamily="34" charset="77"/>
            </a:endParaRPr>
          </a:p>
          <a:p>
            <a:pPr algn="ctr"/>
            <a:r>
              <a:rPr lang="en-US" sz="3200" dirty="0">
                <a:latin typeface="Papyrus" panose="020B0602040200020303" pitchFamily="34" charset="77"/>
              </a:rPr>
              <a:t>We are going to use these ideas on steroids when we cover the graphics program</a:t>
            </a:r>
          </a:p>
          <a:p>
            <a:pPr algn="ctr"/>
            <a:endParaRPr lang="en-US" sz="3200" dirty="0">
              <a:latin typeface="Papyrus" panose="020B0602040200020303" pitchFamily="34" charset="77"/>
            </a:endParaRPr>
          </a:p>
          <a:p>
            <a:pPr algn="ctr"/>
            <a:r>
              <a:rPr lang="en-US" sz="3200" dirty="0">
                <a:latin typeface="Papyrus" panose="020B0602040200020303" pitchFamily="34" charset="77"/>
              </a:rPr>
              <a:t>Generic Mapping Tools</a:t>
            </a:r>
          </a:p>
          <a:p>
            <a:pPr algn="ctr"/>
            <a:r>
              <a:rPr lang="en-US" sz="3200" dirty="0">
                <a:latin typeface="Papyrus" panose="020B0602040200020303" pitchFamily="34" charset="77"/>
              </a:rPr>
              <a:t>or</a:t>
            </a:r>
          </a:p>
          <a:p>
            <a:pPr algn="ctr"/>
            <a:r>
              <a:rPr lang="en-US" sz="3200" dirty="0">
                <a:latin typeface="Papyrus" panose="020B0602040200020303" pitchFamily="34" charset="77"/>
              </a:rPr>
              <a:t>GMT</a:t>
            </a:r>
          </a:p>
          <a:p>
            <a:pPr algn="ctr"/>
            <a:endParaRPr lang="en-US" sz="3200" dirty="0">
              <a:latin typeface="Papyrus" panose="020B0602040200020303" pitchFamily="34" charset="77"/>
            </a:endParaRPr>
          </a:p>
          <a:p>
            <a:pPr algn="ctr"/>
            <a:r>
              <a:rPr lang="en-US" sz="3200" dirty="0">
                <a:latin typeface="Papyrus" panose="020B0602040200020303" pitchFamily="34" charset="77"/>
              </a:rPr>
              <a:t>(next!)</a:t>
            </a:r>
          </a:p>
        </p:txBody>
      </p:sp>
    </p:spTree>
    <p:extLst>
      <p:ext uri="{BB962C8B-B14F-4D97-AF65-F5344CB8AC3E}">
        <p14:creationId xmlns:p14="http://schemas.microsoft.com/office/powerpoint/2010/main" val="2675938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F64E5F-A47A-6746-8807-E6FCD4F7F9EA}"/>
              </a:ext>
            </a:extLst>
          </p:cNvPr>
          <p:cNvSpPr txBox="1"/>
          <p:nvPr/>
        </p:nvSpPr>
        <p:spPr>
          <a:xfrm>
            <a:off x="0" y="136478"/>
            <a:ext cx="9144000" cy="6832640"/>
          </a:xfrm>
          <a:prstGeom prst="rect">
            <a:avLst/>
          </a:prstGeom>
          <a:noFill/>
        </p:spPr>
        <p:txBody>
          <a:bodyPr wrap="square" rtlCol="0">
            <a:spAutoFit/>
          </a:bodyPr>
          <a:lstStyle/>
          <a:p>
            <a:pPr algn="ctr"/>
            <a:r>
              <a:rPr lang="en-US" sz="3200" dirty="0" err="1">
                <a:latin typeface="Courier" pitchFamily="2" charset="0"/>
              </a:rPr>
              <a:t>xargs</a:t>
            </a:r>
            <a:r>
              <a:rPr lang="en-US" sz="3200" dirty="0">
                <a:latin typeface="Papyrus" panose="020B0602040200020303" pitchFamily="34" charset="77"/>
              </a:rPr>
              <a:t> command</a:t>
            </a:r>
          </a:p>
          <a:p>
            <a:pPr algn="ctr"/>
            <a:endParaRPr lang="en-US" dirty="0">
              <a:latin typeface="Papyrus" panose="020B0602040200020303" pitchFamily="34" charset="77"/>
            </a:endParaRPr>
          </a:p>
          <a:p>
            <a:pPr algn="ctr"/>
            <a:r>
              <a:rPr lang="en-US" sz="3200" dirty="0">
                <a:latin typeface="Papyrus" panose="020B0602040200020303" pitchFamily="34" charset="77"/>
              </a:rPr>
              <a:t>Say I wanted to find all my shell scripts with the character string “bin” in them.</a:t>
            </a:r>
          </a:p>
          <a:p>
            <a:pPr algn="ctr"/>
            <a:endParaRPr lang="en-US" dirty="0">
              <a:latin typeface="Papyrus" panose="020B0602040200020303" pitchFamily="34" charset="77"/>
            </a:endParaRPr>
          </a:p>
          <a:p>
            <a:pPr algn="ctr"/>
            <a:r>
              <a:rPr lang="en-US" sz="3200" dirty="0">
                <a:latin typeface="Papyrus" panose="020B0602040200020303" pitchFamily="34" charset="77"/>
              </a:rPr>
              <a:t>First a comment on naming things.</a:t>
            </a:r>
          </a:p>
          <a:p>
            <a:pPr algn="ctr"/>
            <a:r>
              <a:rPr lang="en-US" sz="3200" dirty="0">
                <a:latin typeface="Papyrus" panose="020B0602040200020303" pitchFamily="34" charset="77"/>
              </a:rPr>
              <a:t>It is helpful if you name your files so the name tells you something – like what kind of file it is.</a:t>
            </a:r>
          </a:p>
          <a:p>
            <a:pPr algn="ctr"/>
            <a:r>
              <a:rPr lang="en-US" sz="3200" dirty="0">
                <a:latin typeface="Papyrus" panose="020B0602040200020303" pitchFamily="34" charset="77"/>
              </a:rPr>
              <a:t>The “extension” (the part after the last “dot”) is handy for this.</a:t>
            </a:r>
          </a:p>
          <a:p>
            <a:pPr algn="ctr"/>
            <a:endParaRPr lang="en-US" dirty="0">
              <a:latin typeface="Papyrus" panose="020B0602040200020303" pitchFamily="34" charset="77"/>
            </a:endParaRPr>
          </a:p>
          <a:p>
            <a:pPr algn="ctr"/>
            <a:r>
              <a:rPr lang="en-US" sz="3200" dirty="0">
                <a:latin typeface="Papyrus" panose="020B0602040200020303" pitchFamily="34" charset="77"/>
              </a:rPr>
              <a:t>So I name </a:t>
            </a:r>
            <a:r>
              <a:rPr lang="en-US" sz="3200" dirty="0" err="1">
                <a:latin typeface="Papyrus" panose="020B0602040200020303" pitchFamily="34" charset="77"/>
              </a:rPr>
              <a:t>sh</a:t>
            </a:r>
            <a:r>
              <a:rPr lang="en-US" sz="3200" dirty="0">
                <a:latin typeface="Papyrus" panose="020B0602040200020303" pitchFamily="34" charset="77"/>
              </a:rPr>
              <a:t>/bash shell scripts </a:t>
            </a:r>
            <a:r>
              <a:rPr lang="en-US" sz="3200" dirty="0" err="1">
                <a:latin typeface="Courier" pitchFamily="2" charset="0"/>
              </a:rPr>
              <a:t>something.sh</a:t>
            </a:r>
            <a:endParaRPr lang="en-US" sz="3200" dirty="0">
              <a:latin typeface="Courier" pitchFamily="2" charset="0"/>
            </a:endParaRPr>
          </a:p>
          <a:p>
            <a:pPr algn="ctr"/>
            <a:r>
              <a:rPr lang="en-US" sz="3200" dirty="0">
                <a:latin typeface="Papyrus" panose="020B0602040200020303" pitchFamily="34" charset="77"/>
              </a:rPr>
              <a:t>And </a:t>
            </a:r>
            <a:r>
              <a:rPr lang="en-US" sz="3200" dirty="0" err="1">
                <a:latin typeface="Papyrus" panose="020B0602040200020303" pitchFamily="34" charset="77"/>
              </a:rPr>
              <a:t>csh</a:t>
            </a:r>
            <a:r>
              <a:rPr lang="en-US" sz="3200" dirty="0">
                <a:latin typeface="Papyrus" panose="020B0602040200020303" pitchFamily="34" charset="77"/>
              </a:rPr>
              <a:t>/</a:t>
            </a:r>
            <a:r>
              <a:rPr lang="en-US" sz="3200" dirty="0" err="1">
                <a:latin typeface="Papyrus" panose="020B0602040200020303" pitchFamily="34" charset="77"/>
              </a:rPr>
              <a:t>tcsh</a:t>
            </a:r>
            <a:r>
              <a:rPr lang="en-US" sz="3200" dirty="0">
                <a:latin typeface="Papyrus" panose="020B0602040200020303" pitchFamily="34" charset="77"/>
              </a:rPr>
              <a:t> shell scripts </a:t>
            </a:r>
            <a:r>
              <a:rPr lang="en-US" sz="3200" dirty="0" err="1">
                <a:latin typeface="Courier" pitchFamily="2" charset="0"/>
              </a:rPr>
              <a:t>something.csh</a:t>
            </a:r>
            <a:r>
              <a:rPr lang="en-US" sz="3200" dirty="0">
                <a:latin typeface="Papyrus" panose="020B0602040200020303" pitchFamily="34" charset="77"/>
              </a:rPr>
              <a:t> or </a:t>
            </a:r>
            <a:r>
              <a:rPr lang="en-US" sz="3200" dirty="0" err="1">
                <a:latin typeface="Courier" pitchFamily="2" charset="0"/>
              </a:rPr>
              <a:t>something.tcsh</a:t>
            </a:r>
            <a:endParaRPr lang="en-US" sz="3200" dirty="0">
              <a:latin typeface="Courier" pitchFamily="2" charset="0"/>
            </a:endParaRPr>
          </a:p>
          <a:p>
            <a:pPr algn="ctr"/>
            <a:r>
              <a:rPr lang="en-US" sz="3200" dirty="0">
                <a:latin typeface="Papyrus" panose="020B0602040200020303" pitchFamily="34" charset="77"/>
              </a:rPr>
              <a:t>Etc.</a:t>
            </a:r>
          </a:p>
        </p:txBody>
      </p:sp>
    </p:spTree>
    <p:extLst>
      <p:ext uri="{BB962C8B-B14F-4D97-AF65-F5344CB8AC3E}">
        <p14:creationId xmlns:p14="http://schemas.microsoft.com/office/powerpoint/2010/main" val="940574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F64E5F-A47A-6746-8807-E6FCD4F7F9EA}"/>
              </a:ext>
            </a:extLst>
          </p:cNvPr>
          <p:cNvSpPr txBox="1"/>
          <p:nvPr/>
        </p:nvSpPr>
        <p:spPr>
          <a:xfrm>
            <a:off x="0" y="136478"/>
            <a:ext cx="9144000" cy="6278642"/>
          </a:xfrm>
          <a:prstGeom prst="rect">
            <a:avLst/>
          </a:prstGeom>
          <a:noFill/>
        </p:spPr>
        <p:txBody>
          <a:bodyPr wrap="square" rtlCol="0">
            <a:spAutoFit/>
          </a:bodyPr>
          <a:lstStyle/>
          <a:p>
            <a:pPr algn="ctr"/>
            <a:r>
              <a:rPr lang="en-US" sz="3200" dirty="0" err="1">
                <a:latin typeface="Courier" pitchFamily="2" charset="0"/>
              </a:rPr>
              <a:t>xargs</a:t>
            </a:r>
            <a:r>
              <a:rPr lang="en-US" sz="3200" dirty="0">
                <a:latin typeface="Papyrus" panose="020B0602040200020303" pitchFamily="34" charset="77"/>
              </a:rPr>
              <a:t> command</a:t>
            </a:r>
          </a:p>
          <a:p>
            <a:pPr algn="ctr"/>
            <a:endParaRPr lang="en-US" dirty="0">
              <a:latin typeface="Papyrus" panose="020B0602040200020303" pitchFamily="34" charset="77"/>
            </a:endParaRPr>
          </a:p>
          <a:p>
            <a:pPr algn="ctr"/>
            <a:r>
              <a:rPr lang="en-US" sz="3200" dirty="0">
                <a:latin typeface="Papyrus" panose="020B0602040200020303" pitchFamily="34" charset="77"/>
              </a:rPr>
              <a:t>Say I want to find all my shell scripts that have the string “bin” in them?</a:t>
            </a:r>
          </a:p>
          <a:p>
            <a:pPr algn="ctr"/>
            <a:endParaRPr lang="en-US" sz="3200" dirty="0">
              <a:latin typeface="Papyrus" panose="020B0602040200020303" pitchFamily="34" charset="77"/>
            </a:endParaRPr>
          </a:p>
          <a:p>
            <a:pPr algn="ctr"/>
            <a:r>
              <a:rPr lang="en-US" sz="3200" dirty="0">
                <a:latin typeface="Papyrus" panose="020B0602040200020303" pitchFamily="34" charset="77"/>
              </a:rPr>
              <a:t>I need to loop over all the file names and run grep on each file.</a:t>
            </a:r>
          </a:p>
          <a:p>
            <a:pPr algn="ctr"/>
            <a:endParaRPr lang="en-US" sz="3200" dirty="0">
              <a:latin typeface="Papyrus" panose="020B0602040200020303" pitchFamily="34" charset="77"/>
            </a:endParaRPr>
          </a:p>
          <a:p>
            <a:pPr algn="ctr"/>
            <a:r>
              <a:rPr lang="en-US" sz="3200" dirty="0">
                <a:latin typeface="Papyrus" panose="020B0602040200020303" pitchFamily="34" charset="77"/>
              </a:rPr>
              <a:t>This is one of the things </a:t>
            </a:r>
            <a:r>
              <a:rPr lang="en-US" sz="3200" dirty="0" err="1">
                <a:latin typeface="Courier" pitchFamily="2" charset="0"/>
              </a:rPr>
              <a:t>xargs</a:t>
            </a:r>
            <a:r>
              <a:rPr lang="en-US" sz="3200" dirty="0">
                <a:latin typeface="Papyrus" panose="020B0602040200020303" pitchFamily="34" charset="77"/>
              </a:rPr>
              <a:t> does, it takes standard IN and runs its argument list for each token (things separated by white space).</a:t>
            </a:r>
          </a:p>
          <a:p>
            <a:pPr algn="ctr"/>
            <a:endParaRPr lang="en-US" sz="3200" dirty="0">
              <a:latin typeface="Papyrus" panose="020B0602040200020303" pitchFamily="34" charset="77"/>
            </a:endParaRPr>
          </a:p>
          <a:p>
            <a:pPr algn="ctr"/>
            <a:endParaRPr lang="en-US" sz="3200" dirty="0">
              <a:latin typeface="Papyrus" panose="020B0602040200020303" pitchFamily="34" charset="77"/>
            </a:endParaRPr>
          </a:p>
        </p:txBody>
      </p:sp>
    </p:spTree>
    <p:extLst>
      <p:ext uri="{BB962C8B-B14F-4D97-AF65-F5344CB8AC3E}">
        <p14:creationId xmlns:p14="http://schemas.microsoft.com/office/powerpoint/2010/main" val="368764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F64E5F-A47A-6746-8807-E6FCD4F7F9EA}"/>
              </a:ext>
            </a:extLst>
          </p:cNvPr>
          <p:cNvSpPr txBox="1"/>
          <p:nvPr/>
        </p:nvSpPr>
        <p:spPr>
          <a:xfrm>
            <a:off x="0" y="136478"/>
            <a:ext cx="9144000" cy="6463308"/>
          </a:xfrm>
          <a:prstGeom prst="rect">
            <a:avLst/>
          </a:prstGeom>
          <a:noFill/>
        </p:spPr>
        <p:txBody>
          <a:bodyPr wrap="square" rtlCol="0">
            <a:spAutoFit/>
          </a:bodyPr>
          <a:lstStyle/>
          <a:p>
            <a:pPr algn="ctr"/>
            <a:r>
              <a:rPr lang="en-US" sz="3200" dirty="0" err="1">
                <a:latin typeface="Courier" pitchFamily="2" charset="0"/>
              </a:rPr>
              <a:t>xargs</a:t>
            </a:r>
            <a:r>
              <a:rPr lang="en-US" sz="3200" dirty="0">
                <a:latin typeface="Papyrus" panose="020B0602040200020303" pitchFamily="34" charset="77"/>
              </a:rPr>
              <a:t> command</a:t>
            </a:r>
          </a:p>
          <a:p>
            <a:pPr algn="ctr"/>
            <a:endParaRPr lang="en-US" dirty="0">
              <a:latin typeface="Papyrus" panose="020B0602040200020303" pitchFamily="34" charset="77"/>
            </a:endParaRPr>
          </a:p>
          <a:p>
            <a:r>
              <a:rPr lang="en-US" sz="3200" dirty="0"/>
              <a:t> </a:t>
            </a:r>
            <a:r>
              <a:rPr lang="en-US" sz="3200" dirty="0">
                <a:latin typeface="Courier" pitchFamily="2" charset="0"/>
              </a:rPr>
              <a:t>ls *</a:t>
            </a:r>
            <a:r>
              <a:rPr lang="en-US" sz="3200" dirty="0" err="1">
                <a:latin typeface="Courier" pitchFamily="2" charset="0"/>
              </a:rPr>
              <a:t>sh</a:t>
            </a:r>
            <a:r>
              <a:rPr lang="en-US" sz="3200" dirty="0">
                <a:latin typeface="Courier" pitchFamily="2" charset="0"/>
              </a:rPr>
              <a:t> | </a:t>
            </a:r>
            <a:r>
              <a:rPr lang="en-US" sz="3200" dirty="0" err="1">
                <a:latin typeface="Courier" pitchFamily="2" charset="0"/>
              </a:rPr>
              <a:t>xargs</a:t>
            </a:r>
            <a:r>
              <a:rPr lang="en-US" sz="3200" dirty="0">
                <a:latin typeface="Courier" pitchFamily="2" charset="0"/>
              </a:rPr>
              <a:t> grep bin</a:t>
            </a:r>
          </a:p>
          <a:p>
            <a:pPr algn="ctr"/>
            <a:endParaRPr lang="en-US" sz="3200" dirty="0">
              <a:latin typeface="Papyrus" panose="020B0602040200020303" pitchFamily="34" charset="77"/>
            </a:endParaRPr>
          </a:p>
          <a:p>
            <a:pPr algn="ctr"/>
            <a:endParaRPr lang="en-US" sz="3200" dirty="0">
              <a:latin typeface="Papyrus" panose="020B0602040200020303" pitchFamily="34" charset="77"/>
            </a:endParaRPr>
          </a:p>
          <a:p>
            <a:pPr algn="ctr"/>
            <a:r>
              <a:rPr lang="en-US" sz="3200" dirty="0" err="1">
                <a:latin typeface="Courier" pitchFamily="2" charset="0"/>
              </a:rPr>
              <a:t>xargs</a:t>
            </a:r>
            <a:r>
              <a:rPr lang="en-US" sz="3200" dirty="0">
                <a:latin typeface="Papyrus" panose="020B0602040200020303" pitchFamily="34" charset="77"/>
              </a:rPr>
              <a:t> takes the list of files from the </a:t>
            </a:r>
            <a:r>
              <a:rPr lang="en-US" sz="3200" dirty="0">
                <a:latin typeface="Courier" pitchFamily="2" charset="0"/>
              </a:rPr>
              <a:t>ls</a:t>
            </a:r>
            <a:r>
              <a:rPr lang="en-US" sz="3200" dirty="0">
                <a:latin typeface="Papyrus" panose="020B0602040200020303" pitchFamily="34" charset="77"/>
              </a:rPr>
              <a:t> command and runs “</a:t>
            </a:r>
            <a:r>
              <a:rPr lang="en-US" sz="3200" dirty="0">
                <a:latin typeface="Courier" pitchFamily="2" charset="0"/>
              </a:rPr>
              <a:t>grep bin </a:t>
            </a:r>
            <a:r>
              <a:rPr lang="en-US" sz="3200" u="sng" dirty="0">
                <a:latin typeface="Courier" pitchFamily="2" charset="0"/>
              </a:rPr>
              <a:t>file</a:t>
            </a:r>
            <a:r>
              <a:rPr lang="en-US" sz="3200" dirty="0">
                <a:latin typeface="Papyrus" panose="020B0602040200020303" pitchFamily="34" charset="77"/>
              </a:rPr>
              <a:t>” from the list until it runs out of input.</a:t>
            </a:r>
          </a:p>
          <a:p>
            <a:pPr algn="ctr"/>
            <a:endParaRPr lang="en-US" sz="3200" dirty="0">
              <a:latin typeface="Papyrus" panose="020B0602040200020303" pitchFamily="34" charset="77"/>
            </a:endParaRPr>
          </a:p>
          <a:p>
            <a:r>
              <a:rPr lang="en-US" sz="2800" dirty="0">
                <a:latin typeface="Courier" pitchFamily="2" charset="0"/>
              </a:rPr>
              <a:t>$ ls *</a:t>
            </a:r>
            <a:r>
              <a:rPr lang="en-US" sz="2800" dirty="0" err="1">
                <a:latin typeface="Courier" pitchFamily="2" charset="0"/>
              </a:rPr>
              <a:t>sh</a:t>
            </a:r>
            <a:r>
              <a:rPr lang="en-US" sz="2800" dirty="0">
                <a:latin typeface="Courier" pitchFamily="2" charset="0"/>
              </a:rPr>
              <a:t> | </a:t>
            </a:r>
            <a:r>
              <a:rPr lang="en-US" sz="2800" dirty="0" err="1">
                <a:latin typeface="Courier" pitchFamily="2" charset="0"/>
              </a:rPr>
              <a:t>xargs</a:t>
            </a:r>
            <a:r>
              <a:rPr lang="en-US" sz="2800" dirty="0">
                <a:latin typeface="Courier" pitchFamily="2" charset="0"/>
              </a:rPr>
              <a:t> grep bin</a:t>
            </a:r>
          </a:p>
          <a:p>
            <a:r>
              <a:rPr lang="en-US" sz="2800" dirty="0">
                <a:latin typeface="Courier" pitchFamily="2" charset="0"/>
              </a:rPr>
              <a:t>NevadaNEV2mat.sh:#!/bin/</a:t>
            </a:r>
            <a:r>
              <a:rPr lang="en-US" sz="2800" dirty="0" err="1">
                <a:latin typeface="Courier" pitchFamily="2" charset="0"/>
              </a:rPr>
              <a:t>sh</a:t>
            </a:r>
            <a:endParaRPr lang="en-US" sz="2800" dirty="0">
              <a:latin typeface="Courier" pitchFamily="2" charset="0"/>
            </a:endParaRPr>
          </a:p>
          <a:p>
            <a:r>
              <a:rPr lang="en-US" sz="2800" dirty="0">
                <a:latin typeface="Courier" pitchFamily="2" charset="0"/>
              </a:rPr>
              <a:t>blewitt2matlab.sh:#!/bin/</a:t>
            </a:r>
            <a:r>
              <a:rPr lang="en-US" sz="2800" dirty="0" err="1">
                <a:latin typeface="Courier" pitchFamily="2" charset="0"/>
              </a:rPr>
              <a:t>sh</a:t>
            </a:r>
            <a:endParaRPr lang="en-US" sz="2800" dirty="0">
              <a:latin typeface="Courier" pitchFamily="2" charset="0"/>
            </a:endParaRPr>
          </a:p>
          <a:p>
            <a:r>
              <a:rPr lang="en-US" sz="2800" dirty="0" err="1">
                <a:latin typeface="Courier" pitchFamily="2" charset="0"/>
              </a:rPr>
              <a:t>find_all_mfiles.sh</a:t>
            </a:r>
            <a:r>
              <a:rPr lang="en-US" sz="2800" dirty="0">
                <a:latin typeface="Courier" pitchFamily="2" charset="0"/>
              </a:rPr>
              <a:t>:#!/bin/</a:t>
            </a:r>
            <a:r>
              <a:rPr lang="en-US" sz="2800" dirty="0" err="1">
                <a:latin typeface="Courier" pitchFamily="2" charset="0"/>
              </a:rPr>
              <a:t>sh</a:t>
            </a:r>
            <a:endParaRPr lang="en-US" sz="2800" dirty="0">
              <a:latin typeface="Courier" pitchFamily="2" charset="0"/>
            </a:endParaRPr>
          </a:p>
          <a:p>
            <a:r>
              <a:rPr lang="en-US" sz="2800" dirty="0" err="1">
                <a:latin typeface="Courier" pitchFamily="2" charset="0"/>
              </a:rPr>
              <a:t>get_altamini_noam_itrf_gps.sh</a:t>
            </a:r>
            <a:r>
              <a:rPr lang="en-US" sz="2800" dirty="0">
                <a:latin typeface="Courier" pitchFamily="2" charset="0"/>
              </a:rPr>
              <a:t>:#!/bin/</a:t>
            </a:r>
            <a:r>
              <a:rPr lang="en-US" sz="2800" dirty="0" err="1">
                <a:latin typeface="Courier" pitchFamily="2" charset="0"/>
              </a:rPr>
              <a:t>sh</a:t>
            </a:r>
            <a:endParaRPr lang="en-US" sz="2800" dirty="0">
              <a:latin typeface="Courier" pitchFamily="2" charset="0"/>
            </a:endParaRPr>
          </a:p>
        </p:txBody>
      </p:sp>
    </p:spTree>
    <p:extLst>
      <p:ext uri="{BB962C8B-B14F-4D97-AF65-F5344CB8AC3E}">
        <p14:creationId xmlns:p14="http://schemas.microsoft.com/office/powerpoint/2010/main" val="1377294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F64E5F-A47A-6746-8807-E6FCD4F7F9EA}"/>
              </a:ext>
            </a:extLst>
          </p:cNvPr>
          <p:cNvSpPr txBox="1"/>
          <p:nvPr/>
        </p:nvSpPr>
        <p:spPr>
          <a:xfrm>
            <a:off x="0" y="-13198"/>
            <a:ext cx="9144000" cy="7109639"/>
          </a:xfrm>
          <a:prstGeom prst="rect">
            <a:avLst/>
          </a:prstGeom>
          <a:noFill/>
        </p:spPr>
        <p:txBody>
          <a:bodyPr wrap="square" rtlCol="0">
            <a:spAutoFit/>
          </a:bodyPr>
          <a:lstStyle/>
          <a:p>
            <a:pPr algn="ctr"/>
            <a:endParaRPr lang="en-US" dirty="0">
              <a:latin typeface="Papyrus" panose="020B0602040200020303" pitchFamily="34" charset="77"/>
            </a:endParaRPr>
          </a:p>
          <a:p>
            <a:pPr algn="ctr"/>
            <a:r>
              <a:rPr lang="en-US" sz="3200" dirty="0">
                <a:latin typeface="Papyrus" panose="020B0602040200020303" pitchFamily="34" charset="77"/>
              </a:rPr>
              <a:t>By default </a:t>
            </a:r>
            <a:r>
              <a:rPr lang="en-US" sz="3200" dirty="0" err="1">
                <a:latin typeface="Courier" pitchFamily="2" charset="0"/>
              </a:rPr>
              <a:t>xargs</a:t>
            </a:r>
            <a:r>
              <a:rPr lang="en-US" sz="3200" dirty="0">
                <a:latin typeface="Papyrus" panose="020B0602040200020303" pitchFamily="34" charset="77"/>
              </a:rPr>
              <a:t> puts the list of stuff coming in at the end of the argument list (in our example after the “</a:t>
            </a:r>
            <a:r>
              <a:rPr lang="en-US" sz="3200" dirty="0">
                <a:latin typeface="Courier" pitchFamily="2" charset="0"/>
              </a:rPr>
              <a:t>grep bin</a:t>
            </a:r>
            <a:r>
              <a:rPr lang="en-US" sz="3200" dirty="0">
                <a:latin typeface="Papyrus" panose="020B0602040200020303" pitchFamily="34" charset="77"/>
              </a:rPr>
              <a:t>”) </a:t>
            </a:r>
          </a:p>
          <a:p>
            <a:pPr algn="ctr"/>
            <a:endParaRPr lang="en-US" dirty="0">
              <a:latin typeface="Papyrus" panose="020B0602040200020303" pitchFamily="34" charset="77"/>
            </a:endParaRPr>
          </a:p>
          <a:p>
            <a:pPr algn="ctr"/>
            <a:r>
              <a:rPr lang="en-US" sz="3200" dirty="0">
                <a:latin typeface="Papyrus" panose="020B0602040200020303" pitchFamily="34" charset="77"/>
              </a:rPr>
              <a:t>Say I wanted to put in a list of stuff to search for in a specific file</a:t>
            </a:r>
          </a:p>
          <a:p>
            <a:pPr algn="ctr"/>
            <a:endParaRPr lang="en-US" dirty="0">
              <a:latin typeface="Papyrus" panose="020B0602040200020303" pitchFamily="34" charset="77"/>
            </a:endParaRPr>
          </a:p>
          <a:p>
            <a:r>
              <a:rPr lang="en-US" sz="3200" dirty="0">
                <a:latin typeface="Courier" pitchFamily="2" charset="0"/>
              </a:rPr>
              <a:t>grep </a:t>
            </a:r>
            <a:r>
              <a:rPr lang="en-US" sz="3200" dirty="0" err="1">
                <a:solidFill>
                  <a:schemeClr val="bg1">
                    <a:lumMod val="50000"/>
                  </a:schemeClr>
                </a:solidFill>
                <a:latin typeface="Courier" pitchFamily="2" charset="0"/>
              </a:rPr>
              <a:t>searchitem</a:t>
            </a:r>
            <a:r>
              <a:rPr lang="en-US" sz="3200" dirty="0">
                <a:latin typeface="Courier" pitchFamily="2" charset="0"/>
              </a:rPr>
              <a:t> </a:t>
            </a:r>
            <a:r>
              <a:rPr lang="en-US" sz="3200" dirty="0" err="1">
                <a:latin typeface="Courier" pitchFamily="2" charset="0"/>
              </a:rPr>
              <a:t>specificfile</a:t>
            </a:r>
            <a:endParaRPr lang="en-US" sz="3200" dirty="0">
              <a:latin typeface="Courier" pitchFamily="2" charset="0"/>
            </a:endParaRPr>
          </a:p>
          <a:p>
            <a:pPr algn="ctr"/>
            <a:endParaRPr lang="en-US" dirty="0">
              <a:latin typeface="Papyrus" panose="020B0602040200020303" pitchFamily="34" charset="77"/>
            </a:endParaRPr>
          </a:p>
          <a:p>
            <a:pPr algn="ctr"/>
            <a:r>
              <a:rPr lang="en-US" sz="3200" dirty="0">
                <a:latin typeface="Papyrus" panose="020B0602040200020303" pitchFamily="34" charset="77"/>
              </a:rPr>
              <a:t>The place I want to put the list is no longer at the end.</a:t>
            </a:r>
          </a:p>
          <a:p>
            <a:pPr algn="ctr"/>
            <a:r>
              <a:rPr lang="en-US" sz="3200" dirty="0">
                <a:latin typeface="Papyrus" panose="020B0602040200020303" pitchFamily="34" charset="77"/>
              </a:rPr>
              <a:t>Do this with an option to </a:t>
            </a:r>
            <a:r>
              <a:rPr lang="en-US" sz="3200" dirty="0" err="1">
                <a:latin typeface="Courier" pitchFamily="2" charset="0"/>
              </a:rPr>
              <a:t>xargs</a:t>
            </a:r>
            <a:r>
              <a:rPr lang="en-US" sz="3200" dirty="0">
                <a:latin typeface="Papyrus" panose="020B0602040200020303" pitchFamily="34" charset="77"/>
              </a:rPr>
              <a:t>: </a:t>
            </a:r>
            <a:r>
              <a:rPr lang="en-US" sz="3200" dirty="0">
                <a:latin typeface="Courier" pitchFamily="2" charset="0"/>
              </a:rPr>
              <a:t>-J</a:t>
            </a:r>
            <a:r>
              <a:rPr lang="en-US" sz="3200" dirty="0">
                <a:latin typeface="Papyrus" panose="020B0602040200020303" pitchFamily="34" charset="77"/>
              </a:rPr>
              <a:t> where you define a placeholder that says where it goes</a:t>
            </a:r>
          </a:p>
          <a:p>
            <a:pPr algn="ctr"/>
            <a:r>
              <a:rPr lang="en-US" sz="3200" dirty="0" err="1">
                <a:latin typeface="Courier" pitchFamily="2" charset="0"/>
              </a:rPr>
              <a:t>xargs</a:t>
            </a:r>
            <a:r>
              <a:rPr lang="en-US" sz="3200" dirty="0">
                <a:latin typeface="Courier" pitchFamily="2" charset="0"/>
              </a:rPr>
              <a:t> -J </a:t>
            </a:r>
            <a:r>
              <a:rPr lang="en-US" sz="3200" dirty="0">
                <a:solidFill>
                  <a:srgbClr val="FF0000"/>
                </a:solidFill>
                <a:latin typeface="Courier" pitchFamily="2" charset="0"/>
              </a:rPr>
              <a:t>%</a:t>
            </a:r>
            <a:r>
              <a:rPr lang="en-US" sz="3200" dirty="0">
                <a:latin typeface="Courier" pitchFamily="2" charset="0"/>
              </a:rPr>
              <a:t> grep </a:t>
            </a:r>
            <a:r>
              <a:rPr lang="en-US" sz="3200" dirty="0">
                <a:solidFill>
                  <a:srgbClr val="FF0000"/>
                </a:solidFill>
                <a:latin typeface="Courier" pitchFamily="2" charset="0"/>
              </a:rPr>
              <a:t>%</a:t>
            </a:r>
            <a:r>
              <a:rPr lang="en-US" sz="3200" dirty="0">
                <a:latin typeface="Courier" pitchFamily="2" charset="0"/>
              </a:rPr>
              <a:t> </a:t>
            </a:r>
            <a:r>
              <a:rPr lang="en-US" sz="3200" dirty="0" err="1">
                <a:latin typeface="Courier" pitchFamily="2" charset="0"/>
              </a:rPr>
              <a:t>specificfile</a:t>
            </a:r>
            <a:endParaRPr lang="en-US" sz="3200" dirty="0">
              <a:latin typeface="Courier" pitchFamily="2" charset="0"/>
            </a:endParaRPr>
          </a:p>
          <a:p>
            <a:pPr algn="ctr"/>
            <a:endParaRPr lang="en-US" sz="3200" dirty="0">
              <a:latin typeface="Courier" pitchFamily="2" charset="0"/>
            </a:endParaRPr>
          </a:p>
        </p:txBody>
      </p:sp>
      <p:sp>
        <p:nvSpPr>
          <p:cNvPr id="3" name="TextBox 2">
            <a:extLst>
              <a:ext uri="{FF2B5EF4-FFF2-40B4-BE49-F238E27FC236}">
                <a16:creationId xmlns:a16="http://schemas.microsoft.com/office/drawing/2014/main" id="{A59462AA-34CB-3D43-83B9-B906F6F4D5E3}"/>
              </a:ext>
            </a:extLst>
          </p:cNvPr>
          <p:cNvSpPr txBox="1"/>
          <p:nvPr/>
        </p:nvSpPr>
        <p:spPr>
          <a:xfrm>
            <a:off x="-1014608" y="103966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12224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F64E5F-A47A-6746-8807-E6FCD4F7F9EA}"/>
              </a:ext>
            </a:extLst>
          </p:cNvPr>
          <p:cNvSpPr txBox="1"/>
          <p:nvPr/>
        </p:nvSpPr>
        <p:spPr>
          <a:xfrm>
            <a:off x="0" y="928051"/>
            <a:ext cx="9144000" cy="4524315"/>
          </a:xfrm>
          <a:prstGeom prst="rect">
            <a:avLst/>
          </a:prstGeom>
          <a:noFill/>
        </p:spPr>
        <p:txBody>
          <a:bodyPr wrap="square" rtlCol="0">
            <a:spAutoFit/>
          </a:bodyPr>
          <a:lstStyle/>
          <a:p>
            <a:pPr algn="ctr"/>
            <a:r>
              <a:rPr lang="en-US" sz="3200" dirty="0">
                <a:latin typeface="Papyrus" panose="020B0602040200020303" pitchFamily="34" charset="77"/>
              </a:rPr>
              <a:t>I said there was also another way to do this.</a:t>
            </a:r>
          </a:p>
          <a:p>
            <a:pPr algn="ctr"/>
            <a:endParaRPr lang="en-US" sz="3200" dirty="0">
              <a:latin typeface="Papyrus" panose="020B0602040200020303" pitchFamily="34" charset="77"/>
            </a:endParaRPr>
          </a:p>
          <a:p>
            <a:pPr algn="ctr"/>
            <a:r>
              <a:rPr lang="en-US" sz="3200" dirty="0">
                <a:latin typeface="Papyrus" panose="020B0602040200020303" pitchFamily="34" charset="77"/>
              </a:rPr>
              <a:t>All the shells are programming languages and you can write programs – called scripts – in them.</a:t>
            </a:r>
          </a:p>
          <a:p>
            <a:pPr algn="ctr"/>
            <a:endParaRPr lang="en-US" sz="3200" dirty="0">
              <a:latin typeface="Papyrus" panose="020B0602040200020303" pitchFamily="34" charset="77"/>
            </a:endParaRPr>
          </a:p>
          <a:p>
            <a:pPr algn="ctr"/>
            <a:r>
              <a:rPr lang="en-US" sz="3200" dirty="0">
                <a:latin typeface="Papyrus" panose="020B0602040200020303" pitchFamily="34" charset="77"/>
              </a:rPr>
              <a:t>They have loops, ifs, etc.</a:t>
            </a:r>
          </a:p>
          <a:p>
            <a:pPr algn="ctr"/>
            <a:endParaRPr lang="en-US" sz="3200" dirty="0">
              <a:latin typeface="Papyrus" panose="020B0602040200020303" pitchFamily="34" charset="77"/>
            </a:endParaRPr>
          </a:p>
          <a:p>
            <a:pPr algn="ctr"/>
            <a:r>
              <a:rPr lang="en-US" sz="3200" dirty="0">
                <a:latin typeface="Papyrus" panose="020B0602040200020303" pitchFamily="34" charset="77"/>
              </a:rPr>
              <a:t>The syntax is of course just different enough in each to be a pain. </a:t>
            </a:r>
            <a:endParaRPr lang="en-US" sz="2800" dirty="0">
              <a:latin typeface="Courier" pitchFamily="2" charset="0"/>
            </a:endParaRPr>
          </a:p>
        </p:txBody>
      </p:sp>
    </p:spTree>
    <p:extLst>
      <p:ext uri="{BB962C8B-B14F-4D97-AF65-F5344CB8AC3E}">
        <p14:creationId xmlns:p14="http://schemas.microsoft.com/office/powerpoint/2010/main" val="3520148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F64E5F-A47A-6746-8807-E6FCD4F7F9EA}"/>
              </a:ext>
            </a:extLst>
          </p:cNvPr>
          <p:cNvSpPr txBox="1"/>
          <p:nvPr/>
        </p:nvSpPr>
        <p:spPr>
          <a:xfrm>
            <a:off x="0" y="286605"/>
            <a:ext cx="9144000" cy="6309420"/>
          </a:xfrm>
          <a:prstGeom prst="rect">
            <a:avLst/>
          </a:prstGeom>
          <a:noFill/>
        </p:spPr>
        <p:txBody>
          <a:bodyPr wrap="square" rtlCol="0">
            <a:spAutoFit/>
          </a:bodyPr>
          <a:lstStyle/>
          <a:p>
            <a:pPr algn="ctr"/>
            <a:r>
              <a:rPr lang="en-US" sz="3200" dirty="0">
                <a:latin typeface="Papyrus" panose="020B0602040200020303" pitchFamily="34" charset="77"/>
              </a:rPr>
              <a:t>So in </a:t>
            </a:r>
            <a:r>
              <a:rPr lang="en-US" sz="3200" dirty="0" err="1">
                <a:latin typeface="Papyrus" panose="020B0602040200020303" pitchFamily="34" charset="77"/>
              </a:rPr>
              <a:t>csh</a:t>
            </a:r>
            <a:r>
              <a:rPr lang="en-US" sz="3200" dirty="0">
                <a:latin typeface="Papyrus" panose="020B0602040200020303" pitchFamily="34" charset="77"/>
              </a:rPr>
              <a:t>/</a:t>
            </a:r>
            <a:r>
              <a:rPr lang="en-US" sz="3200" dirty="0" err="1">
                <a:latin typeface="Papyrus" panose="020B0602040200020303" pitchFamily="34" charset="77"/>
              </a:rPr>
              <a:t>tcsh</a:t>
            </a:r>
            <a:r>
              <a:rPr lang="en-US" sz="3200" dirty="0">
                <a:latin typeface="Papyrus" panose="020B0602040200020303" pitchFamily="34" charset="77"/>
              </a:rPr>
              <a:t> I can do the same thing by writing this</a:t>
            </a:r>
          </a:p>
          <a:p>
            <a:r>
              <a:rPr lang="en-US" sz="2400" dirty="0">
                <a:latin typeface="Courier" pitchFamily="2" charset="0"/>
              </a:rPr>
              <a:t>% foreach file ( `ls *</a:t>
            </a:r>
            <a:r>
              <a:rPr lang="en-US" sz="2400" dirty="0" err="1">
                <a:latin typeface="Courier" pitchFamily="2" charset="0"/>
              </a:rPr>
              <a:t>sh</a:t>
            </a:r>
            <a:r>
              <a:rPr lang="en-US" sz="2400" dirty="0">
                <a:latin typeface="Courier" pitchFamily="2" charset="0"/>
              </a:rPr>
              <a:t>` )</a:t>
            </a:r>
          </a:p>
          <a:p>
            <a:r>
              <a:rPr lang="en-US" sz="2400" dirty="0">
                <a:latin typeface="Courier" pitchFamily="2" charset="0"/>
              </a:rPr>
              <a:t>foreach? echo \[$file\] `grep bin $file`</a:t>
            </a:r>
          </a:p>
          <a:p>
            <a:r>
              <a:rPr lang="en-US" sz="2400" dirty="0">
                <a:latin typeface="Courier" pitchFamily="2" charset="0"/>
              </a:rPr>
              <a:t>foreach? end</a:t>
            </a:r>
          </a:p>
          <a:p>
            <a:r>
              <a:rPr lang="en-US" sz="2400" dirty="0">
                <a:solidFill>
                  <a:schemeClr val="bg1">
                    <a:lumMod val="50000"/>
                  </a:schemeClr>
                </a:solidFill>
                <a:latin typeface="Courier" pitchFamily="2" charset="0"/>
              </a:rPr>
              <a:t>[altamini4matlab.sh] #!/bin/</a:t>
            </a:r>
            <a:r>
              <a:rPr lang="en-US" sz="2400" dirty="0" err="1">
                <a:solidFill>
                  <a:schemeClr val="bg1">
                    <a:lumMod val="50000"/>
                  </a:schemeClr>
                </a:solidFill>
                <a:latin typeface="Courier" pitchFamily="2" charset="0"/>
              </a:rPr>
              <a:t>sh</a:t>
            </a:r>
            <a:endParaRPr lang="en-US" sz="2400" dirty="0">
              <a:solidFill>
                <a:schemeClr val="bg1">
                  <a:lumMod val="50000"/>
                </a:schemeClr>
              </a:solidFill>
              <a:latin typeface="Courier" pitchFamily="2" charset="0"/>
            </a:endParaRPr>
          </a:p>
          <a:p>
            <a:r>
              <a:rPr lang="en-US" sz="2400" dirty="0">
                <a:solidFill>
                  <a:schemeClr val="bg1">
                    <a:lumMod val="50000"/>
                  </a:schemeClr>
                </a:solidFill>
                <a:latin typeface="Courier" pitchFamily="2" charset="0"/>
              </a:rPr>
              <a:t>[</a:t>
            </a:r>
            <a:r>
              <a:rPr lang="en-US" sz="2400" dirty="0" err="1">
                <a:solidFill>
                  <a:schemeClr val="bg1">
                    <a:lumMod val="50000"/>
                  </a:schemeClr>
                </a:solidFill>
                <a:latin typeface="Courier" pitchFamily="2" charset="0"/>
              </a:rPr>
              <a:t>atomlist.sh</a:t>
            </a:r>
            <a:r>
              <a:rPr lang="en-US" sz="2400" dirty="0">
                <a:solidFill>
                  <a:schemeClr val="bg1">
                    <a:lumMod val="50000"/>
                  </a:schemeClr>
                </a:solidFill>
                <a:latin typeface="Courier" pitchFamily="2" charset="0"/>
              </a:rPr>
              <a:t>] #!/bin/</a:t>
            </a:r>
            <a:r>
              <a:rPr lang="en-US" sz="2400" dirty="0" err="1">
                <a:solidFill>
                  <a:schemeClr val="bg1">
                    <a:lumMod val="50000"/>
                  </a:schemeClr>
                </a:solidFill>
                <a:latin typeface="Courier" pitchFamily="2" charset="0"/>
              </a:rPr>
              <a:t>sh</a:t>
            </a:r>
            <a:endParaRPr lang="en-US" sz="2400" dirty="0">
              <a:solidFill>
                <a:schemeClr val="bg1">
                  <a:lumMod val="50000"/>
                </a:schemeClr>
              </a:solidFill>
              <a:latin typeface="Courier" pitchFamily="2" charset="0"/>
            </a:endParaRPr>
          </a:p>
          <a:p>
            <a:r>
              <a:rPr lang="en-US" sz="2400" dirty="0">
                <a:solidFill>
                  <a:schemeClr val="bg1">
                    <a:lumMod val="50000"/>
                  </a:schemeClr>
                </a:solidFill>
                <a:latin typeface="Courier" pitchFamily="2" charset="0"/>
              </a:rPr>
              <a:t>[</a:t>
            </a:r>
            <a:r>
              <a:rPr lang="en-US" sz="2400" dirty="0" err="1">
                <a:solidFill>
                  <a:schemeClr val="bg1">
                    <a:lumMod val="50000"/>
                  </a:schemeClr>
                </a:solidFill>
                <a:latin typeface="Courier" pitchFamily="2" charset="0"/>
              </a:rPr>
              <a:t>find_newcmt.sh</a:t>
            </a:r>
            <a:r>
              <a:rPr lang="en-US" sz="2400" dirty="0">
                <a:solidFill>
                  <a:schemeClr val="bg1">
                    <a:lumMod val="50000"/>
                  </a:schemeClr>
                </a:solidFill>
                <a:latin typeface="Courier" pitchFamily="2" charset="0"/>
              </a:rPr>
              <a:t>] #!/bin/</a:t>
            </a:r>
            <a:r>
              <a:rPr lang="en-US" sz="2400" dirty="0" err="1">
                <a:solidFill>
                  <a:schemeClr val="bg1">
                    <a:lumMod val="50000"/>
                  </a:schemeClr>
                </a:solidFill>
                <a:latin typeface="Courier" pitchFamily="2" charset="0"/>
              </a:rPr>
              <a:t>sh</a:t>
            </a:r>
            <a:endParaRPr lang="en-US" sz="2400" dirty="0">
              <a:solidFill>
                <a:schemeClr val="bg1">
                  <a:lumMod val="50000"/>
                </a:schemeClr>
              </a:solidFill>
              <a:latin typeface="Courier" pitchFamily="2" charset="0"/>
            </a:endParaRPr>
          </a:p>
          <a:p>
            <a:r>
              <a:rPr lang="en-US" sz="2400" dirty="0">
                <a:solidFill>
                  <a:schemeClr val="bg1">
                    <a:lumMod val="50000"/>
                  </a:schemeClr>
                </a:solidFill>
                <a:latin typeface="Courier" pitchFamily="2" charset="0"/>
              </a:rPr>
              <a:t>[gmt5ex5.sh] #!/bin/bash</a:t>
            </a:r>
          </a:p>
          <a:p>
            <a:r>
              <a:rPr lang="en-US" sz="2400" dirty="0">
                <a:solidFill>
                  <a:schemeClr val="bg1">
                    <a:lumMod val="50000"/>
                  </a:schemeClr>
                </a:solidFill>
                <a:latin typeface="Courier" pitchFamily="2" charset="0"/>
              </a:rPr>
              <a:t>[</a:t>
            </a:r>
            <a:r>
              <a:rPr lang="en-US" sz="2400" dirty="0" err="1">
                <a:solidFill>
                  <a:schemeClr val="bg1">
                    <a:lumMod val="50000"/>
                  </a:schemeClr>
                </a:solidFill>
                <a:latin typeface="Courier" pitchFamily="2" charset="0"/>
              </a:rPr>
              <a:t>readline_temp.sh</a:t>
            </a:r>
            <a:r>
              <a:rPr lang="en-US" sz="2400" dirty="0">
                <a:solidFill>
                  <a:schemeClr val="bg1">
                    <a:lumMod val="50000"/>
                  </a:schemeClr>
                </a:solidFill>
                <a:latin typeface="Courier" pitchFamily="2" charset="0"/>
              </a:rPr>
              <a:t>] #!/bin/</a:t>
            </a:r>
            <a:r>
              <a:rPr lang="en-US" sz="2400" dirty="0" err="1">
                <a:solidFill>
                  <a:schemeClr val="bg1">
                    <a:lumMod val="50000"/>
                  </a:schemeClr>
                </a:solidFill>
                <a:latin typeface="Courier" pitchFamily="2" charset="0"/>
              </a:rPr>
              <a:t>sh</a:t>
            </a:r>
            <a:r>
              <a:rPr lang="en-US" sz="2400" dirty="0">
                <a:solidFill>
                  <a:schemeClr val="bg1">
                    <a:lumMod val="50000"/>
                  </a:schemeClr>
                </a:solidFill>
                <a:latin typeface="Courier" pitchFamily="2" charset="0"/>
              </a:rPr>
              <a:t> /users/</a:t>
            </a:r>
            <a:r>
              <a:rPr lang="en-US" sz="2400" dirty="0" err="1">
                <a:solidFill>
                  <a:schemeClr val="bg1">
                    <a:lumMod val="50000"/>
                  </a:schemeClr>
                </a:solidFill>
                <a:latin typeface="Courier" pitchFamily="2" charset="0"/>
              </a:rPr>
              <a:t>robertsmalley</a:t>
            </a:r>
            <a:r>
              <a:rPr lang="en-US" sz="2400" dirty="0">
                <a:solidFill>
                  <a:schemeClr val="bg1">
                    <a:lumMod val="50000"/>
                  </a:schemeClr>
                </a:solidFill>
                <a:latin typeface="Courier" pitchFamily="2" charset="0"/>
              </a:rPr>
              <a:t>/</a:t>
            </a:r>
            <a:r>
              <a:rPr lang="en-US" sz="2400" dirty="0" err="1">
                <a:solidFill>
                  <a:schemeClr val="bg1">
                    <a:lumMod val="50000"/>
                  </a:schemeClr>
                </a:solidFill>
                <a:latin typeface="Courier" pitchFamily="2" charset="0"/>
              </a:rPr>
              <a:t>unixside</a:t>
            </a:r>
            <a:r>
              <a:rPr lang="en-US" sz="2400" dirty="0">
                <a:solidFill>
                  <a:schemeClr val="bg1">
                    <a:lumMod val="50000"/>
                  </a:schemeClr>
                </a:solidFill>
                <a:latin typeface="Courier" pitchFamily="2" charset="0"/>
              </a:rPr>
              <a:t>/bin/crx2rnx whtm0010.16d</a:t>
            </a:r>
          </a:p>
          <a:p>
            <a:r>
              <a:rPr lang="en-US" sz="2400" dirty="0">
                <a:solidFill>
                  <a:schemeClr val="bg1">
                    <a:lumMod val="50000"/>
                  </a:schemeClr>
                </a:solidFill>
                <a:latin typeface="Courier" pitchFamily="2" charset="0"/>
              </a:rPr>
              <a:t>[remove_m64_flag.sh] #!/bin/</a:t>
            </a:r>
            <a:r>
              <a:rPr lang="en-US" sz="2400" dirty="0" err="1">
                <a:solidFill>
                  <a:schemeClr val="bg1">
                    <a:lumMod val="50000"/>
                  </a:schemeClr>
                </a:solidFill>
                <a:latin typeface="Courier" pitchFamily="2" charset="0"/>
              </a:rPr>
              <a:t>sh</a:t>
            </a:r>
            <a:endParaRPr lang="en-US" sz="2400" dirty="0">
              <a:solidFill>
                <a:schemeClr val="bg1">
                  <a:lumMod val="50000"/>
                </a:schemeClr>
              </a:solidFill>
              <a:latin typeface="Courier" pitchFamily="2" charset="0"/>
            </a:endParaRPr>
          </a:p>
          <a:p>
            <a:r>
              <a:rPr lang="en-US" sz="2400" dirty="0">
                <a:solidFill>
                  <a:schemeClr val="bg1">
                    <a:lumMod val="50000"/>
                  </a:schemeClr>
                </a:solidFill>
                <a:latin typeface="Courier" pitchFamily="2" charset="0"/>
              </a:rPr>
              <a:t>[</a:t>
            </a:r>
            <a:r>
              <a:rPr lang="en-US" sz="2400" dirty="0" err="1">
                <a:solidFill>
                  <a:schemeClr val="bg1">
                    <a:lumMod val="50000"/>
                  </a:schemeClr>
                </a:solidFill>
                <a:latin typeface="Courier" pitchFamily="2" charset="0"/>
              </a:rPr>
              <a:t>stderrredirect.sh</a:t>
            </a:r>
            <a:r>
              <a:rPr lang="en-US" sz="2400" dirty="0">
                <a:solidFill>
                  <a:schemeClr val="bg1">
                    <a:lumMod val="50000"/>
                  </a:schemeClr>
                </a:solidFill>
                <a:latin typeface="Courier" pitchFamily="2" charset="0"/>
              </a:rPr>
              <a:t>] #!/bin/</a:t>
            </a:r>
            <a:r>
              <a:rPr lang="en-US" sz="2400" dirty="0" err="1">
                <a:solidFill>
                  <a:schemeClr val="bg1">
                    <a:lumMod val="50000"/>
                  </a:schemeClr>
                </a:solidFill>
                <a:latin typeface="Courier" pitchFamily="2" charset="0"/>
              </a:rPr>
              <a:t>sh</a:t>
            </a:r>
            <a:endParaRPr lang="en-US" sz="2400" dirty="0">
              <a:solidFill>
                <a:schemeClr val="bg1">
                  <a:lumMod val="50000"/>
                </a:schemeClr>
              </a:solidFill>
              <a:latin typeface="Courier" pitchFamily="2" charset="0"/>
            </a:endParaRPr>
          </a:p>
          <a:p>
            <a:r>
              <a:rPr lang="en-US" sz="2400" dirty="0">
                <a:solidFill>
                  <a:schemeClr val="bg1">
                    <a:lumMod val="50000"/>
                  </a:schemeClr>
                </a:solidFill>
                <a:latin typeface="Courier" pitchFamily="2" charset="0"/>
              </a:rPr>
              <a:t>[</a:t>
            </a:r>
            <a:r>
              <a:rPr lang="en-US" sz="2400" dirty="0" err="1">
                <a:solidFill>
                  <a:schemeClr val="bg1">
                    <a:lumMod val="50000"/>
                  </a:schemeClr>
                </a:solidFill>
                <a:latin typeface="Courier" pitchFamily="2" charset="0"/>
              </a:rPr>
              <a:t>test.sh</a:t>
            </a:r>
            <a:r>
              <a:rPr lang="en-US" sz="2400" dirty="0">
                <a:solidFill>
                  <a:schemeClr val="bg1">
                    <a:lumMod val="50000"/>
                  </a:schemeClr>
                </a:solidFill>
                <a:latin typeface="Courier" pitchFamily="2" charset="0"/>
              </a:rPr>
              <a:t>] #!/bin/</a:t>
            </a:r>
            <a:r>
              <a:rPr lang="en-US" sz="2400" dirty="0" err="1">
                <a:solidFill>
                  <a:schemeClr val="bg1">
                    <a:lumMod val="50000"/>
                  </a:schemeClr>
                </a:solidFill>
                <a:latin typeface="Courier" pitchFamily="2" charset="0"/>
              </a:rPr>
              <a:t>sh</a:t>
            </a:r>
            <a:endParaRPr lang="en-US" sz="2400" dirty="0">
              <a:solidFill>
                <a:schemeClr val="bg1">
                  <a:lumMod val="50000"/>
                </a:schemeClr>
              </a:solidFill>
              <a:latin typeface="Courier" pitchFamily="2" charset="0"/>
            </a:endParaRPr>
          </a:p>
          <a:p>
            <a:pPr algn="ctr"/>
            <a:endParaRPr lang="en-US" sz="2800" dirty="0">
              <a:latin typeface="Courier" pitchFamily="2" charset="0"/>
            </a:endParaRPr>
          </a:p>
        </p:txBody>
      </p:sp>
    </p:spTree>
    <p:extLst>
      <p:ext uri="{BB962C8B-B14F-4D97-AF65-F5344CB8AC3E}">
        <p14:creationId xmlns:p14="http://schemas.microsoft.com/office/powerpoint/2010/main" val="41316342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34055</TotalTime>
  <Words>3530</Words>
  <Application>Microsoft Macintosh PowerPoint</Application>
  <PresentationFormat>On-screen Show (4:3)</PresentationFormat>
  <Paragraphs>466</Paragraphs>
  <Slides>34</Slides>
  <Notes>34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vt:lpstr>
      <vt:lpstr>Calibri</vt:lpstr>
      <vt:lpstr>Courier</vt:lpstr>
      <vt:lpstr>News Gothic MT</vt:lpstr>
      <vt:lpstr>Papyrus</vt:lpstr>
      <vt:lpstr>Wingdings 2</vt:lpstr>
      <vt:lpstr>Breeze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CERI</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analysis in geophysics</dc:title>
  <dc:subject/>
  <dc:creator>Robert Smalley</dc:creator>
  <cp:keywords/>
  <dc:description/>
  <cp:lastModifiedBy>Robert Smalley Jr (rsmalley)</cp:lastModifiedBy>
  <cp:revision>1176</cp:revision>
  <dcterms:created xsi:type="dcterms:W3CDTF">2009-11-03T17:16:18Z</dcterms:created>
  <dcterms:modified xsi:type="dcterms:W3CDTF">2019-10-17T19:01:29Z</dcterms:modified>
  <cp:category/>
</cp:coreProperties>
</file>