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33"/>
  </p:notesMasterIdLst>
  <p:sldIdLst>
    <p:sldId id="1210" r:id="rId2"/>
    <p:sldId id="1527" r:id="rId3"/>
    <p:sldId id="1528" r:id="rId4"/>
    <p:sldId id="1529" r:id="rId5"/>
    <p:sldId id="1536" r:id="rId6"/>
    <p:sldId id="1537" r:id="rId7"/>
    <p:sldId id="1538" r:id="rId8"/>
    <p:sldId id="1543" r:id="rId9"/>
    <p:sldId id="1539" r:id="rId10"/>
    <p:sldId id="1540" r:id="rId11"/>
    <p:sldId id="1541" r:id="rId12"/>
    <p:sldId id="1542" r:id="rId13"/>
    <p:sldId id="1544" r:id="rId14"/>
    <p:sldId id="1545" r:id="rId15"/>
    <p:sldId id="1546" r:id="rId16"/>
    <p:sldId id="1530" r:id="rId17"/>
    <p:sldId id="1548" r:id="rId18"/>
    <p:sldId id="1547" r:id="rId19"/>
    <p:sldId id="1549" r:id="rId20"/>
    <p:sldId id="1550" r:id="rId21"/>
    <p:sldId id="1551" r:id="rId22"/>
    <p:sldId id="1552" r:id="rId23"/>
    <p:sldId id="1553" r:id="rId24"/>
    <p:sldId id="1554" r:id="rId25"/>
    <p:sldId id="1555" r:id="rId26"/>
    <p:sldId id="1556" r:id="rId27"/>
    <p:sldId id="1558" r:id="rId28"/>
    <p:sldId id="1559" r:id="rId29"/>
    <p:sldId id="1562" r:id="rId30"/>
    <p:sldId id="1560" r:id="rId31"/>
    <p:sldId id="1561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7" autoAdjust="0"/>
    <p:restoredTop sz="88640" autoAdjust="0"/>
  </p:normalViewPr>
  <p:slideViewPr>
    <p:cSldViewPr snapToGrid="0">
      <p:cViewPr varScale="1">
        <p:scale>
          <a:sx n="102" d="100"/>
          <a:sy n="102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5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53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0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78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04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2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Many engineering solutions are the something-out-of-left field type – e.g. abs brakes.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0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Papyrus" panose="020B0602040200020303" pitchFamily="34" charset="77"/>
              </a:rPr>
              <a:t>Magenta parts are effectively the same!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Papyrus" panose="020B0602040200020303" pitchFamily="34" charset="77"/>
              </a:rPr>
              <a:t>6 were like this.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Papyrus" panose="020B0602040200020303" pitchFamily="34" charset="77"/>
            </a:endParaRP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92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Papyrus" panose="020B0602040200020303" pitchFamily="34" charset="77"/>
              </a:rPr>
              <a:t>First one – same as before with extra testing for little to no efficiency gained.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Papyrus" panose="020B0602040200020303" pitchFamily="34" charset="77"/>
              </a:rPr>
              <a:t>Second one – incorrect design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Papyrus" panose="020B0602040200020303" pitchFamily="34" charset="77"/>
              </a:rPr>
              <a:t>Third one – Not using the iterative method – not supposed to use </a:t>
            </a:r>
            <a:r>
              <a:rPr lang="en-US" sz="1200" dirty="0" err="1">
                <a:latin typeface="Papyrus" panose="020B0602040200020303" pitchFamily="34" charset="77"/>
              </a:rPr>
              <a:t>matlab</a:t>
            </a:r>
            <a:r>
              <a:rPr lang="en-US" sz="1200" dirty="0">
                <a:latin typeface="Papyrus" panose="020B0602040200020303" pitchFamily="34" charset="77"/>
              </a:rPr>
              <a:t> sqrt function. </a:t>
            </a:r>
            <a:r>
              <a:rPr lang="en-US" sz="1200" dirty="0" err="1">
                <a:latin typeface="Papyrus" panose="020B0602040200020303" pitchFamily="34" charset="77"/>
              </a:rPr>
              <a:t>Matlab’s</a:t>
            </a:r>
            <a:r>
              <a:rPr lang="en-US" sz="1200" dirty="0">
                <a:latin typeface="Papyrus" panose="020B0602040200020303" pitchFamily="34" charset="77"/>
              </a:rPr>
              <a:t> sqrt function works with negative (and complex) inputs.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Papyrus" panose="020B0602040200020303" pitchFamily="34" charset="77"/>
              </a:rPr>
              <a:t>The second and third covers the 2 that did not repeat the code.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7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I was asked to go over some examples from the </a:t>
            </a:r>
            <a:r>
              <a:rPr lang="en-US" dirty="0" err="1"/>
              <a:t>homeworks</a:t>
            </a:r>
            <a:r>
              <a:rPr lang="en-US" dirty="0"/>
              <a:t> of programming problems</a:t>
            </a:r>
          </a:p>
          <a:p>
            <a:pPr>
              <a:spcBef>
                <a:spcPct val="0"/>
              </a:spcBef>
            </a:pPr>
            <a:r>
              <a:rPr lang="en-US" dirty="0"/>
              <a:t>First - What does this do? Why might you do it (testing – don’t want to have to keep typing in R and m)? BUT - Probably better replace lines 2 and 3 wit code to set defaults if no values given in call.</a:t>
            </a:r>
          </a:p>
          <a:p>
            <a:pPr>
              <a:spcBef>
                <a:spcPct val="0"/>
              </a:spcBef>
            </a:pPr>
            <a:r>
              <a:rPr lang="en-US" dirty="0"/>
              <a:t>Matlab does not have direct way to set defaults in function definition or inside function – have to write several lines of code. Relatively easy if leave stuff off end, harder at beginning or middle.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Second – don’t need to create new </a:t>
            </a:r>
            <a:r>
              <a:rPr lang="en-US" dirty="0" err="1"/>
              <a:t>varis</a:t>
            </a:r>
            <a:r>
              <a:rPr lang="en-US" dirty="0"/>
              <a:t>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937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79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58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Two tests of the same thing done differently (one does </a:t>
            </a:r>
            <a:r>
              <a:rPr lang="en-US" dirty="0" err="1"/>
              <a:t>lat</a:t>
            </a:r>
            <a:r>
              <a:rPr lang="en-US" dirty="0"/>
              <a:t> first then </a:t>
            </a:r>
            <a:r>
              <a:rPr lang="en-US" dirty="0" err="1"/>
              <a:t>lon</a:t>
            </a:r>
            <a:r>
              <a:rPr lang="en-US" dirty="0"/>
              <a:t>, other does </a:t>
            </a:r>
            <a:r>
              <a:rPr lang="en-US" dirty="0" err="1"/>
              <a:t>lon</a:t>
            </a:r>
            <a:r>
              <a:rPr lang="en-US" dirty="0"/>
              <a:t> first then </a:t>
            </a:r>
            <a:r>
              <a:rPr lang="en-US" dirty="0" err="1"/>
              <a:t>lat</a:t>
            </a:r>
            <a:r>
              <a:rPr lang="en-US" dirty="0"/>
              <a:t>) and both use incorrect logic on </a:t>
            </a:r>
            <a:r>
              <a:rPr lang="en-US" dirty="0" err="1"/>
              <a:t>lon</a:t>
            </a:r>
            <a:r>
              <a:rPr lang="en-US" dirty="0"/>
              <a:t> - so have to fix 2 places. 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9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Two tests of the same thing done differently (one does </a:t>
            </a:r>
            <a:r>
              <a:rPr lang="en-US" dirty="0" err="1"/>
              <a:t>lat</a:t>
            </a:r>
            <a:r>
              <a:rPr lang="en-US" dirty="0"/>
              <a:t> first then </a:t>
            </a:r>
            <a:r>
              <a:rPr lang="en-US" dirty="0" err="1"/>
              <a:t>lon</a:t>
            </a:r>
            <a:r>
              <a:rPr lang="en-US" dirty="0"/>
              <a:t>, other does </a:t>
            </a:r>
            <a:r>
              <a:rPr lang="en-US" dirty="0" err="1"/>
              <a:t>lon</a:t>
            </a:r>
            <a:r>
              <a:rPr lang="en-US" dirty="0"/>
              <a:t> first then </a:t>
            </a:r>
            <a:r>
              <a:rPr lang="en-US" dirty="0" err="1"/>
              <a:t>lat</a:t>
            </a:r>
            <a:r>
              <a:rPr lang="en-US" dirty="0"/>
              <a:t>) and both use incorrect logic on </a:t>
            </a:r>
            <a:r>
              <a:rPr lang="en-US" dirty="0" err="1"/>
              <a:t>lon</a:t>
            </a:r>
            <a:r>
              <a:rPr lang="en-US" dirty="0"/>
              <a:t> - so have to fix 2 places. 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28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148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447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421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88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124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Unnecessary duplication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No loops!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35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35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88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So you have to code up the guess part.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2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34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1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6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6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0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mathworks.com/loren/2013/09/22/timing-cod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mathworks.com/loren/2006/05/17/fibonacci-and-filter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31658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Continue start UNIX.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Lab – 13</a:t>
            </a:r>
            <a:r>
              <a:rPr lang="en-US" sz="2800">
                <a:latin typeface="Papyrus"/>
              </a:rPr>
              <a:t>, 10/8/19</a:t>
            </a:r>
            <a:endParaRPr lang="en-US" sz="28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45093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Timing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There are tools to measure how long something takes to do.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tic</a:t>
            </a:r>
            <a:r>
              <a:rPr lang="en-US" sz="3200" dirty="0">
                <a:latin typeface="Papyrus" panose="020B0602040200020303" pitchFamily="34" charset="77"/>
              </a:rPr>
              <a:t> and </a:t>
            </a:r>
            <a:r>
              <a:rPr lang="en-US" sz="3200" dirty="0">
                <a:latin typeface="Courier" pitchFamily="2" charset="0"/>
              </a:rPr>
              <a:t>toc</a:t>
            </a:r>
            <a:r>
              <a:rPr lang="en-US" sz="3200" dirty="0">
                <a:latin typeface="Papyrus" panose="020B0602040200020303" pitchFamily="34" charset="77"/>
              </a:rPr>
              <a:t> – </a:t>
            </a:r>
            <a:r>
              <a:rPr lang="en-US" sz="3200" dirty="0">
                <a:latin typeface="Courier" pitchFamily="2" charset="0"/>
              </a:rPr>
              <a:t>tic</a:t>
            </a:r>
            <a:r>
              <a:rPr lang="en-US" sz="3200" dirty="0">
                <a:latin typeface="Papyrus" panose="020B0602040200020303" pitchFamily="34" charset="77"/>
              </a:rPr>
              <a:t> starts a timer/stopwatch and </a:t>
            </a:r>
            <a:r>
              <a:rPr lang="en-US" sz="3200" dirty="0">
                <a:latin typeface="Courier" pitchFamily="2" charset="0"/>
              </a:rPr>
              <a:t>toc</a:t>
            </a:r>
            <a:r>
              <a:rPr lang="en-US" sz="3200" dirty="0">
                <a:latin typeface="Papyrus" panose="020B0602040200020303" pitchFamily="34" charset="77"/>
              </a:rPr>
              <a:t> stops it and reports the elapsed time.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you loop over the same calculation a number of times and look at the elapsed times you will notice that they can vary quite a lot (sometimes an order of magnitude)</a:t>
            </a:r>
          </a:p>
        </p:txBody>
      </p:sp>
    </p:spTree>
    <p:extLst>
      <p:ext uri="{BB962C8B-B14F-4D97-AF65-F5344CB8AC3E}">
        <p14:creationId xmlns:p14="http://schemas.microsoft.com/office/powerpoint/2010/main" val="183231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3758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Timing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is due to a number of things.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are looking at elapsed time, not the time devoted by the CPU to our code.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Since we are on a multitasking, multiuser system we have to share, so each run will be different depending on what else the computer had to do.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There are some hidden tasks (e.g. garbage collection) that run “as needed”, that may or may not have been done during every run.</a:t>
            </a:r>
          </a:p>
        </p:txBody>
      </p:sp>
    </p:spTree>
    <p:extLst>
      <p:ext uri="{BB962C8B-B14F-4D97-AF65-F5344CB8AC3E}">
        <p14:creationId xmlns:p14="http://schemas.microsoft.com/office/powerpoint/2010/main" val="108763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3256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Timing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There is another routine called </a:t>
            </a:r>
            <a:r>
              <a:rPr lang="en-US" sz="3200" dirty="0" err="1">
                <a:latin typeface="Courier" pitchFamily="2" charset="0"/>
              </a:rPr>
              <a:t>timeit</a:t>
            </a:r>
            <a:r>
              <a:rPr lang="en-US" sz="3200" dirty="0">
                <a:latin typeface="Papyrus" panose="020B0602040200020303" pitchFamily="34" charset="77"/>
              </a:rPr>
              <a:t> that calls a function handle and returns how long it takes (same measurement – elapsed time)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 err="1">
                <a:latin typeface="Courier" pitchFamily="2" charset="0"/>
              </a:rPr>
              <a:t>timeit</a:t>
            </a:r>
            <a:r>
              <a:rPr lang="en-US" sz="3200" dirty="0">
                <a:latin typeface="Papyrus" panose="020B0602040200020303" pitchFamily="34" charset="77"/>
              </a:rPr>
              <a:t> runs the function a number of times (it decides how many), takes into account overhead associated with calling the function and </a:t>
            </a:r>
            <a:r>
              <a:rPr lang="en-US" sz="3200" dirty="0">
                <a:latin typeface="Courier" pitchFamily="2" charset="0"/>
              </a:rPr>
              <a:t>tic</a:t>
            </a:r>
            <a:r>
              <a:rPr lang="en-US" sz="3200" dirty="0">
                <a:latin typeface="Papyrus" panose="020B0602040200020303" pitchFamily="34" charset="77"/>
              </a:rPr>
              <a:t> and </a:t>
            </a:r>
            <a:r>
              <a:rPr lang="en-US" sz="3200" dirty="0">
                <a:latin typeface="Courier" pitchFamily="2" charset="0"/>
              </a:rPr>
              <a:t>toc</a:t>
            </a:r>
            <a:r>
              <a:rPr lang="en-US" sz="3200" dirty="0">
                <a:latin typeface="Papyrus" panose="020B0602040200020303" pitchFamily="34" charset="77"/>
              </a:rPr>
              <a:t> (so it uses them internally) and provides an average. </a:t>
            </a:r>
          </a:p>
        </p:txBody>
      </p:sp>
    </p:spTree>
    <p:extLst>
      <p:ext uri="{BB962C8B-B14F-4D97-AF65-F5344CB8AC3E}">
        <p14:creationId xmlns:p14="http://schemas.microsoft.com/office/powerpoint/2010/main" val="1972931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3256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Optimizing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Making your code go faster.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Compare various methods of doing calculation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Loop</a:t>
            </a:r>
          </a:p>
          <a:p>
            <a:pPr algn="ctr"/>
            <a:r>
              <a:rPr lang="en-US" sz="3200" dirty="0" err="1">
                <a:latin typeface="Papyrus" panose="020B0602040200020303" pitchFamily="34" charset="77"/>
              </a:rPr>
              <a:t>Vectoriztion</a:t>
            </a:r>
            <a:r>
              <a:rPr lang="en-US" sz="3200" dirty="0">
                <a:latin typeface="Papyrus" panose="020B0602040200020303" pitchFamily="34" charset="77"/>
              </a:rPr>
              <a:t> if possible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Recursion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Any of above with memory </a:t>
            </a:r>
            <a:r>
              <a:rPr lang="en-US" sz="3200" dirty="0" err="1">
                <a:latin typeface="Papyrus" panose="020B0602040200020303" pitchFamily="34" charset="77"/>
              </a:rPr>
              <a:t>preallocation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Something out of left-field.</a:t>
            </a:r>
          </a:p>
        </p:txBody>
      </p:sp>
    </p:spTree>
    <p:extLst>
      <p:ext uri="{BB962C8B-B14F-4D97-AF65-F5344CB8AC3E}">
        <p14:creationId xmlns:p14="http://schemas.microsoft.com/office/powerpoint/2010/main" val="191297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95197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Optimizing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See this series of web pages for calculating the Fibonacci sequence.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1600" dirty="0">
                <a:latin typeface="Courier" pitchFamily="2" charset="0"/>
                <a:hlinkClick r:id="rId3"/>
              </a:rPr>
              <a:t>https://blogs.mathworks.com/loren/2013/09/22/timing-code/</a:t>
            </a:r>
            <a:endParaRPr lang="en-US" sz="1600" dirty="0">
              <a:latin typeface="Courier" pitchFamily="2" charset="0"/>
            </a:endParaRPr>
          </a:p>
          <a:p>
            <a:pPr algn="ctr"/>
            <a:endParaRPr lang="en-US" sz="1600" dirty="0">
              <a:latin typeface="Courier" pitchFamily="2" charset="0"/>
            </a:endParaRPr>
          </a:p>
          <a:p>
            <a:pPr algn="ctr"/>
            <a:endParaRPr lang="en-US" sz="1600" dirty="0">
              <a:latin typeface="Courier" pitchFamily="2" charset="0"/>
            </a:endParaRPr>
          </a:p>
          <a:p>
            <a:pPr algn="ctr"/>
            <a:r>
              <a:rPr lang="en-US" sz="1600" dirty="0">
                <a:latin typeface="Courier" pitchFamily="2" charset="0"/>
                <a:hlinkClick r:id="rId4"/>
              </a:rPr>
              <a:t>https://blogs.mathworks.com/loren/2006/05/17/fibonacci-and-filter/</a:t>
            </a:r>
            <a:endParaRPr lang="en-US" sz="16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3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25054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Optimizing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Running code from these pages, for first 102 terms (their example) we get</a:t>
            </a:r>
          </a:p>
          <a:p>
            <a:r>
              <a:rPr lang="en-US" dirty="0">
                <a:latin typeface="Courier" pitchFamily="2" charset="0"/>
              </a:rPr>
              <a:t>&gt;&gt; </a:t>
            </a:r>
            <a:r>
              <a:rPr lang="en-US" dirty="0" err="1">
                <a:latin typeface="Courier" pitchFamily="2" charset="0"/>
              </a:rPr>
              <a:t>time_fibs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Compare Times (in milliseconds)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loop           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prealloc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       </a:t>
            </a:r>
            <a:r>
              <a:rPr lang="en-US" dirty="0">
                <a:latin typeface="Courier" pitchFamily="2" charset="0"/>
              </a:rPr>
              <a:t>recursive      filter         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0.032925915   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0.001971634</a:t>
            </a:r>
            <a:r>
              <a:rPr lang="en-US" dirty="0">
                <a:latin typeface="Courier" pitchFamily="2" charset="0"/>
              </a:rPr>
              <a:t>    0.083387566    0.003825890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 the </a:t>
            </a:r>
            <a:r>
              <a:rPr lang="en-US" sz="3200" dirty="0" err="1">
                <a:latin typeface="Papyrus" panose="020B0602040200020303" pitchFamily="34" charset="77"/>
              </a:rPr>
              <a:t>preallocation</a:t>
            </a:r>
            <a:r>
              <a:rPr lang="en-US" sz="3200" dirty="0">
                <a:latin typeface="Papyrus" panose="020B0602040200020303" pitchFamily="34" charset="77"/>
              </a:rPr>
              <a:t> method wins.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Going to larger lengths, the </a:t>
            </a:r>
            <a:r>
              <a:rPr lang="en-US" sz="3200" dirty="0" err="1">
                <a:latin typeface="Papyrus" panose="020B0602040200020303" pitchFamily="34" charset="77"/>
              </a:rPr>
              <a:t>preallocation</a:t>
            </a:r>
            <a:r>
              <a:rPr lang="en-US" sz="3200" dirty="0">
                <a:latin typeface="Papyrus" panose="020B0602040200020303" pitchFamily="34" charset="77"/>
              </a:rPr>
              <a:t> method continues to “win”. (I would have guessed that the filter method – something-out-of-left-field would have won as the sequence got longer).</a:t>
            </a:r>
          </a:p>
        </p:txBody>
      </p:sp>
    </p:spTree>
    <p:extLst>
      <p:ext uri="{BB962C8B-B14F-4D97-AF65-F5344CB8AC3E}">
        <p14:creationId xmlns:p14="http://schemas.microsoft.com/office/powerpoint/2010/main" val="3672193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-25052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What to avoid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function [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]=</a:t>
            </a:r>
            <a:r>
              <a:rPr lang="en-US" dirty="0" err="1">
                <a:latin typeface="Courier" pitchFamily="2" charset="0"/>
              </a:rPr>
              <a:t>mysqrt</a:t>
            </a:r>
            <a:r>
              <a:rPr lang="en-US" dirty="0">
                <a:latin typeface="Courier" pitchFamily="2" charset="0"/>
              </a:rPr>
              <a:t>(s) %s is our input value here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(s&lt;0) %giving a loop when the input is negative</a:t>
            </a:r>
          </a:p>
          <a:p>
            <a:r>
              <a:rPr lang="en-US" dirty="0">
                <a:latin typeface="Courier" pitchFamily="2" charset="0"/>
              </a:rPr>
              <a:t>   s=abs(s);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x0=</a:t>
            </a:r>
            <a:r>
              <a:rPr lang="en-US" dirty="0" err="1">
                <a:solidFill>
                  <a:srgbClr val="FF00FF"/>
                </a:solidFill>
                <a:latin typeface="Courier" pitchFamily="2" charset="0"/>
              </a:rPr>
              <a:t>intgr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(s); %calling my guess function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while (abs((x0^2-s))&gt;10^(-4)) %loop for </a:t>
            </a:r>
            <a:r>
              <a:rPr lang="en-US" dirty="0" err="1">
                <a:solidFill>
                  <a:srgbClr val="FF00FF"/>
                </a:solidFill>
                <a:latin typeface="Courier" pitchFamily="2" charset="0"/>
              </a:rPr>
              <a:t>babylonian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square root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     x2=(x0+s/x0)/2;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     x0=x2;   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end</a:t>
            </a:r>
          </a:p>
          <a:p>
            <a:r>
              <a:rPr lang="en-US" dirty="0">
                <a:latin typeface="Courier" pitchFamily="2" charset="0"/>
              </a:rPr>
              <a:t>   x0=x0*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 %provide output of negative value as imaginary number </a:t>
            </a:r>
          </a:p>
          <a:p>
            <a:r>
              <a:rPr lang="en-US" dirty="0">
                <a:latin typeface="Courier" pitchFamily="2" charset="0"/>
              </a:rPr>
              <a:t>else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 x0=</a:t>
            </a:r>
            <a:r>
              <a:rPr lang="en-US" dirty="0" err="1">
                <a:solidFill>
                  <a:srgbClr val="FF00FF"/>
                </a:solidFill>
                <a:latin typeface="Courier" pitchFamily="2" charset="0"/>
              </a:rPr>
              <a:t>intgr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(s); %for positive 's' value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while (abs((x0^2-s))&gt;10^(-4)) %</a:t>
            </a:r>
            <a:r>
              <a:rPr lang="en-US" dirty="0" err="1">
                <a:solidFill>
                  <a:srgbClr val="FF00FF"/>
                </a:solidFill>
                <a:latin typeface="Courier" pitchFamily="2" charset="0"/>
              </a:rPr>
              <a:t>babylonian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square root value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     x1=(x0+s/x0)/2;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     x0=x1;   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    end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  <a:p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=x0; 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is the coding “inefficiency” here?</a:t>
            </a:r>
          </a:p>
        </p:txBody>
      </p:sp>
    </p:spTree>
    <p:extLst>
      <p:ext uri="{BB962C8B-B14F-4D97-AF65-F5344CB8AC3E}">
        <p14:creationId xmlns:p14="http://schemas.microsoft.com/office/powerpoint/2010/main" val="274265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-25052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What to avoid</a:t>
            </a:r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Variations on the theme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- Don’t calculate for zero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elseif S==0            % Square-root for Zero</a:t>
            </a:r>
          </a:p>
          <a:p>
            <a:r>
              <a:rPr lang="en-US" dirty="0">
                <a:latin typeface="Courier" pitchFamily="2" charset="0"/>
              </a:rPr>
              <a:t>	X=0;</a:t>
            </a:r>
          </a:p>
          <a:p>
            <a:r>
              <a:rPr lang="en-US" dirty="0">
                <a:latin typeface="Courier" pitchFamily="2" charset="0"/>
              </a:rPr>
              <a:t>	X1=X;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Saving here is minimal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- Just take abs value and ignore that the result can be imaginary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- If imaginary do this</a:t>
            </a:r>
          </a:p>
          <a:p>
            <a:r>
              <a:rPr lang="en-US" dirty="0">
                <a:latin typeface="Courier" pitchFamily="2" charset="0"/>
              </a:rPr>
              <a:t>if S&lt;0</a:t>
            </a:r>
          </a:p>
          <a:p>
            <a:r>
              <a:rPr lang="en-US" dirty="0">
                <a:latin typeface="Courier" pitchFamily="2" charset="0"/>
              </a:rPr>
              <a:t>	x1=sqrt(abs(S))*1i;</a:t>
            </a:r>
          </a:p>
        </p:txBody>
      </p:sp>
    </p:spTree>
    <p:extLst>
      <p:ext uri="{BB962C8B-B14F-4D97-AF65-F5344CB8AC3E}">
        <p14:creationId xmlns:p14="http://schemas.microsoft.com/office/powerpoint/2010/main" val="808472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-25052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How to fix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function [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]=</a:t>
            </a:r>
            <a:r>
              <a:rPr lang="en-US" dirty="0" err="1">
                <a:latin typeface="Courier" pitchFamily="2" charset="0"/>
              </a:rPr>
              <a:t>mysqrt</a:t>
            </a:r>
            <a:r>
              <a:rPr lang="en-US" dirty="0">
                <a:latin typeface="Courier" pitchFamily="2" charset="0"/>
              </a:rPr>
              <a:t>(s) %s is our input value here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(s&lt;0)</a:t>
            </a:r>
          </a:p>
          <a:p>
            <a:r>
              <a:rPr lang="en-US" dirty="0">
                <a:latin typeface="Courier" pitchFamily="2" charset="0"/>
              </a:rPr>
              <a:t>	fix=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r>
              <a:rPr lang="en-US" dirty="0">
                <a:latin typeface="Courier" pitchFamily="2" charset="0"/>
              </a:rPr>
              <a:t>	s=abs(s); 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&lt;&lt; this does not change s in calling routine</a:t>
            </a:r>
          </a:p>
          <a:p>
            <a:r>
              <a:rPr lang="en-US" dirty="0">
                <a:latin typeface="Courier" pitchFamily="2" charset="0"/>
              </a:rPr>
              <a:t>else</a:t>
            </a:r>
          </a:p>
          <a:p>
            <a:r>
              <a:rPr lang="en-US" dirty="0">
                <a:latin typeface="Courier" pitchFamily="2" charset="0"/>
              </a:rPr>
              <a:t>	fix=1;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 =</a:t>
            </a:r>
            <a:r>
              <a:rPr lang="en-US" dirty="0" err="1">
                <a:latin typeface="Courier" pitchFamily="2" charset="0"/>
              </a:rPr>
              <a:t>intgr</a:t>
            </a:r>
            <a:r>
              <a:rPr lang="en-US" dirty="0">
                <a:latin typeface="Courier" pitchFamily="2" charset="0"/>
              </a:rPr>
              <a:t>(s); %calling my guess function 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&lt;&lt; this is good!</a:t>
            </a:r>
          </a:p>
          <a:p>
            <a:r>
              <a:rPr lang="en-US" dirty="0">
                <a:latin typeface="Courier" pitchFamily="2" charset="0"/>
              </a:rPr>
              <a:t>while (abs((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 ^2-s))&gt;10^(-4))</a:t>
            </a:r>
          </a:p>
          <a:p>
            <a:r>
              <a:rPr lang="en-US" dirty="0">
                <a:latin typeface="Courier" pitchFamily="2" charset="0"/>
              </a:rPr>
              <a:t>	x2=(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 +s/ 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)/2;</a:t>
            </a:r>
          </a:p>
          <a:p>
            <a:r>
              <a:rPr lang="en-US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 =x2;   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  <a:p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xsq</a:t>
            </a:r>
            <a:r>
              <a:rPr lang="en-US" dirty="0">
                <a:latin typeface="Courier" pitchFamily="2" charset="0"/>
              </a:rPr>
              <a:t>*fix; 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1427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100208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Many of the problems were due to not understanding what needed to be done.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Checking inputs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are limits for Longitude?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dirty="0">
                <a:latin typeface="Courier" pitchFamily="2" charset="0"/>
              </a:rPr>
              <a:t>assert((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-180 </a:t>
            </a:r>
            <a:r>
              <a:rPr lang="en-US" dirty="0">
                <a:latin typeface="Courier" pitchFamily="2" charset="0"/>
              </a:rPr>
              <a:t>&lt;= </a:t>
            </a:r>
            <a:r>
              <a:rPr lang="en-US" dirty="0" err="1">
                <a:latin typeface="Courier" pitchFamily="2" charset="0"/>
              </a:rPr>
              <a:t>Eq_lo</a:t>
            </a:r>
            <a:r>
              <a:rPr lang="en-US" dirty="0">
                <a:latin typeface="Courier" pitchFamily="2" charset="0"/>
              </a:rPr>
              <a:t>) &amp;&amp; (</a:t>
            </a:r>
            <a:r>
              <a:rPr lang="en-US" dirty="0" err="1">
                <a:latin typeface="Courier" pitchFamily="2" charset="0"/>
              </a:rPr>
              <a:t>Eq_lo</a:t>
            </a:r>
            <a:r>
              <a:rPr lang="en-US" dirty="0">
                <a:latin typeface="Courier" pitchFamily="2" charset="0"/>
              </a:rPr>
              <a:t> &lt;=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180</a:t>
            </a:r>
            <a:r>
              <a:rPr lang="en-US" dirty="0">
                <a:latin typeface="Courier" pitchFamily="2" charset="0"/>
              </a:rPr>
              <a:t>),'</a:t>
            </a:r>
            <a:r>
              <a:rPr lang="en-US" dirty="0" err="1">
                <a:latin typeface="Courier" pitchFamily="2" charset="0"/>
              </a:rPr>
              <a:t>Eq_lo</a:t>
            </a:r>
            <a:r>
              <a:rPr lang="en-US" dirty="0">
                <a:latin typeface="Courier" pitchFamily="2" charset="0"/>
              </a:rPr>
              <a:t> values not within appropriate ranges’)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or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dirty="0">
                <a:latin typeface="Courier" pitchFamily="2" charset="0"/>
              </a:rPr>
              <a:t>if E(2)&lt;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||E(2)&gt;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360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Which one, or neither, is correct?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52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ECBDD-775A-BD43-BEFA-642C80775CD4}"/>
              </a:ext>
            </a:extLst>
          </p:cNvPr>
          <p:cNvSpPr txBox="1"/>
          <p:nvPr/>
        </p:nvSpPr>
        <p:spPr>
          <a:xfrm>
            <a:off x="0" y="212942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Some programing observations from the </a:t>
            </a:r>
            <a:r>
              <a:rPr lang="en-US" sz="3200" dirty="0" err="1">
                <a:latin typeface="Papyrus" panose="020B0602040200020303" pitchFamily="34" charset="77"/>
              </a:rPr>
              <a:t>Homeworks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does this do?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2800" dirty="0">
                <a:latin typeface="Courier" pitchFamily="2" charset="0"/>
              </a:rPr>
              <a:t>%function </a:t>
            </a:r>
            <a:r>
              <a:rPr lang="en-US" sz="2800" dirty="0" err="1">
                <a:latin typeface="Courier" pitchFamily="2" charset="0"/>
              </a:rPr>
              <a:t>Circular_Sin</a:t>
            </a:r>
            <a:r>
              <a:rPr lang="en-US" sz="2800" dirty="0">
                <a:latin typeface="Courier" pitchFamily="2" charset="0"/>
              </a:rPr>
              <a:t> = Circulars(</a:t>
            </a:r>
            <a:r>
              <a:rPr lang="en-US" sz="2800" dirty="0" err="1">
                <a:latin typeface="Courier" pitchFamily="2" charset="0"/>
              </a:rPr>
              <a:t>R,m</a:t>
            </a:r>
            <a:r>
              <a:rPr lang="en-US" sz="2800" dirty="0">
                <a:latin typeface="Courier" pitchFamily="2" charset="0"/>
              </a:rPr>
              <a:t>)</a:t>
            </a:r>
          </a:p>
          <a:p>
            <a:r>
              <a:rPr lang="en-US" sz="2800" dirty="0">
                <a:latin typeface="Courier" pitchFamily="2" charset="0"/>
              </a:rPr>
              <a:t>R=4;</a:t>
            </a:r>
          </a:p>
          <a:p>
            <a:r>
              <a:rPr lang="en-US" sz="2800" dirty="0">
                <a:latin typeface="Courier" pitchFamily="2" charset="0"/>
              </a:rPr>
              <a:t>m=10;</a:t>
            </a:r>
          </a:p>
          <a:p>
            <a:r>
              <a:rPr lang="en-US" sz="2800" dirty="0">
                <a:latin typeface="Courier" pitchFamily="2" charset="0"/>
              </a:rPr>
              <a:t>…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How about this?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function </a:t>
            </a:r>
            <a:r>
              <a:rPr lang="en-US" sz="3200" dirty="0" err="1">
                <a:latin typeface="Courier" pitchFamily="2" charset="0"/>
              </a:rPr>
              <a:t>my_circleplot</a:t>
            </a:r>
            <a:r>
              <a:rPr lang="en-US" sz="3200" dirty="0">
                <a:latin typeface="Courier" pitchFamily="2" charset="0"/>
              </a:rPr>
              <a:t>=</a:t>
            </a:r>
            <a:r>
              <a:rPr lang="en-US" sz="3200" dirty="0" err="1">
                <a:latin typeface="Courier" pitchFamily="2" charset="0"/>
              </a:rPr>
              <a:t>XY_plot</a:t>
            </a:r>
            <a:r>
              <a:rPr lang="en-US" sz="3200" dirty="0">
                <a:latin typeface="Courier" pitchFamily="2" charset="0"/>
              </a:rPr>
              <a:t>(R,W)</a:t>
            </a:r>
          </a:p>
          <a:p>
            <a:r>
              <a:rPr lang="en-US" sz="3200" dirty="0">
                <a:latin typeface="Courier" pitchFamily="2" charset="0"/>
              </a:rPr>
              <a:t>r=R;</a:t>
            </a:r>
          </a:p>
          <a:p>
            <a:r>
              <a:rPr lang="en-US" sz="3200" dirty="0">
                <a:latin typeface="Courier" pitchFamily="2" charset="0"/>
              </a:rPr>
              <a:t>w=W;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5657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75156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Checking inputs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are limits for Latitude?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if eq(1)&lt;0 || 180&lt;eq(1)</a:t>
            </a:r>
          </a:p>
          <a:p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disp</a:t>
            </a:r>
            <a:r>
              <a:rPr lang="en-US" dirty="0">
                <a:latin typeface="Courier" pitchFamily="2" charset="0"/>
              </a:rPr>
              <a:t>('There is a problem. Lat should be between 0 and 180 degree')</a:t>
            </a:r>
          </a:p>
          <a:p>
            <a:r>
              <a:rPr lang="en-US" dirty="0">
                <a:latin typeface="Courier" pitchFamily="2" charset="0"/>
              </a:rPr>
              <a:t>    delta='Nan'</a:t>
            </a:r>
          </a:p>
          <a:p>
            <a:r>
              <a:rPr lang="en-US" dirty="0">
                <a:latin typeface="Courier" pitchFamily="2" charset="0"/>
              </a:rPr>
              <a:t>    return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is wrong here?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97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175364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Part of programming is testing your program (if possible) with inputs that give known answers or against other programs that do the same thing.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Matlab has these functions and they are vectorized!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distance</a:t>
            </a:r>
            <a:r>
              <a:rPr lang="en-US" sz="3200" dirty="0">
                <a:latin typeface="Papyrus" panose="020B0602040200020303" pitchFamily="34" charset="77"/>
              </a:rPr>
              <a:t> (actually will optionally also give azimuth)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azimuth</a:t>
            </a:r>
            <a:r>
              <a:rPr lang="en-US" sz="3200" dirty="0">
                <a:latin typeface="Papyrus" panose="020B0602040200020303" pitchFamily="34" charset="77"/>
              </a:rPr>
              <a:t> (only gives azimuth)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you can compare your results with known good results.</a:t>
            </a:r>
          </a:p>
        </p:txBody>
      </p:sp>
    </p:spTree>
    <p:extLst>
      <p:ext uri="{BB962C8B-B14F-4D97-AF65-F5344CB8AC3E}">
        <p14:creationId xmlns:p14="http://schemas.microsoft.com/office/powerpoint/2010/main" val="3632647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100208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need to do something multiple times – make it a function (can put in script file).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DON’T cut and paste to repeat code.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Hard to debug and maintain.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% checking range of the input values for earthquake</a:t>
            </a:r>
            <a:endParaRPr lang="en-US" sz="3200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if E(1)&lt;-90||E(1)&gt;90||E(2)&lt;0||E(2)&gt;360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fprintf</a:t>
            </a:r>
            <a:r>
              <a:rPr lang="en-US" dirty="0">
                <a:latin typeface="Courier" pitchFamily="2" charset="0"/>
              </a:rPr>
              <a:t>('%s\</a:t>
            </a:r>
            <a:r>
              <a:rPr lang="en-US" dirty="0" err="1">
                <a:latin typeface="Courier" pitchFamily="2" charset="0"/>
              </a:rPr>
              <a:t>n','few</a:t>
            </a:r>
            <a:r>
              <a:rPr lang="en-US" dirty="0">
                <a:latin typeface="Courier" pitchFamily="2" charset="0"/>
              </a:rPr>
              <a:t> input values are out of range');</a:t>
            </a:r>
          </a:p>
          <a:p>
            <a:r>
              <a:rPr lang="en-US" dirty="0">
                <a:latin typeface="Courier" pitchFamily="2" charset="0"/>
              </a:rPr>
              <a:t>   del=NaN(1,n,'single');</a:t>
            </a:r>
          </a:p>
          <a:p>
            <a:r>
              <a:rPr lang="en-US" dirty="0">
                <a:latin typeface="Courier" pitchFamily="2" charset="0"/>
              </a:rPr>
              <a:t>   return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  <a:p>
            <a:r>
              <a:rPr lang="en-US" dirty="0">
                <a:latin typeface="Courier" pitchFamily="2" charset="0"/>
              </a:rPr>
              <a:t>% checking range of the input values for stations</a:t>
            </a:r>
          </a:p>
          <a:p>
            <a:r>
              <a:rPr lang="en-US" dirty="0">
                <a:latin typeface="Courier" pitchFamily="2" charset="0"/>
              </a:rPr>
              <a:t>if((</a:t>
            </a:r>
            <a:r>
              <a:rPr lang="en-US" dirty="0" err="1">
                <a:latin typeface="Courier" pitchFamily="2" charset="0"/>
              </a:rPr>
              <a:t>minlongS</a:t>
            </a:r>
            <a:r>
              <a:rPr lang="en-US" dirty="0">
                <a:latin typeface="Courier" pitchFamily="2" charset="0"/>
              </a:rPr>
              <a:t> &lt; 0) || (</a:t>
            </a:r>
            <a:r>
              <a:rPr lang="en-US" dirty="0" err="1">
                <a:latin typeface="Courier" pitchFamily="2" charset="0"/>
              </a:rPr>
              <a:t>maxlongS</a:t>
            </a:r>
            <a:r>
              <a:rPr lang="en-US" dirty="0">
                <a:latin typeface="Courier" pitchFamily="2" charset="0"/>
              </a:rPr>
              <a:t> &gt; 360) || (</a:t>
            </a:r>
            <a:r>
              <a:rPr lang="en-US" dirty="0" err="1">
                <a:latin typeface="Courier" pitchFamily="2" charset="0"/>
              </a:rPr>
              <a:t>minlatS</a:t>
            </a:r>
            <a:r>
              <a:rPr lang="en-US" dirty="0">
                <a:latin typeface="Courier" pitchFamily="2" charset="0"/>
              </a:rPr>
              <a:t> &lt; -90) || (</a:t>
            </a:r>
            <a:r>
              <a:rPr lang="en-US" dirty="0" err="1">
                <a:latin typeface="Courier" pitchFamily="2" charset="0"/>
              </a:rPr>
              <a:t>maxlatS</a:t>
            </a:r>
            <a:r>
              <a:rPr lang="en-US" dirty="0">
                <a:latin typeface="Courier" pitchFamily="2" charset="0"/>
              </a:rPr>
              <a:t> &gt; 90))</a:t>
            </a:r>
          </a:p>
          <a:p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fprintf</a:t>
            </a:r>
            <a:r>
              <a:rPr lang="en-US" dirty="0">
                <a:latin typeface="Courier" pitchFamily="2" charset="0"/>
              </a:rPr>
              <a:t>('%s\</a:t>
            </a:r>
            <a:r>
              <a:rPr lang="en-US" dirty="0" err="1">
                <a:latin typeface="Courier" pitchFamily="2" charset="0"/>
              </a:rPr>
              <a:t>n','few</a:t>
            </a:r>
            <a:r>
              <a:rPr lang="en-US" dirty="0">
                <a:latin typeface="Courier" pitchFamily="2" charset="0"/>
              </a:rPr>
              <a:t> input values are out of range');</a:t>
            </a:r>
          </a:p>
          <a:p>
            <a:r>
              <a:rPr lang="en-US" dirty="0">
                <a:latin typeface="Courier" pitchFamily="2" charset="0"/>
              </a:rPr>
              <a:t>    del=NaN(1,n,'single');</a:t>
            </a:r>
          </a:p>
          <a:p>
            <a:r>
              <a:rPr lang="en-US" dirty="0">
                <a:latin typeface="Courier" pitchFamily="2" charset="0"/>
              </a:rPr>
              <a:t>    return</a:t>
            </a:r>
          </a:p>
          <a:p>
            <a:r>
              <a:rPr lang="en-US" dirty="0">
                <a:latin typeface="Courier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830190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100208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Basic blunders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if (-90&lt;Lat1)&amp;&amp;(Lat1&lt;0)</a:t>
            </a:r>
          </a:p>
          <a:p>
            <a:r>
              <a:rPr lang="en-US" dirty="0">
                <a:latin typeface="Courier" pitchFamily="2" charset="0"/>
              </a:rPr>
              <a:t>    L1=90+abs(Lat1);</a:t>
            </a:r>
          </a:p>
          <a:p>
            <a:pPr algn="ctr"/>
            <a:endParaRPr lang="en-US" sz="36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produces value for latitude &gt; 90° if the input is negative.</a:t>
            </a:r>
          </a:p>
        </p:txBody>
      </p:sp>
    </p:spTree>
    <p:extLst>
      <p:ext uri="{BB962C8B-B14F-4D97-AF65-F5344CB8AC3E}">
        <p14:creationId xmlns:p14="http://schemas.microsoft.com/office/powerpoint/2010/main" val="3125308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10020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Understanding the “physics”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is the difference between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azimuth (direction from source to station, and/or direction the wave is going at the station)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Back-azimuth (direction at the station from which the wave is coming.)</a:t>
            </a:r>
          </a:p>
        </p:txBody>
      </p:sp>
    </p:spTree>
    <p:extLst>
      <p:ext uri="{BB962C8B-B14F-4D97-AF65-F5344CB8AC3E}">
        <p14:creationId xmlns:p14="http://schemas.microsoft.com/office/powerpoint/2010/main" val="195381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2630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In general the back-azimuth is not computable from the azimuth.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Specifically it is not the </a:t>
            </a:r>
            <a:r>
              <a:rPr lang="en-US" sz="3200" dirty="0">
                <a:latin typeface="Courier" pitchFamily="2" charset="0"/>
              </a:rPr>
              <a:t>azimuth-180</a:t>
            </a:r>
            <a:r>
              <a:rPr lang="en-US" sz="3200" dirty="0">
                <a:latin typeface="Papyrus" panose="020B0602040200020303" pitchFamily="34" charset="77"/>
              </a:rPr>
              <a:t> (or the </a:t>
            </a:r>
            <a:r>
              <a:rPr lang="en-US" sz="3200" dirty="0">
                <a:latin typeface="Courier" pitchFamily="2" charset="0"/>
              </a:rPr>
              <a:t>azimuth- 360 </a:t>
            </a:r>
            <a:r>
              <a:rPr lang="en-US" sz="3200" dirty="0">
                <a:latin typeface="Papyrus" panose="020B0602040200020303" pitchFamily="34" charset="77"/>
              </a:rPr>
              <a:t>– which is the same).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will play with a globe for this.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Find cases where the back-azimuth is the </a:t>
            </a:r>
            <a:r>
              <a:rPr lang="en-US" sz="3200" dirty="0">
                <a:latin typeface="Courier" pitchFamily="2" charset="0"/>
              </a:rPr>
              <a:t>azimuth-180</a:t>
            </a:r>
            <a:r>
              <a:rPr lang="en-US" sz="3200" dirty="0">
                <a:latin typeface="Papyrus" panose="020B0602040200020303" pitchFamily="34" charset="77"/>
              </a:rPr>
              <a:t>, cases where the back-azimuth is equal to the azimuth, and the </a:t>
            </a:r>
            <a:r>
              <a:rPr lang="en-US" sz="3200" u="sng" dirty="0">
                <a:latin typeface="Papyrus" panose="020B0602040200020303" pitchFamily="34" charset="77"/>
              </a:rPr>
              <a:t>general</a:t>
            </a:r>
            <a:r>
              <a:rPr lang="en-US" sz="3200" dirty="0">
                <a:latin typeface="Papyrus" panose="020B0602040200020303" pitchFamily="34" charset="77"/>
              </a:rPr>
              <a:t> case where there is no simple relationship.  </a:t>
            </a:r>
          </a:p>
        </p:txBody>
      </p:sp>
    </p:spTree>
    <p:extLst>
      <p:ext uri="{BB962C8B-B14F-4D97-AF65-F5344CB8AC3E}">
        <p14:creationId xmlns:p14="http://schemas.microsoft.com/office/powerpoint/2010/main" val="3356444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50104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Easy vs hard way to do things.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In the “old” days trig functions only took radians for their arguments (except FORTRAN that always took both radians and degrees).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Now, most languages will take degrees(although it seems C is still holding out and does not offer it).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sin(x)</a:t>
            </a:r>
            <a:r>
              <a:rPr lang="en-US" sz="3200" dirty="0">
                <a:latin typeface="Papyrus" panose="020B0602040200020303" pitchFamily="34" charset="77"/>
              </a:rPr>
              <a:t> takes x in radians</a:t>
            </a:r>
          </a:p>
          <a:p>
            <a:pPr algn="ctr"/>
            <a:r>
              <a:rPr lang="en-US" sz="3200" dirty="0" err="1">
                <a:latin typeface="Courier" pitchFamily="2" charset="0"/>
              </a:rPr>
              <a:t>sind</a:t>
            </a:r>
            <a:r>
              <a:rPr lang="en-US" sz="3200" dirty="0">
                <a:latin typeface="Courier" pitchFamily="2" charset="0"/>
              </a:rPr>
              <a:t>(x)</a:t>
            </a:r>
            <a:r>
              <a:rPr lang="en-US" sz="3200" dirty="0">
                <a:latin typeface="Papyrus" panose="020B0602040200020303" pitchFamily="34" charset="77"/>
              </a:rPr>
              <a:t> takes x in degrees.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computer is a </a:t>
            </a:r>
            <a:r>
              <a:rPr lang="en-US" sz="3200" u="sng" dirty="0">
                <a:latin typeface="Papyrus" panose="020B0602040200020303" pitchFamily="34" charset="77"/>
              </a:rPr>
              <a:t>labor saving device </a:t>
            </a:r>
            <a:r>
              <a:rPr lang="en-US" sz="3200" dirty="0">
                <a:latin typeface="Papyrus" panose="020B0602040200020303" pitchFamily="34" charset="77"/>
              </a:rPr>
              <a:t>– make it do the work!</a:t>
            </a:r>
          </a:p>
        </p:txBody>
      </p:sp>
    </p:spTree>
    <p:extLst>
      <p:ext uri="{BB962C8B-B14F-4D97-AF65-F5344CB8AC3E}">
        <p14:creationId xmlns:p14="http://schemas.microsoft.com/office/powerpoint/2010/main" val="3755525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26304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  <a:endParaRPr lang="en-US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Since the output of sin and cos are not single valued, to get the azimuth and back-azimuth you have to figure out what input value produced the output value.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With only one of them (sin or cos) you can’t do this.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You need both as there are 4 combinations of signs of the sin and cos (0 to north, +CW).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 err="1">
                <a:latin typeface="Papyrus" panose="020B0602040200020303" pitchFamily="34" charset="77"/>
              </a:rPr>
              <a:t>sc</a:t>
            </a:r>
            <a:r>
              <a:rPr lang="en-US" sz="3200" dirty="0">
                <a:latin typeface="Papyrus" panose="020B0602040200020303" pitchFamily="34" charset="77"/>
              </a:rPr>
              <a:t>                 </a:t>
            </a:r>
            <a:r>
              <a:rPr lang="en-US" sz="3200" dirty="0" err="1">
                <a:latin typeface="Papyrus" panose="020B0602040200020303" pitchFamily="34" charset="77"/>
              </a:rPr>
              <a:t>sc</a:t>
            </a:r>
            <a:r>
              <a:rPr lang="en-US" sz="3200" dirty="0">
                <a:latin typeface="Papyrus" panose="020B0602040200020303" pitchFamily="34" charset="77"/>
              </a:rPr>
              <a:t>                 </a:t>
            </a:r>
            <a:r>
              <a:rPr lang="en-US" sz="3200" dirty="0" err="1">
                <a:latin typeface="Papyrus" panose="020B0602040200020303" pitchFamily="34" charset="77"/>
              </a:rPr>
              <a:t>sc</a:t>
            </a:r>
            <a:r>
              <a:rPr lang="en-US" sz="3200" dirty="0">
                <a:latin typeface="Papyrus" panose="020B0602040200020303" pitchFamily="34" charset="77"/>
              </a:rPr>
              <a:t>                 </a:t>
            </a:r>
            <a:r>
              <a:rPr lang="en-US" sz="3200" dirty="0" err="1">
                <a:latin typeface="Papyrus" panose="020B0602040200020303" pitchFamily="34" charset="77"/>
              </a:rPr>
              <a:t>sc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++      +-      --      -+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NE               SE               SW               NW</a:t>
            </a:r>
          </a:p>
        </p:txBody>
      </p:sp>
    </p:spTree>
    <p:extLst>
      <p:ext uri="{BB962C8B-B14F-4D97-AF65-F5344CB8AC3E}">
        <p14:creationId xmlns:p14="http://schemas.microsoft.com/office/powerpoint/2010/main" val="3104368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263046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HW 4</a:t>
            </a:r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Look at getting correct quadrant from sin and cos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&gt;&gt; </a:t>
            </a:r>
            <a:r>
              <a:rPr lang="en-US" dirty="0" err="1">
                <a:latin typeface="Courier" pitchFamily="2" charset="0"/>
              </a:rPr>
              <a:t>th</a:t>
            </a:r>
            <a:r>
              <a:rPr lang="en-US" dirty="0">
                <a:latin typeface="Courier" pitchFamily="2" charset="0"/>
              </a:rPr>
              <a:t>=[45 135 -135 -45]</a:t>
            </a:r>
          </a:p>
          <a:p>
            <a:r>
              <a:rPr lang="en-US" dirty="0" err="1">
                <a:latin typeface="Courier" pitchFamily="2" charset="0"/>
              </a:rPr>
              <a:t>th</a:t>
            </a:r>
            <a:r>
              <a:rPr lang="en-US" dirty="0">
                <a:latin typeface="Courier" pitchFamily="2" charset="0"/>
              </a:rPr>
              <a:t> =</a:t>
            </a:r>
          </a:p>
          <a:p>
            <a:r>
              <a:rPr lang="en-US" dirty="0">
                <a:latin typeface="Courier" pitchFamily="2" charset="0"/>
              </a:rPr>
              <a:t>    45   135  -135   -45    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answer from 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atand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(2) comes in this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                             form (not 0-360)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&gt;&gt; </a:t>
            </a:r>
            <a:r>
              <a:rPr lang="en-US" dirty="0" err="1">
                <a:latin typeface="Courier" pitchFamily="2" charset="0"/>
              </a:rPr>
              <a:t>sth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sind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th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 err="1">
                <a:latin typeface="Courier" pitchFamily="2" charset="0"/>
              </a:rPr>
              <a:t>sth</a:t>
            </a:r>
            <a:r>
              <a:rPr lang="en-US" dirty="0">
                <a:latin typeface="Courier" pitchFamily="2" charset="0"/>
              </a:rPr>
              <a:t> =</a:t>
            </a:r>
          </a:p>
          <a:p>
            <a:r>
              <a:rPr lang="en-US" dirty="0">
                <a:latin typeface="Courier" pitchFamily="2" charset="0"/>
              </a:rPr>
              <a:t>   0.707106781186548   0.707106781186548  -0.707106781186548  -0.707106781186548           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breaks into hemispheres: E+ and W-</a:t>
            </a:r>
          </a:p>
          <a:p>
            <a:r>
              <a:rPr lang="en-US" dirty="0">
                <a:latin typeface="Courier" pitchFamily="2" charset="0"/>
              </a:rPr>
              <a:t>&gt;&gt; </a:t>
            </a:r>
            <a:r>
              <a:rPr lang="en-US" dirty="0" err="1">
                <a:latin typeface="Courier" pitchFamily="2" charset="0"/>
              </a:rPr>
              <a:t>cth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cosd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th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 err="1">
                <a:latin typeface="Courier" pitchFamily="2" charset="0"/>
              </a:rPr>
              <a:t>cth</a:t>
            </a:r>
            <a:r>
              <a:rPr lang="en-US" dirty="0">
                <a:latin typeface="Courier" pitchFamily="2" charset="0"/>
              </a:rPr>
              <a:t> =</a:t>
            </a:r>
          </a:p>
          <a:p>
            <a:r>
              <a:rPr lang="en-US" dirty="0">
                <a:latin typeface="Courier" pitchFamily="2" charset="0"/>
              </a:rPr>
              <a:t>   0.707106781186548  -0.707106781186548  -0.707106781186548   0.707106781186548           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breaks into hemispheres: N+ and S-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&gt;&gt; </a:t>
            </a:r>
            <a:r>
              <a:rPr lang="en-US" dirty="0" err="1">
                <a:latin typeface="Courier" pitchFamily="2" charset="0"/>
              </a:rPr>
              <a:t>tth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sth</a:t>
            </a:r>
            <a:r>
              <a:rPr lang="en-US" dirty="0">
                <a:latin typeface="Courier" pitchFamily="2" charset="0"/>
              </a:rPr>
              <a:t>./</a:t>
            </a:r>
            <a:r>
              <a:rPr lang="en-US" dirty="0" err="1">
                <a:latin typeface="Courier" pitchFamily="2" charset="0"/>
              </a:rPr>
              <a:t>cth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tth</a:t>
            </a:r>
            <a:r>
              <a:rPr lang="en-US" dirty="0">
                <a:latin typeface="Courier" pitchFamily="2" charset="0"/>
              </a:rPr>
              <a:t> =</a:t>
            </a:r>
          </a:p>
          <a:p>
            <a:r>
              <a:rPr lang="en-US" dirty="0">
                <a:latin typeface="Courier" pitchFamily="2" charset="0"/>
              </a:rPr>
              <a:t>     1    -1     1    -1</a:t>
            </a:r>
          </a:p>
          <a:p>
            <a:r>
              <a:rPr lang="en-US" dirty="0">
                <a:latin typeface="Courier" pitchFamily="2" charset="0"/>
              </a:rPr>
              <a:t>&gt;&gt; </a:t>
            </a:r>
            <a:r>
              <a:rPr lang="en-US" dirty="0" err="1">
                <a:latin typeface="Courier" pitchFamily="2" charset="0"/>
              </a:rPr>
              <a:t>atand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tth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 err="1">
                <a:latin typeface="Courier" pitchFamily="2" charset="0"/>
              </a:rPr>
              <a:t>ans</a:t>
            </a:r>
            <a:r>
              <a:rPr lang="en-US" dirty="0">
                <a:latin typeface="Courier" pitchFamily="2" charset="0"/>
              </a:rPr>
              <a:t> = 45   -45    45   -45  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breaks into hemispheres: E+ and W-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&gt;&gt; atan2d(</a:t>
            </a:r>
            <a:r>
              <a:rPr lang="en-US" dirty="0" err="1">
                <a:latin typeface="Courier" pitchFamily="2" charset="0"/>
              </a:rPr>
              <a:t>sth,cth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 err="1">
                <a:latin typeface="Courier" pitchFamily="2" charset="0"/>
              </a:rPr>
              <a:t>ans</a:t>
            </a:r>
            <a:r>
              <a:rPr lang="en-US" dirty="0">
                <a:latin typeface="Courier" pitchFamily="2" charset="0"/>
              </a:rPr>
              <a:t> = 45   135  -135   -45  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breaks into quadrants: what we need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212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26304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Doing tests on matrices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603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10538B-CE1F-094A-842F-04C090DE95C3}"/>
              </a:ext>
            </a:extLst>
          </p:cNvPr>
          <p:cNvSpPr txBox="1"/>
          <p:nvPr/>
        </p:nvSpPr>
        <p:spPr>
          <a:xfrm>
            <a:off x="0" y="663878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function c=</a:t>
            </a:r>
            <a:r>
              <a:rPr lang="en-US" sz="2400" dirty="0" err="1">
                <a:latin typeface="Courier" pitchFamily="2" charset="0"/>
              </a:rPr>
              <a:t>my_circle</a:t>
            </a:r>
            <a:r>
              <a:rPr lang="en-US" sz="2400" dirty="0">
                <a:latin typeface="Courier" pitchFamily="2" charset="0"/>
              </a:rPr>
              <a:t>(R,T)</a:t>
            </a:r>
          </a:p>
          <a:p>
            <a:r>
              <a:rPr lang="en-US" sz="2400" dirty="0">
                <a:latin typeface="Courier" pitchFamily="2" charset="0"/>
              </a:rPr>
              <a:t>…</a:t>
            </a:r>
          </a:p>
          <a:p>
            <a:r>
              <a:rPr lang="en-US" sz="2400" dirty="0">
                <a:solidFill>
                  <a:srgbClr val="FF00FF"/>
                </a:solidFill>
                <a:latin typeface="Courier" pitchFamily="2" charset="0"/>
              </a:rPr>
              <a:t>theta = 0 :pi/100:T*2*pi;</a:t>
            </a:r>
          </a:p>
          <a:p>
            <a:r>
              <a:rPr lang="en-US" sz="2400" dirty="0">
                <a:latin typeface="Courier" pitchFamily="2" charset="0"/>
              </a:rPr>
              <a:t>x = R * cos(theta); </a:t>
            </a:r>
          </a:p>
          <a:p>
            <a:r>
              <a:rPr lang="en-US" sz="2400" dirty="0">
                <a:latin typeface="Courier" pitchFamily="2" charset="0"/>
              </a:rPr>
              <a:t>…</a:t>
            </a:r>
          </a:p>
          <a:p>
            <a:r>
              <a:rPr lang="en-US" sz="2400" dirty="0">
                <a:solidFill>
                  <a:srgbClr val="FF00FF"/>
                </a:solidFill>
                <a:latin typeface="Courier" pitchFamily="2" charset="0"/>
              </a:rPr>
              <a:t>theta=0:pi/1000:pi*2;</a:t>
            </a:r>
          </a:p>
          <a:p>
            <a:r>
              <a:rPr lang="en-US" sz="2400" dirty="0">
                <a:latin typeface="Courier" pitchFamily="2" charset="0"/>
              </a:rPr>
              <a:t>X=R.*cos(theta)+sin(T*theta).*cos(theta);</a:t>
            </a:r>
          </a:p>
          <a:p>
            <a:r>
              <a:rPr lang="en-US" sz="2400" dirty="0">
                <a:latin typeface="Courier" pitchFamily="2" charset="0"/>
              </a:rPr>
              <a:t>…</a:t>
            </a:r>
          </a:p>
          <a:p>
            <a:r>
              <a:rPr lang="en-US" sz="2400" dirty="0">
                <a:solidFill>
                  <a:srgbClr val="FF00FF"/>
                </a:solidFill>
                <a:latin typeface="Courier" pitchFamily="2" charset="0"/>
              </a:rPr>
              <a:t>the=0:pi/100:2*pi;</a:t>
            </a:r>
          </a:p>
          <a:p>
            <a:r>
              <a:rPr lang="en-US" sz="2400" dirty="0">
                <a:latin typeface="Courier" pitchFamily="2" charset="0"/>
              </a:rPr>
              <a:t>…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for k=1:length(the)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Courier" pitchFamily="2" charset="0"/>
              </a:rPr>
              <a:t>xe</a:t>
            </a:r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(k)=R.*cos(the(k))+sin(T*the(k)).*cos(the(k));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…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 pitchFamily="2" charset="0"/>
              </a:rPr>
              <a:t>end</a:t>
            </a:r>
          </a:p>
          <a:p>
            <a:r>
              <a:rPr lang="en-US" sz="2400" dirty="0">
                <a:latin typeface="Courier" pitchFamily="2" charset="0"/>
              </a:rPr>
              <a:t>end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64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26304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Review of storage for 2-D matrix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52EA09-D102-6545-90B1-503EEDA60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298700"/>
            <a:ext cx="62103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42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346AA-FFDB-424C-BFE3-47A3AAE119ED}"/>
              </a:ext>
            </a:extLst>
          </p:cNvPr>
          <p:cNvSpPr/>
          <p:nvPr/>
        </p:nvSpPr>
        <p:spPr>
          <a:xfrm>
            <a:off x="0" y="26304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Review of storage for 3-d matrix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52EA09-D102-6545-90B1-503EEDA60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298700"/>
            <a:ext cx="6210300" cy="2260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377D6B-8972-BB48-A438-342579A23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400" y="2057400"/>
            <a:ext cx="7061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0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-25051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 the square root exercise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How to initialize the iteration.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There were several ways to do it.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Set initial guess to one half X.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Set initial guess to </a:t>
            </a:r>
            <a:r>
              <a:rPr lang="en-US" sz="3200" dirty="0">
                <a:latin typeface="Courier" pitchFamily="2" charset="0"/>
              </a:rPr>
              <a:t>2eN</a:t>
            </a:r>
            <a:r>
              <a:rPr lang="en-US" sz="3200" dirty="0">
                <a:latin typeface="Papyrus" panose="020B0602040200020303" pitchFamily="34" charset="77"/>
              </a:rPr>
              <a:t> or </a:t>
            </a:r>
            <a:r>
              <a:rPr lang="en-US" sz="3200" dirty="0">
                <a:latin typeface="Courier" pitchFamily="2" charset="0"/>
              </a:rPr>
              <a:t>7eN</a:t>
            </a:r>
            <a:r>
              <a:rPr lang="en-US" sz="3200" dirty="0">
                <a:latin typeface="Papyrus" panose="020B0602040200020303" pitchFamily="34" charset="77"/>
              </a:rPr>
              <a:t>, where </a:t>
            </a:r>
            <a:r>
              <a:rPr lang="en-US" sz="3200" dirty="0">
                <a:latin typeface="Courier" pitchFamily="2" charset="0"/>
              </a:rPr>
              <a:t>N</a:t>
            </a:r>
            <a:r>
              <a:rPr lang="en-US" sz="3200" dirty="0">
                <a:latin typeface="Papyrus" panose="020B0602040200020303" pitchFamily="34" charset="77"/>
              </a:rPr>
              <a:t> was half the number of digits in </a:t>
            </a:r>
            <a:r>
              <a:rPr lang="en-US" sz="3200" dirty="0">
                <a:latin typeface="Courier" pitchFamily="2" charset="0"/>
              </a:rPr>
              <a:t>X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But there was confusion on how to “set” it.</a:t>
            </a:r>
          </a:p>
          <a:p>
            <a:pPr algn="ctr"/>
            <a:r>
              <a:rPr lang="en-US" sz="3200" u="sng" dirty="0">
                <a:latin typeface="Papyrus" panose="020B0602040200020303" pitchFamily="34" charset="77"/>
              </a:rPr>
              <a:t>You want your function to make the guess </a:t>
            </a:r>
            <a:r>
              <a:rPr lang="en-US" sz="3200" dirty="0">
                <a:latin typeface="Papyrus" panose="020B0602040200020303" pitchFamily="34" charset="77"/>
              </a:rPr>
              <a:t>– you don’t want to do it yourself and send it to the function.</a:t>
            </a:r>
          </a:p>
        </p:txBody>
      </p:sp>
    </p:spTree>
    <p:extLst>
      <p:ext uri="{BB962C8B-B14F-4D97-AF65-F5344CB8AC3E}">
        <p14:creationId xmlns:p14="http://schemas.microsoft.com/office/powerpoint/2010/main" val="182635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57619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 the square root exercise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Another question was about the speed of convergence.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Here you have either write 2 functions and compare the “times” to run, or write both ways into the function (effectively 2 functions) and compare the “times” to run.</a:t>
            </a:r>
          </a:p>
        </p:txBody>
      </p:sp>
    </p:spTree>
    <p:extLst>
      <p:ext uri="{BB962C8B-B14F-4D97-AF65-F5344CB8AC3E}">
        <p14:creationId xmlns:p14="http://schemas.microsoft.com/office/powerpoint/2010/main" val="401263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67640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 the square root exercise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How do we measure “time”?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One way is to count iterations to converge.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you need a counter in your loop.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is a pretty good comparison as long as the two methods are doing the same, or close to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372157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48851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 the square root exercise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we could write a function that took </a:t>
            </a:r>
            <a:r>
              <a:rPr lang="en-US" sz="3200" b="1" dirty="0">
                <a:latin typeface="Papyrus" panose="020B0602040200020303" pitchFamily="34" charset="77"/>
              </a:rPr>
              <a:t>X</a:t>
            </a:r>
            <a:r>
              <a:rPr lang="en-US" sz="3200" dirty="0">
                <a:latin typeface="Papyrus" panose="020B0602040200020303" pitchFamily="34" charset="77"/>
              </a:rPr>
              <a:t> and the starting value, </a:t>
            </a:r>
            <a:r>
              <a:rPr lang="en-US" sz="3200" dirty="0" err="1">
                <a:latin typeface="Courier" pitchFamily="2" charset="0"/>
              </a:rPr>
              <a:t>XGuess</a:t>
            </a:r>
            <a:r>
              <a:rPr lang="en-US" sz="3200" dirty="0">
                <a:latin typeface="Papyrus" panose="020B0602040200020303" pitchFamily="34" charset="77"/>
              </a:rPr>
              <a:t>, and returned </a:t>
            </a:r>
            <a:r>
              <a:rPr lang="en-US" sz="3200" dirty="0">
                <a:latin typeface="Courier" pitchFamily="2" charset="0"/>
              </a:rPr>
              <a:t>sqrt(X)</a:t>
            </a:r>
            <a:r>
              <a:rPr lang="en-US" sz="3200" dirty="0">
                <a:latin typeface="Papyrus" panose="020B0602040200020303" pitchFamily="34" charset="77"/>
              </a:rPr>
              <a:t> and the number of iterations </a:t>
            </a:r>
            <a:r>
              <a:rPr lang="en-US" sz="3200" dirty="0">
                <a:latin typeface="Courier" pitchFamily="2" charset="0"/>
              </a:rPr>
              <a:t>N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br>
              <a:rPr lang="en-US" sz="3200" dirty="0">
                <a:latin typeface="Papyrus" panose="020B0602040200020303" pitchFamily="34" charset="77"/>
              </a:rPr>
            </a:br>
            <a:r>
              <a:rPr lang="en-US" sz="3200" dirty="0">
                <a:latin typeface="Papyrus" panose="020B0602040200020303" pitchFamily="34" charset="77"/>
              </a:rPr>
              <a:t>Now call it with the two different methods of generating </a:t>
            </a:r>
            <a:r>
              <a:rPr lang="en-US" sz="3200" dirty="0" err="1">
                <a:latin typeface="Courier" pitchFamily="2" charset="0"/>
              </a:rPr>
              <a:t>Xguess</a:t>
            </a:r>
            <a:r>
              <a:rPr lang="en-US" sz="3200" dirty="0">
                <a:latin typeface="Papyrus" panose="020B0602040200020303" pitchFamily="34" charset="77"/>
              </a:rPr>
              <a:t> and compare the value of N.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only difference between the two calls is the starting value.</a:t>
            </a:r>
          </a:p>
        </p:txBody>
      </p:sp>
    </p:spTree>
    <p:extLst>
      <p:ext uri="{BB962C8B-B14F-4D97-AF65-F5344CB8AC3E}">
        <p14:creationId xmlns:p14="http://schemas.microsoft.com/office/powerpoint/2010/main" val="304250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139039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 the square root exercise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Once we have decided which way is faster/preferred we take the </a:t>
            </a:r>
            <a:r>
              <a:rPr lang="en-US" sz="3200" dirty="0" err="1">
                <a:latin typeface="Courier" pitchFamily="2" charset="0"/>
              </a:rPr>
              <a:t>XGuess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input parameter out of our final function and put the </a:t>
            </a:r>
            <a:r>
              <a:rPr lang="en-US" sz="3200" dirty="0" err="1">
                <a:latin typeface="Courier" pitchFamily="2" charset="0"/>
              </a:rPr>
              <a:t>XGuess</a:t>
            </a:r>
            <a:r>
              <a:rPr lang="en-US" sz="3200" dirty="0">
                <a:latin typeface="Papyrus" panose="020B0602040200020303" pitchFamily="34" charset="77"/>
              </a:rPr>
              <a:t> generation code into it.</a:t>
            </a:r>
          </a:p>
        </p:txBody>
      </p:sp>
    </p:spTree>
    <p:extLst>
      <p:ext uri="{BB962C8B-B14F-4D97-AF65-F5344CB8AC3E}">
        <p14:creationId xmlns:p14="http://schemas.microsoft.com/office/powerpoint/2010/main" val="260143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2F606-57C7-FF4C-B2BC-357F37E16E3B}"/>
              </a:ext>
            </a:extLst>
          </p:cNvPr>
          <p:cNvSpPr txBox="1"/>
          <p:nvPr/>
        </p:nvSpPr>
        <p:spPr>
          <a:xfrm>
            <a:off x="0" y="488516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 the square root exercise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It is a bit more complicated if the function is different for the two methods.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Say for example that we used the Babylonian method to get the new estimate on each iteration?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 we have to take into account that each method will take a different amount of “time” (measured on computer steps) per iteration in addition to the number of iterations. </a:t>
            </a:r>
          </a:p>
        </p:txBody>
      </p:sp>
    </p:spTree>
    <p:extLst>
      <p:ext uri="{BB962C8B-B14F-4D97-AF65-F5344CB8AC3E}">
        <p14:creationId xmlns:p14="http://schemas.microsoft.com/office/powerpoint/2010/main" val="1326552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33186</TotalTime>
  <Words>2253</Words>
  <Application>Microsoft Macintosh PowerPoint</Application>
  <PresentationFormat>On-screen Show (4:3)</PresentationFormat>
  <Paragraphs>356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Courier</vt:lpstr>
      <vt:lpstr>News Gothic MT</vt:lpstr>
      <vt:lpstr>Papyrus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Robert Smalley Jr (rsmalley)</cp:lastModifiedBy>
  <cp:revision>1125</cp:revision>
  <dcterms:created xsi:type="dcterms:W3CDTF">2009-11-03T17:16:18Z</dcterms:created>
  <dcterms:modified xsi:type="dcterms:W3CDTF">2019-10-09T04:38:10Z</dcterms:modified>
  <cp:category/>
</cp:coreProperties>
</file>