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3" r:id="rId1"/>
  </p:sldMasterIdLst>
  <p:notesMasterIdLst>
    <p:notesMasterId r:id="rId39"/>
  </p:notesMasterIdLst>
  <p:sldIdLst>
    <p:sldId id="1210" r:id="rId2"/>
    <p:sldId id="1473" r:id="rId3"/>
    <p:sldId id="1472" r:id="rId4"/>
    <p:sldId id="1477" r:id="rId5"/>
    <p:sldId id="1486" r:id="rId6"/>
    <p:sldId id="1499" r:id="rId7"/>
    <p:sldId id="1487" r:id="rId8"/>
    <p:sldId id="1488" r:id="rId9"/>
    <p:sldId id="1494" r:id="rId10"/>
    <p:sldId id="1496" r:id="rId11"/>
    <p:sldId id="1497" r:id="rId12"/>
    <p:sldId id="1498" r:id="rId13"/>
    <p:sldId id="1495" r:id="rId14"/>
    <p:sldId id="1474" r:id="rId15"/>
    <p:sldId id="1483" r:id="rId16"/>
    <p:sldId id="1484" r:id="rId17"/>
    <p:sldId id="1485" r:id="rId18"/>
    <p:sldId id="1475" r:id="rId19"/>
    <p:sldId id="1500" r:id="rId20"/>
    <p:sldId id="1476" r:id="rId21"/>
    <p:sldId id="1489" r:id="rId22"/>
    <p:sldId id="1493" r:id="rId23"/>
    <p:sldId id="1490" r:id="rId24"/>
    <p:sldId id="1492" r:id="rId25"/>
    <p:sldId id="1480" r:id="rId26"/>
    <p:sldId id="1482" r:id="rId27"/>
    <p:sldId id="1502" r:id="rId28"/>
    <p:sldId id="1501" r:id="rId29"/>
    <p:sldId id="1503" r:id="rId30"/>
    <p:sldId id="1504" r:id="rId31"/>
    <p:sldId id="1505" r:id="rId32"/>
    <p:sldId id="1481" r:id="rId33"/>
    <p:sldId id="1509" r:id="rId34"/>
    <p:sldId id="1508" r:id="rId35"/>
    <p:sldId id="1511" r:id="rId36"/>
    <p:sldId id="1510" r:id="rId37"/>
    <p:sldId id="1507" r:id="rId38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FF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370" autoAdjust="0"/>
    <p:restoredTop sz="88640" autoAdjust="0"/>
  </p:normalViewPr>
  <p:slideViewPr>
    <p:cSldViewPr snapToGrid="0">
      <p:cViewPr>
        <p:scale>
          <a:sx n="91" d="100"/>
          <a:sy n="91" d="100"/>
        </p:scale>
        <p:origin x="1008" y="4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35" d="100"/>
        <a:sy n="135" d="100"/>
      </p:scale>
      <p:origin x="0" y="560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E9A376A6-D3E5-4E07-B3F0-626681344BD3}" type="datetimeFigureOut">
              <a:rPr lang="en-US"/>
              <a:pPr>
                <a:defRPr/>
              </a:pPr>
              <a:t>9/30/19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34F01EE-C443-44D3-9EAE-71CAC902D2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46101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ctr">
              <a:defRPr/>
            </a:pPr>
            <a:endParaRPr lang="en-US" dirty="0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52E7F6C-6C34-40D8-8DF8-B4BF3A225331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28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/>
          </a:p>
        </p:txBody>
      </p:sp>
      <p:sp>
        <p:nvSpPr>
          <p:cNvPr id="1628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71BA9F8-1C59-4407-B4F3-E5863042FC6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27643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28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dirty="0"/>
              <a:t>I added the colors here – the output is black and white on the mac.</a:t>
            </a:r>
          </a:p>
          <a:p>
            <a:pPr>
              <a:spcBef>
                <a:spcPct val="0"/>
              </a:spcBef>
            </a:pPr>
            <a:r>
              <a:rPr lang="en-US" dirty="0"/>
              <a:t>It may be different colors on </a:t>
            </a:r>
            <a:r>
              <a:rPr lang="en-US" dirty="0" err="1"/>
              <a:t>linux</a:t>
            </a:r>
            <a:r>
              <a:rPr lang="en-US" dirty="0"/>
              <a:t>.</a:t>
            </a:r>
          </a:p>
        </p:txBody>
      </p:sp>
      <p:sp>
        <p:nvSpPr>
          <p:cNvPr id="1628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71BA9F8-1C59-4407-B4F3-E5863042FC6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9772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28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dirty="0"/>
              <a:t>This is all done in bash – may be different in </a:t>
            </a:r>
            <a:r>
              <a:rPr lang="en-US" dirty="0" err="1"/>
              <a:t>tcsh</a:t>
            </a:r>
            <a:endParaRPr lang="en-US" dirty="0"/>
          </a:p>
        </p:txBody>
      </p:sp>
      <p:sp>
        <p:nvSpPr>
          <p:cNvPr id="1628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71BA9F8-1C59-4407-B4F3-E5863042FC6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93104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28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/>
          </a:p>
        </p:txBody>
      </p:sp>
      <p:sp>
        <p:nvSpPr>
          <p:cNvPr id="1628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71BA9F8-1C59-4407-B4F3-E5863042FC6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34679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28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dirty="0"/>
              <a:t>Find looks from specified directory and below through tree.</a:t>
            </a:r>
          </a:p>
          <a:p>
            <a:pPr>
              <a:spcBef>
                <a:spcPct val="0"/>
              </a:spcBef>
            </a:pPr>
            <a:r>
              <a:rPr lang="en-US" dirty="0"/>
              <a:t>Uses wildcards – have to put in quotes (single or double – may get different results).</a:t>
            </a:r>
          </a:p>
          <a:p>
            <a:pPr>
              <a:spcBef>
                <a:spcPct val="0"/>
              </a:spcBef>
            </a:pPr>
            <a:r>
              <a:rPr lang="en-US" dirty="0"/>
              <a:t>In “straight” (old) UNIX need the type and print flags – now can leave them off</a:t>
            </a:r>
          </a:p>
          <a:p>
            <a:pPr>
              <a:spcBef>
                <a:spcPct val="0"/>
              </a:spcBef>
            </a:pPr>
            <a:endParaRPr lang="en-US" dirty="0"/>
          </a:p>
        </p:txBody>
      </p:sp>
      <p:sp>
        <p:nvSpPr>
          <p:cNvPr id="1628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71BA9F8-1C59-4407-B4F3-E5863042FC6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57132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28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dirty="0"/>
              <a:t>If there are no files to report, it does not report anything.</a:t>
            </a:r>
          </a:p>
        </p:txBody>
      </p:sp>
      <p:sp>
        <p:nvSpPr>
          <p:cNvPr id="1628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71BA9F8-1C59-4407-B4F3-E5863042FC6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38637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28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dirty="0"/>
              <a:t>Changed the / (we were probably not in /) to dot (where I am – you need to tell find where to start looking – it does not assume dot – where you are!</a:t>
            </a:r>
          </a:p>
          <a:p>
            <a:pPr>
              <a:spcBef>
                <a:spcPct val="0"/>
              </a:spcBef>
            </a:pPr>
            <a:r>
              <a:rPr lang="en-US" dirty="0"/>
              <a:t>Uses wildcards – have to put in quotes (single or double – may get different results).</a:t>
            </a:r>
          </a:p>
        </p:txBody>
      </p:sp>
      <p:sp>
        <p:nvSpPr>
          <p:cNvPr id="1628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71BA9F8-1C59-4407-B4F3-E5863042FC6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17740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28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dirty="0"/>
              <a:t>Find looks from </a:t>
            </a:r>
            <a:r>
              <a:rPr lang="en-US" dirty="0" err="1"/>
              <a:t>specivied</a:t>
            </a:r>
            <a:r>
              <a:rPr lang="en-US" dirty="0"/>
              <a:t> directory and below through tree.</a:t>
            </a:r>
          </a:p>
          <a:p>
            <a:pPr>
              <a:spcBef>
                <a:spcPct val="0"/>
              </a:spcBef>
            </a:pPr>
            <a:r>
              <a:rPr lang="en-US" dirty="0"/>
              <a:t>Uses wildcards – have to put in quotes (single or double – may get different results).</a:t>
            </a:r>
          </a:p>
        </p:txBody>
      </p:sp>
      <p:sp>
        <p:nvSpPr>
          <p:cNvPr id="1628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71BA9F8-1C59-4407-B4F3-E5863042FC6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96754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28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dirty="0"/>
              <a:t>https://</a:t>
            </a:r>
            <a:r>
              <a:rPr lang="en-US" dirty="0" err="1"/>
              <a:t>alvinalexander.com</a:t>
            </a:r>
            <a:r>
              <a:rPr lang="en-US" dirty="0"/>
              <a:t>/</a:t>
            </a:r>
            <a:r>
              <a:rPr lang="en-US" dirty="0" err="1"/>
              <a:t>unix</a:t>
            </a:r>
            <a:r>
              <a:rPr lang="en-US" dirty="0"/>
              <a:t>/</a:t>
            </a:r>
            <a:r>
              <a:rPr lang="en-US" dirty="0" err="1"/>
              <a:t>edu</a:t>
            </a:r>
            <a:r>
              <a:rPr lang="en-US" dirty="0"/>
              <a:t>/examples/</a:t>
            </a:r>
            <a:r>
              <a:rPr lang="en-US" dirty="0" err="1"/>
              <a:t>find.shtml</a:t>
            </a:r>
            <a:endParaRPr lang="en-US" dirty="0"/>
          </a:p>
          <a:p>
            <a:pPr>
              <a:spcBef>
                <a:spcPct val="0"/>
              </a:spcBef>
            </a:pPr>
            <a:endParaRPr lang="en-US" dirty="0"/>
          </a:p>
          <a:p>
            <a:pPr>
              <a:spcBef>
                <a:spcPct val="0"/>
              </a:spcBef>
            </a:pPr>
            <a:r>
              <a:rPr lang="en-US" dirty="0"/>
              <a:t>Second example looks for files named “foo”, not “</a:t>
            </a:r>
            <a:r>
              <a:rPr lang="en-US" dirty="0" err="1"/>
              <a:t>foo.dat</a:t>
            </a:r>
            <a:r>
              <a:rPr lang="en-US" dirty="0"/>
              <a:t>” “</a:t>
            </a:r>
            <a:r>
              <a:rPr lang="en-US" dirty="0" err="1"/>
              <a:t>foo.txt</a:t>
            </a:r>
            <a:r>
              <a:rPr lang="en-US" dirty="0"/>
              <a:t>”, anything with foo in the name.</a:t>
            </a:r>
          </a:p>
          <a:p>
            <a:pPr>
              <a:spcBef>
                <a:spcPct val="0"/>
              </a:spcBef>
            </a:pPr>
            <a:endParaRPr lang="en-US" dirty="0"/>
          </a:p>
          <a:p>
            <a:pPr>
              <a:spcBef>
                <a:spcPct val="0"/>
              </a:spcBef>
            </a:pPr>
            <a:r>
              <a:rPr lang="en-US" dirty="0"/>
              <a:t>Need the \ to escape the </a:t>
            </a:r>
            <a:r>
              <a:rPr lang="en-US" dirty="0" err="1"/>
              <a:t>parens</a:t>
            </a:r>
            <a:endParaRPr lang="en-US" dirty="0"/>
          </a:p>
        </p:txBody>
      </p:sp>
      <p:sp>
        <p:nvSpPr>
          <p:cNvPr id="1628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71BA9F8-1C59-4407-B4F3-E5863042FC6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66882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28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dirty="0"/>
              <a:t>https://</a:t>
            </a:r>
            <a:r>
              <a:rPr lang="en-US" dirty="0" err="1"/>
              <a:t>alvinalexander.com</a:t>
            </a:r>
            <a:r>
              <a:rPr lang="en-US" dirty="0"/>
              <a:t>/</a:t>
            </a:r>
            <a:r>
              <a:rPr lang="en-US" dirty="0" err="1"/>
              <a:t>unix</a:t>
            </a:r>
            <a:r>
              <a:rPr lang="en-US" dirty="0"/>
              <a:t>/</a:t>
            </a:r>
            <a:r>
              <a:rPr lang="en-US" dirty="0" err="1"/>
              <a:t>edu</a:t>
            </a:r>
            <a:r>
              <a:rPr lang="en-US" dirty="0"/>
              <a:t>/examples/</a:t>
            </a:r>
            <a:r>
              <a:rPr lang="en-US" dirty="0" err="1"/>
              <a:t>find.shtml</a:t>
            </a:r>
            <a:endParaRPr lang="en-US" dirty="0"/>
          </a:p>
          <a:p>
            <a:pPr>
              <a:spcBef>
                <a:spcPct val="0"/>
              </a:spcBef>
            </a:pPr>
            <a:endParaRPr lang="en-US" dirty="0"/>
          </a:p>
          <a:p>
            <a:pPr>
              <a:spcBef>
                <a:spcPct val="0"/>
              </a:spcBef>
            </a:pPr>
            <a:r>
              <a:rPr lang="en-US" dirty="0"/>
              <a:t>Second example looks for files named “foo”, not “</a:t>
            </a:r>
            <a:r>
              <a:rPr lang="en-US" dirty="0" err="1"/>
              <a:t>foo.dat</a:t>
            </a:r>
            <a:r>
              <a:rPr lang="en-US" dirty="0"/>
              <a:t>” “</a:t>
            </a:r>
            <a:r>
              <a:rPr lang="en-US" dirty="0" err="1"/>
              <a:t>foo.txt</a:t>
            </a:r>
            <a:r>
              <a:rPr lang="en-US" dirty="0"/>
              <a:t>”, anything with foo in the name.</a:t>
            </a:r>
          </a:p>
          <a:p>
            <a:pPr>
              <a:spcBef>
                <a:spcPct val="0"/>
              </a:spcBef>
            </a:pPr>
            <a:endParaRPr lang="en-US" dirty="0"/>
          </a:p>
          <a:p>
            <a:pPr>
              <a:spcBef>
                <a:spcPct val="0"/>
              </a:spcBef>
            </a:pPr>
            <a:r>
              <a:rPr lang="en-US" dirty="0"/>
              <a:t>Need the \ to escape the </a:t>
            </a:r>
            <a:r>
              <a:rPr lang="en-US" dirty="0" err="1"/>
              <a:t>parens</a:t>
            </a:r>
            <a:endParaRPr lang="en-US" dirty="0"/>
          </a:p>
        </p:txBody>
      </p:sp>
      <p:sp>
        <p:nvSpPr>
          <p:cNvPr id="1628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71BA9F8-1C59-4407-B4F3-E5863042FC6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3875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28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/>
          </a:p>
        </p:txBody>
      </p:sp>
      <p:sp>
        <p:nvSpPr>
          <p:cNvPr id="1628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71BA9F8-1C59-4407-B4F3-E5863042FC6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09654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28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/>
          </a:p>
        </p:txBody>
      </p:sp>
      <p:sp>
        <p:nvSpPr>
          <p:cNvPr id="1628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71BA9F8-1C59-4407-B4F3-E5863042FC6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5607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28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/>
          </a:p>
        </p:txBody>
      </p:sp>
      <p:sp>
        <p:nvSpPr>
          <p:cNvPr id="1628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71BA9F8-1C59-4407-B4F3-E5863042FC6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76973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28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dirty="0"/>
              <a:t>Note different meaning for ^</a:t>
            </a:r>
          </a:p>
        </p:txBody>
      </p:sp>
      <p:sp>
        <p:nvSpPr>
          <p:cNvPr id="1628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71BA9F8-1C59-4407-B4F3-E5863042FC6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41706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28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dirty="0"/>
              <a:t>But grep [^n] </a:t>
            </a:r>
            <a:r>
              <a:rPr lang="en-US" dirty="0" err="1"/>
              <a:t>class.dat</a:t>
            </a:r>
            <a:r>
              <a:rPr lang="en-US" dirty="0"/>
              <a:t> does not work as expected – it gives the whole file.</a:t>
            </a:r>
          </a:p>
        </p:txBody>
      </p:sp>
      <p:sp>
        <p:nvSpPr>
          <p:cNvPr id="1628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71BA9F8-1C59-4407-B4F3-E5863042FC6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33113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28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/>
          </a:p>
        </p:txBody>
      </p:sp>
      <p:sp>
        <p:nvSpPr>
          <p:cNvPr id="1628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71BA9F8-1C59-4407-B4F3-E5863042FC6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57453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28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dirty="0"/>
              <a:t>https://</a:t>
            </a:r>
            <a:r>
              <a:rPr lang="en-US" dirty="0" err="1"/>
              <a:t>www.computerhope.com</a:t>
            </a:r>
            <a:r>
              <a:rPr lang="en-US" dirty="0"/>
              <a:t>/</a:t>
            </a:r>
            <a:r>
              <a:rPr lang="en-US" dirty="0" err="1"/>
              <a:t>unix</a:t>
            </a:r>
            <a:r>
              <a:rPr lang="en-US" dirty="0"/>
              <a:t>/</a:t>
            </a:r>
            <a:r>
              <a:rPr lang="en-US" dirty="0" err="1"/>
              <a:t>udiff.htm</a:t>
            </a:r>
            <a:endParaRPr lang="en-US" dirty="0"/>
          </a:p>
        </p:txBody>
      </p:sp>
      <p:sp>
        <p:nvSpPr>
          <p:cNvPr id="1628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71BA9F8-1C59-4407-B4F3-E5863042FC6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67204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28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/>
          </a:p>
          <a:p>
            <a:pPr>
              <a:spcBef>
                <a:spcPct val="0"/>
              </a:spcBef>
            </a:pPr>
            <a:r>
              <a:rPr lang="en-US" dirty="0"/>
              <a:t>https://</a:t>
            </a:r>
            <a:r>
              <a:rPr lang="en-US" dirty="0" err="1"/>
              <a:t>www.computerhope.com</a:t>
            </a:r>
            <a:r>
              <a:rPr lang="en-US" dirty="0"/>
              <a:t>/</a:t>
            </a:r>
            <a:r>
              <a:rPr lang="en-US" dirty="0" err="1"/>
              <a:t>unix</a:t>
            </a:r>
            <a:r>
              <a:rPr lang="en-US" dirty="0"/>
              <a:t>/</a:t>
            </a:r>
            <a:r>
              <a:rPr lang="en-US" dirty="0" err="1"/>
              <a:t>udiff.htm</a:t>
            </a:r>
            <a:endParaRPr lang="en-US" dirty="0"/>
          </a:p>
        </p:txBody>
      </p:sp>
      <p:sp>
        <p:nvSpPr>
          <p:cNvPr id="1628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71BA9F8-1C59-4407-B4F3-E5863042FC6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37369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28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dirty="0"/>
              <a:t>https://</a:t>
            </a:r>
            <a:r>
              <a:rPr lang="en-US" dirty="0" err="1"/>
              <a:t>www.computerhope.com</a:t>
            </a:r>
            <a:r>
              <a:rPr lang="en-US" dirty="0"/>
              <a:t>/</a:t>
            </a:r>
            <a:r>
              <a:rPr lang="en-US" dirty="0" err="1"/>
              <a:t>unix</a:t>
            </a:r>
            <a:r>
              <a:rPr lang="en-US" dirty="0"/>
              <a:t>/</a:t>
            </a:r>
            <a:r>
              <a:rPr lang="en-US" dirty="0" err="1"/>
              <a:t>udiff.htm</a:t>
            </a:r>
            <a:endParaRPr lang="en-US" dirty="0"/>
          </a:p>
        </p:txBody>
      </p:sp>
      <p:sp>
        <p:nvSpPr>
          <p:cNvPr id="1628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71BA9F8-1C59-4407-B4F3-E5863042FC6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08761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28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dirty="0"/>
              <a:t>https://</a:t>
            </a:r>
            <a:r>
              <a:rPr lang="en-US" dirty="0" err="1"/>
              <a:t>www.computerhope.com</a:t>
            </a:r>
            <a:r>
              <a:rPr lang="en-US" dirty="0"/>
              <a:t>/</a:t>
            </a:r>
            <a:r>
              <a:rPr lang="en-US" dirty="0" err="1"/>
              <a:t>unix</a:t>
            </a:r>
            <a:r>
              <a:rPr lang="en-US" dirty="0"/>
              <a:t>/</a:t>
            </a:r>
            <a:r>
              <a:rPr lang="en-US" dirty="0" err="1"/>
              <a:t>udiff.htm</a:t>
            </a:r>
            <a:endParaRPr lang="en-US" dirty="0"/>
          </a:p>
        </p:txBody>
      </p:sp>
      <p:sp>
        <p:nvSpPr>
          <p:cNvPr id="1628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71BA9F8-1C59-4407-B4F3-E5863042FC6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846003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28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dirty="0"/>
              <a:t>https://</a:t>
            </a:r>
            <a:r>
              <a:rPr lang="en-US" dirty="0" err="1"/>
              <a:t>www.computerhope.com</a:t>
            </a:r>
            <a:r>
              <a:rPr lang="en-US" dirty="0"/>
              <a:t>/</a:t>
            </a:r>
            <a:r>
              <a:rPr lang="en-US" dirty="0" err="1"/>
              <a:t>unix</a:t>
            </a:r>
            <a:r>
              <a:rPr lang="en-US" dirty="0"/>
              <a:t>/</a:t>
            </a:r>
            <a:r>
              <a:rPr lang="en-US" dirty="0" err="1"/>
              <a:t>udiff.htm</a:t>
            </a:r>
            <a:endParaRPr lang="en-US" dirty="0"/>
          </a:p>
        </p:txBody>
      </p:sp>
      <p:sp>
        <p:nvSpPr>
          <p:cNvPr id="1628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71BA9F8-1C59-4407-B4F3-E5863042FC6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9937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28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/>
          </a:p>
        </p:txBody>
      </p:sp>
      <p:sp>
        <p:nvSpPr>
          <p:cNvPr id="1628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71BA9F8-1C59-4407-B4F3-E5863042FC6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247260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28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dirty="0"/>
              <a:t>https://</a:t>
            </a:r>
            <a:r>
              <a:rPr lang="en-US" dirty="0" err="1"/>
              <a:t>www.computerhope.com</a:t>
            </a:r>
            <a:r>
              <a:rPr lang="en-US" dirty="0"/>
              <a:t>/</a:t>
            </a:r>
            <a:r>
              <a:rPr lang="en-US" dirty="0" err="1"/>
              <a:t>unix</a:t>
            </a:r>
            <a:r>
              <a:rPr lang="en-US" dirty="0"/>
              <a:t>/</a:t>
            </a:r>
            <a:r>
              <a:rPr lang="en-US" dirty="0" err="1"/>
              <a:t>udiff.htm</a:t>
            </a:r>
            <a:endParaRPr lang="en-US" dirty="0"/>
          </a:p>
        </p:txBody>
      </p:sp>
      <p:sp>
        <p:nvSpPr>
          <p:cNvPr id="1628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71BA9F8-1C59-4407-B4F3-E5863042FC6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710338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28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dirty="0"/>
              <a:t>https://</a:t>
            </a:r>
            <a:r>
              <a:rPr lang="en-US" dirty="0" err="1"/>
              <a:t>www.computerhope.com</a:t>
            </a:r>
            <a:r>
              <a:rPr lang="en-US" dirty="0"/>
              <a:t>/</a:t>
            </a:r>
            <a:r>
              <a:rPr lang="en-US" dirty="0" err="1"/>
              <a:t>unix</a:t>
            </a:r>
            <a:r>
              <a:rPr lang="en-US" dirty="0"/>
              <a:t>/</a:t>
            </a:r>
            <a:r>
              <a:rPr lang="en-US" dirty="0" err="1"/>
              <a:t>udiff.htm</a:t>
            </a:r>
            <a:endParaRPr lang="en-US" dirty="0"/>
          </a:p>
        </p:txBody>
      </p:sp>
      <p:sp>
        <p:nvSpPr>
          <p:cNvPr id="1628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71BA9F8-1C59-4407-B4F3-E5863042FC6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657941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28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/>
          </a:p>
        </p:txBody>
      </p:sp>
      <p:sp>
        <p:nvSpPr>
          <p:cNvPr id="1628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71BA9F8-1C59-4407-B4F3-E5863042FC6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086647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28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dirty="0"/>
              <a:t>First one shows ascii codes (-l for list) – compared byte by byte</a:t>
            </a:r>
          </a:p>
          <a:p>
            <a:pPr>
              <a:spcBef>
                <a:spcPct val="0"/>
              </a:spcBef>
            </a:pPr>
            <a:r>
              <a:rPr lang="en-US" dirty="0"/>
              <a:t>Second one shows both ascii codes (-l for list) an characters they represent</a:t>
            </a:r>
          </a:p>
          <a:p>
            <a:pPr>
              <a:spcBef>
                <a:spcPct val="0"/>
              </a:spcBef>
            </a:pPr>
            <a:r>
              <a:rPr lang="en-US" dirty="0"/>
              <a:t>Can see it does not figure out they go back to being the same.</a:t>
            </a:r>
          </a:p>
        </p:txBody>
      </p:sp>
      <p:sp>
        <p:nvSpPr>
          <p:cNvPr id="1628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71BA9F8-1C59-4407-B4F3-E5863042FC6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863621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28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/>
          </a:p>
        </p:txBody>
      </p:sp>
      <p:sp>
        <p:nvSpPr>
          <p:cNvPr id="1628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71BA9F8-1C59-4407-B4F3-E5863042FC6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406005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28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/>
          </a:p>
        </p:txBody>
      </p:sp>
      <p:sp>
        <p:nvSpPr>
          <p:cNvPr id="1628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71BA9F8-1C59-4407-B4F3-E5863042FC6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688114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28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dirty="0"/>
              <a:t>Stops when first file runs out.</a:t>
            </a:r>
          </a:p>
        </p:txBody>
      </p:sp>
      <p:sp>
        <p:nvSpPr>
          <p:cNvPr id="1628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71BA9F8-1C59-4407-B4F3-E5863042FC6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604332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28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/>
          </a:p>
        </p:txBody>
      </p:sp>
      <p:sp>
        <p:nvSpPr>
          <p:cNvPr id="1628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71BA9F8-1C59-4407-B4F3-E5863042FC6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6181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28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/>
          </a:p>
        </p:txBody>
      </p:sp>
      <p:sp>
        <p:nvSpPr>
          <p:cNvPr id="1628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71BA9F8-1C59-4407-B4F3-E5863042FC6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3332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28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dirty="0"/>
              <a:t>http://</a:t>
            </a:r>
            <a:r>
              <a:rPr lang="en-US" dirty="0" err="1"/>
              <a:t>www.robelle.com</a:t>
            </a:r>
            <a:r>
              <a:rPr lang="en-US" dirty="0"/>
              <a:t>/</a:t>
            </a:r>
            <a:r>
              <a:rPr lang="en-US" dirty="0" err="1"/>
              <a:t>smugbook</a:t>
            </a:r>
            <a:r>
              <a:rPr lang="en-US" dirty="0"/>
              <a:t>/</a:t>
            </a:r>
            <a:r>
              <a:rPr lang="en-US" dirty="0" err="1"/>
              <a:t>wildcard.html</a:t>
            </a:r>
            <a:endParaRPr lang="en-US" dirty="0"/>
          </a:p>
        </p:txBody>
      </p:sp>
      <p:sp>
        <p:nvSpPr>
          <p:cNvPr id="1628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71BA9F8-1C59-4407-B4F3-E5863042FC6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17870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28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dirty="0"/>
              <a:t>Or google for something you like better.</a:t>
            </a:r>
          </a:p>
        </p:txBody>
      </p:sp>
      <p:sp>
        <p:nvSpPr>
          <p:cNvPr id="1628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71BA9F8-1C59-4407-B4F3-E5863042FC6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0150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28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dirty="0"/>
              <a:t>Or google for something you like better.</a:t>
            </a:r>
          </a:p>
        </p:txBody>
      </p:sp>
      <p:sp>
        <p:nvSpPr>
          <p:cNvPr id="1628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71BA9F8-1C59-4407-B4F3-E5863042FC6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06949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28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dirty="0"/>
              <a:t>Or google for something you like better.</a:t>
            </a:r>
          </a:p>
        </p:txBody>
      </p:sp>
      <p:sp>
        <p:nvSpPr>
          <p:cNvPr id="1628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71BA9F8-1C59-4407-B4F3-E5863042FC6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83455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28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dirty="0"/>
              <a:t>Have them cd into dev/null</a:t>
            </a:r>
          </a:p>
          <a:p>
            <a:pPr>
              <a:spcBef>
                <a:spcPct val="0"/>
              </a:spcBef>
            </a:pPr>
            <a:endParaRPr lang="en-US" dirty="0"/>
          </a:p>
        </p:txBody>
      </p:sp>
      <p:sp>
        <p:nvSpPr>
          <p:cNvPr id="1628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71BA9F8-1C59-4407-B4F3-E5863042FC6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3660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605EEC8-D7C8-4688-A073-2CC0B8BECFCF}" type="datetimeFigureOut">
              <a:rPr lang="en-US" smtClean="0"/>
              <a:pPr>
                <a:defRPr/>
              </a:pPr>
              <a:t>9/30/19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EEC82C-7BC1-4EA3-AC79-BDA77519A61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5DD7FED-780D-4452-B1F4-43107F077C23}" type="datetimeFigureOut">
              <a:rPr lang="en-US" smtClean="0"/>
              <a:pPr>
                <a:defRPr/>
              </a:pPr>
              <a:t>9/30/19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06531A-BB3F-44D8-8C65-1B9BC6B999F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02E4E09-6FBE-4ACC-A950-DC5ACDDFF48B}" type="datetimeFigureOut">
              <a:rPr lang="en-US" smtClean="0"/>
              <a:pPr>
                <a:defRPr/>
              </a:pPr>
              <a:t>9/30/19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818591-495D-4D96-94BF-9597B70F0C0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90377E9-DC1B-45E8-9B55-F4515F5E050C}" type="datetimeFigureOut">
              <a:rPr lang="en-US" smtClean="0"/>
              <a:pPr>
                <a:defRPr/>
              </a:pPr>
              <a:t>9/30/19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20A88F-6CBB-453D-A3C2-74CC66BEA9F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74821BE-52E4-4689-B474-CBD81C6C3D15}" type="datetimeFigureOut">
              <a:rPr lang="en-US" smtClean="0"/>
              <a:pPr>
                <a:defRPr/>
              </a:pPr>
              <a:t>9/30/19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457F9A-FF8A-4100-9B42-8E71504B144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4CCE0DB-0213-4D74-866E-870F324ABC1B}" type="datetimeFigureOut">
              <a:rPr lang="en-US" smtClean="0"/>
              <a:pPr>
                <a:defRPr/>
              </a:pPr>
              <a:t>9/30/19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FA1BB7-7B28-4817-A3C0-A42D4AD7EF8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2117D49-507B-4DF8-911D-E78FB403848F}" type="datetimeFigureOut">
              <a:rPr lang="en-US" smtClean="0"/>
              <a:pPr>
                <a:defRPr/>
              </a:pPr>
              <a:t>9/30/19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B150FC-908B-48FB-B452-A12F83B826D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8771E78-C563-43BD-BAE2-0D5525E0069E}" type="datetimeFigureOut">
              <a:rPr lang="en-US" smtClean="0"/>
              <a:pPr>
                <a:defRPr/>
              </a:pPr>
              <a:t>9/30/19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3D7BAA-2CAA-4AE1-9716-2C2A9DC317E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1F01B06-7AA7-4450-A9F6-632A439CDF3B}" type="datetimeFigureOut">
              <a:rPr lang="en-US" smtClean="0"/>
              <a:pPr>
                <a:defRPr/>
              </a:pPr>
              <a:t>9/30/19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537174-D385-47DD-8DF2-9AD4B85C400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566EAEC-E3BF-466B-8FA6-588919D385BC}" type="datetimeFigureOut">
              <a:rPr lang="en-US" smtClean="0"/>
              <a:pPr>
                <a:defRPr/>
              </a:pPr>
              <a:t>9/30/19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7E64E1-1AE7-4BAC-9A39-CA063E714CF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E7BB435-8F3A-4190-9B85-3BD587BC7789}" type="datetimeFigureOut">
              <a:rPr lang="en-US" smtClean="0"/>
              <a:pPr>
                <a:defRPr/>
              </a:pPr>
              <a:t>9/30/19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191C1B-EF7A-42E6-ABAC-5D08E6C41F3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80BF324-6661-4879-8251-DDC0BF2C0F5F}" type="datetimeFigureOut">
              <a:rPr lang="en-US" smtClean="0"/>
              <a:pPr>
                <a:defRPr/>
              </a:pPr>
              <a:t>9/30/19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463F21-4C82-4ED0-8508-218714D3C6B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74CCE0DB-0213-4D74-866E-870F324ABC1B}" type="datetimeFigureOut">
              <a:rPr lang="en-US" smtClean="0"/>
              <a:pPr>
                <a:defRPr/>
              </a:pPr>
              <a:t>9/30/19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82FA1BB7-7B28-4817-A3C0-A42D4AD7EF8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5" r:id="rId2"/>
    <p:sldLayoutId id="2147483706" r:id="rId3"/>
    <p:sldLayoutId id="2147483707" r:id="rId4"/>
    <p:sldLayoutId id="2147483708" r:id="rId5"/>
    <p:sldLayoutId id="2147483709" r:id="rId6"/>
    <p:sldLayoutId id="2147483710" r:id="rId7"/>
    <p:sldLayoutId id="2147483711" r:id="rId8"/>
    <p:sldLayoutId id="2147483712" r:id="rId9"/>
    <p:sldLayoutId id="2147483713" r:id="rId10"/>
    <p:sldLayoutId id="2147483714" r:id="rId11"/>
    <p:sldLayoutId id="2147483715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alvinalexander.com/unix/edu/examples/find.shtml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ss64.com/osx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obelle.com/smugbook/wildcard.html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compsci.hunter.cuny.edu/~sweiss/course_materials/csci132/slides/Lesson_10.pdf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7699" y="316580"/>
            <a:ext cx="91440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800" b="1" dirty="0">
                <a:latin typeface="Papyrus"/>
                <a:cs typeface="Papyrus"/>
              </a:rPr>
              <a:t>CERI-7104/CIVL-8126 Data Analysis in Geophysics</a:t>
            </a:r>
          </a:p>
          <a:p>
            <a:pPr algn="ctr">
              <a:defRPr/>
            </a:pPr>
            <a:endParaRPr lang="en-US" sz="2800" dirty="0">
              <a:latin typeface="Papyrus"/>
            </a:endParaRPr>
          </a:p>
          <a:p>
            <a:pPr algn="ctr">
              <a:defRPr/>
            </a:pPr>
            <a:endParaRPr lang="en-US" sz="2800" dirty="0">
              <a:latin typeface="Papyrus"/>
            </a:endParaRPr>
          </a:p>
          <a:p>
            <a:pPr algn="ctr">
              <a:defRPr/>
            </a:pPr>
            <a:r>
              <a:rPr lang="en-US" sz="2800" dirty="0">
                <a:latin typeface="Papyrus"/>
              </a:rPr>
              <a:t>Continue start UNIX.</a:t>
            </a:r>
          </a:p>
          <a:p>
            <a:pPr algn="ctr">
              <a:defRPr/>
            </a:pPr>
            <a:endParaRPr lang="en-US" sz="2800" dirty="0">
              <a:latin typeface="Papyrus"/>
            </a:endParaRPr>
          </a:p>
          <a:p>
            <a:pPr algn="ctr">
              <a:defRPr/>
            </a:pPr>
            <a:r>
              <a:rPr lang="en-US" sz="2800" dirty="0">
                <a:latin typeface="Papyrus"/>
              </a:rPr>
              <a:t>Lab – 12, 10/3/19</a:t>
            </a:r>
          </a:p>
        </p:txBody>
      </p:sp>
    </p:spTree>
    <p:extLst>
      <p:ext uri="{BB962C8B-B14F-4D97-AF65-F5344CB8AC3E}">
        <p14:creationId xmlns:p14="http://schemas.microsoft.com/office/powerpoint/2010/main" val="5154734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815699"/>
            <a:ext cx="9144000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Papyrus"/>
              </a:rPr>
              <a:t>There is another (special) output besides </a:t>
            </a:r>
            <a:r>
              <a:rPr lang="en-US" sz="3200" dirty="0">
                <a:latin typeface="Courier" pitchFamily="2" charset="0"/>
              </a:rPr>
              <a:t>Standard OUT</a:t>
            </a:r>
            <a:r>
              <a:rPr lang="en-US" sz="3200" dirty="0">
                <a:latin typeface="Papyrus" panose="020B0602040200020303" pitchFamily="34" charset="77"/>
              </a:rPr>
              <a:t>.</a:t>
            </a:r>
          </a:p>
          <a:p>
            <a:pPr algn="ctr"/>
            <a:endParaRPr lang="en-US" sz="3200" dirty="0">
              <a:latin typeface="Papyrus" panose="020B0602040200020303" pitchFamily="34" charset="77"/>
            </a:endParaRPr>
          </a:p>
          <a:p>
            <a:pPr algn="ctr"/>
            <a:r>
              <a:rPr lang="en-US" sz="3200" dirty="0">
                <a:latin typeface="Papyrus" panose="020B0602040200020303" pitchFamily="34" charset="77"/>
              </a:rPr>
              <a:t>It is for error messages and is called</a:t>
            </a:r>
          </a:p>
          <a:p>
            <a:pPr algn="ctr"/>
            <a:r>
              <a:rPr lang="en-US" sz="3200" dirty="0">
                <a:latin typeface="Courier" pitchFamily="2" charset="0"/>
              </a:rPr>
              <a:t>Standard ERR</a:t>
            </a:r>
            <a:r>
              <a:rPr lang="en-US" sz="3200" dirty="0">
                <a:latin typeface="Papyrus" panose="020B0602040200020303" pitchFamily="34" charset="77"/>
              </a:rPr>
              <a:t>.</a:t>
            </a:r>
          </a:p>
          <a:p>
            <a:pPr algn="ctr"/>
            <a:endParaRPr lang="en-US" sz="3200" dirty="0">
              <a:latin typeface="Papyrus" panose="020B0602040200020303" pitchFamily="34" charset="77"/>
            </a:endParaRPr>
          </a:p>
          <a:p>
            <a:pPr algn="ctr"/>
            <a:r>
              <a:rPr lang="en-US" sz="3200" dirty="0">
                <a:latin typeface="Papyrus" panose="020B0602040200020303" pitchFamily="34" charset="77"/>
              </a:rPr>
              <a:t>On most UNIX systems </a:t>
            </a:r>
            <a:r>
              <a:rPr lang="en-US" sz="3200" dirty="0">
                <a:latin typeface="Courier" pitchFamily="2" charset="0"/>
              </a:rPr>
              <a:t>Standard OUT </a:t>
            </a:r>
            <a:r>
              <a:rPr lang="en-US" sz="3200" dirty="0">
                <a:latin typeface="Papyrus" panose="020B0602040200020303" pitchFamily="34" charset="77"/>
              </a:rPr>
              <a:t>is </a:t>
            </a:r>
            <a:r>
              <a:rPr lang="en-US" sz="3200" b="1" dirty="0">
                <a:latin typeface="Courier" pitchFamily="2" charset="0"/>
              </a:rPr>
              <a:t>&gt;</a:t>
            </a:r>
            <a:r>
              <a:rPr lang="en-US" sz="3200" dirty="0">
                <a:latin typeface="Papyrus" panose="020B0602040200020303" pitchFamily="34" charset="77"/>
              </a:rPr>
              <a:t> or </a:t>
            </a:r>
            <a:r>
              <a:rPr lang="en-US" sz="3200" b="1" dirty="0">
                <a:latin typeface="Courier" pitchFamily="2" charset="0"/>
              </a:rPr>
              <a:t>1&gt;</a:t>
            </a:r>
            <a:r>
              <a:rPr lang="en-US" sz="3200" dirty="0">
                <a:latin typeface="Papyrus" panose="020B0602040200020303" pitchFamily="34" charset="77"/>
              </a:rPr>
              <a:t>, and Standard Error is </a:t>
            </a:r>
            <a:r>
              <a:rPr lang="en-US" sz="3200" dirty="0">
                <a:latin typeface="Courier" pitchFamily="2" charset="0"/>
              </a:rPr>
              <a:t>2&gt;</a:t>
            </a:r>
            <a:r>
              <a:rPr lang="en-US" sz="3200" dirty="0">
                <a:latin typeface="Papyrus" panose="020B0602040200020303" pitchFamily="34" charset="77"/>
              </a:rPr>
              <a:t>.</a:t>
            </a:r>
          </a:p>
          <a:p>
            <a:endParaRPr lang="en-US" dirty="0">
              <a:latin typeface="Courier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40564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08563"/>
            <a:ext cx="9144000" cy="68018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Papyrus" panose="020B0602040200020303" pitchFamily="34" charset="77"/>
              </a:rPr>
              <a:t>I have a GMT shell script that prints out status messages to </a:t>
            </a:r>
            <a:r>
              <a:rPr lang="en-US" sz="3200" dirty="0">
                <a:latin typeface="Courier" pitchFamily="2" charset="0"/>
              </a:rPr>
              <a:t>Standard OUT </a:t>
            </a:r>
            <a:r>
              <a:rPr lang="en-US" sz="3200" dirty="0">
                <a:latin typeface="Papyrus" panose="020B0602040200020303" pitchFamily="34" charset="77"/>
              </a:rPr>
              <a:t>(blue) and messages from GMT to </a:t>
            </a:r>
            <a:r>
              <a:rPr lang="en-US" sz="3200" dirty="0">
                <a:latin typeface="Courier" pitchFamily="2" charset="0"/>
              </a:rPr>
              <a:t>Standard ERR </a:t>
            </a:r>
            <a:r>
              <a:rPr lang="en-US" sz="3200" dirty="0">
                <a:latin typeface="Papyrus" panose="020B0602040200020303" pitchFamily="34" charset="77"/>
              </a:rPr>
              <a:t>(red), so the screen gets filled with stuff like this</a:t>
            </a:r>
          </a:p>
          <a:p>
            <a:r>
              <a:rPr lang="en-US" dirty="0">
                <a:solidFill>
                  <a:srgbClr val="0000FF"/>
                </a:solidFill>
                <a:latin typeface="Courier" pitchFamily="2" charset="0"/>
              </a:rPr>
              <a:t>…</a:t>
            </a:r>
          </a:p>
          <a:p>
            <a:r>
              <a:rPr lang="en-US" dirty="0">
                <a:solidFill>
                  <a:srgbClr val="0000FF"/>
                </a:solidFill>
                <a:latin typeface="Courier" pitchFamily="2" charset="0"/>
              </a:rPr>
              <a:t>unfilled contours</a:t>
            </a:r>
          </a:p>
          <a:p>
            <a:r>
              <a:rPr lang="en-US" dirty="0" err="1">
                <a:solidFill>
                  <a:srgbClr val="FF0000"/>
                </a:solidFill>
                <a:latin typeface="Courier" pitchFamily="2" charset="0"/>
              </a:rPr>
              <a:t>psxy</a:t>
            </a:r>
            <a:r>
              <a:rPr lang="en-US" dirty="0">
                <a:solidFill>
                  <a:srgbClr val="FF0000"/>
                </a:solidFill>
                <a:latin typeface="Courier" pitchFamily="2" charset="0"/>
              </a:rPr>
              <a:t>: Working on file andes_3000_16_i.xyz</a:t>
            </a:r>
          </a:p>
          <a:p>
            <a:r>
              <a:rPr lang="en-US" dirty="0">
                <a:solidFill>
                  <a:srgbClr val="0000FF"/>
                </a:solidFill>
                <a:latin typeface="Courier" pitchFamily="2" charset="0"/>
              </a:rPr>
              <a:t>check </a:t>
            </a:r>
            <a:r>
              <a:rPr lang="en-US" dirty="0" err="1">
                <a:solidFill>
                  <a:srgbClr val="0000FF"/>
                </a:solidFill>
                <a:latin typeface="Courier" pitchFamily="2" charset="0"/>
              </a:rPr>
              <a:t>velcon</a:t>
            </a:r>
            <a:endParaRPr lang="en-US" dirty="0">
              <a:solidFill>
                <a:srgbClr val="0000FF"/>
              </a:solidFill>
              <a:latin typeface="Courier" pitchFamily="2" charset="0"/>
            </a:endParaRPr>
          </a:p>
          <a:p>
            <a:r>
              <a:rPr lang="en-US" dirty="0">
                <a:solidFill>
                  <a:srgbClr val="0000FF"/>
                </a:solidFill>
                <a:latin typeface="Courier" pitchFamily="2" charset="0"/>
              </a:rPr>
              <a:t>…</a:t>
            </a:r>
          </a:p>
          <a:p>
            <a:endParaRPr lang="en-US" dirty="0">
              <a:latin typeface="Courier" pitchFamily="2" charset="0"/>
            </a:endParaRPr>
          </a:p>
          <a:p>
            <a:pPr algn="ctr"/>
            <a:r>
              <a:rPr lang="en-US" sz="3200" dirty="0">
                <a:latin typeface="Papyrus" panose="020B0602040200020303" pitchFamily="34" charset="77"/>
              </a:rPr>
              <a:t>If I run my program redirecting the output (</a:t>
            </a:r>
            <a:r>
              <a:rPr lang="en-US" sz="3200" dirty="0">
                <a:latin typeface="Courier" pitchFamily="2" charset="0"/>
              </a:rPr>
              <a:t>Standard OUT</a:t>
            </a:r>
            <a:r>
              <a:rPr lang="en-US" sz="3200" dirty="0">
                <a:latin typeface="Papyrus" panose="020B0602040200020303" pitchFamily="34" charset="77"/>
              </a:rPr>
              <a:t>) to file </a:t>
            </a:r>
            <a:r>
              <a:rPr lang="en-US" sz="3200" dirty="0" err="1">
                <a:latin typeface="Courier" pitchFamily="2" charset="0"/>
              </a:rPr>
              <a:t>a.log</a:t>
            </a:r>
            <a:r>
              <a:rPr lang="en-US" sz="3200" dirty="0">
                <a:latin typeface="Papyrus" panose="020B0602040200020303" pitchFamily="34" charset="77"/>
              </a:rPr>
              <a:t> (“</a:t>
            </a:r>
            <a:r>
              <a:rPr lang="en-US" sz="3200" b="1" dirty="0">
                <a:latin typeface="Courier" pitchFamily="2" charset="0"/>
              </a:rPr>
              <a:t>&gt; </a:t>
            </a:r>
            <a:r>
              <a:rPr lang="en-US" sz="3200" b="1" dirty="0" err="1">
                <a:latin typeface="Courier" pitchFamily="2" charset="0"/>
              </a:rPr>
              <a:t>a.log</a:t>
            </a:r>
            <a:r>
              <a:rPr lang="en-US" sz="3200" dirty="0">
                <a:latin typeface="Papyrus" panose="020B0602040200020303" pitchFamily="34" charset="77"/>
              </a:rPr>
              <a:t>”)</a:t>
            </a:r>
          </a:p>
          <a:p>
            <a:pPr algn="ctr"/>
            <a:r>
              <a:rPr lang="en-US" sz="3200" dirty="0">
                <a:latin typeface="Papyrus" panose="020B0602040200020303" pitchFamily="34" charset="77"/>
              </a:rPr>
              <a:t>I get only the </a:t>
            </a:r>
            <a:r>
              <a:rPr lang="en-US" sz="3200" dirty="0">
                <a:latin typeface="Courier" pitchFamily="2" charset="0"/>
              </a:rPr>
              <a:t>Standard ERR </a:t>
            </a:r>
            <a:r>
              <a:rPr lang="en-US" sz="3200" dirty="0">
                <a:latin typeface="Papyrus" panose="020B0602040200020303" pitchFamily="34" charset="77"/>
              </a:rPr>
              <a:t>stuff on the terminal.</a:t>
            </a:r>
            <a:endParaRPr lang="en-US" dirty="0">
              <a:solidFill>
                <a:srgbClr val="FF0000"/>
              </a:solidFill>
              <a:latin typeface="Courier" pitchFamily="2" charset="0"/>
            </a:endParaRPr>
          </a:p>
          <a:p>
            <a:r>
              <a:rPr lang="en-US" dirty="0">
                <a:solidFill>
                  <a:srgbClr val="FF0000"/>
                </a:solidFill>
                <a:latin typeface="Courier" pitchFamily="2" charset="0"/>
              </a:rPr>
              <a:t>…</a:t>
            </a:r>
          </a:p>
          <a:p>
            <a:r>
              <a:rPr lang="en-US" dirty="0" err="1">
                <a:solidFill>
                  <a:srgbClr val="FF0000"/>
                </a:solidFill>
                <a:latin typeface="Courier" pitchFamily="2" charset="0"/>
              </a:rPr>
              <a:t>psxy</a:t>
            </a:r>
            <a:r>
              <a:rPr lang="en-US" dirty="0">
                <a:solidFill>
                  <a:srgbClr val="FF0000"/>
                </a:solidFill>
                <a:latin typeface="Courier" pitchFamily="2" charset="0"/>
              </a:rPr>
              <a:t>: Working on file andes_3000_16_i.xyz</a:t>
            </a:r>
          </a:p>
          <a:p>
            <a:r>
              <a:rPr lang="en-US" dirty="0">
                <a:solidFill>
                  <a:srgbClr val="FF0000"/>
                </a:solidFill>
                <a:latin typeface="Courier" pitchFamily="2" charset="0"/>
              </a:rPr>
              <a:t>…</a:t>
            </a:r>
          </a:p>
          <a:p>
            <a:r>
              <a:rPr lang="en-US" dirty="0">
                <a:latin typeface="Courier" pitchFamily="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014102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-23959"/>
            <a:ext cx="9144000" cy="7232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latin typeface="Courier" pitchFamily="2" charset="0"/>
            </a:endParaRPr>
          </a:p>
          <a:p>
            <a:pPr algn="ctr"/>
            <a:r>
              <a:rPr lang="en-US" sz="3200" dirty="0">
                <a:latin typeface="Papyrus" panose="020B0602040200020303" pitchFamily="34" charset="77"/>
              </a:rPr>
              <a:t>If I run my program redirecting the </a:t>
            </a:r>
            <a:r>
              <a:rPr lang="en-US" sz="3200" dirty="0">
                <a:latin typeface="Courier" pitchFamily="2" charset="0"/>
              </a:rPr>
              <a:t>Standard ERR</a:t>
            </a:r>
            <a:r>
              <a:rPr lang="en-US" sz="3200" dirty="0">
                <a:latin typeface="Papyrus" panose="020B0602040200020303" pitchFamily="34" charset="77"/>
              </a:rPr>
              <a:t> to file </a:t>
            </a:r>
            <a:r>
              <a:rPr lang="en-US" sz="3200" dirty="0" err="1">
                <a:latin typeface="Courier" pitchFamily="2" charset="0"/>
              </a:rPr>
              <a:t>a.log</a:t>
            </a:r>
            <a:r>
              <a:rPr lang="en-US" sz="3200" dirty="0">
                <a:latin typeface="Papyrus" panose="020B0602040200020303" pitchFamily="34" charset="77"/>
              </a:rPr>
              <a:t> (“</a:t>
            </a:r>
            <a:r>
              <a:rPr lang="en-US" sz="3200" b="1" dirty="0">
                <a:latin typeface="Courier" pitchFamily="2" charset="0"/>
              </a:rPr>
              <a:t>2&gt; </a:t>
            </a:r>
            <a:r>
              <a:rPr lang="en-US" sz="3200" b="1" dirty="0" err="1">
                <a:latin typeface="Courier" pitchFamily="2" charset="0"/>
              </a:rPr>
              <a:t>a.log</a:t>
            </a:r>
            <a:r>
              <a:rPr lang="en-US" sz="3200" dirty="0">
                <a:latin typeface="Papyrus" panose="020B0602040200020303" pitchFamily="34" charset="77"/>
              </a:rPr>
              <a:t>”)</a:t>
            </a:r>
          </a:p>
          <a:p>
            <a:pPr algn="ctr"/>
            <a:r>
              <a:rPr lang="en-US" sz="3200" dirty="0">
                <a:latin typeface="Papyrus" panose="020B0602040200020303" pitchFamily="34" charset="77"/>
              </a:rPr>
              <a:t> I get only the </a:t>
            </a:r>
            <a:r>
              <a:rPr lang="en-US" sz="3200" dirty="0">
                <a:latin typeface="Courier" pitchFamily="2" charset="0"/>
              </a:rPr>
              <a:t>Standard OUT </a:t>
            </a:r>
            <a:r>
              <a:rPr lang="en-US" sz="3200" dirty="0">
                <a:latin typeface="Papyrus" panose="020B0602040200020303" pitchFamily="34" charset="77"/>
              </a:rPr>
              <a:t>stuff on the terminal.</a:t>
            </a:r>
            <a:endParaRPr lang="en-US" dirty="0">
              <a:solidFill>
                <a:srgbClr val="FF0000"/>
              </a:solidFill>
              <a:latin typeface="Courier" pitchFamily="2" charset="0"/>
            </a:endParaRPr>
          </a:p>
          <a:p>
            <a:r>
              <a:rPr lang="en-US" dirty="0">
                <a:solidFill>
                  <a:srgbClr val="0000FF"/>
                </a:solidFill>
                <a:latin typeface="Courier" pitchFamily="2" charset="0"/>
              </a:rPr>
              <a:t>…</a:t>
            </a:r>
          </a:p>
          <a:p>
            <a:r>
              <a:rPr lang="en-US" dirty="0">
                <a:solidFill>
                  <a:srgbClr val="0000FF"/>
                </a:solidFill>
                <a:latin typeface="Courier" pitchFamily="2" charset="0"/>
              </a:rPr>
              <a:t>unfilled contours</a:t>
            </a:r>
            <a:endParaRPr lang="en-US" dirty="0">
              <a:solidFill>
                <a:srgbClr val="FF0000"/>
              </a:solidFill>
              <a:latin typeface="Courier" pitchFamily="2" charset="0"/>
            </a:endParaRPr>
          </a:p>
          <a:p>
            <a:r>
              <a:rPr lang="en-US" dirty="0">
                <a:solidFill>
                  <a:srgbClr val="0000FF"/>
                </a:solidFill>
                <a:latin typeface="Courier" pitchFamily="2" charset="0"/>
              </a:rPr>
              <a:t>check </a:t>
            </a:r>
            <a:r>
              <a:rPr lang="en-US" dirty="0" err="1">
                <a:solidFill>
                  <a:srgbClr val="0000FF"/>
                </a:solidFill>
                <a:latin typeface="Courier" pitchFamily="2" charset="0"/>
              </a:rPr>
              <a:t>velcon</a:t>
            </a:r>
            <a:endParaRPr lang="en-US" dirty="0">
              <a:solidFill>
                <a:srgbClr val="0000FF"/>
              </a:solidFill>
              <a:latin typeface="Courier" pitchFamily="2" charset="0"/>
            </a:endParaRPr>
          </a:p>
          <a:p>
            <a:r>
              <a:rPr lang="en-US" dirty="0">
                <a:solidFill>
                  <a:srgbClr val="0000FF"/>
                </a:solidFill>
                <a:latin typeface="Courier" pitchFamily="2" charset="0"/>
              </a:rPr>
              <a:t>…</a:t>
            </a:r>
          </a:p>
          <a:p>
            <a:r>
              <a:rPr lang="en-US" dirty="0">
                <a:latin typeface="Courier" pitchFamily="2" charset="0"/>
              </a:rPr>
              <a:t> </a:t>
            </a:r>
          </a:p>
          <a:p>
            <a:pPr algn="ctr"/>
            <a:r>
              <a:rPr lang="en-US" sz="3200" dirty="0">
                <a:latin typeface="Papyrus" panose="020B0602040200020303" pitchFamily="34" charset="77"/>
              </a:rPr>
              <a:t>If I run my program and want all the output to go to a file  </a:t>
            </a:r>
            <a:r>
              <a:rPr lang="en-US" sz="3200" dirty="0" err="1">
                <a:latin typeface="Papyrus" panose="020B0602040200020303" pitchFamily="34" charset="77"/>
              </a:rPr>
              <a:t>a.log</a:t>
            </a:r>
            <a:r>
              <a:rPr lang="en-US" sz="3200" dirty="0">
                <a:latin typeface="Papyrus" panose="020B0602040200020303" pitchFamily="34" charset="77"/>
              </a:rPr>
              <a:t> and nothing on the terminal</a:t>
            </a:r>
          </a:p>
          <a:p>
            <a:pPr algn="ctr"/>
            <a:r>
              <a:rPr lang="en-US" sz="3200" dirty="0">
                <a:latin typeface="Papyrus" panose="020B0602040200020303" pitchFamily="34" charset="77"/>
              </a:rPr>
              <a:t> I use “</a:t>
            </a:r>
            <a:r>
              <a:rPr lang="en-US" sz="3200" b="1" dirty="0">
                <a:latin typeface="Papyrus" panose="020B0602040200020303" pitchFamily="34" charset="77"/>
              </a:rPr>
              <a:t>&gt;&amp; </a:t>
            </a:r>
            <a:r>
              <a:rPr lang="en-US" sz="3200" b="1" dirty="0" err="1">
                <a:latin typeface="Papyrus" panose="020B0602040200020303" pitchFamily="34" charset="77"/>
              </a:rPr>
              <a:t>a.log</a:t>
            </a:r>
            <a:r>
              <a:rPr lang="en-US" sz="3200" dirty="0">
                <a:latin typeface="Papyrus" panose="020B0602040200020303" pitchFamily="34" charset="77"/>
              </a:rPr>
              <a:t>” or “</a:t>
            </a:r>
            <a:r>
              <a:rPr lang="en-US" sz="3200" b="1" dirty="0">
                <a:latin typeface="Papyrus" panose="020B0602040200020303" pitchFamily="34" charset="77"/>
              </a:rPr>
              <a:t>&gt;&amp; </a:t>
            </a:r>
            <a:r>
              <a:rPr lang="en-US" sz="3200" b="1" dirty="0" err="1">
                <a:latin typeface="Papyrus" panose="020B0602040200020303" pitchFamily="34" charset="77"/>
              </a:rPr>
              <a:t>a.log</a:t>
            </a:r>
            <a:r>
              <a:rPr lang="en-US" sz="3200" dirty="0">
                <a:latin typeface="Papyrus" panose="020B0602040200020303" pitchFamily="34" charset="77"/>
              </a:rPr>
              <a:t>” .</a:t>
            </a:r>
          </a:p>
          <a:p>
            <a:pPr algn="ctr"/>
            <a:endParaRPr lang="en-US" sz="3200" dirty="0">
              <a:latin typeface="Papyrus" panose="020B0602040200020303" pitchFamily="34" charset="77"/>
            </a:endParaRPr>
          </a:p>
          <a:p>
            <a:pPr algn="ctr"/>
            <a:r>
              <a:rPr lang="en-US" sz="3200" dirty="0">
                <a:latin typeface="Papyrus" panose="020B0602040200020303" pitchFamily="34" charset="77"/>
              </a:rPr>
              <a:t>If I don’t want to see </a:t>
            </a:r>
            <a:r>
              <a:rPr lang="en-US" sz="3200" dirty="0">
                <a:latin typeface="Courier" pitchFamily="2" charset="0"/>
              </a:rPr>
              <a:t>Standard ERR,</a:t>
            </a:r>
            <a:r>
              <a:rPr lang="en-US" sz="3200" dirty="0">
                <a:latin typeface="Papyrus" panose="020B0602040200020303" pitchFamily="34" charset="77"/>
              </a:rPr>
              <a:t> use</a:t>
            </a:r>
          </a:p>
          <a:p>
            <a:pPr algn="ctr"/>
            <a:r>
              <a:rPr lang="en-US" sz="3200" dirty="0">
                <a:latin typeface="Papyrus" panose="020B0602040200020303" pitchFamily="34" charset="77"/>
              </a:rPr>
              <a:t>“</a:t>
            </a:r>
            <a:r>
              <a:rPr lang="en-US" sz="3200" b="1" dirty="0">
                <a:latin typeface="Courier" pitchFamily="2" charset="0"/>
              </a:rPr>
              <a:t>2&gt; /dev/null</a:t>
            </a:r>
            <a:r>
              <a:rPr lang="en-US" sz="3200" dirty="0">
                <a:latin typeface="Papyrus" panose="020B0602040200020303" pitchFamily="34" charset="77"/>
              </a:rPr>
              <a:t>”</a:t>
            </a:r>
            <a:endParaRPr lang="en-US" sz="3200" dirty="0">
              <a:latin typeface="Courier" pitchFamily="2" charset="0"/>
            </a:endParaRPr>
          </a:p>
          <a:p>
            <a:endParaRPr lang="en-US" dirty="0">
              <a:latin typeface="Courier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24528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413063"/>
            <a:ext cx="9144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Papyrus"/>
              </a:rPr>
              <a:t>Finding things</a:t>
            </a:r>
          </a:p>
          <a:p>
            <a:pPr algn="ctr"/>
            <a:endParaRPr lang="en-US" sz="3200" dirty="0">
              <a:latin typeface="Papyrus"/>
            </a:endParaRPr>
          </a:p>
          <a:p>
            <a:pPr algn="ctr"/>
            <a:r>
              <a:rPr lang="en-US" sz="3200" dirty="0">
                <a:latin typeface="Papyrus"/>
              </a:rPr>
              <a:t>Find executable programs</a:t>
            </a:r>
          </a:p>
          <a:p>
            <a:pPr algn="ctr"/>
            <a:endParaRPr lang="en-US" sz="3200" dirty="0">
              <a:latin typeface="Papyrus"/>
            </a:endParaRPr>
          </a:p>
          <a:p>
            <a:pPr algn="ctr"/>
            <a:r>
              <a:rPr lang="en-US" sz="3200" dirty="0">
                <a:latin typeface="Courier" pitchFamily="2" charset="0"/>
              </a:rPr>
              <a:t>which </a:t>
            </a:r>
            <a:r>
              <a:rPr lang="en-US" sz="3200" dirty="0" err="1">
                <a:solidFill>
                  <a:schemeClr val="bg1">
                    <a:lumMod val="50000"/>
                  </a:schemeClr>
                </a:solidFill>
                <a:latin typeface="Courier" pitchFamily="2" charset="0"/>
              </a:rPr>
              <a:t>program_name</a:t>
            </a:r>
            <a:endParaRPr lang="en-US" sz="3200" dirty="0">
              <a:solidFill>
                <a:schemeClr val="bg1">
                  <a:lumMod val="50000"/>
                </a:schemeClr>
              </a:solidFill>
              <a:latin typeface="Courier" pitchFamily="2" charset="0"/>
            </a:endParaRPr>
          </a:p>
          <a:p>
            <a:pPr algn="ctr"/>
            <a:endParaRPr lang="en-US" sz="3200" dirty="0">
              <a:latin typeface="Papyrus" panose="020B0602040200020303" pitchFamily="34" charset="77"/>
            </a:endParaRPr>
          </a:p>
          <a:p>
            <a:pPr algn="ctr"/>
            <a:r>
              <a:rPr lang="en-US" sz="3200" dirty="0">
                <a:latin typeface="Papyrus" panose="020B0602040200020303" pitchFamily="34" charset="77"/>
              </a:rPr>
              <a:t>If you get an empty return (just puts up prompt), there is no executable with that name in your path.</a:t>
            </a:r>
          </a:p>
        </p:txBody>
      </p:sp>
    </p:spTree>
    <p:extLst>
      <p:ext uri="{BB962C8B-B14F-4D97-AF65-F5344CB8AC3E}">
        <p14:creationId xmlns:p14="http://schemas.microsoft.com/office/powerpoint/2010/main" val="22056633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95311"/>
            <a:ext cx="9144000" cy="66787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Papyrus"/>
              </a:rPr>
              <a:t>Finding things</a:t>
            </a:r>
          </a:p>
          <a:p>
            <a:pPr algn="ctr"/>
            <a:r>
              <a:rPr lang="en-US" sz="3200" dirty="0">
                <a:latin typeface="Papyrus"/>
              </a:rPr>
              <a:t>Find file - </a:t>
            </a:r>
            <a:r>
              <a:rPr lang="en-US" sz="3200" dirty="0">
                <a:latin typeface="Courier" pitchFamily="2" charset="0"/>
              </a:rPr>
              <a:t>find</a:t>
            </a:r>
            <a:r>
              <a:rPr lang="en-US" sz="3200" dirty="0">
                <a:latin typeface="Papyrus" panose="020B0602040200020303" pitchFamily="34" charset="77"/>
              </a:rPr>
              <a:t>.</a:t>
            </a:r>
          </a:p>
          <a:p>
            <a:pPr algn="ctr"/>
            <a:endParaRPr lang="en-US" dirty="0">
              <a:latin typeface="Papyrus" panose="020B0602040200020303" pitchFamily="34" charset="77"/>
            </a:endParaRPr>
          </a:p>
          <a:p>
            <a:r>
              <a:rPr lang="en-US" dirty="0">
                <a:latin typeface="Courier" pitchFamily="2" charset="0"/>
              </a:rPr>
              <a:t>find / -name </a:t>
            </a:r>
            <a:r>
              <a:rPr lang="en-US" dirty="0" err="1">
                <a:latin typeface="Courier" pitchFamily="2" charset="0"/>
              </a:rPr>
              <a:t>foo.txt</a:t>
            </a:r>
            <a:r>
              <a:rPr lang="en-US" dirty="0">
                <a:latin typeface="Courier" pitchFamily="2" charset="0"/>
              </a:rPr>
              <a:t> -type f –print</a:t>
            </a:r>
          </a:p>
          <a:p>
            <a:pPr algn="ctr"/>
            <a:endParaRPr lang="en-US" sz="2400" dirty="0">
              <a:latin typeface="Papyrus" panose="020B0602040200020303" pitchFamily="34" charset="77"/>
            </a:endParaRPr>
          </a:p>
          <a:p>
            <a:pPr algn="ctr"/>
            <a:r>
              <a:rPr lang="en-US" sz="3200" dirty="0">
                <a:latin typeface="Papyrus" panose="020B0602040200020303" pitchFamily="34" charset="77"/>
              </a:rPr>
              <a:t>This is the </a:t>
            </a:r>
            <a:r>
              <a:rPr lang="en-US" sz="3200" u="sng" dirty="0">
                <a:latin typeface="Papyrus" panose="020B0602040200020303" pitchFamily="34" charset="77"/>
              </a:rPr>
              <a:t>full</a:t>
            </a:r>
            <a:r>
              <a:rPr lang="en-US" sz="3200" dirty="0">
                <a:latin typeface="Papyrus" panose="020B0602040200020303" pitchFamily="34" charset="77"/>
              </a:rPr>
              <a:t> command to do a basic search –</a:t>
            </a:r>
          </a:p>
          <a:p>
            <a:pPr algn="ctr"/>
            <a:endParaRPr lang="en-US" sz="2400" dirty="0">
              <a:latin typeface="Papyrus" panose="020B0602040200020303" pitchFamily="34" charset="77"/>
            </a:endParaRPr>
          </a:p>
          <a:p>
            <a:pPr algn="ctr"/>
            <a:r>
              <a:rPr lang="en-US" sz="3200" dirty="0">
                <a:latin typeface="Papyrus" panose="020B0602040200020303" pitchFamily="34" charset="77"/>
              </a:rPr>
              <a:t>  search under (i.e. recursively go through all subdirectories) the directory </a:t>
            </a:r>
            <a:r>
              <a:rPr lang="en-US" sz="3200" b="1" dirty="0">
                <a:latin typeface="Courier" pitchFamily="2" charset="0"/>
              </a:rPr>
              <a:t>/</a:t>
            </a:r>
            <a:r>
              <a:rPr lang="en-US" sz="3200" dirty="0">
                <a:latin typeface="Papyrus" panose="020B0602040200020303" pitchFamily="34" charset="77"/>
              </a:rPr>
              <a:t>,</a:t>
            </a:r>
          </a:p>
          <a:p>
            <a:pPr algn="ctr"/>
            <a:r>
              <a:rPr lang="en-US" sz="3200" dirty="0">
                <a:latin typeface="Papyrus" panose="020B0602040200020303" pitchFamily="34" charset="77"/>
              </a:rPr>
              <a:t>for a file named “</a:t>
            </a:r>
            <a:r>
              <a:rPr lang="en-US" sz="3200" dirty="0" err="1">
                <a:latin typeface="Courier" pitchFamily="2" charset="0"/>
              </a:rPr>
              <a:t>foo.text</a:t>
            </a:r>
            <a:r>
              <a:rPr lang="en-US" sz="3200" dirty="0">
                <a:latin typeface="Papyrus" panose="020B0602040200020303" pitchFamily="34" charset="77"/>
              </a:rPr>
              <a:t>”,</a:t>
            </a:r>
          </a:p>
          <a:p>
            <a:pPr algn="ctr"/>
            <a:r>
              <a:rPr lang="en-US" sz="3200" dirty="0">
                <a:latin typeface="Papyrus" panose="020B0602040200020303" pitchFamily="34" charset="77"/>
              </a:rPr>
              <a:t>that is a “regular” file </a:t>
            </a:r>
          </a:p>
          <a:p>
            <a:pPr algn="ctr"/>
            <a:r>
              <a:rPr lang="en-US" sz="3200" dirty="0">
                <a:latin typeface="Papyrus" panose="020B0602040200020303" pitchFamily="34" charset="77"/>
              </a:rPr>
              <a:t>and print the result to </a:t>
            </a:r>
            <a:r>
              <a:rPr lang="en-US" sz="3200" dirty="0">
                <a:latin typeface="Courier" pitchFamily="2" charset="0"/>
              </a:rPr>
              <a:t>Standard Out</a:t>
            </a:r>
            <a:endParaRPr lang="en-US" sz="3200" dirty="0">
              <a:latin typeface="Papyrus" panose="020B0602040200020303" pitchFamily="34" charset="77"/>
            </a:endParaRPr>
          </a:p>
          <a:p>
            <a:pPr algn="ctr"/>
            <a:endParaRPr lang="en-US" sz="2400" dirty="0">
              <a:latin typeface="Papyrus" panose="020B0602040200020303" pitchFamily="34" charset="77"/>
            </a:endParaRPr>
          </a:p>
          <a:p>
            <a:pPr algn="ctr"/>
            <a:r>
              <a:rPr lang="en-US" sz="3200" dirty="0">
                <a:latin typeface="Papyrus" panose="020B0602040200020303" pitchFamily="34" charset="77"/>
              </a:rPr>
              <a:t>(if you leave off the “</a:t>
            </a:r>
            <a:r>
              <a:rPr lang="en-US" sz="3200" dirty="0">
                <a:latin typeface="Courier" pitchFamily="2" charset="0"/>
              </a:rPr>
              <a:t>–print</a:t>
            </a:r>
            <a:r>
              <a:rPr lang="en-US" sz="3200" dirty="0">
                <a:latin typeface="Papyrus" panose="020B0602040200020303" pitchFamily="34" charset="77"/>
              </a:rPr>
              <a:t>” the output goes to the “bit bucket”)</a:t>
            </a:r>
          </a:p>
        </p:txBody>
      </p:sp>
    </p:spTree>
    <p:extLst>
      <p:ext uri="{BB962C8B-B14F-4D97-AF65-F5344CB8AC3E}">
        <p14:creationId xmlns:p14="http://schemas.microsoft.com/office/powerpoint/2010/main" val="14215369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784967"/>
            <a:ext cx="91440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Papyrus"/>
              </a:rPr>
              <a:t>Finding things</a:t>
            </a:r>
          </a:p>
          <a:p>
            <a:pPr algn="ctr"/>
            <a:endParaRPr lang="en-US" sz="3200" dirty="0">
              <a:latin typeface="Papyrus"/>
            </a:endParaRPr>
          </a:p>
          <a:p>
            <a:pPr algn="ctr"/>
            <a:r>
              <a:rPr lang="en-US" sz="3200" dirty="0">
                <a:latin typeface="Papyrus"/>
              </a:rPr>
              <a:t>Find file - </a:t>
            </a:r>
            <a:r>
              <a:rPr lang="en-US" sz="3200" dirty="0">
                <a:latin typeface="Courier" pitchFamily="2" charset="0"/>
              </a:rPr>
              <a:t>find</a:t>
            </a:r>
            <a:r>
              <a:rPr lang="en-US" sz="3200" dirty="0">
                <a:latin typeface="Papyrus" panose="020B0602040200020303" pitchFamily="34" charset="77"/>
              </a:rPr>
              <a:t> - improvements</a:t>
            </a:r>
          </a:p>
          <a:p>
            <a:pPr algn="ctr"/>
            <a:endParaRPr lang="en-US" dirty="0">
              <a:latin typeface="Papyrus" panose="020B0602040200020303" pitchFamily="34" charset="77"/>
            </a:endParaRPr>
          </a:p>
          <a:p>
            <a:r>
              <a:rPr lang="en-US" dirty="0">
                <a:latin typeface="Courier" pitchFamily="2" charset="0"/>
              </a:rPr>
              <a:t>find / -name </a:t>
            </a:r>
            <a:r>
              <a:rPr lang="en-US" dirty="0" err="1">
                <a:latin typeface="Courier" pitchFamily="2" charset="0"/>
              </a:rPr>
              <a:t>foo.txt</a:t>
            </a:r>
            <a:r>
              <a:rPr lang="en-US" dirty="0">
                <a:latin typeface="Courier" pitchFamily="2" charset="0"/>
              </a:rPr>
              <a:t> -type f </a:t>
            </a:r>
            <a:r>
              <a:rPr lang="en-US" dirty="0">
                <a:solidFill>
                  <a:srgbClr val="FF0000"/>
                </a:solidFill>
                <a:latin typeface="Courier" pitchFamily="2" charset="0"/>
              </a:rPr>
              <a:t># -print isn't necessary anymore!!</a:t>
            </a:r>
          </a:p>
          <a:p>
            <a:endParaRPr lang="en-US" dirty="0">
              <a:latin typeface="Courier" pitchFamily="2" charset="0"/>
            </a:endParaRPr>
          </a:p>
          <a:p>
            <a:r>
              <a:rPr lang="en-US" b="1" dirty="0">
                <a:latin typeface="Courier" pitchFamily="2" charset="0"/>
              </a:rPr>
              <a:t>find / -name </a:t>
            </a:r>
            <a:r>
              <a:rPr lang="en-US" b="1" dirty="0" err="1">
                <a:latin typeface="Courier" pitchFamily="2" charset="0"/>
              </a:rPr>
              <a:t>foo.txt</a:t>
            </a:r>
            <a:r>
              <a:rPr lang="en-US" b="1" dirty="0">
                <a:latin typeface="Courier" pitchFamily="2" charset="0"/>
              </a:rPr>
              <a:t> </a:t>
            </a:r>
            <a:r>
              <a:rPr lang="en-US" dirty="0">
                <a:solidFill>
                  <a:srgbClr val="FF0000"/>
                </a:solidFill>
                <a:latin typeface="Courier" pitchFamily="2" charset="0"/>
              </a:rPr>
              <a:t># don't have to specify ”-type f” anymore!!</a:t>
            </a:r>
            <a:endParaRPr lang="en-US" dirty="0">
              <a:solidFill>
                <a:srgbClr val="FF0000"/>
              </a:solidFill>
              <a:latin typeface="Papyrus" panose="020B0602040200020303" pitchFamily="34" charset="77"/>
            </a:endParaRPr>
          </a:p>
          <a:p>
            <a:endParaRPr lang="en-US" sz="3200" dirty="0">
              <a:solidFill>
                <a:srgbClr val="FF0000"/>
              </a:solidFill>
              <a:latin typeface="Papyrus" panose="020B0602040200020303" pitchFamily="34" charset="77"/>
            </a:endParaRPr>
          </a:p>
          <a:p>
            <a:pPr algn="ctr"/>
            <a:r>
              <a:rPr lang="en-US" sz="3200" dirty="0">
                <a:latin typeface="Papyrus" panose="020B0602040200020303" pitchFamily="34" charset="77"/>
              </a:rPr>
              <a:t>So the form in bold is the final form to find the file “</a:t>
            </a:r>
            <a:r>
              <a:rPr lang="en-US" sz="3200" dirty="0" err="1">
                <a:latin typeface="Courier" pitchFamily="2" charset="0"/>
              </a:rPr>
              <a:t>foo.txt</a:t>
            </a:r>
            <a:r>
              <a:rPr lang="en-US" sz="3200" dirty="0">
                <a:latin typeface="Papyrus" panose="020B0602040200020303" pitchFamily="34" charset="77"/>
              </a:rPr>
              <a:t>”, it will find and list all copies, with their path, that it finds below </a:t>
            </a:r>
            <a:r>
              <a:rPr lang="en-US" sz="3200" b="1" dirty="0">
                <a:latin typeface="Courier" pitchFamily="2" charset="0"/>
              </a:rPr>
              <a:t>/</a:t>
            </a:r>
            <a:r>
              <a:rPr lang="en-US" sz="3200" dirty="0">
                <a:latin typeface="Papyrus" panose="020B0602040200020303" pitchFamily="34" charset="77"/>
              </a:rPr>
              <a:t>.</a:t>
            </a:r>
          </a:p>
          <a:p>
            <a:pPr algn="ctr"/>
            <a:endParaRPr lang="en-US" sz="3200" dirty="0">
              <a:latin typeface="Papyrus" panose="020B0602040200020303" pitchFamily="34" charset="77"/>
            </a:endParaRPr>
          </a:p>
          <a:p>
            <a:pPr algn="ctr"/>
            <a:r>
              <a:rPr lang="en-US" sz="3200" dirty="0">
                <a:latin typeface="Papyrus" panose="020B0602040200020303" pitchFamily="34" charset="77"/>
              </a:rPr>
              <a:t>If nothing is found it just returns to the prompt.</a:t>
            </a:r>
          </a:p>
        </p:txBody>
      </p:sp>
    </p:spTree>
    <p:extLst>
      <p:ext uri="{BB962C8B-B14F-4D97-AF65-F5344CB8AC3E}">
        <p14:creationId xmlns:p14="http://schemas.microsoft.com/office/powerpoint/2010/main" val="35960694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784967"/>
            <a:ext cx="9144000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Papyrus"/>
              </a:rPr>
              <a:t>Finding things</a:t>
            </a:r>
          </a:p>
          <a:p>
            <a:pPr algn="ctr"/>
            <a:endParaRPr lang="en-US" sz="3200" dirty="0">
              <a:latin typeface="Papyrus"/>
            </a:endParaRPr>
          </a:p>
          <a:p>
            <a:pPr algn="ctr"/>
            <a:r>
              <a:rPr lang="en-US" sz="3200" dirty="0">
                <a:latin typeface="Papyrus"/>
              </a:rPr>
              <a:t>Find file - </a:t>
            </a:r>
            <a:r>
              <a:rPr lang="en-US" sz="3200" dirty="0">
                <a:latin typeface="Courier" pitchFamily="2" charset="0"/>
              </a:rPr>
              <a:t>find</a:t>
            </a:r>
            <a:r>
              <a:rPr lang="en-US" sz="3200" dirty="0">
                <a:latin typeface="Papyrus" panose="020B0602040200020303" pitchFamily="34" charset="77"/>
              </a:rPr>
              <a:t>.</a:t>
            </a:r>
          </a:p>
          <a:p>
            <a:pPr algn="ctr"/>
            <a:endParaRPr lang="en-US" dirty="0">
              <a:latin typeface="Papyrus" panose="020B0602040200020303" pitchFamily="34" charset="77"/>
            </a:endParaRPr>
          </a:p>
          <a:p>
            <a:endParaRPr lang="en-US" dirty="0">
              <a:latin typeface="Courier" pitchFamily="2" charset="0"/>
            </a:endParaRPr>
          </a:p>
          <a:p>
            <a:r>
              <a:rPr lang="en-US" dirty="0">
                <a:latin typeface="Courier" pitchFamily="2" charset="0"/>
              </a:rPr>
              <a:t>find </a:t>
            </a:r>
            <a:r>
              <a:rPr lang="en-US" dirty="0">
                <a:solidFill>
                  <a:srgbClr val="FF0000"/>
                </a:solidFill>
                <a:latin typeface="Courier" pitchFamily="2" charset="0"/>
              </a:rPr>
              <a:t>.</a:t>
            </a:r>
            <a:r>
              <a:rPr lang="en-US" dirty="0">
                <a:latin typeface="Courier" pitchFamily="2" charset="0"/>
              </a:rPr>
              <a:t> -name </a:t>
            </a:r>
            <a:r>
              <a:rPr lang="en-US" dirty="0" err="1">
                <a:latin typeface="Courier" pitchFamily="2" charset="0"/>
              </a:rPr>
              <a:t>foo.txt</a:t>
            </a:r>
            <a:r>
              <a:rPr lang="en-US" dirty="0">
                <a:latin typeface="Courier" pitchFamily="2" charset="0"/>
              </a:rPr>
              <a:t> </a:t>
            </a:r>
            <a:r>
              <a:rPr lang="en-US" dirty="0">
                <a:solidFill>
                  <a:srgbClr val="FF0000"/>
                </a:solidFill>
                <a:latin typeface="Courier" pitchFamily="2" charset="0"/>
              </a:rPr>
              <a:t># search under the current </a:t>
            </a:r>
            <a:r>
              <a:rPr lang="en-US" dirty="0" err="1">
                <a:solidFill>
                  <a:srgbClr val="FF0000"/>
                </a:solidFill>
                <a:latin typeface="Courier" pitchFamily="2" charset="0"/>
              </a:rPr>
              <a:t>dir</a:t>
            </a:r>
            <a:endParaRPr lang="en-US" dirty="0">
              <a:solidFill>
                <a:srgbClr val="FF0000"/>
              </a:solidFill>
              <a:latin typeface="Courier" pitchFamily="2" charset="0"/>
            </a:endParaRPr>
          </a:p>
          <a:p>
            <a:endParaRPr lang="en-US" dirty="0">
              <a:latin typeface="Courier" pitchFamily="2" charset="0"/>
            </a:endParaRPr>
          </a:p>
          <a:p>
            <a:pPr algn="ctr"/>
            <a:r>
              <a:rPr lang="en-US" sz="3200" dirty="0">
                <a:latin typeface="Papyrus" panose="020B0602040200020303" pitchFamily="34" charset="77"/>
              </a:rPr>
              <a:t>We can also use wildcards to specify the files to find</a:t>
            </a:r>
          </a:p>
          <a:p>
            <a:endParaRPr lang="en-US" dirty="0">
              <a:latin typeface="Courier" pitchFamily="2" charset="0"/>
            </a:endParaRPr>
          </a:p>
          <a:p>
            <a:r>
              <a:rPr lang="en-US" dirty="0">
                <a:latin typeface="Courier" pitchFamily="2" charset="0"/>
              </a:rPr>
              <a:t>find . -name </a:t>
            </a:r>
            <a:r>
              <a:rPr lang="en-US" dirty="0">
                <a:solidFill>
                  <a:srgbClr val="FF0000"/>
                </a:solidFill>
                <a:latin typeface="Courier" pitchFamily="2" charset="0"/>
              </a:rPr>
              <a:t>"</a:t>
            </a:r>
            <a:r>
              <a:rPr lang="en-US" dirty="0">
                <a:latin typeface="Courier" pitchFamily="2" charset="0"/>
              </a:rPr>
              <a:t>foo.</a:t>
            </a:r>
            <a:r>
              <a:rPr lang="en-US" dirty="0">
                <a:solidFill>
                  <a:srgbClr val="FF0000"/>
                </a:solidFill>
                <a:latin typeface="Courier" pitchFamily="2" charset="0"/>
              </a:rPr>
              <a:t>*"</a:t>
            </a:r>
            <a:r>
              <a:rPr lang="en-US" dirty="0">
                <a:latin typeface="Courier" pitchFamily="2" charset="0"/>
              </a:rPr>
              <a:t> </a:t>
            </a:r>
            <a:r>
              <a:rPr lang="en-US" dirty="0">
                <a:solidFill>
                  <a:srgbClr val="FF0000"/>
                </a:solidFill>
                <a:latin typeface="Courier" pitchFamily="2" charset="0"/>
              </a:rPr>
              <a:t># wildcard – anything after the ”.”, now</a:t>
            </a:r>
          </a:p>
          <a:p>
            <a:r>
              <a:rPr lang="en-US" dirty="0">
                <a:solidFill>
                  <a:srgbClr val="FF0000"/>
                </a:solidFill>
                <a:latin typeface="Courier" pitchFamily="2" charset="0"/>
              </a:rPr>
              <a:t>																need quotes</a:t>
            </a:r>
          </a:p>
          <a:p>
            <a:r>
              <a:rPr lang="en-US" dirty="0">
                <a:latin typeface="Courier" pitchFamily="2" charset="0"/>
              </a:rPr>
              <a:t>find . -name </a:t>
            </a:r>
            <a:r>
              <a:rPr lang="en-US" dirty="0">
                <a:solidFill>
                  <a:srgbClr val="FF0000"/>
                </a:solidFill>
                <a:latin typeface="Courier" pitchFamily="2" charset="0"/>
              </a:rPr>
              <a:t>"*</a:t>
            </a:r>
            <a:r>
              <a:rPr lang="en-US" dirty="0">
                <a:latin typeface="Courier" pitchFamily="2" charset="0"/>
              </a:rPr>
              <a:t>.txt</a:t>
            </a:r>
            <a:r>
              <a:rPr lang="en-US" dirty="0">
                <a:solidFill>
                  <a:srgbClr val="FF0000"/>
                </a:solidFill>
                <a:latin typeface="Courier" pitchFamily="2" charset="0"/>
              </a:rPr>
              <a:t>"</a:t>
            </a:r>
            <a:r>
              <a:rPr lang="en-US" dirty="0">
                <a:latin typeface="Courier" pitchFamily="2" charset="0"/>
              </a:rPr>
              <a:t> </a:t>
            </a:r>
            <a:r>
              <a:rPr lang="en-US" dirty="0">
                <a:solidFill>
                  <a:srgbClr val="FF0000"/>
                </a:solidFill>
                <a:latin typeface="Courier" pitchFamily="2" charset="0"/>
              </a:rPr>
              <a:t># wildcard – any file with extension txt</a:t>
            </a:r>
            <a:endParaRPr lang="en-US" dirty="0">
              <a:latin typeface="Courier" pitchFamily="2" charset="0"/>
            </a:endParaRPr>
          </a:p>
          <a:p>
            <a:endParaRPr lang="en-US" dirty="0">
              <a:latin typeface="Courier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51784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784967"/>
            <a:ext cx="91440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Papyrus"/>
              </a:rPr>
              <a:t>Finding things</a:t>
            </a:r>
          </a:p>
          <a:p>
            <a:pPr algn="ctr"/>
            <a:endParaRPr lang="en-US" sz="3200" dirty="0">
              <a:latin typeface="Papyrus"/>
            </a:endParaRPr>
          </a:p>
          <a:p>
            <a:pPr algn="ctr"/>
            <a:r>
              <a:rPr lang="en-US" sz="3200" dirty="0">
                <a:latin typeface="Papyrus"/>
              </a:rPr>
              <a:t>Find file - </a:t>
            </a:r>
            <a:r>
              <a:rPr lang="en-US" sz="3200" dirty="0">
                <a:latin typeface="Courier" pitchFamily="2" charset="0"/>
              </a:rPr>
              <a:t>find</a:t>
            </a:r>
            <a:r>
              <a:rPr lang="en-US" sz="3200" dirty="0">
                <a:latin typeface="Papyrus" panose="020B0602040200020303" pitchFamily="34" charset="77"/>
              </a:rPr>
              <a:t>.</a:t>
            </a:r>
          </a:p>
          <a:p>
            <a:pPr algn="ctr"/>
            <a:endParaRPr lang="en-US" dirty="0">
              <a:latin typeface="Papyrus" panose="020B0602040200020303" pitchFamily="34" charset="77"/>
            </a:endParaRPr>
          </a:p>
          <a:p>
            <a:endParaRPr lang="en-US" dirty="0">
              <a:latin typeface="Courier" pitchFamily="2" charset="0"/>
            </a:endParaRPr>
          </a:p>
          <a:p>
            <a:r>
              <a:rPr lang="en-US" dirty="0">
                <a:latin typeface="Courier" pitchFamily="2" charset="0"/>
              </a:rPr>
              <a:t>find </a:t>
            </a:r>
            <a:r>
              <a:rPr lang="en-US" dirty="0">
                <a:solidFill>
                  <a:srgbClr val="FF0000"/>
                </a:solidFill>
                <a:latin typeface="Courier" pitchFamily="2" charset="0"/>
              </a:rPr>
              <a:t>/users/al </a:t>
            </a:r>
            <a:r>
              <a:rPr lang="en-US" dirty="0">
                <a:latin typeface="Courier" pitchFamily="2" charset="0"/>
              </a:rPr>
              <a:t>-name </a:t>
            </a:r>
            <a:r>
              <a:rPr lang="en-US" dirty="0" err="1">
                <a:latin typeface="Courier" pitchFamily="2" charset="0"/>
              </a:rPr>
              <a:t>foo.txt</a:t>
            </a:r>
            <a:r>
              <a:rPr lang="en-US" dirty="0">
                <a:latin typeface="Courier" pitchFamily="2" charset="0"/>
              </a:rPr>
              <a:t> -type d # search under '/users/al'</a:t>
            </a:r>
          </a:p>
        </p:txBody>
      </p:sp>
    </p:spTree>
    <p:extLst>
      <p:ext uri="{BB962C8B-B14F-4D97-AF65-F5344CB8AC3E}">
        <p14:creationId xmlns:p14="http://schemas.microsoft.com/office/powerpoint/2010/main" val="13858091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357809"/>
            <a:ext cx="9144000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Papyrus"/>
              </a:rPr>
              <a:t>Finding things</a:t>
            </a:r>
          </a:p>
          <a:p>
            <a:pPr algn="ctr"/>
            <a:endParaRPr lang="en-US" sz="3200" dirty="0">
              <a:latin typeface="Papyrus" panose="020B0602040200020303" pitchFamily="34" charset="77"/>
            </a:endParaRPr>
          </a:p>
          <a:p>
            <a:pPr algn="ctr"/>
            <a:endParaRPr lang="en-US" sz="2000" dirty="0">
              <a:latin typeface="Courier" pitchFamily="2" charset="0"/>
            </a:endParaRPr>
          </a:p>
          <a:p>
            <a:r>
              <a:rPr lang="en-US" sz="2000" dirty="0">
                <a:latin typeface="Papyrus" panose="020B0602040200020303" pitchFamily="34" charset="77"/>
              </a:rPr>
              <a:t>search multiple </a:t>
            </a:r>
            <a:r>
              <a:rPr lang="en-US" sz="2000" dirty="0" err="1">
                <a:latin typeface="Papyrus" panose="020B0602040200020303" pitchFamily="34" charset="77"/>
              </a:rPr>
              <a:t>dirs</a:t>
            </a:r>
            <a:r>
              <a:rPr lang="en-US" sz="2000" dirty="0">
                <a:latin typeface="Papyrus" panose="020B0602040200020303" pitchFamily="34" charset="77"/>
              </a:rPr>
              <a:t> --------------------</a:t>
            </a:r>
          </a:p>
          <a:p>
            <a:r>
              <a:rPr lang="en-US" sz="2000" dirty="0">
                <a:latin typeface="Courier" pitchFamily="2" charset="0"/>
              </a:rPr>
              <a:t>find </a:t>
            </a:r>
            <a:r>
              <a:rPr lang="en-US" sz="2000" dirty="0">
                <a:solidFill>
                  <a:srgbClr val="FF0000"/>
                </a:solidFill>
                <a:latin typeface="Courier" pitchFamily="2" charset="0"/>
              </a:rPr>
              <a:t>/opt /</a:t>
            </a:r>
            <a:r>
              <a:rPr lang="en-US" sz="2000" dirty="0" err="1">
                <a:solidFill>
                  <a:srgbClr val="FF0000"/>
                </a:solidFill>
                <a:latin typeface="Courier" pitchFamily="2" charset="0"/>
              </a:rPr>
              <a:t>usr</a:t>
            </a:r>
            <a:r>
              <a:rPr lang="en-US" sz="2000" dirty="0">
                <a:solidFill>
                  <a:srgbClr val="FF0000"/>
                </a:solidFill>
                <a:latin typeface="Courier" pitchFamily="2" charset="0"/>
              </a:rPr>
              <a:t> /var</a:t>
            </a:r>
            <a:r>
              <a:rPr lang="en-US" sz="2000" dirty="0">
                <a:latin typeface="Courier" pitchFamily="2" charset="0"/>
              </a:rPr>
              <a:t> -name </a:t>
            </a:r>
            <a:r>
              <a:rPr lang="en-US" sz="2000" dirty="0" err="1">
                <a:latin typeface="Courier" pitchFamily="2" charset="0"/>
              </a:rPr>
              <a:t>foo.scala</a:t>
            </a:r>
            <a:r>
              <a:rPr lang="en-US" sz="2000" dirty="0">
                <a:latin typeface="Courier" pitchFamily="2" charset="0"/>
              </a:rPr>
              <a:t> -type f # search multiple </a:t>
            </a:r>
            <a:r>
              <a:rPr lang="en-US" sz="2000" dirty="0" err="1">
                <a:latin typeface="Courier" pitchFamily="2" charset="0"/>
              </a:rPr>
              <a:t>dirs</a:t>
            </a:r>
            <a:r>
              <a:rPr lang="en-US" sz="2000" dirty="0">
                <a:latin typeface="Courier" pitchFamily="2" charset="0"/>
              </a:rPr>
              <a:t> </a:t>
            </a:r>
          </a:p>
          <a:p>
            <a:endParaRPr lang="en-US" sz="2000" dirty="0">
              <a:latin typeface="Courier" pitchFamily="2" charset="0"/>
            </a:endParaRPr>
          </a:p>
          <a:p>
            <a:r>
              <a:rPr lang="en-US" sz="2000" dirty="0">
                <a:latin typeface="Papyrus" panose="020B0602040200020303" pitchFamily="34" charset="77"/>
              </a:rPr>
              <a:t>case-insensitive searching -------------------------- </a:t>
            </a:r>
          </a:p>
          <a:p>
            <a:r>
              <a:rPr lang="en-US" sz="2000" dirty="0">
                <a:latin typeface="Courier" pitchFamily="2" charset="0"/>
              </a:rPr>
              <a:t>find . </a:t>
            </a:r>
            <a:r>
              <a:rPr lang="en-US" sz="2000" dirty="0">
                <a:solidFill>
                  <a:srgbClr val="FF0000"/>
                </a:solidFill>
                <a:latin typeface="Courier" pitchFamily="2" charset="0"/>
              </a:rPr>
              <a:t>-</a:t>
            </a:r>
            <a:r>
              <a:rPr lang="en-US" sz="2000" dirty="0" err="1">
                <a:solidFill>
                  <a:srgbClr val="FF0000"/>
                </a:solidFill>
                <a:latin typeface="Courier" pitchFamily="2" charset="0"/>
              </a:rPr>
              <a:t>iname</a:t>
            </a:r>
            <a:r>
              <a:rPr lang="en-US" sz="2000" dirty="0">
                <a:solidFill>
                  <a:srgbClr val="FF0000"/>
                </a:solidFill>
                <a:latin typeface="Courier" pitchFamily="2" charset="0"/>
              </a:rPr>
              <a:t> </a:t>
            </a:r>
            <a:r>
              <a:rPr lang="en-US" sz="2000" dirty="0">
                <a:latin typeface="Courier" pitchFamily="2" charset="0"/>
              </a:rPr>
              <a:t>foo </a:t>
            </a:r>
          </a:p>
          <a:p>
            <a:endParaRPr lang="en-US" sz="2000" dirty="0">
              <a:latin typeface="Courier" pitchFamily="2" charset="0"/>
            </a:endParaRPr>
          </a:p>
          <a:p>
            <a:r>
              <a:rPr lang="en-US" sz="2000" dirty="0">
                <a:latin typeface="Papyrus" panose="020B0602040200020303" pitchFamily="34" charset="77"/>
              </a:rPr>
              <a:t>find files with different extensions ----------------</a:t>
            </a:r>
            <a:endParaRPr lang="en-US" sz="2000" dirty="0">
              <a:latin typeface="Courier" pitchFamily="2" charset="0"/>
            </a:endParaRPr>
          </a:p>
          <a:p>
            <a:r>
              <a:rPr lang="en-US" sz="2000" dirty="0">
                <a:latin typeface="Courier" pitchFamily="2" charset="0"/>
              </a:rPr>
              <a:t>find . -type f </a:t>
            </a:r>
            <a:r>
              <a:rPr lang="en-US" sz="2000" dirty="0">
                <a:solidFill>
                  <a:srgbClr val="FF0000"/>
                </a:solidFill>
                <a:latin typeface="Courier" pitchFamily="2" charset="0"/>
              </a:rPr>
              <a:t>\( -name "*.c" -o -name "*.</a:t>
            </a:r>
            <a:r>
              <a:rPr lang="en-US" sz="2000" dirty="0" err="1">
                <a:solidFill>
                  <a:srgbClr val="FF0000"/>
                </a:solidFill>
                <a:latin typeface="Courier" pitchFamily="2" charset="0"/>
              </a:rPr>
              <a:t>sh</a:t>
            </a:r>
            <a:r>
              <a:rPr lang="en-US" sz="2000" dirty="0">
                <a:solidFill>
                  <a:srgbClr val="FF0000"/>
                </a:solidFill>
                <a:latin typeface="Courier" pitchFamily="2" charset="0"/>
              </a:rPr>
              <a:t>" \)</a:t>
            </a:r>
            <a:r>
              <a:rPr lang="en-US" sz="2000" dirty="0">
                <a:latin typeface="Courier" pitchFamily="2" charset="0"/>
              </a:rPr>
              <a:t> # search</a:t>
            </a:r>
          </a:p>
          <a:p>
            <a:r>
              <a:rPr lang="en-US" sz="2000" dirty="0">
                <a:latin typeface="Courier" pitchFamily="2" charset="0"/>
              </a:rPr>
              <a:t>											for *.c and *.</a:t>
            </a:r>
            <a:r>
              <a:rPr lang="en-US" sz="2000" dirty="0" err="1">
                <a:latin typeface="Courier" pitchFamily="2" charset="0"/>
              </a:rPr>
              <a:t>sh</a:t>
            </a:r>
            <a:r>
              <a:rPr lang="en-US" sz="2000" dirty="0">
                <a:latin typeface="Courier" pitchFamily="2" charset="0"/>
              </a:rPr>
              <a:t> files</a:t>
            </a:r>
          </a:p>
          <a:p>
            <a:endParaRPr lang="en-US" sz="2000" dirty="0">
              <a:latin typeface="Courier" pitchFamily="2" charset="0"/>
            </a:endParaRPr>
          </a:p>
          <a:p>
            <a:r>
              <a:rPr lang="en-US" sz="2000" dirty="0">
                <a:latin typeface="Papyrus" panose="020B0602040200020303" pitchFamily="34" charset="77"/>
              </a:rPr>
              <a:t>find files that don't match a pattern (</a:t>
            </a:r>
            <a:r>
              <a:rPr lang="en-US" sz="2000" dirty="0">
                <a:latin typeface="Courier" pitchFamily="2" charset="0"/>
              </a:rPr>
              <a:t>-not</a:t>
            </a:r>
            <a:r>
              <a:rPr lang="en-US" sz="2000" dirty="0">
                <a:latin typeface="Papyrus" panose="020B0602040200020303" pitchFamily="34" charset="77"/>
              </a:rPr>
              <a:t>) -----------</a:t>
            </a:r>
          </a:p>
          <a:p>
            <a:r>
              <a:rPr lang="en-US" sz="2000" dirty="0">
                <a:latin typeface="Courier" pitchFamily="2" charset="0"/>
              </a:rPr>
              <a:t>find . -type f </a:t>
            </a:r>
            <a:r>
              <a:rPr lang="en-US" sz="2000" dirty="0">
                <a:solidFill>
                  <a:srgbClr val="FF0000"/>
                </a:solidFill>
                <a:latin typeface="Courier" pitchFamily="2" charset="0"/>
              </a:rPr>
              <a:t>-not </a:t>
            </a:r>
            <a:r>
              <a:rPr lang="en-US" sz="2000" dirty="0">
                <a:latin typeface="Courier" pitchFamily="2" charset="0"/>
              </a:rPr>
              <a:t>-name "*.html" # find all files not</a:t>
            </a:r>
          </a:p>
          <a:p>
            <a:r>
              <a:rPr lang="en-US" sz="2000" dirty="0">
                <a:latin typeface="Courier" pitchFamily="2" charset="0"/>
              </a:rPr>
              <a:t>													ending in ".html”</a:t>
            </a:r>
          </a:p>
          <a:p>
            <a:endParaRPr lang="en-US" sz="1400" dirty="0">
              <a:latin typeface="Courier" pitchFamily="2" charset="0"/>
            </a:endParaRPr>
          </a:p>
          <a:p>
            <a:r>
              <a:rPr lang="en-US" sz="1400" dirty="0">
                <a:latin typeface="Courier" pitchFamily="2" charset="0"/>
              </a:rPr>
              <a:t>See </a:t>
            </a:r>
            <a:r>
              <a:rPr lang="en-US" sz="1400" dirty="0">
                <a:latin typeface="Courier" pitchFamily="2" charset="0"/>
                <a:hlinkClick r:id="rId3"/>
              </a:rPr>
              <a:t>https://alvinalexander.com/unix/edu/examples/find.shtml</a:t>
            </a:r>
            <a:r>
              <a:rPr lang="en-US" sz="1400" dirty="0">
                <a:latin typeface="Courier" pitchFamily="2" charset="0"/>
              </a:rPr>
              <a:t> for lots more!</a:t>
            </a:r>
          </a:p>
        </p:txBody>
      </p:sp>
    </p:spTree>
    <p:extLst>
      <p:ext uri="{BB962C8B-B14F-4D97-AF65-F5344CB8AC3E}">
        <p14:creationId xmlns:p14="http://schemas.microsoft.com/office/powerpoint/2010/main" val="369289524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53009"/>
            <a:ext cx="9144000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Papyrus"/>
              </a:rPr>
              <a:t>Finding things</a:t>
            </a:r>
          </a:p>
          <a:p>
            <a:pPr algn="ctr"/>
            <a:endParaRPr lang="en-US" sz="3200" dirty="0">
              <a:latin typeface="Papyrus" panose="020B0602040200020303" pitchFamily="34" charset="77"/>
            </a:endParaRPr>
          </a:p>
          <a:p>
            <a:pPr algn="ctr"/>
            <a:r>
              <a:rPr lang="en-US" sz="3200" dirty="0">
                <a:latin typeface="Papyrus" panose="020B0602040200020303" pitchFamily="34" charset="77"/>
              </a:rPr>
              <a:t>You can even tell it to do something (run a program) on the files it finds.</a:t>
            </a:r>
          </a:p>
          <a:p>
            <a:pPr algn="ctr"/>
            <a:endParaRPr lang="en-US" sz="3200" dirty="0">
              <a:latin typeface="Papyrus" panose="020B0602040200020303" pitchFamily="34" charset="77"/>
            </a:endParaRPr>
          </a:p>
          <a:p>
            <a:pPr algn="ctr"/>
            <a:r>
              <a:rPr lang="en-US" sz="2400" dirty="0">
                <a:latin typeface="Courier" pitchFamily="2" charset="0"/>
              </a:rPr>
              <a:t>find ./GFG -name </a:t>
            </a:r>
            <a:r>
              <a:rPr lang="en-US" sz="2400" dirty="0" err="1">
                <a:latin typeface="Courier" pitchFamily="2" charset="0"/>
              </a:rPr>
              <a:t>sample.txt</a:t>
            </a:r>
            <a:r>
              <a:rPr lang="en-US" sz="2400" dirty="0">
                <a:latin typeface="Courier" pitchFamily="2" charset="0"/>
              </a:rPr>
              <a:t> -exec rm -</a:t>
            </a:r>
            <a:r>
              <a:rPr lang="en-US" sz="2400" dirty="0" err="1">
                <a:latin typeface="Courier" pitchFamily="2" charset="0"/>
              </a:rPr>
              <a:t>i</a:t>
            </a:r>
            <a:r>
              <a:rPr lang="en-US" sz="2400" dirty="0">
                <a:latin typeface="Courier" pitchFamily="2" charset="0"/>
              </a:rPr>
              <a:t> {} </a:t>
            </a:r>
            <a:r>
              <a:rPr lang="en-US" sz="2400" dirty="0"/>
              <a:t>\;</a:t>
            </a:r>
          </a:p>
          <a:p>
            <a:pPr algn="ctr"/>
            <a:endParaRPr lang="en-US" sz="3200" dirty="0">
              <a:latin typeface="Papyrus" panose="020B0602040200020303" pitchFamily="34" charset="77"/>
            </a:endParaRPr>
          </a:p>
          <a:p>
            <a:pPr algn="ctr"/>
            <a:r>
              <a:rPr lang="en-US" sz="3200" dirty="0">
                <a:latin typeface="Papyrus" panose="020B0602040200020303" pitchFamily="34" charset="77"/>
              </a:rPr>
              <a:t>This example is dangerous – but at least it has confirmation (</a:t>
            </a:r>
            <a:r>
              <a:rPr lang="en-US" sz="3200" dirty="0">
                <a:latin typeface="Courier" pitchFamily="2" charset="0"/>
              </a:rPr>
              <a:t>-</a:t>
            </a:r>
            <a:r>
              <a:rPr lang="en-US" sz="3200" dirty="0" err="1">
                <a:latin typeface="Courier" pitchFamily="2" charset="0"/>
              </a:rPr>
              <a:t>i</a:t>
            </a:r>
            <a:r>
              <a:rPr lang="en-US" sz="3200" dirty="0">
                <a:latin typeface="Papyrus" panose="020B0602040200020303" pitchFamily="34" charset="77"/>
              </a:rPr>
              <a:t>).</a:t>
            </a:r>
          </a:p>
          <a:p>
            <a:pPr algn="ctr"/>
            <a:endParaRPr lang="en-US" sz="3200" dirty="0">
              <a:latin typeface="Papyrus" panose="020B0602040200020303" pitchFamily="34" charset="77"/>
            </a:endParaRPr>
          </a:p>
          <a:p>
            <a:pPr algn="ctr"/>
            <a:r>
              <a:rPr lang="en-US" sz="3200" dirty="0">
                <a:latin typeface="Papyrus" panose="020B0602040200020303" pitchFamily="34" charset="77"/>
              </a:rPr>
              <a:t>Before doing something like this you should run the first part before the </a:t>
            </a:r>
            <a:r>
              <a:rPr lang="en-US" sz="3200" dirty="0">
                <a:latin typeface="Courier" pitchFamily="2" charset="0"/>
              </a:rPr>
              <a:t>–exec </a:t>
            </a:r>
            <a:r>
              <a:rPr lang="en-US" sz="3200" dirty="0">
                <a:latin typeface="Papyrus" panose="020B0602040200020303" pitchFamily="34" charset="77"/>
              </a:rPr>
              <a:t>to see what files it finds – it may find stuff you were not expecting or miss stuff you were looking for.</a:t>
            </a:r>
          </a:p>
        </p:txBody>
      </p:sp>
    </p:spTree>
    <p:extLst>
      <p:ext uri="{BB962C8B-B14F-4D97-AF65-F5344CB8AC3E}">
        <p14:creationId xmlns:p14="http://schemas.microsoft.com/office/powerpoint/2010/main" val="28612048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636401"/>
            <a:ext cx="91440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Papyrus"/>
              </a:rPr>
              <a:t>New Find</a:t>
            </a:r>
          </a:p>
          <a:p>
            <a:pPr algn="ctr"/>
            <a:endParaRPr lang="en-US" sz="3200" dirty="0">
              <a:latin typeface="Papyrus"/>
            </a:endParaRPr>
          </a:p>
          <a:p>
            <a:pPr algn="ctr"/>
            <a:r>
              <a:rPr lang="en-US" sz="3200" dirty="0">
                <a:latin typeface="Papyrus"/>
              </a:rPr>
              <a:t>List of all mac </a:t>
            </a:r>
            <a:r>
              <a:rPr lang="en-US" sz="3200" dirty="0" err="1">
                <a:latin typeface="Papyrus"/>
              </a:rPr>
              <a:t>os</a:t>
            </a:r>
            <a:r>
              <a:rPr lang="en-US" sz="3200" dirty="0">
                <a:latin typeface="Papyrus"/>
              </a:rPr>
              <a:t> x </a:t>
            </a:r>
            <a:r>
              <a:rPr lang="en-US" sz="3200" dirty="0" err="1">
                <a:latin typeface="Papyrus"/>
              </a:rPr>
              <a:t>linux</a:t>
            </a:r>
            <a:r>
              <a:rPr lang="en-US" sz="3200" dirty="0">
                <a:latin typeface="Papyrus"/>
              </a:rPr>
              <a:t> commands</a:t>
            </a:r>
          </a:p>
          <a:p>
            <a:pPr algn="ctr"/>
            <a:endParaRPr lang="en-US" sz="3200" dirty="0">
              <a:latin typeface="Papyrus"/>
            </a:endParaRPr>
          </a:p>
          <a:p>
            <a:pPr algn="ctr"/>
            <a:r>
              <a:rPr lang="en-US" sz="3200" dirty="0">
                <a:latin typeface="Papyrus" panose="020B0602040200020303" pitchFamily="34" charset="77"/>
                <a:hlinkClick r:id="rId3"/>
              </a:rPr>
              <a:t>https://ss64.com/</a:t>
            </a:r>
            <a:r>
              <a:rPr lang="en-US" sz="3200" dirty="0" err="1">
                <a:latin typeface="Papyrus" panose="020B0602040200020303" pitchFamily="34" charset="77"/>
                <a:hlinkClick r:id="rId3"/>
              </a:rPr>
              <a:t>osx</a:t>
            </a:r>
            <a:r>
              <a:rPr lang="en-US" sz="3200" dirty="0">
                <a:latin typeface="Papyrus" panose="020B0602040200020303" pitchFamily="34" charset="77"/>
                <a:hlinkClick r:id="rId3"/>
              </a:rPr>
              <a:t>/</a:t>
            </a:r>
            <a:endParaRPr lang="en-US" sz="3200" dirty="0">
              <a:latin typeface="Papyrus" panose="020B0602040200020303" pitchFamily="34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316375119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53276"/>
            <a:ext cx="9144000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Papyrus"/>
              </a:rPr>
              <a:t>Finding text </a:t>
            </a:r>
            <a:r>
              <a:rPr lang="en-US" sz="3200" u="sng" dirty="0">
                <a:latin typeface="Papyrus"/>
              </a:rPr>
              <a:t>inside</a:t>
            </a:r>
            <a:r>
              <a:rPr lang="en-US" sz="3200" dirty="0">
                <a:latin typeface="Papyrus"/>
              </a:rPr>
              <a:t> files – </a:t>
            </a:r>
            <a:r>
              <a:rPr lang="en-US" sz="3200" dirty="0">
                <a:latin typeface="Courier" pitchFamily="2" charset="0"/>
              </a:rPr>
              <a:t>grep</a:t>
            </a:r>
          </a:p>
          <a:p>
            <a:pPr algn="ctr"/>
            <a:endParaRPr lang="en-US" sz="3200" dirty="0">
              <a:latin typeface="Papyrus" panose="020B0602040200020303" pitchFamily="34" charset="77"/>
            </a:endParaRPr>
          </a:p>
          <a:p>
            <a:pPr algn="ctr"/>
            <a:r>
              <a:rPr lang="en-US" sz="2800" dirty="0">
                <a:latin typeface="Papyrus" panose="020B0602040200020303" pitchFamily="34" charset="77"/>
              </a:rPr>
              <a:t>(nobody knows what it stands for – could be </a:t>
            </a:r>
            <a:r>
              <a:rPr lang="en-US" sz="2800" b="1" dirty="0">
                <a:latin typeface="Papyrus" panose="020B0602040200020303" pitchFamily="34" charset="77"/>
              </a:rPr>
              <a:t>G</a:t>
            </a:r>
            <a:r>
              <a:rPr lang="en-US" sz="2800" dirty="0">
                <a:latin typeface="Papyrus" panose="020B0602040200020303" pitchFamily="34" charset="77"/>
              </a:rPr>
              <a:t>eneral </a:t>
            </a:r>
            <a:r>
              <a:rPr lang="en-US" sz="2800" b="1" dirty="0">
                <a:latin typeface="Papyrus" panose="020B0602040200020303" pitchFamily="34" charset="77"/>
              </a:rPr>
              <a:t>R</a:t>
            </a:r>
            <a:r>
              <a:rPr lang="en-US" sz="2800" dirty="0">
                <a:latin typeface="Papyrus" panose="020B0602040200020303" pitchFamily="34" charset="77"/>
              </a:rPr>
              <a:t>egular </a:t>
            </a:r>
            <a:r>
              <a:rPr lang="en-US" sz="2800" b="1" dirty="0">
                <a:latin typeface="Papyrus" panose="020B0602040200020303" pitchFamily="34" charset="77"/>
              </a:rPr>
              <a:t>E</a:t>
            </a:r>
            <a:r>
              <a:rPr lang="en-US" sz="2800" dirty="0">
                <a:latin typeface="Papyrus" panose="020B0602040200020303" pitchFamily="34" charset="77"/>
              </a:rPr>
              <a:t>xpression </a:t>
            </a:r>
            <a:r>
              <a:rPr lang="en-US" sz="2800" b="1" dirty="0">
                <a:latin typeface="Papyrus" panose="020B0602040200020303" pitchFamily="34" charset="77"/>
              </a:rPr>
              <a:t>P</a:t>
            </a:r>
            <a:r>
              <a:rPr lang="en-US" sz="2800" dirty="0">
                <a:latin typeface="Papyrus" panose="020B0602040200020303" pitchFamily="34" charset="77"/>
              </a:rPr>
              <a:t>rocessor or </a:t>
            </a:r>
            <a:r>
              <a:rPr lang="en-US" sz="2800" b="1" dirty="0">
                <a:latin typeface="Papyrus" panose="020B0602040200020303" pitchFamily="34" charset="77"/>
              </a:rPr>
              <a:t>G</a:t>
            </a:r>
            <a:r>
              <a:rPr lang="en-US" sz="2800" dirty="0">
                <a:latin typeface="Papyrus" panose="020B0602040200020303" pitchFamily="34" charset="77"/>
              </a:rPr>
              <a:t>lobally search a </a:t>
            </a:r>
            <a:r>
              <a:rPr lang="en-US" sz="2800" b="1" dirty="0">
                <a:latin typeface="Papyrus" panose="020B0602040200020303" pitchFamily="34" charset="77"/>
              </a:rPr>
              <a:t>R</a:t>
            </a:r>
            <a:r>
              <a:rPr lang="en-US" sz="2800" dirty="0">
                <a:latin typeface="Papyrus" panose="020B0602040200020303" pitchFamily="34" charset="77"/>
              </a:rPr>
              <a:t>egular </a:t>
            </a:r>
            <a:r>
              <a:rPr lang="en-US" sz="2800" b="1" dirty="0">
                <a:latin typeface="Papyrus" panose="020B0602040200020303" pitchFamily="34" charset="77"/>
              </a:rPr>
              <a:t>E</a:t>
            </a:r>
            <a:r>
              <a:rPr lang="en-US" sz="2800" dirty="0">
                <a:latin typeface="Papyrus" panose="020B0602040200020303" pitchFamily="34" charset="77"/>
              </a:rPr>
              <a:t>xpression and </a:t>
            </a:r>
            <a:r>
              <a:rPr lang="en-US" sz="2800" b="1" dirty="0">
                <a:latin typeface="Papyrus" panose="020B0602040200020303" pitchFamily="34" charset="77"/>
              </a:rPr>
              <a:t>P</a:t>
            </a:r>
            <a:r>
              <a:rPr lang="en-US" sz="2800" dirty="0">
                <a:latin typeface="Papyrus" panose="020B0602040200020303" pitchFamily="34" charset="77"/>
              </a:rPr>
              <a:t>rint or hundreds of other suggestions).</a:t>
            </a:r>
          </a:p>
          <a:p>
            <a:pPr algn="ctr"/>
            <a:endParaRPr lang="en-US" sz="3200" dirty="0">
              <a:latin typeface="Papyrus" panose="020B0602040200020303" pitchFamily="34" charset="77"/>
            </a:endParaRPr>
          </a:p>
          <a:p>
            <a:r>
              <a:rPr lang="en-US" sz="3200" dirty="0">
                <a:latin typeface="Courier" pitchFamily="2" charset="0"/>
              </a:rPr>
              <a:t>grep </a:t>
            </a:r>
            <a:r>
              <a:rPr lang="en-US" sz="3200" dirty="0">
                <a:solidFill>
                  <a:schemeClr val="bg1">
                    <a:lumMod val="50000"/>
                  </a:schemeClr>
                </a:solidFill>
                <a:latin typeface="Courier" pitchFamily="2" charset="0"/>
              </a:rPr>
              <a:t>string filename</a:t>
            </a:r>
            <a:endParaRPr lang="en-US" sz="3200" dirty="0">
              <a:latin typeface="Papyrus" panose="020B0602040200020303" pitchFamily="34" charset="77"/>
            </a:endParaRPr>
          </a:p>
          <a:p>
            <a:endParaRPr lang="en-US" sz="3200" dirty="0">
              <a:latin typeface="Papyrus" panose="020B0602040200020303" pitchFamily="34" charset="77"/>
            </a:endParaRPr>
          </a:p>
          <a:p>
            <a:pPr algn="ctr"/>
            <a:r>
              <a:rPr lang="en-US" sz="3200" dirty="0">
                <a:latin typeface="Papyrus" panose="020B0602040200020303" pitchFamily="34" charset="77"/>
              </a:rPr>
              <a:t>Looks for the string, using regular expressions,</a:t>
            </a:r>
          </a:p>
          <a:p>
            <a:pPr algn="ctr"/>
            <a:r>
              <a:rPr lang="en-US" sz="3200" dirty="0">
                <a:latin typeface="Papyrus" panose="020B0602040200020303" pitchFamily="34" charset="77"/>
              </a:rPr>
              <a:t>in the filename, using glob expressions,</a:t>
            </a:r>
          </a:p>
          <a:p>
            <a:pPr algn="ctr"/>
            <a:r>
              <a:rPr lang="en-US" sz="3200" dirty="0">
                <a:latin typeface="Papyrus" panose="020B0602040200020303" pitchFamily="34" charset="77"/>
              </a:rPr>
              <a:t>and sends any line with a match to </a:t>
            </a:r>
            <a:r>
              <a:rPr lang="en-US" sz="3200" dirty="0">
                <a:latin typeface="Courier" pitchFamily="2" charset="0"/>
              </a:rPr>
              <a:t>Standard Out</a:t>
            </a:r>
          </a:p>
        </p:txBody>
      </p:sp>
    </p:spTree>
    <p:extLst>
      <p:ext uri="{BB962C8B-B14F-4D97-AF65-F5344CB8AC3E}">
        <p14:creationId xmlns:p14="http://schemas.microsoft.com/office/powerpoint/2010/main" val="206761663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44000" cy="73558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Papyrus"/>
              </a:rPr>
              <a:t>Finding text in files – </a:t>
            </a:r>
            <a:r>
              <a:rPr lang="en-US" sz="3200" dirty="0">
                <a:latin typeface="Courier" pitchFamily="2" charset="0"/>
              </a:rPr>
              <a:t>grep</a:t>
            </a:r>
            <a:endParaRPr lang="en-US" sz="3200" dirty="0">
              <a:latin typeface="Papyrus" panose="020B0602040200020303" pitchFamily="34" charset="77"/>
            </a:endParaRPr>
          </a:p>
          <a:p>
            <a:pPr algn="ctr"/>
            <a:r>
              <a:rPr lang="en-US" sz="3200" dirty="0">
                <a:latin typeface="Papyrus" panose="020B0602040200020303" pitchFamily="34" charset="77"/>
              </a:rPr>
              <a:t>First look at input file</a:t>
            </a:r>
            <a:endParaRPr lang="en-US" sz="3200" dirty="0">
              <a:latin typeface="Courier" pitchFamily="2" charset="0"/>
            </a:endParaRPr>
          </a:p>
          <a:p>
            <a:r>
              <a:rPr lang="en-US" dirty="0">
                <a:latin typeface="Courier" pitchFamily="2" charset="0"/>
              </a:rPr>
              <a:t>$ cat </a:t>
            </a:r>
            <a:r>
              <a:rPr lang="en-US" dirty="0" err="1">
                <a:latin typeface="Courier" pitchFamily="2" charset="0"/>
              </a:rPr>
              <a:t>class.dat</a:t>
            </a:r>
            <a:endParaRPr lang="en-US" dirty="0">
              <a:latin typeface="Courier" pitchFamily="2" charset="0"/>
            </a:endParaRPr>
          </a:p>
          <a:p>
            <a:r>
              <a:rPr lang="en-US" dirty="0">
                <a:latin typeface="Courier" pitchFamily="2" charset="0"/>
              </a:rPr>
              <a:t>Bob Smalley</a:t>
            </a:r>
          </a:p>
          <a:p>
            <a:r>
              <a:rPr lang="en-US" dirty="0">
                <a:latin typeface="Courier" pitchFamily="2" charset="0"/>
              </a:rPr>
              <a:t>Tom Collins</a:t>
            </a:r>
          </a:p>
          <a:p>
            <a:r>
              <a:rPr lang="en-US" dirty="0">
                <a:latin typeface="Courier" pitchFamily="2" charset="0"/>
              </a:rPr>
              <a:t>Jim Bollwerk</a:t>
            </a:r>
          </a:p>
          <a:p>
            <a:r>
              <a:rPr lang="en-US" dirty="0">
                <a:latin typeface="Courier" pitchFamily="2" charset="0"/>
              </a:rPr>
              <a:t>Chuck Langston</a:t>
            </a:r>
          </a:p>
          <a:p>
            <a:r>
              <a:rPr lang="en-US" dirty="0">
                <a:latin typeface="Courier" pitchFamily="2" charset="0"/>
              </a:rPr>
              <a:t>Eric Kendrick</a:t>
            </a:r>
          </a:p>
          <a:p>
            <a:r>
              <a:rPr lang="en-US" dirty="0">
                <a:latin typeface="Courier" pitchFamily="2" charset="0"/>
              </a:rPr>
              <a:t>Erica Smith</a:t>
            </a:r>
          </a:p>
          <a:p>
            <a:r>
              <a:rPr lang="en-US" dirty="0">
                <a:latin typeface="Courier" pitchFamily="2" charset="0"/>
              </a:rPr>
              <a:t>Ben Brooks</a:t>
            </a:r>
          </a:p>
          <a:p>
            <a:r>
              <a:rPr lang="en-US" dirty="0">
                <a:latin typeface="Courier" pitchFamily="2" charset="0"/>
              </a:rPr>
              <a:t>Benedict Sabo</a:t>
            </a:r>
          </a:p>
          <a:p>
            <a:r>
              <a:rPr lang="en-US" dirty="0">
                <a:latin typeface="Courier" pitchFamily="2" charset="0"/>
              </a:rPr>
              <a:t>Benjamin Hood</a:t>
            </a:r>
          </a:p>
          <a:p>
            <a:r>
              <a:rPr lang="en-US" dirty="0">
                <a:latin typeface="Courier" pitchFamily="2" charset="0"/>
              </a:rPr>
              <a:t>Rob Reilinger</a:t>
            </a:r>
          </a:p>
          <a:p>
            <a:r>
              <a:rPr lang="en-US" dirty="0">
                <a:latin typeface="Courier" pitchFamily="2" charset="0"/>
              </a:rPr>
              <a:t>Bernie Sanders</a:t>
            </a:r>
          </a:p>
          <a:p>
            <a:pPr algn="ctr"/>
            <a:r>
              <a:rPr lang="en-US" sz="3200" dirty="0">
                <a:latin typeface="Papyrus" panose="020B0602040200020303" pitchFamily="34" charset="77"/>
              </a:rPr>
              <a:t>Find lines containing an upper case “</a:t>
            </a:r>
            <a:r>
              <a:rPr lang="en-US" sz="3200" dirty="0">
                <a:latin typeface="Courier" pitchFamily="2" charset="0"/>
              </a:rPr>
              <a:t>B</a:t>
            </a:r>
            <a:r>
              <a:rPr lang="en-US" sz="3200" dirty="0">
                <a:latin typeface="Papyrus" panose="020B0602040200020303" pitchFamily="34" charset="77"/>
              </a:rPr>
              <a:t>” anywhere</a:t>
            </a:r>
          </a:p>
          <a:p>
            <a:r>
              <a:rPr lang="en-US" dirty="0">
                <a:latin typeface="Courier" pitchFamily="2" charset="0"/>
              </a:rPr>
              <a:t>$ grep B </a:t>
            </a:r>
            <a:r>
              <a:rPr lang="en-US" dirty="0" err="1">
                <a:latin typeface="Courier" pitchFamily="2" charset="0"/>
              </a:rPr>
              <a:t>class.dat</a:t>
            </a:r>
            <a:endParaRPr lang="en-US" dirty="0">
              <a:latin typeface="Courier" pitchFamily="2" charset="0"/>
            </a:endParaRPr>
          </a:p>
          <a:p>
            <a:r>
              <a:rPr lang="en-US" dirty="0">
                <a:solidFill>
                  <a:srgbClr val="FF0000"/>
                </a:solidFill>
                <a:latin typeface="Courier" pitchFamily="2" charset="0"/>
              </a:rPr>
              <a:t>B</a:t>
            </a:r>
            <a:r>
              <a:rPr lang="en-US" dirty="0">
                <a:latin typeface="Courier" pitchFamily="2" charset="0"/>
              </a:rPr>
              <a:t>ob Smalley</a:t>
            </a:r>
          </a:p>
          <a:p>
            <a:r>
              <a:rPr lang="en-US" dirty="0">
                <a:latin typeface="Courier" pitchFamily="2" charset="0"/>
              </a:rPr>
              <a:t>Jim </a:t>
            </a:r>
            <a:r>
              <a:rPr lang="en-US" dirty="0">
                <a:solidFill>
                  <a:srgbClr val="FF0000"/>
                </a:solidFill>
                <a:latin typeface="Courier" pitchFamily="2" charset="0"/>
              </a:rPr>
              <a:t>B</a:t>
            </a:r>
            <a:r>
              <a:rPr lang="en-US" dirty="0">
                <a:latin typeface="Courier" pitchFamily="2" charset="0"/>
              </a:rPr>
              <a:t>ollwerk</a:t>
            </a:r>
          </a:p>
          <a:p>
            <a:r>
              <a:rPr lang="en-US" dirty="0">
                <a:solidFill>
                  <a:srgbClr val="FF0000"/>
                </a:solidFill>
                <a:latin typeface="Courier" pitchFamily="2" charset="0"/>
              </a:rPr>
              <a:t>B</a:t>
            </a:r>
            <a:r>
              <a:rPr lang="en-US" dirty="0">
                <a:latin typeface="Courier" pitchFamily="2" charset="0"/>
              </a:rPr>
              <a:t>en Brooks</a:t>
            </a:r>
          </a:p>
          <a:p>
            <a:r>
              <a:rPr lang="en-US" dirty="0">
                <a:solidFill>
                  <a:srgbClr val="FF0000"/>
                </a:solidFill>
                <a:latin typeface="Courier" pitchFamily="2" charset="0"/>
              </a:rPr>
              <a:t>B</a:t>
            </a:r>
            <a:r>
              <a:rPr lang="en-US" dirty="0">
                <a:latin typeface="Courier" pitchFamily="2" charset="0"/>
              </a:rPr>
              <a:t>enedict Sabo</a:t>
            </a:r>
          </a:p>
          <a:p>
            <a:r>
              <a:rPr lang="en-US" dirty="0">
                <a:solidFill>
                  <a:srgbClr val="FF0000"/>
                </a:solidFill>
                <a:latin typeface="Courier" pitchFamily="2" charset="0"/>
              </a:rPr>
              <a:t>B</a:t>
            </a:r>
            <a:r>
              <a:rPr lang="en-US" dirty="0">
                <a:latin typeface="Courier" pitchFamily="2" charset="0"/>
              </a:rPr>
              <a:t>enjamin Hood</a:t>
            </a:r>
          </a:p>
          <a:p>
            <a:r>
              <a:rPr lang="en-US" dirty="0">
                <a:solidFill>
                  <a:srgbClr val="FF0000"/>
                </a:solidFill>
                <a:latin typeface="Courier" pitchFamily="2" charset="0"/>
              </a:rPr>
              <a:t>B</a:t>
            </a:r>
            <a:r>
              <a:rPr lang="en-US" dirty="0">
                <a:latin typeface="Courier" pitchFamily="2" charset="0"/>
              </a:rPr>
              <a:t>ernie Sanders</a:t>
            </a:r>
          </a:p>
          <a:p>
            <a:endParaRPr lang="en-US" sz="2000" dirty="0">
              <a:latin typeface="Courier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795100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728871"/>
            <a:ext cx="91440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Papyrus"/>
              </a:rPr>
              <a:t>Finding text in files – </a:t>
            </a:r>
            <a:r>
              <a:rPr lang="en-US" sz="3200" dirty="0">
                <a:latin typeface="Courier" pitchFamily="2" charset="0"/>
              </a:rPr>
              <a:t>grep</a:t>
            </a:r>
          </a:p>
          <a:p>
            <a:pPr algn="ctr"/>
            <a:endParaRPr lang="en-US" sz="3200" dirty="0">
              <a:latin typeface="Papyrus" panose="020B0602040200020303" pitchFamily="34" charset="77"/>
            </a:endParaRPr>
          </a:p>
          <a:p>
            <a:r>
              <a:rPr lang="en-US" sz="2000" dirty="0">
                <a:latin typeface="Courier" pitchFamily="2" charset="0"/>
              </a:rPr>
              <a:t>$ grep Bo </a:t>
            </a:r>
            <a:r>
              <a:rPr lang="en-US" sz="2000" dirty="0" err="1">
                <a:latin typeface="Courier" pitchFamily="2" charset="0"/>
              </a:rPr>
              <a:t>class.dat</a:t>
            </a:r>
            <a:r>
              <a:rPr lang="en-US" sz="2000" dirty="0">
                <a:latin typeface="Courier" pitchFamily="2" charset="0"/>
              </a:rPr>
              <a:t>		</a:t>
            </a:r>
            <a:r>
              <a:rPr lang="en-US" sz="2000" dirty="0">
                <a:latin typeface="Papyrus" panose="020B0602040200020303" pitchFamily="34" charset="77"/>
              </a:rPr>
              <a:t>find the string “</a:t>
            </a:r>
            <a:r>
              <a:rPr lang="en-US" sz="2000" dirty="0">
                <a:latin typeface="Courier" pitchFamily="2" charset="0"/>
              </a:rPr>
              <a:t>Bo</a:t>
            </a:r>
            <a:r>
              <a:rPr lang="en-US" sz="2000" dirty="0">
                <a:latin typeface="Papyrus" panose="020B0602040200020303" pitchFamily="34" charset="77"/>
              </a:rPr>
              <a:t>” anywhere in line</a:t>
            </a:r>
          </a:p>
          <a:p>
            <a:r>
              <a:rPr lang="en-US" sz="2000" dirty="0">
                <a:solidFill>
                  <a:srgbClr val="FF0000"/>
                </a:solidFill>
                <a:latin typeface="Courier" pitchFamily="2" charset="0"/>
              </a:rPr>
              <a:t>Bo</a:t>
            </a:r>
            <a:r>
              <a:rPr lang="en-US" sz="2000" dirty="0">
                <a:latin typeface="Courier" pitchFamily="2" charset="0"/>
              </a:rPr>
              <a:t>b Smalley</a:t>
            </a:r>
          </a:p>
          <a:p>
            <a:r>
              <a:rPr lang="en-US" sz="2000" dirty="0">
                <a:latin typeface="Courier" pitchFamily="2" charset="0"/>
              </a:rPr>
              <a:t>Jim </a:t>
            </a:r>
            <a:r>
              <a:rPr lang="en-US" sz="2000" dirty="0">
                <a:solidFill>
                  <a:srgbClr val="FF0000"/>
                </a:solidFill>
                <a:latin typeface="Courier" pitchFamily="2" charset="0"/>
              </a:rPr>
              <a:t>Bo</a:t>
            </a:r>
            <a:r>
              <a:rPr lang="en-US" sz="2000" dirty="0">
                <a:latin typeface="Courier" pitchFamily="2" charset="0"/>
              </a:rPr>
              <a:t>llwerk</a:t>
            </a:r>
          </a:p>
          <a:p>
            <a:endParaRPr lang="en-US" sz="2000" dirty="0">
              <a:latin typeface="Courier" pitchFamily="2" charset="0"/>
            </a:endParaRPr>
          </a:p>
          <a:p>
            <a:r>
              <a:rPr lang="en-US" sz="2000" dirty="0">
                <a:latin typeface="Courier" pitchFamily="2" charset="0"/>
              </a:rPr>
              <a:t>$ grep </a:t>
            </a:r>
            <a:r>
              <a:rPr lang="en-US" sz="2000" dirty="0">
                <a:solidFill>
                  <a:srgbClr val="FF0000"/>
                </a:solidFill>
                <a:latin typeface="Courier" pitchFamily="2" charset="0"/>
              </a:rPr>
              <a:t>^</a:t>
            </a:r>
            <a:r>
              <a:rPr lang="en-US" sz="2000" dirty="0">
                <a:latin typeface="Courier" pitchFamily="2" charset="0"/>
              </a:rPr>
              <a:t>Bo </a:t>
            </a:r>
            <a:r>
              <a:rPr lang="en-US" sz="2000" dirty="0" err="1">
                <a:latin typeface="Courier" pitchFamily="2" charset="0"/>
              </a:rPr>
              <a:t>class.dat</a:t>
            </a:r>
            <a:r>
              <a:rPr lang="en-US" sz="2000" dirty="0">
                <a:latin typeface="Courier" pitchFamily="2" charset="0"/>
              </a:rPr>
              <a:t>		</a:t>
            </a:r>
            <a:r>
              <a:rPr lang="en-US" sz="2000" dirty="0">
                <a:latin typeface="Papyrus" panose="020B0602040200020303" pitchFamily="34" charset="77"/>
              </a:rPr>
              <a:t>find the string “</a:t>
            </a:r>
            <a:r>
              <a:rPr lang="en-US" sz="2000" dirty="0">
                <a:latin typeface="Courier" pitchFamily="2" charset="0"/>
              </a:rPr>
              <a:t>Bo</a:t>
            </a:r>
            <a:r>
              <a:rPr lang="en-US" sz="2000" dirty="0">
                <a:latin typeface="Papyrus" panose="020B0602040200020303" pitchFamily="34" charset="77"/>
              </a:rPr>
              <a:t>” at beginning (</a:t>
            </a:r>
            <a:r>
              <a:rPr lang="en-US" sz="2000" b="1" dirty="0">
                <a:latin typeface="Papyrus" panose="020B0602040200020303" pitchFamily="34" charset="77"/>
              </a:rPr>
              <a:t>^</a:t>
            </a:r>
            <a:r>
              <a:rPr lang="en-US" sz="2000" dirty="0">
                <a:latin typeface="Papyrus" panose="020B0602040200020303" pitchFamily="34" charset="77"/>
              </a:rPr>
              <a:t>) of line</a:t>
            </a:r>
          </a:p>
          <a:p>
            <a:r>
              <a:rPr lang="en-US" sz="2000" dirty="0">
                <a:solidFill>
                  <a:srgbClr val="FF0000"/>
                </a:solidFill>
                <a:latin typeface="Courier" pitchFamily="2" charset="0"/>
              </a:rPr>
              <a:t>Bo</a:t>
            </a:r>
            <a:r>
              <a:rPr lang="en-US" sz="2000" dirty="0">
                <a:latin typeface="Courier" pitchFamily="2" charset="0"/>
              </a:rPr>
              <a:t>b Smalley</a:t>
            </a:r>
          </a:p>
          <a:p>
            <a:r>
              <a:rPr lang="en-US" sz="2000" dirty="0">
                <a:latin typeface="Courier" pitchFamily="2" charset="0"/>
              </a:rPr>
              <a:t>$</a:t>
            </a:r>
          </a:p>
          <a:p>
            <a:endParaRPr lang="en-US" sz="2000" dirty="0">
              <a:latin typeface="Courier" pitchFamily="2" charset="0"/>
            </a:endParaRPr>
          </a:p>
          <a:p>
            <a:r>
              <a:rPr lang="en-US" sz="2000" dirty="0">
                <a:latin typeface="Courier" pitchFamily="2" charset="0"/>
              </a:rPr>
              <a:t>$ grep s</a:t>
            </a:r>
            <a:r>
              <a:rPr lang="en-US" sz="2000" dirty="0">
                <a:solidFill>
                  <a:srgbClr val="FF0000"/>
                </a:solidFill>
                <a:latin typeface="Courier" pitchFamily="2" charset="0"/>
              </a:rPr>
              <a:t>$</a:t>
            </a:r>
            <a:r>
              <a:rPr lang="en-US" sz="2000" dirty="0">
                <a:latin typeface="Courier" pitchFamily="2" charset="0"/>
              </a:rPr>
              <a:t> </a:t>
            </a:r>
            <a:r>
              <a:rPr lang="en-US" sz="2000" dirty="0" err="1">
                <a:latin typeface="Courier" pitchFamily="2" charset="0"/>
              </a:rPr>
              <a:t>class.dat</a:t>
            </a:r>
            <a:r>
              <a:rPr lang="en-US" sz="2000" dirty="0">
                <a:latin typeface="Courier" pitchFamily="2" charset="0"/>
              </a:rPr>
              <a:t>	   </a:t>
            </a:r>
            <a:r>
              <a:rPr lang="en-US" sz="2000" dirty="0">
                <a:latin typeface="Papyrus" panose="020B0602040200020303" pitchFamily="34" charset="77"/>
              </a:rPr>
              <a:t>find an “</a:t>
            </a:r>
            <a:r>
              <a:rPr lang="en-US" sz="2000" dirty="0">
                <a:latin typeface="Courier" pitchFamily="2" charset="0"/>
              </a:rPr>
              <a:t>s</a:t>
            </a:r>
            <a:r>
              <a:rPr lang="en-US" sz="2000" dirty="0">
                <a:latin typeface="Papyrus" panose="020B0602040200020303" pitchFamily="34" charset="77"/>
              </a:rPr>
              <a:t>” at end (</a:t>
            </a:r>
            <a:r>
              <a:rPr lang="en-US" sz="2000" b="1" dirty="0">
                <a:latin typeface="Papyrus" panose="020B0602040200020303" pitchFamily="34" charset="77"/>
              </a:rPr>
              <a:t>$</a:t>
            </a:r>
            <a:r>
              <a:rPr lang="en-US" sz="2000" dirty="0">
                <a:latin typeface="Papyrus" panose="020B0602040200020303" pitchFamily="34" charset="77"/>
              </a:rPr>
              <a:t>) of line</a:t>
            </a:r>
          </a:p>
          <a:p>
            <a:r>
              <a:rPr lang="en-US" sz="2000" dirty="0">
                <a:latin typeface="Courier" pitchFamily="2" charset="0"/>
              </a:rPr>
              <a:t>Tom Collin</a:t>
            </a:r>
            <a:r>
              <a:rPr lang="en-US" sz="2000" dirty="0">
                <a:solidFill>
                  <a:srgbClr val="FF0000"/>
                </a:solidFill>
                <a:latin typeface="Courier" pitchFamily="2" charset="0"/>
              </a:rPr>
              <a:t>s</a:t>
            </a:r>
          </a:p>
          <a:p>
            <a:r>
              <a:rPr lang="en-US" sz="2000" dirty="0">
                <a:latin typeface="Courier" pitchFamily="2" charset="0"/>
              </a:rPr>
              <a:t>Ben Brook</a:t>
            </a:r>
            <a:r>
              <a:rPr lang="en-US" sz="2000" dirty="0">
                <a:solidFill>
                  <a:srgbClr val="FF0000"/>
                </a:solidFill>
                <a:latin typeface="Courier" pitchFamily="2" charset="0"/>
              </a:rPr>
              <a:t>s</a:t>
            </a:r>
          </a:p>
          <a:p>
            <a:r>
              <a:rPr lang="en-US" sz="2000" dirty="0">
                <a:latin typeface="Courier" pitchFamily="2" charset="0"/>
              </a:rPr>
              <a:t>Bernie Sander</a:t>
            </a:r>
            <a:r>
              <a:rPr lang="en-US" sz="2000" dirty="0">
                <a:solidFill>
                  <a:srgbClr val="FF0000"/>
                </a:solidFill>
                <a:latin typeface="Courier" pitchFamily="2" charset="0"/>
              </a:rPr>
              <a:t>s</a:t>
            </a:r>
          </a:p>
          <a:p>
            <a:r>
              <a:rPr lang="en-US" sz="2000" dirty="0">
                <a:latin typeface="Courier" pitchFamily="2" charset="0"/>
              </a:rPr>
              <a:t>$</a:t>
            </a:r>
          </a:p>
        </p:txBody>
      </p:sp>
    </p:spTree>
    <p:extLst>
      <p:ext uri="{BB962C8B-B14F-4D97-AF65-F5344CB8AC3E}">
        <p14:creationId xmlns:p14="http://schemas.microsoft.com/office/powerpoint/2010/main" val="75254641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66261"/>
            <a:ext cx="9144000" cy="72943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Papyrus"/>
              </a:rPr>
              <a:t>Finding text in files – </a:t>
            </a:r>
            <a:r>
              <a:rPr lang="en-US" sz="3200" dirty="0">
                <a:latin typeface="Courier" pitchFamily="2" charset="0"/>
              </a:rPr>
              <a:t>grep</a:t>
            </a:r>
          </a:p>
          <a:p>
            <a:endParaRPr lang="en-US" dirty="0">
              <a:latin typeface="Courier" pitchFamily="2" charset="0"/>
            </a:endParaRPr>
          </a:p>
          <a:p>
            <a:r>
              <a:rPr lang="en-US" dirty="0">
                <a:latin typeface="Courier" pitchFamily="2" charset="0"/>
              </a:rPr>
              <a:t>$ grep Be[</a:t>
            </a:r>
            <a:r>
              <a:rPr lang="en-US" dirty="0" err="1">
                <a:latin typeface="Courier" pitchFamily="2" charset="0"/>
              </a:rPr>
              <a:t>rn</a:t>
            </a:r>
            <a:r>
              <a:rPr lang="en-US" dirty="0">
                <a:latin typeface="Courier" pitchFamily="2" charset="0"/>
              </a:rPr>
              <a:t>] </a:t>
            </a:r>
            <a:r>
              <a:rPr lang="en-US" dirty="0" err="1">
                <a:latin typeface="Courier" pitchFamily="2" charset="0"/>
              </a:rPr>
              <a:t>class.dat</a:t>
            </a:r>
            <a:r>
              <a:rPr lang="en-US" dirty="0">
                <a:latin typeface="Courier" pitchFamily="2" charset="0"/>
              </a:rPr>
              <a:t>		</a:t>
            </a:r>
            <a:r>
              <a:rPr lang="en-US" dirty="0">
                <a:latin typeface="Papyrus" panose="020B0602040200020303" pitchFamily="34" charset="77"/>
              </a:rPr>
              <a:t> find the string “</a:t>
            </a:r>
            <a:r>
              <a:rPr lang="en-US" dirty="0">
                <a:latin typeface="Courier" pitchFamily="2" charset="0"/>
              </a:rPr>
              <a:t>Be</a:t>
            </a:r>
            <a:r>
              <a:rPr lang="en-US" dirty="0">
                <a:latin typeface="Papyrus" panose="020B0602040200020303" pitchFamily="34" charset="77"/>
              </a:rPr>
              <a:t>” followed by “</a:t>
            </a:r>
            <a:r>
              <a:rPr lang="en-US" dirty="0">
                <a:latin typeface="Courier" pitchFamily="2" charset="0"/>
              </a:rPr>
              <a:t>r</a:t>
            </a:r>
            <a:r>
              <a:rPr lang="en-US" dirty="0">
                <a:latin typeface="Papyrus" panose="020B0602040200020303" pitchFamily="34" charset="77"/>
              </a:rPr>
              <a:t>” or “</a:t>
            </a:r>
            <a:r>
              <a:rPr lang="en-US" dirty="0">
                <a:latin typeface="Courier" pitchFamily="2" charset="0"/>
              </a:rPr>
              <a:t>n</a:t>
            </a:r>
            <a:r>
              <a:rPr lang="en-US" dirty="0">
                <a:latin typeface="Papyrus" panose="020B0602040200020303" pitchFamily="34" charset="77"/>
              </a:rPr>
              <a:t>” anywhere</a:t>
            </a:r>
          </a:p>
          <a:p>
            <a:r>
              <a:rPr lang="en-US" dirty="0">
                <a:latin typeface="Papyrus" panose="020B0602040200020303" pitchFamily="34" charset="77"/>
              </a:rPr>
              <a:t>                                                                       in line (looking for </a:t>
            </a:r>
            <a:r>
              <a:rPr lang="en-US" dirty="0">
                <a:latin typeface="Courier" pitchFamily="2" charset="0"/>
              </a:rPr>
              <a:t>Ber</a:t>
            </a:r>
            <a:r>
              <a:rPr lang="en-US" dirty="0">
                <a:latin typeface="Papyrus" panose="020B0602040200020303" pitchFamily="34" charset="77"/>
              </a:rPr>
              <a:t> or </a:t>
            </a:r>
            <a:r>
              <a:rPr lang="en-US" dirty="0">
                <a:latin typeface="Courier" pitchFamily="2" charset="0"/>
              </a:rPr>
              <a:t>Ben</a:t>
            </a:r>
            <a:r>
              <a:rPr lang="en-US" dirty="0">
                <a:latin typeface="Papyrus" panose="020B0602040200020303" pitchFamily="34" charset="77"/>
              </a:rPr>
              <a:t>)</a:t>
            </a:r>
            <a:endParaRPr lang="en-US" dirty="0">
              <a:latin typeface="Courier" pitchFamily="2" charset="0"/>
            </a:endParaRPr>
          </a:p>
          <a:p>
            <a:r>
              <a:rPr lang="en-US" dirty="0">
                <a:solidFill>
                  <a:srgbClr val="FF0000"/>
                </a:solidFill>
                <a:latin typeface="Courier" pitchFamily="2" charset="0"/>
              </a:rPr>
              <a:t>Be</a:t>
            </a:r>
            <a:r>
              <a:rPr lang="en-US" u="sng" dirty="0">
                <a:solidFill>
                  <a:srgbClr val="FF0000"/>
                </a:solidFill>
                <a:latin typeface="Courier" pitchFamily="2" charset="0"/>
              </a:rPr>
              <a:t>n</a:t>
            </a:r>
            <a:r>
              <a:rPr lang="en-US" dirty="0">
                <a:latin typeface="Courier" pitchFamily="2" charset="0"/>
              </a:rPr>
              <a:t> Brooks</a:t>
            </a:r>
          </a:p>
          <a:p>
            <a:r>
              <a:rPr lang="en-US" dirty="0">
                <a:solidFill>
                  <a:srgbClr val="FF0000"/>
                </a:solidFill>
                <a:latin typeface="Courier" pitchFamily="2" charset="0"/>
              </a:rPr>
              <a:t>Be</a:t>
            </a:r>
            <a:r>
              <a:rPr lang="en-US" u="sng" dirty="0">
                <a:solidFill>
                  <a:srgbClr val="FF0000"/>
                </a:solidFill>
                <a:latin typeface="Courier" pitchFamily="2" charset="0"/>
              </a:rPr>
              <a:t>n</a:t>
            </a:r>
            <a:r>
              <a:rPr lang="en-US" dirty="0">
                <a:latin typeface="Courier" pitchFamily="2" charset="0"/>
              </a:rPr>
              <a:t>edict Sabo</a:t>
            </a:r>
          </a:p>
          <a:p>
            <a:r>
              <a:rPr lang="en-US" dirty="0">
                <a:solidFill>
                  <a:srgbClr val="FF0000"/>
                </a:solidFill>
                <a:latin typeface="Courier" pitchFamily="2" charset="0"/>
              </a:rPr>
              <a:t>Be</a:t>
            </a:r>
            <a:r>
              <a:rPr lang="en-US" u="sng" dirty="0">
                <a:solidFill>
                  <a:srgbClr val="FF0000"/>
                </a:solidFill>
                <a:latin typeface="Courier" pitchFamily="2" charset="0"/>
              </a:rPr>
              <a:t>n</a:t>
            </a:r>
            <a:r>
              <a:rPr lang="en-US" dirty="0">
                <a:latin typeface="Courier" pitchFamily="2" charset="0"/>
              </a:rPr>
              <a:t>jamin Hood</a:t>
            </a:r>
          </a:p>
          <a:p>
            <a:r>
              <a:rPr lang="en-US" dirty="0">
                <a:solidFill>
                  <a:srgbClr val="FF0000"/>
                </a:solidFill>
                <a:latin typeface="Courier" pitchFamily="2" charset="0"/>
              </a:rPr>
              <a:t>Be</a:t>
            </a:r>
            <a:r>
              <a:rPr lang="en-US" u="sng" dirty="0">
                <a:solidFill>
                  <a:srgbClr val="FF0000"/>
                </a:solidFill>
                <a:latin typeface="Courier" pitchFamily="2" charset="0"/>
              </a:rPr>
              <a:t>r</a:t>
            </a:r>
            <a:r>
              <a:rPr lang="en-US" dirty="0">
                <a:latin typeface="Courier" pitchFamily="2" charset="0"/>
              </a:rPr>
              <a:t>nie Sanders</a:t>
            </a:r>
          </a:p>
          <a:p>
            <a:r>
              <a:rPr lang="en-US" dirty="0">
                <a:latin typeface="Courier" pitchFamily="2" charset="0"/>
              </a:rPr>
              <a:t>$</a:t>
            </a:r>
            <a:endParaRPr lang="en-US" sz="3200" dirty="0">
              <a:latin typeface="Papyrus" panose="020B0602040200020303" pitchFamily="34" charset="77"/>
            </a:endParaRPr>
          </a:p>
          <a:p>
            <a:pPr algn="ctr"/>
            <a:r>
              <a:rPr lang="en-US" sz="3200" dirty="0">
                <a:latin typeface="Papyrus" panose="020B0602040200020303" pitchFamily="34" charset="77"/>
              </a:rPr>
              <a:t>Notice that the “</a:t>
            </a:r>
            <a:r>
              <a:rPr lang="en-US" sz="3200" dirty="0">
                <a:latin typeface="Courier" pitchFamily="2" charset="0"/>
              </a:rPr>
              <a:t>Be</a:t>
            </a:r>
            <a:r>
              <a:rPr lang="en-US" sz="3200" dirty="0">
                <a:latin typeface="Papyrus" panose="020B0602040200020303" pitchFamily="34" charset="77"/>
              </a:rPr>
              <a:t>” go together (the match is to a “</a:t>
            </a:r>
            <a:r>
              <a:rPr lang="en-US" sz="3200" dirty="0">
                <a:latin typeface="Courier" pitchFamily="2" charset="0"/>
              </a:rPr>
              <a:t>B</a:t>
            </a:r>
            <a:r>
              <a:rPr lang="en-US" sz="3200" dirty="0">
                <a:latin typeface="Papyrus" panose="020B0602040200020303" pitchFamily="34" charset="77"/>
              </a:rPr>
              <a:t>” followed by an “</a:t>
            </a:r>
            <a:r>
              <a:rPr lang="en-US" sz="3200" dirty="0">
                <a:latin typeface="Courier" pitchFamily="2" charset="0"/>
              </a:rPr>
              <a:t>e</a:t>
            </a:r>
            <a:r>
              <a:rPr lang="en-US" sz="3200" dirty="0">
                <a:latin typeface="Papyrus" panose="020B0602040200020303" pitchFamily="34" charset="77"/>
              </a:rPr>
              <a:t>”), but the “</a:t>
            </a:r>
            <a:r>
              <a:rPr lang="en-US" sz="3200" dirty="0">
                <a:latin typeface="Courier" pitchFamily="2" charset="0"/>
              </a:rPr>
              <a:t>[</a:t>
            </a:r>
            <a:r>
              <a:rPr lang="en-US" sz="3200" dirty="0" err="1">
                <a:latin typeface="Courier" pitchFamily="2" charset="0"/>
              </a:rPr>
              <a:t>rn</a:t>
            </a:r>
            <a:r>
              <a:rPr lang="en-US" sz="3200" dirty="0">
                <a:latin typeface="Courier" pitchFamily="2" charset="0"/>
              </a:rPr>
              <a:t>]</a:t>
            </a:r>
            <a:r>
              <a:rPr lang="en-US" sz="3200" dirty="0">
                <a:latin typeface="Papyrus" panose="020B0602040200020303" pitchFamily="34" charset="77"/>
              </a:rPr>
              <a:t>” matches an “</a:t>
            </a:r>
            <a:r>
              <a:rPr lang="en-US" sz="3200" dirty="0">
                <a:latin typeface="Courier" pitchFamily="2" charset="0"/>
              </a:rPr>
              <a:t>r</a:t>
            </a:r>
            <a:r>
              <a:rPr lang="en-US" sz="3200" dirty="0">
                <a:latin typeface="Papyrus" panose="020B0602040200020303" pitchFamily="34" charset="77"/>
              </a:rPr>
              <a:t>” or an “</a:t>
            </a:r>
            <a:r>
              <a:rPr lang="en-US" sz="3200" dirty="0">
                <a:latin typeface="Courier" pitchFamily="2" charset="0"/>
              </a:rPr>
              <a:t>n</a:t>
            </a:r>
            <a:r>
              <a:rPr lang="en-US" sz="3200" dirty="0">
                <a:latin typeface="Papyrus" panose="020B0602040200020303" pitchFamily="34" charset="77"/>
              </a:rPr>
              <a:t>”, not the string “</a:t>
            </a:r>
            <a:r>
              <a:rPr lang="en-US" sz="3200" dirty="0" err="1">
                <a:latin typeface="Courier" pitchFamily="2" charset="0"/>
              </a:rPr>
              <a:t>rn</a:t>
            </a:r>
            <a:r>
              <a:rPr lang="en-US" sz="3200" dirty="0">
                <a:latin typeface="Papyrus" panose="020B0602040200020303" pitchFamily="34" charset="77"/>
              </a:rPr>
              <a:t>”, following the “</a:t>
            </a:r>
            <a:r>
              <a:rPr lang="en-US" sz="3200" dirty="0">
                <a:latin typeface="Courier" pitchFamily="2" charset="0"/>
              </a:rPr>
              <a:t>Be</a:t>
            </a:r>
            <a:r>
              <a:rPr lang="en-US" sz="3200" dirty="0">
                <a:latin typeface="Papyrus" panose="020B0602040200020303" pitchFamily="34" charset="77"/>
              </a:rPr>
              <a:t>”.</a:t>
            </a:r>
          </a:p>
          <a:p>
            <a:pPr algn="ctr"/>
            <a:r>
              <a:rPr lang="en-US" sz="3200" dirty="0">
                <a:latin typeface="Papyrus" panose="020B0602040200020303" pitchFamily="34" charset="77"/>
              </a:rPr>
              <a:t>The “</a:t>
            </a:r>
            <a:r>
              <a:rPr lang="en-US" sz="3200" dirty="0">
                <a:latin typeface="Courier" pitchFamily="2" charset="0"/>
              </a:rPr>
              <a:t>[</a:t>
            </a:r>
            <a:r>
              <a:rPr lang="en-US" sz="3200" dirty="0" err="1">
                <a:latin typeface="Courier" pitchFamily="2" charset="0"/>
              </a:rPr>
              <a:t>rn</a:t>
            </a:r>
            <a:r>
              <a:rPr lang="en-US" sz="3200" dirty="0">
                <a:latin typeface="Courier" pitchFamily="2" charset="0"/>
              </a:rPr>
              <a:t>]</a:t>
            </a:r>
            <a:r>
              <a:rPr lang="en-US" sz="3200" dirty="0">
                <a:latin typeface="Papyrus" panose="020B0602040200020303" pitchFamily="34" charset="77"/>
              </a:rPr>
              <a:t>” is an example of a “regular expression”</a:t>
            </a:r>
          </a:p>
          <a:p>
            <a:endParaRPr lang="en-US" dirty="0">
              <a:latin typeface="Courier" pitchFamily="2" charset="0"/>
            </a:endParaRPr>
          </a:p>
          <a:p>
            <a:r>
              <a:rPr lang="en-US" dirty="0">
                <a:latin typeface="Courier" pitchFamily="2" charset="0"/>
              </a:rPr>
              <a:t>$ grep Be[^n] </a:t>
            </a:r>
            <a:r>
              <a:rPr lang="en-US" dirty="0" err="1">
                <a:latin typeface="Courier" pitchFamily="2" charset="0"/>
              </a:rPr>
              <a:t>class.dat</a:t>
            </a:r>
            <a:r>
              <a:rPr lang="en-US" dirty="0">
                <a:latin typeface="Papyrus" panose="020B0602040200020303" pitchFamily="34" charset="77"/>
              </a:rPr>
              <a:t>                    find “</a:t>
            </a:r>
            <a:r>
              <a:rPr lang="en-US" dirty="0">
                <a:latin typeface="Courier" pitchFamily="2" charset="0"/>
              </a:rPr>
              <a:t>Be</a:t>
            </a:r>
            <a:r>
              <a:rPr lang="en-US" dirty="0">
                <a:latin typeface="Papyrus" panose="020B0602040200020303" pitchFamily="34" charset="77"/>
              </a:rPr>
              <a:t>” not followed by “</a:t>
            </a:r>
            <a:r>
              <a:rPr lang="en-US" dirty="0">
                <a:latin typeface="Courier" pitchFamily="2" charset="0"/>
              </a:rPr>
              <a:t>n</a:t>
            </a:r>
            <a:r>
              <a:rPr lang="en-US" dirty="0">
                <a:latin typeface="Papyrus" panose="020B0602040200020303" pitchFamily="34" charset="77"/>
              </a:rPr>
              <a:t>” anywhere in line</a:t>
            </a:r>
            <a:endParaRPr lang="en-US" dirty="0">
              <a:latin typeface="Courier" pitchFamily="2" charset="0"/>
            </a:endParaRPr>
          </a:p>
          <a:p>
            <a:r>
              <a:rPr lang="en-US" dirty="0">
                <a:latin typeface="Courier" pitchFamily="2" charset="0"/>
              </a:rPr>
              <a:t>Bernie Sanders</a:t>
            </a:r>
          </a:p>
          <a:p>
            <a:pPr algn="ctr"/>
            <a:endParaRPr lang="en-US" sz="3200" dirty="0">
              <a:latin typeface="Papyrus" panose="020B0602040200020303" pitchFamily="34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420530279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430963"/>
            <a:ext cx="914400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Papyrus"/>
              </a:rPr>
              <a:t>Finding text in files – </a:t>
            </a:r>
            <a:r>
              <a:rPr lang="en-US" sz="3200" dirty="0">
                <a:latin typeface="Courier" pitchFamily="2" charset="0"/>
              </a:rPr>
              <a:t>grep</a:t>
            </a:r>
            <a:endParaRPr lang="en-US" sz="3200" dirty="0">
              <a:latin typeface="Papyrus" panose="020B0602040200020303" pitchFamily="34" charset="77"/>
            </a:endParaRPr>
          </a:p>
          <a:p>
            <a:pPr algn="ctr"/>
            <a:r>
              <a:rPr lang="en-US" sz="3200" dirty="0">
                <a:latin typeface="Papyrus" panose="020B0602040200020303" pitchFamily="34" charset="77"/>
              </a:rPr>
              <a:t>Select lines that contain “</a:t>
            </a:r>
            <a:r>
              <a:rPr lang="en-US" sz="3200" dirty="0">
                <a:latin typeface="Courier" pitchFamily="2" charset="0"/>
              </a:rPr>
              <a:t>u</a:t>
            </a:r>
            <a:r>
              <a:rPr lang="en-US" sz="3200" dirty="0">
                <a:latin typeface="Papyrus" panose="020B0602040200020303" pitchFamily="34" charset="77"/>
              </a:rPr>
              <a:t>”</a:t>
            </a:r>
          </a:p>
          <a:p>
            <a:endParaRPr lang="en-US" dirty="0">
              <a:latin typeface="Courier" pitchFamily="2" charset="0"/>
            </a:endParaRPr>
          </a:p>
          <a:p>
            <a:r>
              <a:rPr lang="en-US" dirty="0">
                <a:latin typeface="Courier" pitchFamily="2" charset="0"/>
              </a:rPr>
              <a:t>$ grep u </a:t>
            </a:r>
            <a:r>
              <a:rPr lang="en-US" dirty="0" err="1">
                <a:latin typeface="Courier" pitchFamily="2" charset="0"/>
              </a:rPr>
              <a:t>class.dat</a:t>
            </a:r>
            <a:r>
              <a:rPr lang="en-US" dirty="0">
                <a:latin typeface="Courier" pitchFamily="2" charset="0"/>
              </a:rPr>
              <a:t>      </a:t>
            </a:r>
            <a:r>
              <a:rPr lang="en-US" dirty="0">
                <a:latin typeface="Papyrus" panose="020B0602040200020303" pitchFamily="34" charset="77"/>
              </a:rPr>
              <a:t> find “</a:t>
            </a:r>
            <a:r>
              <a:rPr lang="en-US" dirty="0">
                <a:latin typeface="Courier" pitchFamily="2" charset="0"/>
              </a:rPr>
              <a:t>u</a:t>
            </a:r>
            <a:r>
              <a:rPr lang="en-US" dirty="0">
                <a:latin typeface="Papyrus" panose="020B0602040200020303" pitchFamily="34" charset="77"/>
              </a:rPr>
              <a:t>” anywhere in line</a:t>
            </a:r>
            <a:endParaRPr lang="en-US" dirty="0">
              <a:latin typeface="Courier" pitchFamily="2" charset="0"/>
            </a:endParaRPr>
          </a:p>
          <a:p>
            <a:r>
              <a:rPr lang="en-US" dirty="0">
                <a:latin typeface="Courier" pitchFamily="2" charset="0"/>
              </a:rPr>
              <a:t>Ch</a:t>
            </a:r>
            <a:r>
              <a:rPr lang="en-US" dirty="0">
                <a:solidFill>
                  <a:srgbClr val="FF0000"/>
                </a:solidFill>
                <a:latin typeface="Courier" pitchFamily="2" charset="0"/>
              </a:rPr>
              <a:t>u</a:t>
            </a:r>
            <a:r>
              <a:rPr lang="en-US" dirty="0">
                <a:latin typeface="Courier" pitchFamily="2" charset="0"/>
              </a:rPr>
              <a:t>ck Langston</a:t>
            </a:r>
            <a:endParaRPr lang="en-US" sz="2000" dirty="0">
              <a:latin typeface="Courier" pitchFamily="2" charset="0"/>
            </a:endParaRPr>
          </a:p>
          <a:p>
            <a:r>
              <a:rPr lang="en-US" dirty="0">
                <a:latin typeface="Courier" pitchFamily="2" charset="0"/>
              </a:rPr>
              <a:t>$ grep U </a:t>
            </a:r>
            <a:r>
              <a:rPr lang="en-US" dirty="0" err="1">
                <a:latin typeface="Courier" pitchFamily="2" charset="0"/>
              </a:rPr>
              <a:t>class.dat</a:t>
            </a:r>
            <a:r>
              <a:rPr lang="en-US" dirty="0">
                <a:latin typeface="Courier" pitchFamily="2" charset="0"/>
              </a:rPr>
              <a:t>       </a:t>
            </a:r>
            <a:r>
              <a:rPr lang="en-US" dirty="0">
                <a:latin typeface="Papyrus" panose="020B0602040200020303" pitchFamily="34" charset="77"/>
              </a:rPr>
              <a:t> find “</a:t>
            </a:r>
            <a:r>
              <a:rPr lang="en-US" dirty="0">
                <a:latin typeface="Courier" pitchFamily="2" charset="0"/>
              </a:rPr>
              <a:t>U</a:t>
            </a:r>
            <a:r>
              <a:rPr lang="en-US" dirty="0">
                <a:latin typeface="Papyrus" panose="020B0602040200020303" pitchFamily="34" charset="77"/>
              </a:rPr>
              <a:t>” anywhere in line – no match, returns nothing</a:t>
            </a:r>
            <a:r>
              <a:rPr lang="en-US" dirty="0">
                <a:latin typeface="Courier" pitchFamily="2" charset="0"/>
              </a:rPr>
              <a:t>   </a:t>
            </a:r>
          </a:p>
          <a:p>
            <a:r>
              <a:rPr lang="en-US" dirty="0">
                <a:latin typeface="Courier" pitchFamily="2" charset="0"/>
              </a:rPr>
              <a:t>$grep -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 U </a:t>
            </a:r>
            <a:r>
              <a:rPr lang="en-US" dirty="0" err="1">
                <a:latin typeface="Courier" pitchFamily="2" charset="0"/>
              </a:rPr>
              <a:t>class.dat</a:t>
            </a:r>
            <a:r>
              <a:rPr lang="en-US" dirty="0">
                <a:latin typeface="Courier" pitchFamily="2" charset="0"/>
              </a:rPr>
              <a:t>    </a:t>
            </a:r>
            <a:r>
              <a:rPr lang="en-US" dirty="0">
                <a:latin typeface="Papyrus" panose="020B0602040200020303" pitchFamily="34" charset="77"/>
              </a:rPr>
              <a:t> case insensitive search, find “</a:t>
            </a:r>
            <a:r>
              <a:rPr lang="en-US" dirty="0">
                <a:latin typeface="Courier" pitchFamily="2" charset="0"/>
              </a:rPr>
              <a:t>u</a:t>
            </a:r>
            <a:r>
              <a:rPr lang="en-US" dirty="0">
                <a:latin typeface="Papyrus" panose="020B0602040200020303" pitchFamily="34" charset="77"/>
              </a:rPr>
              <a:t>” or “</a:t>
            </a:r>
            <a:r>
              <a:rPr lang="en-US" dirty="0">
                <a:latin typeface="Courier" pitchFamily="2" charset="0"/>
              </a:rPr>
              <a:t>U</a:t>
            </a:r>
            <a:r>
              <a:rPr lang="en-US" dirty="0">
                <a:latin typeface="Papyrus" panose="020B0602040200020303" pitchFamily="34" charset="77"/>
              </a:rPr>
              <a:t>” anywhere in line</a:t>
            </a:r>
            <a:endParaRPr lang="en-US" dirty="0">
              <a:latin typeface="Courier" pitchFamily="2" charset="0"/>
            </a:endParaRPr>
          </a:p>
          <a:p>
            <a:r>
              <a:rPr lang="en-US" dirty="0">
                <a:latin typeface="Courier" pitchFamily="2" charset="0"/>
              </a:rPr>
              <a:t>Ch</a:t>
            </a:r>
            <a:r>
              <a:rPr lang="en-US" dirty="0">
                <a:solidFill>
                  <a:srgbClr val="FF0000"/>
                </a:solidFill>
                <a:latin typeface="Courier" pitchFamily="2" charset="0"/>
              </a:rPr>
              <a:t>u</a:t>
            </a:r>
            <a:r>
              <a:rPr lang="en-US" dirty="0">
                <a:latin typeface="Courier" pitchFamily="2" charset="0"/>
              </a:rPr>
              <a:t>ck</a:t>
            </a:r>
          </a:p>
          <a:p>
            <a:r>
              <a:rPr lang="en-US" dirty="0">
                <a:latin typeface="Courier" pitchFamily="2" charset="0"/>
              </a:rPr>
              <a:t>$ grep -v o </a:t>
            </a:r>
            <a:r>
              <a:rPr lang="en-US" dirty="0" err="1">
                <a:latin typeface="Courier" pitchFamily="2" charset="0"/>
              </a:rPr>
              <a:t>class.dat</a:t>
            </a:r>
            <a:r>
              <a:rPr lang="en-US" dirty="0">
                <a:latin typeface="Courier" pitchFamily="2" charset="0"/>
              </a:rPr>
              <a:t>   </a:t>
            </a:r>
            <a:r>
              <a:rPr lang="en-US" dirty="0">
                <a:latin typeface="Papyrus" panose="020B0602040200020303" pitchFamily="34" charset="77"/>
              </a:rPr>
              <a:t>find all lines the do not have (</a:t>
            </a:r>
            <a:r>
              <a:rPr lang="en-US" dirty="0">
                <a:latin typeface="Courier" pitchFamily="2" charset="0"/>
              </a:rPr>
              <a:t>-v</a:t>
            </a:r>
            <a:r>
              <a:rPr lang="en-US" dirty="0">
                <a:latin typeface="Papyrus" panose="020B0602040200020303" pitchFamily="34" charset="77"/>
              </a:rPr>
              <a:t>) an “</a:t>
            </a:r>
            <a:r>
              <a:rPr lang="en-US" dirty="0">
                <a:latin typeface="Courier" pitchFamily="2" charset="0"/>
              </a:rPr>
              <a:t>o</a:t>
            </a:r>
            <a:r>
              <a:rPr lang="en-US" dirty="0">
                <a:latin typeface="Papyrus" panose="020B0602040200020303" pitchFamily="34" charset="77"/>
              </a:rPr>
              <a:t>” anywhere in line</a:t>
            </a:r>
          </a:p>
          <a:p>
            <a:r>
              <a:rPr lang="en-US" dirty="0">
                <a:latin typeface="Courier" pitchFamily="2" charset="0"/>
              </a:rPr>
              <a:t>Eric Kendrick</a:t>
            </a:r>
          </a:p>
          <a:p>
            <a:r>
              <a:rPr lang="en-US" dirty="0">
                <a:latin typeface="Courier" pitchFamily="2" charset="0"/>
              </a:rPr>
              <a:t>Erica Smith</a:t>
            </a:r>
          </a:p>
          <a:p>
            <a:r>
              <a:rPr lang="en-US" dirty="0">
                <a:latin typeface="Courier" pitchFamily="2" charset="0"/>
              </a:rPr>
              <a:t>Bernie Sanders</a:t>
            </a:r>
          </a:p>
          <a:p>
            <a:r>
              <a:rPr lang="en-US" dirty="0">
                <a:latin typeface="Courier" pitchFamily="2" charset="0"/>
              </a:rPr>
              <a:t>$</a:t>
            </a:r>
          </a:p>
          <a:p>
            <a:endParaRPr lang="en-US" dirty="0">
              <a:latin typeface="Courier" pitchFamily="2" charset="0"/>
            </a:endParaRPr>
          </a:p>
          <a:p>
            <a:pPr algn="ctr"/>
            <a:r>
              <a:rPr lang="en-US" sz="3200" dirty="0">
                <a:latin typeface="Papyrus" panose="020B0602040200020303" pitchFamily="34" charset="77"/>
              </a:rPr>
              <a:t>Unfortunately I can only select on one condition. Will see how to do multiple conditions with </a:t>
            </a:r>
            <a:r>
              <a:rPr lang="en-US" sz="3200" dirty="0" err="1">
                <a:latin typeface="Courier" pitchFamily="2" charset="0"/>
              </a:rPr>
              <a:t>awk</a:t>
            </a:r>
            <a:r>
              <a:rPr lang="en-US" sz="3200" dirty="0">
                <a:latin typeface="Papyrus" panose="020B0602040200020303" pitchFamily="34" charset="77"/>
              </a:rPr>
              <a:t> later.</a:t>
            </a:r>
          </a:p>
        </p:txBody>
      </p:sp>
    </p:spTree>
    <p:extLst>
      <p:ext uri="{BB962C8B-B14F-4D97-AF65-F5344CB8AC3E}">
        <p14:creationId xmlns:p14="http://schemas.microsoft.com/office/powerpoint/2010/main" val="20262662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12734"/>
            <a:ext cx="914400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Papyrus" panose="020B0602040200020303" pitchFamily="34" charset="77"/>
              </a:rPr>
              <a:t>Comparing files</a:t>
            </a:r>
          </a:p>
          <a:p>
            <a:pPr algn="ctr"/>
            <a:r>
              <a:rPr lang="en-US" sz="3200" dirty="0">
                <a:latin typeface="Courier" pitchFamily="2" charset="0"/>
              </a:rPr>
              <a:t>diff</a:t>
            </a:r>
          </a:p>
          <a:p>
            <a:pPr algn="ctr"/>
            <a:endParaRPr lang="en-US" sz="3200" dirty="0">
              <a:latin typeface="Papyrus" panose="020B0602040200020303" pitchFamily="34" charset="77"/>
            </a:endParaRPr>
          </a:p>
          <a:p>
            <a:endParaRPr lang="en-US" dirty="0">
              <a:latin typeface="Courier" pitchFamily="2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E53C283-8B6D-C348-B4E1-159848D70A30}"/>
              </a:ext>
            </a:extLst>
          </p:cNvPr>
          <p:cNvSpPr txBox="1"/>
          <p:nvPr/>
        </p:nvSpPr>
        <p:spPr>
          <a:xfrm>
            <a:off x="225468" y="1778696"/>
            <a:ext cx="4338183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If </a:t>
            </a:r>
            <a:r>
              <a:rPr lang="en-US" b="1" dirty="0"/>
              <a:t>file1.txt</a:t>
            </a:r>
            <a:r>
              <a:rPr lang="en-US" dirty="0"/>
              <a:t> contains the following four lines of text:</a:t>
            </a:r>
          </a:p>
          <a:p>
            <a:endParaRPr lang="en-US" dirty="0"/>
          </a:p>
          <a:p>
            <a:r>
              <a:rPr lang="en-US" dirty="0"/>
              <a:t>I need to buy apples.</a:t>
            </a:r>
          </a:p>
          <a:p>
            <a:r>
              <a:rPr lang="en-US" dirty="0"/>
              <a:t>I need to run the laundry.</a:t>
            </a:r>
          </a:p>
          <a:p>
            <a:r>
              <a:rPr lang="en-US" dirty="0"/>
              <a:t>I need to wash the dog.</a:t>
            </a:r>
          </a:p>
          <a:p>
            <a:r>
              <a:rPr lang="en-US" dirty="0"/>
              <a:t>I need to get the car detailed.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2981FA6-05F5-4945-8B49-6E6910C88397}"/>
              </a:ext>
            </a:extLst>
          </p:cNvPr>
          <p:cNvSpPr txBox="1"/>
          <p:nvPr/>
        </p:nvSpPr>
        <p:spPr>
          <a:xfrm>
            <a:off x="4580352" y="1778696"/>
            <a:ext cx="433818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...and </a:t>
            </a:r>
            <a:r>
              <a:rPr lang="en-US" b="1" dirty="0"/>
              <a:t>file2.txt</a:t>
            </a:r>
            <a:r>
              <a:rPr lang="en-US" dirty="0"/>
              <a:t> contains these four lines:</a:t>
            </a:r>
          </a:p>
          <a:p>
            <a:endParaRPr lang="en-US" dirty="0"/>
          </a:p>
          <a:p>
            <a:r>
              <a:rPr lang="en-US" dirty="0"/>
              <a:t>I need to buy apples.</a:t>
            </a:r>
          </a:p>
          <a:p>
            <a:r>
              <a:rPr lang="en-US" dirty="0"/>
              <a:t>I need to do the laundry.</a:t>
            </a:r>
          </a:p>
          <a:p>
            <a:r>
              <a:rPr lang="en-US" dirty="0"/>
              <a:t>I need to wash the car.</a:t>
            </a:r>
          </a:p>
          <a:p>
            <a:r>
              <a:rPr lang="en-US" dirty="0"/>
              <a:t>I need to get the dog detailed.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FC7486B-48D1-DA48-9538-E7EDBAC4C0AC}"/>
              </a:ext>
            </a:extLst>
          </p:cNvPr>
          <p:cNvSpPr txBox="1"/>
          <p:nvPr/>
        </p:nvSpPr>
        <p:spPr>
          <a:xfrm>
            <a:off x="0" y="4286009"/>
            <a:ext cx="9144000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Papyrus" panose="020B0602040200020303" pitchFamily="34" charset="77"/>
              </a:rPr>
              <a:t>We can use </a:t>
            </a:r>
            <a:r>
              <a:rPr lang="en-US" sz="3200" b="1" dirty="0">
                <a:latin typeface="Courier" pitchFamily="2" charset="0"/>
              </a:rPr>
              <a:t>diff</a:t>
            </a:r>
            <a:r>
              <a:rPr lang="en-US" sz="3200" dirty="0">
                <a:latin typeface="Papyrus" panose="020B0602040200020303" pitchFamily="34" charset="77"/>
              </a:rPr>
              <a:t> to display which lines </a:t>
            </a:r>
            <a:r>
              <a:rPr lang="en-US" sz="3200" i="1" dirty="0">
                <a:latin typeface="Papyrus" panose="020B0602040200020303" pitchFamily="34" charset="77"/>
              </a:rPr>
              <a:t>differ</a:t>
            </a:r>
            <a:r>
              <a:rPr lang="en-US" sz="3200" dirty="0">
                <a:latin typeface="Papyrus" panose="020B0602040200020303" pitchFamily="34" charset="77"/>
              </a:rPr>
              <a:t> between the two files with this command:</a:t>
            </a:r>
          </a:p>
          <a:p>
            <a:endParaRPr lang="en-US" dirty="0"/>
          </a:p>
          <a:p>
            <a:r>
              <a:rPr lang="en-US" sz="2800" dirty="0">
                <a:latin typeface="Courier" pitchFamily="2" charset="0"/>
              </a:rPr>
              <a:t>diff file1.txt file2.txt</a:t>
            </a:r>
          </a:p>
        </p:txBody>
      </p:sp>
    </p:spTree>
    <p:extLst>
      <p:ext uri="{BB962C8B-B14F-4D97-AF65-F5344CB8AC3E}">
        <p14:creationId xmlns:p14="http://schemas.microsoft.com/office/powerpoint/2010/main" val="326692794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E53C283-8B6D-C348-B4E1-159848D70A30}"/>
              </a:ext>
            </a:extLst>
          </p:cNvPr>
          <p:cNvSpPr txBox="1"/>
          <p:nvPr/>
        </p:nvSpPr>
        <p:spPr>
          <a:xfrm>
            <a:off x="225468" y="75160"/>
            <a:ext cx="4338183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If </a:t>
            </a:r>
            <a:r>
              <a:rPr lang="en-US" b="1" dirty="0"/>
              <a:t>file1.txt</a:t>
            </a:r>
            <a:r>
              <a:rPr lang="en-US" dirty="0"/>
              <a:t> contains the following four lines of text:</a:t>
            </a:r>
          </a:p>
          <a:p>
            <a:endParaRPr lang="en-US" dirty="0"/>
          </a:p>
          <a:p>
            <a:r>
              <a:rPr lang="en-US" dirty="0"/>
              <a:t>I need to buy apples.</a:t>
            </a:r>
          </a:p>
          <a:p>
            <a:r>
              <a:rPr lang="en-US" dirty="0"/>
              <a:t>I need to </a:t>
            </a:r>
            <a:r>
              <a:rPr lang="en-US" dirty="0">
                <a:solidFill>
                  <a:srgbClr val="FF0000"/>
                </a:solidFill>
              </a:rPr>
              <a:t>run</a:t>
            </a:r>
            <a:r>
              <a:rPr lang="en-US" dirty="0"/>
              <a:t> the laundry.</a:t>
            </a:r>
          </a:p>
          <a:p>
            <a:r>
              <a:rPr lang="en-US" dirty="0"/>
              <a:t>I need to wash the </a:t>
            </a:r>
            <a:r>
              <a:rPr lang="en-US" dirty="0">
                <a:solidFill>
                  <a:srgbClr val="FF0000"/>
                </a:solidFill>
              </a:rPr>
              <a:t>dog</a:t>
            </a:r>
            <a:r>
              <a:rPr lang="en-US" dirty="0"/>
              <a:t>.</a:t>
            </a:r>
          </a:p>
          <a:p>
            <a:r>
              <a:rPr lang="en-US" dirty="0"/>
              <a:t>I need to get the </a:t>
            </a:r>
            <a:r>
              <a:rPr lang="en-US" dirty="0">
                <a:solidFill>
                  <a:srgbClr val="FF0000"/>
                </a:solidFill>
              </a:rPr>
              <a:t>car</a:t>
            </a:r>
            <a:r>
              <a:rPr lang="en-US" dirty="0"/>
              <a:t> detailed.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2981FA6-05F5-4945-8B49-6E6910C88397}"/>
              </a:ext>
            </a:extLst>
          </p:cNvPr>
          <p:cNvSpPr txBox="1"/>
          <p:nvPr/>
        </p:nvSpPr>
        <p:spPr>
          <a:xfrm>
            <a:off x="4580352" y="75160"/>
            <a:ext cx="433818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...and </a:t>
            </a:r>
            <a:r>
              <a:rPr lang="en-US" b="1" dirty="0"/>
              <a:t>file2.txt</a:t>
            </a:r>
            <a:r>
              <a:rPr lang="en-US" dirty="0"/>
              <a:t> contains these four lines of text:</a:t>
            </a:r>
          </a:p>
          <a:p>
            <a:endParaRPr lang="en-US" dirty="0"/>
          </a:p>
          <a:p>
            <a:r>
              <a:rPr lang="en-US" dirty="0"/>
              <a:t>I need to buy apples.</a:t>
            </a:r>
          </a:p>
          <a:p>
            <a:r>
              <a:rPr lang="en-US" dirty="0"/>
              <a:t>I need to </a:t>
            </a:r>
            <a:r>
              <a:rPr lang="en-US" dirty="0">
                <a:solidFill>
                  <a:srgbClr val="FF0000"/>
                </a:solidFill>
              </a:rPr>
              <a:t>do</a:t>
            </a:r>
            <a:r>
              <a:rPr lang="en-US" dirty="0"/>
              <a:t> the laundry.</a:t>
            </a:r>
          </a:p>
          <a:p>
            <a:r>
              <a:rPr lang="en-US" dirty="0"/>
              <a:t>I need to wash the </a:t>
            </a:r>
            <a:r>
              <a:rPr lang="en-US" dirty="0">
                <a:solidFill>
                  <a:srgbClr val="FF0000"/>
                </a:solidFill>
              </a:rPr>
              <a:t>car</a:t>
            </a:r>
            <a:r>
              <a:rPr lang="en-US" dirty="0"/>
              <a:t>.</a:t>
            </a:r>
          </a:p>
          <a:p>
            <a:r>
              <a:rPr lang="en-US" dirty="0"/>
              <a:t>I need to get the </a:t>
            </a:r>
            <a:r>
              <a:rPr lang="en-US" dirty="0">
                <a:solidFill>
                  <a:srgbClr val="FF0000"/>
                </a:solidFill>
              </a:rPr>
              <a:t>dog</a:t>
            </a:r>
            <a:r>
              <a:rPr lang="en-US" dirty="0"/>
              <a:t> detailed.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FC7486B-48D1-DA48-9538-E7EDBAC4C0AC}"/>
              </a:ext>
            </a:extLst>
          </p:cNvPr>
          <p:cNvSpPr txBox="1"/>
          <p:nvPr/>
        </p:nvSpPr>
        <p:spPr>
          <a:xfrm>
            <a:off x="0" y="2236098"/>
            <a:ext cx="9144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Papyrus" panose="020B0602040200020303" pitchFamily="34" charset="77"/>
              </a:rPr>
              <a:t>The output of </a:t>
            </a:r>
            <a:r>
              <a:rPr lang="en-US" sz="3200" dirty="0">
                <a:latin typeface="Courier" pitchFamily="2" charset="0"/>
              </a:rPr>
              <a:t>diff</a:t>
            </a:r>
            <a:r>
              <a:rPr lang="en-US" sz="3200" dirty="0">
                <a:latin typeface="Papyrus" panose="020B0602040200020303" pitchFamily="34" charset="77"/>
              </a:rPr>
              <a:t> is </a:t>
            </a:r>
          </a:p>
          <a:p>
            <a:r>
              <a:rPr lang="en-US" sz="3200" dirty="0">
                <a:latin typeface="Courier" pitchFamily="2" charset="0"/>
              </a:rPr>
              <a:t>2,4c2,4 </a:t>
            </a:r>
          </a:p>
          <a:p>
            <a:r>
              <a:rPr lang="en-US" sz="3200" dirty="0">
                <a:latin typeface="Courier" pitchFamily="2" charset="0"/>
              </a:rPr>
              <a:t>&lt; I need to </a:t>
            </a:r>
            <a:r>
              <a:rPr lang="en-US" sz="3200" dirty="0">
                <a:solidFill>
                  <a:srgbClr val="FF0000"/>
                </a:solidFill>
                <a:latin typeface="Courier" pitchFamily="2" charset="0"/>
              </a:rPr>
              <a:t>run</a:t>
            </a:r>
            <a:r>
              <a:rPr lang="en-US" sz="3200" dirty="0">
                <a:latin typeface="Courier" pitchFamily="2" charset="0"/>
              </a:rPr>
              <a:t> the laundry. </a:t>
            </a:r>
          </a:p>
          <a:p>
            <a:r>
              <a:rPr lang="en-US" sz="3200" dirty="0">
                <a:latin typeface="Courier" pitchFamily="2" charset="0"/>
              </a:rPr>
              <a:t>&lt; I need to wash the </a:t>
            </a:r>
            <a:r>
              <a:rPr lang="en-US" sz="3200" dirty="0">
                <a:solidFill>
                  <a:srgbClr val="FF0000"/>
                </a:solidFill>
                <a:latin typeface="Courier" pitchFamily="2" charset="0"/>
              </a:rPr>
              <a:t>dog</a:t>
            </a:r>
            <a:r>
              <a:rPr lang="en-US" sz="3200" dirty="0">
                <a:latin typeface="Courier" pitchFamily="2" charset="0"/>
              </a:rPr>
              <a:t>. </a:t>
            </a:r>
          </a:p>
          <a:p>
            <a:r>
              <a:rPr lang="en-US" sz="3200" dirty="0">
                <a:latin typeface="Courier" pitchFamily="2" charset="0"/>
              </a:rPr>
              <a:t>&lt; I need to get the </a:t>
            </a:r>
            <a:r>
              <a:rPr lang="en-US" sz="3200" dirty="0">
                <a:solidFill>
                  <a:srgbClr val="FF0000"/>
                </a:solidFill>
                <a:latin typeface="Courier" pitchFamily="2" charset="0"/>
              </a:rPr>
              <a:t>car</a:t>
            </a:r>
            <a:r>
              <a:rPr lang="en-US" sz="3200" dirty="0">
                <a:latin typeface="Courier" pitchFamily="2" charset="0"/>
              </a:rPr>
              <a:t> detailed. </a:t>
            </a:r>
          </a:p>
          <a:p>
            <a:r>
              <a:rPr lang="en-US" sz="3200" dirty="0">
                <a:latin typeface="Courier" pitchFamily="2" charset="0"/>
              </a:rPr>
              <a:t>--- </a:t>
            </a:r>
          </a:p>
          <a:p>
            <a:r>
              <a:rPr lang="en-US" sz="3200" dirty="0">
                <a:latin typeface="Courier" pitchFamily="2" charset="0"/>
              </a:rPr>
              <a:t>&gt; I need to </a:t>
            </a:r>
            <a:r>
              <a:rPr lang="en-US" sz="3200" dirty="0">
                <a:solidFill>
                  <a:srgbClr val="FF0000"/>
                </a:solidFill>
                <a:latin typeface="Courier" pitchFamily="2" charset="0"/>
              </a:rPr>
              <a:t>do</a:t>
            </a:r>
            <a:r>
              <a:rPr lang="en-US" sz="3200" dirty="0">
                <a:latin typeface="Courier" pitchFamily="2" charset="0"/>
              </a:rPr>
              <a:t> the laundry. </a:t>
            </a:r>
          </a:p>
          <a:p>
            <a:r>
              <a:rPr lang="en-US" sz="3200" dirty="0">
                <a:latin typeface="Courier" pitchFamily="2" charset="0"/>
              </a:rPr>
              <a:t>&gt; I need to wash the </a:t>
            </a:r>
            <a:r>
              <a:rPr lang="en-US" sz="3200" dirty="0">
                <a:solidFill>
                  <a:srgbClr val="FF0000"/>
                </a:solidFill>
                <a:latin typeface="Courier" pitchFamily="2" charset="0"/>
              </a:rPr>
              <a:t>car</a:t>
            </a:r>
            <a:r>
              <a:rPr lang="en-US" sz="3200" dirty="0">
                <a:latin typeface="Courier" pitchFamily="2" charset="0"/>
              </a:rPr>
              <a:t>. </a:t>
            </a:r>
          </a:p>
          <a:p>
            <a:r>
              <a:rPr lang="en-US" sz="3200" dirty="0">
                <a:latin typeface="Courier" pitchFamily="2" charset="0"/>
              </a:rPr>
              <a:t>&gt; I need to get the </a:t>
            </a:r>
            <a:r>
              <a:rPr lang="en-US" sz="3200" dirty="0">
                <a:solidFill>
                  <a:srgbClr val="FF0000"/>
                </a:solidFill>
                <a:latin typeface="Courier" pitchFamily="2" charset="0"/>
              </a:rPr>
              <a:t>dog</a:t>
            </a:r>
            <a:r>
              <a:rPr lang="en-US" sz="3200" dirty="0">
                <a:latin typeface="Courier" pitchFamily="2" charset="0"/>
              </a:rPr>
              <a:t> detailed. </a:t>
            </a:r>
            <a:endParaRPr lang="en-US" sz="2800" dirty="0">
              <a:latin typeface="Courier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67979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48768"/>
            <a:ext cx="91440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Papyrus" panose="020B0602040200020303" pitchFamily="34" charset="77"/>
              </a:rPr>
              <a:t>Comparing files</a:t>
            </a:r>
          </a:p>
          <a:p>
            <a:pPr algn="ctr"/>
            <a:r>
              <a:rPr lang="en-US" sz="3200" dirty="0">
                <a:latin typeface="Courier" pitchFamily="2" charset="0"/>
              </a:rPr>
              <a:t>diff</a:t>
            </a:r>
          </a:p>
          <a:p>
            <a:pPr algn="ctr"/>
            <a:endParaRPr lang="en-US" sz="3200" dirty="0">
              <a:latin typeface="Papyrus" panose="020B0602040200020303" pitchFamily="34" charset="77"/>
            </a:endParaRPr>
          </a:p>
          <a:p>
            <a:pPr algn="ctr"/>
            <a:r>
              <a:rPr lang="en-US" sz="3200" dirty="0">
                <a:latin typeface="Courier" pitchFamily="2" charset="0"/>
              </a:rPr>
              <a:t>diff</a:t>
            </a:r>
            <a:r>
              <a:rPr lang="en-US" sz="3200" dirty="0">
                <a:latin typeface="Papyrus" panose="020B0602040200020303" pitchFamily="34" charset="77"/>
              </a:rPr>
              <a:t> is not simply describing these differences to you, it's doing so in a </a:t>
            </a:r>
            <a:r>
              <a:rPr lang="en-US" sz="3200" i="1" dirty="0">
                <a:latin typeface="Papyrus" panose="020B0602040200020303" pitchFamily="34" charset="77"/>
              </a:rPr>
              <a:t>prescriptive</a:t>
            </a:r>
            <a:r>
              <a:rPr lang="en-US" sz="3200" dirty="0">
                <a:latin typeface="Papyrus" panose="020B0602040200020303" pitchFamily="34" charset="77"/>
              </a:rPr>
              <a:t> context:</a:t>
            </a:r>
          </a:p>
          <a:p>
            <a:pPr algn="ctr"/>
            <a:endParaRPr lang="en-US" sz="3200" dirty="0">
              <a:latin typeface="Papyrus" panose="020B0602040200020303" pitchFamily="34" charset="77"/>
            </a:endParaRPr>
          </a:p>
          <a:p>
            <a:pPr algn="ctr"/>
            <a:r>
              <a:rPr lang="en-US" sz="3200" dirty="0">
                <a:latin typeface="Papyrus" panose="020B0602040200020303" pitchFamily="34" charset="77"/>
              </a:rPr>
              <a:t>it's telling you how to change the first file to make it match the second file.</a:t>
            </a:r>
          </a:p>
          <a:p>
            <a:pPr algn="ctr"/>
            <a:endParaRPr lang="en-US" sz="3200" dirty="0">
              <a:latin typeface="Papyrus" panose="020B0602040200020303" pitchFamily="34" charset="77"/>
            </a:endParaRPr>
          </a:p>
          <a:p>
            <a:pPr algn="ctr"/>
            <a:r>
              <a:rPr lang="en-US" sz="3200" dirty="0">
                <a:latin typeface="Courier" pitchFamily="2" charset="0"/>
              </a:rPr>
              <a:t>diff</a:t>
            </a:r>
            <a:r>
              <a:rPr lang="en-US" sz="3200" dirty="0">
                <a:latin typeface="Papyrus" panose="020B0602040200020303" pitchFamily="34" charset="77"/>
              </a:rPr>
              <a:t> works with lines (it identifies lines with differences).</a:t>
            </a:r>
          </a:p>
        </p:txBody>
      </p:sp>
    </p:spTree>
    <p:extLst>
      <p:ext uri="{BB962C8B-B14F-4D97-AF65-F5344CB8AC3E}">
        <p14:creationId xmlns:p14="http://schemas.microsoft.com/office/powerpoint/2010/main" val="373228053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694944"/>
            <a:ext cx="91440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Papyrus" panose="020B0602040200020303" pitchFamily="34" charset="77"/>
              </a:rPr>
              <a:t>Comparing files</a:t>
            </a:r>
          </a:p>
          <a:p>
            <a:pPr algn="ctr"/>
            <a:r>
              <a:rPr lang="en-US" sz="3200" dirty="0">
                <a:latin typeface="Courier" pitchFamily="2" charset="0"/>
              </a:rPr>
              <a:t>diff</a:t>
            </a:r>
          </a:p>
          <a:p>
            <a:pPr algn="ctr"/>
            <a:endParaRPr lang="en-US" sz="3200" dirty="0">
              <a:latin typeface="Papyrus" panose="020B0602040200020303" pitchFamily="34" charset="77"/>
            </a:endParaRPr>
          </a:p>
          <a:p>
            <a:pPr algn="ctr"/>
            <a:r>
              <a:rPr lang="en-US" sz="3200" dirty="0">
                <a:latin typeface="Papyrus" panose="020B0602040200020303" pitchFamily="34" charset="77"/>
              </a:rPr>
              <a:t>Temporarily ignore the line with  </a:t>
            </a:r>
            <a:r>
              <a:rPr lang="en-US" sz="3200" dirty="0">
                <a:latin typeface="Courier" pitchFamily="2" charset="0"/>
              </a:rPr>
              <a:t>2,4c2,4</a:t>
            </a:r>
            <a:endParaRPr lang="en-US" sz="3200" dirty="0">
              <a:latin typeface="Papyrus" panose="020B0602040200020303" pitchFamily="34" charset="77"/>
            </a:endParaRPr>
          </a:p>
          <a:p>
            <a:endParaRPr lang="en-US" sz="3200" dirty="0">
              <a:latin typeface="Papyrus" panose="020B0602040200020303" pitchFamily="34" charset="77"/>
            </a:endParaRPr>
          </a:p>
          <a:p>
            <a:pPr algn="ctr"/>
            <a:r>
              <a:rPr lang="en-US" sz="3200" dirty="0">
                <a:latin typeface="Papyrus" panose="020B0602040200020303" pitchFamily="34" charset="77"/>
              </a:rPr>
              <a:t>The </a:t>
            </a:r>
            <a:r>
              <a:rPr lang="en-US" sz="3200" b="1" dirty="0">
                <a:latin typeface="Courier" pitchFamily="2" charset="0"/>
              </a:rPr>
              <a:t>&lt;</a:t>
            </a:r>
            <a:r>
              <a:rPr lang="en-US" sz="3200" dirty="0">
                <a:latin typeface="Papyrus" panose="020B0602040200020303" pitchFamily="34" charset="77"/>
              </a:rPr>
              <a:t> symbol – indicates this line comes from the first file (one on the left)</a:t>
            </a:r>
          </a:p>
          <a:p>
            <a:pPr algn="ctr"/>
            <a:endParaRPr lang="en-US" sz="3200" dirty="0">
              <a:latin typeface="Papyrus" panose="020B0602040200020303" pitchFamily="34" charset="77"/>
            </a:endParaRPr>
          </a:p>
          <a:p>
            <a:pPr algn="ctr"/>
            <a:r>
              <a:rPr lang="en-US" sz="3200" dirty="0">
                <a:latin typeface="Papyrus" panose="020B0602040200020303" pitchFamily="34" charset="77"/>
              </a:rPr>
              <a:t>The </a:t>
            </a:r>
            <a:r>
              <a:rPr lang="en-US" sz="3200" b="1" dirty="0">
                <a:latin typeface="Courier" pitchFamily="2" charset="0"/>
              </a:rPr>
              <a:t>&gt;</a:t>
            </a:r>
            <a:r>
              <a:rPr lang="en-US" sz="3200" dirty="0">
                <a:latin typeface="Papyrus" panose="020B0602040200020303" pitchFamily="34" charset="77"/>
              </a:rPr>
              <a:t> symbol – indicates this line comes from the second file (one on the right)</a:t>
            </a:r>
          </a:p>
        </p:txBody>
      </p:sp>
    </p:spTree>
    <p:extLst>
      <p:ext uri="{BB962C8B-B14F-4D97-AF65-F5344CB8AC3E}">
        <p14:creationId xmlns:p14="http://schemas.microsoft.com/office/powerpoint/2010/main" val="345136800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44000" cy="698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Papyrus" panose="020B0602040200020303" pitchFamily="34" charset="77"/>
              </a:rPr>
              <a:t>Comparing files</a:t>
            </a:r>
          </a:p>
          <a:p>
            <a:pPr algn="ctr"/>
            <a:r>
              <a:rPr lang="en-US" sz="3200" dirty="0">
                <a:latin typeface="Courier" pitchFamily="2" charset="0"/>
              </a:rPr>
              <a:t>diff</a:t>
            </a:r>
          </a:p>
          <a:p>
            <a:pPr algn="ctr"/>
            <a:endParaRPr lang="en-US" sz="3200" dirty="0">
              <a:latin typeface="Papyrus" panose="020B0602040200020303" pitchFamily="34" charset="77"/>
            </a:endParaRPr>
          </a:p>
          <a:p>
            <a:pPr algn="ctr"/>
            <a:r>
              <a:rPr lang="en-US" sz="3200" dirty="0">
                <a:latin typeface="Papyrus" panose="020B0602040200020303" pitchFamily="34" charset="77"/>
              </a:rPr>
              <a:t>Now for the </a:t>
            </a:r>
            <a:r>
              <a:rPr lang="en-US" sz="3200" u="sng" dirty="0">
                <a:latin typeface="Courier" pitchFamily="2" charset="0"/>
              </a:rPr>
              <a:t>2,4</a:t>
            </a:r>
            <a:r>
              <a:rPr lang="en-US" sz="3200" dirty="0">
                <a:latin typeface="Courier" pitchFamily="2" charset="0"/>
              </a:rPr>
              <a:t>c</a:t>
            </a:r>
            <a:r>
              <a:rPr lang="en-US" sz="3200" u="dbl" dirty="0">
                <a:latin typeface="Courier" pitchFamily="2" charset="0"/>
              </a:rPr>
              <a:t>2,4</a:t>
            </a:r>
          </a:p>
          <a:p>
            <a:pPr algn="ctr"/>
            <a:endParaRPr lang="en-US" sz="3200" dirty="0">
              <a:latin typeface="Papyrus" panose="020B0602040200020303" pitchFamily="34" charset="77"/>
            </a:endParaRPr>
          </a:p>
          <a:p>
            <a:pPr algn="ctr"/>
            <a:r>
              <a:rPr lang="en-US" sz="3200" dirty="0">
                <a:latin typeface="Papyrus" panose="020B0602040200020303" pitchFamily="34" charset="77"/>
              </a:rPr>
              <a:t>This line identifies the differences.</a:t>
            </a:r>
          </a:p>
          <a:p>
            <a:pPr algn="ctr"/>
            <a:endParaRPr lang="en-US" sz="3200" dirty="0">
              <a:latin typeface="Papyrus" panose="020B0602040200020303" pitchFamily="34" charset="77"/>
            </a:endParaRPr>
          </a:p>
          <a:p>
            <a:pPr algn="ctr"/>
            <a:r>
              <a:rPr lang="en-US" sz="3200" dirty="0">
                <a:latin typeface="Papyrus" panose="020B0602040200020303" pitchFamily="34" charset="77"/>
              </a:rPr>
              <a:t>It starts with the “groups” of lines that are different.</a:t>
            </a:r>
          </a:p>
          <a:p>
            <a:pPr algn="ctr"/>
            <a:endParaRPr lang="en-US" sz="3200" dirty="0">
              <a:latin typeface="Papyrus" panose="020B0602040200020303" pitchFamily="34" charset="77"/>
            </a:endParaRPr>
          </a:p>
          <a:p>
            <a:pPr algn="ctr"/>
            <a:r>
              <a:rPr lang="en-US" sz="3200" dirty="0">
                <a:latin typeface="Papyrus" panose="020B0602040200020303" pitchFamily="34" charset="77"/>
              </a:rPr>
              <a:t>The </a:t>
            </a:r>
            <a:r>
              <a:rPr lang="en-US" sz="3200" u="sng" dirty="0">
                <a:latin typeface="Courier" pitchFamily="2" charset="0"/>
              </a:rPr>
              <a:t>2,4</a:t>
            </a:r>
            <a:r>
              <a:rPr lang="en-US" sz="3200" dirty="0">
                <a:latin typeface="Papyrus" panose="020B0602040200020303" pitchFamily="34" charset="77"/>
              </a:rPr>
              <a:t> on the left identifies the group of lines 2-4 of </a:t>
            </a:r>
            <a:r>
              <a:rPr lang="en-US" sz="3200" dirty="0">
                <a:latin typeface="Courier" pitchFamily="2" charset="0"/>
              </a:rPr>
              <a:t>file1.txt </a:t>
            </a:r>
            <a:r>
              <a:rPr lang="en-US" sz="3200" dirty="0">
                <a:latin typeface="Papyrus" panose="020B0602040200020303" pitchFamily="34" charset="77"/>
              </a:rPr>
              <a:t>as having differences with the group of lines </a:t>
            </a:r>
            <a:r>
              <a:rPr lang="en-US" sz="3200" u="dbl" dirty="0">
                <a:latin typeface="Courier" pitchFamily="2" charset="0"/>
              </a:rPr>
              <a:t>2,4</a:t>
            </a:r>
            <a:r>
              <a:rPr lang="en-US" sz="3200" dirty="0">
                <a:latin typeface="Papyrus" panose="020B0602040200020303" pitchFamily="34" charset="77"/>
              </a:rPr>
              <a:t> of </a:t>
            </a:r>
            <a:r>
              <a:rPr lang="en-US" sz="3200" dirty="0">
                <a:latin typeface="Courier" pitchFamily="2" charset="0"/>
              </a:rPr>
              <a:t>file2.txt</a:t>
            </a:r>
            <a:r>
              <a:rPr lang="en-US" sz="3200" dirty="0">
                <a:latin typeface="Papyrus" panose="020B0602040200020303" pitchFamily="34" charset="77"/>
              </a:rPr>
              <a:t>. The lines are printed out in groups.</a:t>
            </a:r>
          </a:p>
        </p:txBody>
      </p:sp>
    </p:spTree>
    <p:extLst>
      <p:ext uri="{BB962C8B-B14F-4D97-AF65-F5344CB8AC3E}">
        <p14:creationId xmlns:p14="http://schemas.microsoft.com/office/powerpoint/2010/main" val="33467879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2192"/>
            <a:ext cx="9144000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bg1">
                    <a:lumMod val="50000"/>
                  </a:schemeClr>
                </a:solidFill>
                <a:latin typeface="Papyrus"/>
              </a:rPr>
              <a:t>(Filename) </a:t>
            </a:r>
            <a:r>
              <a:rPr lang="en-US" sz="3200" dirty="0">
                <a:latin typeface="Papyrus"/>
              </a:rPr>
              <a:t>Wildcards</a:t>
            </a:r>
          </a:p>
          <a:p>
            <a:pPr algn="ctr"/>
            <a:r>
              <a:rPr lang="en-US" sz="2400" dirty="0">
                <a:latin typeface="Papyrus"/>
              </a:rPr>
              <a:t>Review and finish off wildcards</a:t>
            </a:r>
            <a:endParaRPr lang="en-US" sz="2400" dirty="0">
              <a:latin typeface="Papyrus" panose="020B0602040200020303" pitchFamily="34" charset="77"/>
            </a:endParaRPr>
          </a:p>
          <a:p>
            <a:pPr algn="ctr"/>
            <a:endParaRPr lang="en-US" sz="3200" dirty="0">
              <a:latin typeface="Papyrus"/>
            </a:endParaRPr>
          </a:p>
          <a:p>
            <a:pPr algn="ctr"/>
            <a:r>
              <a:rPr lang="en-US" sz="3200" dirty="0">
                <a:latin typeface="Papyrus"/>
              </a:rPr>
              <a:t>Can be used </a:t>
            </a:r>
            <a:r>
              <a:rPr lang="en-US" sz="3200" dirty="0">
                <a:latin typeface="Papyrus" panose="020B0602040200020303" pitchFamily="34" charset="77"/>
              </a:rPr>
              <a:t>in almost all commands -- it is a feature of the shell.</a:t>
            </a:r>
          </a:p>
          <a:p>
            <a:pPr algn="ctr"/>
            <a:endParaRPr lang="en-US" sz="3200" dirty="0">
              <a:latin typeface="Papyrus" panose="020B0602040200020303" pitchFamily="34" charset="77"/>
            </a:endParaRPr>
          </a:p>
          <a:p>
            <a:pPr algn="ctr"/>
            <a:r>
              <a:rPr lang="en-US" sz="3200" dirty="0">
                <a:latin typeface="Papyrus" panose="020B0602040200020303" pitchFamily="34" charset="77"/>
              </a:rPr>
              <a:t>Ex. </a:t>
            </a:r>
            <a:r>
              <a:rPr lang="en-US" sz="3200" dirty="0">
                <a:latin typeface="Papyrus"/>
              </a:rPr>
              <a:t>look for </a:t>
            </a:r>
            <a:r>
              <a:rPr lang="en-US" sz="3200" u="sng" dirty="0">
                <a:latin typeface="Papyrus"/>
              </a:rPr>
              <a:t>file names </a:t>
            </a:r>
            <a:r>
              <a:rPr lang="en-US" sz="3200" dirty="0">
                <a:latin typeface="Papyrus"/>
              </a:rPr>
              <a:t>that meet certain conditions (start with </a:t>
            </a:r>
            <a:r>
              <a:rPr lang="en-US" sz="3200" dirty="0">
                <a:latin typeface="Courier" pitchFamily="2" charset="0"/>
              </a:rPr>
              <a:t>A</a:t>
            </a:r>
            <a:r>
              <a:rPr lang="en-US" sz="3200" dirty="0">
                <a:latin typeface="Papyrus"/>
              </a:rPr>
              <a:t> for example).</a:t>
            </a:r>
          </a:p>
          <a:p>
            <a:pPr algn="ctr"/>
            <a:endParaRPr lang="en-US" sz="3200" dirty="0">
              <a:latin typeface="Papyrus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latin typeface="Papyrus" panose="020B0602040200020303" pitchFamily="34" charset="77"/>
              </a:rPr>
              <a:t>Matches zero or more characters, except a</a:t>
            </a:r>
          </a:p>
          <a:p>
            <a:pPr algn="ctr"/>
            <a:r>
              <a:rPr lang="en-US" sz="3200" dirty="0">
                <a:latin typeface="Papyrus" panose="020B0602040200020303" pitchFamily="34" charset="77"/>
              </a:rPr>
              <a:t>leading dot</a:t>
            </a:r>
          </a:p>
          <a:p>
            <a:pPr algn="ctr"/>
            <a:endParaRPr lang="en-US" sz="3200" dirty="0">
              <a:latin typeface="Papyrus" panose="020B0602040200020303" pitchFamily="34" charset="77"/>
            </a:endParaRPr>
          </a:p>
          <a:p>
            <a:r>
              <a:rPr lang="en-US" sz="3200" dirty="0">
                <a:latin typeface="Courier" pitchFamily="2" charset="0"/>
              </a:rPr>
              <a:t>?</a:t>
            </a:r>
            <a:r>
              <a:rPr lang="en-US" sz="3200" dirty="0">
                <a:latin typeface="Papyrus"/>
              </a:rPr>
              <a:t>	</a:t>
            </a:r>
            <a:r>
              <a:rPr lang="en-US" sz="3200" dirty="0">
                <a:latin typeface="Papyrus" panose="020B0602040200020303" pitchFamily="34" charset="77"/>
              </a:rPr>
              <a:t>Matches any single character, except a leading</a:t>
            </a:r>
          </a:p>
          <a:p>
            <a:pPr algn="ctr"/>
            <a:r>
              <a:rPr lang="en-US" sz="3200" dirty="0">
                <a:latin typeface="Papyrus" panose="020B0602040200020303" pitchFamily="34" charset="77"/>
              </a:rPr>
              <a:t>dot</a:t>
            </a:r>
          </a:p>
        </p:txBody>
      </p:sp>
    </p:spTree>
    <p:extLst>
      <p:ext uri="{BB962C8B-B14F-4D97-AF65-F5344CB8AC3E}">
        <p14:creationId xmlns:p14="http://schemas.microsoft.com/office/powerpoint/2010/main" val="289150701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44000" cy="698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Papyrus" panose="020B0602040200020303" pitchFamily="34" charset="77"/>
              </a:rPr>
              <a:t>Comparing files</a:t>
            </a:r>
          </a:p>
          <a:p>
            <a:pPr algn="ctr"/>
            <a:r>
              <a:rPr lang="en-US" sz="3200" dirty="0">
                <a:latin typeface="Courier" pitchFamily="2" charset="0"/>
              </a:rPr>
              <a:t>diff</a:t>
            </a:r>
          </a:p>
          <a:p>
            <a:pPr algn="ctr"/>
            <a:endParaRPr lang="en-US" sz="3200" dirty="0">
              <a:latin typeface="Papyrus" panose="020B0602040200020303" pitchFamily="34" charset="77"/>
            </a:endParaRPr>
          </a:p>
          <a:p>
            <a:pPr algn="ctr"/>
            <a:r>
              <a:rPr lang="en-US" sz="3200" dirty="0">
                <a:latin typeface="Papyrus" panose="020B0602040200020303" pitchFamily="34" charset="77"/>
              </a:rPr>
              <a:t>Now for the </a:t>
            </a:r>
            <a:r>
              <a:rPr lang="en-US" sz="3200" u="sng" dirty="0">
                <a:latin typeface="Courier" pitchFamily="2" charset="0"/>
              </a:rPr>
              <a:t>2,4</a:t>
            </a:r>
            <a:r>
              <a:rPr lang="en-US" sz="3200" dirty="0">
                <a:latin typeface="Courier" pitchFamily="2" charset="0"/>
              </a:rPr>
              <a:t>c</a:t>
            </a:r>
            <a:r>
              <a:rPr lang="en-US" sz="3200" u="dbl" dirty="0">
                <a:latin typeface="Courier" pitchFamily="2" charset="0"/>
              </a:rPr>
              <a:t>2,4</a:t>
            </a:r>
          </a:p>
          <a:p>
            <a:pPr algn="ctr"/>
            <a:endParaRPr lang="en-US" sz="3200" dirty="0">
              <a:latin typeface="Papyrus" panose="020B0602040200020303" pitchFamily="34" charset="77"/>
            </a:endParaRPr>
          </a:p>
          <a:p>
            <a:pPr algn="ctr"/>
            <a:r>
              <a:rPr lang="en-US" sz="3200" dirty="0">
                <a:latin typeface="Papyrus" panose="020B0602040200020303" pitchFamily="34" charset="77"/>
              </a:rPr>
              <a:t>The “</a:t>
            </a:r>
            <a:r>
              <a:rPr lang="en-US" sz="3200" dirty="0">
                <a:latin typeface="Courier" pitchFamily="2" charset="0"/>
              </a:rPr>
              <a:t>c</a:t>
            </a:r>
            <a:r>
              <a:rPr lang="en-US" sz="3200" dirty="0">
                <a:latin typeface="Papyrus" panose="020B0602040200020303" pitchFamily="34" charset="77"/>
              </a:rPr>
              <a:t>” means each matched line number in in </a:t>
            </a:r>
            <a:r>
              <a:rPr lang="en-US" sz="3200" dirty="0">
                <a:latin typeface="Courier" pitchFamily="2" charset="0"/>
              </a:rPr>
              <a:t>file1.txt </a:t>
            </a:r>
            <a:r>
              <a:rPr lang="en-US" sz="3200" dirty="0">
                <a:latin typeface="Papyrus" panose="020B0602040200020303" pitchFamily="34" charset="77"/>
              </a:rPr>
              <a:t>needs to be changed to the appropriate line number in </a:t>
            </a:r>
            <a:r>
              <a:rPr lang="en-US" sz="3200" dirty="0">
                <a:latin typeface="Courier" pitchFamily="2" charset="0"/>
              </a:rPr>
              <a:t>file2.txt </a:t>
            </a:r>
            <a:r>
              <a:rPr lang="en-US" sz="3200" dirty="0">
                <a:latin typeface="Papyrus" panose="020B0602040200020303" pitchFamily="34" charset="77"/>
              </a:rPr>
              <a:t>to make the first file match the second file</a:t>
            </a:r>
          </a:p>
          <a:p>
            <a:pPr algn="ctr"/>
            <a:endParaRPr lang="en-US" sz="3200" dirty="0">
              <a:latin typeface="Papyrus" panose="020B0602040200020303" pitchFamily="34" charset="77"/>
            </a:endParaRPr>
          </a:p>
          <a:p>
            <a:pPr algn="ctr"/>
            <a:r>
              <a:rPr lang="en-US" sz="3200" dirty="0">
                <a:latin typeface="Papyrus" panose="020B0602040200020303" pitchFamily="34" charset="77"/>
              </a:rPr>
              <a:t>(in standard UNIX this letter can also be an “</a:t>
            </a:r>
            <a:r>
              <a:rPr lang="en-US" sz="3200" dirty="0">
                <a:latin typeface="Courier" pitchFamily="2" charset="0"/>
              </a:rPr>
              <a:t>a</a:t>
            </a:r>
            <a:r>
              <a:rPr lang="en-US" sz="3200" dirty="0">
                <a:latin typeface="Papyrus" panose="020B0602040200020303" pitchFamily="34" charset="77"/>
              </a:rPr>
              <a:t>” for add or a “</a:t>
            </a:r>
            <a:r>
              <a:rPr lang="en-US" sz="3200" dirty="0">
                <a:latin typeface="Courier" pitchFamily="2" charset="0"/>
              </a:rPr>
              <a:t>d</a:t>
            </a:r>
            <a:r>
              <a:rPr lang="en-US" sz="3200" dirty="0">
                <a:latin typeface="Papyrus" panose="020B0602040200020303" pitchFamily="34" charset="77"/>
              </a:rPr>
              <a:t>” for delete  -- but the mac does not do it that way)</a:t>
            </a:r>
          </a:p>
          <a:p>
            <a:pPr algn="ctr"/>
            <a:endParaRPr lang="en-US" sz="3200" dirty="0">
              <a:latin typeface="Papyrus" panose="020B0602040200020303" pitchFamily="34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17872933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44000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Papyrus" panose="020B0602040200020303" pitchFamily="34" charset="77"/>
              </a:rPr>
              <a:t>Comparing files</a:t>
            </a:r>
          </a:p>
          <a:p>
            <a:pPr algn="ctr"/>
            <a:r>
              <a:rPr lang="en-US" sz="3200" dirty="0">
                <a:latin typeface="Courier" pitchFamily="2" charset="0"/>
              </a:rPr>
              <a:t>diff</a:t>
            </a:r>
          </a:p>
          <a:p>
            <a:pPr algn="ctr"/>
            <a:endParaRPr lang="en-US" sz="3200" dirty="0">
              <a:latin typeface="Papyrus" panose="020B0602040200020303" pitchFamily="34" charset="77"/>
            </a:endParaRPr>
          </a:p>
          <a:p>
            <a:pPr algn="ctr"/>
            <a:r>
              <a:rPr lang="en-US" sz="3200" dirty="0">
                <a:latin typeface="Courier" pitchFamily="2" charset="0"/>
              </a:rPr>
              <a:t>diff</a:t>
            </a:r>
            <a:r>
              <a:rPr lang="en-US" sz="3200" dirty="0">
                <a:latin typeface="Papyrus" panose="020B0602040200020303" pitchFamily="34" charset="77"/>
              </a:rPr>
              <a:t> can make a file of the commands necessary to change file1.txt to be the same as file2.txt </a:t>
            </a:r>
          </a:p>
          <a:p>
            <a:pPr algn="ctr"/>
            <a:endParaRPr lang="en-US" sz="3200" dirty="0">
              <a:latin typeface="Papyrus" panose="020B0602040200020303" pitchFamily="34" charset="77"/>
            </a:endParaRPr>
          </a:p>
          <a:p>
            <a:pPr algn="ctr"/>
            <a:r>
              <a:rPr lang="en-US" sz="3200" dirty="0">
                <a:latin typeface="Papyrus" panose="020B0602040200020303" pitchFamily="34" charset="77"/>
              </a:rPr>
              <a:t>(although you can also clobber </a:t>
            </a:r>
            <a:r>
              <a:rPr lang="en-US" sz="3200" dirty="0">
                <a:latin typeface="Courier" pitchFamily="2" charset="0"/>
              </a:rPr>
              <a:t>file1.txt </a:t>
            </a:r>
            <a:r>
              <a:rPr lang="en-US" sz="3200" dirty="0">
                <a:latin typeface="Papyrus" panose="020B0602040200020303" pitchFamily="34" charset="77"/>
              </a:rPr>
              <a:t>and make a new </a:t>
            </a:r>
            <a:r>
              <a:rPr lang="en-US" sz="3200" dirty="0">
                <a:latin typeface="Courier" pitchFamily="2" charset="0"/>
              </a:rPr>
              <a:t>file1.txt </a:t>
            </a:r>
            <a:r>
              <a:rPr lang="en-US" sz="3200" dirty="0">
                <a:latin typeface="Papyrus" panose="020B0602040200020303" pitchFamily="34" charset="77"/>
              </a:rPr>
              <a:t>that is the same as </a:t>
            </a:r>
            <a:r>
              <a:rPr lang="en-US" sz="3200" dirty="0">
                <a:latin typeface="Courier" pitchFamily="2" charset="0"/>
              </a:rPr>
              <a:t>file2.txt </a:t>
            </a:r>
            <a:r>
              <a:rPr lang="en-US" sz="3200" dirty="0">
                <a:latin typeface="Papyrus" panose="020B0602040200020303" pitchFamily="34" charset="77"/>
              </a:rPr>
              <a:t>with </a:t>
            </a:r>
            <a:r>
              <a:rPr lang="en-US" sz="3200" dirty="0">
                <a:latin typeface="Courier" pitchFamily="2" charset="0"/>
              </a:rPr>
              <a:t>cp file2.txt file1.txt</a:t>
            </a:r>
            <a:r>
              <a:rPr lang="en-US" sz="3200" dirty="0">
                <a:latin typeface="Papyrus" panose="020B0602040200020303" pitchFamily="34" charset="77"/>
              </a:rPr>
              <a:t>.)</a:t>
            </a:r>
          </a:p>
          <a:p>
            <a:pPr algn="ctr"/>
            <a:endParaRPr lang="en-US" sz="3200" dirty="0">
              <a:latin typeface="Papyrus" panose="020B0602040200020303" pitchFamily="34" charset="77"/>
            </a:endParaRPr>
          </a:p>
          <a:p>
            <a:pPr algn="ctr"/>
            <a:r>
              <a:rPr lang="en-US" sz="3200" dirty="0">
                <a:latin typeface="Papyrus" panose="020B0602040200020303" pitchFamily="34" charset="77"/>
              </a:rPr>
              <a:t>See the file </a:t>
            </a:r>
            <a:r>
              <a:rPr lang="en-US" sz="3200" dirty="0" err="1">
                <a:latin typeface="Papyrus" panose="020B0602040200020303" pitchFamily="34" charset="77"/>
              </a:rPr>
              <a:t>ToyClassFolder.zip</a:t>
            </a:r>
            <a:r>
              <a:rPr lang="en-US" sz="3200" dirty="0">
                <a:latin typeface="Papyrus" panose="020B0602040200020303" pitchFamily="34" charset="77"/>
              </a:rPr>
              <a:t> on the class web page. </a:t>
            </a:r>
          </a:p>
          <a:p>
            <a:pPr algn="ctr"/>
            <a:endParaRPr lang="en-US" sz="3200" dirty="0">
              <a:latin typeface="Papyrus" panose="020B0602040200020303" pitchFamily="34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171621765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44000" cy="76944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Papyrus" panose="020B0602040200020303" pitchFamily="34" charset="77"/>
              </a:rPr>
              <a:t>Comparing files</a:t>
            </a:r>
          </a:p>
          <a:p>
            <a:pPr algn="ctr"/>
            <a:r>
              <a:rPr lang="en-US" sz="3200" dirty="0">
                <a:latin typeface="Courier" pitchFamily="2" charset="0"/>
              </a:rPr>
              <a:t>diff</a:t>
            </a:r>
          </a:p>
          <a:p>
            <a:r>
              <a:rPr lang="en-US" dirty="0">
                <a:latin typeface="Courier" pitchFamily="2" charset="0"/>
              </a:rPr>
              <a:t>$ diff f1.dat f2.dat</a:t>
            </a:r>
          </a:p>
          <a:p>
            <a:r>
              <a:rPr lang="en-US" dirty="0">
                <a:latin typeface="Courier" pitchFamily="2" charset="0"/>
              </a:rPr>
              <a:t>1d0</a:t>
            </a:r>
          </a:p>
          <a:p>
            <a:r>
              <a:rPr lang="en-US" dirty="0">
                <a:latin typeface="Courier" pitchFamily="2" charset="0"/>
              </a:rPr>
              <a:t>&lt; line 1 file 1 only</a:t>
            </a:r>
          </a:p>
          <a:p>
            <a:r>
              <a:rPr lang="en-US" dirty="0">
                <a:latin typeface="Courier" pitchFamily="2" charset="0"/>
              </a:rPr>
              <a:t>2a2</a:t>
            </a:r>
          </a:p>
          <a:p>
            <a:r>
              <a:rPr lang="en-US" dirty="0">
                <a:latin typeface="Courier" pitchFamily="2" charset="0"/>
              </a:rPr>
              <a:t>&gt; line 3 file 2 only</a:t>
            </a:r>
          </a:p>
          <a:p>
            <a:pPr algn="ctr"/>
            <a:r>
              <a:rPr lang="en-US" sz="3200" dirty="0" err="1">
                <a:latin typeface="Courier" pitchFamily="2" charset="0"/>
              </a:rPr>
              <a:t>cmp</a:t>
            </a:r>
            <a:endParaRPr lang="en-US" dirty="0">
              <a:latin typeface="Courier" pitchFamily="2" charset="0"/>
            </a:endParaRPr>
          </a:p>
          <a:p>
            <a:endParaRPr lang="en-US" dirty="0">
              <a:latin typeface="Courier" pitchFamily="2" charset="0"/>
            </a:endParaRPr>
          </a:p>
          <a:p>
            <a:pPr algn="ctr"/>
            <a:r>
              <a:rPr lang="en-US" sz="3200" dirty="0">
                <a:latin typeface="Papyrus" panose="020B0602040200020303" pitchFamily="34" charset="77"/>
              </a:rPr>
              <a:t>Compares 2 files byte by byte (usually only useful for first difference)</a:t>
            </a:r>
          </a:p>
          <a:p>
            <a:r>
              <a:rPr lang="en-US" sz="2400" dirty="0">
                <a:latin typeface="Courier" pitchFamily="2" charset="0"/>
              </a:rPr>
              <a:t>$ cat </a:t>
            </a:r>
            <a:r>
              <a:rPr lang="en-US" sz="2400" dirty="0" err="1">
                <a:latin typeface="Courier" pitchFamily="2" charset="0"/>
              </a:rPr>
              <a:t>fubar.dat</a:t>
            </a:r>
            <a:endParaRPr lang="en-US" sz="2400" dirty="0">
              <a:latin typeface="Courier" pitchFamily="2" charset="0"/>
            </a:endParaRPr>
          </a:p>
          <a:p>
            <a:r>
              <a:rPr lang="en-US" sz="2400" dirty="0">
                <a:latin typeface="Courier" pitchFamily="2" charset="0"/>
              </a:rPr>
              <a:t>ww2 expression</a:t>
            </a:r>
          </a:p>
          <a:p>
            <a:r>
              <a:rPr lang="en-US" sz="2400" dirty="0">
                <a:latin typeface="Courier" pitchFamily="2" charset="0"/>
              </a:rPr>
              <a:t>$ cat </a:t>
            </a:r>
            <a:r>
              <a:rPr lang="en-US" sz="2400" dirty="0" err="1">
                <a:latin typeface="Courier" pitchFamily="2" charset="0"/>
              </a:rPr>
              <a:t>snafu.dat</a:t>
            </a:r>
            <a:endParaRPr lang="en-US" sz="2400" dirty="0">
              <a:latin typeface="Courier" pitchFamily="2" charset="0"/>
            </a:endParaRPr>
          </a:p>
          <a:p>
            <a:r>
              <a:rPr lang="en-US" sz="2400" dirty="0" err="1">
                <a:latin typeface="Courier" pitchFamily="2" charset="0"/>
              </a:rPr>
              <a:t>wwII</a:t>
            </a:r>
            <a:r>
              <a:rPr lang="en-US" sz="2400" dirty="0">
                <a:latin typeface="Courier" pitchFamily="2" charset="0"/>
              </a:rPr>
              <a:t> expression.</a:t>
            </a:r>
          </a:p>
          <a:p>
            <a:r>
              <a:rPr lang="en-US" sz="2400" dirty="0">
                <a:latin typeface="Courier" pitchFamily="2" charset="0"/>
              </a:rPr>
              <a:t>$ </a:t>
            </a:r>
            <a:r>
              <a:rPr lang="en-US" sz="2400" dirty="0" err="1">
                <a:latin typeface="Courier" pitchFamily="2" charset="0"/>
              </a:rPr>
              <a:t>cmp</a:t>
            </a:r>
            <a:r>
              <a:rPr lang="en-US" sz="2400" dirty="0">
                <a:latin typeface="Courier" pitchFamily="2" charset="0"/>
              </a:rPr>
              <a:t> </a:t>
            </a:r>
            <a:r>
              <a:rPr lang="en-US" sz="2400" dirty="0" err="1">
                <a:latin typeface="Courier" pitchFamily="2" charset="0"/>
              </a:rPr>
              <a:t>fubar.dat</a:t>
            </a:r>
            <a:r>
              <a:rPr lang="en-US" sz="2400" dirty="0">
                <a:latin typeface="Courier" pitchFamily="2" charset="0"/>
              </a:rPr>
              <a:t> </a:t>
            </a:r>
            <a:r>
              <a:rPr lang="en-US" sz="2400" dirty="0" err="1">
                <a:latin typeface="Courier" pitchFamily="2" charset="0"/>
              </a:rPr>
              <a:t>snafu.dat</a:t>
            </a:r>
            <a:endParaRPr lang="en-US" sz="2400" dirty="0">
              <a:latin typeface="Courier" pitchFamily="2" charset="0"/>
            </a:endParaRPr>
          </a:p>
          <a:p>
            <a:r>
              <a:rPr lang="en-US" sz="2400" dirty="0" err="1">
                <a:latin typeface="Courier" pitchFamily="2" charset="0"/>
              </a:rPr>
              <a:t>fubar.dat</a:t>
            </a:r>
            <a:r>
              <a:rPr lang="en-US" sz="2400" dirty="0">
                <a:latin typeface="Courier" pitchFamily="2" charset="0"/>
              </a:rPr>
              <a:t> </a:t>
            </a:r>
            <a:r>
              <a:rPr lang="en-US" sz="2400" dirty="0" err="1">
                <a:latin typeface="Courier" pitchFamily="2" charset="0"/>
              </a:rPr>
              <a:t>snafu.dat</a:t>
            </a:r>
            <a:r>
              <a:rPr lang="en-US" sz="2400" dirty="0">
                <a:latin typeface="Courier" pitchFamily="2" charset="0"/>
              </a:rPr>
              <a:t> differ: char 3, line 1</a:t>
            </a:r>
          </a:p>
          <a:p>
            <a:endParaRPr lang="en-US" sz="3200" dirty="0">
              <a:latin typeface="Courier" pitchFamily="2" charset="0"/>
            </a:endParaRPr>
          </a:p>
          <a:p>
            <a:pPr algn="ctr"/>
            <a:endParaRPr lang="en-US" sz="3200" dirty="0">
              <a:latin typeface="Papyrus" panose="020B0602040200020303" pitchFamily="34" charset="77"/>
            </a:endParaRPr>
          </a:p>
          <a:p>
            <a:endParaRPr lang="en-US" dirty="0">
              <a:latin typeface="Papyrus" panose="020B0602040200020303" pitchFamily="34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160214170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4112" y="-573024"/>
            <a:ext cx="9144000" cy="72019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Papyrus" panose="020B0602040200020303" pitchFamily="34" charset="77"/>
              </a:rPr>
              <a:t>Comparing files</a:t>
            </a:r>
          </a:p>
          <a:p>
            <a:pPr algn="ctr"/>
            <a:endParaRPr lang="en-US" dirty="0">
              <a:latin typeface="Courier" pitchFamily="2" charset="0"/>
            </a:endParaRPr>
          </a:p>
          <a:p>
            <a:pPr algn="ctr"/>
            <a:r>
              <a:rPr lang="en-US" sz="3200" dirty="0" err="1">
                <a:latin typeface="Courier" pitchFamily="2" charset="0"/>
              </a:rPr>
              <a:t>cmp</a:t>
            </a:r>
            <a:endParaRPr lang="en-US" dirty="0">
              <a:latin typeface="Courier" pitchFamily="2" charset="0"/>
            </a:endParaRPr>
          </a:p>
          <a:p>
            <a:endParaRPr lang="en-US" dirty="0">
              <a:latin typeface="Courier" pitchFamily="2" charset="0"/>
            </a:endParaRPr>
          </a:p>
          <a:p>
            <a:pPr algn="ctr"/>
            <a:r>
              <a:rPr lang="en-US" sz="3200" dirty="0">
                <a:latin typeface="Papyrus" panose="020B0602040200020303" pitchFamily="34" charset="77"/>
              </a:rPr>
              <a:t>Can list whole set of differences</a:t>
            </a:r>
          </a:p>
          <a:p>
            <a:r>
              <a:rPr lang="en-US" sz="2000" dirty="0">
                <a:latin typeface="Courier" pitchFamily="2" charset="0"/>
              </a:rPr>
              <a:t>$ </a:t>
            </a:r>
            <a:r>
              <a:rPr lang="en-US" sz="2000" dirty="0" err="1">
                <a:latin typeface="Courier" pitchFamily="2" charset="0"/>
              </a:rPr>
              <a:t>cmp</a:t>
            </a:r>
            <a:r>
              <a:rPr lang="en-US" sz="2000" dirty="0">
                <a:latin typeface="Courier" pitchFamily="2" charset="0"/>
              </a:rPr>
              <a:t> -l </a:t>
            </a:r>
            <a:r>
              <a:rPr lang="en-US" sz="2000" dirty="0" err="1">
                <a:latin typeface="Courier" pitchFamily="2" charset="0"/>
              </a:rPr>
              <a:t>fubar.dat</a:t>
            </a:r>
            <a:r>
              <a:rPr lang="en-US" sz="2000" dirty="0">
                <a:latin typeface="Courier" pitchFamily="2" charset="0"/>
              </a:rPr>
              <a:t> </a:t>
            </a:r>
            <a:r>
              <a:rPr lang="en-US" sz="2000" dirty="0" err="1">
                <a:latin typeface="Courier" pitchFamily="2" charset="0"/>
              </a:rPr>
              <a:t>snafu.dat</a:t>
            </a:r>
            <a:endParaRPr lang="en-US" sz="2000" dirty="0">
              <a:latin typeface="Courier" pitchFamily="2" charset="0"/>
            </a:endParaRPr>
          </a:p>
          <a:p>
            <a:r>
              <a:rPr lang="en-US" sz="2000" dirty="0">
                <a:latin typeface="Courier" pitchFamily="2" charset="0"/>
              </a:rPr>
              <a:t> 3  62 111</a:t>
            </a:r>
          </a:p>
          <a:p>
            <a:r>
              <a:rPr lang="en-US" sz="2000" dirty="0">
                <a:latin typeface="Courier" pitchFamily="2" charset="0"/>
              </a:rPr>
              <a:t> 4  40 111</a:t>
            </a:r>
          </a:p>
          <a:p>
            <a:r>
              <a:rPr lang="en-US" sz="2000" dirty="0">
                <a:latin typeface="Courier" pitchFamily="2" charset="0"/>
              </a:rPr>
              <a:t> 5 145  40</a:t>
            </a:r>
          </a:p>
          <a:p>
            <a:r>
              <a:rPr lang="en-US" sz="2000" dirty="0">
                <a:latin typeface="Courier" pitchFamily="2" charset="0"/>
              </a:rPr>
              <a:t> 6 170 145</a:t>
            </a:r>
          </a:p>
          <a:p>
            <a:r>
              <a:rPr lang="en-US" sz="2000" dirty="0">
                <a:latin typeface="Courier" pitchFamily="2" charset="0"/>
              </a:rPr>
              <a:t> 7 160 170</a:t>
            </a:r>
          </a:p>
          <a:p>
            <a:r>
              <a:rPr lang="en-US" sz="2000" dirty="0">
                <a:latin typeface="Courier" pitchFamily="2" charset="0"/>
              </a:rPr>
              <a:t> 8 162 160</a:t>
            </a:r>
          </a:p>
          <a:p>
            <a:r>
              <a:rPr lang="en-US" sz="2000" dirty="0">
                <a:latin typeface="Courier" pitchFamily="2" charset="0"/>
              </a:rPr>
              <a:t> 9 145 162</a:t>
            </a:r>
          </a:p>
          <a:p>
            <a:r>
              <a:rPr lang="en-US" sz="2000" dirty="0">
                <a:latin typeface="Courier" pitchFamily="2" charset="0"/>
              </a:rPr>
              <a:t>10 163 145</a:t>
            </a:r>
          </a:p>
          <a:p>
            <a:r>
              <a:rPr lang="en-US" sz="2000" dirty="0">
                <a:latin typeface="Courier" pitchFamily="2" charset="0"/>
              </a:rPr>
              <a:t>12 151 163</a:t>
            </a:r>
          </a:p>
          <a:p>
            <a:r>
              <a:rPr lang="en-US" sz="2000" dirty="0">
                <a:latin typeface="Courier" pitchFamily="2" charset="0"/>
              </a:rPr>
              <a:t>13 157 151</a:t>
            </a:r>
          </a:p>
          <a:p>
            <a:r>
              <a:rPr lang="en-US" sz="2000" dirty="0">
                <a:latin typeface="Courier" pitchFamily="2" charset="0"/>
              </a:rPr>
              <a:t>14 156 157</a:t>
            </a:r>
          </a:p>
          <a:p>
            <a:r>
              <a:rPr lang="en-US" sz="2000" dirty="0">
                <a:latin typeface="Courier" pitchFamily="2" charset="0"/>
              </a:rPr>
              <a:t>15  12 156</a:t>
            </a:r>
          </a:p>
          <a:p>
            <a:r>
              <a:rPr lang="en-US" sz="2000" dirty="0" err="1">
                <a:latin typeface="Courier" pitchFamily="2" charset="0"/>
              </a:rPr>
              <a:t>cmp</a:t>
            </a:r>
            <a:r>
              <a:rPr lang="en-US" sz="2000" dirty="0">
                <a:latin typeface="Courier" pitchFamily="2" charset="0"/>
              </a:rPr>
              <a:t>: EOF on </a:t>
            </a:r>
            <a:r>
              <a:rPr lang="en-US" sz="2000" dirty="0" err="1">
                <a:latin typeface="Courier" pitchFamily="2" charset="0"/>
              </a:rPr>
              <a:t>fubar.dat</a:t>
            </a:r>
            <a:endParaRPr lang="en-US" sz="2000" dirty="0">
              <a:latin typeface="Courier" pitchFamily="2" charset="0"/>
            </a:endParaRPr>
          </a:p>
          <a:p>
            <a:pPr algn="ctr"/>
            <a:endParaRPr lang="en-US" sz="3200" dirty="0">
              <a:latin typeface="Papyrus" panose="020B0602040200020303" pitchFamily="34" charset="77"/>
            </a:endParaRPr>
          </a:p>
          <a:p>
            <a:endParaRPr lang="en-US" dirty="0">
              <a:latin typeface="Papyrus" panose="020B0602040200020303" pitchFamily="34" charset="77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A5FC41D-D11C-A447-BF1F-C77696638BF5}"/>
              </a:ext>
            </a:extLst>
          </p:cNvPr>
          <p:cNvSpPr txBox="1"/>
          <p:nvPr/>
        </p:nvSpPr>
        <p:spPr>
          <a:xfrm>
            <a:off x="4706112" y="2511552"/>
            <a:ext cx="4425696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$ </a:t>
            </a:r>
            <a:r>
              <a:rPr lang="en-US" dirty="0" err="1">
                <a:latin typeface="Courier" pitchFamily="2" charset="0"/>
              </a:rPr>
              <a:t>cmp</a:t>
            </a:r>
            <a:r>
              <a:rPr lang="en-US" dirty="0">
                <a:latin typeface="Courier" pitchFamily="2" charset="0"/>
              </a:rPr>
              <a:t> -</a:t>
            </a:r>
            <a:r>
              <a:rPr lang="en-US" dirty="0" err="1">
                <a:latin typeface="Courier" pitchFamily="2" charset="0"/>
              </a:rPr>
              <a:t>lc</a:t>
            </a:r>
            <a:r>
              <a:rPr lang="en-US" dirty="0">
                <a:latin typeface="Courier" pitchFamily="2" charset="0"/>
              </a:rPr>
              <a:t> </a:t>
            </a:r>
            <a:r>
              <a:rPr lang="en-US" dirty="0" err="1">
                <a:latin typeface="Courier" pitchFamily="2" charset="0"/>
              </a:rPr>
              <a:t>fubar.dat</a:t>
            </a:r>
            <a:r>
              <a:rPr lang="en-US" dirty="0">
                <a:latin typeface="Courier" pitchFamily="2" charset="0"/>
              </a:rPr>
              <a:t> </a:t>
            </a:r>
            <a:r>
              <a:rPr lang="en-US" dirty="0" err="1">
                <a:latin typeface="Courier" pitchFamily="2" charset="0"/>
              </a:rPr>
              <a:t>snafu.dat</a:t>
            </a:r>
            <a:endParaRPr lang="en-US" dirty="0">
              <a:latin typeface="Courier" pitchFamily="2" charset="0"/>
            </a:endParaRPr>
          </a:p>
          <a:p>
            <a:r>
              <a:rPr lang="en-US" dirty="0">
                <a:latin typeface="Courier" pitchFamily="2" charset="0"/>
              </a:rPr>
              <a:t> 3  62 2    111 I</a:t>
            </a:r>
          </a:p>
          <a:p>
            <a:r>
              <a:rPr lang="en-US" dirty="0">
                <a:latin typeface="Courier" pitchFamily="2" charset="0"/>
              </a:rPr>
              <a:t> 4  40      111 I</a:t>
            </a:r>
          </a:p>
          <a:p>
            <a:r>
              <a:rPr lang="en-US" dirty="0">
                <a:latin typeface="Courier" pitchFamily="2" charset="0"/>
              </a:rPr>
              <a:t> 5 145 e     40  </a:t>
            </a:r>
          </a:p>
          <a:p>
            <a:r>
              <a:rPr lang="en-US" dirty="0">
                <a:latin typeface="Courier" pitchFamily="2" charset="0"/>
              </a:rPr>
              <a:t> 6 170 x    145 e</a:t>
            </a:r>
          </a:p>
          <a:p>
            <a:r>
              <a:rPr lang="en-US" dirty="0">
                <a:latin typeface="Courier" pitchFamily="2" charset="0"/>
              </a:rPr>
              <a:t> 7 160 p    170 x</a:t>
            </a:r>
          </a:p>
          <a:p>
            <a:r>
              <a:rPr lang="en-US" dirty="0">
                <a:latin typeface="Courier" pitchFamily="2" charset="0"/>
              </a:rPr>
              <a:t> 8 162 r    160 p</a:t>
            </a:r>
          </a:p>
          <a:p>
            <a:r>
              <a:rPr lang="en-US" dirty="0">
                <a:latin typeface="Courier" pitchFamily="2" charset="0"/>
              </a:rPr>
              <a:t> 9 145 e    162 r</a:t>
            </a:r>
          </a:p>
          <a:p>
            <a:r>
              <a:rPr lang="en-US" dirty="0">
                <a:latin typeface="Courier" pitchFamily="2" charset="0"/>
              </a:rPr>
              <a:t>10 163 s    145 e</a:t>
            </a:r>
          </a:p>
          <a:p>
            <a:r>
              <a:rPr lang="en-US" dirty="0">
                <a:latin typeface="Courier" pitchFamily="2" charset="0"/>
              </a:rPr>
              <a:t>12 151 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    163 s</a:t>
            </a:r>
          </a:p>
          <a:p>
            <a:r>
              <a:rPr lang="en-US" dirty="0">
                <a:latin typeface="Courier" pitchFamily="2" charset="0"/>
              </a:rPr>
              <a:t>13 157 o    151 </a:t>
            </a:r>
            <a:r>
              <a:rPr lang="en-US" dirty="0" err="1">
                <a:latin typeface="Courier" pitchFamily="2" charset="0"/>
              </a:rPr>
              <a:t>i</a:t>
            </a:r>
            <a:endParaRPr lang="en-US" dirty="0">
              <a:latin typeface="Courier" pitchFamily="2" charset="0"/>
            </a:endParaRPr>
          </a:p>
          <a:p>
            <a:r>
              <a:rPr lang="en-US" dirty="0">
                <a:latin typeface="Courier" pitchFamily="2" charset="0"/>
              </a:rPr>
              <a:t>14 156 n    157 o</a:t>
            </a:r>
          </a:p>
          <a:p>
            <a:r>
              <a:rPr lang="en-US" dirty="0">
                <a:latin typeface="Courier" pitchFamily="2" charset="0"/>
              </a:rPr>
              <a:t>15  12 ^J   156 n</a:t>
            </a:r>
          </a:p>
          <a:p>
            <a:r>
              <a:rPr lang="en-US" dirty="0" err="1">
                <a:latin typeface="Courier" pitchFamily="2" charset="0"/>
              </a:rPr>
              <a:t>cmp</a:t>
            </a:r>
            <a:r>
              <a:rPr lang="en-US" dirty="0">
                <a:latin typeface="Courier" pitchFamily="2" charset="0"/>
              </a:rPr>
              <a:t>: EOF on </a:t>
            </a:r>
            <a:r>
              <a:rPr lang="en-US" dirty="0" err="1">
                <a:latin typeface="Courier" pitchFamily="2" charset="0"/>
              </a:rPr>
              <a:t>fubar.dat</a:t>
            </a:r>
            <a:endParaRPr lang="en-US" dirty="0">
              <a:latin typeface="Courier" pitchFamily="2" charset="0"/>
            </a:endParaRPr>
          </a:p>
          <a:p>
            <a:endParaRPr lang="en-US" dirty="0">
              <a:latin typeface="Courier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590046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44000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Papyrus" panose="020B0602040200020303" pitchFamily="34" charset="77"/>
              </a:rPr>
              <a:t>Comparing files</a:t>
            </a:r>
            <a:endParaRPr lang="en-US" dirty="0">
              <a:latin typeface="Courier" pitchFamily="2" charset="0"/>
            </a:endParaRPr>
          </a:p>
          <a:p>
            <a:pPr algn="ctr"/>
            <a:r>
              <a:rPr lang="en-US" sz="3200" dirty="0">
                <a:latin typeface="Courier" pitchFamily="2" charset="0"/>
              </a:rPr>
              <a:t>comm</a:t>
            </a:r>
            <a:endParaRPr lang="en-US" dirty="0">
              <a:latin typeface="Courier" pitchFamily="2" charset="0"/>
            </a:endParaRPr>
          </a:p>
          <a:p>
            <a:r>
              <a:rPr lang="en-US" dirty="0">
                <a:latin typeface="Courier" pitchFamily="2" charset="0"/>
              </a:rPr>
              <a:t>$ cat f1.dat</a:t>
            </a:r>
          </a:p>
          <a:p>
            <a:r>
              <a:rPr lang="en-US" dirty="0">
                <a:solidFill>
                  <a:srgbClr val="FF0000"/>
                </a:solidFill>
                <a:latin typeface="Courier" pitchFamily="2" charset="0"/>
              </a:rPr>
              <a:t>line 1 file 1 only</a:t>
            </a:r>
          </a:p>
          <a:p>
            <a:r>
              <a:rPr lang="en-US" dirty="0">
                <a:solidFill>
                  <a:srgbClr val="0000FF"/>
                </a:solidFill>
                <a:latin typeface="Courier" pitchFamily="2" charset="0"/>
              </a:rPr>
              <a:t>line 2 both files</a:t>
            </a:r>
          </a:p>
          <a:p>
            <a:r>
              <a:rPr lang="en-US" dirty="0">
                <a:latin typeface="Courier" pitchFamily="2" charset="0"/>
              </a:rPr>
              <a:t>$ cat f2.dat</a:t>
            </a:r>
          </a:p>
          <a:p>
            <a:r>
              <a:rPr lang="en-US" dirty="0">
                <a:solidFill>
                  <a:srgbClr val="0000FF"/>
                </a:solidFill>
                <a:latin typeface="Courier" pitchFamily="2" charset="0"/>
              </a:rPr>
              <a:t>line 2 both files</a:t>
            </a:r>
          </a:p>
          <a:p>
            <a:r>
              <a:rPr lang="en-US" dirty="0">
                <a:solidFill>
                  <a:srgbClr val="FF00FF"/>
                </a:solidFill>
                <a:latin typeface="Courier" pitchFamily="2" charset="0"/>
              </a:rPr>
              <a:t>line 3 file 2 only</a:t>
            </a:r>
          </a:p>
          <a:p>
            <a:endParaRPr lang="en-US" dirty="0">
              <a:latin typeface="Courier" pitchFamily="2" charset="0"/>
            </a:endParaRPr>
          </a:p>
          <a:p>
            <a:r>
              <a:rPr lang="en-US" dirty="0">
                <a:latin typeface="Courier" pitchFamily="2" charset="0"/>
              </a:rPr>
              <a:t>$ comm f1.dat f2.dat</a:t>
            </a:r>
          </a:p>
          <a:p>
            <a:r>
              <a:rPr lang="en-US" dirty="0">
                <a:solidFill>
                  <a:srgbClr val="FF0000"/>
                </a:solidFill>
                <a:latin typeface="Courier" pitchFamily="2" charset="0"/>
              </a:rPr>
              <a:t>line 1 file 1 only</a:t>
            </a:r>
          </a:p>
          <a:p>
            <a:r>
              <a:rPr lang="en-US" dirty="0">
                <a:latin typeface="Courier" pitchFamily="2" charset="0"/>
              </a:rPr>
              <a:t>                </a:t>
            </a:r>
            <a:r>
              <a:rPr lang="en-US" dirty="0">
                <a:solidFill>
                  <a:srgbClr val="0000FF"/>
                </a:solidFill>
                <a:latin typeface="Courier" pitchFamily="2" charset="0"/>
              </a:rPr>
              <a:t>line 2 both files</a:t>
            </a:r>
          </a:p>
          <a:p>
            <a:r>
              <a:rPr lang="en-US" dirty="0">
                <a:latin typeface="Courier" pitchFamily="2" charset="0"/>
              </a:rPr>
              <a:t>        </a:t>
            </a:r>
            <a:r>
              <a:rPr lang="en-US" dirty="0">
                <a:solidFill>
                  <a:srgbClr val="FF00FF"/>
                </a:solidFill>
                <a:latin typeface="Courier" pitchFamily="2" charset="0"/>
              </a:rPr>
              <a:t>line 3 file 2 only</a:t>
            </a:r>
          </a:p>
          <a:p>
            <a:endParaRPr lang="en-US" dirty="0">
              <a:latin typeface="Courier" pitchFamily="2" charset="0"/>
            </a:endParaRPr>
          </a:p>
          <a:p>
            <a:pPr algn="ctr"/>
            <a:r>
              <a:rPr lang="en-US" sz="3200" dirty="0">
                <a:latin typeface="Papyrus" panose="020B0602040200020303" pitchFamily="34" charset="77"/>
              </a:rPr>
              <a:t>Compares files line by line. Prints out 3 columns.</a:t>
            </a:r>
          </a:p>
          <a:p>
            <a:pPr algn="ctr"/>
            <a:r>
              <a:rPr lang="en-US" sz="3200" dirty="0">
                <a:latin typeface="Papyrus" panose="020B0602040200020303" pitchFamily="34" charset="77"/>
              </a:rPr>
              <a:t>First column if in file 1 only.</a:t>
            </a:r>
          </a:p>
          <a:p>
            <a:pPr algn="ctr"/>
            <a:r>
              <a:rPr lang="en-US" sz="3200" dirty="0">
                <a:latin typeface="Papyrus" panose="020B0602040200020303" pitchFamily="34" charset="77"/>
              </a:rPr>
              <a:t>Second column if in file2 only.</a:t>
            </a:r>
          </a:p>
          <a:p>
            <a:pPr algn="ctr"/>
            <a:r>
              <a:rPr lang="en-US" sz="3200" dirty="0">
                <a:latin typeface="Papyrus" panose="020B0602040200020303" pitchFamily="34" charset="77"/>
              </a:rPr>
              <a:t>Third column if in both files.</a:t>
            </a:r>
          </a:p>
          <a:p>
            <a:pPr algn="ctr"/>
            <a:endParaRPr lang="en-US" sz="3200" dirty="0">
              <a:latin typeface="Papyrus" panose="020B0602040200020303" pitchFamily="34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103813369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44000" cy="72635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Papyrus" panose="020B0602040200020303" pitchFamily="34" charset="77"/>
              </a:rPr>
              <a:t>Comparing files</a:t>
            </a:r>
            <a:endParaRPr lang="en-US" dirty="0">
              <a:latin typeface="Courier" pitchFamily="2" charset="0"/>
            </a:endParaRPr>
          </a:p>
          <a:p>
            <a:pPr algn="ctr"/>
            <a:r>
              <a:rPr lang="en-US" sz="3200" dirty="0">
                <a:latin typeface="Courier" pitchFamily="2" charset="0"/>
              </a:rPr>
              <a:t>comm</a:t>
            </a:r>
            <a:endParaRPr lang="en-US" dirty="0">
              <a:latin typeface="Courier" pitchFamily="2" charset="0"/>
            </a:endParaRPr>
          </a:p>
          <a:p>
            <a:r>
              <a:rPr lang="en-US" dirty="0">
                <a:latin typeface="Courier" pitchFamily="2" charset="0"/>
              </a:rPr>
              <a:t>$ cat f1.dat</a:t>
            </a:r>
          </a:p>
          <a:p>
            <a:r>
              <a:rPr lang="en-US" dirty="0">
                <a:solidFill>
                  <a:srgbClr val="FF0000"/>
                </a:solidFill>
                <a:latin typeface="Courier" pitchFamily="2" charset="0"/>
              </a:rPr>
              <a:t>line 1 file 1 only</a:t>
            </a:r>
          </a:p>
          <a:p>
            <a:r>
              <a:rPr lang="en-US" dirty="0">
                <a:solidFill>
                  <a:srgbClr val="0000FF"/>
                </a:solidFill>
                <a:latin typeface="Courier" pitchFamily="2" charset="0"/>
              </a:rPr>
              <a:t>line 2 both files</a:t>
            </a:r>
          </a:p>
          <a:p>
            <a:r>
              <a:rPr lang="en-US" dirty="0">
                <a:latin typeface="Courier" pitchFamily="2" charset="0"/>
              </a:rPr>
              <a:t>$ cat f3.dat</a:t>
            </a:r>
          </a:p>
          <a:p>
            <a:r>
              <a:rPr lang="en-US" dirty="0">
                <a:solidFill>
                  <a:srgbClr val="FF00FF"/>
                </a:solidFill>
                <a:latin typeface="Courier" pitchFamily="2" charset="0"/>
              </a:rPr>
              <a:t>line 4 in file 2 only</a:t>
            </a:r>
          </a:p>
          <a:p>
            <a:r>
              <a:rPr lang="en-US" dirty="0">
                <a:solidFill>
                  <a:srgbClr val="0000FF"/>
                </a:solidFill>
                <a:latin typeface="Courier" pitchFamily="2" charset="0"/>
              </a:rPr>
              <a:t>line 2 both files</a:t>
            </a:r>
          </a:p>
          <a:p>
            <a:r>
              <a:rPr lang="en-US" dirty="0">
                <a:solidFill>
                  <a:srgbClr val="FF00FF"/>
                </a:solidFill>
                <a:latin typeface="Courier" pitchFamily="2" charset="0"/>
              </a:rPr>
              <a:t>line 3 file 2 only</a:t>
            </a:r>
          </a:p>
          <a:p>
            <a:endParaRPr lang="en-US" dirty="0">
              <a:latin typeface="Courier" pitchFamily="2" charset="0"/>
            </a:endParaRPr>
          </a:p>
          <a:p>
            <a:r>
              <a:rPr lang="en-US" dirty="0">
                <a:latin typeface="Courier" pitchFamily="2" charset="0"/>
              </a:rPr>
              <a:t>$ comm f1.dat f3.dat</a:t>
            </a:r>
          </a:p>
          <a:p>
            <a:r>
              <a:rPr lang="en-US" dirty="0">
                <a:latin typeface="Courier" pitchFamily="2" charset="0"/>
              </a:rPr>
              <a:t>line 1 file 1 only</a:t>
            </a:r>
          </a:p>
          <a:p>
            <a:r>
              <a:rPr lang="en-US" dirty="0">
                <a:latin typeface="Courier" pitchFamily="2" charset="0"/>
              </a:rPr>
              <a:t>line 2 both files</a:t>
            </a:r>
          </a:p>
          <a:p>
            <a:r>
              <a:rPr lang="en-US" dirty="0">
                <a:latin typeface="Courier" pitchFamily="2" charset="0"/>
              </a:rPr>
              <a:t>        line 4 in file 2 only</a:t>
            </a:r>
          </a:p>
          <a:p>
            <a:r>
              <a:rPr lang="en-US" dirty="0">
                <a:latin typeface="Courier" pitchFamily="2" charset="0"/>
              </a:rPr>
              <a:t>        line 2 both files</a:t>
            </a:r>
          </a:p>
          <a:p>
            <a:r>
              <a:rPr lang="en-US" dirty="0">
                <a:latin typeface="Courier" pitchFamily="2" charset="0"/>
              </a:rPr>
              <a:t>        line 3 file 2 only</a:t>
            </a:r>
          </a:p>
          <a:p>
            <a:endParaRPr lang="en-US" dirty="0">
              <a:latin typeface="Courier" pitchFamily="2" charset="0"/>
            </a:endParaRPr>
          </a:p>
          <a:p>
            <a:endParaRPr lang="en-US" dirty="0">
              <a:latin typeface="Courier" pitchFamily="2" charset="0"/>
            </a:endParaRPr>
          </a:p>
          <a:p>
            <a:endParaRPr lang="en-US" dirty="0">
              <a:latin typeface="Courier" pitchFamily="2" charset="0"/>
            </a:endParaRPr>
          </a:p>
          <a:p>
            <a:pPr algn="ctr"/>
            <a:r>
              <a:rPr lang="en-US" sz="3200" dirty="0">
                <a:latin typeface="Papyrus" panose="020B0602040200020303" pitchFamily="34" charset="77"/>
              </a:rPr>
              <a:t>Have to be careful – files can’t be randomly different – </a:t>
            </a:r>
          </a:p>
          <a:p>
            <a:pPr algn="ctr"/>
            <a:endParaRPr lang="en-US" sz="3200" dirty="0">
              <a:latin typeface="Papyrus" panose="020B0602040200020303" pitchFamily="34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25116596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44000" cy="68326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Papyrus" panose="020B0602040200020303" pitchFamily="34" charset="77"/>
              </a:rPr>
              <a:t>Comparing files</a:t>
            </a:r>
          </a:p>
          <a:p>
            <a:pPr algn="ctr"/>
            <a:r>
              <a:rPr lang="en-US" sz="3200" dirty="0">
                <a:latin typeface="Papyrus" panose="020B0602040200020303" pitchFamily="34" charset="77"/>
              </a:rPr>
              <a:t>We have seen cat put files together sequentially.</a:t>
            </a:r>
            <a:endParaRPr lang="en-US" dirty="0">
              <a:latin typeface="Courier" pitchFamily="2" charset="0"/>
            </a:endParaRPr>
          </a:p>
          <a:p>
            <a:r>
              <a:rPr lang="en-US" dirty="0">
                <a:latin typeface="Courier" pitchFamily="2" charset="0"/>
              </a:rPr>
              <a:t>$ cat f1.dat</a:t>
            </a:r>
          </a:p>
          <a:p>
            <a:r>
              <a:rPr lang="en-US" dirty="0">
                <a:solidFill>
                  <a:srgbClr val="FF0000"/>
                </a:solidFill>
                <a:latin typeface="Courier" pitchFamily="2" charset="0"/>
              </a:rPr>
              <a:t>line 1 file 1 only</a:t>
            </a:r>
          </a:p>
          <a:p>
            <a:r>
              <a:rPr lang="en-US" dirty="0">
                <a:solidFill>
                  <a:srgbClr val="FF0000"/>
                </a:solidFill>
                <a:latin typeface="Courier" pitchFamily="2" charset="0"/>
              </a:rPr>
              <a:t>line 2 both files</a:t>
            </a:r>
          </a:p>
          <a:p>
            <a:r>
              <a:rPr lang="en-US" dirty="0">
                <a:latin typeface="Courier" pitchFamily="2" charset="0"/>
              </a:rPr>
              <a:t>smalleymacbookpro15:-bash:data:923 $ cat f2.dat</a:t>
            </a:r>
          </a:p>
          <a:p>
            <a:r>
              <a:rPr lang="en-US" dirty="0">
                <a:solidFill>
                  <a:srgbClr val="0000FF"/>
                </a:solidFill>
                <a:latin typeface="Courier" pitchFamily="2" charset="0"/>
              </a:rPr>
              <a:t>line 2 both files</a:t>
            </a:r>
          </a:p>
          <a:p>
            <a:r>
              <a:rPr lang="en-US" dirty="0">
                <a:solidFill>
                  <a:srgbClr val="0000FF"/>
                </a:solidFill>
                <a:latin typeface="Courier" pitchFamily="2" charset="0"/>
              </a:rPr>
              <a:t>line 3 file 2 only</a:t>
            </a:r>
          </a:p>
          <a:p>
            <a:endParaRPr lang="en-US" dirty="0">
              <a:latin typeface="Courier" pitchFamily="2" charset="0"/>
            </a:endParaRPr>
          </a:p>
          <a:p>
            <a:r>
              <a:rPr lang="en-US" dirty="0">
                <a:latin typeface="Courier" pitchFamily="2" charset="0"/>
              </a:rPr>
              <a:t>$cat f1.dat f2.dat &gt; </a:t>
            </a:r>
            <a:r>
              <a:rPr lang="en-US" dirty="0" err="1">
                <a:latin typeface="Courier" pitchFamily="2" charset="0"/>
              </a:rPr>
              <a:t>fcat.dat</a:t>
            </a:r>
            <a:endParaRPr lang="en-US" dirty="0">
              <a:latin typeface="Courier" pitchFamily="2" charset="0"/>
            </a:endParaRPr>
          </a:p>
          <a:p>
            <a:r>
              <a:rPr lang="en-US" dirty="0">
                <a:latin typeface="Courier" pitchFamily="2" charset="0"/>
              </a:rPr>
              <a:t>$ cat </a:t>
            </a:r>
            <a:r>
              <a:rPr lang="en-US" dirty="0" err="1">
                <a:latin typeface="Courier" pitchFamily="2" charset="0"/>
              </a:rPr>
              <a:t>fcat.dat</a:t>
            </a:r>
            <a:r>
              <a:rPr lang="en-US" dirty="0">
                <a:latin typeface="Courier" pitchFamily="2" charset="0"/>
              </a:rPr>
              <a:t> </a:t>
            </a:r>
          </a:p>
          <a:p>
            <a:r>
              <a:rPr lang="en-US" dirty="0">
                <a:solidFill>
                  <a:srgbClr val="FF0000"/>
                </a:solidFill>
                <a:latin typeface="Courier" pitchFamily="2" charset="0"/>
              </a:rPr>
              <a:t>line 1 file 1 only</a:t>
            </a:r>
          </a:p>
          <a:p>
            <a:r>
              <a:rPr lang="en-US" dirty="0">
                <a:solidFill>
                  <a:srgbClr val="FF0000"/>
                </a:solidFill>
                <a:latin typeface="Courier" pitchFamily="2" charset="0"/>
              </a:rPr>
              <a:t>line 2 both files</a:t>
            </a:r>
          </a:p>
          <a:p>
            <a:r>
              <a:rPr lang="en-US" dirty="0">
                <a:solidFill>
                  <a:srgbClr val="0000FF"/>
                </a:solidFill>
                <a:latin typeface="Courier" pitchFamily="2" charset="0"/>
              </a:rPr>
              <a:t>line 2 both files</a:t>
            </a:r>
          </a:p>
          <a:p>
            <a:r>
              <a:rPr lang="en-US" dirty="0">
                <a:solidFill>
                  <a:srgbClr val="0000FF"/>
                </a:solidFill>
                <a:latin typeface="Courier" pitchFamily="2" charset="0"/>
              </a:rPr>
              <a:t>line 3 file 2 only</a:t>
            </a:r>
          </a:p>
          <a:p>
            <a:endParaRPr lang="en-US" dirty="0"/>
          </a:p>
          <a:p>
            <a:pPr algn="ctr"/>
            <a:r>
              <a:rPr lang="en-US" sz="3200" dirty="0">
                <a:latin typeface="Papyrus" panose="020B0602040200020303" pitchFamily="34" charset="77"/>
              </a:rPr>
              <a:t>We can also put them ”together” line by line</a:t>
            </a:r>
            <a:endParaRPr lang="en-US" dirty="0">
              <a:latin typeface="Courier" pitchFamily="2" charset="0"/>
            </a:endParaRPr>
          </a:p>
          <a:p>
            <a:r>
              <a:rPr lang="en-US" dirty="0">
                <a:latin typeface="Courier" pitchFamily="2" charset="0"/>
              </a:rPr>
              <a:t>$ paste f1.dat f2.dat &gt; </a:t>
            </a:r>
            <a:r>
              <a:rPr lang="en-US" dirty="0" err="1">
                <a:latin typeface="Courier" pitchFamily="2" charset="0"/>
              </a:rPr>
              <a:t>fpaste.dat</a:t>
            </a:r>
            <a:endParaRPr lang="en-US" dirty="0">
              <a:latin typeface="Courier" pitchFamily="2" charset="0"/>
            </a:endParaRPr>
          </a:p>
          <a:p>
            <a:r>
              <a:rPr lang="en-US" dirty="0">
                <a:latin typeface="Courier" pitchFamily="2" charset="0"/>
              </a:rPr>
              <a:t>$ cat </a:t>
            </a:r>
            <a:r>
              <a:rPr lang="en-US" dirty="0" err="1">
                <a:latin typeface="Courier" pitchFamily="2" charset="0"/>
              </a:rPr>
              <a:t>fpaste.dat</a:t>
            </a:r>
            <a:endParaRPr lang="en-US" dirty="0">
              <a:latin typeface="Courier" pitchFamily="2" charset="0"/>
            </a:endParaRPr>
          </a:p>
          <a:p>
            <a:r>
              <a:rPr lang="en-US" dirty="0">
                <a:solidFill>
                  <a:srgbClr val="FF0000"/>
                </a:solidFill>
                <a:latin typeface="Courier" pitchFamily="2" charset="0"/>
              </a:rPr>
              <a:t>line 1 file 1 only </a:t>
            </a:r>
            <a:r>
              <a:rPr lang="en-US" dirty="0">
                <a:solidFill>
                  <a:srgbClr val="0000FF"/>
                </a:solidFill>
                <a:latin typeface="Courier" pitchFamily="2" charset="0"/>
              </a:rPr>
              <a:t>line 2 both files</a:t>
            </a:r>
          </a:p>
          <a:p>
            <a:r>
              <a:rPr lang="en-US" dirty="0">
                <a:solidFill>
                  <a:srgbClr val="FF0000"/>
                </a:solidFill>
                <a:latin typeface="Courier" pitchFamily="2" charset="0"/>
              </a:rPr>
              <a:t>line 2 both files </a:t>
            </a:r>
            <a:r>
              <a:rPr lang="en-US" dirty="0">
                <a:solidFill>
                  <a:srgbClr val="0000FF"/>
                </a:solidFill>
                <a:latin typeface="Courier" pitchFamily="2" charset="0"/>
              </a:rPr>
              <a:t>line 3 file 2 only</a:t>
            </a:r>
          </a:p>
          <a:p>
            <a:endParaRPr lang="en-US" dirty="0">
              <a:latin typeface="Courier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135067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Alias</a:t>
            </a:r>
          </a:p>
          <a:p>
            <a:r>
              <a:rPr lang="en-US" dirty="0">
                <a:latin typeface="Courier" pitchFamily="2" charset="0"/>
              </a:rPr>
              <a:t>Unalias</a:t>
            </a:r>
          </a:p>
          <a:p>
            <a:r>
              <a:rPr lang="en-US" dirty="0">
                <a:latin typeface="Courier" pitchFamily="2" charset="0"/>
              </a:rPr>
              <a:t>Od</a:t>
            </a:r>
          </a:p>
          <a:p>
            <a:endParaRPr lang="en-US" dirty="0">
              <a:latin typeface="Courier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48655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628300"/>
            <a:ext cx="91440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Papyrus"/>
              </a:rPr>
              <a:t>Wildcards</a:t>
            </a:r>
          </a:p>
          <a:p>
            <a:pPr algn="ctr"/>
            <a:endParaRPr lang="en-US" sz="3200" dirty="0">
              <a:latin typeface="Papyrus"/>
            </a:endParaRPr>
          </a:p>
          <a:p>
            <a:pPr algn="ctr"/>
            <a:endParaRPr lang="en-US" sz="3200" dirty="0">
              <a:latin typeface="Papyrus"/>
            </a:endParaRPr>
          </a:p>
          <a:p>
            <a:r>
              <a:rPr lang="en-US" sz="3200" dirty="0">
                <a:latin typeface="Courier" pitchFamily="2" charset="0"/>
              </a:rPr>
              <a:t>[]</a:t>
            </a:r>
            <a:r>
              <a:rPr lang="en-US" sz="3200" dirty="0">
                <a:latin typeface="Papyrus" panose="020B0602040200020303" pitchFamily="34" charset="77"/>
              </a:rPr>
              <a:t>	Matches class of characters (list,  “</a:t>
            </a:r>
            <a:r>
              <a:rPr lang="en-US" sz="3200" b="1" dirty="0">
                <a:latin typeface="Courier" pitchFamily="2" charset="0"/>
              </a:rPr>
              <a:t>-</a:t>
            </a:r>
            <a:r>
              <a:rPr lang="en-US" sz="3200" dirty="0">
                <a:latin typeface="Papyrus" panose="020B0602040200020303" pitchFamily="34" charset="77"/>
              </a:rPr>
              <a:t>” for</a:t>
            </a:r>
          </a:p>
          <a:p>
            <a:pPr algn="ctr"/>
            <a:r>
              <a:rPr lang="en-US" sz="3200" dirty="0">
                <a:latin typeface="Papyrus" panose="020B0602040200020303" pitchFamily="34" charset="77"/>
              </a:rPr>
              <a:t>range, </a:t>
            </a:r>
            <a:r>
              <a:rPr lang="en-US" sz="3200" b="1" dirty="0">
                <a:latin typeface="Courier" pitchFamily="2" charset="0"/>
              </a:rPr>
              <a:t>!</a:t>
            </a:r>
            <a:r>
              <a:rPr lang="en-US" sz="3200" dirty="0">
                <a:latin typeface="Papyrus" panose="020B0602040200020303" pitchFamily="34" charset="77"/>
              </a:rPr>
              <a:t> to exclude)</a:t>
            </a:r>
          </a:p>
          <a:p>
            <a:endParaRPr lang="en-US" sz="3200" b="1" dirty="0">
              <a:latin typeface="Courier" pitchFamily="2" charset="0"/>
            </a:endParaRPr>
          </a:p>
          <a:p>
            <a:r>
              <a:rPr lang="en-US" sz="3200" b="1" dirty="0">
                <a:latin typeface="Courier" pitchFamily="2" charset="0"/>
              </a:rPr>
              <a:t>^</a:t>
            </a:r>
            <a:r>
              <a:rPr lang="en-US" sz="3200" dirty="0">
                <a:latin typeface="Papyrus"/>
              </a:rPr>
              <a:t>	</a:t>
            </a:r>
            <a:r>
              <a:rPr lang="en-US" sz="3200" dirty="0">
                <a:latin typeface="Papyrus" panose="020B0602040200020303" pitchFamily="34" charset="77"/>
              </a:rPr>
              <a:t>or </a:t>
            </a:r>
            <a:r>
              <a:rPr lang="en-US" sz="3200" b="1" dirty="0">
                <a:latin typeface="Courier" pitchFamily="2" charset="0"/>
              </a:rPr>
              <a:t>!</a:t>
            </a:r>
            <a:r>
              <a:rPr lang="en-US" sz="3200" dirty="0">
                <a:latin typeface="Papyrus" panose="020B0602040200020303" pitchFamily="34" charset="77"/>
              </a:rPr>
              <a:t>  Negates match (don’t return things with</a:t>
            </a:r>
          </a:p>
          <a:p>
            <a:pPr algn="ctr"/>
            <a:r>
              <a:rPr lang="en-US" sz="3200" dirty="0">
                <a:latin typeface="Papyrus" panose="020B0602040200020303" pitchFamily="34" charset="77"/>
              </a:rPr>
              <a:t>matching characters)</a:t>
            </a:r>
          </a:p>
          <a:p>
            <a:endParaRPr lang="en-US" sz="3200" dirty="0">
              <a:latin typeface="Papyrus" panose="020B0602040200020303" pitchFamily="34" charset="77"/>
            </a:endParaRPr>
          </a:p>
          <a:p>
            <a:r>
              <a:rPr lang="en-US" sz="3200" b="1" dirty="0">
                <a:latin typeface="Courier" pitchFamily="2" charset="0"/>
              </a:rPr>
              <a:t>\</a:t>
            </a:r>
            <a:r>
              <a:rPr lang="en-US" sz="3200" dirty="0">
                <a:latin typeface="Papyrus"/>
              </a:rPr>
              <a:t>	</a:t>
            </a:r>
            <a:r>
              <a:rPr lang="en-US" sz="3200" dirty="0">
                <a:latin typeface="Papyrus" panose="020B0602040200020303" pitchFamily="34" charset="77"/>
              </a:rPr>
              <a:t>turns off metacharacter interpretation – take</a:t>
            </a:r>
          </a:p>
          <a:p>
            <a:pPr algn="ctr"/>
            <a:r>
              <a:rPr lang="en-US" sz="3200" dirty="0">
                <a:latin typeface="Papyrus" panose="020B0602040200020303" pitchFamily="34" charset="77"/>
              </a:rPr>
              <a:t>following character literally.</a:t>
            </a:r>
          </a:p>
        </p:txBody>
      </p:sp>
    </p:spTree>
    <p:extLst>
      <p:ext uri="{BB962C8B-B14F-4D97-AF65-F5344CB8AC3E}">
        <p14:creationId xmlns:p14="http://schemas.microsoft.com/office/powerpoint/2010/main" val="34183634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58459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Papyrus" panose="020B0602040200020303" pitchFamily="34" charset="77"/>
              </a:rPr>
              <a:t>What do these match?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46A30B2-DDC3-1742-9519-867937AFFE5B}"/>
              </a:ext>
            </a:extLst>
          </p:cNvPr>
          <p:cNvSpPr txBox="1"/>
          <p:nvPr/>
        </p:nvSpPr>
        <p:spPr>
          <a:xfrm>
            <a:off x="0" y="826718"/>
            <a:ext cx="2693096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Courier" pitchFamily="2" charset="0"/>
              </a:rPr>
              <a:t>[</a:t>
            </a:r>
            <a:r>
              <a:rPr lang="en-US" sz="3200" dirty="0" err="1">
                <a:latin typeface="Courier" pitchFamily="2" charset="0"/>
              </a:rPr>
              <a:t>abc</a:t>
            </a:r>
            <a:r>
              <a:rPr lang="en-US" sz="3200" dirty="0">
                <a:latin typeface="Courier" pitchFamily="2" charset="0"/>
              </a:rPr>
              <a:t>]??</a:t>
            </a:r>
          </a:p>
          <a:p>
            <a:endParaRPr lang="en-US" sz="3200" dirty="0">
              <a:latin typeface="Courier" pitchFamily="2" charset="0"/>
            </a:endParaRPr>
          </a:p>
          <a:p>
            <a:endParaRPr lang="en-US" sz="3200" dirty="0">
              <a:latin typeface="Courier" pitchFamily="2" charset="0"/>
            </a:endParaRPr>
          </a:p>
          <a:p>
            <a:r>
              <a:rPr lang="en-US" sz="3200" dirty="0">
                <a:latin typeface="Courier" pitchFamily="2" charset="0"/>
              </a:rPr>
              <a:t>[1-9][A-Z]</a:t>
            </a:r>
          </a:p>
          <a:p>
            <a:endParaRPr lang="en-US" sz="3200" dirty="0">
              <a:latin typeface="Courier" pitchFamily="2" charset="0"/>
            </a:endParaRPr>
          </a:p>
          <a:p>
            <a:endParaRPr lang="en-US" sz="3200" dirty="0">
              <a:latin typeface="Courier" pitchFamily="2" charset="0"/>
            </a:endParaRPr>
          </a:p>
          <a:p>
            <a:endParaRPr lang="en-US" sz="3200" dirty="0">
              <a:latin typeface="Courier" pitchFamily="2" charset="0"/>
            </a:endParaRPr>
          </a:p>
          <a:p>
            <a:r>
              <a:rPr lang="en-US" sz="3200" dirty="0">
                <a:latin typeface="Courier" pitchFamily="2" charset="0"/>
              </a:rPr>
              <a:t>[!A-Z]??</a:t>
            </a:r>
          </a:p>
          <a:p>
            <a:endParaRPr lang="en-US" sz="3200" dirty="0">
              <a:latin typeface="Courier" pitchFamily="2" charset="0"/>
            </a:endParaRPr>
          </a:p>
          <a:p>
            <a:endParaRPr lang="en-US" sz="3200" dirty="0">
              <a:latin typeface="Courier" pitchFamily="2" charset="0"/>
            </a:endParaRPr>
          </a:p>
          <a:p>
            <a:r>
              <a:rPr lang="en-US" sz="3200" dirty="0">
                <a:latin typeface="Courier" pitchFamily="2" charset="0"/>
              </a:rPr>
              <a:t>*e[0-9]f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F6EE764-0771-1946-94BE-5842446A0BC4}"/>
              </a:ext>
            </a:extLst>
          </p:cNvPr>
          <p:cNvSpPr txBox="1"/>
          <p:nvPr/>
        </p:nvSpPr>
        <p:spPr>
          <a:xfrm>
            <a:off x="2693096" y="826718"/>
            <a:ext cx="6450904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Papyrus" panose="020B0602040200020303" pitchFamily="34" charset="77"/>
              </a:rPr>
              <a:t>3 character filename beginning with "a", "b", or "c".</a:t>
            </a:r>
          </a:p>
          <a:p>
            <a:endParaRPr lang="en-US" sz="3200" dirty="0">
              <a:latin typeface="Papyrus" panose="020B0602040200020303" pitchFamily="34" charset="77"/>
            </a:endParaRPr>
          </a:p>
          <a:p>
            <a:r>
              <a:rPr lang="en-US" sz="3200" dirty="0">
                <a:latin typeface="Papyrus" panose="020B0602040200020303" pitchFamily="34" charset="77"/>
              </a:rPr>
              <a:t>2 character filename starting with a number, and ending with an uppercase letter</a:t>
            </a:r>
          </a:p>
          <a:p>
            <a:endParaRPr lang="en-US" sz="3200" dirty="0">
              <a:latin typeface="Papyrus" panose="020B0602040200020303" pitchFamily="34" charset="77"/>
            </a:endParaRPr>
          </a:p>
          <a:p>
            <a:r>
              <a:rPr lang="en-US" sz="3200" dirty="0">
                <a:latin typeface="Papyrus" panose="020B0602040200020303" pitchFamily="34" charset="77"/>
              </a:rPr>
              <a:t>3 character filename that </a:t>
            </a:r>
            <a:r>
              <a:rPr lang="en-US" sz="3200" i="1" dirty="0">
                <a:latin typeface="Papyrus" panose="020B0602040200020303" pitchFamily="34" charset="77"/>
              </a:rPr>
              <a:t>does not</a:t>
            </a:r>
            <a:r>
              <a:rPr lang="en-US" sz="3200" dirty="0">
                <a:latin typeface="Papyrus" panose="020B0602040200020303" pitchFamily="34" charset="77"/>
              </a:rPr>
              <a:t> begin with an uppercase letter.</a:t>
            </a:r>
          </a:p>
          <a:p>
            <a:endParaRPr lang="en-US" sz="3200" dirty="0">
              <a:latin typeface="Papyrus" panose="020B0602040200020303" pitchFamily="34" charset="77"/>
            </a:endParaRPr>
          </a:p>
          <a:p>
            <a:r>
              <a:rPr lang="en-US" sz="3200" dirty="0">
                <a:latin typeface="Papyrus" panose="020B0602040200020303" pitchFamily="34" charset="77"/>
              </a:rPr>
              <a:t>any file ending with "e", followed by a single number, and an "f".</a:t>
            </a:r>
          </a:p>
        </p:txBody>
      </p:sp>
    </p:spTree>
    <p:extLst>
      <p:ext uri="{BB962C8B-B14F-4D97-AF65-F5344CB8AC3E}">
        <p14:creationId xmlns:p14="http://schemas.microsoft.com/office/powerpoint/2010/main" val="35740441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58459"/>
            <a:ext cx="9144000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Papyrus"/>
              </a:rPr>
              <a:t>Finish off wildcards</a:t>
            </a:r>
            <a:endParaRPr lang="en-US" sz="3200" dirty="0">
              <a:latin typeface="Papyrus" panose="020B0602040200020303" pitchFamily="34" charset="77"/>
            </a:endParaRPr>
          </a:p>
          <a:p>
            <a:pPr algn="ctr"/>
            <a:endParaRPr lang="en-US" sz="3200" dirty="0">
              <a:latin typeface="Papyrus" panose="020B0602040200020303" pitchFamily="34" charset="77"/>
            </a:endParaRPr>
          </a:p>
          <a:p>
            <a:pPr algn="ctr"/>
            <a:r>
              <a:rPr lang="en-US" sz="3200" dirty="0">
                <a:latin typeface="Papyrus" panose="020B0602040200020303" pitchFamily="34" charset="77"/>
              </a:rPr>
              <a:t>Things like this – combinations of text to match plus wildcards – in </a:t>
            </a:r>
            <a:r>
              <a:rPr lang="en-US" sz="3200" u="sng" dirty="0">
                <a:latin typeface="Papyrus" panose="020B0602040200020303" pitchFamily="34" charset="77"/>
              </a:rPr>
              <a:t>filenames</a:t>
            </a:r>
          </a:p>
          <a:p>
            <a:pPr algn="ctr"/>
            <a:endParaRPr lang="en-US" sz="3200" dirty="0">
              <a:latin typeface="Papyrus" panose="020B0602040200020303" pitchFamily="34" charset="77"/>
            </a:endParaRPr>
          </a:p>
          <a:p>
            <a:pPr algn="ctr"/>
            <a:r>
              <a:rPr lang="en-US" sz="3200" dirty="0" err="1">
                <a:latin typeface="Courier" pitchFamily="2" charset="0"/>
              </a:rPr>
              <a:t>myfile</a:t>
            </a:r>
            <a:r>
              <a:rPr lang="en-US" sz="3200" dirty="0">
                <a:latin typeface="Courier" pitchFamily="2" charset="0"/>
              </a:rPr>
              <a:t>_[0-9].txt</a:t>
            </a:r>
          </a:p>
          <a:p>
            <a:pPr algn="ctr"/>
            <a:endParaRPr lang="en-US" sz="3200" dirty="0">
              <a:latin typeface="Courier" pitchFamily="2" charset="0"/>
            </a:endParaRPr>
          </a:p>
          <a:p>
            <a:pPr algn="ctr"/>
            <a:r>
              <a:rPr lang="en-US" sz="3200" dirty="0">
                <a:latin typeface="Papyrus" panose="020B0602040200020303" pitchFamily="34" charset="77"/>
              </a:rPr>
              <a:t>Are called “glob” (for global) patterns.</a:t>
            </a:r>
          </a:p>
          <a:p>
            <a:pPr algn="ctr"/>
            <a:endParaRPr lang="en-US" sz="3200" dirty="0">
              <a:latin typeface="Papyrus" panose="020B0602040200020303" pitchFamily="34" charset="77"/>
            </a:endParaRPr>
          </a:p>
          <a:p>
            <a:pPr algn="ctr"/>
            <a:r>
              <a:rPr lang="en-US" sz="3200" dirty="0">
                <a:latin typeface="Papyrus" panose="020B0602040200020303" pitchFamily="34" charset="77"/>
              </a:rPr>
              <a:t>See</a:t>
            </a:r>
          </a:p>
          <a:p>
            <a:pPr algn="ctr"/>
            <a:r>
              <a:rPr lang="en-US" sz="2400" dirty="0">
                <a:latin typeface="Courier" pitchFamily="2" charset="0"/>
                <a:hlinkClick r:id="rId3"/>
              </a:rPr>
              <a:t>http://www.robelle.com/smugbook/wildcard.html</a:t>
            </a:r>
            <a:endParaRPr lang="en-US" sz="2400" dirty="0">
              <a:latin typeface="Courier" pitchFamily="2" charset="0"/>
            </a:endParaRPr>
          </a:p>
          <a:p>
            <a:pPr algn="ctr"/>
            <a:r>
              <a:rPr lang="en-US" sz="2400" dirty="0">
                <a:latin typeface="Courier" pitchFamily="2" charset="0"/>
              </a:rPr>
              <a:t>Or</a:t>
            </a:r>
          </a:p>
          <a:p>
            <a:pPr algn="ctr"/>
            <a:r>
              <a:rPr lang="en-US" sz="2400" dirty="0">
                <a:latin typeface="Courier" pitchFamily="2" charset="0"/>
                <a:hlinkClick r:id="rId4"/>
              </a:rPr>
              <a:t>http://</a:t>
            </a:r>
            <a:r>
              <a:rPr lang="en-US" sz="2400" dirty="0" err="1">
                <a:latin typeface="Courier" pitchFamily="2" charset="0"/>
                <a:hlinkClick r:id="rId4"/>
              </a:rPr>
              <a:t>www.compsci.hunter.cuny.edu</a:t>
            </a:r>
            <a:r>
              <a:rPr lang="en-US" sz="2400" dirty="0">
                <a:latin typeface="Courier" pitchFamily="2" charset="0"/>
                <a:hlinkClick r:id="rId4"/>
              </a:rPr>
              <a:t>/~</a:t>
            </a:r>
            <a:r>
              <a:rPr lang="en-US" sz="2400" dirty="0" err="1">
                <a:latin typeface="Courier" pitchFamily="2" charset="0"/>
                <a:hlinkClick r:id="rId4"/>
              </a:rPr>
              <a:t>sweiss</a:t>
            </a:r>
            <a:r>
              <a:rPr lang="en-US" sz="2400" dirty="0">
                <a:latin typeface="Courier" pitchFamily="2" charset="0"/>
                <a:hlinkClick r:id="rId4"/>
              </a:rPr>
              <a:t>/</a:t>
            </a:r>
            <a:r>
              <a:rPr lang="en-US" sz="2400" dirty="0" err="1">
                <a:latin typeface="Courier" pitchFamily="2" charset="0"/>
                <a:hlinkClick r:id="rId4"/>
              </a:rPr>
              <a:t>course_materials</a:t>
            </a:r>
            <a:r>
              <a:rPr lang="en-US" sz="2400" dirty="0">
                <a:latin typeface="Courier" pitchFamily="2" charset="0"/>
                <a:hlinkClick r:id="rId4"/>
              </a:rPr>
              <a:t>/csci132/slides/Lesson_10.pdf</a:t>
            </a:r>
            <a:endParaRPr lang="en-US" sz="2400" dirty="0">
              <a:latin typeface="Courier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59325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265723"/>
            <a:ext cx="914400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Papyrus"/>
              </a:rPr>
              <a:t>Wildcards</a:t>
            </a:r>
            <a:endParaRPr lang="en-US" sz="3200" dirty="0">
              <a:latin typeface="Papyrus" panose="020B0602040200020303" pitchFamily="34" charset="77"/>
            </a:endParaRPr>
          </a:p>
          <a:p>
            <a:pPr algn="ctr"/>
            <a:endParaRPr lang="en-US" sz="3200" dirty="0">
              <a:latin typeface="Papyrus" panose="020B0602040200020303" pitchFamily="34" charset="77"/>
            </a:endParaRPr>
          </a:p>
          <a:p>
            <a:pPr algn="ctr"/>
            <a:r>
              <a:rPr lang="en-US" sz="3200" dirty="0">
                <a:latin typeface="Papyrus" panose="020B0602040200020303" pitchFamily="34" charset="77"/>
              </a:rPr>
              <a:t>Minor complication</a:t>
            </a:r>
          </a:p>
          <a:p>
            <a:pPr algn="ctr"/>
            <a:endParaRPr lang="en-US" sz="3200" dirty="0">
              <a:latin typeface="Papyrus" panose="020B0602040200020303" pitchFamily="34" charset="77"/>
            </a:endParaRPr>
          </a:p>
          <a:p>
            <a:pPr algn="ctr"/>
            <a:r>
              <a:rPr lang="en-US" sz="3200" dirty="0">
                <a:latin typeface="Papyrus" panose="020B0602040200020303" pitchFamily="34" charset="77"/>
              </a:rPr>
              <a:t>There are two sets of wildcards</a:t>
            </a:r>
          </a:p>
          <a:p>
            <a:pPr algn="ctr"/>
            <a:endParaRPr lang="en-US" sz="3200" dirty="0">
              <a:latin typeface="Papyrus" panose="020B0602040200020303" pitchFamily="34" charset="77"/>
            </a:endParaRPr>
          </a:p>
          <a:p>
            <a:pPr algn="ctr"/>
            <a:r>
              <a:rPr lang="en-US" sz="3200" dirty="0">
                <a:latin typeface="Papyrus" panose="020B0602040200020303" pitchFamily="34" charset="77"/>
              </a:rPr>
              <a:t>One set is used by the shell for </a:t>
            </a:r>
            <a:r>
              <a:rPr lang="en-US" sz="3200" u="sng" dirty="0">
                <a:latin typeface="Papyrus" panose="020B0602040200020303" pitchFamily="34" charset="77"/>
              </a:rPr>
              <a:t>filenames</a:t>
            </a:r>
            <a:r>
              <a:rPr lang="en-US" sz="3200" dirty="0">
                <a:latin typeface="Papyrus" panose="020B0602040200020303" pitchFamily="34" charset="77"/>
              </a:rPr>
              <a:t> only - glob patterns (what we just saw). </a:t>
            </a:r>
          </a:p>
          <a:p>
            <a:pPr algn="ctr"/>
            <a:endParaRPr lang="en-US" sz="3200" dirty="0">
              <a:latin typeface="Papyrus" panose="020B0602040200020303" pitchFamily="34" charset="77"/>
            </a:endParaRPr>
          </a:p>
          <a:p>
            <a:pPr algn="ctr"/>
            <a:r>
              <a:rPr lang="en-US" sz="3200" dirty="0">
                <a:latin typeface="Papyrus" panose="020B0602040200020303" pitchFamily="34" charset="77"/>
              </a:rPr>
              <a:t>The other set is used by everything else – these are called </a:t>
            </a:r>
            <a:r>
              <a:rPr lang="en-US" sz="3200" b="1" dirty="0">
                <a:latin typeface="Papyrus" panose="020B0602040200020303" pitchFamily="34" charset="77"/>
              </a:rPr>
              <a:t>regular expressions</a:t>
            </a:r>
            <a:r>
              <a:rPr lang="en-US" sz="3200" dirty="0">
                <a:latin typeface="Papyrus" panose="020B0602040200020303" pitchFamily="34" charset="77"/>
              </a:rPr>
              <a:t>. We will see these later today. </a:t>
            </a:r>
            <a:endParaRPr lang="en-US" sz="2400" dirty="0">
              <a:latin typeface="Courier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04965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206845"/>
            <a:ext cx="91440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Papyrus"/>
              </a:rPr>
              <a:t>Finish off wildcards</a:t>
            </a:r>
            <a:endParaRPr lang="en-US" sz="3200" dirty="0">
              <a:latin typeface="Papyrus" panose="020B0602040200020303" pitchFamily="34" charset="77"/>
            </a:endParaRPr>
          </a:p>
          <a:p>
            <a:pPr algn="ctr"/>
            <a:endParaRPr lang="en-US" sz="3200" dirty="0">
              <a:latin typeface="Papyrus" panose="020B0602040200020303" pitchFamily="34" charset="77"/>
            </a:endParaRPr>
          </a:p>
          <a:p>
            <a:pPr algn="ctr"/>
            <a:endParaRPr lang="en-US" sz="3200" dirty="0">
              <a:latin typeface="Papyrus" panose="020B0602040200020303" pitchFamily="34" charset="77"/>
            </a:endParaRPr>
          </a:p>
          <a:p>
            <a:pPr algn="ctr"/>
            <a:endParaRPr lang="en-US" sz="3200" dirty="0">
              <a:latin typeface="Papyrus" panose="020B0602040200020303" pitchFamily="34" charset="77"/>
            </a:endParaRPr>
          </a:p>
          <a:p>
            <a:pPr algn="ctr"/>
            <a:r>
              <a:rPr lang="en-US" sz="3200" dirty="0">
                <a:latin typeface="Papyrus" panose="020B0602040200020303" pitchFamily="34" charset="77"/>
              </a:rPr>
              <a:t>Unfortunately the two sets of wildcards are similar but different.</a:t>
            </a:r>
          </a:p>
        </p:txBody>
      </p:sp>
    </p:spTree>
    <p:extLst>
      <p:ext uri="{BB962C8B-B14F-4D97-AF65-F5344CB8AC3E}">
        <p14:creationId xmlns:p14="http://schemas.microsoft.com/office/powerpoint/2010/main" val="15581335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08563"/>
            <a:ext cx="9144000" cy="70480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Papyrus"/>
              </a:rPr>
              <a:t>If you don’t want to see the output of a command?</a:t>
            </a:r>
          </a:p>
          <a:p>
            <a:pPr algn="ctr"/>
            <a:endParaRPr lang="en-US" sz="3200" dirty="0">
              <a:latin typeface="Papyrus"/>
            </a:endParaRPr>
          </a:p>
          <a:p>
            <a:pPr algn="ctr"/>
            <a:r>
              <a:rPr lang="en-US" sz="3200" dirty="0">
                <a:latin typeface="Papyrus"/>
              </a:rPr>
              <a:t>Send it to the “file”</a:t>
            </a:r>
          </a:p>
          <a:p>
            <a:pPr algn="ctr"/>
            <a:r>
              <a:rPr lang="en-US" sz="3200" dirty="0">
                <a:latin typeface="Papyrus"/>
              </a:rPr>
              <a:t> </a:t>
            </a:r>
          </a:p>
          <a:p>
            <a:pPr algn="ctr"/>
            <a:r>
              <a:rPr lang="en-US" sz="3200" b="1" dirty="0">
                <a:latin typeface="Courier" pitchFamily="2" charset="0"/>
              </a:rPr>
              <a:t>/dev/null</a:t>
            </a:r>
          </a:p>
          <a:p>
            <a:pPr algn="ctr"/>
            <a:endParaRPr lang="en-US" dirty="0">
              <a:latin typeface="Courier" pitchFamily="2" charset="0"/>
            </a:endParaRPr>
          </a:p>
          <a:p>
            <a:pPr algn="ctr"/>
            <a:r>
              <a:rPr lang="en-US" sz="3200" dirty="0">
                <a:latin typeface="Papyrus" panose="020B0602040200020303" pitchFamily="34" charset="77"/>
              </a:rPr>
              <a:t>everything is a </a:t>
            </a:r>
            <a:r>
              <a:rPr lang="en-US" sz="3200" u="sng" dirty="0">
                <a:latin typeface="Papyrus" panose="020B0602040200020303" pitchFamily="34" charset="77"/>
              </a:rPr>
              <a:t>file</a:t>
            </a:r>
            <a:r>
              <a:rPr lang="en-US" sz="3200" dirty="0">
                <a:latin typeface="Papyrus" panose="020B0602040200020303" pitchFamily="34" charset="77"/>
              </a:rPr>
              <a:t> to </a:t>
            </a:r>
            <a:r>
              <a:rPr lang="en-US" sz="3200" dirty="0" err="1">
                <a:latin typeface="Papyrus" panose="020B0602040200020303" pitchFamily="34" charset="77"/>
              </a:rPr>
              <a:t>unix</a:t>
            </a:r>
            <a:r>
              <a:rPr lang="en-US" sz="3200" dirty="0">
                <a:latin typeface="Papyrus" panose="020B0602040200020303" pitchFamily="34" charset="77"/>
              </a:rPr>
              <a:t> - things that are not really files like printers, tape drives, keyboards, screens, digitizers, etc., that are usually hardware are represented as files in the directory </a:t>
            </a:r>
            <a:r>
              <a:rPr lang="en-US" sz="3200" dirty="0">
                <a:latin typeface="Courier" pitchFamily="2" charset="0"/>
              </a:rPr>
              <a:t>/dev </a:t>
            </a:r>
            <a:r>
              <a:rPr lang="en-US" sz="3200" dirty="0">
                <a:latin typeface="Papyrus" panose="020B0602040200020303" pitchFamily="34" charset="77"/>
              </a:rPr>
              <a:t>(for device).</a:t>
            </a:r>
          </a:p>
          <a:p>
            <a:pPr algn="ctr"/>
            <a:r>
              <a:rPr lang="en-US" sz="3200" dirty="0">
                <a:latin typeface="Papyrus" panose="020B0602040200020303" pitchFamily="34" charset="77"/>
              </a:rPr>
              <a:t>If you want to throw away an output you send it to </a:t>
            </a:r>
            <a:r>
              <a:rPr lang="en-US" sz="3200" b="1" dirty="0">
                <a:latin typeface="Courier" pitchFamily="2" charset="0"/>
              </a:rPr>
              <a:t>/dev/null </a:t>
            </a:r>
            <a:r>
              <a:rPr lang="en-US" sz="3200" dirty="0">
                <a:latin typeface="Papyrus" panose="020B0602040200020303" pitchFamily="34" charset="77"/>
              </a:rPr>
              <a:t>- also known as the "bit-bucket".</a:t>
            </a:r>
          </a:p>
          <a:p>
            <a:endParaRPr lang="en-US" dirty="0">
              <a:latin typeface="Courier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512314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31149</TotalTime>
  <Words>2720</Words>
  <Application>Microsoft Macintosh PowerPoint</Application>
  <PresentationFormat>On-screen Show (4:3)</PresentationFormat>
  <Paragraphs>539</Paragraphs>
  <Slides>37</Slides>
  <Notes>37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4" baseType="lpstr">
      <vt:lpstr>Arial</vt:lpstr>
      <vt:lpstr>Calibri</vt:lpstr>
      <vt:lpstr>Courier</vt:lpstr>
      <vt:lpstr>News Gothic MT</vt:lpstr>
      <vt:lpstr>Papyrus</vt:lpstr>
      <vt:lpstr>Wingdings 2</vt:lpstr>
      <vt:lpstr>Breeze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>CERI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analysis in geophysics</dc:title>
  <dc:subject/>
  <dc:creator>Robert Smalley</dc:creator>
  <cp:keywords/>
  <dc:description/>
  <cp:lastModifiedBy>Robert Smalley Jr (rsmalley)</cp:lastModifiedBy>
  <cp:revision>1055</cp:revision>
  <dcterms:created xsi:type="dcterms:W3CDTF">2009-11-03T17:16:18Z</dcterms:created>
  <dcterms:modified xsi:type="dcterms:W3CDTF">2019-10-03T15:16:05Z</dcterms:modified>
  <cp:category/>
</cp:coreProperties>
</file>