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96"/>
  </p:notesMasterIdLst>
  <p:sldIdLst>
    <p:sldId id="1210" r:id="rId2"/>
    <p:sldId id="1398" r:id="rId3"/>
    <p:sldId id="1466" r:id="rId4"/>
    <p:sldId id="1467" r:id="rId5"/>
    <p:sldId id="1400" r:id="rId6"/>
    <p:sldId id="1399" r:id="rId7"/>
    <p:sldId id="1365" r:id="rId8"/>
    <p:sldId id="376" r:id="rId9"/>
    <p:sldId id="366" r:id="rId10"/>
    <p:sldId id="377" r:id="rId11"/>
    <p:sldId id="378" r:id="rId12"/>
    <p:sldId id="367" r:id="rId13"/>
    <p:sldId id="334" r:id="rId14"/>
    <p:sldId id="369" r:id="rId15"/>
    <p:sldId id="336" r:id="rId16"/>
    <p:sldId id="337" r:id="rId17"/>
    <p:sldId id="379" r:id="rId18"/>
    <p:sldId id="338" r:id="rId19"/>
    <p:sldId id="335" r:id="rId20"/>
    <p:sldId id="370" r:id="rId21"/>
    <p:sldId id="340" r:id="rId22"/>
    <p:sldId id="341" r:id="rId23"/>
    <p:sldId id="342" r:id="rId24"/>
    <p:sldId id="343" r:id="rId25"/>
    <p:sldId id="345" r:id="rId26"/>
    <p:sldId id="360" r:id="rId27"/>
    <p:sldId id="361" r:id="rId28"/>
    <p:sldId id="362" r:id="rId29"/>
    <p:sldId id="363" r:id="rId30"/>
    <p:sldId id="371" r:id="rId31"/>
    <p:sldId id="364" r:id="rId32"/>
    <p:sldId id="372" r:id="rId33"/>
    <p:sldId id="365" r:id="rId34"/>
    <p:sldId id="354" r:id="rId35"/>
    <p:sldId id="355" r:id="rId36"/>
    <p:sldId id="356" r:id="rId37"/>
    <p:sldId id="357" r:id="rId38"/>
    <p:sldId id="358" r:id="rId39"/>
    <p:sldId id="308" r:id="rId40"/>
    <p:sldId id="306" r:id="rId41"/>
    <p:sldId id="319" r:id="rId42"/>
    <p:sldId id="347" r:id="rId43"/>
    <p:sldId id="346" r:id="rId44"/>
    <p:sldId id="348" r:id="rId45"/>
    <p:sldId id="375" r:id="rId46"/>
    <p:sldId id="281" r:id="rId47"/>
    <p:sldId id="320" r:id="rId48"/>
    <p:sldId id="349" r:id="rId49"/>
    <p:sldId id="391" r:id="rId50"/>
    <p:sldId id="392" r:id="rId51"/>
    <p:sldId id="395" r:id="rId52"/>
    <p:sldId id="321" r:id="rId53"/>
    <p:sldId id="396" r:id="rId54"/>
    <p:sldId id="386" r:id="rId55"/>
    <p:sldId id="327" r:id="rId56"/>
    <p:sldId id="1434" r:id="rId57"/>
    <p:sldId id="1465" r:id="rId58"/>
    <p:sldId id="1464" r:id="rId59"/>
    <p:sldId id="1435" r:id="rId60"/>
    <p:sldId id="387" r:id="rId61"/>
    <p:sldId id="374" r:id="rId62"/>
    <p:sldId id="373" r:id="rId63"/>
    <p:sldId id="1436" r:id="rId64"/>
    <p:sldId id="397" r:id="rId65"/>
    <p:sldId id="1437" r:id="rId66"/>
    <p:sldId id="1438" r:id="rId67"/>
    <p:sldId id="282" r:id="rId68"/>
    <p:sldId id="283" r:id="rId69"/>
    <p:sldId id="284" r:id="rId70"/>
    <p:sldId id="285" r:id="rId71"/>
    <p:sldId id="381" r:id="rId72"/>
    <p:sldId id="393" r:id="rId73"/>
    <p:sldId id="394" r:id="rId74"/>
    <p:sldId id="384" r:id="rId75"/>
    <p:sldId id="287" r:id="rId76"/>
    <p:sldId id="288" r:id="rId77"/>
    <p:sldId id="399" r:id="rId78"/>
    <p:sldId id="400" r:id="rId79"/>
    <p:sldId id="300" r:id="rId80"/>
    <p:sldId id="290" r:id="rId81"/>
    <p:sldId id="291" r:id="rId82"/>
    <p:sldId id="383" r:id="rId83"/>
    <p:sldId id="289" r:id="rId84"/>
    <p:sldId id="331" r:id="rId85"/>
    <p:sldId id="293" r:id="rId86"/>
    <p:sldId id="332" r:id="rId87"/>
    <p:sldId id="311" r:id="rId88"/>
    <p:sldId id="296" r:id="rId89"/>
    <p:sldId id="297" r:id="rId90"/>
    <p:sldId id="312" r:id="rId91"/>
    <p:sldId id="313" r:id="rId92"/>
    <p:sldId id="298" r:id="rId93"/>
    <p:sldId id="1439" r:id="rId94"/>
    <p:sldId id="299" r:id="rId9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autoAdjust="0"/>
    <p:restoredTop sz="88640" autoAdjust="0"/>
  </p:normalViewPr>
  <p:slideViewPr>
    <p:cSldViewPr snapToGrid="0">
      <p:cViewPr varScale="1">
        <p:scale>
          <a:sx n="102" d="100"/>
          <a:sy n="102" d="100"/>
        </p:scale>
        <p:origin x="1928"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A376A6-D3E5-4E07-B3F0-626681344BD3}" type="datetimeFigureOut">
              <a:rPr lang="en-US"/>
              <a:pPr>
                <a:defRPr/>
              </a:pPr>
              <a:t>9/26/19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34F01EE-C443-44D3-9EAE-71CAC902D267}" type="slidenum">
              <a:rPr lang="en-US"/>
              <a:pPr>
                <a:defRPr/>
              </a:pPr>
              <a:t>‹#›</a:t>
            </a:fld>
            <a:endParaRPr lang="en-US"/>
          </a:p>
        </p:txBody>
      </p:sp>
    </p:spTree>
    <p:extLst>
      <p:ext uri="{BB962C8B-B14F-4D97-AF65-F5344CB8AC3E}">
        <p14:creationId xmlns:p14="http://schemas.microsoft.com/office/powerpoint/2010/main" val="62246101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Hardware, software, firmware</a:t>
            </a:r>
          </a:p>
          <a:p>
            <a:pPr eaLnBrk="1" hangingPunct="1">
              <a:spcBef>
                <a:spcPct val="0"/>
              </a:spcBef>
            </a:pPr>
            <a:r>
              <a:rPr lang="en-US" dirty="0"/>
              <a:t>Hardware</a:t>
            </a:r>
            <a:r>
              <a:rPr lang="en-US" baseline="0" dirty="0"/>
              <a:t> – usually physical, you can touch it. Software – “soft”, changeable, can’t put your finger on it. Goes away when you turn it off. Firmware – software (program) in rom (read only memory) so more stable than software, does not go away when you turn it off, but can change it (change rom chip, or </a:t>
            </a:r>
            <a:r>
              <a:rPr lang="en-US" baseline="0" dirty="0" err="1"/>
              <a:t>eprom</a:t>
            </a:r>
            <a:r>
              <a:rPr lang="en-US" baseline="0" dirty="0"/>
              <a:t>).</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50855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Hardware, software, firmware</a:t>
            </a:r>
          </a:p>
          <a:p>
            <a:pPr eaLnBrk="1" hangingPunct="1">
              <a:spcBef>
                <a:spcPct val="0"/>
              </a:spcBef>
            </a:pPr>
            <a:r>
              <a:rPr lang="en-US" dirty="0"/>
              <a:t>Hardware</a:t>
            </a:r>
            <a:r>
              <a:rPr lang="en-US" baseline="0" dirty="0"/>
              <a:t> – usually physical, you can touch it. Software – “soft”, changeable, can’t put your finger on it. Goes away when you turn it off. Firmware – software (program) in rom (read only memory) so more stable than software, does not go away when you turn it off, but can change it (change rom chip, or </a:t>
            </a:r>
            <a:r>
              <a:rPr lang="en-US" baseline="0" dirty="0" err="1"/>
              <a:t>eprom</a:t>
            </a:r>
            <a:r>
              <a:rPr lang="en-US" baseline="0" dirty="0"/>
              <a:t>).</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419427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4CD276-9FDB-4C41-9A9D-755D33ABC9EB}"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245498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You</a:t>
            </a:r>
            <a:r>
              <a:rPr lang="en-US" baseline="0" dirty="0"/>
              <a:t> are on your own with </a:t>
            </a:r>
            <a:r>
              <a:rPr lang="en-US" baseline="0" dirty="0" err="1"/>
              <a:t>linux</a:t>
            </a:r>
            <a:r>
              <a:rPr lang="en-US" baseline="0" dirty="0"/>
              <a:t> – have to be your own sys admin, guru/wizard.</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4CD276-9FDB-4C41-9A9D-755D33ABC9EB}"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65128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university is not an early adopter, UM</a:t>
            </a:r>
            <a:r>
              <a:rPr lang="en-US" baseline="0" dirty="0"/>
              <a:t> </a:t>
            </a:r>
            <a:r>
              <a:rPr lang="en-US" dirty="0"/>
              <a:t>usually does</a:t>
            </a:r>
            <a:r>
              <a:rPr lang="en-US" baseline="0" dirty="0"/>
              <a:t> not standardize on an OS until it is deprecated – fancy computer scientist jargon for a </a:t>
            </a:r>
            <a:r>
              <a:rPr lang="en-US" dirty="0"/>
              <a:t>program or feature that is considered obsolescent </a:t>
            </a:r>
            <a:br>
              <a:rPr lang="en-US" dirty="0"/>
            </a:br>
            <a:r>
              <a:rPr lang="en-US" dirty="0"/>
              <a:t>and in the process of being phased out, usually in </a:t>
            </a:r>
            <a:r>
              <a:rPr lang="en-US" dirty="0" err="1"/>
              <a:t>favour</a:t>
            </a:r>
            <a:r>
              <a:rPr lang="en-US" dirty="0"/>
              <a:t> of a specified replacement.</a:t>
            </a:r>
          </a:p>
          <a:p>
            <a:pPr eaLnBrk="1" hangingPunct="1">
              <a:spcBef>
                <a:spcPct val="0"/>
              </a:spcBef>
            </a:pPr>
            <a:r>
              <a:rPr lang="en-US" dirty="0"/>
              <a:t>UM has standardized on the</a:t>
            </a:r>
            <a:r>
              <a:rPr lang="en-US" baseline="0" dirty="0"/>
              <a:t> Windows OS.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4CD276-9FDB-4C41-9A9D-755D33ABC9EB}"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392401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Interaction was through a </a:t>
            </a:r>
            <a:r>
              <a:rPr lang="en-US" dirty="0" err="1"/>
              <a:t>teleytype</a:t>
            </a:r>
            <a:endParaRPr lang="en-US"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20CD2-3406-4889-8D9B-BE447C257CAA}" type="slidenum">
              <a:rPr lang="en-US"/>
              <a:pPr fontAlgn="base">
                <a:spcBef>
                  <a:spcPct val="0"/>
                </a:spcBef>
                <a:spcAft>
                  <a:spcPct val="0"/>
                </a:spcAft>
                <a:defRPr/>
              </a:pPr>
              <a:t>15</a:t>
            </a:fld>
            <a:endParaRPr lang="en-US"/>
          </a:p>
        </p:txBody>
      </p:sp>
    </p:spTree>
    <p:extLst>
      <p:ext uri="{BB962C8B-B14F-4D97-AF65-F5344CB8AC3E}">
        <p14:creationId xmlns:p14="http://schemas.microsoft.com/office/powerpoint/2010/main" val="141400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Interaction was through a </a:t>
            </a:r>
            <a:r>
              <a:rPr lang="en-US" dirty="0" err="1"/>
              <a:t>teleytype</a:t>
            </a:r>
            <a:r>
              <a:rPr lang="en-US" dirty="0"/>
              <a:t> – just letters and numbers, no arrow keys,</a:t>
            </a:r>
            <a:r>
              <a:rPr lang="en-US" baseline="0" dirty="0"/>
              <a:t> numeric keypad, etc. This one has a paper tape reader/punch. You can still see the assumption that one is working from a teletype in UNIX!</a:t>
            </a: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31AC2-EEB4-4FE3-BA12-FA2953C34F5C}" type="slidenum">
              <a:rPr lang="en-US"/>
              <a:pPr fontAlgn="base">
                <a:spcBef>
                  <a:spcPct val="0"/>
                </a:spcBef>
                <a:spcAft>
                  <a:spcPct val="0"/>
                </a:spcAft>
                <a:defRPr/>
              </a:pPr>
              <a:t>16</a:t>
            </a:fld>
            <a:endParaRPr lang="en-US"/>
          </a:p>
        </p:txBody>
      </p:sp>
    </p:spTree>
    <p:extLst>
      <p:ext uri="{BB962C8B-B14F-4D97-AF65-F5344CB8AC3E}">
        <p14:creationId xmlns:p14="http://schemas.microsoft.com/office/powerpoint/2010/main" val="300573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Only thing true</a:t>
            </a:r>
            <a:r>
              <a:rPr lang="en-US" baseline="0" dirty="0"/>
              <a:t> is SMALL. Is powerful but will not do many things by design (e.g. is not real-time, egalitarian - share equally). Flexible, you will change to do it the way UNIX requires (Will it do this? No, but it is UNIX – synonymous with powerful – and you can write a program. Hardware independent – complete myth.</a:t>
            </a:r>
          </a:p>
          <a:p>
            <a:pPr eaLnBrk="1" hangingPunct="1">
              <a:spcBef>
                <a:spcPct val="0"/>
              </a:spcBef>
            </a:pPr>
            <a:r>
              <a:rPr lang="en-US" baseline="0" dirty="0"/>
              <a:t>Real OS – DEC RT-11, VMS, IBM, Prime, etc. – 100’s man years to develop OS. UNIX – 6 months for single engineer to port to new hardware . One way to do this Is that the OS does almost nothing!</a:t>
            </a: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31AC2-EEB4-4FE3-BA12-FA2953C34F5C}"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128014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Universities</a:t>
            </a:r>
            <a:r>
              <a:rPr lang="en-US" baseline="0" dirty="0"/>
              <a:t> would buy a computer but not the OS, they would put UNIX on it. Engineering students learned it, and when the IC came along it was the only OS that could be rushed to market. (6 months for a handful of guys to design the computer around IC, needed OS fast – one guy could “port” UNIX to new hardware in 6 </a:t>
            </a:r>
            <a:r>
              <a:rPr lang="en-US" baseline="0" dirty="0" err="1"/>
              <a:t>mos</a:t>
            </a:r>
            <a:r>
              <a:rPr lang="en-US" baseline="0" dirty="0"/>
              <a:t>).</a:t>
            </a:r>
            <a:endParaRPr lang="en-US"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D9F73-69C6-4318-AD72-CE80B1FAAC21}"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3350463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UNIX/LINUX strong point is SERVERS – the web runs on UNIX based machines.</a:t>
            </a:r>
          </a:p>
          <a:p>
            <a:pPr eaLnBrk="1" hangingPunct="1">
              <a:spcBef>
                <a:spcPct val="0"/>
              </a:spcBef>
            </a:pPr>
            <a:r>
              <a:rPr lang="en-US" dirty="0"/>
              <a:t>If you want to do something besides run a server – UNIX is probably not the way to go.</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70428-1285-4203-A51A-B8C435CE10BF}"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130571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a:t>
            </a:fld>
            <a:endParaRPr lang="en-US"/>
          </a:p>
        </p:txBody>
      </p:sp>
    </p:spTree>
    <p:extLst>
      <p:ext uri="{BB962C8B-B14F-4D97-AF65-F5344CB8AC3E}">
        <p14:creationId xmlns:p14="http://schemas.microsoft.com/office/powerpoint/2010/main" val="4219590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D9F73-69C6-4318-AD72-CE80B1FAAC21}"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166121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6EA6C2-01D4-4D6E-AD5F-5C507AE43473}"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1141515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412DC0-B399-420B-B871-15D358213DF9}" type="slidenum">
              <a:rPr lang="en-US"/>
              <a:pPr fontAlgn="base">
                <a:spcBef>
                  <a:spcPct val="0"/>
                </a:spcBef>
                <a:spcAft>
                  <a:spcPct val="0"/>
                </a:spcAft>
                <a:defRPr/>
              </a:pPr>
              <a:t>22</a:t>
            </a:fld>
            <a:endParaRPr lang="en-US"/>
          </a:p>
        </p:txBody>
      </p:sp>
    </p:spTree>
    <p:extLst>
      <p:ext uri="{BB962C8B-B14F-4D97-AF65-F5344CB8AC3E}">
        <p14:creationId xmlns:p14="http://schemas.microsoft.com/office/powerpoint/2010/main" val="33666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59814-B626-400B-AB58-06DED3261C24}"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61708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3E09F-7AE2-4772-8F36-0D17CC0B92A3}"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351977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3522672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26</a:t>
            </a:fld>
            <a:endParaRPr lang="en-US"/>
          </a:p>
        </p:txBody>
      </p:sp>
    </p:spTree>
    <p:extLst>
      <p:ext uri="{BB962C8B-B14F-4D97-AF65-F5344CB8AC3E}">
        <p14:creationId xmlns:p14="http://schemas.microsoft.com/office/powerpoint/2010/main" val="83852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http://www.over-yonder.net/~fullermd/rants/winstupid/winstupid2.php  -- good set of </a:t>
            </a:r>
            <a:r>
              <a:rPr lang="en-US"/>
              <a:t>web pages</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27</a:t>
            </a:fld>
            <a:endParaRPr lang="en-US"/>
          </a:p>
        </p:txBody>
      </p:sp>
    </p:spTree>
    <p:extLst>
      <p:ext uri="{BB962C8B-B14F-4D97-AF65-F5344CB8AC3E}">
        <p14:creationId xmlns:p14="http://schemas.microsoft.com/office/powerpoint/2010/main" val="2754190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28</a:t>
            </a:fld>
            <a:endParaRPr lang="en-US"/>
          </a:p>
        </p:txBody>
      </p:sp>
    </p:spTree>
    <p:extLst>
      <p:ext uri="{BB962C8B-B14F-4D97-AF65-F5344CB8AC3E}">
        <p14:creationId xmlns:p14="http://schemas.microsoft.com/office/powerpoint/2010/main" val="2633937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29</a:t>
            </a:fld>
            <a:endParaRPr lang="en-US"/>
          </a:p>
        </p:txBody>
      </p:sp>
    </p:spTree>
    <p:extLst>
      <p:ext uri="{BB962C8B-B14F-4D97-AF65-F5344CB8AC3E}">
        <p14:creationId xmlns:p14="http://schemas.microsoft.com/office/powerpoint/2010/main" val="29374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Have to use sftp. Test that anybody can get into public_html directory.</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a:t>
            </a:fld>
            <a:endParaRPr lang="en-US"/>
          </a:p>
        </p:txBody>
      </p:sp>
    </p:spTree>
    <p:extLst>
      <p:ext uri="{BB962C8B-B14F-4D97-AF65-F5344CB8AC3E}">
        <p14:creationId xmlns:p14="http://schemas.microsoft.com/office/powerpoint/2010/main" val="559828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2669803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73458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2024561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33</a:t>
            </a:fld>
            <a:endParaRPr lang="en-US"/>
          </a:p>
        </p:txBody>
      </p:sp>
    </p:spTree>
    <p:extLst>
      <p:ext uri="{BB962C8B-B14F-4D97-AF65-F5344CB8AC3E}">
        <p14:creationId xmlns:p14="http://schemas.microsoft.com/office/powerpoint/2010/main" val="2638378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4C655-6A2D-4962-9E04-D28550C574B5}" type="slidenum">
              <a:rPr lang="en-US"/>
              <a:pPr fontAlgn="base">
                <a:spcBef>
                  <a:spcPct val="0"/>
                </a:spcBef>
                <a:spcAft>
                  <a:spcPct val="0"/>
                </a:spcAft>
                <a:defRPr/>
              </a:pPr>
              <a:t>34</a:t>
            </a:fld>
            <a:endParaRPr lang="en-US"/>
          </a:p>
        </p:txBody>
      </p:sp>
    </p:spTree>
    <p:extLst>
      <p:ext uri="{BB962C8B-B14F-4D97-AF65-F5344CB8AC3E}">
        <p14:creationId xmlns:p14="http://schemas.microsoft.com/office/powerpoint/2010/main" val="1086942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A6393-2CB8-44F6-ACF2-53169274E50C}" type="slidenum">
              <a:rPr lang="en-US"/>
              <a:pPr fontAlgn="base">
                <a:spcBef>
                  <a:spcPct val="0"/>
                </a:spcBef>
                <a:spcAft>
                  <a:spcPct val="0"/>
                </a:spcAft>
                <a:defRPr/>
              </a:pPr>
              <a:t>35</a:t>
            </a:fld>
            <a:endParaRPr lang="en-US"/>
          </a:p>
        </p:txBody>
      </p:sp>
    </p:spTree>
    <p:extLst>
      <p:ext uri="{BB962C8B-B14F-4D97-AF65-F5344CB8AC3E}">
        <p14:creationId xmlns:p14="http://schemas.microsoft.com/office/powerpoint/2010/main" val="3987632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53BA00-6F31-492E-B27E-966257C4B48C}"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3503904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D147C-89B5-4AF8-B367-C33F5D7D2E89}" type="slidenum">
              <a:rPr lang="en-US"/>
              <a:pPr fontAlgn="base">
                <a:spcBef>
                  <a:spcPct val="0"/>
                </a:spcBef>
                <a:spcAft>
                  <a:spcPct val="0"/>
                </a:spcAft>
                <a:defRPr/>
              </a:pPr>
              <a:t>37</a:t>
            </a:fld>
            <a:endParaRPr lang="en-US"/>
          </a:p>
        </p:txBody>
      </p:sp>
    </p:spTree>
    <p:extLst>
      <p:ext uri="{BB962C8B-B14F-4D97-AF65-F5344CB8AC3E}">
        <p14:creationId xmlns:p14="http://schemas.microsoft.com/office/powerpoint/2010/main" val="3636910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2BD69-EA7C-4413-94D3-6B565E1944DE}" type="slidenum">
              <a:rPr lang="en-US"/>
              <a:pPr fontAlgn="base">
                <a:spcBef>
                  <a:spcPct val="0"/>
                </a:spcBef>
                <a:spcAft>
                  <a:spcPct val="0"/>
                </a:spcAft>
                <a:defRPr/>
              </a:pPr>
              <a:t>38</a:t>
            </a:fld>
            <a:endParaRPr lang="en-US"/>
          </a:p>
        </p:txBody>
      </p:sp>
    </p:spTree>
    <p:extLst>
      <p:ext uri="{BB962C8B-B14F-4D97-AF65-F5344CB8AC3E}">
        <p14:creationId xmlns:p14="http://schemas.microsoft.com/office/powerpoint/2010/main" val="3292202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7D4C4-11BB-4661-B7BB-E179100672D2}" type="slidenum">
              <a:rPr lang="en-US"/>
              <a:pPr fontAlgn="base">
                <a:spcBef>
                  <a:spcPct val="0"/>
                </a:spcBef>
                <a:spcAft>
                  <a:spcPct val="0"/>
                </a:spcAft>
                <a:defRPr/>
              </a:pPr>
              <a:t>39</a:t>
            </a:fld>
            <a:endParaRPr lang="en-US"/>
          </a:p>
        </p:txBody>
      </p:sp>
    </p:spTree>
    <p:extLst>
      <p:ext uri="{BB962C8B-B14F-4D97-AF65-F5344CB8AC3E}">
        <p14:creationId xmlns:p14="http://schemas.microsoft.com/office/powerpoint/2010/main" val="170923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a:t>Right click to select </a:t>
            </a:r>
            <a:r>
              <a:rPr lang="es-AR" dirty="0"/>
              <a:t>the file (goes dark blue</a:t>
            </a:r>
            <a:r>
              <a:rPr lang="es-AR"/>
              <a:t>) and brings up menu box and save link directly.</a:t>
            </a: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a:t>
            </a:fld>
            <a:endParaRPr lang="en-US"/>
          </a:p>
        </p:txBody>
      </p:sp>
    </p:spTree>
    <p:extLst>
      <p:ext uri="{BB962C8B-B14F-4D97-AF65-F5344CB8AC3E}">
        <p14:creationId xmlns:p14="http://schemas.microsoft.com/office/powerpoint/2010/main" val="1565128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F149F-8F43-478C-B25B-6C2CA9FF1F1C}"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1369794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41</a:t>
            </a:fld>
            <a:endParaRPr lang="en-US"/>
          </a:p>
        </p:txBody>
      </p:sp>
    </p:spTree>
    <p:extLst>
      <p:ext uri="{BB962C8B-B14F-4D97-AF65-F5344CB8AC3E}">
        <p14:creationId xmlns:p14="http://schemas.microsoft.com/office/powerpoint/2010/main" val="2571253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42</a:t>
            </a:fld>
            <a:endParaRPr lang="en-US"/>
          </a:p>
        </p:txBody>
      </p:sp>
    </p:spTree>
    <p:extLst>
      <p:ext uri="{BB962C8B-B14F-4D97-AF65-F5344CB8AC3E}">
        <p14:creationId xmlns:p14="http://schemas.microsoft.com/office/powerpoint/2010/main" val="2410892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43</a:t>
            </a:fld>
            <a:endParaRPr lang="en-US"/>
          </a:p>
        </p:txBody>
      </p:sp>
    </p:spTree>
    <p:extLst>
      <p:ext uri="{BB962C8B-B14F-4D97-AF65-F5344CB8AC3E}">
        <p14:creationId xmlns:p14="http://schemas.microsoft.com/office/powerpoint/2010/main" val="1860322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44</a:t>
            </a:fld>
            <a:endParaRPr lang="en-US"/>
          </a:p>
        </p:txBody>
      </p:sp>
    </p:spTree>
    <p:extLst>
      <p:ext uri="{BB962C8B-B14F-4D97-AF65-F5344CB8AC3E}">
        <p14:creationId xmlns:p14="http://schemas.microsoft.com/office/powerpoint/2010/main" val="4127344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45</a:t>
            </a:fld>
            <a:endParaRPr lang="en-US"/>
          </a:p>
        </p:txBody>
      </p:sp>
    </p:spTree>
    <p:extLst>
      <p:ext uri="{BB962C8B-B14F-4D97-AF65-F5344CB8AC3E}">
        <p14:creationId xmlns:p14="http://schemas.microsoft.com/office/powerpoint/2010/main" val="359535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2FEF1-E047-4A60-9CC8-B22ABC61E3CA}" type="slidenum">
              <a:rPr lang="en-US"/>
              <a:pPr fontAlgn="base">
                <a:spcBef>
                  <a:spcPct val="0"/>
                </a:spcBef>
                <a:spcAft>
                  <a:spcPct val="0"/>
                </a:spcAft>
              </a:pPr>
              <a:t>46</a:t>
            </a:fld>
            <a:endParaRPr lang="en-US"/>
          </a:p>
        </p:txBody>
      </p:sp>
    </p:spTree>
    <p:extLst>
      <p:ext uri="{BB962C8B-B14F-4D97-AF65-F5344CB8AC3E}">
        <p14:creationId xmlns:p14="http://schemas.microsoft.com/office/powerpoint/2010/main" val="2240085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 if you ask for a list of the files in a directory and it is empty – </a:t>
            </a:r>
            <a:r>
              <a:rPr lang="en-US" dirty="0" err="1"/>
              <a:t>unix</a:t>
            </a:r>
            <a:r>
              <a:rPr lang="en-US" dirty="0"/>
              <a:t> returns nothing (although it breaks the rule and usually goes to the next line on the teletype – so it returns a newline! In a pipe it returns nothing.).</a:t>
            </a:r>
          </a:p>
          <a:p>
            <a:pPr eaLnBrk="1" hangingPunct="1">
              <a:spcBef>
                <a:spcPct val="0"/>
              </a:spcBef>
            </a:pPr>
            <a:r>
              <a:rPr lang="en-US" dirty="0"/>
              <a:t>Some OS (DEC’s VAX VMS) do different things depending on how called – send “no files found” to terminal, but nothing to “pipe”.</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47</a:t>
            </a:fld>
            <a:endParaRPr lang="en-US"/>
          </a:p>
        </p:txBody>
      </p:sp>
    </p:spTree>
    <p:extLst>
      <p:ext uri="{BB962C8B-B14F-4D97-AF65-F5344CB8AC3E}">
        <p14:creationId xmlns:p14="http://schemas.microsoft.com/office/powerpoint/2010/main" val="870821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48</a:t>
            </a:fld>
            <a:endParaRPr lang="en-US"/>
          </a:p>
        </p:txBody>
      </p:sp>
    </p:spTree>
    <p:extLst>
      <p:ext uri="{BB962C8B-B14F-4D97-AF65-F5344CB8AC3E}">
        <p14:creationId xmlns:p14="http://schemas.microsoft.com/office/powerpoint/2010/main" val="1688661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Colors – orange - computer prompt, black –</a:t>
            </a:r>
            <a:r>
              <a:rPr lang="en-US" baseline="0" dirty="0"/>
              <a:t> stuff you type, &lt;CR&gt; is carriage return/enter, later – blue – computer output. If there are no files, you get no result (zero length character string). Now I can send this to any other program – will only have list of files, no extraneous information (on VMS the directory command gave you the name of the directory, the list of files and a summary about the number of files – the arbitrary next program would have to figure this out for every possible previous commands output format.)</a:t>
            </a: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49</a:t>
            </a:fld>
            <a:endParaRPr lang="en-US"/>
          </a:p>
        </p:txBody>
      </p:sp>
    </p:spTree>
    <p:extLst>
      <p:ext uri="{BB962C8B-B14F-4D97-AF65-F5344CB8AC3E}">
        <p14:creationId xmlns:p14="http://schemas.microsoft.com/office/powerpoint/2010/main" val="236881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a:t>
            </a:fld>
            <a:endParaRPr lang="en-US"/>
          </a:p>
        </p:txBody>
      </p:sp>
    </p:spTree>
    <p:extLst>
      <p:ext uri="{BB962C8B-B14F-4D97-AF65-F5344CB8AC3E}">
        <p14:creationId xmlns:p14="http://schemas.microsoft.com/office/powerpoint/2010/main" val="1420044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Unix geeks get into these</a:t>
            </a:r>
            <a:r>
              <a:rPr lang="en-US" baseline="0" dirty="0"/>
              <a:t> kind of discussions.</a:t>
            </a:r>
          </a:p>
          <a:p>
            <a:pPr eaLnBrk="1" hangingPunct="1">
              <a:spcBef>
                <a:spcPct val="0"/>
              </a:spcBef>
            </a:pPr>
            <a:r>
              <a:rPr lang="en-US" baseline="0" dirty="0"/>
              <a:t>On modern terminal cursor marked by blinking underline.</a:t>
            </a: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50</a:t>
            </a:fld>
            <a:endParaRPr lang="en-US"/>
          </a:p>
        </p:txBody>
      </p:sp>
    </p:spTree>
    <p:extLst>
      <p:ext uri="{BB962C8B-B14F-4D97-AF65-F5344CB8AC3E}">
        <p14:creationId xmlns:p14="http://schemas.microsoft.com/office/powerpoint/2010/main" val="489879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Unix geeks get into these</a:t>
            </a:r>
            <a:r>
              <a:rPr lang="en-US" baseline="0" dirty="0"/>
              <a:t> kind of discussions.</a:t>
            </a:r>
          </a:p>
          <a:p>
            <a:pPr eaLnBrk="1" hangingPunct="1">
              <a:spcBef>
                <a:spcPct val="0"/>
              </a:spcBef>
            </a:pPr>
            <a:r>
              <a:rPr lang="en-US" baseline="0" dirty="0"/>
              <a:t>On modern terminal cursor marked by blinking underline.</a:t>
            </a:r>
          </a:p>
          <a:p>
            <a:pPr eaLnBrk="1" hangingPunct="1">
              <a:spcBef>
                <a:spcPct val="0"/>
              </a:spcBef>
            </a:pPr>
            <a:r>
              <a:rPr lang="en-US" baseline="0" dirty="0"/>
              <a:t>In shell script this nice because can put something or nothing into an output, without a &lt;CR&gt;</a:t>
            </a: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51</a:t>
            </a:fld>
            <a:endParaRPr lang="en-US"/>
          </a:p>
        </p:txBody>
      </p:sp>
    </p:spTree>
    <p:extLst>
      <p:ext uri="{BB962C8B-B14F-4D97-AF65-F5344CB8AC3E}">
        <p14:creationId xmlns:p14="http://schemas.microsoft.com/office/powerpoint/2010/main" val="3372448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FD66CC-A7B3-4E44-AD51-6CD02A80BE6F}" type="slidenum">
              <a:rPr lang="en-US"/>
              <a:pPr fontAlgn="base">
                <a:spcBef>
                  <a:spcPct val="0"/>
                </a:spcBef>
                <a:spcAft>
                  <a:spcPct val="0"/>
                </a:spcAft>
                <a:defRPr/>
              </a:pPr>
              <a:t>52</a:t>
            </a:fld>
            <a:endParaRPr lang="en-US"/>
          </a:p>
        </p:txBody>
      </p:sp>
    </p:spTree>
    <p:extLst>
      <p:ext uri="{BB962C8B-B14F-4D97-AF65-F5344CB8AC3E}">
        <p14:creationId xmlns:p14="http://schemas.microsoft.com/office/powerpoint/2010/main" val="4113147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53</a:t>
            </a:fld>
            <a:endParaRPr lang="en-US"/>
          </a:p>
        </p:txBody>
      </p:sp>
    </p:spTree>
    <p:extLst>
      <p:ext uri="{BB962C8B-B14F-4D97-AF65-F5344CB8AC3E}">
        <p14:creationId xmlns:p14="http://schemas.microsoft.com/office/powerpoint/2010/main" val="1716239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54</a:t>
            </a:fld>
            <a:endParaRPr lang="en-US"/>
          </a:p>
        </p:txBody>
      </p:sp>
    </p:spTree>
    <p:extLst>
      <p:ext uri="{BB962C8B-B14F-4D97-AF65-F5344CB8AC3E}">
        <p14:creationId xmlns:p14="http://schemas.microsoft.com/office/powerpoint/2010/main" val="261305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55</a:t>
            </a:fld>
            <a:endParaRPr lang="en-US"/>
          </a:p>
        </p:txBody>
      </p:sp>
    </p:spTree>
    <p:extLst>
      <p:ext uri="{BB962C8B-B14F-4D97-AF65-F5344CB8AC3E}">
        <p14:creationId xmlns:p14="http://schemas.microsoft.com/office/powerpoint/2010/main" val="21805895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Symbols</a:t>
            </a:r>
            <a:r>
              <a:rPr lang="en-US" baseline="0" dirty="0"/>
              <a:t> called “suck” and “spit”. We will cover all of the options shortly.</a:t>
            </a:r>
          </a:p>
          <a:p>
            <a:pPr eaLnBrk="1" hangingPunct="1">
              <a:spcBef>
                <a:spcPct val="0"/>
              </a:spcBef>
            </a:pPr>
            <a:endParaRPr lang="en-US" baseline="0" dirty="0"/>
          </a:p>
          <a:p>
            <a:pPr eaLnBrk="1" hangingPunct="1">
              <a:spcBef>
                <a:spcPct val="0"/>
              </a:spcBef>
            </a:pPr>
            <a:r>
              <a:rPr lang="en-US" dirty="0"/>
              <a:t>What does “treats everything</a:t>
            </a:r>
            <a:r>
              <a:rPr lang="en-US" baseline="0" dirty="0"/>
              <a:t> like a file mean” – means that user does not have to worry about details of where file going - /</a:t>
            </a:r>
            <a:r>
              <a:rPr lang="en-US" baseline="0" dirty="0" err="1"/>
              <a:t>dev</a:t>
            </a:r>
            <a:r>
              <a:rPr lang="en-US" baseline="0" dirty="0"/>
              <a:t>/mt0 is tape drive for example, but “looks like” a file. On DEC RT-11, which was a real-time OS, everything looked like “hardware” – had an “address”. This made it very easy to write programs to control real-time hardware (real-time means computer can measure, analyze, and respond fast enough to control something in the real </a:t>
            </a:r>
            <a:r>
              <a:rPr lang="en-US" baseline="0" dirty="0" err="1"/>
              <a:t>worlk</a:t>
            </a:r>
            <a:r>
              <a:rPr lang="en-US" baseline="0" dirty="0"/>
              <a:t>, like driving a car – when the hardware needs CPU time it takes it in some hierarchical order. Unix is more egalitarian, shares resources equally among users, car will crash because you have given it a new address and it does not prioritize).</a:t>
            </a: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56</a:t>
            </a:fld>
            <a:endParaRPr lang="en-US"/>
          </a:p>
        </p:txBody>
      </p:sp>
    </p:spTree>
    <p:extLst>
      <p:ext uri="{BB962C8B-B14F-4D97-AF65-F5344CB8AC3E}">
        <p14:creationId xmlns:p14="http://schemas.microsoft.com/office/powerpoint/2010/main" val="3135935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57</a:t>
            </a:fld>
            <a:endParaRPr lang="en-US"/>
          </a:p>
        </p:txBody>
      </p:sp>
    </p:spTree>
    <p:extLst>
      <p:ext uri="{BB962C8B-B14F-4D97-AF65-F5344CB8AC3E}">
        <p14:creationId xmlns:p14="http://schemas.microsoft.com/office/powerpoint/2010/main" val="1892671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58</a:t>
            </a:fld>
            <a:endParaRPr lang="en-US"/>
          </a:p>
        </p:txBody>
      </p:sp>
    </p:spTree>
    <p:extLst>
      <p:ext uri="{BB962C8B-B14F-4D97-AF65-F5344CB8AC3E}">
        <p14:creationId xmlns:p14="http://schemas.microsoft.com/office/powerpoint/2010/main" val="270138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Pipes existed in DOS (copied from </a:t>
            </a:r>
            <a:r>
              <a:rPr lang="en-US" dirty="0" err="1"/>
              <a:t>unix</a:t>
            </a:r>
            <a:r>
              <a:rPr lang="en-US" dirty="0"/>
              <a:t>)</a:t>
            </a:r>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59BAC-99A2-4057-9B17-FD97F19F47C7}" type="slidenum">
              <a:rPr lang="en-US"/>
              <a:pPr fontAlgn="base">
                <a:spcBef>
                  <a:spcPct val="0"/>
                </a:spcBef>
                <a:spcAft>
                  <a:spcPct val="0"/>
                </a:spcAft>
                <a:defRPr/>
              </a:pPr>
              <a:t>59</a:t>
            </a:fld>
            <a:endParaRPr lang="en-US"/>
          </a:p>
        </p:txBody>
      </p:sp>
    </p:spTree>
    <p:extLst>
      <p:ext uri="{BB962C8B-B14F-4D97-AF65-F5344CB8AC3E}">
        <p14:creationId xmlns:p14="http://schemas.microsoft.com/office/powerpoint/2010/main" val="300948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“escape” means turn off some default behavior signified by a character and take the character as is and print it.</a:t>
            </a:r>
          </a:p>
          <a:p>
            <a:pPr marL="0" marR="0" indent="0" algn="l" defTabSz="457200" rtl="0" eaLnBrk="1" fontAlgn="base" latinLnBrk="0" hangingPunct="1">
              <a:lnSpc>
                <a:spcPct val="100000"/>
              </a:lnSpc>
              <a:spcBef>
                <a:spcPct val="30000"/>
              </a:spcBef>
              <a:spcAft>
                <a:spcPct val="0"/>
              </a:spcAft>
              <a:buClrTx/>
              <a:buSzTx/>
              <a:buFontTx/>
              <a:buNone/>
              <a:tabLst/>
              <a:defRPr/>
            </a:pPr>
            <a:r>
              <a:rPr lang="es-AR" dirty="0"/>
              <a:t>We will see this use of “escape” with unix, where many non-letters have some special meta-character meaning – as a wildcard, etc.</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a:t>
            </a:fld>
            <a:endParaRPr lang="en-US"/>
          </a:p>
        </p:txBody>
      </p:sp>
    </p:spTree>
    <p:extLst>
      <p:ext uri="{BB962C8B-B14F-4D97-AF65-F5344CB8AC3E}">
        <p14:creationId xmlns:p14="http://schemas.microsoft.com/office/powerpoint/2010/main" val="11616597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 will go over</a:t>
            </a:r>
            <a:r>
              <a:rPr lang="en-US" baseline="0" dirty="0"/>
              <a:t> all the commands later. For now introducing pipes and output file redirection – without “&gt; file3” comes to screen.</a:t>
            </a:r>
          </a:p>
          <a:p>
            <a:pPr eaLnBrk="1" hangingPunct="1">
              <a:spcBef>
                <a:spcPct val="0"/>
              </a:spcBef>
            </a:pPr>
            <a:r>
              <a:rPr lang="en-US" baseline="0" dirty="0"/>
              <a:t>Uses pipe, the “|”, and a switch, -u for unique, then redirects into a file (else goes to screen where visible but not available on computer).</a:t>
            </a:r>
            <a:endParaRPr lang="en-US" dirty="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59BAC-99A2-4057-9B17-FD97F19F47C7}" type="slidenum">
              <a:rPr lang="en-US"/>
              <a:pPr fontAlgn="base">
                <a:spcBef>
                  <a:spcPct val="0"/>
                </a:spcBef>
                <a:spcAft>
                  <a:spcPct val="0"/>
                </a:spcAft>
                <a:defRPr/>
              </a:pPr>
              <a:t>60</a:t>
            </a:fld>
            <a:endParaRPr lang="en-US"/>
          </a:p>
        </p:txBody>
      </p:sp>
    </p:spTree>
    <p:extLst>
      <p:ext uri="{BB962C8B-B14F-4D97-AF65-F5344CB8AC3E}">
        <p14:creationId xmlns:p14="http://schemas.microsoft.com/office/powerpoint/2010/main" val="2220337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898A21-A91C-43BE-A84B-D020B9E64837}" type="slidenum">
              <a:rPr lang="en-US"/>
              <a:pPr fontAlgn="base">
                <a:spcBef>
                  <a:spcPct val="0"/>
                </a:spcBef>
                <a:spcAft>
                  <a:spcPct val="0"/>
                </a:spcAft>
                <a:defRPr/>
              </a:pPr>
              <a:t>61</a:t>
            </a:fld>
            <a:endParaRPr lang="en-US"/>
          </a:p>
        </p:txBody>
      </p:sp>
    </p:spTree>
    <p:extLst>
      <p:ext uri="{BB962C8B-B14F-4D97-AF65-F5344CB8AC3E}">
        <p14:creationId xmlns:p14="http://schemas.microsoft.com/office/powerpoint/2010/main" val="6600642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GMT follows the Unix</a:t>
            </a:r>
            <a:r>
              <a:rPr lang="en-US" baseline="0" dirty="0"/>
              <a:t> philosophy – to a “T” – will see switches in spades.</a:t>
            </a:r>
          </a:p>
          <a:p>
            <a:pPr eaLnBrk="1" hangingPunct="1">
              <a:spcBef>
                <a:spcPct val="0"/>
              </a:spcBef>
            </a:pPr>
            <a:r>
              <a:rPr lang="en-US" baseline="0" dirty="0"/>
              <a:t>Columnar input – from Fortran – from Hollerith cards or paper tape, did not have to punch zeros. Another advantage – reading lines with varying numbers entries. (e.g. arrival times – have P but no S for some stations).</a:t>
            </a:r>
            <a:endParaRPr lang="en-US" dirty="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2B0F9-0DA4-473A-B2EA-165C4B051565}" type="slidenum">
              <a:rPr lang="en-US"/>
              <a:pPr fontAlgn="base">
                <a:spcBef>
                  <a:spcPct val="0"/>
                </a:spcBef>
                <a:spcAft>
                  <a:spcPct val="0"/>
                </a:spcAft>
                <a:defRPr/>
              </a:pPr>
              <a:t>62</a:t>
            </a:fld>
            <a:endParaRPr lang="en-US"/>
          </a:p>
        </p:txBody>
      </p:sp>
    </p:spTree>
    <p:extLst>
      <p:ext uri="{BB962C8B-B14F-4D97-AF65-F5344CB8AC3E}">
        <p14:creationId xmlns:p14="http://schemas.microsoft.com/office/powerpoint/2010/main" val="2951835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Don’t write out a file and then read it in (unless you need the information a</a:t>
            </a:r>
            <a:r>
              <a:rPr lang="en-US" baseline="0" dirty="0"/>
              <a:t> number of times in different programs).</a:t>
            </a:r>
            <a:endParaRPr lang="en-US" dirty="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D7C82-96C3-44EC-B6F7-0D597E00A745}" type="slidenum">
              <a:rPr lang="en-US"/>
              <a:pPr fontAlgn="base">
                <a:spcBef>
                  <a:spcPct val="0"/>
                </a:spcBef>
                <a:spcAft>
                  <a:spcPct val="0"/>
                </a:spcAft>
                <a:defRPr/>
              </a:pPr>
              <a:t>63</a:t>
            </a:fld>
            <a:endParaRPr lang="en-US"/>
          </a:p>
        </p:txBody>
      </p:sp>
    </p:spTree>
    <p:extLst>
      <p:ext uri="{BB962C8B-B14F-4D97-AF65-F5344CB8AC3E}">
        <p14:creationId xmlns:p14="http://schemas.microsoft.com/office/powerpoint/2010/main" val="29909008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does this mean. We can</a:t>
            </a:r>
            <a:r>
              <a:rPr lang="en-US" baseline="0" dirty="0"/>
              <a:t> use it to generate input, instead of </a:t>
            </a:r>
            <a:r>
              <a:rPr lang="en-US" baseline="0" dirty="0" err="1"/>
              <a:t>StndIN</a:t>
            </a:r>
            <a:r>
              <a:rPr lang="en-US" baseline="0" dirty="0"/>
              <a:t> or a file,  or parts of a command!</a:t>
            </a:r>
            <a:endParaRPr lang="en-US" dirty="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DD241-F9E4-4C6A-866C-2FCF1A230D06}" type="slidenum">
              <a:rPr lang="en-US"/>
              <a:pPr fontAlgn="base">
                <a:spcBef>
                  <a:spcPct val="0"/>
                </a:spcBef>
                <a:spcAft>
                  <a:spcPct val="0"/>
                </a:spcAft>
                <a:defRPr/>
              </a:pPr>
              <a:t>64</a:t>
            </a:fld>
            <a:endParaRPr lang="en-US"/>
          </a:p>
        </p:txBody>
      </p:sp>
    </p:spTree>
    <p:extLst>
      <p:ext uri="{BB962C8B-B14F-4D97-AF65-F5344CB8AC3E}">
        <p14:creationId xmlns:p14="http://schemas.microsoft.com/office/powerpoint/2010/main" val="23156119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Don’t worry about how variable</a:t>
            </a:r>
            <a:r>
              <a:rPr lang="en-US" baseline="0" dirty="0"/>
              <a:t> ORIENT is set, or how it is referenced (how one specifies what one wants – the string “ORIENT”, the value of the variable, etc.) – we will get to that pronto. For now concentrate on what command substitution does. It is very powerful (and therefore complicated) and hard to debug because you don’t generally know beforehand what it is going to be.</a:t>
            </a:r>
          </a:p>
          <a:p>
            <a:pPr eaLnBrk="1" hangingPunct="1">
              <a:spcBef>
                <a:spcPct val="0"/>
              </a:spcBef>
            </a:pPr>
            <a:r>
              <a:rPr lang="en-US" baseline="0" dirty="0" err="1"/>
              <a:t>Al;so</a:t>
            </a:r>
            <a:r>
              <a:rPr lang="en-US" baseline="0" dirty="0"/>
              <a:t> this is NOT the way you would actually do this – would just put in $ORIENT.</a:t>
            </a:r>
            <a:endParaRPr lang="en-US" dirty="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DD241-F9E4-4C6A-866C-2FCF1A230D06}" type="slidenum">
              <a:rPr lang="en-US"/>
              <a:pPr fontAlgn="base">
                <a:spcBef>
                  <a:spcPct val="0"/>
                </a:spcBef>
                <a:spcAft>
                  <a:spcPct val="0"/>
                </a:spcAft>
                <a:defRPr/>
              </a:pPr>
              <a:t>65</a:t>
            </a:fld>
            <a:endParaRPr lang="en-US"/>
          </a:p>
        </p:txBody>
      </p:sp>
    </p:spTree>
    <p:extLst>
      <p:ext uri="{BB962C8B-B14F-4D97-AF65-F5344CB8AC3E}">
        <p14:creationId xmlns:p14="http://schemas.microsoft.com/office/powerpoint/2010/main" val="2013314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EFF71-0258-44CD-B249-1625990566E5}" type="slidenum">
              <a:rPr lang="en-US"/>
              <a:pPr fontAlgn="base">
                <a:spcBef>
                  <a:spcPct val="0"/>
                </a:spcBef>
                <a:spcAft>
                  <a:spcPct val="0"/>
                </a:spcAft>
                <a:defRPr/>
              </a:pPr>
              <a:t>66</a:t>
            </a:fld>
            <a:endParaRPr lang="en-US"/>
          </a:p>
        </p:txBody>
      </p:sp>
    </p:spTree>
    <p:extLst>
      <p:ext uri="{BB962C8B-B14F-4D97-AF65-F5344CB8AC3E}">
        <p14:creationId xmlns:p14="http://schemas.microsoft.com/office/powerpoint/2010/main" val="39265794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Cheerleading </a:t>
            </a:r>
            <a:r>
              <a:rPr lang="en-US" dirty="0" err="1"/>
              <a:t>vs</a:t>
            </a:r>
            <a:r>
              <a:rPr lang="en-US" dirty="0"/>
              <a:t> reality</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67</a:t>
            </a:fld>
            <a:endParaRPr lang="en-US"/>
          </a:p>
        </p:txBody>
      </p:sp>
    </p:spTree>
    <p:extLst>
      <p:ext uri="{BB962C8B-B14F-4D97-AF65-F5344CB8AC3E}">
        <p14:creationId xmlns:p14="http://schemas.microsoft.com/office/powerpoint/2010/main" val="4144375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68</a:t>
            </a:fld>
            <a:endParaRPr lang="en-US"/>
          </a:p>
        </p:txBody>
      </p:sp>
    </p:spTree>
    <p:extLst>
      <p:ext uri="{BB962C8B-B14F-4D97-AF65-F5344CB8AC3E}">
        <p14:creationId xmlns:p14="http://schemas.microsoft.com/office/powerpoint/2010/main" val="882943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69</a:t>
            </a:fld>
            <a:endParaRPr lang="en-US"/>
          </a:p>
        </p:txBody>
      </p:sp>
    </p:spTree>
    <p:extLst>
      <p:ext uri="{BB962C8B-B14F-4D97-AF65-F5344CB8AC3E}">
        <p14:creationId xmlns:p14="http://schemas.microsoft.com/office/powerpoint/2010/main" val="163200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a:t>
            </a:fld>
            <a:endParaRPr lang="en-US"/>
          </a:p>
        </p:txBody>
      </p:sp>
    </p:spTree>
    <p:extLst>
      <p:ext uri="{BB962C8B-B14F-4D97-AF65-F5344CB8AC3E}">
        <p14:creationId xmlns:p14="http://schemas.microsoft.com/office/powerpoint/2010/main" val="1577408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They</a:t>
            </a:r>
            <a:r>
              <a:rPr lang="en-US" baseline="0" dirty="0"/>
              <a:t> were on LSD when they designed this and got it upside down.</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70</a:t>
            </a:fld>
            <a:endParaRPr lang="en-US"/>
          </a:p>
        </p:txBody>
      </p:sp>
    </p:spTree>
    <p:extLst>
      <p:ext uri="{BB962C8B-B14F-4D97-AF65-F5344CB8AC3E}">
        <p14:creationId xmlns:p14="http://schemas.microsoft.com/office/powerpoint/2010/main" val="14063713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understand</a:t>
            </a:r>
            <a:r>
              <a:rPr lang="en-US" baseline="0" dirty="0"/>
              <a:t> filenames – composed of two parts - where the file lives, and it’s name.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71</a:t>
            </a:fld>
            <a:endParaRPr lang="en-US"/>
          </a:p>
        </p:txBody>
      </p:sp>
    </p:spTree>
    <p:extLst>
      <p:ext uri="{BB962C8B-B14F-4D97-AF65-F5344CB8AC3E}">
        <p14:creationId xmlns:p14="http://schemas.microsoft.com/office/powerpoint/2010/main" val="39330819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72</a:t>
            </a:fld>
            <a:endParaRPr lang="en-US"/>
          </a:p>
        </p:txBody>
      </p:sp>
    </p:spTree>
    <p:extLst>
      <p:ext uri="{BB962C8B-B14F-4D97-AF65-F5344CB8AC3E}">
        <p14:creationId xmlns:p14="http://schemas.microsoft.com/office/powerpoint/2010/main" val="4019706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73</a:t>
            </a:fld>
            <a:endParaRPr lang="en-US"/>
          </a:p>
        </p:txBody>
      </p:sp>
    </p:spTree>
    <p:extLst>
      <p:ext uri="{BB962C8B-B14F-4D97-AF65-F5344CB8AC3E}">
        <p14:creationId xmlns:p14="http://schemas.microsoft.com/office/powerpoint/2010/main" val="3503227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Roughly</a:t>
            </a:r>
            <a:r>
              <a:rPr lang="en-US" baseline="0" dirty="0"/>
              <a:t> equivalent since DOS does not use” “/ for root and in </a:t>
            </a:r>
            <a:r>
              <a:rPr lang="en-US" baseline="0" dirty="0" err="1"/>
              <a:t>unix</a:t>
            </a:r>
            <a:r>
              <a:rPr lang="en-US" baseline="0" dirty="0"/>
              <a:t> don’t have “disk:” where disk is A, B, C… </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74</a:t>
            </a:fld>
            <a:endParaRPr lang="en-US"/>
          </a:p>
        </p:txBody>
      </p:sp>
    </p:spTree>
    <p:extLst>
      <p:ext uri="{BB962C8B-B14F-4D97-AF65-F5344CB8AC3E}">
        <p14:creationId xmlns:p14="http://schemas.microsoft.com/office/powerpoint/2010/main" val="3122606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Papyrus"/>
              </a:rPr>
              <a:t>(notice logical, intuitively obvious, command name.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75</a:t>
            </a:fld>
            <a:endParaRPr lang="en-US"/>
          </a:p>
        </p:txBody>
      </p:sp>
    </p:spTree>
    <p:extLst>
      <p:ext uri="{BB962C8B-B14F-4D97-AF65-F5344CB8AC3E}">
        <p14:creationId xmlns:p14="http://schemas.microsoft.com/office/powerpoint/2010/main" val="12648937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logical, intuitively</a:t>
            </a:r>
            <a:r>
              <a:rPr lang="en-US" baseline="0" dirty="0"/>
              <a:t> obvious command name.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76</a:t>
            </a:fld>
            <a:endParaRPr lang="en-US"/>
          </a:p>
        </p:txBody>
      </p:sp>
    </p:spTree>
    <p:extLst>
      <p:ext uri="{BB962C8B-B14F-4D97-AF65-F5344CB8AC3E}">
        <p14:creationId xmlns:p14="http://schemas.microsoft.com/office/powerpoint/2010/main" val="113997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latin typeface="Papyrus"/>
            </a:endParaRP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77</a:t>
            </a:fld>
            <a:endParaRPr lang="en-US"/>
          </a:p>
        </p:txBody>
      </p:sp>
    </p:spTree>
    <p:extLst>
      <p:ext uri="{BB962C8B-B14F-4D97-AF65-F5344CB8AC3E}">
        <p14:creationId xmlns:p14="http://schemas.microsoft.com/office/powerpoint/2010/main" val="30586426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Papyrus"/>
              </a:rPr>
              <a:t>(notice logical, intuitively obvious, command name.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78</a:t>
            </a:fld>
            <a:endParaRPr lang="en-US"/>
          </a:p>
        </p:txBody>
      </p:sp>
    </p:spTree>
    <p:extLst>
      <p:ext uri="{BB962C8B-B14F-4D97-AF65-F5344CB8AC3E}">
        <p14:creationId xmlns:p14="http://schemas.microsoft.com/office/powerpoint/2010/main" val="5196175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79</a:t>
            </a:fld>
            <a:endParaRPr lang="en-US"/>
          </a:p>
        </p:txBody>
      </p:sp>
    </p:spTree>
    <p:extLst>
      <p:ext uri="{BB962C8B-B14F-4D97-AF65-F5344CB8AC3E}">
        <p14:creationId xmlns:p14="http://schemas.microsoft.com/office/powerpoint/2010/main" val="149280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0078587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80</a:t>
            </a:fld>
            <a:endParaRPr lang="en-US"/>
          </a:p>
        </p:txBody>
      </p:sp>
    </p:spTree>
    <p:extLst>
      <p:ext uri="{BB962C8B-B14F-4D97-AF65-F5344CB8AC3E}">
        <p14:creationId xmlns:p14="http://schemas.microsoft.com/office/powerpoint/2010/main" val="23016627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81</a:t>
            </a:fld>
            <a:endParaRPr lang="en-US"/>
          </a:p>
        </p:txBody>
      </p:sp>
    </p:spTree>
    <p:extLst>
      <p:ext uri="{BB962C8B-B14F-4D97-AF65-F5344CB8AC3E}">
        <p14:creationId xmlns:p14="http://schemas.microsoft.com/office/powerpoint/2010/main" val="24715240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82</a:t>
            </a:fld>
            <a:endParaRPr lang="en-US"/>
          </a:p>
        </p:txBody>
      </p:sp>
    </p:spTree>
    <p:extLst>
      <p:ext uri="{BB962C8B-B14F-4D97-AF65-F5344CB8AC3E}">
        <p14:creationId xmlns:p14="http://schemas.microsoft.com/office/powerpoint/2010/main" val="695732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83</a:t>
            </a:fld>
            <a:endParaRPr lang="en-US"/>
          </a:p>
        </p:txBody>
      </p:sp>
    </p:spTree>
    <p:extLst>
      <p:ext uri="{BB962C8B-B14F-4D97-AF65-F5344CB8AC3E}">
        <p14:creationId xmlns:p14="http://schemas.microsoft.com/office/powerpoint/2010/main" val="35496935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84</a:t>
            </a:fld>
            <a:endParaRPr lang="en-US"/>
          </a:p>
        </p:txBody>
      </p:sp>
    </p:spTree>
    <p:extLst>
      <p:ext uri="{BB962C8B-B14F-4D97-AF65-F5344CB8AC3E}">
        <p14:creationId xmlns:p14="http://schemas.microsoft.com/office/powerpoint/2010/main" val="17656686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thing</a:t>
            </a:r>
            <a:r>
              <a:rPr lang="en-US" baseline="0" dirty="0"/>
              <a:t> to notice – Unix is full of trickiness like this.</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85</a:t>
            </a:fld>
            <a:endParaRPr lang="en-US"/>
          </a:p>
        </p:txBody>
      </p:sp>
    </p:spTree>
    <p:extLst>
      <p:ext uri="{BB962C8B-B14F-4D97-AF65-F5344CB8AC3E}">
        <p14:creationId xmlns:p14="http://schemas.microsoft.com/office/powerpoint/2010/main" val="12680592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86</a:t>
            </a:fld>
            <a:endParaRPr lang="en-US"/>
          </a:p>
        </p:txBody>
      </p:sp>
    </p:spTree>
    <p:extLst>
      <p:ext uri="{BB962C8B-B14F-4D97-AF65-F5344CB8AC3E}">
        <p14:creationId xmlns:p14="http://schemas.microsoft.com/office/powerpoint/2010/main" val="20478794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87</a:t>
            </a:fld>
            <a:endParaRPr lang="en-US"/>
          </a:p>
        </p:txBody>
      </p:sp>
    </p:spTree>
    <p:extLst>
      <p:ext uri="{BB962C8B-B14F-4D97-AF65-F5344CB8AC3E}">
        <p14:creationId xmlns:p14="http://schemas.microsoft.com/office/powerpoint/2010/main" val="31536160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88</a:t>
            </a:fld>
            <a:endParaRPr lang="en-US"/>
          </a:p>
        </p:txBody>
      </p:sp>
    </p:spTree>
    <p:extLst>
      <p:ext uri="{BB962C8B-B14F-4D97-AF65-F5344CB8AC3E}">
        <p14:creationId xmlns:p14="http://schemas.microsoft.com/office/powerpoint/2010/main" val="37257769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tilda</a:t>
            </a:r>
            <a:r>
              <a:rPr lang="en-US" dirty="0"/>
              <a:t> is a users “home” directory, don’t need to know the</a:t>
            </a:r>
            <a:r>
              <a:rPr lang="en-US" baseline="0" dirty="0"/>
              <a:t> full path down to home directory.</a:t>
            </a:r>
            <a:endParaRPr lang="en-US" dirty="0"/>
          </a:p>
          <a:p>
            <a:r>
              <a:rPr lang="en-US" dirty="0"/>
              <a:t>Yours – just </a:t>
            </a:r>
            <a:r>
              <a:rPr lang="en-US" dirty="0" err="1"/>
              <a:t>tilda</a:t>
            </a:r>
            <a:r>
              <a:rPr lang="en-US" dirty="0"/>
              <a:t>,</a:t>
            </a:r>
            <a:r>
              <a:rPr lang="en-US" baseline="0" dirty="0"/>
              <a:t> or if you need more, slash then whatever follows</a:t>
            </a:r>
          </a:p>
          <a:p>
            <a:r>
              <a:rPr lang="en-US" baseline="0" dirty="0"/>
              <a:t>Somebody else - ~name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89</a:t>
            </a:fld>
            <a:endParaRPr lang="en-US"/>
          </a:p>
        </p:txBody>
      </p:sp>
    </p:spTree>
    <p:extLst>
      <p:ext uri="{BB962C8B-B14F-4D97-AF65-F5344CB8AC3E}">
        <p14:creationId xmlns:p14="http://schemas.microsoft.com/office/powerpoint/2010/main" val="162434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Hardware, software, firmware</a:t>
            </a:r>
          </a:p>
          <a:p>
            <a:pPr eaLnBrk="1" hangingPunct="1">
              <a:spcBef>
                <a:spcPct val="0"/>
              </a:spcBef>
            </a:pPr>
            <a:r>
              <a:rPr lang="en-US" dirty="0"/>
              <a:t>Hardware</a:t>
            </a:r>
            <a:r>
              <a:rPr lang="en-US" baseline="0" dirty="0"/>
              <a:t> – usually physical, you can touch it. Software – “soft”, changeable, can’t put your finger on it. Goes away when you turn it off. Firmware – software (program) in rom (read only memory) so more stable than software, does not go away when you turn it off, but can change it (change rom chip, or </a:t>
            </a:r>
            <a:r>
              <a:rPr lang="en-US" baseline="0" dirty="0" err="1"/>
              <a:t>eprom</a:t>
            </a:r>
            <a:r>
              <a:rPr lang="en-US" baseline="0" dirty="0"/>
              <a:t>).</a:t>
            </a: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25089905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Going back to a prompt showing working</a:t>
            </a:r>
            <a:r>
              <a:rPr lang="en-US" baseline="0" dirty="0"/>
              <a:t> directory and user</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90</a:t>
            </a:fld>
            <a:endParaRPr lang="en-US"/>
          </a:p>
        </p:txBody>
      </p:sp>
    </p:spTree>
    <p:extLst>
      <p:ext uri="{BB962C8B-B14F-4D97-AF65-F5344CB8AC3E}">
        <p14:creationId xmlns:p14="http://schemas.microsoft.com/office/powerpoint/2010/main" val="1303955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91</a:t>
            </a:fld>
            <a:endParaRPr lang="en-US"/>
          </a:p>
        </p:txBody>
      </p:sp>
    </p:spTree>
    <p:extLst>
      <p:ext uri="{BB962C8B-B14F-4D97-AF65-F5344CB8AC3E}">
        <p14:creationId xmlns:p14="http://schemas.microsoft.com/office/powerpoint/2010/main" val="41756198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92</a:t>
            </a:fld>
            <a:endParaRPr lang="en-US"/>
          </a:p>
        </p:txBody>
      </p:sp>
    </p:spTree>
    <p:extLst>
      <p:ext uri="{BB962C8B-B14F-4D97-AF65-F5344CB8AC3E}">
        <p14:creationId xmlns:p14="http://schemas.microsoft.com/office/powerpoint/2010/main" val="9525419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93</a:t>
            </a:fld>
            <a:endParaRPr lang="en-US"/>
          </a:p>
        </p:txBody>
      </p:sp>
    </p:spTree>
    <p:extLst>
      <p:ext uri="{BB962C8B-B14F-4D97-AF65-F5344CB8AC3E}">
        <p14:creationId xmlns:p14="http://schemas.microsoft.com/office/powerpoint/2010/main" val="10277961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94</a:t>
            </a:fld>
            <a:endParaRPr lang="en-US"/>
          </a:p>
        </p:txBody>
      </p:sp>
    </p:spTree>
    <p:extLst>
      <p:ext uri="{BB962C8B-B14F-4D97-AF65-F5344CB8AC3E}">
        <p14:creationId xmlns:p14="http://schemas.microsoft.com/office/powerpoint/2010/main" val="197224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C605EEC8-D7C8-4688-A073-2CC0B8BECFCF}" type="datetimeFigureOut">
              <a:rPr lang="en-US" smtClean="0"/>
              <a:pPr>
                <a:defRPr/>
              </a:pPr>
              <a:t>9/26/19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EEC82C-7BC1-4EA3-AC79-BDA77519A61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DD7FED-780D-4452-B1F4-43107F077C23}" type="datetimeFigureOut">
              <a:rPr lang="en-US" smtClean="0"/>
              <a:pPr>
                <a:defRPr/>
              </a:pPr>
              <a:t>9/26/19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6531A-BB3F-44D8-8C65-1B9BC6B999F7}" type="slidenum">
              <a:rPr lang="en-US" smtClean="0"/>
              <a:pPr>
                <a:defRPr/>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802E4E09-6FBE-4ACC-A950-DC5ACDDFF48B}" type="datetimeFigureOut">
              <a:rPr lang="en-US" smtClean="0"/>
              <a:pPr>
                <a:defRPr/>
              </a:pPr>
              <a:t>9/26/19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818591-495D-4D96-94BF-9597B70F0C0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590377E9-DC1B-45E8-9B55-F4515F5E050C}" type="datetimeFigureOut">
              <a:rPr lang="en-US" smtClean="0"/>
              <a:pPr>
                <a:defRPr/>
              </a:pPr>
              <a:t>9/26/19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20A88F-6CBB-453D-A3C2-74CC66BEA9F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674821BE-52E4-4689-B474-CBD81C6C3D15}" type="datetimeFigureOut">
              <a:rPr lang="en-US" smtClean="0"/>
              <a:pPr>
                <a:defRPr/>
              </a:pPr>
              <a:t>9/26/19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457F9A-FF8A-4100-9B42-8E71504B144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74CCE0DB-0213-4D74-866E-870F324ABC1B}" type="datetimeFigureOut">
              <a:rPr lang="en-US" smtClean="0"/>
              <a:pPr>
                <a:defRPr/>
              </a:pPr>
              <a:t>9/26/19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FA1BB7-7B28-4817-A3C0-A42D4AD7EF88}" type="slidenum">
              <a:rPr lang="en-US" smtClean="0"/>
              <a:pPr>
                <a:defRPr/>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2117D49-507B-4DF8-911D-E78FB403848F}" type="datetimeFigureOut">
              <a:rPr lang="en-US" smtClean="0"/>
              <a:pPr>
                <a:defRPr/>
              </a:pPr>
              <a:t>9/26/19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150FC-908B-48FB-B452-A12F83B826D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68771E78-C563-43BD-BAE2-0D5525E0069E}" type="datetimeFigureOut">
              <a:rPr lang="en-US" smtClean="0"/>
              <a:pPr>
                <a:defRPr/>
              </a:pPr>
              <a:t>9/26/19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3D7BAA-2CAA-4AE1-9716-2C2A9DC317E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71F01B06-7AA7-4450-A9F6-632A439CDF3B}" type="datetimeFigureOut">
              <a:rPr lang="en-US" smtClean="0"/>
              <a:pPr>
                <a:defRPr/>
              </a:pPr>
              <a:t>9/26/19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537174-D385-47DD-8DF2-9AD4B85C400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3566EAEC-E3BF-466B-8FA6-588919D385BC}" type="datetimeFigureOut">
              <a:rPr lang="en-US" smtClean="0"/>
              <a:pPr>
                <a:defRPr/>
              </a:pPr>
              <a:t>9/26/19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37E64E1-1AE7-4BAC-9A39-CA063E714CF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7BB435-8F3A-4190-9B85-3BD587BC7789}" type="datetimeFigureOut">
              <a:rPr lang="en-US" smtClean="0"/>
              <a:pPr>
                <a:defRPr/>
              </a:pPr>
              <a:t>9/26/19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191C1B-EF7A-42E6-ABAC-5D08E6C41F3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0BF324-6661-4879-8251-DDC0BF2C0F5F}" type="datetimeFigureOut">
              <a:rPr lang="en-US" smtClean="0"/>
              <a:pPr>
                <a:defRPr/>
              </a:pPr>
              <a:t>9/26/19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463F21-4C82-4ED0-8508-218714D3C6B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74CCE0DB-0213-4D74-866E-870F324ABC1B}" type="datetimeFigureOut">
              <a:rPr lang="en-US" smtClean="0"/>
              <a:pPr>
                <a:defRPr/>
              </a:pPr>
              <a:t>9/26/19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82FA1BB7-7B28-4817-A3C0-A42D4AD7EF8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athworks.com/help/matlab/graphics-object-properti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7699" y="316580"/>
            <a:ext cx="9144000" cy="3108543"/>
          </a:xfrm>
          <a:prstGeom prst="rect">
            <a:avLst/>
          </a:prstGeom>
        </p:spPr>
        <p:txBody>
          <a:bodyPr wrap="square">
            <a:spAutoFit/>
          </a:bodyPr>
          <a:lstStyle/>
          <a:p>
            <a:pPr algn="ctr">
              <a:defRPr/>
            </a:pPr>
            <a:r>
              <a:rPr lang="en-US" sz="2800" b="1" dirty="0">
                <a:latin typeface="Papyrus"/>
                <a:cs typeface="Papyrus"/>
              </a:rPr>
              <a:t>CERI-7104/CIVL-8126 Data Analysis in Geophysics</a:t>
            </a:r>
          </a:p>
          <a:p>
            <a:pPr algn="ctr">
              <a:defRPr/>
            </a:pPr>
            <a:endParaRPr lang="en-US" sz="2800" dirty="0">
              <a:latin typeface="Papyrus"/>
            </a:endParaRPr>
          </a:p>
          <a:p>
            <a:pPr algn="ctr">
              <a:defRPr/>
            </a:pPr>
            <a:r>
              <a:rPr lang="en-US" sz="2800" dirty="0">
                <a:latin typeface="Papyrus"/>
              </a:rPr>
              <a:t>Finish Introduction to Matlab</a:t>
            </a:r>
          </a:p>
          <a:p>
            <a:pPr algn="ctr">
              <a:defRPr/>
            </a:pPr>
            <a:endParaRPr lang="en-US" sz="2800" dirty="0">
              <a:latin typeface="Papyrus"/>
            </a:endParaRPr>
          </a:p>
          <a:p>
            <a:pPr algn="ctr">
              <a:defRPr/>
            </a:pPr>
            <a:r>
              <a:rPr lang="en-US" sz="2800" dirty="0">
                <a:latin typeface="Papyrus"/>
              </a:rPr>
              <a:t>Start UNIX.</a:t>
            </a:r>
          </a:p>
          <a:p>
            <a:pPr algn="ctr">
              <a:defRPr/>
            </a:pPr>
            <a:endParaRPr lang="en-US" sz="2800" dirty="0">
              <a:latin typeface="Papyrus"/>
            </a:endParaRPr>
          </a:p>
          <a:p>
            <a:pPr algn="ctr">
              <a:defRPr/>
            </a:pPr>
            <a:r>
              <a:rPr lang="en-US" sz="2800" dirty="0">
                <a:latin typeface="Papyrus"/>
              </a:rPr>
              <a:t>Lab – 10, 9/26/19</a:t>
            </a:r>
          </a:p>
        </p:txBody>
      </p:sp>
    </p:spTree>
    <p:extLst>
      <p:ext uri="{BB962C8B-B14F-4D97-AF65-F5344CB8AC3E}">
        <p14:creationId xmlns:p14="http://schemas.microsoft.com/office/powerpoint/2010/main" val="51547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0" y="1295400"/>
            <a:ext cx="9144000" cy="4311650"/>
          </a:xfrm>
        </p:spPr>
        <p:txBody>
          <a:bodyPr>
            <a:noAutofit/>
          </a:bodyPr>
          <a:lstStyle/>
          <a:p>
            <a:pPr eaLnBrk="1" hangingPunct="1"/>
            <a:r>
              <a:rPr lang="en-US" sz="2800" dirty="0">
                <a:solidFill>
                  <a:schemeClr val="tx1"/>
                </a:solidFill>
                <a:latin typeface="Papyrus"/>
              </a:rPr>
              <a:t>Interface between Hardware and User.</a:t>
            </a:r>
          </a:p>
          <a:p>
            <a:pPr eaLnBrk="1" hangingPunct="1"/>
            <a:r>
              <a:rPr lang="en-US" sz="2800" dirty="0">
                <a:solidFill>
                  <a:schemeClr val="tx1"/>
                </a:solidFill>
                <a:latin typeface="Papyrus"/>
              </a:rPr>
              <a:t>It is a program (software) designed to manage and coordinate activities and resources of the computer.</a:t>
            </a:r>
          </a:p>
        </p:txBody>
      </p:sp>
      <p:sp>
        <p:nvSpPr>
          <p:cNvPr id="14338" name="TextBox 3"/>
          <p:cNvSpPr txBox="1">
            <a:spLocks noChangeArrowheads="1"/>
          </p:cNvSpPr>
          <p:nvPr/>
        </p:nvSpPr>
        <p:spPr bwMode="auto">
          <a:xfrm>
            <a:off x="0" y="0"/>
            <a:ext cx="9144000" cy="1323975"/>
          </a:xfrm>
          <a:prstGeom prst="rect">
            <a:avLst/>
          </a:prstGeom>
          <a:noFill/>
          <a:ln w="9525">
            <a:noFill/>
            <a:miter lim="800000"/>
            <a:headEnd/>
            <a:tailEnd/>
          </a:ln>
        </p:spPr>
        <p:txBody>
          <a:bodyPr wrap="square">
            <a:spAutoFit/>
          </a:bodyPr>
          <a:lstStyle/>
          <a:p>
            <a:pPr algn="ctr"/>
            <a:r>
              <a:rPr lang="en-US" sz="4000" dirty="0">
                <a:solidFill>
                  <a:schemeClr val="tx2"/>
                </a:solidFill>
                <a:latin typeface="Papyrus"/>
              </a:rPr>
              <a:t>What is an operating system</a:t>
            </a:r>
          </a:p>
          <a:p>
            <a:pPr algn="ctr"/>
            <a:r>
              <a:rPr lang="en-US" sz="4000" dirty="0">
                <a:solidFill>
                  <a:schemeClr val="tx2"/>
                </a:solidFill>
                <a:latin typeface="Papyrus"/>
              </a:rPr>
              <a:t>(OS or O/S)?</a:t>
            </a:r>
          </a:p>
        </p:txBody>
      </p:sp>
      <p:sp>
        <p:nvSpPr>
          <p:cNvPr id="14339" name="TextBox 4"/>
          <p:cNvSpPr txBox="1">
            <a:spLocks noChangeArrowheads="1"/>
          </p:cNvSpPr>
          <p:nvPr/>
        </p:nvSpPr>
        <p:spPr bwMode="auto">
          <a:xfrm>
            <a:off x="76200" y="6477000"/>
            <a:ext cx="5715000" cy="369887"/>
          </a:xfrm>
          <a:prstGeom prst="rect">
            <a:avLst/>
          </a:prstGeom>
          <a:noFill/>
          <a:ln w="9525">
            <a:noFill/>
            <a:miter lim="800000"/>
            <a:headEnd/>
            <a:tailEnd/>
          </a:ln>
        </p:spPr>
        <p:txBody>
          <a:bodyPr>
            <a:spAutoFit/>
          </a:bodyPr>
          <a:lstStyle/>
          <a:p>
            <a:r>
              <a:rPr lang="en-US" dirty="0">
                <a:latin typeface="Papyrus"/>
              </a:rPr>
              <a:t>See: http://</a:t>
            </a:r>
            <a:r>
              <a:rPr lang="en-US" dirty="0" err="1">
                <a:latin typeface="Papyrus"/>
              </a:rPr>
              <a:t>en.wikipedia.org</a:t>
            </a:r>
            <a:r>
              <a:rPr lang="en-US" dirty="0">
                <a:latin typeface="Papyrus"/>
              </a:rPr>
              <a:t>/wiki/</a:t>
            </a:r>
            <a:r>
              <a:rPr lang="en-US" dirty="0" err="1">
                <a:latin typeface="Papyrus"/>
              </a:rPr>
              <a:t>Operating_system</a:t>
            </a:r>
            <a:endParaRPr lang="en-US" dirty="0">
              <a:latin typeface="Papyrus"/>
            </a:endParaRPr>
          </a:p>
        </p:txBody>
      </p:sp>
    </p:spTree>
    <p:extLst>
      <p:ext uri="{BB962C8B-B14F-4D97-AF65-F5344CB8AC3E}">
        <p14:creationId xmlns:p14="http://schemas.microsoft.com/office/powerpoint/2010/main" val="372099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0" y="1295400"/>
            <a:ext cx="9144000" cy="4311650"/>
          </a:xfrm>
        </p:spPr>
        <p:txBody>
          <a:bodyPr>
            <a:noAutofit/>
          </a:bodyPr>
          <a:lstStyle/>
          <a:p>
            <a:r>
              <a:rPr lang="en-US" sz="2800" dirty="0">
                <a:solidFill>
                  <a:schemeClr val="tx1"/>
                </a:solidFill>
                <a:latin typeface="Papyrus"/>
              </a:rPr>
              <a:t>Controls the hardware (physical part of the computer - memory allocation, fan control, internal and external drive input/output, keyboard and mouse interactions, etc.) and other software.</a:t>
            </a:r>
          </a:p>
          <a:p>
            <a:pPr eaLnBrk="1" hangingPunct="1"/>
            <a:r>
              <a:rPr lang="en-US" sz="2800" dirty="0">
                <a:solidFill>
                  <a:schemeClr val="tx1"/>
                </a:solidFill>
                <a:latin typeface="Papyrus"/>
              </a:rPr>
              <a:t>Controls how other applications (=programs) are implemented.</a:t>
            </a:r>
          </a:p>
        </p:txBody>
      </p:sp>
      <p:sp>
        <p:nvSpPr>
          <p:cNvPr id="14338" name="TextBox 3"/>
          <p:cNvSpPr txBox="1">
            <a:spLocks noChangeArrowheads="1"/>
          </p:cNvSpPr>
          <p:nvPr/>
        </p:nvSpPr>
        <p:spPr bwMode="auto">
          <a:xfrm>
            <a:off x="0" y="0"/>
            <a:ext cx="9144000" cy="1323975"/>
          </a:xfrm>
          <a:prstGeom prst="rect">
            <a:avLst/>
          </a:prstGeom>
          <a:noFill/>
          <a:ln w="9525">
            <a:noFill/>
            <a:miter lim="800000"/>
            <a:headEnd/>
            <a:tailEnd/>
          </a:ln>
        </p:spPr>
        <p:txBody>
          <a:bodyPr wrap="square">
            <a:spAutoFit/>
          </a:bodyPr>
          <a:lstStyle/>
          <a:p>
            <a:pPr algn="ctr"/>
            <a:r>
              <a:rPr lang="en-US" sz="4000" dirty="0">
                <a:solidFill>
                  <a:schemeClr val="tx2"/>
                </a:solidFill>
                <a:latin typeface="Papyrus"/>
              </a:rPr>
              <a:t>What is an operating system</a:t>
            </a:r>
          </a:p>
          <a:p>
            <a:pPr algn="ctr"/>
            <a:r>
              <a:rPr lang="en-US" sz="4000" dirty="0">
                <a:solidFill>
                  <a:schemeClr val="tx2"/>
                </a:solidFill>
                <a:latin typeface="Papyrus"/>
              </a:rPr>
              <a:t>(OS or O/S)?</a:t>
            </a:r>
          </a:p>
        </p:txBody>
      </p:sp>
      <p:sp>
        <p:nvSpPr>
          <p:cNvPr id="14339" name="TextBox 4"/>
          <p:cNvSpPr txBox="1">
            <a:spLocks noChangeArrowheads="1"/>
          </p:cNvSpPr>
          <p:nvPr/>
        </p:nvSpPr>
        <p:spPr bwMode="auto">
          <a:xfrm>
            <a:off x="76200" y="6477000"/>
            <a:ext cx="5715000" cy="369887"/>
          </a:xfrm>
          <a:prstGeom prst="rect">
            <a:avLst/>
          </a:prstGeom>
          <a:noFill/>
          <a:ln w="9525">
            <a:noFill/>
            <a:miter lim="800000"/>
            <a:headEnd/>
            <a:tailEnd/>
          </a:ln>
        </p:spPr>
        <p:txBody>
          <a:bodyPr>
            <a:spAutoFit/>
          </a:bodyPr>
          <a:lstStyle/>
          <a:p>
            <a:r>
              <a:rPr lang="en-US" dirty="0">
                <a:latin typeface="Papyrus"/>
              </a:rPr>
              <a:t>See: http://</a:t>
            </a:r>
            <a:r>
              <a:rPr lang="en-US" dirty="0" err="1">
                <a:latin typeface="Papyrus"/>
              </a:rPr>
              <a:t>en.wikipedia.org</a:t>
            </a:r>
            <a:r>
              <a:rPr lang="en-US" dirty="0">
                <a:latin typeface="Papyrus"/>
              </a:rPr>
              <a:t>/wiki/</a:t>
            </a:r>
            <a:r>
              <a:rPr lang="en-US" dirty="0" err="1">
                <a:latin typeface="Papyrus"/>
              </a:rPr>
              <a:t>Operating_system</a:t>
            </a:r>
            <a:endParaRPr lang="en-US" dirty="0">
              <a:latin typeface="Papyrus"/>
            </a:endParaRPr>
          </a:p>
        </p:txBody>
      </p:sp>
    </p:spTree>
    <p:extLst>
      <p:ext uri="{BB962C8B-B14F-4D97-AF65-F5344CB8AC3E}">
        <p14:creationId xmlns:p14="http://schemas.microsoft.com/office/powerpoint/2010/main" val="234887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5638800"/>
          </a:xfrm>
        </p:spPr>
        <p:txBody>
          <a:bodyPr>
            <a:noAutofit/>
          </a:bodyPr>
          <a:lstStyle/>
          <a:p>
            <a:pPr marL="0" indent="0" algn="ctr">
              <a:spcBef>
                <a:spcPts val="600"/>
              </a:spcBef>
              <a:buNone/>
              <a:defRPr/>
            </a:pPr>
            <a:r>
              <a:rPr lang="en-US" sz="4000" dirty="0">
                <a:solidFill>
                  <a:schemeClr val="tx1"/>
                </a:solidFill>
                <a:latin typeface="Papyrus"/>
              </a:rPr>
              <a:t>OS’s at CERI</a:t>
            </a:r>
          </a:p>
          <a:p>
            <a:pPr marL="0" indent="0" algn="ctr">
              <a:spcBef>
                <a:spcPts val="600"/>
              </a:spcBef>
              <a:buNone/>
              <a:defRPr/>
            </a:pPr>
            <a:endParaRPr lang="en-US" sz="4000" dirty="0">
              <a:solidFill>
                <a:schemeClr val="tx1"/>
              </a:solidFill>
              <a:latin typeface="Papyrus"/>
            </a:endParaRPr>
          </a:p>
          <a:p>
            <a:pPr marL="0" algn="ctr" eaLnBrk="1" fontAlgn="auto" hangingPunct="1">
              <a:spcBef>
                <a:spcPts val="600"/>
              </a:spcBef>
              <a:spcAft>
                <a:spcPts val="0"/>
              </a:spcAft>
              <a:buFont typeface="Wingdings"/>
              <a:buChar char=""/>
              <a:defRPr/>
            </a:pPr>
            <a:r>
              <a:rPr lang="en-US" sz="4000" dirty="0">
                <a:solidFill>
                  <a:schemeClr val="tx1"/>
                </a:solidFill>
                <a:latin typeface="Papyrus"/>
              </a:rPr>
              <a:t>Mac OS X (Darwin/UNIX)</a:t>
            </a:r>
          </a:p>
          <a:p>
            <a:pPr marL="0" indent="0" algn="ctr" eaLnBrk="1" fontAlgn="auto" hangingPunct="1">
              <a:spcBef>
                <a:spcPts val="600"/>
              </a:spcBef>
              <a:spcAft>
                <a:spcPts val="0"/>
              </a:spcAft>
              <a:buNone/>
              <a:defRPr/>
            </a:pPr>
            <a:r>
              <a:rPr lang="en-US" sz="4000" dirty="0">
                <a:solidFill>
                  <a:schemeClr val="tx1"/>
                </a:solidFill>
                <a:latin typeface="Papyrus"/>
              </a:rPr>
              <a:t>UNIX plus Mac GUI</a:t>
            </a:r>
          </a:p>
          <a:p>
            <a:pPr marL="0" indent="0" algn="ctr" eaLnBrk="1" fontAlgn="auto" hangingPunct="1">
              <a:spcBef>
                <a:spcPts val="600"/>
              </a:spcBef>
              <a:spcAft>
                <a:spcPts val="0"/>
              </a:spcAft>
              <a:buNone/>
              <a:defRPr/>
            </a:pPr>
            <a:endParaRPr lang="en-US" sz="4000" dirty="0">
              <a:solidFill>
                <a:schemeClr val="tx1"/>
              </a:solidFill>
              <a:latin typeface="Papyrus"/>
            </a:endParaRPr>
          </a:p>
          <a:p>
            <a:pPr marL="0" lvl="2" algn="ctr" eaLnBrk="1" fontAlgn="auto" hangingPunct="1">
              <a:spcAft>
                <a:spcPts val="0"/>
              </a:spcAft>
              <a:buFont typeface="Wingdings 2"/>
              <a:buChar char=""/>
              <a:defRPr/>
            </a:pPr>
            <a:r>
              <a:rPr lang="en-US" sz="4000" dirty="0">
                <a:solidFill>
                  <a:schemeClr val="tx1"/>
                </a:solidFill>
                <a:latin typeface="Papyrus"/>
              </a:rPr>
              <a:t>Macs in Student </a:t>
            </a:r>
            <a:r>
              <a:rPr lang="en-US" sz="4000" dirty="0" err="1">
                <a:solidFill>
                  <a:schemeClr val="tx1"/>
                </a:solidFill>
                <a:latin typeface="Papyrus"/>
              </a:rPr>
              <a:t>Comptuer</a:t>
            </a:r>
            <a:r>
              <a:rPr lang="en-US" sz="4000" dirty="0">
                <a:solidFill>
                  <a:schemeClr val="tx1"/>
                </a:solidFill>
                <a:latin typeface="Papyrus"/>
              </a:rPr>
              <a:t> Lab in Long Building</a:t>
            </a:r>
          </a:p>
          <a:p>
            <a:pPr marL="0" lvl="2" algn="ctr" eaLnBrk="1" fontAlgn="auto" hangingPunct="1">
              <a:spcAft>
                <a:spcPts val="0"/>
              </a:spcAft>
              <a:buFont typeface="Wingdings 2"/>
              <a:buChar char=""/>
              <a:defRPr/>
            </a:pPr>
            <a:r>
              <a:rPr lang="en-US" sz="4000" dirty="0">
                <a:solidFill>
                  <a:schemeClr val="tx1"/>
                </a:solidFill>
                <a:latin typeface="Papyrus"/>
              </a:rPr>
              <a:t>many faculty and student offices.</a:t>
            </a:r>
          </a:p>
        </p:txBody>
      </p:sp>
    </p:spTree>
    <p:extLst>
      <p:ext uri="{BB962C8B-B14F-4D97-AF65-F5344CB8AC3E}">
        <p14:creationId xmlns:p14="http://schemas.microsoft.com/office/powerpoint/2010/main" val="417370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225"/>
            <a:ext cx="9144000" cy="7064375"/>
          </a:xfrm>
        </p:spPr>
        <p:txBody>
          <a:bodyPr>
            <a:noAutofit/>
          </a:bodyPr>
          <a:lstStyle/>
          <a:p>
            <a:pPr marL="62230" indent="0" algn="ctr">
              <a:buNone/>
              <a:defRPr/>
            </a:pPr>
            <a:r>
              <a:rPr lang="en-US" sz="3600" dirty="0">
                <a:solidFill>
                  <a:schemeClr val="tx1"/>
                </a:solidFill>
                <a:latin typeface="Papyrus"/>
              </a:rPr>
              <a:t>OS’s at CERI</a:t>
            </a:r>
          </a:p>
          <a:p>
            <a:pPr marL="62230" indent="0" algn="ctr" eaLnBrk="1" fontAlgn="auto" hangingPunct="1">
              <a:spcAft>
                <a:spcPts val="0"/>
              </a:spcAft>
              <a:buNone/>
              <a:defRPr/>
            </a:pPr>
            <a:endParaRPr lang="en-US" sz="3600" dirty="0">
              <a:solidFill>
                <a:schemeClr val="tx1"/>
              </a:solidFill>
              <a:latin typeface="Papyrus"/>
            </a:endParaRPr>
          </a:p>
          <a:p>
            <a:pPr marL="411480" algn="ctr" eaLnBrk="1" fontAlgn="auto" hangingPunct="1">
              <a:spcAft>
                <a:spcPts val="0"/>
              </a:spcAft>
              <a:buFont typeface="Wingdings"/>
              <a:buChar char=""/>
              <a:defRPr/>
            </a:pPr>
            <a:r>
              <a:rPr lang="en-US" sz="3600" dirty="0">
                <a:solidFill>
                  <a:schemeClr val="tx1"/>
                </a:solidFill>
                <a:latin typeface="Papyrus"/>
              </a:rPr>
              <a:t>Various flavors of Linux</a:t>
            </a:r>
          </a:p>
          <a:p>
            <a:pPr marL="62230" indent="0" algn="ctr" eaLnBrk="1" fontAlgn="auto" hangingPunct="1">
              <a:spcAft>
                <a:spcPts val="0"/>
              </a:spcAft>
              <a:buNone/>
              <a:defRPr/>
            </a:pPr>
            <a:endParaRPr lang="en-US" sz="3600" dirty="0">
              <a:solidFill>
                <a:schemeClr val="tx1"/>
              </a:solidFill>
              <a:latin typeface="Papyrus"/>
            </a:endParaRPr>
          </a:p>
          <a:p>
            <a:pPr marL="62230" indent="0" algn="ctr" eaLnBrk="1" fontAlgn="auto" hangingPunct="1">
              <a:spcAft>
                <a:spcPts val="0"/>
              </a:spcAft>
              <a:buNone/>
              <a:defRPr/>
            </a:pPr>
            <a:r>
              <a:rPr lang="en-US" sz="3600" dirty="0">
                <a:solidFill>
                  <a:schemeClr val="tx1"/>
                </a:solidFill>
                <a:latin typeface="Papyrus"/>
              </a:rPr>
              <a:t>Popular, open source version of UNIX (often described as “UNIX-like”, but is UNIX).</a:t>
            </a:r>
          </a:p>
          <a:p>
            <a:pPr marL="62230" indent="0" algn="ctr" eaLnBrk="1" fontAlgn="auto" hangingPunct="1">
              <a:spcAft>
                <a:spcPts val="0"/>
              </a:spcAft>
              <a:buNone/>
              <a:defRPr/>
            </a:pPr>
            <a:r>
              <a:rPr lang="en-US" sz="3600" dirty="0">
                <a:solidFill>
                  <a:schemeClr val="tx1"/>
                </a:solidFill>
                <a:latin typeface="Papyrus"/>
              </a:rPr>
              <a:t>Found on a number of machines at CERI, but not officially supported at CERI.</a:t>
            </a:r>
          </a:p>
        </p:txBody>
      </p:sp>
    </p:spTree>
    <p:extLst>
      <p:ext uri="{BB962C8B-B14F-4D97-AF65-F5344CB8AC3E}">
        <p14:creationId xmlns:p14="http://schemas.microsoft.com/office/powerpoint/2010/main" val="147120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5625"/>
            <a:ext cx="9144000" cy="5311775"/>
          </a:xfrm>
        </p:spPr>
        <p:txBody>
          <a:bodyPr>
            <a:noAutofit/>
          </a:bodyPr>
          <a:lstStyle/>
          <a:p>
            <a:pPr marL="62230" indent="0" algn="ctr">
              <a:buNone/>
              <a:defRPr/>
            </a:pPr>
            <a:r>
              <a:rPr lang="en-US" sz="3600" dirty="0">
                <a:solidFill>
                  <a:schemeClr val="tx1"/>
                </a:solidFill>
                <a:latin typeface="Papyrus"/>
              </a:rPr>
              <a:t>OS’s at CERI</a:t>
            </a:r>
          </a:p>
          <a:p>
            <a:pPr marL="62230" indent="0" algn="ctr">
              <a:buNone/>
              <a:defRPr/>
            </a:pPr>
            <a:endParaRPr lang="en-US" sz="3600" dirty="0">
              <a:solidFill>
                <a:schemeClr val="tx1"/>
              </a:solidFill>
              <a:latin typeface="Papyrus"/>
            </a:endParaRPr>
          </a:p>
          <a:p>
            <a:pPr marL="411480" algn="ctr">
              <a:buFont typeface="Wingdings"/>
              <a:buChar char=""/>
              <a:defRPr/>
            </a:pPr>
            <a:r>
              <a:rPr lang="en-US" sz="3600" dirty="0">
                <a:solidFill>
                  <a:schemeClr val="tx1"/>
                </a:solidFill>
                <a:latin typeface="Papyrus"/>
              </a:rPr>
              <a:t>Windows</a:t>
            </a:r>
          </a:p>
          <a:p>
            <a:pPr marL="411480" algn="ctr">
              <a:buFont typeface="Wingdings"/>
              <a:buChar char=""/>
              <a:defRPr/>
            </a:pPr>
            <a:endParaRPr lang="en-US" sz="3600" dirty="0">
              <a:solidFill>
                <a:schemeClr val="tx1"/>
              </a:solidFill>
              <a:latin typeface="Papyrus"/>
            </a:endParaRPr>
          </a:p>
          <a:p>
            <a:pPr marL="62230" indent="0" algn="ctr">
              <a:buNone/>
              <a:defRPr/>
            </a:pPr>
            <a:r>
              <a:rPr lang="en-US" sz="3600" dirty="0">
                <a:solidFill>
                  <a:schemeClr val="tx1"/>
                </a:solidFill>
                <a:latin typeface="Papyrus"/>
              </a:rPr>
              <a:t>Student Computer Lab in Long Building, many student offices, UM computer labs and other un-enlightened places.</a:t>
            </a:r>
          </a:p>
        </p:txBody>
      </p:sp>
    </p:spTree>
    <p:extLst>
      <p:ext uri="{BB962C8B-B14F-4D97-AF65-F5344CB8AC3E}">
        <p14:creationId xmlns:p14="http://schemas.microsoft.com/office/powerpoint/2010/main" val="163899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791200"/>
          </a:xfrm>
        </p:spPr>
        <p:txBody>
          <a:bodyPr>
            <a:noAutofit/>
          </a:bodyPr>
          <a:lstStyle/>
          <a:p>
            <a:pPr marL="0" indent="0" algn="ctr">
              <a:lnSpc>
                <a:spcPct val="80000"/>
              </a:lnSpc>
              <a:buNone/>
            </a:pPr>
            <a:r>
              <a:rPr lang="en-US" sz="3600" dirty="0">
                <a:solidFill>
                  <a:schemeClr val="tx1"/>
                </a:solidFill>
                <a:latin typeface="Papyrus"/>
              </a:rPr>
              <a:t>Why learn Unix/Linux?</a:t>
            </a:r>
          </a:p>
          <a:p>
            <a:pPr marL="0" indent="0" algn="ctr" eaLnBrk="1" hangingPunct="1">
              <a:lnSpc>
                <a:spcPct val="80000"/>
              </a:lnSpc>
              <a:buNone/>
            </a:pPr>
            <a:endParaRPr lang="en-US" sz="3600" dirty="0">
              <a:solidFill>
                <a:schemeClr val="tx1"/>
              </a:solidFill>
              <a:latin typeface="Papyrus"/>
            </a:endParaRPr>
          </a:p>
          <a:p>
            <a:pPr algn="ctr" eaLnBrk="1" hangingPunct="1">
              <a:lnSpc>
                <a:spcPct val="80000"/>
              </a:lnSpc>
            </a:pPr>
            <a:r>
              <a:rPr lang="en-US" sz="3600" dirty="0">
                <a:solidFill>
                  <a:schemeClr val="tx1"/>
                </a:solidFill>
                <a:latin typeface="Papyrus"/>
              </a:rPr>
              <a:t>Designed to be </a:t>
            </a:r>
            <a:r>
              <a:rPr lang="en-US" sz="3600" u="sng" dirty="0">
                <a:solidFill>
                  <a:schemeClr val="tx1"/>
                </a:solidFill>
                <a:latin typeface="Papyrus"/>
              </a:rPr>
              <a:t>multi-user</a:t>
            </a:r>
            <a:r>
              <a:rPr lang="en-US" sz="3600" dirty="0">
                <a:solidFill>
                  <a:schemeClr val="tx1"/>
                </a:solidFill>
                <a:latin typeface="Papyrus"/>
              </a:rPr>
              <a:t> (from the dark ages when all computers were shared), </a:t>
            </a:r>
            <a:r>
              <a:rPr lang="en-US" sz="3600" b="1" u="sng" dirty="0">
                <a:solidFill>
                  <a:schemeClr val="tx1"/>
                </a:solidFill>
                <a:latin typeface="Papyrus"/>
              </a:rPr>
              <a:t>interactive</a:t>
            </a:r>
            <a:r>
              <a:rPr lang="en-US" sz="3600" dirty="0">
                <a:solidFill>
                  <a:schemeClr val="tx1"/>
                </a:solidFill>
                <a:latin typeface="Papyrus"/>
              </a:rPr>
              <a:t> (as opposed to “batch”), and </a:t>
            </a:r>
            <a:r>
              <a:rPr lang="en-US" sz="3600" u="sng" dirty="0">
                <a:solidFill>
                  <a:schemeClr val="tx1"/>
                </a:solidFill>
                <a:latin typeface="Papyrus"/>
              </a:rPr>
              <a:t>multi-tasking</a:t>
            </a:r>
            <a:r>
              <a:rPr lang="en-US" sz="3600" dirty="0">
                <a:solidFill>
                  <a:schemeClr val="tx1"/>
                </a:solidFill>
                <a:latin typeface="Papyrus"/>
              </a:rPr>
              <a:t> (sharing again).</a:t>
            </a:r>
          </a:p>
          <a:p>
            <a:pPr algn="ctr" eaLnBrk="1" hangingPunct="1">
              <a:lnSpc>
                <a:spcPct val="80000"/>
              </a:lnSpc>
            </a:pPr>
            <a:endParaRPr lang="en-US" sz="3600" dirty="0">
              <a:solidFill>
                <a:schemeClr val="tx1"/>
              </a:solidFill>
              <a:latin typeface="Papyrus"/>
            </a:endParaRPr>
          </a:p>
          <a:p>
            <a:pPr algn="ctr" eaLnBrk="1" hangingPunct="1">
              <a:lnSpc>
                <a:spcPct val="80000"/>
              </a:lnSpc>
            </a:pPr>
            <a:r>
              <a:rPr lang="en-US" sz="3600" dirty="0">
                <a:solidFill>
                  <a:schemeClr val="tx1"/>
                </a:solidFill>
                <a:latin typeface="Papyrus"/>
              </a:rPr>
              <a:t>Invented by and for computer scientists/system programmers (not users or scientific programmers, unfortunately).</a:t>
            </a:r>
          </a:p>
        </p:txBody>
      </p:sp>
    </p:spTree>
    <p:extLst>
      <p:ext uri="{BB962C8B-B14F-4D97-AF65-F5344CB8AC3E}">
        <p14:creationId xmlns:p14="http://schemas.microsoft.com/office/powerpoint/2010/main" val="317195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eletype_with_papertape_punch_and_r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8600"/>
            <a:ext cx="4753287" cy="6337716"/>
          </a:xfrm>
          <a:prstGeom prst="rect">
            <a:avLst/>
          </a:prstGeom>
        </p:spPr>
      </p:pic>
      <p:sp>
        <p:nvSpPr>
          <p:cNvPr id="3" name="TextBox 2">
            <a:extLst>
              <a:ext uri="{FF2B5EF4-FFF2-40B4-BE49-F238E27FC236}">
                <a16:creationId xmlns:a16="http://schemas.microsoft.com/office/drawing/2014/main" id="{1E74B72C-4F9F-F44F-A522-A6A434C7C118}"/>
              </a:ext>
            </a:extLst>
          </p:cNvPr>
          <p:cNvSpPr txBox="1"/>
          <p:nvPr/>
        </p:nvSpPr>
        <p:spPr>
          <a:xfrm>
            <a:off x="6012493" y="425885"/>
            <a:ext cx="3018773" cy="6001643"/>
          </a:xfrm>
          <a:prstGeom prst="rect">
            <a:avLst/>
          </a:prstGeom>
          <a:noFill/>
        </p:spPr>
        <p:txBody>
          <a:bodyPr wrap="square" rtlCol="0">
            <a:spAutoFit/>
          </a:bodyPr>
          <a:lstStyle/>
          <a:p>
            <a:r>
              <a:rPr lang="en-US" sz="3200" dirty="0">
                <a:latin typeface="Papyrus" panose="020B0602040200020303" pitchFamily="34" charset="77"/>
              </a:rPr>
              <a:t>This was how you “interacted” with the computer.</a:t>
            </a:r>
          </a:p>
          <a:p>
            <a:endParaRPr lang="en-US" sz="3200" dirty="0">
              <a:latin typeface="Papyrus" panose="020B0602040200020303" pitchFamily="34" charset="77"/>
            </a:endParaRPr>
          </a:p>
          <a:p>
            <a:r>
              <a:rPr lang="en-US" sz="3200" dirty="0">
                <a:latin typeface="Papyrus" panose="020B0602040200020303" pitchFamily="34" charset="77"/>
              </a:rPr>
              <a:t>A teletype.</a:t>
            </a:r>
          </a:p>
          <a:p>
            <a:endParaRPr lang="en-US" sz="3200" dirty="0">
              <a:latin typeface="Papyrus" panose="020B0602040200020303" pitchFamily="34" charset="77"/>
            </a:endParaRPr>
          </a:p>
          <a:p>
            <a:r>
              <a:rPr lang="en-US" sz="3200" dirty="0">
                <a:latin typeface="Papyrus" panose="020B0602040200020303" pitchFamily="34" charset="77"/>
              </a:rPr>
              <a:t>Even today, UNIX assumes you are using a teletype!</a:t>
            </a:r>
          </a:p>
        </p:txBody>
      </p:sp>
    </p:spTree>
    <p:extLst>
      <p:ext uri="{BB962C8B-B14F-4D97-AF65-F5344CB8AC3E}">
        <p14:creationId xmlns:p14="http://schemas.microsoft.com/office/powerpoint/2010/main" val="174268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0" y="228600"/>
            <a:ext cx="9144000" cy="5934075"/>
          </a:xfrm>
        </p:spPr>
        <p:txBody>
          <a:bodyPr>
            <a:noAutofit/>
          </a:bodyPr>
          <a:lstStyle/>
          <a:p>
            <a:pPr marL="0" indent="0" algn="ctr">
              <a:buNone/>
            </a:pPr>
            <a:r>
              <a:rPr lang="en-US" sz="3600" dirty="0">
                <a:solidFill>
                  <a:schemeClr val="tx1"/>
                </a:solidFill>
                <a:latin typeface="Papyrus"/>
              </a:rPr>
              <a:t>Why learn Unix/Linux?</a:t>
            </a:r>
          </a:p>
          <a:p>
            <a:pPr marL="0" indent="0" algn="ctr" eaLnBrk="1" hangingPunct="1">
              <a:buNone/>
            </a:pPr>
            <a:endParaRPr lang="en-US" sz="3600" dirty="0">
              <a:solidFill>
                <a:schemeClr val="tx1"/>
              </a:solidFill>
              <a:latin typeface="Papyrus"/>
            </a:endParaRPr>
          </a:p>
          <a:p>
            <a:pPr algn="ctr" eaLnBrk="1" hangingPunct="1"/>
            <a:r>
              <a:rPr lang="en-US" sz="3600" dirty="0">
                <a:solidFill>
                  <a:schemeClr val="tx1"/>
                </a:solidFill>
                <a:latin typeface="Papyrus"/>
              </a:rPr>
              <a:t>Powerful, flexible, and small</a:t>
            </a:r>
          </a:p>
          <a:p>
            <a:pPr algn="ctr" eaLnBrk="1" hangingPunct="1"/>
            <a:r>
              <a:rPr lang="en-US" sz="3600" dirty="0">
                <a:solidFill>
                  <a:schemeClr val="tx1"/>
                </a:solidFill>
                <a:latin typeface="Papyrus"/>
              </a:rPr>
              <a:t>Hardware independent</a:t>
            </a:r>
          </a:p>
          <a:p>
            <a:pPr algn="ctr" eaLnBrk="1" hangingPunct="1"/>
            <a:endParaRPr lang="en-US" sz="3600" b="1" dirty="0">
              <a:solidFill>
                <a:schemeClr val="tx1"/>
              </a:solidFill>
              <a:latin typeface="Papyrus"/>
            </a:endParaRPr>
          </a:p>
          <a:p>
            <a:pPr algn="ctr" eaLnBrk="1" hangingPunct="1">
              <a:buFont typeface="Wingdings" pitchFamily="2" charset="2"/>
              <a:buNone/>
            </a:pPr>
            <a:r>
              <a:rPr lang="en-US" sz="3600" dirty="0">
                <a:solidFill>
                  <a:schemeClr val="tx1"/>
                </a:solidFill>
                <a:latin typeface="Papyrus"/>
              </a:rPr>
              <a:t>   (these two points are much more important to manufacturers and designers than general users, i.e. us) </a:t>
            </a:r>
          </a:p>
        </p:txBody>
      </p:sp>
    </p:spTree>
    <p:extLst>
      <p:ext uri="{BB962C8B-B14F-4D97-AF65-F5344CB8AC3E}">
        <p14:creationId xmlns:p14="http://schemas.microsoft.com/office/powerpoint/2010/main" val="17277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0" y="76200"/>
            <a:ext cx="9144000" cy="5257800"/>
          </a:xfrm>
        </p:spPr>
        <p:txBody>
          <a:bodyPr>
            <a:noAutofit/>
          </a:bodyPr>
          <a:lstStyle/>
          <a:p>
            <a:pPr marL="0" indent="0" algn="ctr">
              <a:buNone/>
            </a:pPr>
            <a:r>
              <a:rPr lang="en-US" sz="3200" dirty="0">
                <a:solidFill>
                  <a:schemeClr val="tx1"/>
                </a:solidFill>
                <a:latin typeface="Papyrus"/>
              </a:rPr>
              <a:t>Why learn Unix/Linux?</a:t>
            </a:r>
          </a:p>
          <a:p>
            <a:pPr marL="0" indent="0" algn="ctr">
              <a:buNone/>
            </a:pPr>
            <a:endParaRPr lang="en-US" sz="3200" dirty="0">
              <a:solidFill>
                <a:schemeClr val="tx1"/>
              </a:solidFill>
              <a:latin typeface="Papyrus"/>
            </a:endParaRPr>
          </a:p>
          <a:p>
            <a:pPr algn="ctr"/>
            <a:r>
              <a:rPr lang="en-US" sz="3200" dirty="0">
                <a:solidFill>
                  <a:schemeClr val="tx1"/>
                </a:solidFill>
                <a:latin typeface="Papyrus"/>
              </a:rPr>
              <a:t>“Free” (this is why is it still around) from Bell Labs and Berkley.</a:t>
            </a:r>
          </a:p>
          <a:p>
            <a:pPr algn="ctr" eaLnBrk="1" hangingPunct="1"/>
            <a:r>
              <a:rPr lang="en-US" sz="3200" dirty="0">
                <a:solidFill>
                  <a:schemeClr val="tx1"/>
                </a:solidFill>
                <a:latin typeface="Papyrus"/>
              </a:rPr>
              <a:t>Open source – “free” – applications, including compilers.</a:t>
            </a:r>
          </a:p>
          <a:p>
            <a:pPr lvl="2" algn="ctr" eaLnBrk="1" hangingPunct="1"/>
            <a:r>
              <a:rPr lang="en-US" sz="3200" dirty="0">
                <a:solidFill>
                  <a:schemeClr val="tx1"/>
                </a:solidFill>
                <a:latin typeface="Papyrus"/>
              </a:rPr>
              <a:t>Most common free applications designed as part of the GNU Project (</a:t>
            </a:r>
            <a:r>
              <a:rPr lang="en-US" sz="3200" dirty="0" err="1">
                <a:solidFill>
                  <a:schemeClr val="tx1"/>
                </a:solidFill>
                <a:latin typeface="Papyrus"/>
              </a:rPr>
              <a:t>GNU’s</a:t>
            </a:r>
            <a:r>
              <a:rPr lang="en-US" sz="3200" dirty="0">
                <a:solidFill>
                  <a:schemeClr val="tx1"/>
                </a:solidFill>
                <a:latin typeface="Papyrus"/>
              </a:rPr>
              <a:t> Not Unix)</a:t>
            </a:r>
          </a:p>
          <a:p>
            <a:pPr lvl="2" algn="ctr" eaLnBrk="1" hangingPunct="1">
              <a:buFont typeface="Wingdings 2" pitchFamily="18" charset="2"/>
              <a:buNone/>
            </a:pPr>
            <a:endParaRPr lang="en-US" sz="3200" dirty="0">
              <a:solidFill>
                <a:schemeClr val="tx1"/>
              </a:solidFill>
              <a:latin typeface="Papyrus"/>
            </a:endParaRPr>
          </a:p>
          <a:p>
            <a:pPr algn="ctr" eaLnBrk="1" hangingPunct="1"/>
            <a:r>
              <a:rPr lang="en-US" sz="3200" dirty="0">
                <a:solidFill>
                  <a:schemeClr val="tx1"/>
                </a:solidFill>
                <a:latin typeface="Papyrus"/>
              </a:rPr>
              <a:t>It is what is running in most </a:t>
            </a:r>
            <a:r>
              <a:rPr lang="en-US" sz="3200" dirty="0" err="1">
                <a:solidFill>
                  <a:schemeClr val="tx1"/>
                </a:solidFill>
                <a:latin typeface="Papyrus"/>
              </a:rPr>
              <a:t>geoscience</a:t>
            </a:r>
            <a:r>
              <a:rPr lang="en-US" sz="3200" dirty="0">
                <a:solidFill>
                  <a:schemeClr val="tx1"/>
                </a:solidFill>
                <a:latin typeface="Papyrus"/>
              </a:rPr>
              <a:t> (both university and corporate) labs.</a:t>
            </a:r>
          </a:p>
        </p:txBody>
      </p:sp>
    </p:spTree>
    <p:extLst>
      <p:ext uri="{BB962C8B-B14F-4D97-AF65-F5344CB8AC3E}">
        <p14:creationId xmlns:p14="http://schemas.microsoft.com/office/powerpoint/2010/main" val="379510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0" y="533400"/>
            <a:ext cx="9144000" cy="6019800"/>
          </a:xfrm>
        </p:spPr>
        <p:txBody>
          <a:bodyPr>
            <a:noAutofit/>
          </a:bodyPr>
          <a:lstStyle/>
          <a:p>
            <a:pPr marL="0" indent="0" algn="ctr">
              <a:buNone/>
            </a:pPr>
            <a:r>
              <a:rPr lang="en-US" sz="3600" dirty="0">
                <a:solidFill>
                  <a:schemeClr val="tx1"/>
                </a:solidFill>
                <a:latin typeface="Papyrus"/>
              </a:rPr>
              <a:t>The real reason why to learn Unix/Linux?</a:t>
            </a:r>
          </a:p>
          <a:p>
            <a:pPr algn="ctr" eaLnBrk="1" hangingPunct="1"/>
            <a:r>
              <a:rPr lang="en-US" sz="3200" dirty="0">
                <a:solidFill>
                  <a:schemeClr val="tx1"/>
                </a:solidFill>
                <a:latin typeface="Papyrus"/>
              </a:rPr>
              <a:t>Because you have no choice</a:t>
            </a:r>
          </a:p>
          <a:p>
            <a:pPr algn="ctr" eaLnBrk="1" hangingPunct="1">
              <a:buFont typeface="Wingdings" pitchFamily="2" charset="2"/>
              <a:buNone/>
            </a:pPr>
            <a:r>
              <a:rPr lang="en-US" sz="3200" dirty="0">
                <a:solidFill>
                  <a:schemeClr val="tx1"/>
                </a:solidFill>
                <a:latin typeface="Papyrus"/>
              </a:rPr>
              <a:t>		(“Resistance is futile”, The Borg, Star Trek).</a:t>
            </a:r>
          </a:p>
          <a:p>
            <a:pPr algn="ctr" eaLnBrk="1" hangingPunct="1"/>
            <a:r>
              <a:rPr lang="en-US" sz="3200" dirty="0">
                <a:solidFill>
                  <a:schemeClr val="tx1"/>
                </a:solidFill>
                <a:latin typeface="Papyrus"/>
              </a:rPr>
              <a:t>It is what is running in most geophysics departments.</a:t>
            </a:r>
          </a:p>
          <a:p>
            <a:pPr algn="ctr" eaLnBrk="1" hangingPunct="1"/>
            <a:r>
              <a:rPr lang="en-US" sz="3200" dirty="0">
                <a:solidFill>
                  <a:schemeClr val="tx1"/>
                </a:solidFill>
                <a:latin typeface="Papyrus"/>
              </a:rPr>
              <a:t>Most geophysics tools (SAC, GMT, GAMIT/GLOBK, etc.) </a:t>
            </a:r>
            <a:r>
              <a:rPr lang="en-US" sz="3200" u="sng" dirty="0">
                <a:solidFill>
                  <a:schemeClr val="tx1"/>
                </a:solidFill>
                <a:latin typeface="Papyrus"/>
              </a:rPr>
              <a:t>only run</a:t>
            </a:r>
            <a:r>
              <a:rPr lang="en-US" sz="3200" dirty="0">
                <a:solidFill>
                  <a:schemeClr val="tx1"/>
                </a:solidFill>
                <a:latin typeface="Papyrus"/>
              </a:rPr>
              <a:t> on Unix </a:t>
            </a:r>
            <a:r>
              <a:rPr lang="en-US" sz="1800" dirty="0">
                <a:solidFill>
                  <a:schemeClr val="tx1"/>
                </a:solidFill>
                <a:latin typeface="Papyrus"/>
              </a:rPr>
              <a:t>(although there is a Windows version of GMT)</a:t>
            </a:r>
            <a:r>
              <a:rPr lang="en-US" sz="3200" dirty="0">
                <a:solidFill>
                  <a:schemeClr val="tx1"/>
                </a:solidFill>
                <a:latin typeface="Papyrus"/>
              </a:rPr>
              <a:t>.</a:t>
            </a:r>
          </a:p>
          <a:p>
            <a:pPr algn="ctr" eaLnBrk="1" hangingPunct="1">
              <a:buFont typeface="Wingdings" pitchFamily="2" charset="2"/>
              <a:buNone/>
            </a:pPr>
            <a:r>
              <a:rPr lang="en-US" sz="1800" dirty="0">
                <a:solidFill>
                  <a:schemeClr val="tx1"/>
                </a:solidFill>
                <a:latin typeface="Papyrus"/>
              </a:rPr>
              <a:t>(~89% of the worlds computers run some form of Windows, ~9% run some form of the Mac OS, and ~2% run some flavor of Unix.)</a:t>
            </a:r>
          </a:p>
        </p:txBody>
      </p:sp>
    </p:spTree>
    <p:extLst>
      <p:ext uri="{BB962C8B-B14F-4D97-AF65-F5344CB8AC3E}">
        <p14:creationId xmlns:p14="http://schemas.microsoft.com/office/powerpoint/2010/main" val="188802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a:extLst>
              <a:ext uri="{FF2B5EF4-FFF2-40B4-BE49-F238E27FC236}">
                <a16:creationId xmlns:a16="http://schemas.microsoft.com/office/drawing/2014/main" id="{7D0A01B6-B95E-F74D-B980-C6DB76EE1130}"/>
              </a:ext>
            </a:extLst>
          </p:cNvPr>
          <p:cNvSpPr txBox="1"/>
          <p:nvPr/>
        </p:nvSpPr>
        <p:spPr>
          <a:xfrm>
            <a:off x="0" y="1635670"/>
            <a:ext cx="9144000" cy="3539430"/>
          </a:xfrm>
          <a:prstGeom prst="rect">
            <a:avLst/>
          </a:prstGeom>
          <a:noFill/>
        </p:spPr>
        <p:txBody>
          <a:bodyPr wrap="square" rtlCol="0">
            <a:spAutoFit/>
          </a:bodyPr>
          <a:lstStyle/>
          <a:p>
            <a:pPr algn="ctr"/>
            <a:r>
              <a:rPr lang="en-US" sz="3200" dirty="0">
                <a:latin typeface="Papyrus" panose="020B0602040200020303" pitchFamily="34" charset="77"/>
              </a:rPr>
              <a:t>This web page has the documentation for all the graphics object properties</a:t>
            </a:r>
          </a:p>
          <a:p>
            <a:pPr algn="ctr"/>
            <a:endParaRPr lang="en-US" sz="3200" dirty="0">
              <a:latin typeface="Papyrus" panose="020B0602040200020303" pitchFamily="34" charset="77"/>
            </a:endParaRPr>
          </a:p>
          <a:p>
            <a:pPr algn="ctr"/>
            <a:r>
              <a:rPr lang="en-US" sz="3200" dirty="0">
                <a:latin typeface="Courier" pitchFamily="2" charset="0"/>
                <a:hlinkClick r:id="rId3"/>
              </a:rPr>
              <a:t>https://www.mathworks.com/help/matlab/graphics-object-properties.html</a:t>
            </a:r>
            <a:endParaRPr lang="en-US" sz="3200" dirty="0">
              <a:latin typeface="Papyrus" panose="020B0602040200020303" pitchFamily="34" charset="77"/>
            </a:endParaRPr>
          </a:p>
          <a:p>
            <a:pPr algn="ctr"/>
            <a:endParaRPr lang="en-US" sz="3200" dirty="0">
              <a:latin typeface="Papyrus" panose="020B0602040200020303" pitchFamily="34" charset="77"/>
            </a:endParaRPr>
          </a:p>
          <a:p>
            <a:pPr algn="ctr"/>
            <a:r>
              <a:rPr lang="en-US" sz="3200" dirty="0">
                <a:latin typeface="Papyrus" panose="020B0602040200020303" pitchFamily="34" charset="77"/>
              </a:rPr>
              <a:t>Go there to see how it is organized.</a:t>
            </a:r>
          </a:p>
        </p:txBody>
      </p:sp>
    </p:spTree>
    <p:extLst>
      <p:ext uri="{BB962C8B-B14F-4D97-AF65-F5344CB8AC3E}">
        <p14:creationId xmlns:p14="http://schemas.microsoft.com/office/powerpoint/2010/main" val="237369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0" y="304800"/>
            <a:ext cx="9144000" cy="5715000"/>
          </a:xfrm>
        </p:spPr>
        <p:txBody>
          <a:bodyPr>
            <a:noAutofit/>
          </a:bodyPr>
          <a:lstStyle/>
          <a:p>
            <a:pPr marL="0" indent="0" algn="ctr">
              <a:buNone/>
            </a:pPr>
            <a:r>
              <a:rPr lang="en-US" sz="3200" dirty="0">
                <a:solidFill>
                  <a:schemeClr val="tx1"/>
                </a:solidFill>
                <a:latin typeface="Papyrus"/>
              </a:rPr>
              <a:t>Why learn Unix/Linux?</a:t>
            </a:r>
          </a:p>
          <a:p>
            <a:pPr marL="0" indent="0" algn="ctr">
              <a:buNone/>
            </a:pPr>
            <a:endParaRPr lang="en-US" sz="3200" dirty="0">
              <a:solidFill>
                <a:schemeClr val="tx1"/>
              </a:solidFill>
              <a:latin typeface="Papyrus"/>
            </a:endParaRPr>
          </a:p>
          <a:p>
            <a:pPr algn="ctr"/>
            <a:r>
              <a:rPr lang="en-US" sz="3200" dirty="0">
                <a:solidFill>
                  <a:schemeClr val="tx1"/>
                </a:solidFill>
                <a:latin typeface="Papyrus"/>
              </a:rPr>
              <a:t>“Free” in the sense you don’t buy it from AT&amp;T or Berkley</a:t>
            </a:r>
          </a:p>
          <a:p>
            <a:pPr algn="ctr"/>
            <a:r>
              <a:rPr lang="en-US" sz="3200" dirty="0">
                <a:solidFill>
                  <a:schemeClr val="tx1"/>
                </a:solidFill>
                <a:latin typeface="Papyrus"/>
              </a:rPr>
              <a:t>But there is no such thing as a “Free Lunch”. Not “Free” in the sense that you must hire a system programmer/manager otherwise known as a UNIX Wizard or Guru.</a:t>
            </a:r>
          </a:p>
          <a:p>
            <a:pPr marL="0" indent="0" algn="ctr">
              <a:buNone/>
            </a:pPr>
            <a:r>
              <a:rPr lang="en-US" sz="3200" dirty="0">
                <a:solidFill>
                  <a:schemeClr val="tx1"/>
                </a:solidFill>
                <a:latin typeface="Papyrus"/>
              </a:rPr>
              <a:t>(another UNIX myth shot down)</a:t>
            </a:r>
          </a:p>
        </p:txBody>
      </p:sp>
    </p:spTree>
    <p:extLst>
      <p:ext uri="{BB962C8B-B14F-4D97-AF65-F5344CB8AC3E}">
        <p14:creationId xmlns:p14="http://schemas.microsoft.com/office/powerpoint/2010/main" val="309701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77000"/>
          </a:xfrm>
        </p:spPr>
        <p:txBody>
          <a:bodyPr>
            <a:noAutofit/>
          </a:bodyPr>
          <a:lstStyle/>
          <a:p>
            <a:pPr marL="62230" indent="0" algn="ctr">
              <a:buNone/>
              <a:defRPr/>
            </a:pPr>
            <a:r>
              <a:rPr lang="en-US" sz="3200" dirty="0">
                <a:solidFill>
                  <a:schemeClr val="tx1"/>
                </a:solidFill>
                <a:latin typeface="Papyrus"/>
              </a:rPr>
              <a:t>A bit of history</a:t>
            </a:r>
            <a:br>
              <a:rPr lang="en-US" sz="3200" dirty="0">
                <a:solidFill>
                  <a:schemeClr val="tx1"/>
                </a:solidFill>
                <a:latin typeface="Papyrus"/>
              </a:rPr>
            </a:br>
            <a:endParaRPr lang="en-US" sz="3200" dirty="0">
              <a:solidFill>
                <a:schemeClr val="tx1"/>
              </a:solidFill>
              <a:latin typeface="Papyrus"/>
            </a:endParaRPr>
          </a:p>
          <a:p>
            <a:pPr marL="411480" algn="ctr" eaLnBrk="1" fontAlgn="auto" hangingPunct="1">
              <a:spcAft>
                <a:spcPts val="0"/>
              </a:spcAft>
              <a:buFont typeface="Wingdings"/>
              <a:buChar char=""/>
              <a:defRPr/>
            </a:pPr>
            <a:r>
              <a:rPr lang="en-US" dirty="0">
                <a:solidFill>
                  <a:schemeClr val="tx1"/>
                </a:solidFill>
                <a:latin typeface="Papyrus"/>
              </a:rPr>
              <a:t>Originally developed at AT&amp;T in the late 60s/early 70s.</a:t>
            </a:r>
          </a:p>
          <a:p>
            <a:pPr marL="411480" algn="ctr" eaLnBrk="1" fontAlgn="auto" hangingPunct="1">
              <a:spcAft>
                <a:spcPts val="0"/>
              </a:spcAft>
              <a:buFont typeface="Wingdings"/>
              <a:buChar char=""/>
              <a:defRPr/>
            </a:pPr>
            <a:r>
              <a:rPr lang="en-US" dirty="0">
                <a:solidFill>
                  <a:schemeClr val="tx1"/>
                </a:solidFill>
                <a:latin typeface="Papyrus"/>
              </a:rPr>
              <a:t>Freely given to universities in the 70s.</a:t>
            </a:r>
          </a:p>
          <a:p>
            <a:pPr marL="411480" algn="ctr" eaLnBrk="1" fontAlgn="auto" hangingPunct="1">
              <a:spcAft>
                <a:spcPts val="0"/>
              </a:spcAft>
              <a:buFont typeface="Wingdings"/>
              <a:buChar char=""/>
              <a:defRPr/>
            </a:pPr>
            <a:r>
              <a:rPr lang="en-US" dirty="0">
                <a:solidFill>
                  <a:schemeClr val="tx1"/>
                </a:solidFill>
                <a:latin typeface="Papyrus"/>
              </a:rPr>
              <a:t>Berkeley scientists continued to develop the OS as BSD Unix in parallel with AT&amp;T (AT&amp;T eventually licensed it for commercial use).</a:t>
            </a:r>
          </a:p>
          <a:p>
            <a:pPr marL="411480" algn="ctr" eaLnBrk="1" fontAlgn="auto" hangingPunct="1">
              <a:spcAft>
                <a:spcPts val="0"/>
              </a:spcAft>
              <a:buFont typeface="Wingdings"/>
              <a:buChar char=""/>
              <a:defRPr/>
            </a:pPr>
            <a:r>
              <a:rPr lang="en-US" dirty="0">
                <a:solidFill>
                  <a:schemeClr val="tx1"/>
                </a:solidFill>
                <a:latin typeface="Papyrus"/>
              </a:rPr>
              <a:t>Much development, branching, and combining has led to the most common variants of Unix (“flavors” or “distributions” in Unix speak).</a:t>
            </a:r>
          </a:p>
          <a:p>
            <a:pPr marL="62230" indent="0" algn="ctr" eaLnBrk="1" fontAlgn="auto" hangingPunct="1">
              <a:spcAft>
                <a:spcPts val="0"/>
              </a:spcAft>
              <a:buNone/>
              <a:defRPr/>
            </a:pPr>
            <a:endParaRPr lang="en-US" dirty="0">
              <a:solidFill>
                <a:schemeClr val="tx1"/>
              </a:solidFill>
              <a:latin typeface="Papyrus"/>
            </a:endParaRPr>
          </a:p>
          <a:p>
            <a:pPr marL="411480" algn="ctr">
              <a:buFont typeface="Wingdings"/>
              <a:buChar char=""/>
              <a:defRPr/>
            </a:pPr>
            <a:r>
              <a:rPr lang="en-US" dirty="0">
                <a:solidFill>
                  <a:schemeClr val="tx1"/>
                </a:solidFill>
                <a:latin typeface="Papyrus"/>
              </a:rPr>
              <a:t>See http://</a:t>
            </a:r>
            <a:r>
              <a:rPr lang="en-US" dirty="0" err="1">
                <a:solidFill>
                  <a:schemeClr val="tx1"/>
                </a:solidFill>
                <a:latin typeface="Papyrus"/>
              </a:rPr>
              <a:t>www.bell-labs.com</a:t>
            </a:r>
            <a:r>
              <a:rPr lang="en-US" dirty="0">
                <a:solidFill>
                  <a:schemeClr val="tx1"/>
                </a:solidFill>
                <a:latin typeface="Papyrus"/>
              </a:rPr>
              <a:t>/history/</a:t>
            </a:r>
            <a:r>
              <a:rPr lang="en-US" dirty="0" err="1">
                <a:solidFill>
                  <a:schemeClr val="tx1"/>
                </a:solidFill>
                <a:latin typeface="Papyrus"/>
              </a:rPr>
              <a:t>unix</a:t>
            </a:r>
            <a:r>
              <a:rPr lang="en-US" dirty="0">
                <a:solidFill>
                  <a:schemeClr val="tx1"/>
                </a:solidFill>
                <a:latin typeface="Papyrus"/>
              </a:rPr>
              <a:t>/</a:t>
            </a:r>
          </a:p>
        </p:txBody>
      </p:sp>
    </p:spTree>
    <p:extLst>
      <p:ext uri="{BB962C8B-B14F-4D97-AF65-F5344CB8AC3E}">
        <p14:creationId xmlns:p14="http://schemas.microsoft.com/office/powerpoint/2010/main" val="248689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pPr eaLnBrk="1" fontAlgn="auto" hangingPunct="1">
              <a:spcAft>
                <a:spcPts val="0"/>
              </a:spcAft>
              <a:defRPr/>
            </a:pPr>
            <a:r>
              <a:rPr lang="en-US" dirty="0">
                <a:solidFill>
                  <a:schemeClr val="tx1"/>
                </a:solidFill>
                <a:latin typeface="Papyrus"/>
              </a:rPr>
              <a:t>Common flavors at CERI</a:t>
            </a:r>
          </a:p>
        </p:txBody>
      </p:sp>
      <p:sp>
        <p:nvSpPr>
          <p:cNvPr id="30722" name="Content Placeholder 2"/>
          <p:cNvSpPr>
            <a:spLocks noGrp="1"/>
          </p:cNvSpPr>
          <p:nvPr>
            <p:ph idx="1"/>
          </p:nvPr>
        </p:nvSpPr>
        <p:spPr>
          <a:xfrm>
            <a:off x="0" y="1870552"/>
            <a:ext cx="8991600" cy="3803737"/>
          </a:xfrm>
        </p:spPr>
        <p:txBody>
          <a:bodyPr/>
          <a:lstStyle/>
          <a:p>
            <a:pPr marL="0" indent="0" algn="ctr" eaLnBrk="1" hangingPunct="1">
              <a:buNone/>
            </a:pPr>
            <a:endParaRPr lang="en-US" dirty="0">
              <a:solidFill>
                <a:schemeClr val="tx1"/>
              </a:solidFill>
              <a:latin typeface="Papyrus"/>
            </a:endParaRPr>
          </a:p>
          <a:p>
            <a:pPr algn="ctr" eaLnBrk="1" hangingPunct="1"/>
            <a:r>
              <a:rPr lang="en-US" sz="2400" dirty="0">
                <a:solidFill>
                  <a:schemeClr val="tx1"/>
                </a:solidFill>
                <a:latin typeface="Papyrus"/>
              </a:rPr>
              <a:t>Mac OSX</a:t>
            </a:r>
          </a:p>
          <a:p>
            <a:pPr lvl="2" algn="ctr" eaLnBrk="1" hangingPunct="1"/>
            <a:r>
              <a:rPr lang="en-US" dirty="0">
                <a:solidFill>
                  <a:schemeClr val="tx1"/>
                </a:solidFill>
                <a:latin typeface="Papyrus"/>
              </a:rPr>
              <a:t>Distributed by Apple, runs on Mac Hardware.</a:t>
            </a:r>
          </a:p>
          <a:p>
            <a:pPr lvl="2" algn="ctr" eaLnBrk="1" hangingPunct="1"/>
            <a:r>
              <a:rPr lang="en-US" dirty="0">
                <a:solidFill>
                  <a:schemeClr val="tx1"/>
                </a:solidFill>
                <a:latin typeface="Papyrus"/>
              </a:rPr>
              <a:t>Derived from BSD Unix OS on a Mach kernel - Darwin.</a:t>
            </a:r>
          </a:p>
          <a:p>
            <a:pPr algn="ctr" eaLnBrk="1" hangingPunct="1"/>
            <a:r>
              <a:rPr lang="en-US" sz="2400" dirty="0">
                <a:solidFill>
                  <a:schemeClr val="tx1"/>
                </a:solidFill>
                <a:latin typeface="Papyrus"/>
              </a:rPr>
              <a:t>Linux</a:t>
            </a:r>
          </a:p>
          <a:p>
            <a:pPr lvl="2" algn="ctr" eaLnBrk="1" hangingPunct="1"/>
            <a:r>
              <a:rPr lang="en-US" dirty="0">
                <a:solidFill>
                  <a:schemeClr val="tx1"/>
                </a:solidFill>
                <a:latin typeface="Papyrus"/>
              </a:rPr>
              <a:t>Free</a:t>
            </a:r>
            <a:r>
              <a:rPr lang="en-US" baseline="30000" dirty="0">
                <a:solidFill>
                  <a:schemeClr val="tx1"/>
                </a:solidFill>
                <a:latin typeface="Papyrus"/>
              </a:rPr>
              <a:t>*</a:t>
            </a:r>
            <a:r>
              <a:rPr lang="en-US" dirty="0">
                <a:solidFill>
                  <a:schemeClr val="tx1"/>
                </a:solidFill>
                <a:latin typeface="Papyrus"/>
              </a:rPr>
              <a:t> and commercial</a:t>
            </a:r>
            <a:r>
              <a:rPr lang="en-US" baseline="30000" dirty="0">
                <a:solidFill>
                  <a:schemeClr val="tx1"/>
                </a:solidFill>
                <a:latin typeface="Papyrus"/>
              </a:rPr>
              <a:t>#</a:t>
            </a:r>
            <a:r>
              <a:rPr lang="en-US" dirty="0">
                <a:solidFill>
                  <a:schemeClr val="tx1"/>
                </a:solidFill>
                <a:latin typeface="Papyrus"/>
              </a:rPr>
              <a:t> versions available built on a Linux kernel.</a:t>
            </a:r>
          </a:p>
          <a:p>
            <a:pPr lvl="2" algn="ctr" eaLnBrk="1" hangingPunct="1"/>
            <a:r>
              <a:rPr lang="en-US" dirty="0">
                <a:solidFill>
                  <a:schemeClr val="tx1"/>
                </a:solidFill>
                <a:latin typeface="Papyrus"/>
              </a:rPr>
              <a:t>Flavors most likely to hear about are </a:t>
            </a:r>
            <a:r>
              <a:rPr lang="en-US" dirty="0" err="1">
                <a:solidFill>
                  <a:schemeClr val="tx1"/>
                </a:solidFill>
                <a:latin typeface="Papyrus"/>
              </a:rPr>
              <a:t>RedHat</a:t>
            </a:r>
            <a:r>
              <a:rPr lang="en-US" baseline="30000" dirty="0">
                <a:solidFill>
                  <a:schemeClr val="tx1"/>
                </a:solidFill>
                <a:latin typeface="Papyrus"/>
              </a:rPr>
              <a:t>#</a:t>
            </a:r>
            <a:r>
              <a:rPr lang="en-US" dirty="0">
                <a:solidFill>
                  <a:schemeClr val="tx1"/>
                </a:solidFill>
                <a:latin typeface="Papyrus"/>
              </a:rPr>
              <a:t>, </a:t>
            </a:r>
            <a:r>
              <a:rPr lang="en-US" b="1" dirty="0">
                <a:solidFill>
                  <a:schemeClr val="tx1"/>
                </a:solidFill>
                <a:latin typeface="Papyrus"/>
              </a:rPr>
              <a:t>Ubuntu</a:t>
            </a:r>
            <a:r>
              <a:rPr lang="en-US" baseline="30000" dirty="0">
                <a:solidFill>
                  <a:schemeClr val="tx1"/>
                </a:solidFill>
                <a:latin typeface="Papyrus"/>
              </a:rPr>
              <a:t>*</a:t>
            </a:r>
            <a:r>
              <a:rPr lang="en-US" dirty="0">
                <a:solidFill>
                  <a:schemeClr val="tx1"/>
                </a:solidFill>
                <a:latin typeface="Papyrus"/>
              </a:rPr>
              <a:t>, Fedora</a:t>
            </a:r>
            <a:r>
              <a:rPr lang="en-US" baseline="30000" dirty="0">
                <a:solidFill>
                  <a:schemeClr val="tx1"/>
                </a:solidFill>
                <a:latin typeface="Papyrus"/>
              </a:rPr>
              <a:t>*</a:t>
            </a:r>
            <a:r>
              <a:rPr lang="en-US" dirty="0">
                <a:solidFill>
                  <a:schemeClr val="tx1"/>
                </a:solidFill>
                <a:latin typeface="Papyrus"/>
              </a:rPr>
              <a:t>, </a:t>
            </a:r>
            <a:r>
              <a:rPr lang="en-US" dirty="0" err="1">
                <a:solidFill>
                  <a:schemeClr val="tx1"/>
                </a:solidFill>
                <a:latin typeface="Papyrus"/>
              </a:rPr>
              <a:t>Debian</a:t>
            </a:r>
            <a:r>
              <a:rPr lang="en-US" baseline="30000" dirty="0">
                <a:solidFill>
                  <a:schemeClr val="tx1"/>
                </a:solidFill>
                <a:latin typeface="Papyrus"/>
              </a:rPr>
              <a:t>*</a:t>
            </a:r>
            <a:r>
              <a:rPr lang="en-US" dirty="0">
                <a:solidFill>
                  <a:schemeClr val="tx1"/>
                </a:solidFill>
                <a:latin typeface="Papyrus"/>
              </a:rPr>
              <a:t>, </a:t>
            </a:r>
            <a:r>
              <a:rPr lang="en-US" dirty="0" err="1">
                <a:solidFill>
                  <a:schemeClr val="tx1"/>
                </a:solidFill>
                <a:latin typeface="Papyrus"/>
              </a:rPr>
              <a:t>Suse</a:t>
            </a:r>
            <a:r>
              <a:rPr lang="en-US" baseline="30000" dirty="0">
                <a:solidFill>
                  <a:schemeClr val="tx1"/>
                </a:solidFill>
                <a:latin typeface="Papyrus"/>
              </a:rPr>
              <a:t>*</a:t>
            </a:r>
            <a:r>
              <a:rPr lang="en-US" dirty="0">
                <a:solidFill>
                  <a:schemeClr val="tx1"/>
                </a:solidFill>
              </a:rPr>
              <a:t>,…</a:t>
            </a:r>
            <a:r>
              <a:rPr lang="en-US" dirty="0">
                <a:solidFill>
                  <a:schemeClr val="tx1"/>
                </a:solidFill>
                <a:latin typeface="Papyrus"/>
              </a:rPr>
              <a:t>.</a:t>
            </a:r>
          </a:p>
        </p:txBody>
      </p:sp>
    </p:spTree>
    <p:extLst>
      <p:ext uri="{BB962C8B-B14F-4D97-AF65-F5344CB8AC3E}">
        <p14:creationId xmlns:p14="http://schemas.microsoft.com/office/powerpoint/2010/main" val="345884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1"/>
                </a:solidFill>
                <a:latin typeface="Papyrus"/>
              </a:rPr>
              <a:t>Does this matter?</a:t>
            </a:r>
          </a:p>
        </p:txBody>
      </p:sp>
      <p:sp>
        <p:nvSpPr>
          <p:cNvPr id="32770" name="Content Placeholder 2"/>
          <p:cNvSpPr>
            <a:spLocks noGrp="1"/>
          </p:cNvSpPr>
          <p:nvPr>
            <p:ph idx="1"/>
          </p:nvPr>
        </p:nvSpPr>
        <p:spPr>
          <a:xfrm>
            <a:off x="0" y="1784350"/>
            <a:ext cx="9144000" cy="4083050"/>
          </a:xfrm>
        </p:spPr>
        <p:txBody>
          <a:bodyPr/>
          <a:lstStyle/>
          <a:p>
            <a:pPr eaLnBrk="1" hangingPunct="1"/>
            <a:r>
              <a:rPr lang="en-US" dirty="0">
                <a:solidFill>
                  <a:schemeClr val="tx1"/>
                </a:solidFill>
                <a:latin typeface="Papyrus"/>
              </a:rPr>
              <a:t>No, the differences between the various flavors of the Unix operating system should not severely affect your work in this class or even much of your research at CERI.</a:t>
            </a:r>
          </a:p>
          <a:p>
            <a:pPr eaLnBrk="1" hangingPunct="1"/>
            <a:endParaRPr lang="en-US" dirty="0">
              <a:solidFill>
                <a:schemeClr val="tx1"/>
              </a:solidFill>
              <a:latin typeface="Papyrus"/>
            </a:endParaRPr>
          </a:p>
          <a:p>
            <a:pPr eaLnBrk="1" hangingPunct="1">
              <a:buFont typeface="Wingdings" pitchFamily="2" charset="2"/>
              <a:buNone/>
            </a:pPr>
            <a:r>
              <a:rPr lang="en-US" dirty="0">
                <a:solidFill>
                  <a:schemeClr val="tx1"/>
                </a:solidFill>
                <a:latin typeface="Papyrus"/>
              </a:rPr>
              <a:t>					</a:t>
            </a:r>
            <a:r>
              <a:rPr lang="en-US" sz="4300" dirty="0">
                <a:solidFill>
                  <a:schemeClr val="tx1"/>
                </a:solidFill>
                <a:latin typeface="Papyrus"/>
              </a:rPr>
              <a:t>BUT</a:t>
            </a:r>
          </a:p>
        </p:txBody>
      </p:sp>
    </p:spTree>
    <p:extLst>
      <p:ext uri="{BB962C8B-B14F-4D97-AF65-F5344CB8AC3E}">
        <p14:creationId xmlns:p14="http://schemas.microsoft.com/office/powerpoint/2010/main" val="21888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eaLnBrk="1" fontAlgn="auto" hangingPunct="1">
              <a:spcAft>
                <a:spcPts val="0"/>
              </a:spcAft>
              <a:defRPr/>
            </a:pPr>
            <a:r>
              <a:rPr lang="en-US" dirty="0">
                <a:solidFill>
                  <a:schemeClr val="tx1"/>
                </a:solidFill>
                <a:latin typeface="Papyrus"/>
              </a:rPr>
              <a:t>Does this matter?</a:t>
            </a:r>
          </a:p>
        </p:txBody>
      </p:sp>
      <p:sp>
        <p:nvSpPr>
          <p:cNvPr id="3" name="Content Placeholder 2"/>
          <p:cNvSpPr>
            <a:spLocks noGrp="1"/>
          </p:cNvSpPr>
          <p:nvPr>
            <p:ph idx="1"/>
          </p:nvPr>
        </p:nvSpPr>
        <p:spPr>
          <a:xfrm>
            <a:off x="0" y="1524000"/>
            <a:ext cx="9144000" cy="5257800"/>
          </a:xfrm>
        </p:spPr>
        <p:txBody>
          <a:bodyPr>
            <a:normAutofit/>
          </a:bodyPr>
          <a:lstStyle/>
          <a:p>
            <a:pPr marL="411480" algn="ctr" eaLnBrk="1" fontAlgn="auto" hangingPunct="1">
              <a:spcAft>
                <a:spcPts val="0"/>
              </a:spcAft>
              <a:buFont typeface="Wingdings"/>
              <a:buChar char=""/>
              <a:defRPr/>
            </a:pPr>
            <a:r>
              <a:rPr lang="en-US" dirty="0">
                <a:solidFill>
                  <a:schemeClr val="tx1"/>
                </a:solidFill>
                <a:latin typeface="Papyrus"/>
              </a:rPr>
              <a:t>Yes, you need to be aware of OS differences</a:t>
            </a:r>
          </a:p>
          <a:p>
            <a:pPr marL="411480" algn="ctr" eaLnBrk="1" fontAlgn="auto" hangingPunct="1">
              <a:spcAft>
                <a:spcPts val="0"/>
              </a:spcAft>
              <a:buFont typeface="Wingdings"/>
              <a:buNone/>
              <a:defRPr/>
            </a:pPr>
            <a:endParaRPr lang="en-US" dirty="0">
              <a:solidFill>
                <a:schemeClr val="tx1"/>
              </a:solidFill>
              <a:latin typeface="Papyrus"/>
            </a:endParaRPr>
          </a:p>
          <a:p>
            <a:pPr marL="740664" lvl="1" algn="ctr" eaLnBrk="1" fontAlgn="auto" hangingPunct="1">
              <a:spcAft>
                <a:spcPts val="0"/>
              </a:spcAft>
              <a:buFont typeface="Wingdings"/>
              <a:buChar char=""/>
              <a:defRPr/>
            </a:pPr>
            <a:r>
              <a:rPr lang="en-US" dirty="0">
                <a:solidFill>
                  <a:schemeClr val="tx1"/>
                </a:solidFill>
                <a:latin typeface="Papyrus"/>
              </a:rPr>
              <a:t>When file sharing with others (this is more of a hardware, rather than an OS, issue).</a:t>
            </a:r>
          </a:p>
          <a:p>
            <a:pPr marL="740664" lvl="1" algn="ctr" eaLnBrk="1" fontAlgn="auto" hangingPunct="1">
              <a:spcAft>
                <a:spcPts val="0"/>
              </a:spcAft>
              <a:buFont typeface="Wingdings"/>
              <a:buChar char=""/>
              <a:defRPr/>
            </a:pPr>
            <a:endParaRPr lang="en-US" dirty="0">
              <a:solidFill>
                <a:schemeClr val="tx1"/>
              </a:solidFill>
              <a:latin typeface="Papyrus"/>
            </a:endParaRPr>
          </a:p>
          <a:p>
            <a:pPr marL="740664" lvl="1" algn="ctr" eaLnBrk="1" fontAlgn="auto" hangingPunct="1">
              <a:spcAft>
                <a:spcPts val="0"/>
              </a:spcAft>
              <a:buFont typeface="Wingdings"/>
              <a:buChar char=""/>
              <a:defRPr/>
            </a:pPr>
            <a:r>
              <a:rPr lang="en-US" dirty="0">
                <a:solidFill>
                  <a:schemeClr val="tx1"/>
                </a:solidFill>
                <a:latin typeface="Papyrus"/>
              </a:rPr>
              <a:t>When compiling source code (the executable file is married to OS and hardware).</a:t>
            </a:r>
          </a:p>
          <a:p>
            <a:pPr marL="740664" lvl="1" algn="ctr" eaLnBrk="1" fontAlgn="auto" hangingPunct="1">
              <a:spcAft>
                <a:spcPts val="0"/>
              </a:spcAft>
              <a:buFont typeface="Wingdings"/>
              <a:buChar char=""/>
              <a:defRPr/>
            </a:pPr>
            <a:endParaRPr lang="en-US" dirty="0">
              <a:solidFill>
                <a:schemeClr val="tx1"/>
              </a:solidFill>
              <a:latin typeface="Papyrus"/>
            </a:endParaRPr>
          </a:p>
          <a:p>
            <a:pPr marL="740664" lvl="1" algn="ctr" eaLnBrk="1" fontAlgn="auto" hangingPunct="1">
              <a:spcAft>
                <a:spcPts val="0"/>
              </a:spcAft>
              <a:buFont typeface="Wingdings"/>
              <a:buChar char=""/>
              <a:defRPr/>
            </a:pPr>
            <a:r>
              <a:rPr lang="en-US" dirty="0">
                <a:solidFill>
                  <a:schemeClr val="tx1"/>
                </a:solidFill>
                <a:latin typeface="Papyrus"/>
              </a:rPr>
              <a:t>If sharing programs, shell scripts, etc. with others.</a:t>
            </a:r>
          </a:p>
          <a:p>
            <a:pPr marL="740664" lvl="1" algn="ctr" eaLnBrk="1" fontAlgn="auto" hangingPunct="1">
              <a:spcAft>
                <a:spcPts val="0"/>
              </a:spcAft>
              <a:buFont typeface="Wingdings"/>
              <a:buChar char=""/>
              <a:defRPr/>
            </a:pPr>
            <a:endParaRPr lang="en-US" dirty="0">
              <a:solidFill>
                <a:schemeClr val="tx1"/>
              </a:solidFill>
              <a:latin typeface="Papyrus"/>
            </a:endParaRPr>
          </a:p>
          <a:p>
            <a:pPr marL="740664" lvl="1" algn="ctr" eaLnBrk="1" fontAlgn="auto" hangingPunct="1">
              <a:spcAft>
                <a:spcPts val="0"/>
              </a:spcAft>
              <a:buFont typeface="Wingdings"/>
              <a:buChar char=""/>
              <a:defRPr/>
            </a:pPr>
            <a:r>
              <a:rPr lang="en-US" dirty="0">
                <a:solidFill>
                  <a:schemeClr val="tx1"/>
                </a:solidFill>
                <a:latin typeface="Papyrus"/>
              </a:rPr>
              <a:t>Or if moving between the different systems at CERI.</a:t>
            </a:r>
          </a:p>
        </p:txBody>
      </p:sp>
    </p:spTree>
    <p:extLst>
      <p:ext uri="{BB962C8B-B14F-4D97-AF65-F5344CB8AC3E}">
        <p14:creationId xmlns:p14="http://schemas.microsoft.com/office/powerpoint/2010/main" val="128788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6494085"/>
          </a:xfrm>
          <a:prstGeom prst="rect">
            <a:avLst/>
          </a:prstGeom>
          <a:noFill/>
        </p:spPr>
        <p:txBody>
          <a:bodyPr wrap="square" rtlCol="0">
            <a:spAutoFit/>
          </a:bodyPr>
          <a:lstStyle/>
          <a:p>
            <a:pPr algn="ctr" eaLnBrk="1" hangingPunct="1"/>
            <a:r>
              <a:rPr lang="en-US" sz="3200" dirty="0">
                <a:latin typeface="Papyrus"/>
              </a:rPr>
              <a:t>Relation to Windows</a:t>
            </a:r>
          </a:p>
          <a:p>
            <a:pPr algn="ctr" eaLnBrk="1" hangingPunct="1"/>
            <a:endParaRPr lang="en-US" sz="3200" dirty="0">
              <a:latin typeface="Papyrus"/>
            </a:endParaRPr>
          </a:p>
          <a:p>
            <a:pPr algn="ctr" eaLnBrk="1" hangingPunct="1"/>
            <a:r>
              <a:rPr lang="en-US" sz="3200" dirty="0">
                <a:latin typeface="Papyrus"/>
              </a:rPr>
              <a:t>None.</a:t>
            </a:r>
          </a:p>
          <a:p>
            <a:pPr algn="ctr" eaLnBrk="1" hangingPunct="1"/>
            <a:endParaRPr lang="en-US" sz="3200" dirty="0">
              <a:latin typeface="Papyrus"/>
            </a:endParaRPr>
          </a:p>
          <a:p>
            <a:pPr algn="ctr" eaLnBrk="1" hangingPunct="1"/>
            <a:r>
              <a:rPr lang="en-US" sz="3200" dirty="0">
                <a:latin typeface="Papyrus"/>
              </a:rPr>
              <a:t>Windows</a:t>
            </a:r>
          </a:p>
          <a:p>
            <a:pPr algn="ctr" eaLnBrk="1" hangingPunct="1"/>
            <a:endParaRPr lang="en-US" sz="3200" dirty="0">
              <a:latin typeface="Papyrus"/>
            </a:endParaRPr>
          </a:p>
          <a:p>
            <a:pPr algn="ctr" eaLnBrk="1" hangingPunct="1"/>
            <a:r>
              <a:rPr lang="en-US" sz="3200" dirty="0">
                <a:latin typeface="Papyrus"/>
              </a:rPr>
              <a:t>Early version built on MS-DOS (which is not really an operating system, it is a file system), which has nothing to do with Unix and everything to do with Microsoft.</a:t>
            </a:r>
          </a:p>
          <a:p>
            <a:pPr algn="ctr" eaLnBrk="1" hangingPunct="1"/>
            <a:endParaRPr lang="en-US" sz="3200" dirty="0">
              <a:latin typeface="Papyrus"/>
            </a:endParaRPr>
          </a:p>
          <a:p>
            <a:pPr algn="ctr" eaLnBrk="1" hangingPunct="1"/>
            <a:r>
              <a:rPr lang="en-US" sz="3200" dirty="0" err="1">
                <a:latin typeface="Papyrus"/>
              </a:rPr>
              <a:t>Cygwin</a:t>
            </a:r>
            <a:r>
              <a:rPr lang="en-US" sz="3200" dirty="0">
                <a:latin typeface="Papyrus"/>
              </a:rPr>
              <a:t> – </a:t>
            </a:r>
            <a:r>
              <a:rPr lang="en-US" sz="3200" dirty="0" err="1">
                <a:latin typeface="Papyrus"/>
              </a:rPr>
              <a:t>unix/linux</a:t>
            </a:r>
            <a:r>
              <a:rPr lang="en-US" sz="3200" dirty="0">
                <a:latin typeface="Papyrus"/>
              </a:rPr>
              <a:t> like environment for windows. Have to build everything from source.</a:t>
            </a:r>
          </a:p>
        </p:txBody>
      </p:sp>
    </p:spTree>
    <p:extLst>
      <p:ext uri="{BB962C8B-B14F-4D97-AF65-F5344CB8AC3E}">
        <p14:creationId xmlns:p14="http://schemas.microsoft.com/office/powerpoint/2010/main" val="79685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322958"/>
            <a:ext cx="9144000" cy="6001642"/>
          </a:xfrm>
          <a:prstGeom prst="rect">
            <a:avLst/>
          </a:prstGeom>
          <a:noFill/>
        </p:spPr>
        <p:txBody>
          <a:bodyPr wrap="square" rtlCol="0">
            <a:spAutoFit/>
          </a:bodyPr>
          <a:lstStyle/>
          <a:p>
            <a:pPr algn="ctr" eaLnBrk="1" hangingPunct="1"/>
            <a:r>
              <a:rPr lang="en-US" sz="3200" dirty="0">
                <a:solidFill>
                  <a:schemeClr val="tx2">
                    <a:satMod val="200000"/>
                  </a:schemeClr>
                </a:solidFill>
                <a:latin typeface="Papyrus"/>
              </a:rPr>
              <a:t>Relation to Windows</a:t>
            </a:r>
          </a:p>
          <a:p>
            <a:pPr algn="ctr" eaLnBrk="1" hangingPunct="1"/>
            <a:endParaRPr lang="en-US" sz="3200" dirty="0">
              <a:solidFill>
                <a:schemeClr val="tx2">
                  <a:satMod val="200000"/>
                </a:schemeClr>
              </a:solidFill>
              <a:latin typeface="Papyrus"/>
              <a:cs typeface="Papyrus"/>
            </a:endParaRPr>
          </a:p>
          <a:p>
            <a:pPr algn="ctr" eaLnBrk="1" hangingPunct="1"/>
            <a:endParaRPr lang="en-US" sz="3200" dirty="0">
              <a:solidFill>
                <a:schemeClr val="tx2">
                  <a:satMod val="200000"/>
                </a:schemeClr>
              </a:solidFill>
              <a:latin typeface="Papyrus"/>
              <a:cs typeface="Papyrus"/>
            </a:endParaRPr>
          </a:p>
          <a:p>
            <a:pPr algn="ctr" eaLnBrk="1" hangingPunct="1"/>
            <a:r>
              <a:rPr lang="en-US" sz="3200" dirty="0">
                <a:latin typeface="Papyrus"/>
                <a:cs typeface="Papyrus"/>
              </a:rPr>
              <a:t>The differences between the Unix Philosophy and the Windows Philosophy … can be boiled down into a question of smarts … .</a:t>
            </a:r>
          </a:p>
          <a:p>
            <a:pPr algn="ctr" eaLnBrk="1" hangingPunct="1"/>
            <a:endParaRPr lang="en-US" sz="3200" dirty="0">
              <a:latin typeface="Papyrus"/>
              <a:cs typeface="Papyrus"/>
            </a:endParaRPr>
          </a:p>
          <a:p>
            <a:pPr algn="ctr" eaLnBrk="1" hangingPunct="1"/>
            <a:r>
              <a:rPr lang="en-US" sz="3200" dirty="0">
                <a:latin typeface="Papyrus"/>
                <a:cs typeface="Papyrus"/>
              </a:rPr>
              <a:t>Unix and Windows store the smarts in different places.</a:t>
            </a:r>
          </a:p>
          <a:p>
            <a:pPr algn="ctr" eaLnBrk="1" hangingPunct="1"/>
            <a:endParaRPr lang="en-US" sz="3200" dirty="0">
              <a:latin typeface="Papyrus"/>
              <a:cs typeface="Papyrus"/>
            </a:endParaRPr>
          </a:p>
          <a:p>
            <a:pPr algn="ctr" eaLnBrk="1" hangingPunct="1"/>
            <a:r>
              <a:rPr lang="en-US" sz="3200" b="1" dirty="0">
                <a:latin typeface="Papyrus"/>
                <a:cs typeface="Papyrus"/>
              </a:rPr>
              <a:t>Unix stores the smarts in the user.</a:t>
            </a:r>
          </a:p>
          <a:p>
            <a:pPr algn="ctr" eaLnBrk="1" hangingPunct="1"/>
            <a:r>
              <a:rPr lang="en-US" sz="3200" b="1" dirty="0">
                <a:latin typeface="Papyrus"/>
                <a:cs typeface="Papyrus"/>
              </a:rPr>
              <a:t>Windows stores the smarts in the OS.</a:t>
            </a:r>
            <a:endParaRPr lang="en-US" sz="3200" b="1" dirty="0"/>
          </a:p>
        </p:txBody>
      </p:sp>
    </p:spTree>
    <p:extLst>
      <p:ext uri="{BB962C8B-B14F-4D97-AF65-F5344CB8AC3E}">
        <p14:creationId xmlns:p14="http://schemas.microsoft.com/office/powerpoint/2010/main" val="311537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152400"/>
            <a:ext cx="9144000" cy="5016757"/>
          </a:xfrm>
          <a:prstGeom prst="rect">
            <a:avLst/>
          </a:prstGeom>
          <a:noFill/>
        </p:spPr>
        <p:txBody>
          <a:bodyPr wrap="square" rtlCol="0">
            <a:spAutoFit/>
          </a:bodyPr>
          <a:lstStyle/>
          <a:p>
            <a:pPr algn="ctr"/>
            <a:r>
              <a:rPr lang="en-US" sz="3200" dirty="0">
                <a:latin typeface="Papyrus"/>
                <a:cs typeface="Papyrus"/>
              </a:rPr>
              <a:t>Learning curves</a:t>
            </a:r>
          </a:p>
          <a:p>
            <a:pPr algn="ctr"/>
            <a:endParaRPr lang="en-US" sz="3200" dirty="0">
              <a:latin typeface="Papyrus"/>
              <a:cs typeface="Papyrus"/>
            </a:endParaRPr>
          </a:p>
          <a:p>
            <a:pPr algn="ctr"/>
            <a:r>
              <a:rPr lang="en-US" sz="3200" dirty="0">
                <a:latin typeface="Papyrus"/>
                <a:cs typeface="Papyrus"/>
              </a:rPr>
              <a:t>Enter the concept of the “Learning Curve”. …</a:t>
            </a:r>
          </a:p>
          <a:p>
            <a:pPr algn="ctr"/>
            <a:endParaRPr lang="en-US" sz="3200" dirty="0">
              <a:latin typeface="Papyrus"/>
              <a:cs typeface="Papyrus"/>
            </a:endParaRPr>
          </a:p>
          <a:p>
            <a:pPr algn="ctr"/>
            <a:r>
              <a:rPr lang="en-US" sz="3200" dirty="0">
                <a:latin typeface="Papyrus"/>
                <a:cs typeface="Papyrus"/>
              </a:rPr>
              <a:t>A "steep" learning curve generally refers to something that requires a lot of initial learning to do anything, even something very simple.</a:t>
            </a:r>
          </a:p>
          <a:p>
            <a:pPr algn="ctr"/>
            <a:endParaRPr lang="en-US" sz="3200" dirty="0">
              <a:latin typeface="Papyrus"/>
              <a:cs typeface="Papyrus"/>
            </a:endParaRPr>
          </a:p>
          <a:p>
            <a:pPr algn="ctr"/>
            <a:r>
              <a:rPr lang="en-US" sz="3200" dirty="0">
                <a:latin typeface="Papyrus"/>
                <a:cs typeface="Papyrus"/>
              </a:rPr>
              <a:t>A "shallow" learning curve is exactly the opposite; can do simple stuff easily immediately.</a:t>
            </a:r>
          </a:p>
        </p:txBody>
      </p:sp>
    </p:spTree>
    <p:extLst>
      <p:ext uri="{BB962C8B-B14F-4D97-AF65-F5344CB8AC3E}">
        <p14:creationId xmlns:p14="http://schemas.microsoft.com/office/powerpoint/2010/main" val="3263505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152400"/>
            <a:ext cx="8763000" cy="5016758"/>
          </a:xfrm>
          <a:prstGeom prst="rect">
            <a:avLst/>
          </a:prstGeom>
          <a:noFill/>
        </p:spPr>
        <p:txBody>
          <a:bodyPr wrap="square" rtlCol="0">
            <a:spAutoFit/>
          </a:bodyPr>
          <a:lstStyle/>
          <a:p>
            <a:pPr algn="ctr"/>
            <a:r>
              <a:rPr lang="en-US" sz="3200" dirty="0">
                <a:latin typeface="Papyrus"/>
                <a:cs typeface="Papyrus"/>
              </a:rPr>
              <a:t>Learning curves</a:t>
            </a:r>
          </a:p>
          <a:p>
            <a:pPr algn="ctr"/>
            <a:endParaRPr lang="en-US" sz="3200" dirty="0">
              <a:latin typeface="Papyrus"/>
              <a:cs typeface="Papyrus"/>
            </a:endParaRPr>
          </a:p>
          <a:p>
            <a:pPr algn="ctr"/>
            <a:endParaRPr lang="en-US" sz="3200" dirty="0">
              <a:latin typeface="Papyrus"/>
              <a:cs typeface="Papyrus"/>
            </a:endParaRPr>
          </a:p>
          <a:p>
            <a:pPr algn="ctr"/>
            <a:endParaRPr lang="en-US" sz="3200" dirty="0">
              <a:latin typeface="Papyrus"/>
              <a:cs typeface="Papyrus"/>
            </a:endParaRPr>
          </a:p>
          <a:p>
            <a:pPr algn="ctr"/>
            <a:r>
              <a:rPr lang="en-US" sz="3200" dirty="0">
                <a:latin typeface="Papyrus"/>
                <a:cs typeface="Papyrus"/>
              </a:rPr>
              <a:t>Armed with those definitions, it's fairly simple to then go ahead and say that </a:t>
            </a:r>
          </a:p>
          <a:p>
            <a:pPr algn="ctr"/>
            <a:endParaRPr lang="en-US" sz="3200" dirty="0">
              <a:latin typeface="Papyrus"/>
              <a:cs typeface="Papyrus"/>
            </a:endParaRPr>
          </a:p>
          <a:p>
            <a:pPr algn="ctr"/>
            <a:r>
              <a:rPr lang="en-US" sz="3200" dirty="0">
                <a:latin typeface="Papyrus"/>
                <a:cs typeface="Papyrus"/>
              </a:rPr>
              <a:t>Unix has an inherently steep learning curve, </a:t>
            </a:r>
          </a:p>
          <a:p>
            <a:pPr algn="ctr"/>
            <a:endParaRPr lang="en-US" sz="3200" dirty="0">
              <a:latin typeface="Papyrus"/>
              <a:cs typeface="Papyrus"/>
            </a:endParaRPr>
          </a:p>
          <a:p>
            <a:pPr algn="ctr"/>
            <a:r>
              <a:rPr lang="en-US" sz="3200" dirty="0">
                <a:latin typeface="Papyrus"/>
                <a:cs typeface="Papyrus"/>
              </a:rPr>
              <a:t>and Windows has a very shallow one.</a:t>
            </a:r>
          </a:p>
        </p:txBody>
      </p:sp>
    </p:spTree>
    <p:extLst>
      <p:ext uri="{BB962C8B-B14F-4D97-AF65-F5344CB8AC3E}">
        <p14:creationId xmlns:p14="http://schemas.microsoft.com/office/powerpoint/2010/main" val="4248808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2062103"/>
          </a:xfrm>
          <a:prstGeom prst="rect">
            <a:avLst/>
          </a:prstGeom>
          <a:noFill/>
        </p:spPr>
        <p:txBody>
          <a:bodyPr wrap="square" rtlCol="0">
            <a:spAutoFit/>
          </a:bodyPr>
          <a:lstStyle/>
          <a:p>
            <a:pPr algn="ctr"/>
            <a:r>
              <a:rPr lang="en-US" sz="3200" dirty="0">
                <a:latin typeface="Papyrus"/>
                <a:cs typeface="Papyrus"/>
              </a:rPr>
              <a:t>Windows</a:t>
            </a:r>
          </a:p>
          <a:p>
            <a:pPr algn="ctr"/>
            <a:endParaRPr lang="en-US" sz="3200" dirty="0">
              <a:latin typeface="Papyrus"/>
              <a:cs typeface="Papyrus"/>
            </a:endParaRPr>
          </a:p>
          <a:p>
            <a:pPr algn="ctr"/>
            <a:r>
              <a:rPr lang="en-US" sz="3200" dirty="0">
                <a:latin typeface="Papyrus"/>
                <a:cs typeface="Papyrus"/>
              </a:rPr>
              <a:t>Our Microsoft brethren have taken the approach of making the shallowest possible learning curve.</a:t>
            </a:r>
          </a:p>
        </p:txBody>
      </p:sp>
    </p:spTree>
    <p:extLst>
      <p:ext uri="{BB962C8B-B14F-4D97-AF65-F5344CB8AC3E}">
        <p14:creationId xmlns:p14="http://schemas.microsoft.com/office/powerpoint/2010/main" val="76735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a:extLst>
              <a:ext uri="{FF2B5EF4-FFF2-40B4-BE49-F238E27FC236}">
                <a16:creationId xmlns:a16="http://schemas.microsoft.com/office/drawing/2014/main" id="{7D0A01B6-B95E-F74D-B980-C6DB76EE1130}"/>
              </a:ext>
            </a:extLst>
          </p:cNvPr>
          <p:cNvSpPr txBox="1"/>
          <p:nvPr/>
        </p:nvSpPr>
        <p:spPr>
          <a:xfrm>
            <a:off x="0" y="145076"/>
            <a:ext cx="9144000" cy="6494085"/>
          </a:xfrm>
          <a:prstGeom prst="rect">
            <a:avLst/>
          </a:prstGeom>
          <a:noFill/>
        </p:spPr>
        <p:txBody>
          <a:bodyPr wrap="square" rtlCol="0">
            <a:spAutoFit/>
          </a:bodyPr>
          <a:lstStyle/>
          <a:p>
            <a:pPr algn="ctr"/>
            <a:r>
              <a:rPr lang="en-US" sz="3200" dirty="0">
                <a:latin typeface="Papyrus" panose="020B0602040200020303" pitchFamily="34" charset="77"/>
              </a:rPr>
              <a:t>How to prevent the quotes problem (browser putting in “smart” quotes [the kind you see here – they “open” and ‘close’] )</a:t>
            </a:r>
          </a:p>
          <a:p>
            <a:pPr algn="ctr"/>
            <a:endParaRPr lang="en-US" sz="3200" dirty="0">
              <a:latin typeface="Papyrus" panose="020B0602040200020303" pitchFamily="34" charset="77"/>
            </a:endParaRPr>
          </a:p>
          <a:p>
            <a:pPr algn="ctr"/>
            <a:r>
              <a:rPr lang="en-US" sz="3200" dirty="0">
                <a:latin typeface="Papyrus" panose="020B0602040200020303" pitchFamily="34" charset="77"/>
              </a:rPr>
              <a:t>Use </a:t>
            </a:r>
            <a:r>
              <a:rPr lang="en-US" sz="3200" b="1" dirty="0">
                <a:latin typeface="Courier" pitchFamily="2" charset="0"/>
              </a:rPr>
              <a:t>ftp</a:t>
            </a:r>
            <a:endParaRPr lang="en-US" sz="3200" dirty="0">
              <a:latin typeface="Papyrus" panose="020B0602040200020303" pitchFamily="34" charset="77"/>
            </a:endParaRPr>
          </a:p>
          <a:p>
            <a:pPr algn="ctr"/>
            <a:r>
              <a:rPr lang="en-US" sz="3200" dirty="0">
                <a:latin typeface="Papyrus" panose="020B0602040200020303" pitchFamily="34" charset="77"/>
              </a:rPr>
              <a:t>For now – the macs in the lab have a GUI ftp program called </a:t>
            </a:r>
            <a:r>
              <a:rPr lang="en-US" sz="3200" b="1" dirty="0" err="1">
                <a:latin typeface="Papyrus" panose="020B0602040200020303" pitchFamily="34" charset="77"/>
              </a:rPr>
              <a:t>Cyberduck</a:t>
            </a:r>
            <a:r>
              <a:rPr lang="en-US" sz="3200" dirty="0">
                <a:latin typeface="Papyrus" panose="020B0602040200020303" pitchFamily="34" charset="77"/>
              </a:rPr>
              <a:t>. We will see it again later in UNIX.</a:t>
            </a:r>
          </a:p>
          <a:p>
            <a:pPr algn="ctr"/>
            <a:endParaRPr lang="en-US" sz="3200" dirty="0">
              <a:latin typeface="Papyrus" panose="020B0602040200020303" pitchFamily="34" charset="77"/>
            </a:endParaRPr>
          </a:p>
          <a:p>
            <a:pPr algn="ctr"/>
            <a:r>
              <a:rPr lang="en-US" sz="3200" dirty="0">
                <a:latin typeface="Papyrus" panose="020B0602040200020303" pitchFamily="34" charset="77"/>
              </a:rPr>
              <a:t>Use it to download the file </a:t>
            </a:r>
            <a:r>
              <a:rPr lang="en-US" sz="3200" dirty="0">
                <a:latin typeface="Courier" pitchFamily="2" charset="0"/>
              </a:rPr>
              <a:t>how2handlegraphics.m</a:t>
            </a:r>
            <a:r>
              <a:rPr lang="en-US" sz="3200" dirty="0">
                <a:latin typeface="Papyrus" panose="020B0602040200020303" pitchFamily="34" charset="77"/>
              </a:rPr>
              <a:t>.</a:t>
            </a:r>
          </a:p>
          <a:p>
            <a:pPr algn="ctr"/>
            <a:r>
              <a:rPr lang="en-US" sz="3200" dirty="0">
                <a:latin typeface="Papyrus" panose="020B0602040200020303" pitchFamily="34" charset="77"/>
              </a:rPr>
              <a:t>Then bring it into the editor in Matlab and it should not have any red stuff.</a:t>
            </a:r>
          </a:p>
        </p:txBody>
      </p:sp>
    </p:spTree>
    <p:extLst>
      <p:ext uri="{BB962C8B-B14F-4D97-AF65-F5344CB8AC3E}">
        <p14:creationId xmlns:p14="http://schemas.microsoft.com/office/powerpoint/2010/main" val="2965480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152400"/>
            <a:ext cx="9144000" cy="5509200"/>
          </a:xfrm>
          <a:prstGeom prst="rect">
            <a:avLst/>
          </a:prstGeom>
          <a:noFill/>
        </p:spPr>
        <p:txBody>
          <a:bodyPr wrap="square" rtlCol="0">
            <a:spAutoFit/>
          </a:bodyPr>
          <a:lstStyle/>
          <a:p>
            <a:pPr algn="ctr"/>
            <a:r>
              <a:rPr lang="en-US" sz="3200" dirty="0">
                <a:latin typeface="Papyrus"/>
                <a:cs typeface="Papyrus"/>
              </a:rPr>
              <a:t>Windows</a:t>
            </a:r>
          </a:p>
          <a:p>
            <a:pPr algn="ctr"/>
            <a:endParaRPr lang="en-US" sz="3200" dirty="0">
              <a:latin typeface="Papyrus"/>
              <a:cs typeface="Papyrus"/>
            </a:endParaRPr>
          </a:p>
          <a:p>
            <a:pPr algn="ctr"/>
            <a:r>
              <a:rPr lang="en-US" sz="3200" dirty="0">
                <a:latin typeface="Papyrus"/>
                <a:cs typeface="Papyrus"/>
              </a:rPr>
              <a:t>To take a cue from the fast food industry, Windows is the "under-3" toy of the OS world.</a:t>
            </a:r>
          </a:p>
          <a:p>
            <a:pPr algn="ctr"/>
            <a:endParaRPr lang="en-US" sz="3200" dirty="0">
              <a:latin typeface="Papyrus"/>
              <a:cs typeface="Papyrus"/>
            </a:endParaRPr>
          </a:p>
          <a:p>
            <a:pPr algn="ctr"/>
            <a:r>
              <a:rPr lang="en-US" sz="3200" dirty="0">
                <a:latin typeface="Papyrus"/>
                <a:cs typeface="Papyrus"/>
              </a:rPr>
              <a:t> The ultimate goal is to flat-out destroy any barrier to entry by removing any requirement for initial knowledge or learning of how and why, and of making the system simplistic enough that it can be used without any understanding of how it works.</a:t>
            </a:r>
          </a:p>
        </p:txBody>
      </p:sp>
    </p:spTree>
    <p:extLst>
      <p:ext uri="{BB962C8B-B14F-4D97-AF65-F5344CB8AC3E}">
        <p14:creationId xmlns:p14="http://schemas.microsoft.com/office/powerpoint/2010/main" val="76144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428685"/>
            <a:ext cx="9144000" cy="2062103"/>
          </a:xfrm>
          <a:prstGeom prst="rect">
            <a:avLst/>
          </a:prstGeom>
          <a:noFill/>
        </p:spPr>
        <p:txBody>
          <a:bodyPr wrap="square" rtlCol="0">
            <a:spAutoFit/>
          </a:bodyPr>
          <a:lstStyle/>
          <a:p>
            <a:pPr algn="ctr"/>
            <a:r>
              <a:rPr lang="en-US" sz="3200" dirty="0">
                <a:latin typeface="Papyrus"/>
                <a:cs typeface="Papyrus"/>
              </a:rPr>
              <a:t>Unix</a:t>
            </a:r>
          </a:p>
          <a:p>
            <a:pPr algn="ctr"/>
            <a:endParaRPr lang="en-US" sz="3200" dirty="0">
              <a:latin typeface="Papyrus"/>
              <a:cs typeface="Papyrus"/>
            </a:endParaRPr>
          </a:p>
          <a:p>
            <a:pPr algn="ctr"/>
            <a:r>
              <a:rPr lang="en-US" sz="3200" dirty="0">
                <a:latin typeface="Papyrus"/>
                <a:cs typeface="Papyrus"/>
              </a:rPr>
              <a:t>The Unix crowd has taken the opposite approach.</a:t>
            </a:r>
          </a:p>
        </p:txBody>
      </p:sp>
    </p:spTree>
    <p:extLst>
      <p:ext uri="{BB962C8B-B14F-4D97-AF65-F5344CB8AC3E}">
        <p14:creationId xmlns:p14="http://schemas.microsoft.com/office/powerpoint/2010/main" val="271659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428685"/>
            <a:ext cx="9144000" cy="4524315"/>
          </a:xfrm>
          <a:prstGeom prst="rect">
            <a:avLst/>
          </a:prstGeom>
          <a:noFill/>
        </p:spPr>
        <p:txBody>
          <a:bodyPr wrap="square" rtlCol="0">
            <a:spAutoFit/>
          </a:bodyPr>
          <a:lstStyle/>
          <a:p>
            <a:pPr algn="ctr"/>
            <a:r>
              <a:rPr lang="en-US" sz="3200" dirty="0">
                <a:latin typeface="Papyrus"/>
                <a:cs typeface="Papyrus"/>
              </a:rPr>
              <a:t>Unix</a:t>
            </a:r>
          </a:p>
          <a:p>
            <a:pPr algn="ctr"/>
            <a:endParaRPr lang="en-US" sz="3200" dirty="0">
              <a:latin typeface="Papyrus"/>
              <a:cs typeface="Papyrus"/>
            </a:endParaRPr>
          </a:p>
          <a:p>
            <a:pPr algn="ctr"/>
            <a:r>
              <a:rPr lang="en-US" sz="3200" dirty="0">
                <a:latin typeface="Papyrus"/>
                <a:cs typeface="Papyrus"/>
              </a:rPr>
              <a:t>Unix has a steep learning curve; it doesn't shield the user from complexity; rather, it revels in the complexity.</a:t>
            </a:r>
          </a:p>
          <a:p>
            <a:pPr algn="ctr"/>
            <a:endParaRPr lang="en-US" sz="3200" dirty="0">
              <a:latin typeface="Papyrus"/>
              <a:cs typeface="Papyrus"/>
            </a:endParaRPr>
          </a:p>
          <a:p>
            <a:pPr algn="ctr"/>
            <a:r>
              <a:rPr lang="en-US" sz="3200" dirty="0">
                <a:latin typeface="Papyrus"/>
                <a:cs typeface="Papyrus"/>
              </a:rPr>
              <a:t>It recognizes that a general-purpose computer is a fiendishly complicated device capable of doing an unbelievable assortment of things. </a:t>
            </a:r>
          </a:p>
        </p:txBody>
      </p:sp>
    </p:spTree>
    <p:extLst>
      <p:ext uri="{BB962C8B-B14F-4D97-AF65-F5344CB8AC3E}">
        <p14:creationId xmlns:p14="http://schemas.microsoft.com/office/powerpoint/2010/main" val="411401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228600"/>
            <a:ext cx="9144000" cy="6001642"/>
          </a:xfrm>
          <a:prstGeom prst="rect">
            <a:avLst/>
          </a:prstGeom>
          <a:noFill/>
        </p:spPr>
        <p:txBody>
          <a:bodyPr wrap="square" rtlCol="0">
            <a:spAutoFit/>
          </a:bodyPr>
          <a:lstStyle/>
          <a:p>
            <a:pPr algn="ctr"/>
            <a:r>
              <a:rPr lang="en-US" sz="3200" dirty="0">
                <a:latin typeface="Papyrus"/>
                <a:cs typeface="Papyrus"/>
              </a:rPr>
              <a:t>Unix</a:t>
            </a:r>
          </a:p>
          <a:p>
            <a:pPr algn="ctr"/>
            <a:endParaRPr lang="en-US" sz="3200" dirty="0">
              <a:latin typeface="Papyrus"/>
              <a:cs typeface="Papyrus"/>
            </a:endParaRPr>
          </a:p>
          <a:p>
            <a:pPr algn="ctr"/>
            <a:r>
              <a:rPr lang="en-US" sz="3200" dirty="0">
                <a:latin typeface="Papyrus"/>
                <a:cs typeface="Papyrus"/>
              </a:rPr>
              <a:t>It recognizes that the computer is a tool of the user, and so takes a </a:t>
            </a:r>
            <a:r>
              <a:rPr lang="en-US" sz="3200" b="1" dirty="0">
                <a:latin typeface="Papyrus"/>
                <a:cs typeface="Papyrus"/>
              </a:rPr>
              <a:t>tool-building</a:t>
            </a:r>
            <a:r>
              <a:rPr lang="en-US" sz="3200" dirty="0">
                <a:latin typeface="Papyrus"/>
                <a:cs typeface="Papyrus"/>
              </a:rPr>
              <a:t> philosophy.</a:t>
            </a:r>
          </a:p>
          <a:p>
            <a:pPr algn="ctr"/>
            <a:endParaRPr lang="en-US" sz="3200" dirty="0">
              <a:latin typeface="Papyrus"/>
              <a:cs typeface="Papyrus"/>
            </a:endParaRPr>
          </a:p>
          <a:p>
            <a:pPr algn="ctr"/>
            <a:r>
              <a:rPr lang="en-US" sz="3200" dirty="0">
                <a:latin typeface="Papyrus"/>
                <a:cs typeface="Papyrus"/>
              </a:rPr>
              <a:t>Make a lot of tools, and make each tool specific, and let the user select the tool they think appropriate, and let the user combine the tools however they want.</a:t>
            </a:r>
          </a:p>
          <a:p>
            <a:pPr algn="ctr"/>
            <a:endParaRPr lang="en-US" sz="3200" dirty="0">
              <a:latin typeface="Papyrus"/>
              <a:cs typeface="Papyrus"/>
            </a:endParaRPr>
          </a:p>
          <a:p>
            <a:pPr algn="ctr"/>
            <a:r>
              <a:rPr lang="en-US" sz="3200" dirty="0">
                <a:latin typeface="Papyrus"/>
                <a:cs typeface="Papyrus"/>
              </a:rPr>
              <a:t>It's not aimed at making things easy; it's aimed at making things possible.</a:t>
            </a:r>
          </a:p>
        </p:txBody>
      </p:sp>
    </p:spTree>
    <p:extLst>
      <p:ext uri="{BB962C8B-B14F-4D97-AF65-F5344CB8AC3E}">
        <p14:creationId xmlns:p14="http://schemas.microsoft.com/office/powerpoint/2010/main" val="1363340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3" name="Picture 4"/>
          <p:cNvPicPr>
            <a:picLocks noChangeAspect="1"/>
          </p:cNvPicPr>
          <p:nvPr/>
        </p:nvPicPr>
        <p:blipFill>
          <a:blip r:embed="rId3"/>
          <a:srcRect/>
          <a:stretch>
            <a:fillRect/>
          </a:stretch>
        </p:blipFill>
        <p:spPr bwMode="auto">
          <a:xfrm>
            <a:off x="609600" y="2743200"/>
            <a:ext cx="8128000" cy="2438400"/>
          </a:xfrm>
          <a:prstGeom prst="rect">
            <a:avLst/>
          </a:prstGeom>
          <a:noFill/>
          <a:ln w="9525">
            <a:noFill/>
            <a:miter lim="800000"/>
            <a:headEnd/>
            <a:tailEnd/>
          </a:ln>
        </p:spPr>
      </p:pic>
      <p:sp>
        <p:nvSpPr>
          <p:cNvPr id="69634" name="TextBox 5"/>
          <p:cNvSpPr txBox="1">
            <a:spLocks noChangeArrowheads="1"/>
          </p:cNvSpPr>
          <p:nvPr/>
        </p:nvSpPr>
        <p:spPr bwMode="auto">
          <a:xfrm>
            <a:off x="914400" y="457200"/>
            <a:ext cx="7543800" cy="1938992"/>
          </a:xfrm>
          <a:prstGeom prst="rect">
            <a:avLst/>
          </a:prstGeom>
          <a:noFill/>
          <a:ln w="9525">
            <a:noFill/>
            <a:miter lim="800000"/>
            <a:headEnd/>
            <a:tailEnd/>
          </a:ln>
        </p:spPr>
        <p:txBody>
          <a:bodyPr>
            <a:spAutoFit/>
          </a:bodyPr>
          <a:lstStyle/>
          <a:p>
            <a:pPr algn="ctr"/>
            <a:r>
              <a:rPr lang="en-US" sz="4000" dirty="0">
                <a:solidFill>
                  <a:schemeClr val="tx2"/>
                </a:solidFill>
                <a:latin typeface="Papyrus"/>
              </a:rPr>
              <a:t>UNIX Philosophy</a:t>
            </a:r>
          </a:p>
          <a:p>
            <a:pPr algn="ctr"/>
            <a:endParaRPr lang="en-US" sz="4000" dirty="0">
              <a:solidFill>
                <a:schemeClr val="tx2"/>
              </a:solidFill>
              <a:latin typeface="Papyrus"/>
            </a:endParaRPr>
          </a:p>
          <a:p>
            <a:r>
              <a:rPr lang="en-US" sz="4000" dirty="0">
                <a:solidFill>
                  <a:schemeClr val="tx2"/>
                </a:solidFill>
                <a:latin typeface="Papyrus"/>
              </a:rPr>
              <a:t>(Mac)           (Unix)</a:t>
            </a:r>
          </a:p>
        </p:txBody>
      </p:sp>
      <p:sp>
        <p:nvSpPr>
          <p:cNvPr id="69635" name="TextBox 6"/>
          <p:cNvSpPr txBox="1">
            <a:spLocks noChangeArrowheads="1"/>
          </p:cNvSpPr>
          <p:nvPr/>
        </p:nvSpPr>
        <p:spPr bwMode="auto">
          <a:xfrm>
            <a:off x="609600" y="6324600"/>
            <a:ext cx="8305800" cy="276225"/>
          </a:xfrm>
          <a:prstGeom prst="rect">
            <a:avLst/>
          </a:prstGeom>
          <a:noFill/>
          <a:ln w="9525">
            <a:noFill/>
            <a:miter lim="800000"/>
            <a:headEnd/>
            <a:tailEnd/>
          </a:ln>
        </p:spPr>
        <p:txBody>
          <a:bodyPr>
            <a:spAutoFit/>
          </a:bodyPr>
          <a:lstStyle/>
          <a:p>
            <a:r>
              <a:rPr lang="en-US" sz="1200" dirty="0">
                <a:solidFill>
                  <a:schemeClr val="tx2"/>
                </a:solidFill>
                <a:latin typeface="Papyrus"/>
              </a:rPr>
              <a:t>“Dilbert” by, Scott Adams, Sep 30, 1994.</a:t>
            </a:r>
          </a:p>
        </p:txBody>
      </p:sp>
    </p:spTree>
    <p:extLst>
      <p:ext uri="{BB962C8B-B14F-4D97-AF65-F5344CB8AC3E}">
        <p14:creationId xmlns:p14="http://schemas.microsoft.com/office/powerpoint/2010/main" val="2299652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49"/>
          <p:cNvGrpSpPr>
            <a:grpSpLocks/>
          </p:cNvGrpSpPr>
          <p:nvPr/>
        </p:nvGrpSpPr>
        <p:grpSpPr bwMode="auto">
          <a:xfrm>
            <a:off x="1530113" y="1066800"/>
            <a:ext cx="6616196" cy="5638800"/>
            <a:chOff x="843" y="0"/>
            <a:chExt cx="4714" cy="4320"/>
          </a:xfrm>
        </p:grpSpPr>
        <p:sp>
          <p:nvSpPr>
            <p:cNvPr id="71683" name="Oval 1027"/>
            <p:cNvSpPr>
              <a:spLocks noChangeArrowheads="1"/>
            </p:cNvSpPr>
            <p:nvPr/>
          </p:nvSpPr>
          <p:spPr bwMode="auto">
            <a:xfrm>
              <a:off x="1056" y="0"/>
              <a:ext cx="4320" cy="4320"/>
            </a:xfrm>
            <a:prstGeom prst="ellipse">
              <a:avLst/>
            </a:prstGeom>
            <a:solidFill>
              <a:schemeClr val="accent1"/>
            </a:solidFill>
            <a:ln w="12700">
              <a:solidFill>
                <a:schemeClr val="tx1"/>
              </a:solidFill>
              <a:round/>
              <a:headEnd/>
              <a:tailEnd/>
            </a:ln>
          </p:spPr>
          <p:txBody>
            <a:bodyPr wrap="none" anchor="ctr"/>
            <a:lstStyle/>
            <a:p>
              <a:endParaRPr lang="en-US" dirty="0">
                <a:latin typeface="Papyrus"/>
              </a:endParaRPr>
            </a:p>
          </p:txBody>
        </p:sp>
        <p:sp>
          <p:nvSpPr>
            <p:cNvPr id="71684" name="Oval 1028"/>
            <p:cNvSpPr>
              <a:spLocks noChangeArrowheads="1"/>
            </p:cNvSpPr>
            <p:nvPr/>
          </p:nvSpPr>
          <p:spPr bwMode="auto">
            <a:xfrm>
              <a:off x="1438" y="419"/>
              <a:ext cx="3502" cy="3501"/>
            </a:xfrm>
            <a:prstGeom prst="ellipse">
              <a:avLst/>
            </a:prstGeom>
            <a:solidFill>
              <a:srgbClr val="17E5D1"/>
            </a:solidFill>
            <a:ln w="12700">
              <a:solidFill>
                <a:schemeClr val="tx1"/>
              </a:solidFill>
              <a:round/>
              <a:headEnd/>
              <a:tailEnd/>
            </a:ln>
          </p:spPr>
          <p:txBody>
            <a:bodyPr wrap="none" anchor="ctr"/>
            <a:lstStyle/>
            <a:p>
              <a:pPr algn="ctr" eaLnBrk="0" hangingPunct="0"/>
              <a:endParaRPr lang="en-US">
                <a:latin typeface="Book Antiqua" pitchFamily="18" charset="0"/>
              </a:endParaRPr>
            </a:p>
          </p:txBody>
        </p:sp>
        <p:sp>
          <p:nvSpPr>
            <p:cNvPr id="71685" name="Oval 1029"/>
            <p:cNvSpPr>
              <a:spLocks noChangeArrowheads="1"/>
            </p:cNvSpPr>
            <p:nvPr/>
          </p:nvSpPr>
          <p:spPr bwMode="auto">
            <a:xfrm>
              <a:off x="2092" y="1135"/>
              <a:ext cx="2101" cy="2100"/>
            </a:xfrm>
            <a:prstGeom prst="ellipse">
              <a:avLst/>
            </a:prstGeom>
            <a:solidFill>
              <a:srgbClr val="14C0B0"/>
            </a:solidFill>
            <a:ln w="12700">
              <a:solidFill>
                <a:schemeClr val="tx1"/>
              </a:solidFill>
              <a:round/>
              <a:headEnd/>
              <a:tailEnd/>
            </a:ln>
          </p:spPr>
          <p:txBody>
            <a:bodyPr wrap="none" anchor="ctr"/>
            <a:lstStyle/>
            <a:p>
              <a:endParaRPr lang="en-US" dirty="0">
                <a:latin typeface="Papyrus"/>
              </a:endParaRPr>
            </a:p>
          </p:txBody>
        </p:sp>
        <p:sp>
          <p:nvSpPr>
            <p:cNvPr id="71686" name="Oval 1030"/>
            <p:cNvSpPr>
              <a:spLocks noChangeArrowheads="1"/>
            </p:cNvSpPr>
            <p:nvPr/>
          </p:nvSpPr>
          <p:spPr bwMode="auto">
            <a:xfrm>
              <a:off x="2418" y="1492"/>
              <a:ext cx="1401" cy="1401"/>
            </a:xfrm>
            <a:prstGeom prst="ellipse">
              <a:avLst/>
            </a:prstGeom>
            <a:solidFill>
              <a:srgbClr val="0E9285"/>
            </a:solidFill>
            <a:ln w="12700">
              <a:solidFill>
                <a:schemeClr val="tx1"/>
              </a:solidFill>
              <a:round/>
              <a:headEnd/>
              <a:tailEnd/>
            </a:ln>
          </p:spPr>
          <p:txBody>
            <a:bodyPr wrap="none" anchor="ctr"/>
            <a:lstStyle/>
            <a:p>
              <a:endParaRPr lang="en-US" dirty="0">
                <a:latin typeface="Papyrus"/>
              </a:endParaRPr>
            </a:p>
          </p:txBody>
        </p:sp>
        <p:sp>
          <p:nvSpPr>
            <p:cNvPr id="71687" name="Text Box 1031"/>
            <p:cNvSpPr txBox="1">
              <a:spLocks noChangeArrowheads="1"/>
            </p:cNvSpPr>
            <p:nvPr/>
          </p:nvSpPr>
          <p:spPr bwMode="auto">
            <a:xfrm>
              <a:off x="2592" y="2015"/>
              <a:ext cx="1200" cy="304"/>
            </a:xfrm>
            <a:prstGeom prst="rect">
              <a:avLst/>
            </a:prstGeom>
            <a:noFill/>
            <a:ln w="12700">
              <a:noFill/>
              <a:miter lim="800000"/>
              <a:headEnd/>
              <a:tailEnd/>
            </a:ln>
          </p:spPr>
          <p:txBody>
            <a:bodyPr>
              <a:spAutoFit/>
            </a:bodyPr>
            <a:lstStyle/>
            <a:p>
              <a:pPr eaLnBrk="0" hangingPunct="0">
                <a:spcBef>
                  <a:spcPct val="50000"/>
                </a:spcBef>
              </a:pPr>
              <a:r>
                <a:rPr lang="en-US" sz="2000" dirty="0">
                  <a:latin typeface="Book Antiqua" pitchFamily="18" charset="0"/>
                </a:rPr>
                <a:t>Hardware</a:t>
              </a:r>
            </a:p>
          </p:txBody>
        </p:sp>
        <p:sp>
          <p:nvSpPr>
            <p:cNvPr id="71688" name="Text Box 1032"/>
            <p:cNvSpPr txBox="1">
              <a:spLocks noChangeArrowheads="1"/>
            </p:cNvSpPr>
            <p:nvPr/>
          </p:nvSpPr>
          <p:spPr bwMode="auto">
            <a:xfrm>
              <a:off x="2880" y="2880"/>
              <a:ext cx="1056" cy="281"/>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Kernel</a:t>
              </a:r>
            </a:p>
          </p:txBody>
        </p:sp>
        <p:sp>
          <p:nvSpPr>
            <p:cNvPr id="71689" name="Text Box 1033"/>
            <p:cNvSpPr txBox="1">
              <a:spLocks noChangeArrowheads="1"/>
            </p:cNvSpPr>
            <p:nvPr/>
          </p:nvSpPr>
          <p:spPr bwMode="auto">
            <a:xfrm>
              <a:off x="2784" y="3407"/>
              <a:ext cx="1008" cy="281"/>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Compilers</a:t>
              </a:r>
            </a:p>
          </p:txBody>
        </p:sp>
        <p:sp>
          <p:nvSpPr>
            <p:cNvPr id="71690" name="Text Box 1034"/>
            <p:cNvSpPr txBox="1">
              <a:spLocks noChangeArrowheads="1"/>
            </p:cNvSpPr>
            <p:nvPr/>
          </p:nvSpPr>
          <p:spPr bwMode="auto">
            <a:xfrm rot="-3711833">
              <a:off x="4150" y="2267"/>
              <a:ext cx="817" cy="457"/>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Internet Tools</a:t>
              </a:r>
            </a:p>
          </p:txBody>
        </p:sp>
        <p:sp>
          <p:nvSpPr>
            <p:cNvPr id="71691" name="Text Box 1035"/>
            <p:cNvSpPr txBox="1">
              <a:spLocks noChangeArrowheads="1"/>
            </p:cNvSpPr>
            <p:nvPr/>
          </p:nvSpPr>
          <p:spPr bwMode="auto">
            <a:xfrm rot="2717154">
              <a:off x="3692" y="969"/>
              <a:ext cx="1150" cy="457"/>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Unix Commands</a:t>
              </a:r>
            </a:p>
          </p:txBody>
        </p:sp>
        <p:sp>
          <p:nvSpPr>
            <p:cNvPr id="71692" name="Text Box 1036"/>
            <p:cNvSpPr txBox="1">
              <a:spLocks noChangeArrowheads="1"/>
            </p:cNvSpPr>
            <p:nvPr/>
          </p:nvSpPr>
          <p:spPr bwMode="auto">
            <a:xfrm rot="3281636">
              <a:off x="1463" y="2369"/>
              <a:ext cx="962" cy="457"/>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Database Packages</a:t>
              </a:r>
            </a:p>
          </p:txBody>
        </p:sp>
        <p:sp>
          <p:nvSpPr>
            <p:cNvPr id="71693" name="Text Box 1037"/>
            <p:cNvSpPr txBox="1">
              <a:spLocks noChangeArrowheads="1"/>
            </p:cNvSpPr>
            <p:nvPr/>
          </p:nvSpPr>
          <p:spPr bwMode="auto">
            <a:xfrm rot="-2138240">
              <a:off x="1578" y="686"/>
              <a:ext cx="2208" cy="491"/>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Other Application/ System Software</a:t>
              </a:r>
            </a:p>
          </p:txBody>
        </p:sp>
        <p:sp>
          <p:nvSpPr>
            <p:cNvPr id="71694" name="Text Box 1039"/>
            <p:cNvSpPr txBox="1">
              <a:spLocks noChangeArrowheads="1"/>
            </p:cNvSpPr>
            <p:nvPr/>
          </p:nvSpPr>
          <p:spPr bwMode="auto">
            <a:xfrm rot="2583135">
              <a:off x="1539" y="3360"/>
              <a:ext cx="625" cy="281"/>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Shell</a:t>
              </a:r>
            </a:p>
          </p:txBody>
        </p:sp>
        <p:sp>
          <p:nvSpPr>
            <p:cNvPr id="71695" name="Text Box 1040"/>
            <p:cNvSpPr txBox="1">
              <a:spLocks noChangeArrowheads="1"/>
            </p:cNvSpPr>
            <p:nvPr/>
          </p:nvSpPr>
          <p:spPr bwMode="auto">
            <a:xfrm rot="6899745">
              <a:off x="1139" y="1243"/>
              <a:ext cx="624" cy="262"/>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Shell</a:t>
              </a:r>
            </a:p>
          </p:txBody>
        </p:sp>
        <p:sp>
          <p:nvSpPr>
            <p:cNvPr id="71696" name="Text Box 1041"/>
            <p:cNvSpPr txBox="1">
              <a:spLocks noChangeArrowheads="1"/>
            </p:cNvSpPr>
            <p:nvPr/>
          </p:nvSpPr>
          <p:spPr bwMode="auto">
            <a:xfrm rot="-2122593">
              <a:off x="4174" y="3505"/>
              <a:ext cx="623" cy="281"/>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Shell</a:t>
              </a:r>
            </a:p>
          </p:txBody>
        </p:sp>
        <p:sp>
          <p:nvSpPr>
            <p:cNvPr id="71697" name="Text Box 1042"/>
            <p:cNvSpPr txBox="1">
              <a:spLocks noChangeArrowheads="1"/>
            </p:cNvSpPr>
            <p:nvPr/>
          </p:nvSpPr>
          <p:spPr bwMode="auto">
            <a:xfrm rot="-7347713">
              <a:off x="4525" y="947"/>
              <a:ext cx="623" cy="261"/>
            </a:xfrm>
            <a:prstGeom prst="rect">
              <a:avLst/>
            </a:prstGeom>
            <a:noFill/>
            <a:ln w="12700">
              <a:noFill/>
              <a:miter lim="800000"/>
              <a:headEnd/>
              <a:tailEnd/>
            </a:ln>
          </p:spPr>
          <p:txBody>
            <a:bodyPr>
              <a:spAutoFit/>
            </a:bodyPr>
            <a:lstStyle/>
            <a:p>
              <a:pPr eaLnBrk="0" hangingPunct="0">
                <a:spcBef>
                  <a:spcPct val="50000"/>
                </a:spcBef>
              </a:pPr>
              <a:r>
                <a:rPr lang="en-US">
                  <a:latin typeface="Book Antiqua" pitchFamily="18" charset="0"/>
                </a:rPr>
                <a:t>Shell</a:t>
              </a:r>
            </a:p>
          </p:txBody>
        </p:sp>
        <p:sp>
          <p:nvSpPr>
            <p:cNvPr id="71698" name="Text Box 1043"/>
            <p:cNvSpPr txBox="1">
              <a:spLocks noChangeArrowheads="1"/>
            </p:cNvSpPr>
            <p:nvPr/>
          </p:nvSpPr>
          <p:spPr bwMode="auto">
            <a:xfrm rot="2889297">
              <a:off x="1056" y="3716"/>
              <a:ext cx="530" cy="270"/>
            </a:xfrm>
            <a:prstGeom prst="rect">
              <a:avLst/>
            </a:prstGeom>
            <a:noFill/>
            <a:ln w="12700">
              <a:solidFill>
                <a:schemeClr val="tx1"/>
              </a:solidFill>
              <a:miter lim="800000"/>
              <a:headEnd/>
              <a:tailEnd/>
            </a:ln>
          </p:spPr>
          <p:txBody>
            <a:bodyPr>
              <a:spAutoFit/>
            </a:bodyPr>
            <a:lstStyle/>
            <a:p>
              <a:pPr eaLnBrk="0" hangingPunct="0">
                <a:spcBef>
                  <a:spcPct val="50000"/>
                </a:spcBef>
              </a:pPr>
              <a:r>
                <a:rPr lang="en-US" dirty="0">
                  <a:latin typeface="Book Antiqua" pitchFamily="18" charset="0"/>
                </a:rPr>
                <a:t>User</a:t>
              </a:r>
            </a:p>
          </p:txBody>
        </p:sp>
        <p:sp>
          <p:nvSpPr>
            <p:cNvPr id="71699" name="Text Box 1044"/>
            <p:cNvSpPr txBox="1">
              <a:spLocks noChangeArrowheads="1"/>
            </p:cNvSpPr>
            <p:nvPr/>
          </p:nvSpPr>
          <p:spPr bwMode="auto">
            <a:xfrm rot="7184016">
              <a:off x="715" y="789"/>
              <a:ext cx="528" cy="271"/>
            </a:xfrm>
            <a:prstGeom prst="rect">
              <a:avLst/>
            </a:prstGeom>
            <a:noFill/>
            <a:ln w="12700">
              <a:solidFill>
                <a:schemeClr val="tx1"/>
              </a:solidFill>
              <a:miter lim="800000"/>
              <a:headEnd/>
              <a:tailEnd/>
            </a:ln>
          </p:spPr>
          <p:txBody>
            <a:bodyPr>
              <a:spAutoFit/>
            </a:bodyPr>
            <a:lstStyle/>
            <a:p>
              <a:pPr eaLnBrk="0" hangingPunct="0">
                <a:spcBef>
                  <a:spcPct val="50000"/>
                </a:spcBef>
              </a:pPr>
              <a:r>
                <a:rPr lang="en-US" dirty="0">
                  <a:latin typeface="Book Antiqua" pitchFamily="18" charset="0"/>
                </a:rPr>
                <a:t>User</a:t>
              </a:r>
            </a:p>
          </p:txBody>
        </p:sp>
        <p:sp>
          <p:nvSpPr>
            <p:cNvPr id="71700" name="Text Box 1045"/>
            <p:cNvSpPr txBox="1">
              <a:spLocks noChangeArrowheads="1"/>
            </p:cNvSpPr>
            <p:nvPr/>
          </p:nvSpPr>
          <p:spPr bwMode="auto">
            <a:xfrm rot="14420190">
              <a:off x="5157" y="730"/>
              <a:ext cx="530" cy="271"/>
            </a:xfrm>
            <a:prstGeom prst="rect">
              <a:avLst/>
            </a:prstGeom>
            <a:noFill/>
            <a:ln w="12700">
              <a:solidFill>
                <a:schemeClr val="tx1"/>
              </a:solidFill>
              <a:miter lim="800000"/>
              <a:headEnd/>
              <a:tailEnd/>
            </a:ln>
          </p:spPr>
          <p:txBody>
            <a:bodyPr>
              <a:spAutoFit/>
            </a:bodyPr>
            <a:lstStyle/>
            <a:p>
              <a:pPr eaLnBrk="0" hangingPunct="0">
                <a:spcBef>
                  <a:spcPct val="50000"/>
                </a:spcBef>
              </a:pPr>
              <a:r>
                <a:rPr lang="en-US" dirty="0">
                  <a:latin typeface="Book Antiqua" pitchFamily="18" charset="0"/>
                </a:rPr>
                <a:t>User</a:t>
              </a:r>
            </a:p>
          </p:txBody>
        </p:sp>
        <p:sp>
          <p:nvSpPr>
            <p:cNvPr id="71701" name="Text Box 1046"/>
            <p:cNvSpPr txBox="1">
              <a:spLocks noChangeArrowheads="1"/>
            </p:cNvSpPr>
            <p:nvPr/>
          </p:nvSpPr>
          <p:spPr bwMode="auto">
            <a:xfrm rot="19224480">
              <a:off x="4629" y="3940"/>
              <a:ext cx="527" cy="291"/>
            </a:xfrm>
            <a:prstGeom prst="rect">
              <a:avLst/>
            </a:prstGeom>
            <a:noFill/>
            <a:ln w="12700">
              <a:solidFill>
                <a:schemeClr val="tx1"/>
              </a:solidFill>
              <a:miter lim="800000"/>
              <a:headEnd/>
              <a:tailEnd/>
            </a:ln>
          </p:spPr>
          <p:txBody>
            <a:bodyPr>
              <a:spAutoFit/>
            </a:bodyPr>
            <a:lstStyle/>
            <a:p>
              <a:pPr eaLnBrk="0" hangingPunct="0">
                <a:spcBef>
                  <a:spcPct val="50000"/>
                </a:spcBef>
              </a:pPr>
              <a:r>
                <a:rPr lang="en-US" dirty="0">
                  <a:latin typeface="Book Antiqua" pitchFamily="18" charset="0"/>
                </a:rPr>
                <a:t>User</a:t>
              </a:r>
            </a:p>
          </p:txBody>
        </p:sp>
      </p:grpSp>
      <p:sp>
        <p:nvSpPr>
          <p:cNvPr id="71682" name="TextBox 25"/>
          <p:cNvSpPr txBox="1">
            <a:spLocks noChangeArrowheads="1"/>
          </p:cNvSpPr>
          <p:nvPr/>
        </p:nvSpPr>
        <p:spPr bwMode="auto">
          <a:xfrm>
            <a:off x="457200" y="0"/>
            <a:ext cx="8610600" cy="1323975"/>
          </a:xfrm>
          <a:prstGeom prst="rect">
            <a:avLst/>
          </a:prstGeom>
          <a:noFill/>
          <a:ln w="9525">
            <a:noFill/>
            <a:miter lim="800000"/>
            <a:headEnd/>
            <a:tailEnd/>
          </a:ln>
        </p:spPr>
        <p:txBody>
          <a:bodyPr>
            <a:spAutoFit/>
          </a:bodyPr>
          <a:lstStyle/>
          <a:p>
            <a:r>
              <a:rPr lang="en-US" sz="4000" dirty="0">
                <a:latin typeface="Papyrus"/>
                <a:cs typeface="Papyrus"/>
              </a:rPr>
              <a:t>Backing up a bit to illustrate some concepts.</a:t>
            </a:r>
          </a:p>
        </p:txBody>
      </p:sp>
    </p:spTree>
    <p:extLst>
      <p:ext uri="{BB962C8B-B14F-4D97-AF65-F5344CB8AC3E}">
        <p14:creationId xmlns:p14="http://schemas.microsoft.com/office/powerpoint/2010/main" val="165537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29" name="TextBox 3"/>
          <p:cNvSpPr txBox="1">
            <a:spLocks noChangeArrowheads="1"/>
          </p:cNvSpPr>
          <p:nvPr/>
        </p:nvSpPr>
        <p:spPr bwMode="auto">
          <a:xfrm>
            <a:off x="381000" y="528638"/>
            <a:ext cx="8763000" cy="5216525"/>
          </a:xfrm>
          <a:prstGeom prst="rect">
            <a:avLst/>
          </a:prstGeom>
          <a:noFill/>
          <a:ln w="9525">
            <a:noFill/>
            <a:miter lim="800000"/>
            <a:headEnd/>
            <a:tailEnd/>
          </a:ln>
        </p:spPr>
        <p:txBody>
          <a:bodyPr>
            <a:spAutoFit/>
          </a:bodyPr>
          <a:lstStyle/>
          <a:p>
            <a:pPr algn="ctr">
              <a:buFont typeface="Wingdings" pitchFamily="2" charset="2"/>
              <a:buChar char="§"/>
            </a:pPr>
            <a:r>
              <a:rPr lang="en-US" sz="2800" dirty="0">
                <a:latin typeface="Papyrus"/>
              </a:rPr>
              <a:t> Hardware – the physical computer.</a:t>
            </a:r>
          </a:p>
          <a:p>
            <a:pPr algn="ctr"/>
            <a:endParaRPr lang="en-US" sz="2800" dirty="0">
              <a:latin typeface="Papyrus"/>
            </a:endParaRPr>
          </a:p>
          <a:p>
            <a:pPr algn="ctr">
              <a:buFont typeface="Wingdings" pitchFamily="2" charset="2"/>
              <a:buChar char="§"/>
            </a:pPr>
            <a:r>
              <a:rPr lang="en-US" sz="2800" dirty="0">
                <a:latin typeface="Papyrus"/>
              </a:rPr>
              <a:t> Kernel – program, usually hardware dependent, that runs the core or key components of the operating system (process, memory, file, device, and network management).</a:t>
            </a:r>
          </a:p>
          <a:p>
            <a:pPr algn="ctr">
              <a:buFont typeface="Wingdings" pitchFamily="2" charset="2"/>
              <a:buChar char="§"/>
            </a:pPr>
            <a:endParaRPr lang="en-US" sz="2800" dirty="0">
              <a:latin typeface="Papyrus"/>
            </a:endParaRPr>
          </a:p>
          <a:p>
            <a:pPr algn="ctr">
              <a:buFont typeface="Wingdings" pitchFamily="2" charset="2"/>
              <a:buChar char="§"/>
            </a:pPr>
            <a:r>
              <a:rPr lang="en-US" sz="2800" dirty="0">
                <a:latin typeface="Papyrus"/>
              </a:rPr>
              <a:t> Programs/Applications – hardware independent – </a:t>
            </a:r>
            <a:r>
              <a:rPr lang="en-US" sz="2800" dirty="0" err="1">
                <a:latin typeface="Papyrus"/>
              </a:rPr>
              <a:t>unix</a:t>
            </a:r>
            <a:r>
              <a:rPr lang="en-US" sz="2800" dirty="0">
                <a:latin typeface="Papyrus"/>
              </a:rPr>
              <a:t> commands, compilers, applications</a:t>
            </a:r>
          </a:p>
          <a:p>
            <a:pPr algn="ctr">
              <a:buFont typeface="Wingdings" pitchFamily="2" charset="2"/>
              <a:buChar char="§"/>
            </a:pPr>
            <a:endParaRPr lang="en-US" sz="2800" dirty="0">
              <a:latin typeface="Papyrus"/>
            </a:endParaRPr>
          </a:p>
          <a:p>
            <a:pPr algn="ctr">
              <a:buFont typeface="Wingdings" pitchFamily="2" charset="2"/>
              <a:buChar char="§"/>
            </a:pPr>
            <a:r>
              <a:rPr lang="en-US" sz="2800" dirty="0">
                <a:latin typeface="Papyrus"/>
              </a:rPr>
              <a:t> Shell – hardware independent - how the user interacts with the Programs/Applications layer.</a:t>
            </a:r>
          </a:p>
        </p:txBody>
      </p:sp>
    </p:spTree>
    <p:extLst>
      <p:ext uri="{BB962C8B-B14F-4D97-AF65-F5344CB8AC3E}">
        <p14:creationId xmlns:p14="http://schemas.microsoft.com/office/powerpoint/2010/main" val="306556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wrap="square" lIns="90488" tIns="44450" rIns="90488" bIns="44450" numCol="1" anchor="ctr" anchorCtr="0" compatLnSpc="1">
            <a:prstTxWarp prst="textNoShape">
              <a:avLst/>
            </a:prstTxWarp>
          </a:bodyPr>
          <a:lstStyle/>
          <a:p>
            <a:pPr eaLnBrk="1" hangingPunct="1">
              <a:defRPr/>
            </a:pPr>
            <a:r>
              <a:rPr lang="en-US" dirty="0">
                <a:solidFill>
                  <a:srgbClr val="FFFFFF"/>
                </a:solidFill>
                <a:latin typeface="Papyrus"/>
              </a:rPr>
              <a:t>The Shell</a:t>
            </a:r>
          </a:p>
        </p:txBody>
      </p:sp>
      <p:sp>
        <p:nvSpPr>
          <p:cNvPr id="75778" name="Rectangle 3"/>
          <p:cNvSpPr>
            <a:spLocks noGrp="1" noChangeArrowheads="1"/>
          </p:cNvSpPr>
          <p:nvPr>
            <p:ph idx="1"/>
          </p:nvPr>
        </p:nvSpPr>
        <p:spPr>
          <a:xfrm>
            <a:off x="0" y="1676400"/>
            <a:ext cx="9144000" cy="1447800"/>
          </a:xfrm>
        </p:spPr>
        <p:txBody>
          <a:bodyPr lIns="90488" tIns="44450" rIns="90488" bIns="44450"/>
          <a:lstStyle/>
          <a:p>
            <a:pPr algn="ctr" eaLnBrk="1" hangingPunct="1"/>
            <a:r>
              <a:rPr lang="en-US" sz="2800" dirty="0">
                <a:solidFill>
                  <a:schemeClr val="tx1"/>
                </a:solidFill>
                <a:latin typeface="Papyrus"/>
              </a:rPr>
              <a:t>The UNIX user interface is called the </a:t>
            </a:r>
            <a:r>
              <a:rPr lang="en-US" sz="2800" i="1" dirty="0">
                <a:solidFill>
                  <a:schemeClr val="tx1"/>
                </a:solidFill>
                <a:latin typeface="Papyrus"/>
              </a:rPr>
              <a:t>shell</a:t>
            </a:r>
            <a:r>
              <a:rPr lang="en-US" sz="2800" dirty="0">
                <a:solidFill>
                  <a:schemeClr val="tx1"/>
                </a:solidFill>
                <a:latin typeface="Papyrus"/>
              </a:rPr>
              <a:t>.</a:t>
            </a:r>
          </a:p>
          <a:p>
            <a:pPr algn="ctr" eaLnBrk="1" hangingPunct="1"/>
            <a:r>
              <a:rPr lang="en-US" sz="2800" dirty="0">
                <a:solidFill>
                  <a:schemeClr val="tx1"/>
                </a:solidFill>
                <a:latin typeface="Papyrus"/>
              </a:rPr>
              <a:t>The shell does 4 jobs repeatedly:</a:t>
            </a:r>
          </a:p>
        </p:txBody>
      </p:sp>
      <p:sp>
        <p:nvSpPr>
          <p:cNvPr id="75779" name="Rectangle 4"/>
          <p:cNvSpPr>
            <a:spLocks noChangeArrowheads="1"/>
          </p:cNvSpPr>
          <p:nvPr/>
        </p:nvSpPr>
        <p:spPr bwMode="auto">
          <a:xfrm>
            <a:off x="4206875" y="2971800"/>
            <a:ext cx="1203325" cy="819150"/>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display</a:t>
            </a:r>
          </a:p>
          <a:p>
            <a:pPr algn="ctr" eaLnBrk="0" hangingPunct="0"/>
            <a:r>
              <a:rPr lang="en-US" sz="2400">
                <a:latin typeface="Book Antiqua" pitchFamily="18" charset="0"/>
              </a:rPr>
              <a:t>prompt</a:t>
            </a:r>
          </a:p>
        </p:txBody>
      </p:sp>
      <p:sp>
        <p:nvSpPr>
          <p:cNvPr id="75780" name="Rectangle 5"/>
          <p:cNvSpPr>
            <a:spLocks noChangeArrowheads="1"/>
          </p:cNvSpPr>
          <p:nvPr/>
        </p:nvSpPr>
        <p:spPr bwMode="auto">
          <a:xfrm>
            <a:off x="6759575" y="3898900"/>
            <a:ext cx="1538288" cy="819150"/>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execute</a:t>
            </a:r>
          </a:p>
          <a:p>
            <a:pPr algn="ctr" eaLnBrk="0" hangingPunct="0"/>
            <a:r>
              <a:rPr lang="en-US" sz="2400">
                <a:latin typeface="Book Antiqua" pitchFamily="18" charset="0"/>
              </a:rPr>
              <a:t>command</a:t>
            </a:r>
          </a:p>
        </p:txBody>
      </p:sp>
      <p:sp>
        <p:nvSpPr>
          <p:cNvPr id="75781" name="Rectangle 6"/>
          <p:cNvSpPr>
            <a:spLocks noChangeArrowheads="1"/>
          </p:cNvSpPr>
          <p:nvPr/>
        </p:nvSpPr>
        <p:spPr bwMode="auto">
          <a:xfrm>
            <a:off x="4016375" y="5194300"/>
            <a:ext cx="1538288" cy="819150"/>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process</a:t>
            </a:r>
          </a:p>
          <a:p>
            <a:pPr algn="ctr" eaLnBrk="0" hangingPunct="0"/>
            <a:r>
              <a:rPr lang="en-US" sz="2400">
                <a:latin typeface="Book Antiqua" pitchFamily="18" charset="0"/>
              </a:rPr>
              <a:t>command</a:t>
            </a:r>
          </a:p>
        </p:txBody>
      </p:sp>
      <p:sp>
        <p:nvSpPr>
          <p:cNvPr id="75782" name="Rectangle 7"/>
          <p:cNvSpPr>
            <a:spLocks noChangeArrowheads="1"/>
          </p:cNvSpPr>
          <p:nvPr/>
        </p:nvSpPr>
        <p:spPr bwMode="auto">
          <a:xfrm>
            <a:off x="1425575" y="3898900"/>
            <a:ext cx="1538288" cy="819150"/>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read</a:t>
            </a:r>
          </a:p>
          <a:p>
            <a:pPr algn="ctr" eaLnBrk="0" hangingPunct="0"/>
            <a:r>
              <a:rPr lang="en-US" sz="2400">
                <a:latin typeface="Book Antiqua" pitchFamily="18" charset="0"/>
              </a:rPr>
              <a:t>command</a:t>
            </a:r>
          </a:p>
        </p:txBody>
      </p:sp>
      <p:sp>
        <p:nvSpPr>
          <p:cNvPr id="75783" name="Arc 8"/>
          <p:cNvSpPr>
            <a:spLocks/>
          </p:cNvSpPr>
          <p:nvPr/>
        </p:nvSpPr>
        <p:spPr bwMode="auto">
          <a:xfrm>
            <a:off x="5478463" y="3381375"/>
            <a:ext cx="1828800" cy="533400"/>
          </a:xfrm>
          <a:custGeom>
            <a:avLst/>
            <a:gdLst>
              <a:gd name="T0" fmla="*/ 0 w 21600"/>
              <a:gd name="T1" fmla="*/ 0 h 21600"/>
              <a:gd name="T2" fmla="*/ 154838386 w 21600"/>
              <a:gd name="T3" fmla="*/ 13172018 h 21600"/>
              <a:gd name="T4" fmla="*/ 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4" name="Arc 9"/>
          <p:cNvSpPr>
            <a:spLocks/>
          </p:cNvSpPr>
          <p:nvPr/>
        </p:nvSpPr>
        <p:spPr bwMode="auto">
          <a:xfrm>
            <a:off x="2203450" y="3381375"/>
            <a:ext cx="1905000" cy="533400"/>
          </a:xfrm>
          <a:custGeom>
            <a:avLst/>
            <a:gdLst>
              <a:gd name="T0" fmla="*/ 0 w 21600"/>
              <a:gd name="T1" fmla="*/ 13172018 h 21600"/>
              <a:gd name="T2" fmla="*/ 167870435 w 21600"/>
              <a:gd name="T3" fmla="*/ 0 h 21600"/>
              <a:gd name="T4" fmla="*/ 16801040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7"/>
                  <a:pt x="9659" y="9"/>
                  <a:pt x="21582" y="0"/>
                </a:cubicBezTo>
              </a:path>
              <a:path w="21600" h="21600" stroke="0" extrusionOk="0">
                <a:moveTo>
                  <a:pt x="-1" y="21599"/>
                </a:moveTo>
                <a:cubicBezTo>
                  <a:pt x="-1" y="9677"/>
                  <a:pt x="9659" y="9"/>
                  <a:pt x="21582" y="0"/>
                </a:cubicBezTo>
                <a:lnTo>
                  <a:pt x="21600" y="2160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5" name="Arc 10"/>
          <p:cNvSpPr>
            <a:spLocks/>
          </p:cNvSpPr>
          <p:nvPr/>
        </p:nvSpPr>
        <p:spPr bwMode="auto">
          <a:xfrm>
            <a:off x="2127250" y="4751388"/>
            <a:ext cx="1752600" cy="838200"/>
          </a:xfrm>
          <a:custGeom>
            <a:avLst/>
            <a:gdLst>
              <a:gd name="T0" fmla="*/ 142204006 w 21600"/>
              <a:gd name="T1" fmla="*/ 32526815 h 21600"/>
              <a:gd name="T2" fmla="*/ 0 w 21600"/>
              <a:gd name="T3" fmla="*/ 0 h 21600"/>
              <a:gd name="T4" fmla="*/ 14220400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6" name="Arc 11"/>
          <p:cNvSpPr>
            <a:spLocks/>
          </p:cNvSpPr>
          <p:nvPr/>
        </p:nvSpPr>
        <p:spPr bwMode="auto">
          <a:xfrm>
            <a:off x="5630863" y="4675188"/>
            <a:ext cx="1752600" cy="914400"/>
          </a:xfrm>
          <a:custGeom>
            <a:avLst/>
            <a:gdLst>
              <a:gd name="T0" fmla="*/ 142204006 w 21600"/>
              <a:gd name="T1" fmla="*/ 0 h 21600"/>
              <a:gd name="T2" fmla="*/ 0 w 21600"/>
              <a:gd name="T3" fmla="*/ 387095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7" name="Rectangle 12"/>
          <p:cNvSpPr>
            <a:spLocks noChangeArrowheads="1"/>
          </p:cNvSpPr>
          <p:nvPr/>
        </p:nvSpPr>
        <p:spPr bwMode="auto">
          <a:xfrm>
            <a:off x="4168775" y="4233863"/>
            <a:ext cx="1355725" cy="515937"/>
          </a:xfrm>
          <a:prstGeom prst="rect">
            <a:avLst/>
          </a:prstGeom>
          <a:noFill/>
          <a:ln w="12700">
            <a:noFill/>
            <a:miter lim="800000"/>
            <a:headEnd/>
            <a:tailEnd/>
          </a:ln>
        </p:spPr>
        <p:txBody>
          <a:bodyPr wrap="none" lIns="90488" tIns="44450" rIns="90488" bIns="44450">
            <a:spAutoFit/>
          </a:bodyPr>
          <a:lstStyle/>
          <a:p>
            <a:pPr eaLnBrk="0" hangingPunct="0"/>
            <a:r>
              <a:rPr lang="en-US" i="1">
                <a:solidFill>
                  <a:schemeClr val="tx2"/>
                </a:solidFill>
                <a:latin typeface="Book Antiqua" pitchFamily="18" charset="0"/>
              </a:rPr>
              <a:t>the shell</a:t>
            </a:r>
          </a:p>
        </p:txBody>
      </p:sp>
    </p:spTree>
    <p:extLst>
      <p:ext uri="{BB962C8B-B14F-4D97-AF65-F5344CB8AC3E}">
        <p14:creationId xmlns:p14="http://schemas.microsoft.com/office/powerpoint/2010/main" val="29715584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5" name="Picture 5"/>
          <p:cNvPicPr>
            <a:picLocks noChangeAspect="1"/>
          </p:cNvPicPr>
          <p:nvPr/>
        </p:nvPicPr>
        <p:blipFill>
          <a:blip r:embed="rId3"/>
          <a:srcRect/>
          <a:stretch>
            <a:fillRect/>
          </a:stretch>
        </p:blipFill>
        <p:spPr bwMode="auto">
          <a:xfrm>
            <a:off x="1676400" y="1066800"/>
            <a:ext cx="6400800" cy="4800600"/>
          </a:xfrm>
          <a:prstGeom prst="rect">
            <a:avLst/>
          </a:prstGeom>
          <a:noFill/>
          <a:ln w="9525">
            <a:noFill/>
            <a:miter lim="800000"/>
            <a:headEnd/>
            <a:tailEnd/>
          </a:ln>
        </p:spPr>
      </p:pic>
      <p:sp>
        <p:nvSpPr>
          <p:cNvPr id="77826" name="TextBox 2"/>
          <p:cNvSpPr txBox="1">
            <a:spLocks noChangeArrowheads="1"/>
          </p:cNvSpPr>
          <p:nvPr/>
        </p:nvSpPr>
        <p:spPr bwMode="auto">
          <a:xfrm>
            <a:off x="838200" y="152400"/>
            <a:ext cx="7772400" cy="701675"/>
          </a:xfrm>
          <a:prstGeom prst="rect">
            <a:avLst/>
          </a:prstGeom>
          <a:noFill/>
          <a:ln w="9525">
            <a:noFill/>
            <a:miter lim="800000"/>
            <a:headEnd/>
            <a:tailEnd/>
          </a:ln>
        </p:spPr>
        <p:txBody>
          <a:bodyPr>
            <a:spAutoFit/>
          </a:bodyPr>
          <a:lstStyle/>
          <a:p>
            <a:pPr algn="ctr"/>
            <a:r>
              <a:rPr lang="en-US" sz="4000" dirty="0">
                <a:solidFill>
                  <a:schemeClr val="tx2"/>
                </a:solidFill>
                <a:latin typeface="Papyrus"/>
              </a:rPr>
              <a:t>Final Model</a:t>
            </a:r>
          </a:p>
        </p:txBody>
      </p:sp>
    </p:spTree>
    <p:extLst>
      <p:ext uri="{BB962C8B-B14F-4D97-AF65-F5344CB8AC3E}">
        <p14:creationId xmlns:p14="http://schemas.microsoft.com/office/powerpoint/2010/main" val="192794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1" name="TextBox 1"/>
          <p:cNvSpPr txBox="1">
            <a:spLocks noChangeArrowheads="1"/>
          </p:cNvSpPr>
          <p:nvPr/>
        </p:nvSpPr>
        <p:spPr bwMode="auto">
          <a:xfrm>
            <a:off x="381000" y="533400"/>
            <a:ext cx="8763000" cy="3539430"/>
          </a:xfrm>
          <a:prstGeom prst="rect">
            <a:avLst/>
          </a:prstGeom>
          <a:noFill/>
          <a:ln w="9525">
            <a:noFill/>
            <a:miter lim="800000"/>
            <a:headEnd/>
            <a:tailEnd/>
          </a:ln>
        </p:spPr>
        <p:txBody>
          <a:bodyPr>
            <a:spAutoFit/>
          </a:bodyPr>
          <a:lstStyle/>
          <a:p>
            <a:pPr algn="ctr"/>
            <a:r>
              <a:rPr lang="en-US" sz="3200" dirty="0">
                <a:latin typeface="Papyrus"/>
              </a:rPr>
              <a:t>We will now take a short detour to examine the Unix philosophy.</a:t>
            </a:r>
          </a:p>
          <a:p>
            <a:pPr algn="ctr"/>
            <a:endParaRPr lang="en-US" sz="3200" dirty="0">
              <a:latin typeface="Papyrus"/>
            </a:endParaRPr>
          </a:p>
          <a:p>
            <a:pPr algn="ctr"/>
            <a:endParaRPr lang="en-US" sz="3200" dirty="0">
              <a:latin typeface="Papyrus"/>
            </a:endParaRPr>
          </a:p>
          <a:p>
            <a:pPr algn="ctr"/>
            <a:r>
              <a:rPr lang="en-US" sz="3200" dirty="0">
                <a:latin typeface="Papyrus"/>
              </a:rPr>
              <a:t>It will keep returning to haunt us, but if you understand it, it will make the process less painful.</a:t>
            </a:r>
          </a:p>
        </p:txBody>
      </p:sp>
    </p:spTree>
    <p:extLst>
      <p:ext uri="{BB962C8B-B14F-4D97-AF65-F5344CB8AC3E}">
        <p14:creationId xmlns:p14="http://schemas.microsoft.com/office/powerpoint/2010/main" val="307877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a:extLst>
              <a:ext uri="{FF2B5EF4-FFF2-40B4-BE49-F238E27FC236}">
                <a16:creationId xmlns:a16="http://schemas.microsoft.com/office/drawing/2014/main" id="{7D0A01B6-B95E-F74D-B980-C6DB76EE1130}"/>
              </a:ext>
            </a:extLst>
          </p:cNvPr>
          <p:cNvSpPr txBox="1"/>
          <p:nvPr/>
        </p:nvSpPr>
        <p:spPr>
          <a:xfrm>
            <a:off x="0" y="94972"/>
            <a:ext cx="9144000" cy="2062103"/>
          </a:xfrm>
          <a:prstGeom prst="rect">
            <a:avLst/>
          </a:prstGeom>
          <a:noFill/>
        </p:spPr>
        <p:txBody>
          <a:bodyPr wrap="square" rtlCol="0">
            <a:spAutoFit/>
          </a:bodyPr>
          <a:lstStyle/>
          <a:p>
            <a:pPr algn="ctr"/>
            <a:r>
              <a:rPr lang="en-US" sz="3200" dirty="0">
                <a:latin typeface="Papyrus" panose="020B0602040200020303" pitchFamily="34" charset="77"/>
              </a:rPr>
              <a:t>How to prevent the quotes problem.</a:t>
            </a:r>
          </a:p>
          <a:p>
            <a:pPr algn="ctr"/>
            <a:r>
              <a:rPr lang="en-US" sz="3200" dirty="0">
                <a:latin typeface="Papyrus" panose="020B0602040200020303" pitchFamily="34" charset="77"/>
              </a:rPr>
              <a:t>Or use the dropdown menu to save the file directly (does not go though the browsers interpreter).</a:t>
            </a:r>
          </a:p>
        </p:txBody>
      </p:sp>
      <p:pic>
        <p:nvPicPr>
          <p:cNvPr id="4" name="Picture 3">
            <a:extLst>
              <a:ext uri="{FF2B5EF4-FFF2-40B4-BE49-F238E27FC236}">
                <a16:creationId xmlns:a16="http://schemas.microsoft.com/office/drawing/2014/main" id="{1E185547-0496-024F-B280-214270095F86}"/>
              </a:ext>
            </a:extLst>
          </p:cNvPr>
          <p:cNvPicPr>
            <a:picLocks noChangeAspect="1"/>
          </p:cNvPicPr>
          <p:nvPr/>
        </p:nvPicPr>
        <p:blipFill>
          <a:blip r:embed="rId3"/>
          <a:stretch>
            <a:fillRect/>
          </a:stretch>
        </p:blipFill>
        <p:spPr>
          <a:xfrm>
            <a:off x="0" y="2782584"/>
            <a:ext cx="9144000" cy="4075416"/>
          </a:xfrm>
          <a:prstGeom prst="rect">
            <a:avLst/>
          </a:prstGeom>
        </p:spPr>
      </p:pic>
    </p:spTree>
    <p:extLst>
      <p:ext uri="{BB962C8B-B14F-4D97-AF65-F5344CB8AC3E}">
        <p14:creationId xmlns:p14="http://schemas.microsoft.com/office/powerpoint/2010/main" val="289257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09" name="Text Box 3"/>
          <p:cNvSpPr txBox="1">
            <a:spLocks noChangeArrowheads="1"/>
          </p:cNvSpPr>
          <p:nvPr/>
        </p:nvSpPr>
        <p:spPr bwMode="auto">
          <a:xfrm>
            <a:off x="0" y="166753"/>
            <a:ext cx="9144000" cy="6247864"/>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What is the “Unix Philosophy”?</a:t>
            </a:r>
            <a:r>
              <a:rPr lang="en-US" sz="3200" dirty="0">
                <a:latin typeface="Papyrus"/>
              </a:rPr>
              <a:t> </a:t>
            </a:r>
          </a:p>
          <a:p>
            <a:pPr indent="-371475" algn="ctr">
              <a:spcBef>
                <a:spcPct val="50000"/>
              </a:spcBef>
            </a:pPr>
            <a:r>
              <a:rPr lang="en-US" sz="3200" dirty="0">
                <a:latin typeface="Papyrus"/>
              </a:rPr>
              <a:t>(can computer operating systems have a “philosophy”?)</a:t>
            </a:r>
          </a:p>
          <a:p>
            <a:pPr indent="-371475" algn="ctr">
              <a:spcBef>
                <a:spcPct val="50000"/>
              </a:spcBef>
            </a:pPr>
            <a:r>
              <a:rPr lang="en-US" sz="3200" dirty="0">
                <a:latin typeface="Papyrus"/>
              </a:rPr>
              <a:t>According to Doug </a:t>
            </a:r>
            <a:r>
              <a:rPr lang="en-US" sz="3200" dirty="0" err="1">
                <a:latin typeface="Papyrus"/>
              </a:rPr>
              <a:t>McIlroy</a:t>
            </a:r>
            <a:r>
              <a:rPr lang="en-US" sz="3200" dirty="0">
                <a:latin typeface="Papyrus"/>
              </a:rPr>
              <a:t> </a:t>
            </a:r>
          </a:p>
          <a:p>
            <a:pPr indent="-371475" algn="ctr">
              <a:spcBef>
                <a:spcPct val="50000"/>
              </a:spcBef>
            </a:pPr>
            <a:endParaRPr lang="en-US" sz="3200" dirty="0">
              <a:latin typeface="Papyrus"/>
            </a:endParaRPr>
          </a:p>
          <a:p>
            <a:pPr indent="-371475" algn="ctr">
              <a:buFontTx/>
              <a:buAutoNum type="romanLcParenBoth"/>
            </a:pPr>
            <a:r>
              <a:rPr lang="en-US" sz="3200" dirty="0">
                <a:latin typeface="Papyrus"/>
              </a:rPr>
              <a:t>Make each program do one thing well. </a:t>
            </a:r>
          </a:p>
          <a:p>
            <a:pPr indent="-371475" algn="ctr"/>
            <a:endParaRPr lang="en-US" sz="3200" dirty="0">
              <a:latin typeface="Papyrus"/>
            </a:endParaRPr>
          </a:p>
          <a:p>
            <a:pPr indent="-371475" algn="ctr">
              <a:buFontTx/>
              <a:buAutoNum type="romanLcParenBoth"/>
            </a:pPr>
            <a:endParaRPr lang="en-US" sz="3200" dirty="0">
              <a:latin typeface="Papyrus"/>
            </a:endParaRPr>
          </a:p>
          <a:p>
            <a:pPr indent="-371475" algn="ctr"/>
            <a:r>
              <a:rPr lang="en-US" sz="3200" dirty="0">
                <a:latin typeface="Papyrus"/>
              </a:rPr>
              <a:t>So, to do a new job, build afresh rather than complicate old programs by adding new features (otherwise known as “bells and whistles”).</a:t>
            </a:r>
          </a:p>
        </p:txBody>
      </p:sp>
    </p:spTree>
    <p:extLst>
      <p:ext uri="{BB962C8B-B14F-4D97-AF65-F5344CB8AC3E}">
        <p14:creationId xmlns:p14="http://schemas.microsoft.com/office/powerpoint/2010/main" val="1634374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1331655"/>
            <a:ext cx="9144000" cy="255454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What is “Unix Philosophy”?</a:t>
            </a:r>
          </a:p>
          <a:p>
            <a:pPr indent="-371475" algn="ctr"/>
            <a:endParaRPr lang="en-US" sz="3200" dirty="0">
              <a:latin typeface="Papyrus"/>
            </a:endParaRPr>
          </a:p>
          <a:p>
            <a:pPr indent="-371475" algn="ctr"/>
            <a:r>
              <a:rPr lang="en-US" sz="3200" b="1" dirty="0">
                <a:latin typeface="Papyrus"/>
              </a:rPr>
              <a:t>Machine shop vs. appliance</a:t>
            </a:r>
          </a:p>
          <a:p>
            <a:pPr indent="-371475" algn="ctr"/>
            <a:endParaRPr lang="en-US" sz="3200" dirty="0">
              <a:latin typeface="Papyrus"/>
            </a:endParaRPr>
          </a:p>
          <a:p>
            <a:pPr indent="-371475" algn="ctr"/>
            <a:r>
              <a:rPr lang="en-US" sz="3200" dirty="0">
                <a:latin typeface="Papyrus"/>
              </a:rPr>
              <a:t>(gives </a:t>
            </a:r>
            <a:r>
              <a:rPr lang="en-US" sz="3200" u="sng" dirty="0">
                <a:latin typeface="Papyrus"/>
              </a:rPr>
              <a:t>you</a:t>
            </a:r>
            <a:r>
              <a:rPr lang="en-US" sz="3200" dirty="0">
                <a:latin typeface="Papyrus"/>
              </a:rPr>
              <a:t> the tools and </a:t>
            </a:r>
            <a:r>
              <a:rPr lang="en-US" sz="3200" u="sng" dirty="0">
                <a:latin typeface="Papyrus"/>
              </a:rPr>
              <a:t>you</a:t>
            </a:r>
            <a:r>
              <a:rPr lang="en-US" sz="3200" dirty="0">
                <a:latin typeface="Papyrus"/>
              </a:rPr>
              <a:t> to make  appliance)</a:t>
            </a:r>
          </a:p>
        </p:txBody>
      </p:sp>
    </p:spTree>
    <p:extLst>
      <p:ext uri="{BB962C8B-B14F-4D97-AF65-F5344CB8AC3E}">
        <p14:creationId xmlns:p14="http://schemas.microsoft.com/office/powerpoint/2010/main" val="1442042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1447800"/>
            <a:ext cx="9144000" cy="255454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What is “Unix Philosophy”?</a:t>
            </a:r>
          </a:p>
          <a:p>
            <a:pPr indent="-371475" algn="ctr"/>
            <a:endParaRPr lang="en-US" sz="3200" dirty="0">
              <a:latin typeface="Papyrus"/>
            </a:endParaRPr>
          </a:p>
          <a:p>
            <a:pPr indent="-371475" algn="ctr"/>
            <a:r>
              <a:rPr lang="en-US" sz="3200" dirty="0">
                <a:latin typeface="Papyrus"/>
              </a:rPr>
              <a:t>Advantage </a:t>
            </a:r>
          </a:p>
          <a:p>
            <a:pPr indent="-371475" algn="ctr"/>
            <a:endParaRPr lang="en-US" sz="3200" dirty="0">
              <a:latin typeface="Papyrus"/>
            </a:endParaRPr>
          </a:p>
          <a:p>
            <a:pPr indent="-371475" algn="ctr">
              <a:buFontTx/>
              <a:buChar char="-"/>
            </a:pPr>
            <a:r>
              <a:rPr lang="en-US" sz="3200" dirty="0">
                <a:latin typeface="Papyrus"/>
              </a:rPr>
              <a:t>POWERFUL</a:t>
            </a:r>
          </a:p>
        </p:txBody>
      </p:sp>
    </p:spTree>
    <p:extLst>
      <p:ext uri="{BB962C8B-B14F-4D97-AF65-F5344CB8AC3E}">
        <p14:creationId xmlns:p14="http://schemas.microsoft.com/office/powerpoint/2010/main" val="1124604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698242"/>
            <a:ext cx="9144000" cy="5016758"/>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What is “Unix Philosophy”?</a:t>
            </a:r>
          </a:p>
          <a:p>
            <a:pPr indent="-371475" algn="ctr"/>
            <a:endParaRPr lang="en-US" sz="3200" dirty="0">
              <a:latin typeface="Papyrus"/>
            </a:endParaRPr>
          </a:p>
          <a:p>
            <a:pPr indent="-371475" algn="ctr"/>
            <a:r>
              <a:rPr lang="en-US" sz="3200" dirty="0">
                <a:latin typeface="Papyrus"/>
              </a:rPr>
              <a:t>Disadvantages</a:t>
            </a:r>
          </a:p>
          <a:p>
            <a:pPr indent="-371475" algn="ctr"/>
            <a:r>
              <a:rPr lang="en-US" sz="3200" dirty="0">
                <a:latin typeface="Papyrus"/>
              </a:rPr>
              <a:t> </a:t>
            </a:r>
          </a:p>
          <a:p>
            <a:pPr indent="-371475" algn="ctr">
              <a:buFontTx/>
              <a:buChar char="-"/>
            </a:pPr>
            <a:r>
              <a:rPr lang="en-US" sz="3200" dirty="0">
                <a:latin typeface="Papyrus"/>
              </a:rPr>
              <a:t>Lots of reinventing the wheel</a:t>
            </a:r>
          </a:p>
          <a:p>
            <a:pPr indent="-371475" algn="ctr">
              <a:buFontTx/>
              <a:buChar char="-"/>
            </a:pPr>
            <a:endParaRPr lang="en-US" sz="3200" dirty="0">
              <a:latin typeface="Papyrus"/>
            </a:endParaRPr>
          </a:p>
          <a:p>
            <a:pPr indent="-371475" algn="ctr">
              <a:buFontTx/>
              <a:buChar char="-"/>
            </a:pPr>
            <a:r>
              <a:rPr lang="en-US" sz="3200" dirty="0">
                <a:latin typeface="Papyrus"/>
              </a:rPr>
              <a:t>Requires a more educated user</a:t>
            </a:r>
          </a:p>
          <a:p>
            <a:pPr indent="-371475" algn="ctr">
              <a:buFontTx/>
              <a:buChar char="-"/>
            </a:pPr>
            <a:endParaRPr lang="en-US" sz="3200" dirty="0">
              <a:latin typeface="Papyrus"/>
            </a:endParaRPr>
          </a:p>
          <a:p>
            <a:pPr indent="-371475" algn="ctr">
              <a:buFontTx/>
              <a:buChar char="-"/>
            </a:pPr>
            <a:r>
              <a:rPr lang="en-US" sz="3200" dirty="0">
                <a:latin typeface="Papyrus"/>
              </a:rPr>
              <a:t>Requires more work from the user rather than the developer</a:t>
            </a:r>
          </a:p>
        </p:txBody>
      </p:sp>
    </p:spTree>
    <p:extLst>
      <p:ext uri="{BB962C8B-B14F-4D97-AF65-F5344CB8AC3E}">
        <p14:creationId xmlns:p14="http://schemas.microsoft.com/office/powerpoint/2010/main" val="195927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381000"/>
            <a:ext cx="9144000" cy="550920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What is “Unix Philosophy”?</a:t>
            </a:r>
          </a:p>
          <a:p>
            <a:pPr indent="-371475" algn="ctr"/>
            <a:endParaRPr lang="en-US" sz="3200" dirty="0">
              <a:latin typeface="Papyrus"/>
            </a:endParaRPr>
          </a:p>
          <a:p>
            <a:pPr indent="-371475" algn="ctr">
              <a:buFontTx/>
              <a:buChar char="-"/>
            </a:pPr>
            <a:endParaRPr lang="en-US" sz="3200" dirty="0">
              <a:latin typeface="Papyrus"/>
            </a:endParaRPr>
          </a:p>
          <a:p>
            <a:pPr indent="-371475" algn="ctr"/>
            <a:r>
              <a:rPr lang="en-US" sz="3200" dirty="0">
                <a:latin typeface="Papyrus"/>
              </a:rPr>
              <a:t>Typical question: can UNIX do this?</a:t>
            </a:r>
          </a:p>
          <a:p>
            <a:pPr indent="-371475" algn="ctr"/>
            <a:endParaRPr lang="en-US" sz="3200" dirty="0">
              <a:latin typeface="Papyrus"/>
            </a:endParaRPr>
          </a:p>
          <a:p>
            <a:pPr indent="-371475" algn="ctr"/>
            <a:r>
              <a:rPr lang="en-US" sz="3200" dirty="0">
                <a:latin typeface="Papyrus"/>
              </a:rPr>
              <a:t>Typical answer: NO, but </a:t>
            </a:r>
            <a:r>
              <a:rPr lang="en-US" sz="3200" u="sng" dirty="0">
                <a:latin typeface="Papyrus"/>
              </a:rPr>
              <a:t>YOU</a:t>
            </a:r>
            <a:r>
              <a:rPr lang="en-US" sz="3200" dirty="0">
                <a:latin typeface="Papyrus"/>
              </a:rPr>
              <a:t> can write a program!</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Unix enthusiasts think this is the answer the average user wants to hear!</a:t>
            </a:r>
          </a:p>
        </p:txBody>
      </p:sp>
    </p:spTree>
    <p:extLst>
      <p:ext uri="{BB962C8B-B14F-4D97-AF65-F5344CB8AC3E}">
        <p14:creationId xmlns:p14="http://schemas.microsoft.com/office/powerpoint/2010/main" val="1636136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3132"/>
            <a:ext cx="9144000" cy="6494085"/>
          </a:xfrm>
          <a:prstGeom prst="rect">
            <a:avLst/>
          </a:prstGeom>
          <a:noFill/>
        </p:spPr>
        <p:txBody>
          <a:bodyPr wrap="square" rtlCol="0">
            <a:spAutoFit/>
          </a:bodyPr>
          <a:lstStyle/>
          <a:p>
            <a:pPr algn="ctr"/>
            <a:r>
              <a:rPr lang="en-US" sz="3200" dirty="0">
                <a:latin typeface="Papyrus"/>
                <a:cs typeface="Papyrus"/>
              </a:rPr>
              <a:t>Caricature of UNIX </a:t>
            </a:r>
            <a:r>
              <a:rPr lang="en-US" sz="3200" dirty="0" err="1">
                <a:latin typeface="Papyrus"/>
                <a:cs typeface="Papyrus"/>
              </a:rPr>
              <a:t>vs</a:t>
            </a:r>
            <a:r>
              <a:rPr lang="en-US" sz="3200" dirty="0">
                <a:latin typeface="Papyrus"/>
                <a:cs typeface="Papyrus"/>
              </a:rPr>
              <a:t> Windows</a:t>
            </a:r>
          </a:p>
          <a:p>
            <a:pPr algn="ctr"/>
            <a:endParaRPr lang="en-US" sz="3200" dirty="0">
              <a:latin typeface="Papyrus"/>
              <a:cs typeface="Papyrus"/>
            </a:endParaRPr>
          </a:p>
          <a:p>
            <a:pPr algn="ctr"/>
            <a:r>
              <a:rPr lang="en-US" sz="3200" dirty="0">
                <a:latin typeface="Papyrus"/>
                <a:cs typeface="Papyrus"/>
              </a:rPr>
              <a:t>If you need a washing machine</a:t>
            </a:r>
          </a:p>
          <a:p>
            <a:pPr algn="ctr"/>
            <a:endParaRPr lang="en-US" sz="3200" dirty="0">
              <a:latin typeface="Papyrus"/>
              <a:cs typeface="Papyrus"/>
            </a:endParaRPr>
          </a:p>
          <a:p>
            <a:pPr algn="ctr"/>
            <a:r>
              <a:rPr lang="en-US" sz="3200" dirty="0">
                <a:latin typeface="Papyrus"/>
                <a:cs typeface="Papyrus"/>
              </a:rPr>
              <a:t>Windows gives you a simple washing machine (only one 1 setting, you shouldn’t wash your cashmere sweater, but there are no operating instructions[its </a:t>
            </a:r>
            <a:r>
              <a:rPr lang="en-US" sz="3200" dirty="0" err="1">
                <a:latin typeface="Papyrus"/>
                <a:cs typeface="Papyrus"/>
              </a:rPr>
              <a:t>intiutive</a:t>
            </a:r>
            <a:r>
              <a:rPr lang="en-US" sz="3200" dirty="0">
                <a:latin typeface="Papyrus"/>
                <a:cs typeface="Papyrus"/>
              </a:rPr>
              <a:t>] so you probably don’t know not to wash the sweater and ruined it.)</a:t>
            </a:r>
          </a:p>
          <a:p>
            <a:pPr algn="ctr"/>
            <a:endParaRPr lang="en-US" sz="3200" dirty="0">
              <a:latin typeface="Papyrus"/>
              <a:cs typeface="Papyrus"/>
            </a:endParaRPr>
          </a:p>
          <a:p>
            <a:pPr algn="ctr"/>
            <a:r>
              <a:rPr lang="en-US" sz="3200" dirty="0">
                <a:latin typeface="Papyrus"/>
                <a:cs typeface="Papyrus"/>
              </a:rPr>
              <a:t>UNIX gives you a machine shop - you better know</a:t>
            </a:r>
          </a:p>
          <a:p>
            <a:pPr algn="ctr"/>
            <a:r>
              <a:rPr lang="en-US" sz="3200" dirty="0">
                <a:latin typeface="Papyrus"/>
                <a:cs typeface="Papyrus"/>
              </a:rPr>
              <a:t>1) how wash different types of clothes and </a:t>
            </a:r>
          </a:p>
          <a:p>
            <a:pPr algn="ctr"/>
            <a:r>
              <a:rPr lang="en-US" sz="3200" dirty="0">
                <a:latin typeface="Papyrus"/>
                <a:cs typeface="Papyrus"/>
              </a:rPr>
              <a:t>2) how to design and build a machine to do it.</a:t>
            </a:r>
          </a:p>
        </p:txBody>
      </p:sp>
    </p:spTree>
    <p:extLst>
      <p:ext uri="{BB962C8B-B14F-4D97-AF65-F5344CB8AC3E}">
        <p14:creationId xmlns:p14="http://schemas.microsoft.com/office/powerpoint/2010/main" val="2187207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0" y="657285"/>
            <a:ext cx="9144000" cy="4524315"/>
          </a:xfrm>
          <a:prstGeom prst="rect">
            <a:avLst/>
          </a:prstGeom>
          <a:noFill/>
        </p:spPr>
        <p:txBody>
          <a:bodyPr wrap="square" rtlCol="0">
            <a:spAutoFit/>
          </a:bodyPr>
          <a:lstStyle/>
          <a:p>
            <a:pPr algn="ctr"/>
            <a:r>
              <a:rPr lang="en-US" sz="3200" dirty="0">
                <a:latin typeface="Papyrus"/>
              </a:rPr>
              <a:t>Quotes for the day:</a:t>
            </a:r>
          </a:p>
          <a:p>
            <a:pPr algn="ctr"/>
            <a:endParaRPr lang="en-US" sz="3200" dirty="0">
              <a:latin typeface="Papyrus"/>
            </a:endParaRPr>
          </a:p>
          <a:p>
            <a:pPr algn="ctr"/>
            <a:r>
              <a:rPr lang="en-US" sz="3200" dirty="0">
                <a:latin typeface="Papyrus"/>
              </a:rPr>
              <a:t>“Software stands between the user and the machine”   - Harlan D. Mills</a:t>
            </a:r>
          </a:p>
          <a:p>
            <a:pPr algn="ctr"/>
            <a:endParaRPr lang="en-US" sz="3200" dirty="0">
              <a:latin typeface="Papyrus"/>
            </a:endParaRPr>
          </a:p>
          <a:p>
            <a:pPr algn="ctr"/>
            <a:endParaRPr lang="en-US" sz="3200" dirty="0">
              <a:latin typeface="Papyrus"/>
            </a:endParaRPr>
          </a:p>
          <a:p>
            <a:pPr algn="ctr"/>
            <a:endParaRPr lang="en-US" sz="3200" dirty="0">
              <a:latin typeface="Papyrus"/>
            </a:endParaRPr>
          </a:p>
          <a:p>
            <a:pPr algn="ctr"/>
            <a:r>
              <a:rPr lang="en-US" sz="3200" dirty="0">
                <a:latin typeface="Papyrus"/>
              </a:rPr>
              <a:t>Software can help the user in their daily endeavors or stand in the way.</a:t>
            </a:r>
          </a:p>
        </p:txBody>
      </p:sp>
    </p:spTree>
    <p:extLst>
      <p:ext uri="{BB962C8B-B14F-4D97-AF65-F5344CB8AC3E}">
        <p14:creationId xmlns:p14="http://schemas.microsoft.com/office/powerpoint/2010/main" val="3419670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827306"/>
            <a:ext cx="9144000" cy="4770536"/>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“UNIX Philosophy”</a:t>
            </a:r>
          </a:p>
          <a:p>
            <a:pPr indent="-371475" algn="ctr">
              <a:spcBef>
                <a:spcPct val="50000"/>
              </a:spcBef>
            </a:pPr>
            <a:endParaRPr lang="en-US" sz="3200" dirty="0">
              <a:latin typeface="Papyrus"/>
            </a:endParaRPr>
          </a:p>
          <a:p>
            <a:pPr indent="-371475" algn="ctr"/>
            <a:r>
              <a:rPr lang="en-US" sz="3200" dirty="0">
                <a:latin typeface="Papyrus"/>
              </a:rPr>
              <a:t>(ii) Expect the output of every program to become the input to another, as yet unknown, program.</a:t>
            </a:r>
          </a:p>
          <a:p>
            <a:pPr indent="-371475" algn="ctr"/>
            <a:endParaRPr lang="en-US" sz="3200" dirty="0">
              <a:latin typeface="Papyrus"/>
            </a:endParaRPr>
          </a:p>
          <a:p>
            <a:pPr indent="-371475" algn="ctr"/>
            <a:r>
              <a:rPr lang="en-US" sz="3200" dirty="0">
                <a:latin typeface="Papyrus"/>
              </a:rPr>
              <a:t>- Don't clutter the output with extraneous information that might be useful to the user, but not needed by the input for next program. </a:t>
            </a:r>
          </a:p>
        </p:txBody>
      </p:sp>
    </p:spTree>
    <p:extLst>
      <p:ext uri="{BB962C8B-B14F-4D97-AF65-F5344CB8AC3E}">
        <p14:creationId xmlns:p14="http://schemas.microsoft.com/office/powerpoint/2010/main" val="3546351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827306"/>
            <a:ext cx="9144000" cy="4278094"/>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“UNIX Philosophy”</a:t>
            </a:r>
          </a:p>
          <a:p>
            <a:pPr indent="-371475" algn="ctr">
              <a:spcBef>
                <a:spcPct val="50000"/>
              </a:spcBef>
            </a:pPr>
            <a:endParaRPr lang="en-US" sz="3200" dirty="0">
              <a:latin typeface="Papyrus"/>
            </a:endParaRPr>
          </a:p>
          <a:p>
            <a:pPr indent="-371475" algn="ctr"/>
            <a:endParaRPr lang="en-US" sz="3200" dirty="0">
              <a:latin typeface="Papyrus"/>
            </a:endParaRPr>
          </a:p>
          <a:p>
            <a:pPr indent="-371475" algn="ctr"/>
            <a:r>
              <a:rPr lang="en-US" sz="3200" dirty="0">
                <a:latin typeface="Papyrus"/>
              </a:rPr>
              <a:t>Unfortunately this may make things confusing for the uninitiated user.</a:t>
            </a:r>
          </a:p>
          <a:p>
            <a:pPr indent="-371475" algn="ctr"/>
            <a:endParaRPr lang="en-US" sz="3200" dirty="0">
              <a:latin typeface="Papyrus"/>
            </a:endParaRPr>
          </a:p>
          <a:p>
            <a:pPr indent="-371475" algn="ctr"/>
            <a:r>
              <a:rPr lang="en-US" sz="3200" dirty="0">
                <a:latin typeface="Papyrus"/>
              </a:rPr>
              <a:t>The output is for “next program” (in a “pipe”), not the user.</a:t>
            </a:r>
          </a:p>
        </p:txBody>
      </p:sp>
    </p:spTree>
    <p:extLst>
      <p:ext uri="{BB962C8B-B14F-4D97-AF65-F5344CB8AC3E}">
        <p14:creationId xmlns:p14="http://schemas.microsoft.com/office/powerpoint/2010/main" val="1460276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228600"/>
            <a:ext cx="9144000" cy="6801862"/>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spcBef>
                <a:spcPct val="50000"/>
              </a:spcBef>
            </a:pPr>
            <a:endParaRPr lang="en-US" sz="3200" dirty="0">
              <a:latin typeface="Papyrus"/>
            </a:endParaRPr>
          </a:p>
          <a:p>
            <a:pPr indent="-371475" algn="ctr"/>
            <a:endParaRPr lang="en-US" sz="3200" dirty="0">
              <a:latin typeface="Papyrus"/>
            </a:endParaRPr>
          </a:p>
          <a:p>
            <a:pPr indent="-371475" algn="ctr"/>
            <a:r>
              <a:rPr lang="en-US" sz="3200" dirty="0">
                <a:latin typeface="Papyrus"/>
              </a:rPr>
              <a:t>What happens when you ask for a listing of files in an empty directory?</a:t>
            </a:r>
          </a:p>
          <a:p>
            <a:pPr indent="-371475" algn="ctr"/>
            <a:endParaRPr lang="en-US" sz="3200" dirty="0">
              <a:latin typeface="Papyrus"/>
            </a:endParaRPr>
          </a:p>
          <a:p>
            <a:pPr indent="-371475"/>
            <a:r>
              <a:rPr lang="en-US" dirty="0" err="1">
                <a:solidFill>
                  <a:srgbClr val="FF6600"/>
                </a:solidFill>
                <a:latin typeface="Courier"/>
                <a:cs typeface="Courier"/>
              </a:rPr>
              <a:t>Robert-Smalleys-MacBook-Pro:untitled</a:t>
            </a:r>
            <a:r>
              <a:rPr lang="en-US" dirty="0">
                <a:solidFill>
                  <a:srgbClr val="FF6600"/>
                </a:solidFill>
                <a:latin typeface="Courier"/>
                <a:cs typeface="Courier"/>
              </a:rPr>
              <a:t> folder </a:t>
            </a:r>
            <a:r>
              <a:rPr lang="en-US" dirty="0" err="1">
                <a:solidFill>
                  <a:srgbClr val="FF6600"/>
                </a:solidFill>
                <a:latin typeface="Courier"/>
                <a:cs typeface="Courier"/>
              </a:rPr>
              <a:t>robertsmalley</a:t>
            </a:r>
            <a:r>
              <a:rPr lang="en-US" dirty="0">
                <a:solidFill>
                  <a:srgbClr val="FF6600"/>
                </a:solidFill>
                <a:latin typeface="Courier"/>
                <a:cs typeface="Courier"/>
              </a:rPr>
              <a:t>$ </a:t>
            </a:r>
            <a:r>
              <a:rPr lang="en-US" dirty="0" err="1">
                <a:latin typeface="Courier"/>
                <a:cs typeface="Courier"/>
              </a:rPr>
              <a:t>ls</a:t>
            </a:r>
            <a:r>
              <a:rPr lang="en-US" dirty="0">
                <a:latin typeface="Courier"/>
                <a:cs typeface="Courier"/>
              </a:rPr>
              <a:t>&lt;CR&gt;</a:t>
            </a:r>
          </a:p>
          <a:p>
            <a:pPr indent="-371475"/>
            <a:r>
              <a:rPr lang="en-US" dirty="0" err="1">
                <a:solidFill>
                  <a:srgbClr val="FF6600"/>
                </a:solidFill>
                <a:latin typeface="Courier"/>
                <a:cs typeface="Courier"/>
              </a:rPr>
              <a:t>Robert-Smalleys-MacBook-Pro:untitled</a:t>
            </a:r>
            <a:r>
              <a:rPr lang="en-US" dirty="0">
                <a:solidFill>
                  <a:srgbClr val="FF6600"/>
                </a:solidFill>
                <a:latin typeface="Courier"/>
                <a:cs typeface="Courier"/>
              </a:rPr>
              <a:t> folder </a:t>
            </a:r>
            <a:r>
              <a:rPr lang="en-US" dirty="0" err="1">
                <a:solidFill>
                  <a:srgbClr val="FF6600"/>
                </a:solidFill>
                <a:latin typeface="Courier"/>
                <a:cs typeface="Courier"/>
              </a:rPr>
              <a:t>robertsmalley</a:t>
            </a:r>
            <a:r>
              <a:rPr lang="en-US" dirty="0">
                <a:solidFill>
                  <a:srgbClr val="FF6600"/>
                </a:solidFill>
                <a:latin typeface="Courier"/>
                <a:cs typeface="Courier"/>
              </a:rPr>
              <a:t>$ </a:t>
            </a:r>
          </a:p>
          <a:p>
            <a:pPr indent="-371475" algn="ctr"/>
            <a:endParaRPr lang="en-US" sz="3200" dirty="0">
              <a:latin typeface="Papyrus"/>
            </a:endParaRPr>
          </a:p>
          <a:p>
            <a:pPr indent="-371475" algn="ctr"/>
            <a:r>
              <a:rPr lang="en-US" sz="3200" dirty="0">
                <a:latin typeface="Papyrus"/>
              </a:rPr>
              <a:t>Returns to prompt without any other output. (there are no files to list, so Unix just outputs a </a:t>
            </a:r>
            <a:r>
              <a:rPr lang="en-US" sz="3200" dirty="0">
                <a:latin typeface="Courier"/>
                <a:cs typeface="Courier"/>
              </a:rPr>
              <a:t>&lt;CR&gt; </a:t>
            </a:r>
            <a:r>
              <a:rPr lang="en-US" sz="3200" dirty="0">
                <a:latin typeface="Papyrus"/>
              </a:rPr>
              <a:t>[and a new prompt], is that reasonable?).</a:t>
            </a:r>
          </a:p>
          <a:p>
            <a:pPr indent="-371475" algn="ctr"/>
            <a:r>
              <a:rPr lang="en-US" sz="3200" dirty="0">
                <a:latin typeface="Papyrus"/>
              </a:rPr>
              <a:t>(Works differently in shell script, no </a:t>
            </a:r>
            <a:r>
              <a:rPr lang="en-US" sz="3200" dirty="0">
                <a:latin typeface="Courier"/>
                <a:cs typeface="Courier"/>
              </a:rPr>
              <a:t>&lt;CR&gt;</a:t>
            </a:r>
            <a:r>
              <a:rPr lang="en-US" sz="3200" dirty="0">
                <a:latin typeface="Papyrus"/>
              </a:rPr>
              <a:t>)</a:t>
            </a:r>
          </a:p>
          <a:p>
            <a:pPr indent="-371475" algn="ctr"/>
            <a:endParaRPr lang="en-US" sz="3200" dirty="0">
              <a:latin typeface="Papyrus"/>
            </a:endParaRPr>
          </a:p>
        </p:txBody>
      </p:sp>
    </p:spTree>
    <p:extLst>
      <p:ext uri="{BB962C8B-B14F-4D97-AF65-F5344CB8AC3E}">
        <p14:creationId xmlns:p14="http://schemas.microsoft.com/office/powerpoint/2010/main" val="63992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 y="169340"/>
            <a:ext cx="9143999" cy="6494085"/>
          </a:xfrm>
          <a:prstGeom prst="rect">
            <a:avLst/>
          </a:prstGeom>
        </p:spPr>
        <p:txBody>
          <a:bodyPr wrap="square">
            <a:spAutoFit/>
          </a:bodyPr>
          <a:lstStyle/>
          <a:p>
            <a:pPr>
              <a:defRPr/>
            </a:pPr>
            <a:endParaRPr lang="de-DE" sz="1400" dirty="0">
              <a:latin typeface="Courier"/>
              <a:cs typeface="Courier"/>
            </a:endParaRPr>
          </a:p>
          <a:p>
            <a:pPr>
              <a:defRPr/>
            </a:pPr>
            <a:endParaRPr lang="de-DE" sz="1400" dirty="0">
              <a:latin typeface="Courier"/>
              <a:cs typeface="Courier"/>
            </a:endParaRPr>
          </a:p>
          <a:p>
            <a:pPr algn="ctr">
              <a:defRPr/>
            </a:pPr>
            <a:r>
              <a:rPr lang="de-DE" sz="3200" dirty="0" err="1">
                <a:latin typeface="Papyrus"/>
                <a:cs typeface="Papyrus"/>
              </a:rPr>
              <a:t>You</a:t>
            </a:r>
            <a:r>
              <a:rPr lang="de-DE" sz="3200" dirty="0">
                <a:latin typeface="Papyrus"/>
                <a:cs typeface="Papyrus"/>
              </a:rPr>
              <a:t> </a:t>
            </a:r>
            <a:r>
              <a:rPr lang="de-DE" sz="3200" dirty="0" err="1">
                <a:latin typeface="Papyrus"/>
                <a:cs typeface="Papyrus"/>
              </a:rPr>
              <a:t>can</a:t>
            </a:r>
            <a:r>
              <a:rPr lang="de-DE" sz="3200" dirty="0">
                <a:latin typeface="Papyrus"/>
                <a:cs typeface="Papyrus"/>
              </a:rPr>
              <a:t> also </a:t>
            </a:r>
            <a:r>
              <a:rPr lang="de-DE" sz="3200" dirty="0" err="1">
                <a:latin typeface="Papyrus"/>
                <a:cs typeface="Papyrus"/>
              </a:rPr>
              <a:t>give</a:t>
            </a:r>
            <a:r>
              <a:rPr lang="de-DE" sz="3200" dirty="0">
                <a:latin typeface="Papyrus"/>
                <a:cs typeface="Papyrus"/>
              </a:rPr>
              <a:t> </a:t>
            </a:r>
            <a:r>
              <a:rPr lang="de-DE" sz="3200" dirty="0" err="1">
                <a:latin typeface="Papyrus"/>
                <a:cs typeface="Papyrus"/>
              </a:rPr>
              <a:t>handles</a:t>
            </a:r>
            <a:r>
              <a:rPr lang="de-DE" sz="3200" dirty="0">
                <a:latin typeface="Papyrus"/>
                <a:cs typeface="Papyrus"/>
              </a:rPr>
              <a:t> </a:t>
            </a:r>
            <a:r>
              <a:rPr lang="de-DE" sz="3200" dirty="0" err="1">
                <a:latin typeface="Papyrus"/>
                <a:cs typeface="Papyrus"/>
              </a:rPr>
              <a:t>to</a:t>
            </a:r>
            <a:r>
              <a:rPr lang="de-DE" sz="3200" dirty="0">
                <a:latin typeface="Papyrus"/>
                <a:cs typeface="Papyrus"/>
              </a:rPr>
              <a:t> </a:t>
            </a:r>
            <a:r>
              <a:rPr lang="de-DE" sz="3200" dirty="0" err="1">
                <a:latin typeface="Papyrus"/>
                <a:cs typeface="Papyrus"/>
              </a:rPr>
              <a:t>functions</a:t>
            </a:r>
            <a:r>
              <a:rPr lang="de-DE" sz="3200" dirty="0">
                <a:latin typeface="Papyrus"/>
                <a:cs typeface="Papyrus"/>
              </a:rPr>
              <a:t>, </a:t>
            </a:r>
            <a:r>
              <a:rPr lang="de-DE" sz="3200" dirty="0" err="1">
                <a:latin typeface="Papyrus"/>
                <a:cs typeface="Papyrus"/>
              </a:rPr>
              <a:t>this</a:t>
            </a:r>
            <a:r>
              <a:rPr lang="de-DE" sz="3200" dirty="0">
                <a:latin typeface="Papyrus"/>
                <a:cs typeface="Papyrus"/>
              </a:rPr>
              <a:t> </a:t>
            </a:r>
            <a:r>
              <a:rPr lang="de-DE" sz="3200" dirty="0" err="1">
                <a:latin typeface="Papyrus"/>
                <a:cs typeface="Papyrus"/>
              </a:rPr>
              <a:t>allows</a:t>
            </a:r>
            <a:r>
              <a:rPr lang="de-DE" sz="3200" dirty="0">
                <a:latin typeface="Papyrus"/>
                <a:cs typeface="Papyrus"/>
              </a:rPr>
              <a:t> </a:t>
            </a:r>
            <a:r>
              <a:rPr lang="de-DE" sz="3200" dirty="0" err="1">
                <a:latin typeface="Papyrus"/>
                <a:cs typeface="Papyrus"/>
              </a:rPr>
              <a:t>you</a:t>
            </a:r>
            <a:r>
              <a:rPr lang="de-DE" sz="3200" dirty="0">
                <a:latin typeface="Papyrus"/>
                <a:cs typeface="Papyrus"/>
              </a:rPr>
              <a:t> </a:t>
            </a:r>
            <a:r>
              <a:rPr lang="de-DE" sz="3200" dirty="0" err="1">
                <a:latin typeface="Papyrus"/>
                <a:cs typeface="Papyrus"/>
              </a:rPr>
              <a:t>to</a:t>
            </a:r>
            <a:r>
              <a:rPr lang="de-DE" sz="3200" dirty="0">
                <a:latin typeface="Papyrus"/>
                <a:cs typeface="Papyrus"/>
              </a:rPr>
              <a:t> pass </a:t>
            </a:r>
            <a:r>
              <a:rPr lang="de-DE" sz="3200" dirty="0" err="1">
                <a:latin typeface="Papyrus"/>
                <a:cs typeface="Papyrus"/>
              </a:rPr>
              <a:t>functions</a:t>
            </a:r>
            <a:r>
              <a:rPr lang="de-DE" sz="3200" dirty="0">
                <a:latin typeface="Papyrus"/>
                <a:cs typeface="Papyrus"/>
              </a:rPr>
              <a:t> </a:t>
            </a:r>
            <a:r>
              <a:rPr lang="de-DE" sz="3200" dirty="0" err="1">
                <a:latin typeface="Papyrus"/>
                <a:cs typeface="Papyrus"/>
              </a:rPr>
              <a:t>as</a:t>
            </a:r>
            <a:r>
              <a:rPr lang="de-DE" sz="3200" dirty="0">
                <a:latin typeface="Papyrus"/>
                <a:cs typeface="Papyrus"/>
              </a:rPr>
              <a:t> </a:t>
            </a:r>
            <a:r>
              <a:rPr lang="de-DE" sz="3200" dirty="0" err="1">
                <a:latin typeface="Papyrus"/>
                <a:cs typeface="Papyrus"/>
              </a:rPr>
              <a:t>arguments</a:t>
            </a:r>
            <a:r>
              <a:rPr lang="de-DE" sz="3200" dirty="0">
                <a:latin typeface="Papyrus"/>
                <a:cs typeface="Papyrus"/>
              </a:rPr>
              <a:t> </a:t>
            </a:r>
            <a:r>
              <a:rPr lang="de-DE" sz="3200" dirty="0" err="1">
                <a:latin typeface="Papyrus"/>
                <a:cs typeface="Papyrus"/>
              </a:rPr>
              <a:t>to</a:t>
            </a:r>
            <a:r>
              <a:rPr lang="de-DE" sz="3200" dirty="0">
                <a:latin typeface="Papyrus"/>
                <a:cs typeface="Papyrus"/>
              </a:rPr>
              <a:t> </a:t>
            </a:r>
            <a:r>
              <a:rPr lang="de-DE" sz="3200" dirty="0" err="1">
                <a:latin typeface="Papyrus"/>
                <a:cs typeface="Papyrus"/>
              </a:rPr>
              <a:t>other</a:t>
            </a:r>
            <a:r>
              <a:rPr lang="de-DE" sz="3200" dirty="0">
                <a:latin typeface="Papyrus"/>
                <a:cs typeface="Papyrus"/>
              </a:rPr>
              <a:t> </a:t>
            </a:r>
            <a:r>
              <a:rPr lang="de-DE" sz="3200" dirty="0" err="1">
                <a:latin typeface="Papyrus"/>
                <a:cs typeface="Papyrus"/>
              </a:rPr>
              <a:t>functions</a:t>
            </a:r>
            <a:endParaRPr lang="de-DE" sz="3200" dirty="0">
              <a:latin typeface="Papyrus"/>
              <a:cs typeface="Papyrus"/>
            </a:endParaRPr>
          </a:p>
          <a:p>
            <a:pPr>
              <a:defRPr/>
            </a:pPr>
            <a:endParaRPr lang="de-DE" sz="3200" dirty="0">
              <a:latin typeface="Courier"/>
              <a:cs typeface="Courier"/>
            </a:endParaRPr>
          </a:p>
          <a:p>
            <a:pPr>
              <a:defRPr/>
            </a:pPr>
            <a:r>
              <a:rPr lang="de-DE" sz="2800" dirty="0">
                <a:latin typeface="Courier"/>
                <a:cs typeface="Courier"/>
              </a:rPr>
              <a:t>f = @(x) x.^3 -3*x+1;</a:t>
            </a:r>
          </a:p>
          <a:p>
            <a:pPr>
              <a:defRPr/>
            </a:pPr>
            <a:endParaRPr lang="de-DE" sz="2400" dirty="0">
              <a:latin typeface="Courier"/>
              <a:cs typeface="Courier"/>
            </a:endParaRPr>
          </a:p>
          <a:p>
            <a:pPr algn="ctr">
              <a:defRPr/>
            </a:pPr>
            <a:r>
              <a:rPr lang="de-DE" sz="3200" dirty="0" err="1">
                <a:latin typeface="Papyrus"/>
                <a:cs typeface="Papyrus"/>
              </a:rPr>
              <a:t>Then</a:t>
            </a:r>
            <a:r>
              <a:rPr lang="de-DE" sz="3200" dirty="0">
                <a:latin typeface="Papyrus"/>
                <a:cs typeface="Papyrus"/>
              </a:rPr>
              <a:t> </a:t>
            </a:r>
            <a:r>
              <a:rPr lang="de-DE" sz="3200" dirty="0" err="1">
                <a:latin typeface="Papyrus"/>
                <a:cs typeface="Papyrus"/>
              </a:rPr>
              <a:t>call</a:t>
            </a:r>
            <a:r>
              <a:rPr lang="de-DE" sz="3200" dirty="0">
                <a:latin typeface="Papyrus"/>
                <a:cs typeface="Papyrus"/>
              </a:rPr>
              <a:t> </a:t>
            </a:r>
            <a:r>
              <a:rPr lang="de-DE" sz="3200" dirty="0">
                <a:latin typeface="Courier"/>
                <a:cs typeface="Courier"/>
              </a:rPr>
              <a:t>f(3.4)</a:t>
            </a:r>
            <a:r>
              <a:rPr lang="de-DE" sz="3200" dirty="0">
                <a:latin typeface="Papyrus"/>
                <a:cs typeface="Papyrus"/>
              </a:rPr>
              <a:t> etc., (</a:t>
            </a:r>
            <a:r>
              <a:rPr lang="de-DE" sz="3200" dirty="0" err="1">
                <a:latin typeface="Papyrus"/>
                <a:cs typeface="Papyrus"/>
              </a:rPr>
              <a:t>like</a:t>
            </a:r>
            <a:r>
              <a:rPr lang="de-DE" sz="3200" dirty="0">
                <a:latin typeface="Papyrus"/>
                <a:cs typeface="Papyrus"/>
              </a:rPr>
              <a:t> sin, </a:t>
            </a:r>
            <a:r>
              <a:rPr lang="de-DE" sz="3200" dirty="0" err="1">
                <a:latin typeface="Papyrus"/>
                <a:cs typeface="Papyrus"/>
              </a:rPr>
              <a:t>cosine</a:t>
            </a:r>
            <a:r>
              <a:rPr lang="de-DE" sz="3200" dirty="0">
                <a:latin typeface="Papyrus"/>
                <a:cs typeface="Papyrus"/>
              </a:rPr>
              <a:t>, etc.)</a:t>
            </a:r>
          </a:p>
          <a:p>
            <a:pPr algn="ctr">
              <a:defRPr/>
            </a:pPr>
            <a:endParaRPr lang="de-DE" sz="3200" dirty="0">
              <a:latin typeface="Papyrus"/>
              <a:cs typeface="Papyrus"/>
            </a:endParaRPr>
          </a:p>
          <a:p>
            <a:pPr algn="ctr">
              <a:defRPr/>
            </a:pPr>
            <a:r>
              <a:rPr lang="de-DE" sz="3200" dirty="0">
                <a:latin typeface="Papyrus"/>
                <a:cs typeface="Papyrus"/>
              </a:rPr>
              <a:t>This also </a:t>
            </a:r>
            <a:r>
              <a:rPr lang="de-DE" sz="3200" dirty="0" err="1">
                <a:latin typeface="Papyrus"/>
                <a:cs typeface="Papyrus"/>
              </a:rPr>
              <a:t>makes</a:t>
            </a:r>
            <a:r>
              <a:rPr lang="de-DE" sz="3200" dirty="0">
                <a:latin typeface="Papyrus"/>
                <a:cs typeface="Papyrus"/>
              </a:rPr>
              <a:t> </a:t>
            </a:r>
            <a:r>
              <a:rPr lang="de-DE" sz="3200" dirty="0" err="1">
                <a:latin typeface="Papyrus"/>
                <a:cs typeface="Papyrus"/>
              </a:rPr>
              <a:t>function</a:t>
            </a:r>
            <a:r>
              <a:rPr lang="de-DE" sz="3200" dirty="0">
                <a:latin typeface="Papyrus"/>
                <a:cs typeface="Papyrus"/>
              </a:rPr>
              <a:t> </a:t>
            </a:r>
            <a:r>
              <a:rPr lang="de-DE" sz="3200" dirty="0" err="1">
                <a:latin typeface="Papyrus"/>
                <a:cs typeface="Papyrus"/>
              </a:rPr>
              <a:t>handles</a:t>
            </a:r>
            <a:r>
              <a:rPr lang="de-DE" sz="3200" dirty="0">
                <a:latin typeface="Papyrus"/>
                <a:cs typeface="Papyrus"/>
              </a:rPr>
              <a:t> </a:t>
            </a:r>
            <a:r>
              <a:rPr lang="mr-IN" sz="3200" dirty="0">
                <a:latin typeface="Papyrus"/>
                <a:cs typeface="Papyrus"/>
              </a:rPr>
              <a:t>–</a:t>
            </a:r>
            <a:r>
              <a:rPr lang="de-DE" sz="3200" dirty="0">
                <a:latin typeface="Papyrus"/>
                <a:cs typeface="Papyrus"/>
              </a:rPr>
              <a:t> so </a:t>
            </a:r>
            <a:r>
              <a:rPr lang="de-DE" sz="3200" dirty="0" err="1">
                <a:latin typeface="Papyrus"/>
                <a:cs typeface="Papyrus"/>
              </a:rPr>
              <a:t>you</a:t>
            </a:r>
            <a:r>
              <a:rPr lang="de-DE" sz="3200" dirty="0">
                <a:latin typeface="Papyrus"/>
                <a:cs typeface="Papyrus"/>
              </a:rPr>
              <a:t> </a:t>
            </a:r>
            <a:r>
              <a:rPr lang="de-DE" sz="3200" dirty="0" err="1">
                <a:latin typeface="Papyrus"/>
                <a:cs typeface="Papyrus"/>
              </a:rPr>
              <a:t>can</a:t>
            </a:r>
            <a:r>
              <a:rPr lang="de-DE" sz="3200" dirty="0">
                <a:latin typeface="Papyrus"/>
                <a:cs typeface="Papyrus"/>
              </a:rPr>
              <a:t> pass </a:t>
            </a:r>
            <a:r>
              <a:rPr lang="de-DE" sz="3200" dirty="0" err="1">
                <a:latin typeface="Papyrus"/>
                <a:cs typeface="Papyrus"/>
              </a:rPr>
              <a:t>functions</a:t>
            </a:r>
            <a:r>
              <a:rPr lang="de-DE" sz="3200" dirty="0">
                <a:latin typeface="Papyrus"/>
                <a:cs typeface="Papyrus"/>
              </a:rPr>
              <a:t> </a:t>
            </a:r>
            <a:r>
              <a:rPr lang="de-DE" sz="3200" dirty="0" err="1">
                <a:latin typeface="Papyrus"/>
                <a:cs typeface="Papyrus"/>
              </a:rPr>
              <a:t>to</a:t>
            </a:r>
            <a:r>
              <a:rPr lang="de-DE" sz="3200" dirty="0">
                <a:latin typeface="Papyrus"/>
                <a:cs typeface="Papyrus"/>
              </a:rPr>
              <a:t> </a:t>
            </a:r>
            <a:r>
              <a:rPr lang="de-DE" sz="3200" dirty="0" err="1">
                <a:latin typeface="Papyrus"/>
                <a:cs typeface="Papyrus"/>
              </a:rPr>
              <a:t>other</a:t>
            </a:r>
            <a:r>
              <a:rPr lang="de-DE" sz="3200" dirty="0">
                <a:latin typeface="Papyrus"/>
                <a:cs typeface="Papyrus"/>
              </a:rPr>
              <a:t> </a:t>
            </a:r>
            <a:r>
              <a:rPr lang="de-DE" sz="3200" dirty="0" err="1">
                <a:latin typeface="Papyrus"/>
                <a:cs typeface="Papyrus"/>
              </a:rPr>
              <a:t>functions</a:t>
            </a:r>
            <a:endParaRPr lang="de-DE" sz="3200" dirty="0">
              <a:latin typeface="Papyrus"/>
              <a:cs typeface="Papyrus"/>
            </a:endParaRPr>
          </a:p>
          <a:p>
            <a:pPr>
              <a:defRPr/>
            </a:pPr>
            <a:endParaRPr lang="de-DE" sz="2400" dirty="0">
              <a:latin typeface="Courier"/>
              <a:cs typeface="Courier"/>
            </a:endParaRPr>
          </a:p>
          <a:p>
            <a:pPr>
              <a:defRPr/>
            </a:pPr>
            <a:r>
              <a:rPr lang="de-DE" sz="2800" dirty="0">
                <a:latin typeface="Courier"/>
                <a:cs typeface="Courier"/>
              </a:rPr>
              <a:t>X</a:t>
            </a:r>
            <a:r>
              <a:rPr lang="en-US" sz="2800" dirty="0">
                <a:latin typeface="Courier"/>
                <a:cs typeface="Courier"/>
              </a:rPr>
              <a:t>=</a:t>
            </a:r>
            <a:r>
              <a:rPr lang="en-US" sz="2800" dirty="0" err="1">
                <a:latin typeface="Courier"/>
                <a:cs typeface="Courier"/>
              </a:rPr>
              <a:t>linspace</a:t>
            </a:r>
            <a:r>
              <a:rPr lang="en-US" sz="2800" dirty="0">
                <a:latin typeface="Courier"/>
                <a:cs typeface="Courier"/>
              </a:rPr>
              <a:t>(0,2);</a:t>
            </a:r>
          </a:p>
          <a:p>
            <a:pPr>
              <a:defRPr/>
            </a:pPr>
            <a:r>
              <a:rPr lang="en-US" sz="2800" dirty="0">
                <a:latin typeface="Courier"/>
                <a:cs typeface="Courier"/>
              </a:rPr>
              <a:t>Plot(</a:t>
            </a:r>
            <a:r>
              <a:rPr lang="en-US" sz="2800" dirty="0" err="1">
                <a:latin typeface="Courier"/>
                <a:cs typeface="Courier"/>
              </a:rPr>
              <a:t>x,</a:t>
            </a:r>
            <a:r>
              <a:rPr lang="en-US" sz="2800" b="1" dirty="0" err="1">
                <a:latin typeface="Courier"/>
                <a:cs typeface="Courier"/>
              </a:rPr>
              <a:t>f</a:t>
            </a:r>
            <a:r>
              <a:rPr lang="en-US" sz="2800" b="1" dirty="0">
                <a:latin typeface="Courier"/>
                <a:cs typeface="Courier"/>
              </a:rPr>
              <a:t>(x)</a:t>
            </a:r>
            <a:r>
              <a:rPr lang="en-US" sz="2800" dirty="0">
                <a:latin typeface="Courier"/>
                <a:cs typeface="Courier"/>
              </a:rPr>
              <a:t>)</a:t>
            </a:r>
          </a:p>
        </p:txBody>
      </p:sp>
    </p:spTree>
    <p:extLst>
      <p:ext uri="{BB962C8B-B14F-4D97-AF65-F5344CB8AC3E}">
        <p14:creationId xmlns:p14="http://schemas.microsoft.com/office/powerpoint/2010/main" val="620765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3904" y="381000"/>
            <a:ext cx="9144000" cy="6278641"/>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r>
              <a:rPr lang="en-US" sz="3200" dirty="0">
                <a:latin typeface="Papyrus"/>
              </a:rPr>
              <a:t>What happens when you enter</a:t>
            </a:r>
          </a:p>
          <a:p>
            <a:pPr indent="-371475" algn="ctr"/>
            <a:endParaRPr lang="en-US" sz="3200" dirty="0">
              <a:latin typeface="Papyrus"/>
            </a:endParaRPr>
          </a:p>
          <a:p>
            <a:pPr indent="-371475"/>
            <a:r>
              <a:rPr lang="en-US" dirty="0" err="1">
                <a:solidFill>
                  <a:srgbClr val="FF6600"/>
                </a:solidFill>
                <a:latin typeface="Courier"/>
                <a:cs typeface="Courier"/>
              </a:rPr>
              <a:t>Robert-Smalleys-MacBook-Pro:documents</a:t>
            </a:r>
            <a:r>
              <a:rPr lang="en-US" dirty="0">
                <a:solidFill>
                  <a:srgbClr val="FF6600"/>
                </a:solidFill>
                <a:latin typeface="Courier"/>
                <a:cs typeface="Courier"/>
              </a:rPr>
              <a:t> </a:t>
            </a:r>
            <a:r>
              <a:rPr lang="en-US" dirty="0" err="1">
                <a:solidFill>
                  <a:srgbClr val="FF6600"/>
                </a:solidFill>
                <a:latin typeface="Courier"/>
                <a:cs typeface="Courier"/>
              </a:rPr>
              <a:t>robertsmalley</a:t>
            </a:r>
            <a:r>
              <a:rPr lang="en-US" dirty="0">
                <a:solidFill>
                  <a:srgbClr val="FF6600"/>
                </a:solidFill>
                <a:latin typeface="Courier"/>
                <a:cs typeface="Courier"/>
              </a:rPr>
              <a:t>$ </a:t>
            </a:r>
            <a:r>
              <a:rPr lang="en-US" dirty="0">
                <a:latin typeface="Courier"/>
                <a:cs typeface="Courier"/>
              </a:rPr>
              <a:t>echo&lt;CR&gt;</a:t>
            </a:r>
          </a:p>
          <a:p>
            <a:pPr indent="-371475" algn="ctr"/>
            <a:endParaRPr lang="en-US" sz="3200" dirty="0">
              <a:latin typeface="Papyrus"/>
            </a:endParaRPr>
          </a:p>
          <a:p>
            <a:pPr indent="-371475" algn="ctr"/>
            <a:r>
              <a:rPr lang="en-US" sz="3200" dirty="0">
                <a:latin typeface="Papyrus"/>
              </a:rPr>
              <a:t>The command echo, “echoes” what you type.</a:t>
            </a:r>
          </a:p>
          <a:p>
            <a:pPr indent="-371475" algn="ctr"/>
            <a:r>
              <a:rPr lang="en-US" sz="3200" dirty="0">
                <a:latin typeface="Papyrus"/>
              </a:rPr>
              <a:t>Should do nothing! (what about a new prompt on same line?)</a:t>
            </a:r>
          </a:p>
          <a:p>
            <a:pPr indent="-371475" algn="ctr"/>
            <a:endParaRPr lang="en-US" sz="3200" dirty="0">
              <a:latin typeface="Papyrus"/>
            </a:endParaRPr>
          </a:p>
          <a:p>
            <a:pPr indent="-371475" algn="ctr"/>
            <a:r>
              <a:rPr lang="en-US" sz="3200" dirty="0">
                <a:latin typeface="Papyrus"/>
              </a:rPr>
              <a:t>(i.e. it should just sit there, with the “cursor”, which was invisible on a teletype after the </a:t>
            </a:r>
            <a:r>
              <a:rPr lang="en-US" sz="3200" dirty="0">
                <a:latin typeface="Courier"/>
                <a:cs typeface="Courier"/>
              </a:rPr>
              <a:t>&lt;CR&gt;</a:t>
            </a:r>
            <a:r>
              <a:rPr lang="en-US" sz="3200" dirty="0">
                <a:latin typeface="Papyrus"/>
              </a:rPr>
              <a:t>, after the </a:t>
            </a:r>
            <a:r>
              <a:rPr lang="en-US" sz="3200" dirty="0">
                <a:latin typeface="Courier"/>
                <a:cs typeface="Courier"/>
              </a:rPr>
              <a:t>&lt;CR&gt; </a:t>
            </a:r>
            <a:r>
              <a:rPr lang="en-US" sz="3200" dirty="0">
                <a:latin typeface="Papyrus"/>
              </a:rPr>
              <a:t>waiting for input)</a:t>
            </a:r>
          </a:p>
        </p:txBody>
      </p:sp>
    </p:spTree>
    <p:extLst>
      <p:ext uri="{BB962C8B-B14F-4D97-AF65-F5344CB8AC3E}">
        <p14:creationId xmlns:p14="http://schemas.microsoft.com/office/powerpoint/2010/main" val="2987484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3904" y="163116"/>
            <a:ext cx="9144000" cy="6771084"/>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r>
              <a:rPr lang="en-US" sz="3200" dirty="0">
                <a:latin typeface="Papyrus"/>
              </a:rPr>
              <a:t>What happens when you enter</a:t>
            </a:r>
          </a:p>
          <a:p>
            <a:pPr indent="-371475" algn="ctr"/>
            <a:endParaRPr lang="en-US" sz="3200" dirty="0">
              <a:latin typeface="Papyrus"/>
            </a:endParaRPr>
          </a:p>
          <a:p>
            <a:pPr indent="-371475"/>
            <a:r>
              <a:rPr lang="en-US" dirty="0" err="1">
                <a:solidFill>
                  <a:srgbClr val="FF6600"/>
                </a:solidFill>
                <a:latin typeface="Courier"/>
                <a:cs typeface="Courier"/>
              </a:rPr>
              <a:t>Robert-Smalleys-MacBook-Pro:documents</a:t>
            </a:r>
            <a:r>
              <a:rPr lang="en-US" dirty="0">
                <a:solidFill>
                  <a:srgbClr val="FF6600"/>
                </a:solidFill>
                <a:latin typeface="Courier"/>
                <a:cs typeface="Courier"/>
              </a:rPr>
              <a:t> </a:t>
            </a:r>
            <a:r>
              <a:rPr lang="en-US" dirty="0" err="1">
                <a:solidFill>
                  <a:srgbClr val="FF6600"/>
                </a:solidFill>
                <a:latin typeface="Courier"/>
                <a:cs typeface="Courier"/>
              </a:rPr>
              <a:t>robertsmalley</a:t>
            </a:r>
            <a:r>
              <a:rPr lang="en-US" dirty="0">
                <a:solidFill>
                  <a:srgbClr val="FF6600"/>
                </a:solidFill>
                <a:latin typeface="Courier"/>
                <a:cs typeface="Courier"/>
              </a:rPr>
              <a:t>$ </a:t>
            </a:r>
            <a:r>
              <a:rPr lang="en-US" dirty="0">
                <a:latin typeface="Courier"/>
                <a:cs typeface="Courier"/>
              </a:rPr>
              <a:t>echo&lt;CR&gt;</a:t>
            </a:r>
          </a:p>
          <a:p>
            <a:pPr indent="-371475" algn="ctr"/>
            <a:endParaRPr lang="en-US" sz="3200" dirty="0">
              <a:latin typeface="Papyrus"/>
            </a:endParaRPr>
          </a:p>
          <a:p>
            <a:pPr indent="-371475" algn="ctr"/>
            <a:r>
              <a:rPr lang="en-US" sz="3200" dirty="0">
                <a:latin typeface="Papyrus"/>
              </a:rPr>
              <a:t>Usually goes to next line and prints the prompt on the screen as in the previous example(break with philosophy because philosophy too confusing </a:t>
            </a:r>
          </a:p>
          <a:p>
            <a:pPr indent="-371475" algn="ctr"/>
            <a:endParaRPr lang="en-US" sz="3200" dirty="0">
              <a:latin typeface="Papyrus"/>
            </a:endParaRPr>
          </a:p>
          <a:p>
            <a:pPr indent="-371475" algn="ctr"/>
            <a:r>
              <a:rPr lang="en-US" sz="3200" dirty="0">
                <a:latin typeface="Papyrus"/>
              </a:rPr>
              <a:t>But does what expected, nothing (it follows philosophy), in a shell script.</a:t>
            </a:r>
          </a:p>
          <a:p>
            <a:pPr indent="-371475" algn="ctr"/>
            <a:endParaRPr lang="en-US" sz="3200" dirty="0">
              <a:latin typeface="Papyrus"/>
            </a:endParaRPr>
          </a:p>
        </p:txBody>
      </p:sp>
    </p:spTree>
    <p:extLst>
      <p:ext uri="{BB962C8B-B14F-4D97-AF65-F5344CB8AC3E}">
        <p14:creationId xmlns:p14="http://schemas.microsoft.com/office/powerpoint/2010/main" val="3632183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0" y="59115"/>
            <a:ext cx="9144000" cy="649408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“UNIX Philosophy”</a:t>
            </a:r>
          </a:p>
          <a:p>
            <a:pPr indent="-371475" algn="ctr"/>
            <a:endParaRPr lang="en-US" sz="3200" dirty="0">
              <a:latin typeface="Papyrus"/>
            </a:endParaRPr>
          </a:p>
          <a:p>
            <a:pPr indent="-371475" algn="ctr"/>
            <a:r>
              <a:rPr lang="en-US" sz="3200" dirty="0">
                <a:latin typeface="Papyrus"/>
              </a:rPr>
              <a:t>Idea of “filter” – </a:t>
            </a:r>
          </a:p>
          <a:p>
            <a:pPr indent="-371475" algn="ctr"/>
            <a:endParaRPr lang="en-US" sz="3200" dirty="0">
              <a:latin typeface="Papyrus"/>
            </a:endParaRPr>
          </a:p>
          <a:p>
            <a:pPr indent="-371475" algn="ctr"/>
            <a:r>
              <a:rPr lang="en-US" sz="3200" dirty="0">
                <a:latin typeface="Papyrus"/>
              </a:rPr>
              <a:t>Every program takes its input from </a:t>
            </a:r>
            <a:r>
              <a:rPr lang="en-US" sz="3200" u="sng" dirty="0">
                <a:latin typeface="Papyrus"/>
              </a:rPr>
              <a:t>Standard IN </a:t>
            </a:r>
            <a:r>
              <a:rPr lang="en-US" sz="3200" dirty="0">
                <a:latin typeface="Papyrus"/>
              </a:rPr>
              <a:t>(originally a teletype, now a keyboard),</a:t>
            </a:r>
          </a:p>
          <a:p>
            <a:pPr indent="-371475" algn="ctr"/>
            <a:endParaRPr lang="en-US" sz="3200" dirty="0">
              <a:latin typeface="Papyrus"/>
            </a:endParaRPr>
          </a:p>
          <a:p>
            <a:pPr indent="-371475" algn="ctr"/>
            <a:r>
              <a:rPr lang="en-US" sz="3200" dirty="0">
                <a:latin typeface="Papyrus"/>
              </a:rPr>
              <a:t>does something to it (“filters” it) and</a:t>
            </a:r>
          </a:p>
          <a:p>
            <a:pPr indent="-371475" algn="ctr"/>
            <a:endParaRPr lang="en-US" sz="3200" dirty="0">
              <a:latin typeface="Papyrus"/>
            </a:endParaRPr>
          </a:p>
          <a:p>
            <a:pPr indent="-371475" algn="ctr"/>
            <a:r>
              <a:rPr lang="en-US" sz="3200" dirty="0">
                <a:latin typeface="Papyrus"/>
              </a:rPr>
              <a:t>sends it to </a:t>
            </a:r>
            <a:r>
              <a:rPr lang="en-US" sz="3200" u="sng" dirty="0">
                <a:latin typeface="Papyrus"/>
              </a:rPr>
              <a:t>Standard OUT</a:t>
            </a:r>
            <a:r>
              <a:rPr lang="en-US" sz="3200" dirty="0">
                <a:latin typeface="Papyrus"/>
              </a:rPr>
              <a:t> (originally a teletype, now a screen) </a:t>
            </a:r>
          </a:p>
          <a:p>
            <a:pPr indent="-371475" algn="ctr"/>
            <a:endParaRPr lang="en-US" sz="3200" dirty="0">
              <a:latin typeface="Papyrus"/>
            </a:endParaRPr>
          </a:p>
          <a:p>
            <a:pPr indent="-371475" algn="ctr"/>
            <a:r>
              <a:rPr lang="en-US" sz="3200" dirty="0">
                <a:latin typeface="Papyrus"/>
              </a:rPr>
              <a:t>(notice that the  “user” is not part of this model). </a:t>
            </a:r>
          </a:p>
        </p:txBody>
      </p:sp>
    </p:spTree>
    <p:extLst>
      <p:ext uri="{BB962C8B-B14F-4D97-AF65-F5344CB8AC3E}">
        <p14:creationId xmlns:p14="http://schemas.microsoft.com/office/powerpoint/2010/main" val="1918847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3904" y="762000"/>
            <a:ext cx="9144000" cy="6001642"/>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r>
              <a:rPr lang="en-US" sz="3200" dirty="0">
                <a:latin typeface="Papyrus"/>
              </a:rPr>
              <a:t>This brings up another issue – commands sometimes behave differently in shell scripts than they do “interactively”</a:t>
            </a:r>
          </a:p>
          <a:p>
            <a:pPr indent="-371475" algn="ctr"/>
            <a:endParaRPr lang="en-US" sz="3200" dirty="0">
              <a:latin typeface="Papyrus"/>
            </a:endParaRPr>
          </a:p>
          <a:p>
            <a:pPr indent="-371475" algn="ctr"/>
            <a:r>
              <a:rPr lang="en-US" sz="3200" dirty="0">
                <a:latin typeface="Papyrus"/>
              </a:rPr>
              <a:t>Typically more “chatty” when interactive.</a:t>
            </a:r>
          </a:p>
          <a:p>
            <a:pPr indent="-371475" algn="ctr"/>
            <a:endParaRPr lang="en-US" sz="3200" dirty="0">
              <a:latin typeface="Papyrus"/>
            </a:endParaRPr>
          </a:p>
          <a:p>
            <a:pPr indent="-371475" algn="ctr"/>
            <a:r>
              <a:rPr lang="en-US" sz="3200" dirty="0">
                <a:latin typeface="Papyrus"/>
              </a:rPr>
              <a:t>This kind of stuff can make for confusion when debugging. Works from screen, does not work in shell script.</a:t>
            </a:r>
          </a:p>
          <a:p>
            <a:pPr indent="-371475" algn="ctr"/>
            <a:endParaRPr lang="en-US" sz="3200" dirty="0">
              <a:latin typeface="Papyrus"/>
            </a:endParaRPr>
          </a:p>
        </p:txBody>
      </p:sp>
    </p:spTree>
    <p:extLst>
      <p:ext uri="{BB962C8B-B14F-4D97-AF65-F5344CB8AC3E}">
        <p14:creationId xmlns:p14="http://schemas.microsoft.com/office/powerpoint/2010/main" val="2810093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1261170"/>
            <a:ext cx="9144000" cy="3539430"/>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It is pretty easy to see these are not a good assumptions (</a:t>
            </a:r>
            <a:r>
              <a:rPr lang="en-US" sz="3200" dirty="0" err="1">
                <a:latin typeface="Papyrus"/>
              </a:rPr>
              <a:t>Stnd</a:t>
            </a:r>
            <a:r>
              <a:rPr lang="en-US" sz="3200" dirty="0">
                <a:latin typeface="Papyrus"/>
              </a:rPr>
              <a:t> IN, </a:t>
            </a:r>
            <a:r>
              <a:rPr lang="en-US" sz="3200" dirty="0" err="1">
                <a:latin typeface="Papyrus"/>
              </a:rPr>
              <a:t>Stnd</a:t>
            </a:r>
            <a:r>
              <a:rPr lang="en-US" sz="3200" dirty="0">
                <a:latin typeface="Papyrus"/>
              </a:rPr>
              <a:t> OUT) for many tasks and many Unix commands break this convention.</a:t>
            </a:r>
          </a:p>
        </p:txBody>
      </p:sp>
    </p:spTree>
    <p:extLst>
      <p:ext uri="{BB962C8B-B14F-4D97-AF65-F5344CB8AC3E}">
        <p14:creationId xmlns:p14="http://schemas.microsoft.com/office/powerpoint/2010/main" val="1314547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13570"/>
            <a:ext cx="9144000" cy="6986528"/>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a:rPr>
              <a:t>“UNIX Philosophy”</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Idea/use of – redirection (“</a:t>
            </a:r>
            <a:r>
              <a:rPr lang="en-US" sz="3200" dirty="0">
                <a:latin typeface="Courier"/>
                <a:cs typeface="Courier"/>
              </a:rPr>
              <a:t>&lt;</a:t>
            </a:r>
            <a:r>
              <a:rPr lang="en-US" sz="3200" dirty="0">
                <a:latin typeface="Papyrus"/>
              </a:rPr>
              <a:t>“, “</a:t>
            </a:r>
            <a:r>
              <a:rPr lang="en-US" sz="3200" dirty="0">
                <a:latin typeface="Courier"/>
                <a:cs typeface="Courier"/>
              </a:rPr>
              <a:t>&lt;&lt;</a:t>
            </a:r>
            <a:r>
              <a:rPr lang="en-US" sz="3200" dirty="0">
                <a:latin typeface="Papyrus"/>
              </a:rPr>
              <a:t>“ and “</a:t>
            </a:r>
            <a:r>
              <a:rPr lang="en-US" sz="3200" dirty="0">
                <a:latin typeface="Courier"/>
                <a:cs typeface="Courier"/>
              </a:rPr>
              <a:t>&gt;</a:t>
            </a:r>
            <a:r>
              <a:rPr lang="en-US" sz="3200" dirty="0">
                <a:latin typeface="Papyrus"/>
              </a:rPr>
              <a:t>”, “</a:t>
            </a:r>
            <a:r>
              <a:rPr lang="en-US" sz="3200" dirty="0">
                <a:latin typeface="Courier"/>
                <a:cs typeface="Courier"/>
              </a:rPr>
              <a:t>&gt;&gt;</a:t>
            </a:r>
            <a:r>
              <a:rPr lang="en-US" sz="3200" dirty="0">
                <a:latin typeface="Papyrus"/>
              </a:rPr>
              <a:t>”)</a:t>
            </a:r>
          </a:p>
          <a:p>
            <a:pPr indent="-371475" algn="ctr"/>
            <a:endParaRPr lang="en-US" sz="3200" dirty="0">
              <a:latin typeface="Papyrus"/>
            </a:endParaRPr>
          </a:p>
          <a:p>
            <a:pPr indent="-371475" algn="ctr"/>
            <a:r>
              <a:rPr lang="en-US" sz="3200" dirty="0">
                <a:latin typeface="Papyrus"/>
              </a:rPr>
              <a:t>- Take input from </a:t>
            </a:r>
            <a:r>
              <a:rPr lang="en-US" sz="3200" b="1" dirty="0">
                <a:latin typeface="Papyrus"/>
              </a:rPr>
              <a:t>somewhere</a:t>
            </a:r>
            <a:r>
              <a:rPr lang="en-US" sz="3200" dirty="0">
                <a:latin typeface="Papyrus"/>
              </a:rPr>
              <a:t> rather than Standard IN</a:t>
            </a:r>
          </a:p>
          <a:p>
            <a:pPr indent="-371475" algn="ctr"/>
            <a:endParaRPr lang="en-US" sz="3200" dirty="0">
              <a:latin typeface="Papyrus"/>
            </a:endParaRPr>
          </a:p>
          <a:p>
            <a:pPr indent="-371475" algn="ctr">
              <a:buFontTx/>
              <a:buChar char="-"/>
            </a:pPr>
            <a:r>
              <a:rPr lang="en-US" sz="3200" dirty="0">
                <a:latin typeface="Papyrus"/>
              </a:rPr>
              <a:t>Send output to </a:t>
            </a:r>
            <a:r>
              <a:rPr lang="en-US" sz="3200" b="1" dirty="0">
                <a:latin typeface="Papyrus"/>
              </a:rPr>
              <a:t>somewhere</a:t>
            </a:r>
            <a:r>
              <a:rPr lang="en-US" sz="3200" dirty="0">
                <a:latin typeface="Papyrus"/>
              </a:rPr>
              <a:t> rather than Standard OUT</a:t>
            </a:r>
          </a:p>
          <a:p>
            <a:pPr indent="-371475" algn="ctr">
              <a:buFontTx/>
              <a:buChar char="-"/>
            </a:pPr>
            <a:endParaRPr lang="en-US" sz="3200" dirty="0">
              <a:latin typeface="Papyrus"/>
            </a:endParaRPr>
          </a:p>
          <a:p>
            <a:pPr indent="-371475" algn="ctr"/>
            <a:r>
              <a:rPr lang="en-US" sz="3200" dirty="0">
                <a:latin typeface="Papyrus"/>
              </a:rPr>
              <a:t>(Unix treats everything like a “file”, even hardware)</a:t>
            </a:r>
          </a:p>
        </p:txBody>
      </p:sp>
    </p:spTree>
    <p:extLst>
      <p:ext uri="{BB962C8B-B14F-4D97-AF65-F5344CB8AC3E}">
        <p14:creationId xmlns:p14="http://schemas.microsoft.com/office/powerpoint/2010/main" val="695558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0"/>
            <a:ext cx="9144000" cy="6001643"/>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r>
              <a:rPr lang="en-US" sz="3200" u="sng" dirty="0">
                <a:latin typeface="Papyrus"/>
              </a:rPr>
              <a:t>redirection</a:t>
            </a:r>
            <a:endParaRPr lang="en-US" sz="3200" dirty="0">
              <a:latin typeface="Papyrus"/>
            </a:endParaRPr>
          </a:p>
          <a:p>
            <a:pPr indent="-371475" algn="ctr"/>
            <a:endParaRPr lang="en-US" sz="3200" dirty="0">
              <a:latin typeface="Papyrus"/>
            </a:endParaRPr>
          </a:p>
          <a:p>
            <a:pPr indent="-371475" algn="ctr"/>
            <a:r>
              <a:rPr lang="en-US" sz="3200" dirty="0">
                <a:latin typeface="Papyrus"/>
              </a:rPr>
              <a:t>- Take input from a file “</a:t>
            </a:r>
            <a:r>
              <a:rPr lang="en-US" sz="3200" dirty="0">
                <a:latin typeface="Courier"/>
                <a:cs typeface="Courier"/>
              </a:rPr>
              <a:t>&lt;</a:t>
            </a:r>
            <a:r>
              <a:rPr lang="en-US" sz="3200" dirty="0">
                <a:latin typeface="Papyrus"/>
              </a:rPr>
              <a:t>“ rather than Standard IN</a:t>
            </a:r>
          </a:p>
          <a:p>
            <a:pPr indent="-371475" algn="ctr"/>
            <a:endParaRPr lang="en-US" sz="3200" dirty="0">
              <a:latin typeface="Papyrus"/>
            </a:endParaRPr>
          </a:p>
          <a:p>
            <a:pPr indent="-371475" algn="ctr">
              <a:buFontTx/>
              <a:buChar char="-"/>
            </a:pPr>
            <a:r>
              <a:rPr lang="en-US" sz="3200" dirty="0">
                <a:latin typeface="Papyrus"/>
              </a:rPr>
              <a:t>Send output to a file “</a:t>
            </a:r>
            <a:r>
              <a:rPr lang="en-US" sz="3200" dirty="0">
                <a:latin typeface="Courier"/>
                <a:cs typeface="Courier"/>
              </a:rPr>
              <a:t>&gt;</a:t>
            </a:r>
            <a:r>
              <a:rPr lang="en-US" sz="3200" dirty="0">
                <a:latin typeface="Papyrus"/>
              </a:rPr>
              <a:t>” rather than Standard OUT</a:t>
            </a:r>
          </a:p>
          <a:p>
            <a:pPr algn="ctr"/>
            <a:r>
              <a:rPr lang="en-US" sz="3200" dirty="0">
                <a:latin typeface="Papyrus"/>
              </a:rPr>
              <a:t>(note that this will create the file first – before running the program. If you have an existing file with that name – guess what UNIX does with it?</a:t>
            </a:r>
          </a:p>
        </p:txBody>
      </p:sp>
    </p:spTree>
    <p:extLst>
      <p:ext uri="{BB962C8B-B14F-4D97-AF65-F5344CB8AC3E}">
        <p14:creationId xmlns:p14="http://schemas.microsoft.com/office/powerpoint/2010/main" val="3099713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0"/>
            <a:ext cx="9144000" cy="6494085"/>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buFontTx/>
              <a:buChar char="-"/>
            </a:pPr>
            <a:r>
              <a:rPr lang="en-US" sz="3200" dirty="0">
                <a:latin typeface="Papyrus"/>
              </a:rPr>
              <a:t>Send output to a file “</a:t>
            </a:r>
            <a:r>
              <a:rPr lang="en-US" sz="3200" dirty="0">
                <a:latin typeface="Courier"/>
                <a:cs typeface="Courier"/>
              </a:rPr>
              <a:t>&gt;</a:t>
            </a:r>
            <a:r>
              <a:rPr lang="en-US" sz="3200" dirty="0">
                <a:latin typeface="Papyrus"/>
              </a:rPr>
              <a:t>” rather than Standard OUT</a:t>
            </a:r>
          </a:p>
          <a:p>
            <a:pPr algn="ctr"/>
            <a:r>
              <a:rPr lang="en-US" sz="3200" dirty="0">
                <a:latin typeface="Papyrus"/>
              </a:rPr>
              <a:t>(note that this will create the file first – before running the program. If you have an existing file with that name – guess what UNIX does with it?</a:t>
            </a:r>
          </a:p>
          <a:p>
            <a:pPr algn="ctr"/>
            <a:endParaRPr lang="en-US" sz="3200" dirty="0">
              <a:latin typeface="Papyrus"/>
            </a:endParaRPr>
          </a:p>
          <a:p>
            <a:pPr algn="ctr"/>
            <a:r>
              <a:rPr lang="en-US" sz="3200" b="1" dirty="0">
                <a:latin typeface="Papyrus"/>
              </a:rPr>
              <a:t>UNIX ERASES it!</a:t>
            </a:r>
          </a:p>
          <a:p>
            <a:pPr algn="ctr"/>
            <a:endParaRPr lang="en-US" sz="3200" dirty="0">
              <a:latin typeface="Papyrus"/>
            </a:endParaRPr>
          </a:p>
          <a:p>
            <a:pPr algn="ctr"/>
            <a:r>
              <a:rPr lang="en-US" sz="3200" dirty="0">
                <a:latin typeface="Papyrus"/>
              </a:rPr>
              <a:t>The response form your UNIX guru will be “you were told that’s what would happen!”</a:t>
            </a:r>
          </a:p>
          <a:p>
            <a:pPr algn="ctr"/>
            <a:r>
              <a:rPr lang="en-US" sz="3200" dirty="0">
                <a:latin typeface="Papyrus"/>
              </a:rPr>
              <a:t>UNIX dutifully did what you told it to do!!</a:t>
            </a:r>
          </a:p>
        </p:txBody>
      </p:sp>
    </p:spTree>
    <p:extLst>
      <p:ext uri="{BB962C8B-B14F-4D97-AF65-F5344CB8AC3E}">
        <p14:creationId xmlns:p14="http://schemas.microsoft.com/office/powerpoint/2010/main" val="2633996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0"/>
            <a:ext cx="9144000" cy="5509200"/>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endParaRPr lang="en-US" sz="3200" dirty="0">
              <a:latin typeface="Papyrus"/>
            </a:endParaRPr>
          </a:p>
          <a:p>
            <a:pPr indent="-371475" algn="ctr"/>
            <a:r>
              <a:rPr lang="en-US" sz="3200" u="sng" dirty="0">
                <a:latin typeface="Papyrus"/>
              </a:rPr>
              <a:t>Redirection</a:t>
            </a:r>
          </a:p>
          <a:p>
            <a:pPr indent="-371475" algn="ctr"/>
            <a:endParaRPr lang="en-US" sz="3200" dirty="0">
              <a:latin typeface="Papyrus"/>
            </a:endParaRPr>
          </a:p>
          <a:p>
            <a:pPr indent="-371475" algn="ctr"/>
            <a:r>
              <a:rPr lang="en-US" sz="3200" dirty="0">
                <a:latin typeface="Papyrus"/>
              </a:rPr>
              <a:t>- Take input from what </a:t>
            </a:r>
            <a:r>
              <a:rPr lang="en-US" sz="3200" b="1" dirty="0">
                <a:latin typeface="Papyrus"/>
              </a:rPr>
              <a:t>follows</a:t>
            </a:r>
            <a:r>
              <a:rPr lang="en-US" sz="3200" dirty="0">
                <a:latin typeface="Papyrus"/>
              </a:rPr>
              <a:t> “</a:t>
            </a:r>
            <a:r>
              <a:rPr lang="en-US" sz="3200" dirty="0">
                <a:latin typeface="Courier"/>
                <a:cs typeface="Courier"/>
              </a:rPr>
              <a:t>&lt;&lt; </a:t>
            </a:r>
            <a:r>
              <a:rPr lang="en-US" sz="3200" i="1" dirty="0">
                <a:solidFill>
                  <a:schemeClr val="bg1">
                    <a:lumMod val="65000"/>
                  </a:schemeClr>
                </a:solidFill>
                <a:latin typeface="Courier"/>
                <a:cs typeface="Courier"/>
              </a:rPr>
              <a:t>END</a:t>
            </a:r>
            <a:r>
              <a:rPr lang="en-US" sz="3200" dirty="0">
                <a:latin typeface="Papyrus"/>
              </a:rPr>
              <a:t>“ (in shell script, or Standard IN, till finds character string </a:t>
            </a:r>
            <a:r>
              <a:rPr lang="en-US" sz="3200" i="1" dirty="0">
                <a:solidFill>
                  <a:schemeClr val="bg1">
                    <a:lumMod val="65000"/>
                  </a:schemeClr>
                </a:solidFill>
                <a:latin typeface="Courier"/>
                <a:cs typeface="Courier"/>
              </a:rPr>
              <a:t>END</a:t>
            </a:r>
            <a:r>
              <a:rPr lang="en-US" sz="3200" dirty="0">
                <a:latin typeface="Papyrus"/>
              </a:rPr>
              <a:t> )</a:t>
            </a:r>
          </a:p>
          <a:p>
            <a:pPr indent="-371475" algn="ctr"/>
            <a:endParaRPr lang="en-US" sz="3200" dirty="0">
              <a:latin typeface="Papyrus"/>
            </a:endParaRPr>
          </a:p>
          <a:p>
            <a:pPr indent="-371475" algn="ctr">
              <a:buFontTx/>
              <a:buChar char="-"/>
            </a:pPr>
            <a:r>
              <a:rPr lang="en-US" sz="3200" b="1" dirty="0">
                <a:latin typeface="Papyrus"/>
              </a:rPr>
              <a:t>Append</a:t>
            </a:r>
            <a:r>
              <a:rPr lang="en-US" sz="3200" dirty="0">
                <a:latin typeface="Papyrus"/>
              </a:rPr>
              <a:t> output to an existing file “&gt;</a:t>
            </a:r>
            <a:r>
              <a:rPr lang="en-US" sz="3200" dirty="0">
                <a:latin typeface="Courier"/>
                <a:cs typeface="Courier"/>
              </a:rPr>
              <a:t>&gt;</a:t>
            </a:r>
            <a:r>
              <a:rPr lang="en-US" sz="3200" dirty="0">
                <a:latin typeface="Papyrus"/>
              </a:rPr>
              <a:t>” rather than Standard OUT</a:t>
            </a:r>
          </a:p>
        </p:txBody>
      </p:sp>
    </p:spTree>
    <p:extLst>
      <p:ext uri="{BB962C8B-B14F-4D97-AF65-F5344CB8AC3E}">
        <p14:creationId xmlns:p14="http://schemas.microsoft.com/office/powerpoint/2010/main" val="3472250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0" y="0"/>
            <a:ext cx="9144000" cy="7478970"/>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Idea/use of – pipes (“</a:t>
            </a:r>
            <a:r>
              <a:rPr lang="en-US" sz="3200" dirty="0">
                <a:latin typeface="Courier"/>
                <a:cs typeface="Courier"/>
              </a:rPr>
              <a:t>|</a:t>
            </a:r>
            <a:r>
              <a:rPr lang="en-US" sz="3200" dirty="0">
                <a:latin typeface="Papyrus"/>
              </a:rPr>
              <a:t>”)</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Sends output to the next program (instead of “standard out” or a file)</a:t>
            </a:r>
          </a:p>
          <a:p>
            <a:pPr indent="-371475" algn="ctr"/>
            <a:endParaRPr lang="en-US" sz="3200" dirty="0">
              <a:latin typeface="Papyrus"/>
            </a:endParaRPr>
          </a:p>
          <a:p>
            <a:pPr indent="-371475" algn="ctr"/>
            <a:r>
              <a:rPr lang="en-US" sz="3200" dirty="0">
                <a:latin typeface="Papyrus"/>
              </a:rPr>
              <a:t>And</a:t>
            </a:r>
          </a:p>
          <a:p>
            <a:pPr indent="-371475" algn="ctr"/>
            <a:endParaRPr lang="en-US" sz="3200" dirty="0">
              <a:latin typeface="Papyrus"/>
            </a:endParaRPr>
          </a:p>
          <a:p>
            <a:pPr indent="-371475" algn="ctr"/>
            <a:r>
              <a:rPr lang="en-US" sz="3200" dirty="0">
                <a:latin typeface="Papyrus"/>
              </a:rPr>
              <a:t>Takes input from the previous program (instead of “standard in” or a file)</a:t>
            </a:r>
          </a:p>
          <a:p>
            <a:pPr indent="-371475" algn="ctr"/>
            <a:endParaRPr lang="en-US" sz="3200" dirty="0">
              <a:latin typeface="Papyrus"/>
            </a:endParaRPr>
          </a:p>
          <a:p>
            <a:pPr indent="-371475" algn="ctr"/>
            <a:endParaRPr lang="en-US" sz="3200" dirty="0">
              <a:latin typeface="Papyrus"/>
            </a:endParaRPr>
          </a:p>
        </p:txBody>
      </p:sp>
    </p:spTree>
    <p:extLst>
      <p:ext uri="{BB962C8B-B14F-4D97-AF65-F5344CB8AC3E}">
        <p14:creationId xmlns:p14="http://schemas.microsoft.com/office/powerpoint/2010/main" val="316130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p:cNvSpPr txBox="1"/>
          <p:nvPr/>
        </p:nvSpPr>
        <p:spPr>
          <a:xfrm>
            <a:off x="0" y="99745"/>
            <a:ext cx="9144000" cy="6555641"/>
          </a:xfrm>
          <a:prstGeom prst="rect">
            <a:avLst/>
          </a:prstGeom>
          <a:noFill/>
        </p:spPr>
        <p:txBody>
          <a:bodyPr wrap="square" rtlCol="0">
            <a:spAutoFit/>
          </a:bodyPr>
          <a:lstStyle/>
          <a:p>
            <a:pPr algn="ctr"/>
            <a:r>
              <a:rPr lang="es-AR" sz="3200" dirty="0">
                <a:latin typeface="Papyrus"/>
                <a:cs typeface="Papyrus"/>
              </a:rPr>
              <a:t>How turn off underscore signifying next character is a subscript (default intrepreter is TEX).</a:t>
            </a:r>
          </a:p>
          <a:p>
            <a:pPr algn="ctr"/>
            <a:endParaRPr lang="es-AR" sz="3200" dirty="0">
              <a:latin typeface="Papyrus"/>
              <a:cs typeface="Papyrus"/>
            </a:endParaRPr>
          </a:p>
          <a:p>
            <a:pPr algn="ctr"/>
            <a:r>
              <a:rPr lang="es-AR" sz="3200" dirty="0">
                <a:latin typeface="Papyrus"/>
                <a:cs typeface="Papyrus"/>
              </a:rPr>
              <a:t>This way you don’t have to </a:t>
            </a:r>
            <a:r>
              <a:rPr lang="es-AR" sz="3200" u="sng" dirty="0">
                <a:latin typeface="Papyrus"/>
                <a:cs typeface="Papyrus"/>
              </a:rPr>
              <a:t>escape</a:t>
            </a:r>
            <a:r>
              <a:rPr lang="es-AR" sz="3200" dirty="0">
                <a:latin typeface="Papyrus"/>
                <a:cs typeface="Papyrus"/>
              </a:rPr>
              <a:t> the underscore (“</a:t>
            </a:r>
            <a:r>
              <a:rPr lang="es-AR" sz="3200" b="1" dirty="0">
                <a:latin typeface="Courier"/>
                <a:cs typeface="Courier"/>
              </a:rPr>
              <a:t>\_</a:t>
            </a:r>
            <a:r>
              <a:rPr lang="es-AR" sz="3200" dirty="0">
                <a:latin typeface="Papyrus"/>
                <a:cs typeface="Papyrus"/>
              </a:rPr>
              <a:t>”) to get it to be an underscore.</a:t>
            </a:r>
          </a:p>
          <a:p>
            <a:pPr algn="ctr"/>
            <a:endParaRPr lang="es-AR" sz="3200" dirty="0">
              <a:latin typeface="Papyrus"/>
              <a:cs typeface="Papyrus"/>
            </a:endParaRPr>
          </a:p>
          <a:p>
            <a:pPr algn="ctr"/>
            <a:r>
              <a:rPr lang="es-AR" sz="3200" dirty="0">
                <a:latin typeface="Papyrus"/>
                <a:cs typeface="Papyrus"/>
              </a:rPr>
              <a:t>This is needed when the text is not “hard coded”, eg. a file name.</a:t>
            </a:r>
          </a:p>
          <a:p>
            <a:endParaRPr lang="es-AR" sz="3200" dirty="0">
              <a:latin typeface="Papyrus"/>
              <a:cs typeface="Papyrus"/>
            </a:endParaRPr>
          </a:p>
          <a:p>
            <a:pPr algn="ctr"/>
            <a:r>
              <a:rPr lang="es-AR" sz="3200" dirty="0">
                <a:latin typeface="Papyrus" panose="020B0602040200020303" pitchFamily="34" charset="77"/>
                <a:cs typeface="Courier New"/>
              </a:rPr>
              <a:t>Set the Interpreter property for that field to 'none'; the default for text() fields is TEX.</a:t>
            </a:r>
          </a:p>
          <a:p>
            <a:endParaRPr lang="es-AR" b="1" dirty="0">
              <a:latin typeface="Courier New"/>
              <a:cs typeface="Courier New"/>
            </a:endParaRPr>
          </a:p>
          <a:p>
            <a:r>
              <a:rPr lang="es-AR" b="1" dirty="0">
                <a:latin typeface="Courier New"/>
                <a:cs typeface="Courier New"/>
              </a:rPr>
              <a:t>title('This_title has an underline', 'Interpreter', 'none');</a:t>
            </a:r>
          </a:p>
        </p:txBody>
      </p:sp>
    </p:spTree>
    <p:extLst>
      <p:ext uri="{BB962C8B-B14F-4D97-AF65-F5344CB8AC3E}">
        <p14:creationId xmlns:p14="http://schemas.microsoft.com/office/powerpoint/2010/main" val="4166161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0" y="0"/>
            <a:ext cx="9144000" cy="6924973"/>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r>
              <a:rPr lang="en-US" sz="3200" dirty="0">
                <a:latin typeface="Papyrus"/>
              </a:rPr>
              <a:t>Example: we have two files with a name and student ID on each line.</a:t>
            </a:r>
          </a:p>
          <a:p>
            <a:pPr indent="-371475" algn="ctr"/>
            <a:endParaRPr lang="en-US" sz="3200" dirty="0">
              <a:latin typeface="Papyrus"/>
            </a:endParaRPr>
          </a:p>
          <a:p>
            <a:pPr indent="-371475" algn="ctr"/>
            <a:r>
              <a:rPr lang="en-US" sz="3200" dirty="0">
                <a:latin typeface="Papyrus"/>
              </a:rPr>
              <a:t>There are some duplicates (i.e. exact same line, character for character, in both files).</a:t>
            </a:r>
          </a:p>
          <a:p>
            <a:pPr indent="-371475" algn="ctr"/>
            <a:endParaRPr lang="en-US" sz="3200" dirty="0">
              <a:latin typeface="Papyrus"/>
            </a:endParaRPr>
          </a:p>
          <a:p>
            <a:pPr indent="-371475" algn="ctr"/>
            <a:r>
              <a:rPr lang="en-US" sz="3200" dirty="0">
                <a:latin typeface="Papyrus"/>
              </a:rPr>
              <a:t>We want one file, in alphabetical order, with duplicates removed.</a:t>
            </a:r>
          </a:p>
          <a:p>
            <a:pPr indent="-371475" algn="ctr"/>
            <a:endParaRPr lang="en-US" sz="3200" dirty="0">
              <a:latin typeface="Papyrus"/>
            </a:endParaRPr>
          </a:p>
          <a:p>
            <a:pPr indent="-371475" algn="ctr"/>
            <a:r>
              <a:rPr lang="en-US" sz="2800" dirty="0">
                <a:latin typeface="Courier"/>
                <a:cs typeface="Courier"/>
              </a:rPr>
              <a:t>cat file1 file2 | sort –u &gt; file3</a:t>
            </a:r>
          </a:p>
          <a:p>
            <a:pPr indent="-371475" algn="ctr"/>
            <a:endParaRPr lang="en-US" sz="2800" dirty="0">
              <a:latin typeface="Courier"/>
              <a:cs typeface="Courier"/>
            </a:endParaRPr>
          </a:p>
          <a:p>
            <a:pPr indent="-371475" algn="ctr"/>
            <a:r>
              <a:rPr lang="en-US" dirty="0">
                <a:latin typeface="Papyrus"/>
              </a:rPr>
              <a:t>(cat does not require input file redirection, it will take a list, redirection does not even work with more than one file)</a:t>
            </a:r>
          </a:p>
        </p:txBody>
      </p:sp>
    </p:spTree>
    <p:extLst>
      <p:ext uri="{BB962C8B-B14F-4D97-AF65-F5344CB8AC3E}">
        <p14:creationId xmlns:p14="http://schemas.microsoft.com/office/powerpoint/2010/main" val="2437815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1" name="Text Box 3"/>
          <p:cNvSpPr txBox="1">
            <a:spLocks noChangeArrowheads="1"/>
          </p:cNvSpPr>
          <p:nvPr/>
        </p:nvSpPr>
        <p:spPr bwMode="auto">
          <a:xfrm>
            <a:off x="0" y="169069"/>
            <a:ext cx="9144000" cy="6586419"/>
          </a:xfrm>
          <a:prstGeom prst="rect">
            <a:avLst/>
          </a:prstGeom>
          <a:noFill/>
          <a:ln w="9525">
            <a:noFill/>
            <a:miter lim="800000"/>
            <a:headEnd/>
            <a:tailEnd/>
          </a:ln>
        </p:spPr>
        <p:txBody>
          <a:bodyPr wrap="square">
            <a:spAutoFit/>
          </a:bodyPr>
          <a:lstStyle/>
          <a:p>
            <a:pPr algn="ctr">
              <a:spcBef>
                <a:spcPct val="50000"/>
              </a:spcBef>
            </a:pPr>
            <a:r>
              <a:rPr lang="en-US" sz="3200" dirty="0">
                <a:latin typeface="Papyrus"/>
              </a:rPr>
              <a:t>Write programs to handle text streams, because that is a universal interface. </a:t>
            </a:r>
          </a:p>
          <a:p>
            <a:pPr algn="ctr">
              <a:spcBef>
                <a:spcPct val="50000"/>
              </a:spcBef>
            </a:pPr>
            <a:endParaRPr lang="en-US" sz="3200" dirty="0">
              <a:latin typeface="Papyrus"/>
            </a:endParaRPr>
          </a:p>
          <a:p>
            <a:pPr algn="ctr">
              <a:spcBef>
                <a:spcPct val="50000"/>
              </a:spcBef>
            </a:pPr>
            <a:r>
              <a:rPr lang="en-US" sz="3200" dirty="0">
                <a:latin typeface="Papyrus"/>
              </a:rPr>
              <a:t>(fine if you’re a system programmer, not always so useful for scientific data crunching.</a:t>
            </a:r>
          </a:p>
          <a:p>
            <a:pPr algn="ctr">
              <a:spcBef>
                <a:spcPct val="50000"/>
              </a:spcBef>
            </a:pPr>
            <a:r>
              <a:rPr lang="en-US" sz="2800" dirty="0">
                <a:latin typeface="Papyrus"/>
              </a:rPr>
              <a:t>Good example of a real problem that does not follow this model is earthquake location. You typically have one static text file for station locations, another stationary one for the velocity model, and a final text file with station names and arrival times for an earthquake. This does not fit the serial, filter model.</a:t>
            </a:r>
          </a:p>
          <a:p>
            <a:pPr algn="ctr">
              <a:spcBef>
                <a:spcPct val="50000"/>
              </a:spcBef>
            </a:pPr>
            <a:r>
              <a:rPr lang="en-US" sz="2800" dirty="0">
                <a:latin typeface="Papyrus"/>
              </a:rPr>
              <a:t>Another example, binary seismic, </a:t>
            </a:r>
            <a:r>
              <a:rPr lang="en-US" sz="2800" dirty="0" err="1">
                <a:latin typeface="Papyrus"/>
              </a:rPr>
              <a:t>topo</a:t>
            </a:r>
            <a:r>
              <a:rPr lang="en-US" sz="2800" dirty="0">
                <a:latin typeface="Papyrus"/>
              </a:rPr>
              <a:t>, etc. data.</a:t>
            </a:r>
            <a:r>
              <a:rPr lang="en-US" sz="3200" dirty="0">
                <a:latin typeface="Papyrus"/>
              </a:rPr>
              <a:t>)</a:t>
            </a:r>
          </a:p>
        </p:txBody>
      </p:sp>
    </p:spTree>
    <p:extLst>
      <p:ext uri="{BB962C8B-B14F-4D97-AF65-F5344CB8AC3E}">
        <p14:creationId xmlns:p14="http://schemas.microsoft.com/office/powerpoint/2010/main" val="1662185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0" y="202822"/>
            <a:ext cx="9144000" cy="6247865"/>
          </a:xfrm>
          <a:prstGeom prst="rect">
            <a:avLst/>
          </a:prstGeom>
          <a:noFill/>
          <a:ln w="9525">
            <a:noFill/>
            <a:miter lim="800000"/>
            <a:headEnd/>
            <a:tailEnd/>
          </a:ln>
        </p:spPr>
        <p:txBody>
          <a:bodyPr wrap="square">
            <a:spAutoFit/>
          </a:bodyPr>
          <a:lstStyle/>
          <a:p>
            <a:pPr indent="-371475" algn="ctr">
              <a:spcBef>
                <a:spcPct val="50000"/>
              </a:spcBef>
            </a:pPr>
            <a:r>
              <a:rPr lang="en-US" sz="2800" dirty="0">
                <a:latin typeface="Papyrus"/>
              </a:rPr>
              <a:t>“UNIX Philosophy”</a:t>
            </a:r>
          </a:p>
          <a:p>
            <a:pPr indent="-371475" algn="ctr"/>
            <a:r>
              <a:rPr lang="en-US" sz="2800" dirty="0">
                <a:latin typeface="Papyrus"/>
              </a:rPr>
              <a:t>Continued</a:t>
            </a:r>
          </a:p>
          <a:p>
            <a:pPr indent="-371475" algn="ctr"/>
            <a:endParaRPr lang="en-US" sz="2800" dirty="0">
              <a:latin typeface="Papyrus"/>
            </a:endParaRPr>
          </a:p>
          <a:p>
            <a:pPr indent="-371475" algn="ctr"/>
            <a:r>
              <a:rPr lang="en-US" sz="2800" dirty="0">
                <a:latin typeface="Papyrus"/>
              </a:rPr>
              <a:t>Avoid stringently columnar or binary input formats. </a:t>
            </a:r>
          </a:p>
          <a:p>
            <a:pPr indent="-371475" algn="ctr"/>
            <a:endParaRPr lang="en-US" sz="2800" dirty="0">
              <a:latin typeface="Papyrus"/>
            </a:endParaRPr>
          </a:p>
          <a:p>
            <a:pPr indent="-371475" algn="ctr"/>
            <a:r>
              <a:rPr lang="en-US" dirty="0">
                <a:latin typeface="Papyrus"/>
              </a:rPr>
              <a:t>(Avoid, but sometimes necessary. Not closely followed by many programs.)</a:t>
            </a:r>
          </a:p>
          <a:p>
            <a:pPr indent="-371475" algn="ctr"/>
            <a:endParaRPr lang="en-US" sz="2800" dirty="0">
              <a:latin typeface="Papyrus"/>
            </a:endParaRPr>
          </a:p>
          <a:p>
            <a:pPr indent="-371475" algn="ctr"/>
            <a:endParaRPr lang="en-US" sz="2800" dirty="0">
              <a:latin typeface="Papyrus"/>
            </a:endParaRPr>
          </a:p>
          <a:p>
            <a:pPr indent="-371475" algn="ctr"/>
            <a:endParaRPr lang="en-US" sz="2800" dirty="0">
              <a:latin typeface="Papyrus"/>
            </a:endParaRPr>
          </a:p>
          <a:p>
            <a:pPr indent="-371475" algn="ctr"/>
            <a:r>
              <a:rPr lang="en-US" sz="2800" dirty="0">
                <a:latin typeface="Papyrus"/>
              </a:rPr>
              <a:t>Don't insist on interactive input. </a:t>
            </a:r>
          </a:p>
          <a:p>
            <a:pPr indent="-371475" algn="ctr"/>
            <a:endParaRPr lang="en-US" sz="2800" dirty="0">
              <a:latin typeface="Papyrus"/>
            </a:endParaRPr>
          </a:p>
          <a:p>
            <a:pPr indent="-371475" algn="ctr"/>
            <a:r>
              <a:rPr lang="en-US" dirty="0">
                <a:latin typeface="Papyrus"/>
              </a:rPr>
              <a:t>(Does not fit in with use of pipes.)</a:t>
            </a:r>
          </a:p>
          <a:p>
            <a:pPr indent="-371475" algn="ctr"/>
            <a:endParaRPr lang="en-US" sz="2800" dirty="0">
              <a:latin typeface="Papyrus"/>
            </a:endParaRPr>
          </a:p>
          <a:p>
            <a:pPr indent="-371475" algn="ctr"/>
            <a:r>
              <a:rPr lang="en-US" sz="2800" dirty="0">
                <a:latin typeface="Papyrus"/>
              </a:rPr>
              <a:t>Instead, control is implemented by use of “command line switches”</a:t>
            </a:r>
          </a:p>
        </p:txBody>
      </p:sp>
    </p:spTree>
    <p:extLst>
      <p:ext uri="{BB962C8B-B14F-4D97-AF65-F5344CB8AC3E}">
        <p14:creationId xmlns:p14="http://schemas.microsoft.com/office/powerpoint/2010/main" val="2283690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0" y="956370"/>
            <a:ext cx="9144000" cy="5016757"/>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Put lots of (simple, easy to write) single minded programs in a row (with pipes) to do what you need.</a:t>
            </a:r>
          </a:p>
          <a:p>
            <a:pPr indent="-371475" algn="ctr"/>
            <a:endParaRPr lang="en-US" sz="3200" dirty="0">
              <a:latin typeface="Papyrus"/>
            </a:endParaRPr>
          </a:p>
          <a:p>
            <a:pPr indent="-371475" algn="ctr"/>
            <a:r>
              <a:rPr lang="en-US" sz="3200" dirty="0">
                <a:latin typeface="Papyrus"/>
              </a:rPr>
              <a:t>(Don’t use temporary/intermediate files – use a pipe).</a:t>
            </a:r>
          </a:p>
          <a:p>
            <a:pPr indent="-371475" algn="ctr"/>
            <a:endParaRPr lang="en-US" sz="3200" dirty="0">
              <a:latin typeface="Papyrus"/>
            </a:endParaRPr>
          </a:p>
        </p:txBody>
      </p:sp>
    </p:spTree>
    <p:extLst>
      <p:ext uri="{BB962C8B-B14F-4D97-AF65-F5344CB8AC3E}">
        <p14:creationId xmlns:p14="http://schemas.microsoft.com/office/powerpoint/2010/main" val="905218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0" y="545843"/>
            <a:ext cx="9144000" cy="5509200"/>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a:rPr>
              <a:t>“UNIX Philosophy”</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New concept</a:t>
            </a:r>
          </a:p>
          <a:p>
            <a:pPr indent="-371475" algn="ctr"/>
            <a:endParaRPr lang="en-US" sz="3200" dirty="0">
              <a:latin typeface="Papyrus"/>
            </a:endParaRPr>
          </a:p>
          <a:p>
            <a:pPr indent="-371475" algn="ctr"/>
            <a:r>
              <a:rPr lang="en-US" sz="3200" dirty="0">
                <a:latin typeface="Papyrus"/>
              </a:rPr>
              <a:t>use of – command substitution (</a:t>
            </a:r>
            <a:r>
              <a:rPr lang="en-US" sz="3200" dirty="0">
                <a:latin typeface="Courier"/>
                <a:cs typeface="Courier"/>
              </a:rPr>
              <a:t>`…`</a:t>
            </a:r>
            <a:r>
              <a:rPr lang="en-US" sz="3200" dirty="0">
                <a:latin typeface="Papyrus"/>
              </a:rPr>
              <a:t>)</a:t>
            </a:r>
          </a:p>
          <a:p>
            <a:pPr indent="-371475" algn="ctr"/>
            <a:r>
              <a:rPr lang="en-US" sz="3200" dirty="0">
                <a:latin typeface="Papyrus"/>
              </a:rPr>
              <a:t>(uses “backwards” or French grave accent)</a:t>
            </a:r>
          </a:p>
          <a:p>
            <a:pPr indent="-371475" algn="ctr"/>
            <a:endParaRPr lang="en-US" sz="3200" dirty="0">
              <a:latin typeface="Papyrus"/>
            </a:endParaRPr>
          </a:p>
          <a:p>
            <a:pPr indent="-371475" algn="ctr"/>
            <a:endParaRPr lang="en-US" sz="3200" dirty="0">
              <a:latin typeface="Papyrus"/>
            </a:endParaRPr>
          </a:p>
          <a:p>
            <a:pPr indent="-371475" algn="ctr"/>
            <a:r>
              <a:rPr lang="en-US" sz="3200" dirty="0">
                <a:latin typeface="Papyrus"/>
              </a:rPr>
              <a:t>Use the </a:t>
            </a:r>
            <a:r>
              <a:rPr lang="en-US" sz="3200" u="sng" dirty="0">
                <a:latin typeface="Papyrus"/>
              </a:rPr>
              <a:t>output</a:t>
            </a:r>
            <a:r>
              <a:rPr lang="en-US" sz="3200" dirty="0">
                <a:latin typeface="Papyrus"/>
              </a:rPr>
              <a:t> of a command as ‘some sort of </a:t>
            </a:r>
            <a:r>
              <a:rPr lang="en-US" sz="3200" u="sng" dirty="0">
                <a:latin typeface="Papyrus"/>
              </a:rPr>
              <a:t>input</a:t>
            </a:r>
            <a:r>
              <a:rPr lang="en-US" sz="3200" dirty="0">
                <a:latin typeface="Papyrus"/>
              </a:rPr>
              <a:t>’ to another command.</a:t>
            </a:r>
          </a:p>
        </p:txBody>
      </p:sp>
    </p:spTree>
    <p:extLst>
      <p:ext uri="{BB962C8B-B14F-4D97-AF65-F5344CB8AC3E}">
        <p14:creationId xmlns:p14="http://schemas.microsoft.com/office/powerpoint/2010/main" val="121621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3329" y="0"/>
            <a:ext cx="9144000" cy="6801862"/>
          </a:xfrm>
          <a:prstGeom prst="rect">
            <a:avLst/>
          </a:prstGeom>
          <a:noFill/>
          <a:ln w="9525">
            <a:noFill/>
            <a:miter lim="800000"/>
            <a:headEnd/>
            <a:tailEnd/>
          </a:ln>
        </p:spPr>
        <p:txBody>
          <a:bodyPr wrap="square">
            <a:spAutoFit/>
          </a:bodyPr>
          <a:lstStyle/>
          <a:p>
            <a:pPr indent="-371475" algn="ctr"/>
            <a:r>
              <a:rPr lang="en-US" sz="3200" dirty="0">
                <a:latin typeface="Papyrus"/>
              </a:rPr>
              <a:t>command substitution example.</a:t>
            </a:r>
          </a:p>
          <a:p>
            <a:pPr indent="-371475" algn="ctr"/>
            <a:endParaRPr lang="en-US" sz="3200" dirty="0">
              <a:latin typeface="Papyrus"/>
            </a:endParaRPr>
          </a:p>
          <a:p>
            <a:pPr indent="-371475" algn="ctr"/>
            <a:r>
              <a:rPr lang="en-US" sz="3200" dirty="0">
                <a:latin typeface="Papyrus"/>
              </a:rPr>
              <a:t>Suppose I want to print something and would like to control its orientation – landscape or portrait.</a:t>
            </a:r>
          </a:p>
          <a:p>
            <a:pPr indent="-371475" algn="ctr"/>
            <a:endParaRPr lang="en-US" sz="3200" dirty="0">
              <a:latin typeface="Papyrus"/>
            </a:endParaRPr>
          </a:p>
          <a:p>
            <a:pPr indent="-371475"/>
            <a:r>
              <a:rPr lang="en-US" sz="2400" dirty="0">
                <a:solidFill>
                  <a:srgbClr val="FF6600"/>
                </a:solidFill>
                <a:latin typeface="Courier"/>
                <a:cs typeface="Papyrus"/>
              </a:rPr>
              <a:t>ORIENT=&lt;CR&gt;</a:t>
            </a:r>
          </a:p>
          <a:p>
            <a:pPr indent="-371475"/>
            <a:r>
              <a:rPr lang="en-US" sz="2400" dirty="0">
                <a:latin typeface="Papyrus"/>
              </a:rPr>
              <a:t>Or</a:t>
            </a:r>
          </a:p>
          <a:p>
            <a:pPr indent="-371475"/>
            <a:r>
              <a:rPr lang="en-US" sz="2400" dirty="0">
                <a:solidFill>
                  <a:srgbClr val="FF6600"/>
                </a:solidFill>
                <a:latin typeface="Courier"/>
                <a:cs typeface="Papyrus"/>
              </a:rPr>
              <a:t>ORIENT=-P&lt;CR&gt;</a:t>
            </a:r>
          </a:p>
          <a:p>
            <a:pPr indent="-371475"/>
            <a:r>
              <a:rPr lang="en-US" sz="3200" dirty="0">
                <a:latin typeface="Papyrus"/>
              </a:rPr>
              <a:t>Then</a:t>
            </a:r>
          </a:p>
          <a:p>
            <a:pPr indent="-371475"/>
            <a:r>
              <a:rPr lang="en-US" sz="2400" dirty="0">
                <a:solidFill>
                  <a:srgbClr val="FF6600"/>
                </a:solidFill>
                <a:latin typeface="Courier"/>
                <a:cs typeface="Papyrus"/>
              </a:rPr>
              <a:t>print `echo $ORIENT` &lt; </a:t>
            </a:r>
            <a:r>
              <a:rPr lang="en-US" sz="2400" dirty="0" err="1">
                <a:solidFill>
                  <a:srgbClr val="FF6600"/>
                </a:solidFill>
                <a:latin typeface="Courier"/>
                <a:cs typeface="Papyrus"/>
              </a:rPr>
              <a:t>INFile</a:t>
            </a:r>
            <a:r>
              <a:rPr lang="en-US" sz="2400" dirty="0">
                <a:solidFill>
                  <a:srgbClr val="FF6600"/>
                </a:solidFill>
                <a:latin typeface="Courier"/>
                <a:cs typeface="Papyrus"/>
              </a:rPr>
              <a:t>&lt;CR&gt;</a:t>
            </a:r>
          </a:p>
          <a:p>
            <a:pPr indent="-371475" algn="ctr"/>
            <a:endParaRPr lang="en-US" sz="3200" dirty="0">
              <a:latin typeface="Papyrus"/>
            </a:endParaRPr>
          </a:p>
          <a:p>
            <a:pPr indent="-371475" algn="ctr"/>
            <a:r>
              <a:rPr lang="en-US" sz="3200" dirty="0">
                <a:latin typeface="Papyrus"/>
              </a:rPr>
              <a:t>Puts in nothing, in case of </a:t>
            </a:r>
            <a:r>
              <a:rPr lang="en-US" sz="2400" dirty="0">
                <a:solidFill>
                  <a:srgbClr val="FF6600"/>
                </a:solidFill>
                <a:latin typeface="Courier"/>
                <a:cs typeface="Papyrus"/>
              </a:rPr>
              <a:t>ORIENT=&lt;CR&gt;</a:t>
            </a:r>
            <a:r>
              <a:rPr lang="en-US" sz="3200" dirty="0">
                <a:latin typeface="Papyrus"/>
              </a:rPr>
              <a:t>, or “-P”, in case of </a:t>
            </a:r>
            <a:r>
              <a:rPr lang="en-US" sz="2400" dirty="0">
                <a:solidFill>
                  <a:srgbClr val="FF6600"/>
                </a:solidFill>
                <a:latin typeface="Courier"/>
                <a:cs typeface="Papyrus"/>
              </a:rPr>
              <a:t>ORIENT=-P&lt;CR&gt;</a:t>
            </a:r>
            <a:r>
              <a:rPr lang="en-US" sz="3200" dirty="0">
                <a:latin typeface="Papyrus"/>
              </a:rPr>
              <a:t>, into the command as if that is what you typed</a:t>
            </a:r>
          </a:p>
          <a:p>
            <a:pPr indent="-371475" algn="ctr"/>
            <a:r>
              <a:rPr lang="en-US" sz="2000" dirty="0">
                <a:latin typeface="Papyrus"/>
              </a:rPr>
              <a:t>(this is not how you would </a:t>
            </a:r>
            <a:r>
              <a:rPr lang="en-US" sz="2000" dirty="0" err="1">
                <a:latin typeface="Papyrus"/>
              </a:rPr>
              <a:t>actaully</a:t>
            </a:r>
            <a:r>
              <a:rPr lang="en-US" sz="2000" dirty="0">
                <a:latin typeface="Papyrus"/>
              </a:rPr>
              <a:t> do this – it is a ginned up example)</a:t>
            </a:r>
          </a:p>
        </p:txBody>
      </p:sp>
    </p:spTree>
    <p:extLst>
      <p:ext uri="{BB962C8B-B14F-4D97-AF65-F5344CB8AC3E}">
        <p14:creationId xmlns:p14="http://schemas.microsoft.com/office/powerpoint/2010/main" val="2296842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89" name="Text Box 3"/>
          <p:cNvSpPr txBox="1">
            <a:spLocks noChangeArrowheads="1"/>
          </p:cNvSpPr>
          <p:nvPr/>
        </p:nvSpPr>
        <p:spPr bwMode="auto">
          <a:xfrm>
            <a:off x="0" y="393442"/>
            <a:ext cx="9144000" cy="5016758"/>
          </a:xfrm>
          <a:prstGeom prst="rect">
            <a:avLst/>
          </a:prstGeom>
          <a:noFill/>
          <a:ln w="9525">
            <a:noFill/>
            <a:miter lim="800000"/>
            <a:headEnd/>
            <a:tailEnd/>
          </a:ln>
        </p:spPr>
        <p:txBody>
          <a:bodyPr wrap="square">
            <a:spAutoFit/>
          </a:bodyPr>
          <a:lstStyle/>
          <a:p>
            <a:pPr algn="ctr">
              <a:spcBef>
                <a:spcPct val="50000"/>
              </a:spcBef>
            </a:pPr>
            <a:r>
              <a:rPr lang="en-US" sz="3200" dirty="0">
                <a:latin typeface="Papyrus"/>
              </a:rPr>
              <a:t>REVIEW</a:t>
            </a:r>
          </a:p>
          <a:p>
            <a:pPr algn="ctr">
              <a:spcBef>
                <a:spcPct val="50000"/>
              </a:spcBef>
            </a:pPr>
            <a:endParaRPr lang="en-US" sz="3200" dirty="0">
              <a:latin typeface="Papyrus"/>
            </a:endParaRPr>
          </a:p>
          <a:p>
            <a:pPr algn="ctr">
              <a:spcBef>
                <a:spcPct val="50000"/>
              </a:spcBef>
            </a:pPr>
            <a:r>
              <a:rPr lang="en-US" sz="3200" dirty="0">
                <a:latin typeface="Papyrus"/>
              </a:rPr>
              <a:t>Write programs that do one thing and do it well.  </a:t>
            </a:r>
          </a:p>
          <a:p>
            <a:pPr algn="ctr">
              <a:spcBef>
                <a:spcPct val="50000"/>
              </a:spcBef>
            </a:pPr>
            <a:r>
              <a:rPr lang="en-US" sz="3200" dirty="0">
                <a:latin typeface="Papyrus"/>
              </a:rPr>
              <a:t>(lean and mean)</a:t>
            </a:r>
          </a:p>
          <a:p>
            <a:pPr algn="ctr">
              <a:spcBef>
                <a:spcPct val="50000"/>
              </a:spcBef>
            </a:pPr>
            <a:endParaRPr lang="en-US" sz="3200" dirty="0">
              <a:latin typeface="Papyrus"/>
            </a:endParaRPr>
          </a:p>
          <a:p>
            <a:pPr algn="ctr">
              <a:spcBef>
                <a:spcPct val="50000"/>
              </a:spcBef>
            </a:pPr>
            <a:r>
              <a:rPr lang="en-US" sz="3200" dirty="0">
                <a:latin typeface="Papyrus"/>
              </a:rPr>
              <a:t>Write programs to work together.  </a:t>
            </a:r>
          </a:p>
          <a:p>
            <a:pPr algn="ctr">
              <a:spcBef>
                <a:spcPct val="50000"/>
              </a:spcBef>
            </a:pPr>
            <a:r>
              <a:rPr lang="en-US" sz="3200" dirty="0">
                <a:latin typeface="Papyrus"/>
              </a:rPr>
              <a:t>(pipes)</a:t>
            </a:r>
          </a:p>
        </p:txBody>
      </p:sp>
    </p:spTree>
    <p:extLst>
      <p:ext uri="{BB962C8B-B14F-4D97-AF65-F5344CB8AC3E}">
        <p14:creationId xmlns:p14="http://schemas.microsoft.com/office/powerpoint/2010/main" val="3192550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609600"/>
            <a:ext cx="9144000" cy="5509200"/>
          </a:xfrm>
          <a:prstGeom prst="rect">
            <a:avLst/>
          </a:prstGeom>
          <a:noFill/>
        </p:spPr>
        <p:txBody>
          <a:bodyPr wrap="square" rtlCol="0">
            <a:spAutoFit/>
          </a:bodyPr>
          <a:lstStyle/>
          <a:p>
            <a:pPr algn="ctr"/>
            <a:r>
              <a:rPr lang="en-US" sz="3200" dirty="0">
                <a:latin typeface="Papyrus"/>
                <a:cs typeface="Papyrus"/>
              </a:rPr>
              <a:t>“the UNIX operating system, a unique computer operating system in the category of help, rather than hindrance.”</a:t>
            </a:r>
          </a:p>
          <a:p>
            <a:pPr algn="ctr"/>
            <a:r>
              <a:rPr lang="en-US" sz="3200" dirty="0">
                <a:latin typeface="Papyrus"/>
                <a:cs typeface="Papyrus"/>
              </a:rPr>
              <a:t>Introducing the UNIX System</a:t>
            </a:r>
          </a:p>
          <a:p>
            <a:pPr algn="ctr"/>
            <a:r>
              <a:rPr lang="en-US" sz="3200" dirty="0" err="1">
                <a:latin typeface="Papyrus"/>
                <a:cs typeface="Papyrus"/>
              </a:rPr>
              <a:t>McGilton</a:t>
            </a:r>
            <a:r>
              <a:rPr lang="en-US" sz="3200" dirty="0">
                <a:latin typeface="Papyrus"/>
                <a:cs typeface="Papyrus"/>
              </a:rPr>
              <a:t> and Morgan, 1983.</a:t>
            </a:r>
          </a:p>
          <a:p>
            <a:pPr algn="ctr"/>
            <a:endParaRPr lang="en-US" sz="3200" dirty="0">
              <a:latin typeface="Papyrus"/>
              <a:cs typeface="Papyrus"/>
            </a:endParaRPr>
          </a:p>
          <a:p>
            <a:pPr algn="ctr"/>
            <a:r>
              <a:rPr lang="en-US" sz="3200" dirty="0">
                <a:latin typeface="Papyrus"/>
                <a:cs typeface="Papyrus"/>
              </a:rPr>
              <a:t>or</a:t>
            </a:r>
          </a:p>
          <a:p>
            <a:pPr algn="ctr"/>
            <a:endParaRPr lang="en-US" sz="3200" dirty="0">
              <a:latin typeface="Papyrus"/>
              <a:cs typeface="Papyrus"/>
            </a:endParaRPr>
          </a:p>
          <a:p>
            <a:pPr algn="ctr"/>
            <a:r>
              <a:rPr lang="en-US" sz="3200" dirty="0">
                <a:latin typeface="Papyrus"/>
                <a:cs typeface="Papyrus"/>
              </a:rPr>
              <a:t>The trouble with UNIX: The user interface is horrid</a:t>
            </a:r>
          </a:p>
          <a:p>
            <a:pPr algn="ctr"/>
            <a:r>
              <a:rPr lang="en-US" sz="3200" dirty="0">
                <a:latin typeface="Papyrus"/>
              </a:rPr>
              <a:t>Norman, D. A. </a:t>
            </a:r>
            <a:r>
              <a:rPr lang="en-US" sz="3200" i="1" dirty="0" err="1">
                <a:latin typeface="Papyrus"/>
              </a:rPr>
              <a:t>Datamation</a:t>
            </a:r>
            <a:r>
              <a:rPr lang="en-US" sz="3200" dirty="0">
                <a:latin typeface="Papyrus"/>
              </a:rPr>
              <a:t>, 27, No. 12, 139-150.</a:t>
            </a:r>
            <a:endParaRPr lang="en-US" sz="3200" dirty="0">
              <a:latin typeface="Papyrus"/>
              <a:cs typeface="Papyrus"/>
            </a:endParaRPr>
          </a:p>
        </p:txBody>
      </p:sp>
    </p:spTree>
    <p:extLst>
      <p:ext uri="{BB962C8B-B14F-4D97-AF65-F5344CB8AC3E}">
        <p14:creationId xmlns:p14="http://schemas.microsoft.com/office/powerpoint/2010/main" val="4273993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56000" y="0"/>
            <a:ext cx="6731000" cy="6096000"/>
          </a:xfrm>
          <a:prstGeom prst="rect">
            <a:avLst/>
          </a:prstGeom>
        </p:spPr>
      </p:pic>
      <p:sp>
        <p:nvSpPr>
          <p:cNvPr id="5" name="TextBox 4"/>
          <p:cNvSpPr txBox="1"/>
          <p:nvPr/>
        </p:nvSpPr>
        <p:spPr>
          <a:xfrm>
            <a:off x="76200" y="921127"/>
            <a:ext cx="3479800" cy="4524315"/>
          </a:xfrm>
          <a:prstGeom prst="rect">
            <a:avLst/>
          </a:prstGeom>
          <a:noFill/>
        </p:spPr>
        <p:txBody>
          <a:bodyPr wrap="square" rtlCol="0">
            <a:spAutoFit/>
          </a:bodyPr>
          <a:lstStyle/>
          <a:p>
            <a:r>
              <a:rPr lang="en-US" sz="3200" dirty="0">
                <a:latin typeface="Papyrus"/>
              </a:rPr>
              <a:t>"Two of the most famous products of Berkeley are LSD and Unix. I don't think that this is a coincidence.”</a:t>
            </a:r>
          </a:p>
          <a:p>
            <a:endParaRPr lang="en-US" sz="3200" dirty="0">
              <a:latin typeface="Papyrus"/>
            </a:endParaRPr>
          </a:p>
          <a:p>
            <a:r>
              <a:rPr lang="en-US" sz="3200" dirty="0">
                <a:latin typeface="Papyrus"/>
              </a:rPr>
              <a:t>Anonymous</a:t>
            </a:r>
          </a:p>
        </p:txBody>
      </p:sp>
    </p:spTree>
    <p:extLst>
      <p:ext uri="{BB962C8B-B14F-4D97-AF65-F5344CB8AC3E}">
        <p14:creationId xmlns:p14="http://schemas.microsoft.com/office/powerpoint/2010/main" val="1175377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9144000" cy="3539430"/>
          </a:xfrm>
          <a:prstGeom prst="rect">
            <a:avLst/>
          </a:prstGeom>
          <a:noFill/>
        </p:spPr>
        <p:txBody>
          <a:bodyPr wrap="square" rtlCol="0">
            <a:spAutoFit/>
          </a:bodyPr>
          <a:lstStyle/>
          <a:p>
            <a:pPr algn="ctr"/>
            <a:r>
              <a:rPr lang="en-US" sz="3200" dirty="0">
                <a:latin typeface="Papyrus"/>
              </a:rPr>
              <a:t>Before looking at more Unix commands, we will first look at the FILE STRUCTURE (how </a:t>
            </a:r>
            <a:r>
              <a:rPr lang="en-US" sz="3200" u="sng" dirty="0">
                <a:latin typeface="Papyrus"/>
              </a:rPr>
              <a:t>files</a:t>
            </a:r>
            <a:r>
              <a:rPr lang="en-US" sz="3200" dirty="0">
                <a:latin typeface="Papyrus"/>
              </a:rPr>
              <a:t> [called </a:t>
            </a:r>
            <a:r>
              <a:rPr lang="en-US" sz="3200" u="sng" dirty="0">
                <a:latin typeface="Papyrus"/>
              </a:rPr>
              <a:t>documents</a:t>
            </a:r>
            <a:r>
              <a:rPr lang="en-US" sz="3200" dirty="0">
                <a:latin typeface="Papyrus"/>
              </a:rPr>
              <a:t> on Mac and Windows] are stored/organized).</a:t>
            </a:r>
          </a:p>
          <a:p>
            <a:pPr algn="ctr"/>
            <a:endParaRPr lang="en-US" sz="3200" dirty="0">
              <a:latin typeface="Papyrus"/>
            </a:endParaRPr>
          </a:p>
          <a:p>
            <a:pPr algn="ctr"/>
            <a:r>
              <a:rPr lang="en-US" sz="3200" dirty="0">
                <a:latin typeface="Papyrus"/>
              </a:rPr>
              <a:t>Unix uses a hierarchical file system (as does Mac and Windows/DOS).</a:t>
            </a:r>
          </a:p>
        </p:txBody>
      </p:sp>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Tree>
    <p:extLst>
      <p:ext uri="{BB962C8B-B14F-4D97-AF65-F5344CB8AC3E}">
        <p14:creationId xmlns:p14="http://schemas.microsoft.com/office/powerpoint/2010/main" val="18030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 y="1209786"/>
            <a:ext cx="9144000" cy="4524315"/>
          </a:xfrm>
          <a:prstGeom prst="rect">
            <a:avLst/>
          </a:prstGeom>
        </p:spPr>
        <p:txBody>
          <a:bodyPr wrap="square">
            <a:spAutoFit/>
          </a:bodyPr>
          <a:lstStyle/>
          <a:p>
            <a:pPr algn="ctr"/>
            <a:r>
              <a:rPr lang="en-US" sz="3200" dirty="0">
                <a:latin typeface="Papyrus"/>
                <a:cs typeface="Papyrus"/>
              </a:rPr>
              <a:t>Make flow chart of script to read the files</a:t>
            </a:r>
          </a:p>
          <a:p>
            <a:pPr algn="ctr"/>
            <a:endParaRPr lang="en-US" sz="3200" dirty="0">
              <a:latin typeface="Papyrus"/>
              <a:cs typeface="Papyrus"/>
            </a:endParaRPr>
          </a:p>
          <a:p>
            <a:pPr algn="ctr"/>
            <a:r>
              <a:rPr lang="en-US" sz="3200" dirty="0">
                <a:latin typeface="Courier"/>
                <a:cs typeface="Courier"/>
              </a:rPr>
              <a:t>mixedin1.dat</a:t>
            </a:r>
            <a:r>
              <a:rPr lang="en-US" sz="3200" dirty="0">
                <a:latin typeface="Papyrus"/>
                <a:cs typeface="Papyrus"/>
              </a:rPr>
              <a:t> and </a:t>
            </a:r>
            <a:r>
              <a:rPr lang="en-US" sz="3200" dirty="0">
                <a:latin typeface="Courier"/>
                <a:cs typeface="Courier"/>
              </a:rPr>
              <a:t>mixedin2.dat</a:t>
            </a:r>
          </a:p>
          <a:p>
            <a:pPr algn="ctr"/>
            <a:endParaRPr lang="en-US" sz="3200" dirty="0">
              <a:latin typeface="Papyrus"/>
              <a:cs typeface="Papyrus"/>
            </a:endParaRPr>
          </a:p>
          <a:p>
            <a:pPr algn="ctr"/>
            <a:r>
              <a:rPr lang="en-US" sz="3200" dirty="0">
                <a:latin typeface="Papyrus"/>
                <a:cs typeface="Papyrus"/>
              </a:rPr>
              <a:t>These files have earthquake data.</a:t>
            </a:r>
          </a:p>
          <a:p>
            <a:pPr algn="ctr"/>
            <a:r>
              <a:rPr lang="en-US" sz="3200" dirty="0">
                <a:latin typeface="Papyrus"/>
                <a:cs typeface="Papyrus"/>
              </a:rPr>
              <a:t>Most earthquake data files have a mixture of numbers and text (the first file) and time formatted data, and a header (that typically identifies the data columns (the second file).</a:t>
            </a:r>
          </a:p>
        </p:txBody>
      </p:sp>
    </p:spTree>
    <p:extLst>
      <p:ext uri="{BB962C8B-B14F-4D97-AF65-F5344CB8AC3E}">
        <p14:creationId xmlns:p14="http://schemas.microsoft.com/office/powerpoint/2010/main" val="2222066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77212"/>
            <a:ext cx="9144000" cy="3046988"/>
          </a:xfrm>
          <a:prstGeom prst="rect">
            <a:avLst/>
          </a:prstGeom>
          <a:noFill/>
        </p:spPr>
        <p:txBody>
          <a:bodyPr wrap="square" rtlCol="0">
            <a:spAutoFit/>
          </a:bodyPr>
          <a:lstStyle/>
          <a:p>
            <a:pPr algn="ctr"/>
            <a:r>
              <a:rPr lang="en-US" sz="3200" dirty="0">
                <a:latin typeface="Papyrus"/>
              </a:rPr>
              <a:t>Looks like an upside down tree.</a:t>
            </a:r>
          </a:p>
          <a:p>
            <a:pPr algn="ctr"/>
            <a:endParaRPr lang="en-US" sz="3200" dirty="0">
              <a:latin typeface="Papyrus"/>
            </a:endParaRPr>
          </a:p>
          <a:p>
            <a:pPr algn="ctr"/>
            <a:r>
              <a:rPr lang="en-US" sz="3200" dirty="0">
                <a:latin typeface="Papyrus"/>
              </a:rPr>
              <a:t>Starts at top with “</a:t>
            </a:r>
            <a:r>
              <a:rPr lang="en-US" sz="3200" dirty="0">
                <a:latin typeface="Courier"/>
                <a:cs typeface="Courier"/>
              </a:rPr>
              <a:t>/</a:t>
            </a:r>
            <a:r>
              <a:rPr lang="en-US" sz="3200" dirty="0">
                <a:latin typeface="Papyrus"/>
              </a:rPr>
              <a:t>”, called “root”.</a:t>
            </a:r>
          </a:p>
          <a:p>
            <a:pPr algn="ctr"/>
            <a:endParaRPr lang="en-US" sz="3200" dirty="0">
              <a:latin typeface="Papyrus"/>
            </a:endParaRPr>
          </a:p>
          <a:p>
            <a:pPr algn="ctr"/>
            <a:r>
              <a:rPr lang="en-US" sz="3200" dirty="0">
                <a:latin typeface="Papyrus"/>
              </a:rPr>
              <a:t>Unix uses the “</a:t>
            </a:r>
            <a:r>
              <a:rPr lang="en-US" sz="3200" dirty="0">
                <a:latin typeface="Courier"/>
                <a:cs typeface="Courier"/>
              </a:rPr>
              <a:t>/</a:t>
            </a:r>
            <a:r>
              <a:rPr lang="en-US" sz="3200" dirty="0">
                <a:latin typeface="Papyrus"/>
              </a:rPr>
              <a:t>” to separate </a:t>
            </a:r>
            <a:r>
              <a:rPr lang="en-US" sz="3200" u="sng" dirty="0">
                <a:latin typeface="Papyrus"/>
              </a:rPr>
              <a:t>directories </a:t>
            </a:r>
            <a:r>
              <a:rPr lang="en-US" sz="2800" dirty="0">
                <a:latin typeface="Papyrus"/>
              </a:rPr>
              <a:t>(known as </a:t>
            </a:r>
            <a:r>
              <a:rPr lang="en-US" sz="2800" u="sng" dirty="0">
                <a:latin typeface="Papyrus"/>
              </a:rPr>
              <a:t>folders</a:t>
            </a:r>
            <a:r>
              <a:rPr lang="en-US" sz="2800" dirty="0">
                <a:latin typeface="Papyrus"/>
              </a:rPr>
              <a:t> on Mac or Windows)</a:t>
            </a:r>
          </a:p>
        </p:txBody>
      </p:sp>
      <p:pic>
        <p:nvPicPr>
          <p:cNvPr id="3" name="Picture 2"/>
          <p:cNvPicPr>
            <a:picLocks noChangeAspect="1"/>
          </p:cNvPicPr>
          <p:nvPr/>
        </p:nvPicPr>
        <p:blipFill>
          <a:blip r:embed="rId3"/>
          <a:stretch>
            <a:fillRect/>
          </a:stretch>
        </p:blipFill>
        <p:spPr>
          <a:xfrm>
            <a:off x="0" y="3107090"/>
            <a:ext cx="9143126" cy="3065110"/>
          </a:xfrm>
          <a:prstGeom prst="rect">
            <a:avLst/>
          </a:prstGeom>
        </p:spPr>
      </p:pic>
      <p:cxnSp>
        <p:nvCxnSpPr>
          <p:cNvPr id="5" name="Straight Arrow Connector 4"/>
          <p:cNvCxnSpPr/>
          <p:nvPr/>
        </p:nvCxnSpPr>
        <p:spPr>
          <a:xfrm flipH="1">
            <a:off x="6705600" y="2438400"/>
            <a:ext cx="762000" cy="1609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7467600" y="2438400"/>
            <a:ext cx="3048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67600" y="2438400"/>
            <a:ext cx="990600" cy="2819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0" y="4419600"/>
            <a:ext cx="91440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0" y="5105400"/>
            <a:ext cx="91440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6200" y="3697069"/>
            <a:ext cx="1371600" cy="646331"/>
          </a:xfrm>
          <a:prstGeom prst="rect">
            <a:avLst/>
          </a:prstGeom>
          <a:noFill/>
        </p:spPr>
        <p:txBody>
          <a:bodyPr wrap="square" rtlCol="0">
            <a:spAutoFit/>
          </a:bodyPr>
          <a:lstStyle/>
          <a:p>
            <a:r>
              <a:rPr lang="en-US" dirty="0">
                <a:solidFill>
                  <a:schemeClr val="bg1"/>
                </a:solidFill>
              </a:rPr>
              <a:t>Top Level Directories</a:t>
            </a:r>
          </a:p>
        </p:txBody>
      </p:sp>
      <p:sp>
        <p:nvSpPr>
          <p:cNvPr id="31" name="TextBox 30"/>
          <p:cNvSpPr txBox="1"/>
          <p:nvPr/>
        </p:nvSpPr>
        <p:spPr>
          <a:xfrm>
            <a:off x="381000" y="5257800"/>
            <a:ext cx="2209800" cy="646331"/>
          </a:xfrm>
          <a:prstGeom prst="rect">
            <a:avLst/>
          </a:prstGeom>
          <a:noFill/>
        </p:spPr>
        <p:txBody>
          <a:bodyPr wrap="square" rtlCol="0">
            <a:spAutoFit/>
          </a:bodyPr>
          <a:lstStyle/>
          <a:p>
            <a:r>
              <a:rPr lang="en-US" dirty="0">
                <a:solidFill>
                  <a:schemeClr val="bg1"/>
                </a:solidFill>
                <a:latin typeface="Papyrus"/>
                <a:cs typeface="Papyrus"/>
              </a:rPr>
              <a:t>Levels of sub </a:t>
            </a:r>
            <a:r>
              <a:rPr lang="en-US" dirty="0">
                <a:latin typeface="Papyrus"/>
                <a:cs typeface="Papyrus"/>
              </a:rPr>
              <a:t>Directories</a:t>
            </a:r>
          </a:p>
        </p:txBody>
      </p:sp>
      <p:sp>
        <p:nvSpPr>
          <p:cNvPr id="36" name="Freeform 35"/>
          <p:cNvSpPr/>
          <p:nvPr/>
        </p:nvSpPr>
        <p:spPr>
          <a:xfrm>
            <a:off x="1715007" y="4922741"/>
            <a:ext cx="333731" cy="815822"/>
          </a:xfrm>
          <a:custGeom>
            <a:avLst/>
            <a:gdLst>
              <a:gd name="connsiteX0" fmla="*/ 0 w 333731"/>
              <a:gd name="connsiteY0" fmla="*/ 815822 h 815822"/>
              <a:gd name="connsiteX1" fmla="*/ 129784 w 333731"/>
              <a:gd name="connsiteY1" fmla="*/ 815822 h 815822"/>
              <a:gd name="connsiteX2" fmla="*/ 129784 w 333731"/>
              <a:gd name="connsiteY2" fmla="*/ 0 h 815822"/>
              <a:gd name="connsiteX3" fmla="*/ 333731 w 333731"/>
              <a:gd name="connsiteY3" fmla="*/ 0 h 815822"/>
            </a:gdLst>
            <a:ahLst/>
            <a:cxnLst>
              <a:cxn ang="0">
                <a:pos x="connsiteX0" y="connsiteY0"/>
              </a:cxn>
              <a:cxn ang="0">
                <a:pos x="connsiteX1" y="connsiteY1"/>
              </a:cxn>
              <a:cxn ang="0">
                <a:pos x="connsiteX2" y="connsiteY2"/>
              </a:cxn>
              <a:cxn ang="0">
                <a:pos x="connsiteX3" y="connsiteY3"/>
              </a:cxn>
            </a:cxnLst>
            <a:rect l="l" t="t" r="r" b="b"/>
            <a:pathLst>
              <a:path w="333731" h="815822">
                <a:moveTo>
                  <a:pt x="0" y="815822"/>
                </a:moveTo>
                <a:lnTo>
                  <a:pt x="129784" y="815822"/>
                </a:lnTo>
                <a:lnTo>
                  <a:pt x="129784" y="0"/>
                </a:lnTo>
                <a:lnTo>
                  <a:pt x="333731" y="0"/>
                </a:lnTo>
              </a:path>
            </a:pathLst>
          </a:custGeom>
          <a:ln>
            <a:solidFill>
              <a:srgbClr val="008000"/>
            </a:solidFill>
            <a:tailEnd type="triangle" w="lg" len="lg"/>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1867407" y="5349906"/>
            <a:ext cx="333731" cy="365094"/>
          </a:xfrm>
          <a:custGeom>
            <a:avLst/>
            <a:gdLst>
              <a:gd name="connsiteX0" fmla="*/ 0 w 333731"/>
              <a:gd name="connsiteY0" fmla="*/ 815822 h 815822"/>
              <a:gd name="connsiteX1" fmla="*/ 129784 w 333731"/>
              <a:gd name="connsiteY1" fmla="*/ 815822 h 815822"/>
              <a:gd name="connsiteX2" fmla="*/ 129784 w 333731"/>
              <a:gd name="connsiteY2" fmla="*/ 0 h 815822"/>
              <a:gd name="connsiteX3" fmla="*/ 333731 w 333731"/>
              <a:gd name="connsiteY3" fmla="*/ 0 h 815822"/>
            </a:gdLst>
            <a:ahLst/>
            <a:cxnLst>
              <a:cxn ang="0">
                <a:pos x="connsiteX0" y="connsiteY0"/>
              </a:cxn>
              <a:cxn ang="0">
                <a:pos x="connsiteX1" y="connsiteY1"/>
              </a:cxn>
              <a:cxn ang="0">
                <a:pos x="connsiteX2" y="connsiteY2"/>
              </a:cxn>
              <a:cxn ang="0">
                <a:pos x="connsiteX3" y="connsiteY3"/>
              </a:cxn>
            </a:cxnLst>
            <a:rect l="l" t="t" r="r" b="b"/>
            <a:pathLst>
              <a:path w="333731" h="815822">
                <a:moveTo>
                  <a:pt x="0" y="815822"/>
                </a:moveTo>
                <a:lnTo>
                  <a:pt x="129784" y="815822"/>
                </a:lnTo>
                <a:lnTo>
                  <a:pt x="129784" y="0"/>
                </a:lnTo>
                <a:lnTo>
                  <a:pt x="333731" y="0"/>
                </a:lnTo>
              </a:path>
            </a:pathLst>
          </a:custGeom>
          <a:ln>
            <a:solidFill>
              <a:srgbClr val="008000"/>
            </a:solidFill>
            <a:tailEnd type="triangle" w="lg" len="lg"/>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flipV="1">
            <a:off x="0" y="3657600"/>
            <a:ext cx="91440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121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609600" y="3429000"/>
            <a:ext cx="8305800" cy="2784408"/>
          </a:xfrm>
          <a:prstGeom prst="rect">
            <a:avLst/>
          </a:prstGeom>
        </p:spPr>
      </p:pic>
      <p:sp>
        <p:nvSpPr>
          <p:cNvPr id="28" name="TextBox 27"/>
          <p:cNvSpPr txBox="1"/>
          <p:nvPr/>
        </p:nvSpPr>
        <p:spPr>
          <a:xfrm>
            <a:off x="0" y="152400"/>
            <a:ext cx="9144000" cy="2062103"/>
          </a:xfrm>
          <a:prstGeom prst="rect">
            <a:avLst/>
          </a:prstGeom>
          <a:noFill/>
        </p:spPr>
        <p:txBody>
          <a:bodyPr wrap="square" rtlCol="0">
            <a:spAutoFit/>
          </a:bodyPr>
          <a:lstStyle/>
          <a:p>
            <a:pPr algn="ctr"/>
            <a:r>
              <a:rPr lang="en-US" sz="3200" dirty="0">
                <a:latin typeface="Papyrus"/>
              </a:rPr>
              <a:t>File names – the “separator is “</a:t>
            </a:r>
            <a:r>
              <a:rPr lang="en-US" sz="3200" dirty="0">
                <a:latin typeface="Courier"/>
                <a:cs typeface="Courier"/>
              </a:rPr>
              <a:t>/</a:t>
            </a:r>
            <a:r>
              <a:rPr lang="en-US" sz="3200" dirty="0">
                <a:latin typeface="Papyrus"/>
              </a:rPr>
              <a:t>”.</a:t>
            </a:r>
          </a:p>
          <a:p>
            <a:r>
              <a:rPr lang="en-US" sz="3200" dirty="0">
                <a:latin typeface="Papyrus"/>
              </a:rPr>
              <a:t>               root  (first slash) then path and filename</a:t>
            </a:r>
          </a:p>
          <a:p>
            <a:endParaRPr lang="en-US" sz="3200" dirty="0">
              <a:latin typeface="Papyrus"/>
            </a:endParaRPr>
          </a:p>
          <a:p>
            <a:pPr algn="ctr"/>
            <a:r>
              <a:rPr lang="en-US" sz="3200" dirty="0">
                <a:latin typeface="Courier"/>
                <a:cs typeface="Courier"/>
              </a:rPr>
              <a:t>/</a:t>
            </a:r>
            <a:r>
              <a:rPr lang="en-US" sz="3200" dirty="0" err="1">
                <a:latin typeface="Courier"/>
                <a:cs typeface="Courier"/>
              </a:rPr>
              <a:t>usr</a:t>
            </a:r>
            <a:r>
              <a:rPr lang="en-US" sz="3200" dirty="0">
                <a:latin typeface="Courier"/>
                <a:cs typeface="Courier"/>
              </a:rPr>
              <a:t>/lib/</a:t>
            </a:r>
            <a:r>
              <a:rPr lang="en-US" sz="3200" dirty="0" err="1">
                <a:latin typeface="Courier"/>
                <a:cs typeface="Courier"/>
              </a:rPr>
              <a:t>libc.a</a:t>
            </a:r>
            <a:endParaRPr lang="en-US" sz="3200" dirty="0">
              <a:latin typeface="Courier"/>
              <a:cs typeface="Courier"/>
            </a:endParaRPr>
          </a:p>
        </p:txBody>
      </p:sp>
      <p:cxnSp>
        <p:nvCxnSpPr>
          <p:cNvPr id="29" name="Straight Connector 28"/>
          <p:cNvCxnSpPr/>
          <p:nvPr/>
        </p:nvCxnSpPr>
        <p:spPr>
          <a:xfrm flipV="1">
            <a:off x="609600" y="45720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09600" y="51816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09600" y="39624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5400000">
            <a:off x="685801" y="2514601"/>
            <a:ext cx="3200401" cy="259079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362200" y="1066800"/>
            <a:ext cx="4572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4648200" y="1143000"/>
            <a:ext cx="914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5943600" y="1143000"/>
            <a:ext cx="14478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2971800" y="1600200"/>
            <a:ext cx="1752600" cy="6858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4913311" y="1600200"/>
            <a:ext cx="1487489" cy="6858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74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609600" y="3429000"/>
            <a:ext cx="8305800" cy="2784408"/>
          </a:xfrm>
          <a:prstGeom prst="rect">
            <a:avLst/>
          </a:prstGeom>
        </p:spPr>
      </p:pic>
      <p:sp>
        <p:nvSpPr>
          <p:cNvPr id="28" name="TextBox 27"/>
          <p:cNvSpPr txBox="1"/>
          <p:nvPr/>
        </p:nvSpPr>
        <p:spPr>
          <a:xfrm>
            <a:off x="0" y="0"/>
            <a:ext cx="9144000" cy="3108544"/>
          </a:xfrm>
          <a:prstGeom prst="rect">
            <a:avLst/>
          </a:prstGeom>
          <a:noFill/>
        </p:spPr>
        <p:txBody>
          <a:bodyPr wrap="square" rtlCol="0">
            <a:spAutoFit/>
          </a:bodyPr>
          <a:lstStyle/>
          <a:p>
            <a:pPr algn="ctr"/>
            <a:r>
              <a:rPr lang="en-US" sz="2800" dirty="0">
                <a:latin typeface="Papyrus"/>
              </a:rPr>
              <a:t>This is the full name from root (works from anywhere – i.e. any directory), if you were in the directory </a:t>
            </a:r>
            <a:r>
              <a:rPr lang="en-US" sz="2800" dirty="0" err="1">
                <a:latin typeface="Papyrus"/>
              </a:rPr>
              <a:t>usr</a:t>
            </a:r>
            <a:r>
              <a:rPr lang="en-US" sz="2800" dirty="0">
                <a:latin typeface="Papyrus"/>
              </a:rPr>
              <a:t>, you only need</a:t>
            </a:r>
          </a:p>
          <a:p>
            <a:pPr algn="ctr"/>
            <a:endParaRPr lang="en-US" sz="2800" dirty="0">
              <a:latin typeface="Courier"/>
              <a:cs typeface="Courier"/>
            </a:endParaRPr>
          </a:p>
          <a:p>
            <a:pPr algn="ctr"/>
            <a:r>
              <a:rPr lang="en-US" sz="2800" dirty="0">
                <a:latin typeface="Courier"/>
                <a:cs typeface="Courier"/>
              </a:rPr>
              <a:t>lib/</a:t>
            </a:r>
            <a:r>
              <a:rPr lang="en-US" sz="2800" dirty="0" err="1">
                <a:latin typeface="Courier"/>
                <a:cs typeface="Courier"/>
              </a:rPr>
              <a:t>libc.a</a:t>
            </a:r>
            <a:endParaRPr lang="en-US" sz="2800" dirty="0">
              <a:latin typeface="Courier"/>
              <a:cs typeface="Courier"/>
            </a:endParaRPr>
          </a:p>
          <a:p>
            <a:pPr algn="ctr"/>
            <a:endParaRPr lang="en-US" sz="2800" dirty="0">
              <a:latin typeface="Papyrus"/>
            </a:endParaRPr>
          </a:p>
          <a:p>
            <a:pPr algn="ctr"/>
            <a:r>
              <a:rPr lang="en-US" sz="2800" dirty="0">
                <a:latin typeface="Papyrus"/>
              </a:rPr>
              <a:t>(no leading slash)</a:t>
            </a:r>
          </a:p>
        </p:txBody>
      </p:sp>
      <p:cxnSp>
        <p:nvCxnSpPr>
          <p:cNvPr id="29" name="Straight Connector 28"/>
          <p:cNvCxnSpPr/>
          <p:nvPr/>
        </p:nvCxnSpPr>
        <p:spPr>
          <a:xfrm flipV="1">
            <a:off x="609600" y="45720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09600" y="51816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09600" y="39624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752600" y="41148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819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609600" y="3429000"/>
            <a:ext cx="8305800" cy="2784408"/>
          </a:xfrm>
          <a:prstGeom prst="rect">
            <a:avLst/>
          </a:prstGeom>
        </p:spPr>
      </p:pic>
      <p:sp>
        <p:nvSpPr>
          <p:cNvPr id="28" name="TextBox 27"/>
          <p:cNvSpPr txBox="1"/>
          <p:nvPr/>
        </p:nvSpPr>
        <p:spPr>
          <a:xfrm>
            <a:off x="0" y="0"/>
            <a:ext cx="9144000" cy="2246769"/>
          </a:xfrm>
          <a:prstGeom prst="rect">
            <a:avLst/>
          </a:prstGeom>
          <a:noFill/>
        </p:spPr>
        <p:txBody>
          <a:bodyPr wrap="square" rtlCol="0">
            <a:spAutoFit/>
          </a:bodyPr>
          <a:lstStyle/>
          <a:p>
            <a:pPr algn="ctr"/>
            <a:r>
              <a:rPr lang="en-US" sz="2800" dirty="0">
                <a:latin typeface="Papyrus"/>
              </a:rPr>
              <a:t>And if you were in the directory lib, you only need</a:t>
            </a:r>
          </a:p>
          <a:p>
            <a:pPr algn="ctr"/>
            <a:endParaRPr lang="en-US" sz="2800" dirty="0">
              <a:latin typeface="Papyrus"/>
            </a:endParaRPr>
          </a:p>
          <a:p>
            <a:pPr algn="ctr"/>
            <a:r>
              <a:rPr lang="en-US" sz="2800" dirty="0" err="1">
                <a:latin typeface="Courier"/>
                <a:cs typeface="Courier"/>
              </a:rPr>
              <a:t>libc.a</a:t>
            </a:r>
            <a:endParaRPr lang="en-US" sz="2800" dirty="0">
              <a:latin typeface="Courier"/>
              <a:cs typeface="Courier"/>
            </a:endParaRPr>
          </a:p>
          <a:p>
            <a:pPr algn="ctr"/>
            <a:endParaRPr lang="en-US" sz="2800" dirty="0">
              <a:latin typeface="Papyrus"/>
            </a:endParaRPr>
          </a:p>
          <a:p>
            <a:pPr algn="ctr"/>
            <a:r>
              <a:rPr lang="en-US" sz="2800" dirty="0">
                <a:latin typeface="Papyrus"/>
              </a:rPr>
              <a:t>(no leading slash)</a:t>
            </a:r>
          </a:p>
        </p:txBody>
      </p:sp>
      <p:cxnSp>
        <p:nvCxnSpPr>
          <p:cNvPr id="29" name="Straight Connector 28"/>
          <p:cNvCxnSpPr/>
          <p:nvPr/>
        </p:nvCxnSpPr>
        <p:spPr>
          <a:xfrm flipV="1">
            <a:off x="609600" y="45720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09600" y="51816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09600" y="39624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990600" y="46482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32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366897"/>
            <a:ext cx="9144000" cy="2062103"/>
          </a:xfrm>
          <a:prstGeom prst="rect">
            <a:avLst/>
          </a:prstGeom>
          <a:noFill/>
        </p:spPr>
        <p:txBody>
          <a:bodyPr wrap="square" rtlCol="0">
            <a:spAutoFit/>
          </a:bodyPr>
          <a:lstStyle/>
          <a:p>
            <a:pPr algn="ctr"/>
            <a:endParaRPr lang="en-US" sz="3200" dirty="0">
              <a:latin typeface="Papyrus"/>
            </a:endParaRPr>
          </a:p>
          <a:p>
            <a:pPr algn="ctr"/>
            <a:r>
              <a:rPr lang="en-US" sz="3200" dirty="0">
                <a:latin typeface="Papyrus"/>
              </a:rPr>
              <a:t>The “</a:t>
            </a:r>
            <a:r>
              <a:rPr lang="en-US" sz="3200" dirty="0">
                <a:latin typeface="Courier"/>
                <a:cs typeface="Courier"/>
              </a:rPr>
              <a:t>/</a:t>
            </a:r>
            <a:r>
              <a:rPr lang="en-US" sz="3200" dirty="0">
                <a:latin typeface="Papyrus"/>
              </a:rPr>
              <a:t>” (slash or forward slash) in Unix is roughly equivalent to the “</a:t>
            </a:r>
            <a:r>
              <a:rPr lang="en-US" sz="3200" dirty="0">
                <a:latin typeface="Courier"/>
                <a:cs typeface="Courier"/>
              </a:rPr>
              <a:t>\</a:t>
            </a:r>
            <a:r>
              <a:rPr lang="en-US" sz="3200" dirty="0">
                <a:latin typeface="Papyrus"/>
              </a:rPr>
              <a:t>” (backslash) in Windows/DOS.</a:t>
            </a:r>
            <a:endParaRPr lang="en-US" sz="2800" dirty="0">
              <a:latin typeface="Papyrus"/>
            </a:endParaRPr>
          </a:p>
        </p:txBody>
      </p:sp>
    </p:spTree>
    <p:extLst>
      <p:ext uri="{BB962C8B-B14F-4D97-AF65-F5344CB8AC3E}">
        <p14:creationId xmlns:p14="http://schemas.microsoft.com/office/powerpoint/2010/main" val="2570913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997392"/>
            <a:ext cx="8305800" cy="2784408"/>
          </a:xfrm>
          <a:prstGeom prst="rect">
            <a:avLst/>
          </a:prstGeom>
        </p:spPr>
      </p:pic>
      <p:sp>
        <p:nvSpPr>
          <p:cNvPr id="11" name="TextBox 10"/>
          <p:cNvSpPr txBox="1"/>
          <p:nvPr/>
        </p:nvSpPr>
        <p:spPr>
          <a:xfrm>
            <a:off x="0" y="0"/>
            <a:ext cx="9144000" cy="3662541"/>
          </a:xfrm>
          <a:prstGeom prst="rect">
            <a:avLst/>
          </a:prstGeom>
          <a:noFill/>
        </p:spPr>
        <p:txBody>
          <a:bodyPr wrap="square" rtlCol="0">
            <a:spAutoFit/>
          </a:bodyPr>
          <a:lstStyle/>
          <a:p>
            <a:pPr algn="ctr"/>
            <a:r>
              <a:rPr lang="en-US" sz="3200" dirty="0">
                <a:latin typeface="Papyrus"/>
              </a:rPr>
              <a:t>Some commands:</a:t>
            </a:r>
          </a:p>
          <a:p>
            <a:pPr algn="ctr"/>
            <a:endParaRPr lang="en-US" sz="3200" dirty="0">
              <a:latin typeface="Papyrus"/>
            </a:endParaRPr>
          </a:p>
          <a:p>
            <a:r>
              <a:rPr lang="en-US" sz="2800" dirty="0" err="1">
                <a:latin typeface="Courier"/>
                <a:cs typeface="Courier"/>
              </a:rPr>
              <a:t>pwd</a:t>
            </a:r>
            <a:r>
              <a:rPr lang="en-US" sz="3200" dirty="0">
                <a:latin typeface="Courier"/>
                <a:cs typeface="Courier"/>
              </a:rPr>
              <a:t> </a:t>
            </a:r>
            <a:r>
              <a:rPr lang="en-US" sz="3200" dirty="0">
                <a:latin typeface="Papyrus"/>
              </a:rPr>
              <a:t>– print working directory – tells us where we are in the directory tree. </a:t>
            </a:r>
          </a:p>
          <a:p>
            <a:pPr algn="ctr"/>
            <a:endParaRPr lang="en-US" sz="3200" dirty="0">
              <a:latin typeface="Papyrus"/>
            </a:endParaRPr>
          </a:p>
          <a:p>
            <a:r>
              <a:rPr lang="en-US" sz="2400" dirty="0">
                <a:solidFill>
                  <a:srgbClr val="FF6600"/>
                </a:solidFill>
                <a:latin typeface="Courier" pitchFamily="49" charset="0"/>
              </a:rPr>
              <a:t>smalleys-imac-2:usr </a:t>
            </a:r>
            <a:r>
              <a:rPr lang="en-US" sz="2400" dirty="0" err="1">
                <a:solidFill>
                  <a:srgbClr val="FF6600"/>
                </a:solidFill>
                <a:latin typeface="Courier" pitchFamily="49" charset="0"/>
              </a:rPr>
              <a:t>smalley</a:t>
            </a:r>
            <a:r>
              <a:rPr lang="en-US" sz="2400" dirty="0">
                <a:solidFill>
                  <a:srgbClr val="FF6600"/>
                </a:solidFill>
                <a:latin typeface="Courier" pitchFamily="49" charset="0"/>
              </a:rPr>
              <a:t>$</a:t>
            </a:r>
            <a:r>
              <a:rPr lang="en-US" sz="2400" dirty="0">
                <a:solidFill>
                  <a:srgbClr val="FFFF00"/>
                </a:solidFill>
                <a:latin typeface="Courier" pitchFamily="49" charset="0"/>
              </a:rPr>
              <a:t> </a:t>
            </a:r>
            <a:r>
              <a:rPr lang="en-US" sz="2400" dirty="0" err="1">
                <a:latin typeface="Courier" pitchFamily="49" charset="0"/>
              </a:rPr>
              <a:t>pwd</a:t>
            </a:r>
            <a:r>
              <a:rPr lang="en-US" sz="2400" dirty="0">
                <a:latin typeface="Courier" pitchFamily="49" charset="0"/>
              </a:rPr>
              <a:t>&lt;CR&gt;</a:t>
            </a:r>
          </a:p>
          <a:p>
            <a:r>
              <a:rPr lang="en-US" sz="2400" dirty="0">
                <a:solidFill>
                  <a:srgbClr val="3366FF"/>
                </a:solidFill>
                <a:latin typeface="Courier" pitchFamily="49" charset="0"/>
              </a:rPr>
              <a:t>/</a:t>
            </a:r>
            <a:r>
              <a:rPr lang="en-US" sz="2400" dirty="0" err="1">
                <a:solidFill>
                  <a:srgbClr val="3366FF"/>
                </a:solidFill>
                <a:latin typeface="Courier" pitchFamily="49" charset="0"/>
              </a:rPr>
              <a:t>usr</a:t>
            </a:r>
            <a:endParaRPr lang="en-US" sz="2400" dirty="0">
              <a:solidFill>
                <a:srgbClr val="3366FF"/>
              </a:solidFill>
              <a:latin typeface="Courier" pitchFamily="49" charset="0"/>
            </a:endParaRPr>
          </a:p>
          <a:p>
            <a:r>
              <a:rPr lang="en-US" sz="2400" dirty="0">
                <a:solidFill>
                  <a:srgbClr val="FF6600"/>
                </a:solidFill>
                <a:latin typeface="Courier" pitchFamily="49" charset="0"/>
              </a:rPr>
              <a:t>smalleys-imac-2:usr  </a:t>
            </a:r>
            <a:r>
              <a:rPr lang="en-US" sz="2400" dirty="0" err="1">
                <a:solidFill>
                  <a:srgbClr val="FF6600"/>
                </a:solidFill>
                <a:latin typeface="Courier" pitchFamily="49" charset="0"/>
              </a:rPr>
              <a:t>smalley</a:t>
            </a:r>
            <a:r>
              <a:rPr lang="en-US" sz="2400" dirty="0">
                <a:solidFill>
                  <a:srgbClr val="FF6600"/>
                </a:solidFill>
                <a:latin typeface="Courier" pitchFamily="49" charset="0"/>
              </a:rPr>
              <a:t>$</a:t>
            </a:r>
            <a:r>
              <a:rPr lang="en-US" sz="2400" dirty="0">
                <a:solidFill>
                  <a:srgbClr val="FFFF00"/>
                </a:solidFill>
                <a:latin typeface="Courier" pitchFamily="49" charset="0"/>
              </a:rPr>
              <a:t> </a:t>
            </a:r>
            <a:endParaRPr lang="en-US" sz="2400" dirty="0">
              <a:latin typeface="Papyrus"/>
            </a:endParaRPr>
          </a:p>
        </p:txBody>
      </p:sp>
      <p:cxnSp>
        <p:nvCxnSpPr>
          <p:cNvPr id="14" name="Straight Arrow Connector 13"/>
          <p:cNvCxnSpPr/>
          <p:nvPr/>
        </p:nvCxnSpPr>
        <p:spPr>
          <a:xfrm rot="16200000" flipH="1">
            <a:off x="1257300" y="3848100"/>
            <a:ext cx="914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1752600" y="46482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52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0"/>
            <a:ext cx="9144000" cy="5878532"/>
          </a:xfrm>
          <a:prstGeom prst="rect">
            <a:avLst/>
          </a:prstGeom>
          <a:noFill/>
        </p:spPr>
        <p:txBody>
          <a:bodyPr wrap="square" rtlCol="0">
            <a:spAutoFit/>
          </a:bodyPr>
          <a:lstStyle/>
          <a:p>
            <a:pPr algn="ctr"/>
            <a:r>
              <a:rPr lang="en-US" sz="3200" dirty="0">
                <a:latin typeface="Papyrus"/>
              </a:rPr>
              <a:t>How to move between directories – going up and down the directory tree–</a:t>
            </a:r>
          </a:p>
          <a:p>
            <a:pPr algn="ctr"/>
            <a:endParaRPr lang="en-US" sz="3200" dirty="0">
              <a:latin typeface="Papyrus"/>
            </a:endParaRPr>
          </a:p>
          <a:p>
            <a:pPr algn="ctr"/>
            <a:r>
              <a:rPr lang="en-US" sz="3200" dirty="0">
                <a:latin typeface="Papyrus"/>
              </a:rPr>
              <a:t>To go down to the directory </a:t>
            </a:r>
            <a:r>
              <a:rPr lang="en-US" sz="3200" u="sng" dirty="0">
                <a:latin typeface="Papyrus"/>
              </a:rPr>
              <a:t>doc </a:t>
            </a:r>
            <a:r>
              <a:rPr lang="en-US" sz="3200" dirty="0">
                <a:latin typeface="Papyrus"/>
              </a:rPr>
              <a:t>we use the “change directory” = “</a:t>
            </a:r>
            <a:r>
              <a:rPr lang="en-US" sz="3200" dirty="0">
                <a:latin typeface="Courier"/>
                <a:cs typeface="Courier"/>
              </a:rPr>
              <a:t>cd</a:t>
            </a:r>
            <a:r>
              <a:rPr lang="en-US" sz="3200" dirty="0">
                <a:latin typeface="Papyrus"/>
              </a:rPr>
              <a:t>” command</a:t>
            </a:r>
          </a:p>
          <a:p>
            <a:endParaRPr lang="en-US" sz="3200" dirty="0">
              <a:latin typeface="Papyrus"/>
            </a:endParaRPr>
          </a:p>
          <a:p>
            <a:r>
              <a:rPr lang="en-US" sz="2800" dirty="0">
                <a:solidFill>
                  <a:srgbClr val="FF6600"/>
                </a:solidFill>
                <a:latin typeface="Courier"/>
                <a:cs typeface="Courier"/>
              </a:rPr>
              <a:t>smalleys-imac-2:usr </a:t>
            </a:r>
            <a:r>
              <a:rPr lang="en-US" sz="2800" dirty="0" err="1">
                <a:solidFill>
                  <a:srgbClr val="FF6600"/>
                </a:solidFill>
                <a:latin typeface="Courier"/>
                <a:cs typeface="Courier"/>
              </a:rPr>
              <a:t>smalley</a:t>
            </a:r>
            <a:r>
              <a:rPr lang="en-US" sz="2800" dirty="0">
                <a:solidFill>
                  <a:srgbClr val="FF6600"/>
                </a:solidFill>
                <a:latin typeface="Courier"/>
                <a:cs typeface="Courier"/>
              </a:rPr>
              <a:t>$ </a:t>
            </a:r>
            <a:r>
              <a:rPr lang="en-US" sz="2800" dirty="0" err="1">
                <a:latin typeface="Courier"/>
                <a:cs typeface="Courier"/>
              </a:rPr>
              <a:t>cd</a:t>
            </a:r>
            <a:r>
              <a:rPr lang="en-US" sz="2800" dirty="0">
                <a:latin typeface="Courier"/>
                <a:cs typeface="Courier"/>
              </a:rPr>
              <a:t> doc&lt;CR&gt;</a:t>
            </a:r>
          </a:p>
          <a:p>
            <a:r>
              <a:rPr lang="en-US" sz="2800" dirty="0">
                <a:solidFill>
                  <a:srgbClr val="FF6600"/>
                </a:solidFill>
                <a:latin typeface="Courier"/>
                <a:cs typeface="Courier"/>
              </a:rPr>
              <a:t>smalleys-imac-2:doc </a:t>
            </a:r>
            <a:r>
              <a:rPr lang="en-US" sz="2800" dirty="0" err="1">
                <a:solidFill>
                  <a:srgbClr val="FF6600"/>
                </a:solidFill>
                <a:latin typeface="Courier"/>
                <a:cs typeface="Courier"/>
              </a:rPr>
              <a:t>smalley</a:t>
            </a:r>
            <a:r>
              <a:rPr lang="en-US" sz="2800" dirty="0">
                <a:solidFill>
                  <a:srgbClr val="FF6600"/>
                </a:solidFill>
                <a:latin typeface="Courier"/>
                <a:cs typeface="Courier"/>
              </a:rPr>
              <a:t>$ </a:t>
            </a:r>
          </a:p>
          <a:p>
            <a:endParaRPr lang="en-US" sz="3200" dirty="0">
              <a:latin typeface="Papyrus"/>
            </a:endParaRPr>
          </a:p>
          <a:p>
            <a:endParaRPr lang="en-US" sz="3200" dirty="0">
              <a:latin typeface="Papyrus"/>
            </a:endParaRPr>
          </a:p>
          <a:p>
            <a:endParaRPr lang="en-US" sz="3200" dirty="0">
              <a:latin typeface="Papyrus"/>
            </a:endParaRPr>
          </a:p>
          <a:p>
            <a:endParaRPr lang="en-US" sz="3200" dirty="0">
              <a:latin typeface="Papyrus"/>
            </a:endParaRPr>
          </a:p>
        </p:txBody>
      </p:sp>
      <p:cxnSp>
        <p:nvCxnSpPr>
          <p:cNvPr id="14" name="Straight Arrow Connector 13"/>
          <p:cNvCxnSpPr/>
          <p:nvPr/>
        </p:nvCxnSpPr>
        <p:spPr>
          <a:xfrm>
            <a:off x="2438400" y="48768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2438400" y="5105400"/>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766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997392"/>
            <a:ext cx="8305800" cy="2784408"/>
          </a:xfrm>
          <a:prstGeom prst="rect">
            <a:avLst/>
          </a:prstGeom>
        </p:spPr>
      </p:pic>
      <p:sp>
        <p:nvSpPr>
          <p:cNvPr id="11" name="TextBox 10"/>
          <p:cNvSpPr txBox="1"/>
          <p:nvPr/>
        </p:nvSpPr>
        <p:spPr>
          <a:xfrm>
            <a:off x="0" y="0"/>
            <a:ext cx="9144000" cy="2185214"/>
          </a:xfrm>
          <a:prstGeom prst="rect">
            <a:avLst/>
          </a:prstGeom>
          <a:noFill/>
        </p:spPr>
        <p:txBody>
          <a:bodyPr wrap="square" rtlCol="0">
            <a:spAutoFit/>
          </a:bodyPr>
          <a:lstStyle/>
          <a:p>
            <a:pPr algn="ctr"/>
            <a:r>
              <a:rPr lang="en-US" sz="3200" dirty="0">
                <a:latin typeface="Papyrus"/>
              </a:rPr>
              <a:t>Now</a:t>
            </a:r>
          </a:p>
          <a:p>
            <a:endParaRPr lang="en-US" sz="3200" dirty="0">
              <a:latin typeface="Papyrus"/>
            </a:endParaRPr>
          </a:p>
          <a:p>
            <a:r>
              <a:rPr lang="en-US" sz="2400" dirty="0">
                <a:solidFill>
                  <a:srgbClr val="FF6600"/>
                </a:solidFill>
                <a:latin typeface="Courier" pitchFamily="49" charset="0"/>
              </a:rPr>
              <a:t>smalleys-imac-2:usr </a:t>
            </a:r>
            <a:r>
              <a:rPr lang="en-US" sz="2400" dirty="0" err="1">
                <a:solidFill>
                  <a:srgbClr val="FF6600"/>
                </a:solidFill>
                <a:latin typeface="Courier" pitchFamily="49" charset="0"/>
              </a:rPr>
              <a:t>smalley</a:t>
            </a:r>
            <a:r>
              <a:rPr lang="en-US" sz="2400" dirty="0">
                <a:solidFill>
                  <a:srgbClr val="FF6600"/>
                </a:solidFill>
                <a:latin typeface="Courier" pitchFamily="49" charset="0"/>
              </a:rPr>
              <a:t>$</a:t>
            </a:r>
            <a:r>
              <a:rPr lang="en-US" sz="2400" dirty="0">
                <a:solidFill>
                  <a:srgbClr val="FFFF00"/>
                </a:solidFill>
                <a:latin typeface="Courier" pitchFamily="49" charset="0"/>
              </a:rPr>
              <a:t> </a:t>
            </a:r>
            <a:r>
              <a:rPr lang="en-US" sz="2400" dirty="0" err="1">
                <a:latin typeface="Courier" pitchFamily="49" charset="0"/>
              </a:rPr>
              <a:t>pwd</a:t>
            </a:r>
            <a:r>
              <a:rPr lang="en-US" sz="2400" dirty="0">
                <a:latin typeface="Courier" pitchFamily="49" charset="0"/>
              </a:rPr>
              <a:t>&lt;CR&gt;</a:t>
            </a:r>
          </a:p>
          <a:p>
            <a:r>
              <a:rPr lang="en-US" sz="2400" dirty="0">
                <a:solidFill>
                  <a:srgbClr val="3366FF"/>
                </a:solidFill>
                <a:latin typeface="Courier" pitchFamily="49" charset="0"/>
              </a:rPr>
              <a:t>/</a:t>
            </a:r>
            <a:r>
              <a:rPr lang="en-US" sz="2400" dirty="0" err="1">
                <a:solidFill>
                  <a:srgbClr val="3366FF"/>
                </a:solidFill>
                <a:latin typeface="Courier" pitchFamily="49" charset="0"/>
              </a:rPr>
              <a:t>usr</a:t>
            </a:r>
            <a:r>
              <a:rPr lang="en-US" sz="2400" dirty="0">
                <a:solidFill>
                  <a:srgbClr val="3366FF"/>
                </a:solidFill>
                <a:latin typeface="Courier" pitchFamily="49" charset="0"/>
              </a:rPr>
              <a:t>/doc</a:t>
            </a:r>
          </a:p>
          <a:p>
            <a:r>
              <a:rPr lang="en-US" sz="2400" dirty="0">
                <a:solidFill>
                  <a:srgbClr val="FF6600"/>
                </a:solidFill>
                <a:latin typeface="Courier" pitchFamily="49" charset="0"/>
              </a:rPr>
              <a:t>smalleys-imac-2:doc  </a:t>
            </a:r>
            <a:r>
              <a:rPr lang="en-US" sz="2400" dirty="0" err="1">
                <a:solidFill>
                  <a:srgbClr val="FF6600"/>
                </a:solidFill>
                <a:latin typeface="Courier" pitchFamily="49" charset="0"/>
              </a:rPr>
              <a:t>smalley</a:t>
            </a:r>
            <a:r>
              <a:rPr lang="en-US" sz="2400" dirty="0">
                <a:solidFill>
                  <a:srgbClr val="FF6600"/>
                </a:solidFill>
                <a:latin typeface="Courier" pitchFamily="49" charset="0"/>
              </a:rPr>
              <a:t>$</a:t>
            </a:r>
            <a:r>
              <a:rPr lang="en-US" sz="2400" dirty="0">
                <a:solidFill>
                  <a:srgbClr val="FFFF00"/>
                </a:solidFill>
                <a:latin typeface="Courier" pitchFamily="49" charset="0"/>
              </a:rPr>
              <a:t> </a:t>
            </a:r>
            <a:endParaRPr lang="en-US" sz="2400" dirty="0">
              <a:latin typeface="Papyrus"/>
            </a:endParaRPr>
          </a:p>
        </p:txBody>
      </p:sp>
      <p:cxnSp>
        <p:nvCxnSpPr>
          <p:cNvPr id="14" name="Straight Arrow Connector 13"/>
          <p:cNvCxnSpPr/>
          <p:nvPr/>
        </p:nvCxnSpPr>
        <p:spPr>
          <a:xfrm>
            <a:off x="1600200" y="1676400"/>
            <a:ext cx="1295400" cy="3569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2438400" y="52578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769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0"/>
            <a:ext cx="9144000" cy="6370974"/>
          </a:xfrm>
          <a:prstGeom prst="rect">
            <a:avLst/>
          </a:prstGeom>
          <a:noFill/>
        </p:spPr>
        <p:txBody>
          <a:bodyPr wrap="square" rtlCol="0">
            <a:spAutoFit/>
          </a:bodyPr>
          <a:lstStyle/>
          <a:p>
            <a:pPr algn="ctr"/>
            <a:r>
              <a:rPr lang="en-US" sz="3200" dirty="0">
                <a:latin typeface="Papyrus"/>
              </a:rPr>
              <a:t>Some details of the prompt</a:t>
            </a:r>
          </a:p>
          <a:p>
            <a:pPr algn="ctr"/>
            <a:endParaRPr lang="en-US" sz="3200" dirty="0">
              <a:latin typeface="Papyrus"/>
            </a:endParaRPr>
          </a:p>
          <a:p>
            <a:pPr algn="ctr"/>
            <a:r>
              <a:rPr lang="en-US" sz="3200" dirty="0">
                <a:latin typeface="Papyrus"/>
              </a:rPr>
              <a:t>you can control all this - the prompt has been programmed to tell us a bunch of stuff! (power of </a:t>
            </a:r>
            <a:r>
              <a:rPr lang="en-US" sz="3200" dirty="0" err="1">
                <a:latin typeface="Papyrus"/>
              </a:rPr>
              <a:t>unix</a:t>
            </a:r>
            <a:r>
              <a:rPr lang="en-US" sz="3200" dirty="0">
                <a:latin typeface="Papyrus"/>
              </a:rPr>
              <a:t>.)</a:t>
            </a:r>
          </a:p>
          <a:p>
            <a:pPr algn="ctr"/>
            <a:endParaRPr lang="en-US" sz="3200" dirty="0">
              <a:latin typeface="Papyrus"/>
            </a:endParaRPr>
          </a:p>
          <a:p>
            <a:pPr algn="ctr"/>
            <a:endParaRPr lang="en-US" sz="3200" dirty="0">
              <a:latin typeface="Papyrus"/>
            </a:endParaRPr>
          </a:p>
          <a:p>
            <a:pPr algn="ctr"/>
            <a:r>
              <a:rPr lang="en-US" sz="3200" dirty="0">
                <a:solidFill>
                  <a:srgbClr val="FF0000"/>
                </a:solidFill>
                <a:latin typeface="Papyrus"/>
              </a:rPr>
              <a:t>Machine</a:t>
            </a:r>
          </a:p>
          <a:p>
            <a:pPr algn="ctr"/>
            <a:r>
              <a:rPr lang="en-US" sz="3200" dirty="0">
                <a:solidFill>
                  <a:srgbClr val="008000"/>
                </a:solidFill>
                <a:latin typeface="Papyrus"/>
              </a:rPr>
              <a:t>Directory name</a:t>
            </a:r>
            <a:r>
              <a:rPr lang="en-US" sz="3200" dirty="0">
                <a:solidFill>
                  <a:srgbClr val="FF6600"/>
                </a:solidFill>
                <a:latin typeface="Papyrus"/>
              </a:rPr>
              <a:t> </a:t>
            </a:r>
            <a:r>
              <a:rPr lang="en-US" sz="3200" dirty="0">
                <a:latin typeface="Papyrus"/>
              </a:rPr>
              <a:t>(in this case without full path)</a:t>
            </a:r>
          </a:p>
          <a:p>
            <a:pPr algn="ctr"/>
            <a:r>
              <a:rPr lang="en-US" sz="3200" dirty="0">
                <a:solidFill>
                  <a:srgbClr val="FF6600"/>
                </a:solidFill>
                <a:latin typeface="Papyrus"/>
              </a:rPr>
              <a:t>User name</a:t>
            </a:r>
          </a:p>
          <a:p>
            <a:pPr algn="ctr"/>
            <a:r>
              <a:rPr lang="en-US" sz="3200" dirty="0">
                <a:solidFill>
                  <a:srgbClr val="3366FF"/>
                </a:solidFill>
                <a:latin typeface="Papyrus"/>
              </a:rPr>
              <a:t>Text string</a:t>
            </a:r>
          </a:p>
          <a:p>
            <a:endParaRPr lang="en-US" sz="3200" dirty="0">
              <a:latin typeface="Papyrus"/>
            </a:endParaRPr>
          </a:p>
          <a:p>
            <a:r>
              <a:rPr lang="en-US" sz="2400" dirty="0">
                <a:solidFill>
                  <a:srgbClr val="FF0000"/>
                </a:solidFill>
                <a:latin typeface="Courier" pitchFamily="49" charset="0"/>
              </a:rPr>
              <a:t>smalleys-imac-2</a:t>
            </a:r>
            <a:r>
              <a:rPr lang="en-US" sz="2400" dirty="0">
                <a:latin typeface="Courier" pitchFamily="49" charset="0"/>
              </a:rPr>
              <a:t>:</a:t>
            </a:r>
            <a:r>
              <a:rPr lang="en-US" sz="2400" dirty="0">
                <a:solidFill>
                  <a:srgbClr val="008000"/>
                </a:solidFill>
                <a:latin typeface="Courier" pitchFamily="49" charset="0"/>
              </a:rPr>
              <a:t>usr</a:t>
            </a:r>
            <a:r>
              <a:rPr lang="en-US" sz="2400" dirty="0">
                <a:solidFill>
                  <a:srgbClr val="FF6600"/>
                </a:solidFill>
                <a:latin typeface="Courier" pitchFamily="49" charset="0"/>
              </a:rPr>
              <a:t> </a:t>
            </a:r>
            <a:r>
              <a:rPr lang="en-US" sz="2400" dirty="0" err="1">
                <a:solidFill>
                  <a:srgbClr val="FF6600"/>
                </a:solidFill>
                <a:latin typeface="Courier" pitchFamily="49" charset="0"/>
              </a:rPr>
              <a:t>smalley</a:t>
            </a:r>
            <a:r>
              <a:rPr lang="en-US" sz="2400" dirty="0">
                <a:solidFill>
                  <a:srgbClr val="3366FF"/>
                </a:solidFill>
                <a:latin typeface="Courier" pitchFamily="49" charset="0"/>
              </a:rPr>
              <a:t>$</a:t>
            </a:r>
            <a:endParaRPr lang="en-US" sz="2400" i="1" dirty="0">
              <a:solidFill>
                <a:srgbClr val="3366FF"/>
              </a:solidFill>
              <a:latin typeface="Courier" pitchFamily="49" charset="0"/>
            </a:endParaRPr>
          </a:p>
        </p:txBody>
      </p:sp>
    </p:spTree>
    <p:extLst>
      <p:ext uri="{BB962C8B-B14F-4D97-AF65-F5344CB8AC3E}">
        <p14:creationId xmlns:p14="http://schemas.microsoft.com/office/powerpoint/2010/main" val="1328277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64843"/>
            <a:ext cx="9144000" cy="6001642"/>
          </a:xfrm>
          <a:prstGeom prst="rect">
            <a:avLst/>
          </a:prstGeom>
          <a:noFill/>
        </p:spPr>
        <p:txBody>
          <a:bodyPr wrap="square" rtlCol="0">
            <a:spAutoFit/>
          </a:bodyPr>
          <a:lstStyle/>
          <a:p>
            <a:pPr algn="ctr"/>
            <a:r>
              <a:rPr lang="en-US" sz="3200" dirty="0">
                <a:latin typeface="Papyrus"/>
              </a:rPr>
              <a:t>Aside:</a:t>
            </a:r>
          </a:p>
          <a:p>
            <a:pPr algn="ctr"/>
            <a:endParaRPr lang="en-US" sz="3200" dirty="0">
              <a:latin typeface="Papyrus"/>
            </a:endParaRPr>
          </a:p>
          <a:p>
            <a:pPr algn="ctr"/>
            <a:r>
              <a:rPr lang="en-US" sz="3200" dirty="0">
                <a:latin typeface="Papyrus"/>
              </a:rPr>
              <a:t>Unix sub philosophy –</a:t>
            </a:r>
          </a:p>
          <a:p>
            <a:pPr algn="ctr"/>
            <a:endParaRPr lang="en-US" sz="3200" dirty="0">
              <a:latin typeface="Papyrus"/>
            </a:endParaRPr>
          </a:p>
          <a:p>
            <a:pPr algn="ctr"/>
            <a:r>
              <a:rPr lang="en-US" sz="3200" dirty="0">
                <a:latin typeface="Papyrus"/>
              </a:rPr>
              <a:t>Minimize typing (on teletype) – so use short (2, in extreme cases 3 character) command names constructed from  description of the command.</a:t>
            </a:r>
          </a:p>
          <a:p>
            <a:pPr algn="ctr"/>
            <a:endParaRPr lang="en-US" sz="3200" dirty="0">
              <a:latin typeface="Papyrus"/>
            </a:endParaRPr>
          </a:p>
          <a:p>
            <a:pPr algn="ctr"/>
            <a:r>
              <a:rPr lang="en-US" sz="3200" dirty="0">
                <a:latin typeface="Papyrus"/>
              </a:rPr>
              <a:t>e.g. “cd” for “change directory”</a:t>
            </a:r>
          </a:p>
          <a:p>
            <a:pPr algn="ctr"/>
            <a:endParaRPr lang="en-US" sz="3200" dirty="0">
              <a:latin typeface="Papyrus"/>
            </a:endParaRPr>
          </a:p>
          <a:p>
            <a:pPr algn="ctr"/>
            <a:r>
              <a:rPr lang="en-US" sz="3200" dirty="0">
                <a:latin typeface="Papyrus"/>
              </a:rPr>
              <a:t>(Unix fans claim this is a “feature” of Unix, compared to other O/</a:t>
            </a:r>
            <a:r>
              <a:rPr lang="en-US" sz="3200" dirty="0" err="1">
                <a:latin typeface="Papyrus"/>
              </a:rPr>
              <a:t>Ses</a:t>
            </a:r>
            <a:r>
              <a:rPr lang="en-US" sz="3200" dirty="0">
                <a:latin typeface="Papyrus"/>
              </a:rPr>
              <a:t>)</a:t>
            </a:r>
          </a:p>
        </p:txBody>
      </p:sp>
    </p:spTree>
    <p:extLst>
      <p:ext uri="{BB962C8B-B14F-4D97-AF65-F5344CB8AC3E}">
        <p14:creationId xmlns:p14="http://schemas.microsoft.com/office/powerpoint/2010/main" val="265037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685800" y="304800"/>
            <a:ext cx="7772400" cy="708025"/>
          </a:xfrm>
          <a:prstGeom prst="rect">
            <a:avLst/>
          </a:prstGeom>
          <a:noFill/>
          <a:ln w="9525">
            <a:noFill/>
            <a:miter lim="800000"/>
            <a:headEnd/>
            <a:tailEnd/>
          </a:ln>
        </p:spPr>
        <p:txBody>
          <a:bodyPr>
            <a:spAutoFit/>
          </a:bodyPr>
          <a:lstStyle/>
          <a:p>
            <a:r>
              <a:rPr lang="en-US" sz="4000" dirty="0">
                <a:solidFill>
                  <a:srgbClr val="FFFFFF"/>
                </a:solidFill>
                <a:latin typeface="Papyrus"/>
              </a:rPr>
              <a:t>Course Description</a:t>
            </a:r>
          </a:p>
        </p:txBody>
      </p:sp>
      <p:sp>
        <p:nvSpPr>
          <p:cNvPr id="5" name="Title 1"/>
          <p:cNvSpPr txBox="1">
            <a:spLocks/>
          </p:cNvSpPr>
          <p:nvPr/>
        </p:nvSpPr>
        <p:spPr>
          <a:xfrm>
            <a:off x="7741" y="1752600"/>
            <a:ext cx="9144000" cy="1524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4400" dirty="0">
                <a:solidFill>
                  <a:schemeClr val="tx1"/>
                </a:solidFill>
                <a:latin typeface="Papyrus"/>
              </a:rPr>
              <a:t>Introduction to UNIX</a:t>
            </a:r>
          </a:p>
        </p:txBody>
      </p:sp>
    </p:spTree>
    <p:extLst>
      <p:ext uri="{BB962C8B-B14F-4D97-AF65-F5344CB8AC3E}">
        <p14:creationId xmlns:p14="http://schemas.microsoft.com/office/powerpoint/2010/main" val="40189587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165080"/>
            <a:ext cx="9162540" cy="2923878"/>
          </a:xfrm>
          <a:prstGeom prst="rect">
            <a:avLst/>
          </a:prstGeom>
          <a:noFill/>
        </p:spPr>
        <p:txBody>
          <a:bodyPr wrap="square" rtlCol="0">
            <a:spAutoFit/>
          </a:bodyPr>
          <a:lstStyle/>
          <a:p>
            <a:pPr algn="ctr"/>
            <a:r>
              <a:rPr lang="en-US" sz="3200" dirty="0">
                <a:latin typeface="Papyrus"/>
              </a:rPr>
              <a:t>We can also go up the directory structure.</a:t>
            </a:r>
          </a:p>
          <a:p>
            <a:pPr algn="ctr"/>
            <a:endParaRPr lang="en-US" sz="3200" dirty="0">
              <a:latin typeface="Papyrus"/>
            </a:endParaRPr>
          </a:p>
          <a:p>
            <a:pPr algn="ctr"/>
            <a:r>
              <a:rPr lang="en-US" sz="3200" dirty="0">
                <a:latin typeface="Papyrus"/>
              </a:rPr>
              <a:t>To return to </a:t>
            </a:r>
            <a:r>
              <a:rPr lang="en-US" sz="3200" u="sng" dirty="0" err="1">
                <a:latin typeface="Papyrus"/>
              </a:rPr>
              <a:t>usr</a:t>
            </a:r>
            <a:r>
              <a:rPr lang="en-US" sz="3200" dirty="0">
                <a:latin typeface="Papyrus"/>
              </a:rPr>
              <a:t> from </a:t>
            </a:r>
            <a:r>
              <a:rPr lang="en-US" sz="3200" u="sng" dirty="0">
                <a:latin typeface="Papyrus"/>
              </a:rPr>
              <a:t>doc.</a:t>
            </a:r>
          </a:p>
          <a:p>
            <a:endParaRPr lang="en-US" sz="3200" dirty="0">
              <a:latin typeface="Papyrus"/>
            </a:endParaRPr>
          </a:p>
          <a:p>
            <a:r>
              <a:rPr lang="en-US" sz="2800" dirty="0">
                <a:solidFill>
                  <a:srgbClr val="FF6600"/>
                </a:solidFill>
                <a:latin typeface="Courier"/>
                <a:cs typeface="Courier"/>
              </a:rPr>
              <a:t>doc$ </a:t>
            </a:r>
            <a:r>
              <a:rPr lang="en-US" sz="2800" dirty="0">
                <a:latin typeface="Courier"/>
                <a:cs typeface="Courier"/>
              </a:rPr>
              <a:t>cd ..&lt;CR&gt;</a:t>
            </a:r>
          </a:p>
          <a:p>
            <a:r>
              <a:rPr lang="en-US" sz="2800" dirty="0" err="1">
                <a:solidFill>
                  <a:srgbClr val="FF6600"/>
                </a:solidFill>
                <a:latin typeface="Courier"/>
                <a:cs typeface="Courier"/>
              </a:rPr>
              <a:t>usr</a:t>
            </a:r>
            <a:r>
              <a:rPr lang="en-US" sz="2800" dirty="0">
                <a:solidFill>
                  <a:srgbClr val="FF6600"/>
                </a:solidFill>
                <a:latin typeface="Courier"/>
                <a:cs typeface="Courier"/>
              </a:rPr>
              <a:t>$</a:t>
            </a:r>
          </a:p>
        </p:txBody>
      </p:sp>
      <p:cxnSp>
        <p:nvCxnSpPr>
          <p:cNvPr id="4" name="Straight Arrow Connector 3"/>
          <p:cNvCxnSpPr>
            <a:endCxn id="5" idx="3"/>
          </p:cNvCxnSpPr>
          <p:nvPr/>
        </p:nvCxnSpPr>
        <p:spPr>
          <a:xfrm flipH="1" flipV="1">
            <a:off x="2590800" y="4838700"/>
            <a:ext cx="3810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1752600" y="4572000"/>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7669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417255"/>
            <a:ext cx="9162540" cy="2554545"/>
          </a:xfrm>
          <a:prstGeom prst="rect">
            <a:avLst/>
          </a:prstGeom>
          <a:noFill/>
        </p:spPr>
        <p:txBody>
          <a:bodyPr wrap="square" rtlCol="0">
            <a:spAutoFit/>
          </a:bodyPr>
          <a:lstStyle/>
          <a:p>
            <a:pPr algn="ctr"/>
            <a:r>
              <a:rPr lang="en-US" sz="3200" dirty="0">
                <a:latin typeface="Papyrus"/>
              </a:rPr>
              <a:t>This is a little strange ---</a:t>
            </a:r>
          </a:p>
          <a:p>
            <a:pPr algn="ctr"/>
            <a:endParaRPr lang="en-US" sz="3200" dirty="0">
              <a:solidFill>
                <a:srgbClr val="FFFF00"/>
              </a:solidFill>
              <a:latin typeface="Papyrus"/>
            </a:endParaRPr>
          </a:p>
          <a:p>
            <a:pPr algn="ctr"/>
            <a:r>
              <a:rPr lang="en-US" sz="3200" dirty="0">
                <a:latin typeface="Papyrus"/>
              </a:rPr>
              <a:t>The double dot (“</a:t>
            </a:r>
            <a:r>
              <a:rPr lang="en-US" sz="3200" dirty="0">
                <a:latin typeface="Courier"/>
                <a:cs typeface="Courier"/>
              </a:rPr>
              <a:t>..</a:t>
            </a:r>
            <a:r>
              <a:rPr lang="en-US" sz="3200" dirty="0">
                <a:latin typeface="Papyrus"/>
              </a:rPr>
              <a:t>”) signifies the directory directly above you (up) in the directory structure (tree).</a:t>
            </a:r>
          </a:p>
        </p:txBody>
      </p:sp>
    </p:spTree>
    <p:extLst>
      <p:ext uri="{BB962C8B-B14F-4D97-AF65-F5344CB8AC3E}">
        <p14:creationId xmlns:p14="http://schemas.microsoft.com/office/powerpoint/2010/main" val="1294499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0"/>
            <a:ext cx="9162540" cy="3416320"/>
          </a:xfrm>
          <a:prstGeom prst="rect">
            <a:avLst/>
          </a:prstGeom>
          <a:noFill/>
        </p:spPr>
        <p:txBody>
          <a:bodyPr wrap="square" rtlCol="0">
            <a:spAutoFit/>
          </a:bodyPr>
          <a:lstStyle/>
          <a:p>
            <a:pPr algn="ctr"/>
            <a:r>
              <a:rPr lang="en-US" sz="3200" dirty="0">
                <a:latin typeface="Papyrus"/>
              </a:rPr>
              <a:t>We can also go directly to anywhere in the directory structure using the full path.</a:t>
            </a:r>
          </a:p>
          <a:p>
            <a:pPr algn="ctr"/>
            <a:endParaRPr lang="en-US" sz="3200" dirty="0">
              <a:latin typeface="Papyrus"/>
            </a:endParaRPr>
          </a:p>
          <a:p>
            <a:pPr algn="ctr"/>
            <a:r>
              <a:rPr lang="en-US" sz="3200" dirty="0">
                <a:latin typeface="Papyrus"/>
              </a:rPr>
              <a:t>To go to </a:t>
            </a:r>
            <a:r>
              <a:rPr lang="en-US" sz="3200" u="sng" dirty="0" err="1">
                <a:latin typeface="Papyrus"/>
              </a:rPr>
              <a:t>usr</a:t>
            </a:r>
            <a:r>
              <a:rPr lang="en-US" sz="3200" dirty="0">
                <a:latin typeface="Papyrus"/>
              </a:rPr>
              <a:t> (from </a:t>
            </a:r>
            <a:r>
              <a:rPr lang="en-US" sz="3200" u="sng" dirty="0">
                <a:latin typeface="Papyrus"/>
              </a:rPr>
              <a:t>doc</a:t>
            </a:r>
            <a:r>
              <a:rPr lang="en-US" sz="3200" dirty="0">
                <a:latin typeface="Papyrus"/>
              </a:rPr>
              <a:t> or anywhere, such as </a:t>
            </a:r>
            <a:r>
              <a:rPr lang="en-US" sz="3200" u="sng" dirty="0">
                <a:latin typeface="Papyrus"/>
              </a:rPr>
              <a:t>pub</a:t>
            </a:r>
            <a:r>
              <a:rPr lang="en-US" sz="3200" dirty="0">
                <a:latin typeface="Papyrus"/>
              </a:rPr>
              <a:t>)</a:t>
            </a:r>
            <a:endParaRPr lang="en-US" sz="3200" u="sng" dirty="0">
              <a:latin typeface="Papyrus"/>
            </a:endParaRPr>
          </a:p>
          <a:p>
            <a:endParaRPr lang="en-US" sz="3200" dirty="0">
              <a:latin typeface="Papyrus"/>
            </a:endParaRPr>
          </a:p>
          <a:p>
            <a:r>
              <a:rPr lang="en-US" sz="2800" dirty="0">
                <a:solidFill>
                  <a:srgbClr val="FF6600"/>
                </a:solidFill>
                <a:latin typeface="Courier"/>
                <a:cs typeface="Courier"/>
              </a:rPr>
              <a:t>doc$ </a:t>
            </a:r>
            <a:r>
              <a:rPr lang="en-US" sz="2800" dirty="0">
                <a:latin typeface="Courier"/>
                <a:cs typeface="Courier"/>
              </a:rPr>
              <a:t>cd /</a:t>
            </a:r>
            <a:r>
              <a:rPr lang="en-US" sz="2800" dirty="0" err="1">
                <a:latin typeface="Courier"/>
                <a:cs typeface="Courier"/>
              </a:rPr>
              <a:t>usr</a:t>
            </a:r>
            <a:r>
              <a:rPr lang="en-US" sz="2800" dirty="0">
                <a:latin typeface="Courier"/>
                <a:cs typeface="Courier"/>
              </a:rPr>
              <a:t>&lt;CR&gt;</a:t>
            </a:r>
          </a:p>
          <a:p>
            <a:r>
              <a:rPr lang="en-US" sz="2800" dirty="0" err="1">
                <a:solidFill>
                  <a:srgbClr val="FF6600"/>
                </a:solidFill>
                <a:latin typeface="Courier"/>
                <a:cs typeface="Courier"/>
              </a:rPr>
              <a:t>usr</a:t>
            </a:r>
            <a:r>
              <a:rPr lang="en-US" sz="2800" dirty="0">
                <a:solidFill>
                  <a:srgbClr val="FF6600"/>
                </a:solidFill>
                <a:latin typeface="Courier"/>
                <a:cs typeface="Courier"/>
              </a:rPr>
              <a:t>$</a:t>
            </a:r>
          </a:p>
        </p:txBody>
      </p:sp>
      <p:cxnSp>
        <p:nvCxnSpPr>
          <p:cNvPr id="4" name="Straight Arrow Connector 3"/>
          <p:cNvCxnSpPr>
            <a:endCxn id="5" idx="3"/>
          </p:cNvCxnSpPr>
          <p:nvPr/>
        </p:nvCxnSpPr>
        <p:spPr>
          <a:xfrm flipH="1" flipV="1">
            <a:off x="2590800" y="4838700"/>
            <a:ext cx="3810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1752600" y="4572000"/>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4237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228600"/>
            <a:ext cx="9162540" cy="3046988"/>
          </a:xfrm>
          <a:prstGeom prst="rect">
            <a:avLst/>
          </a:prstGeom>
          <a:noFill/>
        </p:spPr>
        <p:txBody>
          <a:bodyPr wrap="square" rtlCol="0">
            <a:spAutoFit/>
          </a:bodyPr>
          <a:lstStyle/>
          <a:p>
            <a:pPr algn="ctr"/>
            <a:r>
              <a:rPr lang="en-US" sz="3200" dirty="0">
                <a:latin typeface="Papyrus"/>
              </a:rPr>
              <a:t>Notice that you have to know where you are in the tree and what subdirectories are contained there to navigate down.</a:t>
            </a:r>
          </a:p>
          <a:p>
            <a:pPr algn="ctr"/>
            <a:endParaRPr lang="en-US" sz="3200" dirty="0">
              <a:latin typeface="Papyrus"/>
            </a:endParaRPr>
          </a:p>
          <a:p>
            <a:pPr algn="ctr"/>
            <a:r>
              <a:rPr lang="en-US" sz="3200" dirty="0">
                <a:latin typeface="Papyrus"/>
              </a:rPr>
              <a:t>Unix does not provide a display of the picture below. You need to have it in your head.</a:t>
            </a:r>
          </a:p>
        </p:txBody>
      </p:sp>
    </p:spTree>
    <p:extLst>
      <p:ext uri="{BB962C8B-B14F-4D97-AF65-F5344CB8AC3E}">
        <p14:creationId xmlns:p14="http://schemas.microsoft.com/office/powerpoint/2010/main" val="3100184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0"/>
            <a:ext cx="9162540" cy="2677656"/>
          </a:xfrm>
          <a:prstGeom prst="rect">
            <a:avLst/>
          </a:prstGeom>
          <a:noFill/>
        </p:spPr>
        <p:txBody>
          <a:bodyPr wrap="square" rtlCol="0">
            <a:spAutoFit/>
          </a:bodyPr>
          <a:lstStyle/>
          <a:p>
            <a:pPr algn="ctr"/>
            <a:r>
              <a:rPr lang="en-US" sz="3200" dirty="0">
                <a:latin typeface="Papyrus"/>
              </a:rPr>
              <a:t>How do we go from </a:t>
            </a:r>
            <a:r>
              <a:rPr lang="en-US" sz="3200" u="sng" dirty="0">
                <a:latin typeface="Papyrus"/>
              </a:rPr>
              <a:t>doc </a:t>
            </a:r>
            <a:r>
              <a:rPr lang="en-US" sz="3200" dirty="0">
                <a:latin typeface="Papyrus"/>
              </a:rPr>
              <a:t>to </a:t>
            </a:r>
            <a:r>
              <a:rPr lang="en-US" sz="3200" u="sng" dirty="0">
                <a:latin typeface="Papyrus"/>
              </a:rPr>
              <a:t>lib</a:t>
            </a:r>
            <a:r>
              <a:rPr lang="en-US" sz="3200" dirty="0">
                <a:latin typeface="Papyrus"/>
              </a:rPr>
              <a:t>?</a:t>
            </a:r>
          </a:p>
          <a:p>
            <a:pPr algn="ctr"/>
            <a:endParaRPr lang="en-US" sz="3200" dirty="0">
              <a:latin typeface="Papyrus"/>
            </a:endParaRPr>
          </a:p>
          <a:p>
            <a:pPr algn="ctr"/>
            <a:r>
              <a:rPr lang="en-US" sz="3200" dirty="0">
                <a:latin typeface="Papyrus"/>
              </a:rPr>
              <a:t>We could do this using the full path.</a:t>
            </a:r>
          </a:p>
          <a:p>
            <a:endParaRPr lang="en-US" sz="2400" dirty="0">
              <a:solidFill>
                <a:srgbClr val="FF6600"/>
              </a:solidFill>
              <a:latin typeface="Courier"/>
              <a:cs typeface="Courier"/>
            </a:endParaRPr>
          </a:p>
          <a:p>
            <a:r>
              <a:rPr lang="en-US" sz="2400" dirty="0">
                <a:solidFill>
                  <a:srgbClr val="FF6600"/>
                </a:solidFill>
                <a:latin typeface="Courier"/>
                <a:cs typeface="Courier"/>
              </a:rPr>
              <a:t>doc$ </a:t>
            </a:r>
            <a:r>
              <a:rPr lang="en-US" sz="2400" dirty="0">
                <a:latin typeface="Courier"/>
                <a:cs typeface="Courier"/>
              </a:rPr>
              <a:t>cd /</a:t>
            </a:r>
            <a:r>
              <a:rPr lang="en-US" sz="2400" dirty="0" err="1">
                <a:latin typeface="Courier"/>
                <a:cs typeface="Courier"/>
              </a:rPr>
              <a:t>usr</a:t>
            </a:r>
            <a:r>
              <a:rPr lang="en-US" sz="2400" dirty="0">
                <a:latin typeface="Courier"/>
                <a:cs typeface="Courier"/>
              </a:rPr>
              <a:t>/lib&lt;CR&gt;</a:t>
            </a:r>
          </a:p>
          <a:p>
            <a:r>
              <a:rPr lang="en-US" sz="2400" dirty="0">
                <a:solidFill>
                  <a:srgbClr val="FF6600"/>
                </a:solidFill>
                <a:latin typeface="Courier"/>
                <a:cs typeface="Courier"/>
              </a:rPr>
              <a:t>lib$</a:t>
            </a:r>
          </a:p>
        </p:txBody>
      </p:sp>
      <p:cxnSp>
        <p:nvCxnSpPr>
          <p:cNvPr id="9" name="Straight Arrow Connector 8"/>
          <p:cNvCxnSpPr/>
          <p:nvPr/>
        </p:nvCxnSpPr>
        <p:spPr>
          <a:xfrm rot="10800000">
            <a:off x="2209800" y="5029200"/>
            <a:ext cx="3048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1600200" y="50292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826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438400" y="5124197"/>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468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0"/>
            <a:ext cx="9162540" cy="3785651"/>
          </a:xfrm>
          <a:prstGeom prst="rect">
            <a:avLst/>
          </a:prstGeom>
          <a:noFill/>
        </p:spPr>
        <p:txBody>
          <a:bodyPr wrap="square" rtlCol="0">
            <a:spAutoFit/>
          </a:bodyPr>
          <a:lstStyle/>
          <a:p>
            <a:pPr algn="ctr"/>
            <a:r>
              <a:rPr lang="en-US" sz="3200" dirty="0">
                <a:latin typeface="Papyrus"/>
              </a:rPr>
              <a:t>How do we go from </a:t>
            </a:r>
            <a:r>
              <a:rPr lang="en-US" sz="3200" u="sng" dirty="0">
                <a:latin typeface="Papyrus"/>
              </a:rPr>
              <a:t>doc </a:t>
            </a:r>
            <a:r>
              <a:rPr lang="en-US" sz="3200" dirty="0">
                <a:latin typeface="Papyrus"/>
              </a:rPr>
              <a:t>to </a:t>
            </a:r>
            <a:r>
              <a:rPr lang="en-US" sz="3200" u="sng" dirty="0">
                <a:latin typeface="Papyrus"/>
              </a:rPr>
              <a:t>lib</a:t>
            </a:r>
            <a:r>
              <a:rPr lang="en-US" sz="3200" dirty="0">
                <a:latin typeface="Papyrus"/>
              </a:rPr>
              <a:t>?</a:t>
            </a:r>
          </a:p>
          <a:p>
            <a:pPr algn="ctr"/>
            <a:endParaRPr lang="en-US" sz="3200" dirty="0">
              <a:latin typeface="Papyrus"/>
            </a:endParaRPr>
          </a:p>
          <a:p>
            <a:pPr algn="ctr"/>
            <a:r>
              <a:rPr lang="en-US" sz="3200" dirty="0">
                <a:latin typeface="Papyrus"/>
              </a:rPr>
              <a:t>But here’s an easier (?) way – we have to go up one level; then down one level. This can be done with the command.</a:t>
            </a:r>
          </a:p>
          <a:p>
            <a:endParaRPr lang="en-US" sz="3200" dirty="0">
              <a:latin typeface="Papyrus"/>
            </a:endParaRPr>
          </a:p>
          <a:p>
            <a:r>
              <a:rPr lang="en-US" sz="2400" dirty="0">
                <a:solidFill>
                  <a:srgbClr val="FF6600"/>
                </a:solidFill>
                <a:latin typeface="Courier"/>
                <a:cs typeface="Courier"/>
              </a:rPr>
              <a:t>doc$ </a:t>
            </a:r>
            <a:r>
              <a:rPr lang="en-US" sz="2400" dirty="0">
                <a:latin typeface="Courier"/>
                <a:cs typeface="Courier"/>
              </a:rPr>
              <a:t>cd ../lib&lt;CR&gt;</a:t>
            </a:r>
          </a:p>
          <a:p>
            <a:r>
              <a:rPr lang="en-US" sz="2400" dirty="0">
                <a:solidFill>
                  <a:srgbClr val="FF6600"/>
                </a:solidFill>
                <a:latin typeface="Courier"/>
                <a:cs typeface="Courier"/>
              </a:rPr>
              <a:t>lib$</a:t>
            </a:r>
          </a:p>
        </p:txBody>
      </p:sp>
      <p:cxnSp>
        <p:nvCxnSpPr>
          <p:cNvPr id="9" name="Straight Arrow Connector 8"/>
          <p:cNvCxnSpPr/>
          <p:nvPr/>
        </p:nvCxnSpPr>
        <p:spPr>
          <a:xfrm rot="10800000">
            <a:off x="2209800" y="5029200"/>
            <a:ext cx="3048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1600200" y="50292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826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438400" y="5124197"/>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042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370344"/>
            <a:ext cx="9162540" cy="2554545"/>
          </a:xfrm>
          <a:prstGeom prst="rect">
            <a:avLst/>
          </a:prstGeom>
          <a:noFill/>
        </p:spPr>
        <p:txBody>
          <a:bodyPr wrap="square" rtlCol="0">
            <a:spAutoFit/>
          </a:bodyPr>
          <a:lstStyle/>
          <a:p>
            <a:pPr algn="ctr"/>
            <a:r>
              <a:rPr lang="en-US" sz="3200" dirty="0">
                <a:latin typeface="Papyrus"/>
              </a:rPr>
              <a:t>Say we want to go to “pub”</a:t>
            </a:r>
          </a:p>
          <a:p>
            <a:endParaRPr lang="en-US" sz="2400" dirty="0">
              <a:solidFill>
                <a:srgbClr val="FF6600"/>
              </a:solidFill>
              <a:latin typeface="Courier"/>
              <a:cs typeface="Courier"/>
            </a:endParaRPr>
          </a:p>
          <a:p>
            <a:endParaRPr lang="en-US" sz="2400" dirty="0">
              <a:solidFill>
                <a:srgbClr val="FF6600"/>
              </a:solidFill>
              <a:latin typeface="Courier"/>
              <a:cs typeface="Courier"/>
            </a:endParaRPr>
          </a:p>
          <a:p>
            <a:r>
              <a:rPr lang="en-US" sz="2400" dirty="0">
                <a:solidFill>
                  <a:srgbClr val="FF6600"/>
                </a:solidFill>
                <a:latin typeface="Courier"/>
                <a:cs typeface="Courier"/>
              </a:rPr>
              <a:t>lib$ </a:t>
            </a:r>
            <a:r>
              <a:rPr lang="en-US" sz="2400" dirty="0">
                <a:latin typeface="Courier"/>
                <a:cs typeface="Courier"/>
              </a:rPr>
              <a:t>cd ../../home/ftp/pub&lt;CR&gt;</a:t>
            </a:r>
          </a:p>
          <a:p>
            <a:endParaRPr lang="en-US" sz="2400" i="1" dirty="0">
              <a:latin typeface="Courier"/>
              <a:cs typeface="Courier"/>
            </a:endParaRPr>
          </a:p>
          <a:p>
            <a:r>
              <a:rPr lang="en-US" sz="3200" dirty="0">
                <a:latin typeface="Papyrus"/>
              </a:rPr>
              <a:t>We went up two, then down three. </a:t>
            </a:r>
            <a:endParaRPr lang="en-US" sz="2400" i="1" dirty="0">
              <a:latin typeface="Courier"/>
              <a:cs typeface="Courier"/>
            </a:endParaRPr>
          </a:p>
        </p:txBody>
      </p:sp>
      <p:sp>
        <p:nvSpPr>
          <p:cNvPr id="5" name="Freeform 4"/>
          <p:cNvSpPr/>
          <p:nvPr/>
        </p:nvSpPr>
        <p:spPr>
          <a:xfrm>
            <a:off x="1360776" y="4840699"/>
            <a:ext cx="494827" cy="247395"/>
          </a:xfrm>
          <a:custGeom>
            <a:avLst/>
            <a:gdLst>
              <a:gd name="connsiteX0" fmla="*/ 0 w 494827"/>
              <a:gd name="connsiteY0" fmla="*/ 247395 h 247395"/>
              <a:gd name="connsiteX1" fmla="*/ 494827 w 494827"/>
              <a:gd name="connsiteY1" fmla="*/ 0 h 247395"/>
            </a:gdLst>
            <a:ahLst/>
            <a:cxnLst>
              <a:cxn ang="0">
                <a:pos x="connsiteX0" y="connsiteY0"/>
              </a:cxn>
              <a:cxn ang="0">
                <a:pos x="connsiteX1" y="connsiteY1"/>
              </a:cxn>
            </a:cxnLst>
            <a:rect l="l" t="t" r="r" b="b"/>
            <a:pathLst>
              <a:path w="494827" h="247395">
                <a:moveTo>
                  <a:pt x="0" y="247395"/>
                </a:moveTo>
                <a:lnTo>
                  <a:pt x="494827"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226724" y="4164485"/>
            <a:ext cx="1682413" cy="404079"/>
          </a:xfrm>
          <a:custGeom>
            <a:avLst/>
            <a:gdLst>
              <a:gd name="connsiteX0" fmla="*/ 0 w 1682413"/>
              <a:gd name="connsiteY0" fmla="*/ 404079 h 404079"/>
              <a:gd name="connsiteX1" fmla="*/ 1682413 w 1682413"/>
              <a:gd name="connsiteY1" fmla="*/ 0 h 404079"/>
            </a:gdLst>
            <a:ahLst/>
            <a:cxnLst>
              <a:cxn ang="0">
                <a:pos x="connsiteX0" y="connsiteY0"/>
              </a:cxn>
              <a:cxn ang="0">
                <a:pos x="connsiteX1" y="connsiteY1"/>
              </a:cxn>
            </a:cxnLst>
            <a:rect l="l" t="t" r="r" b="b"/>
            <a:pathLst>
              <a:path w="1682413" h="404079">
                <a:moveTo>
                  <a:pt x="0" y="404079"/>
                </a:moveTo>
                <a:lnTo>
                  <a:pt x="1682413"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95718" y="4147992"/>
            <a:ext cx="1913333" cy="404079"/>
          </a:xfrm>
          <a:custGeom>
            <a:avLst/>
            <a:gdLst>
              <a:gd name="connsiteX0" fmla="*/ 0 w 1913333"/>
              <a:gd name="connsiteY0" fmla="*/ 0 h 404079"/>
              <a:gd name="connsiteX1" fmla="*/ 1913333 w 1913333"/>
              <a:gd name="connsiteY1" fmla="*/ 404079 h 404079"/>
            </a:gdLst>
            <a:ahLst/>
            <a:cxnLst>
              <a:cxn ang="0">
                <a:pos x="connsiteX0" y="connsiteY0"/>
              </a:cxn>
              <a:cxn ang="0">
                <a:pos x="connsiteX1" y="connsiteY1"/>
              </a:cxn>
            </a:cxnLst>
            <a:rect l="l" t="t" r="r" b="b"/>
            <a:pathLst>
              <a:path w="1913333" h="404079">
                <a:moveTo>
                  <a:pt x="0" y="0"/>
                </a:moveTo>
                <a:lnTo>
                  <a:pt x="1913333" y="404079"/>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69855" y="4832452"/>
            <a:ext cx="766983" cy="321614"/>
          </a:xfrm>
          <a:custGeom>
            <a:avLst/>
            <a:gdLst>
              <a:gd name="connsiteX0" fmla="*/ 0 w 766983"/>
              <a:gd name="connsiteY0" fmla="*/ 0 h 321614"/>
              <a:gd name="connsiteX1" fmla="*/ 766983 w 766983"/>
              <a:gd name="connsiteY1" fmla="*/ 321614 h 321614"/>
            </a:gdLst>
            <a:ahLst/>
            <a:cxnLst>
              <a:cxn ang="0">
                <a:pos x="connsiteX0" y="connsiteY0"/>
              </a:cxn>
              <a:cxn ang="0">
                <a:pos x="connsiteX1" y="connsiteY1"/>
              </a:cxn>
            </a:cxnLst>
            <a:rect l="l" t="t" r="r" b="b"/>
            <a:pathLst>
              <a:path w="766983" h="321614">
                <a:moveTo>
                  <a:pt x="0" y="0"/>
                </a:moveTo>
                <a:lnTo>
                  <a:pt x="766983" y="32161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908993" y="5360228"/>
            <a:ext cx="519569" cy="346354"/>
          </a:xfrm>
          <a:custGeom>
            <a:avLst/>
            <a:gdLst>
              <a:gd name="connsiteX0" fmla="*/ 0 w 519569"/>
              <a:gd name="connsiteY0" fmla="*/ 0 h 346354"/>
              <a:gd name="connsiteX1" fmla="*/ 519569 w 519569"/>
              <a:gd name="connsiteY1" fmla="*/ 346354 h 346354"/>
            </a:gdLst>
            <a:ahLst/>
            <a:cxnLst>
              <a:cxn ang="0">
                <a:pos x="connsiteX0" y="connsiteY0"/>
              </a:cxn>
              <a:cxn ang="0">
                <a:pos x="connsiteX1" y="connsiteY1"/>
              </a:cxn>
            </a:cxnLst>
            <a:rect l="l" t="t" r="r" b="b"/>
            <a:pathLst>
              <a:path w="519569" h="346354">
                <a:moveTo>
                  <a:pt x="0" y="0"/>
                </a:moveTo>
                <a:lnTo>
                  <a:pt x="519569" y="34635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826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872265" y="5706582"/>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947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0"/>
            <a:ext cx="9162540" cy="2800767"/>
          </a:xfrm>
          <a:prstGeom prst="rect">
            <a:avLst/>
          </a:prstGeom>
          <a:noFill/>
        </p:spPr>
        <p:txBody>
          <a:bodyPr wrap="square" rtlCol="0">
            <a:spAutoFit/>
          </a:bodyPr>
          <a:lstStyle/>
          <a:p>
            <a:pPr algn="ctr"/>
            <a:r>
              <a:rPr lang="en-US" sz="3200" dirty="0">
                <a:latin typeface="Papyrus"/>
              </a:rPr>
              <a:t>Say we want to go to “pub”</a:t>
            </a:r>
          </a:p>
          <a:p>
            <a:endParaRPr lang="en-US" sz="3200" dirty="0">
              <a:latin typeface="Papyrus"/>
            </a:endParaRPr>
          </a:p>
          <a:p>
            <a:r>
              <a:rPr lang="en-US" sz="3200" dirty="0">
                <a:latin typeface="Papyrus"/>
              </a:rPr>
              <a:t>We could also have done (and is simpler) this with the full path.</a:t>
            </a:r>
          </a:p>
          <a:p>
            <a:endParaRPr lang="en-US" sz="2400" i="1" dirty="0">
              <a:latin typeface="Courier"/>
              <a:cs typeface="Courier"/>
            </a:endParaRPr>
          </a:p>
          <a:p>
            <a:r>
              <a:rPr lang="en-US" sz="2400" dirty="0">
                <a:solidFill>
                  <a:srgbClr val="FF6600"/>
                </a:solidFill>
                <a:latin typeface="Courier"/>
                <a:cs typeface="Courier"/>
              </a:rPr>
              <a:t>pub$ </a:t>
            </a:r>
            <a:r>
              <a:rPr lang="en-US" sz="2400" dirty="0">
                <a:latin typeface="Courier"/>
                <a:cs typeface="Courier"/>
              </a:rPr>
              <a:t>cd /home/ftp/pub&lt;CR&gt;</a:t>
            </a:r>
          </a:p>
        </p:txBody>
      </p:sp>
      <p:sp>
        <p:nvSpPr>
          <p:cNvPr id="5" name="Freeform 4"/>
          <p:cNvSpPr/>
          <p:nvPr/>
        </p:nvSpPr>
        <p:spPr>
          <a:xfrm>
            <a:off x="1360776" y="4840699"/>
            <a:ext cx="494827" cy="247395"/>
          </a:xfrm>
          <a:custGeom>
            <a:avLst/>
            <a:gdLst>
              <a:gd name="connsiteX0" fmla="*/ 0 w 494827"/>
              <a:gd name="connsiteY0" fmla="*/ 247395 h 247395"/>
              <a:gd name="connsiteX1" fmla="*/ 494827 w 494827"/>
              <a:gd name="connsiteY1" fmla="*/ 0 h 247395"/>
            </a:gdLst>
            <a:ahLst/>
            <a:cxnLst>
              <a:cxn ang="0">
                <a:pos x="connsiteX0" y="connsiteY0"/>
              </a:cxn>
              <a:cxn ang="0">
                <a:pos x="connsiteX1" y="connsiteY1"/>
              </a:cxn>
            </a:cxnLst>
            <a:rect l="l" t="t" r="r" b="b"/>
            <a:pathLst>
              <a:path w="494827" h="247395">
                <a:moveTo>
                  <a:pt x="0" y="247395"/>
                </a:moveTo>
                <a:lnTo>
                  <a:pt x="494827"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226724" y="4164485"/>
            <a:ext cx="1682413" cy="404079"/>
          </a:xfrm>
          <a:custGeom>
            <a:avLst/>
            <a:gdLst>
              <a:gd name="connsiteX0" fmla="*/ 0 w 1682413"/>
              <a:gd name="connsiteY0" fmla="*/ 404079 h 404079"/>
              <a:gd name="connsiteX1" fmla="*/ 1682413 w 1682413"/>
              <a:gd name="connsiteY1" fmla="*/ 0 h 404079"/>
            </a:gdLst>
            <a:ahLst/>
            <a:cxnLst>
              <a:cxn ang="0">
                <a:pos x="connsiteX0" y="connsiteY0"/>
              </a:cxn>
              <a:cxn ang="0">
                <a:pos x="connsiteX1" y="connsiteY1"/>
              </a:cxn>
            </a:cxnLst>
            <a:rect l="l" t="t" r="r" b="b"/>
            <a:pathLst>
              <a:path w="1682413" h="404079">
                <a:moveTo>
                  <a:pt x="0" y="404079"/>
                </a:moveTo>
                <a:lnTo>
                  <a:pt x="1682413"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95718" y="4147992"/>
            <a:ext cx="1913333" cy="404079"/>
          </a:xfrm>
          <a:custGeom>
            <a:avLst/>
            <a:gdLst>
              <a:gd name="connsiteX0" fmla="*/ 0 w 1913333"/>
              <a:gd name="connsiteY0" fmla="*/ 0 h 404079"/>
              <a:gd name="connsiteX1" fmla="*/ 1913333 w 1913333"/>
              <a:gd name="connsiteY1" fmla="*/ 404079 h 404079"/>
            </a:gdLst>
            <a:ahLst/>
            <a:cxnLst>
              <a:cxn ang="0">
                <a:pos x="connsiteX0" y="connsiteY0"/>
              </a:cxn>
              <a:cxn ang="0">
                <a:pos x="connsiteX1" y="connsiteY1"/>
              </a:cxn>
            </a:cxnLst>
            <a:rect l="l" t="t" r="r" b="b"/>
            <a:pathLst>
              <a:path w="1913333" h="404079">
                <a:moveTo>
                  <a:pt x="0" y="0"/>
                </a:moveTo>
                <a:lnTo>
                  <a:pt x="1913333" y="404079"/>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69855" y="4832452"/>
            <a:ext cx="766983" cy="321614"/>
          </a:xfrm>
          <a:custGeom>
            <a:avLst/>
            <a:gdLst>
              <a:gd name="connsiteX0" fmla="*/ 0 w 766983"/>
              <a:gd name="connsiteY0" fmla="*/ 0 h 321614"/>
              <a:gd name="connsiteX1" fmla="*/ 766983 w 766983"/>
              <a:gd name="connsiteY1" fmla="*/ 321614 h 321614"/>
            </a:gdLst>
            <a:ahLst/>
            <a:cxnLst>
              <a:cxn ang="0">
                <a:pos x="connsiteX0" y="connsiteY0"/>
              </a:cxn>
              <a:cxn ang="0">
                <a:pos x="connsiteX1" y="connsiteY1"/>
              </a:cxn>
            </a:cxnLst>
            <a:rect l="l" t="t" r="r" b="b"/>
            <a:pathLst>
              <a:path w="766983" h="321614">
                <a:moveTo>
                  <a:pt x="0" y="0"/>
                </a:moveTo>
                <a:lnTo>
                  <a:pt x="766983" y="32161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908993" y="5360228"/>
            <a:ext cx="519569" cy="346354"/>
          </a:xfrm>
          <a:custGeom>
            <a:avLst/>
            <a:gdLst>
              <a:gd name="connsiteX0" fmla="*/ 0 w 519569"/>
              <a:gd name="connsiteY0" fmla="*/ 0 h 346354"/>
              <a:gd name="connsiteX1" fmla="*/ 519569 w 519569"/>
              <a:gd name="connsiteY1" fmla="*/ 346354 h 346354"/>
            </a:gdLst>
            <a:ahLst/>
            <a:cxnLst>
              <a:cxn ang="0">
                <a:pos x="connsiteX0" y="connsiteY0"/>
              </a:cxn>
              <a:cxn ang="0">
                <a:pos x="connsiteX1" y="connsiteY1"/>
              </a:cxn>
            </a:cxnLst>
            <a:rect l="l" t="t" r="r" b="b"/>
            <a:pathLst>
              <a:path w="519569" h="346354">
                <a:moveTo>
                  <a:pt x="0" y="0"/>
                </a:moveTo>
                <a:lnTo>
                  <a:pt x="519569" y="34635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826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872265" y="5706582"/>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499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838200"/>
            <a:ext cx="9162540" cy="1877437"/>
          </a:xfrm>
          <a:prstGeom prst="rect">
            <a:avLst/>
          </a:prstGeom>
          <a:noFill/>
        </p:spPr>
        <p:txBody>
          <a:bodyPr wrap="square" rtlCol="0">
            <a:spAutoFit/>
          </a:bodyPr>
          <a:lstStyle/>
          <a:p>
            <a:pPr algn="ctr"/>
            <a:r>
              <a:rPr lang="en-US" sz="3200" dirty="0">
                <a:latin typeface="Papyrus"/>
              </a:rPr>
              <a:t>Go directly to “root” directory (“</a:t>
            </a:r>
            <a:r>
              <a:rPr lang="en-US" sz="3200" dirty="0">
                <a:latin typeface="Courier"/>
                <a:cs typeface="Courier"/>
              </a:rPr>
              <a:t>/</a:t>
            </a:r>
            <a:r>
              <a:rPr lang="en-US" sz="3200" dirty="0">
                <a:latin typeface="Papyrus"/>
              </a:rPr>
              <a:t>”)</a:t>
            </a:r>
          </a:p>
          <a:p>
            <a:endParaRPr lang="en-US" sz="2800" dirty="0">
              <a:solidFill>
                <a:srgbClr val="FF6600"/>
              </a:solidFill>
              <a:latin typeface="Courier"/>
              <a:cs typeface="Courier"/>
            </a:endParaRPr>
          </a:p>
          <a:p>
            <a:r>
              <a:rPr lang="en-US" sz="2800" dirty="0">
                <a:solidFill>
                  <a:srgbClr val="FF6600"/>
                </a:solidFill>
                <a:latin typeface="Courier"/>
                <a:cs typeface="Courier"/>
              </a:rPr>
              <a:t>lib$ </a:t>
            </a:r>
            <a:r>
              <a:rPr lang="en-US" sz="2800" dirty="0">
                <a:latin typeface="Courier"/>
                <a:cs typeface="Courier"/>
              </a:rPr>
              <a:t>cd /&lt;CR&gt;</a:t>
            </a:r>
          </a:p>
          <a:p>
            <a:r>
              <a:rPr lang="en-US" sz="2800" dirty="0">
                <a:solidFill>
                  <a:srgbClr val="FF6600"/>
                </a:solidFill>
                <a:latin typeface="Courier"/>
                <a:cs typeface="Courier"/>
              </a:rPr>
              <a:t>/$</a:t>
            </a:r>
          </a:p>
        </p:txBody>
      </p:sp>
      <p:sp>
        <p:nvSpPr>
          <p:cNvPr id="5" name="Rounded Rectangle 4"/>
          <p:cNvSpPr/>
          <p:nvPr/>
        </p:nvSpPr>
        <p:spPr>
          <a:xfrm>
            <a:off x="3733800" y="3844992"/>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259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152400"/>
            <a:ext cx="9162540" cy="3539430"/>
          </a:xfrm>
          <a:prstGeom prst="rect">
            <a:avLst/>
          </a:prstGeom>
          <a:noFill/>
        </p:spPr>
        <p:txBody>
          <a:bodyPr wrap="square" rtlCol="0">
            <a:spAutoFit/>
          </a:bodyPr>
          <a:lstStyle/>
          <a:p>
            <a:pPr algn="ctr"/>
            <a:r>
              <a:rPr lang="en-US" sz="3200" dirty="0">
                <a:latin typeface="Papyrus"/>
              </a:rPr>
              <a:t>Go from anywhere directly to your “home” directory (assume I’m “</a:t>
            </a:r>
            <a:r>
              <a:rPr lang="en-US" sz="3200" dirty="0" err="1">
                <a:latin typeface="Papyrus"/>
              </a:rPr>
              <a:t>lisa</a:t>
            </a:r>
            <a:r>
              <a:rPr lang="en-US" sz="3200" dirty="0">
                <a:latin typeface="Papyrus"/>
              </a:rPr>
              <a:t>”).</a:t>
            </a:r>
          </a:p>
          <a:p>
            <a:endParaRPr lang="en-US" sz="3200" dirty="0">
              <a:latin typeface="Papyrus"/>
            </a:endParaRPr>
          </a:p>
          <a:p>
            <a:r>
              <a:rPr lang="en-US" sz="3200" dirty="0">
                <a:solidFill>
                  <a:srgbClr val="FF6600"/>
                </a:solidFill>
                <a:latin typeface="Courier"/>
                <a:cs typeface="Courier"/>
              </a:rPr>
              <a:t>CS171$</a:t>
            </a:r>
            <a:r>
              <a:rPr lang="en-US" sz="3200" dirty="0">
                <a:solidFill>
                  <a:srgbClr val="FFFF00"/>
                </a:solidFill>
                <a:latin typeface="Courier"/>
                <a:cs typeface="Courier"/>
              </a:rPr>
              <a:t> </a:t>
            </a:r>
            <a:r>
              <a:rPr lang="en-US" sz="3200" dirty="0">
                <a:latin typeface="Courier"/>
                <a:cs typeface="Courier"/>
              </a:rPr>
              <a:t>cd ~&lt;CR&gt;</a:t>
            </a:r>
          </a:p>
          <a:p>
            <a:r>
              <a:rPr lang="en-US" sz="3200" dirty="0" err="1">
                <a:solidFill>
                  <a:srgbClr val="FF6600"/>
                </a:solidFill>
                <a:latin typeface="Courier"/>
                <a:cs typeface="Courier"/>
              </a:rPr>
              <a:t>lisa</a:t>
            </a:r>
            <a:r>
              <a:rPr lang="en-US" sz="3200" dirty="0">
                <a:solidFill>
                  <a:srgbClr val="FF6600"/>
                </a:solidFill>
                <a:latin typeface="Courier"/>
                <a:cs typeface="Courier"/>
              </a:rPr>
              <a:t>$</a:t>
            </a:r>
          </a:p>
          <a:p>
            <a:endParaRPr lang="en-US" sz="3200" dirty="0">
              <a:solidFill>
                <a:srgbClr val="FFFF00"/>
              </a:solidFill>
              <a:latin typeface="Papyrus"/>
            </a:endParaRPr>
          </a:p>
          <a:p>
            <a:pPr algn="ctr"/>
            <a:r>
              <a:rPr lang="en-US" sz="3200" dirty="0">
                <a:latin typeface="Papyrus"/>
              </a:rPr>
              <a:t>uses tilde “</a:t>
            </a:r>
            <a:r>
              <a:rPr lang="en-US" sz="3200" dirty="0">
                <a:latin typeface="Courier"/>
                <a:cs typeface="Courier"/>
              </a:rPr>
              <a:t>~</a:t>
            </a:r>
            <a:r>
              <a:rPr lang="en-US" sz="3200" dirty="0">
                <a:latin typeface="Papyrus"/>
              </a:rPr>
              <a:t>”</a:t>
            </a:r>
          </a:p>
        </p:txBody>
      </p:sp>
      <p:cxnSp>
        <p:nvCxnSpPr>
          <p:cNvPr id="5" name="Straight Arrow Connector 4"/>
          <p:cNvCxnSpPr>
            <a:stCxn id="6" idx="2"/>
          </p:cNvCxnSpPr>
          <p:nvPr/>
        </p:nvCxnSpPr>
        <p:spPr>
          <a:xfrm>
            <a:off x="685800" y="2209800"/>
            <a:ext cx="335280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76200" y="1676400"/>
            <a:ext cx="1219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85124" y="2212547"/>
            <a:ext cx="981676"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286000" y="2057400"/>
            <a:ext cx="3895602" cy="3162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51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0" y="1295400"/>
            <a:ext cx="9144000" cy="4724400"/>
          </a:xfrm>
        </p:spPr>
        <p:txBody>
          <a:bodyPr>
            <a:noAutofit/>
          </a:bodyPr>
          <a:lstStyle/>
          <a:p>
            <a:pPr eaLnBrk="1" hangingPunct="1"/>
            <a:r>
              <a:rPr lang="en-US" sz="2800" dirty="0">
                <a:solidFill>
                  <a:schemeClr val="tx1"/>
                </a:solidFill>
                <a:latin typeface="Papyrus"/>
              </a:rPr>
              <a:t>Interface between Hardware and User.</a:t>
            </a:r>
          </a:p>
        </p:txBody>
      </p:sp>
      <p:sp>
        <p:nvSpPr>
          <p:cNvPr id="14338" name="TextBox 3"/>
          <p:cNvSpPr txBox="1">
            <a:spLocks noChangeArrowheads="1"/>
          </p:cNvSpPr>
          <p:nvPr/>
        </p:nvSpPr>
        <p:spPr bwMode="auto">
          <a:xfrm>
            <a:off x="0" y="0"/>
            <a:ext cx="9144000" cy="1323975"/>
          </a:xfrm>
          <a:prstGeom prst="rect">
            <a:avLst/>
          </a:prstGeom>
          <a:noFill/>
          <a:ln w="9525">
            <a:noFill/>
            <a:miter lim="800000"/>
            <a:headEnd/>
            <a:tailEnd/>
          </a:ln>
        </p:spPr>
        <p:txBody>
          <a:bodyPr wrap="square">
            <a:spAutoFit/>
          </a:bodyPr>
          <a:lstStyle/>
          <a:p>
            <a:pPr algn="ctr"/>
            <a:r>
              <a:rPr lang="en-US" sz="4000" dirty="0">
                <a:solidFill>
                  <a:schemeClr val="tx2"/>
                </a:solidFill>
                <a:latin typeface="Papyrus"/>
              </a:rPr>
              <a:t>What is an operating system</a:t>
            </a:r>
          </a:p>
          <a:p>
            <a:pPr algn="ctr"/>
            <a:r>
              <a:rPr lang="en-US" sz="4000" dirty="0">
                <a:solidFill>
                  <a:schemeClr val="tx2"/>
                </a:solidFill>
                <a:latin typeface="Papyrus"/>
              </a:rPr>
              <a:t>(OS or O/S)?</a:t>
            </a:r>
          </a:p>
        </p:txBody>
      </p:sp>
      <p:sp>
        <p:nvSpPr>
          <p:cNvPr id="14339" name="TextBox 4"/>
          <p:cNvSpPr txBox="1">
            <a:spLocks noChangeArrowheads="1"/>
          </p:cNvSpPr>
          <p:nvPr/>
        </p:nvSpPr>
        <p:spPr bwMode="auto">
          <a:xfrm>
            <a:off x="76200" y="6477000"/>
            <a:ext cx="5715000" cy="369887"/>
          </a:xfrm>
          <a:prstGeom prst="rect">
            <a:avLst/>
          </a:prstGeom>
          <a:noFill/>
          <a:ln w="9525">
            <a:noFill/>
            <a:miter lim="800000"/>
            <a:headEnd/>
            <a:tailEnd/>
          </a:ln>
        </p:spPr>
        <p:txBody>
          <a:bodyPr>
            <a:spAutoFit/>
          </a:bodyPr>
          <a:lstStyle/>
          <a:p>
            <a:r>
              <a:rPr lang="en-US" dirty="0">
                <a:latin typeface="Papyrus"/>
              </a:rPr>
              <a:t>See: http://</a:t>
            </a:r>
            <a:r>
              <a:rPr lang="en-US" dirty="0" err="1">
                <a:latin typeface="Papyrus"/>
              </a:rPr>
              <a:t>en.wikipedia.org</a:t>
            </a:r>
            <a:r>
              <a:rPr lang="en-US" dirty="0">
                <a:latin typeface="Papyrus"/>
              </a:rPr>
              <a:t>/wiki/</a:t>
            </a:r>
            <a:r>
              <a:rPr lang="en-US" dirty="0" err="1">
                <a:latin typeface="Papyrus"/>
              </a:rPr>
              <a:t>Operating_system</a:t>
            </a:r>
            <a:endParaRPr lang="en-US" dirty="0">
              <a:latin typeface="Papyrus"/>
            </a:endParaRPr>
          </a:p>
        </p:txBody>
      </p:sp>
    </p:spTree>
    <p:extLst>
      <p:ext uri="{BB962C8B-B14F-4D97-AF65-F5344CB8AC3E}">
        <p14:creationId xmlns:p14="http://schemas.microsoft.com/office/powerpoint/2010/main" val="38570001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11" name="TextBox 10"/>
          <p:cNvSpPr txBox="1"/>
          <p:nvPr/>
        </p:nvSpPr>
        <p:spPr>
          <a:xfrm>
            <a:off x="0" y="165080"/>
            <a:ext cx="9144000" cy="3416320"/>
          </a:xfrm>
          <a:prstGeom prst="rect">
            <a:avLst/>
          </a:prstGeom>
          <a:noFill/>
        </p:spPr>
        <p:txBody>
          <a:bodyPr wrap="square" rtlCol="0">
            <a:spAutoFit/>
          </a:bodyPr>
          <a:lstStyle/>
          <a:p>
            <a:pPr algn="ctr"/>
            <a:r>
              <a:rPr lang="en-US" sz="3200" dirty="0">
                <a:latin typeface="Papyrus"/>
              </a:rPr>
              <a:t>Go from anywhere directly to someone else's home directory (assume I’m </a:t>
            </a:r>
            <a:r>
              <a:rPr lang="en-US" sz="3200" dirty="0" err="1">
                <a:latin typeface="Papyrus"/>
              </a:rPr>
              <a:t>lisa</a:t>
            </a:r>
            <a:r>
              <a:rPr lang="en-US" sz="3200" dirty="0">
                <a:latin typeface="Papyrus"/>
              </a:rPr>
              <a:t>)</a:t>
            </a:r>
          </a:p>
          <a:p>
            <a:endParaRPr lang="en-US" sz="3200" dirty="0">
              <a:latin typeface="Papyrus"/>
            </a:endParaRPr>
          </a:p>
          <a:p>
            <a:r>
              <a:rPr lang="en-US" sz="2800" dirty="0" err="1">
                <a:solidFill>
                  <a:srgbClr val="FF6600"/>
                </a:solidFill>
                <a:latin typeface="Courier"/>
                <a:cs typeface="Courier"/>
              </a:rPr>
              <a:t>lisa</a:t>
            </a:r>
            <a:r>
              <a:rPr lang="en-US" sz="2800" dirty="0">
                <a:solidFill>
                  <a:srgbClr val="FF6600"/>
                </a:solidFill>
                <a:latin typeface="Courier"/>
                <a:cs typeface="Courier"/>
              </a:rPr>
              <a:t> </a:t>
            </a:r>
            <a:r>
              <a:rPr lang="en-US" sz="2800" dirty="0" err="1">
                <a:solidFill>
                  <a:srgbClr val="FF6600"/>
                </a:solidFill>
                <a:latin typeface="Courier"/>
                <a:cs typeface="Courier"/>
              </a:rPr>
              <a:t>lisa</a:t>
            </a:r>
            <a:r>
              <a:rPr lang="en-US" sz="2800" dirty="0">
                <a:solidFill>
                  <a:srgbClr val="FF6600"/>
                </a:solidFill>
                <a:latin typeface="Courier"/>
                <a:cs typeface="Courier"/>
              </a:rPr>
              <a:t>$</a:t>
            </a:r>
            <a:r>
              <a:rPr lang="en-US" sz="2800" dirty="0">
                <a:solidFill>
                  <a:srgbClr val="FFFF00"/>
                </a:solidFill>
                <a:latin typeface="Courier"/>
                <a:cs typeface="Courier"/>
              </a:rPr>
              <a:t> </a:t>
            </a:r>
            <a:r>
              <a:rPr lang="en-US" sz="2800" dirty="0">
                <a:latin typeface="Courier"/>
                <a:cs typeface="Courier"/>
              </a:rPr>
              <a:t>cd ~</a:t>
            </a:r>
            <a:r>
              <a:rPr lang="en-US" sz="2800" dirty="0" err="1">
                <a:latin typeface="Courier"/>
                <a:cs typeface="Courier"/>
              </a:rPr>
              <a:t>joe</a:t>
            </a:r>
            <a:r>
              <a:rPr lang="en-US" sz="2800" dirty="0">
                <a:latin typeface="Courier"/>
                <a:cs typeface="Courier"/>
              </a:rPr>
              <a:t>&lt;CR&gt;</a:t>
            </a:r>
          </a:p>
          <a:p>
            <a:r>
              <a:rPr lang="en-US" sz="2800" dirty="0">
                <a:solidFill>
                  <a:srgbClr val="FF6600"/>
                </a:solidFill>
                <a:latin typeface="Courier"/>
                <a:cs typeface="Courier"/>
              </a:rPr>
              <a:t>/home/</a:t>
            </a:r>
            <a:r>
              <a:rPr lang="en-US" sz="2800" dirty="0" err="1">
                <a:solidFill>
                  <a:srgbClr val="FF6600"/>
                </a:solidFill>
                <a:latin typeface="Courier"/>
                <a:cs typeface="Courier"/>
              </a:rPr>
              <a:t>joe</a:t>
            </a:r>
            <a:r>
              <a:rPr lang="en-US" sz="2800" dirty="0">
                <a:solidFill>
                  <a:srgbClr val="FF6600"/>
                </a:solidFill>
                <a:latin typeface="Courier"/>
                <a:cs typeface="Courier"/>
              </a:rPr>
              <a:t> </a:t>
            </a:r>
            <a:r>
              <a:rPr lang="en-US" sz="2800" dirty="0" err="1">
                <a:solidFill>
                  <a:srgbClr val="FF6600"/>
                </a:solidFill>
                <a:latin typeface="Courier"/>
                <a:cs typeface="Courier"/>
              </a:rPr>
              <a:t>lisa</a:t>
            </a:r>
            <a:r>
              <a:rPr lang="en-US" sz="2800" dirty="0">
                <a:solidFill>
                  <a:srgbClr val="FF6600"/>
                </a:solidFill>
                <a:latin typeface="Courier"/>
                <a:cs typeface="Courier"/>
              </a:rPr>
              <a:t>$</a:t>
            </a:r>
          </a:p>
          <a:p>
            <a:endParaRPr lang="en-US" sz="3200" dirty="0">
              <a:latin typeface="Papyrus"/>
            </a:endParaRPr>
          </a:p>
          <a:p>
            <a:pPr algn="ctr"/>
            <a:r>
              <a:rPr lang="en-US" sz="3200" dirty="0">
                <a:latin typeface="Papyrus"/>
              </a:rPr>
              <a:t>also uses tilde “</a:t>
            </a:r>
            <a:r>
              <a:rPr lang="en-US" sz="3200" dirty="0">
                <a:latin typeface="Courier"/>
                <a:cs typeface="Courier"/>
              </a:rPr>
              <a:t>~</a:t>
            </a:r>
            <a:r>
              <a:rPr lang="en-US" sz="3200" dirty="0">
                <a:latin typeface="Papyrus"/>
              </a:rPr>
              <a:t>”</a:t>
            </a:r>
          </a:p>
        </p:txBody>
      </p:sp>
      <p:cxnSp>
        <p:nvCxnSpPr>
          <p:cNvPr id="5" name="Straight Arrow Connector 4"/>
          <p:cNvCxnSpPr/>
          <p:nvPr/>
        </p:nvCxnSpPr>
        <p:spPr>
          <a:xfrm>
            <a:off x="3581400" y="2133600"/>
            <a:ext cx="1600200" cy="3048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499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399540" y="0"/>
            <a:ext cx="8763000" cy="5016757"/>
          </a:xfrm>
          <a:prstGeom prst="rect">
            <a:avLst/>
          </a:prstGeom>
          <a:noFill/>
        </p:spPr>
        <p:txBody>
          <a:bodyPr wrap="square" rtlCol="0">
            <a:spAutoFit/>
          </a:bodyPr>
          <a:lstStyle/>
          <a:p>
            <a:endParaRPr lang="en-US" sz="3200" dirty="0">
              <a:latin typeface="Papyrus"/>
            </a:endParaRPr>
          </a:p>
          <a:p>
            <a:endParaRPr lang="en-US" sz="3200" dirty="0">
              <a:latin typeface="Papyrus"/>
            </a:endParaRPr>
          </a:p>
          <a:p>
            <a:endParaRPr lang="en-US" sz="3200" dirty="0">
              <a:latin typeface="Papyrus"/>
            </a:endParaRPr>
          </a:p>
          <a:p>
            <a:endParaRPr lang="en-US" sz="3200" dirty="0">
              <a:latin typeface="Papyrus"/>
            </a:endParaRPr>
          </a:p>
          <a:p>
            <a:endParaRPr lang="en-US" sz="3200" dirty="0">
              <a:solidFill>
                <a:srgbClr val="FFFF00"/>
              </a:solidFill>
              <a:latin typeface="Papyrus"/>
            </a:endParaRPr>
          </a:p>
          <a:p>
            <a:endParaRPr lang="en-US" sz="3200" dirty="0">
              <a:solidFill>
                <a:srgbClr val="FFFF00"/>
              </a:solidFill>
              <a:latin typeface="Papyrus"/>
            </a:endParaRPr>
          </a:p>
          <a:p>
            <a:endParaRPr lang="en-US" sz="3200" dirty="0">
              <a:latin typeface="Papyrus"/>
            </a:endParaRPr>
          </a:p>
          <a:p>
            <a:endParaRPr lang="en-US" sz="3200" dirty="0">
              <a:latin typeface="Papyrus"/>
            </a:endParaRPr>
          </a:p>
          <a:p>
            <a:endParaRPr lang="en-US" sz="3200" dirty="0">
              <a:latin typeface="Papyrus"/>
            </a:endParaRPr>
          </a:p>
          <a:p>
            <a:endParaRPr lang="en-US" sz="3200" dirty="0">
              <a:latin typeface="Papyrus"/>
            </a:endParaRPr>
          </a:p>
        </p:txBody>
      </p:sp>
      <p:sp>
        <p:nvSpPr>
          <p:cNvPr id="6" name="TextBox 5"/>
          <p:cNvSpPr txBox="1"/>
          <p:nvPr/>
        </p:nvSpPr>
        <p:spPr>
          <a:xfrm>
            <a:off x="0" y="381000"/>
            <a:ext cx="9144000" cy="5509200"/>
          </a:xfrm>
          <a:prstGeom prst="rect">
            <a:avLst/>
          </a:prstGeom>
          <a:noFill/>
        </p:spPr>
        <p:txBody>
          <a:bodyPr wrap="square" rtlCol="0">
            <a:spAutoFit/>
          </a:bodyPr>
          <a:lstStyle/>
          <a:p>
            <a:pPr algn="ctr"/>
            <a:r>
              <a:rPr lang="en-US" sz="3200" dirty="0">
                <a:latin typeface="Papyrus"/>
                <a:cs typeface="Papyrus"/>
              </a:rPr>
              <a:t>The tilde character “</a:t>
            </a:r>
            <a:r>
              <a:rPr lang="en-US" sz="3200" i="1" dirty="0">
                <a:latin typeface="Courier"/>
                <a:cs typeface="Courier"/>
              </a:rPr>
              <a:t>~</a:t>
            </a:r>
            <a:r>
              <a:rPr lang="en-US" sz="3200" i="1" dirty="0">
                <a:latin typeface="Papyrus"/>
                <a:cs typeface="Papyrus"/>
              </a:rPr>
              <a:t>” </a:t>
            </a:r>
          </a:p>
          <a:p>
            <a:pPr algn="ctr"/>
            <a:endParaRPr lang="en-US" sz="3200" dirty="0">
              <a:latin typeface="Papyrus"/>
              <a:cs typeface="Papyrus"/>
            </a:endParaRPr>
          </a:p>
          <a:p>
            <a:pPr algn="ctr">
              <a:buFontTx/>
              <a:buChar char="-"/>
            </a:pPr>
            <a:r>
              <a:rPr lang="en-US" sz="3200" dirty="0">
                <a:latin typeface="Papyrus"/>
                <a:cs typeface="Papyrus"/>
              </a:rPr>
              <a:t>refers to your home directory when by itself, </a:t>
            </a:r>
          </a:p>
          <a:p>
            <a:pPr algn="ctr">
              <a:buFontTx/>
              <a:buChar char="-"/>
            </a:pPr>
            <a:endParaRPr lang="en-US" sz="3200" dirty="0">
              <a:latin typeface="Papyrus"/>
              <a:cs typeface="Papyrus"/>
            </a:endParaRPr>
          </a:p>
          <a:p>
            <a:pPr algn="ctr">
              <a:buFontTx/>
              <a:buChar char="-"/>
            </a:pPr>
            <a:r>
              <a:rPr lang="en-US" sz="3200" dirty="0">
                <a:latin typeface="Papyrus"/>
                <a:cs typeface="Papyrus"/>
              </a:rPr>
              <a:t> or that of another user when used with their home directory name (the same as their user name). </a:t>
            </a:r>
          </a:p>
          <a:p>
            <a:pPr algn="ctr">
              <a:buFontTx/>
              <a:buChar char="-"/>
            </a:pPr>
            <a:endParaRPr lang="en-US" sz="3200" dirty="0">
              <a:latin typeface="Papyrus"/>
              <a:cs typeface="Papyrus"/>
            </a:endParaRPr>
          </a:p>
          <a:p>
            <a:pPr algn="ctr"/>
            <a:r>
              <a:rPr lang="en-US" sz="3200" dirty="0">
                <a:latin typeface="Papyrus"/>
                <a:cs typeface="Papyrus"/>
              </a:rPr>
              <a:t>(The shell </a:t>
            </a:r>
            <a:r>
              <a:rPr lang="en-US" sz="3200" u="sng" dirty="0">
                <a:latin typeface="Papyrus"/>
                <a:cs typeface="Papyrus"/>
              </a:rPr>
              <a:t>expands</a:t>
            </a:r>
            <a:r>
              <a:rPr lang="en-US" sz="3200" dirty="0">
                <a:latin typeface="Papyrus"/>
                <a:cs typeface="Papyrus"/>
              </a:rPr>
              <a:t> the “</a:t>
            </a:r>
            <a:r>
              <a:rPr lang="en-US" sz="3200" i="1" dirty="0">
                <a:latin typeface="Courier"/>
                <a:cs typeface="Courier"/>
              </a:rPr>
              <a:t>~</a:t>
            </a:r>
            <a:r>
              <a:rPr lang="en-US" sz="3200" dirty="0">
                <a:latin typeface="Papyrus"/>
                <a:cs typeface="Papyrus"/>
              </a:rPr>
              <a:t>” into the appropriate character string for the full path - “</a:t>
            </a:r>
            <a:r>
              <a:rPr lang="en-US" sz="3200" dirty="0">
                <a:latin typeface="Courier"/>
                <a:cs typeface="Courier"/>
              </a:rPr>
              <a:t>/home/</a:t>
            </a:r>
            <a:r>
              <a:rPr lang="en-US" sz="3200" dirty="0" err="1">
                <a:latin typeface="Courier"/>
                <a:cs typeface="Courier"/>
              </a:rPr>
              <a:t>joe</a:t>
            </a:r>
            <a:r>
              <a:rPr lang="en-US" sz="3200" dirty="0">
                <a:latin typeface="Papyrus"/>
                <a:cs typeface="Papyrus"/>
              </a:rPr>
              <a:t>” or “</a:t>
            </a:r>
            <a:r>
              <a:rPr lang="en-US" sz="3200" dirty="0">
                <a:latin typeface="Courier"/>
                <a:cs typeface="Courier"/>
              </a:rPr>
              <a:t>/home/</a:t>
            </a:r>
            <a:r>
              <a:rPr lang="en-US" sz="3200" dirty="0" err="1">
                <a:latin typeface="Courier"/>
                <a:cs typeface="Courier"/>
              </a:rPr>
              <a:t>lisa</a:t>
            </a:r>
            <a:r>
              <a:rPr lang="en-US" sz="3200" dirty="0">
                <a:latin typeface="Papyrus"/>
                <a:cs typeface="Papyrus"/>
              </a:rPr>
              <a:t>”)</a:t>
            </a:r>
          </a:p>
        </p:txBody>
      </p:sp>
    </p:spTree>
    <p:extLst>
      <p:ext uri="{BB962C8B-B14F-4D97-AF65-F5344CB8AC3E}">
        <p14:creationId xmlns:p14="http://schemas.microsoft.com/office/powerpoint/2010/main" val="2157997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4038600"/>
            <a:ext cx="8305800" cy="2784408"/>
          </a:xfrm>
          <a:prstGeom prst="rect">
            <a:avLst/>
          </a:prstGeom>
        </p:spPr>
      </p:pic>
      <p:sp>
        <p:nvSpPr>
          <p:cNvPr id="5" name="TextBox 4"/>
          <p:cNvSpPr txBox="1"/>
          <p:nvPr/>
        </p:nvSpPr>
        <p:spPr>
          <a:xfrm>
            <a:off x="0" y="0"/>
            <a:ext cx="9144000" cy="4524315"/>
          </a:xfrm>
          <a:prstGeom prst="rect">
            <a:avLst/>
          </a:prstGeom>
          <a:noFill/>
        </p:spPr>
        <p:txBody>
          <a:bodyPr wrap="square" rtlCol="0">
            <a:spAutoFit/>
          </a:bodyPr>
          <a:lstStyle/>
          <a:p>
            <a:pPr algn="ctr"/>
            <a:r>
              <a:rPr lang="en-US" sz="3200" dirty="0">
                <a:latin typeface="Papyrus"/>
              </a:rPr>
              <a:t>Review - specifying file names</a:t>
            </a:r>
          </a:p>
          <a:p>
            <a:pPr algn="ctr"/>
            <a:endParaRPr lang="en-US" sz="3200" dirty="0">
              <a:latin typeface="Papyrus"/>
            </a:endParaRPr>
          </a:p>
          <a:p>
            <a:pPr algn="ctr"/>
            <a:r>
              <a:rPr lang="en-US" sz="3200" dirty="0">
                <a:latin typeface="Papyrus"/>
              </a:rPr>
              <a:t>full path                      </a:t>
            </a:r>
          </a:p>
          <a:p>
            <a:pPr algn="ctr"/>
            <a:r>
              <a:rPr lang="en-US" sz="3200" dirty="0">
                <a:latin typeface="Papyrus"/>
              </a:rPr>
              <a:t> </a:t>
            </a:r>
            <a:r>
              <a:rPr lang="en-US" sz="3200" dirty="0">
                <a:latin typeface="Courier"/>
                <a:cs typeface="Courier"/>
              </a:rPr>
              <a:t>/</a:t>
            </a:r>
            <a:r>
              <a:rPr lang="en-US" sz="3200" dirty="0" err="1">
                <a:latin typeface="Courier"/>
                <a:cs typeface="Courier"/>
              </a:rPr>
              <a:t>usr</a:t>
            </a:r>
            <a:r>
              <a:rPr lang="en-US" sz="3200" dirty="0">
                <a:latin typeface="Courier"/>
                <a:cs typeface="Courier"/>
              </a:rPr>
              <a:t>/lib/</a:t>
            </a:r>
            <a:r>
              <a:rPr lang="en-US" sz="3200" dirty="0" err="1">
                <a:latin typeface="Courier"/>
                <a:cs typeface="Courier"/>
              </a:rPr>
              <a:t>libc.a</a:t>
            </a:r>
            <a:endParaRPr lang="en-US" sz="3200" dirty="0">
              <a:latin typeface="Courier"/>
              <a:cs typeface="Courier"/>
            </a:endParaRPr>
          </a:p>
          <a:p>
            <a:endParaRPr lang="en-US" sz="3200" dirty="0">
              <a:latin typeface="Papyrus"/>
            </a:endParaRPr>
          </a:p>
          <a:p>
            <a:pPr algn="ctr"/>
            <a:r>
              <a:rPr lang="en-US" sz="3200" dirty="0">
                <a:latin typeface="Papyrus"/>
              </a:rPr>
              <a:t>relative path</a:t>
            </a:r>
          </a:p>
          <a:p>
            <a:pPr algn="ctr"/>
            <a:r>
              <a:rPr lang="en-US" sz="3200" dirty="0">
                <a:latin typeface="Papyrus"/>
              </a:rPr>
              <a:t>(if in directory </a:t>
            </a:r>
            <a:r>
              <a:rPr lang="en-US" sz="3200" u="sng" dirty="0">
                <a:latin typeface="Papyrus"/>
              </a:rPr>
              <a:t>lib</a:t>
            </a:r>
            <a:r>
              <a:rPr lang="en-US" sz="3200" dirty="0">
                <a:latin typeface="Papyrus"/>
              </a:rPr>
              <a:t>)                     </a:t>
            </a:r>
            <a:r>
              <a:rPr lang="en-US" sz="3200" dirty="0" err="1">
                <a:latin typeface="Courier"/>
                <a:cs typeface="Courier"/>
              </a:rPr>
              <a:t>libc.a</a:t>
            </a:r>
            <a:endParaRPr lang="en-US" sz="3200" dirty="0">
              <a:latin typeface="Courier"/>
              <a:cs typeface="Courier"/>
            </a:endParaRPr>
          </a:p>
          <a:p>
            <a:pPr algn="ctr"/>
            <a:r>
              <a:rPr lang="en-US" sz="3200" dirty="0">
                <a:latin typeface="Papyrus"/>
              </a:rPr>
              <a:t>(if in another directory next to it, e.g. </a:t>
            </a:r>
            <a:r>
              <a:rPr lang="en-US" sz="3200" u="sng" dirty="0">
                <a:latin typeface="Papyrus"/>
              </a:rPr>
              <a:t>doc</a:t>
            </a:r>
            <a:r>
              <a:rPr lang="en-US" sz="3200" dirty="0">
                <a:latin typeface="Papyrus"/>
              </a:rPr>
              <a:t> </a:t>
            </a:r>
          </a:p>
          <a:p>
            <a:pPr algn="ctr"/>
            <a:r>
              <a:rPr lang="en-US" sz="3200" dirty="0">
                <a:latin typeface="Papyrus"/>
                <a:cs typeface="Courier"/>
              </a:rPr>
              <a:t>                                                      </a:t>
            </a:r>
            <a:r>
              <a:rPr lang="en-US" sz="3200" dirty="0">
                <a:latin typeface="Courier"/>
                <a:cs typeface="Courier"/>
              </a:rPr>
              <a:t>../lib/</a:t>
            </a:r>
            <a:r>
              <a:rPr lang="en-US" sz="3200" dirty="0" err="1">
                <a:latin typeface="Courier"/>
                <a:cs typeface="Courier"/>
              </a:rPr>
              <a:t>libc.a</a:t>
            </a:r>
            <a:endParaRPr lang="en-US" sz="3200" dirty="0">
              <a:latin typeface="Courier"/>
              <a:cs typeface="Courier"/>
            </a:endParaRPr>
          </a:p>
        </p:txBody>
      </p:sp>
    </p:spTree>
    <p:extLst>
      <p:ext uri="{BB962C8B-B14F-4D97-AF65-F5344CB8AC3E}">
        <p14:creationId xmlns:p14="http://schemas.microsoft.com/office/powerpoint/2010/main" val="571108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4038600"/>
            <a:ext cx="8305800" cy="2784408"/>
          </a:xfrm>
          <a:prstGeom prst="rect">
            <a:avLst/>
          </a:prstGeom>
        </p:spPr>
      </p:pic>
      <p:sp>
        <p:nvSpPr>
          <p:cNvPr id="5" name="TextBox 4"/>
          <p:cNvSpPr txBox="1"/>
          <p:nvPr/>
        </p:nvSpPr>
        <p:spPr>
          <a:xfrm>
            <a:off x="0" y="457200"/>
            <a:ext cx="9144000" cy="3046988"/>
          </a:xfrm>
          <a:prstGeom prst="rect">
            <a:avLst/>
          </a:prstGeom>
          <a:noFill/>
        </p:spPr>
        <p:txBody>
          <a:bodyPr wrap="square" rtlCol="0">
            <a:spAutoFit/>
          </a:bodyPr>
          <a:lstStyle/>
          <a:p>
            <a:pPr algn="ctr"/>
            <a:r>
              <a:rPr lang="en-US" sz="3200" dirty="0">
                <a:latin typeface="Papyrus"/>
              </a:rPr>
              <a:t>Review - specifying file names</a:t>
            </a:r>
          </a:p>
          <a:p>
            <a:pPr algn="ctr"/>
            <a:r>
              <a:rPr lang="en-US" sz="3200" dirty="0">
                <a:latin typeface="Papyrus"/>
              </a:rPr>
              <a:t>abbreviations </a:t>
            </a:r>
          </a:p>
          <a:p>
            <a:r>
              <a:rPr lang="en-US" sz="3200" dirty="0">
                <a:latin typeface="Papyrus"/>
              </a:rPr>
              <a:t>                     </a:t>
            </a:r>
          </a:p>
          <a:p>
            <a:r>
              <a:rPr lang="en-US" sz="3200" dirty="0">
                <a:latin typeface="Papyrus"/>
              </a:rPr>
              <a:t>(if I am </a:t>
            </a:r>
            <a:r>
              <a:rPr lang="en-US" sz="3200" dirty="0" err="1">
                <a:latin typeface="Papyrus"/>
              </a:rPr>
              <a:t>joe</a:t>
            </a:r>
            <a:r>
              <a:rPr lang="en-US" sz="3200" dirty="0">
                <a:latin typeface="Papyrus"/>
              </a:rPr>
              <a:t>)              </a:t>
            </a:r>
            <a:r>
              <a:rPr lang="en-US" sz="3200" dirty="0">
                <a:latin typeface="Courier"/>
                <a:cs typeface="Courier"/>
              </a:rPr>
              <a:t>~/CS171/</a:t>
            </a:r>
            <a:r>
              <a:rPr lang="en-US" sz="3200" dirty="0" err="1">
                <a:latin typeface="Courier"/>
                <a:cs typeface="Courier"/>
              </a:rPr>
              <a:t>hello.cc</a:t>
            </a:r>
            <a:r>
              <a:rPr lang="en-US" sz="3200" dirty="0">
                <a:latin typeface="Courier"/>
                <a:cs typeface="Courier"/>
              </a:rPr>
              <a:t> </a:t>
            </a:r>
          </a:p>
          <a:p>
            <a:endParaRPr lang="en-US" sz="3200" dirty="0">
              <a:latin typeface="Papyrus"/>
            </a:endParaRPr>
          </a:p>
          <a:p>
            <a:r>
              <a:rPr lang="en-US" sz="3200" dirty="0">
                <a:latin typeface="Papyrus"/>
              </a:rPr>
              <a:t>(if I am not </a:t>
            </a:r>
            <a:r>
              <a:rPr lang="en-US" sz="3200" dirty="0" err="1">
                <a:latin typeface="Papyrus"/>
              </a:rPr>
              <a:t>joe</a:t>
            </a:r>
            <a:r>
              <a:rPr lang="en-US" sz="3200" dirty="0">
                <a:latin typeface="Papyrus"/>
              </a:rPr>
              <a:t>)      </a:t>
            </a:r>
            <a:r>
              <a:rPr lang="en-US" sz="3200" dirty="0">
                <a:latin typeface="Courier"/>
                <a:cs typeface="Courier"/>
              </a:rPr>
              <a:t>~</a:t>
            </a:r>
            <a:r>
              <a:rPr lang="en-US" sz="3200" dirty="0" err="1">
                <a:latin typeface="Courier"/>
                <a:cs typeface="Courier"/>
              </a:rPr>
              <a:t>joe</a:t>
            </a:r>
            <a:r>
              <a:rPr lang="en-US" sz="3200" dirty="0">
                <a:latin typeface="Courier"/>
                <a:cs typeface="Courier"/>
              </a:rPr>
              <a:t>/CS171/hello.cc</a:t>
            </a:r>
          </a:p>
        </p:txBody>
      </p:sp>
      <p:sp>
        <p:nvSpPr>
          <p:cNvPr id="6" name="Rounded Rectangle 5"/>
          <p:cNvSpPr/>
          <p:nvPr/>
        </p:nvSpPr>
        <p:spPr>
          <a:xfrm>
            <a:off x="3124200" y="6289608"/>
            <a:ext cx="1143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2584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844992"/>
            <a:ext cx="8305800" cy="2784408"/>
          </a:xfrm>
          <a:prstGeom prst="rect">
            <a:avLst/>
          </a:prstGeom>
        </p:spPr>
      </p:pic>
      <p:sp>
        <p:nvSpPr>
          <p:cNvPr id="5" name="TextBox 4"/>
          <p:cNvSpPr txBox="1"/>
          <p:nvPr/>
        </p:nvSpPr>
        <p:spPr>
          <a:xfrm>
            <a:off x="0" y="645855"/>
            <a:ext cx="9144000" cy="2554545"/>
          </a:xfrm>
          <a:prstGeom prst="rect">
            <a:avLst/>
          </a:prstGeom>
          <a:noFill/>
        </p:spPr>
        <p:txBody>
          <a:bodyPr wrap="square" rtlCol="0">
            <a:spAutoFit/>
          </a:bodyPr>
          <a:lstStyle/>
          <a:p>
            <a:pPr algn="ctr"/>
            <a:r>
              <a:rPr lang="en-US" sz="3200" dirty="0">
                <a:latin typeface="Papyrus"/>
              </a:rPr>
              <a:t>You have to keep track of the file structure in your head</a:t>
            </a:r>
          </a:p>
          <a:p>
            <a:pPr algn="ctr"/>
            <a:endParaRPr lang="en-US" sz="3200" dirty="0">
              <a:latin typeface="Papyrus"/>
            </a:endParaRPr>
          </a:p>
          <a:p>
            <a:pPr algn="ctr"/>
            <a:r>
              <a:rPr lang="en-US" sz="3200" dirty="0">
                <a:latin typeface="Papyrus"/>
              </a:rPr>
              <a:t>or have a way to find out what files are in the working directory.</a:t>
            </a:r>
          </a:p>
        </p:txBody>
      </p:sp>
    </p:spTree>
    <p:extLst>
      <p:ext uri="{BB962C8B-B14F-4D97-AF65-F5344CB8AC3E}">
        <p14:creationId xmlns:p14="http://schemas.microsoft.com/office/powerpoint/2010/main" val="2294938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27277</TotalTime>
  <Words>5868</Words>
  <Application>Microsoft Macintosh PowerPoint</Application>
  <PresentationFormat>On-screen Show (4:3)</PresentationFormat>
  <Paragraphs>793</Paragraphs>
  <Slides>94</Slides>
  <Notes>94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94</vt:i4>
      </vt:variant>
    </vt:vector>
  </HeadingPairs>
  <TitlesOfParts>
    <vt:vector size="104" baseType="lpstr">
      <vt:lpstr>Arial</vt:lpstr>
      <vt:lpstr>Book Antiqua</vt:lpstr>
      <vt:lpstr>Calibri</vt:lpstr>
      <vt:lpstr>Courier</vt:lpstr>
      <vt:lpstr>Courier New</vt:lpstr>
      <vt:lpstr>News Gothic MT</vt:lpstr>
      <vt:lpstr>Papyrus</vt:lpstr>
      <vt:lpstr>Wingdings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flavors at CERI</vt:lpstr>
      <vt:lpstr>Does this matter?</vt:lpstr>
      <vt:lpstr>Does this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CERI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in geophysics</dc:title>
  <dc:subject/>
  <dc:creator>Robert Smalley</dc:creator>
  <cp:keywords/>
  <dc:description/>
  <cp:lastModifiedBy>Robert Smalley Jr (rsmalley)</cp:lastModifiedBy>
  <cp:revision>953</cp:revision>
  <dcterms:created xsi:type="dcterms:W3CDTF">2009-11-03T17:16:18Z</dcterms:created>
  <dcterms:modified xsi:type="dcterms:W3CDTF">2019-09-26T18:17:27Z</dcterms:modified>
  <cp:category/>
</cp:coreProperties>
</file>