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421" r:id="rId2"/>
    <p:sldId id="588" r:id="rId3"/>
    <p:sldId id="606" r:id="rId4"/>
    <p:sldId id="589" r:id="rId5"/>
    <p:sldId id="524" r:id="rId6"/>
    <p:sldId id="590" r:id="rId7"/>
    <p:sldId id="591" r:id="rId8"/>
    <p:sldId id="592" r:id="rId9"/>
    <p:sldId id="607" r:id="rId10"/>
    <p:sldId id="593" r:id="rId11"/>
    <p:sldId id="603" r:id="rId12"/>
    <p:sldId id="604" r:id="rId13"/>
    <p:sldId id="605" r:id="rId14"/>
    <p:sldId id="594" r:id="rId15"/>
    <p:sldId id="596" r:id="rId16"/>
    <p:sldId id="601" r:id="rId17"/>
    <p:sldId id="602" r:id="rId18"/>
    <p:sldId id="609" r:id="rId19"/>
    <p:sldId id="610" r:id="rId20"/>
    <p:sldId id="615" r:id="rId21"/>
    <p:sldId id="611" r:id="rId22"/>
    <p:sldId id="613" r:id="rId23"/>
    <p:sldId id="612" r:id="rId24"/>
    <p:sldId id="617" r:id="rId25"/>
    <p:sldId id="614" r:id="rId26"/>
    <p:sldId id="619" r:id="rId27"/>
    <p:sldId id="515" r:id="rId28"/>
    <p:sldId id="531" r:id="rId29"/>
    <p:sldId id="620" r:id="rId30"/>
    <p:sldId id="621" r:id="rId31"/>
    <p:sldId id="532" r:id="rId32"/>
    <p:sldId id="522" r:id="rId33"/>
    <p:sldId id="523" r:id="rId34"/>
    <p:sldId id="622" r:id="rId35"/>
    <p:sldId id="599" r:id="rId36"/>
    <p:sldId id="624" r:id="rId37"/>
    <p:sldId id="623" r:id="rId38"/>
    <p:sldId id="625" r:id="rId39"/>
    <p:sldId id="626"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00FF"/>
    <a:srgbClr val="000067"/>
    <a:srgbClr val="00006C"/>
    <a:srgbClr val="000076"/>
    <a:srgbClr val="00007E"/>
    <a:srgbClr val="0000A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678" autoAdjust="0"/>
  </p:normalViewPr>
  <p:slideViewPr>
    <p:cSldViewPr snapToGrid="0" snapToObjects="1">
      <p:cViewPr>
        <p:scale>
          <a:sx n="100" d="100"/>
          <a:sy n="100" d="100"/>
        </p:scale>
        <p:origin x="-480" y="-7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164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robertsmalley:Documents:nrg%20distrib%20eqs%20fig.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robertsmalley:Documents:nrg%20distrib%20eqs%20fi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0965728967117366"/>
          <c:y val="0.1728006727642"/>
          <c:w val="0.728372013329341"/>
          <c:h val="0.716159019392685"/>
        </c:manualLayout>
      </c:layout>
      <c:pieChart>
        <c:varyColors val="1"/>
        <c:ser>
          <c:idx val="0"/>
          <c:order val="0"/>
          <c:dLbls>
            <c:showLegendKey val="0"/>
            <c:showVal val="1"/>
            <c:showCatName val="0"/>
            <c:showSerName val="0"/>
            <c:showPercent val="0"/>
            <c:showBubbleSize val="0"/>
            <c:showLeaderLines val="1"/>
          </c:dLbls>
          <c:cat>
            <c:numRef>
              <c:f>Sheet1!$A$3:$A$21</c:f>
              <c:numCache>
                <c:formatCode>0.00</c:formatCode>
                <c:ptCount val="19"/>
                <c:pt idx="0">
                  <c:v>9.5</c:v>
                </c:pt>
                <c:pt idx="1">
                  <c:v>9.2</c:v>
                </c:pt>
                <c:pt idx="2">
                  <c:v>9.1</c:v>
                </c:pt>
                <c:pt idx="3">
                  <c:v>9.0</c:v>
                </c:pt>
                <c:pt idx="4">
                  <c:v>8.8</c:v>
                </c:pt>
                <c:pt idx="5">
                  <c:v>8.7</c:v>
                </c:pt>
                <c:pt idx="6">
                  <c:v>8.6</c:v>
                </c:pt>
                <c:pt idx="7">
                  <c:v>8.5</c:v>
                </c:pt>
                <c:pt idx="8">
                  <c:v>8.4</c:v>
                </c:pt>
                <c:pt idx="9">
                  <c:v>8.3</c:v>
                </c:pt>
                <c:pt idx="10">
                  <c:v>8.2</c:v>
                </c:pt>
                <c:pt idx="11">
                  <c:v>8.1</c:v>
                </c:pt>
                <c:pt idx="12">
                  <c:v>8.00000000000001</c:v>
                </c:pt>
                <c:pt idx="13">
                  <c:v>7.00000000000001</c:v>
                </c:pt>
                <c:pt idx="14">
                  <c:v>6.00000000000001</c:v>
                </c:pt>
                <c:pt idx="15">
                  <c:v>5.0</c:v>
                </c:pt>
                <c:pt idx="16">
                  <c:v>4.0</c:v>
                </c:pt>
                <c:pt idx="17">
                  <c:v>3.0</c:v>
                </c:pt>
                <c:pt idx="18">
                  <c:v>2.0</c:v>
                </c:pt>
              </c:numCache>
            </c:numRef>
          </c:cat>
          <c:val>
            <c:numRef>
              <c:f>Sheet1!$I$3:$I$21</c:f>
              <c:numCache>
                <c:formatCode>0.00</c:formatCode>
                <c:ptCount val="19"/>
                <c:pt idx="0">
                  <c:v>28.38651428135557</c:v>
                </c:pt>
                <c:pt idx="1">
                  <c:v>10.07191534069511</c:v>
                </c:pt>
                <c:pt idx="2">
                  <c:v>7.130370006118985</c:v>
                </c:pt>
                <c:pt idx="3">
                  <c:v>10.0958307738621</c:v>
                </c:pt>
                <c:pt idx="4">
                  <c:v>2.529950748360494</c:v>
                </c:pt>
                <c:pt idx="5">
                  <c:v>1.791067967001327</c:v>
                </c:pt>
                <c:pt idx="6">
                  <c:v>5.071916067136184</c:v>
                </c:pt>
                <c:pt idx="7">
                  <c:v>4.48830199809907</c:v>
                </c:pt>
                <c:pt idx="8">
                  <c:v>3.177474478597143</c:v>
                </c:pt>
                <c:pt idx="9">
                  <c:v>3.14927152695543</c:v>
                </c:pt>
                <c:pt idx="10">
                  <c:v>5.096030860317943</c:v>
                </c:pt>
                <c:pt idx="11">
                  <c:v>4.50964195581695</c:v>
                </c:pt>
                <c:pt idx="12">
                  <c:v>3.831098414043083</c:v>
                </c:pt>
                <c:pt idx="13">
                  <c:v>7.571873080396783</c:v>
                </c:pt>
                <c:pt idx="14">
                  <c:v>2.139029947840705</c:v>
                </c:pt>
                <c:pt idx="15">
                  <c:v>0.665820039536205</c:v>
                </c:pt>
                <c:pt idx="16">
                  <c:v>0.20751783076066</c:v>
                </c:pt>
                <c:pt idx="17">
                  <c:v>0.0656229000301036</c:v>
                </c:pt>
                <c:pt idx="18">
                  <c:v>0.020751783076066</c:v>
                </c:pt>
              </c:numCache>
            </c:numRef>
          </c:val>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spPr>
    <a:noFill/>
    <a:ln w="25400" cap="flat" cmpd="sng" algn="ctr">
      <a:no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dLbls>
            <c:dLbl>
              <c:idx val="0"/>
              <c:tx>
                <c:rich>
                  <a:bodyPr/>
                  <a:lstStyle/>
                  <a:p>
                    <a:r>
                      <a:rPr lang="en-US" dirty="0" smtClean="0"/>
                      <a:t>M≥9</a:t>
                    </a:r>
                    <a:r>
                      <a:rPr lang="en-US" dirty="0"/>
                      <a:t>
56%</a:t>
                    </a:r>
                  </a:p>
                </c:rich>
              </c:tx>
              <c:showLegendKey val="0"/>
              <c:showVal val="0"/>
              <c:showCatName val="1"/>
              <c:showSerName val="0"/>
              <c:showPercent val="1"/>
              <c:showBubbleSize val="0"/>
            </c:dLbl>
            <c:dLbl>
              <c:idx val="1"/>
              <c:tx>
                <c:rich>
                  <a:bodyPr/>
                  <a:lstStyle/>
                  <a:p>
                    <a:r>
                      <a:rPr lang="en-US" smtClean="0"/>
                      <a:t>8≤M&lt;9</a:t>
                    </a:r>
                    <a:r>
                      <a:rPr lang="en-US"/>
                      <a:t>
34%</a:t>
                    </a:r>
                  </a:p>
                </c:rich>
              </c:tx>
              <c:showLegendKey val="0"/>
              <c:showVal val="0"/>
              <c:showCatName val="1"/>
              <c:showSerName val="0"/>
              <c:showPercent val="1"/>
              <c:showBubbleSize val="0"/>
            </c:dLbl>
            <c:dLbl>
              <c:idx val="2"/>
              <c:tx>
                <c:rich>
                  <a:bodyPr/>
                  <a:lstStyle/>
                  <a:p>
                    <a:r>
                      <a:rPr lang="en-US" smtClean="0"/>
                      <a:t>7≤M&lt;8</a:t>
                    </a:r>
                    <a:r>
                      <a:rPr lang="en-US" dirty="0"/>
                      <a:t>
7%</a:t>
                    </a:r>
                  </a:p>
                </c:rich>
              </c:tx>
              <c:showLegendKey val="0"/>
              <c:showVal val="0"/>
              <c:showCatName val="1"/>
              <c:showSerName val="0"/>
              <c:showPercent val="1"/>
              <c:showBubbleSize val="0"/>
            </c:dLbl>
            <c:showLegendKey val="0"/>
            <c:showVal val="0"/>
            <c:showCatName val="1"/>
            <c:showSerName val="0"/>
            <c:showPercent val="1"/>
            <c:showBubbleSize val="0"/>
            <c:showLeaderLines val="1"/>
          </c:dLbls>
          <c:cat>
            <c:numRef>
              <c:f>Sheet1!$S$6:$S$13</c:f>
              <c:numCache>
                <c:formatCode>General</c:formatCode>
                <c:ptCount val="8"/>
                <c:pt idx="0">
                  <c:v>9.0</c:v>
                </c:pt>
                <c:pt idx="1">
                  <c:v>8.0</c:v>
                </c:pt>
                <c:pt idx="2">
                  <c:v>7.0</c:v>
                </c:pt>
                <c:pt idx="3">
                  <c:v>6.0</c:v>
                </c:pt>
                <c:pt idx="4">
                  <c:v>5.0</c:v>
                </c:pt>
                <c:pt idx="5">
                  <c:v>4.0</c:v>
                </c:pt>
                <c:pt idx="6">
                  <c:v>3.0</c:v>
                </c:pt>
                <c:pt idx="7">
                  <c:v>2.0</c:v>
                </c:pt>
              </c:numCache>
            </c:numRef>
          </c:cat>
          <c:val>
            <c:numRef>
              <c:f>Sheet1!$T$6:$T$13</c:f>
              <c:numCache>
                <c:formatCode>0.00</c:formatCode>
                <c:ptCount val="8"/>
                <c:pt idx="0">
                  <c:v>55.68463040203176</c:v>
                </c:pt>
                <c:pt idx="1">
                  <c:v>33.6447540163277</c:v>
                </c:pt>
                <c:pt idx="2">
                  <c:v>7.571873080396783</c:v>
                </c:pt>
                <c:pt idx="3">
                  <c:v>2.139029947840705</c:v>
                </c:pt>
                <c:pt idx="4">
                  <c:v>0.665820039536205</c:v>
                </c:pt>
                <c:pt idx="5">
                  <c:v>0.20751783076066</c:v>
                </c:pt>
                <c:pt idx="6">
                  <c:v>0.0656229000301036</c:v>
                </c:pt>
                <c:pt idx="7">
                  <c:v>0.020751783076066</c:v>
                </c:pt>
              </c:numCache>
            </c:numRef>
          </c:val>
        </c:ser>
        <c:ser>
          <c:idx val="1"/>
          <c:order val="1"/>
          <c:dLbls>
            <c:showLegendKey val="0"/>
            <c:showVal val="0"/>
            <c:showCatName val="1"/>
            <c:showSerName val="0"/>
            <c:showPercent val="1"/>
            <c:showBubbleSize val="0"/>
            <c:showLeaderLines val="1"/>
          </c:dLbls>
          <c:cat>
            <c:numRef>
              <c:f>Sheet1!$S$6:$S$13</c:f>
              <c:numCache>
                <c:formatCode>General</c:formatCode>
                <c:ptCount val="8"/>
                <c:pt idx="0">
                  <c:v>9.0</c:v>
                </c:pt>
                <c:pt idx="1">
                  <c:v>8.0</c:v>
                </c:pt>
                <c:pt idx="2">
                  <c:v>7.0</c:v>
                </c:pt>
                <c:pt idx="3">
                  <c:v>6.0</c:v>
                </c:pt>
                <c:pt idx="4">
                  <c:v>5.0</c:v>
                </c:pt>
                <c:pt idx="5">
                  <c:v>4.0</c:v>
                </c:pt>
                <c:pt idx="6">
                  <c:v>3.0</c:v>
                </c:pt>
                <c:pt idx="7">
                  <c:v>2.0</c:v>
                </c:pt>
              </c:numCache>
            </c:numRef>
          </c:cat>
          <c:val>
            <c:numRef>
              <c:f>Sheet1!$S$6:$S$13</c:f>
              <c:numCache>
                <c:formatCode>General</c:formatCode>
                <c:ptCount val="8"/>
                <c:pt idx="0">
                  <c:v>9.0</c:v>
                </c:pt>
                <c:pt idx="1">
                  <c:v>8.0</c:v>
                </c:pt>
                <c:pt idx="2">
                  <c:v>7.0</c:v>
                </c:pt>
                <c:pt idx="3">
                  <c:v>6.0</c:v>
                </c:pt>
                <c:pt idx="4">
                  <c:v>5.0</c:v>
                </c:pt>
                <c:pt idx="5">
                  <c:v>4.0</c:v>
                </c:pt>
                <c:pt idx="6">
                  <c:v>3.0</c:v>
                </c:pt>
                <c:pt idx="7">
                  <c:v>2.0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BAC582-8F62-7B4C-8814-BA33F5DEDCBE}" type="datetimeFigureOut">
              <a:rPr lang="en-US" smtClean="0"/>
              <a:t>5/18/18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8EB864-C0B1-6645-B180-5DFA5C55D00F}" type="slidenum">
              <a:rPr lang="en-US" smtClean="0"/>
              <a:t>‹#›</a:t>
            </a:fld>
            <a:endParaRPr lang="en-US"/>
          </a:p>
        </p:txBody>
      </p:sp>
    </p:spTree>
    <p:extLst>
      <p:ext uri="{BB962C8B-B14F-4D97-AF65-F5344CB8AC3E}">
        <p14:creationId xmlns:p14="http://schemas.microsoft.com/office/powerpoint/2010/main" val="26307415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1</a:t>
            </a:fld>
            <a:endParaRPr lang="en-US"/>
          </a:p>
        </p:txBody>
      </p:sp>
    </p:spTree>
    <p:extLst>
      <p:ext uri="{BB962C8B-B14F-4D97-AF65-F5344CB8AC3E}">
        <p14:creationId xmlns:p14="http://schemas.microsoft.com/office/powerpoint/2010/main" val="3375584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DC67193A-6263-DB4F-BCBC-5EC691FE9155}" type="slidenum">
              <a:rPr lang="en-US" sz="1200" b="0">
                <a:latin typeface="Papyrus" charset="0"/>
                <a:cs typeface="Papyrus" charset="0"/>
              </a:rPr>
              <a:pPr eaLnBrk="1" hangingPunct="1"/>
              <a:t>10</a:t>
            </a:fld>
            <a:endParaRPr lang="en-US" sz="1200" b="0">
              <a:latin typeface="Papyrus" charset="0"/>
              <a:cs typeface="Papyrus"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s-ES_tradnl" b="0" noProof="0" dirty="0" smtClean="0">
                <a:latin typeface="Times New Roman"/>
                <a:ea typeface="+mn-ea"/>
                <a:cs typeface="Times New Roman"/>
              </a:rPr>
              <a:t>Nota</a:t>
            </a:r>
            <a:r>
              <a:rPr lang="es-ES_tradnl" b="0" baseline="0" noProof="0" dirty="0" smtClean="0">
                <a:latin typeface="Times New Roman"/>
                <a:ea typeface="+mn-ea"/>
                <a:cs typeface="Times New Roman"/>
              </a:rPr>
              <a:t> que la regla de la teoría de la placas tectónicas de rígidas solo tiene funcionar por los limites de las placas con expansión del mar – para tocar el grabador en reverse.</a:t>
            </a:r>
          </a:p>
          <a:p>
            <a:endParaRPr lang="es-ES_tradnl" b="0" baseline="0" noProof="0" dirty="0" smtClean="0">
              <a:latin typeface="Times New Roman"/>
              <a:ea typeface="+mn-ea"/>
              <a:cs typeface="Times New Roman"/>
            </a:endParaRPr>
          </a:p>
          <a:p>
            <a:r>
              <a:rPr lang="es-ES_tradnl" b="0" baseline="0" noProof="0" dirty="0" smtClean="0">
                <a:latin typeface="Times New Roman"/>
                <a:ea typeface="+mn-ea"/>
                <a:cs typeface="Times New Roman"/>
              </a:rPr>
              <a:t>El limite de placa pasiva – como las costas atlánticas de las Américas, no es un limite de placa verdadera, es un cambio entre litosfera continental y oceánica que no tiene actividad tectónica – es una sola placa que tiene los dos tipos de litosfera.</a:t>
            </a:r>
            <a:endParaRPr lang="es-ES_tradnl" noProof="0" dirty="0">
              <a:latin typeface="Papyru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Nota</a:t>
            </a:r>
            <a:r>
              <a:rPr lang="es-ES_tradnl" baseline="0" noProof="0" dirty="0" smtClean="0"/>
              <a:t> que este mapa de los mecanismos focales nos da mas información que el mapa de las ubicaciones de los sismos solamente.</a:t>
            </a:r>
          </a:p>
          <a:p>
            <a:endParaRPr lang="es-ES_tradnl" baseline="0" noProof="0" dirty="0" smtClean="0"/>
          </a:p>
          <a:p>
            <a:r>
              <a:rPr lang="es-ES_tradnl" baseline="0" noProof="0" dirty="0" smtClean="0"/>
              <a:t>Los sismos necesita ser mas grande de ~M5 para hacer el mecanismo focal, entonces hay mas sismos en el mapa de sismos solos que aquí.</a:t>
            </a:r>
          </a:p>
          <a:p>
            <a:endParaRPr lang="es-ES_tradnl" baseline="0" noProof="0" dirty="0" smtClean="0"/>
          </a:p>
          <a:p>
            <a:r>
              <a:rPr lang="es-ES_tradnl" baseline="0" noProof="0" dirty="0" smtClean="0"/>
              <a:t>Nota que </a:t>
            </a:r>
            <a:r>
              <a:rPr lang="es-ES_tradnl" noProof="0" dirty="0" smtClean="0"/>
              <a:t>hay padrones de</a:t>
            </a:r>
            <a:r>
              <a:rPr lang="es-ES_tradnl" baseline="0" noProof="0" dirty="0" smtClean="0"/>
              <a:t> los tipos de sismos </a:t>
            </a:r>
            <a:r>
              <a:rPr lang="mr-IN" baseline="0" noProof="0" dirty="0" smtClean="0"/>
              <a:t>–</a:t>
            </a:r>
            <a:r>
              <a:rPr lang="es-ES_tradnl" baseline="0" noProof="0" dirty="0" smtClean="0"/>
              <a:t> los mecanismos focales (pelotas de la playa) no son aleatorios.</a:t>
            </a:r>
          </a:p>
          <a:p>
            <a:endParaRPr lang="es-ES_tradnl" baseline="0" noProof="0" dirty="0" smtClean="0"/>
          </a:p>
          <a:p>
            <a:r>
              <a:rPr lang="es-ES_tradnl" baseline="0" noProof="0" dirty="0" smtClean="0"/>
              <a:t>Entre India y Eurasia hay sismos interplacas de subducción por fallas de empuje de bajo ángulo entre las placas</a:t>
            </a:r>
            <a:r>
              <a:rPr lang="mr-IN" baseline="0" noProof="0" dirty="0" smtClean="0"/>
              <a:t>–</a:t>
            </a:r>
            <a:r>
              <a:rPr lang="es-ES_tradnl" baseline="0" noProof="0" dirty="0" smtClean="0"/>
              <a:t> como por la costa de Chile.</a:t>
            </a:r>
          </a:p>
          <a:p>
            <a:endParaRPr lang="es-ES_tradnl" baseline="0" noProof="0" dirty="0" smtClean="0"/>
          </a:p>
          <a:p>
            <a:r>
              <a:rPr lang="es-ES_tradnl" baseline="0" noProof="0" dirty="0" smtClean="0"/>
              <a:t>En el noroeste hay fallas de empuje con deslizamiento mas pendiente, son fallas corticales que están construyendo las montañas </a:t>
            </a:r>
            <a:r>
              <a:rPr lang="mr-IN" baseline="0" noProof="0" dirty="0" smtClean="0"/>
              <a:t>–</a:t>
            </a:r>
            <a:r>
              <a:rPr lang="es-ES_tradnl" baseline="0" noProof="0" dirty="0" smtClean="0"/>
              <a:t> como por el limite este de los Andes.</a:t>
            </a:r>
          </a:p>
          <a:p>
            <a:endParaRPr lang="es-ES_tradnl" baseline="0" noProof="0" dirty="0" smtClean="0"/>
          </a:p>
          <a:p>
            <a:r>
              <a:rPr lang="es-ES_tradnl" baseline="0" noProof="0" dirty="0" smtClean="0"/>
              <a:t>El la meseta de Tíbet hay </a:t>
            </a:r>
            <a:r>
              <a:rPr lang="es-ES_tradnl" i="0" baseline="0" noProof="0" dirty="0" smtClean="0"/>
              <a:t>extensión </a:t>
            </a:r>
            <a:r>
              <a:rPr lang="mr-IN" i="0" baseline="0" noProof="0" dirty="0" smtClean="0"/>
              <a:t>–</a:t>
            </a:r>
            <a:r>
              <a:rPr lang="es-ES_tradnl" i="0" baseline="0" noProof="0" dirty="0" smtClean="0"/>
              <a:t> fallas normales -  s</a:t>
            </a:r>
            <a:r>
              <a:rPr lang="es-ES_tradnl" i="0" dirty="0" smtClean="0"/>
              <a:t>e está cayendo a pedazos </a:t>
            </a:r>
            <a:r>
              <a:rPr lang="mr-IN" i="0" dirty="0" smtClean="0"/>
              <a:t>–</a:t>
            </a:r>
            <a:r>
              <a:rPr lang="es-ES_tradnl" i="0" dirty="0" smtClean="0"/>
              <a:t> la pila</a:t>
            </a:r>
            <a:r>
              <a:rPr lang="es-ES_tradnl" i="0" baseline="0" dirty="0" smtClean="0"/>
              <a:t> de roca es demasiado alto por su fuerza (fue levantado rápido y no puede sostener lo)</a:t>
            </a:r>
          </a:p>
          <a:p>
            <a:endParaRPr lang="es-ES_tradnl" i="0" baseline="0" dirty="0" smtClean="0"/>
          </a:p>
          <a:p>
            <a:r>
              <a:rPr lang="es-ES_tradnl" i="0" baseline="0" noProof="0" dirty="0" smtClean="0"/>
              <a:t>Por el este hay fallas rubmodeslizante donde la material de la meseta esta escapando.</a:t>
            </a:r>
            <a:endParaRPr lang="es-ES_tradnl" i="0"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11</a:t>
            </a:fld>
            <a:endParaRPr lang="en-US"/>
          </a:p>
        </p:txBody>
      </p:sp>
    </p:spTree>
    <p:extLst>
      <p:ext uri="{BB962C8B-B14F-4D97-AF65-F5344CB8AC3E}">
        <p14:creationId xmlns:p14="http://schemas.microsoft.com/office/powerpoint/2010/main" val="440223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Las fallas de Tíbet con símbolos indicando el tipo de falla </a:t>
            </a:r>
            <a:r>
              <a:rPr lang="mr-IN" noProof="0" dirty="0" smtClean="0"/>
              <a:t>–</a:t>
            </a:r>
            <a:r>
              <a:rPr lang="es-ES_tradnl" baseline="0" noProof="0" dirty="0" smtClean="0"/>
              <a:t> ver llave</a:t>
            </a:r>
            <a:endParaRPr lang="es-ES_tradnl" noProof="0" dirty="0"/>
          </a:p>
        </p:txBody>
      </p:sp>
      <p:sp>
        <p:nvSpPr>
          <p:cNvPr id="4" name="Slide Number Placeholder 3"/>
          <p:cNvSpPr>
            <a:spLocks noGrp="1"/>
          </p:cNvSpPr>
          <p:nvPr>
            <p:ph type="sldNum" sz="quarter" idx="10"/>
          </p:nvPr>
        </p:nvSpPr>
        <p:spPr/>
        <p:txBody>
          <a:bodyPr/>
          <a:lstStyle/>
          <a:p>
            <a:fld id="{627097BF-FEFC-FB47-9CF7-B9A0F1DCE5B4}" type="slidenum">
              <a:rPr lang="en-US" smtClean="0"/>
              <a:t>12</a:t>
            </a:fld>
            <a:endParaRPr lang="en-US"/>
          </a:p>
        </p:txBody>
      </p:sp>
    </p:spTree>
    <p:extLst>
      <p:ext uri="{BB962C8B-B14F-4D97-AF65-F5344CB8AC3E}">
        <p14:creationId xmlns:p14="http://schemas.microsoft.com/office/powerpoint/2010/main" val="36016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Un experimento</a:t>
            </a:r>
            <a:r>
              <a:rPr lang="es-ES_tradnl" baseline="0" noProof="0" dirty="0" smtClean="0"/>
              <a:t> clásico. </a:t>
            </a:r>
          </a:p>
          <a:p>
            <a:endParaRPr lang="es-ES_tradnl" baseline="0" noProof="0" dirty="0" smtClean="0"/>
          </a:p>
          <a:p>
            <a:r>
              <a:rPr lang="es-ES_tradnl" baseline="0" noProof="0" dirty="0" smtClean="0"/>
              <a:t>La observación es que la deformación es mucho as en Eurasia que en India.</a:t>
            </a:r>
          </a:p>
          <a:p>
            <a:endParaRPr lang="es-ES_tradnl" baseline="0" noProof="0" dirty="0" smtClean="0"/>
          </a:p>
          <a:p>
            <a:r>
              <a:rPr lang="es-ES_tradnl" baseline="0" noProof="0" dirty="0" smtClean="0"/>
              <a:t>¿India es mas fuerte?</a:t>
            </a:r>
          </a:p>
          <a:p>
            <a:endParaRPr lang="es-ES_tradnl" baseline="0" noProof="0" dirty="0" smtClean="0"/>
          </a:p>
          <a:p>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13</a:t>
            </a:fld>
            <a:endParaRPr lang="en-US"/>
          </a:p>
        </p:txBody>
      </p:sp>
    </p:spTree>
    <p:extLst>
      <p:ext uri="{BB962C8B-B14F-4D97-AF65-F5344CB8AC3E}">
        <p14:creationId xmlns:p14="http://schemas.microsoft.com/office/powerpoint/2010/main" val="3310617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4A0653D8-A6BC-5D47-9E93-48886E969A7A}" type="slidenum">
              <a:rPr lang="en-US" sz="1200" b="0">
                <a:latin typeface="Papyrus" charset="0"/>
                <a:cs typeface="Papyrus" charset="0"/>
              </a:rPr>
              <a:pPr eaLnBrk="1" hangingPunct="1"/>
              <a:t>14</a:t>
            </a:fld>
            <a:endParaRPr lang="en-US" sz="1200" b="0">
              <a:latin typeface="Papyrus" charset="0"/>
              <a:cs typeface="Papyrus"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s-ES_tradnl" noProof="0" dirty="0" smtClean="0">
                <a:latin typeface="Papyrus" charset="0"/>
                <a:ea typeface="ＭＳ Ｐゴシック" charset="0"/>
                <a:cs typeface="ＭＳ Ｐゴシック" charset="0"/>
              </a:rPr>
              <a:t>Necesita muestras de la deformación en una escala mas pequeño que la escala</a:t>
            </a:r>
            <a:r>
              <a:rPr lang="es-ES_tradnl" baseline="0" noProof="0" dirty="0" smtClean="0">
                <a:latin typeface="Papyrus" charset="0"/>
                <a:ea typeface="ＭＳ Ｐゴシック" charset="0"/>
                <a:cs typeface="ＭＳ Ｐゴシック" charset="0"/>
              </a:rPr>
              <a:t> de las cambios en las deformaciones.</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Hay mas fallas geológicamente identificado que zonas de deformación.</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No hay forma de saber cuales fallas son activos y cuales no mas que ver cuales ha tenido actividad reciente (¿activa?) o no (inactiva </a:t>
            </a:r>
            <a:r>
              <a:rPr lang="mr-IN" baseline="0" noProof="0" dirty="0" smtClean="0">
                <a:latin typeface="Papyrus" charset="0"/>
                <a:ea typeface="ＭＳ Ｐゴシック" charset="0"/>
                <a:cs typeface="ＭＳ Ｐゴシック" charset="0"/>
              </a:rPr>
              <a:t>–</a:t>
            </a:r>
            <a:r>
              <a:rPr lang="es-ES_tradnl" baseline="0" noProof="0" dirty="0" smtClean="0">
                <a:latin typeface="Papyrus" charset="0"/>
                <a:ea typeface="ＭＳ Ｐゴシック" charset="0"/>
                <a:cs typeface="ＭＳ Ｐゴシック" charset="0"/>
              </a:rPr>
              <a:t> pero el próximo sismo puede cambiar el estado </a:t>
            </a:r>
            <a:r>
              <a:rPr lang="mr-IN" baseline="0" noProof="0" dirty="0" smtClean="0">
                <a:latin typeface="Papyrus" charset="0"/>
                <a:ea typeface="ＭＳ Ｐゴシック" charset="0"/>
                <a:cs typeface="ＭＳ Ｐゴシック" charset="0"/>
              </a:rPr>
              <a:t>–</a:t>
            </a:r>
            <a:r>
              <a:rPr lang="es-ES_tradnl" baseline="0" noProof="0" dirty="0" smtClean="0">
                <a:latin typeface="Papyrus" charset="0"/>
                <a:ea typeface="ＭＳ Ｐゴシック" charset="0"/>
                <a:cs typeface="ＭＳ Ｐゴシック" charset="0"/>
              </a:rPr>
              <a:t> o iluminar una nueva falla desconocida).</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Se puede cambiar estado entre activo y non activo.</a:t>
            </a:r>
            <a:endParaRPr lang="es-ES_tradnl" noProof="0" dirty="0">
              <a:latin typeface="Papyru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El campo de deformación determina como tiene que medir y modelar para mantener un marco de referencia (y hacer estadios</a:t>
            </a:r>
            <a:r>
              <a:rPr lang="es-ES_tradnl" baseline="0" noProof="0" dirty="0" smtClean="0"/>
              <a:t> científicos).</a:t>
            </a:r>
          </a:p>
          <a:p>
            <a:endParaRPr lang="es-ES_tradnl" baseline="0" noProof="0" dirty="0" smtClean="0"/>
          </a:p>
          <a:p>
            <a:r>
              <a:rPr lang="es-ES_tradnl" baseline="0" noProof="0" dirty="0" smtClean="0"/>
              <a:t>Cuando es continua puede hacer algo como VEMOS con una interpolación.</a:t>
            </a:r>
          </a:p>
          <a:p>
            <a:endParaRPr lang="es-ES_tradnl" baseline="0" noProof="0" dirty="0" smtClean="0"/>
          </a:p>
          <a:p>
            <a:r>
              <a:rPr lang="es-ES_tradnl" baseline="0" noProof="0" dirty="0" smtClean="0"/>
              <a:t>Cuando hay saltos como en el caso de micro-placas y la deformación entre placa, necesita mas mediciones, no puede hacer un interpolación.</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15</a:t>
            </a:fld>
            <a:endParaRPr lang="en-US"/>
          </a:p>
        </p:txBody>
      </p:sp>
    </p:spTree>
    <p:extLst>
      <p:ext uri="{BB962C8B-B14F-4D97-AF65-F5344CB8AC3E}">
        <p14:creationId xmlns:p14="http://schemas.microsoft.com/office/powerpoint/2010/main" val="1363703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Movimiento de los puntos de América del Sur con</a:t>
            </a:r>
            <a:r>
              <a:rPr lang="es-ES_tradnl" baseline="0" noProof="0" dirty="0" smtClean="0"/>
              <a:t> respecto a la placa de Nazca (fija).</a:t>
            </a:r>
          </a:p>
          <a:p>
            <a:endParaRPr lang="es-ES_tradnl" baseline="0" noProof="0" dirty="0" smtClean="0"/>
          </a:p>
          <a:p>
            <a:r>
              <a:rPr lang="es-ES_tradnl" baseline="0" noProof="0" dirty="0" smtClean="0"/>
              <a:t>El marco de referencia es solamente un punto de vista. </a:t>
            </a:r>
          </a:p>
          <a:p>
            <a:endParaRPr lang="es-ES_tradnl" baseline="0" noProof="0" dirty="0" smtClean="0"/>
          </a:p>
          <a:p>
            <a:r>
              <a:rPr lang="es-ES_tradnl" noProof="0" dirty="0" smtClean="0"/>
              <a:t>Los</a:t>
            </a:r>
            <a:r>
              <a:rPr lang="es-ES_tradnl" baseline="0" noProof="0" dirty="0" smtClean="0"/>
              <a:t> vectores de la parte de la placa rígida no son horizontales porque el mapa no esta en un proyección oblicua Mercator por el polo de Euler.</a:t>
            </a:r>
            <a:endParaRPr lang="es-ES_tradnl" noProof="0"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16</a:t>
            </a:fld>
            <a:endParaRPr lang="en-US"/>
          </a:p>
        </p:txBody>
      </p:sp>
    </p:spTree>
    <p:extLst>
      <p:ext uri="{BB962C8B-B14F-4D97-AF65-F5344CB8AC3E}">
        <p14:creationId xmlns:p14="http://schemas.microsoft.com/office/powerpoint/2010/main" val="3737043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Movimiento de los puntos</a:t>
            </a:r>
            <a:r>
              <a:rPr lang="es-ES_tradnl" baseline="0" noProof="0" dirty="0" smtClean="0"/>
              <a:t> con respecto a América del Sur. Este es el marco importante para análisis de las deformaciones, indica por el campo de vectores “grandes” por la costa, entre las placas de Nazca y América de Sur.</a:t>
            </a:r>
          </a:p>
          <a:p>
            <a:endParaRPr lang="es-ES_tradnl" baseline="0" noProof="0" dirty="0" smtClean="0"/>
          </a:p>
          <a:p>
            <a:r>
              <a:rPr lang="es-ES_tradnl" baseline="0" noProof="0" dirty="0" smtClean="0"/>
              <a:t>Los vectores en la placa de Nazca (uno!) no son horizontales porque no están en un proyección oblicua de Mercator por el polo de Euler.</a:t>
            </a:r>
          </a:p>
          <a:p>
            <a:endParaRPr lang="es-ES_tradnl" baseline="0" noProof="0" dirty="0" smtClean="0"/>
          </a:p>
          <a:p>
            <a:r>
              <a:rPr lang="es-ES_tradnl" baseline="0" noProof="0" dirty="0" smtClean="0"/>
              <a:t>Todos los vectores en grupo por la costa no son horizontales en ningún marco de referencia y si fueron, no tiene la misma velocidad por cada “latitud” </a:t>
            </a:r>
            <a:r>
              <a:rPr lang="mr-IN" baseline="0" noProof="0" dirty="0" smtClean="0"/>
              <a:t>–</a:t>
            </a:r>
            <a:r>
              <a:rPr lang="es-ES_tradnl" baseline="0" noProof="0" dirty="0" smtClean="0"/>
              <a:t> va bajando en la dirección que va </a:t>
            </a:r>
            <a:r>
              <a:rPr lang="mr-IN" baseline="0" noProof="0" dirty="0" smtClean="0"/>
              <a:t>–</a:t>
            </a:r>
            <a:r>
              <a:rPr lang="es-ES_tradnl" baseline="0" noProof="0" dirty="0" smtClean="0"/>
              <a:t> no representa movimiento de una cascara esférica.</a:t>
            </a:r>
          </a:p>
          <a:p>
            <a:endParaRPr lang="es-ES_tradnl" baseline="0" noProof="0" dirty="0" smtClean="0"/>
          </a:p>
          <a:p>
            <a:r>
              <a:rPr lang="es-ES_tradnl" baseline="0" noProof="0" dirty="0" smtClean="0"/>
              <a:t>Eso es el cuadro de referencia en que yo trabajo.</a:t>
            </a:r>
          </a:p>
          <a:p>
            <a:endParaRPr lang="es-ES_tradnl" baseline="0" noProof="0" dirty="0" smtClean="0"/>
          </a:p>
          <a:p>
            <a:r>
              <a:rPr lang="es-ES_tradnl" baseline="0" noProof="0" dirty="0" smtClean="0"/>
              <a:t>La modelación en este marco, como los marcos de referencia locales, es mas precisa- pero solo LOCALMENTE.</a:t>
            </a:r>
          </a:p>
        </p:txBody>
      </p:sp>
      <p:sp>
        <p:nvSpPr>
          <p:cNvPr id="4" name="Slide Number Placeholder 3"/>
          <p:cNvSpPr>
            <a:spLocks noGrp="1"/>
          </p:cNvSpPr>
          <p:nvPr>
            <p:ph type="sldNum" sz="quarter" idx="10"/>
          </p:nvPr>
        </p:nvSpPr>
        <p:spPr/>
        <p:txBody>
          <a:bodyPr/>
          <a:lstStyle/>
          <a:p>
            <a:fld id="{627097BF-FEFC-FB47-9CF7-B9A0F1DCE5B4}" type="slidenum">
              <a:rPr lang="en-US" smtClean="0"/>
              <a:t>17</a:t>
            </a:fld>
            <a:endParaRPr lang="en-US"/>
          </a:p>
        </p:txBody>
      </p:sp>
    </p:spTree>
    <p:extLst>
      <p:ext uri="{BB962C8B-B14F-4D97-AF65-F5344CB8AC3E}">
        <p14:creationId xmlns:p14="http://schemas.microsoft.com/office/powerpoint/2010/main" val="942779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Tempus Sans ITC" charset="0"/>
                <a:ea typeface="ＭＳ Ｐゴシック" charset="0"/>
                <a:cs typeface="Arial" charset="0"/>
              </a:defRPr>
            </a:lvl1pPr>
            <a:lvl2pPr marL="742950" indent="-285750" eaLnBrk="0" hangingPunct="0">
              <a:defRPr sz="3200" b="1">
                <a:solidFill>
                  <a:schemeClr val="tx1"/>
                </a:solidFill>
                <a:latin typeface="Tempus Sans ITC" charset="0"/>
                <a:ea typeface="Arial" charset="0"/>
                <a:cs typeface="Arial" charset="0"/>
              </a:defRPr>
            </a:lvl2pPr>
            <a:lvl3pPr marL="1143000" indent="-228600" eaLnBrk="0" hangingPunct="0">
              <a:defRPr sz="3200" b="1">
                <a:solidFill>
                  <a:schemeClr val="tx1"/>
                </a:solidFill>
                <a:latin typeface="Tempus Sans ITC" charset="0"/>
                <a:ea typeface="Arial" charset="0"/>
                <a:cs typeface="Arial" charset="0"/>
              </a:defRPr>
            </a:lvl3pPr>
            <a:lvl4pPr marL="1600200" indent="-228600" eaLnBrk="0" hangingPunct="0">
              <a:defRPr sz="3200" b="1">
                <a:solidFill>
                  <a:schemeClr val="tx1"/>
                </a:solidFill>
                <a:latin typeface="Tempus Sans ITC" charset="0"/>
                <a:ea typeface="Arial" charset="0"/>
                <a:cs typeface="Arial" charset="0"/>
              </a:defRPr>
            </a:lvl4pPr>
            <a:lvl5pPr marL="2057400" indent="-228600" eaLnBrk="0" hangingPunct="0">
              <a:defRPr sz="3200" b="1">
                <a:solidFill>
                  <a:schemeClr val="tx1"/>
                </a:solidFill>
                <a:latin typeface="Tempus Sans ITC" charset="0"/>
                <a:ea typeface="Arial" charset="0"/>
                <a:cs typeface="Arial" charset="0"/>
              </a:defRPr>
            </a:lvl5pPr>
            <a:lvl6pPr marL="25146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6pPr>
            <a:lvl7pPr marL="29718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7pPr>
            <a:lvl8pPr marL="34290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8pPr>
            <a:lvl9pPr marL="38862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9pPr>
          </a:lstStyle>
          <a:p>
            <a:pPr eaLnBrk="1" hangingPunct="1"/>
            <a:fld id="{1F6937B1-324F-5E42-8D96-C59EC3BF042C}" type="slidenum">
              <a:rPr lang="en-US" sz="1200" b="0">
                <a:latin typeface="Arial" charset="0"/>
              </a:rPr>
              <a:pPr eaLnBrk="1" hangingPunct="1"/>
              <a:t>18</a:t>
            </a:fld>
            <a:endParaRPr lang="en-US" sz="1200" b="0">
              <a:latin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s-ES_tradnl" noProof="0" dirty="0" smtClean="0">
                <a:ea typeface="ヒラギノ角ゴ Pro W3" charset="0"/>
                <a:cs typeface="ヒラギノ角ゴ Pro W3" charset="0"/>
              </a:rPr>
              <a:t>Los vectores</a:t>
            </a:r>
            <a:r>
              <a:rPr lang="es-ES_tradnl" baseline="0" noProof="0" dirty="0" smtClean="0">
                <a:ea typeface="ヒラギノ角ゴ Pro W3" charset="0"/>
                <a:cs typeface="ヒラギノ角ゴ Pro W3" charset="0"/>
              </a:rPr>
              <a:t> de los velocidades de los puntos (desplazamientos/tiempo, los puntos tiene un rango de periodos entre las mediciones).</a:t>
            </a:r>
          </a:p>
          <a:p>
            <a:endParaRPr lang="es-ES_tradnl" baseline="0" noProof="0" dirty="0" smtClean="0">
              <a:ea typeface="ヒラギノ角ゴ Pro W3" charset="0"/>
              <a:cs typeface="ヒラギノ角ゴ Pro W3" charset="0"/>
            </a:endParaRPr>
          </a:p>
          <a:p>
            <a:r>
              <a:rPr lang="es-ES_tradnl" baseline="0" noProof="0" dirty="0" smtClean="0">
                <a:ea typeface="ヒラギノ角ゴ Pro W3" charset="0"/>
                <a:cs typeface="ヒラギノ角ゴ Pro W3" charset="0"/>
              </a:rPr>
              <a:t>California en la misma proyección y escala.</a:t>
            </a:r>
            <a:endParaRPr lang="es-ES_tradnl" noProof="0" dirty="0">
              <a:ea typeface="ヒラギノ角ゴ Pro W3" charset="0"/>
              <a:cs typeface="ヒラギノ角ゴ Pro W3"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Tempus Sans ITC" charset="0"/>
                <a:ea typeface="ＭＳ Ｐゴシック" charset="0"/>
                <a:cs typeface="Arial" charset="0"/>
              </a:defRPr>
            </a:lvl1pPr>
            <a:lvl2pPr marL="742950" indent="-285750" eaLnBrk="0" hangingPunct="0">
              <a:defRPr sz="3200" b="1">
                <a:solidFill>
                  <a:schemeClr val="tx1"/>
                </a:solidFill>
                <a:latin typeface="Tempus Sans ITC" charset="0"/>
                <a:ea typeface="Arial" charset="0"/>
                <a:cs typeface="Arial" charset="0"/>
              </a:defRPr>
            </a:lvl2pPr>
            <a:lvl3pPr marL="1143000" indent="-228600" eaLnBrk="0" hangingPunct="0">
              <a:defRPr sz="3200" b="1">
                <a:solidFill>
                  <a:schemeClr val="tx1"/>
                </a:solidFill>
                <a:latin typeface="Tempus Sans ITC" charset="0"/>
                <a:ea typeface="Arial" charset="0"/>
                <a:cs typeface="Arial" charset="0"/>
              </a:defRPr>
            </a:lvl3pPr>
            <a:lvl4pPr marL="1600200" indent="-228600" eaLnBrk="0" hangingPunct="0">
              <a:defRPr sz="3200" b="1">
                <a:solidFill>
                  <a:schemeClr val="tx1"/>
                </a:solidFill>
                <a:latin typeface="Tempus Sans ITC" charset="0"/>
                <a:ea typeface="Arial" charset="0"/>
                <a:cs typeface="Arial" charset="0"/>
              </a:defRPr>
            </a:lvl4pPr>
            <a:lvl5pPr marL="2057400" indent="-228600" eaLnBrk="0" hangingPunct="0">
              <a:defRPr sz="3200" b="1">
                <a:solidFill>
                  <a:schemeClr val="tx1"/>
                </a:solidFill>
                <a:latin typeface="Tempus Sans ITC" charset="0"/>
                <a:ea typeface="Arial" charset="0"/>
                <a:cs typeface="Arial" charset="0"/>
              </a:defRPr>
            </a:lvl5pPr>
            <a:lvl6pPr marL="25146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6pPr>
            <a:lvl7pPr marL="29718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7pPr>
            <a:lvl8pPr marL="34290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8pPr>
            <a:lvl9pPr marL="38862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9pPr>
          </a:lstStyle>
          <a:p>
            <a:pPr eaLnBrk="1" hangingPunct="1"/>
            <a:fld id="{1DFF04DF-C0B8-B44B-AED3-B5E198D8C283}" type="slidenum">
              <a:rPr lang="en-US" sz="1200" b="0">
                <a:latin typeface="Arial" charset="0"/>
              </a:rPr>
              <a:pPr eaLnBrk="1" hangingPunct="1"/>
              <a:t>19</a:t>
            </a:fld>
            <a:endParaRPr lang="en-US" sz="1200" b="0">
              <a:latin typeface="Arial"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s-ES_tradnl" noProof="0" dirty="0" smtClean="0">
                <a:ea typeface="ヒラギノ角ゴ Pro W3" charset="0"/>
                <a:cs typeface="ヒラギノ角ゴ Pro W3" charset="0"/>
              </a:rPr>
              <a:t>Nota el padrón de los velocidades</a:t>
            </a:r>
            <a:r>
              <a:rPr lang="es-ES_tradnl" baseline="0" noProof="0" dirty="0" smtClean="0">
                <a:ea typeface="ヒラギノ角ゴ Pro W3" charset="0"/>
                <a:cs typeface="ヒラギノ角ゴ Pro W3" charset="0"/>
              </a:rPr>
              <a:t> </a:t>
            </a:r>
            <a:r>
              <a:rPr lang="mr-IN" baseline="0" noProof="0" dirty="0" smtClean="0">
                <a:ea typeface="ヒラギノ角ゴ Pro W3" charset="0"/>
                <a:cs typeface="ヒラギノ角ゴ Pro W3" charset="0"/>
              </a:rPr>
              <a:t>–</a:t>
            </a:r>
            <a:r>
              <a:rPr lang="es-ES_tradnl" baseline="0" noProof="0" dirty="0" smtClean="0">
                <a:ea typeface="ヒラギノ角ゴ Pro W3" charset="0"/>
                <a:cs typeface="ヒラギノ角ゴ Pro W3" charset="0"/>
              </a:rPr>
              <a:t> son rápidas y de velocidades similares (no hay cambios a lo largo  de la costa) y sub paralelas.</a:t>
            </a:r>
          </a:p>
          <a:p>
            <a:endParaRPr lang="es-ES_tradnl" baseline="0" noProof="0" dirty="0" smtClean="0">
              <a:ea typeface="ヒラギノ角ゴ Pro W3" charset="0"/>
              <a:cs typeface="ヒラギノ角ゴ Pro W3" charset="0"/>
            </a:endParaRPr>
          </a:p>
          <a:p>
            <a:r>
              <a:rPr lang="es-ES_tradnl" baseline="0" noProof="0" dirty="0" smtClean="0">
                <a:ea typeface="ヒラギノ角ゴ Pro W3" charset="0"/>
                <a:cs typeface="ヒラギノ角ゴ Pro W3" charset="0"/>
              </a:rPr>
              <a:t>Cruzando los andes se achican hasta que </a:t>
            </a:r>
            <a:r>
              <a:rPr lang="es-ES_tradnl" baseline="0" noProof="0" dirty="0" err="1" smtClean="0">
                <a:ea typeface="ヒラギノ角ゴ Pro W3" charset="0"/>
                <a:cs typeface="ヒラギノ角ゴ Pro W3" charset="0"/>
              </a:rPr>
              <a:t>estan</a:t>
            </a:r>
            <a:r>
              <a:rPr lang="es-ES_tradnl" baseline="0" noProof="0" dirty="0" smtClean="0">
                <a:ea typeface="ヒラギノ角ゴ Pro W3" charset="0"/>
                <a:cs typeface="ヒラギノ角ゴ Pro W3" charset="0"/>
              </a:rPr>
              <a:t> muy pequeños en el este (si es una placa rígida serán cero).</a:t>
            </a:r>
            <a:endParaRPr lang="es-ES_tradnl" noProof="0" dirty="0">
              <a:ea typeface="ヒラギノ角ゴ Pro W3" charset="0"/>
              <a:cs typeface="ヒラギノ角ゴ Pro W3"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ln/>
        </p:spPr>
      </p:sp>
      <p:sp>
        <p:nvSpPr>
          <p:cNvPr id="512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noProof="0" dirty="0" smtClean="0">
                <a:latin typeface="Papyrus" charset="0"/>
                <a:ea typeface="ＭＳ Ｐゴシック" charset="0"/>
                <a:cs typeface="ＭＳ Ｐゴシック" charset="0"/>
              </a:rPr>
              <a:t>El</a:t>
            </a:r>
            <a:r>
              <a:rPr lang="es-ES_tradnl" baseline="0" noProof="0" dirty="0" smtClean="0">
                <a:latin typeface="Papyrus" charset="0"/>
                <a:ea typeface="ＭＳ Ｐゴシック" charset="0"/>
                <a:cs typeface="ＭＳ Ｐゴシック" charset="0"/>
              </a:rPr>
              <a:t> efecto en el señal no llega a donde tememos datos geodésicos.</a:t>
            </a:r>
          </a:p>
          <a:p>
            <a:r>
              <a:rPr lang="es-ES_tradnl" baseline="0" noProof="0" dirty="0" smtClean="0">
                <a:latin typeface="Papyrus" charset="0"/>
                <a:ea typeface="ＭＳ Ｐゴシック" charset="0"/>
                <a:cs typeface="ＭＳ Ｐゴシック" charset="0"/>
              </a:rPr>
              <a:t>Tiene los efectos de los singularidades de los tos terminaciones.</a:t>
            </a:r>
          </a:p>
          <a:p>
            <a:r>
              <a:rPr lang="es-ES_tradnl" baseline="0" noProof="0" dirty="0" smtClean="0">
                <a:latin typeface="Papyrus" charset="0"/>
                <a:ea typeface="ＭＳ Ｐゴシック" charset="0"/>
                <a:cs typeface="ＭＳ Ｐゴシック" charset="0"/>
              </a:rPr>
              <a:t>En el programa que estoy usando uno define la falla con rectángulos</a:t>
            </a:r>
            <a:endParaRPr lang="es-ES_tradnl" noProof="0" dirty="0">
              <a:latin typeface="Papyrus" charset="0"/>
              <a:ea typeface="ＭＳ Ｐゴシック" charset="0"/>
              <a:cs typeface="ＭＳ Ｐゴシック" charset="0"/>
            </a:endParaRPr>
          </a:p>
        </p:txBody>
      </p:sp>
      <p:sp>
        <p:nvSpPr>
          <p:cNvPr id="512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52044656-640F-DF4D-85E9-3ECDE44AB167}" type="slidenum">
              <a:rPr lang="en-US" sz="1200" b="0">
                <a:latin typeface="Papyrus" charset="0"/>
                <a:cs typeface="Papyrus" charset="0"/>
              </a:rPr>
              <a:pPr eaLnBrk="1" hangingPunct="1"/>
              <a:t>2</a:t>
            </a:fld>
            <a:endParaRPr lang="en-US" sz="1200" b="0">
              <a:latin typeface="Papyrus" charset="0"/>
              <a:cs typeface="Papyru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Tempus Sans ITC" charset="0"/>
                <a:ea typeface="ＭＳ Ｐゴシック" charset="0"/>
                <a:cs typeface="Arial" charset="0"/>
              </a:defRPr>
            </a:lvl1pPr>
            <a:lvl2pPr marL="742950" indent="-285750" eaLnBrk="0" hangingPunct="0">
              <a:defRPr sz="3200" b="1">
                <a:solidFill>
                  <a:schemeClr val="tx1"/>
                </a:solidFill>
                <a:latin typeface="Tempus Sans ITC" charset="0"/>
                <a:ea typeface="Arial" charset="0"/>
                <a:cs typeface="Arial" charset="0"/>
              </a:defRPr>
            </a:lvl2pPr>
            <a:lvl3pPr marL="1143000" indent="-228600" eaLnBrk="0" hangingPunct="0">
              <a:defRPr sz="3200" b="1">
                <a:solidFill>
                  <a:schemeClr val="tx1"/>
                </a:solidFill>
                <a:latin typeface="Tempus Sans ITC" charset="0"/>
                <a:ea typeface="Arial" charset="0"/>
                <a:cs typeface="Arial" charset="0"/>
              </a:defRPr>
            </a:lvl3pPr>
            <a:lvl4pPr marL="1600200" indent="-228600" eaLnBrk="0" hangingPunct="0">
              <a:defRPr sz="3200" b="1">
                <a:solidFill>
                  <a:schemeClr val="tx1"/>
                </a:solidFill>
                <a:latin typeface="Tempus Sans ITC" charset="0"/>
                <a:ea typeface="Arial" charset="0"/>
                <a:cs typeface="Arial" charset="0"/>
              </a:defRPr>
            </a:lvl4pPr>
            <a:lvl5pPr marL="2057400" indent="-228600" eaLnBrk="0" hangingPunct="0">
              <a:defRPr sz="3200" b="1">
                <a:solidFill>
                  <a:schemeClr val="tx1"/>
                </a:solidFill>
                <a:latin typeface="Tempus Sans ITC" charset="0"/>
                <a:ea typeface="Arial" charset="0"/>
                <a:cs typeface="Arial" charset="0"/>
              </a:defRPr>
            </a:lvl5pPr>
            <a:lvl6pPr marL="25146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6pPr>
            <a:lvl7pPr marL="29718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7pPr>
            <a:lvl8pPr marL="34290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8pPr>
            <a:lvl9pPr marL="38862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9pPr>
          </a:lstStyle>
          <a:p>
            <a:pPr eaLnBrk="1" hangingPunct="1"/>
            <a:fld id="{1DFF04DF-C0B8-B44B-AED3-B5E198D8C283}" type="slidenum">
              <a:rPr lang="en-US" sz="1200" b="0">
                <a:latin typeface="Arial" charset="0"/>
              </a:rPr>
              <a:pPr eaLnBrk="1" hangingPunct="1"/>
              <a:t>20</a:t>
            </a:fld>
            <a:endParaRPr lang="en-US" sz="1200" b="0">
              <a:latin typeface="Arial"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s-ES_tradnl" noProof="0" dirty="0" smtClean="0">
                <a:ea typeface="ヒラギノ角ゴ Pro W3" charset="0"/>
                <a:cs typeface="ヒラギノ角ゴ Pro W3" charset="0"/>
              </a:rPr>
              <a:t>Todavía</a:t>
            </a:r>
            <a:r>
              <a:rPr lang="es-ES_tradnl" baseline="0" noProof="0" dirty="0" smtClean="0">
                <a:ea typeface="ヒラギノ角ゴ Pro W3" charset="0"/>
                <a:cs typeface="ヒラギノ角ゴ Pro W3" charset="0"/>
              </a:rPr>
              <a:t> no han recuperado completamente (¡después de 58 años!).</a:t>
            </a:r>
          </a:p>
          <a:p>
            <a:endParaRPr lang="es-ES_tradnl" baseline="0" noProof="0" dirty="0" smtClean="0">
              <a:ea typeface="ヒラギノ角ゴ Pro W3" charset="0"/>
              <a:cs typeface="ヒラギノ角ゴ Pro W3" charset="0"/>
            </a:endParaRPr>
          </a:p>
          <a:p>
            <a:r>
              <a:rPr lang="es-ES_tradnl" baseline="0" noProof="0" dirty="0" smtClean="0">
                <a:ea typeface="ヒラギノ角ゴ Pro W3" charset="0"/>
                <a:cs typeface="ヒラギノ角ゴ Pro W3" charset="0"/>
              </a:rPr>
              <a:t>El elipse de color magenta indica la zona que participo en el sismo de 1960, no fue un punto.</a:t>
            </a:r>
          </a:p>
          <a:p>
            <a:endParaRPr lang="es-ES_tradnl" baseline="0" noProof="0" dirty="0" smtClean="0">
              <a:ea typeface="ヒラギノ角ゴ Pro W3" charset="0"/>
              <a:cs typeface="ヒラギノ角ゴ Pro W3" charset="0"/>
            </a:endParaRPr>
          </a:p>
          <a:p>
            <a:r>
              <a:rPr lang="es-ES_tradnl" baseline="0" noProof="0" dirty="0" smtClean="0">
                <a:ea typeface="ヒラギノ角ゴ Pro W3" charset="0"/>
                <a:cs typeface="ヒラギノ角ゴ Pro W3" charset="0"/>
              </a:rPr>
              <a:t>La línea magenta muestra el limite de deformaciones jóvenes (ultimo millón de años) indicado por actividad sísmica. No es placa sin deformación. Nota que este línea no es sigue la costa, es mas complicada.</a:t>
            </a:r>
            <a:endParaRPr lang="es-ES_tradnl" noProof="0" dirty="0">
              <a:ea typeface="ヒラギノ角ゴ Pro W3" charset="0"/>
              <a:cs typeface="ヒラギノ角ゴ Pro W3"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Tempus Sans ITC" charset="0"/>
                <a:ea typeface="ＭＳ Ｐゴシック" charset="0"/>
                <a:cs typeface="Arial" charset="0"/>
              </a:defRPr>
            </a:lvl1pPr>
            <a:lvl2pPr marL="742950" indent="-285750" eaLnBrk="0" hangingPunct="0">
              <a:defRPr sz="3200" b="1">
                <a:solidFill>
                  <a:schemeClr val="tx1"/>
                </a:solidFill>
                <a:latin typeface="Tempus Sans ITC" charset="0"/>
                <a:ea typeface="Arial" charset="0"/>
                <a:cs typeface="Arial" charset="0"/>
              </a:defRPr>
            </a:lvl2pPr>
            <a:lvl3pPr marL="1143000" indent="-228600" eaLnBrk="0" hangingPunct="0">
              <a:defRPr sz="3200" b="1">
                <a:solidFill>
                  <a:schemeClr val="tx1"/>
                </a:solidFill>
                <a:latin typeface="Tempus Sans ITC" charset="0"/>
                <a:ea typeface="Arial" charset="0"/>
                <a:cs typeface="Arial" charset="0"/>
              </a:defRPr>
            </a:lvl3pPr>
            <a:lvl4pPr marL="1600200" indent="-228600" eaLnBrk="0" hangingPunct="0">
              <a:defRPr sz="3200" b="1">
                <a:solidFill>
                  <a:schemeClr val="tx1"/>
                </a:solidFill>
                <a:latin typeface="Tempus Sans ITC" charset="0"/>
                <a:ea typeface="Arial" charset="0"/>
                <a:cs typeface="Arial" charset="0"/>
              </a:defRPr>
            </a:lvl4pPr>
            <a:lvl5pPr marL="2057400" indent="-228600" eaLnBrk="0" hangingPunct="0">
              <a:defRPr sz="3200" b="1">
                <a:solidFill>
                  <a:schemeClr val="tx1"/>
                </a:solidFill>
                <a:latin typeface="Tempus Sans ITC" charset="0"/>
                <a:ea typeface="Arial" charset="0"/>
                <a:cs typeface="Arial" charset="0"/>
              </a:defRPr>
            </a:lvl5pPr>
            <a:lvl6pPr marL="25146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6pPr>
            <a:lvl7pPr marL="29718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7pPr>
            <a:lvl8pPr marL="34290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8pPr>
            <a:lvl9pPr marL="38862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9pPr>
          </a:lstStyle>
          <a:p>
            <a:pPr eaLnBrk="1" hangingPunct="1"/>
            <a:fld id="{699A1BF9-81CA-124A-8AB9-CA8EEEE93620}" type="slidenum">
              <a:rPr lang="en-US" sz="1200" b="0">
                <a:latin typeface="Arial" charset="0"/>
              </a:rPr>
              <a:pPr eaLnBrk="1" hangingPunct="1"/>
              <a:t>21</a:t>
            </a:fld>
            <a:endParaRPr lang="en-US" sz="1200" b="0">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s-ES_tradnl" noProof="0" dirty="0" smtClean="0">
                <a:ea typeface="ヒラギノ角ゴ Pro W3" charset="0"/>
                <a:cs typeface="ヒラギノ角ゴ Pro W3" charset="0"/>
              </a:rPr>
              <a:t>Las</a:t>
            </a:r>
            <a:r>
              <a:rPr lang="es-ES_tradnl" baseline="0" noProof="0" dirty="0" smtClean="0">
                <a:ea typeface="ヒラギノ角ゴ Pro W3" charset="0"/>
                <a:cs typeface="ヒラギノ角ゴ Pro W3" charset="0"/>
              </a:rPr>
              <a:t> zonas de subducción tiene buzamientos entre 25° y 50° grados (la placa Nazca esta en el limite menor), pero algunos llegan hasta 90 grados.</a:t>
            </a:r>
            <a:endParaRPr lang="es-ES_tradnl" noProof="0" dirty="0">
              <a:ea typeface="ヒラギノ角ゴ Pro W3" charset="0"/>
              <a:cs typeface="ヒラギノ角ゴ Pro W3"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Tempus Sans ITC" charset="0"/>
                <a:ea typeface="ＭＳ Ｐゴシック" charset="0"/>
                <a:cs typeface="Arial" charset="0"/>
              </a:defRPr>
            </a:lvl1pPr>
            <a:lvl2pPr marL="742950" indent="-285750" eaLnBrk="0" hangingPunct="0">
              <a:defRPr sz="3200" b="1">
                <a:solidFill>
                  <a:schemeClr val="tx1"/>
                </a:solidFill>
                <a:latin typeface="Tempus Sans ITC" charset="0"/>
                <a:ea typeface="Arial" charset="0"/>
                <a:cs typeface="Arial" charset="0"/>
              </a:defRPr>
            </a:lvl2pPr>
            <a:lvl3pPr marL="1143000" indent="-228600" eaLnBrk="0" hangingPunct="0">
              <a:defRPr sz="3200" b="1">
                <a:solidFill>
                  <a:schemeClr val="tx1"/>
                </a:solidFill>
                <a:latin typeface="Tempus Sans ITC" charset="0"/>
                <a:ea typeface="Arial" charset="0"/>
                <a:cs typeface="Arial" charset="0"/>
              </a:defRPr>
            </a:lvl3pPr>
            <a:lvl4pPr marL="1600200" indent="-228600" eaLnBrk="0" hangingPunct="0">
              <a:defRPr sz="3200" b="1">
                <a:solidFill>
                  <a:schemeClr val="tx1"/>
                </a:solidFill>
                <a:latin typeface="Tempus Sans ITC" charset="0"/>
                <a:ea typeface="Arial" charset="0"/>
                <a:cs typeface="Arial" charset="0"/>
              </a:defRPr>
            </a:lvl4pPr>
            <a:lvl5pPr marL="2057400" indent="-228600" eaLnBrk="0" hangingPunct="0">
              <a:defRPr sz="3200" b="1">
                <a:solidFill>
                  <a:schemeClr val="tx1"/>
                </a:solidFill>
                <a:latin typeface="Tempus Sans ITC" charset="0"/>
                <a:ea typeface="Arial" charset="0"/>
                <a:cs typeface="Arial" charset="0"/>
              </a:defRPr>
            </a:lvl5pPr>
            <a:lvl6pPr marL="25146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6pPr>
            <a:lvl7pPr marL="29718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7pPr>
            <a:lvl8pPr marL="34290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8pPr>
            <a:lvl9pPr marL="38862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9pPr>
          </a:lstStyle>
          <a:p>
            <a:pPr eaLnBrk="1" hangingPunct="1"/>
            <a:fld id="{699A1BF9-81CA-124A-8AB9-CA8EEEE93620}" type="slidenum">
              <a:rPr lang="en-US" sz="1200" b="0">
                <a:latin typeface="Arial" charset="0"/>
              </a:rPr>
              <a:pPr eaLnBrk="1" hangingPunct="1"/>
              <a:t>22</a:t>
            </a:fld>
            <a:endParaRPr lang="en-US" sz="1200" b="0">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s-ES_tradnl" noProof="0" dirty="0" smtClean="0">
                <a:ea typeface="ヒラギノ角ゴ Pro W3" charset="0"/>
                <a:cs typeface="ヒラギノ角ゴ Pro W3" charset="0"/>
              </a:rPr>
              <a:t>Los encartes muestran el</a:t>
            </a:r>
            <a:r>
              <a:rPr lang="es-ES_tradnl" baseline="0" noProof="0" dirty="0" smtClean="0">
                <a:ea typeface="ヒラギノ角ゴ Pro W3" charset="0"/>
                <a:cs typeface="ヒラギノ角ゴ Pro W3" charset="0"/>
              </a:rPr>
              <a:t> tipo de deformación representado por cada tipo de montaña – la Precordillera y las Sierras Pampeanas.</a:t>
            </a:r>
          </a:p>
          <a:p>
            <a:endParaRPr lang="es-ES_tradnl" baseline="0" noProof="0" dirty="0" smtClean="0">
              <a:ea typeface="ヒラギノ角ゴ Pro W3" charset="0"/>
              <a:cs typeface="ヒラギノ角ゴ Pro W3" charset="0"/>
            </a:endParaRPr>
          </a:p>
          <a:p>
            <a:r>
              <a:rPr lang="es-ES_tradnl" baseline="0" noProof="0" dirty="0" smtClean="0">
                <a:ea typeface="ヒラギノ角ゴ Pro W3" charset="0"/>
                <a:cs typeface="ヒラギノ角ゴ Pro W3" charset="0"/>
              </a:rPr>
              <a:t>La Precordillera son de sedimentos y similar a los Andes Subandinas </a:t>
            </a:r>
          </a:p>
          <a:p>
            <a:endParaRPr lang="es-ES_tradnl" baseline="0" noProof="0" dirty="0" smtClean="0">
              <a:ea typeface="ヒラギノ角ゴ Pro W3" charset="0"/>
              <a:cs typeface="ヒラギノ角ゴ Pro W3" charset="0"/>
            </a:endParaRPr>
          </a:p>
          <a:p>
            <a:r>
              <a:rPr lang="es-ES_tradnl" baseline="0" noProof="0" dirty="0" smtClean="0">
                <a:ea typeface="ヒラギノ角ゴ Pro W3" charset="0"/>
                <a:cs typeface="ヒラギノ角ゴ Pro W3" charset="0"/>
              </a:rPr>
              <a:t>No hay nada obvio en el campo de velocidades por la zona de subducción plana. la placa </a:t>
            </a:r>
            <a:r>
              <a:rPr lang="es-ES_tradnl" baseline="0" noProof="0" dirty="0" err="1" smtClean="0">
                <a:ea typeface="ヒラギノ角ゴ Pro W3" charset="0"/>
                <a:cs typeface="ヒラギノ角ゴ Pro W3" charset="0"/>
              </a:rPr>
              <a:t>subductada</a:t>
            </a:r>
            <a:r>
              <a:rPr lang="es-ES_tradnl" baseline="0" noProof="0" dirty="0" smtClean="0">
                <a:ea typeface="ヒラギノ角ゴ Pro W3" charset="0"/>
                <a:cs typeface="ヒラギノ角ゴ Pro W3" charset="0"/>
              </a:rPr>
              <a:t> para a bajar a los 100 km y sigue horizontalmente pro una distancia antes que mas o menos desaparece  (no hay mas sismos, es la única forma para saber donde están las placas </a:t>
            </a:r>
            <a:r>
              <a:rPr lang="es-ES_tradnl" baseline="0" noProof="0" dirty="0" err="1" smtClean="0">
                <a:ea typeface="ヒラギノ角ゴ Pro W3" charset="0"/>
                <a:cs typeface="ヒラギノ角ゴ Pro W3" charset="0"/>
              </a:rPr>
              <a:t>subductadas</a:t>
            </a:r>
            <a:r>
              <a:rPr lang="es-ES_tradnl" baseline="0" noProof="0" dirty="0" smtClean="0">
                <a:ea typeface="ヒラギノ角ゴ Pro W3" charset="0"/>
                <a:cs typeface="ヒラギノ角ゴ Pro W3" charset="0"/>
              </a:rPr>
              <a:t>).</a:t>
            </a:r>
          </a:p>
          <a:p>
            <a:endParaRPr lang="es-ES_tradnl" baseline="0" noProof="0" dirty="0" smtClean="0">
              <a:ea typeface="ヒラギノ角ゴ Pro W3" charset="0"/>
              <a:cs typeface="ヒラギノ角ゴ Pro W3" charset="0"/>
            </a:endParaRPr>
          </a:p>
          <a:p>
            <a:r>
              <a:rPr lang="es-ES_tradnl" baseline="0" noProof="0" dirty="0" smtClean="0">
                <a:ea typeface="ヒラギノ角ゴ Pro W3" charset="0"/>
                <a:cs typeface="ヒラギノ角ゴ Pro W3" charset="0"/>
              </a:rPr>
              <a:t>Una cosa que la placa plana hace es que se corta la actividad volcánica. No hay volcanes activos en San Juan y La Rioja. Pararon cuando se puso plana la placa.</a:t>
            </a:r>
            <a:endParaRPr lang="es-ES_tradnl" noProof="0" dirty="0">
              <a:ea typeface="ヒラギノ角ゴ Pro W3" charset="0"/>
              <a:cs typeface="ヒラギノ角ゴ Pro W3"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Tempus Sans ITC" charset="0"/>
                <a:ea typeface="ＭＳ Ｐゴシック" charset="0"/>
                <a:cs typeface="Arial" charset="0"/>
              </a:defRPr>
            </a:lvl1pPr>
            <a:lvl2pPr marL="742950" indent="-285750" eaLnBrk="0" hangingPunct="0">
              <a:defRPr sz="3200" b="1">
                <a:solidFill>
                  <a:schemeClr val="tx1"/>
                </a:solidFill>
                <a:latin typeface="Tempus Sans ITC" charset="0"/>
                <a:ea typeface="Arial" charset="0"/>
                <a:cs typeface="Arial" charset="0"/>
              </a:defRPr>
            </a:lvl2pPr>
            <a:lvl3pPr marL="1143000" indent="-228600" eaLnBrk="0" hangingPunct="0">
              <a:defRPr sz="3200" b="1">
                <a:solidFill>
                  <a:schemeClr val="tx1"/>
                </a:solidFill>
                <a:latin typeface="Tempus Sans ITC" charset="0"/>
                <a:ea typeface="Arial" charset="0"/>
                <a:cs typeface="Arial" charset="0"/>
              </a:defRPr>
            </a:lvl3pPr>
            <a:lvl4pPr marL="1600200" indent="-228600" eaLnBrk="0" hangingPunct="0">
              <a:defRPr sz="3200" b="1">
                <a:solidFill>
                  <a:schemeClr val="tx1"/>
                </a:solidFill>
                <a:latin typeface="Tempus Sans ITC" charset="0"/>
                <a:ea typeface="Arial" charset="0"/>
                <a:cs typeface="Arial" charset="0"/>
              </a:defRPr>
            </a:lvl4pPr>
            <a:lvl5pPr marL="2057400" indent="-228600" eaLnBrk="0" hangingPunct="0">
              <a:defRPr sz="3200" b="1">
                <a:solidFill>
                  <a:schemeClr val="tx1"/>
                </a:solidFill>
                <a:latin typeface="Tempus Sans ITC" charset="0"/>
                <a:ea typeface="Arial" charset="0"/>
                <a:cs typeface="Arial" charset="0"/>
              </a:defRPr>
            </a:lvl5pPr>
            <a:lvl6pPr marL="25146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6pPr>
            <a:lvl7pPr marL="29718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7pPr>
            <a:lvl8pPr marL="34290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8pPr>
            <a:lvl9pPr marL="38862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9pPr>
          </a:lstStyle>
          <a:p>
            <a:pPr eaLnBrk="1" hangingPunct="1"/>
            <a:fld id="{B3E97A30-66E8-2D49-A6C1-3FABC49C0E41}" type="slidenum">
              <a:rPr lang="en-US" sz="1200" b="0">
                <a:latin typeface="Arial" charset="0"/>
              </a:rPr>
              <a:pPr eaLnBrk="1" hangingPunct="1"/>
              <a:t>23</a:t>
            </a:fld>
            <a:endParaRPr lang="en-US" sz="1200" b="0">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s-ES_tradnl" noProof="0" dirty="0" smtClean="0">
                <a:ea typeface="ヒラギノ角ゴ Pro W3" charset="0"/>
                <a:cs typeface="ヒラギノ角ゴ Pro W3" charset="0"/>
              </a:rPr>
              <a:t>En</a:t>
            </a:r>
            <a:r>
              <a:rPr lang="es-ES_tradnl" baseline="0" noProof="0" dirty="0" smtClean="0">
                <a:ea typeface="ヒラギノ角ゴ Pro W3" charset="0"/>
                <a:cs typeface="ヒラギノ角ゴ Pro W3" charset="0"/>
              </a:rPr>
              <a:t> la zona del norte vamos a aplicar el modelo de </a:t>
            </a:r>
            <a:r>
              <a:rPr lang="es-ES_tradnl" baseline="0" noProof="0" smtClean="0">
                <a:ea typeface="ヒラギノ角ゴ Pro W3" charset="0"/>
                <a:cs typeface="ヒラギノ角ゴ Pro W3" charset="0"/>
              </a:rPr>
              <a:t>Savage </a:t>
            </a:r>
            <a:endParaRPr lang="es-ES_tradnl" noProof="0" dirty="0">
              <a:ea typeface="ヒラギノ角ゴ Pro W3" charset="0"/>
              <a:cs typeface="ヒラギノ角ゴ Pro W3"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0" dirty="0" smtClean="0">
                <a:latin typeface="Times New Roman"/>
                <a:cs typeface="Times New Roman"/>
              </a:rPr>
              <a:t>Rumbo</a:t>
            </a:r>
            <a:r>
              <a:rPr lang="es-ES_tradnl" sz="1200" b="0" baseline="0" dirty="0" smtClean="0">
                <a:latin typeface="Times New Roman"/>
                <a:cs typeface="Times New Roman"/>
              </a:rPr>
              <a:t> perpendicular el limite de la placa.</a:t>
            </a:r>
          </a:p>
          <a:p>
            <a:endParaRPr lang="es-ES_tradnl" sz="1200" b="0" baseline="0" dirty="0" smtClean="0">
              <a:latin typeface="Times New Roman"/>
              <a:cs typeface="Times New Roman"/>
            </a:endParaRPr>
          </a:p>
          <a:p>
            <a:r>
              <a:rPr lang="es-ES_tradnl" sz="1200" b="0" baseline="0" dirty="0" smtClean="0">
                <a:latin typeface="Times New Roman"/>
                <a:cs typeface="Times New Roman"/>
              </a:rPr>
              <a:t>nota que los datos no están de acuerdo hasta 400 km</a:t>
            </a:r>
          </a:p>
          <a:p>
            <a:endParaRPr lang="es-ES_tradnl" sz="1200" b="0" baseline="0" dirty="0" smtClean="0">
              <a:latin typeface="Times New Roman"/>
              <a:cs typeface="Times New Roman"/>
            </a:endParaRPr>
          </a:p>
          <a:p>
            <a:r>
              <a:rPr lang="es-ES_tradnl" sz="1200" b="0" baseline="0" dirty="0" smtClean="0">
                <a:latin typeface="Times New Roman"/>
                <a:cs typeface="Times New Roman"/>
              </a:rPr>
              <a:t>Son demasiados rápidos.</a:t>
            </a:r>
          </a:p>
          <a:p>
            <a:endParaRPr lang="es-ES_tradnl" sz="1200" b="0" baseline="0" dirty="0" smtClean="0">
              <a:latin typeface="Times New Roman"/>
              <a:cs typeface="Times New Roman"/>
            </a:endParaRPr>
          </a:p>
          <a:p>
            <a:r>
              <a:rPr lang="es-ES_tradnl" sz="1200" b="0" baseline="0" dirty="0" smtClean="0">
                <a:latin typeface="Times New Roman"/>
                <a:cs typeface="Times New Roman"/>
              </a:rPr>
              <a:t>También nota que hay un efecto de freno de los velocidades en la Precordillera</a:t>
            </a:r>
          </a:p>
        </p:txBody>
      </p:sp>
      <p:sp>
        <p:nvSpPr>
          <p:cNvPr id="4" name="Slide Number Placeholder 3"/>
          <p:cNvSpPr>
            <a:spLocks noGrp="1"/>
          </p:cNvSpPr>
          <p:nvPr>
            <p:ph type="sldNum" sz="quarter" idx="10"/>
          </p:nvPr>
        </p:nvSpPr>
        <p:spPr/>
        <p:txBody>
          <a:bodyPr/>
          <a:lstStyle/>
          <a:p>
            <a:fld id="{A28EB864-C0B1-6645-B180-5DFA5C55D00F}" type="slidenum">
              <a:rPr lang="en-US" smtClean="0"/>
              <a:t>24</a:t>
            </a:fld>
            <a:endParaRPr lang="en-US"/>
          </a:p>
        </p:txBody>
      </p:sp>
    </p:spTree>
    <p:extLst>
      <p:ext uri="{BB962C8B-B14F-4D97-AF65-F5344CB8AC3E}">
        <p14:creationId xmlns:p14="http://schemas.microsoft.com/office/powerpoint/2010/main" val="1483257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0" noProof="0" dirty="0" smtClean="0">
                <a:latin typeface="Times New Roman"/>
                <a:cs typeface="Times New Roman"/>
              </a:rPr>
              <a:t>Encuentran lo mismo en Bolivia </a:t>
            </a:r>
            <a:r>
              <a:rPr lang="mr-IN" sz="1200" b="0" noProof="0" dirty="0" smtClean="0">
                <a:latin typeface="Times New Roman"/>
                <a:cs typeface="Times New Roman"/>
              </a:rPr>
              <a:t>–</a:t>
            </a:r>
            <a:r>
              <a:rPr lang="es-ES_tradnl" sz="1200" b="0" noProof="0" dirty="0" smtClean="0">
                <a:latin typeface="Times New Roman"/>
                <a:cs typeface="Times New Roman"/>
              </a:rPr>
              <a:t> la</a:t>
            </a:r>
            <a:r>
              <a:rPr lang="es-ES_tradnl" sz="1200" b="0" baseline="0" noProof="0" dirty="0" smtClean="0">
                <a:latin typeface="Times New Roman"/>
                <a:cs typeface="Times New Roman"/>
              </a:rPr>
              <a:t> velocidad </a:t>
            </a:r>
            <a:r>
              <a:rPr lang="es-ES_tradnl" sz="1200" b="0" noProof="0" dirty="0" smtClean="0">
                <a:latin typeface="Times New Roman"/>
                <a:cs typeface="Times New Roman"/>
              </a:rPr>
              <a:t>es demasiado</a:t>
            </a:r>
            <a:r>
              <a:rPr lang="es-ES_tradnl" sz="1200" b="0" baseline="0" noProof="0" dirty="0" smtClean="0">
                <a:latin typeface="Times New Roman"/>
                <a:cs typeface="Times New Roman"/>
              </a:rPr>
              <a:t> rápido y </a:t>
            </a:r>
            <a:r>
              <a:rPr lang="es-ES_tradnl" sz="1200" b="0" noProof="0" dirty="0" smtClean="0">
                <a:latin typeface="Times New Roman"/>
                <a:cs typeface="Times New Roman"/>
              </a:rPr>
              <a:t>hay una concentración</a:t>
            </a:r>
            <a:r>
              <a:rPr lang="es-ES_tradnl" sz="1200" b="0" baseline="0" noProof="0" dirty="0" smtClean="0">
                <a:latin typeface="Times New Roman"/>
                <a:cs typeface="Times New Roman"/>
              </a:rPr>
              <a:t> de la deformación en el este, donde “termina” los Andes.</a:t>
            </a:r>
            <a:endParaRPr lang="es-ES_tradnl" b="0"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25</a:t>
            </a:fld>
            <a:endParaRPr lang="en-US"/>
          </a:p>
        </p:txBody>
      </p:sp>
    </p:spTree>
    <p:extLst>
      <p:ext uri="{BB962C8B-B14F-4D97-AF65-F5344CB8AC3E}">
        <p14:creationId xmlns:p14="http://schemas.microsoft.com/office/powerpoint/2010/main" val="1483257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6D455EF-E709-2140-97AF-80F2FD45E7E9}" type="slidenum">
              <a:rPr lang="en-US"/>
              <a:pPr>
                <a:defRPr/>
              </a:pPr>
              <a:t>26</a:t>
            </a:fld>
            <a:endParaRPr lang="en-US"/>
          </a:p>
        </p:txBody>
      </p:sp>
      <p:sp>
        <p:nvSpPr>
          <p:cNvPr id="507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07907" name="Rectangle 3"/>
          <p:cNvSpPr>
            <a:spLocks noGrp="1" noChangeArrowheads="1"/>
          </p:cNvSpPr>
          <p:nvPr>
            <p:ph type="body" idx="1"/>
          </p:nvPr>
        </p:nvSpPr>
        <p:spPr/>
        <p:txBody>
          <a:bodyPr/>
          <a:lstStyle/>
          <a:p>
            <a:pPr marL="0" indent="0">
              <a:buFontTx/>
              <a:buNone/>
              <a:defRPr/>
            </a:pPr>
            <a:r>
              <a:rPr lang="es-ES_tradnl" noProof="0" dirty="0" smtClean="0">
                <a:cs typeface="+mn-cs"/>
              </a:rPr>
              <a:t>Restando (</a:t>
            </a:r>
            <a:r>
              <a:rPr lang="es-ES_tradnl" noProof="0" dirty="0" err="1" smtClean="0">
                <a:cs typeface="+mn-cs"/>
              </a:rPr>
              <a:t>subtracting</a:t>
            </a:r>
            <a:r>
              <a:rPr lang="es-ES_tradnl" noProof="0" dirty="0" smtClean="0">
                <a:cs typeface="+mn-cs"/>
              </a:rPr>
              <a:t>) le</a:t>
            </a:r>
            <a:r>
              <a:rPr lang="es-ES_tradnl" baseline="0" noProof="0" dirty="0" smtClean="0">
                <a:cs typeface="+mn-cs"/>
              </a:rPr>
              <a:t> modelo de deformación las varianzas residuales mostrar</a:t>
            </a:r>
          </a:p>
          <a:p>
            <a:pPr marL="0" indent="0">
              <a:buFontTx/>
              <a:buNone/>
              <a:defRPr/>
            </a:pPr>
            <a:endParaRPr lang="es-ES_tradnl" baseline="0" noProof="0" dirty="0" smtClean="0">
              <a:cs typeface="+mn-cs"/>
            </a:endParaRPr>
          </a:p>
          <a:p>
            <a:pPr marL="0" indent="0">
              <a:buFontTx/>
              <a:buNone/>
              <a:defRPr/>
            </a:pPr>
            <a:r>
              <a:rPr lang="es-ES_tradnl" baseline="0" noProof="0" dirty="0" smtClean="0">
                <a:cs typeface="+mn-cs"/>
              </a:rPr>
              <a:t>Una región de varianzas residuales constante (¿un bloque?)</a:t>
            </a:r>
          </a:p>
          <a:p>
            <a:pPr marL="0" indent="0">
              <a:buFontTx/>
              <a:buNone/>
              <a:defRPr/>
            </a:pPr>
            <a:endParaRPr lang="es-ES_tradnl" baseline="0" noProof="0" dirty="0" smtClean="0">
              <a:cs typeface="+mn-cs"/>
            </a:endParaRPr>
          </a:p>
          <a:p>
            <a:pPr marL="0" indent="0">
              <a:buFontTx/>
              <a:buNone/>
              <a:defRPr/>
            </a:pPr>
            <a:r>
              <a:rPr lang="es-ES_tradnl" baseline="0" noProof="0" dirty="0" smtClean="0">
                <a:cs typeface="+mn-cs"/>
              </a:rPr>
              <a:t>Una región de transición (aproximadamente lineal)</a:t>
            </a:r>
          </a:p>
          <a:p>
            <a:pPr marL="0" indent="0">
              <a:buFontTx/>
              <a:buNone/>
              <a:defRPr/>
            </a:pPr>
            <a:endParaRPr lang="es-ES_tradnl" baseline="0" noProof="0" dirty="0" smtClean="0">
              <a:cs typeface="+mn-cs"/>
            </a:endParaRPr>
          </a:p>
          <a:p>
            <a:pPr marL="0" indent="0">
              <a:buFontTx/>
              <a:buNone/>
              <a:defRPr/>
            </a:pPr>
            <a:r>
              <a:rPr lang="es-ES_tradnl" baseline="0" noProof="0" dirty="0" smtClean="0">
                <a:cs typeface="+mn-cs"/>
              </a:rPr>
              <a:t>Una región sin movimiento  por las varianzas residuales</a:t>
            </a:r>
          </a:p>
          <a:p>
            <a:pPr marL="0" indent="0">
              <a:buFontTx/>
              <a:buNone/>
              <a:defRPr/>
            </a:pPr>
            <a:endParaRPr lang="es-ES_tradnl" noProof="0" dirty="0" smtClean="0">
              <a:cs typeface="+mn-cs"/>
            </a:endParaRPr>
          </a:p>
          <a:p>
            <a:pPr marL="0" indent="0">
              <a:buFontTx/>
              <a:buNone/>
              <a:defRPr/>
            </a:pPr>
            <a:r>
              <a:rPr lang="es-ES_tradnl" noProof="0" dirty="0" smtClean="0">
                <a:cs typeface="+mn-cs"/>
              </a:rPr>
              <a:t>Sugiere</a:t>
            </a:r>
            <a:r>
              <a:rPr lang="es-ES_tradnl" baseline="0" noProof="0" dirty="0" smtClean="0">
                <a:cs typeface="+mn-cs"/>
              </a:rPr>
              <a:t> modelar las varianzas residuales como una micro-placa rígida, y produce desplazamientos de bloque permanentes, y deformaciones elásticos, o permanentes (depende en las condiciones de limite allá) en la zona de continuum.</a:t>
            </a:r>
            <a:endParaRPr lang="es-ES_tradnl" noProof="0" dirty="0" smtClean="0">
              <a:cs typeface="+mn-cs"/>
            </a:endParaRPr>
          </a:p>
          <a:p>
            <a:pPr marL="224851" indent="-224851">
              <a:defRPr/>
            </a:pPr>
            <a:endParaRPr lang="es-ES_tradnl" noProof="0" dirty="0" smtClean="0">
              <a:cs typeface="+mn-cs"/>
            </a:endParaRPr>
          </a:p>
          <a:p>
            <a:pPr marL="0" indent="0">
              <a:buFontTx/>
              <a:buNone/>
              <a:defRPr/>
            </a:pPr>
            <a:r>
              <a:rPr lang="es-ES_tradnl" noProof="0" dirty="0" smtClean="0">
                <a:cs typeface="+mn-cs"/>
              </a:rPr>
              <a:t>Este análisis enfoca atención el la Precordillera como</a:t>
            </a:r>
            <a:r>
              <a:rPr lang="es-ES_tradnl" baseline="0" noProof="0" dirty="0" smtClean="0">
                <a:cs typeface="+mn-cs"/>
              </a:rPr>
              <a:t> la zona de transición.</a:t>
            </a:r>
          </a:p>
          <a:p>
            <a:pPr marL="0" indent="0">
              <a:buFontTx/>
              <a:buNone/>
              <a:defRPr/>
            </a:pPr>
            <a:endParaRPr lang="es-ES_tradnl" baseline="0" noProof="0" dirty="0" smtClean="0">
              <a:cs typeface="+mn-cs"/>
            </a:endParaRPr>
          </a:p>
          <a:p>
            <a:pPr marL="0" indent="0">
              <a:buFontTx/>
              <a:buNone/>
              <a:defRPr/>
            </a:pPr>
            <a:r>
              <a:rPr lang="es-ES_tradnl" noProof="0" dirty="0" smtClean="0">
                <a:cs typeface="+mn-cs"/>
              </a:rPr>
              <a:t>Indica</a:t>
            </a:r>
            <a:r>
              <a:rPr lang="es-ES_tradnl" baseline="0" noProof="0" dirty="0" smtClean="0">
                <a:cs typeface="+mn-cs"/>
              </a:rPr>
              <a:t> no hay deformación </a:t>
            </a:r>
            <a:r>
              <a:rPr lang="mr-IN" baseline="0" noProof="0" dirty="0" smtClean="0">
                <a:cs typeface="+mn-cs"/>
              </a:rPr>
              <a:t>–</a:t>
            </a:r>
            <a:r>
              <a:rPr lang="es-ES_tradnl" baseline="0" noProof="0" dirty="0" smtClean="0">
                <a:cs typeface="+mn-cs"/>
              </a:rPr>
              <a:t> adicional </a:t>
            </a:r>
            <a:r>
              <a:rPr lang="mr-IN" baseline="0" noProof="0" dirty="0" smtClean="0">
                <a:cs typeface="+mn-cs"/>
              </a:rPr>
              <a:t>–</a:t>
            </a:r>
            <a:r>
              <a:rPr lang="es-ES_tradnl" baseline="0" noProof="0" dirty="0" smtClean="0">
                <a:cs typeface="+mn-cs"/>
              </a:rPr>
              <a:t> en las Sierras Pampeanas (que tiene una historia de sismicidad actual) </a:t>
            </a:r>
            <a:r>
              <a:rPr lang="mr-IN" baseline="0" noProof="0" dirty="0" smtClean="0">
                <a:cs typeface="+mn-cs"/>
              </a:rPr>
              <a:t>–</a:t>
            </a:r>
            <a:r>
              <a:rPr lang="es-ES_tradnl" baseline="0" noProof="0" dirty="0" smtClean="0">
                <a:cs typeface="+mn-cs"/>
              </a:rPr>
              <a:t> pero tiene la deformación del limite todavía (pero es muy pequeño).</a:t>
            </a:r>
            <a:endParaRPr lang="es-ES_tradnl" noProof="0" dirty="0"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Vista</a:t>
            </a:r>
            <a:r>
              <a:rPr lang="es-ES_tradnl" baseline="0" noProof="0" dirty="0" smtClean="0"/>
              <a:t> topográfica </a:t>
            </a:r>
            <a:r>
              <a:rPr lang="mr-IN" baseline="0" noProof="0" dirty="0" smtClean="0"/>
              <a:t>–</a:t>
            </a:r>
            <a:r>
              <a:rPr lang="es-ES_tradnl" baseline="0" noProof="0" dirty="0" smtClean="0"/>
              <a:t> datos SRTM - y por imagen.</a:t>
            </a:r>
          </a:p>
          <a:p>
            <a:endParaRPr lang="es-ES_tradnl" baseline="0" noProof="0" dirty="0" smtClean="0"/>
          </a:p>
          <a:p>
            <a:r>
              <a:rPr lang="es-ES_tradnl" baseline="0" noProof="0" dirty="0" smtClean="0"/>
              <a:t>Donde los datos vuelven al modelo simple es por la Precordillera.</a:t>
            </a:r>
          </a:p>
          <a:p>
            <a:endParaRPr lang="es-ES_tradnl" baseline="0" noProof="0" dirty="0" smtClean="0"/>
          </a:p>
          <a:p>
            <a:r>
              <a:rPr lang="es-ES_tradnl" baseline="0" noProof="0" dirty="0" smtClean="0"/>
              <a:t>Entonces por la “regla” </a:t>
            </a:r>
            <a:r>
              <a:rPr lang="mr-IN" baseline="0" noProof="0" dirty="0" smtClean="0"/>
              <a:t>–</a:t>
            </a:r>
            <a:r>
              <a:rPr lang="es-ES_tradnl" baseline="0" noProof="0" dirty="0" smtClean="0"/>
              <a:t> si hay una deformación, algo </a:t>
            </a:r>
            <a:r>
              <a:rPr lang="mr-IN" baseline="0" noProof="0" dirty="0" smtClean="0"/>
              <a:t>–</a:t>
            </a:r>
            <a:r>
              <a:rPr lang="es-ES_tradnl" baseline="0" noProof="0" dirty="0" smtClean="0"/>
              <a:t> una falla - en el modelo elástico necesita tener resbalón.</a:t>
            </a:r>
          </a:p>
          <a:p>
            <a:endParaRPr lang="es-ES_tradnl" baseline="0" noProof="0" dirty="0" smtClean="0"/>
          </a:p>
          <a:p>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27</a:t>
            </a:fld>
            <a:endParaRPr lang="en-US"/>
          </a:p>
        </p:txBody>
      </p:sp>
    </p:spTree>
    <p:extLst>
      <p:ext uri="{BB962C8B-B14F-4D97-AF65-F5344CB8AC3E}">
        <p14:creationId xmlns:p14="http://schemas.microsoft.com/office/powerpoint/2010/main" val="1311787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Porque</a:t>
            </a:r>
            <a:r>
              <a:rPr lang="es-ES_tradnl" baseline="0" noProof="0" dirty="0" smtClean="0"/>
              <a:t> la velocidad esta demasiado grande del modelo desde ~100 km, y por la geología de la zona de faja corrida y plegada de piel fina, vamos a modelarlo con 2 fallas.</a:t>
            </a:r>
          </a:p>
          <a:p>
            <a:endParaRPr lang="es-ES_tradnl" baseline="0" noProof="0" dirty="0" smtClean="0"/>
          </a:p>
          <a:p>
            <a:r>
              <a:rPr lang="es-ES_tradnl" baseline="0" noProof="0" dirty="0" smtClean="0"/>
              <a:t>Una la falla que representa el limite de las placas.</a:t>
            </a:r>
          </a:p>
          <a:p>
            <a:endParaRPr lang="es-ES_tradnl" baseline="0" noProof="0" dirty="0" smtClean="0"/>
          </a:p>
          <a:p>
            <a:r>
              <a:rPr lang="es-ES_tradnl" baseline="0" noProof="0" dirty="0" smtClean="0"/>
              <a:t>Por este falla hay movimiento definido por la velocidad de la placa de Nazca con respecto a América del Sur, y la geometría esta conocida por los sismos y la posición de la fosa.</a:t>
            </a:r>
          </a:p>
          <a:p>
            <a:endParaRPr lang="es-ES_tradnl" baseline="0" noProof="0" dirty="0"/>
          </a:p>
          <a:p>
            <a:r>
              <a:rPr lang="es-ES_tradnl" baseline="0" noProof="0" dirty="0" smtClean="0"/>
              <a:t>Por la segunda falla vamos a usar la “falla” de </a:t>
            </a:r>
            <a:r>
              <a:rPr lang="es-ES_tradnl" baseline="0" noProof="0" dirty="0" err="1" smtClean="0"/>
              <a:t>decollement</a:t>
            </a:r>
            <a:r>
              <a:rPr lang="es-ES_tradnl" baseline="0" noProof="0" dirty="0" smtClean="0"/>
              <a:t>, el superficie debajo de los sedimentos involucrada en el desplazamiento de las niveles arriba en el sistema de faja corrida y plegada.</a:t>
            </a:r>
          </a:p>
          <a:p>
            <a:endParaRPr lang="es-ES_tradnl" baseline="0" noProof="0" dirty="0" smtClean="0"/>
          </a:p>
          <a:p>
            <a:r>
              <a:rPr lang="es-ES_tradnl" baseline="0" noProof="0" dirty="0" smtClean="0"/>
              <a:t>Sabemos por varios estudios, como reflexión sísmica, los datos geológicos,  y la geometría del sistemas de faja corrida y plegada donde empezar a poner la segunda falla.</a:t>
            </a:r>
          </a:p>
        </p:txBody>
      </p:sp>
      <p:sp>
        <p:nvSpPr>
          <p:cNvPr id="4" name="Slide Number Placeholder 3"/>
          <p:cNvSpPr>
            <a:spLocks noGrp="1"/>
          </p:cNvSpPr>
          <p:nvPr>
            <p:ph type="sldNum" sz="quarter" idx="10"/>
          </p:nvPr>
        </p:nvSpPr>
        <p:spPr/>
        <p:txBody>
          <a:bodyPr/>
          <a:lstStyle/>
          <a:p>
            <a:fld id="{A28EB864-C0B1-6645-B180-5DFA5C55D00F}" type="slidenum">
              <a:rPr lang="en-US" smtClean="0"/>
              <a:t>28</a:t>
            </a:fld>
            <a:endParaRPr lang="en-US"/>
          </a:p>
        </p:txBody>
      </p:sp>
    </p:spTree>
    <p:extLst>
      <p:ext uri="{BB962C8B-B14F-4D97-AF65-F5344CB8AC3E}">
        <p14:creationId xmlns:p14="http://schemas.microsoft.com/office/powerpoint/2010/main" val="2405284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881F08-91E8-4345-8DF7-054D6E0400BF}" type="slidenum">
              <a:rPr lang="en-US"/>
              <a:pPr>
                <a:defRPr/>
              </a:pPr>
              <a:t>29</a:t>
            </a:fld>
            <a:endParaRPr lang="en-US"/>
          </a:p>
        </p:txBody>
      </p:sp>
      <p:sp>
        <p:nvSpPr>
          <p:cNvPr id="372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2739" name="Rectangle 3"/>
          <p:cNvSpPr>
            <a:spLocks noGrp="1" noChangeArrowheads="1"/>
          </p:cNvSpPr>
          <p:nvPr>
            <p:ph type="body" idx="1"/>
          </p:nvPr>
        </p:nvSpPr>
        <p:spPr/>
        <p:txBody>
          <a:bodyPr/>
          <a:lstStyle/>
          <a:p>
            <a:pPr marL="0" indent="0">
              <a:buFontTx/>
              <a:buNone/>
              <a:defRPr/>
            </a:pPr>
            <a:r>
              <a:rPr lang="es-ES_tradnl" noProof="0" dirty="0" smtClean="0">
                <a:cs typeface="+mn-cs"/>
              </a:rPr>
              <a:t>Introduce una placa</a:t>
            </a:r>
            <a:r>
              <a:rPr lang="es-ES_tradnl" baseline="0" noProof="0" dirty="0" smtClean="0">
                <a:cs typeface="+mn-cs"/>
              </a:rPr>
              <a:t> Andina </a:t>
            </a:r>
            <a:r>
              <a:rPr lang="es-ES_tradnl" noProof="0" dirty="0" smtClean="0">
                <a:cs typeface="+mn-cs"/>
              </a:rPr>
              <a:t>en el sistema</a:t>
            </a:r>
            <a:r>
              <a:rPr lang="es-ES_tradnl" baseline="0" noProof="0" dirty="0" smtClean="0">
                <a:cs typeface="+mn-cs"/>
              </a:rPr>
              <a:t> de Nazca-América del Sur cinemática (no hemos modelado la dinámica </a:t>
            </a:r>
            <a:r>
              <a:rPr lang="mr-IN" baseline="0" noProof="0" dirty="0" smtClean="0">
                <a:cs typeface="+mn-cs"/>
              </a:rPr>
              <a:t>–</a:t>
            </a:r>
            <a:r>
              <a:rPr lang="es-ES_tradnl" baseline="0" noProof="0" dirty="0" smtClean="0">
                <a:cs typeface="+mn-cs"/>
              </a:rPr>
              <a:t> porque se mueve la placa de los Andes.)</a:t>
            </a:r>
          </a:p>
          <a:p>
            <a:pPr marL="0" indent="0">
              <a:buFontTx/>
              <a:buNone/>
              <a:defRPr/>
            </a:pPr>
            <a:endParaRPr lang="es-ES_tradnl" noProof="0" dirty="0" smtClean="0">
              <a:cs typeface="+mn-cs"/>
            </a:endParaRPr>
          </a:p>
          <a:p>
            <a:pPr marL="0" indent="0">
              <a:buFontTx/>
              <a:buNone/>
              <a:defRPr/>
            </a:pPr>
            <a:r>
              <a:rPr lang="es-ES_tradnl" noProof="0" dirty="0" smtClean="0">
                <a:cs typeface="+mn-cs"/>
              </a:rPr>
              <a:t>El movimiento</a:t>
            </a:r>
            <a:r>
              <a:rPr lang="es-ES_tradnl" baseline="0" noProof="0" dirty="0" smtClean="0">
                <a:cs typeface="+mn-cs"/>
              </a:rPr>
              <a:t> entre al placa de Nazca y América del sur entonces </a:t>
            </a:r>
            <a:r>
              <a:rPr lang="es-ES_tradnl" dirty="0" smtClean="0"/>
              <a:t>se descomponía entre Nazca-Andina </a:t>
            </a:r>
            <a:r>
              <a:rPr lang="es-ES_tradnl" baseline="0" dirty="0" smtClean="0"/>
              <a:t>y Andina-América del Sur.</a:t>
            </a:r>
          </a:p>
          <a:p>
            <a:pPr marL="0" indent="0">
              <a:buFontTx/>
              <a:buNone/>
              <a:defRPr/>
            </a:pPr>
            <a:endParaRPr lang="es-ES_tradnl" baseline="0" dirty="0" smtClean="0"/>
          </a:p>
          <a:p>
            <a:pPr marL="0" indent="0">
              <a:buFontTx/>
              <a:buNone/>
              <a:defRPr/>
            </a:pPr>
            <a:r>
              <a:rPr lang="es-ES_tradnl" baseline="0" dirty="0" smtClean="0"/>
              <a:t>Sabemos el polo entre Nazca y América del Sur.</a:t>
            </a:r>
          </a:p>
          <a:p>
            <a:pPr marL="0" indent="0">
              <a:buFontTx/>
              <a:buNone/>
              <a:defRPr/>
            </a:pPr>
            <a:endParaRPr lang="es-ES_tradnl" baseline="0" dirty="0" smtClean="0"/>
          </a:p>
          <a:p>
            <a:pPr marL="0" indent="0">
              <a:buFontTx/>
              <a:buNone/>
              <a:defRPr/>
            </a:pPr>
            <a:r>
              <a:rPr lang="es-ES_tradnl" baseline="0" dirty="0" smtClean="0"/>
              <a:t>La placa Andina es rígida (mueve como un bloque </a:t>
            </a:r>
            <a:r>
              <a:rPr lang="mr-IN" baseline="0" dirty="0" smtClean="0"/>
              <a:t>–</a:t>
            </a:r>
            <a:r>
              <a:rPr lang="es-ES_tradnl" baseline="0" dirty="0" smtClean="0"/>
              <a:t> velocidad “constante”), entonces existe un polo de Euler por el bloque y podemos invertir para obtenerlo.</a:t>
            </a:r>
          </a:p>
          <a:p>
            <a:pPr marL="0" indent="0">
              <a:buFontTx/>
              <a:buNone/>
              <a:defRPr/>
            </a:pPr>
            <a:endParaRPr lang="es-ES_tradnl" baseline="0" dirty="0" smtClean="0"/>
          </a:p>
          <a:p>
            <a:pPr marL="0" indent="0">
              <a:buFontTx/>
              <a:buNone/>
              <a:defRPr/>
            </a:pPr>
            <a:r>
              <a:rPr lang="es-ES_tradnl" baseline="0" dirty="0" smtClean="0"/>
              <a:t>La deformación es lo que queda entre la placa Andina y América del Sur.</a:t>
            </a:r>
          </a:p>
          <a:p>
            <a:pPr marL="0" indent="0">
              <a:buFontTx/>
              <a:buNone/>
              <a:defRPr/>
            </a:pPr>
            <a:endParaRPr lang="es-ES_tradnl" baseline="0" dirty="0" smtClean="0"/>
          </a:p>
          <a:p>
            <a:pPr marL="0" indent="0">
              <a:buFontTx/>
              <a:buNone/>
              <a:defRPr/>
            </a:pPr>
            <a:r>
              <a:rPr lang="es-ES_tradnl" baseline="0" dirty="0" smtClean="0"/>
              <a:t>Esa deformación es similar a la deformación de la costa (si las fallas son cerradas) y modela en la misma forma.</a:t>
            </a:r>
          </a:p>
          <a:p>
            <a:pPr marL="0" indent="0">
              <a:buFontTx/>
              <a:buNone/>
              <a:defRPr/>
            </a:pPr>
            <a:endParaRPr lang="es-ES_tradnl" baseline="0" dirty="0" smtClean="0"/>
          </a:p>
          <a:p>
            <a:pPr marL="0" indent="0">
              <a:buFontTx/>
              <a:buNone/>
              <a:defRPr/>
            </a:pPr>
            <a:r>
              <a:rPr lang="es-ES_tradnl" baseline="0" dirty="0" smtClean="0"/>
              <a:t>El desplazamiento es la suma de los dos contribuciones.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ln/>
        </p:spPr>
      </p:sp>
      <p:sp>
        <p:nvSpPr>
          <p:cNvPr id="512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baseline="0" noProof="0" dirty="0" smtClean="0">
                <a:latin typeface="Papyrus" charset="0"/>
                <a:ea typeface="ＭＳ Ｐゴシック" charset="0"/>
                <a:cs typeface="ＭＳ Ｐゴシック" charset="0"/>
              </a:rPr>
              <a:t>En el programa que estoy usando aquí, uno define la falla con rectángulos </a:t>
            </a:r>
            <a:r>
              <a:rPr lang="mr-IN" baseline="0" noProof="0" dirty="0" smtClean="0">
                <a:latin typeface="Papyrus" charset="0"/>
                <a:ea typeface="ＭＳ Ｐゴシック" charset="0"/>
                <a:cs typeface="ＭＳ Ｐゴシック" charset="0"/>
              </a:rPr>
              <a:t>–</a:t>
            </a:r>
            <a:r>
              <a:rPr lang="es-ES_tradnl" baseline="0" noProof="0" dirty="0" smtClean="0">
                <a:latin typeface="Papyrus" charset="0"/>
                <a:ea typeface="ＭＳ Ｐゴシック" charset="0"/>
                <a:cs typeface="ＭＳ Ｐゴシック" charset="0"/>
              </a:rPr>
              <a:t> la geometría es limitado en el sentido que las fallas son construidas por una rotación por el eje </a:t>
            </a:r>
            <a:r>
              <a:rPr lang="es-ES_tradnl" baseline="0" noProof="0" dirty="0" err="1" smtClean="0">
                <a:latin typeface="Papyrus" charset="0"/>
                <a:ea typeface="ＭＳ Ｐゴシック" charset="0"/>
                <a:cs typeface="ＭＳ Ｐゴシック" charset="0"/>
              </a:rPr>
              <a:t>Yg</a:t>
            </a:r>
            <a:r>
              <a:rPr lang="es-ES_tradnl" baseline="0" noProof="0" dirty="0" smtClean="0">
                <a:latin typeface="Papyrus" charset="0"/>
                <a:ea typeface="ＭＳ Ｐゴシック" charset="0"/>
                <a:cs typeface="ＭＳ Ｐゴシック" charset="0"/>
              </a:rPr>
              <a:t>, después </a:t>
            </a:r>
            <a:r>
              <a:rPr lang="es-ES_tradnl" baseline="0" noProof="0" dirty="0" err="1" smtClean="0">
                <a:latin typeface="Papyrus" charset="0"/>
                <a:ea typeface="ＭＳ Ｐゴシック" charset="0"/>
                <a:cs typeface="ＭＳ Ｐゴシック" charset="0"/>
              </a:rPr>
              <a:t>Zg</a:t>
            </a:r>
            <a:r>
              <a:rPr lang="es-ES_tradnl" baseline="0" noProof="0" dirty="0" smtClean="0">
                <a:latin typeface="Papyrus" charset="0"/>
                <a:ea typeface="ＭＳ Ｐゴシック" charset="0"/>
                <a:cs typeface="ＭＳ Ｐゴシック" charset="0"/>
              </a:rPr>
              <a:t>, y finalmente trasladado por </a:t>
            </a:r>
            <a:r>
              <a:rPr lang="es-ES_tradnl" baseline="0" noProof="0" dirty="0" err="1" smtClean="0">
                <a:latin typeface="Papyrus" charset="0"/>
                <a:ea typeface="ＭＳ Ｐゴシック" charset="0"/>
                <a:cs typeface="ＭＳ Ｐゴシック" charset="0"/>
              </a:rPr>
              <a:t>Xg</a:t>
            </a:r>
            <a:r>
              <a:rPr lang="es-ES_tradnl" baseline="0" noProof="0" dirty="0" smtClean="0">
                <a:latin typeface="Papyrus" charset="0"/>
                <a:ea typeface="ＭＳ Ｐゴシック" charset="0"/>
                <a:cs typeface="ＭＳ Ｐゴシック" charset="0"/>
              </a:rPr>
              <a:t>, </a:t>
            </a:r>
            <a:r>
              <a:rPr lang="es-ES_tradnl" baseline="0" noProof="0" dirty="0" err="1" smtClean="0">
                <a:latin typeface="Papyrus" charset="0"/>
                <a:ea typeface="ＭＳ Ｐゴシック" charset="0"/>
                <a:cs typeface="ＭＳ Ｐゴシック" charset="0"/>
              </a:rPr>
              <a:t>Yg</a:t>
            </a:r>
            <a:r>
              <a:rPr lang="es-ES_tradnl" baseline="0" noProof="0" dirty="0" smtClean="0">
                <a:latin typeface="Papyrus" charset="0"/>
                <a:ea typeface="ＭＳ Ｐゴシック" charset="0"/>
                <a:cs typeface="ＭＳ Ｐゴシック" charset="0"/>
              </a:rPr>
              <a:t>, </a:t>
            </a:r>
            <a:r>
              <a:rPr lang="es-ES_tradnl" baseline="0" noProof="0" dirty="0" err="1" smtClean="0">
                <a:latin typeface="Papyrus" charset="0"/>
                <a:ea typeface="ＭＳ Ｐゴシック" charset="0"/>
                <a:cs typeface="ＭＳ Ｐゴシック" charset="0"/>
              </a:rPr>
              <a:t>Zg</a:t>
            </a:r>
            <a:r>
              <a:rPr lang="es-ES_tradnl" baseline="0" noProof="0" dirty="0" smtClean="0">
                <a:latin typeface="Papyrus" charset="0"/>
                <a:ea typeface="ＭＳ Ｐゴシック" charset="0"/>
                <a:cs typeface="ＭＳ Ｐゴシック" charset="0"/>
              </a:rPr>
              <a:t>.</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No tienen orientación arbitraria.</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Es lo mismo con triángulos, uno de los lados es en un plano paralelo al superficie. Pero puede juntar 2 triángulos para simular una orientación arbitraria.</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Hay una sistema de coordinadas globales </a:t>
            </a:r>
            <a:r>
              <a:rPr lang="mr-IN" baseline="0" noProof="0" dirty="0" smtClean="0">
                <a:latin typeface="Papyrus" charset="0"/>
                <a:ea typeface="ＭＳ Ｐゴシック" charset="0"/>
                <a:cs typeface="ＭＳ Ｐゴシック" charset="0"/>
              </a:rPr>
              <a:t>–</a:t>
            </a:r>
            <a:r>
              <a:rPr lang="es-ES_tradnl" baseline="0" noProof="0" dirty="0" smtClean="0">
                <a:latin typeface="Papyrus" charset="0"/>
                <a:ea typeface="ＭＳ Ｐゴシック" charset="0"/>
                <a:cs typeface="ＭＳ Ｐゴシック" charset="0"/>
              </a:rPr>
              <a:t> donde nos </a:t>
            </a:r>
            <a:r>
              <a:rPr lang="es-ES_tradnl" baseline="0" noProof="0" dirty="0" err="1" smtClean="0">
                <a:latin typeface="Papyrus" charset="0"/>
                <a:ea typeface="ＭＳ Ｐゴシック" charset="0"/>
                <a:cs typeface="ＭＳ Ｐゴシック" charset="0"/>
              </a:rPr>
              <a:t>gustaria</a:t>
            </a:r>
            <a:r>
              <a:rPr lang="es-ES_tradnl" baseline="0" noProof="0" dirty="0" smtClean="0">
                <a:latin typeface="Papyrus" charset="0"/>
                <a:ea typeface="ＭＳ Ｐゴシック" charset="0"/>
                <a:cs typeface="ＭＳ Ｐゴシック" charset="0"/>
              </a:rPr>
              <a:t> calcular las deformaciones.</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Hay una sistema de coordinadas locales </a:t>
            </a:r>
            <a:r>
              <a:rPr lang="mr-IN" baseline="0" noProof="0" dirty="0" smtClean="0">
                <a:latin typeface="Papyrus" charset="0"/>
                <a:ea typeface="ＭＳ Ｐゴシック" charset="0"/>
                <a:cs typeface="ＭＳ Ｐゴシック" charset="0"/>
              </a:rPr>
              <a:t>–</a:t>
            </a:r>
            <a:r>
              <a:rPr lang="es-ES_tradnl" baseline="0" noProof="0" dirty="0" smtClean="0">
                <a:latin typeface="Papyrus" charset="0"/>
                <a:ea typeface="ＭＳ Ｐゴシック" charset="0"/>
                <a:cs typeface="ＭＳ Ｐゴシック" charset="0"/>
              </a:rPr>
              <a:t> conectada a la falla </a:t>
            </a:r>
            <a:r>
              <a:rPr lang="mr-IN" baseline="0" noProof="0" dirty="0" smtClean="0">
                <a:latin typeface="Papyrus" charset="0"/>
                <a:ea typeface="ＭＳ Ｐゴシック" charset="0"/>
                <a:cs typeface="ＭＳ Ｐゴシック" charset="0"/>
              </a:rPr>
              <a:t>–</a:t>
            </a:r>
            <a:r>
              <a:rPr lang="es-ES_tradnl" baseline="0" noProof="0" dirty="0" smtClean="0">
                <a:latin typeface="Papyrus" charset="0"/>
                <a:ea typeface="ＭＳ Ｐゴシック" charset="0"/>
                <a:cs typeface="ＭＳ Ｐゴシック" charset="0"/>
              </a:rPr>
              <a:t> donde podemos definir sub rectángulos y especificar el desplazamiento en cada uno.</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La definición de la falla se pone complicado rápido.</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Son analíticas en el sentido que la solución es lineal, no tiene que hacer iteraciones. </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En las modelos “numéricos” (modelos de elementos finitos por ejemplo) la definición de la falla y todos los elementos es mucho mas difícil.</a:t>
            </a:r>
            <a:endParaRPr lang="es-ES_tradnl" noProof="0" dirty="0">
              <a:latin typeface="Papyrus" charset="0"/>
              <a:ea typeface="ＭＳ Ｐゴシック" charset="0"/>
              <a:cs typeface="ＭＳ Ｐゴシック" charset="0"/>
            </a:endParaRPr>
          </a:p>
        </p:txBody>
      </p:sp>
      <p:sp>
        <p:nvSpPr>
          <p:cNvPr id="512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52044656-640F-DF4D-85E9-3ECDE44AB167}" type="slidenum">
              <a:rPr lang="en-US" sz="1200" b="0">
                <a:latin typeface="Papyrus" charset="0"/>
                <a:cs typeface="Papyrus" charset="0"/>
              </a:rPr>
              <a:pPr eaLnBrk="1" hangingPunct="1"/>
              <a:t>3</a:t>
            </a:fld>
            <a:endParaRPr lang="en-US" sz="1200" b="0">
              <a:latin typeface="Papyrus" charset="0"/>
              <a:cs typeface="Papyru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62F3AC6-11BC-1448-8CF8-410303F2687E}" type="slidenum">
              <a:rPr lang="en-US"/>
              <a:pPr>
                <a:defRPr/>
              </a:pPr>
              <a:t>30</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5747" name="Rectangle 3"/>
          <p:cNvSpPr>
            <a:spLocks noGrp="1" noChangeArrowheads="1"/>
          </p:cNvSpPr>
          <p:nvPr>
            <p:ph type="body" idx="1"/>
          </p:nvPr>
        </p:nvSpPr>
        <p:spPr/>
        <p:txBody>
          <a:bodyPr/>
          <a:lstStyle/>
          <a:p>
            <a:pPr marL="0" indent="0">
              <a:buFontTx/>
              <a:buNone/>
              <a:defRPr/>
            </a:pPr>
            <a:r>
              <a:rPr lang="es-ES_tradnl" noProof="0" dirty="0" smtClean="0">
                <a:cs typeface="+mn-cs"/>
              </a:rPr>
              <a:t>Una</a:t>
            </a:r>
            <a:r>
              <a:rPr lang="es-ES_tradnl" baseline="0" noProof="0" dirty="0" smtClean="0">
                <a:cs typeface="+mn-cs"/>
              </a:rPr>
              <a:t> modificación mas</a:t>
            </a:r>
          </a:p>
          <a:p>
            <a:pPr marL="0" indent="0">
              <a:buFontTx/>
              <a:buNone/>
              <a:defRPr/>
            </a:pPr>
            <a:endParaRPr lang="es-ES_tradnl" baseline="0" noProof="0" dirty="0" smtClean="0">
              <a:cs typeface="+mn-cs"/>
            </a:endParaRPr>
          </a:p>
          <a:p>
            <a:pPr marL="0" indent="0">
              <a:buFontTx/>
              <a:buNone/>
              <a:defRPr/>
            </a:pPr>
            <a:r>
              <a:rPr lang="es-ES_tradnl" baseline="0" noProof="0" dirty="0" err="1" smtClean="0">
                <a:cs typeface="+mn-cs"/>
              </a:rPr>
              <a:t>Decollement</a:t>
            </a:r>
            <a:r>
              <a:rPr lang="es-ES_tradnl" baseline="0" noProof="0" dirty="0" smtClean="0">
                <a:cs typeface="+mn-cs"/>
              </a:rPr>
              <a:t> solamente </a:t>
            </a:r>
            <a:r>
              <a:rPr lang="mr-IN" baseline="0" noProof="0" dirty="0" smtClean="0">
                <a:cs typeface="+mn-cs"/>
              </a:rPr>
              <a:t>–</a:t>
            </a:r>
            <a:r>
              <a:rPr lang="es-ES_tradnl" baseline="0" noProof="0" dirty="0" smtClean="0">
                <a:cs typeface="+mn-cs"/>
              </a:rPr>
              <a:t> las fallas de la Precordillera están cerradas </a:t>
            </a:r>
            <a:r>
              <a:rPr lang="mr-IN" baseline="0" noProof="0" dirty="0" smtClean="0">
                <a:cs typeface="+mn-cs"/>
              </a:rPr>
              <a:t>–</a:t>
            </a:r>
            <a:r>
              <a:rPr lang="es-ES_tradnl" baseline="0" noProof="0" dirty="0" smtClean="0">
                <a:cs typeface="+mn-cs"/>
              </a:rPr>
              <a:t> tiene la línea discontinua magenta, si las fallas son “libres” de estrés la deformación sigue hasta el superficie y tiene la línea roja.</a:t>
            </a:r>
          </a:p>
          <a:p>
            <a:pPr marL="0" indent="0">
              <a:buFontTx/>
              <a:buNone/>
              <a:defRPr/>
            </a:pPr>
            <a:endParaRPr lang="es-ES_tradnl" baseline="0" noProof="0" dirty="0" smtClean="0">
              <a:cs typeface="+mn-cs"/>
            </a:endParaRPr>
          </a:p>
          <a:p>
            <a:pPr marL="0" indent="0">
              <a:buFontTx/>
              <a:buNone/>
              <a:defRPr/>
            </a:pPr>
            <a:r>
              <a:rPr lang="es-ES_tradnl" baseline="0" noProof="0" dirty="0" smtClean="0">
                <a:cs typeface="+mn-cs"/>
              </a:rPr>
              <a:t>Los observaciones dice que las fallas de la Precordillera están cerradas, y junta deformación elástica, pero cuando tiene el sismo, queda como deformación permanente. No es como los sismos de la costa en este sentido.</a:t>
            </a:r>
          </a:p>
          <a:p>
            <a:pPr marL="0" indent="0">
              <a:buFontTx/>
              <a:buNone/>
              <a:defRPr/>
            </a:pPr>
            <a:endParaRPr lang="es-ES_tradnl" baseline="0" noProof="0" dirty="0" smtClean="0">
              <a:cs typeface="+mn-cs"/>
            </a:endParaRPr>
          </a:p>
          <a:p>
            <a:pPr marL="0" indent="0">
              <a:buFontTx/>
              <a:buNone/>
              <a:defRPr/>
            </a:pPr>
            <a:r>
              <a:rPr lang="es-ES_tradnl" baseline="0" noProof="0" dirty="0" smtClean="0">
                <a:cs typeface="+mn-cs"/>
              </a:rPr>
              <a:t>Entonces construye montañas.</a:t>
            </a:r>
            <a:endParaRPr lang="es-ES_tradnl" noProof="0" dirty="0"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Un</a:t>
            </a:r>
            <a:r>
              <a:rPr lang="es-ES_tradnl" baseline="0" noProof="0" dirty="0" smtClean="0"/>
              <a:t> intento a la </a:t>
            </a:r>
            <a:r>
              <a:rPr lang="es-ES_tradnl" noProof="0" dirty="0" smtClean="0"/>
              <a:t>modelación</a:t>
            </a:r>
            <a:r>
              <a:rPr lang="es-ES_tradnl" baseline="0" noProof="0" dirty="0" smtClean="0"/>
              <a:t> de la dinámica de la placa andina.</a:t>
            </a:r>
          </a:p>
          <a:p>
            <a:endParaRPr lang="es-ES_tradnl" baseline="0" noProof="0" dirty="0" smtClean="0"/>
          </a:p>
          <a:p>
            <a:r>
              <a:rPr lang="es-ES_tradnl" baseline="0" noProof="0" dirty="0" smtClean="0"/>
              <a:t>Tenemos el mismo modelo por el limite de las placas (un poco mas complicado, el buzamiento cambia, y la placa “arriba” es una placa (tiene fondo).</a:t>
            </a:r>
          </a:p>
          <a:p>
            <a:endParaRPr lang="es-ES_tradnl" baseline="0" noProof="0" dirty="0" smtClean="0"/>
          </a:p>
          <a:p>
            <a:r>
              <a:rPr lang="es-ES_tradnl" baseline="0" noProof="0" dirty="0" smtClean="0"/>
              <a:t>Produce las líneas finas rojo y azul </a:t>
            </a:r>
            <a:r>
              <a:rPr lang="mr-IN" baseline="0" noProof="0" dirty="0" smtClean="0"/>
              <a:t>–</a:t>
            </a:r>
            <a:r>
              <a:rPr lang="es-ES_tradnl" baseline="0" noProof="0" dirty="0" smtClean="0"/>
              <a:t> como antes.</a:t>
            </a:r>
          </a:p>
          <a:p>
            <a:endParaRPr lang="es-ES_tradnl" baseline="0" noProof="0" dirty="0" smtClean="0"/>
          </a:p>
          <a:p>
            <a:r>
              <a:rPr lang="es-ES_tradnl" baseline="0" noProof="0" dirty="0" smtClean="0"/>
              <a:t>Ponemos la falla de </a:t>
            </a:r>
            <a:r>
              <a:rPr lang="es-ES_tradnl" baseline="0" noProof="0" dirty="0" err="1" smtClean="0"/>
              <a:t>decollement</a:t>
            </a:r>
            <a:r>
              <a:rPr lang="es-ES_tradnl" baseline="0" noProof="0" dirty="0" smtClean="0"/>
              <a:t> </a:t>
            </a:r>
            <a:r>
              <a:rPr lang="mr-IN" baseline="0" noProof="0" dirty="0" smtClean="0"/>
              <a:t>–</a:t>
            </a:r>
            <a:r>
              <a:rPr lang="es-ES_tradnl" baseline="0" noProof="0" dirty="0" smtClean="0"/>
              <a:t> pero este falla, en el lugar de tener un desplazamiento puesto, esta libre de ajustarse por los estrés aplicada por el modelo.</a:t>
            </a:r>
          </a:p>
          <a:p>
            <a:endParaRPr lang="es-ES_tradnl" baseline="0" noProof="0" dirty="0" smtClean="0"/>
          </a:p>
          <a:p>
            <a:r>
              <a:rPr lang="es-ES_tradnl" baseline="0" noProof="0" dirty="0" smtClean="0"/>
              <a:t>Este produce las líneas gruesas rojo y azul que representa el estado final por la falle de empuje bloqueada (línea discontinua) o libre (solida con discontinuidad de posición cruzando la falla)</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31</a:t>
            </a:fld>
            <a:endParaRPr lang="en-US"/>
          </a:p>
        </p:txBody>
      </p:sp>
    </p:spTree>
    <p:extLst>
      <p:ext uri="{BB962C8B-B14F-4D97-AF65-F5344CB8AC3E}">
        <p14:creationId xmlns:p14="http://schemas.microsoft.com/office/powerpoint/2010/main" val="10676673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Desplazamientos</a:t>
            </a:r>
            <a:r>
              <a:rPr lang="es-ES_tradnl" baseline="0" noProof="0" dirty="0" smtClean="0"/>
              <a:t> </a:t>
            </a:r>
            <a:r>
              <a:rPr lang="es-ES_tradnl" baseline="0" noProof="0" dirty="0" err="1" smtClean="0"/>
              <a:t>co</a:t>
            </a:r>
            <a:r>
              <a:rPr lang="es-ES_tradnl" baseline="0" noProof="0" dirty="0" smtClean="0"/>
              <a:t>-sísmicos de algunas de la estaciones GPS continuas por el sismo de Maule en una escala que muestra los desplazamientos mas grandes </a:t>
            </a:r>
            <a:r>
              <a:rPr lang="mr-IN" baseline="0" noProof="0" dirty="0" smtClean="0"/>
              <a:t>–</a:t>
            </a:r>
            <a:r>
              <a:rPr lang="es-ES_tradnl" baseline="0" noProof="0" dirty="0" smtClean="0"/>
              <a:t> lo de Constitución (5 m) y Concepción (3 m).</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32</a:t>
            </a:fld>
            <a:endParaRPr lang="en-US"/>
          </a:p>
        </p:txBody>
      </p:sp>
    </p:spTree>
    <p:extLst>
      <p:ext uri="{BB962C8B-B14F-4D97-AF65-F5344CB8AC3E}">
        <p14:creationId xmlns:p14="http://schemas.microsoft.com/office/powerpoint/2010/main" val="2693395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Un</a:t>
            </a:r>
            <a:r>
              <a:rPr lang="es-ES_tradnl" baseline="0" noProof="0" dirty="0" smtClean="0"/>
              <a:t> poco del tamaño de los sismos.</a:t>
            </a:r>
          </a:p>
          <a:p>
            <a:endParaRPr lang="es-ES_tradnl" baseline="0" noProof="0" dirty="0" smtClean="0"/>
          </a:p>
          <a:p>
            <a:r>
              <a:rPr lang="es-ES_tradnl" baseline="0" noProof="0" dirty="0" smtClean="0"/>
              <a:t>La magnitud esta determinada por la amplitud de las ondas sísmicas.</a:t>
            </a:r>
          </a:p>
          <a:p>
            <a:endParaRPr lang="es-ES_tradnl" baseline="0" noProof="0" dirty="0" smtClean="0"/>
          </a:p>
          <a:p>
            <a:r>
              <a:rPr lang="es-ES_tradnl" baseline="0" noProof="0" dirty="0" smtClean="0"/>
              <a:t>Es una escala abierta.</a:t>
            </a:r>
          </a:p>
          <a:p>
            <a:endParaRPr lang="es-ES_tradnl" baseline="0" noProof="0" dirty="0" smtClean="0"/>
          </a:p>
          <a:p>
            <a:r>
              <a:rPr lang="es-ES_tradnl" baseline="0" noProof="0" dirty="0" smtClean="0"/>
              <a:t>Por el gran rango del tamaño de los amplitudes de las ondas es logarítmico.</a:t>
            </a:r>
          </a:p>
          <a:p>
            <a:endParaRPr lang="es-ES_tradnl" baseline="0" noProof="0" dirty="0" smtClean="0"/>
          </a:p>
          <a:p>
            <a:r>
              <a:rPr lang="es-ES_tradnl" baseline="0" noProof="0" dirty="0" smtClean="0"/>
              <a:t>La diferencia en amplitud de las ondas entre un sismo de magnitud N y N+1 es un factor de 10.</a:t>
            </a:r>
          </a:p>
          <a:p>
            <a:endParaRPr lang="es-ES_tradnl" baseline="0" noProof="0" dirty="0" smtClean="0"/>
          </a:p>
          <a:p>
            <a:r>
              <a:rPr lang="es-ES_tradnl" baseline="0" noProof="0" dirty="0" smtClean="0"/>
              <a:t>Es una estimación del tamaño del sismo en su fuente (como la potencia de una estación de radio).</a:t>
            </a:r>
          </a:p>
          <a:p>
            <a:endParaRPr lang="es-ES_tradnl" baseline="0" noProof="0" dirty="0" smtClean="0"/>
          </a:p>
          <a:p>
            <a:r>
              <a:rPr lang="es-ES_tradnl" baseline="0" noProof="0" dirty="0" smtClean="0"/>
              <a:t>Se puede convertir en una estimación de energía liberada.</a:t>
            </a:r>
          </a:p>
          <a:p>
            <a:endParaRPr lang="es-ES_tradnl" baseline="0" noProof="0" dirty="0" smtClean="0"/>
          </a:p>
          <a:p>
            <a:r>
              <a:rPr lang="es-ES_tradnl" baseline="0" noProof="0" dirty="0" smtClean="0"/>
              <a:t>La diferencia en energía liberada entre un sismo de magnitud N y N+1 es un factor de 32!</a:t>
            </a:r>
          </a:p>
          <a:p>
            <a:endParaRPr lang="es-ES_tradnl" baseline="0" noProof="0" dirty="0" smtClean="0"/>
          </a:p>
          <a:p>
            <a:r>
              <a:rPr lang="es-ES_tradnl" baseline="0" noProof="0" dirty="0" smtClean="0"/>
              <a:t>Entonces un sismo de magnitud N+2 libera mil veces mas energía de un sismo de magnitud N!</a:t>
            </a:r>
          </a:p>
          <a:p>
            <a:endParaRPr lang="es-ES_tradnl" baseline="0" noProof="0" dirty="0" smtClean="0"/>
          </a:p>
          <a:p>
            <a:r>
              <a:rPr lang="es-ES_tradnl" baseline="0" noProof="0" dirty="0" smtClean="0"/>
              <a:t>(nota que las erupciones volcánicas mas grandes no aparecen aquí!)</a:t>
            </a:r>
          </a:p>
          <a:p>
            <a:endParaRPr lang="es-ES_tradnl" baseline="0" noProof="0" dirty="0" smtClean="0"/>
          </a:p>
          <a:p>
            <a:r>
              <a:rPr lang="es-ES_tradnl" baseline="0" noProof="0" dirty="0" smtClean="0"/>
              <a:t>La intensidad es una medición de los efectos del sismo en un lugar.</a:t>
            </a:r>
          </a:p>
          <a:p>
            <a:endParaRPr lang="es-ES_tradnl" baseline="0" noProof="0" dirty="0" smtClean="0"/>
          </a:p>
          <a:p>
            <a:r>
              <a:rPr lang="es-ES_tradnl" baseline="0" noProof="0" dirty="0" smtClean="0"/>
              <a:t>Es una escala que varia entre I y XII (usan numerales romanos)</a:t>
            </a:r>
          </a:p>
          <a:p>
            <a:endParaRPr lang="es-ES_tradnl" baseline="0" noProof="0" dirty="0" smtClean="0"/>
          </a:p>
          <a:p>
            <a:r>
              <a:rPr lang="es-ES_tradnl" baseline="0" noProof="0" dirty="0" smtClean="0"/>
              <a:t>Es una medición de tan bueno recibís las ondas sísmicas (y el mejor que es, lo peor por los daños). </a:t>
            </a:r>
          </a:p>
          <a:p>
            <a:endParaRPr lang="es-ES_tradnl" baseline="0" noProof="0" dirty="0" smtClean="0"/>
          </a:p>
          <a:p>
            <a:r>
              <a:rPr lang="es-ES_tradnl" baseline="0" noProof="0" dirty="0" smtClean="0"/>
              <a:t>Es una función fuerte del lugar </a:t>
            </a:r>
            <a:r>
              <a:rPr lang="mr-IN" baseline="0" noProof="0" dirty="0" smtClean="0"/>
              <a:t>–</a:t>
            </a:r>
            <a:r>
              <a:rPr lang="es-ES_tradnl" baseline="0" noProof="0" dirty="0" smtClean="0"/>
              <a:t> sedimentos amplifican las ondas.</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33</a:t>
            </a:fld>
            <a:endParaRPr lang="en-US"/>
          </a:p>
        </p:txBody>
      </p:sp>
    </p:spTree>
    <p:extLst>
      <p:ext uri="{BB962C8B-B14F-4D97-AF65-F5344CB8AC3E}">
        <p14:creationId xmlns:p14="http://schemas.microsoft.com/office/powerpoint/2010/main" val="2361775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dirty="0" smtClean="0">
                <a:latin typeface="Times New Roman"/>
                <a:cs typeface="Times New Roman"/>
              </a:rPr>
              <a:t>una sola magnitud (M=4.5)</a:t>
            </a:r>
          </a:p>
          <a:p>
            <a:endParaRPr lang="es-ES_tradnl" sz="1200" dirty="0" smtClean="0">
              <a:latin typeface="Times New Roman"/>
              <a:cs typeface="Times New Roman"/>
            </a:endParaRPr>
          </a:p>
          <a:p>
            <a:r>
              <a:rPr lang="es-ES_tradnl" sz="1200" dirty="0" smtClean="0">
                <a:latin typeface="Times New Roman"/>
                <a:cs typeface="Times New Roman"/>
              </a:rPr>
              <a:t>Instalaron los equipos después del sismo para</a:t>
            </a:r>
            <a:r>
              <a:rPr lang="es-ES_tradnl" sz="1200" baseline="0" dirty="0" smtClean="0">
                <a:latin typeface="Times New Roman"/>
                <a:cs typeface="Times New Roman"/>
              </a:rPr>
              <a:t> grabar las replicas y estudiar el padrón de daños.</a:t>
            </a:r>
            <a:endParaRPr lang="es-ES_tradnl" sz="1200" dirty="0" smtClean="0">
              <a:latin typeface="Times New Roman"/>
              <a:cs typeface="Times New Roman"/>
            </a:endParaRPr>
          </a:p>
          <a:p>
            <a:endParaRPr lang="es-ES_tradnl" sz="1200" dirty="0" smtClean="0">
              <a:latin typeface="Times New Roman"/>
              <a:cs typeface="Times New Roman"/>
            </a:endParaRPr>
          </a:p>
          <a:p>
            <a:r>
              <a:rPr lang="es-ES_tradnl" sz="1200" dirty="0" smtClean="0">
                <a:latin typeface="Times New Roman"/>
                <a:cs typeface="Times New Roman"/>
              </a:rPr>
              <a:t>Los</a:t>
            </a:r>
            <a:r>
              <a:rPr lang="es-ES_tradnl" sz="1200" baseline="0" dirty="0" smtClean="0">
                <a:latin typeface="Times New Roman"/>
                <a:cs typeface="Times New Roman"/>
              </a:rPr>
              <a:t> tres</a:t>
            </a:r>
            <a:r>
              <a:rPr lang="es-ES_tradnl" sz="1200" dirty="0" smtClean="0">
                <a:latin typeface="Times New Roman"/>
                <a:cs typeface="Times New Roman"/>
              </a:rPr>
              <a:t> lugares tiene</a:t>
            </a:r>
            <a:r>
              <a:rPr lang="es-ES_tradnl" sz="1200" baseline="0" dirty="0" smtClean="0">
                <a:latin typeface="Times New Roman"/>
                <a:cs typeface="Times New Roman"/>
              </a:rPr>
              <a:t> </a:t>
            </a:r>
            <a:r>
              <a:rPr lang="es-ES_tradnl" sz="1200" dirty="0" smtClean="0">
                <a:latin typeface="Times New Roman"/>
                <a:cs typeface="Times New Roman"/>
              </a:rPr>
              <a:t>menos de 1 km entre ellos</a:t>
            </a:r>
          </a:p>
          <a:p>
            <a:endParaRPr lang="es-ES_tradnl" sz="1200" noProof="0" dirty="0" smtClean="0">
              <a:latin typeface="Times New Roman"/>
              <a:cs typeface="Times New Roman"/>
            </a:endParaRPr>
          </a:p>
          <a:p>
            <a:r>
              <a:rPr lang="es-ES_tradnl" sz="1200" noProof="0" dirty="0" smtClean="0">
                <a:latin typeface="Times New Roman"/>
                <a:cs typeface="Times New Roman"/>
              </a:rPr>
              <a:t>El primero es sobre roca</a:t>
            </a:r>
          </a:p>
          <a:p>
            <a:endParaRPr lang="es-ES_tradnl" sz="1200" noProof="0" dirty="0" smtClean="0">
              <a:latin typeface="Times New Roman"/>
              <a:cs typeface="Times New Roman"/>
            </a:endParaRPr>
          </a:p>
          <a:p>
            <a:r>
              <a:rPr lang="es-ES_tradnl" sz="1200" noProof="0" dirty="0" smtClean="0">
                <a:latin typeface="Times New Roman"/>
                <a:cs typeface="Times New Roman"/>
              </a:rPr>
              <a:t>El segundo es sobre arena</a:t>
            </a:r>
            <a:r>
              <a:rPr lang="es-ES_tradnl" sz="1200" baseline="0" noProof="0" dirty="0" smtClean="0">
                <a:latin typeface="Times New Roman"/>
                <a:cs typeface="Times New Roman"/>
              </a:rPr>
              <a:t> de una playa (vieja) </a:t>
            </a:r>
            <a:r>
              <a:rPr lang="mr-IN" sz="1200" baseline="0" noProof="0" dirty="0" smtClean="0">
                <a:latin typeface="Times New Roman"/>
                <a:cs typeface="Times New Roman"/>
              </a:rPr>
              <a:t>–</a:t>
            </a:r>
            <a:r>
              <a:rPr lang="es-ES_tradnl" sz="1200" baseline="0" noProof="0" dirty="0" smtClean="0">
                <a:latin typeface="Times New Roman"/>
                <a:cs typeface="Times New Roman"/>
              </a:rPr>
              <a:t> sedimentos naturales</a:t>
            </a:r>
          </a:p>
          <a:p>
            <a:endParaRPr lang="es-ES_tradnl" sz="1200" baseline="0" noProof="0" dirty="0" smtClean="0">
              <a:latin typeface="Times New Roman"/>
              <a:cs typeface="Times New Roman"/>
            </a:endParaRPr>
          </a:p>
          <a:p>
            <a:r>
              <a:rPr lang="es-ES_tradnl" sz="1200" baseline="0" noProof="0" dirty="0" smtClean="0">
                <a:latin typeface="Times New Roman"/>
                <a:cs typeface="Times New Roman"/>
              </a:rPr>
              <a:t>La tercera es sobre rellena artificial </a:t>
            </a:r>
            <a:r>
              <a:rPr lang="mr-IN" sz="1200" baseline="0" noProof="0" dirty="0" smtClean="0">
                <a:latin typeface="Times New Roman"/>
                <a:cs typeface="Times New Roman"/>
              </a:rPr>
              <a:t>–</a:t>
            </a:r>
            <a:r>
              <a:rPr lang="es-ES_tradnl" sz="1200" baseline="0" noProof="0" dirty="0" smtClean="0">
                <a:latin typeface="Times New Roman"/>
                <a:cs typeface="Times New Roman"/>
              </a:rPr>
              <a:t> rellena de ingeniera en ingles </a:t>
            </a:r>
            <a:r>
              <a:rPr lang="mr-IN" sz="1200" baseline="0" noProof="0" dirty="0" smtClean="0">
                <a:latin typeface="Times New Roman"/>
                <a:cs typeface="Times New Roman"/>
              </a:rPr>
              <a:t>–</a:t>
            </a:r>
            <a:r>
              <a:rPr lang="es-ES_tradnl" sz="1200" baseline="0" noProof="0" dirty="0" smtClean="0">
                <a:latin typeface="Times New Roman"/>
                <a:cs typeface="Times New Roman"/>
              </a:rPr>
              <a:t> nota que tiene una frecuencia mas baja que el segundo. Eso es peor por las estructuras.</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34</a:t>
            </a:fld>
            <a:endParaRPr lang="en-US"/>
          </a:p>
        </p:txBody>
      </p:sp>
    </p:spTree>
    <p:extLst>
      <p:ext uri="{BB962C8B-B14F-4D97-AF65-F5344CB8AC3E}">
        <p14:creationId xmlns:p14="http://schemas.microsoft.com/office/powerpoint/2010/main" val="40508377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noProof="0" dirty="0" smtClean="0">
                <a:latin typeface="Papyrus" charset="0"/>
                <a:ea typeface="ＭＳ Ｐゴシック" charset="0"/>
                <a:cs typeface="ＭＳ Ｐゴシック" charset="0"/>
              </a:rPr>
              <a:t>Energía liberada por los sismos.</a:t>
            </a:r>
          </a:p>
          <a:p>
            <a:endParaRPr lang="es-ES_tradnl" noProof="0" dirty="0" smtClean="0">
              <a:latin typeface="Papyrus" charset="0"/>
              <a:ea typeface="ＭＳ Ｐゴシック" charset="0"/>
              <a:cs typeface="ＭＳ Ｐゴシック" charset="0"/>
            </a:endParaRPr>
          </a:p>
          <a:p>
            <a:r>
              <a:rPr lang="es-ES_tradnl" noProof="0" dirty="0" smtClean="0">
                <a:latin typeface="Papyrus" charset="0"/>
                <a:ea typeface="ＭＳ Ｐゴシック" charset="0"/>
                <a:cs typeface="ＭＳ Ｐゴシック" charset="0"/>
              </a:rPr>
              <a:t>Chile </a:t>
            </a:r>
            <a:r>
              <a:rPr lang="mr-IN" noProof="0" dirty="0" smtClean="0">
                <a:latin typeface="Papyrus" charset="0"/>
                <a:ea typeface="ＭＳ Ｐゴシック" charset="0"/>
                <a:cs typeface="ＭＳ Ｐゴシック" charset="0"/>
              </a:rPr>
              <a:t>–</a:t>
            </a:r>
            <a:r>
              <a:rPr lang="es-ES_tradnl" noProof="0" dirty="0" smtClean="0">
                <a:latin typeface="Papyrus" charset="0"/>
                <a:ea typeface="ＭＳ Ｐゴシック" charset="0"/>
                <a:cs typeface="ＭＳ Ｐゴシック" charset="0"/>
              </a:rPr>
              <a:t> 9.5</a:t>
            </a:r>
          </a:p>
          <a:p>
            <a:endParaRPr lang="es-ES_tradnl" noProof="0" dirty="0" smtClean="0">
              <a:latin typeface="Papyrus" charset="0"/>
              <a:ea typeface="ＭＳ Ｐゴシック" charset="0"/>
              <a:cs typeface="ＭＳ Ｐゴシック" charset="0"/>
            </a:endParaRPr>
          </a:p>
          <a:p>
            <a:r>
              <a:rPr lang="es-ES_tradnl" noProof="0" dirty="0" smtClean="0">
                <a:latin typeface="Papyrus" charset="0"/>
                <a:ea typeface="ＭＳ Ｐゴシック" charset="0"/>
                <a:cs typeface="ＭＳ Ｐゴシック" charset="0"/>
              </a:rPr>
              <a:t>Alaska y Sumatra </a:t>
            </a:r>
            <a:r>
              <a:rPr lang="mr-IN" noProof="0" dirty="0" smtClean="0">
                <a:latin typeface="Papyrus" charset="0"/>
                <a:ea typeface="ＭＳ Ｐゴシック" charset="0"/>
                <a:cs typeface="ＭＳ Ｐゴシック" charset="0"/>
              </a:rPr>
              <a:t>–</a:t>
            </a:r>
            <a:r>
              <a:rPr lang="es-ES_tradnl" noProof="0" dirty="0" smtClean="0">
                <a:latin typeface="Papyrus" charset="0"/>
                <a:ea typeface="ＭＳ Ｐゴシック" charset="0"/>
                <a:cs typeface="ＭＳ Ｐゴシック" charset="0"/>
              </a:rPr>
              <a:t> 9.2 cada uno</a:t>
            </a:r>
          </a:p>
          <a:p>
            <a:endParaRPr lang="es-ES_tradnl" noProof="0" dirty="0" smtClean="0">
              <a:latin typeface="Papyrus" charset="0"/>
              <a:ea typeface="ＭＳ Ｐゴシック" charset="0"/>
              <a:cs typeface="ＭＳ Ｐゴシック" charset="0"/>
            </a:endParaRPr>
          </a:p>
          <a:p>
            <a:r>
              <a:rPr lang="es-ES_tradnl" noProof="0" dirty="0" smtClean="0">
                <a:latin typeface="Papyrus" charset="0"/>
                <a:ea typeface="ＭＳ Ｐゴシック" charset="0"/>
                <a:cs typeface="ＭＳ Ｐゴシック" charset="0"/>
              </a:rPr>
              <a:t>Japón </a:t>
            </a:r>
            <a:r>
              <a:rPr lang="mr-IN" noProof="0" dirty="0" smtClean="0">
                <a:latin typeface="Papyrus" charset="0"/>
                <a:ea typeface="ＭＳ Ｐゴシック" charset="0"/>
                <a:cs typeface="ＭＳ Ｐゴシック" charset="0"/>
              </a:rPr>
              <a:t>–</a:t>
            </a:r>
            <a:r>
              <a:rPr lang="es-ES_tradnl" noProof="0" dirty="0" smtClean="0">
                <a:latin typeface="Papyrus" charset="0"/>
                <a:ea typeface="ＭＳ Ｐゴシック" charset="0"/>
                <a:cs typeface="ＭＳ Ｐゴシック" charset="0"/>
              </a:rPr>
              <a:t> 9.1</a:t>
            </a:r>
          </a:p>
          <a:p>
            <a:endParaRPr lang="es-ES_tradnl" noProof="0" dirty="0" smtClean="0">
              <a:latin typeface="Papyrus" charset="0"/>
              <a:ea typeface="ＭＳ Ｐゴシック" charset="0"/>
              <a:cs typeface="ＭＳ Ｐゴシック" charset="0"/>
            </a:endParaRPr>
          </a:p>
          <a:p>
            <a:r>
              <a:rPr lang="es-ES_tradnl" noProof="0" dirty="0" smtClean="0">
                <a:latin typeface="Papyrus" charset="0"/>
                <a:ea typeface="ＭＳ Ｐゴシック" charset="0"/>
                <a:cs typeface="ＭＳ Ｐゴシック" charset="0"/>
              </a:rPr>
              <a:t>Varios de 9.0</a:t>
            </a:r>
          </a:p>
          <a:p>
            <a:endParaRPr lang="es-ES_tradnl" noProof="0" dirty="0" smtClean="0">
              <a:latin typeface="Papyrus" charset="0"/>
              <a:ea typeface="ＭＳ Ｐゴシック" charset="0"/>
              <a:cs typeface="ＭＳ Ｐゴシック" charset="0"/>
            </a:endParaRPr>
          </a:p>
          <a:p>
            <a:r>
              <a:rPr lang="es-ES_tradnl" noProof="0" dirty="0" smtClean="0">
                <a:latin typeface="Papyrus" charset="0"/>
                <a:ea typeface="ＭＳ Ｐゴシック" charset="0"/>
                <a:cs typeface="ＭＳ Ｐゴシック" charset="0"/>
              </a:rPr>
              <a:t>En total 56% liberada</a:t>
            </a:r>
            <a:r>
              <a:rPr lang="es-ES_tradnl" baseline="0" noProof="0" dirty="0" smtClean="0">
                <a:latin typeface="Papyrus" charset="0"/>
                <a:ea typeface="ＭＳ Ｐゴシック" charset="0"/>
                <a:cs typeface="ＭＳ Ｐゴシック" charset="0"/>
              </a:rPr>
              <a:t> </a:t>
            </a:r>
            <a:r>
              <a:rPr lang="es-ES_tradnl" noProof="0" dirty="0" smtClean="0">
                <a:latin typeface="Papyrus" charset="0"/>
                <a:ea typeface="ＭＳ Ｐゴシック" charset="0"/>
                <a:cs typeface="ＭＳ Ｐゴシック" charset="0"/>
              </a:rPr>
              <a:t>por los sismos ≥9</a:t>
            </a:r>
            <a:r>
              <a:rPr lang="es-ES_tradnl" baseline="0" noProof="0" dirty="0" smtClean="0">
                <a:latin typeface="Papyrus" charset="0"/>
                <a:ea typeface="ＭＳ Ｐゴシック" charset="0"/>
                <a:cs typeface="ＭＳ Ｐゴシック" charset="0"/>
              </a:rPr>
              <a:t> y 90% por los sismos ≥8!</a:t>
            </a:r>
            <a:endParaRPr lang="es-ES_tradnl" noProof="0" dirty="0" smtClean="0">
              <a:latin typeface="Papyrus" charset="0"/>
              <a:ea typeface="ＭＳ Ｐゴシック" charset="0"/>
              <a:cs typeface="ＭＳ Ｐゴシック" charset="0"/>
            </a:endParaRPr>
          </a:p>
          <a:p>
            <a:endParaRPr lang="es-ES_tradnl" noProof="0" dirty="0" smtClean="0">
              <a:latin typeface="Papyrus" charset="0"/>
              <a:ea typeface="ＭＳ Ｐゴシック" charset="0"/>
              <a:cs typeface="ＭＳ Ｐゴシック" charset="0"/>
            </a:endParaRPr>
          </a:p>
          <a:p>
            <a:r>
              <a:rPr lang="es-ES_tradnl" noProof="0" dirty="0" smtClean="0">
                <a:latin typeface="Papyrus" charset="0"/>
                <a:ea typeface="ＭＳ Ｐゴシック" charset="0"/>
                <a:cs typeface="ＭＳ Ｐゴシック" charset="0"/>
              </a:rPr>
              <a:t>por </a:t>
            </a:r>
            <a:r>
              <a:rPr lang="es-ES_tradnl" noProof="0" dirty="0" err="1" smtClean="0">
                <a:latin typeface="Papyrus" charset="0"/>
                <a:ea typeface="ＭＳ Ｐゴシック" charset="0"/>
                <a:cs typeface="ＭＳ Ｐゴシック" charset="0"/>
              </a:rPr>
              <a:t>When</a:t>
            </a:r>
            <a:r>
              <a:rPr lang="es-ES_tradnl" noProof="0" dirty="0" smtClean="0">
                <a:latin typeface="Papyrus" charset="0"/>
                <a:ea typeface="ＭＳ Ｐゴシック" charset="0"/>
                <a:cs typeface="ＭＳ Ｐゴシック" charset="0"/>
              </a:rPr>
              <a:t> I </a:t>
            </a:r>
            <a:r>
              <a:rPr lang="es-ES_tradnl" noProof="0" dirty="0" err="1" smtClean="0">
                <a:latin typeface="Papyrus" charset="0"/>
                <a:ea typeface="ＭＳ Ｐゴシック" charset="0"/>
                <a:cs typeface="ＭＳ Ｐゴシック" charset="0"/>
              </a:rPr>
              <a:t>was</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student</a:t>
            </a:r>
            <a:r>
              <a:rPr lang="es-ES_tradnl" noProof="0" dirty="0" smtClean="0">
                <a:latin typeface="Papyrus" charset="0"/>
                <a:ea typeface="ＭＳ Ｐゴシック" charset="0"/>
                <a:cs typeface="ＭＳ Ｐゴシック" charset="0"/>
              </a:rPr>
              <a:t> – </a:t>
            </a:r>
            <a:r>
              <a:rPr lang="es-ES_tradnl" noProof="0" dirty="0" err="1" smtClean="0">
                <a:latin typeface="Papyrus" charset="0"/>
                <a:ea typeface="ＭＳ Ｐゴシック" charset="0"/>
                <a:cs typeface="ＭＳ Ｐゴシック" charset="0"/>
              </a:rPr>
              <a:t>thought</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that</a:t>
            </a:r>
            <a:r>
              <a:rPr lang="es-ES_tradnl" noProof="0" dirty="0" smtClean="0">
                <a:latin typeface="Papyrus" charset="0"/>
                <a:ea typeface="ＭＳ Ｐゴシック" charset="0"/>
                <a:cs typeface="ＭＳ Ｐゴシック" charset="0"/>
              </a:rPr>
              <a:t> 1960 and 1964 </a:t>
            </a:r>
            <a:r>
              <a:rPr lang="es-ES_tradnl" noProof="0" dirty="0" err="1" smtClean="0">
                <a:latin typeface="Papyrus" charset="0"/>
                <a:ea typeface="ＭＳ Ｐゴシック" charset="0"/>
                <a:cs typeface="ＭＳ Ｐゴシック" charset="0"/>
              </a:rPr>
              <a:t>Alaskan</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size</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earthquakes</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would</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not</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occur</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again</a:t>
            </a:r>
            <a:r>
              <a:rPr lang="es-ES_tradnl" noProof="0" dirty="0" smtClean="0">
                <a:latin typeface="Papyrus" charset="0"/>
                <a:ea typeface="ＭＳ Ｐゴシック" charset="0"/>
                <a:cs typeface="ＭＳ Ｐゴシック" charset="0"/>
              </a:rPr>
              <a:t> in </a:t>
            </a:r>
            <a:r>
              <a:rPr lang="es-ES_tradnl" noProof="0" dirty="0" err="1" smtClean="0">
                <a:latin typeface="Papyrus" charset="0"/>
                <a:ea typeface="ＭＳ Ｐゴシック" charset="0"/>
                <a:cs typeface="ＭＳ Ｐゴシック" charset="0"/>
              </a:rPr>
              <a:t>our</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lifetimes</a:t>
            </a:r>
            <a:r>
              <a:rPr lang="es-ES_tradnl" noProof="0" dirty="0" smtClean="0">
                <a:latin typeface="Papyrus" charset="0"/>
                <a:ea typeface="ＭＳ Ｐゴシック" charset="0"/>
                <a:cs typeface="ＭＳ Ｐゴシック" charset="0"/>
              </a:rPr>
              <a:t> – </a:t>
            </a:r>
            <a:r>
              <a:rPr lang="es-ES_tradnl" noProof="0" dirty="0" err="1" smtClean="0">
                <a:latin typeface="Papyrus" charset="0"/>
                <a:ea typeface="ＭＳ Ｐゴシック" charset="0"/>
                <a:cs typeface="ＭＳ Ｐゴシック" charset="0"/>
              </a:rPr>
              <a:t>boy</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were</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we</a:t>
            </a:r>
            <a:r>
              <a:rPr lang="es-ES_tradnl" noProof="0" dirty="0" smtClean="0">
                <a:latin typeface="Papyrus" charset="0"/>
                <a:ea typeface="ＭＳ Ｐゴシック" charset="0"/>
                <a:cs typeface="ＭＳ Ｐゴシック" charset="0"/>
              </a:rPr>
              <a:t> </a:t>
            </a:r>
            <a:r>
              <a:rPr lang="es-ES_tradnl" noProof="0" dirty="0" err="1" smtClean="0">
                <a:latin typeface="Papyrus" charset="0"/>
                <a:ea typeface="ＭＳ Ｐゴシック" charset="0"/>
                <a:cs typeface="ＭＳ Ｐゴシック" charset="0"/>
              </a:rPr>
              <a:t>wrong</a:t>
            </a:r>
            <a:r>
              <a:rPr lang="es-ES_tradnl" noProof="0" dirty="0" smtClean="0">
                <a:latin typeface="Papyrus" charset="0"/>
                <a:ea typeface="ＭＳ Ｐゴシック" charset="0"/>
                <a:cs typeface="ＭＳ Ｐゴシック" charset="0"/>
              </a:rPr>
              <a:t>!</a:t>
            </a:r>
            <a:endParaRPr lang="es-ES_tradnl" noProof="0" dirty="0">
              <a:latin typeface="Papyrus" charset="0"/>
              <a:ea typeface="ＭＳ Ｐゴシック" charset="0"/>
              <a:cs typeface="ＭＳ Ｐゴシック" charset="0"/>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9E515A35-2070-0248-9B5B-A4A2B5A7AF59}" type="slidenum">
              <a:rPr lang="en-US" sz="1200" b="0">
                <a:latin typeface="Papyrus" charset="0"/>
                <a:cs typeface="Papyrus" charset="0"/>
              </a:rPr>
              <a:pPr eaLnBrk="1" hangingPunct="1"/>
              <a:t>35</a:t>
            </a:fld>
            <a:endParaRPr lang="en-US" sz="1200" b="0">
              <a:latin typeface="Papyrus" charset="0"/>
              <a:cs typeface="Papyrus"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36</a:t>
            </a:fld>
            <a:endParaRPr lang="en-US"/>
          </a:p>
        </p:txBody>
      </p:sp>
    </p:spTree>
    <p:extLst>
      <p:ext uri="{BB962C8B-B14F-4D97-AF65-F5344CB8AC3E}">
        <p14:creationId xmlns:p14="http://schemas.microsoft.com/office/powerpoint/2010/main" val="4809034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Desplazamientos </a:t>
            </a:r>
            <a:r>
              <a:rPr lang="es-ES_tradnl" noProof="0" dirty="0" err="1" smtClean="0"/>
              <a:t>co</a:t>
            </a:r>
            <a:r>
              <a:rPr lang="es-ES_tradnl" noProof="0" dirty="0" smtClean="0"/>
              <a:t> sísmicos</a:t>
            </a:r>
            <a:r>
              <a:rPr lang="es-ES_tradnl" baseline="0" noProof="0" dirty="0" smtClean="0"/>
              <a:t> con una escala que puede ver los desplazamientos en Buenos Aires.</a:t>
            </a:r>
          </a:p>
          <a:p>
            <a:endParaRPr lang="es-ES_tradnl" baseline="0" noProof="0" dirty="0" smtClean="0"/>
          </a:p>
          <a:p>
            <a:r>
              <a:rPr lang="es-ES_tradnl" baseline="0" noProof="0" dirty="0" smtClean="0"/>
              <a:t>La línea naranja marca la zona de ruptura.</a:t>
            </a:r>
          </a:p>
          <a:p>
            <a:endParaRPr lang="es-ES_tradnl" baseline="0" noProof="0" dirty="0" smtClean="0"/>
          </a:p>
          <a:p>
            <a:r>
              <a:rPr lang="es-ES_tradnl" baseline="0" noProof="0" dirty="0" smtClean="0"/>
              <a:t>Nota que el freno de desplazamientos es mucho mas rápido yendo al norte que al este.</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37</a:t>
            </a:fld>
            <a:endParaRPr lang="en-US"/>
          </a:p>
        </p:txBody>
      </p:sp>
    </p:spTree>
    <p:extLst>
      <p:ext uri="{BB962C8B-B14F-4D97-AF65-F5344CB8AC3E}">
        <p14:creationId xmlns:p14="http://schemas.microsoft.com/office/powerpoint/2010/main" val="37347408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Ahora tenemos una vista mas detallada.</a:t>
            </a:r>
            <a:endParaRPr lang="es-ES_tradnl" baseline="0" noProof="0" dirty="0" smtClean="0"/>
          </a:p>
          <a:p>
            <a:endParaRPr lang="es-ES_tradnl" baseline="0" noProof="0" dirty="0" smtClean="0"/>
          </a:p>
          <a:p>
            <a:r>
              <a:rPr lang="es-ES_tradnl" baseline="0" noProof="0" dirty="0" smtClean="0"/>
              <a:t>Vamos a discutir INSAR en la próxima clase.</a:t>
            </a:r>
          </a:p>
          <a:p>
            <a:endParaRPr lang="es-ES_tradnl" baseline="0" noProof="0" dirty="0" smtClean="0"/>
          </a:p>
          <a:p>
            <a:r>
              <a:rPr lang="es-ES_tradnl" baseline="0" noProof="0" dirty="0" smtClean="0"/>
              <a:t>Se puede hacer la inversión con los dos juegos de datos.</a:t>
            </a:r>
          </a:p>
          <a:p>
            <a:endParaRPr lang="es-ES_tradnl" baseline="0" noProof="0" dirty="0" smtClean="0"/>
          </a:p>
          <a:p>
            <a:r>
              <a:rPr lang="es-ES_tradnl" baseline="0" noProof="0" dirty="0" smtClean="0"/>
              <a:t>Una problema es que GPS es el desplazamiento de la posición promedio durante el día antes el sismo y el promedio del día después. </a:t>
            </a:r>
          </a:p>
          <a:p>
            <a:endParaRPr lang="es-ES_tradnl" baseline="0" noProof="0" dirty="0" smtClean="0"/>
          </a:p>
          <a:p>
            <a:r>
              <a:rPr lang="es-ES_tradnl" baseline="0" noProof="0" dirty="0" smtClean="0"/>
              <a:t>Como vamos a ver hay bastante movimiento pos sísmico durante el primer día.</a:t>
            </a:r>
          </a:p>
          <a:p>
            <a:endParaRPr lang="es-ES_tradnl" baseline="0" noProof="0" dirty="0" smtClean="0"/>
          </a:p>
          <a:p>
            <a:r>
              <a:rPr lang="es-ES_tradnl" baseline="0" noProof="0" dirty="0" smtClean="0"/>
              <a:t>Los datos de INSAR normalmente tiene días hasta una semana, y necesita 2 pasos que no están siempre el mismo día.</a:t>
            </a:r>
          </a:p>
          <a:p>
            <a:endParaRPr lang="es-ES_tradnl" baseline="0" noProof="0" dirty="0" smtClean="0"/>
          </a:p>
          <a:p>
            <a:r>
              <a:rPr lang="es-ES_tradnl" baseline="0" noProof="0" dirty="0" smtClean="0"/>
              <a:t>Entonces esta mezclando datos que representa distintas muestras de los posiciones.</a:t>
            </a:r>
          </a:p>
          <a:p>
            <a:endParaRPr lang="es-ES_tradnl" baseline="0" noProof="0" dirty="0" smtClean="0"/>
          </a:p>
          <a:p>
            <a:r>
              <a:rPr lang="es-ES_tradnl" baseline="0" noProof="0" dirty="0" smtClean="0"/>
              <a:t>Cada modelo produce una campo de datos predichos GPS y INSAR para comparar con lo que esta medido.</a:t>
            </a:r>
          </a:p>
          <a:p>
            <a:endParaRPr lang="es-ES_tradnl" baseline="0" noProof="0" dirty="0" smtClean="0"/>
          </a:p>
          <a:p>
            <a:r>
              <a:rPr lang="es-ES_tradnl" baseline="0" noProof="0" dirty="0" smtClean="0"/>
              <a:t>También se puede estimar el desplazamiento con los datos sísmicos.</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39</a:t>
            </a:fld>
            <a:endParaRPr lang="en-US"/>
          </a:p>
        </p:txBody>
      </p:sp>
    </p:spTree>
    <p:extLst>
      <p:ext uri="{BB962C8B-B14F-4D97-AF65-F5344CB8AC3E}">
        <p14:creationId xmlns:p14="http://schemas.microsoft.com/office/powerpoint/2010/main" val="3330284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07D1CA2-800C-974A-9251-4A2C8E583C22}" type="slidenum">
              <a:rPr lang="en-US"/>
              <a:pPr>
                <a:defRPr/>
              </a:pPr>
              <a:t>4</a:t>
            </a:fld>
            <a:endParaRPr lang="en-US"/>
          </a:p>
        </p:txBody>
      </p:sp>
      <p:sp>
        <p:nvSpPr>
          <p:cNvPr id="393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3219" name="Rectangle 3"/>
          <p:cNvSpPr>
            <a:spLocks noGrp="1" noChangeArrowheads="1"/>
          </p:cNvSpPr>
          <p:nvPr>
            <p:ph type="body" idx="1"/>
          </p:nvPr>
        </p:nvSpPr>
        <p:spPr/>
        <p:txBody>
          <a:bodyPr/>
          <a:lstStyle/>
          <a:p>
            <a:pPr marL="0" indent="0">
              <a:buFontTx/>
              <a:buNone/>
              <a:defRPr/>
            </a:pPr>
            <a:r>
              <a:rPr lang="es-ES_tradnl" noProof="0" dirty="0" smtClean="0">
                <a:cs typeface="+mn-cs"/>
              </a:rPr>
              <a:t>Aquí tenemos una</a:t>
            </a:r>
            <a:r>
              <a:rPr lang="es-ES_tradnl" baseline="0" noProof="0" dirty="0" smtClean="0">
                <a:cs typeface="+mn-cs"/>
              </a:rPr>
              <a:t> vista de la topografía de la tierra mostrando solamente las elevaciones (promedios) mas alto que 3 mil metros.</a:t>
            </a:r>
          </a:p>
          <a:p>
            <a:pPr marL="0" indent="0">
              <a:buFontTx/>
              <a:buNone/>
              <a:defRPr/>
            </a:pPr>
            <a:endParaRPr lang="es-ES_tradnl" noProof="0" dirty="0" smtClean="0">
              <a:cs typeface="+mn-cs"/>
            </a:endParaRPr>
          </a:p>
          <a:p>
            <a:pPr marL="0" indent="0">
              <a:buFontTx/>
              <a:buNone/>
              <a:defRPr/>
            </a:pPr>
            <a:r>
              <a:rPr lang="es-ES_tradnl" noProof="0" dirty="0" smtClean="0">
                <a:cs typeface="+mn-cs"/>
              </a:rPr>
              <a:t>El imagen (resalta/pone de relieve) las </a:t>
            </a:r>
            <a:r>
              <a:rPr lang="es-ES" dirty="0" smtClean="0"/>
              <a:t>cinturones orogénicos mas activos de hoy. (una</a:t>
            </a:r>
            <a:r>
              <a:rPr lang="es-ES" baseline="0" dirty="0" smtClean="0"/>
              <a:t> vez que no son activas, la erosión va </a:t>
            </a:r>
            <a:r>
              <a:rPr lang="es-ES" baseline="0" dirty="0" err="1" smtClean="0"/>
              <a:t>borrandolas</a:t>
            </a:r>
            <a:r>
              <a:rPr lang="es-ES" baseline="0" dirty="0" smtClean="0"/>
              <a:t>).</a:t>
            </a:r>
            <a:endParaRPr lang="es-ES_tradnl" noProof="0" dirty="0" smtClean="0">
              <a:cs typeface="+mn-cs"/>
            </a:endParaRPr>
          </a:p>
          <a:p>
            <a:pPr marL="224851" indent="-224851">
              <a:defRPr/>
            </a:pPr>
            <a:endParaRPr lang="es-ES_tradnl" noProof="0" dirty="0" smtClean="0">
              <a:cs typeface="+mn-cs"/>
            </a:endParaRPr>
          </a:p>
          <a:p>
            <a:pPr marL="224851" indent="-224851">
              <a:defRPr/>
            </a:pPr>
            <a:r>
              <a:rPr lang="es-ES_tradnl" noProof="0" dirty="0" smtClean="0">
                <a:cs typeface="+mn-cs"/>
              </a:rPr>
              <a:t>Tiene</a:t>
            </a:r>
            <a:r>
              <a:rPr lang="es-ES_tradnl" baseline="0" noProof="0" dirty="0" smtClean="0">
                <a:cs typeface="+mn-cs"/>
              </a:rPr>
              <a:t> el plano de Tíbet y la Himalaya a la izquierda y los Andes a la derecha.</a:t>
            </a:r>
            <a:endParaRPr lang="es-ES_tradnl" noProof="0" dirty="0" smtClean="0">
              <a:cs typeface="+mn-cs"/>
            </a:endParaRPr>
          </a:p>
          <a:p>
            <a:pPr marL="0" indent="0">
              <a:buFontTx/>
              <a:buNone/>
              <a:defRPr/>
            </a:pPr>
            <a:endParaRPr lang="es-ES_tradnl" noProof="0" dirty="0" smtClean="0">
              <a:cs typeface="+mn-cs"/>
            </a:endParaRPr>
          </a:p>
          <a:p>
            <a:pPr marL="0" indent="0">
              <a:buFontTx/>
              <a:buNone/>
              <a:defRPr/>
            </a:pPr>
            <a:r>
              <a:rPr lang="es-ES_tradnl" noProof="0" dirty="0" smtClean="0">
                <a:cs typeface="+mn-cs"/>
              </a:rPr>
              <a:t>Para entender los procesos</a:t>
            </a:r>
            <a:r>
              <a:rPr lang="es-ES_tradnl" baseline="0" noProof="0" dirty="0" smtClean="0">
                <a:cs typeface="+mn-cs"/>
              </a:rPr>
              <a:t> que las forman, y sus efectos en el campo de deformaciones y la agrimensura, comparamos sus propiedades en escala grande.</a:t>
            </a:r>
            <a:endParaRPr lang="es-ES_tradnl" noProof="0" dirty="0" smtClean="0">
              <a:cs typeface="+mn-cs"/>
            </a:endParaRPr>
          </a:p>
          <a:p>
            <a:pPr marL="224851" indent="-224851">
              <a:defRPr/>
            </a:pPr>
            <a:endParaRPr lang="es-ES_tradnl" noProof="0" dirty="0"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El imagen de la pagina anterior</a:t>
            </a:r>
            <a:r>
              <a:rPr lang="es-ES_tradnl" baseline="0" noProof="0" dirty="0" smtClean="0"/>
              <a:t> puesto sobre la topografía en escala gris.</a:t>
            </a:r>
          </a:p>
          <a:p>
            <a:endParaRPr lang="es-ES_tradnl" baseline="0" noProof="0" dirty="0" smtClean="0"/>
          </a:p>
          <a:p>
            <a:r>
              <a:rPr lang="es-ES_tradnl" baseline="0" noProof="0" dirty="0" smtClean="0"/>
              <a:t>Nota que las alturas mas altas son asociadas con las cordilleras activas. Los Himalaya y Andes </a:t>
            </a:r>
            <a:r>
              <a:rPr lang="mr-IN" baseline="0" noProof="0" dirty="0" smtClean="0"/>
              <a:t>–</a:t>
            </a:r>
            <a:r>
              <a:rPr lang="es-ES_tradnl" baseline="0" noProof="0" dirty="0" smtClean="0"/>
              <a:t> una vez que “mueren” la erosión empieza borrarlas.</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5</a:t>
            </a:fld>
            <a:endParaRPr lang="en-US"/>
          </a:p>
        </p:txBody>
      </p:sp>
    </p:spTree>
    <p:extLst>
      <p:ext uri="{BB962C8B-B14F-4D97-AF65-F5344CB8AC3E}">
        <p14:creationId xmlns:p14="http://schemas.microsoft.com/office/powerpoint/2010/main" val="1579141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D40F520-6D45-4345-9604-FFC35E4E948A}" type="slidenum">
              <a:rPr lang="en-US"/>
              <a:pPr>
                <a:defRPr/>
              </a:pPr>
              <a:t>6</a:t>
            </a:fld>
            <a:endParaRPr lang="en-US"/>
          </a:p>
        </p:txBody>
      </p:sp>
      <p:sp>
        <p:nvSpPr>
          <p:cNvPr id="514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4051" name="Rectangle 3"/>
          <p:cNvSpPr>
            <a:spLocks noGrp="1" noChangeArrowheads="1"/>
          </p:cNvSpPr>
          <p:nvPr>
            <p:ph type="body" idx="1"/>
          </p:nvPr>
        </p:nvSpPr>
        <p:spPr/>
        <p:txBody>
          <a:bodyPr/>
          <a:lstStyle/>
          <a:p>
            <a:pPr marL="0" indent="0">
              <a:buFontTx/>
              <a:buNone/>
              <a:defRPr/>
            </a:pPr>
            <a:r>
              <a:rPr lang="es-ES_tradnl" noProof="0" dirty="0" smtClean="0">
                <a:cs typeface="+mn-cs"/>
              </a:rPr>
              <a:t>La sismicidad muestra</a:t>
            </a:r>
            <a:r>
              <a:rPr lang="es-ES_tradnl" baseline="0" noProof="0" dirty="0" smtClean="0">
                <a:cs typeface="+mn-cs"/>
              </a:rPr>
              <a:t> algo de la técnica activa. (la deformación tiene que ser suficiente raído para juntar suficiente fuerza/deformación para romper las rocas, si era mas lento será todo por pliegues, una deformación permanente que relieve las fuerzas lentamente, hay pliegues es sistemas con sismos también.</a:t>
            </a:r>
          </a:p>
          <a:p>
            <a:pPr marL="0" indent="0">
              <a:buFontTx/>
              <a:buNone/>
              <a:defRPr/>
            </a:pPr>
            <a:endParaRPr lang="es-ES_tradnl" baseline="0" noProof="0" dirty="0" smtClean="0">
              <a:cs typeface="+mn-cs"/>
            </a:endParaRPr>
          </a:p>
          <a:p>
            <a:pPr marL="0" indent="0">
              <a:buFontTx/>
              <a:buNone/>
              <a:defRPr/>
            </a:pPr>
            <a:r>
              <a:rPr lang="es-ES_tradnl" baseline="0" noProof="0" dirty="0" smtClean="0">
                <a:cs typeface="+mn-cs"/>
              </a:rPr>
              <a:t>Mapa de sismos &gt;M5,2 (los que relieve </a:t>
            </a:r>
            <a:r>
              <a:rPr lang="es-ES_tradnl" dirty="0" smtClean="0"/>
              <a:t>tensión/deformación significativa)</a:t>
            </a:r>
          </a:p>
          <a:p>
            <a:pPr marL="0" indent="0">
              <a:buFontTx/>
              <a:buNone/>
              <a:defRPr/>
            </a:pPr>
            <a:endParaRPr lang="es-ES_tradnl" noProof="0" dirty="0" smtClean="0">
              <a:cs typeface="+mn-cs"/>
            </a:endParaRPr>
          </a:p>
          <a:p>
            <a:pPr marL="0" indent="0">
              <a:buFontTx/>
              <a:buNone/>
              <a:defRPr/>
            </a:pPr>
            <a:r>
              <a:rPr lang="es-ES_tradnl" noProof="0" dirty="0" smtClean="0">
                <a:cs typeface="+mn-cs"/>
              </a:rPr>
              <a:t>De este imagen, </a:t>
            </a:r>
            <a:r>
              <a:rPr lang="es-ES_tradnl" dirty="0" smtClean="0"/>
              <a:t>nos dan una pista que el estilo de deformación cortical en las dos regiones </a:t>
            </a:r>
            <a:r>
              <a:rPr lang="es-ES_tradnl" baseline="0" noProof="0" dirty="0" smtClean="0">
                <a:cs typeface="+mn-cs"/>
              </a:rPr>
              <a:t> </a:t>
            </a:r>
            <a:r>
              <a:rPr lang="es-ES_tradnl" dirty="0" smtClean="0"/>
              <a:t>puede ser </a:t>
            </a:r>
            <a:r>
              <a:rPr lang="es-ES_tradnl" dirty="0" err="1" smtClean="0"/>
              <a:t>mmontañasuy</a:t>
            </a:r>
            <a:r>
              <a:rPr lang="es-ES_tradnl" dirty="0" smtClean="0"/>
              <a:t> distinta (por</a:t>
            </a:r>
            <a:r>
              <a:rPr lang="es-ES_tradnl" baseline="0" dirty="0" smtClean="0"/>
              <a:t> lo menos durante e periodo en que tenemos datos)</a:t>
            </a:r>
          </a:p>
          <a:p>
            <a:pPr marL="0" indent="0">
              <a:buFontTx/>
              <a:buNone/>
              <a:defRPr/>
            </a:pPr>
            <a:endParaRPr lang="es-ES_tradnl" baseline="0" noProof="0" dirty="0" smtClean="0">
              <a:cs typeface="+mn-cs"/>
            </a:endParaRPr>
          </a:p>
          <a:p>
            <a:pPr marL="0" indent="0">
              <a:buFontTx/>
              <a:buNone/>
              <a:defRPr/>
            </a:pPr>
            <a:r>
              <a:rPr lang="es-ES_tradnl" baseline="0" noProof="0" dirty="0" smtClean="0">
                <a:cs typeface="+mn-cs"/>
              </a:rPr>
              <a:t>En </a:t>
            </a:r>
            <a:r>
              <a:rPr lang="es-ES_tradnl" baseline="0" noProof="0" dirty="0" err="1" smtClean="0">
                <a:cs typeface="+mn-cs"/>
              </a:rPr>
              <a:t>Tibet</a:t>
            </a:r>
            <a:r>
              <a:rPr lang="es-ES_tradnl" baseline="0" noProof="0" dirty="0" smtClean="0">
                <a:cs typeface="+mn-cs"/>
              </a:rPr>
              <a:t>, la </a:t>
            </a:r>
            <a:r>
              <a:rPr lang="es-ES_tradnl" baseline="0" noProof="0" dirty="0" err="1" smtClean="0">
                <a:cs typeface="+mn-cs"/>
              </a:rPr>
              <a:t>sismicida</a:t>
            </a:r>
            <a:r>
              <a:rPr lang="es-ES_tradnl" baseline="0" noProof="0" dirty="0" smtClean="0">
                <a:cs typeface="+mn-cs"/>
              </a:rPr>
              <a:t> </a:t>
            </a:r>
            <a:r>
              <a:rPr lang="es-ES_tradnl" dirty="0" smtClean="0"/>
              <a:t>es extendido difusamente sobre la meseta</a:t>
            </a:r>
          </a:p>
          <a:p>
            <a:pPr marL="224851" indent="-224851">
              <a:defRPr/>
            </a:pPr>
            <a:r>
              <a:rPr lang="es-ES_tradnl" noProof="0" dirty="0" smtClean="0">
                <a:cs typeface="+mn-cs"/>
              </a:rPr>
              <a:t>Mientras</a:t>
            </a:r>
            <a:r>
              <a:rPr lang="es-ES_tradnl" baseline="0" noProof="0" dirty="0" smtClean="0">
                <a:cs typeface="+mn-cs"/>
              </a:rPr>
              <a:t> que en los Andes centrales l</a:t>
            </a:r>
            <a:r>
              <a:rPr lang="es-ES_tradnl" dirty="0" smtClean="0"/>
              <a:t>a sismicidad es enfocado,</a:t>
            </a:r>
            <a:r>
              <a:rPr lang="es-ES_tradnl" baseline="0" dirty="0" smtClean="0"/>
              <a:t> o</a:t>
            </a:r>
            <a:r>
              <a:rPr lang="es-ES_tradnl" dirty="0" smtClean="0"/>
              <a:t> concentrado, en los márgenes de la</a:t>
            </a:r>
            <a:r>
              <a:rPr lang="es-ES_tradnl" baseline="0" dirty="0" smtClean="0"/>
              <a:t> cordillera</a:t>
            </a:r>
            <a:endParaRPr lang="es-ES_tradnl" noProof="0" dirty="0" smtClean="0">
              <a:cs typeface="+mn-cs"/>
            </a:endParaRPr>
          </a:p>
          <a:p>
            <a:pPr marL="224851" indent="-224851">
              <a:defRPr/>
            </a:pPr>
            <a:endParaRPr lang="es-ES_tradnl" noProof="0" dirty="0"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33F20A84-FE91-F94E-A8C5-00C115CA6F4D}" type="slidenum">
              <a:rPr lang="en-US" sz="1200" b="0">
                <a:latin typeface="Papyrus" charset="0"/>
                <a:cs typeface="Papyrus" charset="0"/>
              </a:rPr>
              <a:pPr eaLnBrk="1" hangingPunct="1"/>
              <a:t>7</a:t>
            </a:fld>
            <a:endParaRPr lang="en-US" sz="1200" b="0">
              <a:latin typeface="Papyrus" charset="0"/>
              <a:cs typeface="Papyrus"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s-ES_tradnl" noProof="0" dirty="0" smtClean="0">
                <a:latin typeface="Papyrus" charset="0"/>
                <a:ea typeface="ＭＳ Ｐゴシック" charset="0"/>
                <a:cs typeface="ＭＳ Ｐゴシック" charset="0"/>
              </a:rPr>
              <a:t>Aquí hay</a:t>
            </a:r>
            <a:r>
              <a:rPr lang="es-ES_tradnl" baseline="0" noProof="0" dirty="0" smtClean="0">
                <a:latin typeface="Papyrus" charset="0"/>
                <a:ea typeface="ＭＳ Ｐゴシック" charset="0"/>
                <a:cs typeface="ＭＳ Ｐゴシック" charset="0"/>
              </a:rPr>
              <a:t> dos esteremos distintos y opuestos – bloques rígidos, y deformaciones continuas, y uno en el medio (mas complicado)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93234DA4-107A-C946-B5DD-DBB5BFCEDF5F}" type="slidenum">
              <a:rPr lang="en-US" sz="1200" b="0">
                <a:latin typeface="Papyrus" charset="0"/>
                <a:cs typeface="Papyrus" charset="0"/>
              </a:rPr>
              <a:pPr eaLnBrk="1" hangingPunct="1"/>
              <a:t>8</a:t>
            </a:fld>
            <a:endParaRPr lang="en-US" sz="1200" b="0">
              <a:latin typeface="Papyrus" charset="0"/>
              <a:cs typeface="Papyrus"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s-ES_tradnl" noProof="0" dirty="0" smtClean="0">
                <a:latin typeface="Papyrus" charset="0"/>
                <a:ea typeface="ＭＳ Ｐゴシック" charset="0"/>
                <a:cs typeface="ＭＳ Ｐゴシック" charset="0"/>
              </a:rPr>
              <a:t>Bloques rígidos</a:t>
            </a:r>
            <a:r>
              <a:rPr lang="es-ES_tradnl" baseline="0" noProof="0" dirty="0" smtClean="0">
                <a:latin typeface="Papyrus" charset="0"/>
                <a:ea typeface="ＭＳ Ｐゴシック" charset="0"/>
                <a:cs typeface="ＭＳ Ｐゴシック" charset="0"/>
              </a:rPr>
              <a:t> con deformaciones por los limites.</a:t>
            </a:r>
            <a:r>
              <a:rPr lang="es-ES_tradnl" baseline="0" noProof="0" dirty="0">
                <a:latin typeface="Papyrus" charset="0"/>
                <a:ea typeface="ＭＳ Ｐゴシック" charset="0"/>
                <a:cs typeface="ＭＳ Ｐゴシック" charset="0"/>
              </a:rPr>
              <a:t> </a:t>
            </a:r>
            <a:r>
              <a:rPr lang="es-ES_tradnl" baseline="0" noProof="0" dirty="0" smtClean="0">
                <a:latin typeface="Papyrus" charset="0"/>
                <a:ea typeface="ＭＳ Ｐゴシック" charset="0"/>
                <a:cs typeface="ＭＳ Ｐゴシック" charset="0"/>
              </a:rPr>
              <a:t>Mini-placas. Vamos a interpretar los sismos de los dos lados después.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93234DA4-107A-C946-B5DD-DBB5BFCEDF5F}" type="slidenum">
              <a:rPr lang="en-US" sz="1200" b="0">
                <a:latin typeface="Papyrus" charset="0"/>
                <a:cs typeface="Papyrus" charset="0"/>
              </a:rPr>
              <a:pPr eaLnBrk="1" hangingPunct="1"/>
              <a:t>9</a:t>
            </a:fld>
            <a:endParaRPr lang="en-US" sz="1200" b="0">
              <a:latin typeface="Papyrus" charset="0"/>
              <a:cs typeface="Papyrus"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s-ES_tradnl" noProof="0" dirty="0" smtClean="0">
                <a:latin typeface="Papyrus" charset="0"/>
                <a:ea typeface="ＭＳ Ｐゴシック" charset="0"/>
                <a:cs typeface="ＭＳ Ｐゴシック" charset="0"/>
              </a:rPr>
              <a:t>En sistemas de falla de rubmodeslizante es muy común ver muchas ramas que se separan</a:t>
            </a:r>
            <a:r>
              <a:rPr lang="es-ES_tradnl" baseline="0" noProof="0" dirty="0" smtClean="0">
                <a:latin typeface="Papyrus" charset="0"/>
                <a:ea typeface="ＭＳ Ｐゴシック" charset="0"/>
                <a:cs typeface="ＭＳ Ｐゴシック" charset="0"/>
              </a:rPr>
              <a:t> </a:t>
            </a:r>
            <a:r>
              <a:rPr lang="es-ES_tradnl" noProof="0" dirty="0" smtClean="0">
                <a:latin typeface="Papyrus" charset="0"/>
                <a:ea typeface="ＭＳ Ｐゴシック" charset="0"/>
                <a:cs typeface="ＭＳ Ｐゴシック" charset="0"/>
              </a:rPr>
              <a:t>y se reúnen</a:t>
            </a:r>
            <a:r>
              <a:rPr lang="es-ES_tradnl" baseline="0" noProof="0" dirty="0" smtClean="0">
                <a:latin typeface="Papyrus" charset="0"/>
                <a:ea typeface="ＭＳ Ｐゴシック" charset="0"/>
                <a:cs typeface="ＭＳ Ｐゴシック" charset="0"/>
              </a:rPr>
              <a:t> (debe ser lo mismo en las otras tipos de fallas, no es un plano perfecto).</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Nota el campo de velocidades muy complejo.</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Las fallas son identificados geológicamente, tienen expresiones en el superficie. Entonces se puede armar un modelo como hemos visto para fallas </a:t>
            </a:r>
            <a:r>
              <a:rPr lang="es-ES_tradnl" baseline="0" noProof="0" dirty="0" err="1" smtClean="0">
                <a:latin typeface="Papyrus" charset="0"/>
                <a:ea typeface="ＭＳ Ｐゴシック" charset="0"/>
                <a:cs typeface="ＭＳ Ｐゴシック" charset="0"/>
              </a:rPr>
              <a:t>rumbodeslizantes</a:t>
            </a:r>
            <a:r>
              <a:rPr lang="es-ES_tradnl" baseline="0" noProof="0" dirty="0" smtClean="0">
                <a:latin typeface="Papyrus" charset="0"/>
                <a:ea typeface="ＭＳ Ｐゴシック" charset="0"/>
                <a:cs typeface="ＭＳ Ｐゴシック" charset="0"/>
              </a:rPr>
              <a:t>, poniendo desplazamiento en extensiones de la falla abajo hasta que tenemos un ajuste de los datos GPS.</a:t>
            </a:r>
          </a:p>
          <a:p>
            <a:endParaRPr lang="es-ES_tradnl" baseline="0" noProof="0" dirty="0" smtClean="0">
              <a:latin typeface="Papyrus" charset="0"/>
              <a:ea typeface="ＭＳ Ｐゴシック" charset="0"/>
              <a:cs typeface="ＭＳ Ｐゴシック" charset="0"/>
            </a:endParaRPr>
          </a:p>
          <a:p>
            <a:r>
              <a:rPr lang="es-ES_tradnl" baseline="0" noProof="0" dirty="0" smtClean="0">
                <a:latin typeface="Papyrus" charset="0"/>
                <a:ea typeface="ＭＳ Ｐゴシック" charset="0"/>
                <a:cs typeface="ＭＳ Ｐゴシック" charset="0"/>
              </a:rPr>
              <a:t>No es muy estable la inversión y necesita ayuda de los sismos para estimar la profundidad de cerrar.</a:t>
            </a:r>
            <a:endParaRPr lang="es-ES_tradnl" noProof="0" dirty="0">
              <a:latin typeface="Papyru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5/18/18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229292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5/18/18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724593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5/18/18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965210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0A263175-66F6-D740-B3B1-E5E54497DCA9}" type="slidenum">
              <a:rPr lang="en-US"/>
              <a:pPr/>
              <a:t>‹#›</a:t>
            </a:fld>
            <a:endParaRPr lang="en-US"/>
          </a:p>
        </p:txBody>
      </p:sp>
    </p:spTree>
    <p:extLst>
      <p:ext uri="{BB962C8B-B14F-4D97-AF65-F5344CB8AC3E}">
        <p14:creationId xmlns:p14="http://schemas.microsoft.com/office/powerpoint/2010/main" val="2848397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5/18/18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712583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29C9F6-9D0D-7D46-9BBE-DDC44C03EE84}" type="datetimeFigureOut">
              <a:rPr lang="en-US" smtClean="0"/>
              <a:t>5/18/18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221613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29C9F6-9D0D-7D46-9BBE-DDC44C03EE84}" type="datetimeFigureOut">
              <a:rPr lang="en-US" smtClean="0"/>
              <a:t>5/18/18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3083843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29C9F6-9D0D-7D46-9BBE-DDC44C03EE84}" type="datetimeFigureOut">
              <a:rPr lang="en-US" smtClean="0"/>
              <a:t>5/18/18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3909536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29C9F6-9D0D-7D46-9BBE-DDC44C03EE84}" type="datetimeFigureOut">
              <a:rPr lang="en-US" smtClean="0"/>
              <a:t>5/18/18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001413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29C9F6-9D0D-7D46-9BBE-DDC44C03EE84}" type="datetimeFigureOut">
              <a:rPr lang="en-US" smtClean="0"/>
              <a:t>5/18/18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667413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29C9F6-9D0D-7D46-9BBE-DDC44C03EE84}" type="datetimeFigureOut">
              <a:rPr lang="en-US" smtClean="0"/>
              <a:t>5/18/18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420291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29C9F6-9D0D-7D46-9BBE-DDC44C03EE84}" type="datetimeFigureOut">
              <a:rPr lang="en-US" smtClean="0"/>
              <a:t>5/18/18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25886996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29C9F6-9D0D-7D46-9BBE-DDC44C03EE84}" type="datetimeFigureOut">
              <a:rPr lang="en-US" smtClean="0"/>
              <a:t>5/18/18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08346-8F19-CE40-9306-BFAE7BE776F0}" type="slidenum">
              <a:rPr lang="en-US" smtClean="0"/>
              <a:t>‹#›</a:t>
            </a:fld>
            <a:endParaRPr lang="en-US"/>
          </a:p>
        </p:txBody>
      </p:sp>
    </p:spTree>
    <p:extLst>
      <p:ext uri="{BB962C8B-B14F-4D97-AF65-F5344CB8AC3E}">
        <p14:creationId xmlns:p14="http://schemas.microsoft.com/office/powerpoint/2010/main" val="2235502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jpeg"/><Relationship Id="rId5"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5.jpe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5.jpe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5.jpeg"/><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5.jpe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5.jpeg"/><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3.pn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chart" Target="../charts/chart1.xml"/><Relationship Id="rId5" Type="http://schemas.openxmlformats.org/officeDocument/2006/relationships/image" Target="../media/image41.png"/><Relationship Id="rId6" Type="http://schemas.openxmlformats.org/officeDocument/2006/relationships/chart" Target="../charts/chart2.xml"/><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jpe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45367"/>
            <a:ext cx="9144000" cy="681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269" tIns="23134" rIns="46269" bIns="23134">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a:r>
              <a:rPr lang="es-ES_tradnl" sz="4000" dirty="0">
                <a:latin typeface="Times New Roman"/>
                <a:cs typeface="Papyrus" charset="0"/>
              </a:rPr>
              <a:t>Nuevas aplicaciones geodésicas en la agrimensura moderna.</a:t>
            </a:r>
          </a:p>
          <a:p>
            <a:pPr algn="ctr"/>
            <a:endParaRPr lang="es-ES_tradnl" sz="4000" b="0" dirty="0">
              <a:latin typeface="Times New Roman"/>
              <a:cs typeface="Papyrus" charset="0"/>
            </a:endParaRPr>
          </a:p>
          <a:p>
            <a:pPr algn="ctr"/>
            <a:r>
              <a:rPr lang="es-ES_tradnl" sz="4000" b="0" dirty="0">
                <a:latin typeface="Times New Roman"/>
                <a:cs typeface="Papyrus" charset="0"/>
              </a:rPr>
              <a:t>Universidad de Buenos Aires</a:t>
            </a:r>
          </a:p>
          <a:p>
            <a:pPr algn="ctr"/>
            <a:r>
              <a:rPr lang="es-ES_tradnl" sz="4000" b="0" dirty="0">
                <a:latin typeface="Times New Roman"/>
                <a:cs typeface="Papyrus" charset="0"/>
              </a:rPr>
              <a:t>Marzo-Mayo, 2018</a:t>
            </a:r>
          </a:p>
          <a:p>
            <a:pPr algn="ctr"/>
            <a:endParaRPr lang="es-ES_tradnl" sz="4000" b="0" dirty="0">
              <a:latin typeface="Times New Roman"/>
              <a:cs typeface="Papyrus" charset="0"/>
            </a:endParaRPr>
          </a:p>
          <a:p>
            <a:pPr algn="ctr"/>
            <a:endParaRPr lang="es-ES_tradnl" sz="4000" b="0" dirty="0">
              <a:latin typeface="Times New Roman"/>
              <a:cs typeface="Papyrus" charset="0"/>
            </a:endParaRPr>
          </a:p>
          <a:p>
            <a:pPr algn="ctr"/>
            <a:r>
              <a:rPr lang="es-ES_tradnl" sz="4000" b="0" dirty="0">
                <a:latin typeface="Times New Roman"/>
                <a:cs typeface="Papyrus" charset="0"/>
              </a:rPr>
              <a:t>Dr. Robert Smalley</a:t>
            </a:r>
          </a:p>
          <a:p>
            <a:pPr algn="ctr"/>
            <a:r>
              <a:rPr lang="es-ES_tradnl" sz="4000" b="0" dirty="0" err="1">
                <a:latin typeface="Times New Roman"/>
                <a:cs typeface="Papyrus" charset="0"/>
              </a:rPr>
              <a:t>Fulbright</a:t>
            </a:r>
            <a:r>
              <a:rPr lang="es-ES_tradnl" sz="4000" b="0" dirty="0">
                <a:latin typeface="Times New Roman"/>
                <a:cs typeface="Papyrus" charset="0"/>
              </a:rPr>
              <a:t> </a:t>
            </a:r>
            <a:r>
              <a:rPr lang="es-ES_tradnl" sz="4000" b="0" dirty="0" err="1">
                <a:latin typeface="Times New Roman"/>
                <a:cs typeface="Papyrus" charset="0"/>
              </a:rPr>
              <a:t>Scholar</a:t>
            </a:r>
            <a:endParaRPr lang="es-ES_tradnl" sz="4000" b="0" dirty="0">
              <a:latin typeface="Times New Roman"/>
              <a:cs typeface="Papyrus" charset="0"/>
            </a:endParaRPr>
          </a:p>
          <a:p>
            <a:pPr algn="ctr"/>
            <a:endParaRPr lang="es-ES_tradnl" sz="4000" b="0" dirty="0">
              <a:latin typeface="Times New Roman"/>
              <a:cs typeface="Papyrus" charset="0"/>
            </a:endParaRPr>
          </a:p>
          <a:p>
            <a:pPr algn="ctr"/>
            <a:r>
              <a:rPr lang="es-ES_tradnl" sz="4000" b="0" dirty="0">
                <a:latin typeface="Times New Roman"/>
                <a:cs typeface="Papyrus" charset="0"/>
              </a:rPr>
              <a:t>Reunión </a:t>
            </a:r>
            <a:r>
              <a:rPr lang="es-ES_tradnl" sz="4000" b="0" dirty="0" smtClean="0">
                <a:latin typeface="Times New Roman"/>
                <a:cs typeface="Papyrus" charset="0"/>
              </a:rPr>
              <a:t>8         Mayo 17, </a:t>
            </a:r>
            <a:r>
              <a:rPr lang="es-ES_tradnl" sz="4000" b="0" dirty="0">
                <a:latin typeface="Times New Roman"/>
                <a:cs typeface="Papyrus" charset="0"/>
              </a:rPr>
              <a:t>2018</a:t>
            </a:r>
            <a:endParaRPr lang="en-US" sz="4000" b="0" dirty="0">
              <a:latin typeface="Times New Roman"/>
              <a:cs typeface="Papyrus" charset="0"/>
            </a:endParaRPr>
          </a:p>
        </p:txBody>
      </p:sp>
    </p:spTree>
    <p:extLst>
      <p:ext uri="{BB962C8B-B14F-4D97-AF65-F5344CB8AC3E}">
        <p14:creationId xmlns:p14="http://schemas.microsoft.com/office/powerpoint/2010/main" val="21180535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81921" name="TextBox 6"/>
          <p:cNvSpPr txBox="1">
            <a:spLocks noChangeArrowheads="1"/>
          </p:cNvSpPr>
          <p:nvPr/>
        </p:nvSpPr>
        <p:spPr bwMode="auto">
          <a:xfrm>
            <a:off x="7554913" y="6581775"/>
            <a:ext cx="11985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800" b="1">
                <a:solidFill>
                  <a:schemeClr val="tx1"/>
                </a:solidFill>
                <a:latin typeface="Tempus Sans ITC" charset="0"/>
                <a:ea typeface="ＭＳ Ｐゴシック" charset="0"/>
                <a:cs typeface="ＭＳ Ｐゴシック" charset="0"/>
              </a:defRPr>
            </a:lvl1pPr>
            <a:lvl2pPr marL="742950" indent="-285750" defTabSz="457200" eaLnBrk="0" hangingPunct="0">
              <a:defRPr sz="2800" b="1">
                <a:solidFill>
                  <a:schemeClr val="tx1"/>
                </a:solidFill>
                <a:latin typeface="Tempus Sans ITC" charset="0"/>
                <a:ea typeface="ＭＳ Ｐゴシック" charset="0"/>
              </a:defRPr>
            </a:lvl2pPr>
            <a:lvl3pPr marL="1143000" indent="-228600" defTabSz="457200" eaLnBrk="0" hangingPunct="0">
              <a:defRPr sz="2800" b="1">
                <a:solidFill>
                  <a:schemeClr val="tx1"/>
                </a:solidFill>
                <a:latin typeface="Tempus Sans ITC" charset="0"/>
                <a:ea typeface="ＭＳ Ｐゴシック" charset="0"/>
              </a:defRPr>
            </a:lvl3pPr>
            <a:lvl4pPr marL="1600200" indent="-228600" defTabSz="457200" eaLnBrk="0" hangingPunct="0">
              <a:defRPr sz="2800" b="1">
                <a:solidFill>
                  <a:schemeClr val="tx1"/>
                </a:solidFill>
                <a:latin typeface="Tempus Sans ITC" charset="0"/>
                <a:ea typeface="ＭＳ Ｐゴシック" charset="0"/>
              </a:defRPr>
            </a:lvl4pPr>
            <a:lvl5pPr marL="2057400" indent="-228600" defTabSz="4572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n-US" sz="1200" b="0">
                <a:latin typeface="Papyrus" charset="0"/>
                <a:cs typeface="Papyrus" charset="0"/>
              </a:rPr>
              <a:t>Thacher, 2003</a:t>
            </a:r>
          </a:p>
        </p:txBody>
      </p:sp>
      <p:sp>
        <p:nvSpPr>
          <p:cNvPr id="81923" name="Text Box 10"/>
          <p:cNvSpPr txBox="1">
            <a:spLocks noChangeArrowheads="1"/>
          </p:cNvSpPr>
          <p:nvPr/>
        </p:nvSpPr>
        <p:spPr bwMode="auto">
          <a:xfrm>
            <a:off x="0" y="4572000"/>
            <a:ext cx="9144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_tradnl" b="0" dirty="0" smtClean="0">
                <a:latin typeface="Times New Roman"/>
                <a:cs typeface="Times New Roman"/>
              </a:rPr>
              <a:t>Deformaciones </a:t>
            </a:r>
            <a:r>
              <a:rPr lang="es-ES_tradnl" b="0" dirty="0" err="1" smtClean="0">
                <a:latin typeface="Times New Roman"/>
                <a:cs typeface="Times New Roman"/>
              </a:rPr>
              <a:t>causi</a:t>
            </a:r>
            <a:r>
              <a:rPr lang="es-ES_tradnl" b="0" dirty="0" smtClean="0">
                <a:latin typeface="Times New Roman"/>
                <a:cs typeface="Times New Roman"/>
              </a:rPr>
              <a:t>-continuas. Deformación interna penetrante.</a:t>
            </a:r>
          </a:p>
          <a:p>
            <a:pPr eaLnBrk="1" hangingPunct="1"/>
            <a:r>
              <a:rPr lang="es-ES_tradnl" b="0" dirty="0" smtClean="0">
                <a:latin typeface="Times New Roman"/>
                <a:cs typeface="Times New Roman"/>
              </a:rPr>
              <a:t>Un Mar continuo de deformaciones.</a:t>
            </a:r>
          </a:p>
          <a:p>
            <a:pPr eaLnBrk="1" hangingPunct="1"/>
            <a:r>
              <a:rPr lang="es-ES_tradnl" b="0" dirty="0" smtClean="0">
                <a:latin typeface="Times New Roman"/>
                <a:cs typeface="Times New Roman"/>
              </a:rPr>
              <a:t>Difícil ver con GPS.</a:t>
            </a:r>
            <a:endParaRPr lang="es-ES_tradnl" b="0" dirty="0">
              <a:latin typeface="Times New Roman"/>
              <a:cs typeface="Times New Roman"/>
            </a:endParaRPr>
          </a:p>
        </p:txBody>
      </p:sp>
      <p:grpSp>
        <p:nvGrpSpPr>
          <p:cNvPr id="81924" name="Group 11"/>
          <p:cNvGrpSpPr>
            <a:grpSpLocks/>
          </p:cNvGrpSpPr>
          <p:nvPr/>
        </p:nvGrpSpPr>
        <p:grpSpPr bwMode="auto">
          <a:xfrm>
            <a:off x="5638800" y="381000"/>
            <a:ext cx="3505200" cy="3733800"/>
            <a:chOff x="1968" y="356"/>
            <a:chExt cx="3863" cy="3411"/>
          </a:xfrm>
        </p:grpSpPr>
        <p:pic>
          <p:nvPicPr>
            <p:cNvPr id="81925" name="Picture 12" descr="eq_fi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68" y="356"/>
              <a:ext cx="3863" cy="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ext Box 13"/>
            <p:cNvSpPr txBox="1">
              <a:spLocks noChangeArrowheads="1"/>
            </p:cNvSpPr>
            <p:nvPr/>
          </p:nvSpPr>
          <p:spPr bwMode="auto">
            <a:xfrm>
              <a:off x="3529" y="674"/>
              <a:ext cx="755"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n-US" sz="1600">
                  <a:solidFill>
                    <a:schemeClr val="accent2"/>
                  </a:solidFill>
                  <a:latin typeface="Papyrus" charset="0"/>
                  <a:cs typeface="Papyrus" charset="0"/>
                </a:rPr>
                <a:t>Tibet</a:t>
              </a:r>
            </a:p>
          </p:txBody>
        </p:sp>
      </p:grpSp>
      <p:pic>
        <p:nvPicPr>
          <p:cNvPr id="2" name="Picture 1" descr="distrib defo thatcher copy.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800" y="26988"/>
            <a:ext cx="5257800" cy="4162041"/>
          </a:xfrm>
          <a:prstGeom prst="rect">
            <a:avLst/>
          </a:prstGeom>
        </p:spPr>
      </p:pic>
    </p:spTree>
    <p:extLst>
      <p:ext uri="{BB962C8B-B14F-4D97-AF65-F5344CB8AC3E}">
        <p14:creationId xmlns:p14="http://schemas.microsoft.com/office/powerpoint/2010/main" val="33987652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himalaya focal mech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2101" y="1288476"/>
            <a:ext cx="8674382" cy="5760024"/>
          </a:xfrm>
          <a:prstGeom prst="rect">
            <a:avLst/>
          </a:prstGeom>
        </p:spPr>
      </p:pic>
      <p:sp>
        <p:nvSpPr>
          <p:cNvPr id="4" name="Text Box 10"/>
          <p:cNvSpPr txBox="1">
            <a:spLocks noChangeArrowheads="1"/>
          </p:cNvSpPr>
          <p:nvPr/>
        </p:nvSpPr>
        <p:spPr bwMode="auto">
          <a:xfrm>
            <a:off x="0" y="0"/>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b="0" dirty="0" smtClean="0">
                <a:latin typeface="Times New Roman"/>
                <a:cs typeface="Times New Roman"/>
              </a:rPr>
              <a:t>“</a:t>
            </a:r>
            <a:r>
              <a:rPr lang="es-ES_tradnl" b="0" dirty="0">
                <a:latin typeface="Times New Roman"/>
                <a:cs typeface="Times New Roman"/>
              </a:rPr>
              <a:t>M</a:t>
            </a:r>
            <a:r>
              <a:rPr lang="es-ES_tradnl" b="0" dirty="0" smtClean="0">
                <a:latin typeface="Times New Roman"/>
                <a:cs typeface="Times New Roman"/>
              </a:rPr>
              <a:t>ecanismos focales” de los sismos de la Himalaya.</a:t>
            </a:r>
          </a:p>
          <a:p>
            <a:pPr algn="ctr" eaLnBrk="1" hangingPunct="1"/>
            <a:r>
              <a:rPr lang="es-ES_tradnl" b="0" dirty="0" smtClean="0">
                <a:latin typeface="Times New Roman"/>
                <a:cs typeface="Times New Roman"/>
              </a:rPr>
              <a:t>Muestran donde están los sismos y el tipo de sismo/falla </a:t>
            </a:r>
            <a:r>
              <a:rPr lang="mr-IN" b="0" dirty="0" smtClean="0">
                <a:latin typeface="Times New Roman"/>
                <a:cs typeface="Times New Roman"/>
              </a:rPr>
              <a:t>–</a:t>
            </a:r>
            <a:r>
              <a:rPr lang="es-ES_tradnl" b="0" dirty="0" smtClean="0">
                <a:latin typeface="Times New Roman"/>
                <a:cs typeface="Times New Roman"/>
              </a:rPr>
              <a:t> inversa/de empujo, normal, o </a:t>
            </a:r>
            <a:r>
              <a:rPr lang="es-ES_tradnl" b="0" dirty="0" err="1" smtClean="0">
                <a:latin typeface="Times New Roman"/>
                <a:cs typeface="Times New Roman"/>
              </a:rPr>
              <a:t>rumbodeslizante</a:t>
            </a:r>
            <a:r>
              <a:rPr lang="es-ES_tradnl" b="0" dirty="0" smtClean="0">
                <a:latin typeface="Times New Roman"/>
                <a:cs typeface="Times New Roman"/>
              </a:rPr>
              <a:t>.  </a:t>
            </a:r>
            <a:endParaRPr lang="es-ES_tradnl" b="0" dirty="0">
              <a:latin typeface="Times New Roman"/>
              <a:cs typeface="Times New Roman"/>
            </a:endParaRPr>
          </a:p>
        </p:txBody>
      </p:sp>
    </p:spTree>
    <p:extLst>
      <p:ext uri="{BB962C8B-B14F-4D97-AF65-F5344CB8AC3E}">
        <p14:creationId xmlns:p14="http://schemas.microsoft.com/office/powerpoint/2010/main" val="54448126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Apr1977 overview map.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7600" y="0"/>
            <a:ext cx="7059989" cy="6858000"/>
          </a:xfrm>
          <a:prstGeom prst="rect">
            <a:avLst/>
          </a:prstGeom>
        </p:spPr>
      </p:pic>
      <p:sp>
        <p:nvSpPr>
          <p:cNvPr id="3" name="Rectangle 2"/>
          <p:cNvSpPr/>
          <p:nvPr/>
        </p:nvSpPr>
        <p:spPr>
          <a:xfrm>
            <a:off x="1377714" y="272534"/>
            <a:ext cx="2827567" cy="523220"/>
          </a:xfrm>
          <a:prstGeom prst="rect">
            <a:avLst/>
          </a:prstGeom>
        </p:spPr>
        <p:txBody>
          <a:bodyPr wrap="none">
            <a:spAutoFit/>
          </a:bodyPr>
          <a:lstStyle/>
          <a:p>
            <a:r>
              <a:rPr lang="es-ES_tradnl" sz="2800" dirty="0">
                <a:latin typeface="Times New Roman"/>
                <a:cs typeface="Times New Roman"/>
              </a:rPr>
              <a:t>Las fallas de </a:t>
            </a:r>
            <a:r>
              <a:rPr lang="es-ES_tradnl" sz="2800" dirty="0" err="1">
                <a:latin typeface="Times New Roman"/>
                <a:cs typeface="Times New Roman"/>
              </a:rPr>
              <a:t>Tibet</a:t>
            </a:r>
            <a:endParaRPr lang="es-ES_tradnl" sz="2800" dirty="0">
              <a:latin typeface="Times New Roman"/>
              <a:cs typeface="Times New Roman"/>
            </a:endParaRPr>
          </a:p>
        </p:txBody>
      </p:sp>
    </p:spTree>
    <p:extLst>
      <p:ext uri="{BB962C8B-B14F-4D97-AF65-F5344CB8AC3E}">
        <p14:creationId xmlns:p14="http://schemas.microsoft.com/office/powerpoint/2010/main" val="109222322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5867400" y="6553200"/>
            <a:ext cx="2133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1400">
                <a:latin typeface="Helvetica" charset="0"/>
              </a:rPr>
              <a:t>Tapponnier et al., 1982</a:t>
            </a:r>
          </a:p>
        </p:txBody>
      </p:sp>
      <p:pic>
        <p:nvPicPr>
          <p:cNvPr id="4" name="Picture 3" descr="tibet indentation model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2844800"/>
            <a:ext cx="9144000" cy="3320595"/>
          </a:xfrm>
          <a:prstGeom prst="rect">
            <a:avLst/>
          </a:prstGeom>
        </p:spPr>
      </p:pic>
      <p:sp>
        <p:nvSpPr>
          <p:cNvPr id="5" name="Text Box 10"/>
          <p:cNvSpPr txBox="1">
            <a:spLocks noChangeArrowheads="1"/>
          </p:cNvSpPr>
          <p:nvPr/>
        </p:nvSpPr>
        <p:spPr bwMode="auto">
          <a:xfrm>
            <a:off x="0" y="2540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b="0" dirty="0" smtClean="0">
                <a:latin typeface="Times New Roman"/>
                <a:cs typeface="Times New Roman"/>
              </a:rPr>
              <a:t>Modelo analógico de deformación por un penetrador rígido.  </a:t>
            </a:r>
            <a:endParaRPr lang="es-ES_tradnl" b="0" dirty="0">
              <a:latin typeface="Times New Roman"/>
              <a:cs typeface="Times New Roman"/>
            </a:endParaRPr>
          </a:p>
        </p:txBody>
      </p:sp>
    </p:spTree>
    <p:extLst>
      <p:ext uri="{BB962C8B-B14F-4D97-AF65-F5344CB8AC3E}">
        <p14:creationId xmlns:p14="http://schemas.microsoft.com/office/powerpoint/2010/main" val="134470019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83969" name="TextBox 6"/>
          <p:cNvSpPr txBox="1">
            <a:spLocks noChangeArrowheads="1"/>
          </p:cNvSpPr>
          <p:nvPr/>
        </p:nvSpPr>
        <p:spPr bwMode="auto">
          <a:xfrm>
            <a:off x="7631113" y="6400800"/>
            <a:ext cx="11985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800" b="1">
                <a:solidFill>
                  <a:schemeClr val="tx1"/>
                </a:solidFill>
                <a:latin typeface="Tempus Sans ITC" charset="0"/>
                <a:ea typeface="ＭＳ Ｐゴシック" charset="0"/>
                <a:cs typeface="ＭＳ Ｐゴシック" charset="0"/>
              </a:defRPr>
            </a:lvl1pPr>
            <a:lvl2pPr marL="742950" indent="-285750" defTabSz="457200" eaLnBrk="0" hangingPunct="0">
              <a:defRPr sz="2800" b="1">
                <a:solidFill>
                  <a:schemeClr val="tx1"/>
                </a:solidFill>
                <a:latin typeface="Tempus Sans ITC" charset="0"/>
                <a:ea typeface="ＭＳ Ｐゴシック" charset="0"/>
              </a:defRPr>
            </a:lvl2pPr>
            <a:lvl3pPr marL="1143000" indent="-228600" defTabSz="457200" eaLnBrk="0" hangingPunct="0">
              <a:defRPr sz="2800" b="1">
                <a:solidFill>
                  <a:schemeClr val="tx1"/>
                </a:solidFill>
                <a:latin typeface="Tempus Sans ITC" charset="0"/>
                <a:ea typeface="ＭＳ Ｐゴシック" charset="0"/>
              </a:defRPr>
            </a:lvl3pPr>
            <a:lvl4pPr marL="1600200" indent="-228600" defTabSz="457200" eaLnBrk="0" hangingPunct="0">
              <a:defRPr sz="2800" b="1">
                <a:solidFill>
                  <a:schemeClr val="tx1"/>
                </a:solidFill>
                <a:latin typeface="Tempus Sans ITC" charset="0"/>
                <a:ea typeface="ＭＳ Ｐゴシック" charset="0"/>
              </a:defRPr>
            </a:lvl4pPr>
            <a:lvl5pPr marL="2057400" indent="-228600" defTabSz="4572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n-US" sz="1200" b="0">
                <a:latin typeface="Papyrus" charset="0"/>
                <a:cs typeface="Papyrus" charset="0"/>
              </a:rPr>
              <a:t>Thacher, 2003</a:t>
            </a:r>
          </a:p>
        </p:txBody>
      </p:sp>
      <p:sp>
        <p:nvSpPr>
          <p:cNvPr id="83971" name="Text Box 9"/>
          <p:cNvSpPr txBox="1">
            <a:spLocks noChangeArrowheads="1"/>
          </p:cNvSpPr>
          <p:nvPr/>
        </p:nvSpPr>
        <p:spPr bwMode="auto">
          <a:xfrm>
            <a:off x="12700" y="4780756"/>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_tradnl" sz="3200" b="0" dirty="0" smtClean="0">
                <a:latin typeface="Times New Roman"/>
                <a:cs typeface="Times New Roman"/>
              </a:rPr>
              <a:t>Zonas de deformaciones concentradas angostas.</a:t>
            </a:r>
          </a:p>
          <a:p>
            <a:pPr algn="ctr" eaLnBrk="1" hangingPunct="1"/>
            <a:r>
              <a:rPr lang="es-ES_tradnl" sz="3200" b="0" dirty="0">
                <a:latin typeface="Times New Roman"/>
                <a:cs typeface="Times New Roman"/>
              </a:rPr>
              <a:t>Difícil ver con GPS</a:t>
            </a:r>
            <a:r>
              <a:rPr lang="es-ES_tradnl" sz="3200" b="0" dirty="0" smtClean="0">
                <a:latin typeface="Times New Roman"/>
                <a:cs typeface="Times New Roman"/>
              </a:rPr>
              <a:t>.</a:t>
            </a:r>
            <a:endParaRPr lang="es-ES_tradnl" sz="3200" b="0" dirty="0">
              <a:latin typeface="Times New Roman"/>
              <a:cs typeface="Times New Roman"/>
            </a:endParaRPr>
          </a:p>
        </p:txBody>
      </p:sp>
      <p:pic>
        <p:nvPicPr>
          <p:cNvPr id="2" name="Picture 1" descr="defo something between thatcher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800" y="0"/>
            <a:ext cx="4902200" cy="3840198"/>
          </a:xfrm>
          <a:prstGeom prst="rect">
            <a:avLst/>
          </a:prstGeom>
        </p:spPr>
      </p:pic>
      <p:pic>
        <p:nvPicPr>
          <p:cNvPr id="3" name="Picture 2" descr="basin and range defo pattern copy.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14170" y="115858"/>
            <a:ext cx="4262254" cy="3724339"/>
          </a:xfrm>
          <a:prstGeom prst="rect">
            <a:avLst/>
          </a:prstGeom>
        </p:spPr>
      </p:pic>
    </p:spTree>
    <p:extLst>
      <p:ext uri="{BB962C8B-B14F-4D97-AF65-F5344CB8AC3E}">
        <p14:creationId xmlns:p14="http://schemas.microsoft.com/office/powerpoint/2010/main" val="3295510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8806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9ECE0EF8-3FD0-264D-AA0A-53A2EF0818E8}" type="slidenum">
              <a:rPr lang="en-US" sz="1200">
                <a:solidFill>
                  <a:srgbClr val="D38E27"/>
                </a:solidFill>
                <a:latin typeface="Papyrus" charset="0"/>
                <a:cs typeface="Papyrus" charset="0"/>
              </a:rPr>
              <a:pPr eaLnBrk="1" hangingPunct="1"/>
              <a:t>15</a:t>
            </a:fld>
            <a:endParaRPr lang="en-US" sz="1200">
              <a:solidFill>
                <a:srgbClr val="D38E27"/>
              </a:solidFill>
              <a:latin typeface="Papyrus" charset="0"/>
              <a:cs typeface="Papyrus" charset="0"/>
            </a:endParaRPr>
          </a:p>
        </p:txBody>
      </p:sp>
      <p:pic>
        <p:nvPicPr>
          <p:cNvPr id="2" name="Picture 1" descr="defo disp strain patterns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0920" y="866873"/>
            <a:ext cx="6022880" cy="5966283"/>
          </a:xfrm>
          <a:prstGeom prst="rect">
            <a:avLst/>
          </a:prstGeom>
        </p:spPr>
      </p:pic>
      <p:sp>
        <p:nvSpPr>
          <p:cNvPr id="7" name="Text Box 9"/>
          <p:cNvSpPr txBox="1">
            <a:spLocks noChangeArrowheads="1"/>
          </p:cNvSpPr>
          <p:nvPr/>
        </p:nvSpPr>
        <p:spPr bwMode="auto">
          <a:xfrm>
            <a:off x="12700" y="43656"/>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sz="3200" b="0" dirty="0" smtClean="0">
                <a:latin typeface="Times New Roman"/>
                <a:cs typeface="Times New Roman"/>
              </a:rPr>
              <a:t>Perfiles de desplazamiento y deformación por el tipo de deformación tectónica. </a:t>
            </a:r>
            <a:endParaRPr lang="es-ES_tradnl" sz="3200" b="0" dirty="0">
              <a:latin typeface="Times New Roman"/>
              <a:cs typeface="Times New Roman"/>
            </a:endParaRPr>
          </a:p>
        </p:txBody>
      </p:sp>
    </p:spTree>
    <p:extLst>
      <p:ext uri="{BB962C8B-B14F-4D97-AF65-F5344CB8AC3E}">
        <p14:creationId xmlns:p14="http://schemas.microsoft.com/office/powerpoint/2010/main" val="23603279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14400" y="0"/>
            <a:ext cx="7311683" cy="6858000"/>
          </a:xfrm>
          <a:prstGeom prst="rect">
            <a:avLst/>
          </a:prstGeom>
        </p:spPr>
      </p:pic>
    </p:spTree>
    <p:extLst>
      <p:ext uri="{BB962C8B-B14F-4D97-AF65-F5344CB8AC3E}">
        <p14:creationId xmlns:p14="http://schemas.microsoft.com/office/powerpoint/2010/main" val="185476003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03300" y="0"/>
            <a:ext cx="7136445" cy="6858000"/>
          </a:xfrm>
          <a:prstGeom prst="rect">
            <a:avLst/>
          </a:prstGeom>
        </p:spPr>
      </p:pic>
    </p:spTree>
    <p:extLst>
      <p:ext uri="{BB962C8B-B14F-4D97-AF65-F5344CB8AC3E}">
        <p14:creationId xmlns:p14="http://schemas.microsoft.com/office/powerpoint/2010/main" val="20449681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11266" name="Picture 7" descr="cap_all2_"/>
          <p:cNvPicPr>
            <a:picLocks noGrp="1" noChangeAspect="1" noChangeArrowheads="1"/>
          </p:cNvPicPr>
          <p:nvPr>
            <p:ph/>
          </p:nvPr>
        </p:nvPicPr>
        <p:blipFill>
          <a:blip r:embed="rId4">
            <a:extLst>
              <a:ext uri="{28A0092B-C50C-407E-A947-70E740481C1C}">
                <a14:useLocalDpi xmlns:a14="http://schemas.microsoft.com/office/drawing/2010/main"/>
              </a:ext>
            </a:extLst>
          </a:blip>
          <a:srcRect/>
          <a:stretch>
            <a:fillRect/>
          </a:stretch>
        </p:blipFill>
        <p:spPr>
          <a:xfrm>
            <a:off x="0" y="0"/>
            <a:ext cx="9286875" cy="6967538"/>
          </a:xfrm>
        </p:spPr>
      </p:pic>
      <p:sp>
        <p:nvSpPr>
          <p:cNvPr id="3845129" name="Text Box 9"/>
          <p:cNvSpPr txBox="1">
            <a:spLocks noChangeArrowheads="1"/>
          </p:cNvSpPr>
          <p:nvPr/>
        </p:nvSpPr>
        <p:spPr bwMode="auto">
          <a:xfrm>
            <a:off x="6705600" y="3098800"/>
            <a:ext cx="2438400" cy="1938992"/>
          </a:xfrm>
          <a:prstGeom prst="rect">
            <a:avLst/>
          </a:prstGeom>
          <a:noFill/>
          <a:ln w="9525">
            <a:noFill/>
            <a:miter lim="800000"/>
            <a:headEnd/>
            <a:tailEnd/>
          </a:ln>
          <a:effectLst/>
        </p:spPr>
        <p:txBody>
          <a:bodyPr>
            <a:spAutoFit/>
          </a:bodyPr>
          <a:lstStyle>
            <a:lvl1pPr eaLnBrk="0" hangingPunct="0">
              <a:defRPr sz="3200" b="1">
                <a:solidFill>
                  <a:schemeClr val="tx1"/>
                </a:solidFill>
                <a:latin typeface="Tempus Sans ITC" charset="0"/>
                <a:ea typeface="ＭＳ Ｐゴシック" charset="0"/>
                <a:cs typeface="Arial" charset="0"/>
              </a:defRPr>
            </a:lvl1pPr>
            <a:lvl2pPr marL="742950" indent="-285750" eaLnBrk="0" hangingPunct="0">
              <a:defRPr sz="3200" b="1">
                <a:solidFill>
                  <a:schemeClr val="tx1"/>
                </a:solidFill>
                <a:latin typeface="Tempus Sans ITC" charset="0"/>
                <a:ea typeface="Arial" charset="0"/>
                <a:cs typeface="Arial" charset="0"/>
              </a:defRPr>
            </a:lvl2pPr>
            <a:lvl3pPr marL="1143000" indent="-228600" eaLnBrk="0" hangingPunct="0">
              <a:defRPr sz="3200" b="1">
                <a:solidFill>
                  <a:schemeClr val="tx1"/>
                </a:solidFill>
                <a:latin typeface="Tempus Sans ITC" charset="0"/>
                <a:ea typeface="Arial" charset="0"/>
                <a:cs typeface="Arial" charset="0"/>
              </a:defRPr>
            </a:lvl3pPr>
            <a:lvl4pPr marL="1600200" indent="-228600" eaLnBrk="0" hangingPunct="0">
              <a:defRPr sz="3200" b="1">
                <a:solidFill>
                  <a:schemeClr val="tx1"/>
                </a:solidFill>
                <a:latin typeface="Tempus Sans ITC" charset="0"/>
                <a:ea typeface="Arial" charset="0"/>
                <a:cs typeface="Arial" charset="0"/>
              </a:defRPr>
            </a:lvl4pPr>
            <a:lvl5pPr marL="2057400" indent="-228600" eaLnBrk="0" hangingPunct="0">
              <a:defRPr sz="3200" b="1">
                <a:solidFill>
                  <a:schemeClr val="tx1"/>
                </a:solidFill>
                <a:latin typeface="Tempus Sans ITC" charset="0"/>
                <a:ea typeface="Arial" charset="0"/>
                <a:cs typeface="Arial" charset="0"/>
              </a:defRPr>
            </a:lvl5pPr>
            <a:lvl6pPr marL="25146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6pPr>
            <a:lvl7pPr marL="29718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7pPr>
            <a:lvl8pPr marL="34290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8pPr>
            <a:lvl9pPr marL="38862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9pPr>
          </a:lstStyle>
          <a:p>
            <a:pPr algn="r" eaLnBrk="1" hangingPunct="1">
              <a:spcBef>
                <a:spcPct val="50000"/>
              </a:spcBef>
            </a:pPr>
            <a:r>
              <a:rPr lang="es-ES_tradnl" sz="2400" dirty="0" smtClean="0">
                <a:solidFill>
                  <a:srgbClr val="FFFFFF"/>
                </a:solidFill>
                <a:effectLst>
                  <a:outerShdw blurRad="38100" dist="38100" dir="2700000" algn="tl">
                    <a:srgbClr val="000000"/>
                  </a:outerShdw>
                </a:effectLst>
                <a:latin typeface="Times New Roman"/>
                <a:cs typeface="Times New Roman"/>
              </a:rPr>
              <a:t>Comparación geográfico con California (para dar los gringos una escala)</a:t>
            </a:r>
            <a:endParaRPr lang="es-ES_tradnl" sz="2400" dirty="0">
              <a:solidFill>
                <a:srgbClr val="FFFFFF"/>
              </a:solidFill>
              <a:effectLst>
                <a:outerShdw blurRad="38100" dist="38100" dir="2700000" algn="tl">
                  <a:srgbClr val="000000"/>
                </a:outerShdw>
              </a:effectLst>
              <a:latin typeface="Times New Roman"/>
              <a:cs typeface="Times New Roman"/>
            </a:endParaRPr>
          </a:p>
        </p:txBody>
      </p:sp>
      <p:sp>
        <p:nvSpPr>
          <p:cNvPr id="3845130" name="Rectangle 10"/>
          <p:cNvSpPr>
            <a:spLocks noChangeArrowheads="1"/>
          </p:cNvSpPr>
          <p:nvPr/>
        </p:nvSpPr>
        <p:spPr bwMode="auto">
          <a:xfrm>
            <a:off x="0" y="1905000"/>
            <a:ext cx="2743200" cy="954107"/>
          </a:xfrm>
          <a:prstGeom prst="rect">
            <a:avLst/>
          </a:prstGeom>
          <a:noFill/>
          <a:ln w="9525">
            <a:noFill/>
            <a:miter lim="800000"/>
            <a:headEnd/>
            <a:tailEnd/>
          </a:ln>
          <a:effectLst/>
        </p:spPr>
        <p:txBody>
          <a:bodyPr>
            <a:spAutoFit/>
          </a:bodyPr>
          <a:lstStyle/>
          <a:p>
            <a:r>
              <a:rPr lang="en-US" sz="2800" dirty="0" smtClean="0">
                <a:solidFill>
                  <a:srgbClr val="FFFFFF"/>
                </a:solidFill>
                <a:effectLst>
                  <a:outerShdw blurRad="38100" dist="38100" dir="2700000" algn="tl">
                    <a:srgbClr val="000000"/>
                  </a:outerShdw>
                </a:effectLst>
                <a:latin typeface="Times New Roman"/>
                <a:cs typeface="Times New Roman"/>
              </a:rPr>
              <a:t>Red CAP GPS</a:t>
            </a:r>
          </a:p>
          <a:p>
            <a:r>
              <a:rPr lang="en-US" sz="2800" dirty="0" smtClean="0">
                <a:solidFill>
                  <a:srgbClr val="FFFFFF"/>
                </a:solidFill>
                <a:effectLst>
                  <a:outerShdw blurRad="38100" dist="38100" dir="2700000" algn="tl">
                    <a:srgbClr val="000000"/>
                  </a:outerShdw>
                </a:effectLst>
                <a:latin typeface="Times New Roman"/>
                <a:cs typeface="Times New Roman"/>
              </a:rPr>
              <a:t>(antes de Maule)</a:t>
            </a:r>
            <a:endParaRPr lang="en-US" sz="2800" dirty="0">
              <a:solidFill>
                <a:srgbClr val="FFFFFF"/>
              </a:solidFill>
              <a:effectLst>
                <a:outerShdw blurRad="38100" dist="38100" dir="2700000" algn="tl">
                  <a:srgbClr val="000000"/>
                </a:outerShdw>
              </a:effectLst>
              <a:latin typeface="Times New Roman"/>
              <a:cs typeface="Times New Roman"/>
            </a:endParaRPr>
          </a:p>
        </p:txBody>
      </p:sp>
      <p:sp>
        <p:nvSpPr>
          <p:cNvPr id="5" name="TextBox 4"/>
          <p:cNvSpPr txBox="1"/>
          <p:nvPr/>
        </p:nvSpPr>
        <p:spPr>
          <a:xfrm>
            <a:off x="0" y="-76200"/>
            <a:ext cx="9144000" cy="954107"/>
          </a:xfrm>
          <a:prstGeom prst="rect">
            <a:avLst/>
          </a:prstGeom>
          <a:noFill/>
        </p:spPr>
        <p:txBody>
          <a:bodyPr wrap="square" rtlCol="0">
            <a:spAutoFit/>
          </a:bodyPr>
          <a:lstStyle/>
          <a:p>
            <a:pPr algn="ctr"/>
            <a:r>
              <a:rPr lang="es-ES_tradnl" sz="2800" dirty="0" smtClean="0">
                <a:solidFill>
                  <a:schemeClr val="bg1"/>
                </a:solidFill>
                <a:latin typeface="Times New Roman"/>
                <a:cs typeface="Times New Roman"/>
              </a:rPr>
              <a:t>Interacción de las placas de Nazca y América del Sur</a:t>
            </a:r>
          </a:p>
          <a:p>
            <a:pPr algn="ctr"/>
            <a:r>
              <a:rPr lang="es-ES_tradnl" sz="2800" dirty="0" smtClean="0">
                <a:solidFill>
                  <a:schemeClr val="bg1"/>
                </a:solidFill>
                <a:latin typeface="Times New Roman"/>
                <a:cs typeface="Times New Roman"/>
              </a:rPr>
              <a:t>Ciclo sísmico y sus efectos en agrimensura</a:t>
            </a:r>
            <a:endParaRPr lang="es-ES_tradnl" sz="2800" dirty="0">
              <a:solidFill>
                <a:schemeClr val="bg1"/>
              </a:solidFill>
              <a:latin typeface="Times New Roman"/>
              <a:cs typeface="Times New Roman"/>
            </a:endParaRPr>
          </a:p>
        </p:txBody>
      </p:sp>
    </p:spTree>
    <p:extLst>
      <p:ext uri="{BB962C8B-B14F-4D97-AF65-F5344CB8AC3E}">
        <p14:creationId xmlns:p14="http://schemas.microsoft.com/office/powerpoint/2010/main" val="33430502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12290" name="Picture 24" descr="cap_all2_"/>
          <p:cNvPicPr>
            <a:picLocks noGrp="1" noChangeAspect="1" noChangeArrowheads="1"/>
          </p:cNvPicPr>
          <p:nvPr>
            <p:ph/>
          </p:nvPr>
        </p:nvPicPr>
        <p:blipFill>
          <a:blip r:embed="rId4">
            <a:extLst>
              <a:ext uri="{28A0092B-C50C-407E-A947-70E740481C1C}">
                <a14:useLocalDpi xmlns:a14="http://schemas.microsoft.com/office/drawing/2010/main"/>
              </a:ext>
            </a:extLst>
          </a:blip>
          <a:srcRect/>
          <a:stretch>
            <a:fillRect/>
          </a:stretch>
        </p:blipFill>
        <p:spPr>
          <a:xfrm>
            <a:off x="-26988" y="0"/>
            <a:ext cx="9305926" cy="6980238"/>
          </a:xfrm>
        </p:spPr>
      </p:pic>
      <p:sp>
        <p:nvSpPr>
          <p:cNvPr id="3974170" name="Text Box 26"/>
          <p:cNvSpPr txBox="1">
            <a:spLocks noChangeArrowheads="1"/>
          </p:cNvSpPr>
          <p:nvPr/>
        </p:nvSpPr>
        <p:spPr bwMode="auto">
          <a:xfrm>
            <a:off x="0" y="889000"/>
            <a:ext cx="3048000" cy="5047536"/>
          </a:xfrm>
          <a:prstGeom prst="rect">
            <a:avLst/>
          </a:prstGeom>
          <a:noFill/>
          <a:ln w="9525">
            <a:noFill/>
            <a:miter lim="800000"/>
            <a:headEnd/>
            <a:tailEnd/>
          </a:ln>
          <a:effectLst/>
        </p:spPr>
        <p:txBody>
          <a:bodyPr>
            <a:spAutoFit/>
          </a:bodyPr>
          <a:lstStyle>
            <a:lvl1pPr eaLnBrk="0" hangingPunct="0">
              <a:defRPr sz="3200" b="1">
                <a:solidFill>
                  <a:schemeClr val="tx1"/>
                </a:solidFill>
                <a:latin typeface="Tempus Sans ITC" charset="0"/>
                <a:ea typeface="ＭＳ Ｐゴシック" charset="0"/>
                <a:cs typeface="Arial" charset="0"/>
              </a:defRPr>
            </a:lvl1pPr>
            <a:lvl2pPr marL="742950" indent="-285750" eaLnBrk="0" hangingPunct="0">
              <a:defRPr sz="3200" b="1">
                <a:solidFill>
                  <a:schemeClr val="tx1"/>
                </a:solidFill>
                <a:latin typeface="Tempus Sans ITC" charset="0"/>
                <a:ea typeface="Arial" charset="0"/>
                <a:cs typeface="Arial" charset="0"/>
              </a:defRPr>
            </a:lvl2pPr>
            <a:lvl3pPr marL="1143000" indent="-228600" eaLnBrk="0" hangingPunct="0">
              <a:defRPr sz="3200" b="1">
                <a:solidFill>
                  <a:schemeClr val="tx1"/>
                </a:solidFill>
                <a:latin typeface="Tempus Sans ITC" charset="0"/>
                <a:ea typeface="Arial" charset="0"/>
                <a:cs typeface="Arial" charset="0"/>
              </a:defRPr>
            </a:lvl3pPr>
            <a:lvl4pPr marL="1600200" indent="-228600" eaLnBrk="0" hangingPunct="0">
              <a:defRPr sz="3200" b="1">
                <a:solidFill>
                  <a:schemeClr val="tx1"/>
                </a:solidFill>
                <a:latin typeface="Tempus Sans ITC" charset="0"/>
                <a:ea typeface="Arial" charset="0"/>
                <a:cs typeface="Arial" charset="0"/>
              </a:defRPr>
            </a:lvl4pPr>
            <a:lvl5pPr marL="2057400" indent="-228600" eaLnBrk="0" hangingPunct="0">
              <a:defRPr sz="3200" b="1">
                <a:solidFill>
                  <a:schemeClr val="tx1"/>
                </a:solidFill>
                <a:latin typeface="Tempus Sans ITC" charset="0"/>
                <a:ea typeface="Arial" charset="0"/>
                <a:cs typeface="Arial" charset="0"/>
              </a:defRPr>
            </a:lvl5pPr>
            <a:lvl6pPr marL="25146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6pPr>
            <a:lvl7pPr marL="29718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7pPr>
            <a:lvl8pPr marL="34290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8pPr>
            <a:lvl9pPr marL="38862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9pPr>
          </a:lstStyle>
          <a:p>
            <a:pPr eaLnBrk="1" hangingPunct="1">
              <a:spcBef>
                <a:spcPct val="50000"/>
              </a:spcBef>
            </a:pPr>
            <a:r>
              <a:rPr lang="es-ES_tradnl" sz="2800" b="0" dirty="0" smtClean="0">
                <a:solidFill>
                  <a:srgbClr val="FFFFFF"/>
                </a:solidFill>
                <a:effectLst>
                  <a:outerShdw blurRad="38100" dist="38100" dir="2700000" algn="tl">
                    <a:srgbClr val="000000"/>
                  </a:outerShdw>
                </a:effectLst>
                <a:latin typeface="Times New Roman"/>
                <a:cs typeface="Times New Roman"/>
              </a:rPr>
              <a:t>Subducción “normal” de la placa de Nazca debajo de la placa de América del Sur</a:t>
            </a:r>
          </a:p>
          <a:p>
            <a:pPr eaLnBrk="1" hangingPunct="1">
              <a:spcBef>
                <a:spcPct val="50000"/>
              </a:spcBef>
            </a:pPr>
            <a:endParaRPr lang="es-ES_tradnl" sz="2800" b="0" dirty="0">
              <a:solidFill>
                <a:srgbClr val="FFFFFF"/>
              </a:solidFill>
              <a:effectLst>
                <a:outerShdw blurRad="38100" dist="38100" dir="2700000" algn="tl">
                  <a:srgbClr val="000000"/>
                </a:outerShdw>
              </a:effectLst>
              <a:latin typeface="Times New Roman"/>
              <a:cs typeface="Times New Roman"/>
            </a:endParaRPr>
          </a:p>
          <a:p>
            <a:pPr eaLnBrk="1" hangingPunct="1">
              <a:spcBef>
                <a:spcPct val="50000"/>
              </a:spcBef>
            </a:pPr>
            <a:endParaRPr lang="es-ES_tradnl" sz="2800" b="0" dirty="0" smtClean="0">
              <a:solidFill>
                <a:srgbClr val="FFFFFF"/>
              </a:solidFill>
              <a:effectLst>
                <a:outerShdw blurRad="38100" dist="38100" dir="2700000" algn="tl">
                  <a:srgbClr val="000000"/>
                </a:outerShdw>
              </a:effectLst>
              <a:latin typeface="Times New Roman"/>
              <a:cs typeface="Times New Roman"/>
            </a:endParaRPr>
          </a:p>
          <a:p>
            <a:pPr eaLnBrk="1" hangingPunct="1">
              <a:spcBef>
                <a:spcPct val="50000"/>
              </a:spcBef>
            </a:pPr>
            <a:r>
              <a:rPr lang="es-ES_tradnl" sz="2800" b="0" dirty="0" smtClean="0">
                <a:solidFill>
                  <a:srgbClr val="FFFFFF"/>
                </a:solidFill>
                <a:effectLst>
                  <a:outerShdw blurRad="38100" dist="38100" dir="2700000" algn="tl">
                    <a:srgbClr val="000000"/>
                  </a:outerShdw>
                </a:effectLst>
                <a:latin typeface="Times New Roman"/>
                <a:cs typeface="Times New Roman"/>
              </a:rPr>
              <a:t>y la placa de Antárctica debajo de América del Sur.  </a:t>
            </a:r>
            <a:endParaRPr lang="es-ES_tradnl" sz="2800" b="0" dirty="0">
              <a:solidFill>
                <a:srgbClr val="FFFFFF"/>
              </a:solidFill>
              <a:effectLst>
                <a:outerShdw blurRad="38100" dist="38100" dir="2700000" algn="tl">
                  <a:srgbClr val="000000"/>
                </a:outerShdw>
              </a:effectLst>
              <a:latin typeface="Times New Roman"/>
              <a:cs typeface="Times New Roman"/>
            </a:endParaRPr>
          </a:p>
        </p:txBody>
      </p:sp>
      <p:sp>
        <p:nvSpPr>
          <p:cNvPr id="12292" name="Rectangle 27"/>
          <p:cNvSpPr>
            <a:spLocks noChangeArrowheads="1"/>
          </p:cNvSpPr>
          <p:nvPr/>
        </p:nvSpPr>
        <p:spPr bwMode="auto">
          <a:xfrm>
            <a:off x="4114800" y="762000"/>
            <a:ext cx="1828800" cy="281940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293" name="Line 28"/>
          <p:cNvSpPr>
            <a:spLocks noChangeShapeType="1"/>
          </p:cNvSpPr>
          <p:nvPr/>
        </p:nvSpPr>
        <p:spPr bwMode="auto">
          <a:xfrm>
            <a:off x="1892300" y="1206500"/>
            <a:ext cx="2451100" cy="165100"/>
          </a:xfrm>
          <a:prstGeom prst="line">
            <a:avLst/>
          </a:prstGeom>
          <a:noFill/>
          <a:ln w="28575">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2295" name="Rectangle 30"/>
          <p:cNvSpPr>
            <a:spLocks noChangeArrowheads="1"/>
          </p:cNvSpPr>
          <p:nvPr/>
        </p:nvSpPr>
        <p:spPr bwMode="auto">
          <a:xfrm>
            <a:off x="3962400" y="4876800"/>
            <a:ext cx="609600" cy="685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296" name="Line 31"/>
          <p:cNvSpPr>
            <a:spLocks noChangeShapeType="1"/>
          </p:cNvSpPr>
          <p:nvPr/>
        </p:nvSpPr>
        <p:spPr bwMode="auto">
          <a:xfrm>
            <a:off x="2082800" y="4876800"/>
            <a:ext cx="1955800" cy="228600"/>
          </a:xfrm>
          <a:prstGeom prst="line">
            <a:avLst/>
          </a:prstGeom>
          <a:noFill/>
          <a:ln w="28575">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8" name="TextBox 7"/>
          <p:cNvSpPr txBox="1"/>
          <p:nvPr/>
        </p:nvSpPr>
        <p:spPr>
          <a:xfrm>
            <a:off x="0" y="-76200"/>
            <a:ext cx="9144000" cy="954107"/>
          </a:xfrm>
          <a:prstGeom prst="rect">
            <a:avLst/>
          </a:prstGeom>
          <a:noFill/>
        </p:spPr>
        <p:txBody>
          <a:bodyPr wrap="square" rtlCol="0">
            <a:spAutoFit/>
          </a:bodyPr>
          <a:lstStyle/>
          <a:p>
            <a:pPr algn="ctr"/>
            <a:r>
              <a:rPr lang="es-ES_tradnl" sz="2800" dirty="0" smtClean="0">
                <a:solidFill>
                  <a:schemeClr val="bg1"/>
                </a:solidFill>
                <a:latin typeface="Times New Roman"/>
                <a:cs typeface="Times New Roman"/>
              </a:rPr>
              <a:t>Interacción de las placas de Nazca y América del Sur</a:t>
            </a:r>
          </a:p>
          <a:p>
            <a:pPr algn="ctr"/>
            <a:r>
              <a:rPr lang="es-ES_tradnl" sz="2800" dirty="0" smtClean="0">
                <a:solidFill>
                  <a:schemeClr val="bg1"/>
                </a:solidFill>
                <a:latin typeface="Times New Roman"/>
                <a:cs typeface="Times New Roman"/>
              </a:rPr>
              <a:t>Parte entre los sismos</a:t>
            </a:r>
            <a:endParaRPr lang="es-ES_tradnl" sz="2800" dirty="0">
              <a:solidFill>
                <a:schemeClr val="bg1"/>
              </a:solidFill>
              <a:latin typeface="Times New Roman"/>
              <a:cs typeface="Times New Roman"/>
            </a:endParaRPr>
          </a:p>
        </p:txBody>
      </p:sp>
    </p:spTree>
    <p:extLst>
      <p:ext uri="{BB962C8B-B14F-4D97-AF65-F5344CB8AC3E}">
        <p14:creationId xmlns:p14="http://schemas.microsoft.com/office/powerpoint/2010/main" val="19227803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locked at top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39900" y="1295400"/>
            <a:ext cx="5651454" cy="4189074"/>
          </a:xfrm>
          <a:prstGeom prst="rect">
            <a:avLst/>
          </a:prstGeom>
        </p:spPr>
      </p:pic>
      <p:sp>
        <p:nvSpPr>
          <p:cNvPr id="5017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298109B9-A388-ED43-9E76-8239C4BE51EB}" type="slidenum">
              <a:rPr lang="es-ES_tradnl" sz="1200" smtClean="0">
                <a:solidFill>
                  <a:srgbClr val="D38E27"/>
                </a:solidFill>
                <a:latin typeface="Times New Roman"/>
                <a:cs typeface="Times New Roman"/>
              </a:rPr>
              <a:pPr eaLnBrk="1" hangingPunct="1"/>
              <a:t>2</a:t>
            </a:fld>
            <a:endParaRPr lang="es-ES_tradnl" sz="1200">
              <a:solidFill>
                <a:srgbClr val="D38E27"/>
              </a:solidFill>
              <a:latin typeface="Times New Roman"/>
              <a:cs typeface="Times New Roman"/>
            </a:endParaRPr>
          </a:p>
        </p:txBody>
      </p:sp>
      <p:sp>
        <p:nvSpPr>
          <p:cNvPr id="50179" name="Text Box 2"/>
          <p:cNvSpPr txBox="1">
            <a:spLocks noChangeArrowheads="1"/>
          </p:cNvSpPr>
          <p:nvPr/>
        </p:nvSpPr>
        <p:spPr bwMode="auto">
          <a:xfrm>
            <a:off x="0" y="0"/>
            <a:ext cx="91440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New Roman"/>
                <a:cs typeface="Times New Roman"/>
              </a:rPr>
              <a:t>Variaciones populares </a:t>
            </a:r>
            <a:r>
              <a:rPr lang="mr-IN" b="0" dirty="0" smtClean="0">
                <a:latin typeface="Times New Roman"/>
                <a:cs typeface="Times New Roman"/>
              </a:rPr>
              <a:t>–</a:t>
            </a:r>
            <a:r>
              <a:rPr lang="es-ES_tradnl" b="0" dirty="0" smtClean="0">
                <a:latin typeface="Times New Roman"/>
                <a:cs typeface="Times New Roman"/>
              </a:rPr>
              <a:t> falla sin afloramiento.</a:t>
            </a:r>
          </a:p>
          <a:p>
            <a:pPr algn="ctr" eaLnBrk="1" hangingPunct="1">
              <a:spcBef>
                <a:spcPct val="50000"/>
              </a:spcBef>
            </a:pPr>
            <a:r>
              <a:rPr lang="es-ES_tradnl" b="0" dirty="0" smtClean="0">
                <a:latin typeface="Times New Roman"/>
                <a:cs typeface="Times New Roman"/>
              </a:rPr>
              <a:t>(cerrada arriba = no falla)</a:t>
            </a:r>
            <a:endParaRPr lang="es-ES_tradnl" b="0" dirty="0">
              <a:latin typeface="Times New Roman"/>
              <a:cs typeface="Times New Roman"/>
            </a:endParaRPr>
          </a:p>
        </p:txBody>
      </p:sp>
      <p:cxnSp>
        <p:nvCxnSpPr>
          <p:cNvPr id="7" name="Straight Connector 6"/>
          <p:cNvCxnSpPr/>
          <p:nvPr/>
        </p:nvCxnSpPr>
        <p:spPr>
          <a:xfrm rot="5400000">
            <a:off x="2057401" y="3048000"/>
            <a:ext cx="2133600" cy="3175"/>
          </a:xfrm>
          <a:prstGeom prst="line">
            <a:avLst/>
          </a:prstGeom>
        </p:spPr>
        <p:style>
          <a:lnRef idx="2">
            <a:schemeClr val="accent1"/>
          </a:lnRef>
          <a:fillRef idx="0">
            <a:schemeClr val="accent1"/>
          </a:fillRef>
          <a:effectRef idx="1">
            <a:schemeClr val="accent1"/>
          </a:effectRef>
          <a:fontRef idx="minor">
            <a:schemeClr val="tx1"/>
          </a:fontRef>
        </p:style>
      </p:cxnSp>
      <p:sp>
        <p:nvSpPr>
          <p:cNvPr id="50181" name="Text Box 2"/>
          <p:cNvSpPr txBox="1">
            <a:spLocks noChangeArrowheads="1"/>
          </p:cNvSpPr>
          <p:nvPr/>
        </p:nvSpPr>
        <p:spPr bwMode="auto">
          <a:xfrm>
            <a:off x="2971800" y="1752600"/>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sz="1200" b="0" smtClean="0">
                <a:latin typeface="Times New Roman"/>
                <a:cs typeface="Times New Roman"/>
              </a:rPr>
              <a:t>Typical position of coast</a:t>
            </a:r>
            <a:endParaRPr lang="es-ES_tradnl" sz="1200" b="0">
              <a:latin typeface="Times New Roman"/>
              <a:cs typeface="Times New Roman"/>
            </a:endParaRPr>
          </a:p>
        </p:txBody>
      </p:sp>
      <p:sp>
        <p:nvSpPr>
          <p:cNvPr id="50182" name="Text Box 2"/>
          <p:cNvSpPr txBox="1">
            <a:spLocks noChangeArrowheads="1"/>
          </p:cNvSpPr>
          <p:nvPr/>
        </p:nvSpPr>
        <p:spPr bwMode="auto">
          <a:xfrm>
            <a:off x="0" y="5688013"/>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New Roman"/>
                <a:cs typeface="Times New Roman"/>
              </a:rPr>
              <a:t>Geología y geofísica apoyan la idea, geodesia no puede ver (esta abajo el mar).</a:t>
            </a:r>
            <a:endParaRPr lang="es-ES_tradnl" b="0" dirty="0">
              <a:latin typeface="Times New Roman"/>
              <a:cs typeface="Times New Roman"/>
            </a:endParaRPr>
          </a:p>
        </p:txBody>
      </p:sp>
    </p:spTree>
    <p:extLst>
      <p:ext uri="{BB962C8B-B14F-4D97-AF65-F5344CB8AC3E}">
        <p14:creationId xmlns:p14="http://schemas.microsoft.com/office/powerpoint/2010/main" val="55298037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12290" name="Picture 24" descr="cap_all2_"/>
          <p:cNvPicPr>
            <a:picLocks noGrp="1" noChangeAspect="1" noChangeArrowheads="1"/>
          </p:cNvPicPr>
          <p:nvPr>
            <p:ph/>
          </p:nvPr>
        </p:nvPicPr>
        <p:blipFill>
          <a:blip r:embed="rId4">
            <a:extLst>
              <a:ext uri="{28A0092B-C50C-407E-A947-70E740481C1C}">
                <a14:useLocalDpi xmlns:a14="http://schemas.microsoft.com/office/drawing/2010/main"/>
              </a:ext>
            </a:extLst>
          </a:blip>
          <a:srcRect/>
          <a:stretch>
            <a:fillRect/>
          </a:stretch>
        </p:blipFill>
        <p:spPr>
          <a:xfrm>
            <a:off x="-26988" y="0"/>
            <a:ext cx="9305926" cy="6980238"/>
          </a:xfrm>
        </p:spPr>
      </p:pic>
      <p:sp>
        <p:nvSpPr>
          <p:cNvPr id="3974170" name="Text Box 26"/>
          <p:cNvSpPr txBox="1">
            <a:spLocks noChangeArrowheads="1"/>
          </p:cNvSpPr>
          <p:nvPr/>
        </p:nvSpPr>
        <p:spPr bwMode="auto">
          <a:xfrm>
            <a:off x="0" y="914400"/>
            <a:ext cx="3048000" cy="4832092"/>
          </a:xfrm>
          <a:prstGeom prst="rect">
            <a:avLst/>
          </a:prstGeom>
          <a:noFill/>
          <a:ln w="9525">
            <a:noFill/>
            <a:miter lim="800000"/>
            <a:headEnd/>
            <a:tailEnd/>
          </a:ln>
          <a:effectLst/>
        </p:spPr>
        <p:txBody>
          <a:bodyPr>
            <a:spAutoFit/>
          </a:bodyPr>
          <a:lstStyle>
            <a:lvl1pPr eaLnBrk="0" hangingPunct="0">
              <a:defRPr sz="3200" b="1">
                <a:solidFill>
                  <a:schemeClr val="tx1"/>
                </a:solidFill>
                <a:latin typeface="Tempus Sans ITC" charset="0"/>
                <a:ea typeface="ＭＳ Ｐゴシック" charset="0"/>
                <a:cs typeface="Arial" charset="0"/>
              </a:defRPr>
            </a:lvl1pPr>
            <a:lvl2pPr marL="742950" indent="-285750" eaLnBrk="0" hangingPunct="0">
              <a:defRPr sz="3200" b="1">
                <a:solidFill>
                  <a:schemeClr val="tx1"/>
                </a:solidFill>
                <a:latin typeface="Tempus Sans ITC" charset="0"/>
                <a:ea typeface="Arial" charset="0"/>
                <a:cs typeface="Arial" charset="0"/>
              </a:defRPr>
            </a:lvl2pPr>
            <a:lvl3pPr marL="1143000" indent="-228600" eaLnBrk="0" hangingPunct="0">
              <a:defRPr sz="3200" b="1">
                <a:solidFill>
                  <a:schemeClr val="tx1"/>
                </a:solidFill>
                <a:latin typeface="Tempus Sans ITC" charset="0"/>
                <a:ea typeface="Arial" charset="0"/>
                <a:cs typeface="Arial" charset="0"/>
              </a:defRPr>
            </a:lvl3pPr>
            <a:lvl4pPr marL="1600200" indent="-228600" eaLnBrk="0" hangingPunct="0">
              <a:defRPr sz="3200" b="1">
                <a:solidFill>
                  <a:schemeClr val="tx1"/>
                </a:solidFill>
                <a:latin typeface="Tempus Sans ITC" charset="0"/>
                <a:ea typeface="Arial" charset="0"/>
                <a:cs typeface="Arial" charset="0"/>
              </a:defRPr>
            </a:lvl4pPr>
            <a:lvl5pPr marL="2057400" indent="-228600" eaLnBrk="0" hangingPunct="0">
              <a:defRPr sz="3200" b="1">
                <a:solidFill>
                  <a:schemeClr val="tx1"/>
                </a:solidFill>
                <a:latin typeface="Tempus Sans ITC" charset="0"/>
                <a:ea typeface="Arial" charset="0"/>
                <a:cs typeface="Arial" charset="0"/>
              </a:defRPr>
            </a:lvl5pPr>
            <a:lvl6pPr marL="25146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6pPr>
            <a:lvl7pPr marL="29718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7pPr>
            <a:lvl8pPr marL="34290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8pPr>
            <a:lvl9pPr marL="38862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9pPr>
          </a:lstStyle>
          <a:p>
            <a:pPr eaLnBrk="1" hangingPunct="1">
              <a:spcBef>
                <a:spcPct val="50000"/>
              </a:spcBef>
            </a:pPr>
            <a:r>
              <a:rPr lang="es-ES_tradnl" sz="2800" b="0" dirty="0" smtClean="0">
                <a:solidFill>
                  <a:srgbClr val="FFFFFF"/>
                </a:solidFill>
                <a:effectLst>
                  <a:outerShdw blurRad="38100" dist="38100" dir="2700000" algn="tl">
                    <a:srgbClr val="000000"/>
                  </a:outerShdw>
                </a:effectLst>
                <a:latin typeface="Times New Roman"/>
                <a:cs typeface="Times New Roman"/>
              </a:rPr>
              <a:t>Entre las dos cajas con padrones muy simple y organizados hay una zona diferente.</a:t>
            </a:r>
          </a:p>
          <a:p>
            <a:pPr eaLnBrk="1" hangingPunct="1">
              <a:spcBef>
                <a:spcPct val="50000"/>
              </a:spcBef>
            </a:pPr>
            <a:r>
              <a:rPr lang="es-ES_tradnl" sz="2800" b="0" dirty="0" smtClean="0">
                <a:solidFill>
                  <a:srgbClr val="FFFFFF"/>
                </a:solidFill>
                <a:effectLst>
                  <a:outerShdw blurRad="38100" dist="38100" dir="2700000" algn="tl">
                    <a:srgbClr val="000000"/>
                  </a:outerShdw>
                </a:effectLst>
                <a:latin typeface="Times New Roman"/>
                <a:cs typeface="Times New Roman"/>
              </a:rPr>
              <a:t> Los vectores van al reverso, paralelo la costa, etc.</a:t>
            </a:r>
          </a:p>
          <a:p>
            <a:pPr eaLnBrk="1" hangingPunct="1">
              <a:spcBef>
                <a:spcPct val="50000"/>
              </a:spcBef>
            </a:pPr>
            <a:r>
              <a:rPr lang="es-ES_tradnl" sz="2800" b="0" dirty="0" smtClean="0">
                <a:solidFill>
                  <a:srgbClr val="FFFFFF"/>
                </a:solidFill>
                <a:effectLst>
                  <a:outerShdw blurRad="38100" dist="38100" dir="2700000" algn="tl">
                    <a:srgbClr val="000000"/>
                  </a:outerShdw>
                </a:effectLst>
                <a:latin typeface="Times New Roman"/>
                <a:cs typeface="Times New Roman"/>
              </a:rPr>
              <a:t>Este es la zona del sismo de 1960.</a:t>
            </a:r>
            <a:endParaRPr lang="es-ES_tradnl" sz="2800" b="0" dirty="0">
              <a:solidFill>
                <a:srgbClr val="FFFFFF"/>
              </a:solidFill>
              <a:effectLst>
                <a:outerShdw blurRad="38100" dist="38100" dir="2700000" algn="tl">
                  <a:srgbClr val="000000"/>
                </a:outerShdw>
              </a:effectLst>
              <a:latin typeface="Times New Roman"/>
              <a:cs typeface="Times New Roman"/>
            </a:endParaRPr>
          </a:p>
        </p:txBody>
      </p:sp>
      <p:sp>
        <p:nvSpPr>
          <p:cNvPr id="12292" name="Rectangle 27"/>
          <p:cNvSpPr>
            <a:spLocks noChangeArrowheads="1"/>
          </p:cNvSpPr>
          <p:nvPr/>
        </p:nvSpPr>
        <p:spPr bwMode="auto">
          <a:xfrm>
            <a:off x="4114800" y="762000"/>
            <a:ext cx="1828800" cy="281940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293" name="Line 28"/>
          <p:cNvSpPr>
            <a:spLocks noChangeShapeType="1"/>
          </p:cNvSpPr>
          <p:nvPr/>
        </p:nvSpPr>
        <p:spPr bwMode="auto">
          <a:xfrm>
            <a:off x="2806700" y="3987800"/>
            <a:ext cx="1397000" cy="0"/>
          </a:xfrm>
          <a:prstGeom prst="line">
            <a:avLst/>
          </a:prstGeom>
          <a:noFill/>
          <a:ln w="28575">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2295" name="Rectangle 30"/>
          <p:cNvSpPr>
            <a:spLocks noChangeArrowheads="1"/>
          </p:cNvSpPr>
          <p:nvPr/>
        </p:nvSpPr>
        <p:spPr bwMode="auto">
          <a:xfrm>
            <a:off x="3962400" y="4876800"/>
            <a:ext cx="609600" cy="685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243276681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13314" name="Picture 21" descr="cap_all2_"/>
          <p:cNvPicPr>
            <a:picLocks noGrp="1" noChangeAspect="1" noChangeArrowheads="1"/>
          </p:cNvPicPr>
          <p:nvPr>
            <p:ph/>
          </p:nvPr>
        </p:nvPicPr>
        <p:blipFill>
          <a:blip r:embed="rId4">
            <a:extLst>
              <a:ext uri="{28A0092B-C50C-407E-A947-70E740481C1C}">
                <a14:useLocalDpi xmlns:a14="http://schemas.microsoft.com/office/drawing/2010/main"/>
              </a:ext>
            </a:extLst>
          </a:blip>
          <a:srcRect/>
          <a:stretch>
            <a:fillRect/>
          </a:stretch>
        </p:blipFill>
        <p:spPr>
          <a:xfrm>
            <a:off x="0" y="0"/>
            <a:ext cx="9286875" cy="6967538"/>
          </a:xfrm>
        </p:spPr>
      </p:pic>
      <p:sp>
        <p:nvSpPr>
          <p:cNvPr id="3957783" name="Text Box 23"/>
          <p:cNvSpPr txBox="1">
            <a:spLocks noChangeArrowheads="1"/>
          </p:cNvSpPr>
          <p:nvPr/>
        </p:nvSpPr>
        <p:spPr bwMode="auto">
          <a:xfrm>
            <a:off x="-1" y="152400"/>
            <a:ext cx="9286875" cy="523220"/>
          </a:xfrm>
          <a:prstGeom prst="rect">
            <a:avLst/>
          </a:prstGeom>
          <a:noFill/>
          <a:ln w="9525">
            <a:noFill/>
            <a:miter lim="800000"/>
            <a:headEnd/>
            <a:tailEnd/>
          </a:ln>
          <a:effectLst/>
        </p:spPr>
        <p:txBody>
          <a:bodyPr wrap="square">
            <a:spAutoFit/>
          </a:bodyPr>
          <a:lstStyle>
            <a:lvl1pPr eaLnBrk="0" hangingPunct="0">
              <a:defRPr sz="3200" b="1">
                <a:solidFill>
                  <a:schemeClr val="tx1"/>
                </a:solidFill>
                <a:latin typeface="Tempus Sans ITC" charset="0"/>
                <a:ea typeface="ＭＳ Ｐゴシック" charset="0"/>
                <a:cs typeface="Arial" charset="0"/>
              </a:defRPr>
            </a:lvl1pPr>
            <a:lvl2pPr marL="742950" indent="-285750" eaLnBrk="0" hangingPunct="0">
              <a:defRPr sz="3200" b="1">
                <a:solidFill>
                  <a:schemeClr val="tx1"/>
                </a:solidFill>
                <a:latin typeface="Tempus Sans ITC" charset="0"/>
                <a:ea typeface="Arial" charset="0"/>
                <a:cs typeface="Arial" charset="0"/>
              </a:defRPr>
            </a:lvl2pPr>
            <a:lvl3pPr marL="1143000" indent="-228600" eaLnBrk="0" hangingPunct="0">
              <a:defRPr sz="3200" b="1">
                <a:solidFill>
                  <a:schemeClr val="tx1"/>
                </a:solidFill>
                <a:latin typeface="Tempus Sans ITC" charset="0"/>
                <a:ea typeface="Arial" charset="0"/>
                <a:cs typeface="Arial" charset="0"/>
              </a:defRPr>
            </a:lvl3pPr>
            <a:lvl4pPr marL="1600200" indent="-228600" eaLnBrk="0" hangingPunct="0">
              <a:defRPr sz="3200" b="1">
                <a:solidFill>
                  <a:schemeClr val="tx1"/>
                </a:solidFill>
                <a:latin typeface="Tempus Sans ITC" charset="0"/>
                <a:ea typeface="Arial" charset="0"/>
                <a:cs typeface="Arial" charset="0"/>
              </a:defRPr>
            </a:lvl4pPr>
            <a:lvl5pPr marL="2057400" indent="-228600" eaLnBrk="0" hangingPunct="0">
              <a:defRPr sz="3200" b="1">
                <a:solidFill>
                  <a:schemeClr val="tx1"/>
                </a:solidFill>
                <a:latin typeface="Tempus Sans ITC" charset="0"/>
                <a:ea typeface="Arial" charset="0"/>
                <a:cs typeface="Arial" charset="0"/>
              </a:defRPr>
            </a:lvl5pPr>
            <a:lvl6pPr marL="25146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6pPr>
            <a:lvl7pPr marL="29718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7pPr>
            <a:lvl8pPr marL="34290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8pPr>
            <a:lvl9pPr marL="38862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9pPr>
          </a:lstStyle>
          <a:p>
            <a:pPr algn="ctr" eaLnBrk="1" hangingPunct="1">
              <a:spcBef>
                <a:spcPct val="50000"/>
              </a:spcBef>
            </a:pPr>
            <a:r>
              <a:rPr lang="es-ES_tradnl" altLang="ja-JP" sz="2800" b="0" dirty="0" smtClean="0">
                <a:solidFill>
                  <a:srgbClr val="FFFFFF"/>
                </a:solidFill>
                <a:effectLst>
                  <a:outerShdw blurRad="38100" dist="38100" dir="2700000" algn="tl">
                    <a:srgbClr val="000000"/>
                  </a:outerShdw>
                </a:effectLst>
                <a:latin typeface="Times New Roman"/>
                <a:cs typeface="Times New Roman"/>
              </a:rPr>
              <a:t>¿Complicaciones?</a:t>
            </a:r>
            <a:endParaRPr lang="es-ES_tradnl" sz="2800" b="0" dirty="0">
              <a:solidFill>
                <a:srgbClr val="FFFFFF"/>
              </a:solidFill>
              <a:effectLst>
                <a:outerShdw blurRad="38100" dist="38100" dir="2700000" algn="tl">
                  <a:srgbClr val="000000"/>
                </a:outerShdw>
              </a:effectLst>
              <a:latin typeface="Times New Roman"/>
              <a:cs typeface="Times New Roman"/>
            </a:endParaRPr>
          </a:p>
        </p:txBody>
      </p:sp>
      <p:sp>
        <p:nvSpPr>
          <p:cNvPr id="3957784" name="Text Box 24"/>
          <p:cNvSpPr txBox="1">
            <a:spLocks noChangeArrowheads="1"/>
          </p:cNvSpPr>
          <p:nvPr/>
        </p:nvSpPr>
        <p:spPr bwMode="auto">
          <a:xfrm>
            <a:off x="7200899" y="279400"/>
            <a:ext cx="2085975" cy="4401205"/>
          </a:xfrm>
          <a:prstGeom prst="rect">
            <a:avLst/>
          </a:prstGeom>
          <a:noFill/>
          <a:ln w="9525">
            <a:noFill/>
            <a:miter lim="800000"/>
            <a:headEnd/>
            <a:tailEnd/>
          </a:ln>
          <a:effectLst/>
        </p:spPr>
        <p:txBody>
          <a:bodyPr wrap="square">
            <a:spAutoFit/>
          </a:bodyPr>
          <a:lstStyle>
            <a:lvl1pPr eaLnBrk="0" hangingPunct="0">
              <a:defRPr sz="3200" b="1">
                <a:solidFill>
                  <a:schemeClr val="tx1"/>
                </a:solidFill>
                <a:latin typeface="Tempus Sans ITC" charset="0"/>
                <a:ea typeface="ＭＳ Ｐゴシック" charset="0"/>
                <a:cs typeface="Arial" charset="0"/>
              </a:defRPr>
            </a:lvl1pPr>
            <a:lvl2pPr marL="742950" indent="-285750" eaLnBrk="0" hangingPunct="0">
              <a:defRPr sz="3200" b="1">
                <a:solidFill>
                  <a:schemeClr val="tx1"/>
                </a:solidFill>
                <a:latin typeface="Tempus Sans ITC" charset="0"/>
                <a:ea typeface="Arial" charset="0"/>
                <a:cs typeface="Arial" charset="0"/>
              </a:defRPr>
            </a:lvl2pPr>
            <a:lvl3pPr marL="1143000" indent="-228600" eaLnBrk="0" hangingPunct="0">
              <a:defRPr sz="3200" b="1">
                <a:solidFill>
                  <a:schemeClr val="tx1"/>
                </a:solidFill>
                <a:latin typeface="Tempus Sans ITC" charset="0"/>
                <a:ea typeface="Arial" charset="0"/>
                <a:cs typeface="Arial" charset="0"/>
              </a:defRPr>
            </a:lvl3pPr>
            <a:lvl4pPr marL="1600200" indent="-228600" eaLnBrk="0" hangingPunct="0">
              <a:defRPr sz="3200" b="1">
                <a:solidFill>
                  <a:schemeClr val="tx1"/>
                </a:solidFill>
                <a:latin typeface="Tempus Sans ITC" charset="0"/>
                <a:ea typeface="Arial" charset="0"/>
                <a:cs typeface="Arial" charset="0"/>
              </a:defRPr>
            </a:lvl4pPr>
            <a:lvl5pPr marL="2057400" indent="-228600" eaLnBrk="0" hangingPunct="0">
              <a:defRPr sz="3200" b="1">
                <a:solidFill>
                  <a:schemeClr val="tx1"/>
                </a:solidFill>
                <a:latin typeface="Tempus Sans ITC" charset="0"/>
                <a:ea typeface="Arial" charset="0"/>
                <a:cs typeface="Arial" charset="0"/>
              </a:defRPr>
            </a:lvl5pPr>
            <a:lvl6pPr marL="25146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6pPr>
            <a:lvl7pPr marL="29718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7pPr>
            <a:lvl8pPr marL="34290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8pPr>
            <a:lvl9pPr marL="38862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9pPr>
          </a:lstStyle>
          <a:p>
            <a:pPr eaLnBrk="1" hangingPunct="1">
              <a:spcBef>
                <a:spcPct val="50000"/>
              </a:spcBef>
            </a:pPr>
            <a:r>
              <a:rPr lang="es-ES_tradnl" sz="2800" b="0" dirty="0" smtClean="0">
                <a:solidFill>
                  <a:srgbClr val="FFFFFF"/>
                </a:solidFill>
                <a:effectLst>
                  <a:outerShdw blurRad="38100" dist="38100" dir="2700000" algn="tl">
                    <a:srgbClr val="000000"/>
                  </a:outerShdw>
                </a:effectLst>
                <a:latin typeface="Times New Roman"/>
                <a:cs typeface="Times New Roman"/>
              </a:rPr>
              <a:t>Altiplano-Puna, Cordillera Oriental, Las Subandinas: tiene un buzamiento de subducción normal</a:t>
            </a:r>
            <a:endParaRPr lang="es-ES_tradnl" sz="2800" b="0" dirty="0">
              <a:solidFill>
                <a:srgbClr val="FFFFFF"/>
              </a:solidFill>
              <a:effectLst>
                <a:outerShdw blurRad="38100" dist="38100" dir="2700000" algn="tl">
                  <a:srgbClr val="000000"/>
                </a:outerShdw>
              </a:effectLst>
              <a:latin typeface="Times New Roman"/>
              <a:cs typeface="Times New Roman"/>
            </a:endParaRPr>
          </a:p>
        </p:txBody>
      </p:sp>
      <p:sp>
        <p:nvSpPr>
          <p:cNvPr id="13317" name="Rectangle 25"/>
          <p:cNvSpPr>
            <a:spLocks noChangeArrowheads="1"/>
          </p:cNvSpPr>
          <p:nvPr/>
        </p:nvSpPr>
        <p:spPr bwMode="auto">
          <a:xfrm>
            <a:off x="4114800" y="762000"/>
            <a:ext cx="1828800" cy="281940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18" name="Rectangle 26"/>
          <p:cNvSpPr>
            <a:spLocks noChangeArrowheads="1"/>
          </p:cNvSpPr>
          <p:nvPr/>
        </p:nvSpPr>
        <p:spPr bwMode="auto">
          <a:xfrm>
            <a:off x="4724400" y="762000"/>
            <a:ext cx="990600" cy="1447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19" name="Rectangle 27"/>
          <p:cNvSpPr>
            <a:spLocks noChangeArrowheads="1"/>
          </p:cNvSpPr>
          <p:nvPr/>
        </p:nvSpPr>
        <p:spPr bwMode="auto">
          <a:xfrm>
            <a:off x="4648200" y="2362200"/>
            <a:ext cx="685800" cy="8382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1" name="Line 29"/>
          <p:cNvSpPr>
            <a:spLocks noChangeShapeType="1"/>
          </p:cNvSpPr>
          <p:nvPr/>
        </p:nvSpPr>
        <p:spPr bwMode="auto">
          <a:xfrm flipH="1">
            <a:off x="5562600" y="675620"/>
            <a:ext cx="1638300" cy="772180"/>
          </a:xfrm>
          <a:prstGeom prst="line">
            <a:avLst/>
          </a:prstGeom>
          <a:noFill/>
          <a:ln w="28575">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91826830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13314" name="Picture 21" descr="cap_all2_"/>
          <p:cNvPicPr>
            <a:picLocks noGrp="1" noChangeAspect="1" noChangeArrowheads="1"/>
          </p:cNvPicPr>
          <p:nvPr>
            <p:ph/>
          </p:nvPr>
        </p:nvPicPr>
        <p:blipFill>
          <a:blip r:embed="rId4">
            <a:extLst>
              <a:ext uri="{28A0092B-C50C-407E-A947-70E740481C1C}">
                <a14:useLocalDpi xmlns:a14="http://schemas.microsoft.com/office/drawing/2010/main"/>
              </a:ext>
            </a:extLst>
          </a:blip>
          <a:srcRect/>
          <a:stretch>
            <a:fillRect/>
          </a:stretch>
        </p:blipFill>
        <p:spPr>
          <a:xfrm>
            <a:off x="0" y="0"/>
            <a:ext cx="9286875" cy="6967538"/>
          </a:xfrm>
        </p:spPr>
      </p:pic>
      <p:sp>
        <p:nvSpPr>
          <p:cNvPr id="5" name="Rectangle 4"/>
          <p:cNvSpPr/>
          <p:nvPr/>
        </p:nvSpPr>
        <p:spPr>
          <a:xfrm>
            <a:off x="5816600" y="3009900"/>
            <a:ext cx="3451479" cy="3721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57784" name="Text Box 24"/>
          <p:cNvSpPr txBox="1">
            <a:spLocks noChangeArrowheads="1"/>
          </p:cNvSpPr>
          <p:nvPr/>
        </p:nvSpPr>
        <p:spPr bwMode="auto">
          <a:xfrm>
            <a:off x="114301" y="582066"/>
            <a:ext cx="2746374" cy="6124754"/>
          </a:xfrm>
          <a:prstGeom prst="rect">
            <a:avLst/>
          </a:prstGeom>
          <a:noFill/>
          <a:ln w="9525">
            <a:noFill/>
            <a:miter lim="800000"/>
            <a:headEnd/>
            <a:tailEnd/>
          </a:ln>
          <a:effectLst/>
        </p:spPr>
        <p:txBody>
          <a:bodyPr wrap="square">
            <a:spAutoFit/>
          </a:bodyPr>
          <a:lstStyle>
            <a:lvl1pPr eaLnBrk="0" hangingPunct="0">
              <a:defRPr sz="3200" b="1">
                <a:solidFill>
                  <a:schemeClr val="tx1"/>
                </a:solidFill>
                <a:latin typeface="Tempus Sans ITC" charset="0"/>
                <a:ea typeface="ＭＳ Ｐゴシック" charset="0"/>
                <a:cs typeface="Arial" charset="0"/>
              </a:defRPr>
            </a:lvl1pPr>
            <a:lvl2pPr marL="742950" indent="-285750" eaLnBrk="0" hangingPunct="0">
              <a:defRPr sz="3200" b="1">
                <a:solidFill>
                  <a:schemeClr val="tx1"/>
                </a:solidFill>
                <a:latin typeface="Tempus Sans ITC" charset="0"/>
                <a:ea typeface="Arial" charset="0"/>
                <a:cs typeface="Arial" charset="0"/>
              </a:defRPr>
            </a:lvl2pPr>
            <a:lvl3pPr marL="1143000" indent="-228600" eaLnBrk="0" hangingPunct="0">
              <a:defRPr sz="3200" b="1">
                <a:solidFill>
                  <a:schemeClr val="tx1"/>
                </a:solidFill>
                <a:latin typeface="Tempus Sans ITC" charset="0"/>
                <a:ea typeface="Arial" charset="0"/>
                <a:cs typeface="Arial" charset="0"/>
              </a:defRPr>
            </a:lvl3pPr>
            <a:lvl4pPr marL="1600200" indent="-228600" eaLnBrk="0" hangingPunct="0">
              <a:defRPr sz="3200" b="1">
                <a:solidFill>
                  <a:schemeClr val="tx1"/>
                </a:solidFill>
                <a:latin typeface="Tempus Sans ITC" charset="0"/>
                <a:ea typeface="Arial" charset="0"/>
                <a:cs typeface="Arial" charset="0"/>
              </a:defRPr>
            </a:lvl4pPr>
            <a:lvl5pPr marL="2057400" indent="-228600" eaLnBrk="0" hangingPunct="0">
              <a:defRPr sz="3200" b="1">
                <a:solidFill>
                  <a:schemeClr val="tx1"/>
                </a:solidFill>
                <a:latin typeface="Tempus Sans ITC" charset="0"/>
                <a:ea typeface="Arial" charset="0"/>
                <a:cs typeface="Arial" charset="0"/>
              </a:defRPr>
            </a:lvl5pPr>
            <a:lvl6pPr marL="25146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6pPr>
            <a:lvl7pPr marL="29718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7pPr>
            <a:lvl8pPr marL="34290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8pPr>
            <a:lvl9pPr marL="38862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9pPr>
          </a:lstStyle>
          <a:p>
            <a:pPr eaLnBrk="1" hangingPunct="1">
              <a:spcBef>
                <a:spcPct val="50000"/>
              </a:spcBef>
            </a:pPr>
            <a:r>
              <a:rPr lang="es-ES_tradnl" sz="2800" b="0" dirty="0" smtClean="0">
                <a:solidFill>
                  <a:srgbClr val="FFFFFF"/>
                </a:solidFill>
                <a:effectLst>
                  <a:outerShdw blurRad="38100" dist="38100" dir="2700000" algn="tl">
                    <a:srgbClr val="000000"/>
                  </a:outerShdw>
                </a:effectLst>
                <a:latin typeface="Times New Roman"/>
                <a:cs typeface="Times New Roman"/>
              </a:rPr>
              <a:t>Zona de subducción plano</a:t>
            </a:r>
          </a:p>
          <a:p>
            <a:pPr eaLnBrk="1" hangingPunct="1">
              <a:spcBef>
                <a:spcPct val="50000"/>
              </a:spcBef>
            </a:pPr>
            <a:r>
              <a:rPr lang="es-ES_tradnl" sz="2800" b="0" dirty="0" smtClean="0">
                <a:solidFill>
                  <a:srgbClr val="FFFFFF"/>
                </a:solidFill>
                <a:effectLst>
                  <a:outerShdw blurRad="38100" dist="38100" dir="2700000" algn="tl">
                    <a:srgbClr val="000000"/>
                  </a:outerShdw>
                </a:effectLst>
                <a:latin typeface="Times New Roman"/>
                <a:cs typeface="Times New Roman"/>
              </a:rPr>
              <a:t> –faja corrida y plegada de piel fina: la Precordillera en el oeste, y</a:t>
            </a:r>
          </a:p>
          <a:p>
            <a:pPr eaLnBrk="1" hangingPunct="1">
              <a:spcBef>
                <a:spcPct val="50000"/>
              </a:spcBef>
            </a:pPr>
            <a:r>
              <a:rPr lang="es-ES_tradnl" sz="2800" b="0" dirty="0" smtClean="0">
                <a:solidFill>
                  <a:srgbClr val="FFFFFF"/>
                </a:solidFill>
                <a:effectLst>
                  <a:outerShdw blurRad="38100" dist="38100" dir="2700000" algn="tl">
                    <a:srgbClr val="000000"/>
                  </a:outerShdw>
                </a:effectLst>
                <a:latin typeface="Times New Roman"/>
                <a:cs typeface="Times New Roman"/>
              </a:rPr>
              <a:t>- levantamiento del basamento de piel </a:t>
            </a:r>
            <a:r>
              <a:rPr lang="es-ES_tradnl" sz="2800" b="0" dirty="0" err="1" smtClean="0">
                <a:solidFill>
                  <a:srgbClr val="FFFFFF"/>
                </a:solidFill>
                <a:effectLst>
                  <a:outerShdw blurRad="38100" dist="38100" dir="2700000" algn="tl">
                    <a:srgbClr val="000000"/>
                  </a:outerShdw>
                </a:effectLst>
                <a:latin typeface="Times New Roman"/>
                <a:cs typeface="Times New Roman"/>
              </a:rPr>
              <a:t>greusa</a:t>
            </a:r>
            <a:r>
              <a:rPr lang="es-ES_tradnl" sz="2800" b="0" dirty="0">
                <a:solidFill>
                  <a:srgbClr val="FFFFFF"/>
                </a:solidFill>
                <a:effectLst>
                  <a:outerShdw blurRad="38100" dist="38100" dir="2700000" algn="tl">
                    <a:srgbClr val="000000"/>
                  </a:outerShdw>
                </a:effectLst>
                <a:latin typeface="Times New Roman"/>
                <a:cs typeface="Times New Roman"/>
              </a:rPr>
              <a:t>:</a:t>
            </a:r>
            <a:r>
              <a:rPr lang="es-ES_tradnl" sz="2800" b="0" dirty="0" smtClean="0">
                <a:solidFill>
                  <a:srgbClr val="FFFFFF"/>
                </a:solidFill>
                <a:effectLst>
                  <a:outerShdw blurRad="38100" dist="38100" dir="2700000" algn="tl">
                    <a:srgbClr val="000000"/>
                  </a:outerShdw>
                </a:effectLst>
                <a:latin typeface="Times New Roman"/>
                <a:cs typeface="Times New Roman"/>
              </a:rPr>
              <a:t> las Sierras Pampeanas en el este.</a:t>
            </a:r>
            <a:endParaRPr lang="es-ES_tradnl" sz="2800" b="0" dirty="0">
              <a:solidFill>
                <a:srgbClr val="FFFFFF"/>
              </a:solidFill>
              <a:effectLst>
                <a:outerShdw blurRad="38100" dist="38100" dir="2700000" algn="tl">
                  <a:srgbClr val="000000"/>
                </a:outerShdw>
              </a:effectLst>
              <a:latin typeface="Times New Roman"/>
              <a:cs typeface="Times New Roman"/>
            </a:endParaRPr>
          </a:p>
        </p:txBody>
      </p:sp>
      <p:sp>
        <p:nvSpPr>
          <p:cNvPr id="13317" name="Rectangle 25"/>
          <p:cNvSpPr>
            <a:spLocks noChangeArrowheads="1"/>
          </p:cNvSpPr>
          <p:nvPr/>
        </p:nvSpPr>
        <p:spPr bwMode="auto">
          <a:xfrm>
            <a:off x="4114800" y="762000"/>
            <a:ext cx="1828800" cy="281940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18" name="Rectangle 26"/>
          <p:cNvSpPr>
            <a:spLocks noChangeArrowheads="1"/>
          </p:cNvSpPr>
          <p:nvPr/>
        </p:nvSpPr>
        <p:spPr bwMode="auto">
          <a:xfrm>
            <a:off x="4724400" y="762000"/>
            <a:ext cx="990600" cy="1447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19" name="Rectangle 27"/>
          <p:cNvSpPr>
            <a:spLocks noChangeArrowheads="1"/>
          </p:cNvSpPr>
          <p:nvPr/>
        </p:nvSpPr>
        <p:spPr bwMode="auto">
          <a:xfrm>
            <a:off x="4648200" y="2362200"/>
            <a:ext cx="685800" cy="8382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2" name="Line 30"/>
          <p:cNvSpPr>
            <a:spLocks noChangeShapeType="1"/>
          </p:cNvSpPr>
          <p:nvPr/>
        </p:nvSpPr>
        <p:spPr bwMode="auto">
          <a:xfrm flipV="1">
            <a:off x="2451100" y="2832100"/>
            <a:ext cx="2197100" cy="368300"/>
          </a:xfrm>
          <a:prstGeom prst="line">
            <a:avLst/>
          </a:prstGeom>
          <a:noFill/>
          <a:ln w="28575">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pic>
        <p:nvPicPr>
          <p:cNvPr id="2" name="Picture 1" descr="thin skinned def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76239" y="5036312"/>
            <a:ext cx="3297936" cy="1770888"/>
          </a:xfrm>
          <a:prstGeom prst="rect">
            <a:avLst/>
          </a:prstGeom>
        </p:spPr>
      </p:pic>
      <p:pic>
        <p:nvPicPr>
          <p:cNvPr id="4" name="Picture 3" descr="thick skinne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76239" y="3048000"/>
            <a:ext cx="3291840" cy="1984248"/>
          </a:xfrm>
          <a:prstGeom prst="rect">
            <a:avLst/>
          </a:prstGeom>
        </p:spPr>
      </p:pic>
      <p:sp>
        <p:nvSpPr>
          <p:cNvPr id="14" name="Text Box 23"/>
          <p:cNvSpPr txBox="1">
            <a:spLocks noChangeArrowheads="1"/>
          </p:cNvSpPr>
          <p:nvPr/>
        </p:nvSpPr>
        <p:spPr bwMode="auto">
          <a:xfrm>
            <a:off x="-1" y="152400"/>
            <a:ext cx="9286875" cy="523220"/>
          </a:xfrm>
          <a:prstGeom prst="rect">
            <a:avLst/>
          </a:prstGeom>
          <a:noFill/>
          <a:ln w="9525">
            <a:noFill/>
            <a:miter lim="800000"/>
            <a:headEnd/>
            <a:tailEnd/>
          </a:ln>
          <a:effectLst/>
        </p:spPr>
        <p:txBody>
          <a:bodyPr wrap="square">
            <a:spAutoFit/>
          </a:bodyPr>
          <a:lstStyle>
            <a:lvl1pPr eaLnBrk="0" hangingPunct="0">
              <a:defRPr sz="3200" b="1">
                <a:solidFill>
                  <a:schemeClr val="tx1"/>
                </a:solidFill>
                <a:latin typeface="Tempus Sans ITC" charset="0"/>
                <a:ea typeface="ＭＳ Ｐゴシック" charset="0"/>
                <a:cs typeface="Arial" charset="0"/>
              </a:defRPr>
            </a:lvl1pPr>
            <a:lvl2pPr marL="742950" indent="-285750" eaLnBrk="0" hangingPunct="0">
              <a:defRPr sz="3200" b="1">
                <a:solidFill>
                  <a:schemeClr val="tx1"/>
                </a:solidFill>
                <a:latin typeface="Tempus Sans ITC" charset="0"/>
                <a:ea typeface="Arial" charset="0"/>
                <a:cs typeface="Arial" charset="0"/>
              </a:defRPr>
            </a:lvl2pPr>
            <a:lvl3pPr marL="1143000" indent="-228600" eaLnBrk="0" hangingPunct="0">
              <a:defRPr sz="3200" b="1">
                <a:solidFill>
                  <a:schemeClr val="tx1"/>
                </a:solidFill>
                <a:latin typeface="Tempus Sans ITC" charset="0"/>
                <a:ea typeface="Arial" charset="0"/>
                <a:cs typeface="Arial" charset="0"/>
              </a:defRPr>
            </a:lvl3pPr>
            <a:lvl4pPr marL="1600200" indent="-228600" eaLnBrk="0" hangingPunct="0">
              <a:defRPr sz="3200" b="1">
                <a:solidFill>
                  <a:schemeClr val="tx1"/>
                </a:solidFill>
                <a:latin typeface="Tempus Sans ITC" charset="0"/>
                <a:ea typeface="Arial" charset="0"/>
                <a:cs typeface="Arial" charset="0"/>
              </a:defRPr>
            </a:lvl4pPr>
            <a:lvl5pPr marL="2057400" indent="-228600" eaLnBrk="0" hangingPunct="0">
              <a:defRPr sz="3200" b="1">
                <a:solidFill>
                  <a:schemeClr val="tx1"/>
                </a:solidFill>
                <a:latin typeface="Tempus Sans ITC" charset="0"/>
                <a:ea typeface="Arial" charset="0"/>
                <a:cs typeface="Arial" charset="0"/>
              </a:defRPr>
            </a:lvl5pPr>
            <a:lvl6pPr marL="25146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6pPr>
            <a:lvl7pPr marL="29718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7pPr>
            <a:lvl8pPr marL="34290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8pPr>
            <a:lvl9pPr marL="38862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9pPr>
          </a:lstStyle>
          <a:p>
            <a:pPr algn="ctr" eaLnBrk="1" hangingPunct="1">
              <a:spcBef>
                <a:spcPct val="50000"/>
              </a:spcBef>
            </a:pPr>
            <a:r>
              <a:rPr lang="es-ES_tradnl" altLang="ja-JP" sz="2800" b="0" dirty="0" smtClean="0">
                <a:solidFill>
                  <a:srgbClr val="FFFFFF"/>
                </a:solidFill>
                <a:effectLst>
                  <a:outerShdw blurRad="38100" dist="38100" dir="2700000" algn="tl">
                    <a:srgbClr val="000000"/>
                  </a:outerShdw>
                </a:effectLst>
                <a:latin typeface="Times New Roman"/>
                <a:cs typeface="Times New Roman"/>
              </a:rPr>
              <a:t>¿Complicaciones?</a:t>
            </a:r>
            <a:endParaRPr lang="es-ES_tradnl" sz="2800" b="0" dirty="0">
              <a:solidFill>
                <a:srgbClr val="FFFFFF"/>
              </a:solidFill>
              <a:effectLst>
                <a:outerShdw blurRad="38100" dist="38100" dir="2700000" algn="tl">
                  <a:srgbClr val="000000"/>
                </a:outerShdw>
              </a:effectLst>
              <a:latin typeface="Times New Roman"/>
              <a:cs typeface="Times New Roman"/>
            </a:endParaRPr>
          </a:p>
        </p:txBody>
      </p:sp>
    </p:spTree>
    <p:extLst>
      <p:ext uri="{BB962C8B-B14F-4D97-AF65-F5344CB8AC3E}">
        <p14:creationId xmlns:p14="http://schemas.microsoft.com/office/powerpoint/2010/main" val="251322598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14338" name="Picture 22" descr="cap_all2_"/>
          <p:cNvPicPr>
            <a:picLocks noGrp="1" noChangeAspect="1" noChangeArrowheads="1"/>
          </p:cNvPicPr>
          <p:nvPr>
            <p:ph/>
          </p:nvPr>
        </p:nvPicPr>
        <p:blipFill>
          <a:blip r:embed="rId4">
            <a:extLst>
              <a:ext uri="{28A0092B-C50C-407E-A947-70E740481C1C}">
                <a14:useLocalDpi xmlns:a14="http://schemas.microsoft.com/office/drawing/2010/main"/>
              </a:ext>
            </a:extLst>
          </a:blip>
          <a:srcRect/>
          <a:stretch>
            <a:fillRect/>
          </a:stretch>
        </p:blipFill>
        <p:spPr>
          <a:xfrm>
            <a:off x="0" y="0"/>
            <a:ext cx="9286875" cy="6967538"/>
          </a:xfrm>
        </p:spPr>
      </p:pic>
      <p:sp>
        <p:nvSpPr>
          <p:cNvPr id="3913752" name="Text Box 24"/>
          <p:cNvSpPr txBox="1">
            <a:spLocks noChangeArrowheads="1"/>
          </p:cNvSpPr>
          <p:nvPr/>
        </p:nvSpPr>
        <p:spPr bwMode="auto">
          <a:xfrm>
            <a:off x="0" y="952500"/>
            <a:ext cx="3048000" cy="3970318"/>
          </a:xfrm>
          <a:prstGeom prst="rect">
            <a:avLst/>
          </a:prstGeom>
          <a:noFill/>
          <a:ln w="9525">
            <a:noFill/>
            <a:miter lim="800000"/>
            <a:headEnd/>
            <a:tailEnd/>
          </a:ln>
          <a:effectLst/>
        </p:spPr>
        <p:txBody>
          <a:bodyPr>
            <a:spAutoFit/>
          </a:bodyPr>
          <a:lstStyle>
            <a:lvl1pPr eaLnBrk="0" hangingPunct="0">
              <a:defRPr sz="3200" b="1">
                <a:solidFill>
                  <a:schemeClr val="tx1"/>
                </a:solidFill>
                <a:latin typeface="Tempus Sans ITC" charset="0"/>
                <a:ea typeface="ＭＳ Ｐゴシック" charset="0"/>
                <a:cs typeface="Arial" charset="0"/>
              </a:defRPr>
            </a:lvl1pPr>
            <a:lvl2pPr marL="742950" indent="-285750" eaLnBrk="0" hangingPunct="0">
              <a:defRPr sz="3200" b="1">
                <a:solidFill>
                  <a:schemeClr val="tx1"/>
                </a:solidFill>
                <a:latin typeface="Tempus Sans ITC" charset="0"/>
                <a:ea typeface="Arial" charset="0"/>
                <a:cs typeface="Arial" charset="0"/>
              </a:defRPr>
            </a:lvl2pPr>
            <a:lvl3pPr marL="1143000" indent="-228600" eaLnBrk="0" hangingPunct="0">
              <a:defRPr sz="3200" b="1">
                <a:solidFill>
                  <a:schemeClr val="tx1"/>
                </a:solidFill>
                <a:latin typeface="Tempus Sans ITC" charset="0"/>
                <a:ea typeface="Arial" charset="0"/>
                <a:cs typeface="Arial" charset="0"/>
              </a:defRPr>
            </a:lvl3pPr>
            <a:lvl4pPr marL="1600200" indent="-228600" eaLnBrk="0" hangingPunct="0">
              <a:defRPr sz="3200" b="1">
                <a:solidFill>
                  <a:schemeClr val="tx1"/>
                </a:solidFill>
                <a:latin typeface="Tempus Sans ITC" charset="0"/>
                <a:ea typeface="Arial" charset="0"/>
                <a:cs typeface="Arial" charset="0"/>
              </a:defRPr>
            </a:lvl4pPr>
            <a:lvl5pPr marL="2057400" indent="-228600" eaLnBrk="0" hangingPunct="0">
              <a:defRPr sz="3200" b="1">
                <a:solidFill>
                  <a:schemeClr val="tx1"/>
                </a:solidFill>
                <a:latin typeface="Tempus Sans ITC" charset="0"/>
                <a:ea typeface="Arial" charset="0"/>
                <a:cs typeface="Arial" charset="0"/>
              </a:defRPr>
            </a:lvl5pPr>
            <a:lvl6pPr marL="25146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6pPr>
            <a:lvl7pPr marL="29718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7pPr>
            <a:lvl8pPr marL="34290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8pPr>
            <a:lvl9pPr marL="38862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9pPr>
          </a:lstStyle>
          <a:p>
            <a:pPr eaLnBrk="1" hangingPunct="1">
              <a:spcBef>
                <a:spcPct val="50000"/>
              </a:spcBef>
            </a:pPr>
            <a:r>
              <a:rPr lang="es-ES_tradnl" altLang="ja-JP" sz="2800" b="0" dirty="0" smtClean="0">
                <a:solidFill>
                  <a:schemeClr val="bg1"/>
                </a:solidFill>
                <a:effectLst>
                  <a:outerShdw blurRad="38100" dist="38100" dir="2700000" algn="tl">
                    <a:srgbClr val="000000"/>
                  </a:outerShdw>
                </a:effectLst>
                <a:latin typeface="Times New Roman"/>
                <a:cs typeface="Times New Roman"/>
              </a:rPr>
              <a:t>“</a:t>
            </a:r>
            <a:r>
              <a:rPr lang="es-ES_tradnl" sz="2800" b="0" dirty="0" smtClean="0">
                <a:solidFill>
                  <a:schemeClr val="bg1"/>
                </a:solidFill>
                <a:effectLst>
                  <a:outerShdw blurRad="38100" dist="38100" dir="2700000" algn="tl">
                    <a:srgbClr val="000000"/>
                  </a:outerShdw>
                </a:effectLst>
                <a:latin typeface="Times New Roman"/>
                <a:cs typeface="Times New Roman"/>
              </a:rPr>
              <a:t>normal </a:t>
            </a:r>
            <a:r>
              <a:rPr lang="es-ES_tradnl" sz="2800" b="0" dirty="0" err="1" smtClean="0">
                <a:solidFill>
                  <a:schemeClr val="bg1"/>
                </a:solidFill>
                <a:effectLst>
                  <a:outerShdw blurRad="38100" dist="38100" dir="2700000" algn="tl">
                    <a:srgbClr val="000000"/>
                  </a:outerShdw>
                </a:effectLst>
                <a:latin typeface="Times New Roman"/>
                <a:cs typeface="Times New Roman"/>
              </a:rPr>
              <a:t>Andean</a:t>
            </a:r>
            <a:r>
              <a:rPr lang="es-ES_tradnl" sz="2800" b="0" dirty="0" smtClean="0">
                <a:solidFill>
                  <a:schemeClr val="bg1"/>
                </a:solidFill>
                <a:effectLst>
                  <a:outerShdw blurRad="38100" dist="38100" dir="2700000" algn="tl">
                    <a:srgbClr val="000000"/>
                  </a:outerShdw>
                </a:effectLst>
                <a:latin typeface="Times New Roman"/>
                <a:cs typeface="Times New Roman"/>
              </a:rPr>
              <a:t> subduction</a:t>
            </a:r>
            <a:r>
              <a:rPr lang="es-ES_tradnl" altLang="ja-JP" sz="2800" b="0" dirty="0" smtClean="0">
                <a:solidFill>
                  <a:schemeClr val="bg1"/>
                </a:solidFill>
                <a:effectLst>
                  <a:outerShdw blurRad="38100" dist="38100" dir="2700000" algn="tl">
                    <a:srgbClr val="000000"/>
                  </a:outerShdw>
                </a:effectLst>
                <a:latin typeface="Times New Roman"/>
                <a:cs typeface="Times New Roman"/>
              </a:rPr>
              <a:t>”</a:t>
            </a:r>
            <a:r>
              <a:rPr lang="es-ES_tradnl" sz="2800" b="0" dirty="0" smtClean="0">
                <a:solidFill>
                  <a:schemeClr val="bg1"/>
                </a:solidFill>
                <a:effectLst>
                  <a:outerShdw blurRad="38100" dist="38100" dir="2700000" algn="tl">
                    <a:srgbClr val="000000"/>
                  </a:outerShdw>
                </a:effectLst>
                <a:latin typeface="Times New Roman"/>
                <a:cs typeface="Times New Roman"/>
              </a:rPr>
              <a:t> – Nazca </a:t>
            </a:r>
            <a:r>
              <a:rPr lang="es-ES_tradnl" sz="2800" b="0" dirty="0" err="1" smtClean="0">
                <a:solidFill>
                  <a:schemeClr val="bg1"/>
                </a:solidFill>
                <a:effectLst>
                  <a:outerShdw blurRad="38100" dist="38100" dir="2700000" algn="tl">
                    <a:srgbClr val="000000"/>
                  </a:outerShdw>
                </a:effectLst>
                <a:latin typeface="Times New Roman"/>
                <a:cs typeface="Times New Roman"/>
              </a:rPr>
              <a:t>plate</a:t>
            </a:r>
            <a:endParaRPr lang="es-ES_tradnl" sz="2800" b="0" dirty="0" smtClean="0">
              <a:solidFill>
                <a:schemeClr val="bg1"/>
              </a:solidFill>
              <a:effectLst>
                <a:outerShdw blurRad="38100" dist="38100" dir="2700000" algn="tl">
                  <a:srgbClr val="000000"/>
                </a:outerShdw>
              </a:effectLst>
              <a:latin typeface="Times New Roman"/>
              <a:cs typeface="Times New Roman"/>
            </a:endParaRPr>
          </a:p>
          <a:p>
            <a:pPr eaLnBrk="1" hangingPunct="1">
              <a:spcBef>
                <a:spcPct val="50000"/>
              </a:spcBef>
            </a:pPr>
            <a:endParaRPr lang="es-ES_tradnl" sz="2800" b="0" dirty="0" smtClean="0">
              <a:solidFill>
                <a:schemeClr val="bg1"/>
              </a:solidFill>
              <a:effectLst>
                <a:outerShdw blurRad="38100" dist="38100" dir="2700000" algn="tl">
                  <a:srgbClr val="000000"/>
                </a:outerShdw>
              </a:effectLst>
              <a:latin typeface="Times New Roman"/>
              <a:cs typeface="Times New Roman"/>
            </a:endParaRPr>
          </a:p>
          <a:p>
            <a:pPr eaLnBrk="1" hangingPunct="1">
              <a:spcBef>
                <a:spcPct val="50000"/>
              </a:spcBef>
              <a:buFontTx/>
              <a:buChar char="-"/>
            </a:pPr>
            <a:r>
              <a:rPr lang="es-ES_tradnl" sz="2800" b="0" dirty="0" smtClean="0">
                <a:solidFill>
                  <a:schemeClr val="bg1"/>
                </a:solidFill>
                <a:effectLst>
                  <a:outerShdw blurRad="38100" dist="38100" dir="2700000" algn="tl">
                    <a:srgbClr val="000000"/>
                  </a:outerShdw>
                </a:effectLst>
                <a:latin typeface="Times New Roman"/>
                <a:cs typeface="Times New Roman"/>
              </a:rPr>
              <a:t>Probamos modelación de señal de subducción. </a:t>
            </a:r>
            <a:endParaRPr lang="es-ES_tradnl" sz="2800" b="0" dirty="0">
              <a:solidFill>
                <a:schemeClr val="bg1"/>
              </a:solidFill>
              <a:effectLst>
                <a:outerShdw blurRad="38100" dist="38100" dir="2700000" algn="tl">
                  <a:srgbClr val="000000"/>
                </a:outerShdw>
              </a:effectLst>
              <a:latin typeface="Times New Roman"/>
              <a:cs typeface="Times New Roman"/>
            </a:endParaRPr>
          </a:p>
        </p:txBody>
      </p:sp>
      <p:sp>
        <p:nvSpPr>
          <p:cNvPr id="14340" name="Rectangle 25"/>
          <p:cNvSpPr>
            <a:spLocks noChangeArrowheads="1"/>
          </p:cNvSpPr>
          <p:nvPr/>
        </p:nvSpPr>
        <p:spPr bwMode="auto">
          <a:xfrm>
            <a:off x="4114800" y="762000"/>
            <a:ext cx="1828800" cy="281940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341" name="Line 26"/>
          <p:cNvSpPr>
            <a:spLocks noChangeShapeType="1"/>
          </p:cNvSpPr>
          <p:nvPr/>
        </p:nvSpPr>
        <p:spPr bwMode="auto">
          <a:xfrm>
            <a:off x="2514600" y="1295400"/>
            <a:ext cx="1828800" cy="76200"/>
          </a:xfrm>
          <a:prstGeom prst="line">
            <a:avLst/>
          </a:prstGeom>
          <a:noFill/>
          <a:ln w="28575">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62528537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1574800" y="1155700"/>
            <a:ext cx="4722813" cy="430212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9" name="Text Box 5"/>
          <p:cNvSpPr txBox="1">
            <a:spLocks noChangeArrowheads="1"/>
          </p:cNvSpPr>
          <p:nvPr/>
        </p:nvSpPr>
        <p:spPr bwMode="auto">
          <a:xfrm rot="16200000">
            <a:off x="-16147" y="2906683"/>
            <a:ext cx="18214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Tempus Sans ITC" charset="0"/>
                <a:ea typeface="ＭＳ Ｐゴシック" charset="0"/>
                <a:cs typeface="Arial" charset="0"/>
              </a:defRPr>
            </a:lvl1pPr>
            <a:lvl2pPr marL="742950" indent="-285750" eaLnBrk="0" hangingPunct="0">
              <a:defRPr sz="3200" b="1">
                <a:solidFill>
                  <a:schemeClr val="tx1"/>
                </a:solidFill>
                <a:latin typeface="Tempus Sans ITC" charset="0"/>
                <a:ea typeface="Arial" charset="0"/>
                <a:cs typeface="Arial" charset="0"/>
              </a:defRPr>
            </a:lvl2pPr>
            <a:lvl3pPr marL="1143000" indent="-228600" eaLnBrk="0" hangingPunct="0">
              <a:defRPr sz="3200" b="1">
                <a:solidFill>
                  <a:schemeClr val="tx1"/>
                </a:solidFill>
                <a:latin typeface="Tempus Sans ITC" charset="0"/>
                <a:ea typeface="Arial" charset="0"/>
                <a:cs typeface="Arial" charset="0"/>
              </a:defRPr>
            </a:lvl3pPr>
            <a:lvl4pPr marL="1600200" indent="-228600" eaLnBrk="0" hangingPunct="0">
              <a:defRPr sz="3200" b="1">
                <a:solidFill>
                  <a:schemeClr val="tx1"/>
                </a:solidFill>
                <a:latin typeface="Tempus Sans ITC" charset="0"/>
                <a:ea typeface="Arial" charset="0"/>
                <a:cs typeface="Arial" charset="0"/>
              </a:defRPr>
            </a:lvl4pPr>
            <a:lvl5pPr marL="2057400" indent="-228600" eaLnBrk="0" hangingPunct="0">
              <a:defRPr sz="3200" b="1">
                <a:solidFill>
                  <a:schemeClr val="tx1"/>
                </a:solidFill>
                <a:latin typeface="Tempus Sans ITC" charset="0"/>
                <a:ea typeface="Arial" charset="0"/>
                <a:cs typeface="Arial" charset="0"/>
              </a:defRPr>
            </a:lvl5pPr>
            <a:lvl6pPr marL="25146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6pPr>
            <a:lvl7pPr marL="29718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7pPr>
            <a:lvl8pPr marL="34290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8pPr>
            <a:lvl9pPr marL="38862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9pPr>
          </a:lstStyle>
          <a:p>
            <a:pPr eaLnBrk="1" hangingPunct="1"/>
            <a:r>
              <a:rPr lang="es-ES_tradnl" sz="2000" b="0" smtClean="0">
                <a:solidFill>
                  <a:srgbClr val="000000"/>
                </a:solidFill>
                <a:latin typeface="Times New Roman"/>
                <a:cs typeface="Times New Roman"/>
              </a:rPr>
              <a:t>Vperp  (mm/yr)</a:t>
            </a:r>
            <a:endParaRPr lang="es-ES_tradnl" sz="2000" b="0">
              <a:solidFill>
                <a:srgbClr val="000000"/>
              </a:solidFill>
              <a:latin typeface="Times New Roman"/>
              <a:cs typeface="Times New Roman"/>
            </a:endParaRPr>
          </a:p>
        </p:txBody>
      </p:sp>
      <p:sp>
        <p:nvSpPr>
          <p:cNvPr id="10" name="Text Box 6"/>
          <p:cNvSpPr txBox="1">
            <a:spLocks noChangeArrowheads="1"/>
          </p:cNvSpPr>
          <p:nvPr/>
        </p:nvSpPr>
        <p:spPr bwMode="auto">
          <a:xfrm>
            <a:off x="2593975" y="5976938"/>
            <a:ext cx="27627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Tempus Sans ITC" charset="0"/>
                <a:ea typeface="ＭＳ Ｐゴシック" charset="0"/>
                <a:cs typeface="Arial" charset="0"/>
              </a:defRPr>
            </a:lvl1pPr>
            <a:lvl2pPr marL="742950" indent="-285750" eaLnBrk="0" hangingPunct="0">
              <a:defRPr sz="3200" b="1">
                <a:solidFill>
                  <a:schemeClr val="tx1"/>
                </a:solidFill>
                <a:latin typeface="Tempus Sans ITC" charset="0"/>
                <a:ea typeface="Arial" charset="0"/>
                <a:cs typeface="Arial" charset="0"/>
              </a:defRPr>
            </a:lvl2pPr>
            <a:lvl3pPr marL="1143000" indent="-228600" eaLnBrk="0" hangingPunct="0">
              <a:defRPr sz="3200" b="1">
                <a:solidFill>
                  <a:schemeClr val="tx1"/>
                </a:solidFill>
                <a:latin typeface="Tempus Sans ITC" charset="0"/>
                <a:ea typeface="Arial" charset="0"/>
                <a:cs typeface="Arial" charset="0"/>
              </a:defRPr>
            </a:lvl3pPr>
            <a:lvl4pPr marL="1600200" indent="-228600" eaLnBrk="0" hangingPunct="0">
              <a:defRPr sz="3200" b="1">
                <a:solidFill>
                  <a:schemeClr val="tx1"/>
                </a:solidFill>
                <a:latin typeface="Tempus Sans ITC" charset="0"/>
                <a:ea typeface="Arial" charset="0"/>
                <a:cs typeface="Arial" charset="0"/>
              </a:defRPr>
            </a:lvl4pPr>
            <a:lvl5pPr marL="2057400" indent="-228600" eaLnBrk="0" hangingPunct="0">
              <a:defRPr sz="3200" b="1">
                <a:solidFill>
                  <a:schemeClr val="tx1"/>
                </a:solidFill>
                <a:latin typeface="Tempus Sans ITC" charset="0"/>
                <a:ea typeface="Arial" charset="0"/>
                <a:cs typeface="Arial" charset="0"/>
              </a:defRPr>
            </a:lvl5pPr>
            <a:lvl6pPr marL="25146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6pPr>
            <a:lvl7pPr marL="29718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7pPr>
            <a:lvl8pPr marL="34290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8pPr>
            <a:lvl9pPr marL="38862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9pPr>
          </a:lstStyle>
          <a:p>
            <a:pPr eaLnBrk="1" hangingPunct="1"/>
            <a:r>
              <a:rPr lang="es-ES_tradnl" sz="2000" b="0" smtClean="0">
                <a:solidFill>
                  <a:srgbClr val="000000"/>
                </a:solidFill>
                <a:latin typeface="Times New Roman"/>
                <a:cs typeface="Times New Roman"/>
              </a:rPr>
              <a:t>Distancia de la fosa (km)</a:t>
            </a:r>
            <a:endParaRPr lang="es-ES_tradnl" sz="2000" b="0">
              <a:solidFill>
                <a:srgbClr val="000000"/>
              </a:solidFill>
              <a:latin typeface="Times New Roman"/>
              <a:cs typeface="Times New Roman"/>
            </a:endParaRPr>
          </a:p>
        </p:txBody>
      </p:sp>
      <p:sp>
        <p:nvSpPr>
          <p:cNvPr id="11" name="Line 7"/>
          <p:cNvSpPr>
            <a:spLocks noChangeShapeType="1"/>
          </p:cNvSpPr>
          <p:nvPr/>
        </p:nvSpPr>
        <p:spPr bwMode="auto">
          <a:xfrm>
            <a:off x="6958013" y="1843088"/>
            <a:ext cx="744537" cy="0"/>
          </a:xfrm>
          <a:prstGeom prst="line">
            <a:avLst/>
          </a:prstGeom>
          <a:noFill/>
          <a:ln w="28575">
            <a:solidFill>
              <a:srgbClr val="00FFFF"/>
            </a:solidFill>
            <a:round/>
            <a:headEnd/>
            <a:tailEnd/>
          </a:ln>
          <a:effectLst/>
        </p:spPr>
        <p:txBody>
          <a:bodyPr/>
          <a:lstStyle/>
          <a:p>
            <a:pPr>
              <a:defRPr/>
            </a:pPr>
            <a:endParaRPr lang="es-ES_tradnl">
              <a:solidFill>
                <a:srgbClr val="000000"/>
              </a:solidFill>
              <a:effectLst>
                <a:outerShdw blurRad="38100" dist="38100" dir="2700000" algn="tl">
                  <a:srgbClr val="000000">
                    <a:alpha val="43137"/>
                  </a:srgbClr>
                </a:outerShdw>
              </a:effectLst>
              <a:latin typeface="Times New Roman"/>
              <a:ea typeface="+mn-ea"/>
              <a:cs typeface="Times New Roman"/>
            </a:endParaRPr>
          </a:p>
        </p:txBody>
      </p:sp>
      <p:sp>
        <p:nvSpPr>
          <p:cNvPr id="12" name="Text Box 8"/>
          <p:cNvSpPr txBox="1">
            <a:spLocks noChangeArrowheads="1"/>
          </p:cNvSpPr>
          <p:nvPr/>
        </p:nvSpPr>
        <p:spPr bwMode="auto">
          <a:xfrm>
            <a:off x="6738938" y="1397000"/>
            <a:ext cx="16209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Tempus Sans ITC" charset="0"/>
                <a:ea typeface="ＭＳ Ｐゴシック" charset="0"/>
                <a:cs typeface="Arial" charset="0"/>
              </a:defRPr>
            </a:lvl1pPr>
            <a:lvl2pPr marL="742950" indent="-285750" eaLnBrk="0" hangingPunct="0">
              <a:defRPr sz="3200" b="1">
                <a:solidFill>
                  <a:schemeClr val="tx1"/>
                </a:solidFill>
                <a:latin typeface="Tempus Sans ITC" charset="0"/>
                <a:ea typeface="Arial" charset="0"/>
                <a:cs typeface="Arial" charset="0"/>
              </a:defRPr>
            </a:lvl2pPr>
            <a:lvl3pPr marL="1143000" indent="-228600" eaLnBrk="0" hangingPunct="0">
              <a:defRPr sz="3200" b="1">
                <a:solidFill>
                  <a:schemeClr val="tx1"/>
                </a:solidFill>
                <a:latin typeface="Tempus Sans ITC" charset="0"/>
                <a:ea typeface="Arial" charset="0"/>
                <a:cs typeface="Arial" charset="0"/>
              </a:defRPr>
            </a:lvl3pPr>
            <a:lvl4pPr marL="1600200" indent="-228600" eaLnBrk="0" hangingPunct="0">
              <a:defRPr sz="3200" b="1">
                <a:solidFill>
                  <a:schemeClr val="tx1"/>
                </a:solidFill>
                <a:latin typeface="Tempus Sans ITC" charset="0"/>
                <a:ea typeface="Arial" charset="0"/>
                <a:cs typeface="Arial" charset="0"/>
              </a:defRPr>
            </a:lvl4pPr>
            <a:lvl5pPr marL="2057400" indent="-228600" eaLnBrk="0" hangingPunct="0">
              <a:defRPr sz="3200" b="1">
                <a:solidFill>
                  <a:schemeClr val="tx1"/>
                </a:solidFill>
                <a:latin typeface="Tempus Sans ITC" charset="0"/>
                <a:ea typeface="Arial" charset="0"/>
                <a:cs typeface="Arial" charset="0"/>
              </a:defRPr>
            </a:lvl5pPr>
            <a:lvl6pPr marL="25146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6pPr>
            <a:lvl7pPr marL="29718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7pPr>
            <a:lvl8pPr marL="34290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8pPr>
            <a:lvl9pPr marL="38862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9pPr>
          </a:lstStyle>
          <a:p>
            <a:pPr eaLnBrk="1" hangingPunct="1"/>
            <a:r>
              <a:rPr lang="es-ES_tradnl" sz="2000" b="0" smtClean="0">
                <a:solidFill>
                  <a:srgbClr val="000000"/>
                </a:solidFill>
                <a:latin typeface="Times New Roman"/>
                <a:cs typeface="Times New Roman"/>
              </a:rPr>
              <a:t>100% cerrada</a:t>
            </a:r>
            <a:endParaRPr lang="es-ES_tradnl" sz="2000" b="0">
              <a:solidFill>
                <a:srgbClr val="000000"/>
              </a:solidFill>
              <a:latin typeface="Times New Roman"/>
              <a:cs typeface="Times New Roman"/>
            </a:endParaRPr>
          </a:p>
        </p:txBody>
      </p:sp>
      <p:grpSp>
        <p:nvGrpSpPr>
          <p:cNvPr id="13" name="Group 9"/>
          <p:cNvGrpSpPr>
            <a:grpSpLocks/>
          </p:cNvGrpSpPr>
          <p:nvPr/>
        </p:nvGrpSpPr>
        <p:grpSpPr bwMode="auto">
          <a:xfrm>
            <a:off x="3222625" y="2286000"/>
            <a:ext cx="3074988" cy="3200400"/>
            <a:chOff x="2284" y="1440"/>
            <a:chExt cx="2178" cy="2016"/>
          </a:xfrm>
        </p:grpSpPr>
        <p:sp>
          <p:nvSpPr>
            <p:cNvPr id="14" name="Rectangle 10"/>
            <p:cNvSpPr>
              <a:spLocks noChangeArrowheads="1"/>
            </p:cNvSpPr>
            <p:nvPr/>
          </p:nvSpPr>
          <p:spPr bwMode="auto">
            <a:xfrm>
              <a:off x="2532" y="1993"/>
              <a:ext cx="396" cy="1463"/>
            </a:xfrm>
            <a:prstGeom prst="rect">
              <a:avLst/>
            </a:prstGeom>
            <a:solidFill>
              <a:srgbClr val="00FF00">
                <a:alpha val="50000"/>
              </a:srgbClr>
            </a:solidFill>
            <a:ln w="9525">
              <a:noFill/>
              <a:miter lim="800000"/>
              <a:headEnd/>
              <a:tailEnd/>
            </a:ln>
            <a:effectLst/>
          </p:spPr>
          <p:txBody>
            <a:bodyPr wrap="none" anchor="ctr"/>
            <a:lstStyle/>
            <a:p>
              <a:pPr>
                <a:defRPr/>
              </a:pPr>
              <a:endParaRPr lang="es-ES_tradnl">
                <a:solidFill>
                  <a:srgbClr val="000000"/>
                </a:solidFill>
                <a:effectLst>
                  <a:outerShdw blurRad="38100" dist="38100" dir="2700000" algn="tl">
                    <a:srgbClr val="000000"/>
                  </a:outerShdw>
                </a:effectLst>
                <a:latin typeface="Times New Roman"/>
                <a:ea typeface="+mn-ea"/>
                <a:cs typeface="Times New Roman"/>
              </a:endParaRPr>
            </a:p>
          </p:txBody>
        </p:sp>
        <p:sp>
          <p:nvSpPr>
            <p:cNvPr id="15" name="Text Box 11"/>
            <p:cNvSpPr txBox="1">
              <a:spLocks noChangeArrowheads="1"/>
            </p:cNvSpPr>
            <p:nvPr/>
          </p:nvSpPr>
          <p:spPr bwMode="auto">
            <a:xfrm>
              <a:off x="2284" y="1536"/>
              <a:ext cx="970" cy="2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Tempus Sans ITC" charset="0"/>
                  <a:ea typeface="ＭＳ Ｐゴシック" charset="0"/>
                  <a:cs typeface="Arial" charset="0"/>
                </a:defRPr>
              </a:lvl1pPr>
              <a:lvl2pPr marL="742950" indent="-285750" eaLnBrk="0" hangingPunct="0">
                <a:defRPr sz="3200" b="1">
                  <a:solidFill>
                    <a:schemeClr val="tx1"/>
                  </a:solidFill>
                  <a:latin typeface="Tempus Sans ITC" charset="0"/>
                  <a:ea typeface="Arial" charset="0"/>
                  <a:cs typeface="Arial" charset="0"/>
                </a:defRPr>
              </a:lvl2pPr>
              <a:lvl3pPr marL="1143000" indent="-228600" eaLnBrk="0" hangingPunct="0">
                <a:defRPr sz="3200" b="1">
                  <a:solidFill>
                    <a:schemeClr val="tx1"/>
                  </a:solidFill>
                  <a:latin typeface="Tempus Sans ITC" charset="0"/>
                  <a:ea typeface="Arial" charset="0"/>
                  <a:cs typeface="Arial" charset="0"/>
                </a:defRPr>
              </a:lvl3pPr>
              <a:lvl4pPr marL="1600200" indent="-228600" eaLnBrk="0" hangingPunct="0">
                <a:defRPr sz="3200" b="1">
                  <a:solidFill>
                    <a:schemeClr val="tx1"/>
                  </a:solidFill>
                  <a:latin typeface="Tempus Sans ITC" charset="0"/>
                  <a:ea typeface="Arial" charset="0"/>
                  <a:cs typeface="Arial" charset="0"/>
                </a:defRPr>
              </a:lvl4pPr>
              <a:lvl5pPr marL="2057400" indent="-228600" eaLnBrk="0" hangingPunct="0">
                <a:defRPr sz="3200" b="1">
                  <a:solidFill>
                    <a:schemeClr val="tx1"/>
                  </a:solidFill>
                  <a:latin typeface="Tempus Sans ITC" charset="0"/>
                  <a:ea typeface="Arial" charset="0"/>
                  <a:cs typeface="Arial" charset="0"/>
                </a:defRPr>
              </a:lvl5pPr>
              <a:lvl6pPr marL="25146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6pPr>
              <a:lvl7pPr marL="29718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7pPr>
              <a:lvl8pPr marL="34290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8pPr>
              <a:lvl9pPr marL="38862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9pPr>
            </a:lstStyle>
            <a:p>
              <a:pPr eaLnBrk="1" hangingPunct="1"/>
              <a:r>
                <a:rPr lang="es-ES_tradnl" sz="1600" i="1" smtClean="0">
                  <a:solidFill>
                    <a:srgbClr val="000000"/>
                  </a:solidFill>
                  <a:latin typeface="Times New Roman"/>
                  <a:cs typeface="Times New Roman"/>
                </a:rPr>
                <a:t>Precordillera</a:t>
              </a:r>
              <a:endParaRPr lang="es-ES_tradnl" sz="1600" i="1">
                <a:solidFill>
                  <a:srgbClr val="000000"/>
                </a:solidFill>
                <a:latin typeface="Times New Roman"/>
                <a:cs typeface="Times New Roman"/>
              </a:endParaRPr>
            </a:p>
          </p:txBody>
        </p:sp>
        <p:sp>
          <p:nvSpPr>
            <p:cNvPr id="16" name="Text Box 12"/>
            <p:cNvSpPr txBox="1">
              <a:spLocks noChangeArrowheads="1"/>
            </p:cNvSpPr>
            <p:nvPr/>
          </p:nvSpPr>
          <p:spPr bwMode="auto">
            <a:xfrm>
              <a:off x="3286" y="1440"/>
              <a:ext cx="873" cy="36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Tempus Sans ITC" charset="0"/>
                  <a:ea typeface="ＭＳ Ｐゴシック" charset="0"/>
                  <a:cs typeface="Arial" charset="0"/>
                </a:defRPr>
              </a:lvl1pPr>
              <a:lvl2pPr marL="742950" indent="-285750" eaLnBrk="0" hangingPunct="0">
                <a:defRPr sz="3200" b="1">
                  <a:solidFill>
                    <a:schemeClr val="tx1"/>
                  </a:solidFill>
                  <a:latin typeface="Tempus Sans ITC" charset="0"/>
                  <a:ea typeface="Arial" charset="0"/>
                  <a:cs typeface="Arial" charset="0"/>
                </a:defRPr>
              </a:lvl2pPr>
              <a:lvl3pPr marL="1143000" indent="-228600" eaLnBrk="0" hangingPunct="0">
                <a:defRPr sz="3200" b="1">
                  <a:solidFill>
                    <a:schemeClr val="tx1"/>
                  </a:solidFill>
                  <a:latin typeface="Tempus Sans ITC" charset="0"/>
                  <a:ea typeface="Arial" charset="0"/>
                  <a:cs typeface="Arial" charset="0"/>
                </a:defRPr>
              </a:lvl3pPr>
              <a:lvl4pPr marL="1600200" indent="-228600" eaLnBrk="0" hangingPunct="0">
                <a:defRPr sz="3200" b="1">
                  <a:solidFill>
                    <a:schemeClr val="tx1"/>
                  </a:solidFill>
                  <a:latin typeface="Tempus Sans ITC" charset="0"/>
                  <a:ea typeface="Arial" charset="0"/>
                  <a:cs typeface="Arial" charset="0"/>
                </a:defRPr>
              </a:lvl4pPr>
              <a:lvl5pPr marL="2057400" indent="-228600" eaLnBrk="0" hangingPunct="0">
                <a:defRPr sz="3200" b="1">
                  <a:solidFill>
                    <a:schemeClr val="tx1"/>
                  </a:solidFill>
                  <a:latin typeface="Tempus Sans ITC" charset="0"/>
                  <a:ea typeface="Arial" charset="0"/>
                  <a:cs typeface="Arial" charset="0"/>
                </a:defRPr>
              </a:lvl5pPr>
              <a:lvl6pPr marL="25146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6pPr>
              <a:lvl7pPr marL="29718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7pPr>
              <a:lvl8pPr marL="34290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8pPr>
              <a:lvl9pPr marL="38862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9pPr>
            </a:lstStyle>
            <a:p>
              <a:pPr eaLnBrk="1" hangingPunct="1"/>
              <a:r>
                <a:rPr lang="es-ES_tradnl" sz="1600" i="1" smtClean="0">
                  <a:solidFill>
                    <a:srgbClr val="000000"/>
                  </a:solidFill>
                  <a:latin typeface="Times New Roman"/>
                  <a:cs typeface="Times New Roman"/>
                </a:rPr>
                <a:t>Sierras</a:t>
              </a:r>
            </a:p>
            <a:p>
              <a:pPr eaLnBrk="1" hangingPunct="1"/>
              <a:r>
                <a:rPr lang="es-ES_tradnl" sz="1600" i="1" smtClean="0">
                  <a:solidFill>
                    <a:srgbClr val="000000"/>
                  </a:solidFill>
                  <a:latin typeface="Times New Roman"/>
                  <a:cs typeface="Times New Roman"/>
                </a:rPr>
                <a:t>Pampeanas</a:t>
              </a:r>
              <a:endParaRPr lang="es-ES_tradnl" sz="1600" i="1">
                <a:solidFill>
                  <a:srgbClr val="000000"/>
                </a:solidFill>
                <a:latin typeface="Times New Roman"/>
                <a:cs typeface="Times New Roman"/>
              </a:endParaRPr>
            </a:p>
          </p:txBody>
        </p:sp>
        <p:sp>
          <p:nvSpPr>
            <p:cNvPr id="17" name="Rectangle 13"/>
            <p:cNvSpPr>
              <a:spLocks noChangeArrowheads="1"/>
            </p:cNvSpPr>
            <p:nvPr/>
          </p:nvSpPr>
          <p:spPr bwMode="auto">
            <a:xfrm>
              <a:off x="2922" y="2006"/>
              <a:ext cx="1540" cy="1432"/>
            </a:xfrm>
            <a:prstGeom prst="rect">
              <a:avLst/>
            </a:prstGeom>
            <a:solidFill>
              <a:srgbClr val="FF9900">
                <a:alpha val="50000"/>
              </a:srgbClr>
            </a:solidFill>
            <a:ln w="9525">
              <a:noFill/>
              <a:miter lim="800000"/>
              <a:headEnd/>
              <a:tailEnd/>
            </a:ln>
            <a:effectLst/>
          </p:spPr>
          <p:txBody>
            <a:bodyPr wrap="none" anchor="ctr"/>
            <a:lstStyle/>
            <a:p>
              <a:pPr>
                <a:defRPr/>
              </a:pPr>
              <a:endParaRPr lang="es-ES_tradnl">
                <a:solidFill>
                  <a:srgbClr val="000000"/>
                </a:solidFill>
                <a:effectLst>
                  <a:outerShdw blurRad="38100" dist="38100" dir="2700000" algn="tl">
                    <a:srgbClr val="000000"/>
                  </a:outerShdw>
                </a:effectLst>
                <a:latin typeface="Times New Roman"/>
                <a:ea typeface="+mn-ea"/>
                <a:cs typeface="Times New Roman"/>
              </a:endParaRPr>
            </a:p>
          </p:txBody>
        </p:sp>
      </p:grpSp>
      <p:sp>
        <p:nvSpPr>
          <p:cNvPr id="18" name="Text Box 14"/>
          <p:cNvSpPr txBox="1">
            <a:spLocks noChangeArrowheads="1"/>
          </p:cNvSpPr>
          <p:nvPr/>
        </p:nvSpPr>
        <p:spPr bwMode="auto">
          <a:xfrm>
            <a:off x="0" y="635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Tempus Sans ITC" charset="0"/>
                <a:ea typeface="ＭＳ Ｐゴシック" charset="0"/>
                <a:cs typeface="Arial" charset="0"/>
              </a:defRPr>
            </a:lvl1pPr>
            <a:lvl2pPr marL="742950" indent="-285750" eaLnBrk="0" hangingPunct="0">
              <a:defRPr sz="3200" b="1">
                <a:solidFill>
                  <a:schemeClr val="tx1"/>
                </a:solidFill>
                <a:latin typeface="Tempus Sans ITC" charset="0"/>
                <a:ea typeface="Arial" charset="0"/>
                <a:cs typeface="Arial" charset="0"/>
              </a:defRPr>
            </a:lvl2pPr>
            <a:lvl3pPr marL="1143000" indent="-228600" eaLnBrk="0" hangingPunct="0">
              <a:defRPr sz="3200" b="1">
                <a:solidFill>
                  <a:schemeClr val="tx1"/>
                </a:solidFill>
                <a:latin typeface="Tempus Sans ITC" charset="0"/>
                <a:ea typeface="Arial" charset="0"/>
                <a:cs typeface="Arial" charset="0"/>
              </a:defRPr>
            </a:lvl3pPr>
            <a:lvl4pPr marL="1600200" indent="-228600" eaLnBrk="0" hangingPunct="0">
              <a:defRPr sz="3200" b="1">
                <a:solidFill>
                  <a:schemeClr val="tx1"/>
                </a:solidFill>
                <a:latin typeface="Tempus Sans ITC" charset="0"/>
                <a:ea typeface="Arial" charset="0"/>
                <a:cs typeface="Arial" charset="0"/>
              </a:defRPr>
            </a:lvl4pPr>
            <a:lvl5pPr marL="2057400" indent="-228600" eaLnBrk="0" hangingPunct="0">
              <a:defRPr sz="3200" b="1">
                <a:solidFill>
                  <a:schemeClr val="tx1"/>
                </a:solidFill>
                <a:latin typeface="Tempus Sans ITC" charset="0"/>
                <a:ea typeface="Arial" charset="0"/>
                <a:cs typeface="Arial" charset="0"/>
              </a:defRPr>
            </a:lvl5pPr>
            <a:lvl6pPr marL="25146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6pPr>
            <a:lvl7pPr marL="29718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7pPr>
            <a:lvl8pPr marL="34290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8pPr>
            <a:lvl9pPr marL="38862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9pPr>
          </a:lstStyle>
          <a:p>
            <a:pPr algn="ctr"/>
            <a:r>
              <a:rPr lang="es-ES_tradnl" sz="2800" b="0" dirty="0" smtClean="0">
                <a:solidFill>
                  <a:srgbClr val="000000"/>
                </a:solidFill>
                <a:latin typeface="Times New Roman"/>
                <a:cs typeface="Times New Roman"/>
              </a:rPr>
              <a:t>Perfil de velocidad horizontal: modelo de </a:t>
            </a:r>
            <a:r>
              <a:rPr lang="es-ES_tradnl" sz="2800" b="0" dirty="0" smtClean="0">
                <a:solidFill>
                  <a:srgbClr val="000000"/>
                </a:solidFill>
                <a:latin typeface="Times"/>
                <a:cs typeface="Times"/>
              </a:rPr>
              <a:t>deslizamiento trasero </a:t>
            </a:r>
            <a:r>
              <a:rPr lang="es-ES_tradnl" sz="2800" b="0" dirty="0" smtClean="0">
                <a:solidFill>
                  <a:srgbClr val="000000"/>
                </a:solidFill>
                <a:latin typeface="Times New Roman"/>
                <a:cs typeface="Times New Roman"/>
              </a:rPr>
              <a:t>(</a:t>
            </a:r>
            <a:r>
              <a:rPr lang="es-ES_tradnl" sz="2800" b="0" dirty="0" err="1" smtClean="0">
                <a:solidFill>
                  <a:srgbClr val="000000"/>
                </a:solidFill>
                <a:latin typeface="Times New Roman"/>
                <a:cs typeface="Times New Roman"/>
              </a:rPr>
              <a:t>blue</a:t>
            </a:r>
            <a:r>
              <a:rPr lang="es-ES_tradnl" sz="2800" b="0" dirty="0" smtClean="0">
                <a:solidFill>
                  <a:srgbClr val="000000"/>
                </a:solidFill>
                <a:latin typeface="Times New Roman"/>
                <a:cs typeface="Times New Roman"/>
              </a:rPr>
              <a:t>) y los data</a:t>
            </a:r>
            <a:endParaRPr lang="es-ES_tradnl" sz="2800" dirty="0">
              <a:solidFill>
                <a:srgbClr val="000000"/>
              </a:solidFill>
              <a:latin typeface="Times New Roman"/>
              <a:cs typeface="Times New Roman"/>
            </a:endParaRPr>
          </a:p>
        </p:txBody>
      </p:sp>
      <p:sp>
        <p:nvSpPr>
          <p:cNvPr id="19" name="Text Box 15"/>
          <p:cNvSpPr txBox="1">
            <a:spLocks noChangeArrowheads="1"/>
          </p:cNvSpPr>
          <p:nvPr/>
        </p:nvSpPr>
        <p:spPr bwMode="auto">
          <a:xfrm>
            <a:off x="0" y="6629400"/>
            <a:ext cx="2362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Tempus Sans ITC" charset="0"/>
                <a:ea typeface="ＭＳ Ｐゴシック" charset="0"/>
                <a:cs typeface="Arial" charset="0"/>
              </a:defRPr>
            </a:lvl1pPr>
            <a:lvl2pPr marL="742950" indent="-285750" eaLnBrk="0" hangingPunct="0">
              <a:defRPr sz="3200" b="1">
                <a:solidFill>
                  <a:schemeClr val="tx1"/>
                </a:solidFill>
                <a:latin typeface="Tempus Sans ITC" charset="0"/>
                <a:ea typeface="Arial" charset="0"/>
                <a:cs typeface="Arial" charset="0"/>
              </a:defRPr>
            </a:lvl2pPr>
            <a:lvl3pPr marL="1143000" indent="-228600" eaLnBrk="0" hangingPunct="0">
              <a:defRPr sz="3200" b="1">
                <a:solidFill>
                  <a:schemeClr val="tx1"/>
                </a:solidFill>
                <a:latin typeface="Tempus Sans ITC" charset="0"/>
                <a:ea typeface="Arial" charset="0"/>
                <a:cs typeface="Arial" charset="0"/>
              </a:defRPr>
            </a:lvl3pPr>
            <a:lvl4pPr marL="1600200" indent="-228600" eaLnBrk="0" hangingPunct="0">
              <a:defRPr sz="3200" b="1">
                <a:solidFill>
                  <a:schemeClr val="tx1"/>
                </a:solidFill>
                <a:latin typeface="Tempus Sans ITC" charset="0"/>
                <a:ea typeface="Arial" charset="0"/>
                <a:cs typeface="Arial" charset="0"/>
              </a:defRPr>
            </a:lvl4pPr>
            <a:lvl5pPr marL="2057400" indent="-228600" eaLnBrk="0" hangingPunct="0">
              <a:defRPr sz="3200" b="1">
                <a:solidFill>
                  <a:schemeClr val="tx1"/>
                </a:solidFill>
                <a:latin typeface="Tempus Sans ITC" charset="0"/>
                <a:ea typeface="Arial" charset="0"/>
                <a:cs typeface="Arial" charset="0"/>
              </a:defRPr>
            </a:lvl5pPr>
            <a:lvl6pPr marL="25146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6pPr>
            <a:lvl7pPr marL="29718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7pPr>
            <a:lvl8pPr marL="34290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8pPr>
            <a:lvl9pPr marL="3886200" indent="-228600" algn="ctr" eaLnBrk="0" fontAlgn="base" hangingPunct="0">
              <a:spcBef>
                <a:spcPct val="0"/>
              </a:spcBef>
              <a:spcAft>
                <a:spcPct val="0"/>
              </a:spcAft>
              <a:defRPr sz="3200" b="1">
                <a:solidFill>
                  <a:schemeClr val="tx1"/>
                </a:solidFill>
                <a:latin typeface="Tempus Sans ITC" charset="0"/>
                <a:ea typeface="Arial" charset="0"/>
                <a:cs typeface="Arial" charset="0"/>
              </a:defRPr>
            </a:lvl9pPr>
          </a:lstStyle>
          <a:p>
            <a:pPr algn="l" eaLnBrk="1" hangingPunct="1">
              <a:spcBef>
                <a:spcPct val="50000"/>
              </a:spcBef>
            </a:pPr>
            <a:r>
              <a:rPr lang="es-ES_tradnl" sz="900" dirty="0" smtClean="0">
                <a:solidFill>
                  <a:srgbClr val="000000"/>
                </a:solidFill>
                <a:latin typeface="Times New Roman"/>
                <a:cs typeface="Times New Roman"/>
              </a:rPr>
              <a:t>De Brooks et al, 2003</a:t>
            </a:r>
            <a:endParaRPr lang="es-ES_tradnl" sz="900" dirty="0">
              <a:solidFill>
                <a:srgbClr val="000000"/>
              </a:solidFill>
              <a:latin typeface="Times New Roman"/>
              <a:cs typeface="Times New Roman"/>
            </a:endParaRPr>
          </a:p>
        </p:txBody>
      </p:sp>
      <p:pic>
        <p:nvPicPr>
          <p:cNvPr id="2" name="Picture 1" descr="mate profile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2200" y="1041400"/>
            <a:ext cx="5535916" cy="4836087"/>
          </a:xfrm>
          <a:prstGeom prst="rect">
            <a:avLst/>
          </a:prstGeom>
        </p:spPr>
      </p:pic>
    </p:spTree>
    <p:extLst>
      <p:ext uri="{BB962C8B-B14F-4D97-AF65-F5344CB8AC3E}">
        <p14:creationId xmlns:p14="http://schemas.microsoft.com/office/powerpoint/2010/main" val="96648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138245" name="Text Box 5"/>
          <p:cNvSpPr txBox="1">
            <a:spLocks noChangeArrowheads="1"/>
          </p:cNvSpPr>
          <p:nvPr/>
        </p:nvSpPr>
        <p:spPr bwMode="auto">
          <a:xfrm>
            <a:off x="0" y="5883871"/>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2800" dirty="0" smtClean="0">
                <a:latin typeface="Times New Roman"/>
                <a:cs typeface="Times New Roman"/>
              </a:rPr>
              <a:t>Perfile de los velocidades a la altura de Bolivia</a:t>
            </a:r>
            <a:endParaRPr lang="es-ES_tradnl" sz="2800" dirty="0">
              <a:latin typeface="Times New Roman"/>
              <a:cs typeface="Times New Roman"/>
            </a:endParaRPr>
          </a:p>
        </p:txBody>
      </p:sp>
      <p:pic>
        <p:nvPicPr>
          <p:cNvPr id="2" name="Picture 1" descr="norabuena v cross sec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48270" y="342900"/>
            <a:ext cx="5866930" cy="5462314"/>
          </a:xfrm>
          <a:prstGeom prst="rect">
            <a:avLst/>
          </a:prstGeom>
        </p:spPr>
      </p:pic>
    </p:spTree>
    <p:extLst>
      <p:ext uri="{BB962C8B-B14F-4D97-AF65-F5344CB8AC3E}">
        <p14:creationId xmlns:p14="http://schemas.microsoft.com/office/powerpoint/2010/main" val="2961239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1663700" y="1219200"/>
            <a:ext cx="5689600" cy="443388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block deformation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97000" y="1003300"/>
            <a:ext cx="6347983" cy="5166195"/>
          </a:xfrm>
          <a:prstGeom prst="rect">
            <a:avLst/>
          </a:prstGeom>
        </p:spPr>
      </p:pic>
      <p:sp>
        <p:nvSpPr>
          <p:cNvPr id="506915" name="Rectangle 35"/>
          <p:cNvSpPr>
            <a:spLocks noChangeArrowheads="1"/>
          </p:cNvSpPr>
          <p:nvPr/>
        </p:nvSpPr>
        <p:spPr bwMode="auto">
          <a:xfrm>
            <a:off x="2425700" y="4165600"/>
            <a:ext cx="215900" cy="190500"/>
          </a:xfrm>
          <a:prstGeom prst="rect">
            <a:avLst/>
          </a:prstGeom>
          <a:solidFill>
            <a:schemeClr val="bg1">
              <a:lumMod val="75000"/>
            </a:schemeClr>
          </a:solidFill>
          <a:ln>
            <a:noFill/>
          </a:ln>
          <a:effectLst/>
          <a:extLst/>
        </p:spPr>
        <p:txBody>
          <a:bodyPr wrap="none" anchor="ctr"/>
          <a:lstStyle/>
          <a:p>
            <a:pPr>
              <a:defRPr/>
            </a:pPr>
            <a:endParaRPr lang="en-US">
              <a:cs typeface="+mn-cs"/>
            </a:endParaRPr>
          </a:p>
        </p:txBody>
      </p:sp>
      <p:sp>
        <p:nvSpPr>
          <p:cNvPr id="506916" name="Rectangle 36"/>
          <p:cNvSpPr>
            <a:spLocks noChangeArrowheads="1"/>
          </p:cNvSpPr>
          <p:nvPr/>
        </p:nvSpPr>
        <p:spPr bwMode="auto">
          <a:xfrm>
            <a:off x="2438400" y="4495800"/>
            <a:ext cx="500063" cy="228600"/>
          </a:xfrm>
          <a:prstGeom prst="rect">
            <a:avLst/>
          </a:prstGeom>
          <a:solidFill>
            <a:schemeClr val="bg1">
              <a:lumMod val="75000"/>
            </a:schemeClr>
          </a:solidFill>
          <a:ln>
            <a:noFill/>
          </a:ln>
          <a:effectLst/>
          <a:extLst/>
        </p:spPr>
        <p:txBody>
          <a:bodyPr wrap="none" anchor="ctr"/>
          <a:lstStyle/>
          <a:p>
            <a:pPr>
              <a:defRPr/>
            </a:pPr>
            <a:endParaRPr lang="en-US">
              <a:cs typeface="+mn-cs"/>
            </a:endParaRPr>
          </a:p>
        </p:txBody>
      </p:sp>
      <p:sp>
        <p:nvSpPr>
          <p:cNvPr id="506884" name="Text Box 4"/>
          <p:cNvSpPr txBox="1">
            <a:spLocks noChangeArrowheads="1"/>
          </p:cNvSpPr>
          <p:nvPr/>
        </p:nvSpPr>
        <p:spPr bwMode="auto">
          <a:xfrm rot="-5400000">
            <a:off x="-1034255" y="2947472"/>
            <a:ext cx="396240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defRPr/>
            </a:pPr>
            <a:r>
              <a:rPr lang="es-ES_tradnl" sz="1800" smtClean="0">
                <a:solidFill>
                  <a:srgbClr val="000000"/>
                </a:solidFill>
                <a:latin typeface="Times New Roman"/>
                <a:cs typeface="Times New Roman"/>
              </a:rPr>
              <a:t>(V obs) – modelo 100%cerrada  (mm/yr)</a:t>
            </a:r>
            <a:endParaRPr lang="es-ES_tradnl" sz="1800">
              <a:solidFill>
                <a:srgbClr val="000000"/>
              </a:solidFill>
              <a:latin typeface="Times New Roman"/>
              <a:cs typeface="Times New Roman"/>
            </a:endParaRPr>
          </a:p>
        </p:txBody>
      </p:sp>
      <p:sp>
        <p:nvSpPr>
          <p:cNvPr id="506885" name="Text Box 5"/>
          <p:cNvSpPr txBox="1">
            <a:spLocks noChangeArrowheads="1"/>
          </p:cNvSpPr>
          <p:nvPr/>
        </p:nvSpPr>
        <p:spPr bwMode="auto">
          <a:xfrm>
            <a:off x="3160713" y="6262688"/>
            <a:ext cx="250493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defRPr/>
            </a:pPr>
            <a:r>
              <a:rPr lang="es-ES_tradnl" sz="1800" smtClean="0">
                <a:solidFill>
                  <a:srgbClr val="000000"/>
                </a:solidFill>
                <a:latin typeface="Times New Roman"/>
                <a:cs typeface="Times New Roman"/>
              </a:rPr>
              <a:t>Distancia de la fosa (km)</a:t>
            </a:r>
            <a:endParaRPr lang="es-ES_tradnl" sz="1800">
              <a:solidFill>
                <a:srgbClr val="000000"/>
              </a:solidFill>
              <a:latin typeface="Times New Roman"/>
              <a:cs typeface="Times New Roman"/>
            </a:endParaRPr>
          </a:p>
        </p:txBody>
      </p:sp>
      <p:grpSp>
        <p:nvGrpSpPr>
          <p:cNvPr id="506918" name="Group 38"/>
          <p:cNvGrpSpPr>
            <a:grpSpLocks/>
          </p:cNvGrpSpPr>
          <p:nvPr/>
        </p:nvGrpSpPr>
        <p:grpSpPr bwMode="auto">
          <a:xfrm>
            <a:off x="2514600" y="3962400"/>
            <a:ext cx="4368800" cy="1690688"/>
            <a:chOff x="1584" y="2496"/>
            <a:chExt cx="2752" cy="1065"/>
          </a:xfrm>
        </p:grpSpPr>
        <p:sp>
          <p:nvSpPr>
            <p:cNvPr id="506906" name="Line 26"/>
            <p:cNvSpPr>
              <a:spLocks noChangeShapeType="1"/>
            </p:cNvSpPr>
            <p:nvPr/>
          </p:nvSpPr>
          <p:spPr bwMode="auto">
            <a:xfrm flipH="1" flipV="1">
              <a:off x="1584" y="2544"/>
              <a:ext cx="1370" cy="1017"/>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506907" name="Line 27"/>
            <p:cNvSpPr>
              <a:spLocks noChangeShapeType="1"/>
            </p:cNvSpPr>
            <p:nvPr/>
          </p:nvSpPr>
          <p:spPr bwMode="auto">
            <a:xfrm>
              <a:off x="3184" y="3552"/>
              <a:ext cx="1152" cy="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506909" name="Text Box 29"/>
            <p:cNvSpPr txBox="1">
              <a:spLocks noChangeArrowheads="1"/>
            </p:cNvSpPr>
            <p:nvPr/>
          </p:nvSpPr>
          <p:spPr bwMode="auto">
            <a:xfrm>
              <a:off x="2718" y="2496"/>
              <a:ext cx="1170"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spcBef>
                  <a:spcPct val="50000"/>
                </a:spcBef>
                <a:defRPr/>
              </a:pPr>
              <a:r>
                <a:rPr lang="en-US" sz="1400" i="1">
                  <a:solidFill>
                    <a:schemeClr val="accent2"/>
                  </a:solidFill>
                  <a:latin typeface="Arial" charset="0"/>
                  <a:cs typeface="+mn-cs"/>
                </a:rPr>
                <a:t>CONTINUUM</a:t>
              </a:r>
            </a:p>
          </p:txBody>
        </p:sp>
        <p:sp>
          <p:nvSpPr>
            <p:cNvPr id="506910" name="Line 30"/>
            <p:cNvSpPr>
              <a:spLocks noChangeShapeType="1"/>
            </p:cNvSpPr>
            <p:nvPr/>
          </p:nvSpPr>
          <p:spPr bwMode="auto">
            <a:xfrm flipH="1">
              <a:off x="2718" y="2688"/>
              <a:ext cx="370" cy="306"/>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grpSp>
      <p:sp>
        <p:nvSpPr>
          <p:cNvPr id="506882" name="Rectangle 2"/>
          <p:cNvSpPr>
            <a:spLocks noGrp="1" noChangeArrowheads="1"/>
          </p:cNvSpPr>
          <p:nvPr>
            <p:ph type="title"/>
          </p:nvPr>
        </p:nvSpPr>
        <p:spPr>
          <a:xfrm>
            <a:off x="0" y="101600"/>
            <a:ext cx="9144000" cy="965200"/>
          </a:xfrm>
        </p:spPr>
        <p:txBody>
          <a:bodyPr>
            <a:noAutofit/>
          </a:bodyPr>
          <a:lstStyle/>
          <a:p>
            <a:pPr>
              <a:defRPr/>
            </a:pPr>
            <a:r>
              <a:rPr lang="en-US" sz="2800" dirty="0" smtClean="0">
                <a:latin typeface="Times New Roman"/>
                <a:cs typeface="Times New Roman"/>
              </a:rPr>
              <a:t>Las </a:t>
            </a:r>
            <a:r>
              <a:rPr lang="en-US" sz="2800" dirty="0" err="1">
                <a:latin typeface="Times New Roman"/>
                <a:cs typeface="Times New Roman"/>
              </a:rPr>
              <a:t>varianzas</a:t>
            </a:r>
            <a:r>
              <a:rPr lang="en-US" sz="2800" dirty="0">
                <a:latin typeface="Times New Roman"/>
                <a:cs typeface="Times New Roman"/>
              </a:rPr>
              <a:t> </a:t>
            </a:r>
            <a:r>
              <a:rPr lang="en-US" sz="2800" dirty="0" err="1">
                <a:latin typeface="Times New Roman"/>
                <a:cs typeface="Times New Roman"/>
              </a:rPr>
              <a:t>residuales</a:t>
            </a:r>
            <a:r>
              <a:rPr lang="en-US" sz="2800" dirty="0" smtClean="0">
                <a:solidFill>
                  <a:schemeClr val="tx1"/>
                </a:solidFill>
                <a:latin typeface="Times New Roman"/>
                <a:cs typeface="Times New Roman"/>
              </a:rPr>
              <a:t> (data </a:t>
            </a:r>
            <a:r>
              <a:rPr lang="mr-IN" sz="2800" dirty="0" smtClean="0">
                <a:solidFill>
                  <a:schemeClr val="tx1"/>
                </a:solidFill>
                <a:latin typeface="Times New Roman"/>
                <a:cs typeface="Times New Roman"/>
              </a:rPr>
              <a:t>–</a:t>
            </a:r>
            <a:r>
              <a:rPr lang="en-US" sz="2800" dirty="0" smtClean="0">
                <a:solidFill>
                  <a:schemeClr val="tx1"/>
                </a:solidFill>
                <a:latin typeface="Times New Roman"/>
                <a:cs typeface="Times New Roman"/>
              </a:rPr>
              <a:t> </a:t>
            </a:r>
            <a:r>
              <a:rPr lang="en-US" sz="2800" dirty="0" err="1" smtClean="0">
                <a:solidFill>
                  <a:schemeClr val="tx1"/>
                </a:solidFill>
                <a:latin typeface="Times New Roman"/>
                <a:cs typeface="Times New Roman"/>
              </a:rPr>
              <a:t>modelo</a:t>
            </a:r>
            <a:r>
              <a:rPr lang="en-US" sz="2800" dirty="0" smtClean="0">
                <a:solidFill>
                  <a:schemeClr val="tx1"/>
                </a:solidFill>
                <a:latin typeface="Times New Roman"/>
                <a:cs typeface="Times New Roman"/>
              </a:rPr>
              <a:t> 100% </a:t>
            </a:r>
            <a:r>
              <a:rPr lang="en-US" sz="2800" dirty="0" err="1" smtClean="0">
                <a:solidFill>
                  <a:schemeClr val="tx1"/>
                </a:solidFill>
                <a:latin typeface="Times New Roman"/>
                <a:cs typeface="Times New Roman"/>
              </a:rPr>
              <a:t>cerado</a:t>
            </a:r>
            <a:r>
              <a:rPr lang="en-US" sz="2800" dirty="0" smtClean="0">
                <a:solidFill>
                  <a:schemeClr val="tx1"/>
                </a:solidFill>
                <a:latin typeface="Times New Roman"/>
                <a:cs typeface="Times New Roman"/>
              </a:rPr>
              <a:t>)</a:t>
            </a:r>
            <a:br>
              <a:rPr lang="en-US" sz="2800" dirty="0" smtClean="0">
                <a:solidFill>
                  <a:schemeClr val="tx1"/>
                </a:solidFill>
                <a:latin typeface="Times New Roman"/>
                <a:cs typeface="Times New Roman"/>
              </a:rPr>
            </a:br>
            <a:r>
              <a:rPr lang="en-US" sz="2800" dirty="0" smtClean="0">
                <a:solidFill>
                  <a:schemeClr val="tx1"/>
                </a:solidFill>
                <a:latin typeface="Times New Roman"/>
                <a:cs typeface="Times New Roman"/>
              </a:rPr>
              <a:t> </a:t>
            </a:r>
            <a:r>
              <a:rPr lang="en-US" sz="2800" dirty="0" err="1" smtClean="0">
                <a:latin typeface="Times New Roman"/>
                <a:cs typeface="Times New Roman"/>
              </a:rPr>
              <a:t>Perfile</a:t>
            </a:r>
            <a:r>
              <a:rPr lang="en-US" sz="2800" dirty="0" smtClean="0">
                <a:latin typeface="Times New Roman"/>
                <a:cs typeface="Times New Roman"/>
              </a:rPr>
              <a:t> de </a:t>
            </a:r>
            <a:r>
              <a:rPr lang="en-US" sz="2800" dirty="0" err="1" smtClean="0">
                <a:latin typeface="Times New Roman"/>
                <a:cs typeface="Times New Roman"/>
              </a:rPr>
              <a:t>velocidad</a:t>
            </a:r>
            <a:endParaRPr lang="en-US" sz="2800" dirty="0" smtClean="0">
              <a:latin typeface="Times New Roman"/>
              <a:cs typeface="Times New Roman"/>
            </a:endParaRPr>
          </a:p>
        </p:txBody>
      </p:sp>
      <p:grpSp>
        <p:nvGrpSpPr>
          <p:cNvPr id="506917" name="Group 37"/>
          <p:cNvGrpSpPr>
            <a:grpSpLocks/>
          </p:cNvGrpSpPr>
          <p:nvPr/>
        </p:nvGrpSpPr>
        <p:grpSpPr bwMode="auto">
          <a:xfrm>
            <a:off x="1866900" y="4114800"/>
            <a:ext cx="4954588" cy="1524000"/>
            <a:chOff x="1200" y="2592"/>
            <a:chExt cx="3121" cy="960"/>
          </a:xfrm>
        </p:grpSpPr>
        <p:sp>
          <p:nvSpPr>
            <p:cNvPr id="506894" name="Line 14"/>
            <p:cNvSpPr>
              <a:spLocks noChangeShapeType="1"/>
            </p:cNvSpPr>
            <p:nvPr/>
          </p:nvSpPr>
          <p:spPr bwMode="auto">
            <a:xfrm>
              <a:off x="3299" y="3552"/>
              <a:ext cx="1022" cy="0"/>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506902" name="Line 22"/>
            <p:cNvSpPr>
              <a:spLocks noChangeShapeType="1"/>
            </p:cNvSpPr>
            <p:nvPr/>
          </p:nvSpPr>
          <p:spPr bwMode="auto">
            <a:xfrm>
              <a:off x="1200" y="3168"/>
              <a:ext cx="1154" cy="0"/>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506904" name="Line 24"/>
            <p:cNvSpPr>
              <a:spLocks noChangeShapeType="1"/>
            </p:cNvSpPr>
            <p:nvPr/>
          </p:nvSpPr>
          <p:spPr bwMode="auto">
            <a:xfrm>
              <a:off x="2518" y="3216"/>
              <a:ext cx="434" cy="336"/>
            </a:xfrm>
            <a:prstGeom prst="line">
              <a:avLst/>
            </a:prstGeom>
            <a:noFill/>
            <a:ln w="7620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506911" name="Text Box 31"/>
            <p:cNvSpPr txBox="1">
              <a:spLocks noChangeArrowheads="1"/>
            </p:cNvSpPr>
            <p:nvPr/>
          </p:nvSpPr>
          <p:spPr bwMode="auto">
            <a:xfrm>
              <a:off x="2814" y="2592"/>
              <a:ext cx="1170"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spcBef>
                  <a:spcPct val="50000"/>
                </a:spcBef>
                <a:defRPr/>
              </a:pPr>
              <a:r>
                <a:rPr lang="en-US" sz="1400" i="1" dirty="0">
                  <a:solidFill>
                    <a:schemeClr val="hlink"/>
                  </a:solidFill>
                  <a:latin typeface="Arial" charset="0"/>
                  <a:cs typeface="+mn-cs"/>
                </a:rPr>
                <a:t>MICRO-PLATE</a:t>
              </a:r>
            </a:p>
          </p:txBody>
        </p:sp>
        <p:sp>
          <p:nvSpPr>
            <p:cNvPr id="506912" name="Line 32"/>
            <p:cNvSpPr>
              <a:spLocks noChangeShapeType="1"/>
            </p:cNvSpPr>
            <p:nvPr/>
          </p:nvSpPr>
          <p:spPr bwMode="auto">
            <a:xfrm flipH="1">
              <a:off x="2814" y="2784"/>
              <a:ext cx="370" cy="306"/>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grpSp>
    </p:spTree>
    <p:extLst>
      <p:ext uri="{BB962C8B-B14F-4D97-AF65-F5344CB8AC3E}">
        <p14:creationId xmlns:p14="http://schemas.microsoft.com/office/powerpoint/2010/main" val="1968653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06918"/>
                                        </p:tgtEl>
                                        <p:attrNameLst>
                                          <p:attrName>style.visibility</p:attrName>
                                        </p:attrNameLst>
                                      </p:cBhvr>
                                      <p:to>
                                        <p:strVal val="visible"/>
                                      </p:to>
                                    </p:set>
                                  </p:childTnLst>
                                  <p:subTnLst>
                                    <p:set>
                                      <p:cBhvr override="childStyle">
                                        <p:cTn dur="1" fill="hold" display="0" masterRel="nextClick" afterEffect="1"/>
                                        <p:tgtEl>
                                          <p:spTgt spid="506918"/>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06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4" name="Picture 3" descr="mate on landsat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18914" y="-1536700"/>
            <a:ext cx="7618900" cy="10665799"/>
          </a:xfrm>
          <a:prstGeom prst="rect">
            <a:avLst/>
          </a:prstGeom>
        </p:spPr>
      </p:pic>
      <p:pic>
        <p:nvPicPr>
          <p:cNvPr id="2" name="Picture 1" descr="mate on srtm copy.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9063" y="152950"/>
            <a:ext cx="5192604" cy="6552650"/>
          </a:xfrm>
          <a:prstGeom prst="rect">
            <a:avLst/>
          </a:prstGeom>
        </p:spPr>
      </p:pic>
      <p:sp>
        <p:nvSpPr>
          <p:cNvPr id="584708" name="Rectangle 4"/>
          <p:cNvSpPr>
            <a:spLocks noChangeArrowheads="1"/>
          </p:cNvSpPr>
          <p:nvPr/>
        </p:nvSpPr>
        <p:spPr bwMode="auto">
          <a:xfrm rot="860969">
            <a:off x="2428875" y="2833688"/>
            <a:ext cx="812800" cy="2344737"/>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4709" name="Line 5"/>
          <p:cNvSpPr>
            <a:spLocks noChangeShapeType="1"/>
          </p:cNvSpPr>
          <p:nvPr/>
        </p:nvSpPr>
        <p:spPr bwMode="auto">
          <a:xfrm flipV="1">
            <a:off x="2717800" y="381000"/>
            <a:ext cx="2751667" cy="2362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4710" name="Line 6"/>
          <p:cNvSpPr>
            <a:spLocks noChangeShapeType="1"/>
          </p:cNvSpPr>
          <p:nvPr/>
        </p:nvSpPr>
        <p:spPr bwMode="auto">
          <a:xfrm>
            <a:off x="2176464" y="5029200"/>
            <a:ext cx="3293004" cy="1600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 name="TextBox 4"/>
          <p:cNvSpPr txBox="1"/>
          <p:nvPr/>
        </p:nvSpPr>
        <p:spPr>
          <a:xfrm>
            <a:off x="7814736" y="0"/>
            <a:ext cx="1292662" cy="6858000"/>
          </a:xfrm>
          <a:prstGeom prst="rect">
            <a:avLst/>
          </a:prstGeom>
          <a:noFill/>
        </p:spPr>
        <p:txBody>
          <a:bodyPr vert="wordArtVert" wrap="square" rtlCol="0">
            <a:spAutoFit/>
          </a:bodyPr>
          <a:lstStyle/>
          <a:p>
            <a:pPr algn="ctr"/>
            <a:r>
              <a:rPr lang="es-ES_tradnl" sz="3600" dirty="0" smtClean="0">
                <a:latin typeface="Times New Roman"/>
                <a:cs typeface="Times New Roman"/>
              </a:rPr>
              <a:t>Deformación en</a:t>
            </a:r>
          </a:p>
          <a:p>
            <a:pPr algn="ctr"/>
            <a:r>
              <a:rPr lang="es-ES_tradnl" sz="3600" dirty="0" smtClean="0">
                <a:latin typeface="Times New Roman"/>
                <a:cs typeface="Times New Roman"/>
              </a:rPr>
              <a:t> San Juan y Mendoza</a:t>
            </a:r>
            <a:endParaRPr lang="es-ES_tradnl" sz="3600" dirty="0">
              <a:latin typeface="Times New Roman"/>
              <a:cs typeface="Times New Roman"/>
            </a:endParaRPr>
          </a:p>
        </p:txBody>
      </p:sp>
    </p:spTree>
    <p:extLst>
      <p:ext uri="{BB962C8B-B14F-4D97-AF65-F5344CB8AC3E}">
        <p14:creationId xmlns:p14="http://schemas.microsoft.com/office/powerpoint/2010/main" val="3324606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838200" y="482600"/>
            <a:ext cx="4747508" cy="1892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838200" y="2921000"/>
            <a:ext cx="4747508" cy="157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mate xsec model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400" y="0"/>
            <a:ext cx="5509508" cy="6856349"/>
          </a:xfrm>
          <a:prstGeom prst="rect">
            <a:avLst/>
          </a:prstGeom>
        </p:spPr>
      </p:pic>
      <p:pic>
        <p:nvPicPr>
          <p:cNvPr id="6" name="Picture 5" descr="thin skinned def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5330115" y="4572000"/>
            <a:ext cx="3855160" cy="2070100"/>
          </a:xfrm>
          <a:prstGeom prst="rect">
            <a:avLst/>
          </a:prstGeom>
        </p:spPr>
      </p:pic>
      <p:sp>
        <p:nvSpPr>
          <p:cNvPr id="7" name="Rectangle 2"/>
          <p:cNvSpPr txBox="1">
            <a:spLocks noChangeArrowheads="1"/>
          </p:cNvSpPr>
          <p:nvPr/>
        </p:nvSpPr>
        <p:spPr>
          <a:xfrm>
            <a:off x="5684139" y="101600"/>
            <a:ext cx="3459861" cy="41529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s-ES_tradnl" sz="2800" dirty="0" smtClean="0">
                <a:latin typeface="Times New Roman"/>
                <a:cs typeface="Times New Roman"/>
              </a:rPr>
              <a:t>El </a:t>
            </a:r>
            <a:r>
              <a:rPr lang="es-ES_tradnl" sz="2800" dirty="0" err="1" smtClean="0">
                <a:latin typeface="Times New Roman"/>
                <a:cs typeface="Times New Roman"/>
              </a:rPr>
              <a:t>model</a:t>
            </a:r>
            <a:r>
              <a:rPr lang="es-ES_tradnl" sz="2800" dirty="0" smtClean="0">
                <a:latin typeface="Times New Roman"/>
                <a:cs typeface="Times New Roman"/>
              </a:rPr>
              <a:t> para probar</a:t>
            </a:r>
          </a:p>
          <a:p>
            <a:pPr>
              <a:defRPr/>
            </a:pPr>
            <a:endParaRPr lang="es-ES_tradnl" sz="2800" dirty="0" smtClean="0">
              <a:latin typeface="Times New Roman"/>
              <a:cs typeface="Times New Roman"/>
            </a:endParaRPr>
          </a:p>
          <a:p>
            <a:pPr>
              <a:defRPr/>
            </a:pPr>
            <a:r>
              <a:rPr lang="es-ES_tradnl" sz="2800" dirty="0" smtClean="0">
                <a:latin typeface="Times New Roman"/>
                <a:cs typeface="Times New Roman"/>
              </a:rPr>
              <a:t>(medio espacio </a:t>
            </a:r>
            <a:r>
              <a:rPr lang="es-ES_tradnl" sz="2800" dirty="0" err="1" smtClean="0">
                <a:latin typeface="Times New Roman"/>
                <a:cs typeface="Times New Roman"/>
              </a:rPr>
              <a:t>elastico</a:t>
            </a:r>
            <a:r>
              <a:rPr lang="es-ES_tradnl" sz="2800" dirty="0" smtClean="0">
                <a:latin typeface="Times New Roman"/>
                <a:cs typeface="Times New Roman"/>
              </a:rPr>
              <a:t> con elementos triangulares)</a:t>
            </a:r>
          </a:p>
          <a:p>
            <a:pPr>
              <a:defRPr/>
            </a:pPr>
            <a:endParaRPr lang="es-ES_tradnl" sz="2800" dirty="0" smtClean="0">
              <a:latin typeface="Times New Roman"/>
              <a:cs typeface="Times New Roman"/>
            </a:endParaRPr>
          </a:p>
          <a:p>
            <a:pPr>
              <a:defRPr/>
            </a:pPr>
            <a:r>
              <a:rPr lang="es-ES_tradnl" sz="2800" dirty="0" smtClean="0">
                <a:latin typeface="Times New Roman"/>
                <a:cs typeface="Times New Roman"/>
              </a:rPr>
              <a:t>Tiene que poner los </a:t>
            </a:r>
            <a:r>
              <a:rPr lang="es-ES_tradnl" sz="2800" dirty="0" err="1" smtClean="0">
                <a:latin typeface="Times New Roman"/>
                <a:cs typeface="Times New Roman"/>
              </a:rPr>
              <a:t>desplazaminetos</a:t>
            </a:r>
            <a:r>
              <a:rPr lang="es-ES_tradnl" sz="2800" dirty="0" smtClean="0">
                <a:latin typeface="Times New Roman"/>
                <a:cs typeface="Times New Roman"/>
              </a:rPr>
              <a:t>.</a:t>
            </a:r>
          </a:p>
        </p:txBody>
      </p:sp>
    </p:spTree>
    <p:extLst>
      <p:ext uri="{BB962C8B-B14F-4D97-AF65-F5344CB8AC3E}">
        <p14:creationId xmlns:p14="http://schemas.microsoft.com/office/powerpoint/2010/main" val="1049905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71719" name="Rectangle 7"/>
          <p:cNvSpPr>
            <a:spLocks noGrp="1" noChangeArrowheads="1"/>
          </p:cNvSpPr>
          <p:nvPr>
            <p:ph type="title"/>
          </p:nvPr>
        </p:nvSpPr>
        <p:spPr>
          <a:xfrm>
            <a:off x="0" y="241300"/>
            <a:ext cx="9144000" cy="609600"/>
          </a:xfrm>
        </p:spPr>
        <p:txBody>
          <a:bodyPr/>
          <a:lstStyle/>
          <a:p>
            <a:pPr eaLnBrk="1" hangingPunct="1">
              <a:defRPr/>
            </a:pPr>
            <a:r>
              <a:rPr lang="es-ES_tradnl" sz="2400" dirty="0" smtClean="0">
                <a:solidFill>
                  <a:schemeClr val="tx1"/>
                </a:solidFill>
                <a:latin typeface="Times New Roman"/>
                <a:cs typeface="Times New Roman"/>
              </a:rPr>
              <a:t>Modelo de 3 placas</a:t>
            </a:r>
            <a:endParaRPr lang="es-ES_tradnl" sz="2000" dirty="0" smtClean="0">
              <a:solidFill>
                <a:schemeClr val="tx1"/>
              </a:solidFill>
              <a:latin typeface="Times New Roman"/>
              <a:cs typeface="Times New Roman"/>
            </a:endParaRPr>
          </a:p>
        </p:txBody>
      </p:sp>
      <p:sp>
        <p:nvSpPr>
          <p:cNvPr id="371721" name="Text Box 9"/>
          <p:cNvSpPr txBox="1">
            <a:spLocks noChangeArrowheads="1"/>
          </p:cNvSpPr>
          <p:nvPr/>
        </p:nvSpPr>
        <p:spPr bwMode="auto">
          <a:xfrm>
            <a:off x="2578100" y="3263900"/>
            <a:ext cx="495935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l">
              <a:spcBef>
                <a:spcPct val="50000"/>
              </a:spcBef>
              <a:defRPr/>
            </a:pPr>
            <a:r>
              <a:rPr lang="es-ES_tradnl" sz="2800" smtClean="0">
                <a:solidFill>
                  <a:srgbClr val="000000"/>
                </a:solidFill>
                <a:latin typeface="Times New Roman"/>
                <a:cs typeface="Times New Roman"/>
              </a:rPr>
              <a:t>U</a:t>
            </a:r>
            <a:r>
              <a:rPr lang="es-ES_tradnl" sz="2800" baseline="-25000" smtClean="0">
                <a:solidFill>
                  <a:srgbClr val="000000"/>
                </a:solidFill>
                <a:latin typeface="Times New Roman"/>
                <a:cs typeface="Times New Roman"/>
              </a:rPr>
              <a:t>total</a:t>
            </a:r>
            <a:r>
              <a:rPr lang="es-ES_tradnl" sz="2800" smtClean="0">
                <a:solidFill>
                  <a:srgbClr val="000000"/>
                </a:solidFill>
                <a:latin typeface="Times New Roman"/>
                <a:cs typeface="Times New Roman"/>
              </a:rPr>
              <a:t> = U</a:t>
            </a:r>
            <a:r>
              <a:rPr lang="es-ES_tradnl" sz="2800" baseline="-25000" smtClean="0">
                <a:solidFill>
                  <a:srgbClr val="000000"/>
                </a:solidFill>
                <a:latin typeface="Times New Roman"/>
                <a:cs typeface="Times New Roman"/>
              </a:rPr>
              <a:t>eslatico</a:t>
            </a:r>
            <a:r>
              <a:rPr lang="es-ES_tradnl" sz="2800" smtClean="0">
                <a:solidFill>
                  <a:srgbClr val="000000"/>
                </a:solidFill>
                <a:latin typeface="Times New Roman"/>
                <a:cs typeface="Times New Roman"/>
              </a:rPr>
              <a:t> + U</a:t>
            </a:r>
            <a:r>
              <a:rPr lang="es-ES_tradnl" sz="2800" baseline="-25000" smtClean="0">
                <a:solidFill>
                  <a:srgbClr val="000000"/>
                </a:solidFill>
                <a:latin typeface="Times New Roman"/>
                <a:cs typeface="Times New Roman"/>
              </a:rPr>
              <a:t>placa andes</a:t>
            </a:r>
            <a:endParaRPr lang="es-ES_tradnl" sz="2800" baseline="-25000">
              <a:solidFill>
                <a:srgbClr val="000000"/>
              </a:solidFill>
              <a:latin typeface="Times New Roman"/>
              <a:cs typeface="Times New Roman"/>
            </a:endParaRPr>
          </a:p>
        </p:txBody>
      </p:sp>
      <p:sp>
        <p:nvSpPr>
          <p:cNvPr id="371726" name="Rectangle 14"/>
          <p:cNvSpPr>
            <a:spLocks noChangeArrowheads="1"/>
          </p:cNvSpPr>
          <p:nvPr/>
        </p:nvSpPr>
        <p:spPr bwMode="auto">
          <a:xfrm>
            <a:off x="0" y="4359275"/>
            <a:ext cx="9144000" cy="2462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algn="ctr">
              <a:spcBef>
                <a:spcPct val="50000"/>
              </a:spcBef>
              <a:defRPr/>
            </a:pPr>
            <a:r>
              <a:rPr lang="es-ES_tradnl" sz="2800" dirty="0" smtClean="0">
                <a:solidFill>
                  <a:srgbClr val="000000"/>
                </a:solidFill>
                <a:latin typeface="Times New Roman"/>
                <a:cs typeface="Times New Roman"/>
              </a:rPr>
              <a:t>Inversión por 4 parámetros: L, polo de </a:t>
            </a:r>
            <a:r>
              <a:rPr lang="es-ES_tradnl" sz="2800" dirty="0" err="1" smtClean="0">
                <a:solidFill>
                  <a:srgbClr val="000000"/>
                </a:solidFill>
                <a:latin typeface="Times New Roman"/>
                <a:cs typeface="Times New Roman"/>
              </a:rPr>
              <a:t>euler</a:t>
            </a:r>
            <a:r>
              <a:rPr lang="es-ES_tradnl" sz="2800" dirty="0" smtClean="0">
                <a:solidFill>
                  <a:srgbClr val="000000"/>
                </a:solidFill>
                <a:latin typeface="Times New Roman"/>
                <a:cs typeface="Times New Roman"/>
              </a:rPr>
              <a:t> (3 parámetros – </a:t>
            </a:r>
            <a:r>
              <a:rPr lang="es-ES_tradnl" sz="2800" dirty="0" err="1" smtClean="0">
                <a:solidFill>
                  <a:srgbClr val="000000"/>
                </a:solidFill>
                <a:latin typeface="Times New Roman"/>
                <a:cs typeface="Times New Roman"/>
              </a:rPr>
              <a:t>AS</a:t>
            </a:r>
            <a:r>
              <a:rPr lang="es-ES_tradnl" sz="2800" baseline="-25000" dirty="0" err="1" smtClean="0">
                <a:solidFill>
                  <a:srgbClr val="000000"/>
                </a:solidFill>
                <a:latin typeface="Times New Roman"/>
                <a:cs typeface="Times New Roman"/>
              </a:rPr>
              <a:t>lat</a:t>
            </a:r>
            <a:r>
              <a:rPr lang="es-ES_tradnl" sz="2800" dirty="0" smtClean="0">
                <a:solidFill>
                  <a:srgbClr val="000000"/>
                </a:solidFill>
                <a:latin typeface="Times New Roman"/>
                <a:cs typeface="Times New Roman"/>
              </a:rPr>
              <a:t>, </a:t>
            </a:r>
            <a:r>
              <a:rPr lang="es-ES_tradnl" sz="2800" dirty="0" err="1" smtClean="0">
                <a:solidFill>
                  <a:srgbClr val="000000"/>
                </a:solidFill>
                <a:latin typeface="Times New Roman"/>
                <a:cs typeface="Times New Roman"/>
              </a:rPr>
              <a:t>AS</a:t>
            </a:r>
            <a:r>
              <a:rPr lang="es-ES_tradnl" sz="2800" baseline="-25000" dirty="0" err="1" smtClean="0">
                <a:solidFill>
                  <a:srgbClr val="000000"/>
                </a:solidFill>
                <a:latin typeface="Times New Roman"/>
                <a:cs typeface="Times New Roman"/>
              </a:rPr>
              <a:t>lon</a:t>
            </a:r>
            <a:r>
              <a:rPr lang="es-ES_tradnl" sz="2800" dirty="0" smtClean="0">
                <a:solidFill>
                  <a:srgbClr val="000000"/>
                </a:solidFill>
                <a:latin typeface="Times New Roman"/>
                <a:cs typeface="Times New Roman"/>
              </a:rPr>
              <a:t>, </a:t>
            </a:r>
            <a:r>
              <a:rPr lang="es-ES_tradnl" sz="2800" dirty="0" err="1" smtClean="0">
                <a:solidFill>
                  <a:srgbClr val="000000"/>
                </a:solidFill>
                <a:latin typeface="Times New Roman"/>
                <a:cs typeface="Times New Roman"/>
              </a:rPr>
              <a:t>AS</a:t>
            </a:r>
            <a:r>
              <a:rPr lang="es-ES_tradnl" sz="2800" baseline="-25000" dirty="0" err="1" smtClean="0">
                <a:solidFill>
                  <a:srgbClr val="000000"/>
                </a:solidFill>
                <a:latin typeface="Symbol" charset="2"/>
                <a:cs typeface="Symbol" charset="2"/>
              </a:rPr>
              <a:t>w</a:t>
            </a:r>
            <a:r>
              <a:rPr lang="es-ES_tradnl" sz="2800" dirty="0" smtClean="0">
                <a:solidFill>
                  <a:srgbClr val="000000"/>
                </a:solidFill>
                <a:latin typeface="Times New Roman"/>
                <a:cs typeface="Times New Roman"/>
              </a:rPr>
              <a:t>),</a:t>
            </a:r>
          </a:p>
          <a:p>
            <a:pPr algn="ctr">
              <a:spcBef>
                <a:spcPct val="50000"/>
              </a:spcBef>
              <a:defRPr/>
            </a:pPr>
            <a:r>
              <a:rPr lang="es-ES_tradnl" sz="2800" dirty="0" smtClean="0">
                <a:solidFill>
                  <a:srgbClr val="000000"/>
                </a:solidFill>
                <a:latin typeface="Times New Roman"/>
                <a:cs typeface="Times New Roman"/>
              </a:rPr>
              <a:t>L (</a:t>
            </a:r>
            <a:r>
              <a:rPr lang="es-ES_tradnl" sz="2800" dirty="0" err="1" smtClean="0">
                <a:solidFill>
                  <a:srgbClr val="000000"/>
                </a:solidFill>
                <a:latin typeface="Times New Roman"/>
                <a:cs typeface="Times New Roman"/>
              </a:rPr>
              <a:t>locking</a:t>
            </a:r>
            <a:r>
              <a:rPr lang="es-ES_tradnl" sz="2800" dirty="0" smtClean="0">
                <a:solidFill>
                  <a:srgbClr val="000000"/>
                </a:solidFill>
                <a:latin typeface="Times New Roman"/>
                <a:cs typeface="Times New Roman"/>
              </a:rPr>
              <a:t>) es el porcentaje de la velocidad de las placas que es bloqueado (es </a:t>
            </a:r>
            <a:r>
              <a:rPr lang="es-ES_tradnl" sz="2800" smtClean="0">
                <a:solidFill>
                  <a:srgbClr val="000000"/>
                </a:solidFill>
                <a:latin typeface="Times New Roman"/>
                <a:cs typeface="Times New Roman"/>
              </a:rPr>
              <a:t>un parámetro </a:t>
            </a:r>
            <a:r>
              <a:rPr lang="es-ES_tradnl" sz="2800" dirty="0" smtClean="0">
                <a:solidFill>
                  <a:srgbClr val="000000"/>
                </a:solidFill>
                <a:latin typeface="Times New Roman"/>
                <a:cs typeface="Times New Roman"/>
              </a:rPr>
              <a:t>libre determinado por la amplitud del señal elástico).</a:t>
            </a:r>
          </a:p>
        </p:txBody>
      </p:sp>
      <p:pic>
        <p:nvPicPr>
          <p:cNvPr id="2" name="Picture 1" descr="andes3platemodel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2200" y="673100"/>
            <a:ext cx="6958683" cy="2347070"/>
          </a:xfrm>
          <a:prstGeom prst="rect">
            <a:avLst/>
          </a:prstGeom>
        </p:spPr>
      </p:pic>
    </p:spTree>
    <p:extLst>
      <p:ext uri="{BB962C8B-B14F-4D97-AF65-F5344CB8AC3E}">
        <p14:creationId xmlns:p14="http://schemas.microsoft.com/office/powerpoint/2010/main" val="3651847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17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717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21" grpId="0" autoUpdateAnimBg="0"/>
      <p:bldP spid="37172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5017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298109B9-A388-ED43-9E76-8239C4BE51EB}" type="slidenum">
              <a:rPr lang="es-ES_tradnl" sz="1200" smtClean="0">
                <a:solidFill>
                  <a:srgbClr val="D38E27"/>
                </a:solidFill>
                <a:latin typeface="Times New Roman"/>
                <a:cs typeface="Times New Roman"/>
              </a:rPr>
              <a:pPr eaLnBrk="1" hangingPunct="1"/>
              <a:t>3</a:t>
            </a:fld>
            <a:endParaRPr lang="es-ES_tradnl" sz="1200">
              <a:solidFill>
                <a:srgbClr val="D38E27"/>
              </a:solidFill>
              <a:latin typeface="Times New Roman"/>
              <a:cs typeface="Times New Roman"/>
            </a:endParaRPr>
          </a:p>
        </p:txBody>
      </p:sp>
      <p:sp>
        <p:nvSpPr>
          <p:cNvPr id="50179" name="Text Box 2"/>
          <p:cNvSpPr txBox="1">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New Roman"/>
                <a:cs typeface="Times New Roman"/>
              </a:rPr>
              <a:t>Definición de las fallas en los modelos “analíticas”.</a:t>
            </a:r>
            <a:endParaRPr lang="es-ES_tradnl" b="0" dirty="0">
              <a:latin typeface="Times New Roman"/>
              <a:cs typeface="Times New Roman"/>
            </a:endParaRPr>
          </a:p>
        </p:txBody>
      </p:sp>
      <p:sp>
        <p:nvSpPr>
          <p:cNvPr id="50182" name="Text Box 2"/>
          <p:cNvSpPr txBox="1">
            <a:spLocks noChangeArrowheads="1"/>
          </p:cNvSpPr>
          <p:nvPr/>
        </p:nvSpPr>
        <p:spPr bwMode="auto">
          <a:xfrm>
            <a:off x="0" y="5688013"/>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New Roman"/>
                <a:cs typeface="Times New Roman"/>
              </a:rPr>
              <a:t>Geología y geofísica apoyan la idea, geodesia no puede ver (esta abajo el mar).</a:t>
            </a:r>
            <a:endParaRPr lang="es-ES_tradnl" b="0" dirty="0">
              <a:latin typeface="Times New Roman"/>
              <a:cs typeface="Times New Roman"/>
            </a:endParaRPr>
          </a:p>
        </p:txBody>
      </p:sp>
      <p:pic>
        <p:nvPicPr>
          <p:cNvPr id="3" name="Picture 2" descr="3d-def coord sys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39900" y="1765300"/>
            <a:ext cx="5664200" cy="3327400"/>
          </a:xfrm>
          <a:prstGeom prst="rect">
            <a:avLst/>
          </a:prstGeom>
        </p:spPr>
      </p:pic>
    </p:spTree>
    <p:extLst>
      <p:ext uri="{BB962C8B-B14F-4D97-AF65-F5344CB8AC3E}">
        <p14:creationId xmlns:p14="http://schemas.microsoft.com/office/powerpoint/2010/main" val="310986025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71700" y="1320800"/>
            <a:ext cx="4749800" cy="3810000"/>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414722" name="Rectangle 2"/>
          <p:cNvSpPr>
            <a:spLocks noGrp="1" noChangeArrowheads="1"/>
          </p:cNvSpPr>
          <p:nvPr>
            <p:ph type="title"/>
          </p:nvPr>
        </p:nvSpPr>
        <p:spPr>
          <a:xfrm>
            <a:off x="698500" y="457200"/>
            <a:ext cx="7772400" cy="609600"/>
          </a:xfrm>
        </p:spPr>
        <p:txBody>
          <a:bodyPr/>
          <a:lstStyle/>
          <a:p>
            <a:pPr eaLnBrk="1" hangingPunct="1">
              <a:defRPr/>
            </a:pPr>
            <a:r>
              <a:rPr lang="es-ES_tradnl" sz="2800" dirty="0" smtClean="0">
                <a:solidFill>
                  <a:srgbClr val="000000"/>
                </a:solidFill>
                <a:latin typeface="Times New Roman"/>
                <a:cs typeface="Times New Roman"/>
              </a:rPr>
              <a:t>Perfil de velocidad horizontal</a:t>
            </a:r>
          </a:p>
        </p:txBody>
      </p:sp>
      <p:sp>
        <p:nvSpPr>
          <p:cNvPr id="414725" name="Text Box 5"/>
          <p:cNvSpPr txBox="1">
            <a:spLocks noChangeArrowheads="1"/>
          </p:cNvSpPr>
          <p:nvPr/>
        </p:nvSpPr>
        <p:spPr bwMode="auto">
          <a:xfrm rot="-5400000">
            <a:off x="135382" y="2873703"/>
            <a:ext cx="245815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defRPr/>
            </a:pPr>
            <a:r>
              <a:rPr lang="es-ES_tradnl" sz="2800" dirty="0" err="1" smtClean="0">
                <a:solidFill>
                  <a:srgbClr val="000000"/>
                </a:solidFill>
                <a:latin typeface="Times New Roman"/>
                <a:cs typeface="Times New Roman"/>
              </a:rPr>
              <a:t>Vperp</a:t>
            </a:r>
            <a:r>
              <a:rPr lang="es-ES_tradnl" sz="2800" dirty="0" smtClean="0">
                <a:solidFill>
                  <a:srgbClr val="000000"/>
                </a:solidFill>
                <a:latin typeface="Times New Roman"/>
                <a:cs typeface="Times New Roman"/>
              </a:rPr>
              <a:t>  (mm/yr)</a:t>
            </a:r>
            <a:endParaRPr lang="es-ES_tradnl" sz="2800" dirty="0">
              <a:solidFill>
                <a:srgbClr val="000000"/>
              </a:solidFill>
              <a:latin typeface="Times New Roman"/>
              <a:cs typeface="Times New Roman"/>
            </a:endParaRPr>
          </a:p>
        </p:txBody>
      </p:sp>
      <p:sp>
        <p:nvSpPr>
          <p:cNvPr id="414726" name="Text Box 6"/>
          <p:cNvSpPr txBox="1">
            <a:spLocks noChangeArrowheads="1"/>
          </p:cNvSpPr>
          <p:nvPr/>
        </p:nvSpPr>
        <p:spPr bwMode="auto">
          <a:xfrm>
            <a:off x="2627313" y="5799138"/>
            <a:ext cx="379397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defRPr/>
            </a:pPr>
            <a:r>
              <a:rPr lang="es-ES_tradnl" sz="2800" dirty="0" smtClean="0">
                <a:solidFill>
                  <a:srgbClr val="000000"/>
                </a:solidFill>
                <a:latin typeface="Times New Roman"/>
                <a:cs typeface="Times New Roman"/>
              </a:rPr>
              <a:t>Distancia de la fosa (km)</a:t>
            </a:r>
            <a:endParaRPr lang="es-ES_tradnl" sz="2800" dirty="0">
              <a:solidFill>
                <a:srgbClr val="000000"/>
              </a:solidFill>
              <a:latin typeface="Times New Roman"/>
              <a:cs typeface="Times New Roman"/>
            </a:endParaRPr>
          </a:p>
        </p:txBody>
      </p:sp>
      <p:sp>
        <p:nvSpPr>
          <p:cNvPr id="414731" name="Rectangle 11"/>
          <p:cNvSpPr>
            <a:spLocks noChangeArrowheads="1"/>
          </p:cNvSpPr>
          <p:nvPr/>
        </p:nvSpPr>
        <p:spPr bwMode="auto">
          <a:xfrm>
            <a:off x="5383213" y="1943100"/>
            <a:ext cx="2609850" cy="800100"/>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s-ES_tradnl" sz="2800">
              <a:solidFill>
                <a:srgbClr val="000000"/>
              </a:solidFill>
              <a:latin typeface="Times New Roman"/>
              <a:cs typeface="Times New Roman"/>
            </a:endParaRPr>
          </a:p>
        </p:txBody>
      </p:sp>
      <p:pic>
        <p:nvPicPr>
          <p:cNvPr id="4" name="Picture 3" descr="final 3 plate models copy.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73200" y="1181100"/>
            <a:ext cx="5595336" cy="4406946"/>
          </a:xfrm>
          <a:prstGeom prst="rect">
            <a:avLst/>
          </a:prstGeom>
        </p:spPr>
      </p:pic>
      <p:sp>
        <p:nvSpPr>
          <p:cNvPr id="6" name="Rectangle 5"/>
          <p:cNvSpPr/>
          <p:nvPr/>
        </p:nvSpPr>
        <p:spPr>
          <a:xfrm>
            <a:off x="5245100" y="1906238"/>
            <a:ext cx="1676400" cy="83378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4998" name="Group 12"/>
          <p:cNvGrpSpPr>
            <a:grpSpLocks/>
          </p:cNvGrpSpPr>
          <p:nvPr/>
        </p:nvGrpSpPr>
        <p:grpSpPr bwMode="auto">
          <a:xfrm>
            <a:off x="5364162" y="2085976"/>
            <a:ext cx="3023837" cy="830263"/>
            <a:chOff x="3474" y="1200"/>
            <a:chExt cx="1906" cy="523"/>
          </a:xfrm>
        </p:grpSpPr>
        <p:sp>
          <p:nvSpPr>
            <p:cNvPr id="414727" name="Text Box 7"/>
            <p:cNvSpPr txBox="1">
              <a:spLocks noChangeArrowheads="1"/>
            </p:cNvSpPr>
            <p:nvPr/>
          </p:nvSpPr>
          <p:spPr bwMode="auto">
            <a:xfrm>
              <a:off x="3888" y="1200"/>
              <a:ext cx="1492" cy="5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l">
                <a:defRPr/>
              </a:pPr>
              <a:r>
                <a:rPr lang="es-ES_tradnl" sz="1600" b="1" i="1" dirty="0" smtClean="0">
                  <a:solidFill>
                    <a:srgbClr val="000000"/>
                  </a:solidFill>
                  <a:latin typeface="Times New Roman"/>
                  <a:cs typeface="Times New Roman"/>
                </a:rPr>
                <a:t>3-placa </a:t>
              </a:r>
              <a:r>
                <a:rPr lang="mr-IN" sz="1600" b="1" i="1" dirty="0" smtClean="0">
                  <a:solidFill>
                    <a:srgbClr val="000000"/>
                  </a:solidFill>
                  <a:latin typeface="Times New Roman"/>
                  <a:cs typeface="Times New Roman"/>
                </a:rPr>
                <a:t>–</a:t>
              </a:r>
              <a:r>
                <a:rPr lang="es-ES_tradnl" sz="1600" b="1" i="1" dirty="0" smtClean="0">
                  <a:solidFill>
                    <a:srgbClr val="000000"/>
                  </a:solidFill>
                  <a:latin typeface="Times New Roman"/>
                  <a:cs typeface="Times New Roman"/>
                </a:rPr>
                <a:t> falla libre</a:t>
              </a:r>
            </a:p>
            <a:p>
              <a:pPr algn="l">
                <a:defRPr/>
              </a:pPr>
              <a:r>
                <a:rPr lang="es-ES_tradnl" sz="1600" b="1" i="1" dirty="0" smtClean="0">
                  <a:solidFill>
                    <a:srgbClr val="000000"/>
                  </a:solidFill>
                  <a:latin typeface="Times New Roman"/>
                  <a:cs typeface="Times New Roman"/>
                </a:rPr>
                <a:t>3-placa - falla bloqueada</a:t>
              </a:r>
            </a:p>
            <a:p>
              <a:pPr algn="l">
                <a:defRPr/>
              </a:pPr>
              <a:r>
                <a:rPr lang="es-ES_tradnl" sz="1600" b="1" i="1" dirty="0" smtClean="0">
                  <a:solidFill>
                    <a:srgbClr val="000000"/>
                  </a:solidFill>
                  <a:latin typeface="Times New Roman"/>
                  <a:cs typeface="Times New Roman"/>
                </a:rPr>
                <a:t>100% elástica</a:t>
              </a:r>
              <a:endParaRPr lang="es-ES_tradnl" sz="1600" b="1" i="1" dirty="0">
                <a:solidFill>
                  <a:srgbClr val="000000"/>
                </a:solidFill>
                <a:latin typeface="Times New Roman"/>
                <a:cs typeface="Times New Roman"/>
              </a:endParaRPr>
            </a:p>
          </p:txBody>
        </p:sp>
        <p:sp>
          <p:nvSpPr>
            <p:cNvPr id="414728" name="Line 8"/>
            <p:cNvSpPr>
              <a:spLocks noChangeShapeType="1"/>
            </p:cNvSpPr>
            <p:nvPr/>
          </p:nvSpPr>
          <p:spPr bwMode="auto">
            <a:xfrm>
              <a:off x="3474" y="1612"/>
              <a:ext cx="288" cy="0"/>
            </a:xfrm>
            <a:prstGeom prst="line">
              <a:avLst/>
            </a:prstGeom>
            <a:noFill/>
            <a:ln w="28575">
              <a:solidFill>
                <a:srgbClr val="00FFFF"/>
              </a:solidFill>
              <a:round/>
              <a:headEnd/>
              <a:tailEnd/>
            </a:ln>
            <a:effectLst/>
            <a:extLst>
              <a:ext uri="{909E8E84-426E-40dd-AFC4-6F175D3DCCD1}">
                <a14:hiddenFill xmlns:a14="http://schemas.microsoft.com/office/drawing/2010/main">
                  <a:noFill/>
                </a14:hiddenFill>
              </a:ext>
            </a:extLst>
          </p:spPr>
          <p:txBody>
            <a:bodyPr/>
            <a:lstStyle/>
            <a:p>
              <a:pPr>
                <a:defRPr/>
              </a:pPr>
              <a:endParaRPr lang="es-ES_tradnl" sz="2800">
                <a:solidFill>
                  <a:srgbClr val="000000"/>
                </a:solidFill>
                <a:latin typeface="Times New Roman"/>
                <a:cs typeface="Times New Roman"/>
              </a:endParaRPr>
            </a:p>
          </p:txBody>
        </p:sp>
        <p:sp>
          <p:nvSpPr>
            <p:cNvPr id="414729" name="Line 9"/>
            <p:cNvSpPr>
              <a:spLocks noChangeShapeType="1"/>
            </p:cNvSpPr>
            <p:nvPr/>
          </p:nvSpPr>
          <p:spPr bwMode="auto">
            <a:xfrm>
              <a:off x="3474" y="1470"/>
              <a:ext cx="288" cy="0"/>
            </a:xfrm>
            <a:prstGeom prst="line">
              <a:avLst/>
            </a:prstGeom>
            <a:noFill/>
            <a:ln w="28575">
              <a:solidFill>
                <a:srgbClr val="FF00FF"/>
              </a:solidFill>
              <a:prstDash val="sysDot"/>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noFill/>
                </a14:hiddenFill>
              </a:ext>
            </a:extLst>
          </p:spPr>
          <p:txBody>
            <a:bodyPr/>
            <a:lstStyle/>
            <a:p>
              <a:pPr>
                <a:defRPr/>
              </a:pPr>
              <a:endParaRPr lang="es-ES_tradnl" sz="2800">
                <a:solidFill>
                  <a:srgbClr val="000000"/>
                </a:solidFill>
                <a:latin typeface="Times New Roman"/>
                <a:cs typeface="Times New Roman"/>
              </a:endParaRPr>
            </a:p>
          </p:txBody>
        </p:sp>
        <p:sp>
          <p:nvSpPr>
            <p:cNvPr id="414730" name="Line 10"/>
            <p:cNvSpPr>
              <a:spLocks noChangeShapeType="1"/>
            </p:cNvSpPr>
            <p:nvPr/>
          </p:nvSpPr>
          <p:spPr bwMode="auto">
            <a:xfrm>
              <a:off x="3474" y="1314"/>
              <a:ext cx="288"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Lst>
          </p:spPr>
          <p:txBody>
            <a:bodyPr/>
            <a:lstStyle/>
            <a:p>
              <a:pPr>
                <a:defRPr/>
              </a:pPr>
              <a:endParaRPr lang="es-ES_tradnl" sz="2800" dirty="0">
                <a:solidFill>
                  <a:srgbClr val="FF0000"/>
                </a:solidFill>
                <a:latin typeface="Times New Roman"/>
                <a:cs typeface="Times New Roman"/>
              </a:endParaRPr>
            </a:p>
          </p:txBody>
        </p:sp>
      </p:grpSp>
    </p:spTree>
    <p:extLst>
      <p:ext uri="{BB962C8B-B14F-4D97-AF65-F5344CB8AC3E}">
        <p14:creationId xmlns:p14="http://schemas.microsoft.com/office/powerpoint/2010/main" val="2632109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mate 3ddef model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8000" y="939800"/>
            <a:ext cx="8127266" cy="5549121"/>
          </a:xfrm>
          <a:prstGeom prst="rect">
            <a:avLst/>
          </a:prstGeom>
        </p:spPr>
      </p:pic>
      <p:sp>
        <p:nvSpPr>
          <p:cNvPr id="2" name="TextBox 1"/>
          <p:cNvSpPr txBox="1"/>
          <p:nvPr/>
        </p:nvSpPr>
        <p:spPr>
          <a:xfrm>
            <a:off x="0" y="139700"/>
            <a:ext cx="9144000" cy="523220"/>
          </a:xfrm>
          <a:prstGeom prst="rect">
            <a:avLst/>
          </a:prstGeom>
          <a:noFill/>
        </p:spPr>
        <p:txBody>
          <a:bodyPr wrap="square" rtlCol="0">
            <a:spAutoFit/>
          </a:bodyPr>
          <a:lstStyle/>
          <a:p>
            <a:pPr algn="ctr"/>
            <a:r>
              <a:rPr lang="es-ES_tradnl" sz="2800" smtClean="0">
                <a:latin typeface="Times New Roman"/>
                <a:cs typeface="Times New Roman"/>
              </a:rPr>
              <a:t>Un intento a la dinamica</a:t>
            </a:r>
            <a:endParaRPr lang="es-ES_tradnl" sz="2800">
              <a:latin typeface="Times New Roman"/>
              <a:cs typeface="Times New Roman"/>
            </a:endParaRPr>
          </a:p>
        </p:txBody>
      </p:sp>
    </p:spTree>
    <p:extLst>
      <p:ext uri="{BB962C8B-B14F-4D97-AF65-F5344CB8AC3E}">
        <p14:creationId xmlns:p14="http://schemas.microsoft.com/office/powerpoint/2010/main" val="2903259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877733" y="2184400"/>
            <a:ext cx="184666" cy="369332"/>
          </a:xfrm>
          <a:prstGeom prst="rect">
            <a:avLst/>
          </a:prstGeom>
          <a:noFill/>
        </p:spPr>
        <p:txBody>
          <a:bodyPr wrap="none" rtlCol="0">
            <a:spAutoFit/>
          </a:bodyPr>
          <a:lstStyle/>
          <a:p>
            <a:endParaRPr lang="en-US" dirty="0"/>
          </a:p>
        </p:txBody>
      </p:sp>
      <p:pic>
        <p:nvPicPr>
          <p:cNvPr id="3" name="Picture 2" descr="Maule_cosei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43000" y="863600"/>
            <a:ext cx="6835140" cy="5632704"/>
          </a:xfrm>
          <a:prstGeom prst="rect">
            <a:avLst/>
          </a:prstGeom>
        </p:spPr>
      </p:pic>
      <p:sp>
        <p:nvSpPr>
          <p:cNvPr id="4" name="TextBox 3"/>
          <p:cNvSpPr txBox="1"/>
          <p:nvPr/>
        </p:nvSpPr>
        <p:spPr>
          <a:xfrm>
            <a:off x="0" y="-76200"/>
            <a:ext cx="9144000" cy="954107"/>
          </a:xfrm>
          <a:prstGeom prst="rect">
            <a:avLst/>
          </a:prstGeom>
          <a:noFill/>
        </p:spPr>
        <p:txBody>
          <a:bodyPr wrap="square" rtlCol="0">
            <a:spAutoFit/>
          </a:bodyPr>
          <a:lstStyle/>
          <a:p>
            <a:pPr algn="ctr"/>
            <a:r>
              <a:rPr lang="es-ES_tradnl" sz="2800" dirty="0" smtClean="0">
                <a:latin typeface="Times New Roman"/>
                <a:cs typeface="Times New Roman"/>
              </a:rPr>
              <a:t>Interacción de las placas de Nazca y América del Sur</a:t>
            </a:r>
          </a:p>
          <a:p>
            <a:pPr algn="ctr"/>
            <a:r>
              <a:rPr lang="es-ES_tradnl" sz="2800" dirty="0" smtClean="0">
                <a:latin typeface="Times New Roman"/>
                <a:cs typeface="Times New Roman"/>
              </a:rPr>
              <a:t>Parte </a:t>
            </a:r>
            <a:r>
              <a:rPr lang="es-ES_tradnl" sz="2800" dirty="0" err="1" smtClean="0">
                <a:latin typeface="Times New Roman"/>
                <a:cs typeface="Times New Roman"/>
              </a:rPr>
              <a:t>co</a:t>
            </a:r>
            <a:r>
              <a:rPr lang="es-ES_tradnl" sz="2800" dirty="0">
                <a:latin typeface="Times New Roman"/>
                <a:cs typeface="Times New Roman"/>
              </a:rPr>
              <a:t>-</a:t>
            </a:r>
            <a:r>
              <a:rPr lang="es-ES_tradnl" sz="2800" dirty="0" smtClean="0">
                <a:latin typeface="Times New Roman"/>
                <a:cs typeface="Times New Roman"/>
              </a:rPr>
              <a:t>sísmico </a:t>
            </a:r>
            <a:r>
              <a:rPr lang="mr-IN" sz="2800" dirty="0" smtClean="0">
                <a:latin typeface="Times New Roman"/>
                <a:cs typeface="Times New Roman"/>
              </a:rPr>
              <a:t>–</a:t>
            </a:r>
            <a:r>
              <a:rPr lang="es-ES_tradnl" sz="2800" dirty="0" smtClean="0">
                <a:latin typeface="Times New Roman"/>
                <a:cs typeface="Times New Roman"/>
              </a:rPr>
              <a:t> desplazamientos por el sismo.</a:t>
            </a:r>
            <a:endParaRPr lang="es-ES_tradnl" sz="2800" dirty="0">
              <a:latin typeface="Times New Roman"/>
              <a:cs typeface="Times New Roman"/>
            </a:endParaRPr>
          </a:p>
        </p:txBody>
      </p:sp>
    </p:spTree>
    <p:extLst>
      <p:ext uri="{BB962C8B-B14F-4D97-AF65-F5344CB8AC3E}">
        <p14:creationId xmlns:p14="http://schemas.microsoft.com/office/powerpoint/2010/main" val="357781629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877733" y="2184400"/>
            <a:ext cx="184666" cy="369332"/>
          </a:xfrm>
          <a:prstGeom prst="rect">
            <a:avLst/>
          </a:prstGeom>
          <a:noFill/>
        </p:spPr>
        <p:txBody>
          <a:bodyPr wrap="none" rtlCol="0">
            <a:spAutoFit/>
          </a:bodyPr>
          <a:lstStyle/>
          <a:p>
            <a:endParaRPr lang="en-US" dirty="0"/>
          </a:p>
        </p:txBody>
      </p:sp>
      <p:pic>
        <p:nvPicPr>
          <p:cNvPr id="4" name="Picture 3" descr="magnitude_energie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900" y="1427881"/>
            <a:ext cx="9144000" cy="5043638"/>
          </a:xfrm>
          <a:prstGeom prst="rect">
            <a:avLst/>
          </a:prstGeom>
        </p:spPr>
      </p:pic>
      <p:sp>
        <p:nvSpPr>
          <p:cNvPr id="5" name="TextBox 4"/>
          <p:cNvSpPr txBox="1"/>
          <p:nvPr/>
        </p:nvSpPr>
        <p:spPr>
          <a:xfrm>
            <a:off x="0" y="-76200"/>
            <a:ext cx="9144000" cy="523220"/>
          </a:xfrm>
          <a:prstGeom prst="rect">
            <a:avLst/>
          </a:prstGeom>
          <a:noFill/>
        </p:spPr>
        <p:txBody>
          <a:bodyPr wrap="square" rtlCol="0">
            <a:spAutoFit/>
          </a:bodyPr>
          <a:lstStyle/>
          <a:p>
            <a:pPr algn="ctr"/>
            <a:r>
              <a:rPr lang="es-ES_tradnl" sz="2800" dirty="0" smtClean="0">
                <a:latin typeface="Times New Roman"/>
                <a:cs typeface="Times New Roman"/>
              </a:rPr>
              <a:t>Energía libreada por los sismos.</a:t>
            </a:r>
            <a:endParaRPr lang="es-ES_tradnl" sz="2800" dirty="0">
              <a:latin typeface="Times New Roman"/>
              <a:cs typeface="Times New Roman"/>
            </a:endParaRPr>
          </a:p>
        </p:txBody>
      </p:sp>
    </p:spTree>
    <p:extLst>
      <p:ext uri="{BB962C8B-B14F-4D97-AF65-F5344CB8AC3E}">
        <p14:creationId xmlns:p14="http://schemas.microsoft.com/office/powerpoint/2010/main" val="261755212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877733" y="2184400"/>
            <a:ext cx="184666" cy="369332"/>
          </a:xfrm>
          <a:prstGeom prst="rect">
            <a:avLst/>
          </a:prstGeom>
          <a:noFill/>
        </p:spPr>
        <p:txBody>
          <a:bodyPr wrap="none" rtlCol="0">
            <a:spAutoFit/>
          </a:bodyPr>
          <a:lstStyle/>
          <a:p>
            <a:endParaRPr lang="en-US" dirty="0"/>
          </a:p>
        </p:txBody>
      </p:sp>
      <p:pic>
        <p:nvPicPr>
          <p:cNvPr id="4" name="Picture 3" descr="Page_192_Figure_1-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901" y="-76200"/>
            <a:ext cx="6544596" cy="4508500"/>
          </a:xfrm>
          <a:prstGeom prst="rect">
            <a:avLst/>
          </a:prstGeom>
        </p:spPr>
      </p:pic>
      <p:sp>
        <p:nvSpPr>
          <p:cNvPr id="5" name="TextBox 4"/>
          <p:cNvSpPr txBox="1"/>
          <p:nvPr/>
        </p:nvSpPr>
        <p:spPr>
          <a:xfrm>
            <a:off x="6455695" y="228594"/>
            <a:ext cx="2688304" cy="2677656"/>
          </a:xfrm>
          <a:prstGeom prst="rect">
            <a:avLst/>
          </a:prstGeom>
          <a:noFill/>
        </p:spPr>
        <p:txBody>
          <a:bodyPr wrap="square" rtlCol="0">
            <a:spAutoFit/>
          </a:bodyPr>
          <a:lstStyle/>
          <a:p>
            <a:pPr algn="ctr"/>
            <a:r>
              <a:rPr lang="es-ES_tradnl" sz="2800" dirty="0" smtClean="0">
                <a:latin typeface="Times New Roman"/>
                <a:cs typeface="Times New Roman"/>
              </a:rPr>
              <a:t>Intensidad vs magnitud.</a:t>
            </a:r>
            <a:endParaRPr lang="es-ES_tradnl" sz="2800" dirty="0">
              <a:latin typeface="Times New Roman"/>
              <a:cs typeface="Times New Roman"/>
            </a:endParaRPr>
          </a:p>
          <a:p>
            <a:pPr algn="ctr"/>
            <a:r>
              <a:rPr lang="es-ES_tradnl" sz="2800" dirty="0" smtClean="0">
                <a:latin typeface="Times New Roman"/>
                <a:cs typeface="Times New Roman"/>
              </a:rPr>
              <a:t>Tres registros de una replica de Loma Prieta en San Francisco. </a:t>
            </a:r>
            <a:endParaRPr lang="es-ES_tradnl" sz="2800" dirty="0">
              <a:latin typeface="Times New Roman"/>
              <a:cs typeface="Times New Roman"/>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15007" y="3441700"/>
            <a:ext cx="5080651" cy="3416300"/>
          </a:xfrm>
          <a:prstGeom prst="rect">
            <a:avLst/>
          </a:prstGeom>
        </p:spPr>
      </p:pic>
      <p:cxnSp>
        <p:nvCxnSpPr>
          <p:cNvPr id="8" name="Straight Arrow Connector 7"/>
          <p:cNvCxnSpPr/>
          <p:nvPr/>
        </p:nvCxnSpPr>
        <p:spPr>
          <a:xfrm>
            <a:off x="4842933" y="558800"/>
            <a:ext cx="3107267" cy="3873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877733" y="3238500"/>
            <a:ext cx="2230967" cy="2857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062399" y="1778000"/>
            <a:ext cx="2198701" cy="4318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091764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53249" name="Text Box 2"/>
          <p:cNvSpPr txBox="1">
            <a:spLocks noChangeArrowheads="1"/>
          </p:cNvSpPr>
          <p:nvPr/>
        </p:nvSpPr>
        <p:spPr bwMode="auto">
          <a:xfrm>
            <a:off x="4114800" y="45405"/>
            <a:ext cx="4927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s-ES_tradnl" b="0" dirty="0" smtClean="0">
                <a:latin typeface="Papyrus" charset="0"/>
              </a:rPr>
              <a:t>Actualizado por los sismos de Sumatra 2004, Maule 2010 y Japón 2011.</a:t>
            </a:r>
          </a:p>
        </p:txBody>
      </p:sp>
      <p:graphicFrame>
        <p:nvGraphicFramePr>
          <p:cNvPr id="5" name="Chart 4" descr="1960, M9.5 Valdivia, Chile, earthquake." title="1960, M9.5 Valdivia, Chile, earthquake."/>
          <p:cNvGraphicFramePr>
            <a:graphicFrameLocks/>
          </p:cNvGraphicFramePr>
          <p:nvPr>
            <p:extLst>
              <p:ext uri="{D42A27DB-BD31-4B8C-83A1-F6EECF244321}">
                <p14:modId xmlns:p14="http://schemas.microsoft.com/office/powerpoint/2010/main" val="3266553464"/>
              </p:ext>
            </p:extLst>
          </p:nvPr>
        </p:nvGraphicFramePr>
        <p:xfrm>
          <a:off x="3482805" y="1086805"/>
          <a:ext cx="5661195" cy="5757738"/>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descr="eq nrg fn time copy.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100" y="0"/>
            <a:ext cx="3997612" cy="3060104"/>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2476223786"/>
              </p:ext>
            </p:extLst>
          </p:nvPr>
        </p:nvGraphicFramePr>
        <p:xfrm>
          <a:off x="400050" y="3937000"/>
          <a:ext cx="3276761" cy="25590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15885350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877733" y="2184400"/>
            <a:ext cx="184666" cy="369332"/>
          </a:xfrm>
          <a:prstGeom prst="rect">
            <a:avLst/>
          </a:prstGeom>
          <a:noFill/>
        </p:spPr>
        <p:txBody>
          <a:bodyPr wrap="none" rtlCol="0">
            <a:spAutoFit/>
          </a:bodyPr>
          <a:lstStyle/>
          <a:p>
            <a:endParaRPr lang="en-US" dirty="0"/>
          </a:p>
        </p:txBody>
      </p:sp>
      <p:pic>
        <p:nvPicPr>
          <p:cNvPr id="4" name="Picture 3" descr="vigny maule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504950"/>
            <a:ext cx="9192676" cy="5073650"/>
          </a:xfrm>
          <a:prstGeom prst="rect">
            <a:avLst/>
          </a:prstGeom>
        </p:spPr>
      </p:pic>
      <p:sp>
        <p:nvSpPr>
          <p:cNvPr id="5" name="TextBox 4"/>
          <p:cNvSpPr txBox="1"/>
          <p:nvPr/>
        </p:nvSpPr>
        <p:spPr>
          <a:xfrm>
            <a:off x="0" y="12700"/>
            <a:ext cx="9144000" cy="954107"/>
          </a:xfrm>
          <a:prstGeom prst="rect">
            <a:avLst/>
          </a:prstGeom>
          <a:noFill/>
        </p:spPr>
        <p:txBody>
          <a:bodyPr wrap="square" rtlCol="0">
            <a:spAutoFit/>
          </a:bodyPr>
          <a:lstStyle/>
          <a:p>
            <a:pPr algn="ctr"/>
            <a:r>
              <a:rPr lang="es-ES_tradnl" sz="2800" dirty="0" smtClean="0">
                <a:latin typeface="Times New Roman"/>
                <a:cs typeface="Times New Roman"/>
              </a:rPr>
              <a:t>desplazamientos horizontal y vertical en la zona epicentral por estaciones continuas (verde) y episódicas (roja). </a:t>
            </a:r>
            <a:endParaRPr lang="es-ES_tradnl" sz="2800" dirty="0">
              <a:latin typeface="Times New Roman"/>
              <a:cs typeface="Times New Roman"/>
            </a:endParaRPr>
          </a:p>
        </p:txBody>
      </p:sp>
    </p:spTree>
    <p:extLst>
      <p:ext uri="{BB962C8B-B14F-4D97-AF65-F5344CB8AC3E}">
        <p14:creationId xmlns:p14="http://schemas.microsoft.com/office/powerpoint/2010/main" val="389898829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877733" y="-825500"/>
            <a:ext cx="184666" cy="553998"/>
          </a:xfrm>
          <a:prstGeom prst="rect">
            <a:avLst/>
          </a:prstGeom>
          <a:noFill/>
        </p:spPr>
        <p:txBody>
          <a:bodyPr wrap="none" rtlCol="0">
            <a:spAutoFit/>
          </a:bodyPr>
          <a:lstStyle/>
          <a:p>
            <a:endParaRPr lang="en-US" dirty="0"/>
          </a:p>
        </p:txBody>
      </p:sp>
      <p:pic>
        <p:nvPicPr>
          <p:cNvPr id="3" name="Picture 2" descr="plot_maule_seis.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1800" y="-2806700"/>
            <a:ext cx="7949046" cy="10287000"/>
          </a:xfrm>
          <a:prstGeom prst="rect">
            <a:avLst/>
          </a:prstGeom>
        </p:spPr>
      </p:pic>
      <p:sp>
        <p:nvSpPr>
          <p:cNvPr id="5" name="Rectangle 4"/>
          <p:cNvSpPr/>
          <p:nvPr/>
        </p:nvSpPr>
        <p:spPr>
          <a:xfrm>
            <a:off x="3517900" y="241300"/>
            <a:ext cx="1689100" cy="279400"/>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0" y="12700"/>
            <a:ext cx="9144000" cy="523220"/>
          </a:xfrm>
          <a:prstGeom prst="rect">
            <a:avLst/>
          </a:prstGeom>
          <a:noFill/>
        </p:spPr>
        <p:txBody>
          <a:bodyPr wrap="square" rtlCol="0">
            <a:spAutoFit/>
          </a:bodyPr>
          <a:lstStyle/>
          <a:p>
            <a:pPr algn="ctr"/>
            <a:r>
              <a:rPr lang="es-ES_tradnl" sz="2800" dirty="0" smtClean="0">
                <a:latin typeface="Times New Roman"/>
                <a:cs typeface="Times New Roman"/>
              </a:rPr>
              <a:t>desplazamientos por el sismo hasta Buenos Aires!</a:t>
            </a:r>
            <a:endParaRPr lang="es-ES_tradnl" sz="2800" dirty="0">
              <a:latin typeface="Times New Roman"/>
              <a:cs typeface="Times New Roman"/>
            </a:endParaRPr>
          </a:p>
        </p:txBody>
      </p:sp>
    </p:spTree>
    <p:extLst>
      <p:ext uri="{BB962C8B-B14F-4D97-AF65-F5344CB8AC3E}">
        <p14:creationId xmlns:p14="http://schemas.microsoft.com/office/powerpoint/2010/main" val="39539287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877733" y="2184400"/>
            <a:ext cx="184666" cy="369332"/>
          </a:xfrm>
          <a:prstGeom prst="rect">
            <a:avLst/>
          </a:prstGeom>
          <a:noFill/>
        </p:spPr>
        <p:txBody>
          <a:bodyPr wrap="none" rtlCol="0">
            <a:spAutoFit/>
          </a:bodyPr>
          <a:lstStyle/>
          <a:p>
            <a:endParaRPr lang="en-US" dirty="0"/>
          </a:p>
        </p:txBody>
      </p:sp>
      <p:pic>
        <p:nvPicPr>
          <p:cNvPr id="4" name="Picture 3" descr="Chile_coseismic uniform slip cop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09800" y="-12918"/>
            <a:ext cx="7062862" cy="6858000"/>
          </a:xfrm>
          <a:prstGeom prst="rect">
            <a:avLst/>
          </a:prstGeom>
        </p:spPr>
      </p:pic>
      <p:sp>
        <p:nvSpPr>
          <p:cNvPr id="5" name="TextBox 4"/>
          <p:cNvSpPr txBox="1"/>
          <p:nvPr/>
        </p:nvSpPr>
        <p:spPr>
          <a:xfrm>
            <a:off x="0" y="4178300"/>
            <a:ext cx="3302000" cy="2677656"/>
          </a:xfrm>
          <a:prstGeom prst="rect">
            <a:avLst/>
          </a:prstGeom>
          <a:noFill/>
        </p:spPr>
        <p:txBody>
          <a:bodyPr wrap="square" rtlCol="0">
            <a:spAutoFit/>
          </a:bodyPr>
          <a:lstStyle/>
          <a:p>
            <a:pPr algn="ctr"/>
            <a:r>
              <a:rPr lang="es-ES_tradnl" sz="2800" dirty="0" smtClean="0">
                <a:latin typeface="Times New Roman"/>
                <a:cs typeface="Times New Roman"/>
              </a:rPr>
              <a:t>Modelación de los datos GPS por el modelo elástico medio espacio con desplazamiento uniforme</a:t>
            </a:r>
            <a:endParaRPr lang="es-ES_tradnl" sz="2800" dirty="0">
              <a:latin typeface="Times New Roman"/>
              <a:cs typeface="Times New Roman"/>
            </a:endParaRPr>
          </a:p>
        </p:txBody>
      </p:sp>
    </p:spTree>
    <p:extLst>
      <p:ext uri="{BB962C8B-B14F-4D97-AF65-F5344CB8AC3E}">
        <p14:creationId xmlns:p14="http://schemas.microsoft.com/office/powerpoint/2010/main" val="123922357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877733" y="2184400"/>
            <a:ext cx="184666" cy="369332"/>
          </a:xfrm>
          <a:prstGeom prst="rect">
            <a:avLst/>
          </a:prstGeom>
          <a:noFill/>
        </p:spPr>
        <p:txBody>
          <a:bodyPr wrap="none" rtlCol="0">
            <a:spAutoFit/>
          </a:bodyPr>
          <a:lstStyle/>
          <a:p>
            <a:endParaRPr lang="en-US" dirty="0"/>
          </a:p>
        </p:txBody>
      </p:sp>
      <p:pic>
        <p:nvPicPr>
          <p:cNvPr id="6" name="Picture 5" descr="gps plus insar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212850"/>
            <a:ext cx="9029700" cy="5525316"/>
          </a:xfrm>
          <a:prstGeom prst="rect">
            <a:avLst/>
          </a:prstGeom>
        </p:spPr>
      </p:pic>
      <p:sp>
        <p:nvSpPr>
          <p:cNvPr id="8" name="TextBox 7"/>
          <p:cNvSpPr txBox="1"/>
          <p:nvPr/>
        </p:nvSpPr>
        <p:spPr>
          <a:xfrm>
            <a:off x="0" y="12700"/>
            <a:ext cx="9144000" cy="954107"/>
          </a:xfrm>
          <a:prstGeom prst="rect">
            <a:avLst/>
          </a:prstGeom>
          <a:noFill/>
        </p:spPr>
        <p:txBody>
          <a:bodyPr wrap="square" rtlCol="0">
            <a:spAutoFit/>
          </a:bodyPr>
          <a:lstStyle/>
          <a:p>
            <a:pPr algn="ctr"/>
            <a:r>
              <a:rPr lang="es-ES_tradnl" sz="2800" dirty="0" smtClean="0">
                <a:latin typeface="Times New Roman"/>
                <a:cs typeface="Times New Roman"/>
              </a:rPr>
              <a:t>Modelación de los datos GPS por un modelo elástico con capas con desplazamiento distribuido.</a:t>
            </a:r>
            <a:endParaRPr lang="es-ES_tradnl" sz="2800" dirty="0">
              <a:latin typeface="Times New Roman"/>
              <a:cs typeface="Times New Roman"/>
            </a:endParaRPr>
          </a:p>
        </p:txBody>
      </p:sp>
    </p:spTree>
    <p:extLst>
      <p:ext uri="{BB962C8B-B14F-4D97-AF65-F5344CB8AC3E}">
        <p14:creationId xmlns:p14="http://schemas.microsoft.com/office/powerpoint/2010/main" val="13722081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46081" name="Picture 9" descr="topo_30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0688" y="1111250"/>
            <a:ext cx="8448675"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New Roman"/>
                <a:cs typeface="Times New Roman"/>
              </a:rPr>
              <a:t>Deformaciones permanentes.</a:t>
            </a:r>
            <a:endParaRPr lang="es-ES_tradnl" b="0" dirty="0">
              <a:latin typeface="Times New Roman"/>
              <a:cs typeface="Times New Roman"/>
            </a:endParaRPr>
          </a:p>
        </p:txBody>
      </p:sp>
    </p:spTree>
    <p:extLst>
      <p:ext uri="{BB962C8B-B14F-4D97-AF65-F5344CB8AC3E}">
        <p14:creationId xmlns:p14="http://schemas.microsoft.com/office/powerpoint/2010/main" val="1716492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877733" y="2184400"/>
            <a:ext cx="184666" cy="369332"/>
          </a:xfrm>
          <a:prstGeom prst="rect">
            <a:avLst/>
          </a:prstGeom>
          <a:noFill/>
        </p:spPr>
        <p:txBody>
          <a:bodyPr wrap="none" rtlCol="0">
            <a:spAutoFit/>
          </a:bodyPr>
          <a:lstStyle/>
          <a:p>
            <a:endParaRPr lang="en-US" dirty="0"/>
          </a:p>
        </p:txBody>
      </p:sp>
      <p:pic>
        <p:nvPicPr>
          <p:cNvPr id="3" name="Picture 2" descr="gt3kmcolorongstopoworld.psd"/>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800" y="939800"/>
            <a:ext cx="7772400" cy="4965192"/>
          </a:xfrm>
          <a:prstGeom prst="rect">
            <a:avLst/>
          </a:prstGeom>
        </p:spPr>
      </p:pic>
      <p:sp>
        <p:nvSpPr>
          <p:cNvPr id="4" name="Text Box 2"/>
          <p:cNvSpPr txBox="1">
            <a:spLocks noChangeArrowheads="1"/>
          </p:cNvSpPr>
          <p:nvPr/>
        </p:nvSpPr>
        <p:spPr bwMode="auto">
          <a:xfrm>
            <a:off x="0" y="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New Roman"/>
                <a:cs typeface="Times New Roman"/>
              </a:rPr>
              <a:t>La misma puesta sobre la topografía de mundo (en blanco y negro).</a:t>
            </a:r>
            <a:endParaRPr lang="es-ES_tradnl" b="0" dirty="0">
              <a:latin typeface="Times New Roman"/>
              <a:cs typeface="Times New Roman"/>
            </a:endParaRPr>
          </a:p>
        </p:txBody>
      </p:sp>
    </p:spTree>
    <p:extLst>
      <p:ext uri="{BB962C8B-B14F-4D97-AF65-F5344CB8AC3E}">
        <p14:creationId xmlns:p14="http://schemas.microsoft.com/office/powerpoint/2010/main" val="72763638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4" descr="himalaya seis dist copy clearer.psd"/>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9700" y="1392760"/>
            <a:ext cx="5796702" cy="4733753"/>
          </a:xfrm>
          <a:prstGeom prst="rect">
            <a:avLst/>
          </a:prstGeom>
        </p:spPr>
      </p:pic>
      <p:pic>
        <p:nvPicPr>
          <p:cNvPr id="6" name="Picture 5" descr="andes seis distrib copy clearer.psd"/>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97024" y="1388520"/>
            <a:ext cx="2970975" cy="5410475"/>
          </a:xfrm>
          <a:prstGeom prst="rect">
            <a:avLst/>
          </a:prstGeom>
        </p:spPr>
      </p:pic>
      <p:sp>
        <p:nvSpPr>
          <p:cNvPr id="4" name="Text Box 2"/>
          <p:cNvSpPr txBox="1">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New Roman"/>
                <a:cs typeface="Times New Roman"/>
              </a:rPr>
              <a:t>Sismicidad en escala grande de Tíbet vs los Andes.</a:t>
            </a:r>
            <a:endParaRPr lang="es-ES_tradnl" b="0" dirty="0">
              <a:latin typeface="Times New Roman"/>
              <a:cs typeface="Times New Roman"/>
            </a:endParaRPr>
          </a:p>
        </p:txBody>
      </p:sp>
    </p:spTree>
    <p:extLst>
      <p:ext uri="{BB962C8B-B14F-4D97-AF65-F5344CB8AC3E}">
        <p14:creationId xmlns:p14="http://schemas.microsoft.com/office/powerpoint/2010/main" val="3833989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defo something between thatcher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54588" y="3611563"/>
            <a:ext cx="3809450" cy="2984179"/>
          </a:xfrm>
          <a:prstGeom prst="rect">
            <a:avLst/>
          </a:prstGeom>
        </p:spPr>
      </p:pic>
      <p:sp>
        <p:nvSpPr>
          <p:cNvPr id="77828" name="TextBox 6"/>
          <p:cNvSpPr txBox="1">
            <a:spLocks noChangeArrowheads="1"/>
          </p:cNvSpPr>
          <p:nvPr/>
        </p:nvSpPr>
        <p:spPr bwMode="auto">
          <a:xfrm>
            <a:off x="7721600" y="6583363"/>
            <a:ext cx="1196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800" b="1">
                <a:solidFill>
                  <a:schemeClr val="tx1"/>
                </a:solidFill>
                <a:latin typeface="Tempus Sans ITC" charset="0"/>
                <a:ea typeface="ＭＳ Ｐゴシック" charset="0"/>
                <a:cs typeface="ＭＳ Ｐゴシック" charset="0"/>
              </a:defRPr>
            </a:lvl1pPr>
            <a:lvl2pPr marL="742950" indent="-285750" defTabSz="457200" eaLnBrk="0" hangingPunct="0">
              <a:defRPr sz="2800" b="1">
                <a:solidFill>
                  <a:schemeClr val="tx1"/>
                </a:solidFill>
                <a:latin typeface="Tempus Sans ITC" charset="0"/>
                <a:ea typeface="ＭＳ Ｐゴシック" charset="0"/>
              </a:defRPr>
            </a:lvl2pPr>
            <a:lvl3pPr marL="1143000" indent="-228600" defTabSz="457200" eaLnBrk="0" hangingPunct="0">
              <a:defRPr sz="2800" b="1">
                <a:solidFill>
                  <a:schemeClr val="tx1"/>
                </a:solidFill>
                <a:latin typeface="Tempus Sans ITC" charset="0"/>
                <a:ea typeface="ＭＳ Ｐゴシック" charset="0"/>
              </a:defRPr>
            </a:lvl3pPr>
            <a:lvl4pPr marL="1600200" indent="-228600" defTabSz="457200" eaLnBrk="0" hangingPunct="0">
              <a:defRPr sz="2800" b="1">
                <a:solidFill>
                  <a:schemeClr val="tx1"/>
                </a:solidFill>
                <a:latin typeface="Tempus Sans ITC" charset="0"/>
                <a:ea typeface="ＭＳ Ｐゴシック" charset="0"/>
              </a:defRPr>
            </a:lvl4pPr>
            <a:lvl5pPr marL="2057400" indent="-228600" defTabSz="4572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n-US" sz="1200" b="0">
                <a:solidFill>
                  <a:srgbClr val="FFFF00"/>
                </a:solidFill>
                <a:latin typeface="Papyrus" charset="0"/>
                <a:cs typeface="Papyrus" charset="0"/>
              </a:rPr>
              <a:t>Thacher, 2003</a:t>
            </a:r>
          </a:p>
        </p:txBody>
      </p:sp>
      <p:sp>
        <p:nvSpPr>
          <p:cNvPr id="77829" name="Text Box 6"/>
          <p:cNvSpPr txBox="1">
            <a:spLocks noChangeArrowheads="1"/>
          </p:cNvSpPr>
          <p:nvPr/>
        </p:nvSpPr>
        <p:spPr bwMode="auto">
          <a:xfrm>
            <a:off x="0" y="3152776"/>
            <a:ext cx="4983638"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s-ES_tradnl" b="0" dirty="0" smtClean="0">
                <a:latin typeface="Times New Roman"/>
                <a:cs typeface="Times New Roman"/>
              </a:rPr>
              <a:t>¿Cómo podrían deformar las placas/litosfera/corteza?</a:t>
            </a:r>
          </a:p>
          <a:p>
            <a:pPr eaLnBrk="1" hangingPunct="1">
              <a:spcBef>
                <a:spcPct val="50000"/>
              </a:spcBef>
            </a:pPr>
            <a:r>
              <a:rPr lang="es-ES_tradnl" b="0" dirty="0" smtClean="0">
                <a:latin typeface="Times New Roman"/>
                <a:cs typeface="Times New Roman"/>
              </a:rPr>
              <a:t>¿bloques rígidos,</a:t>
            </a:r>
          </a:p>
          <a:p>
            <a:pPr eaLnBrk="1" hangingPunct="1">
              <a:spcBef>
                <a:spcPct val="50000"/>
              </a:spcBef>
            </a:pPr>
            <a:r>
              <a:rPr lang="es-ES_tradnl" b="0" dirty="0" smtClean="0">
                <a:latin typeface="Times New Roman"/>
                <a:cs typeface="Times New Roman"/>
              </a:rPr>
              <a:t>mecánica continua,</a:t>
            </a:r>
          </a:p>
          <a:p>
            <a:pPr eaLnBrk="1" hangingPunct="1">
              <a:spcBef>
                <a:spcPct val="50000"/>
              </a:spcBef>
            </a:pPr>
            <a:r>
              <a:rPr lang="es-ES_tradnl" b="0" dirty="0" smtClean="0">
                <a:latin typeface="Times New Roman"/>
                <a:cs typeface="Times New Roman"/>
              </a:rPr>
              <a:t>Zonas de deformaciones concentradas angostas?</a:t>
            </a:r>
            <a:endParaRPr lang="es-ES_tradnl" b="0" dirty="0">
              <a:latin typeface="Times New Roman"/>
              <a:cs typeface="Times New Roman"/>
            </a:endParaRPr>
          </a:p>
        </p:txBody>
      </p:sp>
      <p:pic>
        <p:nvPicPr>
          <p:cNvPr id="3" name="Picture 2" descr="block defo thatcher copy.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7884" y="292100"/>
            <a:ext cx="3707116" cy="3020491"/>
          </a:xfrm>
          <a:prstGeom prst="rect">
            <a:avLst/>
          </a:prstGeom>
        </p:spPr>
      </p:pic>
      <p:pic>
        <p:nvPicPr>
          <p:cNvPr id="4" name="Picture 3" descr="distrib defo thatcher copy.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83638" y="311672"/>
            <a:ext cx="3769837" cy="2984179"/>
          </a:xfrm>
          <a:prstGeom prst="rect">
            <a:avLst/>
          </a:prstGeom>
        </p:spPr>
      </p:pic>
    </p:spTree>
    <p:extLst>
      <p:ext uri="{BB962C8B-B14F-4D97-AF65-F5344CB8AC3E}">
        <p14:creationId xmlns:p14="http://schemas.microsoft.com/office/powerpoint/2010/main" val="11164286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79874" name="TextBox 6"/>
          <p:cNvSpPr txBox="1">
            <a:spLocks noChangeArrowheads="1"/>
          </p:cNvSpPr>
          <p:nvPr/>
        </p:nvSpPr>
        <p:spPr bwMode="auto">
          <a:xfrm>
            <a:off x="304800" y="4114800"/>
            <a:ext cx="1068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800" b="1">
                <a:solidFill>
                  <a:schemeClr val="tx1"/>
                </a:solidFill>
                <a:latin typeface="Tempus Sans ITC" charset="0"/>
                <a:ea typeface="ＭＳ Ｐゴシック" charset="0"/>
                <a:cs typeface="ＭＳ Ｐゴシック" charset="0"/>
              </a:defRPr>
            </a:lvl1pPr>
            <a:lvl2pPr marL="742950" indent="-285750" defTabSz="457200" eaLnBrk="0" hangingPunct="0">
              <a:defRPr sz="2800" b="1">
                <a:solidFill>
                  <a:schemeClr val="tx1"/>
                </a:solidFill>
                <a:latin typeface="Tempus Sans ITC" charset="0"/>
                <a:ea typeface="ＭＳ Ｐゴシック" charset="0"/>
              </a:defRPr>
            </a:lvl2pPr>
            <a:lvl3pPr marL="1143000" indent="-228600" defTabSz="457200" eaLnBrk="0" hangingPunct="0">
              <a:defRPr sz="2800" b="1">
                <a:solidFill>
                  <a:schemeClr val="tx1"/>
                </a:solidFill>
                <a:latin typeface="Tempus Sans ITC" charset="0"/>
                <a:ea typeface="ＭＳ Ｐゴシック" charset="0"/>
              </a:defRPr>
            </a:lvl3pPr>
            <a:lvl4pPr marL="1600200" indent="-228600" defTabSz="457200" eaLnBrk="0" hangingPunct="0">
              <a:defRPr sz="2800" b="1">
                <a:solidFill>
                  <a:schemeClr val="tx1"/>
                </a:solidFill>
                <a:latin typeface="Tempus Sans ITC" charset="0"/>
                <a:ea typeface="ＭＳ Ｐゴシック" charset="0"/>
              </a:defRPr>
            </a:lvl4pPr>
            <a:lvl5pPr marL="2057400" indent="-228600" defTabSz="4572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n-US" sz="1200">
                <a:latin typeface="Calibri" charset="0"/>
                <a:cs typeface="Papyrus" charset="0"/>
              </a:rPr>
              <a:t>Thacher, 2003</a:t>
            </a:r>
          </a:p>
        </p:txBody>
      </p:sp>
      <p:sp>
        <p:nvSpPr>
          <p:cNvPr id="79875" name="Text Box 6"/>
          <p:cNvSpPr txBox="1">
            <a:spLocks noChangeArrowheads="1"/>
          </p:cNvSpPr>
          <p:nvPr/>
        </p:nvSpPr>
        <p:spPr bwMode="auto">
          <a:xfrm>
            <a:off x="0" y="4795838"/>
            <a:ext cx="54864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_tradnl" b="0" dirty="0" smtClean="0">
                <a:latin typeface="Times New Roman"/>
                <a:cs typeface="Times New Roman"/>
              </a:rPr>
              <a:t>Bloques rígidos.</a:t>
            </a:r>
          </a:p>
          <a:p>
            <a:pPr eaLnBrk="1" hangingPunct="1"/>
            <a:r>
              <a:rPr lang="es-ES_tradnl" b="0" dirty="0" smtClean="0">
                <a:latin typeface="Times New Roman"/>
                <a:cs typeface="Times New Roman"/>
              </a:rPr>
              <a:t>Versión “mini” de tectónica de las placas.</a:t>
            </a:r>
          </a:p>
          <a:p>
            <a:pPr eaLnBrk="1" hangingPunct="1"/>
            <a:r>
              <a:rPr lang="es-ES_tradnl" b="0" dirty="0" smtClean="0">
                <a:latin typeface="Times New Roman"/>
                <a:cs typeface="Times New Roman"/>
              </a:rPr>
              <a:t>Fácil de ver con GPS.</a:t>
            </a:r>
            <a:endParaRPr lang="es-ES_tradnl" b="0" dirty="0">
              <a:latin typeface="Times New Roman"/>
              <a:cs typeface="Times New Roman"/>
            </a:endParaRPr>
          </a:p>
        </p:txBody>
      </p:sp>
      <p:grpSp>
        <p:nvGrpSpPr>
          <p:cNvPr id="79876" name="Group 9"/>
          <p:cNvGrpSpPr>
            <a:grpSpLocks/>
          </p:cNvGrpSpPr>
          <p:nvPr/>
        </p:nvGrpSpPr>
        <p:grpSpPr bwMode="auto">
          <a:xfrm>
            <a:off x="5562600" y="33338"/>
            <a:ext cx="3581400" cy="6519862"/>
            <a:chOff x="216" y="288"/>
            <a:chExt cx="1872" cy="3483"/>
          </a:xfrm>
        </p:grpSpPr>
        <p:pic>
          <p:nvPicPr>
            <p:cNvPr id="79878" name="Picture 10" descr="eq_fi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6" y="360"/>
              <a:ext cx="1872" cy="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Text Box 11"/>
            <p:cNvSpPr txBox="1">
              <a:spLocks noChangeArrowheads="1"/>
            </p:cNvSpPr>
            <p:nvPr/>
          </p:nvSpPr>
          <p:spPr bwMode="auto">
            <a:xfrm>
              <a:off x="1024" y="288"/>
              <a:ext cx="42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n-US" sz="1600">
                  <a:solidFill>
                    <a:schemeClr val="accent2"/>
                  </a:solidFill>
                  <a:latin typeface="Papyrus" charset="0"/>
                  <a:cs typeface="Papyrus" charset="0"/>
                </a:rPr>
                <a:t>Andes</a:t>
              </a:r>
            </a:p>
          </p:txBody>
        </p:sp>
      </p:grpSp>
      <p:pic>
        <p:nvPicPr>
          <p:cNvPr id="9" name="Picture 8" descr="block defo thatcher copy.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483" y="33338"/>
            <a:ext cx="5009269" cy="4081462"/>
          </a:xfrm>
          <a:prstGeom prst="rect">
            <a:avLst/>
          </a:prstGeom>
        </p:spPr>
      </p:pic>
    </p:spTree>
    <p:extLst>
      <p:ext uri="{BB962C8B-B14F-4D97-AF65-F5344CB8AC3E}">
        <p14:creationId xmlns:p14="http://schemas.microsoft.com/office/powerpoint/2010/main" val="33302619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s cal gps vel field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899" y="83920"/>
            <a:ext cx="4871585" cy="3103780"/>
          </a:xfrm>
          <a:prstGeom prst="rect">
            <a:avLst/>
          </a:prstGeom>
        </p:spPr>
      </p:pic>
      <p:pic>
        <p:nvPicPr>
          <p:cNvPr id="3" name="Picture 2" descr="s cal overdose of blocks copy.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77063" y="3378200"/>
            <a:ext cx="4852637" cy="3105150"/>
          </a:xfrm>
          <a:prstGeom prst="rect">
            <a:avLst/>
          </a:prstGeom>
        </p:spPr>
      </p:pic>
      <p:sp>
        <p:nvSpPr>
          <p:cNvPr id="10" name="Text Box 6"/>
          <p:cNvSpPr txBox="1">
            <a:spLocks noChangeArrowheads="1"/>
          </p:cNvSpPr>
          <p:nvPr/>
        </p:nvSpPr>
        <p:spPr bwMode="auto">
          <a:xfrm>
            <a:off x="5422900" y="947738"/>
            <a:ext cx="3606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b="0" dirty="0" smtClean="0">
                <a:latin typeface="Times New Roman"/>
                <a:cs typeface="Times New Roman"/>
              </a:rPr>
              <a:t>Sobredosis del modelo de bloques.</a:t>
            </a:r>
            <a:endParaRPr lang="es-ES_tradnl" b="0" dirty="0">
              <a:latin typeface="Times New Roman"/>
              <a:cs typeface="Times New Roman"/>
            </a:endParaRPr>
          </a:p>
        </p:txBody>
      </p:sp>
      <p:sp>
        <p:nvSpPr>
          <p:cNvPr id="11" name="Text Box 6"/>
          <p:cNvSpPr txBox="1">
            <a:spLocks noChangeArrowheads="1"/>
          </p:cNvSpPr>
          <p:nvPr/>
        </p:nvSpPr>
        <p:spPr bwMode="auto">
          <a:xfrm>
            <a:off x="190500" y="4110038"/>
            <a:ext cx="3759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b="0" dirty="0">
                <a:latin typeface="Times New Roman"/>
                <a:cs typeface="Times New Roman"/>
              </a:rPr>
              <a:t>L</a:t>
            </a:r>
            <a:r>
              <a:rPr lang="es-ES_tradnl" b="0" dirty="0" smtClean="0">
                <a:latin typeface="Times New Roman"/>
                <a:cs typeface="Times New Roman"/>
              </a:rPr>
              <a:t>os bloques son definido por fallas superficiales y GPS.</a:t>
            </a:r>
            <a:endParaRPr lang="es-ES_tradnl" b="0" dirty="0">
              <a:latin typeface="Times New Roman"/>
              <a:cs typeface="Times New Roman"/>
            </a:endParaRPr>
          </a:p>
        </p:txBody>
      </p:sp>
    </p:spTree>
    <p:extLst>
      <p:ext uri="{BB962C8B-B14F-4D97-AF65-F5344CB8AC3E}">
        <p14:creationId xmlns:p14="http://schemas.microsoft.com/office/powerpoint/2010/main" val="42254452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17702</TotalTime>
  <Words>3813</Words>
  <Application>Microsoft Macintosh PowerPoint</Application>
  <PresentationFormat>On-screen Show (4:3)</PresentationFormat>
  <Paragraphs>405</Paragraphs>
  <Slides>39</Slides>
  <Notes>38</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Las varianzas residuales (data – modelo 100% cerado)  Perfile de velocidad</vt:lpstr>
      <vt:lpstr>PowerPoint Presentation</vt:lpstr>
      <vt:lpstr>PowerPoint Presentation</vt:lpstr>
      <vt:lpstr>Modelo de 3 placas</vt:lpstr>
      <vt:lpstr>Perfil de velocidad horizontal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unknown unknown</dc:creator>
  <cp:lastModifiedBy>unknown unknown</cp:lastModifiedBy>
  <cp:revision>540</cp:revision>
  <dcterms:created xsi:type="dcterms:W3CDTF">2018-04-18T01:24:05Z</dcterms:created>
  <dcterms:modified xsi:type="dcterms:W3CDTF">2018-05-18T04:26:08Z</dcterms:modified>
</cp:coreProperties>
</file>